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1" r:id="rId4"/>
    <p:sldId id="257" r:id="rId5"/>
    <p:sldId id="266" r:id="rId6"/>
    <p:sldId id="263" r:id="rId7"/>
    <p:sldId id="268" r:id="rId8"/>
    <p:sldId id="269" r:id="rId9"/>
    <p:sldId id="264" r:id="rId10"/>
    <p:sldId id="270" r:id="rId11"/>
    <p:sldId id="271" r:id="rId12"/>
    <p:sldId id="265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03"/>
  </p:normalViewPr>
  <p:slideViewPr>
    <p:cSldViewPr snapToGrid="0">
      <p:cViewPr>
        <p:scale>
          <a:sx n="111" d="100"/>
          <a:sy n="111" d="100"/>
        </p:scale>
        <p:origin x="8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303F9-D9DC-E747-A5A6-18E8ECE86ACA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12B8-6376-984F-9CDC-1E58405A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912B8-6376-984F-9CDC-1E58405AD5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912B8-6376-984F-9CDC-1E58405AD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B60A-C953-6A20-E3A2-77671CE7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98FB-CC0C-06B7-372E-C5562420C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ECC3-C0C3-4440-7275-D9404046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3D39-13E8-790B-6724-AAD12AC0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D229-752A-07EE-6200-D650DA76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163-DDD7-CBE5-228B-67C72A03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A41C-5159-1D9F-C38C-81F87934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9D82-54DF-541C-C1FA-75D968B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4555-E16D-B704-3F38-3E593413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5C24-FC6F-6F27-C7B2-E47A242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B33D8-8271-4F92-1837-26DC7782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4BB3E-97B2-8FFF-044D-649E41D8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0742-1904-BB4A-7427-0DA5D954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F9D1-AF8D-1F99-6007-E92023E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D879-2CB2-0382-5885-ED1999BC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C608-D4EC-7742-7A2F-2A22B13C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6EA0-F58D-5878-9D14-43DBA29C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E229-2208-4630-FE88-9C06A164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A9B6-7A16-1FEE-609D-2FB765A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88B6-4D0C-4CF1-96D8-8CBD7B0C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18D-BE44-8305-4556-716B2D4D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5853-E237-D955-122F-5E5B79EE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5551B-2FE7-0DC8-56A0-D6FD270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381C-C2BC-1AC7-9951-1C778C0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4B00-A361-88E6-AD1C-9D595523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2AD-8202-D734-750B-CBE18C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829F-657C-2CB6-E84A-16B64071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AB4F-21B3-2879-4353-D97EE00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16221-81BE-FE0F-FDA8-FD3CCDB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3650-178D-E604-3C9D-F24CE9DF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D8C3A-D728-4BF6-BE90-B38E0624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ECF4-5EEC-844E-2E8A-BFB5F990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5EB3-C951-D022-3BCD-3FB37638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FD38F-7EC0-B25D-50AB-74FEFA4B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88556-E1DF-7587-5CF8-D99AC9D3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1D81B-AFCB-831E-1B00-3F1F24AD9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BBAE2-91D9-5ECF-FB94-3B623E3A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72A55-2982-3B54-E89D-CD39E7DA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FBA6-F7BB-BE6C-43AE-2D7F0268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FAF-2184-B337-65E9-03A3092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F989-FE07-DB5F-7D6E-A9E57B8B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9D5-1A80-3C85-A078-B0AC3A27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46194-83F2-67FA-88F3-A0FB25EE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5E70-7F57-D043-1A56-8D1C0545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7A157-3A33-7659-4CD4-7C667F31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D025-9A7B-A3EA-F3C8-77047116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06CC-5822-D703-F3ED-28FC623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D40B-4689-CEF4-09C4-9F5D6B70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F941E-5511-5257-4003-9FAAE92A2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61D5A-696F-65D0-1D34-97775B6C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4CB03-1966-B114-3977-5F297878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702F-D04C-111C-04B4-3FEF6E38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6C7E-FC24-81D9-0F51-C7FC856D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F4DF3-F6E5-6E01-CFD1-0BA6A57D7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65D14-101A-F1FC-B6FF-F8956EEB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1639-739C-4591-0A1A-C435A2E7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3121-5A62-8065-9E1F-19F8A36F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AD09-33F4-191E-B1F2-762C644D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22639-BCAC-EBA1-AF0D-1A581C89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C0F9-349B-266A-259E-871742AE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FC57-AD48-D660-A8CA-AAEBB149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6CAB-D8A4-D44B-A712-71D2F9E37B1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AF87-97A8-FEAA-28BD-10070350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20A7-501B-525D-1F94-C87C770FA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D05A-AD86-D841-843A-0987D713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B9D-4CB8-4031-4FF5-A79551C99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Cello v3.0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FAE0-498E-5561-7AE3-5F56F7695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Weiqi Ji</a:t>
            </a:r>
          </a:p>
        </p:txBody>
      </p:sp>
      <p:pic>
        <p:nvPicPr>
          <p:cNvPr id="4" name="Google Shape;99;p1">
            <a:extLst>
              <a:ext uri="{FF2B5EF4-FFF2-40B4-BE49-F238E27FC236}">
                <a16:creationId xmlns:a16="http://schemas.microsoft.com/office/drawing/2014/main" id="{9BC5D638-E6CB-C0FA-88D7-63B2AA9E79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9780" y="299041"/>
            <a:ext cx="1099932" cy="51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5;p1" descr="logo-Cidar-Color.png">
            <a:extLst>
              <a:ext uri="{FF2B5EF4-FFF2-40B4-BE49-F238E27FC236}">
                <a16:creationId xmlns:a16="http://schemas.microsoft.com/office/drawing/2014/main" id="{436749D3-1827-46B8-0885-4D8A7E6EB5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332" t="29258" r="25000" b="27776"/>
          <a:stretch/>
        </p:blipFill>
        <p:spPr>
          <a:xfrm>
            <a:off x="10792801" y="6059854"/>
            <a:ext cx="953889" cy="49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10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2B9-9C3E-7DF5-702B-01F650F6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Construction 1 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5C9919-3D56-5C8C-4C0D-A52BE3AF2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81"/>
              </p:ext>
            </p:extLst>
          </p:nvPr>
        </p:nvGraphicFramePr>
        <p:xfrm>
          <a:off x="644807" y="1019356"/>
          <a:ext cx="10902386" cy="2607476"/>
        </p:xfrm>
        <a:graphic>
          <a:graphicData uri="http://schemas.openxmlformats.org/drawingml/2006/table">
            <a:tbl>
              <a:tblPr/>
              <a:tblGrid>
                <a:gridCol w="269661">
                  <a:extLst>
                    <a:ext uri="{9D8B030D-6E8A-4147-A177-3AD203B41FA5}">
                      <a16:colId xmlns:a16="http://schemas.microsoft.com/office/drawing/2014/main" val="600751439"/>
                    </a:ext>
                  </a:extLst>
                </a:gridCol>
                <a:gridCol w="383795">
                  <a:extLst>
                    <a:ext uri="{9D8B030D-6E8A-4147-A177-3AD203B41FA5}">
                      <a16:colId xmlns:a16="http://schemas.microsoft.com/office/drawing/2014/main" val="3765177217"/>
                    </a:ext>
                  </a:extLst>
                </a:gridCol>
                <a:gridCol w="459883">
                  <a:extLst>
                    <a:ext uri="{9D8B030D-6E8A-4147-A177-3AD203B41FA5}">
                      <a16:colId xmlns:a16="http://schemas.microsoft.com/office/drawing/2014/main" val="1557500156"/>
                    </a:ext>
                  </a:extLst>
                </a:gridCol>
                <a:gridCol w="508581">
                  <a:extLst>
                    <a:ext uri="{9D8B030D-6E8A-4147-A177-3AD203B41FA5}">
                      <a16:colId xmlns:a16="http://schemas.microsoft.com/office/drawing/2014/main" val="510312307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77322769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4184223020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1113810481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2419041937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2743924304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1063297098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2699750322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3366679948"/>
                    </a:ext>
                  </a:extLst>
                </a:gridCol>
                <a:gridCol w="476623">
                  <a:extLst>
                    <a:ext uri="{9D8B030D-6E8A-4147-A177-3AD203B41FA5}">
                      <a16:colId xmlns:a16="http://schemas.microsoft.com/office/drawing/2014/main" val="1048777114"/>
                    </a:ext>
                  </a:extLst>
                </a:gridCol>
                <a:gridCol w="476623">
                  <a:extLst>
                    <a:ext uri="{9D8B030D-6E8A-4147-A177-3AD203B41FA5}">
                      <a16:colId xmlns:a16="http://schemas.microsoft.com/office/drawing/2014/main" val="877436632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555922215"/>
                    </a:ext>
                  </a:extLst>
                </a:gridCol>
                <a:gridCol w="832722">
                  <a:extLst>
                    <a:ext uri="{9D8B030D-6E8A-4147-A177-3AD203B41FA5}">
                      <a16:colId xmlns:a16="http://schemas.microsoft.com/office/drawing/2014/main" val="474309563"/>
                    </a:ext>
                  </a:extLst>
                </a:gridCol>
              </a:tblGrid>
              <a:tr h="3599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71611"/>
                  </a:ext>
                </a:extLst>
              </a:tr>
              <a:tr h="3599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398043"/>
                  </a:ext>
                </a:extLst>
              </a:tr>
              <a:tr h="3599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in76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23002"/>
                  </a:ext>
                </a:extLst>
              </a:tr>
              <a:tr h="3599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Xylose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P1_BM3RI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P1_CI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P1_CI434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P1_HKCI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P1_IcaR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P1_lexA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P1_PhlF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P1_PsrA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YFP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RFP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71319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5.0698393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0.01525074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0.0203002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0.02141091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0.00313958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1.40175339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3.20999981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0.00313958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1.40175339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60275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0.00541025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0.01584942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0.02005404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2.17914649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2.6331072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0.0023032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3.20999981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0.01386853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2.6331072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0.0023032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59521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0.00450101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0.01629535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3.56999284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0.02019344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2.63408397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0.00207178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0.00647062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2.63408397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0.00207178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0247"/>
                  </a:ext>
                </a:extLst>
              </a:tr>
              <a:tr h="29196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0.00409112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2.0897282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0.0227696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0.02159876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0.00455872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1.3907076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0.00647062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0.01386853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0.00455872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1.3907076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6" marR="8516" marT="85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76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B50469-0ABF-8CFA-EE59-C619BF57940F}"/>
              </a:ext>
            </a:extLst>
          </p:cNvPr>
          <p:cNvSpPr txBox="1"/>
          <p:nvPr/>
        </p:nvSpPr>
        <p:spPr>
          <a:xfrm>
            <a:off x="644806" y="3808071"/>
            <a:ext cx="82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Score = min(output scores) </a:t>
            </a:r>
          </a:p>
          <a:p>
            <a:endParaRPr lang="en-US" dirty="0"/>
          </a:p>
          <a:p>
            <a:r>
              <a:rPr lang="en-US" dirty="0"/>
              <a:t>= min( log</a:t>
            </a:r>
            <a:r>
              <a:rPr lang="en-US" baseline="-25000" dirty="0"/>
              <a:t>e</a:t>
            </a:r>
            <a:r>
              <a:rPr lang="en-US" dirty="0"/>
              <a:t>(2.633 / 0.0046) , log</a:t>
            </a:r>
            <a:r>
              <a:rPr lang="en-US" baseline="-25000" dirty="0"/>
              <a:t>e</a:t>
            </a:r>
            <a:r>
              <a:rPr lang="en-US" dirty="0"/>
              <a:t>(1.39 / 0.0023) )</a:t>
            </a:r>
          </a:p>
          <a:p>
            <a:endParaRPr lang="en-US" dirty="0"/>
          </a:p>
          <a:p>
            <a:r>
              <a:rPr lang="en-US" dirty="0"/>
              <a:t>= min( log</a:t>
            </a:r>
            <a:r>
              <a:rPr lang="en-US" baseline="-25000" dirty="0"/>
              <a:t>e</a:t>
            </a:r>
            <a:r>
              <a:rPr lang="en-US" dirty="0"/>
              <a:t>(577.60) , log</a:t>
            </a:r>
            <a:r>
              <a:rPr lang="en-US" baseline="-25000" dirty="0"/>
              <a:t>e</a:t>
            </a:r>
            <a:r>
              <a:rPr lang="en-US" dirty="0"/>
              <a:t>(603.815) )</a:t>
            </a:r>
          </a:p>
          <a:p>
            <a:endParaRPr lang="en-US" dirty="0"/>
          </a:p>
          <a:p>
            <a:r>
              <a:rPr lang="en-US" dirty="0"/>
              <a:t>= 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6.359</a:t>
            </a:r>
            <a:endParaRPr 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2B9-9C3E-7DF5-702B-01F650F6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Construction 2 Truth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50469-0ABF-8CFA-EE59-C619BF57940F}"/>
              </a:ext>
            </a:extLst>
          </p:cNvPr>
          <p:cNvSpPr txBox="1"/>
          <p:nvPr/>
        </p:nvSpPr>
        <p:spPr>
          <a:xfrm>
            <a:off x="644806" y="3808071"/>
            <a:ext cx="82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Score = min(output scores) </a:t>
            </a:r>
          </a:p>
          <a:p>
            <a:endParaRPr lang="en-US" dirty="0"/>
          </a:p>
          <a:p>
            <a:r>
              <a:rPr lang="en-US" dirty="0"/>
              <a:t>= min( log</a:t>
            </a:r>
            <a:r>
              <a:rPr lang="en-US" baseline="-25000" dirty="0"/>
              <a:t>e</a:t>
            </a:r>
            <a:r>
              <a:rPr lang="en-US" dirty="0"/>
              <a:t>(2.620 / 0.0033) , log</a:t>
            </a:r>
            <a:r>
              <a:rPr lang="en-US" baseline="-25000" dirty="0"/>
              <a:t>e</a:t>
            </a:r>
            <a:r>
              <a:rPr lang="en-US" dirty="0"/>
              <a:t>(2.229 / 0.0119) )</a:t>
            </a:r>
          </a:p>
          <a:p>
            <a:endParaRPr lang="en-US" dirty="0"/>
          </a:p>
          <a:p>
            <a:r>
              <a:rPr lang="en-US" dirty="0"/>
              <a:t>= min( log</a:t>
            </a:r>
            <a:r>
              <a:rPr lang="en-US" baseline="-25000" dirty="0"/>
              <a:t>e</a:t>
            </a:r>
            <a:r>
              <a:rPr lang="en-US" dirty="0"/>
              <a:t>(793.07) , log</a:t>
            </a:r>
            <a:r>
              <a:rPr lang="en-US" baseline="-25000" dirty="0"/>
              <a:t>e</a:t>
            </a:r>
            <a:r>
              <a:rPr lang="en-US" dirty="0"/>
              <a:t>(186.94) )</a:t>
            </a:r>
          </a:p>
          <a:p>
            <a:endParaRPr lang="en-US" dirty="0"/>
          </a:p>
          <a:p>
            <a:r>
              <a:rPr lang="en-US" dirty="0"/>
              <a:t>= 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5.2307690138805</a:t>
            </a:r>
            <a:endParaRPr 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47AE7F-FDC9-1E1C-C054-FF5FA8E9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98698"/>
              </p:ext>
            </p:extLst>
          </p:nvPr>
        </p:nvGraphicFramePr>
        <p:xfrm>
          <a:off x="656264" y="1297149"/>
          <a:ext cx="10879472" cy="2255123"/>
        </p:xfrm>
        <a:graphic>
          <a:graphicData uri="http://schemas.openxmlformats.org/drawingml/2006/table">
            <a:tbl>
              <a:tblPr/>
              <a:tblGrid>
                <a:gridCol w="679967">
                  <a:extLst>
                    <a:ext uri="{9D8B030D-6E8A-4147-A177-3AD203B41FA5}">
                      <a16:colId xmlns:a16="http://schemas.microsoft.com/office/drawing/2014/main" val="1260465816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1830195504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056182247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98687750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1997976759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974132414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161520891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2412716366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128881698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1013231513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772138882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1099185549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2242557767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3498812144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650584429"/>
                    </a:ext>
                  </a:extLst>
                </a:gridCol>
                <a:gridCol w="679967">
                  <a:extLst>
                    <a:ext uri="{9D8B030D-6E8A-4147-A177-3AD203B41FA5}">
                      <a16:colId xmlns:a16="http://schemas.microsoft.com/office/drawing/2014/main" val="486808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46146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in76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731451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Xylose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IPTG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P1_BM3RI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P2_CI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P2_CI434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P1_HKCI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P1_IcaR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P2_lexA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P1_PhlF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P1_PsrA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YFP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RFP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970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5.06796227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0.02006357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0.01620921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0.02140931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0.00313936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2.2290435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3.20999918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2.61999987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0.00313936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2.2290435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411304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0.00450101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0.02039469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0.0160221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2.17921433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2.62413445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0.01192222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3.20999918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0.01243196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2.62413445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0.01192222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2182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0.00539508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0.02073997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2.21997977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0.02029934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2.62052105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0.0118534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0.00752003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2.61999987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2.62052105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0.0118534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40416"/>
                  </a:ext>
                </a:extLst>
              </a:tr>
              <a:tr h="34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0.00409112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3.81422753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0.01655631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0.02421925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0.00330425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2.2286989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0.00752003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0.01243196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0.00330425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2.2286989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7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7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C8A-DA75-02A2-9C9B-ED68021F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Cello 3.0 still needs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915B-BA0A-BE91-3263-6AFBA11F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correctness of circuit score calculations</a:t>
            </a:r>
          </a:p>
          <a:p>
            <a:r>
              <a:rPr lang="en-US" dirty="0"/>
              <a:t>Implement the toxicity and cytometry calculations</a:t>
            </a:r>
          </a:p>
          <a:p>
            <a:r>
              <a:rPr lang="en-US" dirty="0"/>
              <a:t>Implement gate parameter modifications, and intermediate sigmoid graph visualizations</a:t>
            </a:r>
          </a:p>
          <a:p>
            <a:r>
              <a:rPr lang="en-US" dirty="0"/>
              <a:t>Potentially implement SBOL output conversion</a:t>
            </a:r>
          </a:p>
        </p:txBody>
      </p:sp>
    </p:spTree>
    <p:extLst>
      <p:ext uri="{BB962C8B-B14F-4D97-AF65-F5344CB8AC3E}">
        <p14:creationId xmlns:p14="http://schemas.microsoft.com/office/powerpoint/2010/main" val="60226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898F0F-B565-64D7-0FA4-763F8D0C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318" y="0"/>
            <a:ext cx="13281211" cy="386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BF4B6-CF65-36DE-5600-BA3903F8C270}"/>
              </a:ext>
            </a:extLst>
          </p:cNvPr>
          <p:cNvSpPr txBox="1"/>
          <p:nvPr/>
        </p:nvSpPr>
        <p:spPr>
          <a:xfrm>
            <a:off x="370050" y="980661"/>
            <a:ext cx="755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AraC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A5C1D-A3B1-D627-0BE8-20E9FFD1A910}"/>
              </a:ext>
            </a:extLst>
          </p:cNvPr>
          <p:cNvSpPr txBox="1"/>
          <p:nvPr/>
        </p:nvSpPr>
        <p:spPr>
          <a:xfrm>
            <a:off x="370049" y="2068204"/>
            <a:ext cx="755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LuxR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80155-F1B5-CF5A-1F1D-008CB9E9AE7B}"/>
              </a:ext>
            </a:extLst>
          </p:cNvPr>
          <p:cNvSpPr txBox="1"/>
          <p:nvPr/>
        </p:nvSpPr>
        <p:spPr>
          <a:xfrm>
            <a:off x="2557394" y="1089127"/>
            <a:ext cx="1085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F1_AmeR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BD234-8468-0390-744A-B7707A443101}"/>
              </a:ext>
            </a:extLst>
          </p:cNvPr>
          <p:cNvSpPr txBox="1"/>
          <p:nvPr/>
        </p:nvSpPr>
        <p:spPr>
          <a:xfrm>
            <a:off x="2557393" y="2214330"/>
            <a:ext cx="1085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R1_PsrA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ABFD5-B71E-C176-E9E7-AB249E6112CA}"/>
              </a:ext>
            </a:extLst>
          </p:cNvPr>
          <p:cNvSpPr txBox="1"/>
          <p:nvPr/>
        </p:nvSpPr>
        <p:spPr>
          <a:xfrm>
            <a:off x="5538764" y="1677264"/>
            <a:ext cx="111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S4_SrpR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BDD0C-45B5-47F1-90EA-BC8571BE7D1F}"/>
              </a:ext>
            </a:extLst>
          </p:cNvPr>
          <p:cNvSpPr txBox="1"/>
          <p:nvPr/>
        </p:nvSpPr>
        <p:spPr>
          <a:xfrm>
            <a:off x="8500994" y="1677264"/>
            <a:ext cx="1085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P3_PhlF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37DA4-8B4C-E9FC-115F-5E702D5817C5}"/>
              </a:ext>
            </a:extLst>
          </p:cNvPr>
          <p:cNvSpPr txBox="1"/>
          <p:nvPr/>
        </p:nvSpPr>
        <p:spPr>
          <a:xfrm>
            <a:off x="2054344" y="959054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27529-67C9-EA5A-2F06-AF0B34E9A82D}"/>
              </a:ext>
            </a:extLst>
          </p:cNvPr>
          <p:cNvSpPr txBox="1"/>
          <p:nvPr/>
        </p:nvSpPr>
        <p:spPr>
          <a:xfrm>
            <a:off x="3840094" y="959054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B7AF8-BD42-16B8-D709-CA8DE8BB1F57}"/>
              </a:ext>
            </a:extLst>
          </p:cNvPr>
          <p:cNvSpPr txBox="1"/>
          <p:nvPr/>
        </p:nvSpPr>
        <p:spPr>
          <a:xfrm>
            <a:off x="2054344" y="2068204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2CA52-3BA0-B90A-BE88-08E13D0BF6E4}"/>
              </a:ext>
            </a:extLst>
          </p:cNvPr>
          <p:cNvSpPr txBox="1"/>
          <p:nvPr/>
        </p:nvSpPr>
        <p:spPr>
          <a:xfrm>
            <a:off x="3840094" y="2068204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22879-FDAB-C850-F8CC-C4E5FFA3C5FC}"/>
              </a:ext>
            </a:extLst>
          </p:cNvPr>
          <p:cNvSpPr txBox="1"/>
          <p:nvPr/>
        </p:nvSpPr>
        <p:spPr>
          <a:xfrm>
            <a:off x="5040899" y="1750151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7AA03-3215-8934-66A2-5CA929ABBB09}"/>
              </a:ext>
            </a:extLst>
          </p:cNvPr>
          <p:cNvSpPr txBox="1"/>
          <p:nvPr/>
        </p:nvSpPr>
        <p:spPr>
          <a:xfrm>
            <a:off x="5040898" y="1297889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B5D67-CA34-7D72-42EE-7A9FB6456592}"/>
              </a:ext>
            </a:extLst>
          </p:cNvPr>
          <p:cNvSpPr txBox="1"/>
          <p:nvPr/>
        </p:nvSpPr>
        <p:spPr>
          <a:xfrm>
            <a:off x="6831177" y="1528825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CB3F4-0981-66E3-08AF-28DDB56063E6}"/>
              </a:ext>
            </a:extLst>
          </p:cNvPr>
          <p:cNvSpPr txBox="1"/>
          <p:nvPr/>
        </p:nvSpPr>
        <p:spPr>
          <a:xfrm>
            <a:off x="8034910" y="1528825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6A562-8A8A-ACB7-8ED7-89C0900AE21A}"/>
              </a:ext>
            </a:extLst>
          </p:cNvPr>
          <p:cNvSpPr txBox="1"/>
          <p:nvPr/>
        </p:nvSpPr>
        <p:spPr>
          <a:xfrm>
            <a:off x="9813470" y="1532051"/>
            <a:ext cx="306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3B784-A5B9-7179-2E91-64963AB331C3}"/>
              </a:ext>
            </a:extLst>
          </p:cNvPr>
          <p:cNvSpPr txBox="1"/>
          <p:nvPr/>
        </p:nvSpPr>
        <p:spPr>
          <a:xfrm>
            <a:off x="11050496" y="1522679"/>
            <a:ext cx="755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YFP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8DC3D-E559-B04B-4E2F-F7234CE7D108}"/>
              </a:ext>
            </a:extLst>
          </p:cNvPr>
          <p:cNvSpPr txBox="1"/>
          <p:nvPr/>
        </p:nvSpPr>
        <p:spPr>
          <a:xfrm>
            <a:off x="445681" y="497605"/>
            <a:ext cx="6041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6.238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85E8D-8420-4390-82AD-D10B8BE15D5F}"/>
              </a:ext>
            </a:extLst>
          </p:cNvPr>
          <p:cNvSpPr txBox="1"/>
          <p:nvPr/>
        </p:nvSpPr>
        <p:spPr>
          <a:xfrm>
            <a:off x="445681" y="2704308"/>
            <a:ext cx="6041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0.113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F1FE2-8277-5AD7-F57C-9FF2F2E9B1E9}"/>
              </a:ext>
            </a:extLst>
          </p:cNvPr>
          <p:cNvSpPr txBox="1"/>
          <p:nvPr/>
        </p:nvSpPr>
        <p:spPr>
          <a:xfrm>
            <a:off x="2757363" y="812128"/>
            <a:ext cx="7030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0.209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FD45F-DA3E-CE7A-746D-EEE5A1BA33C7}"/>
              </a:ext>
            </a:extLst>
          </p:cNvPr>
          <p:cNvSpPr txBox="1"/>
          <p:nvPr/>
        </p:nvSpPr>
        <p:spPr>
          <a:xfrm>
            <a:off x="2757363" y="1934817"/>
            <a:ext cx="7030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4.294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08DA0-83D6-C48A-2205-163721E8215A}"/>
              </a:ext>
            </a:extLst>
          </p:cNvPr>
          <p:cNvSpPr txBox="1"/>
          <p:nvPr/>
        </p:nvSpPr>
        <p:spPr>
          <a:xfrm>
            <a:off x="5708887" y="1419386"/>
            <a:ext cx="7030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0.007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98A96-86D2-2B33-48F5-42D4E59F1A79}"/>
              </a:ext>
            </a:extLst>
          </p:cNvPr>
          <p:cNvSpPr txBox="1"/>
          <p:nvPr/>
        </p:nvSpPr>
        <p:spPr>
          <a:xfrm>
            <a:off x="8699818" y="1419386"/>
            <a:ext cx="7030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6.800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7EED5-82FE-B2E6-E74F-47A46575CF5C}"/>
              </a:ext>
            </a:extLst>
          </p:cNvPr>
          <p:cNvSpPr txBox="1"/>
          <p:nvPr/>
        </p:nvSpPr>
        <p:spPr>
          <a:xfrm>
            <a:off x="11126128" y="1039608"/>
            <a:ext cx="6041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2.720</a:t>
            </a:r>
          </a:p>
        </p:txBody>
      </p:sp>
      <p:pic>
        <p:nvPicPr>
          <p:cNvPr id="64" name="Picture 63" descr="Text&#10;&#10;Description automatically generated">
            <a:extLst>
              <a:ext uri="{FF2B5EF4-FFF2-40B4-BE49-F238E27FC236}">
                <a16:creationId xmlns:a16="http://schemas.microsoft.com/office/drawing/2014/main" id="{32BEF2BD-EBD1-0D82-72D4-687DD4C4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" y="3561561"/>
            <a:ext cx="11871199" cy="23762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387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B201A-3E2A-DA11-A6E2-EA9E3D51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7E0CE-E143-EF13-4D41-27813C5D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0177" cy="4351338"/>
          </a:xfrm>
        </p:spPr>
        <p:txBody>
          <a:bodyPr/>
          <a:lstStyle/>
          <a:p>
            <a:r>
              <a:rPr lang="en-US" dirty="0" err="1"/>
              <a:t>AraC</a:t>
            </a:r>
            <a:r>
              <a:rPr lang="en-US" dirty="0"/>
              <a:t> = 2.5 * (2.5 - 0.0082) + 0.0082 = 6.2377</a:t>
            </a:r>
          </a:p>
          <a:p>
            <a:r>
              <a:rPr lang="en-US" dirty="0" err="1"/>
              <a:t>LuxR</a:t>
            </a:r>
            <a:r>
              <a:rPr lang="en-US" dirty="0"/>
              <a:t> = 0.31 * (0.31 – 0.025) + 0.025 =  0.11355</a:t>
            </a:r>
          </a:p>
          <a:p>
            <a:r>
              <a:rPr lang="en-US" dirty="0"/>
              <a:t>F1_AmeR = 0.2 + ( (3.8-0.2) / (1 + (6.238 / 0.09)**1.4) ) = 0.2095</a:t>
            </a:r>
          </a:p>
          <a:p>
            <a:r>
              <a:rPr lang="en-US" dirty="0"/>
              <a:t>R1_PsrA = 0.2 + ( (5.9-0.2) / (1 + (0.113 / 0.19)**1.8) ) = 4.2935 </a:t>
            </a:r>
          </a:p>
          <a:p>
            <a:r>
              <a:rPr lang="en-US" dirty="0"/>
              <a:t>S4_SrpR=0.007+((2.1-0.007)/(1+((0.2095+4.2935)/0.1)**2.8))= 0.0070</a:t>
            </a:r>
          </a:p>
          <a:p>
            <a:r>
              <a:rPr lang="en-US" dirty="0"/>
              <a:t>P3_PhlF = 0.02 + ((6.8-0.02) / (1 + (0.007049 / 0.23)**4.2)) = 6.799997</a:t>
            </a:r>
          </a:p>
          <a:p>
            <a:r>
              <a:rPr lang="en-US" dirty="0"/>
              <a:t>YFP = 0.4 * 6.79997 = 2.7199988 = </a:t>
            </a:r>
            <a:r>
              <a:rPr lang="en-US" dirty="0">
                <a:highlight>
                  <a:srgbClr val="00FF00"/>
                </a:highlight>
              </a:rPr>
              <a:t>2.720</a:t>
            </a:r>
          </a:p>
        </p:txBody>
      </p:sp>
    </p:spTree>
    <p:extLst>
      <p:ext uri="{BB962C8B-B14F-4D97-AF65-F5344CB8AC3E}">
        <p14:creationId xmlns:p14="http://schemas.microsoft.com/office/powerpoint/2010/main" val="29789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418EC-9B8E-1A3B-E902-E5F951B4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Cello Main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05D3-2F1C-713F-42CA-6E2F2482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900" dirty="0"/>
              <a:t>Generate netlist from Verilog using YOSYS</a:t>
            </a:r>
          </a:p>
          <a:p>
            <a:pPr marL="914400" lvl="1" indent="-457200">
              <a:buAutoNum type="alphaLcPeriod"/>
            </a:pPr>
            <a:r>
              <a:rPr lang="en-US" sz="1900" dirty="0"/>
              <a:t>Check that netlist is a logical circuit</a:t>
            </a:r>
          </a:p>
          <a:p>
            <a:pPr marL="514350" indent="-514350">
              <a:buAutoNum type="arabicPeriod"/>
            </a:pPr>
            <a:r>
              <a:rPr lang="en-US" sz="1900" dirty="0"/>
              <a:t>Prepare UCF for mapping to netlist</a:t>
            </a:r>
          </a:p>
          <a:p>
            <a:pPr marL="514350" indent="-514350">
              <a:buAutoNum type="arabicPeriod"/>
            </a:pPr>
            <a:r>
              <a:rPr lang="en-US" sz="1900" dirty="0"/>
              <a:t>Exhaustive assign algorithm:</a:t>
            </a:r>
          </a:p>
          <a:p>
            <a:pPr marL="914400" lvl="1" indent="-457200">
              <a:buAutoNum type="alphaLcPeriod"/>
            </a:pPr>
            <a:r>
              <a:rPr lang="en-US" sz="1900" dirty="0"/>
              <a:t>Enumerate combinations of parts from UCF with netlist</a:t>
            </a:r>
          </a:p>
          <a:p>
            <a:pPr marL="914400" lvl="1" indent="-457200">
              <a:buAutoNum type="alphaLcPeriod"/>
            </a:pPr>
            <a:r>
              <a:rPr lang="en-US" sz="1900" dirty="0"/>
              <a:t>Calculate circuit score of the enumerated design (*)</a:t>
            </a:r>
          </a:p>
          <a:p>
            <a:pPr marL="914400" lvl="1" indent="-457200">
              <a:buAutoNum type="alphaLcPeriod"/>
            </a:pPr>
            <a:r>
              <a:rPr lang="en-US" sz="1900" dirty="0"/>
              <a:t>Update and return the best circuit score</a:t>
            </a:r>
          </a:p>
          <a:p>
            <a:pPr marL="457200" lvl="1" indent="0">
              <a:buNone/>
            </a:pPr>
            <a:r>
              <a:rPr lang="en-US" sz="1900" dirty="0"/>
              <a:t>RESULT: best mapping of UCF inputs, gates, and outputs to circuit</a:t>
            </a:r>
          </a:p>
          <a:p>
            <a:pPr marL="914400" lvl="1" indent="-457200">
              <a:buAutoNum type="alphaLcPeriod"/>
            </a:pPr>
            <a:endParaRPr lang="en-US" sz="1900" dirty="0"/>
          </a:p>
        </p:txBody>
      </p:sp>
      <p:pic>
        <p:nvPicPr>
          <p:cNvPr id="4" name="Picture 3" descr="A picture containing text, diagram, receipt, plan&#10;&#10;Description automatically generated">
            <a:extLst>
              <a:ext uri="{FF2B5EF4-FFF2-40B4-BE49-F238E27FC236}">
                <a16:creationId xmlns:a16="http://schemas.microsoft.com/office/drawing/2014/main" id="{F18F7FD7-02F2-8BE3-888F-5D5ACC8F6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35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1225-4E7C-C48E-C7AB-6991402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Cello 3.0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7B73-F10D-DC08-2531-B76A858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multi-output circuits.</a:t>
            </a:r>
          </a:p>
          <a:p>
            <a:r>
              <a:rPr lang="en-US" dirty="0"/>
              <a:t>Preserving circuit logic in logic synthesis.</a:t>
            </a:r>
          </a:p>
          <a:p>
            <a:r>
              <a:rPr lang="en-US" dirty="0"/>
              <a:t>Generate optimized designs for the circuit mapped to input sensors, gates, and output devices (parts) from UCF.</a:t>
            </a:r>
          </a:p>
          <a:p>
            <a:r>
              <a:rPr lang="en-US" dirty="0"/>
              <a:t>Condition checking for valid Verilog inputs and compatibility with UCF selection.</a:t>
            </a:r>
          </a:p>
        </p:txBody>
      </p:sp>
    </p:spTree>
    <p:extLst>
      <p:ext uri="{BB962C8B-B14F-4D97-AF65-F5344CB8AC3E}">
        <p14:creationId xmlns:p14="http://schemas.microsoft.com/office/powerpoint/2010/main" val="19708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CDA159-C090-B339-880E-F391621B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08" y="506171"/>
            <a:ext cx="10791983" cy="5845658"/>
          </a:xfrm>
        </p:spPr>
      </p:pic>
    </p:spTree>
    <p:extLst>
      <p:ext uri="{BB962C8B-B14F-4D97-AF65-F5344CB8AC3E}">
        <p14:creationId xmlns:p14="http://schemas.microsoft.com/office/powerpoint/2010/main" val="273431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B821-0A11-8A11-FCFA-03B9E215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g77_boolean.v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12E9-7D52-877C-8AAA-EB5A2F5F0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VERILOG: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61C3C-6790-D04C-D2E8-67892FBC07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module Main(a0,in76, out84, out81);</a:t>
            </a:r>
          </a:p>
          <a:p>
            <a:pPr marL="0" indent="0">
              <a:buNone/>
            </a:pPr>
            <a:r>
              <a:rPr lang="en-US" dirty="0"/>
              <a:t>    output out81, out84;</a:t>
            </a:r>
          </a:p>
          <a:p>
            <a:pPr marL="0" indent="0">
              <a:buNone/>
            </a:pPr>
            <a:r>
              <a:rPr lang="en-US" dirty="0"/>
              <a:t>    input a0, in76;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assign g77 = ~a0;</a:t>
            </a:r>
          </a:p>
          <a:p>
            <a:pPr marL="0" indent="0">
              <a:buNone/>
            </a:pPr>
            <a:r>
              <a:rPr lang="en-US" dirty="0"/>
              <a:t>    assign g78 = a0 ~| in76;</a:t>
            </a:r>
          </a:p>
          <a:p>
            <a:pPr marL="0" indent="0">
              <a:buNone/>
            </a:pPr>
            <a:r>
              <a:rPr lang="en-US" dirty="0"/>
              <a:t>    assign g79 = ~in76;</a:t>
            </a:r>
          </a:p>
          <a:p>
            <a:pPr marL="0" indent="0">
              <a:buNone/>
            </a:pPr>
            <a:r>
              <a:rPr lang="en-US" dirty="0"/>
              <a:t>    assign g80 = g77 ~| g79;</a:t>
            </a:r>
          </a:p>
          <a:p>
            <a:pPr marL="0" indent="0">
              <a:buNone/>
            </a:pPr>
            <a:r>
              <a:rPr lang="en-US" dirty="0"/>
              <a:t>    //   assign g81 = g78 ~| g80;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assign out84 = ~(g78 ~| g80);</a:t>
            </a:r>
          </a:p>
          <a:p>
            <a:pPr marL="0" indent="0">
              <a:buNone/>
            </a:pPr>
            <a:r>
              <a:rPr lang="en-US" dirty="0"/>
              <a:t>    assign out81 = g78 ~| g80;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134C-234E-0155-0060-5E905AE0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86338" cy="9239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Requirement: UCF with &gt;2 input sensors and &gt;2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197133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A13AC-F345-0370-906C-E6D48CB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g77_boolean.v + SC1C1G1T1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D223D9-748B-D193-6291-5B460940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185" y="144157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out81 = NOR(NOR(a0, in76), NOR(NOT(a0), NOT(in76)))</a:t>
            </a:r>
          </a:p>
          <a:p>
            <a:pPr algn="ctr"/>
            <a:r>
              <a:rPr lang="en-US" sz="2000" dirty="0"/>
              <a:t>out84 = NOR(NOR(NOT(a0), in76), NOR(a0, NOT(in76)))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A9D3B-2D73-4C48-2428-752DAFAE6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2326" y="2025035"/>
            <a:ext cx="10804299" cy="5017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6BA87-5E9A-37ED-6CB4-034FD537938A}"/>
              </a:ext>
            </a:extLst>
          </p:cNvPr>
          <p:cNvSpPr txBox="1"/>
          <p:nvPr/>
        </p:nvSpPr>
        <p:spPr>
          <a:xfrm>
            <a:off x="3292323" y="2331338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FB049-B90F-309A-B283-434DD31B0CE2}"/>
              </a:ext>
            </a:extLst>
          </p:cNvPr>
          <p:cNvSpPr txBox="1"/>
          <p:nvPr/>
        </p:nvSpPr>
        <p:spPr>
          <a:xfrm>
            <a:off x="6094475" y="3240802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F6FE2-412B-97A6-DB08-329AEAD22BF1}"/>
              </a:ext>
            </a:extLst>
          </p:cNvPr>
          <p:cNvSpPr txBox="1"/>
          <p:nvPr/>
        </p:nvSpPr>
        <p:spPr>
          <a:xfrm>
            <a:off x="8332293" y="3298037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2C5CB5-A720-0823-CE1D-121FA7DFFB31}"/>
              </a:ext>
            </a:extLst>
          </p:cNvPr>
          <p:cNvSpPr txBox="1"/>
          <p:nvPr/>
        </p:nvSpPr>
        <p:spPr>
          <a:xfrm>
            <a:off x="6094475" y="4214923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FF0BB-33E6-6D91-0C25-7214E83A44B4}"/>
              </a:ext>
            </a:extLst>
          </p:cNvPr>
          <p:cNvSpPr txBox="1"/>
          <p:nvPr/>
        </p:nvSpPr>
        <p:spPr>
          <a:xfrm>
            <a:off x="8332293" y="4406309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A8AC-59F9-4604-5D89-FC390B6E51AD}"/>
              </a:ext>
            </a:extLst>
          </p:cNvPr>
          <p:cNvSpPr txBox="1"/>
          <p:nvPr/>
        </p:nvSpPr>
        <p:spPr>
          <a:xfrm>
            <a:off x="6094475" y="5138749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6AA64-8FC5-572F-EB28-D1958F915DE4}"/>
              </a:ext>
            </a:extLst>
          </p:cNvPr>
          <p:cNvSpPr txBox="1"/>
          <p:nvPr/>
        </p:nvSpPr>
        <p:spPr>
          <a:xfrm>
            <a:off x="3292323" y="3845591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E7883-BAD5-10CD-7BEA-0084F0C28ED1}"/>
              </a:ext>
            </a:extLst>
          </p:cNvPr>
          <p:cNvSpPr txBox="1"/>
          <p:nvPr/>
        </p:nvSpPr>
        <p:spPr>
          <a:xfrm>
            <a:off x="3292323" y="4671031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42090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3DB-A0EA-22F0-FBF5-E7FF6AEB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Cello 3.0 Result: g77_boolean + SC1C1G1T1</a:t>
            </a:r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8ACBC6A-CBE5-9731-4627-7C723140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199"/>
            <a:ext cx="9925973" cy="5148825"/>
          </a:xfrm>
        </p:spPr>
      </p:pic>
    </p:spTree>
    <p:extLst>
      <p:ext uri="{BB962C8B-B14F-4D97-AF65-F5344CB8AC3E}">
        <p14:creationId xmlns:p14="http://schemas.microsoft.com/office/powerpoint/2010/main" val="367686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C95344-8601-4D25-348E-C3E67A53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Cello 3.0 Output 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90A4F8-337D-FC06-E281-E2AF9AC18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62506"/>
              </p:ext>
            </p:extLst>
          </p:nvPr>
        </p:nvGraphicFramePr>
        <p:xfrm>
          <a:off x="838200" y="1825625"/>
          <a:ext cx="10515591" cy="1412530"/>
        </p:xfrm>
        <a:graphic>
          <a:graphicData uri="http://schemas.openxmlformats.org/drawingml/2006/table">
            <a:tbl>
              <a:tblPr/>
              <a:tblGrid>
                <a:gridCol w="259478">
                  <a:extLst>
                    <a:ext uri="{9D8B030D-6E8A-4147-A177-3AD203B41FA5}">
                      <a16:colId xmlns:a16="http://schemas.microsoft.com/office/drawing/2014/main" val="1494983067"/>
                    </a:ext>
                  </a:extLst>
                </a:gridCol>
                <a:gridCol w="369302">
                  <a:extLst>
                    <a:ext uri="{9D8B030D-6E8A-4147-A177-3AD203B41FA5}">
                      <a16:colId xmlns:a16="http://schemas.microsoft.com/office/drawing/2014/main" val="1420880178"/>
                    </a:ext>
                  </a:extLst>
                </a:gridCol>
                <a:gridCol w="442519">
                  <a:extLst>
                    <a:ext uri="{9D8B030D-6E8A-4147-A177-3AD203B41FA5}">
                      <a16:colId xmlns:a16="http://schemas.microsoft.com/office/drawing/2014/main" val="4262890172"/>
                    </a:ext>
                  </a:extLst>
                </a:gridCol>
                <a:gridCol w="514270">
                  <a:extLst>
                    <a:ext uri="{9D8B030D-6E8A-4147-A177-3AD203B41FA5}">
                      <a16:colId xmlns:a16="http://schemas.microsoft.com/office/drawing/2014/main" val="242703528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1553769502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2926837165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3558621567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2793162086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4047560207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1147388125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4177531237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3446268777"/>
                    </a:ext>
                  </a:extLst>
                </a:gridCol>
                <a:gridCol w="458626">
                  <a:extLst>
                    <a:ext uri="{9D8B030D-6E8A-4147-A177-3AD203B41FA5}">
                      <a16:colId xmlns:a16="http://schemas.microsoft.com/office/drawing/2014/main" val="3337172922"/>
                    </a:ext>
                  </a:extLst>
                </a:gridCol>
                <a:gridCol w="458626">
                  <a:extLst>
                    <a:ext uri="{9D8B030D-6E8A-4147-A177-3AD203B41FA5}">
                      <a16:colId xmlns:a16="http://schemas.microsoft.com/office/drawing/2014/main" val="3868851880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3378839141"/>
                    </a:ext>
                  </a:extLst>
                </a:gridCol>
                <a:gridCol w="801277">
                  <a:extLst>
                    <a:ext uri="{9D8B030D-6E8A-4147-A177-3AD203B41FA5}">
                      <a16:colId xmlns:a16="http://schemas.microsoft.com/office/drawing/2014/main" val="1078818325"/>
                    </a:ext>
                  </a:extLst>
                </a:gridCol>
              </a:tblGrid>
              <a:tr h="2190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in76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out84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402"/>
                  </a:ext>
                </a:extLst>
              </a:tr>
              <a:tr h="2190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IPTG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P1_HKCI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P1_PsrA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P1_IcaR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P2_CI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P1_BM3RI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P1_QaCR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P1_CI434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P1_PhlF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YFP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RFP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44482"/>
                  </a:ext>
                </a:extLst>
              </a:tr>
              <a:tr h="219037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2.17977024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0.01200505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0.00336304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0.02039866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0.00476115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2.23793084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3.56999998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3.20997047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2.23793084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0.00476115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64345"/>
                  </a:ext>
                </a:extLst>
              </a:tr>
              <a:tr h="219037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0.02162137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0.01208748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0.00308624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3.81958696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5.00527176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0.00209326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3.56999998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0.00647062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0.00209326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5.00527176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719"/>
                  </a:ext>
                </a:extLst>
              </a:tr>
              <a:tr h="219037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0.02160951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0.01213766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2.61105673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0.02006777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5.0050427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0.00232714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0.02079064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3.20997047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0.00232714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5.0050427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30907"/>
                  </a:ext>
                </a:extLst>
              </a:tr>
              <a:tr h="219037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0.02020756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2.61997215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0.00394112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0.02085564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0.00442351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2.23761246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0.02079064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0.00647062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2.23761246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0.00442351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11" marR="9111" marT="9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65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F3E8A-CD12-ACD0-12D0-BC893EB6FDF1}"/>
              </a:ext>
            </a:extLst>
          </p:cNvPr>
          <p:cNvSpPr txBox="1"/>
          <p:nvPr/>
        </p:nvSpPr>
        <p:spPr>
          <a:xfrm>
            <a:off x="838200" y="3761772"/>
            <a:ext cx="473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Score = min(output scores) </a:t>
            </a:r>
          </a:p>
          <a:p>
            <a:endParaRPr lang="en-US" dirty="0"/>
          </a:p>
          <a:p>
            <a:r>
              <a:rPr lang="en-US" dirty="0"/>
              <a:t>= min( log</a:t>
            </a:r>
            <a:r>
              <a:rPr lang="en-US" baseline="-25000" dirty="0"/>
              <a:t>e</a:t>
            </a:r>
            <a:r>
              <a:rPr lang="en-US" dirty="0"/>
              <a:t>(2.237 / 0.002) , log</a:t>
            </a:r>
            <a:r>
              <a:rPr lang="en-US" baseline="-25000" dirty="0"/>
              <a:t>e</a:t>
            </a:r>
            <a:r>
              <a:rPr lang="en-US" dirty="0"/>
              <a:t>(5.005 / 0.0044) )</a:t>
            </a:r>
          </a:p>
          <a:p>
            <a:endParaRPr lang="en-US" dirty="0"/>
          </a:p>
          <a:p>
            <a:r>
              <a:rPr lang="en-US" dirty="0"/>
              <a:t>= min(log</a:t>
            </a:r>
            <a:r>
              <a:rPr lang="en-US" baseline="-25000" dirty="0"/>
              <a:t>e</a:t>
            </a:r>
            <a:r>
              <a:rPr lang="en-US" dirty="0"/>
              <a:t>(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1069</a:t>
            </a:r>
            <a:r>
              <a:rPr lang="en-US" dirty="0"/>
              <a:t>) , log</a:t>
            </a:r>
            <a:r>
              <a:rPr lang="en-US" baseline="-25000" dirty="0"/>
              <a:t>e</a:t>
            </a:r>
            <a:r>
              <a:rPr lang="en-US" dirty="0"/>
              <a:t>(1131))</a:t>
            </a:r>
          </a:p>
          <a:p>
            <a:endParaRPr lang="en-US" dirty="0"/>
          </a:p>
          <a:p>
            <a:r>
              <a:rPr lang="en-US" dirty="0"/>
              <a:t>= min(6.97, 7.03)</a:t>
            </a:r>
          </a:p>
          <a:p>
            <a:endParaRPr lang="en-US" dirty="0"/>
          </a:p>
          <a:p>
            <a:r>
              <a:rPr lang="en-US" dirty="0"/>
              <a:t>= 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6.9745838149425</a:t>
            </a:r>
            <a:endParaRPr 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3FD536-6A9E-D752-F6A8-14D4819B076D}"/>
              </a:ext>
            </a:extLst>
          </p:cNvPr>
          <p:cNvSpPr txBox="1"/>
          <p:nvPr/>
        </p:nvSpPr>
        <p:spPr>
          <a:xfrm>
            <a:off x="6551271" y="4213184"/>
            <a:ext cx="473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Note:</a:t>
            </a:r>
            <a:r>
              <a:rPr lang="en-US" dirty="0"/>
              <a:t> will change the inner calculation from</a:t>
            </a:r>
          </a:p>
          <a:p>
            <a:r>
              <a:rPr lang="en-US" dirty="0"/>
              <a:t>- log(max/min)</a:t>
            </a:r>
          </a:p>
          <a:p>
            <a:r>
              <a:rPr lang="en-US" dirty="0"/>
              <a:t> to </a:t>
            </a:r>
          </a:p>
          <a:p>
            <a:r>
              <a:rPr lang="en-US" dirty="0"/>
              <a:t>- log(</a:t>
            </a:r>
            <a:r>
              <a:rPr lang="en-US" dirty="0" err="1"/>
              <a:t>MinOn</a:t>
            </a:r>
            <a:r>
              <a:rPr lang="en-US" dirty="0"/>
              <a:t>/</a:t>
            </a:r>
            <a:r>
              <a:rPr lang="en-US" dirty="0" err="1"/>
              <a:t>MaxOff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281F-BE04-293C-D452-1FD1621C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Circuit Scoring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94BB3-72CA-1907-8851-9A674D15B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Construction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B0B52-CFF0-61B1-0060-5E0F2FBF4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INPUTS:</a:t>
            </a:r>
          </a:p>
          <a:p>
            <a:pPr>
              <a:buFontTx/>
              <a:buChar char="-"/>
            </a:pPr>
            <a:r>
              <a:rPr lang="en-US" dirty="0" err="1"/>
              <a:t>aTc</a:t>
            </a:r>
            <a:r>
              <a:rPr lang="en-US" dirty="0"/>
              <a:t>, Xylose</a:t>
            </a:r>
          </a:p>
          <a:p>
            <a:pPr marL="0" indent="0">
              <a:buNone/>
            </a:pPr>
            <a:r>
              <a:rPr lang="en-US" u="sng" dirty="0"/>
              <a:t>GATES:</a:t>
            </a:r>
          </a:p>
          <a:p>
            <a:pPr>
              <a:buFontTx/>
              <a:buChar char="-"/>
            </a:pPr>
            <a:r>
              <a:rPr lang="en-US" dirty="0"/>
              <a:t>P1_BM3RI, P1_CI, P1_CI434, P1_HKCI, P1_IcaR, P1_LexA, P1_PhlF, P1_PsrA</a:t>
            </a:r>
          </a:p>
          <a:p>
            <a:pPr marL="0" indent="0">
              <a:buNone/>
            </a:pPr>
            <a:r>
              <a:rPr lang="en-US" u="sng" dirty="0"/>
              <a:t>OUTPUTS:</a:t>
            </a:r>
          </a:p>
          <a:p>
            <a:pPr marL="0" indent="0">
              <a:buNone/>
            </a:pPr>
            <a:r>
              <a:rPr lang="en-US" dirty="0"/>
              <a:t>- YFP, RFP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E9B39-ECAB-ED38-78AD-2E4E71283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Construction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4DFAA-C52E-C3C9-D3F4-A6EC2E388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INPUTS:</a:t>
            </a:r>
          </a:p>
          <a:p>
            <a:pPr>
              <a:buFontTx/>
              <a:buChar char="-"/>
            </a:pPr>
            <a:r>
              <a:rPr lang="en-US" dirty="0"/>
              <a:t>Xylose, IPTG</a:t>
            </a:r>
          </a:p>
          <a:p>
            <a:pPr marL="0" indent="0">
              <a:buNone/>
            </a:pPr>
            <a:r>
              <a:rPr lang="en-US" u="sng" dirty="0"/>
              <a:t>GATES:</a:t>
            </a:r>
          </a:p>
          <a:p>
            <a:pPr>
              <a:buFontTx/>
              <a:buChar char="-"/>
            </a:pPr>
            <a:r>
              <a:rPr lang="en-US" dirty="0"/>
              <a:t>P1_BM3RI, P2_CI, P2_CI434, P1_HKCI, P1_IcaR, P2_LexA, P1_PhlF, P1_PsrA</a:t>
            </a:r>
          </a:p>
          <a:p>
            <a:pPr marL="0" indent="0">
              <a:buNone/>
            </a:pPr>
            <a:r>
              <a:rPr lang="en-US" u="sng" dirty="0"/>
              <a:t>OUTPUTS:</a:t>
            </a:r>
          </a:p>
          <a:p>
            <a:pPr marL="0" indent="0">
              <a:buNone/>
            </a:pPr>
            <a:r>
              <a:rPr lang="en-US" dirty="0"/>
              <a:t>- YFP, RFP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7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1092</Words>
  <Application>Microsoft Macintosh PowerPoint</Application>
  <PresentationFormat>Widescreen</PresentationFormat>
  <Paragraphs>420</Paragraphs>
  <Slides>14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Cello v3.0</vt:lpstr>
      <vt:lpstr>Cello Main Logic</vt:lpstr>
      <vt:lpstr>What Cello 3.0 Does</vt:lpstr>
      <vt:lpstr>PowerPoint Presentation</vt:lpstr>
      <vt:lpstr>g77_boolean.v Example</vt:lpstr>
      <vt:lpstr>g77_boolean.v + SC1C1G1T1 Example</vt:lpstr>
      <vt:lpstr>Cello 3.0 Result: g77_boolean + SC1C1G1T1</vt:lpstr>
      <vt:lpstr>Cello 3.0 Output Truth Table</vt:lpstr>
      <vt:lpstr>More Circuit Scoring</vt:lpstr>
      <vt:lpstr>Construction 1 Truth table</vt:lpstr>
      <vt:lpstr>Construction 2 Truth table</vt:lpstr>
      <vt:lpstr>What Cello 3.0 still needs to do</vt:lpstr>
      <vt:lpstr>PowerPoint Presentation</vt:lpstr>
      <vt:lpstr>Equations: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Cello V3</dc:title>
  <dc:creator>Ji, Weiqi</dc:creator>
  <cp:lastModifiedBy>Ji, Weiqi</cp:lastModifiedBy>
  <cp:revision>8</cp:revision>
  <dcterms:created xsi:type="dcterms:W3CDTF">2023-05-30T15:56:52Z</dcterms:created>
  <dcterms:modified xsi:type="dcterms:W3CDTF">2023-06-01T23:41:08Z</dcterms:modified>
</cp:coreProperties>
</file>