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AB72-D5F0-4853-BEE8-4407E17AFB2B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49AA-2653-4E25-8852-E7C3F7A1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Lock-in (5kHz)</a:t>
            </a:r>
            <a:br>
              <a:rPr lang="en-US" dirty="0" smtClean="0"/>
            </a:br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Picture 3" descr="http://www.bu.edu/brand/files/2012/10/BU-Maste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IDAR at Boston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TIA + Voltage amplifier noise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939" b="8211"/>
          <a:stretch/>
        </p:blipFill>
        <p:spPr>
          <a:xfrm>
            <a:off x="838200" y="1690688"/>
            <a:ext cx="9501561" cy="4214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72199"/>
            <a:ext cx="6699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Noise at </a:t>
            </a:r>
            <a:r>
              <a:rPr lang="en-US" b="1" dirty="0" smtClean="0"/>
              <a:t>21.37kHz </a:t>
            </a:r>
            <a:r>
              <a:rPr lang="en-US" b="1" dirty="0"/>
              <a:t>= </a:t>
            </a:r>
            <a:r>
              <a:rPr lang="en-US" b="1" dirty="0" smtClean="0"/>
              <a:t>57.2836 </a:t>
            </a:r>
            <a:r>
              <a:rPr lang="en-US" b="1" dirty="0" err="1" smtClean="0"/>
              <a:t>uV</a:t>
            </a:r>
            <a:r>
              <a:rPr lang="en-US" b="1" dirty="0" smtClean="0"/>
              <a:t>/Hz</a:t>
            </a:r>
            <a:r>
              <a:rPr lang="en-US" b="1" baseline="30000" dirty="0" smtClean="0"/>
              <a:t>1/2</a:t>
            </a:r>
            <a:r>
              <a:rPr lang="en-US" b="1" dirty="0"/>
              <a:t>, Noise at 5 kHz: </a:t>
            </a:r>
            <a:r>
              <a:rPr lang="en-US" b="1" dirty="0" smtClean="0"/>
              <a:t>26.14 </a:t>
            </a:r>
            <a:r>
              <a:rPr lang="en-US" b="1" dirty="0" err="1" smtClean="0"/>
              <a:t>uV</a:t>
            </a:r>
            <a:r>
              <a:rPr lang="en-US" b="1" dirty="0" smtClean="0"/>
              <a:t>/Hz</a:t>
            </a:r>
            <a:r>
              <a:rPr lang="en-US" b="1" baseline="30000" dirty="0" smtClean="0"/>
              <a:t>1/2 </a:t>
            </a:r>
            <a:endParaRPr lang="en-US" b="1" baseline="30000" dirty="0"/>
          </a:p>
          <a:p>
            <a:r>
              <a:rPr lang="en-US" b="1" baseline="30000" dirty="0"/>
              <a:t> </a:t>
            </a:r>
          </a:p>
        </p:txBody>
      </p:sp>
      <p:pic>
        <p:nvPicPr>
          <p:cNvPr id="6" name="Picture 5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current and opamp </a:t>
            </a:r>
            <a:r>
              <a:rPr lang="en-US" dirty="0" smtClean="0"/>
              <a:t>outputs (transient)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797" b="8000"/>
          <a:stretch/>
        </p:blipFill>
        <p:spPr>
          <a:xfrm>
            <a:off x="838199" y="1690688"/>
            <a:ext cx="10240449" cy="4562330"/>
          </a:xfrm>
          <a:prstGeom prst="rect">
            <a:avLst/>
          </a:prstGeom>
        </p:spPr>
      </p:pic>
      <p:pic>
        <p:nvPicPr>
          <p:cNvPr id="4" name="Picture 3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traces (transient)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970" b="8177"/>
          <a:stretch/>
        </p:blipFill>
        <p:spPr>
          <a:xfrm>
            <a:off x="838200" y="1496291"/>
            <a:ext cx="9864436" cy="4375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237" y="6160655"/>
            <a:ext cx="979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TIA output: (-) 8.9mV, </a:t>
            </a:r>
            <a:r>
              <a:rPr lang="en-US" b="1" dirty="0" err="1" smtClean="0"/>
              <a:t>Vtg</a:t>
            </a:r>
            <a:r>
              <a:rPr lang="en-US" b="1" dirty="0" smtClean="0"/>
              <a:t> amplifier output: 814.1mV, multiplier output: 2.2V, filter output: 550.7mV </a:t>
            </a:r>
            <a:endParaRPr lang="en-US" b="1" dirty="0"/>
          </a:p>
        </p:txBody>
      </p:sp>
      <p:pic>
        <p:nvPicPr>
          <p:cNvPr id="5" name="Picture 4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traces (transient)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783" b="7998"/>
          <a:stretch/>
        </p:blipFill>
        <p:spPr>
          <a:xfrm>
            <a:off x="306138" y="1450108"/>
            <a:ext cx="11047662" cy="4922983"/>
          </a:xfrm>
          <a:prstGeom prst="rect">
            <a:avLst/>
          </a:prstGeom>
        </p:spPr>
      </p:pic>
      <p:pic>
        <p:nvPicPr>
          <p:cNvPr id="4" name="Picture 3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17" r="13022" b="7729"/>
          <a:stretch/>
        </p:blipFill>
        <p:spPr>
          <a:xfrm>
            <a:off x="674255" y="1496724"/>
            <a:ext cx="8846325" cy="456276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Output noise (After filtering)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588818" y="6304002"/>
            <a:ext cx="401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Noise at </a:t>
            </a:r>
            <a:r>
              <a:rPr lang="en-US" b="1" dirty="0" smtClean="0"/>
              <a:t>295.2052 Hz </a:t>
            </a:r>
            <a:r>
              <a:rPr lang="en-US" b="1" dirty="0"/>
              <a:t>= </a:t>
            </a:r>
            <a:r>
              <a:rPr lang="en-US" b="1" dirty="0" smtClean="0"/>
              <a:t>24.407</a:t>
            </a:r>
            <a:r>
              <a:rPr lang="en-US" b="1" dirty="0" smtClean="0"/>
              <a:t> </a:t>
            </a:r>
            <a:r>
              <a:rPr lang="en-US" b="1" dirty="0" err="1" smtClean="0"/>
              <a:t>uV</a:t>
            </a:r>
            <a:r>
              <a:rPr lang="en-US" b="1" dirty="0" smtClean="0"/>
              <a:t>/Hz</a:t>
            </a:r>
            <a:r>
              <a:rPr lang="en-US" b="1" baseline="30000" dirty="0" smtClean="0"/>
              <a:t>1/2 </a:t>
            </a:r>
            <a:endParaRPr lang="en-US" b="1" baseline="30000" dirty="0"/>
          </a:p>
          <a:p>
            <a:r>
              <a:rPr lang="en-US" b="1" baseline="30000" dirty="0"/>
              <a:t> </a:t>
            </a:r>
          </a:p>
        </p:txBody>
      </p:sp>
      <p:pic>
        <p:nvPicPr>
          <p:cNvPr id="6" name="Picture 5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428" r="7907" b="7625"/>
          <a:stretch/>
        </p:blipFill>
        <p:spPr>
          <a:xfrm>
            <a:off x="755073" y="1717965"/>
            <a:ext cx="8702963" cy="469207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FFT (Multiplier and filter o/p)</a:t>
            </a:r>
            <a:endParaRPr lang="en-US" sz="3800" dirty="0"/>
          </a:p>
        </p:txBody>
      </p:sp>
      <p:pic>
        <p:nvPicPr>
          <p:cNvPr id="5" name="Picture 4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4" name="Picture 3" descr="http://www.bu.edu/brand/files/2012/10/BU-Maste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IDAR at Boston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096" t="36051" r="21868" b="11360"/>
          <a:stretch/>
        </p:blipFill>
        <p:spPr>
          <a:xfrm>
            <a:off x="443359" y="1999957"/>
            <a:ext cx="1044631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Transimpedance amplifier – AC analysis – 1 to 10 MHz </a:t>
            </a:r>
            <a:r>
              <a:rPr lang="en-US" sz="3800" dirty="0"/>
              <a:t>d</a:t>
            </a:r>
            <a:r>
              <a:rPr lang="en-US" sz="3800" dirty="0" smtClean="0"/>
              <a:t>ecade sweep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907774" y="6221896"/>
            <a:ext cx="945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Gain: 120 dB, Gain at 5kHz: 119.7 dB, 3dB frequency: 19.58kHz, phase </a:t>
            </a:r>
            <a:r>
              <a:rPr lang="en-US" b="1" dirty="0" err="1" smtClean="0"/>
              <a:t>charac</a:t>
            </a:r>
            <a:r>
              <a:rPr lang="en-US" b="1" dirty="0" smtClean="0"/>
              <a:t> show 180 </a:t>
            </a:r>
            <a:r>
              <a:rPr lang="en-US" b="1" dirty="0" err="1" smtClean="0"/>
              <a:t>deg</a:t>
            </a:r>
            <a:r>
              <a:rPr lang="en-US" b="1" dirty="0" smtClean="0"/>
              <a:t> (</a:t>
            </a:r>
            <a:r>
              <a:rPr lang="en-US" b="1" dirty="0" err="1" smtClean="0"/>
              <a:t>inv</a:t>
            </a:r>
            <a:r>
              <a:rPr lang="en-US" b="1" dirty="0" smtClean="0"/>
              <a:t>) 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375" b="7720"/>
          <a:stretch/>
        </p:blipFill>
        <p:spPr>
          <a:xfrm>
            <a:off x="907774" y="1848677"/>
            <a:ext cx="8801041" cy="3955775"/>
          </a:xfrm>
          <a:prstGeom prst="rect">
            <a:avLst/>
          </a:prstGeom>
        </p:spPr>
      </p:pic>
      <p:pic>
        <p:nvPicPr>
          <p:cNvPr id="6" name="Picture 5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Transimpedance amplifier- Transient analysis- </a:t>
            </a:r>
            <a:r>
              <a:rPr lang="en-US" sz="3800" dirty="0" smtClean="0"/>
              <a:t>up to </a:t>
            </a:r>
            <a:r>
              <a:rPr lang="en-US" sz="3800" dirty="0" smtClean="0"/>
              <a:t>5m sec, input – 10nA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132443"/>
            <a:ext cx="513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Transient Gain: 118.9 dB, phase inversion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569" b="7558"/>
          <a:stretch/>
        </p:blipFill>
        <p:spPr>
          <a:xfrm>
            <a:off x="914796" y="1830734"/>
            <a:ext cx="9262873" cy="4161662"/>
          </a:xfrm>
          <a:prstGeom prst="rect">
            <a:avLst/>
          </a:prstGeom>
        </p:spPr>
      </p:pic>
      <p:pic>
        <p:nvPicPr>
          <p:cNvPr id="7" name="Picture 6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Transimpedance amplifier – Noise analysis 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997225" y="6122504"/>
            <a:ext cx="6933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Noise at 29.64kHz = 710.654 </a:t>
            </a:r>
            <a:r>
              <a:rPr lang="en-US" b="1" dirty="0" err="1" smtClean="0"/>
              <a:t>nV</a:t>
            </a:r>
            <a:r>
              <a:rPr lang="en-US" b="1" dirty="0" smtClean="0"/>
              <a:t>/Hz</a:t>
            </a:r>
            <a:r>
              <a:rPr lang="en-US" b="1" baseline="30000" dirty="0" smtClean="0"/>
              <a:t>1/2</a:t>
            </a:r>
            <a:r>
              <a:rPr lang="en-US" b="1" dirty="0" smtClean="0"/>
              <a:t>, Noise at 5 kHz: 263.037nV/Hz</a:t>
            </a:r>
            <a:r>
              <a:rPr lang="en-US" b="1" baseline="30000" dirty="0" smtClean="0"/>
              <a:t>1/2 </a:t>
            </a:r>
          </a:p>
          <a:p>
            <a:r>
              <a:rPr lang="en-US" b="1" baseline="30000" dirty="0" smtClean="0"/>
              <a:t> </a:t>
            </a:r>
            <a:endParaRPr lang="en-US" b="1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023" b="7417"/>
          <a:stretch/>
        </p:blipFill>
        <p:spPr>
          <a:xfrm>
            <a:off x="997225" y="1690688"/>
            <a:ext cx="8772939" cy="3975414"/>
          </a:xfrm>
          <a:prstGeom prst="rect">
            <a:avLst/>
          </a:prstGeom>
        </p:spPr>
      </p:pic>
      <p:pic>
        <p:nvPicPr>
          <p:cNvPr id="6" name="Picture 5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Voltage Amplifier (40 dB </a:t>
            </a:r>
            <a:r>
              <a:rPr lang="en-US" sz="3800" dirty="0" err="1" smtClean="0"/>
              <a:t>bandpass</a:t>
            </a:r>
            <a:r>
              <a:rPr lang="en-US" sz="3800" dirty="0" smtClean="0"/>
              <a:t> gain) AC analysis 1 to 10 MHz, 150 to 34 kHz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52930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Measured bandwidth: 151.35 Hz to 32.185 kHz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579" b="8148"/>
          <a:stretch/>
        </p:blipFill>
        <p:spPr>
          <a:xfrm>
            <a:off x="838200" y="1789044"/>
            <a:ext cx="8862391" cy="3951852"/>
          </a:xfrm>
          <a:prstGeom prst="rect">
            <a:avLst/>
          </a:prstGeom>
        </p:spPr>
      </p:pic>
      <p:pic>
        <p:nvPicPr>
          <p:cNvPr id="6" name="Picture 5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Voltage Amplifier (40 dB </a:t>
            </a:r>
            <a:r>
              <a:rPr lang="en-US" sz="3800" dirty="0" err="1"/>
              <a:t>bandpass</a:t>
            </a:r>
            <a:r>
              <a:rPr lang="en-US" sz="3800" dirty="0"/>
              <a:t> gain) AC analysis 1 to 10 MHz, 150 to 34 kHz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095" y="6258977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 Gain: 39.99 dB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151" b="8075"/>
          <a:stretch/>
        </p:blipFill>
        <p:spPr>
          <a:xfrm>
            <a:off x="838200" y="1779104"/>
            <a:ext cx="9391372" cy="4214191"/>
          </a:xfrm>
          <a:prstGeom prst="rect">
            <a:avLst/>
          </a:prstGeom>
        </p:spPr>
      </p:pic>
      <p:pic>
        <p:nvPicPr>
          <p:cNvPr id="6" name="Picture 5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7" y="4943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Voltage amplifier Transient analysis 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621" b="7712"/>
          <a:stretch/>
        </p:blipFill>
        <p:spPr>
          <a:xfrm>
            <a:off x="758687" y="1708627"/>
            <a:ext cx="9440028" cy="4230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687" y="6179127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Voltage: 813.77mV</a:t>
            </a:r>
            <a:endParaRPr lang="en-US" b="1" dirty="0"/>
          </a:p>
        </p:txBody>
      </p:sp>
      <p:pic>
        <p:nvPicPr>
          <p:cNvPr id="5" name="Picture 4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Voltage amplifier Transient analysis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492" b="8164"/>
          <a:stretch/>
        </p:blipFill>
        <p:spPr>
          <a:xfrm>
            <a:off x="838200" y="1607127"/>
            <a:ext cx="9137073" cy="4077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199" y="6243781"/>
            <a:ext cx="47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Voltage: 8.98mV, Transient gain: 39.14 dB  </a:t>
            </a:r>
            <a:endParaRPr lang="en-US" b="1" dirty="0"/>
          </a:p>
        </p:txBody>
      </p:sp>
      <p:pic>
        <p:nvPicPr>
          <p:cNvPr id="5" name="Picture 4" descr="http://www.bu.edu/brand/files/2012/10/BU-Mast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IDAR at Bosto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Lock-in (5kHz) Simulation Results</vt:lpstr>
      <vt:lpstr>Schematic</vt:lpstr>
      <vt:lpstr>Transimpedance amplifier – AC analysis – 1 to 10 MHz decade sweep</vt:lpstr>
      <vt:lpstr>Transimpedance amplifier- Transient analysis- up to 5m sec, input – 10nA</vt:lpstr>
      <vt:lpstr>Transimpedance amplifier – Noise analysis </vt:lpstr>
      <vt:lpstr>Voltage Amplifier (40 dB bandpass gain) AC analysis 1 to 10 MHz, 150 to 34 kHz</vt:lpstr>
      <vt:lpstr>Voltage Amplifier (40 dB bandpass gain) AC analysis 1 to 10 MHz, 150 to 34 kHz</vt:lpstr>
      <vt:lpstr>Voltage amplifier Transient analysis </vt:lpstr>
      <vt:lpstr>Voltage amplifier Transient analysis </vt:lpstr>
      <vt:lpstr>TIA + Voltage amplifier noise</vt:lpstr>
      <vt:lpstr>Input current and opamp outputs (transient)</vt:lpstr>
      <vt:lpstr>All traces (transient)</vt:lpstr>
      <vt:lpstr>All traces (transient)</vt:lpstr>
      <vt:lpstr>Output noise (After filtering)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Shachi Khadilkar</dc:creator>
  <cp:lastModifiedBy>Shachi Khadilkar</cp:lastModifiedBy>
  <cp:revision>27</cp:revision>
  <dcterms:created xsi:type="dcterms:W3CDTF">2019-12-30T16:01:02Z</dcterms:created>
  <dcterms:modified xsi:type="dcterms:W3CDTF">2019-12-30T17:06:38Z</dcterms:modified>
</cp:coreProperties>
</file>