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70AA-1D5E-1340-B008-7475937439B8}" type="datetimeFigureOut">
              <a:rPr lang="en-US" smtClean="0"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740-1936-E34E-989A-4B5DB19D7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0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70AA-1D5E-1340-B008-7475937439B8}" type="datetimeFigureOut">
              <a:rPr lang="en-US" smtClean="0"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740-1936-E34E-989A-4B5DB19D7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1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70AA-1D5E-1340-B008-7475937439B8}" type="datetimeFigureOut">
              <a:rPr lang="en-US" smtClean="0"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740-1936-E34E-989A-4B5DB19D7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70AA-1D5E-1340-B008-7475937439B8}" type="datetimeFigureOut">
              <a:rPr lang="en-US" smtClean="0"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740-1936-E34E-989A-4B5DB19D7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1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70AA-1D5E-1340-B008-7475937439B8}" type="datetimeFigureOut">
              <a:rPr lang="en-US" smtClean="0"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740-1936-E34E-989A-4B5DB19D7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9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70AA-1D5E-1340-B008-7475937439B8}" type="datetimeFigureOut">
              <a:rPr lang="en-US" smtClean="0"/>
              <a:t>4/30/12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740-1936-E34E-989A-4B5DB19D7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2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70AA-1D5E-1340-B008-7475937439B8}" type="datetimeFigureOut">
              <a:rPr lang="en-US" smtClean="0"/>
              <a:t>4/30/12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740-1936-E34E-989A-4B5DB19D7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9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70AA-1D5E-1340-B008-7475937439B8}" type="datetimeFigureOut">
              <a:rPr lang="en-US" smtClean="0"/>
              <a:t>4/30/12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740-1936-E34E-989A-4B5DB19D7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1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70AA-1D5E-1340-B008-7475937439B8}" type="datetimeFigureOut">
              <a:rPr lang="en-US" smtClean="0"/>
              <a:t>4/30/12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740-1936-E34E-989A-4B5DB19D7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0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70AA-1D5E-1340-B008-7475937439B8}" type="datetimeFigureOut">
              <a:rPr lang="en-US" smtClean="0"/>
              <a:t>4/30/12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740-1936-E34E-989A-4B5DB19D7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70AA-1D5E-1340-B008-7475937439B8}" type="datetimeFigureOut">
              <a:rPr lang="en-US" smtClean="0"/>
              <a:t>4/30/12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60740-1936-E34E-989A-4B5DB19D7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6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E70AA-1D5E-1340-B008-7475937439B8}" type="datetimeFigureOut">
              <a:rPr lang="en-US" smtClean="0"/>
              <a:t>4/30/12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60740-1936-E34E-989A-4B5DB19D7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9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Blast Genome Testing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" y="4974771"/>
            <a:ext cx="8261048" cy="1752600"/>
          </a:xfrm>
        </p:spPr>
        <p:txBody>
          <a:bodyPr>
            <a:noAutofit/>
          </a:bodyPr>
          <a:lstStyle/>
          <a:p>
            <a:pPr algn="l"/>
            <a:r>
              <a:rPr lang="en-US" sz="1400" b="1" dirty="0" smtClean="0">
                <a:solidFill>
                  <a:srgbClr val="1F497D"/>
                </a:solidFill>
                <a:latin typeface="Consolas"/>
                <a:cs typeface="Consolas"/>
              </a:rPr>
              <a:t>An Example for testing whether the BLAST Genome Implementation in </a:t>
            </a:r>
            <a:r>
              <a:rPr lang="en-US" sz="1400" b="1" dirty="0" err="1" smtClean="0">
                <a:solidFill>
                  <a:srgbClr val="1F497D"/>
                </a:solidFill>
                <a:latin typeface="Consolas"/>
                <a:cs typeface="Consolas"/>
              </a:rPr>
              <a:t>JavaMAGE</a:t>
            </a:r>
            <a:endParaRPr lang="en-US" sz="1400" b="1" dirty="0" smtClean="0">
              <a:solidFill>
                <a:srgbClr val="1F497D"/>
              </a:solidFill>
              <a:latin typeface="Consolas"/>
              <a:cs typeface="Consolas"/>
            </a:endParaRPr>
          </a:p>
          <a:p>
            <a:pPr algn="l"/>
            <a:r>
              <a:rPr lang="en-US" sz="1400" b="1" dirty="0" smtClean="0">
                <a:solidFill>
                  <a:srgbClr val="1F497D"/>
                </a:solidFill>
                <a:latin typeface="Consolas"/>
                <a:cs typeface="Consolas"/>
              </a:rPr>
              <a:t>Samir Ahmed</a:t>
            </a:r>
          </a:p>
          <a:p>
            <a:pPr algn="l"/>
            <a:r>
              <a:rPr lang="en-US" sz="1400" b="1" dirty="0" smtClean="0">
                <a:solidFill>
                  <a:srgbClr val="1F497D"/>
                </a:solidFill>
                <a:latin typeface="Consolas"/>
                <a:cs typeface="Consolas"/>
              </a:rPr>
              <a:t>Monday October 31</a:t>
            </a:r>
            <a:r>
              <a:rPr lang="en-US" sz="1400" b="1" baseline="30000" dirty="0" smtClean="0">
                <a:solidFill>
                  <a:srgbClr val="1F497D"/>
                </a:solidFill>
                <a:latin typeface="Consolas"/>
                <a:cs typeface="Consolas"/>
              </a:rPr>
              <a:t>st</a:t>
            </a:r>
            <a:r>
              <a:rPr lang="en-US" sz="1400" b="1" dirty="0" smtClean="0">
                <a:solidFill>
                  <a:srgbClr val="1F497D"/>
                </a:solidFill>
                <a:latin typeface="Consolas"/>
                <a:cs typeface="Consolas"/>
              </a:rPr>
              <a:t> 2011</a:t>
            </a:r>
            <a:endParaRPr lang="en-US" sz="1400" b="1" dirty="0">
              <a:solidFill>
                <a:srgbClr val="1F497D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5327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532" y="-18205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2x4 Fixed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72" y="68105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# 13 hits found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1	90	251	340	TTCTACTATACGAGTGCGACGTAATGCGTTGTTTGGTAGCACAAAAGTATTACCATGGTCCTAGGATTACAGATTACAGATTACAAGCCT	3e-46	 167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5	28	916	939	ACTATACGAGTGCGACGTAATGCG	2e-09	45.4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64	85	100	121	GGATTACAGATTACAGATTACA	2e-08	41.7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61	85	458	483	CTA-GGATTACAGATTACAGATTACA	2e-08	41.7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65	86	626	647	GATTACAGATTACAGATTACAA	2e-08	41.7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6	27	650	671	CTATACGAGTGCGACGTAATGC	2e-08	41.7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7	27	26	46	TATACGAGTGCGACGTAATGC	8e-08	39.9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0000"/>
                </a:solidFill>
                <a:latin typeface="Consolas"/>
                <a:cs typeface="Consolas"/>
              </a:rPr>
              <a:t>65	83	470	487	GATTACAGATTACAGATTA	2e-04	28.8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0000"/>
                </a:solidFill>
                <a:latin typeface="Consolas"/>
                <a:cs typeface="Consolas"/>
              </a:rPr>
              <a:t>72	85	101	114	GATTACAGATTACA	6e-04	27.0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0000"/>
                </a:solidFill>
                <a:latin typeface="Consolas"/>
                <a:cs typeface="Consolas"/>
              </a:rPr>
              <a:t>65	78	108	121	GATTACAGATTACA	6e-04	27.0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0000"/>
                </a:solidFill>
                <a:latin typeface="Consolas"/>
                <a:cs typeface="Consolas"/>
              </a:rPr>
              <a:t>72	85	463	476	GATTACAGATTACA	6e-04	27.0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0000"/>
                </a:solidFill>
                <a:latin typeface="Consolas"/>
                <a:cs typeface="Consolas"/>
              </a:rPr>
              <a:t>72	85	626	639	GATTACAGATTACA	6e-04	27.0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0000"/>
                </a:solidFill>
                <a:latin typeface="Consolas"/>
                <a:cs typeface="Consolas"/>
              </a:rPr>
              <a:t>65	78	633	646	GATTACAGATTACA	6e-04	27.0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# BLAST processed 1 queries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34594" y="2735783"/>
            <a:ext cx="792238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100" dirty="0" err="1" smtClean="0">
                <a:latin typeface="Consolas"/>
                <a:cs typeface="Consolas"/>
              </a:rPr>
              <a:t>CCATACCGTCCTAATTCTTCGGTTA</a:t>
            </a:r>
            <a:r>
              <a:rPr lang="nl-NL" sz="1100" b="1" dirty="0" err="1" smtClean="0">
                <a:solidFill>
                  <a:srgbClr val="FF0000"/>
                </a:solidFill>
                <a:latin typeface="Consolas"/>
                <a:cs typeface="Consolas"/>
              </a:rPr>
              <a:t>tatacgagtgcgacgtaatgc</a:t>
            </a:r>
            <a:r>
              <a:rPr lang="nl-NL" sz="1100" dirty="0" err="1" smtClean="0">
                <a:latin typeface="Consolas"/>
                <a:cs typeface="Consolas"/>
              </a:rPr>
              <a:t>CCTA</a:t>
            </a:r>
            <a:endParaRPr lang="nl-NL" sz="1100" dirty="0">
              <a:latin typeface="Consolas"/>
              <a:cs typeface="Consolas"/>
            </a:endParaRPr>
          </a:p>
          <a:p>
            <a:r>
              <a:rPr lang="nl-NL" sz="1100" dirty="0">
                <a:latin typeface="Consolas"/>
                <a:cs typeface="Consolas"/>
              </a:rPr>
              <a:t>CCTGCCTTTGCGTCTTGATACCAATGAAAAACCTATGCACTTTGTACAGG</a:t>
            </a:r>
          </a:p>
          <a:p>
            <a:r>
              <a:rPr lang="nl-NL" sz="1100" b="1" dirty="0" err="1">
                <a:solidFill>
                  <a:srgbClr val="008000"/>
                </a:solidFill>
                <a:latin typeface="Consolas"/>
                <a:cs typeface="Consolas"/>
              </a:rPr>
              <a:t>gattacagattacagattaca</a:t>
            </a:r>
            <a:r>
              <a:rPr lang="nl-NL" sz="1100" dirty="0" err="1">
                <a:latin typeface="Consolas"/>
                <a:cs typeface="Consolas"/>
              </a:rPr>
              <a:t>CTCAGATAGTGGGGATCCCGGGTAAAGAC</a:t>
            </a:r>
            <a:endParaRPr lang="nl-NL" sz="1100" dirty="0">
              <a:latin typeface="Consolas"/>
              <a:cs typeface="Consolas"/>
            </a:endParaRPr>
          </a:p>
          <a:p>
            <a:r>
              <a:rPr lang="nl-NL" sz="1100" dirty="0">
                <a:latin typeface="Consolas"/>
                <a:cs typeface="Consolas"/>
              </a:rPr>
              <a:t>CTATATCTGCGGTCCAACTTAGGCATAAACCTCCATGCTACCTAGTCAGA</a:t>
            </a:r>
          </a:p>
          <a:p>
            <a:r>
              <a:rPr lang="nl-NL" sz="1100" dirty="0">
                <a:latin typeface="Consolas"/>
                <a:cs typeface="Consolas"/>
              </a:rPr>
              <a:t>CCCACCCCGCACGGGGTAAATATGGCACGCGTCCGACCTGGTTCCTGGCG</a:t>
            </a:r>
          </a:p>
          <a:p>
            <a:r>
              <a:rPr lang="nl-NL" sz="1100" b="1" dirty="0">
                <a:solidFill>
                  <a:srgbClr val="FF6600"/>
                </a:solidFill>
                <a:latin typeface="Consolas"/>
                <a:cs typeface="Consolas"/>
              </a:rPr>
              <a:t>TTCTAC</a:t>
            </a:r>
            <a:r>
              <a:rPr lang="nl-NL" sz="1100" b="1" dirty="0">
                <a:solidFill>
                  <a:srgbClr val="FF0000"/>
                </a:solidFill>
                <a:latin typeface="Consolas"/>
                <a:cs typeface="Consolas"/>
              </a:rPr>
              <a:t>tatacgagtgcgacgtaatgc</a:t>
            </a:r>
            <a:r>
              <a:rPr lang="nl-NL" sz="1100" b="1" dirty="0">
                <a:solidFill>
                  <a:srgbClr val="FF6600"/>
                </a:solidFill>
                <a:latin typeface="Consolas"/>
                <a:cs typeface="Consolas"/>
              </a:rPr>
              <a:t>GTTGTTTGGTAGCACAAAAGTAT</a:t>
            </a:r>
          </a:p>
          <a:p>
            <a:r>
              <a:rPr lang="nl-NL" sz="1100" b="1" dirty="0" err="1">
                <a:solidFill>
                  <a:srgbClr val="FF6600"/>
                </a:solidFill>
                <a:latin typeface="Consolas"/>
                <a:cs typeface="Consolas"/>
              </a:rPr>
              <a:t>TACCATGGTCCTAG</a:t>
            </a:r>
            <a:r>
              <a:rPr lang="nl-NL" sz="1100" b="1" dirty="0" err="1">
                <a:solidFill>
                  <a:srgbClr val="008000"/>
                </a:solidFill>
                <a:latin typeface="Consolas"/>
                <a:cs typeface="Consolas"/>
              </a:rPr>
              <a:t>gattacagattacagattaca</a:t>
            </a:r>
            <a:r>
              <a:rPr lang="nl-NL" sz="1100" b="1" dirty="0" err="1">
                <a:solidFill>
                  <a:srgbClr val="FF6600"/>
                </a:solidFill>
                <a:latin typeface="Consolas"/>
                <a:cs typeface="Consolas"/>
              </a:rPr>
              <a:t>AGCCT</a:t>
            </a:r>
            <a:r>
              <a:rPr lang="nl-NL" sz="1100" dirty="0" err="1">
                <a:latin typeface="Consolas"/>
                <a:cs typeface="Consolas"/>
              </a:rPr>
              <a:t>AATGTCACAA</a:t>
            </a:r>
            <a:endParaRPr lang="nl-NL" sz="1100" dirty="0">
              <a:latin typeface="Consolas"/>
              <a:cs typeface="Consolas"/>
            </a:endParaRPr>
          </a:p>
          <a:p>
            <a:r>
              <a:rPr lang="nl-NL" sz="1100" dirty="0">
                <a:latin typeface="Consolas"/>
                <a:cs typeface="Consolas"/>
              </a:rPr>
              <a:t>ATGACGCAGAACGCCAATGAGTGCCAGACATTAGGTGGAGTTCAGTTCGG</a:t>
            </a:r>
          </a:p>
          <a:p>
            <a:r>
              <a:rPr lang="nl-NL" sz="1100" dirty="0">
                <a:latin typeface="Consolas"/>
                <a:cs typeface="Consolas"/>
              </a:rPr>
              <a:t>TAACGGAGAGACTCTGCGGCGTACTTAATTATGCATTTGAAACGCGCCCA</a:t>
            </a:r>
          </a:p>
          <a:p>
            <a:r>
              <a:rPr lang="nl-NL" sz="1100" dirty="0" err="1">
                <a:latin typeface="Consolas"/>
                <a:cs typeface="Consolas"/>
              </a:rPr>
              <a:t>AGTGACG</a:t>
            </a:r>
            <a:r>
              <a:rPr lang="nl-NL" sz="1100" b="1" dirty="0" err="1">
                <a:solidFill>
                  <a:srgbClr val="FF6600"/>
                </a:solidFill>
                <a:latin typeface="Consolas"/>
                <a:cs typeface="Consolas"/>
              </a:rPr>
              <a:t>CTAGG</a:t>
            </a:r>
            <a:r>
              <a:rPr lang="nl-NL" sz="1100" b="1" dirty="0" err="1">
                <a:solidFill>
                  <a:srgbClr val="008000"/>
                </a:solidFill>
                <a:latin typeface="Consolas"/>
                <a:cs typeface="Consolas"/>
              </a:rPr>
              <a:t>gattacagattacagattaca</a:t>
            </a:r>
            <a:r>
              <a:rPr lang="nl-NL" sz="1100" dirty="0" err="1">
                <a:latin typeface="Consolas"/>
                <a:cs typeface="Consolas"/>
              </a:rPr>
              <a:t>GTTAGCTTGAGGGTAAA</a:t>
            </a:r>
            <a:endParaRPr lang="nl-NL" sz="1100" dirty="0">
              <a:latin typeface="Consolas"/>
              <a:cs typeface="Consolas"/>
            </a:endParaRPr>
          </a:p>
          <a:p>
            <a:r>
              <a:rPr lang="nl-NL" sz="1100" dirty="0">
                <a:latin typeface="Consolas"/>
                <a:cs typeface="Consolas"/>
              </a:rPr>
              <a:t>CATACAAGCCGATTGAAGATGGGTAGGGGGCTTCAAATCGTCCAGCACTC</a:t>
            </a:r>
          </a:p>
          <a:p>
            <a:r>
              <a:rPr lang="nl-NL" sz="1100" dirty="0">
                <a:latin typeface="Consolas"/>
                <a:cs typeface="Consolas"/>
              </a:rPr>
              <a:t>CACAGTACCTCCGAGAGCAAGTAGGGCACCCTGTAGTTCGAAGCGGAACT</a:t>
            </a:r>
          </a:p>
          <a:p>
            <a:r>
              <a:rPr lang="nl-NL" sz="1100" dirty="0" err="1">
                <a:latin typeface="Consolas"/>
                <a:cs typeface="Consolas"/>
              </a:rPr>
              <a:t>ATTTCGAGGGGCGAGCCCACATCGT</a:t>
            </a:r>
            <a:r>
              <a:rPr lang="nl-NL" sz="1100" b="1" dirty="0" err="1">
                <a:solidFill>
                  <a:srgbClr val="008000"/>
                </a:solidFill>
                <a:latin typeface="Consolas"/>
                <a:cs typeface="Consolas"/>
              </a:rPr>
              <a:t>gattacagattacagattaca</a:t>
            </a:r>
            <a:r>
              <a:rPr lang="nl-NL" sz="1100" dirty="0" err="1">
                <a:latin typeface="Consolas"/>
                <a:cs typeface="Consolas"/>
              </a:rPr>
              <a:t>ACG</a:t>
            </a:r>
            <a:r>
              <a:rPr lang="nl-NL" sz="1100" b="1" dirty="0" err="1">
                <a:solidFill>
                  <a:srgbClr val="FF6600"/>
                </a:solidFill>
                <a:latin typeface="Consolas"/>
                <a:cs typeface="Consolas"/>
              </a:rPr>
              <a:t>C</a:t>
            </a:r>
            <a:endParaRPr lang="nl-NL" sz="1100" b="1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nl-NL" sz="1100" b="1" dirty="0" err="1">
                <a:solidFill>
                  <a:srgbClr val="FF0000"/>
                </a:solidFill>
                <a:latin typeface="Consolas"/>
                <a:cs typeface="Consolas"/>
              </a:rPr>
              <a:t>tatacgagtgcgacgtaatgc</a:t>
            </a:r>
            <a:r>
              <a:rPr lang="nl-NL" sz="1100" dirty="0" err="1">
                <a:latin typeface="Consolas"/>
                <a:cs typeface="Consolas"/>
              </a:rPr>
              <a:t>ATCGATGGTTATAAATCAAAAAATCGGAA</a:t>
            </a:r>
            <a:endParaRPr lang="nl-NL" sz="1100" dirty="0">
              <a:latin typeface="Consolas"/>
              <a:cs typeface="Consolas"/>
            </a:endParaRPr>
          </a:p>
          <a:p>
            <a:r>
              <a:rPr lang="nl-NL" sz="1100" dirty="0">
                <a:latin typeface="Consolas"/>
                <a:cs typeface="Consolas"/>
              </a:rPr>
              <a:t>CGCTGTCTGGAGGATGAATCTAACGGTGCGTATCTCGATCGCTCAGTCGC</a:t>
            </a:r>
          </a:p>
          <a:p>
            <a:r>
              <a:rPr lang="nl-NL" sz="1100" dirty="0">
                <a:latin typeface="Consolas"/>
                <a:cs typeface="Consolas"/>
              </a:rPr>
              <a:t>TTTTCGTACTGCGCGAAAGTTCGCACCGCTCATACACTTGGTTCCGAAGC</a:t>
            </a:r>
          </a:p>
          <a:p>
            <a:r>
              <a:rPr lang="nl-NL" sz="1100" dirty="0">
                <a:latin typeface="Consolas"/>
                <a:cs typeface="Consolas"/>
              </a:rPr>
              <a:t>CTGTCCTGATATATGAATCCAAACTAGAGCGGGGCTCTTGACGTTTGGAG</a:t>
            </a:r>
          </a:p>
          <a:p>
            <a:r>
              <a:rPr lang="nl-NL" sz="1100" dirty="0">
                <a:latin typeface="Consolas"/>
                <a:cs typeface="Consolas"/>
              </a:rPr>
              <a:t>TTGTAAATATCTAATATTCCAATCGGCTTTTACGTGCACCACCGCGGGCG</a:t>
            </a:r>
          </a:p>
          <a:p>
            <a:r>
              <a:rPr lang="nl-NL" sz="1100" dirty="0" err="1">
                <a:latin typeface="Consolas"/>
                <a:cs typeface="Consolas"/>
              </a:rPr>
              <a:t>GCTGACGAGGGACTC</a:t>
            </a:r>
            <a:r>
              <a:rPr lang="nl-NL" sz="1100" b="1" dirty="0" err="1">
                <a:solidFill>
                  <a:srgbClr val="FF6600"/>
                </a:solidFill>
                <a:latin typeface="Consolas"/>
                <a:cs typeface="Consolas"/>
              </a:rPr>
              <a:t>AC</a:t>
            </a:r>
            <a:r>
              <a:rPr lang="nl-NL" sz="1100" b="1" dirty="0" err="1">
                <a:solidFill>
                  <a:srgbClr val="FF0000"/>
                </a:solidFill>
                <a:latin typeface="Consolas"/>
                <a:cs typeface="Consolas"/>
              </a:rPr>
              <a:t>tatacgagtgcgacgtaatgc</a:t>
            </a:r>
            <a:r>
              <a:rPr lang="nl-NL" sz="1100" b="1" dirty="0" err="1">
                <a:solidFill>
                  <a:srgbClr val="FF6600"/>
                </a:solidFill>
                <a:latin typeface="Consolas"/>
                <a:cs typeface="Consolas"/>
              </a:rPr>
              <a:t>G</a:t>
            </a:r>
            <a:r>
              <a:rPr lang="nl-NL" sz="1100" dirty="0" err="1">
                <a:latin typeface="Consolas"/>
                <a:cs typeface="Consolas"/>
              </a:rPr>
              <a:t>CGCTGGAAGTA</a:t>
            </a:r>
            <a:endParaRPr lang="nl-NL" sz="1100" dirty="0">
              <a:latin typeface="Consolas"/>
              <a:cs typeface="Consolas"/>
            </a:endParaRPr>
          </a:p>
          <a:p>
            <a:r>
              <a:rPr lang="nl-NL" sz="1100" dirty="0">
                <a:latin typeface="Consolas"/>
                <a:cs typeface="Consolas"/>
              </a:rPr>
              <a:t>GCGCCGGCTAAGAAAGACGCCTGGTACAGCAGGACTATGAAACCCGTACA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376" y="6466093"/>
            <a:ext cx="8315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FF6600"/>
                </a:solidFill>
                <a:latin typeface="Consolas"/>
                <a:cs typeface="Consolas"/>
              </a:rPr>
              <a:t>TTCTAC</a:t>
            </a:r>
            <a:r>
              <a:rPr lang="nl-NL" sz="1200" b="1" dirty="0" smtClean="0">
                <a:solidFill>
                  <a:srgbClr val="FF0000"/>
                </a:solidFill>
                <a:latin typeface="Consolas"/>
                <a:cs typeface="Consolas"/>
              </a:rPr>
              <a:t>tatacgagtgcgacgtaatgc</a:t>
            </a:r>
            <a:r>
              <a:rPr lang="nl-NL" sz="1200" b="1" dirty="0" smtClean="0">
                <a:solidFill>
                  <a:srgbClr val="FF6600"/>
                </a:solidFill>
                <a:latin typeface="Consolas"/>
                <a:cs typeface="Consolas"/>
              </a:rPr>
              <a:t>GTTGTTTGGTAGCACAAAAGTATTACCATGGTCCTAG</a:t>
            </a:r>
            <a:r>
              <a:rPr lang="nl-NL" sz="1200" b="1" dirty="0" smtClean="0">
                <a:solidFill>
                  <a:srgbClr val="008000"/>
                </a:solidFill>
                <a:latin typeface="Consolas"/>
                <a:cs typeface="Consolas"/>
              </a:rPr>
              <a:t>gattacagattacagattaca</a:t>
            </a:r>
            <a:r>
              <a:rPr lang="nl-NL" sz="1200" b="1" dirty="0" smtClean="0">
                <a:solidFill>
                  <a:srgbClr val="FF6600"/>
                </a:solidFill>
                <a:latin typeface="Consolas"/>
                <a:cs typeface="Consolas"/>
              </a:rPr>
              <a:t>AGCCT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68987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Redundancies 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80178" y="166354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# 13 hits found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1	90	251	340	TTCTACTATACGAGTGCGACGTAATGCGTTGTTTGGTAGCACAAAAGTATTACCATGGTCCTAGGATTACAGATTACAGATTACAAGCCT	3e-46	 167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5	28	916	939	ACTATACGAGTGCGACGTAATGCG	2e-09	45.4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64	85	100	121	GGATTACAGATTACAGATTACA	2e-08	41.7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61	85	458	483	CTA-GGATTACAGATTACAGATTACA	2e-08	41.7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65	86	626	647	GATTACAGATTACAGATTACAA	2e-08	41.7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6	27	650	671	CTATACGAGTGCGACGTAATGC	2e-08	41.7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7	27	26	46	TATACGAGTGCGACGTAATGC	8e-08	39.9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6600"/>
                </a:solidFill>
                <a:latin typeface="Consolas"/>
                <a:cs typeface="Consolas"/>
              </a:rPr>
              <a:t>65	83	470	487	GATTACAGATTACAGATTA	2e-04	28.8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0000"/>
                </a:solidFill>
                <a:latin typeface="Consolas"/>
                <a:cs typeface="Consolas"/>
              </a:rPr>
              <a:t>72	85	101	114	GATTACAGATTACA	6e-04	27.0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0000"/>
                </a:solidFill>
                <a:latin typeface="Consolas"/>
                <a:cs typeface="Consolas"/>
              </a:rPr>
              <a:t>65	78	108	121	GATTACAGATTACA	6e-04	27.0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0000"/>
                </a:solidFill>
                <a:latin typeface="Consolas"/>
                <a:cs typeface="Consolas"/>
              </a:rPr>
              <a:t>72	85	463	476	GATTACAGATTACA	6e-04	27.0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0000"/>
                </a:solidFill>
                <a:latin typeface="Consolas"/>
                <a:cs typeface="Consolas"/>
              </a:rPr>
              <a:t>72	85	626	639	GATTACAGATTACA	6e-04	27.0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0000"/>
                </a:solidFill>
                <a:latin typeface="Consolas"/>
                <a:cs typeface="Consolas"/>
              </a:rPr>
              <a:t>65	78	633	646	GATTACAGATTACA	6e-04	27.0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# BLAST processed 1 queries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329819" y="42774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62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BLAST via </a:t>
            </a:r>
            <a:r>
              <a:rPr lang="en-US" dirty="0" err="1" smtClean="0"/>
              <a:t>JavaMAGE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17638"/>
            <a:ext cx="8444895" cy="4939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Consolas"/>
                <a:cs typeface="Consolas"/>
              </a:rPr>
              <a:t>[BLAST] Total Number of Queries = 1</a:t>
            </a:r>
          </a:p>
          <a:p>
            <a:r>
              <a:rPr lang="en-US" sz="1050" dirty="0">
                <a:latin typeface="Consolas"/>
                <a:cs typeface="Consolas"/>
              </a:rPr>
              <a:t>1	28	64	278	314	GTTGTTTGGTAGCACAAAAGTATTACCATGGTCCTAG		69.4	1.0E-16</a:t>
            </a:r>
          </a:p>
          <a:p>
            <a:r>
              <a:rPr lang="en-US" sz="1050" dirty="0">
                <a:latin typeface="Consolas"/>
                <a:cs typeface="Consolas"/>
              </a:rPr>
              <a:t>[BLAST] Total Number of Queries = 1</a:t>
            </a:r>
          </a:p>
          <a:p>
            <a:r>
              <a:rPr lang="en-US" sz="1050" dirty="0">
                <a:latin typeface="Consolas"/>
                <a:cs typeface="Consolas"/>
              </a:rPr>
              <a:t>1	1	90	251	340	TTCTACTATACGAGTGCGACGTAATGCGTTGTTTGGTAGCACAAAAGTATTACCATGGTCCTAGGATTACAGATTACAGATTACAAGCCT		167.0	3.0E-46</a:t>
            </a:r>
          </a:p>
          <a:p>
            <a:r>
              <a:rPr lang="en-US" sz="1050" dirty="0">
                <a:latin typeface="Consolas"/>
                <a:cs typeface="Consolas"/>
              </a:rPr>
              <a:t>[BLAST] Total Number of Queries = 1</a:t>
            </a:r>
          </a:p>
          <a:p>
            <a:r>
              <a:rPr lang="en-US" sz="1050" dirty="0">
                <a:latin typeface="Consolas"/>
                <a:cs typeface="Consolas"/>
              </a:rPr>
              <a:t>1	1	90	251	340	TTCTACTATACGAGTGCGACGTAATGCGTTGTTTGGTAGCACAAAAGTATTACCATGGTCCTAGGATTACAGATTACAGATTACAAGCCT		167.0	3.0E-46</a:t>
            </a:r>
          </a:p>
          <a:p>
            <a:r>
              <a:rPr lang="en-US" sz="1050" dirty="0">
                <a:latin typeface="Consolas"/>
                <a:cs typeface="Consolas"/>
              </a:rPr>
              <a:t>1	5	28	916	939	ACTATACGAGTGCGACGTAATGCG		45.4	2.0E-9</a:t>
            </a:r>
          </a:p>
          <a:p>
            <a:r>
              <a:rPr lang="en-US" sz="1050" dirty="0">
                <a:latin typeface="Consolas"/>
                <a:cs typeface="Consolas"/>
              </a:rPr>
              <a:t>1	61	85	458	483	CTA-GGATTACAGATTACAGATTACA		41.7	2.0E-8</a:t>
            </a:r>
          </a:p>
          <a:p>
            <a:r>
              <a:rPr lang="en-US" sz="1050" dirty="0">
                <a:latin typeface="Consolas"/>
                <a:cs typeface="Consolas"/>
              </a:rPr>
              <a:t>1	65	83	470	487	GATTACAGATTACAGATTA		28.8	2.0E-4</a:t>
            </a:r>
          </a:p>
          <a:p>
            <a:r>
              <a:rPr lang="en-US" sz="1050" dirty="0">
                <a:latin typeface="Consolas"/>
                <a:cs typeface="Consolas"/>
              </a:rPr>
              <a:t>1	72	85	463	476	GATTACAGATTACA		27.0	6.0E-4</a:t>
            </a:r>
          </a:p>
          <a:p>
            <a:r>
              <a:rPr lang="en-US" sz="1050" dirty="0">
                <a:latin typeface="Consolas"/>
                <a:cs typeface="Consolas"/>
              </a:rPr>
              <a:t>[BLAST] Total Number of Queries = 1</a:t>
            </a:r>
          </a:p>
          <a:p>
            <a:r>
              <a:rPr lang="en-US" sz="1050" dirty="0">
                <a:latin typeface="Consolas"/>
                <a:cs typeface="Consolas"/>
              </a:rPr>
              <a:t>1	1	90	251	340	TTCTACTATACGAGTGCGACGTAATGCGTTGTTTGGTAGCACAAAAGTATTACCATGGTCCTAGGATTACAGATTACAGATTACAAGCCT		167.0	3.0E-46</a:t>
            </a:r>
          </a:p>
          <a:p>
            <a:r>
              <a:rPr lang="en-US" sz="1050" dirty="0">
                <a:latin typeface="Consolas"/>
                <a:cs typeface="Consolas"/>
              </a:rPr>
              <a:t>1	5	28	916	939	ACTATACGAGTGCGACGTAATGCG		45.4	2.0E-9</a:t>
            </a:r>
          </a:p>
          <a:p>
            <a:r>
              <a:rPr lang="en-US" sz="1050" dirty="0">
                <a:latin typeface="Consolas"/>
                <a:cs typeface="Consolas"/>
              </a:rPr>
              <a:t>1	64	85	100	121	GGATTACAGATTACAGATTACA		41.7	2.0E-8</a:t>
            </a:r>
          </a:p>
          <a:p>
            <a:r>
              <a:rPr lang="en-US" sz="1050" dirty="0">
                <a:latin typeface="Consolas"/>
                <a:cs typeface="Consolas"/>
              </a:rPr>
              <a:t>1	61	85	458	483	CTA-GGATTACAGATTACAGATTACA		41.7	2.0E-8</a:t>
            </a:r>
          </a:p>
          <a:p>
            <a:r>
              <a:rPr lang="en-US" sz="1050" dirty="0">
                <a:latin typeface="Consolas"/>
                <a:cs typeface="Consolas"/>
              </a:rPr>
              <a:t>1	65	86	626	647	GATTACAGATTACAGATTACAA		41.7	2.0E-8</a:t>
            </a:r>
          </a:p>
          <a:p>
            <a:r>
              <a:rPr lang="en-US" sz="1050" dirty="0">
                <a:latin typeface="Consolas"/>
                <a:cs typeface="Consolas"/>
              </a:rPr>
              <a:t>1	6	27	650	671	CTATACGAGTGCGACGTAATGC		41.7	2.0E-8</a:t>
            </a:r>
          </a:p>
          <a:p>
            <a:r>
              <a:rPr lang="en-US" sz="1050" dirty="0">
                <a:latin typeface="Consolas"/>
                <a:cs typeface="Consolas"/>
              </a:rPr>
              <a:t>1	7	27	26	46	TATACGAGTGCGACGTAATGC		39.9	8.0E-8</a:t>
            </a:r>
          </a:p>
          <a:p>
            <a:r>
              <a:rPr lang="en-US" sz="1050" dirty="0">
                <a:latin typeface="Consolas"/>
                <a:cs typeface="Consolas"/>
              </a:rPr>
              <a:t>1	65	83	470	487	GATTACAGATTACAGATTA		28.8	2.0E-4</a:t>
            </a:r>
          </a:p>
          <a:p>
            <a:r>
              <a:rPr lang="en-US" sz="1050" dirty="0">
                <a:latin typeface="Consolas"/>
                <a:cs typeface="Consolas"/>
              </a:rPr>
              <a:t>1	72	85	101	114	GATTACAGATTACA		27.0	6.0E-4</a:t>
            </a:r>
          </a:p>
          <a:p>
            <a:r>
              <a:rPr lang="en-US" sz="1050" dirty="0">
                <a:latin typeface="Consolas"/>
                <a:cs typeface="Consolas"/>
              </a:rPr>
              <a:t>1	65	78	108	121	GATTACAGATTACA		27.0	6.0E-4</a:t>
            </a:r>
          </a:p>
          <a:p>
            <a:r>
              <a:rPr lang="en-US" sz="1050" dirty="0">
                <a:latin typeface="Consolas"/>
                <a:cs typeface="Consolas"/>
              </a:rPr>
              <a:t>1	72	85	463	476	GATTACAGATTACA		27.0	6.0E-4</a:t>
            </a:r>
          </a:p>
          <a:p>
            <a:r>
              <a:rPr lang="en-US" sz="1050" dirty="0">
                <a:latin typeface="Consolas"/>
                <a:cs typeface="Consolas"/>
              </a:rPr>
              <a:t>1	72	85	626	639	GATTACAGATTACA		27.0	6.0E-4</a:t>
            </a:r>
          </a:p>
          <a:p>
            <a:r>
              <a:rPr lang="en-US" sz="1050" dirty="0">
                <a:latin typeface="Consolas"/>
                <a:cs typeface="Consolas"/>
              </a:rPr>
              <a:t>1	65	78	633	646	GATTACAGATTACA		27.0	6.0E-4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7211" y="6110644"/>
            <a:ext cx="234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Identical Results</a:t>
            </a:r>
            <a:endParaRPr lang="en-US" b="1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64808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 Scores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330998"/>
            <a:ext cx="11856882" cy="5262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/>
                <a:cs typeface="Consolas"/>
              </a:rPr>
              <a:t>[BLAST] Total Number of Queries = 1</a:t>
            </a:r>
          </a:p>
          <a:p>
            <a:r>
              <a:rPr lang="en-US" sz="1200" dirty="0" smtClean="0">
                <a:latin typeface="Consolas"/>
                <a:cs typeface="Consolas"/>
              </a:rPr>
              <a:t>1	1</a:t>
            </a:r>
            <a:r>
              <a:rPr lang="en-US" sz="1200" dirty="0">
                <a:latin typeface="Consolas"/>
                <a:cs typeface="Consolas"/>
              </a:rPr>
              <a:t>	90	251	340	</a:t>
            </a:r>
            <a:r>
              <a:rPr lang="en-US" sz="1200" dirty="0" smtClean="0">
                <a:latin typeface="Consolas"/>
                <a:cs typeface="Consolas"/>
              </a:rPr>
              <a:t>TTCTACTATACGAGTGCGACGTAATGCGTTGTTTGGTAGCACAAAAGTATTACCATGGTCCTAGGATTACAGATTACAGATTACAAGCCT</a:t>
            </a:r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 smtClean="0">
                <a:latin typeface="Consolas"/>
                <a:cs typeface="Consolas"/>
              </a:rPr>
              <a:t>	167.0</a:t>
            </a:r>
            <a:r>
              <a:rPr lang="en-US" sz="1200" dirty="0">
                <a:latin typeface="Consolas"/>
                <a:cs typeface="Consolas"/>
              </a:rPr>
              <a:t>	3.0E-46</a:t>
            </a:r>
          </a:p>
          <a:p>
            <a:r>
              <a:rPr lang="en-US" sz="1200" dirty="0">
                <a:latin typeface="Consolas"/>
                <a:cs typeface="Consolas"/>
              </a:rPr>
              <a:t>1	5	28	916	939	ACTATACGAGTGCGACGTAATGCG		45.4	2.0E-9</a:t>
            </a:r>
          </a:p>
          <a:p>
            <a:r>
              <a:rPr lang="en-US" sz="1200" dirty="0">
                <a:latin typeface="Consolas"/>
                <a:cs typeface="Consolas"/>
              </a:rPr>
              <a:t>1	64	85	100	121</a:t>
            </a:r>
            <a:r>
              <a:rPr lang="en-US" sz="1200">
                <a:latin typeface="Consolas"/>
                <a:cs typeface="Consolas"/>
              </a:rPr>
              <a:t>	</a:t>
            </a:r>
            <a:r>
              <a:rPr lang="en-US" sz="1200" smtClean="0">
                <a:latin typeface="Consolas"/>
                <a:cs typeface="Consolas"/>
              </a:rPr>
              <a:t>GGATTACAGATTACAGATTACA		41.7	2.0E-8</a:t>
            </a:r>
          </a:p>
          <a:p>
            <a:r>
              <a:rPr lang="en-US" sz="1200" smtClean="0">
                <a:latin typeface="Consolas"/>
                <a:cs typeface="Consolas"/>
              </a:rPr>
              <a:t>1	61	85	458	483	CTA-GGATTACAGATTACAGATTACA		41.7	2.0E-8</a:t>
            </a:r>
          </a:p>
          <a:p>
            <a:r>
              <a:rPr lang="en-US" sz="1200" smtClean="0">
                <a:latin typeface="Consolas"/>
                <a:cs typeface="Consolas"/>
              </a:rPr>
              <a:t>1	65	86	626	647	GATTACAGATTACAGATTACAA		41.7	2.0E-8</a:t>
            </a:r>
          </a:p>
          <a:p>
            <a:r>
              <a:rPr lang="en-US" sz="1200" smtClean="0">
                <a:latin typeface="Consolas"/>
                <a:cs typeface="Consolas"/>
              </a:rPr>
              <a:t>1	6	27	650	671	CTATACGAGTGCGACGTAATGC		41.7	2.0E-8</a:t>
            </a:r>
          </a:p>
          <a:p>
            <a:r>
              <a:rPr lang="en-US" sz="1200" smtClean="0">
                <a:latin typeface="Consolas"/>
                <a:cs typeface="Consolas"/>
              </a:rPr>
              <a:t>1	7	27	26	46	TATACGAGTGCGACGTAATGC		39.9	8.0E-8</a:t>
            </a:r>
          </a:p>
          <a:p>
            <a:r>
              <a:rPr lang="en-US" sz="1200" smtClean="0">
                <a:latin typeface="Consolas"/>
                <a:cs typeface="Consolas"/>
              </a:rPr>
              <a:t>1	65	83	470	487	GATTACAGATTACAGATTA		28.8	2.0E-4</a:t>
            </a:r>
          </a:p>
          <a:p>
            <a:r>
              <a:rPr lang="en-US" sz="1200" smtClean="0">
                <a:latin typeface="Consolas"/>
                <a:cs typeface="Consolas"/>
              </a:rPr>
              <a:t>1	72	85	101	114	GATTACAGATTACA		27.0	6.0E-4</a:t>
            </a:r>
          </a:p>
          <a:p>
            <a:r>
              <a:rPr lang="en-US" sz="1200" smtClean="0">
                <a:latin typeface="Consolas"/>
                <a:cs typeface="Consolas"/>
              </a:rPr>
              <a:t>1	65	78	108	121	GATTACAGATTACA		27.0	6.0E-4</a:t>
            </a:r>
          </a:p>
          <a:p>
            <a:r>
              <a:rPr lang="en-US" sz="1200" smtClean="0">
                <a:latin typeface="Consolas"/>
                <a:cs typeface="Consolas"/>
              </a:rPr>
              <a:t>1	72	85	463	476	GATTACAGATTACA		27.0	6.0E-4</a:t>
            </a:r>
          </a:p>
          <a:p>
            <a:r>
              <a:rPr lang="en-US" sz="1200" smtClean="0">
                <a:latin typeface="Consolas"/>
                <a:cs typeface="Consolas"/>
              </a:rPr>
              <a:t>1	72	85	626	639	GATTACAGATTACA		27.0	6.0E-4</a:t>
            </a:r>
          </a:p>
          <a:p>
            <a:r>
              <a:rPr lang="en-US" sz="1200" smtClean="0">
                <a:latin typeface="Consolas"/>
                <a:cs typeface="Consolas"/>
              </a:rPr>
              <a:t>1	65	78	633	646	GATTACAGATTACA		27.0	6.0E-4</a:t>
            </a:r>
          </a:p>
          <a:p>
            <a:r>
              <a:rPr lang="en-US" sz="1200" smtClean="0">
                <a:latin typeface="Consolas"/>
                <a:cs typeface="Consolas"/>
              </a:rPr>
              <a:t>Weighted Scoring : 167.0 </a:t>
            </a:r>
            <a:r>
              <a:rPr lang="pl-PL" sz="1200" smtClean="0">
                <a:latin typeface="Consolas"/>
                <a:cs typeface="Consolas"/>
              </a:rPr>
              <a:t>Raw Scoring : 90.0</a:t>
            </a:r>
          </a:p>
          <a:p>
            <a:r>
              <a:rPr lang="en-US" sz="1200" smtClean="0">
                <a:latin typeface="Consolas"/>
                <a:cs typeface="Consolas"/>
              </a:rPr>
              <a:t>Weighted Scoring : 45.3999999092 </a:t>
            </a:r>
            <a:r>
              <a:rPr lang="pl-PL" sz="1200" smtClean="0">
                <a:latin typeface="Consolas"/>
                <a:cs typeface="Consolas"/>
              </a:rPr>
              <a:t>Raw Scoring : 24.0</a:t>
            </a:r>
          </a:p>
          <a:p>
            <a:r>
              <a:rPr lang="en-US" sz="1200" smtClean="0">
                <a:latin typeface="Consolas"/>
                <a:cs typeface="Consolas"/>
              </a:rPr>
              <a:t>Weighted </a:t>
            </a:r>
            <a:r>
              <a:rPr lang="en-US" sz="1200" dirty="0">
                <a:latin typeface="Consolas"/>
                <a:cs typeface="Consolas"/>
              </a:rPr>
              <a:t>Scoring : </a:t>
            </a:r>
            <a:r>
              <a:rPr lang="en-US" sz="1200" dirty="0" smtClean="0">
                <a:latin typeface="Consolas"/>
                <a:cs typeface="Consolas"/>
              </a:rPr>
              <a:t>41.69999916600001 </a:t>
            </a:r>
            <a:r>
              <a:rPr lang="pl-PL" sz="1200" dirty="0" smtClean="0">
                <a:latin typeface="Consolas"/>
                <a:cs typeface="Consolas"/>
              </a:rPr>
              <a:t>Raw </a:t>
            </a:r>
            <a:r>
              <a:rPr lang="pl-PL" sz="1200" dirty="0" err="1">
                <a:latin typeface="Consolas"/>
                <a:cs typeface="Consolas"/>
              </a:rPr>
              <a:t>Scoring</a:t>
            </a:r>
            <a:r>
              <a:rPr lang="pl-PL" sz="1200" dirty="0">
                <a:latin typeface="Consolas"/>
                <a:cs typeface="Consolas"/>
              </a:rPr>
              <a:t> : 22.0</a:t>
            </a:r>
          </a:p>
          <a:p>
            <a:r>
              <a:rPr lang="en-US" sz="1200" dirty="0">
                <a:latin typeface="Consolas"/>
                <a:cs typeface="Consolas"/>
              </a:rPr>
              <a:t>Weighted Scoring : </a:t>
            </a:r>
            <a:r>
              <a:rPr lang="en-US" sz="1200" dirty="0" smtClean="0">
                <a:latin typeface="Consolas"/>
                <a:cs typeface="Consolas"/>
              </a:rPr>
              <a:t>41.69999916600001 </a:t>
            </a:r>
            <a:r>
              <a:rPr lang="pl-PL" sz="1200" dirty="0" smtClean="0">
                <a:latin typeface="Consolas"/>
                <a:cs typeface="Consolas"/>
              </a:rPr>
              <a:t>Raw </a:t>
            </a:r>
            <a:r>
              <a:rPr lang="pl-PL" sz="1200" dirty="0" err="1">
                <a:latin typeface="Consolas"/>
                <a:cs typeface="Consolas"/>
              </a:rPr>
              <a:t>Scoring</a:t>
            </a:r>
            <a:r>
              <a:rPr lang="pl-PL" sz="1200" dirty="0">
                <a:latin typeface="Consolas"/>
                <a:cs typeface="Consolas"/>
              </a:rPr>
              <a:t> : 25.0</a:t>
            </a:r>
          </a:p>
          <a:p>
            <a:r>
              <a:rPr lang="en-US" sz="1200" dirty="0">
                <a:latin typeface="Consolas"/>
                <a:cs typeface="Consolas"/>
              </a:rPr>
              <a:t>Weighted Scoring : </a:t>
            </a:r>
            <a:r>
              <a:rPr lang="en-US" sz="1200" dirty="0" smtClean="0">
                <a:latin typeface="Consolas"/>
                <a:cs typeface="Consolas"/>
              </a:rPr>
              <a:t>41.69999916600001 </a:t>
            </a:r>
            <a:r>
              <a:rPr lang="pl-PL" sz="1200" dirty="0" smtClean="0">
                <a:latin typeface="Consolas"/>
                <a:cs typeface="Consolas"/>
              </a:rPr>
              <a:t>Raw </a:t>
            </a:r>
            <a:r>
              <a:rPr lang="pl-PL" sz="1200" dirty="0" err="1">
                <a:latin typeface="Consolas"/>
                <a:cs typeface="Consolas"/>
              </a:rPr>
              <a:t>Scoring</a:t>
            </a:r>
            <a:r>
              <a:rPr lang="pl-PL" sz="1200" dirty="0">
                <a:latin typeface="Consolas"/>
                <a:cs typeface="Consolas"/>
              </a:rPr>
              <a:t> : 22.0</a:t>
            </a:r>
          </a:p>
          <a:p>
            <a:r>
              <a:rPr lang="en-US" sz="1200" dirty="0">
                <a:latin typeface="Consolas"/>
                <a:cs typeface="Consolas"/>
              </a:rPr>
              <a:t>Weighted Scoring : </a:t>
            </a:r>
            <a:r>
              <a:rPr lang="en-US" sz="1200" dirty="0" smtClean="0">
                <a:latin typeface="Consolas"/>
                <a:cs typeface="Consolas"/>
              </a:rPr>
              <a:t>41.69999916600001 </a:t>
            </a:r>
            <a:r>
              <a:rPr lang="pl-PL" sz="1200" dirty="0" smtClean="0">
                <a:latin typeface="Consolas"/>
                <a:cs typeface="Consolas"/>
              </a:rPr>
              <a:t>Raw </a:t>
            </a:r>
            <a:r>
              <a:rPr lang="pl-PL" sz="1200" dirty="0" err="1">
                <a:latin typeface="Consolas"/>
                <a:cs typeface="Consolas"/>
              </a:rPr>
              <a:t>Scoring</a:t>
            </a:r>
            <a:r>
              <a:rPr lang="pl-PL" sz="1200" dirty="0">
                <a:latin typeface="Consolas"/>
                <a:cs typeface="Consolas"/>
              </a:rPr>
              <a:t> : 22.0</a:t>
            </a:r>
          </a:p>
          <a:p>
            <a:r>
              <a:rPr lang="en-US" sz="1200" dirty="0">
                <a:latin typeface="Consolas"/>
                <a:cs typeface="Consolas"/>
              </a:rPr>
              <a:t>Weighted Scoring : </a:t>
            </a:r>
            <a:r>
              <a:rPr lang="en-US" sz="1200" dirty="0" smtClean="0">
                <a:latin typeface="Consolas"/>
                <a:cs typeface="Consolas"/>
              </a:rPr>
              <a:t>39.899996808000125 </a:t>
            </a:r>
            <a:r>
              <a:rPr lang="pl-PL" sz="1200" dirty="0" smtClean="0">
                <a:latin typeface="Consolas"/>
                <a:cs typeface="Consolas"/>
              </a:rPr>
              <a:t>Raw </a:t>
            </a:r>
            <a:r>
              <a:rPr lang="pl-PL" sz="1200" dirty="0" err="1">
                <a:latin typeface="Consolas"/>
                <a:cs typeface="Consolas"/>
              </a:rPr>
              <a:t>Scoring</a:t>
            </a:r>
            <a:r>
              <a:rPr lang="pl-PL" sz="1200" dirty="0">
                <a:latin typeface="Consolas"/>
                <a:cs typeface="Consolas"/>
              </a:rPr>
              <a:t> : 21.0</a:t>
            </a:r>
          </a:p>
          <a:p>
            <a:r>
              <a:rPr lang="en-US" sz="1200" dirty="0">
                <a:latin typeface="Consolas"/>
                <a:cs typeface="Consolas"/>
              </a:rPr>
              <a:t>Weighted Scoring : </a:t>
            </a:r>
            <a:r>
              <a:rPr lang="en-US" sz="1200" dirty="0" smtClean="0">
                <a:latin typeface="Consolas"/>
                <a:cs typeface="Consolas"/>
              </a:rPr>
              <a:t>28.794240575961602 </a:t>
            </a:r>
            <a:r>
              <a:rPr lang="pl-PL" sz="1200" dirty="0" smtClean="0">
                <a:latin typeface="Consolas"/>
                <a:cs typeface="Consolas"/>
              </a:rPr>
              <a:t>Raw </a:t>
            </a:r>
            <a:r>
              <a:rPr lang="pl-PL" sz="1200" dirty="0" err="1">
                <a:latin typeface="Consolas"/>
                <a:cs typeface="Consolas"/>
              </a:rPr>
              <a:t>Scoring</a:t>
            </a:r>
            <a:r>
              <a:rPr lang="pl-PL" sz="1200" dirty="0">
                <a:latin typeface="Consolas"/>
                <a:cs typeface="Consolas"/>
              </a:rPr>
              <a:t> : 19.0</a:t>
            </a:r>
          </a:p>
          <a:p>
            <a:r>
              <a:rPr lang="en-US" sz="1200" dirty="0">
                <a:latin typeface="Consolas"/>
                <a:cs typeface="Consolas"/>
              </a:rPr>
              <a:t>Weighted Scoring : </a:t>
            </a:r>
            <a:r>
              <a:rPr lang="en-US" sz="1200" dirty="0" smtClean="0">
                <a:latin typeface="Consolas"/>
                <a:cs typeface="Consolas"/>
              </a:rPr>
              <a:t>26.983804859028147  </a:t>
            </a:r>
            <a:r>
              <a:rPr lang="pl-PL" sz="1200" dirty="0" smtClean="0">
                <a:latin typeface="Consolas"/>
                <a:cs typeface="Consolas"/>
              </a:rPr>
              <a:t>Raw </a:t>
            </a:r>
            <a:r>
              <a:rPr lang="pl-PL" sz="1200" dirty="0" err="1">
                <a:latin typeface="Consolas"/>
                <a:cs typeface="Consolas"/>
              </a:rPr>
              <a:t>Scoring</a:t>
            </a:r>
            <a:r>
              <a:rPr lang="pl-PL" sz="1200" dirty="0">
                <a:latin typeface="Consolas"/>
                <a:cs typeface="Consolas"/>
              </a:rPr>
              <a:t> : 14.0</a:t>
            </a:r>
          </a:p>
          <a:p>
            <a:r>
              <a:rPr lang="en-US" sz="1200" dirty="0">
                <a:latin typeface="Consolas"/>
                <a:cs typeface="Consolas"/>
              </a:rPr>
              <a:t>Weighted Scoring : </a:t>
            </a:r>
            <a:r>
              <a:rPr lang="en-US" sz="1200" dirty="0" smtClean="0">
                <a:latin typeface="Consolas"/>
                <a:cs typeface="Consolas"/>
              </a:rPr>
              <a:t>26.983804859028147 </a:t>
            </a:r>
            <a:r>
              <a:rPr lang="pl-PL" sz="1200" dirty="0" smtClean="0">
                <a:latin typeface="Consolas"/>
                <a:cs typeface="Consolas"/>
              </a:rPr>
              <a:t>Raw </a:t>
            </a:r>
            <a:r>
              <a:rPr lang="pl-PL" sz="1200" dirty="0" err="1">
                <a:latin typeface="Consolas"/>
                <a:cs typeface="Consolas"/>
              </a:rPr>
              <a:t>Scoring</a:t>
            </a:r>
            <a:r>
              <a:rPr lang="pl-PL" sz="1200" dirty="0">
                <a:latin typeface="Consolas"/>
                <a:cs typeface="Consolas"/>
              </a:rPr>
              <a:t> : 14.0</a:t>
            </a:r>
          </a:p>
          <a:p>
            <a:r>
              <a:rPr lang="en-US" sz="1200" dirty="0">
                <a:latin typeface="Consolas"/>
                <a:cs typeface="Consolas"/>
              </a:rPr>
              <a:t>Weighted Scoring : </a:t>
            </a:r>
            <a:r>
              <a:rPr lang="en-US" sz="1200" dirty="0" smtClean="0">
                <a:latin typeface="Consolas"/>
                <a:cs typeface="Consolas"/>
              </a:rPr>
              <a:t>26.983804859028147 </a:t>
            </a:r>
            <a:r>
              <a:rPr lang="pl-PL" sz="1200" dirty="0" smtClean="0">
                <a:latin typeface="Consolas"/>
                <a:cs typeface="Consolas"/>
              </a:rPr>
              <a:t>Raw </a:t>
            </a:r>
            <a:r>
              <a:rPr lang="pl-PL" sz="1200" dirty="0" err="1">
                <a:latin typeface="Consolas"/>
                <a:cs typeface="Consolas"/>
              </a:rPr>
              <a:t>Scoring</a:t>
            </a:r>
            <a:r>
              <a:rPr lang="pl-PL" sz="1200" dirty="0">
                <a:latin typeface="Consolas"/>
                <a:cs typeface="Consolas"/>
              </a:rPr>
              <a:t> : 14.0</a:t>
            </a:r>
          </a:p>
          <a:p>
            <a:r>
              <a:rPr lang="en-US" sz="1200" dirty="0">
                <a:latin typeface="Consolas"/>
                <a:cs typeface="Consolas"/>
              </a:rPr>
              <a:t>Weighted Scoring : </a:t>
            </a:r>
            <a:r>
              <a:rPr lang="en-US" sz="1200" dirty="0" smtClean="0">
                <a:latin typeface="Consolas"/>
                <a:cs typeface="Consolas"/>
              </a:rPr>
              <a:t>26.983804859028147 </a:t>
            </a:r>
            <a:r>
              <a:rPr lang="pl-PL" sz="1200" dirty="0" smtClean="0">
                <a:latin typeface="Consolas"/>
                <a:cs typeface="Consolas"/>
              </a:rPr>
              <a:t>Raw </a:t>
            </a:r>
            <a:r>
              <a:rPr lang="pl-PL" sz="1200" dirty="0" err="1">
                <a:latin typeface="Consolas"/>
                <a:cs typeface="Consolas"/>
              </a:rPr>
              <a:t>Scoring</a:t>
            </a:r>
            <a:r>
              <a:rPr lang="pl-PL" sz="1200" dirty="0">
                <a:latin typeface="Consolas"/>
                <a:cs typeface="Consolas"/>
              </a:rPr>
              <a:t> : 14.0</a:t>
            </a:r>
          </a:p>
          <a:p>
            <a:r>
              <a:rPr lang="en-US" sz="1200" dirty="0">
                <a:latin typeface="Consolas"/>
                <a:cs typeface="Consolas"/>
              </a:rPr>
              <a:t>Weighted Scoring : </a:t>
            </a:r>
            <a:r>
              <a:rPr lang="en-US" sz="1200" dirty="0" smtClean="0">
                <a:latin typeface="Consolas"/>
                <a:cs typeface="Consolas"/>
              </a:rPr>
              <a:t>26.983804859028147 </a:t>
            </a:r>
            <a:r>
              <a:rPr lang="pl-PL" sz="1200" dirty="0" smtClean="0">
                <a:latin typeface="Consolas"/>
                <a:cs typeface="Consolas"/>
              </a:rPr>
              <a:t>Raw </a:t>
            </a:r>
            <a:r>
              <a:rPr lang="pl-PL" sz="1200" dirty="0" err="1">
                <a:latin typeface="Consolas"/>
                <a:cs typeface="Consolas"/>
              </a:rPr>
              <a:t>Scoring</a:t>
            </a:r>
            <a:r>
              <a:rPr lang="pl-PL" sz="1200" dirty="0">
                <a:latin typeface="Consolas"/>
                <a:cs typeface="Consolas"/>
              </a:rPr>
              <a:t> : 14.0</a:t>
            </a:r>
          </a:p>
          <a:p>
            <a:endParaRPr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0650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Sample Genome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34181"/>
          </a:xfrm>
        </p:spPr>
        <p:txBody>
          <a:bodyPr/>
          <a:lstStyle/>
          <a:p>
            <a:r>
              <a:rPr lang="en-US" dirty="0" smtClean="0"/>
              <a:t>1000 </a:t>
            </a:r>
            <a:r>
              <a:rPr lang="en-US" dirty="0" err="1" smtClean="0"/>
              <a:t>Basepairs</a:t>
            </a:r>
            <a:r>
              <a:rPr lang="en-US" dirty="0"/>
              <a:t> </a:t>
            </a:r>
            <a:r>
              <a:rPr lang="en-US" dirty="0" smtClean="0"/>
              <a:t>and 0 Fixed Matches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479524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latin typeface="Consolas"/>
                <a:cs typeface="Consolas"/>
              </a:rPr>
              <a:t>&gt; No fixed matches</a:t>
            </a:r>
          </a:p>
          <a:p>
            <a:r>
              <a:rPr lang="en-US" sz="1000" dirty="0">
                <a:latin typeface="Consolas"/>
                <a:cs typeface="Consolas"/>
              </a:rPr>
              <a:t>CCATACCGTCCTAATTCTTCGGTTATGTTTCCGATGTAGGAGTGAGCCTA</a:t>
            </a:r>
          </a:p>
          <a:p>
            <a:r>
              <a:rPr lang="en-US" sz="1000" dirty="0">
                <a:latin typeface="Consolas"/>
                <a:cs typeface="Consolas"/>
              </a:rPr>
              <a:t>CCTGCCTTTGCGTCTTGATACCAATGAAAAACCTATGCACTTTGTACAGG</a:t>
            </a:r>
          </a:p>
          <a:p>
            <a:r>
              <a:rPr lang="en-US" sz="1000" dirty="0">
                <a:latin typeface="Consolas"/>
                <a:cs typeface="Consolas"/>
              </a:rPr>
              <a:t>GTGCCATCGGGTTTCTGAACTCTCAGATAGTGGGGATCCCGGGTAAAGAC</a:t>
            </a:r>
          </a:p>
          <a:p>
            <a:r>
              <a:rPr lang="en-US" sz="1000" dirty="0">
                <a:latin typeface="Consolas"/>
                <a:cs typeface="Consolas"/>
              </a:rPr>
              <a:t>CTATATCTGCGGTCCAACTTAGGCATAAACCTCCATGCTACCTAGTCAGA</a:t>
            </a:r>
          </a:p>
          <a:p>
            <a:r>
              <a:rPr lang="en-US" sz="1000" dirty="0">
                <a:latin typeface="Consolas"/>
                <a:cs typeface="Consolas"/>
              </a:rPr>
              <a:t>CCCACCCCGCACGGGGTAAATATGGCACGCGTCCGACCTGGTTCCTGGCG</a:t>
            </a:r>
          </a:p>
          <a:p>
            <a:r>
              <a:rPr lang="en-US" sz="1000" dirty="0">
                <a:latin typeface="Consolas"/>
                <a:cs typeface="Consolas"/>
              </a:rPr>
              <a:t>TTCTACGCTGCCACGTGTTCATTAACTGTTGTTTGGTAGCACAAAAGTAT</a:t>
            </a:r>
          </a:p>
          <a:p>
            <a:r>
              <a:rPr lang="en-US" sz="1000" dirty="0">
                <a:latin typeface="Consolas"/>
                <a:cs typeface="Consolas"/>
              </a:rPr>
              <a:t>TACCATGGTCCTAGAAGTTCGGCACAGTTAGTTCGAGCCTAATGTCACAA</a:t>
            </a:r>
          </a:p>
          <a:p>
            <a:r>
              <a:rPr lang="en-US" sz="1000" dirty="0">
                <a:latin typeface="Consolas"/>
                <a:cs typeface="Consolas"/>
              </a:rPr>
              <a:t>ATGACGCAGAACGCCAATGAGTGCCAGACATTAGGTGGAGTTCAGTTCGG</a:t>
            </a:r>
          </a:p>
          <a:p>
            <a:r>
              <a:rPr lang="en-US" sz="1000" dirty="0">
                <a:latin typeface="Consolas"/>
                <a:cs typeface="Consolas"/>
              </a:rPr>
              <a:t>TAACGGAGAGACTCTGCGGCGTACTTAATTATGCATTTGAAACGCGCCCA</a:t>
            </a:r>
          </a:p>
          <a:p>
            <a:r>
              <a:rPr lang="en-US" sz="1000" dirty="0">
                <a:latin typeface="Consolas"/>
                <a:cs typeface="Consolas"/>
              </a:rPr>
              <a:t>AGTGACGCTAGGCAAGTCAGAGCAGGTTCCCGTGTTAGCTTGAGGGTAAA</a:t>
            </a:r>
          </a:p>
          <a:p>
            <a:r>
              <a:rPr lang="en-US" sz="1000" dirty="0">
                <a:latin typeface="Consolas"/>
                <a:cs typeface="Consolas"/>
              </a:rPr>
              <a:t>CATACAAGCCGATTGAAGATGGGTAGGGGGCTTCAAATCGTCCAGCACTC</a:t>
            </a:r>
          </a:p>
          <a:p>
            <a:r>
              <a:rPr lang="en-US" sz="1000" dirty="0">
                <a:latin typeface="Consolas"/>
                <a:cs typeface="Consolas"/>
              </a:rPr>
              <a:t>CACAGTACCTCCGAGAGCAAGTAGGGCACCCTGTAGTTCGAAGCGGAACT</a:t>
            </a:r>
          </a:p>
          <a:p>
            <a:r>
              <a:rPr lang="en-US" sz="1000" dirty="0">
                <a:latin typeface="Consolas"/>
                <a:cs typeface="Consolas"/>
              </a:rPr>
              <a:t>ATTTCGAGGGGCGAGCCCACATCGTCTCTTCTGCGGATGACTTAACACGC</a:t>
            </a:r>
          </a:p>
          <a:p>
            <a:r>
              <a:rPr lang="en-US" sz="1000" dirty="0">
                <a:latin typeface="Consolas"/>
                <a:cs typeface="Consolas"/>
              </a:rPr>
              <a:t>TAGGGAGGTGGAGTCGATTCCATCGATGGTTATAAATCAAAAAATCGGAA</a:t>
            </a:r>
          </a:p>
          <a:p>
            <a:r>
              <a:rPr lang="en-US" sz="1000" dirty="0">
                <a:latin typeface="Consolas"/>
                <a:cs typeface="Consolas"/>
              </a:rPr>
              <a:t>CGCTGTCTGGAGGATGAATCTAACGGTGCGTATCTCGATCGCTCAGTCGC</a:t>
            </a:r>
          </a:p>
          <a:p>
            <a:r>
              <a:rPr lang="en-US" sz="1000" dirty="0">
                <a:latin typeface="Consolas"/>
                <a:cs typeface="Consolas"/>
              </a:rPr>
              <a:t>TTTTCGTACTGCGCGAAAGTTCGCACCGCTCATACACTTGGTTCCGAAGC</a:t>
            </a:r>
          </a:p>
          <a:p>
            <a:r>
              <a:rPr lang="en-US" sz="1000" dirty="0">
                <a:latin typeface="Consolas"/>
                <a:cs typeface="Consolas"/>
              </a:rPr>
              <a:t>CTGTCCTGATATATGAATCCAAACTAGAGCGGGGCTCTTGACGTTTGGAG</a:t>
            </a:r>
          </a:p>
          <a:p>
            <a:r>
              <a:rPr lang="en-US" sz="1000" dirty="0">
                <a:latin typeface="Consolas"/>
                <a:cs typeface="Consolas"/>
              </a:rPr>
              <a:t>TTGTAAATATCTAATATTCCAATCGGCTTTTACGTGCACCACCGCGGGCG</a:t>
            </a:r>
          </a:p>
          <a:p>
            <a:r>
              <a:rPr lang="en-US" sz="1000" dirty="0">
                <a:latin typeface="Consolas"/>
                <a:cs typeface="Consolas"/>
              </a:rPr>
              <a:t>GCTGACGAGGGACTCACACCGAGAAACTAGACAGTTGCGCGCTGGAAGTA</a:t>
            </a:r>
          </a:p>
          <a:p>
            <a:r>
              <a:rPr lang="en-US" sz="1000" dirty="0">
                <a:latin typeface="Consolas"/>
                <a:cs typeface="Consolas"/>
              </a:rPr>
              <a:t>GCGCCGGCTAAGAAAGACGCCTGGTACAGCAGGACTATGAAACCCGTACA</a:t>
            </a:r>
          </a:p>
        </p:txBody>
      </p:sp>
    </p:spTree>
    <p:extLst>
      <p:ext uri="{BB962C8B-B14F-4D97-AF65-F5344CB8AC3E}">
        <p14:creationId xmlns:p14="http://schemas.microsoft.com/office/powerpoint/2010/main" val="274186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2x1 Fixed Match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10191" y="1959428"/>
            <a:ext cx="5430393" cy="3970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latin typeface="Consolas"/>
                <a:cs typeface="Consolas"/>
              </a:rPr>
              <a:t>&gt;  </a:t>
            </a:r>
            <a:r>
              <a:rPr lang="nl-NL" sz="1200" dirty="0" err="1">
                <a:latin typeface="Consolas"/>
                <a:cs typeface="Consolas"/>
              </a:rPr>
              <a:t>gattacagattacagattaca</a:t>
            </a:r>
            <a:r>
              <a:rPr lang="nl-NL" sz="1200" dirty="0">
                <a:latin typeface="Consolas"/>
                <a:cs typeface="Consolas"/>
              </a:rPr>
              <a:t> @ 314 </a:t>
            </a:r>
            <a:r>
              <a:rPr lang="nl-NL" sz="1200" dirty="0" err="1">
                <a:latin typeface="Consolas"/>
                <a:cs typeface="Consolas"/>
              </a:rPr>
              <a:t>and</a:t>
            </a:r>
            <a:r>
              <a:rPr lang="nl-NL" sz="1200" dirty="0">
                <a:latin typeface="Consolas"/>
                <a:cs typeface="Consolas"/>
              </a:rPr>
              <a:t> </a:t>
            </a:r>
            <a:r>
              <a:rPr lang="nl-NL" sz="1200" dirty="0" err="1">
                <a:latin typeface="Consolas"/>
                <a:cs typeface="Consolas"/>
              </a:rPr>
              <a:t>tatacgagtgcgacgtaatgc</a:t>
            </a:r>
            <a:r>
              <a:rPr lang="nl-NL" sz="1200" dirty="0">
                <a:latin typeface="Consolas"/>
                <a:cs typeface="Consolas"/>
              </a:rPr>
              <a:t> @ 256</a:t>
            </a:r>
          </a:p>
          <a:p>
            <a:r>
              <a:rPr lang="nl-NL" sz="1200" dirty="0">
                <a:latin typeface="Consolas"/>
                <a:cs typeface="Consolas"/>
              </a:rPr>
              <a:t>CCATACCGTCCTAATTCTTCGGTTATGTTTCCGATGTAGGAGTGAGCCTA</a:t>
            </a:r>
          </a:p>
          <a:p>
            <a:r>
              <a:rPr lang="nl-NL" sz="1200" dirty="0">
                <a:latin typeface="Consolas"/>
                <a:cs typeface="Consolas"/>
              </a:rPr>
              <a:t>CCTGCCTTTGCGTCTTGATACCAATGAAAAACCTATGCACTTTGTACAGG</a:t>
            </a:r>
          </a:p>
          <a:p>
            <a:r>
              <a:rPr lang="nl-NL" sz="1200" dirty="0">
                <a:latin typeface="Consolas"/>
                <a:cs typeface="Consolas"/>
              </a:rPr>
              <a:t>GTGCCATCGGGTTTCTGAACTCTCAGATAGTGGGGATCCCGGGTAAAGAC</a:t>
            </a:r>
          </a:p>
          <a:p>
            <a:r>
              <a:rPr lang="nl-NL" sz="1200" dirty="0">
                <a:latin typeface="Consolas"/>
                <a:cs typeface="Consolas"/>
              </a:rPr>
              <a:t>CTATATCTGCGGTCCAACTTAGGCATAAACCTCCATGCTACCTAGTCAGA</a:t>
            </a:r>
          </a:p>
          <a:p>
            <a:r>
              <a:rPr lang="nl-NL" sz="1200" dirty="0">
                <a:latin typeface="Consolas"/>
                <a:cs typeface="Consolas"/>
              </a:rPr>
              <a:t>CCCACCCCGCACGGGGTAAATATGGCACGCGTCCGACCTGGTTCCTGGCG</a:t>
            </a:r>
          </a:p>
          <a:p>
            <a:r>
              <a:rPr lang="nl-NL" sz="1200" dirty="0" err="1">
                <a:latin typeface="Consolas"/>
                <a:cs typeface="Consolas"/>
              </a:rPr>
              <a:t>TTCTAC</a:t>
            </a:r>
            <a:r>
              <a:rPr lang="nl-NL" sz="1200" b="1" dirty="0" err="1">
                <a:solidFill>
                  <a:srgbClr val="FF0000"/>
                </a:solidFill>
                <a:latin typeface="Consolas"/>
                <a:cs typeface="Consolas"/>
              </a:rPr>
              <a:t>tatacgagtgcgacgtaatgc</a:t>
            </a:r>
            <a:r>
              <a:rPr lang="nl-NL" sz="1200" dirty="0" err="1">
                <a:latin typeface="Consolas"/>
                <a:cs typeface="Consolas"/>
              </a:rPr>
              <a:t>GTTGTTTGGTAGCACAAAAGTAT</a:t>
            </a:r>
            <a:endParaRPr lang="nl-NL" sz="1200" dirty="0">
              <a:latin typeface="Consolas"/>
              <a:cs typeface="Consolas"/>
            </a:endParaRPr>
          </a:p>
          <a:p>
            <a:r>
              <a:rPr lang="nl-NL" sz="1200" dirty="0" err="1">
                <a:latin typeface="Consolas"/>
                <a:cs typeface="Consolas"/>
              </a:rPr>
              <a:t>TACCATGGTCCTAG</a:t>
            </a:r>
            <a:r>
              <a:rPr lang="nl-NL" sz="1200" b="1" dirty="0" err="1">
                <a:solidFill>
                  <a:srgbClr val="008000"/>
                </a:solidFill>
                <a:latin typeface="Consolas"/>
                <a:cs typeface="Consolas"/>
              </a:rPr>
              <a:t>gattacagattacagattaca</a:t>
            </a:r>
            <a:r>
              <a:rPr lang="nl-NL" sz="1200" dirty="0" err="1">
                <a:latin typeface="Consolas"/>
                <a:cs typeface="Consolas"/>
              </a:rPr>
              <a:t>AGCCTAATGTCACAA</a:t>
            </a:r>
            <a:endParaRPr lang="nl-NL" sz="1200" dirty="0">
              <a:latin typeface="Consolas"/>
              <a:cs typeface="Consolas"/>
            </a:endParaRPr>
          </a:p>
          <a:p>
            <a:r>
              <a:rPr lang="nl-NL" sz="1200" dirty="0">
                <a:latin typeface="Consolas"/>
                <a:cs typeface="Consolas"/>
              </a:rPr>
              <a:t>ATGACGCAGAACGCCAATGAGTGCCAGACATTAGGTGGAGTTCAGTTCGG</a:t>
            </a:r>
          </a:p>
          <a:p>
            <a:r>
              <a:rPr lang="nl-NL" sz="1200" dirty="0">
                <a:latin typeface="Consolas"/>
                <a:cs typeface="Consolas"/>
              </a:rPr>
              <a:t>TAACGGAGAGACTCTGCGGCGTACTTAATTATGCATTTGAAACGCGCCCA</a:t>
            </a:r>
          </a:p>
          <a:p>
            <a:r>
              <a:rPr lang="nl-NL" sz="1200" dirty="0">
                <a:latin typeface="Consolas"/>
                <a:cs typeface="Consolas"/>
              </a:rPr>
              <a:t>AGTGACGCTAGGCAAGTCAGAGCAGGTTCCCGTGTTAGCTTGAGGGTAAA</a:t>
            </a:r>
          </a:p>
          <a:p>
            <a:r>
              <a:rPr lang="nl-NL" sz="1200" dirty="0">
                <a:latin typeface="Consolas"/>
                <a:cs typeface="Consolas"/>
              </a:rPr>
              <a:t>CATACAAGCCGATTGAAGATGGGTAGGGGGCTTCAAATCGTCCAGCACTC</a:t>
            </a:r>
          </a:p>
          <a:p>
            <a:r>
              <a:rPr lang="nl-NL" sz="1200" dirty="0">
                <a:latin typeface="Consolas"/>
                <a:cs typeface="Consolas"/>
              </a:rPr>
              <a:t>CACAGTACCTCCGAGAGCAAGTAGGGCACCCTGTAGTTCGAAGCGGAACT</a:t>
            </a:r>
          </a:p>
          <a:p>
            <a:r>
              <a:rPr lang="nl-NL" sz="1200" dirty="0">
                <a:latin typeface="Consolas"/>
                <a:cs typeface="Consolas"/>
              </a:rPr>
              <a:t>ATTTCGAGGGGCGAGCCCACATCGTCTCTTCTGCGGATGACTTAACACGC</a:t>
            </a:r>
          </a:p>
          <a:p>
            <a:r>
              <a:rPr lang="nl-NL" sz="1200" dirty="0">
                <a:latin typeface="Consolas"/>
                <a:cs typeface="Consolas"/>
              </a:rPr>
              <a:t>TAGGGAGGTGGAGTCGATTCCATCGATGGTTATAAATCAAAAAATCGGAA</a:t>
            </a:r>
          </a:p>
          <a:p>
            <a:r>
              <a:rPr lang="nl-NL" sz="1200" dirty="0">
                <a:latin typeface="Consolas"/>
                <a:cs typeface="Consolas"/>
              </a:rPr>
              <a:t>CGCTGTCTGGAGGATGAATCTAACGGTGCGTATCTCGATCGCTCAGTCGC</a:t>
            </a:r>
          </a:p>
          <a:p>
            <a:r>
              <a:rPr lang="nl-NL" sz="1200" dirty="0">
                <a:latin typeface="Consolas"/>
                <a:cs typeface="Consolas"/>
              </a:rPr>
              <a:t>TTTTCGTACTGCGCGAAAGTTCGCACCGCTCATACACTTGGTTCCGAAGC</a:t>
            </a:r>
          </a:p>
          <a:p>
            <a:r>
              <a:rPr lang="nl-NL" sz="1200" dirty="0">
                <a:latin typeface="Consolas"/>
                <a:cs typeface="Consolas"/>
              </a:rPr>
              <a:t>CTGTCCTGATATATGAATCCAAACTAGAGCGGGGCTCTTGACGTTTGGAG</a:t>
            </a:r>
          </a:p>
          <a:p>
            <a:r>
              <a:rPr lang="nl-NL" sz="1200" dirty="0">
                <a:latin typeface="Consolas"/>
                <a:cs typeface="Consolas"/>
              </a:rPr>
              <a:t>TTGTAAATATCTAATATTCCAATCGGCTTTTACGTGCACCACCGCGGGCG</a:t>
            </a:r>
          </a:p>
          <a:p>
            <a:r>
              <a:rPr lang="nl-NL" sz="1200" dirty="0">
                <a:latin typeface="Consolas"/>
                <a:cs typeface="Consolas"/>
              </a:rPr>
              <a:t>GCTGACGAGGGACTCACACCGAGAAACTAGACAGTTGCGCGCTGGAAGTA</a:t>
            </a:r>
          </a:p>
          <a:p>
            <a:r>
              <a:rPr lang="nl-NL" sz="1200" dirty="0">
                <a:latin typeface="Consolas"/>
                <a:cs typeface="Consolas"/>
              </a:rPr>
              <a:t>GCGCCGGCTAAGAAAGACGCCTGGTACAGCAGGACTATGAAACCCGTACA</a:t>
            </a:r>
            <a:endParaRPr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22026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More (2x2) Fixed Matches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720842"/>
            <a:ext cx="4572000" cy="41549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1200" dirty="0">
                <a:latin typeface="Consolas"/>
                <a:cs typeface="Consolas"/>
              </a:rPr>
              <a:t>&gt;  </a:t>
            </a:r>
            <a:r>
              <a:rPr lang="nl-NL" sz="1200" dirty="0" err="1">
                <a:latin typeface="Consolas"/>
                <a:cs typeface="Consolas"/>
              </a:rPr>
              <a:t>gattacagattacagattaca</a:t>
            </a:r>
            <a:r>
              <a:rPr lang="nl-NL" sz="1200" dirty="0">
                <a:latin typeface="Consolas"/>
                <a:cs typeface="Consolas"/>
              </a:rPr>
              <a:t> @ 314, 512 </a:t>
            </a:r>
            <a:r>
              <a:rPr lang="nl-NL" sz="1200" dirty="0" err="1">
                <a:latin typeface="Consolas"/>
                <a:cs typeface="Consolas"/>
              </a:rPr>
              <a:t>and</a:t>
            </a:r>
            <a:r>
              <a:rPr lang="nl-NL" sz="1200" dirty="0">
                <a:latin typeface="Consolas"/>
                <a:cs typeface="Consolas"/>
              </a:rPr>
              <a:t> </a:t>
            </a:r>
            <a:r>
              <a:rPr lang="nl-NL" sz="1200" dirty="0" err="1">
                <a:latin typeface="Consolas"/>
                <a:cs typeface="Consolas"/>
              </a:rPr>
              <a:t>tatacgagtgcgacgtaatgc</a:t>
            </a:r>
            <a:r>
              <a:rPr lang="nl-NL" sz="1200" dirty="0">
                <a:latin typeface="Consolas"/>
                <a:cs typeface="Consolas"/>
              </a:rPr>
              <a:t> @ 256,917</a:t>
            </a:r>
          </a:p>
          <a:p>
            <a:r>
              <a:rPr lang="nl-NL" sz="1200" dirty="0">
                <a:latin typeface="Consolas"/>
                <a:cs typeface="Consolas"/>
              </a:rPr>
              <a:t>CCATACCGTCCTAATTCTTCGGTTATGTTTCCGATGTAGGAGTGAGCCTA</a:t>
            </a:r>
          </a:p>
          <a:p>
            <a:r>
              <a:rPr lang="nl-NL" sz="1200" dirty="0">
                <a:latin typeface="Consolas"/>
                <a:cs typeface="Consolas"/>
              </a:rPr>
              <a:t>CCTGCCTTTGCGTCTTGATACCAATGAAAAACCTATGCACTTTGTACAGG</a:t>
            </a:r>
          </a:p>
          <a:p>
            <a:r>
              <a:rPr lang="nl-NL" sz="1200" dirty="0">
                <a:latin typeface="Consolas"/>
                <a:cs typeface="Consolas"/>
              </a:rPr>
              <a:t>GTGCCATCGGGTTTCTGAACTCTCAGATAGTGGGGATCCCGGGTAAAGAC</a:t>
            </a:r>
          </a:p>
          <a:p>
            <a:r>
              <a:rPr lang="nl-NL" sz="1200" dirty="0">
                <a:latin typeface="Consolas"/>
                <a:cs typeface="Consolas"/>
              </a:rPr>
              <a:t>CTATATCTGCGGTCCAACTTAGGCATAAACCTCCATGCTACCTAGTCAGA</a:t>
            </a:r>
          </a:p>
          <a:p>
            <a:r>
              <a:rPr lang="nl-NL" sz="1200" dirty="0">
                <a:latin typeface="Consolas"/>
                <a:cs typeface="Consolas"/>
              </a:rPr>
              <a:t>CCCACCCCGCACGGGGTAAATATGGCACGCGTCCGACCTGGTTCCTGGCG</a:t>
            </a:r>
          </a:p>
          <a:p>
            <a:r>
              <a:rPr lang="nl-NL" sz="1200" dirty="0" err="1">
                <a:latin typeface="Consolas"/>
                <a:cs typeface="Consolas"/>
              </a:rPr>
              <a:t>TTCTAC</a:t>
            </a:r>
            <a:r>
              <a:rPr lang="nl-NL" sz="1200" b="1" dirty="0" err="1">
                <a:solidFill>
                  <a:srgbClr val="FF0000"/>
                </a:solidFill>
                <a:latin typeface="Consolas"/>
                <a:cs typeface="Consolas"/>
              </a:rPr>
              <a:t>tatacgagtgcgacgtaatgc</a:t>
            </a:r>
            <a:r>
              <a:rPr lang="nl-NL" sz="1200" dirty="0" err="1">
                <a:latin typeface="Consolas"/>
                <a:cs typeface="Consolas"/>
              </a:rPr>
              <a:t>GTTGTTTGGTAGCACAAAAGTAT</a:t>
            </a:r>
            <a:endParaRPr lang="nl-NL" sz="1200" dirty="0">
              <a:latin typeface="Consolas"/>
              <a:cs typeface="Consolas"/>
            </a:endParaRPr>
          </a:p>
          <a:p>
            <a:r>
              <a:rPr lang="nl-NL" sz="1200" dirty="0" err="1">
                <a:latin typeface="Consolas"/>
                <a:cs typeface="Consolas"/>
              </a:rPr>
              <a:t>TACCATGGTCCTAG</a:t>
            </a:r>
            <a:r>
              <a:rPr lang="nl-NL" sz="1200" b="1" dirty="0" err="1">
                <a:solidFill>
                  <a:srgbClr val="008000"/>
                </a:solidFill>
                <a:latin typeface="Consolas"/>
                <a:cs typeface="Consolas"/>
              </a:rPr>
              <a:t>gattacagattacagattaca</a:t>
            </a:r>
            <a:r>
              <a:rPr lang="nl-NL" sz="1200" dirty="0" err="1">
                <a:latin typeface="Consolas"/>
                <a:cs typeface="Consolas"/>
              </a:rPr>
              <a:t>AGCCTAATGTCACAA</a:t>
            </a:r>
            <a:endParaRPr lang="nl-NL" sz="1200" dirty="0">
              <a:latin typeface="Consolas"/>
              <a:cs typeface="Consolas"/>
            </a:endParaRPr>
          </a:p>
          <a:p>
            <a:r>
              <a:rPr lang="nl-NL" sz="1200" dirty="0">
                <a:latin typeface="Consolas"/>
                <a:cs typeface="Consolas"/>
              </a:rPr>
              <a:t>ATGACGCAGAACGCCAATGAGTGCCAGACATTAGGTGGAGTTCAGTTCGG</a:t>
            </a:r>
          </a:p>
          <a:p>
            <a:r>
              <a:rPr lang="nl-NL" sz="1200" dirty="0">
                <a:latin typeface="Consolas"/>
                <a:cs typeface="Consolas"/>
              </a:rPr>
              <a:t>TAACGGAGAGACTCTGCGGCGTACTTAATTATGCATTTGAAACGCGCCCA</a:t>
            </a:r>
          </a:p>
          <a:p>
            <a:r>
              <a:rPr lang="nl-NL" sz="1200" dirty="0" err="1">
                <a:latin typeface="Consolas"/>
                <a:cs typeface="Consolas"/>
              </a:rPr>
              <a:t>AGTGACGCTAGG</a:t>
            </a:r>
            <a:r>
              <a:rPr lang="nl-NL" sz="1200" b="1" dirty="0" err="1">
                <a:solidFill>
                  <a:srgbClr val="008000"/>
                </a:solidFill>
                <a:latin typeface="Consolas"/>
                <a:cs typeface="Consolas"/>
              </a:rPr>
              <a:t>gattacagattacagattaca</a:t>
            </a:r>
            <a:r>
              <a:rPr lang="nl-NL" sz="1200" dirty="0" err="1">
                <a:latin typeface="Consolas"/>
                <a:cs typeface="Consolas"/>
              </a:rPr>
              <a:t>GTTAGCTTGAGGGTAAA</a:t>
            </a:r>
            <a:endParaRPr lang="nl-NL" sz="1200" dirty="0">
              <a:latin typeface="Consolas"/>
              <a:cs typeface="Consolas"/>
            </a:endParaRPr>
          </a:p>
          <a:p>
            <a:r>
              <a:rPr lang="nl-NL" sz="1200" dirty="0">
                <a:latin typeface="Consolas"/>
                <a:cs typeface="Consolas"/>
              </a:rPr>
              <a:t>CATACAAGCCGATTGAAGATGGGTAGGGGGCTTCAAATCGTCCAGCACTC</a:t>
            </a:r>
          </a:p>
          <a:p>
            <a:r>
              <a:rPr lang="nl-NL" sz="1200" dirty="0">
                <a:latin typeface="Consolas"/>
                <a:cs typeface="Consolas"/>
              </a:rPr>
              <a:t>CACAGTACCTCCGAGAGCAAGTAGGGCACCCTGTAGTTCGAAGCGGAACT</a:t>
            </a:r>
          </a:p>
          <a:p>
            <a:r>
              <a:rPr lang="nl-NL" sz="1200" dirty="0">
                <a:latin typeface="Consolas"/>
                <a:cs typeface="Consolas"/>
              </a:rPr>
              <a:t>ATTTCGAGGGGCGAGCCCACATCGTCTCTTCTGCGGATGACTTAACACGC</a:t>
            </a:r>
          </a:p>
          <a:p>
            <a:r>
              <a:rPr lang="nl-NL" sz="1200" dirty="0">
                <a:latin typeface="Consolas"/>
                <a:cs typeface="Consolas"/>
              </a:rPr>
              <a:t>TAGGGAGGTGGAGTCGATTCCATCGATGGTTATAAATCAAAAAATCGGAA</a:t>
            </a:r>
          </a:p>
          <a:p>
            <a:r>
              <a:rPr lang="nl-NL" sz="1200" dirty="0">
                <a:latin typeface="Consolas"/>
                <a:cs typeface="Consolas"/>
              </a:rPr>
              <a:t>CGCTGTCTGGAGGATGAATCTAACGGTGCGTATCTCGATCGCTCAGTCGC</a:t>
            </a:r>
          </a:p>
          <a:p>
            <a:r>
              <a:rPr lang="nl-NL" sz="1200" dirty="0">
                <a:latin typeface="Consolas"/>
                <a:cs typeface="Consolas"/>
              </a:rPr>
              <a:t>TTTTCGTACTGCGCGAAAGTTCGCACCGCTCATACACTTGGTTCCGAAGC</a:t>
            </a:r>
          </a:p>
          <a:p>
            <a:r>
              <a:rPr lang="nl-NL" sz="1200" dirty="0">
                <a:latin typeface="Consolas"/>
                <a:cs typeface="Consolas"/>
              </a:rPr>
              <a:t>CTGTCCTGATATATGAATCCAAACTAGAGCGGGGCTCTTGACGTTTGGAG</a:t>
            </a:r>
          </a:p>
          <a:p>
            <a:r>
              <a:rPr lang="nl-NL" sz="1200" dirty="0">
                <a:latin typeface="Consolas"/>
                <a:cs typeface="Consolas"/>
              </a:rPr>
              <a:t>TTGTAAATATCTAATATTCCAATCGGCTTTTACGTGCACCACCGCGGGCG</a:t>
            </a:r>
          </a:p>
          <a:p>
            <a:r>
              <a:rPr lang="nl-NL" sz="1200" dirty="0" err="1">
                <a:latin typeface="Consolas"/>
                <a:cs typeface="Consolas"/>
              </a:rPr>
              <a:t>GCTGACGAGGGACTCAC</a:t>
            </a:r>
            <a:r>
              <a:rPr lang="nl-NL" sz="1200" b="1" dirty="0" err="1">
                <a:solidFill>
                  <a:srgbClr val="FF0000"/>
                </a:solidFill>
                <a:latin typeface="Consolas"/>
                <a:cs typeface="Consolas"/>
              </a:rPr>
              <a:t>tatacgagtgcgacgtaatgc</a:t>
            </a:r>
            <a:r>
              <a:rPr lang="nl-NL" sz="1200" dirty="0" err="1">
                <a:latin typeface="Consolas"/>
                <a:cs typeface="Consolas"/>
              </a:rPr>
              <a:t>GCGCTGGAAGTA</a:t>
            </a:r>
            <a:endParaRPr lang="nl-NL" sz="1200" dirty="0">
              <a:latin typeface="Consolas"/>
              <a:cs typeface="Consolas"/>
            </a:endParaRPr>
          </a:p>
          <a:p>
            <a:r>
              <a:rPr lang="nl-NL" sz="1200" dirty="0">
                <a:latin typeface="Consolas"/>
                <a:cs typeface="Consolas"/>
              </a:rPr>
              <a:t>GCGCCGGCTAAGAAAGACGCCTGGTACAGCAGGACTATGAAACCCGTACA</a:t>
            </a:r>
            <a:endParaRPr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28341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Upto</a:t>
            </a:r>
            <a:r>
              <a:rPr lang="en-US" dirty="0" smtClean="0"/>
              <a:t> 2x4 Matching Sites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5999" y="1687874"/>
            <a:ext cx="7922381" cy="397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>
                <a:latin typeface="Consolas"/>
                <a:cs typeface="Consolas"/>
              </a:rPr>
              <a:t>&gt; </a:t>
            </a:r>
            <a:r>
              <a:rPr lang="nl-NL" sz="1200" dirty="0" err="1" smtClean="0">
                <a:latin typeface="Consolas"/>
                <a:cs typeface="Consolas"/>
              </a:rPr>
              <a:t>Fixed</a:t>
            </a:r>
            <a:r>
              <a:rPr lang="nl-NL" sz="1200" dirty="0" smtClean="0">
                <a:latin typeface="Consolas"/>
                <a:cs typeface="Consolas"/>
              </a:rPr>
              <a:t> Matches at @ </a:t>
            </a:r>
            <a:r>
              <a:rPr lang="nl-NL" sz="1200" dirty="0">
                <a:latin typeface="Consolas"/>
                <a:cs typeface="Consolas"/>
              </a:rPr>
              <a:t>314, 512, 100, 625 </a:t>
            </a:r>
            <a:r>
              <a:rPr lang="nl-NL" sz="1200" dirty="0" smtClean="0">
                <a:latin typeface="Consolas"/>
                <a:cs typeface="Consolas"/>
              </a:rPr>
              <a:t>; @ </a:t>
            </a:r>
            <a:r>
              <a:rPr lang="nl-NL" sz="1200" dirty="0">
                <a:latin typeface="Consolas"/>
                <a:cs typeface="Consolas"/>
              </a:rPr>
              <a:t>256,917, 700, 25</a:t>
            </a:r>
          </a:p>
          <a:p>
            <a:r>
              <a:rPr lang="nl-NL" sz="1200" dirty="0" err="1">
                <a:latin typeface="Consolas"/>
                <a:cs typeface="Consolas"/>
              </a:rPr>
              <a:t>CCATACCGTCCTAATTCTTCGGTTA</a:t>
            </a:r>
            <a:r>
              <a:rPr lang="nl-NL" sz="1200" b="1" dirty="0" err="1">
                <a:solidFill>
                  <a:srgbClr val="FF0000"/>
                </a:solidFill>
                <a:latin typeface="Consolas"/>
                <a:cs typeface="Consolas"/>
              </a:rPr>
              <a:t>tatacgagtgcgacgtaatgc</a:t>
            </a:r>
            <a:r>
              <a:rPr lang="nl-NL" sz="1200" dirty="0" err="1">
                <a:latin typeface="Consolas"/>
                <a:cs typeface="Consolas"/>
              </a:rPr>
              <a:t>CCTA</a:t>
            </a:r>
            <a:endParaRPr lang="nl-NL" sz="1200" dirty="0">
              <a:latin typeface="Consolas"/>
              <a:cs typeface="Consolas"/>
            </a:endParaRPr>
          </a:p>
          <a:p>
            <a:r>
              <a:rPr lang="nl-NL" sz="1200" dirty="0">
                <a:latin typeface="Consolas"/>
                <a:cs typeface="Consolas"/>
              </a:rPr>
              <a:t>CCTGCCTTTGCGTCTTGATACCAATGAAAAACCTATGCACTTTGTACAGG</a:t>
            </a:r>
          </a:p>
          <a:p>
            <a:r>
              <a:rPr lang="nl-NL" sz="1200" b="1" dirty="0" err="1">
                <a:solidFill>
                  <a:srgbClr val="008000"/>
                </a:solidFill>
                <a:latin typeface="Consolas"/>
                <a:cs typeface="Consolas"/>
              </a:rPr>
              <a:t>gattacagattacagattaca</a:t>
            </a:r>
            <a:r>
              <a:rPr lang="nl-NL" sz="1200" dirty="0" err="1">
                <a:latin typeface="Consolas"/>
                <a:cs typeface="Consolas"/>
              </a:rPr>
              <a:t>CTCAGATAGTGGGGATCCCGGGTAAAGAC</a:t>
            </a:r>
            <a:endParaRPr lang="nl-NL" sz="1200" dirty="0">
              <a:latin typeface="Consolas"/>
              <a:cs typeface="Consolas"/>
            </a:endParaRPr>
          </a:p>
          <a:p>
            <a:r>
              <a:rPr lang="nl-NL" sz="1200" dirty="0">
                <a:latin typeface="Consolas"/>
                <a:cs typeface="Consolas"/>
              </a:rPr>
              <a:t>CTATATCTGCGGTCCAACTTAGGCATAAACCTCCATGCTACCTAGTCAGA</a:t>
            </a:r>
          </a:p>
          <a:p>
            <a:r>
              <a:rPr lang="nl-NL" sz="1200" dirty="0">
                <a:latin typeface="Consolas"/>
                <a:cs typeface="Consolas"/>
              </a:rPr>
              <a:t>CCCACCCCGCACGGGGTAAATATGGCACGCGTCCGACCTGGTTCCTGGCG</a:t>
            </a:r>
          </a:p>
          <a:p>
            <a:r>
              <a:rPr lang="nl-NL" sz="1200" dirty="0" err="1">
                <a:latin typeface="Consolas"/>
                <a:cs typeface="Consolas"/>
              </a:rPr>
              <a:t>TTCTAC</a:t>
            </a:r>
            <a:r>
              <a:rPr lang="nl-NL" sz="1200" b="1" dirty="0" err="1">
                <a:solidFill>
                  <a:srgbClr val="FF0000"/>
                </a:solidFill>
                <a:latin typeface="Consolas"/>
                <a:cs typeface="Consolas"/>
              </a:rPr>
              <a:t>tatacgagtgcgacgtaatgc</a:t>
            </a:r>
            <a:r>
              <a:rPr lang="nl-NL" sz="1200" dirty="0" err="1">
                <a:latin typeface="Consolas"/>
                <a:cs typeface="Consolas"/>
              </a:rPr>
              <a:t>GTTGTTTGGTAGCACAAAAGTAT</a:t>
            </a:r>
            <a:endParaRPr lang="nl-NL" sz="1200" dirty="0">
              <a:latin typeface="Consolas"/>
              <a:cs typeface="Consolas"/>
            </a:endParaRPr>
          </a:p>
          <a:p>
            <a:r>
              <a:rPr lang="nl-NL" sz="1200" dirty="0" err="1">
                <a:latin typeface="Consolas"/>
                <a:cs typeface="Consolas"/>
              </a:rPr>
              <a:t>TACCATGGTCCTAG</a:t>
            </a:r>
            <a:r>
              <a:rPr lang="nl-NL" sz="1200" b="1" dirty="0" err="1">
                <a:solidFill>
                  <a:srgbClr val="008000"/>
                </a:solidFill>
                <a:latin typeface="Consolas"/>
                <a:cs typeface="Consolas"/>
              </a:rPr>
              <a:t>gattacagattacagattaca</a:t>
            </a:r>
            <a:r>
              <a:rPr lang="nl-NL" sz="1200" dirty="0" err="1">
                <a:latin typeface="Consolas"/>
                <a:cs typeface="Consolas"/>
              </a:rPr>
              <a:t>AGCCTAATGTCACAA</a:t>
            </a:r>
            <a:endParaRPr lang="nl-NL" sz="1200" dirty="0">
              <a:latin typeface="Consolas"/>
              <a:cs typeface="Consolas"/>
            </a:endParaRPr>
          </a:p>
          <a:p>
            <a:r>
              <a:rPr lang="nl-NL" sz="1200" dirty="0">
                <a:latin typeface="Consolas"/>
                <a:cs typeface="Consolas"/>
              </a:rPr>
              <a:t>ATGACGCAGAACGCCAATGAGTGCCAGACATTAGGTGGAGTTCAGTTCGG</a:t>
            </a:r>
          </a:p>
          <a:p>
            <a:r>
              <a:rPr lang="nl-NL" sz="1200" dirty="0">
                <a:latin typeface="Consolas"/>
                <a:cs typeface="Consolas"/>
              </a:rPr>
              <a:t>TAACGGAGAGACTCTGCGGCGTACTTAATTATGCATTTGAAACGCGCCCA</a:t>
            </a:r>
          </a:p>
          <a:p>
            <a:r>
              <a:rPr lang="nl-NL" sz="1200" dirty="0" err="1">
                <a:latin typeface="Consolas"/>
                <a:cs typeface="Consolas"/>
              </a:rPr>
              <a:t>AGTGACGCTAGG</a:t>
            </a:r>
            <a:r>
              <a:rPr lang="nl-NL" sz="1200" b="1" dirty="0" err="1">
                <a:solidFill>
                  <a:srgbClr val="008000"/>
                </a:solidFill>
                <a:latin typeface="Consolas"/>
                <a:cs typeface="Consolas"/>
              </a:rPr>
              <a:t>gattacagattacagattaca</a:t>
            </a:r>
            <a:r>
              <a:rPr lang="nl-NL" sz="1200" dirty="0" err="1">
                <a:latin typeface="Consolas"/>
                <a:cs typeface="Consolas"/>
              </a:rPr>
              <a:t>GTTAGCTTGAGGGTAAA</a:t>
            </a:r>
            <a:endParaRPr lang="nl-NL" sz="1200" dirty="0">
              <a:latin typeface="Consolas"/>
              <a:cs typeface="Consolas"/>
            </a:endParaRPr>
          </a:p>
          <a:p>
            <a:r>
              <a:rPr lang="nl-NL" sz="1200" dirty="0">
                <a:latin typeface="Consolas"/>
                <a:cs typeface="Consolas"/>
              </a:rPr>
              <a:t>CATACAAGCCGATTGAAGATGGGTAGGGGGCTTCAAATCGTCCAGCACTC</a:t>
            </a:r>
          </a:p>
          <a:p>
            <a:r>
              <a:rPr lang="nl-NL" sz="1200" dirty="0">
                <a:latin typeface="Consolas"/>
                <a:cs typeface="Consolas"/>
              </a:rPr>
              <a:t>CACAGTACCTCCGAGAGCAAGTAGGGCACCCTGTAGTTCGAAGCGGAACT</a:t>
            </a:r>
          </a:p>
          <a:p>
            <a:r>
              <a:rPr lang="nl-NL" sz="1200" dirty="0" err="1">
                <a:latin typeface="Consolas"/>
                <a:cs typeface="Consolas"/>
              </a:rPr>
              <a:t>ATTTCGAGGGGCGAGCCCACATCGT</a:t>
            </a:r>
            <a:r>
              <a:rPr lang="nl-NL" sz="1200" b="1" dirty="0" err="1">
                <a:solidFill>
                  <a:srgbClr val="008000"/>
                </a:solidFill>
                <a:latin typeface="Consolas"/>
                <a:cs typeface="Consolas"/>
              </a:rPr>
              <a:t>gattacagattacagattaca</a:t>
            </a:r>
            <a:r>
              <a:rPr lang="nl-NL" sz="1200" dirty="0" err="1">
                <a:latin typeface="Consolas"/>
                <a:cs typeface="Consolas"/>
              </a:rPr>
              <a:t>ACGC</a:t>
            </a:r>
            <a:endParaRPr lang="nl-NL" sz="1200" dirty="0">
              <a:latin typeface="Consolas"/>
              <a:cs typeface="Consolas"/>
            </a:endParaRPr>
          </a:p>
          <a:p>
            <a:r>
              <a:rPr lang="nl-NL" sz="1200" b="1" dirty="0" err="1">
                <a:solidFill>
                  <a:srgbClr val="FF0000"/>
                </a:solidFill>
                <a:latin typeface="Consolas"/>
                <a:cs typeface="Consolas"/>
              </a:rPr>
              <a:t>tatacgagtgcgacgtaatgc</a:t>
            </a:r>
            <a:r>
              <a:rPr lang="nl-NL" sz="1200" dirty="0" err="1">
                <a:latin typeface="Consolas"/>
                <a:cs typeface="Consolas"/>
              </a:rPr>
              <a:t>ATCGATGGTTATAAATCAAAAAATCGGAA</a:t>
            </a:r>
            <a:endParaRPr lang="nl-NL" sz="1200" dirty="0">
              <a:latin typeface="Consolas"/>
              <a:cs typeface="Consolas"/>
            </a:endParaRPr>
          </a:p>
          <a:p>
            <a:r>
              <a:rPr lang="nl-NL" sz="1200" dirty="0">
                <a:latin typeface="Consolas"/>
                <a:cs typeface="Consolas"/>
              </a:rPr>
              <a:t>CGCTGTCTGGAGGATGAATCTAACGGTGCGTATCTCGATCGCTCAGTCGC</a:t>
            </a:r>
          </a:p>
          <a:p>
            <a:r>
              <a:rPr lang="nl-NL" sz="1200" dirty="0">
                <a:latin typeface="Consolas"/>
                <a:cs typeface="Consolas"/>
              </a:rPr>
              <a:t>TTTTCGTACTGCGCGAAAGTTCGCACCGCTCATACACTTGGTTCCGAAGC</a:t>
            </a:r>
          </a:p>
          <a:p>
            <a:r>
              <a:rPr lang="nl-NL" sz="1200" dirty="0">
                <a:latin typeface="Consolas"/>
                <a:cs typeface="Consolas"/>
              </a:rPr>
              <a:t>CTGTCCTGATATATGAATCCAAACTAGAGCGGGGCTCTTGACGTTTGGAG</a:t>
            </a:r>
          </a:p>
          <a:p>
            <a:r>
              <a:rPr lang="nl-NL" sz="1200" dirty="0">
                <a:latin typeface="Consolas"/>
                <a:cs typeface="Consolas"/>
              </a:rPr>
              <a:t>TTGTAAATATCTAATATTCCAATCGGCTTTTACGTGCACCACCGCGGGCG</a:t>
            </a:r>
          </a:p>
          <a:p>
            <a:r>
              <a:rPr lang="nl-NL" sz="1200" dirty="0" err="1">
                <a:latin typeface="Consolas"/>
                <a:cs typeface="Consolas"/>
              </a:rPr>
              <a:t>GCTGACGAGGGACTCAC</a:t>
            </a:r>
            <a:r>
              <a:rPr lang="nl-NL" sz="1200" b="1" dirty="0" err="1">
                <a:solidFill>
                  <a:srgbClr val="FF0000"/>
                </a:solidFill>
                <a:latin typeface="Consolas"/>
                <a:cs typeface="Consolas"/>
              </a:rPr>
              <a:t>tatacgagtgcgacgtaatgc</a:t>
            </a:r>
            <a:r>
              <a:rPr lang="nl-NL" sz="1200" dirty="0" err="1">
                <a:latin typeface="Consolas"/>
                <a:cs typeface="Consolas"/>
              </a:rPr>
              <a:t>GCGCTGGAAGTA</a:t>
            </a:r>
            <a:endParaRPr lang="nl-NL" sz="1200" dirty="0">
              <a:latin typeface="Consolas"/>
              <a:cs typeface="Consolas"/>
            </a:endParaRPr>
          </a:p>
          <a:p>
            <a:r>
              <a:rPr lang="nl-NL" sz="1200" dirty="0">
                <a:latin typeface="Consolas"/>
                <a:cs typeface="Consolas"/>
              </a:rPr>
              <a:t>GCGCCGGCTAAGAAAGACGCCTGGTACAGCAGGACTATGAAACCCGTACA</a:t>
            </a:r>
            <a:endParaRPr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00940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45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Choose a Subsequence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5999" y="1687874"/>
            <a:ext cx="7922381" cy="4031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>
                <a:latin typeface="Consolas"/>
                <a:cs typeface="Consolas"/>
              </a:rPr>
              <a:t>&gt; </a:t>
            </a:r>
            <a:r>
              <a:rPr lang="nl-NL" sz="1200" dirty="0" err="1" smtClean="0">
                <a:latin typeface="Consolas"/>
                <a:cs typeface="Consolas"/>
              </a:rPr>
              <a:t>Fixed</a:t>
            </a:r>
            <a:r>
              <a:rPr lang="nl-NL" sz="1200" dirty="0" smtClean="0">
                <a:latin typeface="Consolas"/>
                <a:cs typeface="Consolas"/>
              </a:rPr>
              <a:t> Matches at @ </a:t>
            </a:r>
            <a:r>
              <a:rPr lang="nl-NL" sz="1200" dirty="0">
                <a:latin typeface="Consolas"/>
                <a:cs typeface="Consolas"/>
              </a:rPr>
              <a:t>314, 512, 100, 625 </a:t>
            </a:r>
            <a:r>
              <a:rPr lang="nl-NL" sz="1200" dirty="0" smtClean="0">
                <a:latin typeface="Consolas"/>
                <a:cs typeface="Consolas"/>
              </a:rPr>
              <a:t>; @ </a:t>
            </a:r>
            <a:r>
              <a:rPr lang="nl-NL" sz="1200" dirty="0">
                <a:latin typeface="Consolas"/>
                <a:cs typeface="Consolas"/>
              </a:rPr>
              <a:t>256,917, 700, 25</a:t>
            </a:r>
          </a:p>
          <a:p>
            <a:r>
              <a:rPr lang="nl-NL" sz="1200" dirty="0" err="1">
                <a:latin typeface="Consolas"/>
                <a:cs typeface="Consolas"/>
              </a:rPr>
              <a:t>CCATACCGTCCTAATTCTTCGGTTA</a:t>
            </a:r>
            <a:r>
              <a:rPr lang="nl-NL" sz="1200" b="1" dirty="0" err="1">
                <a:solidFill>
                  <a:srgbClr val="FF0000"/>
                </a:solidFill>
                <a:latin typeface="Consolas"/>
                <a:cs typeface="Consolas"/>
              </a:rPr>
              <a:t>tatacgagtgcgacgtaatgc</a:t>
            </a:r>
            <a:r>
              <a:rPr lang="nl-NL" sz="1200" dirty="0" err="1">
                <a:latin typeface="Consolas"/>
                <a:cs typeface="Consolas"/>
              </a:rPr>
              <a:t>CCTA</a:t>
            </a:r>
            <a:endParaRPr lang="nl-NL" sz="1200" dirty="0">
              <a:latin typeface="Consolas"/>
              <a:cs typeface="Consolas"/>
            </a:endParaRPr>
          </a:p>
          <a:p>
            <a:r>
              <a:rPr lang="nl-NL" sz="1200" dirty="0">
                <a:latin typeface="Consolas"/>
                <a:cs typeface="Consolas"/>
              </a:rPr>
              <a:t>CCTGCCTTTGCGTCTTGATACCAATGAAAAACCTATGCACTTTGTACAGG</a:t>
            </a:r>
          </a:p>
          <a:p>
            <a:r>
              <a:rPr lang="nl-NL" sz="1200" b="1" dirty="0" err="1">
                <a:solidFill>
                  <a:srgbClr val="008000"/>
                </a:solidFill>
                <a:latin typeface="Consolas"/>
                <a:cs typeface="Consolas"/>
              </a:rPr>
              <a:t>gattacagattacagattaca</a:t>
            </a:r>
            <a:r>
              <a:rPr lang="nl-NL" sz="1200" dirty="0" err="1">
                <a:latin typeface="Consolas"/>
                <a:cs typeface="Consolas"/>
              </a:rPr>
              <a:t>CTCAGATAGTGGGGATCCCGGGTAAAGAC</a:t>
            </a:r>
            <a:endParaRPr lang="nl-NL" sz="1200" dirty="0">
              <a:latin typeface="Consolas"/>
              <a:cs typeface="Consolas"/>
            </a:endParaRPr>
          </a:p>
          <a:p>
            <a:r>
              <a:rPr lang="nl-NL" sz="1200" dirty="0">
                <a:latin typeface="Consolas"/>
                <a:cs typeface="Consolas"/>
              </a:rPr>
              <a:t>CTATATCTGCGGTCCAACTTAGGCATAAACCTCCATGCTACCTAGTCAGA</a:t>
            </a:r>
          </a:p>
          <a:p>
            <a:r>
              <a:rPr lang="nl-NL" sz="1200" dirty="0">
                <a:latin typeface="Consolas"/>
                <a:cs typeface="Consolas"/>
              </a:rPr>
              <a:t>CCCACCCCGCACGGGGTAAATATGGCACGCGTCCGACCTGGTTCCTGGCG</a:t>
            </a:r>
          </a:p>
          <a:p>
            <a:r>
              <a:rPr lang="nl-NL" sz="1200" b="1" dirty="0" smtClean="0">
                <a:solidFill>
                  <a:srgbClr val="FF6600"/>
                </a:solidFill>
                <a:latin typeface="Consolas"/>
                <a:cs typeface="Consolas"/>
              </a:rPr>
              <a:t>TTCTAC</a:t>
            </a:r>
            <a:r>
              <a:rPr lang="nl-NL" sz="1200" b="1" dirty="0" smtClean="0">
                <a:solidFill>
                  <a:srgbClr val="FF0000"/>
                </a:solidFill>
                <a:latin typeface="Consolas"/>
                <a:cs typeface="Consolas"/>
              </a:rPr>
              <a:t>tatacgagtgcgacgtaatgc</a:t>
            </a:r>
            <a:r>
              <a:rPr lang="nl-NL" sz="1200" b="1" dirty="0" smtClean="0">
                <a:solidFill>
                  <a:srgbClr val="FF6600"/>
                </a:solidFill>
                <a:latin typeface="Consolas"/>
                <a:cs typeface="Consolas"/>
              </a:rPr>
              <a:t>GTTGTTTGGTAGCACAAAAGTAT</a:t>
            </a:r>
            <a:endParaRPr lang="nl-NL" sz="1200" b="1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nl-NL" sz="1200" b="1" dirty="0" err="1">
                <a:solidFill>
                  <a:srgbClr val="FF6600"/>
                </a:solidFill>
                <a:latin typeface="Consolas"/>
                <a:cs typeface="Consolas"/>
              </a:rPr>
              <a:t>TACCATGGTCCTAG</a:t>
            </a:r>
            <a:r>
              <a:rPr lang="nl-NL" sz="1200" b="1" dirty="0" err="1">
                <a:solidFill>
                  <a:srgbClr val="008000"/>
                </a:solidFill>
                <a:latin typeface="Consolas"/>
                <a:cs typeface="Consolas"/>
              </a:rPr>
              <a:t>gattacagattacagattaca</a:t>
            </a:r>
            <a:r>
              <a:rPr lang="nl-NL" sz="1200" b="1" dirty="0" err="1">
                <a:solidFill>
                  <a:srgbClr val="FF6600"/>
                </a:solidFill>
                <a:latin typeface="Consolas"/>
                <a:cs typeface="Consolas"/>
              </a:rPr>
              <a:t>AGCCT</a:t>
            </a:r>
            <a:r>
              <a:rPr lang="nl-NL" sz="1200" dirty="0" err="1">
                <a:latin typeface="Consolas"/>
                <a:cs typeface="Consolas"/>
              </a:rPr>
              <a:t>AATGTCACAA</a:t>
            </a:r>
            <a:endParaRPr lang="nl-NL" sz="1200" dirty="0">
              <a:latin typeface="Consolas"/>
              <a:cs typeface="Consolas"/>
            </a:endParaRPr>
          </a:p>
          <a:p>
            <a:r>
              <a:rPr lang="nl-NL" sz="1200" dirty="0">
                <a:latin typeface="Consolas"/>
                <a:cs typeface="Consolas"/>
              </a:rPr>
              <a:t>ATGACGCAGAACGCCAATGAGTGCCAGACATTAGGTGGAGTTCAGTTCGG</a:t>
            </a:r>
          </a:p>
          <a:p>
            <a:r>
              <a:rPr lang="nl-NL" sz="1200" dirty="0">
                <a:latin typeface="Consolas"/>
                <a:cs typeface="Consolas"/>
              </a:rPr>
              <a:t>TAACGGAGAGACTCTGCGGCGTACTTAATTATGCATTTGAAACGCGCCCA</a:t>
            </a:r>
          </a:p>
          <a:p>
            <a:r>
              <a:rPr lang="nl-NL" sz="1200" dirty="0" err="1">
                <a:latin typeface="Consolas"/>
                <a:cs typeface="Consolas"/>
              </a:rPr>
              <a:t>AGTGACGCTAGG</a:t>
            </a:r>
            <a:r>
              <a:rPr lang="nl-NL" sz="1200" b="1" dirty="0" err="1">
                <a:solidFill>
                  <a:srgbClr val="008000"/>
                </a:solidFill>
                <a:latin typeface="Consolas"/>
                <a:cs typeface="Consolas"/>
              </a:rPr>
              <a:t>gattacagattacagattaca</a:t>
            </a:r>
            <a:r>
              <a:rPr lang="nl-NL" sz="1200" dirty="0" err="1">
                <a:latin typeface="Consolas"/>
                <a:cs typeface="Consolas"/>
              </a:rPr>
              <a:t>GTTAGCTTGAGGGTAAA</a:t>
            </a:r>
            <a:endParaRPr lang="nl-NL" sz="1200" dirty="0">
              <a:latin typeface="Consolas"/>
              <a:cs typeface="Consolas"/>
            </a:endParaRPr>
          </a:p>
          <a:p>
            <a:r>
              <a:rPr lang="nl-NL" sz="1200" dirty="0">
                <a:latin typeface="Consolas"/>
                <a:cs typeface="Consolas"/>
              </a:rPr>
              <a:t>CATACAAGCCGATTGAAGATGGGTAGGGGGCTTCAAATCGTCCAGCACTC</a:t>
            </a:r>
          </a:p>
          <a:p>
            <a:r>
              <a:rPr lang="nl-NL" sz="1200" dirty="0">
                <a:latin typeface="Consolas"/>
                <a:cs typeface="Consolas"/>
              </a:rPr>
              <a:t>CACAGTACCTCCGAGAGCAAGTAGGGCACCCTGTAGTTCGAAGCGGAACT</a:t>
            </a:r>
          </a:p>
          <a:p>
            <a:r>
              <a:rPr lang="nl-NL" sz="1200" dirty="0" err="1">
                <a:latin typeface="Consolas"/>
                <a:cs typeface="Consolas"/>
              </a:rPr>
              <a:t>ATTTCGAGGGGCGAGCCCACATCGT</a:t>
            </a:r>
            <a:r>
              <a:rPr lang="nl-NL" sz="1200" b="1" dirty="0" err="1">
                <a:solidFill>
                  <a:srgbClr val="008000"/>
                </a:solidFill>
                <a:latin typeface="Consolas"/>
                <a:cs typeface="Consolas"/>
              </a:rPr>
              <a:t>gattacagattacagattaca</a:t>
            </a:r>
            <a:r>
              <a:rPr lang="nl-NL" sz="1200" dirty="0" err="1">
                <a:latin typeface="Consolas"/>
                <a:cs typeface="Consolas"/>
              </a:rPr>
              <a:t>ACGC</a:t>
            </a:r>
            <a:endParaRPr lang="nl-NL" sz="1200" dirty="0">
              <a:latin typeface="Consolas"/>
              <a:cs typeface="Consolas"/>
            </a:endParaRPr>
          </a:p>
          <a:p>
            <a:r>
              <a:rPr lang="nl-NL" sz="1200" b="1" dirty="0" err="1">
                <a:solidFill>
                  <a:srgbClr val="FF0000"/>
                </a:solidFill>
                <a:latin typeface="Consolas"/>
                <a:cs typeface="Consolas"/>
              </a:rPr>
              <a:t>tatacgagtgcgacgtaatgc</a:t>
            </a:r>
            <a:r>
              <a:rPr lang="nl-NL" sz="1200" dirty="0" err="1">
                <a:latin typeface="Consolas"/>
                <a:cs typeface="Consolas"/>
              </a:rPr>
              <a:t>ATCGATGGTTATAAATCAAAAAATCGGAA</a:t>
            </a:r>
            <a:endParaRPr lang="nl-NL" sz="1200" dirty="0">
              <a:latin typeface="Consolas"/>
              <a:cs typeface="Consolas"/>
            </a:endParaRPr>
          </a:p>
          <a:p>
            <a:r>
              <a:rPr lang="nl-NL" sz="1200" dirty="0">
                <a:latin typeface="Consolas"/>
                <a:cs typeface="Consolas"/>
              </a:rPr>
              <a:t>CGCTGTCTGGAGGATGAATCTAACGGTGCGTATCTCGATCGCTCAGTCGC</a:t>
            </a:r>
          </a:p>
          <a:p>
            <a:r>
              <a:rPr lang="nl-NL" sz="1200" dirty="0">
                <a:latin typeface="Consolas"/>
                <a:cs typeface="Consolas"/>
              </a:rPr>
              <a:t>TTTTCGTACTGCGCGAAAGTTCGCACCGCTCATACACTTGGTTCCGAAGC</a:t>
            </a:r>
          </a:p>
          <a:p>
            <a:r>
              <a:rPr lang="nl-NL" sz="1200" dirty="0">
                <a:latin typeface="Consolas"/>
                <a:cs typeface="Consolas"/>
              </a:rPr>
              <a:t>CTGTCCTGATATATGAATCCAAACTAGAGCGGGGCTCTTGACGTTTGGAG</a:t>
            </a:r>
          </a:p>
          <a:p>
            <a:r>
              <a:rPr lang="nl-NL" sz="1200" dirty="0">
                <a:latin typeface="Consolas"/>
                <a:cs typeface="Consolas"/>
              </a:rPr>
              <a:t>TTGTAAATATCTAATATTCCAATCGGCTTTTACGTGCACCACCGCGGGCG</a:t>
            </a:r>
          </a:p>
          <a:p>
            <a:r>
              <a:rPr lang="nl-NL" sz="1200" dirty="0" err="1">
                <a:latin typeface="Consolas"/>
                <a:cs typeface="Consolas"/>
              </a:rPr>
              <a:t>GCTGACGAGGGACTCAC</a:t>
            </a:r>
            <a:r>
              <a:rPr lang="nl-NL" sz="1200" b="1" dirty="0" err="1">
                <a:solidFill>
                  <a:srgbClr val="FF0000"/>
                </a:solidFill>
                <a:latin typeface="Consolas"/>
                <a:cs typeface="Consolas"/>
              </a:rPr>
              <a:t>tatacgagtgcgacgtaatgc</a:t>
            </a:r>
            <a:r>
              <a:rPr lang="nl-NL" sz="1200" dirty="0" err="1">
                <a:latin typeface="Consolas"/>
                <a:cs typeface="Consolas"/>
              </a:rPr>
              <a:t>GCGCTGGAAGTA</a:t>
            </a:r>
            <a:endParaRPr lang="nl-NL" sz="1200" dirty="0">
              <a:latin typeface="Consolas"/>
              <a:cs typeface="Consolas"/>
            </a:endParaRPr>
          </a:p>
          <a:p>
            <a:r>
              <a:rPr lang="nl-NL" sz="1200" dirty="0">
                <a:latin typeface="Consolas"/>
                <a:cs typeface="Consolas"/>
              </a:rPr>
              <a:t>GCGCCGGCTAAGAAAGACGCCTGGTACAGCAGGACTATGAAACCCGTACA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188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60617" y="2827671"/>
            <a:ext cx="4780159" cy="407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5990828"/>
            <a:ext cx="8315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FF6600"/>
                </a:solidFill>
                <a:latin typeface="Consolas"/>
                <a:cs typeface="Consolas"/>
              </a:rPr>
              <a:t>TTCTAC</a:t>
            </a:r>
            <a:r>
              <a:rPr lang="nl-NL" sz="1200" b="1" dirty="0" smtClean="0">
                <a:solidFill>
                  <a:srgbClr val="FF0000"/>
                </a:solidFill>
                <a:latin typeface="Consolas"/>
                <a:cs typeface="Consolas"/>
              </a:rPr>
              <a:t>tatacgagtgcgacgtaatgc</a:t>
            </a:r>
            <a:r>
              <a:rPr lang="nl-NL" sz="1200" b="1" dirty="0" smtClean="0">
                <a:solidFill>
                  <a:srgbClr val="FF6600"/>
                </a:solidFill>
                <a:latin typeface="Consolas"/>
                <a:cs typeface="Consolas"/>
              </a:rPr>
              <a:t>GTTGTTTGGTAGCACAAAAGTATTACCATGGTCCTAG</a:t>
            </a:r>
            <a:r>
              <a:rPr lang="nl-NL" sz="1200" b="1" dirty="0" smtClean="0">
                <a:solidFill>
                  <a:srgbClr val="008000"/>
                </a:solidFill>
                <a:latin typeface="Consolas"/>
                <a:cs typeface="Consolas"/>
              </a:rPr>
              <a:t>gattacagattacagattaca</a:t>
            </a:r>
            <a:r>
              <a:rPr lang="nl-NL" sz="1200" b="1" dirty="0" smtClean="0">
                <a:solidFill>
                  <a:srgbClr val="FF6600"/>
                </a:solidFill>
                <a:latin typeface="Consolas"/>
                <a:cs typeface="Consolas"/>
              </a:rPr>
              <a:t>AGCCT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6661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99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 Fixed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4989"/>
            <a:ext cx="8229600" cy="1694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# BLASTN 2.2.25+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# Query: oligo1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# Database: ./</a:t>
            </a:r>
            <a:r>
              <a:rPr lang="en-US" sz="1200" dirty="0" err="1">
                <a:latin typeface="Consolas"/>
                <a:cs typeface="Consolas"/>
              </a:rPr>
              <a:t>test.db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# Fields: q. start, q. end, s. start, s. end, query </a:t>
            </a:r>
            <a:r>
              <a:rPr lang="en-US" sz="1200" dirty="0" err="1">
                <a:latin typeface="Consolas"/>
                <a:cs typeface="Consolas"/>
              </a:rPr>
              <a:t>seq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dirty="0" err="1">
                <a:latin typeface="Consolas"/>
                <a:cs typeface="Consolas"/>
              </a:rPr>
              <a:t>evalue</a:t>
            </a:r>
            <a:r>
              <a:rPr lang="en-US" sz="1200" dirty="0">
                <a:latin typeface="Consolas"/>
                <a:cs typeface="Consolas"/>
              </a:rPr>
              <a:t>, bit score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# 1 hits found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28	64	278	314	GTTGTTTGGTAGCACAAAAGTATTACCATGGTCCTAG	</a:t>
            </a:r>
            <a:r>
              <a:rPr lang="en-US" sz="1200" b="1" dirty="0">
                <a:latin typeface="Consolas"/>
                <a:cs typeface="Consolas"/>
              </a:rPr>
              <a:t>1e-</a:t>
            </a:r>
            <a:r>
              <a:rPr lang="en-US" sz="1200" b="1" dirty="0" smtClean="0">
                <a:latin typeface="Consolas"/>
                <a:cs typeface="Consolas"/>
              </a:rPr>
              <a:t>16</a:t>
            </a:r>
            <a:r>
              <a:rPr lang="en-US" sz="1200" b="1" dirty="0">
                <a:latin typeface="Consolas"/>
                <a:cs typeface="Consolas"/>
              </a:rPr>
              <a:t>	69.4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# BLAST processed 1 queries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3071693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latin typeface="Consolas"/>
                <a:cs typeface="Consolas"/>
              </a:rPr>
              <a:t>&gt; No fixed matches</a:t>
            </a:r>
          </a:p>
          <a:p>
            <a:r>
              <a:rPr lang="en-US" sz="1000" dirty="0">
                <a:latin typeface="Consolas"/>
                <a:cs typeface="Consolas"/>
              </a:rPr>
              <a:t>CCATACCGTCCTAATTCTTCGGTTATGTTTCCGATGTAGGAGTGAGCCTA</a:t>
            </a:r>
          </a:p>
          <a:p>
            <a:r>
              <a:rPr lang="en-US" sz="1000" dirty="0">
                <a:latin typeface="Consolas"/>
                <a:cs typeface="Consolas"/>
              </a:rPr>
              <a:t>CCTGCCTTTGCGTCTTGATACCAATGAAAAACCTATGCACTTTGTACAGG</a:t>
            </a:r>
          </a:p>
          <a:p>
            <a:r>
              <a:rPr lang="en-US" sz="1000" dirty="0">
                <a:latin typeface="Consolas"/>
                <a:cs typeface="Consolas"/>
              </a:rPr>
              <a:t>GTGCCATCGGGTTTCTGAACTCTCAGATAGTGGGGATCCCGGGTAAAGAC</a:t>
            </a:r>
          </a:p>
          <a:p>
            <a:r>
              <a:rPr lang="en-US" sz="1000" dirty="0">
                <a:latin typeface="Consolas"/>
                <a:cs typeface="Consolas"/>
              </a:rPr>
              <a:t>CTATATCTGCGGTCCAACTTAGGCATAAACCTCCATGCTACCTAGTCAGA</a:t>
            </a:r>
          </a:p>
          <a:p>
            <a:r>
              <a:rPr lang="en-US" sz="1000" dirty="0">
                <a:latin typeface="Consolas"/>
                <a:cs typeface="Consolas"/>
              </a:rPr>
              <a:t>CCCACCCCGCACGGGGTAAATATGGCACGCGTCCGACCTGGTTCCTGGCG</a:t>
            </a:r>
          </a:p>
          <a:p>
            <a:r>
              <a:rPr lang="en-US" sz="1000" dirty="0">
                <a:latin typeface="Consolas"/>
                <a:cs typeface="Consolas"/>
              </a:rPr>
              <a:t>TTCTACGCTGCCACGTGTTCATTAACT</a:t>
            </a:r>
            <a:r>
              <a:rPr lang="en-US" sz="1000" b="1" dirty="0">
                <a:solidFill>
                  <a:srgbClr val="FF6600"/>
                </a:solidFill>
                <a:latin typeface="Consolas"/>
                <a:cs typeface="Consolas"/>
              </a:rPr>
              <a:t>GTTGTTTGGTAGCACAAAAGTAT</a:t>
            </a:r>
          </a:p>
          <a:p>
            <a:r>
              <a:rPr lang="en-US" sz="1000" b="1" dirty="0">
                <a:solidFill>
                  <a:srgbClr val="FF6600"/>
                </a:solidFill>
                <a:latin typeface="Consolas"/>
                <a:cs typeface="Consolas"/>
              </a:rPr>
              <a:t>TACCATGGTCCTAG</a:t>
            </a:r>
            <a:r>
              <a:rPr lang="en-US" sz="1000" dirty="0">
                <a:latin typeface="Consolas"/>
                <a:cs typeface="Consolas"/>
              </a:rPr>
              <a:t>AAGTTCGGCACAGTTAGTTCGAGCCTAATGTCACAA</a:t>
            </a:r>
          </a:p>
          <a:p>
            <a:r>
              <a:rPr lang="en-US" sz="1000" dirty="0">
                <a:latin typeface="Consolas"/>
                <a:cs typeface="Consolas"/>
              </a:rPr>
              <a:t>ATGACGCAGAACGCCAATGAGTGCCAGACATTAGGTGGAGTTCAGTTCGG</a:t>
            </a:r>
          </a:p>
          <a:p>
            <a:r>
              <a:rPr lang="en-US" sz="1000" dirty="0">
                <a:latin typeface="Consolas"/>
                <a:cs typeface="Consolas"/>
              </a:rPr>
              <a:t>TAACGGAGAGACTCTGCGGCGTACTTAATTATGCATTTGAAACGCGCCCA</a:t>
            </a:r>
          </a:p>
          <a:p>
            <a:r>
              <a:rPr lang="en-US" sz="1000" dirty="0">
                <a:latin typeface="Consolas"/>
                <a:cs typeface="Consolas"/>
              </a:rPr>
              <a:t>AGTGACGCTAGGCAAGTCAGAGCAGGTTCCCGTGTTAGCTTGAGGGTAAA</a:t>
            </a:r>
          </a:p>
          <a:p>
            <a:r>
              <a:rPr lang="en-US" sz="1000" dirty="0">
                <a:latin typeface="Consolas"/>
                <a:cs typeface="Consolas"/>
              </a:rPr>
              <a:t>CATACAAGCCGATTGAAGATGGGTAGGGGGCTTCAAATCGTCCAGCACTC</a:t>
            </a:r>
          </a:p>
          <a:p>
            <a:r>
              <a:rPr lang="en-US" sz="1000" dirty="0">
                <a:latin typeface="Consolas"/>
                <a:cs typeface="Consolas"/>
              </a:rPr>
              <a:t>CACAGTACCTCCGAGAGCAAGTAGGGCACCCTGTAGTTCGAAGCGGAACT</a:t>
            </a:r>
          </a:p>
          <a:p>
            <a:r>
              <a:rPr lang="en-US" sz="1000" dirty="0">
                <a:latin typeface="Consolas"/>
                <a:cs typeface="Consolas"/>
              </a:rPr>
              <a:t>ATTTCGAGGGGCGAGCCCACATCGTCTCTTCTGCGGATGACTTAACACGC</a:t>
            </a:r>
          </a:p>
          <a:p>
            <a:r>
              <a:rPr lang="en-US" sz="1000" dirty="0">
                <a:latin typeface="Consolas"/>
                <a:cs typeface="Consolas"/>
              </a:rPr>
              <a:t>TAGGGAGGTGGAGTCGATTCCATCGATGGTTATAAATCAAAAAATCGGAA</a:t>
            </a:r>
          </a:p>
          <a:p>
            <a:r>
              <a:rPr lang="en-US" sz="1000" dirty="0">
                <a:latin typeface="Consolas"/>
                <a:cs typeface="Consolas"/>
              </a:rPr>
              <a:t>CGCTGTCTGGAGGATGAATCTAACGGTGCGTATCTCGATCGCTCAGTCGC</a:t>
            </a:r>
          </a:p>
          <a:p>
            <a:r>
              <a:rPr lang="en-US" sz="1000" dirty="0">
                <a:latin typeface="Consolas"/>
                <a:cs typeface="Consolas"/>
              </a:rPr>
              <a:t>TTTTCGTACTGCGCGAAAGTTCGCACCGCTCATACACTTGGTTCCGAAGC</a:t>
            </a:r>
          </a:p>
          <a:p>
            <a:r>
              <a:rPr lang="en-US" sz="1000" dirty="0">
                <a:latin typeface="Consolas"/>
                <a:cs typeface="Consolas"/>
              </a:rPr>
              <a:t>CTGTCCTGATATATGAATCCAAACTAGAGCGGGGCTCTTGACGTTTGGAG</a:t>
            </a:r>
          </a:p>
          <a:p>
            <a:r>
              <a:rPr lang="en-US" sz="1000" dirty="0">
                <a:latin typeface="Consolas"/>
                <a:cs typeface="Consolas"/>
              </a:rPr>
              <a:t>TTGTAAATATCTAATATTCCAATCGGCTTTTACGTGCACCACCGCGGGCG</a:t>
            </a:r>
          </a:p>
          <a:p>
            <a:r>
              <a:rPr lang="en-US" sz="1000" dirty="0">
                <a:latin typeface="Consolas"/>
                <a:cs typeface="Consolas"/>
              </a:rPr>
              <a:t>GCTGACGAGGGACTCACACCGAGAAACTAGACAGTTGCGCGCTGGAAGTA</a:t>
            </a:r>
          </a:p>
          <a:p>
            <a:r>
              <a:rPr lang="en-US" sz="1000" dirty="0">
                <a:latin typeface="Consolas"/>
                <a:cs typeface="Consolas"/>
              </a:rPr>
              <a:t>GCGCCGGCTAAGAAAGACGCCTGGTACAGCAGGACTATGAAACCCGTACA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779744"/>
            <a:ext cx="8315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FF6600"/>
                </a:solidFill>
                <a:latin typeface="Consolas"/>
                <a:cs typeface="Consolas"/>
              </a:rPr>
              <a:t>TTCTAC</a:t>
            </a:r>
            <a:r>
              <a:rPr lang="nl-NL" sz="1200" b="1" dirty="0" smtClean="0">
                <a:solidFill>
                  <a:srgbClr val="FF0000"/>
                </a:solidFill>
                <a:latin typeface="Consolas"/>
                <a:cs typeface="Consolas"/>
              </a:rPr>
              <a:t>tatacgagtgcgacgtaatgc</a:t>
            </a:r>
            <a:r>
              <a:rPr lang="nl-NL" sz="1200" b="1" dirty="0" smtClean="0">
                <a:solidFill>
                  <a:srgbClr val="FF6600"/>
                </a:solidFill>
                <a:latin typeface="Consolas"/>
                <a:cs typeface="Consolas"/>
              </a:rPr>
              <a:t>GTTGTTTGGTAGCACAAAAGTATTACCATGGTCCTAG</a:t>
            </a:r>
            <a:r>
              <a:rPr lang="nl-NL" sz="1200" b="1" dirty="0" smtClean="0">
                <a:solidFill>
                  <a:srgbClr val="008000"/>
                </a:solidFill>
                <a:latin typeface="Consolas"/>
                <a:cs typeface="Consolas"/>
              </a:rPr>
              <a:t>gattacagattacagattaca</a:t>
            </a:r>
            <a:r>
              <a:rPr lang="nl-NL" sz="1200" b="1" dirty="0" smtClean="0">
                <a:solidFill>
                  <a:srgbClr val="FF6600"/>
                </a:solidFill>
                <a:latin typeface="Consolas"/>
                <a:cs typeface="Consolas"/>
              </a:rPr>
              <a:t>AGCCT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33942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804707"/>
            <a:ext cx="852806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/>
                <a:cs typeface="Consolas"/>
              </a:rPr>
              <a:t># BLASTN 2.2.25+</a:t>
            </a:r>
          </a:p>
          <a:p>
            <a:r>
              <a:rPr lang="en-US" sz="1200" dirty="0">
                <a:latin typeface="Consolas"/>
                <a:cs typeface="Consolas"/>
              </a:rPr>
              <a:t># Query: oligo1</a:t>
            </a:r>
          </a:p>
          <a:p>
            <a:r>
              <a:rPr lang="en-US" sz="1200" dirty="0">
                <a:latin typeface="Consolas"/>
                <a:cs typeface="Consolas"/>
              </a:rPr>
              <a:t># Database: ./</a:t>
            </a:r>
            <a:r>
              <a:rPr lang="en-US" sz="1200" dirty="0" err="1">
                <a:latin typeface="Consolas"/>
                <a:cs typeface="Consolas"/>
              </a:rPr>
              <a:t>test.db</a:t>
            </a:r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# Fields: q. start, q. end, s. start, s. end, query </a:t>
            </a:r>
            <a:r>
              <a:rPr lang="en-US" sz="1200" dirty="0" err="1">
                <a:latin typeface="Consolas"/>
                <a:cs typeface="Consolas"/>
              </a:rPr>
              <a:t>seq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dirty="0" err="1">
                <a:latin typeface="Consolas"/>
                <a:cs typeface="Consolas"/>
              </a:rPr>
              <a:t>evalue</a:t>
            </a:r>
            <a:r>
              <a:rPr lang="en-US" sz="1200" dirty="0">
                <a:latin typeface="Consolas"/>
                <a:cs typeface="Consolas"/>
              </a:rPr>
              <a:t>, bit score</a:t>
            </a:r>
          </a:p>
          <a:p>
            <a:r>
              <a:rPr lang="en-US" sz="1200" dirty="0">
                <a:latin typeface="Consolas"/>
                <a:cs typeface="Consolas"/>
              </a:rPr>
              <a:t># 1 hits found</a:t>
            </a:r>
          </a:p>
          <a:p>
            <a:r>
              <a:rPr lang="en-US" sz="1200" dirty="0">
                <a:latin typeface="Consolas"/>
                <a:cs typeface="Consolas"/>
              </a:rPr>
              <a:t>1	90	251	340	TTCTACTATACGAGTGCGACGTAATGCGTTGTTTGGTAGCACAAAAGTATTACCATGGTCCTAGGATTACAGATTACAGATTACAAGCCT	</a:t>
            </a:r>
            <a:r>
              <a:rPr lang="en-US" sz="1200" b="1" dirty="0">
                <a:latin typeface="Consolas"/>
                <a:cs typeface="Consolas"/>
              </a:rPr>
              <a:t>3e-46	 167</a:t>
            </a:r>
          </a:p>
          <a:p>
            <a:r>
              <a:rPr lang="en-US" sz="1200" dirty="0">
                <a:latin typeface="Consolas"/>
                <a:cs typeface="Consolas"/>
              </a:rPr>
              <a:t># BLAST processed 1 queries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08898"/>
            <a:ext cx="8229600" cy="659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2x1 Fixed Match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0683" y="2844591"/>
            <a:ext cx="5430393" cy="3970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latin typeface="Consolas"/>
                <a:cs typeface="Consolas"/>
              </a:rPr>
              <a:t>&gt;  </a:t>
            </a:r>
            <a:r>
              <a:rPr lang="nl-NL" sz="1200" dirty="0" err="1">
                <a:latin typeface="Consolas"/>
                <a:cs typeface="Consolas"/>
              </a:rPr>
              <a:t>gattacagattacagattaca</a:t>
            </a:r>
            <a:r>
              <a:rPr lang="nl-NL" sz="1200" dirty="0">
                <a:latin typeface="Consolas"/>
                <a:cs typeface="Consolas"/>
              </a:rPr>
              <a:t> @ 314 </a:t>
            </a:r>
            <a:r>
              <a:rPr lang="nl-NL" sz="1200" dirty="0" err="1">
                <a:latin typeface="Consolas"/>
                <a:cs typeface="Consolas"/>
              </a:rPr>
              <a:t>and</a:t>
            </a:r>
            <a:r>
              <a:rPr lang="nl-NL" sz="1200" dirty="0">
                <a:latin typeface="Consolas"/>
                <a:cs typeface="Consolas"/>
              </a:rPr>
              <a:t> </a:t>
            </a:r>
            <a:r>
              <a:rPr lang="nl-NL" sz="1200" dirty="0" err="1">
                <a:latin typeface="Consolas"/>
                <a:cs typeface="Consolas"/>
              </a:rPr>
              <a:t>tatacgagtgcgacgtaatgc</a:t>
            </a:r>
            <a:r>
              <a:rPr lang="nl-NL" sz="1200" dirty="0">
                <a:latin typeface="Consolas"/>
                <a:cs typeface="Consolas"/>
              </a:rPr>
              <a:t> @ 256</a:t>
            </a:r>
          </a:p>
          <a:p>
            <a:r>
              <a:rPr lang="nl-NL" sz="1200" dirty="0">
                <a:latin typeface="Consolas"/>
                <a:cs typeface="Consolas"/>
              </a:rPr>
              <a:t>CCATACCGTCCTAATTCTTCGGTTATGTTTCCGATGTAGGAGTGAGCCTA</a:t>
            </a:r>
          </a:p>
          <a:p>
            <a:r>
              <a:rPr lang="nl-NL" sz="1200" dirty="0">
                <a:latin typeface="Consolas"/>
                <a:cs typeface="Consolas"/>
              </a:rPr>
              <a:t>CCTGCCTTTGCGTCTTGATACCAATGAAAAACCTATGCACTTTGTACAGG</a:t>
            </a:r>
          </a:p>
          <a:p>
            <a:r>
              <a:rPr lang="nl-NL" sz="1200" dirty="0">
                <a:latin typeface="Consolas"/>
                <a:cs typeface="Consolas"/>
              </a:rPr>
              <a:t>GTGCCATCGGGTTTCTGAACTCTCAGATAGTGGGGATCCCGGGTAAAGAC</a:t>
            </a:r>
          </a:p>
          <a:p>
            <a:r>
              <a:rPr lang="nl-NL" sz="1200" dirty="0">
                <a:latin typeface="Consolas"/>
                <a:cs typeface="Consolas"/>
              </a:rPr>
              <a:t>CTATATCTGCGGTCCAACTTAGGCATAAACCTCCATGCTACCTAGTCAGA</a:t>
            </a:r>
          </a:p>
          <a:p>
            <a:r>
              <a:rPr lang="nl-NL" sz="1200" dirty="0">
                <a:latin typeface="Consolas"/>
                <a:cs typeface="Consolas"/>
              </a:rPr>
              <a:t>CCCACCCCGCACGGGGTAAATATGGCACGCGTCCGACCTGGTTCCTGGCG</a:t>
            </a:r>
          </a:p>
          <a:p>
            <a:r>
              <a:rPr lang="nl-NL" sz="1200" b="1" dirty="0" err="1">
                <a:solidFill>
                  <a:srgbClr val="FF6600"/>
                </a:solidFill>
                <a:latin typeface="Consolas"/>
                <a:cs typeface="Consolas"/>
              </a:rPr>
              <a:t>TTCTACt</a:t>
            </a:r>
            <a:r>
              <a:rPr lang="nl-NL" sz="1200" b="1" dirty="0" err="1">
                <a:solidFill>
                  <a:srgbClr val="FF0000"/>
                </a:solidFill>
                <a:latin typeface="Consolas"/>
                <a:cs typeface="Consolas"/>
              </a:rPr>
              <a:t>atacgagtgcgacgtaatgc</a:t>
            </a:r>
            <a:r>
              <a:rPr lang="nl-NL" sz="1200" b="1" dirty="0" err="1">
                <a:solidFill>
                  <a:srgbClr val="FF6600"/>
                </a:solidFill>
                <a:latin typeface="Consolas"/>
                <a:cs typeface="Consolas"/>
              </a:rPr>
              <a:t>GTTGTTTGGTAGCACAAAAGTAT</a:t>
            </a:r>
            <a:endParaRPr lang="nl-NL" sz="1200" b="1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nl-NL" sz="1200" b="1" dirty="0" err="1">
                <a:solidFill>
                  <a:srgbClr val="FF6600"/>
                </a:solidFill>
                <a:latin typeface="Consolas"/>
                <a:cs typeface="Consolas"/>
              </a:rPr>
              <a:t>TACCATGGTCCTAG</a:t>
            </a:r>
            <a:r>
              <a:rPr lang="nl-NL" sz="1200" b="1" dirty="0" err="1">
                <a:solidFill>
                  <a:srgbClr val="008000"/>
                </a:solidFill>
                <a:latin typeface="Consolas"/>
                <a:cs typeface="Consolas"/>
              </a:rPr>
              <a:t>gattacagattacagattaca</a:t>
            </a:r>
            <a:r>
              <a:rPr lang="nl-NL" sz="1200" b="1" dirty="0" err="1">
                <a:solidFill>
                  <a:srgbClr val="FF6600"/>
                </a:solidFill>
                <a:latin typeface="Consolas"/>
                <a:cs typeface="Consolas"/>
              </a:rPr>
              <a:t>AGCCT</a:t>
            </a:r>
            <a:r>
              <a:rPr lang="nl-NL" sz="1200" dirty="0" err="1">
                <a:latin typeface="Consolas"/>
                <a:cs typeface="Consolas"/>
              </a:rPr>
              <a:t>AATGTCACAA</a:t>
            </a:r>
            <a:endParaRPr lang="nl-NL" sz="1200" dirty="0">
              <a:latin typeface="Consolas"/>
              <a:cs typeface="Consolas"/>
            </a:endParaRPr>
          </a:p>
          <a:p>
            <a:r>
              <a:rPr lang="nl-NL" sz="1200" dirty="0">
                <a:latin typeface="Consolas"/>
                <a:cs typeface="Consolas"/>
              </a:rPr>
              <a:t>ATGACGCAGAACGCCAATGAGTGCCAGACATTAGGTGGAGTTCAGTTCGG</a:t>
            </a:r>
          </a:p>
          <a:p>
            <a:r>
              <a:rPr lang="nl-NL" sz="1200" dirty="0">
                <a:latin typeface="Consolas"/>
                <a:cs typeface="Consolas"/>
              </a:rPr>
              <a:t>TAACGGAGAGACTCTGCGGCGTACTTAATTATGCATTTGAAACGCGCCCA</a:t>
            </a:r>
          </a:p>
          <a:p>
            <a:r>
              <a:rPr lang="nl-NL" sz="1200" dirty="0">
                <a:latin typeface="Consolas"/>
                <a:cs typeface="Consolas"/>
              </a:rPr>
              <a:t>AGTGACGCTAGGCAAGTCAGAGCAGGTTCCCGTGTTAGCTTGAGGGTAAA</a:t>
            </a:r>
          </a:p>
          <a:p>
            <a:r>
              <a:rPr lang="nl-NL" sz="1200" dirty="0">
                <a:latin typeface="Consolas"/>
                <a:cs typeface="Consolas"/>
              </a:rPr>
              <a:t>CATACAAGCCGATTGAAGATGGGTAGGGGGCTTCAAATCGTCCAGCACTC</a:t>
            </a:r>
          </a:p>
          <a:p>
            <a:r>
              <a:rPr lang="nl-NL" sz="1200" dirty="0">
                <a:latin typeface="Consolas"/>
                <a:cs typeface="Consolas"/>
              </a:rPr>
              <a:t>CACAGTACCTCCGAGAGCAAGTAGGGCACCCTGTAGTTCGAAGCGGAACT</a:t>
            </a:r>
          </a:p>
          <a:p>
            <a:r>
              <a:rPr lang="nl-NL" sz="1200" dirty="0">
                <a:latin typeface="Consolas"/>
                <a:cs typeface="Consolas"/>
              </a:rPr>
              <a:t>ATTTCGAGGGGCGAGCCCACATCGTCTCTTCTGCGGATGACTTAACACGC</a:t>
            </a:r>
          </a:p>
          <a:p>
            <a:r>
              <a:rPr lang="nl-NL" sz="1200" dirty="0">
                <a:latin typeface="Consolas"/>
                <a:cs typeface="Consolas"/>
              </a:rPr>
              <a:t>TAGGGAGGTGGAGTCGATTCCATCGATGGTTATAAATCAAAAAATCGGAA</a:t>
            </a:r>
          </a:p>
          <a:p>
            <a:r>
              <a:rPr lang="nl-NL" sz="1200" dirty="0">
                <a:latin typeface="Consolas"/>
                <a:cs typeface="Consolas"/>
              </a:rPr>
              <a:t>CGCTGTCTGGAGGATGAATCTAACGGTGCGTATCTCGATCGCTCAGTCGC</a:t>
            </a:r>
          </a:p>
          <a:p>
            <a:r>
              <a:rPr lang="nl-NL" sz="1200" dirty="0">
                <a:latin typeface="Consolas"/>
                <a:cs typeface="Consolas"/>
              </a:rPr>
              <a:t>TTTTCGTACTGCGCGAAAGTTCGCACCGCTCATACACTTGGTTCCGAAGC</a:t>
            </a:r>
          </a:p>
          <a:p>
            <a:r>
              <a:rPr lang="nl-NL" sz="1200" dirty="0">
                <a:latin typeface="Consolas"/>
                <a:cs typeface="Consolas"/>
              </a:rPr>
              <a:t>CTGTCCTGATATATGAATCCAAACTAGAGCGGGGCTCTTGACGTTTGGAG</a:t>
            </a:r>
          </a:p>
          <a:p>
            <a:r>
              <a:rPr lang="nl-NL" sz="1200" dirty="0">
                <a:latin typeface="Consolas"/>
                <a:cs typeface="Consolas"/>
              </a:rPr>
              <a:t>TTGTAAATATCTAATATTCCAATCGGCTTTTACGTGCACCACCGCGGGCG</a:t>
            </a:r>
          </a:p>
          <a:p>
            <a:r>
              <a:rPr lang="nl-NL" sz="1200" dirty="0">
                <a:latin typeface="Consolas"/>
                <a:cs typeface="Consolas"/>
              </a:rPr>
              <a:t>GCTGACGAGGGACTCACACCGAGAAACTAGACAGTTGCGCGCTGGAAGTA</a:t>
            </a:r>
          </a:p>
          <a:p>
            <a:r>
              <a:rPr lang="nl-NL" sz="1200" dirty="0">
                <a:latin typeface="Consolas"/>
                <a:cs typeface="Consolas"/>
              </a:rPr>
              <a:t>GCGCCGGCTAAGAAAGACGCCTGGTACAGCAGGACTATGAAACCCGTACA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2582997"/>
            <a:ext cx="8315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FF6600"/>
                </a:solidFill>
                <a:latin typeface="Consolas"/>
                <a:cs typeface="Consolas"/>
              </a:rPr>
              <a:t>TTCTAC</a:t>
            </a:r>
            <a:r>
              <a:rPr lang="nl-NL" sz="1200" b="1" dirty="0" smtClean="0">
                <a:solidFill>
                  <a:srgbClr val="FF0000"/>
                </a:solidFill>
                <a:latin typeface="Consolas"/>
                <a:cs typeface="Consolas"/>
              </a:rPr>
              <a:t>tatacgagtgcgacgtaatgc</a:t>
            </a:r>
            <a:r>
              <a:rPr lang="nl-NL" sz="1200" b="1" dirty="0" smtClean="0">
                <a:solidFill>
                  <a:srgbClr val="FF6600"/>
                </a:solidFill>
                <a:latin typeface="Consolas"/>
                <a:cs typeface="Consolas"/>
              </a:rPr>
              <a:t>GTTGTTTGGTAGCACAAAAGTATTACCATGGTCCTAG</a:t>
            </a:r>
            <a:r>
              <a:rPr lang="nl-NL" sz="1200" b="1" dirty="0" smtClean="0">
                <a:solidFill>
                  <a:srgbClr val="008000"/>
                </a:solidFill>
                <a:latin typeface="Consolas"/>
                <a:cs typeface="Consolas"/>
              </a:rPr>
              <a:t>gattacagattacagattaca</a:t>
            </a:r>
            <a:r>
              <a:rPr lang="nl-NL" sz="1200" b="1" dirty="0" smtClean="0">
                <a:solidFill>
                  <a:srgbClr val="FF6600"/>
                </a:solidFill>
                <a:latin typeface="Consolas"/>
                <a:cs typeface="Consolas"/>
              </a:rPr>
              <a:t>AGCCT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5588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945" y="11042"/>
            <a:ext cx="8229600" cy="1143000"/>
          </a:xfrm>
        </p:spPr>
        <p:txBody>
          <a:bodyPr/>
          <a:lstStyle/>
          <a:p>
            <a:r>
              <a:rPr lang="en-US" dirty="0" smtClean="0"/>
              <a:t>2x2 Fixed Matches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445" y="786948"/>
            <a:ext cx="83483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Consolas"/>
                <a:cs typeface="Consolas"/>
              </a:rPr>
              <a:t># BLASTN 2.2.25+</a:t>
            </a:r>
          </a:p>
          <a:p>
            <a:r>
              <a:rPr lang="en-US" sz="1050" dirty="0">
                <a:latin typeface="Consolas"/>
                <a:cs typeface="Consolas"/>
              </a:rPr>
              <a:t># Query: oligo1</a:t>
            </a:r>
          </a:p>
          <a:p>
            <a:r>
              <a:rPr lang="en-US" sz="1050" dirty="0">
                <a:latin typeface="Consolas"/>
                <a:cs typeface="Consolas"/>
              </a:rPr>
              <a:t># Database: ./</a:t>
            </a:r>
            <a:r>
              <a:rPr lang="en-US" sz="1050" dirty="0" err="1">
                <a:latin typeface="Consolas"/>
                <a:cs typeface="Consolas"/>
              </a:rPr>
              <a:t>test.db</a:t>
            </a:r>
            <a:endParaRPr lang="en-US" sz="1050" dirty="0">
              <a:latin typeface="Consolas"/>
              <a:cs typeface="Consolas"/>
            </a:endParaRPr>
          </a:p>
          <a:p>
            <a:r>
              <a:rPr lang="en-US" sz="1050" dirty="0">
                <a:latin typeface="Consolas"/>
                <a:cs typeface="Consolas"/>
              </a:rPr>
              <a:t># Fields: q. start, q. end, s. start, s. end, query </a:t>
            </a:r>
            <a:r>
              <a:rPr lang="en-US" sz="1050" dirty="0" err="1">
                <a:latin typeface="Consolas"/>
                <a:cs typeface="Consolas"/>
              </a:rPr>
              <a:t>seq</a:t>
            </a:r>
            <a:r>
              <a:rPr lang="en-US" sz="1050" dirty="0">
                <a:latin typeface="Consolas"/>
                <a:cs typeface="Consolas"/>
              </a:rPr>
              <a:t>, </a:t>
            </a:r>
            <a:r>
              <a:rPr lang="en-US" sz="1050" dirty="0" err="1">
                <a:latin typeface="Consolas"/>
                <a:cs typeface="Consolas"/>
              </a:rPr>
              <a:t>evalue</a:t>
            </a:r>
            <a:r>
              <a:rPr lang="en-US" sz="1050" dirty="0">
                <a:latin typeface="Consolas"/>
                <a:cs typeface="Consolas"/>
              </a:rPr>
              <a:t>, bit score</a:t>
            </a:r>
          </a:p>
          <a:p>
            <a:r>
              <a:rPr lang="en-US" sz="1050" dirty="0">
                <a:latin typeface="Consolas"/>
                <a:cs typeface="Consolas"/>
              </a:rPr>
              <a:t># 5 hits found</a:t>
            </a:r>
          </a:p>
          <a:p>
            <a:r>
              <a:rPr lang="en-US" sz="1050" dirty="0">
                <a:latin typeface="Consolas"/>
                <a:cs typeface="Consolas"/>
              </a:rPr>
              <a:t>1	90	251	340	TTCTACTATACGAGTGCGACGTAATGCGTTGTTTGGTAGCACAAAAGTATTACCATGGTCCTAGGATTACAGATTACAGATTACAAGCCT	3e-46	 167</a:t>
            </a:r>
          </a:p>
          <a:p>
            <a:r>
              <a:rPr lang="en-US" sz="1050" dirty="0">
                <a:latin typeface="Consolas"/>
                <a:cs typeface="Consolas"/>
              </a:rPr>
              <a:t>5	28	916	939	ACTATACGAGTGCGACGTAATGCG	2e-09	45.4</a:t>
            </a:r>
          </a:p>
          <a:p>
            <a:r>
              <a:rPr lang="en-US" sz="1050" dirty="0">
                <a:latin typeface="Consolas"/>
                <a:cs typeface="Consolas"/>
              </a:rPr>
              <a:t>61	85	458	483	CTA-GGATTACAGATTACAGATTACA	2e-08	41.7</a:t>
            </a:r>
          </a:p>
          <a:p>
            <a:r>
              <a:rPr lang="en-US" sz="1050" dirty="0">
                <a:solidFill>
                  <a:srgbClr val="FF0000"/>
                </a:solidFill>
                <a:latin typeface="Consolas"/>
                <a:cs typeface="Consolas"/>
              </a:rPr>
              <a:t>65	83	470	487	GATTACAGATTACAGATTA	2e-04	</a:t>
            </a:r>
            <a:r>
              <a:rPr lang="en-US" sz="1050" dirty="0" smtClean="0">
                <a:solidFill>
                  <a:srgbClr val="FF0000"/>
                </a:solidFill>
                <a:latin typeface="Consolas"/>
                <a:cs typeface="Consolas"/>
              </a:rPr>
              <a:t>28.8 [Redundant]</a:t>
            </a:r>
            <a:endParaRPr lang="en-US" sz="1050" dirty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lang="en-US" sz="1050" dirty="0">
                <a:solidFill>
                  <a:srgbClr val="FF0000"/>
                </a:solidFill>
                <a:latin typeface="Consolas"/>
                <a:cs typeface="Consolas"/>
              </a:rPr>
              <a:t>72	85	463	476	GATTACAGATTACA	6e-04	</a:t>
            </a:r>
            <a:r>
              <a:rPr lang="en-US" sz="1050" dirty="0" smtClean="0">
                <a:solidFill>
                  <a:srgbClr val="FF0000"/>
                </a:solidFill>
                <a:latin typeface="Consolas"/>
                <a:cs typeface="Consolas"/>
              </a:rPr>
              <a:t>27.0 [Redundant]</a:t>
            </a:r>
            <a:endParaRPr lang="en-US" sz="1050" dirty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lang="en-US" sz="1050" dirty="0">
                <a:latin typeface="Consolas"/>
                <a:cs typeface="Consolas"/>
              </a:rPr>
              <a:t># BLAST processed 1 queries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1380" y="3002880"/>
            <a:ext cx="4572000" cy="36471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1050" dirty="0">
                <a:latin typeface="Consolas"/>
                <a:cs typeface="Consolas"/>
              </a:rPr>
              <a:t>&gt;  </a:t>
            </a:r>
            <a:r>
              <a:rPr lang="nl-NL" sz="1050" dirty="0" err="1">
                <a:latin typeface="Consolas"/>
                <a:cs typeface="Consolas"/>
              </a:rPr>
              <a:t>gattacagattacagattaca</a:t>
            </a:r>
            <a:r>
              <a:rPr lang="nl-NL" sz="1050" dirty="0">
                <a:latin typeface="Consolas"/>
                <a:cs typeface="Consolas"/>
              </a:rPr>
              <a:t> @ 314, 512 </a:t>
            </a:r>
            <a:r>
              <a:rPr lang="nl-NL" sz="1050" dirty="0" err="1">
                <a:latin typeface="Consolas"/>
                <a:cs typeface="Consolas"/>
              </a:rPr>
              <a:t>and</a:t>
            </a:r>
            <a:r>
              <a:rPr lang="nl-NL" sz="1050" dirty="0">
                <a:latin typeface="Consolas"/>
                <a:cs typeface="Consolas"/>
              </a:rPr>
              <a:t> </a:t>
            </a:r>
            <a:r>
              <a:rPr lang="nl-NL" sz="1050" dirty="0" err="1">
                <a:latin typeface="Consolas"/>
                <a:cs typeface="Consolas"/>
              </a:rPr>
              <a:t>tatacgagtgcgacgtaatgc</a:t>
            </a:r>
            <a:r>
              <a:rPr lang="nl-NL" sz="1050" dirty="0">
                <a:latin typeface="Consolas"/>
                <a:cs typeface="Consolas"/>
              </a:rPr>
              <a:t> @ 256,917</a:t>
            </a:r>
          </a:p>
          <a:p>
            <a:r>
              <a:rPr lang="nl-NL" sz="1050" dirty="0">
                <a:latin typeface="Consolas"/>
                <a:cs typeface="Consolas"/>
              </a:rPr>
              <a:t>CCATACCGTCCTAATTCTTCGGTTATGTTTCCGATGTAGGAGTGAGCCTA</a:t>
            </a:r>
          </a:p>
          <a:p>
            <a:r>
              <a:rPr lang="nl-NL" sz="1050" dirty="0">
                <a:latin typeface="Consolas"/>
                <a:cs typeface="Consolas"/>
              </a:rPr>
              <a:t>CCTGCCTTTGCGTCTTGATACCAATGAAAAACCTATGCACTTTGTACAGG</a:t>
            </a:r>
          </a:p>
          <a:p>
            <a:r>
              <a:rPr lang="nl-NL" sz="1050" dirty="0">
                <a:latin typeface="Consolas"/>
                <a:cs typeface="Consolas"/>
              </a:rPr>
              <a:t>GTGCCATCGGGTTTCTGAACTCTCAGATAGTGGGGATCCCGGGTAAAGAC</a:t>
            </a:r>
          </a:p>
          <a:p>
            <a:r>
              <a:rPr lang="nl-NL" sz="1050" dirty="0">
                <a:latin typeface="Consolas"/>
                <a:cs typeface="Consolas"/>
              </a:rPr>
              <a:t>CTATATCTGCGGTCCAACTTAGGCATAAACCTCCATGCTACCTAGTCAGA</a:t>
            </a:r>
          </a:p>
          <a:p>
            <a:r>
              <a:rPr lang="nl-NL" sz="1050" dirty="0">
                <a:latin typeface="Consolas"/>
                <a:cs typeface="Consolas"/>
              </a:rPr>
              <a:t>CCCACCCCGCACGGGGTAAATATGGCACGCGTCCGACCTGGTTCCTGGCG</a:t>
            </a:r>
          </a:p>
          <a:p>
            <a:r>
              <a:rPr lang="nl-NL" sz="1050" dirty="0" err="1">
                <a:solidFill>
                  <a:srgbClr val="FF6600"/>
                </a:solidFill>
                <a:latin typeface="Consolas"/>
                <a:cs typeface="Consolas"/>
              </a:rPr>
              <a:t>TTCTAC</a:t>
            </a:r>
            <a:r>
              <a:rPr lang="nl-NL" sz="1050" b="1" dirty="0" err="1">
                <a:solidFill>
                  <a:srgbClr val="FF0000"/>
                </a:solidFill>
                <a:latin typeface="Consolas"/>
                <a:cs typeface="Consolas"/>
              </a:rPr>
              <a:t>tatacgagtgcgacgtaatgc</a:t>
            </a:r>
            <a:r>
              <a:rPr lang="nl-NL" sz="1050" dirty="0" err="1">
                <a:solidFill>
                  <a:srgbClr val="FF6600"/>
                </a:solidFill>
                <a:latin typeface="Consolas"/>
                <a:cs typeface="Consolas"/>
              </a:rPr>
              <a:t>GTTGTTTGGTAGCACAAAAGTAT</a:t>
            </a:r>
            <a:endParaRPr lang="nl-NL" sz="105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nl-NL" sz="1050" dirty="0" err="1">
                <a:solidFill>
                  <a:srgbClr val="FF6600"/>
                </a:solidFill>
                <a:latin typeface="Consolas"/>
                <a:cs typeface="Consolas"/>
              </a:rPr>
              <a:t>TACCATGGTCCTAG</a:t>
            </a:r>
            <a:r>
              <a:rPr lang="nl-NL" sz="1050" b="1" dirty="0" err="1">
                <a:solidFill>
                  <a:srgbClr val="008000"/>
                </a:solidFill>
                <a:latin typeface="Consolas"/>
                <a:cs typeface="Consolas"/>
              </a:rPr>
              <a:t>gattacagattacagattaca</a:t>
            </a:r>
            <a:r>
              <a:rPr lang="nl-NL" sz="1050" dirty="0" err="1">
                <a:solidFill>
                  <a:srgbClr val="FF6600"/>
                </a:solidFill>
                <a:latin typeface="Consolas"/>
                <a:cs typeface="Consolas"/>
              </a:rPr>
              <a:t>AGCCT</a:t>
            </a:r>
            <a:r>
              <a:rPr lang="nl-NL" sz="1050" dirty="0" err="1">
                <a:latin typeface="Consolas"/>
                <a:cs typeface="Consolas"/>
              </a:rPr>
              <a:t>AATGTCACAA</a:t>
            </a:r>
            <a:endParaRPr lang="nl-NL" sz="1050" dirty="0">
              <a:latin typeface="Consolas"/>
              <a:cs typeface="Consolas"/>
            </a:endParaRPr>
          </a:p>
          <a:p>
            <a:r>
              <a:rPr lang="nl-NL" sz="1050" dirty="0">
                <a:latin typeface="Consolas"/>
                <a:cs typeface="Consolas"/>
              </a:rPr>
              <a:t>ATGACGCAGAACGCCAATGAGTGCCAGACATTAGGTGGAGTTCAGTTCGG</a:t>
            </a:r>
          </a:p>
          <a:p>
            <a:r>
              <a:rPr lang="nl-NL" sz="1050" dirty="0">
                <a:latin typeface="Consolas"/>
                <a:cs typeface="Consolas"/>
              </a:rPr>
              <a:t>TAACGGAGAGACTCTGCGGCGTACTTAATTATGCATTTGAAACGCGCCCA</a:t>
            </a:r>
          </a:p>
          <a:p>
            <a:r>
              <a:rPr lang="nl-NL" sz="1050" dirty="0" err="1">
                <a:latin typeface="Consolas"/>
                <a:cs typeface="Consolas"/>
              </a:rPr>
              <a:t>AGTGACG</a:t>
            </a:r>
            <a:r>
              <a:rPr lang="nl-NL" sz="1050" b="1" dirty="0" err="1">
                <a:solidFill>
                  <a:srgbClr val="FF6600"/>
                </a:solidFill>
                <a:latin typeface="Consolas"/>
                <a:cs typeface="Consolas"/>
              </a:rPr>
              <a:t>CTAGG</a:t>
            </a:r>
            <a:r>
              <a:rPr lang="nl-NL" sz="1050" b="1" dirty="0" err="1">
                <a:solidFill>
                  <a:srgbClr val="008000"/>
                </a:solidFill>
                <a:latin typeface="Consolas"/>
                <a:cs typeface="Consolas"/>
              </a:rPr>
              <a:t>gattacagattacagattaca</a:t>
            </a:r>
            <a:r>
              <a:rPr lang="nl-NL" sz="1050" dirty="0" err="1">
                <a:latin typeface="Consolas"/>
                <a:cs typeface="Consolas"/>
              </a:rPr>
              <a:t>GTTAGCTTGAGGGTAAA</a:t>
            </a:r>
            <a:endParaRPr lang="nl-NL" sz="1050" dirty="0">
              <a:latin typeface="Consolas"/>
              <a:cs typeface="Consolas"/>
            </a:endParaRPr>
          </a:p>
          <a:p>
            <a:r>
              <a:rPr lang="nl-NL" sz="1050" dirty="0">
                <a:latin typeface="Consolas"/>
                <a:cs typeface="Consolas"/>
              </a:rPr>
              <a:t>CATACAAGCCGATTGAAGATGGGTAGGGGGCTTCAAATCGTCCAGCACTC</a:t>
            </a:r>
          </a:p>
          <a:p>
            <a:r>
              <a:rPr lang="nl-NL" sz="1050" dirty="0">
                <a:latin typeface="Consolas"/>
                <a:cs typeface="Consolas"/>
              </a:rPr>
              <a:t>CACAGTACCTCCGAGAGCAAGTAGGGCACCCTGTAGTTCGAAGCGGAACT</a:t>
            </a:r>
          </a:p>
          <a:p>
            <a:r>
              <a:rPr lang="nl-NL" sz="1050" dirty="0">
                <a:latin typeface="Consolas"/>
                <a:cs typeface="Consolas"/>
              </a:rPr>
              <a:t>ATTTCGAGGGGCGAGCCCACATCGTCTCTTCTGCGGATGACTTAACACGC</a:t>
            </a:r>
          </a:p>
          <a:p>
            <a:r>
              <a:rPr lang="nl-NL" sz="1050" dirty="0">
                <a:latin typeface="Consolas"/>
                <a:cs typeface="Consolas"/>
              </a:rPr>
              <a:t>TAGGGAGGTGGAGTCGATTCCATCGATGGTTATAAATCAAAAAATCGGAA</a:t>
            </a:r>
          </a:p>
          <a:p>
            <a:r>
              <a:rPr lang="nl-NL" sz="1050" dirty="0">
                <a:latin typeface="Consolas"/>
                <a:cs typeface="Consolas"/>
              </a:rPr>
              <a:t>CGCTGTCTGGAGGATGAATCTAACGGTGCGTATCTCGATCGCTCAGTCGC</a:t>
            </a:r>
          </a:p>
          <a:p>
            <a:r>
              <a:rPr lang="nl-NL" sz="1050" dirty="0">
                <a:latin typeface="Consolas"/>
                <a:cs typeface="Consolas"/>
              </a:rPr>
              <a:t>TTTTCGTACTGCGCGAAAGTTCGCACCGCTCATACACTTGGTTCCGAAGC</a:t>
            </a:r>
          </a:p>
          <a:p>
            <a:r>
              <a:rPr lang="nl-NL" sz="1050" dirty="0">
                <a:latin typeface="Consolas"/>
                <a:cs typeface="Consolas"/>
              </a:rPr>
              <a:t>CTGTCCTGATATATGAATCCAAACTAGAGCGGGGCTCTTGACGTTTGGAG</a:t>
            </a:r>
          </a:p>
          <a:p>
            <a:r>
              <a:rPr lang="nl-NL" sz="1050" dirty="0">
                <a:latin typeface="Consolas"/>
                <a:cs typeface="Consolas"/>
              </a:rPr>
              <a:t>TTGTAAATATCTAATATTCCAATCGGCTTTTACGTGCACCACCGCGGGCG</a:t>
            </a:r>
          </a:p>
          <a:p>
            <a:r>
              <a:rPr lang="nl-NL" sz="1050" dirty="0" err="1">
                <a:latin typeface="Consolas"/>
                <a:cs typeface="Consolas"/>
              </a:rPr>
              <a:t>GCTGACGAGGGACTC</a:t>
            </a:r>
            <a:r>
              <a:rPr lang="nl-NL" sz="1050" b="1" dirty="0" err="1">
                <a:solidFill>
                  <a:srgbClr val="FF6600"/>
                </a:solidFill>
                <a:latin typeface="Consolas"/>
                <a:cs typeface="Consolas"/>
              </a:rPr>
              <a:t>AC</a:t>
            </a:r>
            <a:r>
              <a:rPr lang="nl-NL" sz="1050" b="1" dirty="0" err="1">
                <a:solidFill>
                  <a:srgbClr val="FF0000"/>
                </a:solidFill>
                <a:latin typeface="Consolas"/>
                <a:cs typeface="Consolas"/>
              </a:rPr>
              <a:t>tatacgagtgcgacgtaatgc</a:t>
            </a:r>
            <a:r>
              <a:rPr lang="nl-NL" sz="1050" b="1" dirty="0" err="1">
                <a:solidFill>
                  <a:srgbClr val="FF6600"/>
                </a:solidFill>
                <a:latin typeface="Consolas"/>
                <a:cs typeface="Consolas"/>
              </a:rPr>
              <a:t>G</a:t>
            </a:r>
            <a:r>
              <a:rPr lang="nl-NL" sz="1050" dirty="0" err="1">
                <a:latin typeface="Consolas"/>
                <a:cs typeface="Consolas"/>
              </a:rPr>
              <a:t>CGCTGGAAGTA</a:t>
            </a:r>
            <a:endParaRPr lang="nl-NL" sz="1050" dirty="0">
              <a:latin typeface="Consolas"/>
              <a:cs typeface="Consolas"/>
            </a:endParaRPr>
          </a:p>
          <a:p>
            <a:r>
              <a:rPr lang="nl-NL" sz="1050" dirty="0">
                <a:latin typeface="Consolas"/>
                <a:cs typeface="Consolas"/>
              </a:rPr>
              <a:t>GCGCCGGCTAAGAAAGACGCCTGGTACAGCAGGACTATGAAACCCGTACA</a:t>
            </a:r>
            <a:endParaRPr lang="en-US" sz="105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391" y="2721496"/>
            <a:ext cx="8315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 smtClean="0">
                <a:solidFill>
                  <a:srgbClr val="FF6600"/>
                </a:solidFill>
                <a:latin typeface="Consolas"/>
                <a:cs typeface="Consolas"/>
              </a:rPr>
              <a:t>TTCTAC</a:t>
            </a:r>
            <a:r>
              <a:rPr lang="nl-NL" sz="1200" b="1" dirty="0" smtClean="0">
                <a:solidFill>
                  <a:srgbClr val="FF0000"/>
                </a:solidFill>
                <a:latin typeface="Consolas"/>
                <a:cs typeface="Consolas"/>
              </a:rPr>
              <a:t>tatacgagtgcgacgtaatgc</a:t>
            </a:r>
            <a:r>
              <a:rPr lang="nl-NL" sz="1200" b="1" dirty="0" smtClean="0">
                <a:solidFill>
                  <a:srgbClr val="FF6600"/>
                </a:solidFill>
                <a:latin typeface="Consolas"/>
                <a:cs typeface="Consolas"/>
              </a:rPr>
              <a:t>GTTGTTTGGTAGCACAAAAGTATTACCATGGTCCTAG</a:t>
            </a:r>
            <a:r>
              <a:rPr lang="nl-NL" sz="1200" b="1" dirty="0" smtClean="0">
                <a:solidFill>
                  <a:srgbClr val="008000"/>
                </a:solidFill>
                <a:latin typeface="Consolas"/>
                <a:cs typeface="Consolas"/>
              </a:rPr>
              <a:t>gattacagattacagattaca</a:t>
            </a:r>
            <a:r>
              <a:rPr lang="nl-NL" sz="1200" b="1" dirty="0" smtClean="0">
                <a:solidFill>
                  <a:srgbClr val="FF6600"/>
                </a:solidFill>
                <a:latin typeface="Consolas"/>
                <a:cs typeface="Consolas"/>
              </a:rPr>
              <a:t>AGCCT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25078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501</Words>
  <Application>Microsoft Macintosh PowerPoint</Application>
  <PresentationFormat>On-screen Show (4:3)</PresentationFormat>
  <Paragraphs>317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Blast Genome Testing</vt:lpstr>
      <vt:lpstr>Create a Sample Genome </vt:lpstr>
      <vt:lpstr>Insert 2x1 Fixed Match</vt:lpstr>
      <vt:lpstr>Insert More (2x2) Fixed Matches</vt:lpstr>
      <vt:lpstr>Upto 2x4 Matching Sites</vt:lpstr>
      <vt:lpstr>Choose a Subsequence</vt:lpstr>
      <vt:lpstr>No Fixed Matches</vt:lpstr>
      <vt:lpstr>PowerPoint Presentation</vt:lpstr>
      <vt:lpstr>2x2 Fixed Matches</vt:lpstr>
      <vt:lpstr>2x4 Fixed Matches</vt:lpstr>
      <vt:lpstr>Redundancies ?</vt:lpstr>
      <vt:lpstr>BLAST via JavaMAGE</vt:lpstr>
      <vt:lpstr>BG Scores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Blast Genome Testing</dc:title>
  <dc:creator>Samir Ahmed</dc:creator>
  <cp:lastModifiedBy>Samir Ahmed</cp:lastModifiedBy>
  <cp:revision>16</cp:revision>
  <dcterms:created xsi:type="dcterms:W3CDTF">2011-10-31T04:59:22Z</dcterms:created>
  <dcterms:modified xsi:type="dcterms:W3CDTF">2012-04-30T05:11:10Z</dcterms:modified>
</cp:coreProperties>
</file>