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heme/themeOverride4.xml" ContentType="application/vnd.openxmlformats-officedocument.themeOverride+xml"/>
  <Override PartName="/ppt/charts/chart11.xml" ContentType="application/vnd.openxmlformats-officedocument.drawingml.chart+xml"/>
  <Override PartName="/ppt/theme/themeOverride5.xml" ContentType="application/vnd.openxmlformats-officedocument.themeOverride+xml"/>
  <Override PartName="/ppt/charts/chart12.xml" ContentType="application/vnd.openxmlformats-officedocument.drawingml.chart+xml"/>
  <Override PartName="/ppt/theme/themeOverride6.xml" ContentType="application/vnd.openxmlformats-officedocument.themeOverr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notesSlides/notesSlide4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5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9" r:id="rId2"/>
    <p:sldId id="257" r:id="rId3"/>
    <p:sldId id="258" r:id="rId4"/>
    <p:sldId id="260" r:id="rId5"/>
    <p:sldId id="273" r:id="rId6"/>
    <p:sldId id="274" r:id="rId7"/>
    <p:sldId id="276" r:id="rId8"/>
    <p:sldId id="272" r:id="rId9"/>
    <p:sldId id="280" r:id="rId10"/>
    <p:sldId id="277" r:id="rId11"/>
    <p:sldId id="281" r:id="rId12"/>
    <p:sldId id="271" r:id="rId13"/>
    <p:sldId id="275" r:id="rId14"/>
    <p:sldId id="282" r:id="rId15"/>
    <p:sldId id="283" r:id="rId16"/>
    <p:sldId id="270" r:id="rId17"/>
    <p:sldId id="266" r:id="rId18"/>
    <p:sldId id="268" r:id="rId19"/>
    <p:sldId id="284" r:id="rId20"/>
    <p:sldId id="285" r:id="rId21"/>
    <p:sldId id="286" r:id="rId22"/>
    <p:sldId id="287" r:id="rId23"/>
    <p:sldId id="269" r:id="rId24"/>
    <p:sldId id="261" r:id="rId25"/>
    <p:sldId id="267" r:id="rId26"/>
    <p:sldId id="264" r:id="rId27"/>
    <p:sldId id="265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Work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Work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ckingbird:dropbox:research:optimization:bo_testing:bo_testing_sheet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ckingbird:dropbox:research:optimization:bo_testing:bo_testing_sheet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ckingbird:dropbox:research:optimization:bo_testing:bo_testing_sheet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ckingbird:dropbox:research:optimization:bo_testing:bo_testing_shee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ckingbird:dropbox:research:optimization:bo_testing:bo_testing_sheet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ckingbird:dropbox:research:optimization:bo_testing:bo_testing_sheet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16.0</c:v>
                </c:pt>
                <c:pt idx="20">
                  <c:v>16.0</c:v>
                </c:pt>
                <c:pt idx="21">
                  <c:v>16.0</c:v>
                </c:pt>
                <c:pt idx="22">
                  <c:v>16.0</c:v>
                </c:pt>
                <c:pt idx="23">
                  <c:v>16.0</c:v>
                </c:pt>
                <c:pt idx="24">
                  <c:v>16.0</c:v>
                </c:pt>
                <c:pt idx="25">
                  <c:v>16.0</c:v>
                </c:pt>
                <c:pt idx="26">
                  <c:v>16.0</c:v>
                </c:pt>
                <c:pt idx="27">
                  <c:v>16.0</c:v>
                </c:pt>
                <c:pt idx="28">
                  <c:v>16.0</c:v>
                </c:pt>
                <c:pt idx="29">
                  <c:v>16.0</c:v>
                </c:pt>
                <c:pt idx="30">
                  <c:v>16.0</c:v>
                </c:pt>
                <c:pt idx="31">
                  <c:v>16.0</c:v>
                </c:pt>
                <c:pt idx="32">
                  <c:v>16.0</c:v>
                </c:pt>
                <c:pt idx="33">
                  <c:v>16.0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613752"/>
        <c:axId val="2143650472"/>
      </c:lineChart>
      <c:catAx>
        <c:axId val="21436137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650472"/>
        <c:crosses val="autoZero"/>
        <c:auto val="1"/>
        <c:lblAlgn val="ctr"/>
        <c:lblOffset val="100"/>
        <c:tickLblSkip val="10"/>
        <c:noMultiLvlLbl val="0"/>
      </c:catAx>
      <c:valAx>
        <c:axId val="2143650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3613752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16.0</c:v>
                </c:pt>
                <c:pt idx="20">
                  <c:v>16.0</c:v>
                </c:pt>
                <c:pt idx="21">
                  <c:v>16.0</c:v>
                </c:pt>
                <c:pt idx="22">
                  <c:v>16.0</c:v>
                </c:pt>
                <c:pt idx="23">
                  <c:v>16.0</c:v>
                </c:pt>
                <c:pt idx="24">
                  <c:v>16.0</c:v>
                </c:pt>
                <c:pt idx="25">
                  <c:v>16.0</c:v>
                </c:pt>
                <c:pt idx="26">
                  <c:v>16.0</c:v>
                </c:pt>
                <c:pt idx="27">
                  <c:v>16.0</c:v>
                </c:pt>
                <c:pt idx="28">
                  <c:v>16.0</c:v>
                </c:pt>
                <c:pt idx="29">
                  <c:v>16.0</c:v>
                </c:pt>
                <c:pt idx="30">
                  <c:v>16.0</c:v>
                </c:pt>
                <c:pt idx="31">
                  <c:v>16.0</c:v>
                </c:pt>
                <c:pt idx="32">
                  <c:v>16.0</c:v>
                </c:pt>
                <c:pt idx="33">
                  <c:v>16.0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2405336"/>
        <c:axId val="2130720472"/>
      </c:lineChart>
      <c:catAx>
        <c:axId val="21424053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30720472"/>
        <c:crosses val="autoZero"/>
        <c:auto val="1"/>
        <c:lblAlgn val="ctr"/>
        <c:lblOffset val="100"/>
        <c:tickLblSkip val="10"/>
        <c:noMultiLvlLbl val="0"/>
      </c:catAx>
      <c:valAx>
        <c:axId val="2130720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2405336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33681102362205"/>
          <c:y val="0.0694444444444444"/>
          <c:w val="0.885613735783027"/>
          <c:h val="0.82246937882764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086328"/>
        <c:axId val="2135031224"/>
      </c:lineChart>
      <c:catAx>
        <c:axId val="21350863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5031224"/>
        <c:crosses val="autoZero"/>
        <c:auto val="1"/>
        <c:lblAlgn val="ctr"/>
        <c:lblOffset val="100"/>
        <c:tickLblSkip val="10"/>
        <c:noMultiLvlLbl val="0"/>
      </c:catAx>
      <c:valAx>
        <c:axId val="2135031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35086328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Sheet1!$D$1:$D$53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584872"/>
        <c:axId val="2141080712"/>
      </c:lineChart>
      <c:catAx>
        <c:axId val="21355848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1080712"/>
        <c:crosses val="autoZero"/>
        <c:auto val="1"/>
        <c:lblAlgn val="ctr"/>
        <c:lblOffset val="100"/>
        <c:tickLblSkip val="10"/>
        <c:noMultiLvlLbl val="0"/>
      </c:catAx>
      <c:valAx>
        <c:axId val="2141080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35584872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Oligo</a:t>
            </a:r>
            <a:r>
              <a:rPr lang="en-US" baseline="0"/>
              <a:t> A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mpd="sng">
              <a:solidFill>
                <a:srgbClr val="4F81BD"/>
              </a:solidFill>
              <a:prstDash val="sysDash"/>
            </a:ln>
          </c:spPr>
          <c:marker>
            <c:symbol val="none"/>
          </c:marker>
          <c:val>
            <c:numRef>
              <c:f>Sheet1!$B$1:$B$53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16.0</c:v>
                </c:pt>
                <c:pt idx="20">
                  <c:v>16.0</c:v>
                </c:pt>
                <c:pt idx="21">
                  <c:v>16.0</c:v>
                </c:pt>
                <c:pt idx="22">
                  <c:v>16.0</c:v>
                </c:pt>
                <c:pt idx="23">
                  <c:v>16.0</c:v>
                </c:pt>
                <c:pt idx="24">
                  <c:v>16.0</c:v>
                </c:pt>
                <c:pt idx="25">
                  <c:v>16.0</c:v>
                </c:pt>
                <c:pt idx="26">
                  <c:v>16.0</c:v>
                </c:pt>
                <c:pt idx="27">
                  <c:v>16.0</c:v>
                </c:pt>
                <c:pt idx="28">
                  <c:v>16.0</c:v>
                </c:pt>
                <c:pt idx="29">
                  <c:v>16.0</c:v>
                </c:pt>
                <c:pt idx="30">
                  <c:v>16.0</c:v>
                </c:pt>
                <c:pt idx="31">
                  <c:v>16.0</c:v>
                </c:pt>
                <c:pt idx="32">
                  <c:v>16.0</c:v>
                </c:pt>
                <c:pt idx="33">
                  <c:v>16.0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ser>
          <c:idx val="1"/>
          <c:order val="1"/>
          <c:tx>
            <c:v>2nd</c:v>
          </c:tx>
          <c:spPr>
            <a:ln w="19050" cmpd="sng">
              <a:prstDash val="sysDash"/>
            </a:ln>
          </c:spPr>
          <c:marker>
            <c:symbol val="none"/>
          </c:marker>
          <c:val>
            <c:numRef>
              <c:f>Sheet1!$B$55:$B$107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v>3rd</c:v>
          </c:tx>
          <c:spPr>
            <a:ln>
              <a:prstDash val="sysDash"/>
            </a:ln>
          </c:spPr>
          <c:marker>
            <c:symbol val="none"/>
          </c:marker>
          <c:val>
            <c:numRef>
              <c:f>Sheet1!$B$109:$B$161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108984"/>
        <c:axId val="2144111960"/>
      </c:lineChart>
      <c:catAx>
        <c:axId val="21441089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111960"/>
        <c:crosses val="autoZero"/>
        <c:auto val="1"/>
        <c:lblAlgn val="ctr"/>
        <c:lblOffset val="100"/>
        <c:tickLblSkip val="10"/>
        <c:noMultiLvlLbl val="0"/>
      </c:catAx>
      <c:valAx>
        <c:axId val="2144111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4108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Oligo B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First Iteration</c:v>
          </c:tx>
          <c:spPr>
            <a:ln w="28575" cmpd="sng">
              <a:prstDash val="sysDash"/>
            </a:ln>
          </c:spPr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096568"/>
        <c:axId val="2144116440"/>
      </c:lineChart>
      <c:catAx>
        <c:axId val="21440965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116440"/>
        <c:crosses val="autoZero"/>
        <c:auto val="1"/>
        <c:lblAlgn val="ctr"/>
        <c:lblOffset val="100"/>
        <c:tickLblSkip val="10"/>
        <c:noMultiLvlLbl val="0"/>
      </c:catAx>
      <c:valAx>
        <c:axId val="2144116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4096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Oligo C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Oligo C</c:v>
          </c:tx>
          <c:spPr>
            <a:ln w="57150" cmpd="thickThin"/>
          </c:spPr>
          <c:marker>
            <c:symbol val="none"/>
          </c:marker>
          <c:val>
            <c:numRef>
              <c:f>Sheet1!$D$1:$D$53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ser>
          <c:idx val="1"/>
          <c:order val="1"/>
          <c:tx>
            <c:v>2nd</c:v>
          </c:tx>
          <c:spPr>
            <a:ln w="19050" cmpd="sng">
              <a:solidFill>
                <a:srgbClr val="800000"/>
              </a:solidFill>
              <a:prstDash val="dash"/>
            </a:ln>
          </c:spPr>
          <c:marker>
            <c:symbol val="none"/>
          </c:marker>
          <c:val>
            <c:numRef>
              <c:f>Sheet1!$D$55:$D$107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757288"/>
        <c:axId val="2143766792"/>
      </c:lineChart>
      <c:catAx>
        <c:axId val="2143757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766792"/>
        <c:crosses val="autoZero"/>
        <c:auto val="1"/>
        <c:lblAlgn val="ctr"/>
        <c:lblOffset val="100"/>
        <c:tickLblSkip val="10"/>
        <c:noMultiLvlLbl val="0"/>
      </c:catAx>
      <c:valAx>
        <c:axId val="2143766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757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Sheet2!$B$1:$B$53</c:f>
              <c:numCache>
                <c:formatCode>General</c:formatCode>
                <c:ptCount val="53"/>
                <c:pt idx="0">
                  <c:v>66.0</c:v>
                </c:pt>
                <c:pt idx="1">
                  <c:v>67.0</c:v>
                </c:pt>
                <c:pt idx="2">
                  <c:v>68.0</c:v>
                </c:pt>
                <c:pt idx="3">
                  <c:v>69.0</c:v>
                </c:pt>
                <c:pt idx="4">
                  <c:v>70.0</c:v>
                </c:pt>
                <c:pt idx="5">
                  <c:v>71.0</c:v>
                </c:pt>
                <c:pt idx="6">
                  <c:v>72.0</c:v>
                </c:pt>
                <c:pt idx="7">
                  <c:v>73.0</c:v>
                </c:pt>
                <c:pt idx="8">
                  <c:v>74.0</c:v>
                </c:pt>
                <c:pt idx="9">
                  <c:v>75.0</c:v>
                </c:pt>
                <c:pt idx="10">
                  <c:v>76.0</c:v>
                </c:pt>
                <c:pt idx="11">
                  <c:v>77.0</c:v>
                </c:pt>
                <c:pt idx="12">
                  <c:v>78.0</c:v>
                </c:pt>
                <c:pt idx="13">
                  <c:v>79.0</c:v>
                </c:pt>
                <c:pt idx="14">
                  <c:v>80.0</c:v>
                </c:pt>
                <c:pt idx="15">
                  <c:v>81.0</c:v>
                </c:pt>
                <c:pt idx="16">
                  <c:v>82.0</c:v>
                </c:pt>
                <c:pt idx="17">
                  <c:v>83.0</c:v>
                </c:pt>
                <c:pt idx="18">
                  <c:v>83.0</c:v>
                </c:pt>
                <c:pt idx="19">
                  <c:v>83.0</c:v>
                </c:pt>
                <c:pt idx="20">
                  <c:v>83.0</c:v>
                </c:pt>
                <c:pt idx="21">
                  <c:v>83.0</c:v>
                </c:pt>
                <c:pt idx="22">
                  <c:v>83.0</c:v>
                </c:pt>
                <c:pt idx="23">
                  <c:v>83.0</c:v>
                </c:pt>
                <c:pt idx="24">
                  <c:v>83.0</c:v>
                </c:pt>
                <c:pt idx="25">
                  <c:v>83.0</c:v>
                </c:pt>
                <c:pt idx="26">
                  <c:v>83.0</c:v>
                </c:pt>
                <c:pt idx="27">
                  <c:v>83.0</c:v>
                </c:pt>
                <c:pt idx="28">
                  <c:v>83.0</c:v>
                </c:pt>
                <c:pt idx="29">
                  <c:v>83.0</c:v>
                </c:pt>
                <c:pt idx="30">
                  <c:v>83.0</c:v>
                </c:pt>
                <c:pt idx="31">
                  <c:v>83.0</c:v>
                </c:pt>
                <c:pt idx="32">
                  <c:v>83.0</c:v>
                </c:pt>
                <c:pt idx="33">
                  <c:v>83.0</c:v>
                </c:pt>
                <c:pt idx="34">
                  <c:v>83.0</c:v>
                </c:pt>
                <c:pt idx="35">
                  <c:v>83.0</c:v>
                </c:pt>
                <c:pt idx="36">
                  <c:v>82.0</c:v>
                </c:pt>
                <c:pt idx="37">
                  <c:v>81.0</c:v>
                </c:pt>
                <c:pt idx="38">
                  <c:v>80.0</c:v>
                </c:pt>
                <c:pt idx="39">
                  <c:v>79.0</c:v>
                </c:pt>
                <c:pt idx="40">
                  <c:v>78.0</c:v>
                </c:pt>
                <c:pt idx="41">
                  <c:v>77.0</c:v>
                </c:pt>
                <c:pt idx="42">
                  <c:v>76.0</c:v>
                </c:pt>
                <c:pt idx="43">
                  <c:v>75.0</c:v>
                </c:pt>
                <c:pt idx="44">
                  <c:v>74.0</c:v>
                </c:pt>
                <c:pt idx="45">
                  <c:v>73.0</c:v>
                </c:pt>
                <c:pt idx="46">
                  <c:v>72.0</c:v>
                </c:pt>
                <c:pt idx="47">
                  <c:v>71.0</c:v>
                </c:pt>
                <c:pt idx="48">
                  <c:v>70.0</c:v>
                </c:pt>
                <c:pt idx="49">
                  <c:v>69.0</c:v>
                </c:pt>
                <c:pt idx="50">
                  <c:v>68.0</c:v>
                </c:pt>
                <c:pt idx="51">
                  <c:v>67.0</c:v>
                </c:pt>
                <c:pt idx="52">
                  <c:v>66.0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139560"/>
        <c:axId val="2143142504"/>
      </c:lineChart>
      <c:catAx>
        <c:axId val="21431395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142504"/>
        <c:crosses val="autoZero"/>
        <c:auto val="1"/>
        <c:lblAlgn val="ctr"/>
        <c:lblOffset val="100"/>
        <c:tickLblSkip val="10"/>
        <c:noMultiLvlLbl val="0"/>
      </c:catAx>
      <c:valAx>
        <c:axId val="2143142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139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marker>
            <c:symbol val="none"/>
          </c:marker>
          <c:val>
            <c:numRef>
              <c:f>Sheet2!$D$1:$D$53</c:f>
              <c:numCache>
                <c:formatCode>General</c:formatCode>
                <c:ptCount val="53"/>
                <c:pt idx="0">
                  <c:v>15.0</c:v>
                </c:pt>
                <c:pt idx="1">
                  <c:v>16.0</c:v>
                </c:pt>
                <c:pt idx="2">
                  <c:v>17.0</c:v>
                </c:pt>
                <c:pt idx="3">
                  <c:v>18.0</c:v>
                </c:pt>
                <c:pt idx="4">
                  <c:v>19.0</c:v>
                </c:pt>
                <c:pt idx="5">
                  <c:v>20.0</c:v>
                </c:pt>
                <c:pt idx="6">
                  <c:v>21.0</c:v>
                </c:pt>
                <c:pt idx="7">
                  <c:v>22.0</c:v>
                </c:pt>
                <c:pt idx="8">
                  <c:v>23.0</c:v>
                </c:pt>
                <c:pt idx="9">
                  <c:v>24.0</c:v>
                </c:pt>
                <c:pt idx="10">
                  <c:v>25.0</c:v>
                </c:pt>
                <c:pt idx="11">
                  <c:v>26.0</c:v>
                </c:pt>
                <c:pt idx="12">
                  <c:v>27.0</c:v>
                </c:pt>
                <c:pt idx="13">
                  <c:v>28.0</c:v>
                </c:pt>
                <c:pt idx="14">
                  <c:v>29.0</c:v>
                </c:pt>
                <c:pt idx="15">
                  <c:v>30.0</c:v>
                </c:pt>
                <c:pt idx="16">
                  <c:v>31.0</c:v>
                </c:pt>
                <c:pt idx="17">
                  <c:v>32.0</c:v>
                </c:pt>
                <c:pt idx="18">
                  <c:v>33.0</c:v>
                </c:pt>
                <c:pt idx="19">
                  <c:v>35.0</c:v>
                </c:pt>
                <c:pt idx="20">
                  <c:v>37.0</c:v>
                </c:pt>
                <c:pt idx="21">
                  <c:v>39.0</c:v>
                </c:pt>
                <c:pt idx="22">
                  <c:v>41.0</c:v>
                </c:pt>
                <c:pt idx="23">
                  <c:v>43.0</c:v>
                </c:pt>
                <c:pt idx="24">
                  <c:v>45.0</c:v>
                </c:pt>
                <c:pt idx="25">
                  <c:v>47.0</c:v>
                </c:pt>
                <c:pt idx="26">
                  <c:v>49.0</c:v>
                </c:pt>
                <c:pt idx="27">
                  <c:v>51.0</c:v>
                </c:pt>
                <c:pt idx="28">
                  <c:v>53.0</c:v>
                </c:pt>
                <c:pt idx="29">
                  <c:v>55.0</c:v>
                </c:pt>
                <c:pt idx="30">
                  <c:v>57.0</c:v>
                </c:pt>
                <c:pt idx="31">
                  <c:v>59.0</c:v>
                </c:pt>
                <c:pt idx="32">
                  <c:v>61.0</c:v>
                </c:pt>
                <c:pt idx="33">
                  <c:v>63.0</c:v>
                </c:pt>
                <c:pt idx="34">
                  <c:v>65.0</c:v>
                </c:pt>
                <c:pt idx="35">
                  <c:v>67.0</c:v>
                </c:pt>
                <c:pt idx="36">
                  <c:v>68.0</c:v>
                </c:pt>
                <c:pt idx="37">
                  <c:v>69.0</c:v>
                </c:pt>
                <c:pt idx="38">
                  <c:v>70.0</c:v>
                </c:pt>
                <c:pt idx="39">
                  <c:v>71.0</c:v>
                </c:pt>
                <c:pt idx="40">
                  <c:v>72.0</c:v>
                </c:pt>
                <c:pt idx="41">
                  <c:v>73.0</c:v>
                </c:pt>
                <c:pt idx="42">
                  <c:v>74.0</c:v>
                </c:pt>
                <c:pt idx="43">
                  <c:v>75.0</c:v>
                </c:pt>
                <c:pt idx="44">
                  <c:v>76.0</c:v>
                </c:pt>
                <c:pt idx="45">
                  <c:v>77.0</c:v>
                </c:pt>
                <c:pt idx="46">
                  <c:v>78.0</c:v>
                </c:pt>
                <c:pt idx="47">
                  <c:v>79.0</c:v>
                </c:pt>
                <c:pt idx="48">
                  <c:v>80.0</c:v>
                </c:pt>
                <c:pt idx="49">
                  <c:v>81.0</c:v>
                </c:pt>
                <c:pt idx="50">
                  <c:v>82.0</c:v>
                </c:pt>
                <c:pt idx="51">
                  <c:v>83.0</c:v>
                </c:pt>
                <c:pt idx="52">
                  <c:v>84.0</c:v>
                </c:pt>
              </c:numCache>
            </c:numRef>
          </c:val>
          <c:smooth val="0"/>
        </c:ser>
        <c:ser>
          <c:idx val="0"/>
          <c:order val="0"/>
          <c:marker>
            <c:symbol val="none"/>
          </c:marker>
          <c:val>
            <c:numRef>
              <c:f>Sheet2!$D$1:$D$53</c:f>
              <c:numCache>
                <c:formatCode>General</c:formatCode>
                <c:ptCount val="53"/>
                <c:pt idx="0">
                  <c:v>15.0</c:v>
                </c:pt>
                <c:pt idx="1">
                  <c:v>16.0</c:v>
                </c:pt>
                <c:pt idx="2">
                  <c:v>17.0</c:v>
                </c:pt>
                <c:pt idx="3">
                  <c:v>18.0</c:v>
                </c:pt>
                <c:pt idx="4">
                  <c:v>19.0</c:v>
                </c:pt>
                <c:pt idx="5">
                  <c:v>20.0</c:v>
                </c:pt>
                <c:pt idx="6">
                  <c:v>21.0</c:v>
                </c:pt>
                <c:pt idx="7">
                  <c:v>22.0</c:v>
                </c:pt>
                <c:pt idx="8">
                  <c:v>23.0</c:v>
                </c:pt>
                <c:pt idx="9">
                  <c:v>24.0</c:v>
                </c:pt>
                <c:pt idx="10">
                  <c:v>25.0</c:v>
                </c:pt>
                <c:pt idx="11">
                  <c:v>26.0</c:v>
                </c:pt>
                <c:pt idx="12">
                  <c:v>27.0</c:v>
                </c:pt>
                <c:pt idx="13">
                  <c:v>28.0</c:v>
                </c:pt>
                <c:pt idx="14">
                  <c:v>29.0</c:v>
                </c:pt>
                <c:pt idx="15">
                  <c:v>30.0</c:v>
                </c:pt>
                <c:pt idx="16">
                  <c:v>31.0</c:v>
                </c:pt>
                <c:pt idx="17">
                  <c:v>32.0</c:v>
                </c:pt>
                <c:pt idx="18">
                  <c:v>33.0</c:v>
                </c:pt>
                <c:pt idx="19">
                  <c:v>35.0</c:v>
                </c:pt>
                <c:pt idx="20">
                  <c:v>37.0</c:v>
                </c:pt>
                <c:pt idx="21">
                  <c:v>39.0</c:v>
                </c:pt>
                <c:pt idx="22">
                  <c:v>41.0</c:v>
                </c:pt>
                <c:pt idx="23">
                  <c:v>43.0</c:v>
                </c:pt>
                <c:pt idx="24">
                  <c:v>45.0</c:v>
                </c:pt>
                <c:pt idx="25">
                  <c:v>47.0</c:v>
                </c:pt>
                <c:pt idx="26">
                  <c:v>49.0</c:v>
                </c:pt>
                <c:pt idx="27">
                  <c:v>51.0</c:v>
                </c:pt>
                <c:pt idx="28">
                  <c:v>53.0</c:v>
                </c:pt>
                <c:pt idx="29">
                  <c:v>55.0</c:v>
                </c:pt>
                <c:pt idx="30">
                  <c:v>57.0</c:v>
                </c:pt>
                <c:pt idx="31">
                  <c:v>59.0</c:v>
                </c:pt>
                <c:pt idx="32">
                  <c:v>61.0</c:v>
                </c:pt>
                <c:pt idx="33">
                  <c:v>63.0</c:v>
                </c:pt>
                <c:pt idx="34">
                  <c:v>65.0</c:v>
                </c:pt>
                <c:pt idx="35">
                  <c:v>67.0</c:v>
                </c:pt>
                <c:pt idx="36">
                  <c:v>68.0</c:v>
                </c:pt>
                <c:pt idx="37">
                  <c:v>69.0</c:v>
                </c:pt>
                <c:pt idx="38">
                  <c:v>70.0</c:v>
                </c:pt>
                <c:pt idx="39">
                  <c:v>71.0</c:v>
                </c:pt>
                <c:pt idx="40">
                  <c:v>72.0</c:v>
                </c:pt>
                <c:pt idx="41">
                  <c:v>73.0</c:v>
                </c:pt>
                <c:pt idx="42">
                  <c:v>74.0</c:v>
                </c:pt>
                <c:pt idx="43">
                  <c:v>75.0</c:v>
                </c:pt>
                <c:pt idx="44">
                  <c:v>76.0</c:v>
                </c:pt>
                <c:pt idx="45">
                  <c:v>77.0</c:v>
                </c:pt>
                <c:pt idx="46">
                  <c:v>78.0</c:v>
                </c:pt>
                <c:pt idx="47">
                  <c:v>79.0</c:v>
                </c:pt>
                <c:pt idx="48">
                  <c:v>80.0</c:v>
                </c:pt>
                <c:pt idx="49">
                  <c:v>81.0</c:v>
                </c:pt>
                <c:pt idx="50">
                  <c:v>82.0</c:v>
                </c:pt>
                <c:pt idx="51">
                  <c:v>83.0</c:v>
                </c:pt>
                <c:pt idx="52">
                  <c:v>84.0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166792"/>
        <c:axId val="2143169768"/>
      </c:lineChart>
      <c:catAx>
        <c:axId val="214316679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169768"/>
        <c:crosses val="autoZero"/>
        <c:auto val="1"/>
        <c:lblAlgn val="ctr"/>
        <c:lblOffset val="100"/>
        <c:tickLblSkip val="10"/>
        <c:noMultiLvlLbl val="0"/>
      </c:catAx>
      <c:valAx>
        <c:axId val="2143169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166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Sheet2!$C$1:$C$53</c:f>
              <c:numCache>
                <c:formatCode>General</c:formatCode>
                <c:ptCount val="53"/>
                <c:pt idx="0">
                  <c:v>85.0</c:v>
                </c:pt>
                <c:pt idx="1">
                  <c:v>84.0</c:v>
                </c:pt>
                <c:pt idx="2">
                  <c:v>83.0</c:v>
                </c:pt>
                <c:pt idx="3">
                  <c:v>82.0</c:v>
                </c:pt>
                <c:pt idx="4">
                  <c:v>81.0</c:v>
                </c:pt>
                <c:pt idx="5">
                  <c:v>80.0</c:v>
                </c:pt>
                <c:pt idx="6">
                  <c:v>79.0</c:v>
                </c:pt>
                <c:pt idx="7">
                  <c:v>78.0</c:v>
                </c:pt>
                <c:pt idx="8">
                  <c:v>77.0</c:v>
                </c:pt>
                <c:pt idx="9">
                  <c:v>76.0</c:v>
                </c:pt>
                <c:pt idx="10">
                  <c:v>75.0</c:v>
                </c:pt>
                <c:pt idx="11">
                  <c:v>74.0</c:v>
                </c:pt>
                <c:pt idx="12">
                  <c:v>73.0</c:v>
                </c:pt>
                <c:pt idx="13">
                  <c:v>72.0</c:v>
                </c:pt>
                <c:pt idx="14">
                  <c:v>71.0</c:v>
                </c:pt>
                <c:pt idx="15">
                  <c:v>70.0</c:v>
                </c:pt>
                <c:pt idx="16">
                  <c:v>69.0</c:v>
                </c:pt>
                <c:pt idx="17">
                  <c:v>67.0</c:v>
                </c:pt>
                <c:pt idx="18">
                  <c:v>65.0</c:v>
                </c:pt>
                <c:pt idx="19">
                  <c:v>63.0</c:v>
                </c:pt>
                <c:pt idx="20">
                  <c:v>61.0</c:v>
                </c:pt>
                <c:pt idx="21">
                  <c:v>59.0</c:v>
                </c:pt>
                <c:pt idx="22">
                  <c:v>57.0</c:v>
                </c:pt>
                <c:pt idx="23">
                  <c:v>55.0</c:v>
                </c:pt>
                <c:pt idx="24">
                  <c:v>53.0</c:v>
                </c:pt>
                <c:pt idx="25">
                  <c:v>51.0</c:v>
                </c:pt>
                <c:pt idx="26">
                  <c:v>49.0</c:v>
                </c:pt>
                <c:pt idx="27">
                  <c:v>47.0</c:v>
                </c:pt>
                <c:pt idx="28">
                  <c:v>45.0</c:v>
                </c:pt>
                <c:pt idx="29">
                  <c:v>43.0</c:v>
                </c:pt>
                <c:pt idx="30">
                  <c:v>41.0</c:v>
                </c:pt>
                <c:pt idx="31">
                  <c:v>39.0</c:v>
                </c:pt>
                <c:pt idx="32">
                  <c:v>37.0</c:v>
                </c:pt>
                <c:pt idx="33">
                  <c:v>35.0</c:v>
                </c:pt>
                <c:pt idx="34">
                  <c:v>33.0</c:v>
                </c:pt>
                <c:pt idx="35">
                  <c:v>32.0</c:v>
                </c:pt>
                <c:pt idx="36">
                  <c:v>31.0</c:v>
                </c:pt>
                <c:pt idx="37">
                  <c:v>30.0</c:v>
                </c:pt>
                <c:pt idx="38">
                  <c:v>29.0</c:v>
                </c:pt>
                <c:pt idx="39">
                  <c:v>28.0</c:v>
                </c:pt>
                <c:pt idx="40">
                  <c:v>27.0</c:v>
                </c:pt>
                <c:pt idx="41">
                  <c:v>26.0</c:v>
                </c:pt>
                <c:pt idx="42">
                  <c:v>25.0</c:v>
                </c:pt>
                <c:pt idx="43">
                  <c:v>24.0</c:v>
                </c:pt>
                <c:pt idx="44">
                  <c:v>23.0</c:v>
                </c:pt>
                <c:pt idx="45">
                  <c:v>22.0</c:v>
                </c:pt>
                <c:pt idx="46">
                  <c:v>21.0</c:v>
                </c:pt>
                <c:pt idx="47">
                  <c:v>20.0</c:v>
                </c:pt>
                <c:pt idx="48">
                  <c:v>19.0</c:v>
                </c:pt>
                <c:pt idx="49">
                  <c:v>18.0</c:v>
                </c:pt>
                <c:pt idx="50">
                  <c:v>17.0</c:v>
                </c:pt>
                <c:pt idx="51">
                  <c:v>16.0</c:v>
                </c:pt>
                <c:pt idx="52">
                  <c:v>15.0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042104"/>
        <c:axId val="2125996840"/>
      </c:lineChart>
      <c:catAx>
        <c:axId val="21260421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5996840"/>
        <c:crosses val="autoZero"/>
        <c:auto val="1"/>
        <c:lblAlgn val="ctr"/>
        <c:lblOffset val="100"/>
        <c:tickLblSkip val="10"/>
        <c:noMultiLvlLbl val="0"/>
      </c:catAx>
      <c:valAx>
        <c:axId val="2125996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6042104"/>
        <c:crosses val="autoZero"/>
        <c:crossBetween val="between"/>
        <c:majorUnit val="5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Oligo</a:t>
            </a:r>
            <a:r>
              <a:rPr lang="en-US" dirty="0" smtClean="0"/>
              <a:t> A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Sheet2!$B$1:$B$53</c:f>
              <c:numCache>
                <c:formatCode>General</c:formatCode>
                <c:ptCount val="53"/>
                <c:pt idx="0">
                  <c:v>66.0</c:v>
                </c:pt>
                <c:pt idx="1">
                  <c:v>67.0</c:v>
                </c:pt>
                <c:pt idx="2">
                  <c:v>68.0</c:v>
                </c:pt>
                <c:pt idx="3">
                  <c:v>69.0</c:v>
                </c:pt>
                <c:pt idx="4">
                  <c:v>70.0</c:v>
                </c:pt>
                <c:pt idx="5">
                  <c:v>71.0</c:v>
                </c:pt>
                <c:pt idx="6">
                  <c:v>72.0</c:v>
                </c:pt>
                <c:pt idx="7">
                  <c:v>73.0</c:v>
                </c:pt>
                <c:pt idx="8">
                  <c:v>74.0</c:v>
                </c:pt>
                <c:pt idx="9">
                  <c:v>75.0</c:v>
                </c:pt>
                <c:pt idx="10">
                  <c:v>76.0</c:v>
                </c:pt>
                <c:pt idx="11">
                  <c:v>77.0</c:v>
                </c:pt>
                <c:pt idx="12">
                  <c:v>78.0</c:v>
                </c:pt>
                <c:pt idx="13">
                  <c:v>79.0</c:v>
                </c:pt>
                <c:pt idx="14">
                  <c:v>80.0</c:v>
                </c:pt>
                <c:pt idx="15">
                  <c:v>81.0</c:v>
                </c:pt>
                <c:pt idx="16">
                  <c:v>82.0</c:v>
                </c:pt>
                <c:pt idx="17">
                  <c:v>83.0</c:v>
                </c:pt>
                <c:pt idx="18">
                  <c:v>83.0</c:v>
                </c:pt>
                <c:pt idx="19">
                  <c:v>83.0</c:v>
                </c:pt>
                <c:pt idx="20">
                  <c:v>83.0</c:v>
                </c:pt>
                <c:pt idx="21">
                  <c:v>83.0</c:v>
                </c:pt>
                <c:pt idx="22">
                  <c:v>83.0</c:v>
                </c:pt>
                <c:pt idx="23">
                  <c:v>83.0</c:v>
                </c:pt>
                <c:pt idx="24">
                  <c:v>83.0</c:v>
                </c:pt>
                <c:pt idx="25">
                  <c:v>83.0</c:v>
                </c:pt>
                <c:pt idx="26">
                  <c:v>83.0</c:v>
                </c:pt>
                <c:pt idx="27">
                  <c:v>83.0</c:v>
                </c:pt>
                <c:pt idx="28">
                  <c:v>83.0</c:v>
                </c:pt>
                <c:pt idx="29">
                  <c:v>83.0</c:v>
                </c:pt>
                <c:pt idx="30">
                  <c:v>83.0</c:v>
                </c:pt>
                <c:pt idx="31">
                  <c:v>83.0</c:v>
                </c:pt>
                <c:pt idx="32">
                  <c:v>83.0</c:v>
                </c:pt>
                <c:pt idx="33">
                  <c:v>83.0</c:v>
                </c:pt>
                <c:pt idx="34">
                  <c:v>83.0</c:v>
                </c:pt>
                <c:pt idx="35">
                  <c:v>83.0</c:v>
                </c:pt>
                <c:pt idx="36">
                  <c:v>82.0</c:v>
                </c:pt>
                <c:pt idx="37">
                  <c:v>81.0</c:v>
                </c:pt>
                <c:pt idx="38">
                  <c:v>80.0</c:v>
                </c:pt>
                <c:pt idx="39">
                  <c:v>79.0</c:v>
                </c:pt>
                <c:pt idx="40">
                  <c:v>78.0</c:v>
                </c:pt>
                <c:pt idx="41">
                  <c:v>77.0</c:v>
                </c:pt>
                <c:pt idx="42">
                  <c:v>76.0</c:v>
                </c:pt>
                <c:pt idx="43">
                  <c:v>75.0</c:v>
                </c:pt>
                <c:pt idx="44">
                  <c:v>74.0</c:v>
                </c:pt>
                <c:pt idx="45">
                  <c:v>73.0</c:v>
                </c:pt>
                <c:pt idx="46">
                  <c:v>72.0</c:v>
                </c:pt>
                <c:pt idx="47">
                  <c:v>71.0</c:v>
                </c:pt>
                <c:pt idx="48">
                  <c:v>70.0</c:v>
                </c:pt>
                <c:pt idx="49">
                  <c:v>69.0</c:v>
                </c:pt>
                <c:pt idx="50">
                  <c:v>68.0</c:v>
                </c:pt>
                <c:pt idx="51">
                  <c:v>67.0</c:v>
                </c:pt>
                <c:pt idx="52">
                  <c:v>66.0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Sheet2!$B$56:$B$108</c:f>
              <c:numCache>
                <c:formatCode>General</c:formatCode>
                <c:ptCount val="53"/>
                <c:pt idx="0">
                  <c:v>31.0</c:v>
                </c:pt>
                <c:pt idx="1">
                  <c:v>32.0</c:v>
                </c:pt>
                <c:pt idx="2">
                  <c:v>33.0</c:v>
                </c:pt>
                <c:pt idx="3">
                  <c:v>34.0</c:v>
                </c:pt>
                <c:pt idx="4">
                  <c:v>35.0</c:v>
                </c:pt>
                <c:pt idx="5">
                  <c:v>36.0</c:v>
                </c:pt>
                <c:pt idx="6">
                  <c:v>37.0</c:v>
                </c:pt>
                <c:pt idx="7">
                  <c:v>38.0</c:v>
                </c:pt>
                <c:pt idx="8">
                  <c:v>39.0</c:v>
                </c:pt>
                <c:pt idx="9">
                  <c:v>40.0</c:v>
                </c:pt>
                <c:pt idx="10">
                  <c:v>41.0</c:v>
                </c:pt>
                <c:pt idx="11">
                  <c:v>42.0</c:v>
                </c:pt>
                <c:pt idx="12">
                  <c:v>43.0</c:v>
                </c:pt>
                <c:pt idx="13">
                  <c:v>44.0</c:v>
                </c:pt>
                <c:pt idx="14">
                  <c:v>45.0</c:v>
                </c:pt>
                <c:pt idx="15">
                  <c:v>46.0</c:v>
                </c:pt>
                <c:pt idx="16">
                  <c:v>47.0</c:v>
                </c:pt>
                <c:pt idx="17">
                  <c:v>48.0</c:v>
                </c:pt>
                <c:pt idx="18">
                  <c:v>48.0</c:v>
                </c:pt>
                <c:pt idx="19">
                  <c:v>48.0</c:v>
                </c:pt>
                <c:pt idx="20">
                  <c:v>48.0</c:v>
                </c:pt>
                <c:pt idx="21">
                  <c:v>48.0</c:v>
                </c:pt>
                <c:pt idx="22">
                  <c:v>48.0</c:v>
                </c:pt>
                <c:pt idx="23">
                  <c:v>48.0</c:v>
                </c:pt>
                <c:pt idx="24">
                  <c:v>48.0</c:v>
                </c:pt>
                <c:pt idx="25">
                  <c:v>48.0</c:v>
                </c:pt>
                <c:pt idx="26">
                  <c:v>48.0</c:v>
                </c:pt>
                <c:pt idx="27">
                  <c:v>48.0</c:v>
                </c:pt>
                <c:pt idx="28">
                  <c:v>48.0</c:v>
                </c:pt>
                <c:pt idx="29">
                  <c:v>48.0</c:v>
                </c:pt>
                <c:pt idx="30">
                  <c:v>48.0</c:v>
                </c:pt>
                <c:pt idx="31">
                  <c:v>48.0</c:v>
                </c:pt>
                <c:pt idx="32">
                  <c:v>48.0</c:v>
                </c:pt>
                <c:pt idx="33">
                  <c:v>49.0</c:v>
                </c:pt>
                <c:pt idx="34">
                  <c:v>50.0</c:v>
                </c:pt>
                <c:pt idx="35">
                  <c:v>51.0</c:v>
                </c:pt>
                <c:pt idx="36">
                  <c:v>51.0</c:v>
                </c:pt>
                <c:pt idx="37">
                  <c:v>51.0</c:v>
                </c:pt>
                <c:pt idx="38">
                  <c:v>51.0</c:v>
                </c:pt>
                <c:pt idx="39">
                  <c:v>51.0</c:v>
                </c:pt>
                <c:pt idx="40">
                  <c:v>51.0</c:v>
                </c:pt>
                <c:pt idx="41">
                  <c:v>51.0</c:v>
                </c:pt>
                <c:pt idx="42">
                  <c:v>51.0</c:v>
                </c:pt>
                <c:pt idx="43">
                  <c:v>51.0</c:v>
                </c:pt>
                <c:pt idx="44">
                  <c:v>51.0</c:v>
                </c:pt>
                <c:pt idx="45">
                  <c:v>51.0</c:v>
                </c:pt>
                <c:pt idx="46">
                  <c:v>51.0</c:v>
                </c:pt>
                <c:pt idx="47">
                  <c:v>51.0</c:v>
                </c:pt>
                <c:pt idx="48">
                  <c:v>51.0</c:v>
                </c:pt>
                <c:pt idx="49">
                  <c:v>51.0</c:v>
                </c:pt>
                <c:pt idx="50">
                  <c:v>51.0</c:v>
                </c:pt>
                <c:pt idx="51">
                  <c:v>51.0</c:v>
                </c:pt>
                <c:pt idx="52">
                  <c:v>51.0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Sheet2!$B$110:$B$162</c:f>
              <c:numCache>
                <c:formatCode>General</c:formatCode>
                <c:ptCount val="53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15.0</c:v>
                </c:pt>
                <c:pt idx="17">
                  <c:v>15.0</c:v>
                </c:pt>
                <c:pt idx="18">
                  <c:v>14.0</c:v>
                </c:pt>
                <c:pt idx="19">
                  <c:v>13.0</c:v>
                </c:pt>
                <c:pt idx="20">
                  <c:v>12.0</c:v>
                </c:pt>
                <c:pt idx="21">
                  <c:v>12.0</c:v>
                </c:pt>
                <c:pt idx="22">
                  <c:v>12.0</c:v>
                </c:pt>
                <c:pt idx="23">
                  <c:v>12.0</c:v>
                </c:pt>
                <c:pt idx="24">
                  <c:v>12.0</c:v>
                </c:pt>
                <c:pt idx="25">
                  <c:v>12.0</c:v>
                </c:pt>
                <c:pt idx="26">
                  <c:v>12.0</c:v>
                </c:pt>
                <c:pt idx="27">
                  <c:v>12.0</c:v>
                </c:pt>
                <c:pt idx="28">
                  <c:v>12.0</c:v>
                </c:pt>
                <c:pt idx="29">
                  <c:v>12.0</c:v>
                </c:pt>
                <c:pt idx="30">
                  <c:v>12.0</c:v>
                </c:pt>
                <c:pt idx="31">
                  <c:v>12.0</c:v>
                </c:pt>
                <c:pt idx="32">
                  <c:v>12.0</c:v>
                </c:pt>
                <c:pt idx="33">
                  <c:v>13.0</c:v>
                </c:pt>
                <c:pt idx="34">
                  <c:v>14.0</c:v>
                </c:pt>
                <c:pt idx="35">
                  <c:v>15.0</c:v>
                </c:pt>
                <c:pt idx="36">
                  <c:v>15.0</c:v>
                </c:pt>
                <c:pt idx="37">
                  <c:v>15.0</c:v>
                </c:pt>
                <c:pt idx="38">
                  <c:v>15.0</c:v>
                </c:pt>
                <c:pt idx="39">
                  <c:v>15.0</c:v>
                </c:pt>
                <c:pt idx="40">
                  <c:v>15.0</c:v>
                </c:pt>
                <c:pt idx="41">
                  <c:v>15.0</c:v>
                </c:pt>
                <c:pt idx="42">
                  <c:v>15.0</c:v>
                </c:pt>
                <c:pt idx="43">
                  <c:v>15.0</c:v>
                </c:pt>
                <c:pt idx="44">
                  <c:v>15.0</c:v>
                </c:pt>
                <c:pt idx="45">
                  <c:v>15.0</c:v>
                </c:pt>
                <c:pt idx="46">
                  <c:v>15.0</c:v>
                </c:pt>
                <c:pt idx="47">
                  <c:v>15.0</c:v>
                </c:pt>
                <c:pt idx="48">
                  <c:v>15.0</c:v>
                </c:pt>
                <c:pt idx="49">
                  <c:v>15.0</c:v>
                </c:pt>
                <c:pt idx="50">
                  <c:v>15.0</c:v>
                </c:pt>
                <c:pt idx="51">
                  <c:v>15.0</c:v>
                </c:pt>
                <c:pt idx="52">
                  <c:v>15.0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144776"/>
        <c:axId val="2129101976"/>
      </c:lineChart>
      <c:catAx>
        <c:axId val="212914477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9101976"/>
        <c:crosses val="autoZero"/>
        <c:auto val="1"/>
        <c:lblAlgn val="ctr"/>
        <c:lblOffset val="100"/>
        <c:tickLblSkip val="10"/>
        <c:noMultiLvlLbl val="0"/>
      </c:catAx>
      <c:valAx>
        <c:axId val="2129101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144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3681102362205"/>
          <c:y val="0.0694444444444444"/>
          <c:w val="0.885613735783027"/>
          <c:h val="0.82246937882764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427928"/>
        <c:axId val="2143430872"/>
      </c:lineChart>
      <c:catAx>
        <c:axId val="21434279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430872"/>
        <c:crosses val="autoZero"/>
        <c:auto val="1"/>
        <c:lblAlgn val="ctr"/>
        <c:lblOffset val="100"/>
        <c:tickLblSkip val="10"/>
        <c:noMultiLvlLbl val="0"/>
      </c:catAx>
      <c:valAx>
        <c:axId val="2143430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3427928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Oligo</a:t>
            </a:r>
            <a:r>
              <a:rPr lang="en-US" dirty="0" smtClean="0"/>
              <a:t> B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Sheet2!$C$1:$C$53</c:f>
              <c:numCache>
                <c:formatCode>General</c:formatCode>
                <c:ptCount val="53"/>
                <c:pt idx="0">
                  <c:v>85.0</c:v>
                </c:pt>
                <c:pt idx="1">
                  <c:v>84.0</c:v>
                </c:pt>
                <c:pt idx="2">
                  <c:v>83.0</c:v>
                </c:pt>
                <c:pt idx="3">
                  <c:v>82.0</c:v>
                </c:pt>
                <c:pt idx="4">
                  <c:v>81.0</c:v>
                </c:pt>
                <c:pt idx="5">
                  <c:v>80.0</c:v>
                </c:pt>
                <c:pt idx="6">
                  <c:v>79.0</c:v>
                </c:pt>
                <c:pt idx="7">
                  <c:v>78.0</c:v>
                </c:pt>
                <c:pt idx="8">
                  <c:v>77.0</c:v>
                </c:pt>
                <c:pt idx="9">
                  <c:v>76.0</c:v>
                </c:pt>
                <c:pt idx="10">
                  <c:v>75.0</c:v>
                </c:pt>
                <c:pt idx="11">
                  <c:v>74.0</c:v>
                </c:pt>
                <c:pt idx="12">
                  <c:v>73.0</c:v>
                </c:pt>
                <c:pt idx="13">
                  <c:v>72.0</c:v>
                </c:pt>
                <c:pt idx="14">
                  <c:v>71.0</c:v>
                </c:pt>
                <c:pt idx="15">
                  <c:v>70.0</c:v>
                </c:pt>
                <c:pt idx="16">
                  <c:v>69.0</c:v>
                </c:pt>
                <c:pt idx="17">
                  <c:v>67.0</c:v>
                </c:pt>
                <c:pt idx="18">
                  <c:v>65.0</c:v>
                </c:pt>
                <c:pt idx="19">
                  <c:v>63.0</c:v>
                </c:pt>
                <c:pt idx="20">
                  <c:v>61.0</c:v>
                </c:pt>
                <c:pt idx="21">
                  <c:v>59.0</c:v>
                </c:pt>
                <c:pt idx="22">
                  <c:v>57.0</c:v>
                </c:pt>
                <c:pt idx="23">
                  <c:v>55.0</c:v>
                </c:pt>
                <c:pt idx="24">
                  <c:v>53.0</c:v>
                </c:pt>
                <c:pt idx="25">
                  <c:v>51.0</c:v>
                </c:pt>
                <c:pt idx="26">
                  <c:v>49.0</c:v>
                </c:pt>
                <c:pt idx="27">
                  <c:v>47.0</c:v>
                </c:pt>
                <c:pt idx="28">
                  <c:v>45.0</c:v>
                </c:pt>
                <c:pt idx="29">
                  <c:v>43.0</c:v>
                </c:pt>
                <c:pt idx="30">
                  <c:v>41.0</c:v>
                </c:pt>
                <c:pt idx="31">
                  <c:v>39.0</c:v>
                </c:pt>
                <c:pt idx="32">
                  <c:v>37.0</c:v>
                </c:pt>
                <c:pt idx="33">
                  <c:v>35.0</c:v>
                </c:pt>
                <c:pt idx="34">
                  <c:v>33.0</c:v>
                </c:pt>
                <c:pt idx="35">
                  <c:v>32.0</c:v>
                </c:pt>
                <c:pt idx="36">
                  <c:v>31.0</c:v>
                </c:pt>
                <c:pt idx="37">
                  <c:v>30.0</c:v>
                </c:pt>
                <c:pt idx="38">
                  <c:v>29.0</c:v>
                </c:pt>
                <c:pt idx="39">
                  <c:v>28.0</c:v>
                </c:pt>
                <c:pt idx="40">
                  <c:v>27.0</c:v>
                </c:pt>
                <c:pt idx="41">
                  <c:v>26.0</c:v>
                </c:pt>
                <c:pt idx="42">
                  <c:v>25.0</c:v>
                </c:pt>
                <c:pt idx="43">
                  <c:v>24.0</c:v>
                </c:pt>
                <c:pt idx="44">
                  <c:v>23.0</c:v>
                </c:pt>
                <c:pt idx="45">
                  <c:v>22.0</c:v>
                </c:pt>
                <c:pt idx="46">
                  <c:v>21.0</c:v>
                </c:pt>
                <c:pt idx="47">
                  <c:v>20.0</c:v>
                </c:pt>
                <c:pt idx="48">
                  <c:v>19.0</c:v>
                </c:pt>
                <c:pt idx="49">
                  <c:v>18.0</c:v>
                </c:pt>
                <c:pt idx="50">
                  <c:v>17.0</c:v>
                </c:pt>
                <c:pt idx="51">
                  <c:v>16.0</c:v>
                </c:pt>
                <c:pt idx="52">
                  <c:v>15.0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Sheet2!$C$56:$C$108</c:f>
              <c:numCache>
                <c:formatCode>General</c:formatCode>
                <c:ptCount val="53"/>
                <c:pt idx="0">
                  <c:v>51.0</c:v>
                </c:pt>
                <c:pt idx="1">
                  <c:v>51.0</c:v>
                </c:pt>
                <c:pt idx="2">
                  <c:v>51.0</c:v>
                </c:pt>
                <c:pt idx="3">
                  <c:v>51.0</c:v>
                </c:pt>
                <c:pt idx="4">
                  <c:v>51.0</c:v>
                </c:pt>
                <c:pt idx="5">
                  <c:v>51.0</c:v>
                </c:pt>
                <c:pt idx="6">
                  <c:v>51.0</c:v>
                </c:pt>
                <c:pt idx="7">
                  <c:v>51.0</c:v>
                </c:pt>
                <c:pt idx="8">
                  <c:v>51.0</c:v>
                </c:pt>
                <c:pt idx="9">
                  <c:v>51.0</c:v>
                </c:pt>
                <c:pt idx="10">
                  <c:v>51.0</c:v>
                </c:pt>
                <c:pt idx="11">
                  <c:v>51.0</c:v>
                </c:pt>
                <c:pt idx="12">
                  <c:v>51.0</c:v>
                </c:pt>
                <c:pt idx="13">
                  <c:v>51.0</c:v>
                </c:pt>
                <c:pt idx="14">
                  <c:v>51.0</c:v>
                </c:pt>
                <c:pt idx="15">
                  <c:v>51.0</c:v>
                </c:pt>
                <c:pt idx="16">
                  <c:v>51.0</c:v>
                </c:pt>
                <c:pt idx="17">
                  <c:v>50.0</c:v>
                </c:pt>
                <c:pt idx="18">
                  <c:v>49.0</c:v>
                </c:pt>
                <c:pt idx="19">
                  <c:v>48.0</c:v>
                </c:pt>
                <c:pt idx="20">
                  <c:v>47.0</c:v>
                </c:pt>
                <c:pt idx="21">
                  <c:v>46.0</c:v>
                </c:pt>
                <c:pt idx="22">
                  <c:v>45.0</c:v>
                </c:pt>
                <c:pt idx="23">
                  <c:v>44.0</c:v>
                </c:pt>
                <c:pt idx="24">
                  <c:v>43.0</c:v>
                </c:pt>
                <c:pt idx="25">
                  <c:v>42.0</c:v>
                </c:pt>
                <c:pt idx="26">
                  <c:v>41.0</c:v>
                </c:pt>
                <c:pt idx="27">
                  <c:v>40.0</c:v>
                </c:pt>
                <c:pt idx="28">
                  <c:v>39.0</c:v>
                </c:pt>
                <c:pt idx="29">
                  <c:v>38.0</c:v>
                </c:pt>
                <c:pt idx="30">
                  <c:v>37.0</c:v>
                </c:pt>
                <c:pt idx="31">
                  <c:v>36.0</c:v>
                </c:pt>
                <c:pt idx="32">
                  <c:v>35.0</c:v>
                </c:pt>
                <c:pt idx="33">
                  <c:v>34.0</c:v>
                </c:pt>
                <c:pt idx="34">
                  <c:v>33.0</c:v>
                </c:pt>
                <c:pt idx="35">
                  <c:v>32.0</c:v>
                </c:pt>
                <c:pt idx="36">
                  <c:v>31.0</c:v>
                </c:pt>
                <c:pt idx="37">
                  <c:v>30.0</c:v>
                </c:pt>
                <c:pt idx="38">
                  <c:v>29.0</c:v>
                </c:pt>
                <c:pt idx="39">
                  <c:v>28.0</c:v>
                </c:pt>
                <c:pt idx="40">
                  <c:v>27.0</c:v>
                </c:pt>
                <c:pt idx="41">
                  <c:v>26.0</c:v>
                </c:pt>
                <c:pt idx="42">
                  <c:v>25.0</c:v>
                </c:pt>
                <c:pt idx="43">
                  <c:v>24.0</c:v>
                </c:pt>
                <c:pt idx="44">
                  <c:v>23.0</c:v>
                </c:pt>
                <c:pt idx="45">
                  <c:v>22.0</c:v>
                </c:pt>
                <c:pt idx="46">
                  <c:v>21.0</c:v>
                </c:pt>
                <c:pt idx="47">
                  <c:v>20.0</c:v>
                </c:pt>
                <c:pt idx="48">
                  <c:v>19.0</c:v>
                </c:pt>
                <c:pt idx="49">
                  <c:v>18.0</c:v>
                </c:pt>
                <c:pt idx="50">
                  <c:v>17.0</c:v>
                </c:pt>
                <c:pt idx="51">
                  <c:v>16.0</c:v>
                </c:pt>
                <c:pt idx="52">
                  <c:v>15.0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415960"/>
        <c:axId val="2129157736"/>
      </c:lineChart>
      <c:catAx>
        <c:axId val="21354159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9157736"/>
        <c:crosses val="autoZero"/>
        <c:auto val="1"/>
        <c:lblAlgn val="ctr"/>
        <c:lblOffset val="100"/>
        <c:tickLblSkip val="10"/>
        <c:noMultiLvlLbl val="0"/>
      </c:catAx>
      <c:valAx>
        <c:axId val="212915773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135415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Oligo</a:t>
            </a:r>
            <a:r>
              <a:rPr lang="en-US" dirty="0" smtClean="0"/>
              <a:t> C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1"/>
          <c:marker>
            <c:symbol val="none"/>
          </c:marker>
          <c:val>
            <c:numRef>
              <c:f>Sheet2!$D$1:$D$53</c:f>
              <c:numCache>
                <c:formatCode>General</c:formatCode>
                <c:ptCount val="53"/>
                <c:pt idx="0">
                  <c:v>15.0</c:v>
                </c:pt>
                <c:pt idx="1">
                  <c:v>16.0</c:v>
                </c:pt>
                <c:pt idx="2">
                  <c:v>17.0</c:v>
                </c:pt>
                <c:pt idx="3">
                  <c:v>18.0</c:v>
                </c:pt>
                <c:pt idx="4">
                  <c:v>19.0</c:v>
                </c:pt>
                <c:pt idx="5">
                  <c:v>20.0</c:v>
                </c:pt>
                <c:pt idx="6">
                  <c:v>21.0</c:v>
                </c:pt>
                <c:pt idx="7">
                  <c:v>22.0</c:v>
                </c:pt>
                <c:pt idx="8">
                  <c:v>23.0</c:v>
                </c:pt>
                <c:pt idx="9">
                  <c:v>24.0</c:v>
                </c:pt>
                <c:pt idx="10">
                  <c:v>25.0</c:v>
                </c:pt>
                <c:pt idx="11">
                  <c:v>26.0</c:v>
                </c:pt>
                <c:pt idx="12">
                  <c:v>27.0</c:v>
                </c:pt>
                <c:pt idx="13">
                  <c:v>28.0</c:v>
                </c:pt>
                <c:pt idx="14">
                  <c:v>29.0</c:v>
                </c:pt>
                <c:pt idx="15">
                  <c:v>30.0</c:v>
                </c:pt>
                <c:pt idx="16">
                  <c:v>31.0</c:v>
                </c:pt>
                <c:pt idx="17">
                  <c:v>32.0</c:v>
                </c:pt>
                <c:pt idx="18">
                  <c:v>33.0</c:v>
                </c:pt>
                <c:pt idx="19">
                  <c:v>35.0</c:v>
                </c:pt>
                <c:pt idx="20">
                  <c:v>37.0</c:v>
                </c:pt>
                <c:pt idx="21">
                  <c:v>39.0</c:v>
                </c:pt>
                <c:pt idx="22">
                  <c:v>41.0</c:v>
                </c:pt>
                <c:pt idx="23">
                  <c:v>43.0</c:v>
                </c:pt>
                <c:pt idx="24">
                  <c:v>45.0</c:v>
                </c:pt>
                <c:pt idx="25">
                  <c:v>47.0</c:v>
                </c:pt>
                <c:pt idx="26">
                  <c:v>49.0</c:v>
                </c:pt>
                <c:pt idx="27">
                  <c:v>51.0</c:v>
                </c:pt>
                <c:pt idx="28">
                  <c:v>53.0</c:v>
                </c:pt>
                <c:pt idx="29">
                  <c:v>55.0</c:v>
                </c:pt>
                <c:pt idx="30">
                  <c:v>57.0</c:v>
                </c:pt>
                <c:pt idx="31">
                  <c:v>59.0</c:v>
                </c:pt>
                <c:pt idx="32">
                  <c:v>61.0</c:v>
                </c:pt>
                <c:pt idx="33">
                  <c:v>63.0</c:v>
                </c:pt>
                <c:pt idx="34">
                  <c:v>65.0</c:v>
                </c:pt>
                <c:pt idx="35">
                  <c:v>67.0</c:v>
                </c:pt>
                <c:pt idx="36">
                  <c:v>68.0</c:v>
                </c:pt>
                <c:pt idx="37">
                  <c:v>69.0</c:v>
                </c:pt>
                <c:pt idx="38">
                  <c:v>70.0</c:v>
                </c:pt>
                <c:pt idx="39">
                  <c:v>71.0</c:v>
                </c:pt>
                <c:pt idx="40">
                  <c:v>72.0</c:v>
                </c:pt>
                <c:pt idx="41">
                  <c:v>73.0</c:v>
                </c:pt>
                <c:pt idx="42">
                  <c:v>74.0</c:v>
                </c:pt>
                <c:pt idx="43">
                  <c:v>75.0</c:v>
                </c:pt>
                <c:pt idx="44">
                  <c:v>76.0</c:v>
                </c:pt>
                <c:pt idx="45">
                  <c:v>77.0</c:v>
                </c:pt>
                <c:pt idx="46">
                  <c:v>78.0</c:v>
                </c:pt>
                <c:pt idx="47">
                  <c:v>79.0</c:v>
                </c:pt>
                <c:pt idx="48">
                  <c:v>80.0</c:v>
                </c:pt>
                <c:pt idx="49">
                  <c:v>81.0</c:v>
                </c:pt>
                <c:pt idx="50">
                  <c:v>82.0</c:v>
                </c:pt>
                <c:pt idx="51">
                  <c:v>83.0</c:v>
                </c:pt>
                <c:pt idx="52">
                  <c:v>84.0</c:v>
                </c:pt>
              </c:numCache>
            </c:numRef>
          </c:val>
          <c:smooth val="0"/>
        </c:ser>
        <c:ser>
          <c:idx val="0"/>
          <c:order val="0"/>
          <c:marker>
            <c:symbol val="none"/>
          </c:marker>
          <c:val>
            <c:numRef>
              <c:f>Sheet2!$D$1:$D$53</c:f>
              <c:numCache>
                <c:formatCode>General</c:formatCode>
                <c:ptCount val="53"/>
                <c:pt idx="0">
                  <c:v>15.0</c:v>
                </c:pt>
                <c:pt idx="1">
                  <c:v>16.0</c:v>
                </c:pt>
                <c:pt idx="2">
                  <c:v>17.0</c:v>
                </c:pt>
                <c:pt idx="3">
                  <c:v>18.0</c:v>
                </c:pt>
                <c:pt idx="4">
                  <c:v>19.0</c:v>
                </c:pt>
                <c:pt idx="5">
                  <c:v>20.0</c:v>
                </c:pt>
                <c:pt idx="6">
                  <c:v>21.0</c:v>
                </c:pt>
                <c:pt idx="7">
                  <c:v>22.0</c:v>
                </c:pt>
                <c:pt idx="8">
                  <c:v>23.0</c:v>
                </c:pt>
                <c:pt idx="9">
                  <c:v>24.0</c:v>
                </c:pt>
                <c:pt idx="10">
                  <c:v>25.0</c:v>
                </c:pt>
                <c:pt idx="11">
                  <c:v>26.0</c:v>
                </c:pt>
                <c:pt idx="12">
                  <c:v>27.0</c:v>
                </c:pt>
                <c:pt idx="13">
                  <c:v>28.0</c:v>
                </c:pt>
                <c:pt idx="14">
                  <c:v>29.0</c:v>
                </c:pt>
                <c:pt idx="15">
                  <c:v>30.0</c:v>
                </c:pt>
                <c:pt idx="16">
                  <c:v>31.0</c:v>
                </c:pt>
                <c:pt idx="17">
                  <c:v>32.0</c:v>
                </c:pt>
                <c:pt idx="18">
                  <c:v>33.0</c:v>
                </c:pt>
                <c:pt idx="19">
                  <c:v>35.0</c:v>
                </c:pt>
                <c:pt idx="20">
                  <c:v>37.0</c:v>
                </c:pt>
                <c:pt idx="21">
                  <c:v>39.0</c:v>
                </c:pt>
                <c:pt idx="22">
                  <c:v>41.0</c:v>
                </c:pt>
                <c:pt idx="23">
                  <c:v>43.0</c:v>
                </c:pt>
                <c:pt idx="24">
                  <c:v>45.0</c:v>
                </c:pt>
                <c:pt idx="25">
                  <c:v>47.0</c:v>
                </c:pt>
                <c:pt idx="26">
                  <c:v>49.0</c:v>
                </c:pt>
                <c:pt idx="27">
                  <c:v>51.0</c:v>
                </c:pt>
                <c:pt idx="28">
                  <c:v>53.0</c:v>
                </c:pt>
                <c:pt idx="29">
                  <c:v>55.0</c:v>
                </c:pt>
                <c:pt idx="30">
                  <c:v>57.0</c:v>
                </c:pt>
                <c:pt idx="31">
                  <c:v>59.0</c:v>
                </c:pt>
                <c:pt idx="32">
                  <c:v>61.0</c:v>
                </c:pt>
                <c:pt idx="33">
                  <c:v>63.0</c:v>
                </c:pt>
                <c:pt idx="34">
                  <c:v>65.0</c:v>
                </c:pt>
                <c:pt idx="35">
                  <c:v>67.0</c:v>
                </c:pt>
                <c:pt idx="36">
                  <c:v>68.0</c:v>
                </c:pt>
                <c:pt idx="37">
                  <c:v>69.0</c:v>
                </c:pt>
                <c:pt idx="38">
                  <c:v>70.0</c:v>
                </c:pt>
                <c:pt idx="39">
                  <c:v>71.0</c:v>
                </c:pt>
                <c:pt idx="40">
                  <c:v>72.0</c:v>
                </c:pt>
                <c:pt idx="41">
                  <c:v>73.0</c:v>
                </c:pt>
                <c:pt idx="42">
                  <c:v>74.0</c:v>
                </c:pt>
                <c:pt idx="43">
                  <c:v>75.0</c:v>
                </c:pt>
                <c:pt idx="44">
                  <c:v>76.0</c:v>
                </c:pt>
                <c:pt idx="45">
                  <c:v>77.0</c:v>
                </c:pt>
                <c:pt idx="46">
                  <c:v>78.0</c:v>
                </c:pt>
                <c:pt idx="47">
                  <c:v>79.0</c:v>
                </c:pt>
                <c:pt idx="48">
                  <c:v>80.0</c:v>
                </c:pt>
                <c:pt idx="49">
                  <c:v>81.0</c:v>
                </c:pt>
                <c:pt idx="50">
                  <c:v>82.0</c:v>
                </c:pt>
                <c:pt idx="51">
                  <c:v>83.0</c:v>
                </c:pt>
                <c:pt idx="52">
                  <c:v>84.0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094264"/>
        <c:axId val="2143098056"/>
      </c:lineChart>
      <c:catAx>
        <c:axId val="214309426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098056"/>
        <c:crosses val="autoZero"/>
        <c:auto val="1"/>
        <c:lblAlgn val="ctr"/>
        <c:lblOffset val="100"/>
        <c:tickLblSkip val="10"/>
        <c:noMultiLvlLbl val="0"/>
      </c:catAx>
      <c:valAx>
        <c:axId val="214309805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143094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Sheet2!$C$1:$C$53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124936"/>
        <c:axId val="2129127608"/>
      </c:lineChart>
      <c:catAx>
        <c:axId val="21291249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9127608"/>
        <c:crosses val="autoZero"/>
        <c:auto val="1"/>
        <c:lblAlgn val="ctr"/>
        <c:lblOffset val="100"/>
        <c:noMultiLvlLbl val="0"/>
      </c:catAx>
      <c:valAx>
        <c:axId val="2129127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124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Sheet2!$C$55:$C$107</c:f>
              <c:numCache>
                <c:formatCode>General</c:formatCode>
                <c:ptCount val="53"/>
                <c:pt idx="0">
                  <c:v>67.0</c:v>
                </c:pt>
                <c:pt idx="1">
                  <c:v>66.0</c:v>
                </c:pt>
                <c:pt idx="2">
                  <c:v>65.0</c:v>
                </c:pt>
                <c:pt idx="3">
                  <c:v>64.0</c:v>
                </c:pt>
                <c:pt idx="4">
                  <c:v>63.0</c:v>
                </c:pt>
                <c:pt idx="5">
                  <c:v>90.0</c:v>
                </c:pt>
                <c:pt idx="6">
                  <c:v>90.0</c:v>
                </c:pt>
                <c:pt idx="7">
                  <c:v>90.0</c:v>
                </c:pt>
                <c:pt idx="8">
                  <c:v>90.0</c:v>
                </c:pt>
                <c:pt idx="9">
                  <c:v>90.0</c:v>
                </c:pt>
                <c:pt idx="10">
                  <c:v>90.0</c:v>
                </c:pt>
                <c:pt idx="11">
                  <c:v>90.0</c:v>
                </c:pt>
                <c:pt idx="12">
                  <c:v>90.0</c:v>
                </c:pt>
                <c:pt idx="13">
                  <c:v>90.0</c:v>
                </c:pt>
                <c:pt idx="14">
                  <c:v>90.0</c:v>
                </c:pt>
                <c:pt idx="15">
                  <c:v>90.0</c:v>
                </c:pt>
                <c:pt idx="16">
                  <c:v>90.0</c:v>
                </c:pt>
                <c:pt idx="17">
                  <c:v>90.0</c:v>
                </c:pt>
                <c:pt idx="18">
                  <c:v>90.0</c:v>
                </c:pt>
                <c:pt idx="19">
                  <c:v>90.0</c:v>
                </c:pt>
                <c:pt idx="20">
                  <c:v>90.0</c:v>
                </c:pt>
                <c:pt idx="21">
                  <c:v>90.0</c:v>
                </c:pt>
                <c:pt idx="22">
                  <c:v>90.0</c:v>
                </c:pt>
                <c:pt idx="23">
                  <c:v>90.0</c:v>
                </c:pt>
                <c:pt idx="24">
                  <c:v>90.0</c:v>
                </c:pt>
                <c:pt idx="25">
                  <c:v>90.0</c:v>
                </c:pt>
                <c:pt idx="26">
                  <c:v>90.0</c:v>
                </c:pt>
                <c:pt idx="27">
                  <c:v>90.0</c:v>
                </c:pt>
                <c:pt idx="28">
                  <c:v>90.0</c:v>
                </c:pt>
                <c:pt idx="29">
                  <c:v>90.0</c:v>
                </c:pt>
                <c:pt idx="30">
                  <c:v>90.0</c:v>
                </c:pt>
                <c:pt idx="31">
                  <c:v>90.0</c:v>
                </c:pt>
                <c:pt idx="32">
                  <c:v>90.0</c:v>
                </c:pt>
                <c:pt idx="33">
                  <c:v>90.0</c:v>
                </c:pt>
                <c:pt idx="34">
                  <c:v>90.0</c:v>
                </c:pt>
                <c:pt idx="35">
                  <c:v>90.0</c:v>
                </c:pt>
                <c:pt idx="36">
                  <c:v>90.0</c:v>
                </c:pt>
                <c:pt idx="37">
                  <c:v>90.0</c:v>
                </c:pt>
                <c:pt idx="38">
                  <c:v>90.0</c:v>
                </c:pt>
                <c:pt idx="39">
                  <c:v>90.0</c:v>
                </c:pt>
                <c:pt idx="40">
                  <c:v>90.0</c:v>
                </c:pt>
                <c:pt idx="41">
                  <c:v>90.0</c:v>
                </c:pt>
                <c:pt idx="42">
                  <c:v>90.0</c:v>
                </c:pt>
                <c:pt idx="43">
                  <c:v>90.0</c:v>
                </c:pt>
                <c:pt idx="44">
                  <c:v>90.0</c:v>
                </c:pt>
                <c:pt idx="45">
                  <c:v>90.0</c:v>
                </c:pt>
                <c:pt idx="46">
                  <c:v>62.0</c:v>
                </c:pt>
                <c:pt idx="47">
                  <c:v>63.0</c:v>
                </c:pt>
                <c:pt idx="48">
                  <c:v>64.0</c:v>
                </c:pt>
                <c:pt idx="49">
                  <c:v>65.0</c:v>
                </c:pt>
                <c:pt idx="50">
                  <c:v>66.0</c:v>
                </c:pt>
                <c:pt idx="51">
                  <c:v>67.0</c:v>
                </c:pt>
                <c:pt idx="52">
                  <c:v>68.0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905112"/>
        <c:axId val="2140515768"/>
      </c:lineChart>
      <c:catAx>
        <c:axId val="21349051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515768"/>
        <c:crosses val="autoZero"/>
        <c:auto val="1"/>
        <c:lblAlgn val="ctr"/>
        <c:lblOffset val="100"/>
        <c:noMultiLvlLbl val="0"/>
      </c:catAx>
      <c:valAx>
        <c:axId val="2140515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4905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Sheet2!$C$109:$C$161</c:f>
              <c:numCache>
                <c:formatCode>General</c:formatCode>
                <c:ptCount val="53"/>
                <c:pt idx="0">
                  <c:v>0.37</c:v>
                </c:pt>
                <c:pt idx="1">
                  <c:v>0.37</c:v>
                </c:pt>
                <c:pt idx="2">
                  <c:v>0.37</c:v>
                </c:pt>
                <c:pt idx="3">
                  <c:v>0.37</c:v>
                </c:pt>
                <c:pt idx="4">
                  <c:v>0.37</c:v>
                </c:pt>
                <c:pt idx="5">
                  <c:v>0.37</c:v>
                </c:pt>
                <c:pt idx="6">
                  <c:v>0.37</c:v>
                </c:pt>
                <c:pt idx="7">
                  <c:v>0.37</c:v>
                </c:pt>
                <c:pt idx="8">
                  <c:v>0.37</c:v>
                </c:pt>
                <c:pt idx="9">
                  <c:v>0.37</c:v>
                </c:pt>
                <c:pt idx="10">
                  <c:v>0.37</c:v>
                </c:pt>
                <c:pt idx="11">
                  <c:v>0.42</c:v>
                </c:pt>
                <c:pt idx="12">
                  <c:v>0.94</c:v>
                </c:pt>
                <c:pt idx="13">
                  <c:v>0.94</c:v>
                </c:pt>
                <c:pt idx="14">
                  <c:v>0.94</c:v>
                </c:pt>
                <c:pt idx="15">
                  <c:v>0.94</c:v>
                </c:pt>
                <c:pt idx="16">
                  <c:v>0.94</c:v>
                </c:pt>
                <c:pt idx="17">
                  <c:v>0.94</c:v>
                </c:pt>
                <c:pt idx="18">
                  <c:v>1.87</c:v>
                </c:pt>
                <c:pt idx="19">
                  <c:v>2.16</c:v>
                </c:pt>
                <c:pt idx="20">
                  <c:v>1.74</c:v>
                </c:pt>
                <c:pt idx="21">
                  <c:v>0.22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618840"/>
        <c:axId val="2125680904"/>
      </c:lineChart>
      <c:catAx>
        <c:axId val="2125618840"/>
        <c:scaling>
          <c:orientation val="minMax"/>
        </c:scaling>
        <c:delete val="0"/>
        <c:axPos val="b"/>
        <c:majorTickMark val="out"/>
        <c:minorTickMark val="none"/>
        <c:tickLblPos val="nextTo"/>
        <c:crossAx val="2125680904"/>
        <c:crosses val="autoZero"/>
        <c:auto val="1"/>
        <c:lblAlgn val="ctr"/>
        <c:lblOffset val="100"/>
        <c:noMultiLvlLbl val="0"/>
      </c:catAx>
      <c:valAx>
        <c:axId val="2125680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5618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3681102362205"/>
          <c:y val="0.0694444444444444"/>
          <c:w val="0.885613735783027"/>
          <c:h val="0.82246937882764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9283208"/>
        <c:axId val="2078435112"/>
      </c:lineChart>
      <c:catAx>
        <c:axId val="2079283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435112"/>
        <c:crosses val="autoZero"/>
        <c:auto val="1"/>
        <c:lblAlgn val="ctr"/>
        <c:lblOffset val="100"/>
        <c:tickLblSkip val="10"/>
        <c:noMultiLvlLbl val="0"/>
      </c:catAx>
      <c:valAx>
        <c:axId val="20784351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079283208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4855643044619"/>
          <c:y val="0.0277777777777778"/>
          <c:w val="0.885449256342957"/>
          <c:h val="0.82246937882764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200792"/>
        <c:axId val="2143257128"/>
      </c:lineChart>
      <c:catAx>
        <c:axId val="214320079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257128"/>
        <c:crosses val="autoZero"/>
        <c:auto val="1"/>
        <c:lblAlgn val="ctr"/>
        <c:lblOffset val="100"/>
        <c:noMultiLvlLbl val="0"/>
      </c:catAx>
      <c:valAx>
        <c:axId val="2143257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200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Sheet1!$G$1:$G$53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256024"/>
        <c:axId val="2143238680"/>
      </c:lineChart>
      <c:catAx>
        <c:axId val="214325602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238680"/>
        <c:crosses val="autoZero"/>
        <c:auto val="1"/>
        <c:lblAlgn val="ctr"/>
        <c:lblOffset val="100"/>
        <c:noMultiLvlLbl val="0"/>
      </c:catAx>
      <c:valAx>
        <c:axId val="2143238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2560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Sheet1!$D$1:$D$53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501528"/>
        <c:axId val="2143504472"/>
      </c:lineChart>
      <c:catAx>
        <c:axId val="21435015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504472"/>
        <c:crosses val="autoZero"/>
        <c:auto val="1"/>
        <c:lblAlgn val="ctr"/>
        <c:lblOffset val="100"/>
        <c:tickLblSkip val="10"/>
        <c:noMultiLvlLbl val="0"/>
      </c:catAx>
      <c:valAx>
        <c:axId val="2143504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3501528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16.0</c:v>
                </c:pt>
                <c:pt idx="20">
                  <c:v>16.0</c:v>
                </c:pt>
                <c:pt idx="21">
                  <c:v>16.0</c:v>
                </c:pt>
                <c:pt idx="22">
                  <c:v>16.0</c:v>
                </c:pt>
                <c:pt idx="23">
                  <c:v>16.0</c:v>
                </c:pt>
                <c:pt idx="24">
                  <c:v>16.0</c:v>
                </c:pt>
                <c:pt idx="25">
                  <c:v>16.0</c:v>
                </c:pt>
                <c:pt idx="26">
                  <c:v>16.0</c:v>
                </c:pt>
                <c:pt idx="27">
                  <c:v>16.0</c:v>
                </c:pt>
                <c:pt idx="28">
                  <c:v>16.0</c:v>
                </c:pt>
                <c:pt idx="29">
                  <c:v>16.0</c:v>
                </c:pt>
                <c:pt idx="30">
                  <c:v>16.0</c:v>
                </c:pt>
                <c:pt idx="31">
                  <c:v>16.0</c:v>
                </c:pt>
                <c:pt idx="32">
                  <c:v>16.0</c:v>
                </c:pt>
                <c:pt idx="33">
                  <c:v>16.0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970312"/>
        <c:axId val="2135646088"/>
      </c:lineChart>
      <c:catAx>
        <c:axId val="21409703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5646088"/>
        <c:crosses val="autoZero"/>
        <c:auto val="1"/>
        <c:lblAlgn val="ctr"/>
        <c:lblOffset val="100"/>
        <c:tickLblSkip val="10"/>
        <c:noMultiLvlLbl val="0"/>
      </c:catAx>
      <c:valAx>
        <c:axId val="21356460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0970312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33681102362205"/>
          <c:y val="0.0694444444444444"/>
          <c:w val="0.885613735783027"/>
          <c:h val="0.82246937882764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992216"/>
        <c:axId val="2140457384"/>
      </c:lineChart>
      <c:catAx>
        <c:axId val="21349922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57384"/>
        <c:crosses val="autoZero"/>
        <c:auto val="1"/>
        <c:lblAlgn val="ctr"/>
        <c:lblOffset val="100"/>
        <c:tickLblSkip val="10"/>
        <c:noMultiLvlLbl val="0"/>
      </c:catAx>
      <c:valAx>
        <c:axId val="2140457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34992216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Sheet1!$D$1:$D$53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607096"/>
        <c:axId val="2131610088"/>
      </c:lineChart>
      <c:catAx>
        <c:axId val="2131607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31610088"/>
        <c:crosses val="autoZero"/>
        <c:auto val="1"/>
        <c:lblAlgn val="ctr"/>
        <c:lblOffset val="100"/>
        <c:tickLblSkip val="10"/>
        <c:noMultiLvlLbl val="0"/>
      </c:catAx>
      <c:valAx>
        <c:axId val="21316100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31607096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16.0</c:v>
                </c:pt>
                <c:pt idx="20">
                  <c:v>16.0</c:v>
                </c:pt>
                <c:pt idx="21">
                  <c:v>16.0</c:v>
                </c:pt>
                <c:pt idx="22">
                  <c:v>16.0</c:v>
                </c:pt>
                <c:pt idx="23">
                  <c:v>16.0</c:v>
                </c:pt>
                <c:pt idx="24">
                  <c:v>16.0</c:v>
                </c:pt>
                <c:pt idx="25">
                  <c:v>16.0</c:v>
                </c:pt>
                <c:pt idx="26">
                  <c:v>16.0</c:v>
                </c:pt>
                <c:pt idx="27">
                  <c:v>16.0</c:v>
                </c:pt>
                <c:pt idx="28">
                  <c:v>16.0</c:v>
                </c:pt>
                <c:pt idx="29">
                  <c:v>16.0</c:v>
                </c:pt>
                <c:pt idx="30">
                  <c:v>16.0</c:v>
                </c:pt>
                <c:pt idx="31">
                  <c:v>16.0</c:v>
                </c:pt>
                <c:pt idx="32">
                  <c:v>16.0</c:v>
                </c:pt>
                <c:pt idx="33">
                  <c:v>16.0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827272"/>
        <c:axId val="2143830216"/>
      </c:lineChart>
      <c:catAx>
        <c:axId val="21438272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830216"/>
        <c:crosses val="autoZero"/>
        <c:auto val="1"/>
        <c:lblAlgn val="ctr"/>
        <c:lblOffset val="100"/>
        <c:tickLblSkip val="10"/>
        <c:noMultiLvlLbl val="0"/>
      </c:catAx>
      <c:valAx>
        <c:axId val="2143830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3827272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3681102362205"/>
          <c:y val="0.0694444444444444"/>
          <c:w val="0.885613735783027"/>
          <c:h val="0.822469378827647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Sheet1!$C$1:$C$53</c:f>
              <c:numCache>
                <c:formatCode>General</c:formatCode>
                <c:ptCount val="53"/>
                <c:pt idx="0">
                  <c:v>34.0</c:v>
                </c:pt>
                <c:pt idx="1">
                  <c:v>33.0</c:v>
                </c:pt>
                <c:pt idx="2">
                  <c:v>32.0</c:v>
                </c:pt>
                <c:pt idx="3">
                  <c:v>31.0</c:v>
                </c:pt>
                <c:pt idx="4">
                  <c:v>30.0</c:v>
                </c:pt>
                <c:pt idx="5">
                  <c:v>29.0</c:v>
                </c:pt>
                <c:pt idx="6">
                  <c:v>28.0</c:v>
                </c:pt>
                <c:pt idx="7">
                  <c:v>27.0</c:v>
                </c:pt>
                <c:pt idx="8">
                  <c:v>26.0</c:v>
                </c:pt>
                <c:pt idx="9">
                  <c:v>25.0</c:v>
                </c:pt>
                <c:pt idx="10">
                  <c:v>24.0</c:v>
                </c:pt>
                <c:pt idx="11">
                  <c:v>23.0</c:v>
                </c:pt>
                <c:pt idx="12">
                  <c:v>22.0</c:v>
                </c:pt>
                <c:pt idx="13">
                  <c:v>21.0</c:v>
                </c:pt>
                <c:pt idx="14">
                  <c:v>20.0</c:v>
                </c:pt>
                <c:pt idx="15">
                  <c:v>19.0</c:v>
                </c:pt>
                <c:pt idx="16">
                  <c:v>18.0</c:v>
                </c:pt>
                <c:pt idx="17">
                  <c:v>17.0</c:v>
                </c:pt>
                <c:pt idx="18">
                  <c:v>16.0</c:v>
                </c:pt>
                <c:pt idx="19">
                  <c:v>15.0</c:v>
                </c:pt>
                <c:pt idx="20">
                  <c:v>14.0</c:v>
                </c:pt>
                <c:pt idx="21">
                  <c:v>13.0</c:v>
                </c:pt>
                <c:pt idx="22">
                  <c:v>12.0</c:v>
                </c:pt>
                <c:pt idx="23">
                  <c:v>11.0</c:v>
                </c:pt>
                <c:pt idx="24">
                  <c:v>10.0</c:v>
                </c:pt>
                <c:pt idx="25">
                  <c:v>9.0</c:v>
                </c:pt>
                <c:pt idx="26">
                  <c:v>8.0</c:v>
                </c:pt>
                <c:pt idx="27">
                  <c:v>7.0</c:v>
                </c:pt>
                <c:pt idx="28">
                  <c:v>6.0</c:v>
                </c:pt>
                <c:pt idx="29">
                  <c:v>5.0</c:v>
                </c:pt>
                <c:pt idx="30">
                  <c:v>4.0</c:v>
                </c:pt>
                <c:pt idx="31">
                  <c:v>3.0</c:v>
                </c:pt>
                <c:pt idx="32">
                  <c:v>2.0</c:v>
                </c:pt>
                <c:pt idx="33">
                  <c:v>1.0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849096"/>
        <c:axId val="2143892936"/>
      </c:lineChart>
      <c:catAx>
        <c:axId val="2143849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892936"/>
        <c:crosses val="autoZero"/>
        <c:auto val="1"/>
        <c:lblAlgn val="ctr"/>
        <c:lblOffset val="100"/>
        <c:tickLblSkip val="10"/>
        <c:noMultiLvlLbl val="0"/>
      </c:catAx>
      <c:valAx>
        <c:axId val="21438929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3849096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Sheet1!$D$1:$D$53</c:f>
              <c:numCache>
                <c:formatCode>General</c:formatCode>
                <c:ptCount val="5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2.0</c:v>
                </c:pt>
                <c:pt idx="21">
                  <c:v>3.0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7.0</c:v>
                </c:pt>
                <c:pt idx="26">
                  <c:v>8.0</c:v>
                </c:pt>
                <c:pt idx="27">
                  <c:v>9.0</c:v>
                </c:pt>
                <c:pt idx="28">
                  <c:v>10.0</c:v>
                </c:pt>
                <c:pt idx="29">
                  <c:v>11.0</c:v>
                </c:pt>
                <c:pt idx="30">
                  <c:v>12.0</c:v>
                </c:pt>
                <c:pt idx="31">
                  <c:v>13.0</c:v>
                </c:pt>
                <c:pt idx="32">
                  <c:v>14.0</c:v>
                </c:pt>
                <c:pt idx="33">
                  <c:v>15.0</c:v>
                </c:pt>
                <c:pt idx="34">
                  <c:v>16.0</c:v>
                </c:pt>
                <c:pt idx="35">
                  <c:v>17.0</c:v>
                </c:pt>
                <c:pt idx="36">
                  <c:v>18.0</c:v>
                </c:pt>
                <c:pt idx="37">
                  <c:v>19.0</c:v>
                </c:pt>
                <c:pt idx="38">
                  <c:v>20.0</c:v>
                </c:pt>
                <c:pt idx="39">
                  <c:v>21.0</c:v>
                </c:pt>
                <c:pt idx="40">
                  <c:v>22.0</c:v>
                </c:pt>
                <c:pt idx="41">
                  <c:v>23.0</c:v>
                </c:pt>
                <c:pt idx="42">
                  <c:v>24.0</c:v>
                </c:pt>
                <c:pt idx="43">
                  <c:v>25.0</c:v>
                </c:pt>
                <c:pt idx="44">
                  <c:v>26.0</c:v>
                </c:pt>
                <c:pt idx="45">
                  <c:v>27.0</c:v>
                </c:pt>
                <c:pt idx="46">
                  <c:v>28.0</c:v>
                </c:pt>
                <c:pt idx="47">
                  <c:v>29.0</c:v>
                </c:pt>
                <c:pt idx="48">
                  <c:v>30.0</c:v>
                </c:pt>
                <c:pt idx="49">
                  <c:v>31.0</c:v>
                </c:pt>
                <c:pt idx="50">
                  <c:v>32.0</c:v>
                </c:pt>
                <c:pt idx="51">
                  <c:v>33.0</c:v>
                </c:pt>
                <c:pt idx="52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913704"/>
        <c:axId val="2143916648"/>
      </c:lineChart>
      <c:catAx>
        <c:axId val="21439137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916648"/>
        <c:crosses val="autoZero"/>
        <c:auto val="1"/>
        <c:lblAlgn val="ctr"/>
        <c:lblOffset val="100"/>
        <c:tickLblSkip val="10"/>
        <c:noMultiLvlLbl val="0"/>
      </c:catAx>
      <c:valAx>
        <c:axId val="2143916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43913704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4852C-82D3-3E40-8A7F-806501227F3D}" type="datetimeFigureOut">
              <a:rPr lang="en-US" smtClean="0"/>
              <a:t>4/30/12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23429-4669-1F4F-A97F-1A177FCC6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3429-4669-1F4F-A97F-1A177FCC6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(11/17/11 12:46) -----</a:t>
            </a:r>
          </a:p>
          <a:p>
            <a:r>
              <a:rPr lang="en-US"/>
              <a:t>Ask Harris for data related to his old experiments … compare with real data and real parameter files...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3429-4669-1F4F-A97F-1A177FCC6C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(11/25/11 15:40) -----</a:t>
            </a:r>
          </a:p>
          <a:p>
            <a:r>
              <a:rPr lang="en-US"/>
              <a:t>Add labels to the visualization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3429-4669-1F4F-A97F-1A177FCC6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(11/17/11 12:46) -----</a:t>
            </a:r>
          </a:p>
          <a:p>
            <a:r>
              <a:rPr lang="en-US"/>
              <a:t>Switches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3429-4669-1F4F-A97F-1A177FCC6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(11/25/11 15:40) -----</a:t>
            </a:r>
          </a:p>
          <a:p>
            <a:r>
              <a:rPr lang="en-US" dirty="0"/>
              <a:t>If we find a path that is worse than the best, we stop search there and continue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3429-4669-1F4F-A97F-1A177FCC6C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(11/17/11 12:46) -----</a:t>
            </a:r>
          </a:p>
          <a:p>
            <a:r>
              <a:rPr lang="en-US" dirty="0"/>
              <a:t>Could reorder the oligos after every stage…  Tiebreaking (what if two oligos have the same bo_scores? we could use the mistarget count … number of related goals)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3429-4669-1F4F-A97F-1A177FCC6C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4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B5CD-88A9-074A-B88A-70C0EDBD9A6E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5702-2255-4D46-A323-685DDACC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4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ockingbird\dropbox\research\optimization\bo_testing\Document1!OLE_LINK1" TargetMode="External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Relationship Id="rId3" Type="http://schemas.openxmlformats.org/officeDocument/2006/relationships/chart" Target="../charts/char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689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BO Verification and Planning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8000" y="4974771"/>
            <a:ext cx="8261048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1F497D"/>
                </a:solidFill>
                <a:latin typeface="Consolas"/>
                <a:cs typeface="Consolas"/>
              </a:rPr>
              <a:t>Testing the BLAST </a:t>
            </a:r>
            <a:r>
              <a:rPr lang="en-US" sz="1400" b="1" dirty="0" err="1" smtClean="0">
                <a:solidFill>
                  <a:srgbClr val="1F497D"/>
                </a:solidFill>
                <a:latin typeface="Consolas"/>
                <a:cs typeface="Consolas"/>
              </a:rPr>
              <a:t>Oligo</a:t>
            </a:r>
            <a:r>
              <a:rPr lang="en-US" sz="1400" b="1" dirty="0" smtClean="0">
                <a:solidFill>
                  <a:srgbClr val="1F497D"/>
                </a:solidFill>
                <a:latin typeface="Consolas"/>
                <a:cs typeface="Consolas"/>
              </a:rPr>
              <a:t> Implementation in </a:t>
            </a:r>
            <a:r>
              <a:rPr lang="en-US" sz="1400" b="1" dirty="0" err="1" smtClean="0">
                <a:solidFill>
                  <a:srgbClr val="1F497D"/>
                </a:solidFill>
                <a:latin typeface="Consolas"/>
                <a:cs typeface="Consolas"/>
              </a:rPr>
              <a:t>JavaMAGE</a:t>
            </a:r>
            <a:endParaRPr lang="en-US" sz="1400" b="1" dirty="0" smtClean="0">
              <a:solidFill>
                <a:srgbClr val="1F497D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1F497D"/>
                </a:solidFill>
                <a:latin typeface="Consolas"/>
                <a:cs typeface="Consolas"/>
              </a:rPr>
              <a:t>Samir Ahmed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1F497D"/>
                </a:solidFill>
                <a:latin typeface="Consolas"/>
                <a:cs typeface="Consolas"/>
              </a:rPr>
              <a:t>Thursday November 17</a:t>
            </a:r>
            <a:r>
              <a:rPr lang="en-US" sz="1400" b="1" baseline="30000" dirty="0" smtClean="0">
                <a:solidFill>
                  <a:srgbClr val="1F497D"/>
                </a:solidFill>
                <a:latin typeface="Consolas"/>
                <a:cs typeface="Consolas"/>
              </a:rPr>
              <a:t>th</a:t>
            </a:r>
            <a:r>
              <a:rPr lang="en-US" sz="1400" b="1" dirty="0" smtClean="0">
                <a:solidFill>
                  <a:srgbClr val="1F497D"/>
                </a:solidFill>
                <a:latin typeface="Consolas"/>
                <a:cs typeface="Consolas"/>
              </a:rPr>
              <a:t>2011</a:t>
            </a:r>
            <a:endParaRPr lang="en-US" sz="1400" b="1" dirty="0">
              <a:solidFill>
                <a:srgbClr val="1F497D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8265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564" y="458384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874" y="202858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0545" y="3384095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04431" y="4775558"/>
            <a:ext cx="1440159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38165" y="2160386"/>
            <a:ext cx="1495599" cy="783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04431" y="3527875"/>
            <a:ext cx="11959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6710" y="4700314"/>
            <a:ext cx="1147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86281" y="2236586"/>
            <a:ext cx="1862730" cy="2463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38575" y="3527875"/>
            <a:ext cx="2719815" cy="1055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4821"/>
            <a:ext cx="8229600" cy="719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Oligo</a:t>
            </a:r>
            <a:r>
              <a:rPr lang="en-US" dirty="0" smtClean="0"/>
              <a:t> Visual Explanation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9642" y="1028530"/>
            <a:ext cx="627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Redefine the span to represent the optimal </a:t>
            </a:r>
            <a:r>
              <a:rPr lang="en-US" dirty="0" err="1" smtClean="0">
                <a:latin typeface="Consolas"/>
                <a:cs typeface="Consolas"/>
              </a:rPr>
              <a:t>Oligo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132" y="4564137"/>
            <a:ext cx="14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A (250)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134" y="2051920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B (650)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132" y="3324141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C (850)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3985" y="1186670"/>
            <a:ext cx="13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/>
                <a:cs typeface="Consolas"/>
              </a:rPr>
              <a:t>Lowest Individual BO Score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132" y="1843860"/>
            <a:ext cx="0" cy="3723567"/>
          </a:xfrm>
          <a:prstGeom prst="straightConnector1">
            <a:avLst/>
          </a:prstGeom>
          <a:ln w="762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394024"/>
              </p:ext>
            </p:extLst>
          </p:nvPr>
        </p:nvGraphicFramePr>
        <p:xfrm>
          <a:off x="9262316" y="3931059"/>
          <a:ext cx="22860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575205"/>
              </p:ext>
            </p:extLst>
          </p:nvPr>
        </p:nvGraphicFramePr>
        <p:xfrm>
          <a:off x="9324895" y="1397862"/>
          <a:ext cx="2012749" cy="120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706412"/>
              </p:ext>
            </p:extLst>
          </p:nvPr>
        </p:nvGraphicFramePr>
        <p:xfrm>
          <a:off x="9262316" y="2709935"/>
          <a:ext cx="2197470" cy="131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4" name="Straight Connector 33"/>
          <p:cNvCxnSpPr/>
          <p:nvPr/>
        </p:nvCxnSpPr>
        <p:spPr>
          <a:xfrm flipV="1">
            <a:off x="11178120" y="1516162"/>
            <a:ext cx="0" cy="815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204439" y="3012600"/>
            <a:ext cx="0" cy="646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707688" y="4176204"/>
            <a:ext cx="0" cy="781504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649093" y="1752721"/>
            <a:ext cx="0" cy="81533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515874" y="1752721"/>
            <a:ext cx="0" cy="81533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15875" y="2027498"/>
            <a:ext cx="2039333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61472E-7 2.33403E-6 L -0.22562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564" y="458384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0545" y="3384095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04431" y="4775558"/>
            <a:ext cx="1440159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38165" y="2160386"/>
            <a:ext cx="1495599" cy="783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04431" y="3527875"/>
            <a:ext cx="11959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6710" y="4700314"/>
            <a:ext cx="1147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86281" y="2236586"/>
            <a:ext cx="1862730" cy="2463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38575" y="3527875"/>
            <a:ext cx="2719815" cy="1055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4821"/>
            <a:ext cx="8229600" cy="719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Oligo</a:t>
            </a:r>
            <a:r>
              <a:rPr lang="en-US" dirty="0" smtClean="0"/>
              <a:t> Visual Explanation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3375" y="1028530"/>
            <a:ext cx="678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Recalculate the Blast </a:t>
            </a:r>
            <a:r>
              <a:rPr lang="en-US" dirty="0" err="1" smtClean="0">
                <a:latin typeface="Consolas"/>
                <a:cs typeface="Consolas"/>
              </a:rPr>
              <a:t>Oligo</a:t>
            </a:r>
            <a:r>
              <a:rPr lang="en-US" dirty="0" smtClean="0">
                <a:latin typeface="Consolas"/>
                <a:cs typeface="Consolas"/>
              </a:rPr>
              <a:t> Scores for the remainder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Of the </a:t>
            </a:r>
            <a:r>
              <a:rPr lang="en-US" dirty="0" err="1" smtClean="0">
                <a:latin typeface="Consolas"/>
                <a:cs typeface="Consolas"/>
              </a:rPr>
              <a:t>Oligos</a:t>
            </a:r>
            <a:r>
              <a:rPr lang="en-US" dirty="0" smtClean="0">
                <a:latin typeface="Consolas"/>
                <a:cs typeface="Consolas"/>
              </a:rPr>
              <a:t>, to update what has been affected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132" y="4564137"/>
            <a:ext cx="14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A (250)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134" y="2051920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B (650)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132" y="3324141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C (850)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3985" y="1186670"/>
            <a:ext cx="13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/>
                <a:cs typeface="Consolas"/>
              </a:rPr>
              <a:t>Lowest Individual BO Score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132" y="1843860"/>
            <a:ext cx="0" cy="3723567"/>
          </a:xfrm>
          <a:prstGeom prst="straightConnector1">
            <a:avLst/>
          </a:prstGeom>
          <a:ln w="762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351574"/>
              </p:ext>
            </p:extLst>
          </p:nvPr>
        </p:nvGraphicFramePr>
        <p:xfrm>
          <a:off x="9262316" y="3931059"/>
          <a:ext cx="22860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750463"/>
              </p:ext>
            </p:extLst>
          </p:nvPr>
        </p:nvGraphicFramePr>
        <p:xfrm>
          <a:off x="9324895" y="1397862"/>
          <a:ext cx="2012749" cy="120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075265"/>
              </p:ext>
            </p:extLst>
          </p:nvPr>
        </p:nvGraphicFramePr>
        <p:xfrm>
          <a:off x="9262316" y="2709935"/>
          <a:ext cx="2197470" cy="131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4" name="Straight Connector 33"/>
          <p:cNvCxnSpPr/>
          <p:nvPr/>
        </p:nvCxnSpPr>
        <p:spPr>
          <a:xfrm flipV="1">
            <a:off x="11178120" y="1516162"/>
            <a:ext cx="0" cy="815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204439" y="3012600"/>
            <a:ext cx="0" cy="646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707688" y="4176204"/>
            <a:ext cx="0" cy="781504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55208" y="1765405"/>
            <a:ext cx="0" cy="81533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515874" y="1752721"/>
            <a:ext cx="0" cy="815330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15875" y="2027498"/>
            <a:ext cx="2039333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451404"/>
              </p:ext>
            </p:extLst>
          </p:nvPr>
        </p:nvGraphicFramePr>
        <p:xfrm>
          <a:off x="186012" y="600234"/>
          <a:ext cx="3060662" cy="4875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701084"/>
              </p:ext>
            </p:extLst>
          </p:nvPr>
        </p:nvGraphicFramePr>
        <p:xfrm>
          <a:off x="3007067" y="600234"/>
          <a:ext cx="2995087" cy="492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996506"/>
              </p:ext>
            </p:extLst>
          </p:nvPr>
        </p:nvGraphicFramePr>
        <p:xfrm>
          <a:off x="5918292" y="600234"/>
          <a:ext cx="3255342" cy="492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5715"/>
            <a:ext cx="8229600" cy="371431"/>
          </a:xfrm>
        </p:spPr>
        <p:txBody>
          <a:bodyPr>
            <a:noAutofit/>
          </a:bodyPr>
          <a:lstStyle/>
          <a:p>
            <a:r>
              <a:rPr lang="en-US" sz="2000" dirty="0" smtClean="0"/>
              <a:t>BO Scores at Each Iteration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34861" y="5707694"/>
            <a:ext cx="4323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Blue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1</a:t>
            </a:r>
            <a:r>
              <a:rPr lang="en-US" baseline="30000" dirty="0" smtClean="0">
                <a:latin typeface="Consolas"/>
                <a:cs typeface="Consolas"/>
              </a:rPr>
              <a:t>st</a:t>
            </a:r>
            <a:r>
              <a:rPr lang="en-US" dirty="0" smtClean="0">
                <a:latin typeface="Consolas"/>
                <a:cs typeface="Consolas"/>
              </a:rPr>
              <a:t> Iteration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Red</a:t>
            </a:r>
            <a:r>
              <a:rPr lang="en-US" dirty="0" smtClean="0">
                <a:latin typeface="Consolas"/>
                <a:cs typeface="Consolas"/>
              </a:rPr>
              <a:t> = 2</a:t>
            </a:r>
            <a:r>
              <a:rPr lang="en-US" baseline="30000" dirty="0" smtClean="0">
                <a:latin typeface="Consolas"/>
                <a:cs typeface="Consolas"/>
              </a:rPr>
              <a:t>nd</a:t>
            </a:r>
            <a:r>
              <a:rPr lang="en-US" dirty="0" smtClean="0">
                <a:latin typeface="Consolas"/>
                <a:cs typeface="Consolas"/>
              </a:rPr>
              <a:t> Iteration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Green</a:t>
            </a:r>
            <a:r>
              <a:rPr lang="en-US" dirty="0" smtClean="0">
                <a:latin typeface="Consolas"/>
                <a:cs typeface="Consolas"/>
              </a:rPr>
              <a:t> =  3</a:t>
            </a:r>
            <a:r>
              <a:rPr lang="en-US" baseline="30000" dirty="0" smtClean="0">
                <a:latin typeface="Consolas"/>
                <a:cs typeface="Consolas"/>
              </a:rPr>
              <a:t>rd</a:t>
            </a:r>
            <a:r>
              <a:rPr lang="en-US" dirty="0" smtClean="0">
                <a:latin typeface="Consolas"/>
                <a:cs typeface="Consolas"/>
              </a:rPr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43404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Implementation (High Level)</a:t>
            </a:r>
            <a:endParaRPr lang="en-US" sz="3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57200" y="1525473"/>
            <a:ext cx="8296644" cy="4035719"/>
            <a:chOff x="457200" y="1525473"/>
            <a:chExt cx="8296644" cy="40357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4858"/>
            <a:stretch/>
          </p:blipFill>
          <p:spPr>
            <a:xfrm>
              <a:off x="1540244" y="1525473"/>
              <a:ext cx="7213600" cy="403571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832980" y="2168679"/>
              <a:ext cx="2911224" cy="311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55957" y="2791724"/>
              <a:ext cx="2731519" cy="3953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55957" y="4109708"/>
              <a:ext cx="3007068" cy="224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55957" y="4897136"/>
              <a:ext cx="3007068" cy="224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102" y="2843848"/>
              <a:ext cx="946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nsolas"/>
                  <a:cs typeface="Consolas"/>
                </a:rPr>
                <a:t>Calculate</a:t>
              </a:r>
              <a:endParaRPr lang="en-US" sz="1200" b="1" dirty="0">
                <a:solidFill>
                  <a:srgbClr val="FF0000"/>
                </a:solidFill>
                <a:latin typeface="Consolas"/>
                <a:cs typeface="Consola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3061" y="4081671"/>
              <a:ext cx="523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nsolas"/>
                  <a:cs typeface="Consolas"/>
                </a:rPr>
                <a:t>Sort</a:t>
              </a:r>
              <a:endParaRPr lang="en-US" sz="1200" b="1" dirty="0">
                <a:solidFill>
                  <a:srgbClr val="FF0000"/>
                </a:solidFill>
                <a:latin typeface="Consolas"/>
                <a:cs typeface="Consola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062" y="4863445"/>
              <a:ext cx="692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nsolas"/>
                  <a:cs typeface="Consolas"/>
                </a:rPr>
                <a:t>Select</a:t>
              </a:r>
              <a:endParaRPr lang="en-US" sz="1200" b="1" dirty="0">
                <a:solidFill>
                  <a:srgbClr val="FF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>
              <a:off x="1540245" y="2989422"/>
              <a:ext cx="915712" cy="599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540244" y="4220171"/>
              <a:ext cx="915712" cy="599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540244" y="5010960"/>
              <a:ext cx="915712" cy="599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8062" y="5284193"/>
              <a:ext cx="692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nsolas"/>
                  <a:cs typeface="Consolas"/>
                </a:rPr>
                <a:t>Repeat</a:t>
              </a:r>
              <a:endParaRPr lang="en-US" sz="1200" b="1" dirty="0">
                <a:solidFill>
                  <a:srgbClr val="FF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57200" y="2324441"/>
              <a:ext cx="137578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76245" y="2324441"/>
              <a:ext cx="0" cy="309825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73262" y="5424396"/>
              <a:ext cx="193759" cy="13901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01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993" y="2201262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5974" y="3664482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43993" y="5354536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59860" y="2392980"/>
            <a:ext cx="2815877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88131" y="3796288"/>
            <a:ext cx="2885733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47879" y="5498316"/>
            <a:ext cx="282785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4946" y="2317736"/>
            <a:ext cx="304495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4946" y="2357034"/>
            <a:ext cx="2113839" cy="31412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39175" y="2357034"/>
            <a:ext cx="2099904" cy="14392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154821"/>
            <a:ext cx="8229600" cy="7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Another Example with More </a:t>
            </a:r>
            <a:r>
              <a:rPr lang="en-US" sz="2400" dirty="0" err="1" smtClean="0"/>
              <a:t>Mistargets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647" y="2133070"/>
            <a:ext cx="14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A (250)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649" y="3611622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B (700)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2764" y="5286842"/>
            <a:ext cx="139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C (800)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6977" y="1551913"/>
            <a:ext cx="1739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latin typeface="Consolas"/>
                <a:cs typeface="Consolas"/>
              </a:rPr>
              <a:t>BO Score vs. Position</a:t>
            </a:r>
            <a:endParaRPr lang="en-US" sz="1050" b="1" dirty="0">
              <a:latin typeface="Consolas"/>
              <a:cs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27685" y="6151339"/>
            <a:ext cx="144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17" y="6151339"/>
            <a:ext cx="141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Position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43993" y="1805829"/>
            <a:ext cx="0" cy="4345510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89193" y="1810977"/>
            <a:ext cx="0" cy="4345510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52510" y="6050410"/>
            <a:ext cx="3924050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34636"/>
              </p:ext>
            </p:extLst>
          </p:nvPr>
        </p:nvGraphicFramePr>
        <p:xfrm>
          <a:off x="6690693" y="1798079"/>
          <a:ext cx="2254865" cy="1381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940089"/>
              </p:ext>
            </p:extLst>
          </p:nvPr>
        </p:nvGraphicFramePr>
        <p:xfrm>
          <a:off x="6763067" y="4847246"/>
          <a:ext cx="2200818" cy="132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295059"/>
              </p:ext>
            </p:extLst>
          </p:nvPr>
        </p:nvGraphicFramePr>
        <p:xfrm>
          <a:off x="6713605" y="3248988"/>
          <a:ext cx="2343511" cy="1406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688131" y="3867288"/>
            <a:ext cx="158760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88131" y="5560696"/>
            <a:ext cx="158760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33242" y="3867288"/>
            <a:ext cx="1" cy="1693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3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67663"/>
              </p:ext>
            </p:extLst>
          </p:nvPr>
        </p:nvGraphicFramePr>
        <p:xfrm>
          <a:off x="73278" y="769293"/>
          <a:ext cx="3157975" cy="4615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257764"/>
              </p:ext>
            </p:extLst>
          </p:nvPr>
        </p:nvGraphicFramePr>
        <p:xfrm>
          <a:off x="3045271" y="769293"/>
          <a:ext cx="3157975" cy="4615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852085"/>
              </p:ext>
            </p:extLst>
          </p:nvPr>
        </p:nvGraphicFramePr>
        <p:xfrm>
          <a:off x="5995634" y="769293"/>
          <a:ext cx="3157975" cy="4615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6182638" y="4383747"/>
            <a:ext cx="0" cy="670754"/>
          </a:xfrm>
          <a:prstGeom prst="line">
            <a:avLst/>
          </a:prstGeom>
          <a:ln w="38100" cmpd="sng">
            <a:solidFill>
              <a:schemeClr val="accent1"/>
            </a:solidFill>
            <a:prstDash val="sysDash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955823" y="4383747"/>
            <a:ext cx="0" cy="670754"/>
          </a:xfrm>
          <a:prstGeom prst="line">
            <a:avLst/>
          </a:prstGeom>
          <a:ln w="38100" cmpd="sng">
            <a:solidFill>
              <a:schemeClr val="accent2"/>
            </a:solidFill>
            <a:prstDash val="sysDash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1864" y="4536147"/>
            <a:ext cx="0" cy="518354"/>
          </a:xfrm>
          <a:prstGeom prst="line">
            <a:avLst/>
          </a:prstGeom>
          <a:ln w="38100" cmpd="sng">
            <a:solidFill>
              <a:schemeClr val="accent3"/>
            </a:solidFill>
            <a:prstDash val="sysDash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6985" y="5707694"/>
            <a:ext cx="4323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Blue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1</a:t>
            </a:r>
            <a:r>
              <a:rPr lang="en-US" baseline="30000" dirty="0" smtClean="0">
                <a:latin typeface="Consolas"/>
                <a:cs typeface="Consolas"/>
              </a:rPr>
              <a:t>st</a:t>
            </a:r>
            <a:r>
              <a:rPr lang="en-US" dirty="0" smtClean="0">
                <a:latin typeface="Consolas"/>
                <a:cs typeface="Consolas"/>
              </a:rPr>
              <a:t> Iteration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Red</a:t>
            </a:r>
            <a:r>
              <a:rPr lang="en-US" dirty="0" smtClean="0">
                <a:latin typeface="Consolas"/>
                <a:cs typeface="Consolas"/>
              </a:rPr>
              <a:t> = 2</a:t>
            </a:r>
            <a:r>
              <a:rPr lang="en-US" baseline="30000" dirty="0" smtClean="0">
                <a:latin typeface="Consolas"/>
                <a:cs typeface="Consolas"/>
              </a:rPr>
              <a:t>nd</a:t>
            </a:r>
            <a:r>
              <a:rPr lang="en-US" dirty="0" smtClean="0">
                <a:latin typeface="Consolas"/>
                <a:cs typeface="Consolas"/>
              </a:rPr>
              <a:t> Iteration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Green</a:t>
            </a:r>
            <a:r>
              <a:rPr lang="en-US" dirty="0" smtClean="0">
                <a:latin typeface="Consolas"/>
                <a:cs typeface="Consolas"/>
              </a:rPr>
              <a:t> =  3</a:t>
            </a:r>
            <a:r>
              <a:rPr lang="en-US" baseline="30000" dirty="0" smtClean="0">
                <a:latin typeface="Consolas"/>
                <a:cs typeface="Consolas"/>
              </a:rPr>
              <a:t>rd</a:t>
            </a:r>
            <a:r>
              <a:rPr lang="en-US" dirty="0" smtClean="0">
                <a:latin typeface="Consolas"/>
                <a:cs typeface="Consolas"/>
              </a:rPr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396919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710354"/>
              </p:ext>
            </p:extLst>
          </p:nvPr>
        </p:nvGraphicFramePr>
        <p:xfrm>
          <a:off x="1605366" y="704126"/>
          <a:ext cx="5828410" cy="201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60994"/>
              </p:ext>
            </p:extLst>
          </p:nvPr>
        </p:nvGraphicFramePr>
        <p:xfrm>
          <a:off x="1605366" y="2743856"/>
          <a:ext cx="5828410" cy="201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792624"/>
              </p:ext>
            </p:extLst>
          </p:nvPr>
        </p:nvGraphicFramePr>
        <p:xfrm>
          <a:off x="1605366" y="4876940"/>
          <a:ext cx="5828410" cy="201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5670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 you Compare Them?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737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 BG, is not factored in	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097581"/>
              </p:ext>
            </p:extLst>
          </p:nvPr>
        </p:nvGraphicFramePr>
        <p:xfrm>
          <a:off x="4472409" y="1575033"/>
          <a:ext cx="4518378" cy="271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057" y="1843860"/>
            <a:ext cx="3929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In a case where we have multiple, </a:t>
            </a:r>
          </a:p>
          <a:p>
            <a:r>
              <a:rPr lang="en-US" sz="1600" dirty="0" smtClean="0">
                <a:latin typeface="Consolas"/>
                <a:cs typeface="Consolas"/>
              </a:rPr>
              <a:t>Ideal BO Choices (seen right)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Select the best BG given a BO constraint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0757" y="1417638"/>
            <a:ext cx="220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 scores </a:t>
            </a:r>
            <a:r>
              <a:rPr lang="en-US" b="1" dirty="0" err="1" smtClean="0"/>
              <a:t>vs</a:t>
            </a:r>
            <a:r>
              <a:rPr lang="en-US" b="1" dirty="0" smtClean="0"/>
              <a:t> Position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 flipH="1">
            <a:off x="7367907" y="3498643"/>
            <a:ext cx="1437642" cy="1030423"/>
          </a:xfrm>
          <a:prstGeom prst="rect">
            <a:avLst/>
          </a:prstGeom>
          <a:solidFill>
            <a:schemeClr val="accent2">
              <a:alpha val="36000"/>
            </a:scheme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Exhaustive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Exhaustive Search to search every possibility.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682909" y="2454410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71914" y="2454410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2853" y="2454410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31858" y="2454410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20863" y="2454410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9868" y="2454410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0807" y="2454410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9812" y="2454410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82911" y="2875452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71916" y="2875452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42855" y="2875452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31860" y="2875452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20865" y="2875452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82908" y="3290626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913" y="3290626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42852" y="3290626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82908" y="3730221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71913" y="3730221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42852" y="3730221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31857" y="3730221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20862" y="3730221"/>
            <a:ext cx="287754" cy="26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1630" y="2635938"/>
            <a:ext cx="1813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 of </a:t>
            </a:r>
            <a:r>
              <a:rPr lang="en-US" i="1" dirty="0" smtClean="0"/>
              <a:t>n</a:t>
            </a:r>
            <a:r>
              <a:rPr lang="en-US" dirty="0" smtClean="0"/>
              <a:t> Spans, with L</a:t>
            </a:r>
            <a:r>
              <a:rPr lang="en-US" baseline="-25000" dirty="0" smtClean="0"/>
              <a:t>i </a:t>
            </a:r>
            <a:r>
              <a:rPr lang="en-US" dirty="0" smtClean="0"/>
              <a:t>Possible </a:t>
            </a:r>
            <a:r>
              <a:rPr lang="en-US" dirty="0" err="1" smtClean="0"/>
              <a:t>Oligos</a:t>
            </a:r>
            <a:r>
              <a:rPr lang="en-US" dirty="0" smtClean="0"/>
              <a:t> each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30258" y="2454410"/>
            <a:ext cx="0" cy="1544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6100" y="3144094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131857" y="4248952"/>
            <a:ext cx="35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endParaRPr lang="en-US" i="1" baseline="-250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532160" y="4127316"/>
            <a:ext cx="3774908" cy="18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-637828" y="4889838"/>
            <a:ext cx="12070900" cy="1089734"/>
            <a:chOff x="-1281904" y="4804420"/>
            <a:chExt cx="12070900" cy="1089734"/>
          </a:xfrm>
        </p:grpSpPr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1017746"/>
                </p:ext>
              </p:extLst>
            </p:nvPr>
          </p:nvGraphicFramePr>
          <p:xfrm>
            <a:off x="-1281904" y="4804420"/>
            <a:ext cx="12070900" cy="1089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Document" r:id="rId3" imgW="5486400" imgH="495300" progId="Word.Document.12">
                    <p:link updateAutomatic="1"/>
                  </p:oleObj>
                </mc:Choice>
                <mc:Fallback>
                  <p:oleObj name="Document" r:id="rId3" imgW="5486400" imgH="495300" progId="Word.Document.12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1281904" y="4804420"/>
                          <a:ext cx="12070900" cy="10897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2271669" y="5162397"/>
              <a:ext cx="196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 Possibilities =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82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Recursive Approach to Exhaustive 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41" y="1600200"/>
            <a:ext cx="49650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 smtClean="0">
                <a:latin typeface="Consolas"/>
                <a:cs typeface="Consolas"/>
              </a:rPr>
              <a:t>ExhaustiveSearch</a:t>
            </a:r>
            <a:r>
              <a:rPr lang="en-US" sz="1600" dirty="0" smtClean="0">
                <a:latin typeface="Consolas"/>
                <a:cs typeface="Consolas"/>
              </a:rPr>
              <a:t> (span)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if (Span == null)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Calc_Score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for (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=1:Span.marginSize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	if (span(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).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hasValidDG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Span.select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		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ExhaustiveSearch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Span.next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8392" y="2710841"/>
            <a:ext cx="4442244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If we are not reach the end of the tree,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Calculate the score thus far.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Else take every possible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Oligo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  if the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Oligo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has a valid DG value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Redefine the bounds on the span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	Repeat for next Span in Pool</a:t>
            </a: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		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13969" y="1600200"/>
            <a:ext cx="0" cy="5054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8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6463" y="1571736"/>
            <a:ext cx="85060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&gt; No fixed matches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en-US" sz="1400" dirty="0" smtClean="0"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en-US" sz="1400" dirty="0" smtClean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en-US" sz="1400" dirty="0" smtClean="0">
                <a:latin typeface="Consolas"/>
                <a:cs typeface="Consolas"/>
              </a:rPr>
              <a:t>TTCTACGCTGCCACGTGTTCATTAACTGTTGTTTGGTAGCACAAAAGTAT</a:t>
            </a:r>
          </a:p>
          <a:p>
            <a:r>
              <a:rPr lang="en-US" sz="1400" dirty="0" smtClean="0">
                <a:latin typeface="Consolas"/>
                <a:cs typeface="Consolas"/>
              </a:rPr>
              <a:t>TACCATGGTCCTAGAAGTTCGGCACAGTTAGTTCGAGCCTAATGTCACAA</a:t>
            </a:r>
          </a:p>
          <a:p>
            <a:r>
              <a:rPr lang="en-US" sz="1400" dirty="0" smtClean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400" dirty="0" smtClean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en-US" sz="1400" dirty="0" smtClean="0">
                <a:latin typeface="Consolas"/>
                <a:cs typeface="Consolas"/>
              </a:rPr>
              <a:t>AGTGACGCTAGGCAAGTCAGAGCAGGTTCCCGTGTTAGCTTGAGGGTAAA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TTCTACGCTGCCACGTGTTCATTAACTGTTGTTTGGTAGCACAAAAGTAT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TACCATGGTCCTAGAAGTTCGGCACAGTTAGTTCGAGCCTAATGTCACAA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AGTGACGCTAGGCAAGTCAGAGCAGGTTCCCGTGTTAGCTTGAGGGTAAA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521504" y="611064"/>
            <a:ext cx="86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500 Random </a:t>
            </a:r>
            <a:r>
              <a:rPr lang="en-US" sz="2800" dirty="0" err="1" smtClean="0"/>
              <a:t>Basepairs</a:t>
            </a:r>
            <a:r>
              <a:rPr lang="en-US" sz="2800" dirty="0" smtClean="0"/>
              <a:t> and Duplicate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83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Recursive Approach to Exhaustive 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41" y="1600200"/>
            <a:ext cx="49650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 smtClean="0">
                <a:latin typeface="Consolas"/>
                <a:cs typeface="Consolas"/>
              </a:rPr>
              <a:t>ExhaustiveSearch</a:t>
            </a:r>
            <a:r>
              <a:rPr lang="en-US" sz="1600" dirty="0" smtClean="0">
                <a:latin typeface="Consolas"/>
                <a:cs typeface="Consolas"/>
              </a:rPr>
              <a:t> (span)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if (Span == null)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Calc_Score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for (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=1:Span.marginSize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	if (span(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).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hasValidDG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Span.select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			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ExhaustiveSearch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Span.next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13969" y="1600200"/>
            <a:ext cx="0" cy="5054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647372" y="3025464"/>
            <a:ext cx="439646" cy="5250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87017" y="3025464"/>
            <a:ext cx="207610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87017" y="3025464"/>
            <a:ext cx="427433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30558" y="3025464"/>
            <a:ext cx="256459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207727" y="3550537"/>
            <a:ext cx="439646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27550" y="3550537"/>
            <a:ext cx="219822" cy="5250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549674" y="3550537"/>
            <a:ext cx="97698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317639" y="3550537"/>
            <a:ext cx="329734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0557" y="3550537"/>
            <a:ext cx="1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30557" y="3550537"/>
            <a:ext cx="122124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30557" y="3550537"/>
            <a:ext cx="256460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32859" y="3550537"/>
            <a:ext cx="97699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06330" y="3550537"/>
            <a:ext cx="1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06330" y="3550537"/>
            <a:ext cx="122124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306330" y="3550537"/>
            <a:ext cx="256460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208632" y="3550537"/>
            <a:ext cx="97699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513939" y="3550537"/>
            <a:ext cx="330244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513939" y="3550537"/>
            <a:ext cx="452368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13939" y="3550537"/>
            <a:ext cx="598916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3941" y="3550537"/>
            <a:ext cx="220331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427550" y="4075610"/>
            <a:ext cx="1" cy="5250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427550" y="4075610"/>
            <a:ext cx="122124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427550" y="4075610"/>
            <a:ext cx="256460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329852" y="4075610"/>
            <a:ext cx="97699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6329852" y="4600683"/>
            <a:ext cx="97700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7551" y="4600683"/>
            <a:ext cx="2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427551" y="4600683"/>
            <a:ext cx="122123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6207727" y="4600683"/>
            <a:ext cx="219826" cy="525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439765" y="4612894"/>
            <a:ext cx="220331" cy="525073"/>
          </a:xfrm>
          <a:prstGeom prst="line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165826" y="2840798"/>
            <a:ext cx="87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Oligo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1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55013" y="3365871"/>
            <a:ext cx="87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Oligo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2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65826" y="3890944"/>
            <a:ext cx="87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Oligo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3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65826" y="4428228"/>
            <a:ext cx="87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Oligo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4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65826" y="4953301"/>
            <a:ext cx="87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Oligo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5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6604885" y="3148575"/>
            <a:ext cx="964265" cy="217296"/>
          </a:xfrm>
          <a:custGeom>
            <a:avLst/>
            <a:gdLst>
              <a:gd name="connsiteX0" fmla="*/ 0 w 498231"/>
              <a:gd name="connsiteY0" fmla="*/ 0 h 136769"/>
              <a:gd name="connsiteX1" fmla="*/ 244231 w 498231"/>
              <a:gd name="connsiteY1" fmla="*/ 136769 h 136769"/>
              <a:gd name="connsiteX2" fmla="*/ 498231 w 498231"/>
              <a:gd name="connsiteY2" fmla="*/ 0 h 13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31" h="136769">
                <a:moveTo>
                  <a:pt x="0" y="0"/>
                </a:moveTo>
                <a:cubicBezTo>
                  <a:pt x="80596" y="68384"/>
                  <a:pt x="161193" y="136769"/>
                  <a:pt x="244231" y="136769"/>
                </a:cubicBezTo>
                <a:cubicBezTo>
                  <a:pt x="327269" y="136769"/>
                  <a:pt x="444500" y="19538"/>
                  <a:pt x="498231" y="0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537403" y="2976309"/>
            <a:ext cx="7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/>
                <a:cs typeface="Consolas"/>
              </a:rPr>
              <a:t>For each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56620" y="5167764"/>
            <a:ext cx="11470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/>
                <a:cs typeface="Consolas"/>
              </a:rPr>
              <a:t>End Condition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25334" y="3296621"/>
            <a:ext cx="6288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/>
                <a:cs typeface="Consolas"/>
              </a:rPr>
              <a:t>Select</a:t>
            </a:r>
            <a:endParaRPr lang="en-US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636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General</a:t>
            </a:r>
          </a:p>
          <a:p>
            <a:r>
              <a:rPr lang="en-US" sz="1600" dirty="0" smtClean="0"/>
              <a:t>Add </a:t>
            </a:r>
            <a:r>
              <a:rPr lang="en-US" sz="1600" dirty="0" err="1" smtClean="0"/>
              <a:t>Mistarget</a:t>
            </a:r>
            <a:r>
              <a:rPr lang="en-US" sz="1600" dirty="0" smtClean="0"/>
              <a:t>/ Deletion Functionality</a:t>
            </a:r>
          </a:p>
          <a:p>
            <a:r>
              <a:rPr lang="en-US" sz="1600" dirty="0" smtClean="0"/>
              <a:t>Add Sense/ </a:t>
            </a:r>
            <a:r>
              <a:rPr lang="en-US" sz="1600" dirty="0" err="1" smtClean="0"/>
              <a:t>Replicore</a:t>
            </a:r>
            <a:r>
              <a:rPr lang="en-US" sz="1600" dirty="0" smtClean="0"/>
              <a:t> </a:t>
            </a:r>
            <a:r>
              <a:rPr lang="en-US" sz="1600" dirty="0" err="1" smtClean="0"/>
              <a:t>Funcationaliy</a:t>
            </a:r>
            <a:endParaRPr lang="en-US" sz="16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Heuristic</a:t>
            </a:r>
          </a:p>
          <a:p>
            <a:r>
              <a:rPr lang="en-US" sz="1600" dirty="0" smtClean="0"/>
              <a:t>Complete Switches</a:t>
            </a:r>
          </a:p>
          <a:p>
            <a:pPr lvl="1"/>
            <a:r>
              <a:rPr lang="en-US" sz="1600" dirty="0" smtClean="0"/>
              <a:t>100x1 vs. 1x100 Switching</a:t>
            </a:r>
          </a:p>
          <a:p>
            <a:pPr lvl="1"/>
            <a:r>
              <a:rPr lang="en-US" sz="1600" dirty="0" smtClean="0"/>
              <a:t> Work in the DG</a:t>
            </a:r>
          </a:p>
          <a:p>
            <a:r>
              <a:rPr lang="en-US" sz="1600" dirty="0" smtClean="0"/>
              <a:t>Integrate Plotting</a:t>
            </a:r>
          </a:p>
          <a:p>
            <a:pPr lvl="1"/>
            <a:r>
              <a:rPr lang="en-US" sz="1600" dirty="0" smtClean="0"/>
              <a:t>Watch the Visualization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Exhaustive Search</a:t>
            </a:r>
          </a:p>
          <a:p>
            <a:r>
              <a:rPr lang="en-US" sz="1600" dirty="0" smtClean="0"/>
              <a:t>Implement and Test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477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558868"/>
              </p:ext>
            </p:extLst>
          </p:nvPr>
        </p:nvGraphicFramePr>
        <p:xfrm>
          <a:off x="2169667" y="11891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213894"/>
              </p:ext>
            </p:extLst>
          </p:nvPr>
        </p:nvGraphicFramePr>
        <p:xfrm>
          <a:off x="2169667" y="39323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8472" y="335487"/>
            <a:ext cx="561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 Scores for the Entire Span (Before Placing any Bounds)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74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1" dirty="0" smtClean="0"/>
              <a:t>The Blast </a:t>
            </a:r>
            <a:r>
              <a:rPr lang="en-US" sz="1800" b="1" i="1" dirty="0" err="1" smtClean="0"/>
              <a:t>Oligo</a:t>
            </a:r>
            <a:r>
              <a:rPr lang="en-US" sz="1800" b="1" i="1" dirty="0" smtClean="0"/>
              <a:t> Score of the 90bp </a:t>
            </a:r>
            <a:r>
              <a:rPr lang="en-US" sz="1800" b="1" i="1" dirty="0" err="1" smtClean="0"/>
              <a:t>Oligo</a:t>
            </a:r>
            <a:r>
              <a:rPr lang="en-US" sz="1800" b="1" i="1" dirty="0" smtClean="0"/>
              <a:t> taken from the primary position on the span </a:t>
            </a:r>
          </a:p>
          <a:p>
            <a:pPr marL="0" indent="0" algn="ctr">
              <a:buNone/>
            </a:pPr>
            <a:r>
              <a:rPr lang="en-US" sz="1800" b="1" i="1" dirty="0" smtClean="0"/>
              <a:t/>
            </a:r>
            <a:br>
              <a:rPr lang="en-US" sz="1800" b="1" i="1" dirty="0" smtClean="0"/>
            </a:br>
            <a:r>
              <a:rPr lang="en-US" sz="1800" b="1" i="1" dirty="0" smtClean="0"/>
              <a:t>Primary Position =  f( </a:t>
            </a:r>
            <a:r>
              <a:rPr lang="en-US" sz="1800" b="1" i="1" dirty="0" err="1" smtClean="0"/>
              <a:t>BlastGenome</a:t>
            </a:r>
            <a:r>
              <a:rPr lang="en-US" sz="1800" b="1" i="1" dirty="0" smtClean="0"/>
              <a:t>, Free Energy)</a:t>
            </a:r>
            <a:endParaRPr lang="en-US" sz="1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54504" y="3775837"/>
            <a:ext cx="602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latin typeface="Consolas"/>
                <a:cs typeface="Consolas"/>
              </a:rPr>
              <a:t>CGTCCGACCTGGTTCCTGGCG</a:t>
            </a:r>
            <a:br>
              <a:rPr lang="fi-FI" sz="1200" dirty="0" smtClean="0">
                <a:latin typeface="Consolas"/>
                <a:cs typeface="Consolas"/>
              </a:rPr>
            </a:br>
            <a:r>
              <a:rPr lang="fi-FI" sz="1200" dirty="0" err="1" smtClean="0">
                <a:latin typeface="Consolas"/>
                <a:cs typeface="Consolas"/>
              </a:rPr>
              <a:t>aattccggTTCTACGCTGCCACGTGTTCATTAACTGTTGTT</a:t>
            </a:r>
            <a:r>
              <a:rPr lang="fi-FI" sz="1200" dirty="0" err="1" smtClean="0">
                <a:solidFill>
                  <a:srgbClr val="FF0000"/>
                </a:solidFill>
                <a:latin typeface="Consolas"/>
                <a:cs typeface="Consolas"/>
              </a:rPr>
              <a:t>TGGTAGCACAAAAGTATTACCATGGTCC</a:t>
            </a:r>
            <a:endParaRPr lang="en-US" sz="12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4504" y="2963253"/>
            <a:ext cx="637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/>
              <a:t>CATGCTACCTAGTCAGACCCACCCCGCACGGGGTAAATATGGCACG</a:t>
            </a:r>
            <a:r>
              <a:rPr lang="fi-FI" sz="1200" dirty="0" smtClean="0">
                <a:solidFill>
                  <a:srgbClr val="FF6600"/>
                </a:solidFill>
              </a:rPr>
              <a:t>CGTCCGACCTGGTTCCTGGCG </a:t>
            </a:r>
            <a:r>
              <a:rPr lang="en-US" sz="1200" dirty="0" smtClean="0">
                <a:solidFill>
                  <a:srgbClr val="FF6600"/>
                </a:solidFill>
              </a:rPr>
              <a:t>…</a:t>
            </a:r>
          </a:p>
          <a:p>
            <a:r>
              <a:rPr lang="fi-FI" sz="1200" dirty="0" err="1" smtClean="0">
                <a:solidFill>
                  <a:srgbClr val="FF6600"/>
                </a:solidFill>
              </a:rPr>
              <a:t>aattccggTTCTACGCTGCCACGTGTTCATTAACTGTTGTT</a:t>
            </a:r>
            <a:r>
              <a:rPr lang="fi-FI" sz="1200" dirty="0" err="1" smtClean="0">
                <a:solidFill>
                  <a:srgbClr val="FF0000"/>
                </a:solidFill>
              </a:rPr>
              <a:t>TGGTAGCACAAAAGTATTACCATGGTCCTAGAAG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247" y="2963253"/>
            <a:ext cx="75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Span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247" y="3773742"/>
            <a:ext cx="17130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Span 1 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Oligo</a:t>
            </a:r>
            <a:r>
              <a:rPr lang="en-US" sz="1600" b="1" dirty="0" smtClean="0"/>
              <a:t> @ Primary]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21" y="5797375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/>
              <a:t>GTTCGAGCCTAATGTCACAA</a:t>
            </a:r>
            <a:br>
              <a:rPr lang="fi-FI" sz="1200" dirty="0" smtClean="0"/>
            </a:br>
            <a:r>
              <a:rPr lang="fi-FI" sz="1200" dirty="0" err="1" smtClean="0"/>
              <a:t>aattccggATGACGCAGAACGCCAATGAGTGCCAGACATTAGGTGGAGTTCAGTTCGGTAACGGAGAGAC</a:t>
            </a:r>
            <a:endParaRPr lang="en-US" sz="1200" b="1" dirty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3921" y="4984791"/>
            <a:ext cx="6032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>
                <a:solidFill>
                  <a:srgbClr val="FF0000"/>
                </a:solidFill>
              </a:rPr>
              <a:t>TGGTAGCACAAAAGTATTACCATGGTCCTAGAAG</a:t>
            </a:r>
            <a:r>
              <a:rPr lang="fi-FI" sz="1100" dirty="0" smtClean="0"/>
              <a:t>TTCGGCACAGTTA</a:t>
            </a:r>
            <a:r>
              <a:rPr lang="fi-FI" sz="1100" dirty="0" smtClean="0">
                <a:solidFill>
                  <a:schemeClr val="accent6"/>
                </a:solidFill>
              </a:rPr>
              <a:t>GTTCGAGCCTAATGTCACAA</a:t>
            </a:r>
            <a:br>
              <a:rPr lang="fi-FI" sz="1100" dirty="0" smtClean="0">
                <a:solidFill>
                  <a:schemeClr val="accent6"/>
                </a:solidFill>
              </a:rPr>
            </a:br>
            <a:r>
              <a:rPr lang="fi-FI" sz="1100" dirty="0" err="1" smtClean="0">
                <a:solidFill>
                  <a:schemeClr val="accent6"/>
                </a:solidFill>
              </a:rPr>
              <a:t>aattccggATGACGCAGAACGCCAATGAGTGCCAGACATTAGGTGGAGTTCAGTTCGGTAACGGAGAGACTCTGC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664" y="4984791"/>
            <a:ext cx="75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Span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664" y="5795280"/>
            <a:ext cx="17130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Span 2 </a:t>
            </a:r>
          </a:p>
          <a:p>
            <a:r>
              <a:rPr lang="en-US" sz="1600" b="1" dirty="0" smtClean="0"/>
              <a:t>[</a:t>
            </a:r>
            <a:r>
              <a:rPr lang="en-US" sz="1600" b="1" dirty="0" err="1" smtClean="0"/>
              <a:t>Oligo</a:t>
            </a:r>
            <a:r>
              <a:rPr lang="en-US" sz="1600" b="1" dirty="0" smtClean="0"/>
              <a:t> @ Primary]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9647" y="4497017"/>
            <a:ext cx="1727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28bp Match out of 34bp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16820" y="6405516"/>
            <a:ext cx="81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 Match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767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Pool by Individual BO Score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3893" y="3282972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3893" y="3842751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893" y="4417869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3893" y="5040915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77227" y="3414781"/>
            <a:ext cx="1293877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08107" y="3998521"/>
            <a:ext cx="1293877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4429" y="5184705"/>
            <a:ext cx="667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31519" y="4558298"/>
            <a:ext cx="667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00651" y="3414781"/>
            <a:ext cx="667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65986" y="3477310"/>
            <a:ext cx="2000718" cy="521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98809" y="3477310"/>
            <a:ext cx="0" cy="1707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83749" y="3477310"/>
            <a:ext cx="2450680" cy="1080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399074" y="4558298"/>
            <a:ext cx="2599737" cy="626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0213" y="1397477"/>
            <a:ext cx="751167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Given a Pool of Spans, Sort the Spans by Total </a:t>
            </a:r>
            <a:r>
              <a:rPr lang="en-US" sz="2400" i="1" dirty="0" smtClean="0"/>
              <a:t>Individual</a:t>
            </a:r>
            <a:r>
              <a:rPr lang="en-US" sz="2400" dirty="0" smtClean="0"/>
              <a:t> BO Scores.  Each </a:t>
            </a:r>
            <a:r>
              <a:rPr lang="en-US" sz="2400" dirty="0" err="1" smtClean="0"/>
              <a:t>mistarget</a:t>
            </a:r>
            <a:r>
              <a:rPr lang="en-US" sz="2400" dirty="0" smtClean="0"/>
              <a:t> has a score associated with it, the BO score is the sum of these scores.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68645" y="3091615"/>
            <a:ext cx="185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Highest Individual BO Score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90212" y="3998521"/>
            <a:ext cx="0" cy="135760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3893" y="3282972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03893" y="3291592"/>
            <a:ext cx="879856" cy="287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Using Overlap, we can calculate BO for </a:t>
            </a:r>
            <a:r>
              <a:rPr lang="en-US" dirty="0" err="1" smtClean="0"/>
              <a:t>Oligo</a:t>
            </a:r>
            <a:r>
              <a:rPr lang="en-US" dirty="0" smtClean="0"/>
              <a:t> on the Span for the defined bounds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3893" y="3842751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3893" y="4417869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3893" y="5040915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77227" y="3414781"/>
            <a:ext cx="12938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08107" y="3998521"/>
            <a:ext cx="129387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4429" y="5184705"/>
            <a:ext cx="667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31519" y="4558298"/>
            <a:ext cx="667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00651" y="3414781"/>
            <a:ext cx="667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65986" y="3477310"/>
            <a:ext cx="2000718" cy="521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98809" y="3477310"/>
            <a:ext cx="0" cy="1707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83749" y="3477310"/>
            <a:ext cx="2450680" cy="1080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399074" y="4558298"/>
            <a:ext cx="2599737" cy="626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57256" y="3842751"/>
            <a:ext cx="879856" cy="287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834429" y="3992178"/>
            <a:ext cx="697835" cy="63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5548" y="3230115"/>
            <a:ext cx="89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</a:t>
            </a:r>
            <a:r>
              <a:rPr lang="en-US" dirty="0" smtClean="0"/>
              <a:t> BO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5548" y="3774550"/>
            <a:ext cx="113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ReCalc</a:t>
            </a:r>
            <a:r>
              <a:rPr lang="en-US" dirty="0" smtClean="0"/>
              <a:t> 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03893" y="3282972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3893" y="3291592"/>
            <a:ext cx="879856" cy="287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BO Scores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Using Overlap, we can calculate BO for </a:t>
            </a:r>
            <a:r>
              <a:rPr lang="en-US" dirty="0" err="1" smtClean="0"/>
              <a:t>Oligo</a:t>
            </a:r>
            <a:r>
              <a:rPr lang="en-US" dirty="0" smtClean="0"/>
              <a:t> on the Span for the defined bounds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03893" y="3842751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03893" y="4417869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03893" y="5040915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77227" y="3414781"/>
            <a:ext cx="1293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08107" y="3998521"/>
            <a:ext cx="1293877" cy="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34429" y="5184705"/>
            <a:ext cx="667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31519" y="4558298"/>
            <a:ext cx="667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00651" y="3414781"/>
            <a:ext cx="66755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65986" y="3477310"/>
            <a:ext cx="2000718" cy="521211"/>
          </a:xfrm>
          <a:prstGeom prst="straightConnector1">
            <a:avLst/>
          </a:prstGeom>
          <a:ln>
            <a:solidFill>
              <a:srgbClr val="A6A6A6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98809" y="3477310"/>
            <a:ext cx="0" cy="1707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383749" y="3477310"/>
            <a:ext cx="2450680" cy="1080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399074" y="4558298"/>
            <a:ext cx="2599737" cy="626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57256" y="3842751"/>
            <a:ext cx="879856" cy="287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834429" y="3992178"/>
            <a:ext cx="697835" cy="6343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833375"/>
            <a:ext cx="8229600" cy="2138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1600" b="1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", 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125) 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", 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250) 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600" b="1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 smtClean="0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 smtClean="0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", 500) );</a:t>
            </a:r>
          </a:p>
          <a:p>
            <a:pPr marL="0" indent="0">
              <a:buNone/>
            </a:pPr>
            <a:r>
              <a:rPr lang="fi-FI" sz="1600" b="1" dirty="0" smtClean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 smtClean="0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 smtClean="0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 smtClean="0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", 850) );</a:t>
            </a:r>
            <a:endParaRPr lang="en-US" sz="1600" b="1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6488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Redo w/4 </a:t>
            </a:r>
            <a:r>
              <a:rPr lang="en-US" dirty="0" err="1" smtClean="0"/>
              <a:t>Oligos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0620" y="2121535"/>
            <a:ext cx="85060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&gt; No fixed matches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en-US" sz="1400" dirty="0" smtClean="0">
                <a:latin typeface="Consolas"/>
                <a:cs typeface="Consolas"/>
              </a:rPr>
              <a:t>GTGCCATCGGGTTTCTGAACTCTC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latin typeface="Consolas"/>
                <a:cs typeface="Consolas"/>
              </a:rPr>
              <a:t>GATAGTGGGGATCCCGGGTAAAGAC</a:t>
            </a:r>
          </a:p>
          <a:p>
            <a:r>
              <a:rPr lang="en-US" sz="1400" dirty="0" smtClean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CCCACCCCGCACGGGGTAAATATGGCACGCGTCCGACCTGGTTCCTGGC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</a:p>
          <a:p>
            <a:r>
              <a:rPr lang="en-US" sz="1400" dirty="0" smtClean="0">
                <a:latin typeface="Consolas"/>
                <a:cs typeface="Consolas"/>
              </a:rPr>
              <a:t>TTCTACGCTGCCACGTGTTCATTAACTGTTGTTTGGTAGCACAAAAGTAT</a:t>
            </a:r>
          </a:p>
          <a:p>
            <a:r>
              <a:rPr lang="en-US" sz="1400" dirty="0" smtClean="0">
                <a:latin typeface="Consolas"/>
                <a:cs typeface="Consolas"/>
              </a:rPr>
              <a:t>TACCATGGTCCTAGAAGTTCGGCACAGTTAGTTCGAGCCTAATGTCACAA</a:t>
            </a:r>
          </a:p>
          <a:p>
            <a:r>
              <a:rPr lang="en-US" sz="1400" dirty="0" smtClean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400" dirty="0" smtClean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en-US" sz="1400" dirty="0" smtClean="0">
                <a:latin typeface="Consolas"/>
                <a:cs typeface="Consolas"/>
              </a:rPr>
              <a:t>AGTGACGCTAGGCAAGTCAGAGCAGGTTCCCGTGTTAGCTTGAGGGTAA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TTCTACGCTGCCACGTGTTCATTAACTGTTGTTTGGTAGCACAAAAGTAT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TACCATGGTCCTAGAAGTTCGGCACAGTTAGTTCGAGCCTAATGTCACA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AGTGACGCTAGGCAAGTCAGAGCAGGTTCCCGTGTTAGCTTGAGGGTAAA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72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2 </a:t>
            </a:r>
            <a:r>
              <a:rPr lang="en-US" dirty="0" err="1" smtClean="0"/>
              <a:t>oligos</a:t>
            </a:r>
            <a:r>
              <a:rPr lang="en-US" dirty="0" smtClean="0"/>
              <a:t> At positions 250 and 750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56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1600" b="1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", 250) );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", 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750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) );</a:t>
            </a:r>
            <a:endParaRPr lang="en-US" sz="16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0079" y="2747810"/>
            <a:ext cx="5860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/>
              <a:t>CATGCTACCTAGTCAGACCCACCCCGCACGGGGTAAATATGGCACGCGTCCGACCTGGTTCCTGGCG </a:t>
            </a:r>
            <a:r>
              <a:rPr lang="en-US" sz="1100" dirty="0" smtClean="0"/>
              <a:t>…</a:t>
            </a:r>
          </a:p>
          <a:p>
            <a:r>
              <a:rPr lang="fi-FI" sz="1100" dirty="0" err="1" smtClean="0"/>
              <a:t>aattccggTTCTACGCTGCCACGTGTTCATTAACTGTTGTTTGGTAGCACAAAAGTATTACCATGGTCCTAGAAG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121" y="3760986"/>
            <a:ext cx="6001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>
                <a:latin typeface="Consolas"/>
                <a:cs typeface="Consolas"/>
              </a:rPr>
              <a:t>CATGCTACCTAGTCAGACCCACCCCGCACGGGGTAAATATGGCACGCGTCCGACCTGGTTCCTGGCG </a:t>
            </a:r>
            <a:r>
              <a:rPr lang="en-US" sz="1100" dirty="0" smtClean="0">
                <a:latin typeface="Consolas"/>
                <a:cs typeface="Consolas"/>
              </a:rPr>
              <a:t>… </a:t>
            </a:r>
          </a:p>
          <a:p>
            <a:r>
              <a:rPr lang="fi-FI" sz="1100" dirty="0" err="1" smtClean="0">
                <a:latin typeface="Consolas"/>
                <a:cs typeface="Consolas"/>
              </a:rPr>
              <a:t>aattccggTTCTACGCTGCCACGTGTTCATTAACTGTTGTTTGGTAGCACAAAAGTATTACCATGGTCCTAGAAG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4333" y="4729572"/>
            <a:ext cx="6155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CATGCTACCTAGTCAGACCCACCCCGCACGGGGTAAATATGGCACGCGTCCGACCTGGTTCCTGGCG</a:t>
            </a:r>
          </a:p>
          <a:p>
            <a:r>
              <a:rPr lang="en-US" sz="1100" dirty="0" smtClean="0">
                <a:latin typeface="Consolas"/>
                <a:cs typeface="Consolas"/>
              </a:rPr>
              <a:t>aattccggTTCTACGCTGCCACGTGTTCATTAACTGTTGTTTGGTAGCACAAAAGTATTACCATGGTCCTAGAAG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247" y="2821576"/>
            <a:ext cx="81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247" y="3760986"/>
            <a:ext cx="81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247" y="4729572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9485" y="5768456"/>
            <a:ext cx="1707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Everything Matches</a:t>
            </a:r>
            <a:endParaRPr lang="en-US" sz="12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92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2 </a:t>
            </a:r>
            <a:r>
              <a:rPr lang="en-US" dirty="0" err="1" smtClean="0"/>
              <a:t>oligos</a:t>
            </a:r>
            <a:r>
              <a:rPr lang="en-US" dirty="0" smtClean="0"/>
              <a:t> At positions 250 and </a:t>
            </a:r>
            <a:r>
              <a:rPr lang="en-US" dirty="0" smtClean="0">
                <a:solidFill>
                  <a:srgbClr val="FF0000"/>
                </a:solidFill>
              </a:rPr>
              <a:t>850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56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1600" b="1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", 250) );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", 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850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) );</a:t>
            </a:r>
            <a:endParaRPr lang="en-US" sz="16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0079" y="2747810"/>
            <a:ext cx="5860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/>
              <a:t>CATGCTACCTAGTCAGACCCACCCCGCACGGGGTAAATATGGCACGCGTCCGACCTGGTTCCTGGCG </a:t>
            </a:r>
            <a:r>
              <a:rPr lang="en-US" sz="1100" dirty="0" smtClean="0"/>
              <a:t>…</a:t>
            </a:r>
          </a:p>
          <a:p>
            <a:r>
              <a:rPr lang="fi-FI" sz="1100" dirty="0" err="1" smtClean="0"/>
              <a:t>aattccggTTCTACGCTGCCACGTGTTCATTAACTGTTGTT</a:t>
            </a:r>
            <a:r>
              <a:rPr lang="fi-FI" sz="1100" dirty="0" err="1" smtClean="0">
                <a:solidFill>
                  <a:srgbClr val="FF0000"/>
                </a:solidFill>
              </a:rPr>
              <a:t>TGGTAGCACAAAAGTATTACCATGGTCCTAGAAG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121" y="3760986"/>
            <a:ext cx="6032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>
                <a:solidFill>
                  <a:srgbClr val="FF0000"/>
                </a:solidFill>
              </a:rPr>
              <a:t>TGGTAGCACAAAAGTATTACCATGGTCCTAGAAG</a:t>
            </a:r>
            <a:r>
              <a:rPr lang="fi-FI" sz="1100" dirty="0" smtClean="0"/>
              <a:t>TTCGGCACAGTTAGTTCGAGCCTAATGTCACAA </a:t>
            </a:r>
            <a:r>
              <a:rPr lang="en-US" sz="1100" dirty="0" smtClean="0"/>
              <a:t>…</a:t>
            </a:r>
          </a:p>
          <a:p>
            <a:r>
              <a:rPr lang="fi-FI" sz="1100" dirty="0" err="1" smtClean="0"/>
              <a:t>aattccggATGACGCAGAACGCCAATGAGTGCCAGACATTAGGTGGAGTTCAGTTCGGTAACGGAGAGACTCTGC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4333" y="4832126"/>
            <a:ext cx="61550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TGGTAGCACAAAAGTATTACCATGGTCCTAGAAG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247" y="2821576"/>
            <a:ext cx="81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247" y="3760986"/>
            <a:ext cx="81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247" y="4729572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9484" y="5768456"/>
            <a:ext cx="28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Match at	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Span	   Start   End</a:t>
            </a:r>
          </a:p>
          <a:p>
            <a:pPr lvl="2"/>
            <a:r>
              <a:rPr lang="en-US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Span 1 : 109  	142</a:t>
            </a:r>
          </a:p>
          <a:p>
            <a:pPr lvl="2"/>
            <a:r>
              <a:rPr lang="en-US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Span 2 : 1		34</a:t>
            </a:r>
            <a:endParaRPr lang="en-US" sz="12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138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8696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3 </a:t>
            </a:r>
            <a:r>
              <a:rPr lang="en-US" sz="3200" b="1" dirty="0" err="1" smtClean="0"/>
              <a:t>Oligo</a:t>
            </a:r>
            <a:r>
              <a:rPr lang="en-US" sz="3200" b="1" dirty="0" smtClean="0"/>
              <a:t> Test Case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463" y="1571736"/>
            <a:ext cx="850604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&gt; No fixed matches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400" dirty="0" smtClean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en-US" sz="1400" dirty="0" smtClean="0"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en-US" sz="1400" dirty="0" smtClean="0">
                <a:latin typeface="Consolas"/>
                <a:cs typeface="Consolas"/>
              </a:rPr>
              <a:t>CTATATCTGCGGTCCAACTTAGGCATAAACCTC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CATGCTACCTAGTCAGA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CCCACCCCGCACGGGGT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AAATATGGCACGCGTCCGACCTGGTTCCTGGCG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TTCTACGCTGCCACGTGTTCATTAACTGTTGTT</a:t>
            </a: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TGGTAGCACAAAAGTAT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TACCATGGTCCTAGAAG</a:t>
            </a:r>
            <a:r>
              <a:rPr lang="en-US" sz="1400" dirty="0" smtClean="0">
                <a:latin typeface="Consolas"/>
                <a:cs typeface="Consolas"/>
              </a:rPr>
              <a:t>TTCGGCACAGTTAGTTCGAGCCTAATGTCACAA</a:t>
            </a:r>
          </a:p>
          <a:p>
            <a:r>
              <a:rPr lang="en-US" sz="1400" dirty="0" smtClean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400" dirty="0" smtClean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en-US" sz="1400" dirty="0" smtClean="0">
                <a:latin typeface="Consolas"/>
                <a:cs typeface="Consolas"/>
              </a:rPr>
              <a:t>AGTGACGCTAGGCAAGTCAGAGCAGGTTCCCGTGTTAGCTTGAGGGTAAA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CCTGCCTTTGCGTCTTGATACCAATGAAAAACC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TATGCACTTTGTACAGG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CTATATCTGCGGTCCAACTTAGGCATAAACCTC</a:t>
            </a:r>
            <a:r>
              <a:rPr lang="en-US" sz="1400" b="1" i="1" u="sng" dirty="0" smtClean="0">
                <a:solidFill>
                  <a:srgbClr val="008000"/>
                </a:solidFill>
                <a:latin typeface="Consolas"/>
                <a:cs typeface="Consolas"/>
              </a:rPr>
              <a:t>CATGCTACCTAGTCAGA</a:t>
            </a:r>
          </a:p>
          <a:p>
            <a:r>
              <a:rPr lang="en-US" sz="1400" b="1" i="1" u="sng" dirty="0" smtClean="0">
                <a:solidFill>
                  <a:srgbClr val="008000"/>
                </a:solidFill>
                <a:latin typeface="Consolas"/>
                <a:cs typeface="Consolas"/>
              </a:rPr>
              <a:t>CCCACCCCGCACGGGGT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AAATATGGCACGCGTCCGACCTGGTTCCTGGCG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TTCTACGCTGCCACGTGTTCATTAACTGTTGTT</a:t>
            </a:r>
            <a:r>
              <a:rPr lang="en-US" sz="1400" b="1" i="1" u="sng" dirty="0" smtClean="0">
                <a:solidFill>
                  <a:srgbClr val="0000FF"/>
                </a:solidFill>
                <a:latin typeface="Consolas"/>
                <a:cs typeface="Consolas"/>
              </a:rPr>
              <a:t>TGGTAGCACAAAAGTAT</a:t>
            </a:r>
          </a:p>
          <a:p>
            <a:r>
              <a:rPr lang="en-US" sz="1400" b="1" i="1" u="sng" dirty="0" smtClean="0">
                <a:solidFill>
                  <a:srgbClr val="0000FF"/>
                </a:solidFill>
                <a:latin typeface="Consolas"/>
                <a:cs typeface="Consolas"/>
              </a:rPr>
              <a:t>TACCATGGTCCTAGAAG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TTCGGCACAGTTAGTTCGAGCCTAATGTCACAA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TAACGGAGAGACTCTGC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GGCGTACTTAATTATGCATTTGAAACGCGCCCA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AGTGACGCTAGGCAAGTCAGAGCAGGTTCCCGTGTTAGCTTGAGGGTAAA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176228" y="2600019"/>
            <a:ext cx="1138188" cy="2156697"/>
          </a:xfrm>
          <a:custGeom>
            <a:avLst/>
            <a:gdLst>
              <a:gd name="connsiteX0" fmla="*/ 35942 w 982444"/>
              <a:gd name="connsiteY0" fmla="*/ 1749322 h 1749322"/>
              <a:gd name="connsiteX1" fmla="*/ 982389 w 982444"/>
              <a:gd name="connsiteY1" fmla="*/ 838716 h 1749322"/>
              <a:gd name="connsiteX2" fmla="*/ 0 w 982444"/>
              <a:gd name="connsiteY2" fmla="*/ 0 h 17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444" h="1749322">
                <a:moveTo>
                  <a:pt x="35942" y="1749322"/>
                </a:moveTo>
                <a:cubicBezTo>
                  <a:pt x="512160" y="1439796"/>
                  <a:pt x="988379" y="1130270"/>
                  <a:pt x="982389" y="838716"/>
                </a:cubicBezTo>
                <a:cubicBezTo>
                  <a:pt x="976399" y="547162"/>
                  <a:pt x="153748" y="143780"/>
                  <a:pt x="0" y="0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1485563" y="3223065"/>
            <a:ext cx="670900" cy="2132735"/>
          </a:xfrm>
          <a:custGeom>
            <a:avLst/>
            <a:gdLst>
              <a:gd name="connsiteX0" fmla="*/ 35942 w 982444"/>
              <a:gd name="connsiteY0" fmla="*/ 1749322 h 1749322"/>
              <a:gd name="connsiteX1" fmla="*/ 982389 w 982444"/>
              <a:gd name="connsiteY1" fmla="*/ 838716 h 1749322"/>
              <a:gd name="connsiteX2" fmla="*/ 0 w 982444"/>
              <a:gd name="connsiteY2" fmla="*/ 0 h 17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444" h="1749322">
                <a:moveTo>
                  <a:pt x="35942" y="1749322"/>
                </a:moveTo>
                <a:cubicBezTo>
                  <a:pt x="512160" y="1439796"/>
                  <a:pt x="988379" y="1130270"/>
                  <a:pt x="982389" y="838716"/>
                </a:cubicBezTo>
                <a:cubicBezTo>
                  <a:pt x="976399" y="547162"/>
                  <a:pt x="153748" y="143780"/>
                  <a:pt x="0" y="0"/>
                </a:cubicBezTo>
              </a:path>
            </a:pathLst>
          </a:custGeom>
          <a:ln w="57150" cmpd="sng">
            <a:solidFill>
              <a:srgbClr val="3366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9779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&amp; 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31574" y="34833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&amp; 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9485" y="6295649"/>
            <a:ext cx="2666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/>
                <a:cs typeface="Consolas"/>
              </a:rPr>
              <a:t>No Match Between B &amp; C</a:t>
            </a:r>
            <a:endParaRPr lang="en-US" sz="16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4645" y="833051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3 </a:t>
            </a:r>
            <a:r>
              <a:rPr lang="en-US" b="1" dirty="0" err="1" smtClean="0">
                <a:latin typeface="Consolas"/>
                <a:cs typeface="Consolas"/>
              </a:rPr>
              <a:t>Oligos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at Target positions 250, 650, 850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789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4908" y="1525812"/>
            <a:ext cx="8229600" cy="856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sz="1600" b="1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", 250) );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", 6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50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) )</a:t>
            </a:r>
            <a:r>
              <a:rPr lang="fi-FI" sz="1600" b="1" i="1" dirty="0" smtClean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fi-FI" sz="1600" b="1" dirty="0" err="1">
                <a:solidFill>
                  <a:srgbClr val="008000"/>
                </a:solidFill>
                <a:latin typeface="Consolas"/>
                <a:cs typeface="Consolas"/>
              </a:rPr>
              <a:t>pool.add(Oligo.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InsertionFactory(genome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, "</a:t>
            </a:r>
            <a:r>
              <a:rPr lang="fi-FI" sz="1600" b="1" i="1" dirty="0" err="1">
                <a:solidFill>
                  <a:srgbClr val="008000"/>
                </a:solidFill>
                <a:latin typeface="Consolas"/>
                <a:cs typeface="Consolas"/>
              </a:rPr>
              <a:t>aattccgg</a:t>
            </a:r>
            <a:r>
              <a:rPr lang="fi-FI" sz="1600" b="1" i="1" dirty="0">
                <a:solidFill>
                  <a:srgbClr val="008000"/>
                </a:solidFill>
                <a:latin typeface="Consolas"/>
                <a:cs typeface="Consolas"/>
              </a:rPr>
              <a:t>", 850) );</a:t>
            </a:r>
            <a:endParaRPr lang="en-US" sz="160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895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 </a:t>
            </a:r>
            <a:r>
              <a:rPr lang="en-US" sz="3200" dirty="0" err="1" smtClean="0"/>
              <a:t>Oligo</a:t>
            </a:r>
            <a:r>
              <a:rPr lang="en-US" sz="3200" dirty="0" smtClean="0"/>
              <a:t> Test Case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1901" y="2821576"/>
            <a:ext cx="592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b="1" i="1" u="sng" dirty="0" smtClean="0">
                <a:solidFill>
                  <a:srgbClr val="FF6600"/>
                </a:solidFill>
              </a:rPr>
              <a:t>CATGCTACCTAGTCAGACCCACCCCGCACGGGGT</a:t>
            </a:r>
            <a:r>
              <a:rPr lang="fi-FI" sz="1100" dirty="0" smtClean="0">
                <a:solidFill>
                  <a:srgbClr val="FF6600"/>
                </a:solidFill>
              </a:rPr>
              <a:t>AAATATGGCACGCGTCCGACCTGGTTCCTGGCG </a:t>
            </a:r>
            <a:r>
              <a:rPr lang="en-US" sz="1100" dirty="0" smtClean="0">
                <a:solidFill>
                  <a:srgbClr val="FF6600"/>
                </a:solidFill>
              </a:rPr>
              <a:t>…</a:t>
            </a:r>
          </a:p>
          <a:p>
            <a:r>
              <a:rPr lang="fi-FI" sz="1100" u="sng" dirty="0" err="1" smtClean="0">
                <a:solidFill>
                  <a:srgbClr val="FF6600"/>
                </a:solidFill>
              </a:rPr>
              <a:t>aattccggTTCTACGCTGCCACGTGTTCATTAACTGTTGTT</a:t>
            </a:r>
            <a:r>
              <a:rPr lang="fi-FI" sz="1100" b="1" i="1" dirty="0" err="1" smtClean="0">
                <a:solidFill>
                  <a:srgbClr val="FF6600"/>
                </a:solidFill>
              </a:rPr>
              <a:t>TGGTAGCACAAAAGTATTACCATGGTCCTAGAAG</a:t>
            </a:r>
            <a:endParaRPr lang="en-US" sz="1100" b="1" i="1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1901" y="4718441"/>
            <a:ext cx="6032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b="1" i="1" u="sng" dirty="0" smtClean="0">
                <a:solidFill>
                  <a:srgbClr val="3366FF"/>
                </a:solidFill>
              </a:rPr>
              <a:t>TGGTAGCACAAAAGTATTACCATGGTCCTAGAAG</a:t>
            </a:r>
            <a:r>
              <a:rPr lang="fi-FI" sz="1100" dirty="0" smtClean="0">
                <a:solidFill>
                  <a:srgbClr val="3366FF"/>
                </a:solidFill>
              </a:rPr>
              <a:t>TTCGGCACAGTTAGTTCGAGCCTAATGTCACAA </a:t>
            </a:r>
            <a:r>
              <a:rPr lang="en-US" sz="1100" dirty="0" smtClean="0">
                <a:solidFill>
                  <a:srgbClr val="3366FF"/>
                </a:solidFill>
              </a:rPr>
              <a:t>…</a:t>
            </a:r>
          </a:p>
          <a:p>
            <a:r>
              <a:rPr lang="fi-FI" sz="1100" dirty="0" err="1" smtClean="0">
                <a:solidFill>
                  <a:srgbClr val="3366FF"/>
                </a:solidFill>
              </a:rPr>
              <a:t>aattccggATGACGCAGAACGCCAATGAGTGCCAGACATTAGGTGGAGTTCAGTTCGGTAACGGAGAGACTCTGC</a:t>
            </a:r>
            <a:endParaRPr lang="en-US" sz="11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864" y="2821576"/>
            <a:ext cx="14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A (250)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908" y="3760986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B (650)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866" y="4728532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C (850)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1902" y="3760986"/>
            <a:ext cx="6867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TATGCACTTTGTACAGGGTGCCATCGGGTTTCTGAACTCTCAGATAGTGGGGATCCCGGGTAAAGAC</a:t>
            </a:r>
            <a:endParaRPr lang="en-US" sz="1100" dirty="0">
              <a:solidFill>
                <a:srgbClr val="008000"/>
              </a:solidFill>
              <a:latin typeface="Consolas"/>
              <a:cs typeface="Consolas"/>
            </a:endParaRPr>
          </a:p>
          <a:p>
            <a:r>
              <a:rPr lang="fi-FI" sz="1100" dirty="0" err="1">
                <a:solidFill>
                  <a:srgbClr val="008000"/>
                </a:solidFill>
              </a:rPr>
              <a:t>aattccgg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cs typeface="Consolas"/>
              </a:rPr>
              <a:t>CTATATCTGCGGTCCAACTTAGGCATAAACCTC</a:t>
            </a:r>
            <a:r>
              <a:rPr lang="en-US" sz="1100" b="1" i="1" u="sng" dirty="0" smtClean="0">
                <a:solidFill>
                  <a:srgbClr val="008000"/>
                </a:solidFill>
                <a:latin typeface="Consolas"/>
                <a:cs typeface="Consolas"/>
              </a:rPr>
              <a:t>CATGCTACCTAGTCAGACCCACCCCGCACGGGGT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9210" y="859383"/>
            <a:ext cx="361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3 </a:t>
            </a:r>
            <a:r>
              <a:rPr lang="en-US" dirty="0" err="1" smtClean="0">
                <a:latin typeface="Consolas"/>
                <a:cs typeface="Consolas"/>
              </a:rPr>
              <a:t>Oligos</a:t>
            </a:r>
            <a:r>
              <a:rPr lang="en-US" dirty="0" smtClean="0">
                <a:latin typeface="Consolas"/>
                <a:cs typeface="Consolas"/>
              </a:rPr>
              <a:t>, with 2 </a:t>
            </a:r>
            <a:r>
              <a:rPr lang="en-US" dirty="0" err="1" smtClean="0">
                <a:latin typeface="Consolas"/>
                <a:cs typeface="Consolas"/>
              </a:rPr>
              <a:t>mistargets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87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Heuristic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6839" y="1756362"/>
            <a:ext cx="77512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Given a pool of </a:t>
            </a:r>
            <a:r>
              <a:rPr lang="en-US" i="1" dirty="0" smtClean="0">
                <a:latin typeface="Times"/>
                <a:cs typeface="Times"/>
              </a:rPr>
              <a:t>n</a:t>
            </a:r>
            <a:r>
              <a:rPr lang="en-US" dirty="0" smtClean="0">
                <a:latin typeface="Times"/>
                <a:cs typeface="Times"/>
              </a:rPr>
              <a:t> spans with </a:t>
            </a:r>
            <a:r>
              <a:rPr lang="en-US" i="1" dirty="0" smtClean="0">
                <a:latin typeface="Times"/>
                <a:cs typeface="Times"/>
              </a:rPr>
              <a:t>L </a:t>
            </a:r>
            <a:r>
              <a:rPr lang="en-US" dirty="0" smtClean="0">
                <a:latin typeface="Times"/>
                <a:cs typeface="Times"/>
              </a:rPr>
              <a:t>possible </a:t>
            </a:r>
            <a:r>
              <a:rPr lang="en-US" dirty="0" err="1" smtClean="0">
                <a:latin typeface="Times"/>
                <a:cs typeface="Times"/>
              </a:rPr>
              <a:t>oligo</a:t>
            </a:r>
            <a:r>
              <a:rPr lang="en-US" dirty="0" smtClean="0">
                <a:latin typeface="Times"/>
                <a:cs typeface="Times"/>
              </a:rPr>
              <a:t> subsequences of ideal length,</a:t>
            </a:r>
          </a:p>
          <a:p>
            <a:endParaRPr lang="en-US" i="1" dirty="0"/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For all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n,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calculate local Blast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Oligo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values for each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oligo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L.</a:t>
            </a:r>
          </a:p>
          <a:p>
            <a:pPr lvl="1"/>
            <a:endParaRPr lang="en-US" i="1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Find the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oligo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tbe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Blast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Oligo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value</a:t>
            </a:r>
          </a:p>
          <a:p>
            <a:pPr lvl="1"/>
            <a:endParaRPr lang="en-US" dirty="0" smtClean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Select that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optimized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oligo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Repeat from step 1.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marL="1588" lvl="1"/>
            <a:r>
              <a:rPr lang="en-US" dirty="0" smtClean="0">
                <a:latin typeface="Times New Roman"/>
                <a:cs typeface="Times New Roman"/>
              </a:rPr>
              <a:t>Once </a:t>
            </a:r>
            <a:r>
              <a:rPr lang="en-US" dirty="0">
                <a:latin typeface="Times New Roman"/>
                <a:cs typeface="Times New Roman"/>
              </a:rPr>
              <a:t>you have selected an </a:t>
            </a:r>
            <a:r>
              <a:rPr lang="en-US" dirty="0" err="1">
                <a:latin typeface="Times New Roman"/>
                <a:cs typeface="Times New Roman"/>
              </a:rPr>
              <a:t>oligo</a:t>
            </a:r>
            <a:r>
              <a:rPr lang="en-US" dirty="0">
                <a:latin typeface="Times New Roman"/>
                <a:cs typeface="Times New Roman"/>
              </a:rPr>
              <a:t> from a Span, disregard it from the </a:t>
            </a:r>
            <a:r>
              <a:rPr lang="en-US" dirty="0" smtClean="0">
                <a:latin typeface="Times New Roman"/>
                <a:cs typeface="Times New Roman"/>
              </a:rPr>
              <a:t>pool</a:t>
            </a:r>
          </a:p>
          <a:p>
            <a:pPr marL="1588" lvl="1"/>
            <a:endParaRPr lang="en-US" dirty="0">
              <a:latin typeface="Times New Roman"/>
              <a:cs typeface="Times New Roman"/>
            </a:endParaRPr>
          </a:p>
          <a:p>
            <a:pPr marL="287338" lvl="1" indent="-285750">
              <a:buFontTx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The term ‘optimized’ implies the best possible </a:t>
            </a:r>
            <a:r>
              <a:rPr lang="en-US" dirty="0" err="1" smtClean="0">
                <a:latin typeface="Times New Roman"/>
                <a:cs typeface="Times New Roman"/>
              </a:rPr>
              <a:t>oligo</a:t>
            </a:r>
            <a:r>
              <a:rPr lang="en-US" dirty="0" smtClean="0">
                <a:latin typeface="Times New Roman"/>
                <a:cs typeface="Times New Roman"/>
              </a:rPr>
              <a:t>, selected with the following precedence</a:t>
            </a:r>
          </a:p>
          <a:p>
            <a:pPr marL="744538" lvl="2" indent="-285750">
              <a:buFontTx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Free Energy</a:t>
            </a:r>
          </a:p>
          <a:p>
            <a:pPr marL="744538" lvl="2" indent="-285750">
              <a:buFontTx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Genome Homology</a:t>
            </a:r>
            <a:endParaRPr lang="en-US" dirty="0">
              <a:latin typeface="Times New Roman"/>
              <a:cs typeface="Times New Roman"/>
            </a:endParaRPr>
          </a:p>
          <a:p>
            <a:pPr marL="744538" lvl="2" indent="-285750">
              <a:buFontTx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Oligo</a:t>
            </a:r>
            <a:r>
              <a:rPr lang="en-US" dirty="0" smtClean="0">
                <a:latin typeface="Times New Roman"/>
                <a:cs typeface="Times New Roman"/>
              </a:rPr>
              <a:t> Pool Homology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455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993" y="2201262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5974" y="3664482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43993" y="5354536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459860" y="2392980"/>
            <a:ext cx="132597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5737" y="3796288"/>
            <a:ext cx="1298127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47879" y="5498316"/>
            <a:ext cx="133795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75737" y="2317736"/>
            <a:ext cx="12741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04946" y="2357034"/>
            <a:ext cx="2113839" cy="31412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9175" y="2357034"/>
            <a:ext cx="2099904" cy="14392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4821"/>
            <a:ext cx="8229600" cy="719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Oligo</a:t>
            </a:r>
            <a:r>
              <a:rPr lang="en-US" dirty="0" smtClean="0"/>
              <a:t> Example Visualized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874" y="1032540"/>
            <a:ext cx="4499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Calculate local Blast </a:t>
            </a:r>
            <a:r>
              <a:rPr lang="en-US" dirty="0" err="1" smtClean="0">
                <a:latin typeface="Consolas"/>
                <a:cs typeface="Consolas"/>
              </a:rPr>
              <a:t>Oligo</a:t>
            </a:r>
            <a:r>
              <a:rPr lang="en-US" dirty="0" smtClean="0">
                <a:latin typeface="Consolas"/>
                <a:cs typeface="Consolas"/>
              </a:rPr>
              <a:t> Scores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For the entire Span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6649" y="2304156"/>
            <a:ext cx="14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A (250)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649" y="3611622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B (650)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4668" y="5313650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C (850)</a:t>
            </a: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942192"/>
              </p:ext>
            </p:extLst>
          </p:nvPr>
        </p:nvGraphicFramePr>
        <p:xfrm>
          <a:off x="6748088" y="1707180"/>
          <a:ext cx="22860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442255"/>
              </p:ext>
            </p:extLst>
          </p:nvPr>
        </p:nvGraphicFramePr>
        <p:xfrm>
          <a:off x="6833575" y="3192463"/>
          <a:ext cx="2012749" cy="120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106977" y="1551913"/>
            <a:ext cx="17393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latin typeface="Consolas"/>
                <a:cs typeface="Consolas"/>
              </a:rPr>
              <a:t>BO Score vs. Position</a:t>
            </a:r>
            <a:endParaRPr lang="en-US" sz="1050" b="1" dirty="0">
              <a:latin typeface="Consolas"/>
              <a:cs typeface="Consolas"/>
            </a:endParaRPr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311939"/>
              </p:ext>
            </p:extLst>
          </p:nvPr>
        </p:nvGraphicFramePr>
        <p:xfrm>
          <a:off x="6748088" y="4695295"/>
          <a:ext cx="2197470" cy="131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827685" y="6151339"/>
            <a:ext cx="144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05017" y="6151339"/>
            <a:ext cx="141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Position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43993" y="1805829"/>
            <a:ext cx="0" cy="4345510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89193" y="1810977"/>
            <a:ext cx="0" cy="4345510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552510" y="6050410"/>
            <a:ext cx="3924050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7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564" y="458384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874" y="2028580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0545" y="3384095"/>
            <a:ext cx="4133219" cy="287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04431" y="4775558"/>
            <a:ext cx="1440159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3702" y="2160386"/>
            <a:ext cx="159006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04431" y="3527875"/>
            <a:ext cx="11959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6710" y="4700314"/>
            <a:ext cx="11477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86281" y="2236586"/>
            <a:ext cx="1651884" cy="2463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38575" y="3527875"/>
            <a:ext cx="2719815" cy="1055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4821"/>
            <a:ext cx="8229600" cy="719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Oligo</a:t>
            </a:r>
            <a:r>
              <a:rPr lang="en-US" dirty="0" smtClean="0"/>
              <a:t> Visual Explanation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0735" y="1028530"/>
            <a:ext cx="5134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nsolas"/>
                <a:cs typeface="Consolas"/>
              </a:rPr>
              <a:t>Sort by BO Values by Smallest Possible, </a:t>
            </a:r>
          </a:p>
          <a:p>
            <a:pPr algn="ctr"/>
            <a:r>
              <a:rPr lang="en-US" dirty="0" smtClean="0">
                <a:latin typeface="Consolas"/>
                <a:cs typeface="Consolas"/>
              </a:rPr>
              <a:t>Valid by DG Threshold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132" y="4564137"/>
            <a:ext cx="14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A (250)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134" y="2051920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B (650)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132" y="3324141"/>
            <a:ext cx="139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Oligo</a:t>
            </a:r>
            <a:r>
              <a:rPr lang="en-US" dirty="0" smtClean="0"/>
              <a:t> C (850)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3985" y="1186670"/>
            <a:ext cx="13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/>
                <a:cs typeface="Consolas"/>
              </a:rPr>
              <a:t>Lowest Individual BO Score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1132" y="1843860"/>
            <a:ext cx="0" cy="3723567"/>
          </a:xfrm>
          <a:prstGeom prst="straightConnector1">
            <a:avLst/>
          </a:prstGeom>
          <a:ln w="76200" cmpd="sng">
            <a:solidFill>
              <a:srgbClr val="7F7F7F"/>
            </a:solidFill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920927"/>
              </p:ext>
            </p:extLst>
          </p:nvPr>
        </p:nvGraphicFramePr>
        <p:xfrm>
          <a:off x="6770996" y="4089758"/>
          <a:ext cx="22860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895261"/>
              </p:ext>
            </p:extLst>
          </p:nvPr>
        </p:nvGraphicFramePr>
        <p:xfrm>
          <a:off x="6833575" y="1556561"/>
          <a:ext cx="2012749" cy="1207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724389"/>
              </p:ext>
            </p:extLst>
          </p:nvPr>
        </p:nvGraphicFramePr>
        <p:xfrm>
          <a:off x="6770996" y="2868634"/>
          <a:ext cx="2197470" cy="131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4" name="Straight Connector 33"/>
          <p:cNvCxnSpPr/>
          <p:nvPr/>
        </p:nvCxnSpPr>
        <p:spPr>
          <a:xfrm flipV="1">
            <a:off x="8686800" y="1674861"/>
            <a:ext cx="0" cy="815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713119" y="3171299"/>
            <a:ext cx="0" cy="646330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216368" y="4334903"/>
            <a:ext cx="0" cy="781504"/>
          </a:xfrm>
          <a:prstGeom prst="line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0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1030</Words>
  <Application>Microsoft Macintosh PowerPoint</Application>
  <PresentationFormat>On-screen Show (4:3)</PresentationFormat>
  <Paragraphs>306</Paragraphs>
  <Slides>28</Slides>
  <Notes>6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\\localhost\Users\mockingbird\dropbox\research\optimization\bo_testing\Document1!OLE_LINK1</vt:lpstr>
      <vt:lpstr>BO Verification and Planning</vt:lpstr>
      <vt:lpstr>PowerPoint Presentation</vt:lpstr>
      <vt:lpstr>Add 2 oligos At positions 250 and 750</vt:lpstr>
      <vt:lpstr>Add 2 oligos At positions 250 and 850</vt:lpstr>
      <vt:lpstr>3 Oligo Test Case</vt:lpstr>
      <vt:lpstr>3 Oligo Test Case</vt:lpstr>
      <vt:lpstr>How the Heuristic Works</vt:lpstr>
      <vt:lpstr>3 Oligo Example Visualized</vt:lpstr>
      <vt:lpstr>3 Oligo Visual Explanation</vt:lpstr>
      <vt:lpstr>3 Oligo Visual Explanation</vt:lpstr>
      <vt:lpstr>3 Oligo Visual Explanation</vt:lpstr>
      <vt:lpstr>BO Scores at Each Iteration</vt:lpstr>
      <vt:lpstr>Implementation (High Level)</vt:lpstr>
      <vt:lpstr>PowerPoint Presentation</vt:lpstr>
      <vt:lpstr>PowerPoint Presentation</vt:lpstr>
      <vt:lpstr>How Do you Compare Them?</vt:lpstr>
      <vt:lpstr>However BG, is not factored in </vt:lpstr>
      <vt:lpstr>Exhaustive Search</vt:lpstr>
      <vt:lpstr>Recursive Approach to Exhaustive Search</vt:lpstr>
      <vt:lpstr>Recursive Approach to Exhaustive Search</vt:lpstr>
      <vt:lpstr>Current Work </vt:lpstr>
      <vt:lpstr>PowerPoint Presentation</vt:lpstr>
      <vt:lpstr>PowerPoint Presentation</vt:lpstr>
      <vt:lpstr>Primary BO</vt:lpstr>
      <vt:lpstr>Sort Pool by Individual BO Score</vt:lpstr>
      <vt:lpstr>BO Scores</vt:lpstr>
      <vt:lpstr>BO Scores</vt:lpstr>
      <vt:lpstr>Redo w/4 Oligos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Ahmed</dc:creator>
  <cp:lastModifiedBy>Samir Ahmed</cp:lastModifiedBy>
  <cp:revision>50</cp:revision>
  <dcterms:created xsi:type="dcterms:W3CDTF">2011-11-17T14:15:58Z</dcterms:created>
  <dcterms:modified xsi:type="dcterms:W3CDTF">2012-04-30T05:10:08Z</dcterms:modified>
</cp:coreProperties>
</file>