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4" r:id="rId4"/>
    <p:sldId id="265" r:id="rId5"/>
    <p:sldId id="259" r:id="rId6"/>
    <p:sldId id="266" r:id="rId7"/>
    <p:sldId id="267" r:id="rId8"/>
    <p:sldId id="268" r:id="rId9"/>
    <p:sldId id="258" r:id="rId10"/>
    <p:sldId id="261" r:id="rId11"/>
    <p:sldId id="269" r:id="rId12"/>
    <p:sldId id="260" r:id="rId13"/>
    <p:sldId id="270" r:id="rId14"/>
    <p:sldId id="272" r:id="rId15"/>
    <p:sldId id="274" r:id="rId16"/>
    <p:sldId id="275" r:id="rId17"/>
    <p:sldId id="276" r:id="rId18"/>
    <p:sldId id="263" r:id="rId19"/>
    <p:sldId id="271" r:id="rId20"/>
    <p:sldId id="284" r:id="rId21"/>
    <p:sldId id="277" r:id="rId22"/>
    <p:sldId id="279" r:id="rId23"/>
    <p:sldId id="281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36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Work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Work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5403704"/>
        <c:axId val="1832522776"/>
      </c:lineChart>
      <c:catAx>
        <c:axId val="1935403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832522776"/>
        <c:crosses val="autoZero"/>
        <c:auto val="1"/>
        <c:lblAlgn val="ctr"/>
        <c:lblOffset val="100"/>
        <c:tickLblSkip val="10"/>
        <c:noMultiLvlLbl val="0"/>
      </c:catAx>
      <c:valAx>
        <c:axId val="1832522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35403704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860776"/>
        <c:axId val="1935077320"/>
      </c:lineChart>
      <c:catAx>
        <c:axId val="1934860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935077320"/>
        <c:crosses val="autoZero"/>
        <c:auto val="1"/>
        <c:lblAlgn val="ctr"/>
        <c:lblOffset val="100"/>
        <c:tickLblSkip val="10"/>
        <c:noMultiLvlLbl val="0"/>
      </c:catAx>
      <c:valAx>
        <c:axId val="1935077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3486077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726136"/>
        <c:axId val="1828729080"/>
      </c:lineChart>
      <c:catAx>
        <c:axId val="1828726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28729080"/>
        <c:crosses val="autoZero"/>
        <c:auto val="1"/>
        <c:lblAlgn val="ctr"/>
        <c:lblOffset val="100"/>
        <c:tickLblSkip val="10"/>
        <c:noMultiLvlLbl val="0"/>
      </c:catAx>
      <c:valAx>
        <c:axId val="1828729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2872613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717480"/>
        <c:axId val="1956185736"/>
      </c:lineChart>
      <c:catAx>
        <c:axId val="1915717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956185736"/>
        <c:crosses val="autoZero"/>
        <c:auto val="1"/>
        <c:lblAlgn val="ctr"/>
        <c:lblOffset val="100"/>
        <c:tickLblSkip val="10"/>
        <c:noMultiLvlLbl val="0"/>
      </c:catAx>
      <c:valAx>
        <c:axId val="1956185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15717480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639272"/>
        <c:axId val="1915598232"/>
      </c:lineChart>
      <c:catAx>
        <c:axId val="1915639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915598232"/>
        <c:crosses val="autoZero"/>
        <c:auto val="1"/>
        <c:lblAlgn val="ctr"/>
        <c:lblOffset val="100"/>
        <c:tickLblSkip val="10"/>
        <c:noMultiLvlLbl val="0"/>
      </c:catAx>
      <c:valAx>
        <c:axId val="1915598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15639272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519000"/>
        <c:axId val="1915507048"/>
      </c:lineChart>
      <c:catAx>
        <c:axId val="1915519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15507048"/>
        <c:crosses val="autoZero"/>
        <c:auto val="1"/>
        <c:lblAlgn val="ctr"/>
        <c:lblOffset val="100"/>
        <c:tickLblSkip val="10"/>
        <c:noMultiLvlLbl val="0"/>
      </c:catAx>
      <c:valAx>
        <c:axId val="1915507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15519000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203096"/>
        <c:axId val="1915192600"/>
      </c:lineChart>
      <c:catAx>
        <c:axId val="1915203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915192600"/>
        <c:crosses val="autoZero"/>
        <c:auto val="1"/>
        <c:lblAlgn val="ctr"/>
        <c:lblOffset val="100"/>
        <c:tickLblSkip val="10"/>
        <c:noMultiLvlLbl val="0"/>
      </c:catAx>
      <c:valAx>
        <c:axId val="1915192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1520309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106392"/>
        <c:axId val="1914793896"/>
      </c:lineChart>
      <c:catAx>
        <c:axId val="1915106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914793896"/>
        <c:crosses val="autoZero"/>
        <c:auto val="1"/>
        <c:lblAlgn val="ctr"/>
        <c:lblOffset val="100"/>
        <c:tickLblSkip val="10"/>
        <c:noMultiLvlLbl val="0"/>
      </c:catAx>
      <c:valAx>
        <c:axId val="1914793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15106392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100168"/>
        <c:axId val="1915095672"/>
      </c:lineChart>
      <c:catAx>
        <c:axId val="1915100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915095672"/>
        <c:crosses val="autoZero"/>
        <c:auto val="1"/>
        <c:lblAlgn val="ctr"/>
        <c:lblOffset val="100"/>
        <c:tickLblSkip val="10"/>
        <c:noMultiLvlLbl val="0"/>
      </c:catAx>
      <c:valAx>
        <c:axId val="1915095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15100168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EE852-5991-484F-996D-869BC66FF1AE}" type="doc">
      <dgm:prSet loTypeId="urn:microsoft.com/office/officeart/2008/layout/RadialCluster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E7A517-D575-7B43-B541-5C9DFEF1278E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Magelet</a:t>
          </a:r>
          <a:r>
            <a:rPr lang="en-US" dirty="0" smtClean="0"/>
            <a:t> [Server]</a:t>
          </a:r>
          <a:endParaRPr lang="en-US" dirty="0"/>
        </a:p>
      </dgm:t>
    </dgm:pt>
    <dgm:pt modelId="{7557FE0A-FFBE-B24A-9987-8D465BA94990}" type="parTrans" cxnId="{EDE7019B-7403-8C40-9F92-E94E70B07DCE}">
      <dgm:prSet/>
      <dgm:spPr/>
      <dgm:t>
        <a:bodyPr/>
        <a:lstStyle/>
        <a:p>
          <a:endParaRPr lang="en-US"/>
        </a:p>
      </dgm:t>
    </dgm:pt>
    <dgm:pt modelId="{2983A489-8F8A-714E-BA6D-C0311B03CB81}" type="sibTrans" cxnId="{EDE7019B-7403-8C40-9F92-E94E70B07DCE}">
      <dgm:prSet/>
      <dgm:spPr/>
      <dgm:t>
        <a:bodyPr/>
        <a:lstStyle/>
        <a:p>
          <a:endParaRPr lang="en-US"/>
        </a:p>
      </dgm:t>
    </dgm:pt>
    <dgm:pt modelId="{3B219A67-39C4-F547-8FA7-E635058D146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Mage Editor [Flex]</a:t>
          </a:r>
          <a:endParaRPr lang="en-US" dirty="0"/>
        </a:p>
      </dgm:t>
    </dgm:pt>
    <dgm:pt modelId="{FD4898F3-B6FB-B841-B9A9-2C0CE68D552C}" type="parTrans" cxnId="{6FB17D61-78F1-6E41-8F42-57CAC9C59D8C}">
      <dgm:prSet/>
      <dgm:spPr>
        <a:ln w="76200" cmpd="sng"/>
      </dgm:spPr>
      <dgm:t>
        <a:bodyPr/>
        <a:lstStyle/>
        <a:p>
          <a:endParaRPr lang="en-US"/>
        </a:p>
      </dgm:t>
    </dgm:pt>
    <dgm:pt modelId="{7E999E9F-EA47-824F-AADA-B84A6E49437F}" type="sibTrans" cxnId="{6FB17D61-78F1-6E41-8F42-57CAC9C59D8C}">
      <dgm:prSet/>
      <dgm:spPr/>
      <dgm:t>
        <a:bodyPr/>
        <a:lstStyle/>
        <a:p>
          <a:endParaRPr lang="en-US"/>
        </a:p>
      </dgm:t>
    </dgm:pt>
    <dgm:pt modelId="{3F5E87CE-79AA-BD46-A1AE-14513A9CB0A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optMage</a:t>
          </a:r>
          <a:r>
            <a:rPr lang="en-US" dirty="0" smtClean="0"/>
            <a:t> [Perl]</a:t>
          </a:r>
          <a:endParaRPr lang="en-US" dirty="0"/>
        </a:p>
      </dgm:t>
    </dgm:pt>
    <dgm:pt modelId="{010D9F66-ABDC-B04C-A1C0-777ED24A105C}" type="parTrans" cxnId="{CC161621-B8E7-1F44-BB81-89283DD3D248}">
      <dgm:prSet/>
      <dgm:spPr>
        <a:ln w="76200" cmpd="sng"/>
      </dgm:spPr>
      <dgm:t>
        <a:bodyPr/>
        <a:lstStyle/>
        <a:p>
          <a:endParaRPr lang="en-US"/>
        </a:p>
      </dgm:t>
    </dgm:pt>
    <dgm:pt modelId="{9C043F79-7BC1-3F44-A9ED-7775AD41576F}" type="sibTrans" cxnId="{CC161621-B8E7-1F44-BB81-89283DD3D248}">
      <dgm:prSet/>
      <dgm:spPr/>
      <dgm:t>
        <a:bodyPr/>
        <a:lstStyle/>
        <a:p>
          <a:endParaRPr lang="en-US"/>
        </a:p>
      </dgm:t>
    </dgm:pt>
    <dgm:pt modelId="{8C7E6B67-A069-4B4B-A12F-5DA6D1C245C5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Merlin [Java]</a:t>
          </a:r>
          <a:endParaRPr lang="en-US" dirty="0"/>
        </a:p>
      </dgm:t>
    </dgm:pt>
    <dgm:pt modelId="{3E202527-89C1-8C4E-83A1-5899A2C99307}" type="parTrans" cxnId="{2B63E85F-BFC7-D149-BDA4-15B50B05E848}">
      <dgm:prSet/>
      <dgm:spPr>
        <a:ln w="76200" cmpd="sng"/>
      </dgm:spPr>
      <dgm:t>
        <a:bodyPr/>
        <a:lstStyle/>
        <a:p>
          <a:endParaRPr lang="en-US"/>
        </a:p>
      </dgm:t>
    </dgm:pt>
    <dgm:pt modelId="{27E04DC1-823B-6040-8284-78EC6AE6D93B}" type="sibTrans" cxnId="{2B63E85F-BFC7-D149-BDA4-15B50B05E848}">
      <dgm:prSet/>
      <dgm:spPr/>
      <dgm:t>
        <a:bodyPr/>
        <a:lstStyle/>
        <a:p>
          <a:endParaRPr lang="en-US"/>
        </a:p>
      </dgm:t>
    </dgm:pt>
    <dgm:pt modelId="{40951B2D-E1BE-4540-8D65-14A75944A087}" type="pres">
      <dgm:prSet presAssocID="{467EE852-5991-484F-996D-869BC66FF1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4847782-8823-2040-8F50-BCBDF9EB8043}" type="pres">
      <dgm:prSet presAssocID="{83E7A517-D575-7B43-B541-5C9DFEF1278E}" presName="singleCycle" presStyleCnt="0"/>
      <dgm:spPr/>
    </dgm:pt>
    <dgm:pt modelId="{7F6DEADF-865D-1748-BA82-2B8A26F00721}" type="pres">
      <dgm:prSet presAssocID="{83E7A517-D575-7B43-B541-5C9DFEF1278E}" presName="singleCenter" presStyleLbl="node1" presStyleIdx="0" presStyleCnt="4" custFlipVert="0" custScaleX="266887" custScaleY="60144" custLinFactNeighborX="249" custLinFactNeighborY="-1116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8BA5A49-8F1A-A84B-8D96-74804C9F3109}" type="pres">
      <dgm:prSet presAssocID="{FD4898F3-B6FB-B841-B9A9-2C0CE68D552C}" presName="Name56" presStyleLbl="parChTrans1D2" presStyleIdx="0" presStyleCnt="3"/>
      <dgm:spPr/>
      <dgm:t>
        <a:bodyPr/>
        <a:lstStyle/>
        <a:p>
          <a:endParaRPr lang="en-US"/>
        </a:p>
      </dgm:t>
    </dgm:pt>
    <dgm:pt modelId="{66E56C8B-D73A-584D-BEB2-E1B23EE74FC6}" type="pres">
      <dgm:prSet presAssocID="{3B219A67-39C4-F547-8FA7-E635058D1468}" presName="text0" presStyleLbl="node1" presStyleIdx="1" presStyleCnt="4" custScaleX="390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FB478-D417-FE47-BD7A-7B32A3164385}" type="pres">
      <dgm:prSet presAssocID="{010D9F66-ABDC-B04C-A1C0-777ED24A105C}" presName="Name56" presStyleLbl="parChTrans1D2" presStyleIdx="1" presStyleCnt="3"/>
      <dgm:spPr/>
      <dgm:t>
        <a:bodyPr/>
        <a:lstStyle/>
        <a:p>
          <a:endParaRPr lang="en-US"/>
        </a:p>
      </dgm:t>
    </dgm:pt>
    <dgm:pt modelId="{7735AD2B-A891-0549-9DB7-C7DCA1724A97}" type="pres">
      <dgm:prSet presAssocID="{3F5E87CE-79AA-BD46-A1AE-14513A9CB0A2}" presName="text0" presStyleLbl="node1" presStyleIdx="2" presStyleCnt="4" custScaleX="314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85324-2F99-3141-81B5-7840E8373EB4}" type="pres">
      <dgm:prSet presAssocID="{3E202527-89C1-8C4E-83A1-5899A2C99307}" presName="Name56" presStyleLbl="parChTrans1D2" presStyleIdx="2" presStyleCnt="3"/>
      <dgm:spPr/>
      <dgm:t>
        <a:bodyPr/>
        <a:lstStyle/>
        <a:p>
          <a:endParaRPr lang="en-US"/>
        </a:p>
      </dgm:t>
    </dgm:pt>
    <dgm:pt modelId="{5B42B18D-BAD4-6A4A-8B05-9B336E941176}" type="pres">
      <dgm:prSet presAssocID="{8C7E6B67-A069-4B4B-A12F-5DA6D1C245C5}" presName="text0" presStyleLbl="node1" presStyleIdx="3" presStyleCnt="4" custScaleX="289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C6CE8-4DF9-614B-882C-457F96399BEB}" type="presOf" srcId="{FD4898F3-B6FB-B841-B9A9-2C0CE68D552C}" destId="{D8BA5A49-8F1A-A84B-8D96-74804C9F3109}" srcOrd="0" destOrd="0" presId="urn:microsoft.com/office/officeart/2008/layout/RadialCluster"/>
    <dgm:cxn modelId="{8382884C-FA79-0D42-8909-B9A5789DD292}" type="presOf" srcId="{467EE852-5991-484F-996D-869BC66FF1AE}" destId="{40951B2D-E1BE-4540-8D65-14A75944A087}" srcOrd="0" destOrd="0" presId="urn:microsoft.com/office/officeart/2008/layout/RadialCluster"/>
    <dgm:cxn modelId="{6FB17D61-78F1-6E41-8F42-57CAC9C59D8C}" srcId="{83E7A517-D575-7B43-B541-5C9DFEF1278E}" destId="{3B219A67-39C4-F547-8FA7-E635058D1468}" srcOrd="0" destOrd="0" parTransId="{FD4898F3-B6FB-B841-B9A9-2C0CE68D552C}" sibTransId="{7E999E9F-EA47-824F-AADA-B84A6E49437F}"/>
    <dgm:cxn modelId="{66234D1B-EBE9-0445-A582-D8F6578FB3D5}" type="presOf" srcId="{010D9F66-ABDC-B04C-A1C0-777ED24A105C}" destId="{34FFB478-D417-FE47-BD7A-7B32A3164385}" srcOrd="0" destOrd="0" presId="urn:microsoft.com/office/officeart/2008/layout/RadialCluster"/>
    <dgm:cxn modelId="{2300B916-550A-6843-86C2-4F7FBB41E608}" type="presOf" srcId="{83E7A517-D575-7B43-B541-5C9DFEF1278E}" destId="{7F6DEADF-865D-1748-BA82-2B8A26F00721}" srcOrd="0" destOrd="0" presId="urn:microsoft.com/office/officeart/2008/layout/RadialCluster"/>
    <dgm:cxn modelId="{2B63E85F-BFC7-D149-BDA4-15B50B05E848}" srcId="{83E7A517-D575-7B43-B541-5C9DFEF1278E}" destId="{8C7E6B67-A069-4B4B-A12F-5DA6D1C245C5}" srcOrd="2" destOrd="0" parTransId="{3E202527-89C1-8C4E-83A1-5899A2C99307}" sibTransId="{27E04DC1-823B-6040-8284-78EC6AE6D93B}"/>
    <dgm:cxn modelId="{67BAF858-CAED-714E-9A8E-D4E99B902840}" type="presOf" srcId="{8C7E6B67-A069-4B4B-A12F-5DA6D1C245C5}" destId="{5B42B18D-BAD4-6A4A-8B05-9B336E941176}" srcOrd="0" destOrd="0" presId="urn:microsoft.com/office/officeart/2008/layout/RadialCluster"/>
    <dgm:cxn modelId="{5318A16C-99A3-3644-BD52-CBCA52BA70E2}" type="presOf" srcId="{3E202527-89C1-8C4E-83A1-5899A2C99307}" destId="{8C985324-2F99-3141-81B5-7840E8373EB4}" srcOrd="0" destOrd="0" presId="urn:microsoft.com/office/officeart/2008/layout/RadialCluster"/>
    <dgm:cxn modelId="{CC161621-B8E7-1F44-BB81-89283DD3D248}" srcId="{83E7A517-D575-7B43-B541-5C9DFEF1278E}" destId="{3F5E87CE-79AA-BD46-A1AE-14513A9CB0A2}" srcOrd="1" destOrd="0" parTransId="{010D9F66-ABDC-B04C-A1C0-777ED24A105C}" sibTransId="{9C043F79-7BC1-3F44-A9ED-7775AD41576F}"/>
    <dgm:cxn modelId="{819A0373-94BB-B348-8BBA-87F694316726}" type="presOf" srcId="{3B219A67-39C4-F547-8FA7-E635058D1468}" destId="{66E56C8B-D73A-584D-BEB2-E1B23EE74FC6}" srcOrd="0" destOrd="0" presId="urn:microsoft.com/office/officeart/2008/layout/RadialCluster"/>
    <dgm:cxn modelId="{9305735E-BA4E-064A-9291-F98EF0CA62A5}" type="presOf" srcId="{3F5E87CE-79AA-BD46-A1AE-14513A9CB0A2}" destId="{7735AD2B-A891-0549-9DB7-C7DCA1724A97}" srcOrd="0" destOrd="0" presId="urn:microsoft.com/office/officeart/2008/layout/RadialCluster"/>
    <dgm:cxn modelId="{EDE7019B-7403-8C40-9F92-E94E70B07DCE}" srcId="{467EE852-5991-484F-996D-869BC66FF1AE}" destId="{83E7A517-D575-7B43-B541-5C9DFEF1278E}" srcOrd="0" destOrd="0" parTransId="{7557FE0A-FFBE-B24A-9987-8D465BA94990}" sibTransId="{2983A489-8F8A-714E-BA6D-C0311B03CB81}"/>
    <dgm:cxn modelId="{652BD17E-4B10-C648-B988-A8AD0A338871}" type="presParOf" srcId="{40951B2D-E1BE-4540-8D65-14A75944A087}" destId="{64847782-8823-2040-8F50-BCBDF9EB8043}" srcOrd="0" destOrd="0" presId="urn:microsoft.com/office/officeart/2008/layout/RadialCluster"/>
    <dgm:cxn modelId="{1F52FDA6-E44D-434F-89AA-49C571CBC004}" type="presParOf" srcId="{64847782-8823-2040-8F50-BCBDF9EB8043}" destId="{7F6DEADF-865D-1748-BA82-2B8A26F00721}" srcOrd="0" destOrd="0" presId="urn:microsoft.com/office/officeart/2008/layout/RadialCluster"/>
    <dgm:cxn modelId="{7525D5F5-410B-A34D-9014-2E6A570D0ACD}" type="presParOf" srcId="{64847782-8823-2040-8F50-BCBDF9EB8043}" destId="{D8BA5A49-8F1A-A84B-8D96-74804C9F3109}" srcOrd="1" destOrd="0" presId="urn:microsoft.com/office/officeart/2008/layout/RadialCluster"/>
    <dgm:cxn modelId="{AED04584-9DC1-904A-A17B-1084818A1051}" type="presParOf" srcId="{64847782-8823-2040-8F50-BCBDF9EB8043}" destId="{66E56C8B-D73A-584D-BEB2-E1B23EE74FC6}" srcOrd="2" destOrd="0" presId="urn:microsoft.com/office/officeart/2008/layout/RadialCluster"/>
    <dgm:cxn modelId="{1C52BD30-92F1-B642-AB9A-3538A375E5AF}" type="presParOf" srcId="{64847782-8823-2040-8F50-BCBDF9EB8043}" destId="{34FFB478-D417-FE47-BD7A-7B32A3164385}" srcOrd="3" destOrd="0" presId="urn:microsoft.com/office/officeart/2008/layout/RadialCluster"/>
    <dgm:cxn modelId="{11FD22AD-7211-FE4A-B528-37B814313B91}" type="presParOf" srcId="{64847782-8823-2040-8F50-BCBDF9EB8043}" destId="{7735AD2B-A891-0549-9DB7-C7DCA1724A97}" srcOrd="4" destOrd="0" presId="urn:microsoft.com/office/officeart/2008/layout/RadialCluster"/>
    <dgm:cxn modelId="{738952A2-73B5-0E47-A33D-92592B652CDA}" type="presParOf" srcId="{64847782-8823-2040-8F50-BCBDF9EB8043}" destId="{8C985324-2F99-3141-81B5-7840E8373EB4}" srcOrd="5" destOrd="0" presId="urn:microsoft.com/office/officeart/2008/layout/RadialCluster"/>
    <dgm:cxn modelId="{5DF36E1C-897E-0D45-8694-4E20BE83E06E}" type="presParOf" srcId="{64847782-8823-2040-8F50-BCBDF9EB8043}" destId="{5B42B18D-BAD4-6A4A-8B05-9B336E941176}" srcOrd="6" destOrd="0" presId="urn:microsoft.com/office/officeart/2008/layout/RadialCluster"/>
  </dgm:cxnLst>
  <dgm:bg/>
  <dgm:whole>
    <a:ln w="76200" cmpd="sng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DEADF-865D-1748-BA82-2B8A26F00721}">
      <dsp:nvSpPr>
        <dsp:cNvPr id="0" name=""/>
        <dsp:cNvSpPr/>
      </dsp:nvSpPr>
      <dsp:spPr>
        <a:xfrm>
          <a:off x="1457759" y="2122818"/>
          <a:ext cx="4026316" cy="907345"/>
        </a:xfrm>
        <a:prstGeom prst="round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Magelet</a:t>
          </a:r>
          <a:r>
            <a:rPr lang="en-US" sz="3500" kern="1200" dirty="0" smtClean="0"/>
            <a:t> [Server]</a:t>
          </a:r>
          <a:endParaRPr lang="en-US" sz="3500" kern="1200" dirty="0"/>
        </a:p>
      </dsp:txBody>
      <dsp:txXfrm>
        <a:off x="1502052" y="2167111"/>
        <a:ext cx="3937730" cy="818759"/>
      </dsp:txXfrm>
    </dsp:sp>
    <dsp:sp modelId="{D8BA5A49-8F1A-A84B-8D96-74804C9F3109}">
      <dsp:nvSpPr>
        <dsp:cNvPr id="0" name=""/>
        <dsp:cNvSpPr/>
      </dsp:nvSpPr>
      <dsp:spPr>
        <a:xfrm rot="16177961">
          <a:off x="3044548" y="1702062"/>
          <a:ext cx="8415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1528" y="0"/>
              </a:lnTo>
            </a:path>
          </a:pathLst>
        </a:custGeom>
        <a:noFill/>
        <a:ln w="762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6C8B-D73A-584D-BEB2-E1B23EE74FC6}">
      <dsp:nvSpPr>
        <dsp:cNvPr id="0" name=""/>
        <dsp:cNvSpPr/>
      </dsp:nvSpPr>
      <dsp:spPr>
        <a:xfrm>
          <a:off x="1487879" y="270530"/>
          <a:ext cx="3942990" cy="101077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Mage Editor [Flex]</a:t>
          </a:r>
          <a:endParaRPr lang="en-US" sz="3300" kern="1200" dirty="0"/>
        </a:p>
      </dsp:txBody>
      <dsp:txXfrm>
        <a:off x="1537221" y="319872"/>
        <a:ext cx="3844306" cy="912092"/>
      </dsp:txXfrm>
    </dsp:sp>
    <dsp:sp modelId="{34FFB478-D417-FE47-BD7A-7B32A3164385}">
      <dsp:nvSpPr>
        <dsp:cNvPr id="0" name=""/>
        <dsp:cNvSpPr/>
      </dsp:nvSpPr>
      <dsp:spPr>
        <a:xfrm rot="2401633">
          <a:off x="3880434" y="3388798"/>
          <a:ext cx="11152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5242" y="0"/>
              </a:lnTo>
            </a:path>
          </a:pathLst>
        </a:custGeom>
        <a:noFill/>
        <a:ln w="762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5AD2B-A891-0549-9DB7-C7DCA1724A97}">
      <dsp:nvSpPr>
        <dsp:cNvPr id="0" name=""/>
        <dsp:cNvSpPr/>
      </dsp:nvSpPr>
      <dsp:spPr>
        <a:xfrm>
          <a:off x="3878274" y="3747433"/>
          <a:ext cx="3176983" cy="1010776"/>
        </a:xfrm>
        <a:prstGeom prst="round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optMage</a:t>
          </a:r>
          <a:r>
            <a:rPr lang="en-US" sz="3200" kern="1200" dirty="0" smtClean="0"/>
            <a:t> [Perl]</a:t>
          </a:r>
          <a:endParaRPr lang="en-US" sz="3200" kern="1200" dirty="0"/>
        </a:p>
      </dsp:txBody>
      <dsp:txXfrm>
        <a:off x="3927616" y="3796775"/>
        <a:ext cx="3078299" cy="912092"/>
      </dsp:txXfrm>
    </dsp:sp>
    <dsp:sp modelId="{8C985324-2F99-3141-81B5-7840E8373EB4}">
      <dsp:nvSpPr>
        <dsp:cNvPr id="0" name=""/>
        <dsp:cNvSpPr/>
      </dsp:nvSpPr>
      <dsp:spPr>
        <a:xfrm rot="8417819">
          <a:off x="1931181" y="3388798"/>
          <a:ext cx="11228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2824" y="0"/>
              </a:lnTo>
            </a:path>
          </a:pathLst>
        </a:custGeom>
        <a:noFill/>
        <a:ln w="762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2B18D-BAD4-6A4A-8B05-9B336E941176}">
      <dsp:nvSpPr>
        <dsp:cNvPr id="0" name=""/>
        <dsp:cNvSpPr/>
      </dsp:nvSpPr>
      <dsp:spPr>
        <a:xfrm>
          <a:off x="-12530" y="3747433"/>
          <a:ext cx="2929029" cy="1010776"/>
        </a:xfrm>
        <a:prstGeom prst="round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Merlin [Java]</a:t>
          </a:r>
          <a:endParaRPr lang="en-US" sz="3400" kern="1200" dirty="0"/>
        </a:p>
      </dsp:txBody>
      <dsp:txXfrm>
        <a:off x="36812" y="3796775"/>
        <a:ext cx="2830345" cy="91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3BD2-4567-D642-ACAD-3CC30388975C}" type="datetimeFigureOut">
              <a:rPr lang="en-US" smtClean="0"/>
              <a:t>3/5/12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6206B-0F4D-D141-92C4-523175148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4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8571-4FE6-FC47-8882-1F74B1B4BBE6}" type="datetimeFigureOut">
              <a:rPr lang="en-US" smtClean="0"/>
              <a:t>3/5/12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713A-3CB0-6144-A9D7-2DCD396F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oligo</a:t>
            </a:r>
            <a:r>
              <a:rPr lang="en-US" baseline="0" dirty="0" smtClean="0"/>
              <a:t> homology with the genome can reduce the efficiency of the mage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r>
              <a:rPr lang="en-US" baseline="0" dirty="0" smtClean="0"/>
              <a:t> of everything that we have worked on, will focus on the Merlin part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(3/6/12 17:51) -----</a:t>
            </a:r>
          </a:p>
          <a:p>
            <a:r>
              <a:rPr lang="en-US"/>
              <a:t>complimentation within the oligo</a:t>
            </a:r>
          </a:p>
          <a:p>
            <a:endParaRPr lang="en-US"/>
          </a:p>
          <a:p>
            <a:r>
              <a:rPr lang="en-US"/>
              <a:t>static -&gt; Return a modified Genome + a genome that represents the  modified genome. </a:t>
            </a:r>
          </a:p>
          <a:p>
            <a:r>
              <a:rPr lang="en-US"/>
              <a:t>+ primers in response to the generate oligos</a:t>
            </a:r>
          </a:p>
          <a:p>
            <a:endParaRPr lang="en-US"/>
          </a:p>
          <a:p>
            <a:r>
              <a:rPr lang="en-US"/>
              <a:t>JBrowse for realtime genome editing by selection and editing, search ability and modifications w/ zoom in and out.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r>
              <a:rPr lang="en-US" baseline="0" dirty="0" smtClean="0"/>
              <a:t> provide a handout so that will have these definitions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(3/6/12 16:52) -----</a:t>
            </a:r>
          </a:p>
          <a:p>
            <a:r>
              <a:rPr lang="en-US"/>
              <a:t>think about about blast biology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will show the </a:t>
            </a:r>
            <a:r>
              <a:rPr lang="en-US" dirty="0" err="1" smtClean="0"/>
              <a:t>optMage</a:t>
            </a:r>
            <a:r>
              <a:rPr lang="en-US" dirty="0" smtClean="0"/>
              <a:t> sliding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en-US" baseline="0" dirty="0" smtClean="0"/>
              <a:t> of the first stage – Trying to graphically show the “  for each ‘ 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the animations play through on this and the next few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 err="1" smtClean="0"/>
              <a:t>Mistarget</a:t>
            </a:r>
            <a:r>
              <a:rPr lang="en-US" baseline="0" dirty="0" smtClean="0"/>
              <a:t> that are no longer associated will disappear</a:t>
            </a:r>
          </a:p>
          <a:p>
            <a:r>
              <a:rPr lang="en-US" baseline="0" dirty="0" smtClean="0"/>
              <a:t>2- So we remove the </a:t>
            </a:r>
            <a:r>
              <a:rPr lang="en-US" baseline="0" dirty="0" err="1" smtClean="0"/>
              <a:t>oligo</a:t>
            </a:r>
            <a:r>
              <a:rPr lang="en-US" baseline="0" dirty="0" smtClean="0"/>
              <a:t> from consideration ‘locking it’</a:t>
            </a:r>
          </a:p>
          <a:p>
            <a:r>
              <a:rPr lang="en-US" baseline="0" dirty="0" smtClean="0"/>
              <a:t>3- Move on the next </a:t>
            </a:r>
            <a:r>
              <a:rPr lang="en-US" baseline="0" dirty="0" err="1" smtClean="0"/>
              <a:t>Oligo</a:t>
            </a:r>
            <a:r>
              <a:rPr lang="en-US" baseline="0" dirty="0" smtClean="0"/>
              <a:t> and Select the best option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0713A-3CB0-6144-A9D7-2DCD396F51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683C-0401-BF4B-AC90-05F83454DD9E}" type="datetime1">
              <a:rPr lang="en-US" smtClean="0"/>
              <a:t>3/5/12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97A2-CE61-9443-B173-54DBA0E4C4E4}" type="datetime1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66D8-4E62-1646-AAFA-17D1DD31CC5A}" type="datetime1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35B9-7D4F-4F48-AD60-C6ABE37825EC}" type="datetime1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CEC4B4-17A9-5F43-8173-018956423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951-E028-5442-AAAC-635660E817B5}" type="datetime1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8007-E67B-3647-98C8-2F0D31CF3F5B}" type="datetime1">
              <a:rPr lang="en-US" smtClean="0"/>
              <a:t>3/5/12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6A02-AF1A-1141-B6B0-17F325DFAFE7}" type="datetime1">
              <a:rPr lang="en-US" smtClean="0"/>
              <a:t>3/5/12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23E5-8187-8D47-93D8-24E3DE949867}" type="datetime1">
              <a:rPr lang="en-US" smtClean="0"/>
              <a:t>3/5/12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9B1C-0669-E544-B50C-74EB3AB9246C}" type="datetime1">
              <a:rPr lang="en-US" smtClean="0"/>
              <a:t>3/5/12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1CA8-32F5-ED4A-9D5B-0E3A60887C4E}" type="datetime1">
              <a:rPr lang="en-US" smtClean="0"/>
              <a:t>3/5/12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9C15-613A-6345-A8AA-D77B3CCE3C83}" type="datetime1">
              <a:rPr lang="en-US" smtClean="0"/>
              <a:t>3/5/12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71C2-127B-5C45-BD1E-6BA7CDCF0465}" type="datetime1">
              <a:rPr lang="en-US" smtClean="0"/>
              <a:t>3/5/12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C4B4-17A9-5F43-8173-01895642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file:///\\localhost\Users\mockingbird\dropbox\research\Document1!OLE_LINK2" TargetMode="External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171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Merlin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25752" y="5297426"/>
            <a:ext cx="8261048" cy="1058923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Overview of the Merlin Tool and Process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Samir Ahmed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, Josh Hodgson, Aaron Berliner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Douglas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Densmore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Swapnil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 Bhatia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Tuesday March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6</a:t>
            </a:r>
            <a:r>
              <a:rPr lang="en-US" sz="16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th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aco"/>
              </a:rPr>
              <a:t> 2012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6884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7712" y="5794440"/>
            <a:ext cx="2133600" cy="365125"/>
          </a:xfrm>
        </p:spPr>
        <p:txBody>
          <a:bodyPr/>
          <a:lstStyle/>
          <a:p>
            <a:fld id="{69CEC4B4-17A9-5F43-8173-0189564237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0285" y="1632177"/>
            <a:ext cx="7295066" cy="323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006801"/>
            <a:ext cx="9057266" cy="3235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Oligo</a:t>
            </a:r>
            <a:r>
              <a:rPr lang="en-US" sz="2800" dirty="0" smtClean="0"/>
              <a:t> Score (ΔG , B</a:t>
            </a:r>
            <a:r>
              <a:rPr lang="en-US" sz="2800" baseline="-25000" dirty="0" smtClean="0"/>
              <a:t>G </a:t>
            </a:r>
            <a:r>
              <a:rPr lang="en-US" sz="2800" dirty="0" smtClean="0"/>
              <a:t>, B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 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Every possible ΔG , B</a:t>
            </a:r>
            <a:r>
              <a:rPr lang="en-US" sz="2800" baseline="-25000" dirty="0" smtClean="0"/>
              <a:t>G   </a:t>
            </a:r>
            <a:r>
              <a:rPr lang="en-US" sz="2800" dirty="0" smtClean="0"/>
              <a:t>score is calculated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B</a:t>
            </a:r>
            <a:r>
              <a:rPr lang="en-US" sz="2800" baseline="-25000" dirty="0" smtClean="0"/>
              <a:t>o </a:t>
            </a:r>
            <a:r>
              <a:rPr lang="en-US" sz="2800" dirty="0" smtClean="0"/>
              <a:t>is calculated for entire spans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Heuristic algorithm to minimize </a:t>
            </a:r>
            <a:r>
              <a:rPr lang="en-US" sz="2800" dirty="0" err="1" smtClean="0"/>
              <a:t>Oligo</a:t>
            </a:r>
            <a:r>
              <a:rPr lang="en-US" sz="2800" dirty="0" smtClean="0"/>
              <a:t> Score</a:t>
            </a:r>
          </a:p>
          <a:p>
            <a:endParaRPr lang="en-US" sz="2800" dirty="0"/>
          </a:p>
          <a:p>
            <a:r>
              <a:rPr lang="en-US" sz="2800" dirty="0" smtClean="0"/>
              <a:t>Uses lexicographical ordering to compare scores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 Level Overview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Merlin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3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160" y="2322286"/>
            <a:ext cx="5114900" cy="6197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1D2C64"/>
                </a:solidFill>
              </a:rPr>
              <a:t>Pool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Merlin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Stage 1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5644"/>
            <a:ext cx="8369300" cy="58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1 : Calculate  ΔG , B</a:t>
            </a:r>
            <a:r>
              <a:rPr lang="en-US" sz="2800" baseline="-25000" dirty="0" smtClean="0"/>
              <a:t>G  </a:t>
            </a:r>
            <a:r>
              <a:rPr lang="en-US" sz="2800" dirty="0" smtClean="0"/>
              <a:t>for every possible </a:t>
            </a:r>
            <a:r>
              <a:rPr lang="en-US" sz="2800" dirty="0" err="1" smtClean="0"/>
              <a:t>oligo</a:t>
            </a:r>
            <a:endParaRPr lang="en-US" sz="2800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33159" y="3135323"/>
            <a:ext cx="5024088" cy="1632920"/>
            <a:chOff x="697265" y="2772235"/>
            <a:chExt cx="5024088" cy="1632920"/>
          </a:xfrm>
        </p:grpSpPr>
        <p:sp>
          <p:nvSpPr>
            <p:cNvPr id="8" name="Rectangle 7"/>
            <p:cNvSpPr/>
            <p:nvPr/>
          </p:nvSpPr>
          <p:spPr>
            <a:xfrm>
              <a:off x="697265" y="2772235"/>
              <a:ext cx="5024088" cy="16329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7265" y="288115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9665" y="303355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2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2065" y="318595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54465" y="333835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4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06865" y="349075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5</a:t>
              </a:r>
              <a:endParaRPr lang="en-US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12503" y="3650469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…</a:t>
              </a:r>
              <a:endParaRPr lang="en-US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76980" y="381018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N-2</a:t>
              </a:r>
              <a:endParaRPr lang="en-US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74736" y="3969899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N-1</a:t>
              </a:r>
              <a:endParaRPr lang="en-US" sz="9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81565" y="4129614"/>
              <a:ext cx="3639788" cy="1597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N</a:t>
              </a:r>
              <a:endParaRPr lang="en-US" sz="9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57381" y="5298259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10197" y="5298259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5096" y="5741615"/>
            <a:ext cx="171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</a:t>
            </a:r>
            <a:r>
              <a:rPr lang="en-US" dirty="0" err="1" smtClean="0"/>
              <a:t>Oligo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16083" y="5733198"/>
            <a:ext cx="369238" cy="3082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23428" y="2808646"/>
            <a:ext cx="0" cy="2233747"/>
          </a:xfrm>
          <a:prstGeom prst="straightConnector1">
            <a:avLst/>
          </a:prstGeom>
          <a:ln w="38100" cmpd="sng">
            <a:solidFill>
              <a:srgbClr val="BE0204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35700" y="3135323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For Each </a:t>
            </a:r>
            <a:r>
              <a:rPr lang="en-US" sz="1600" b="1" dirty="0" err="1" smtClean="0"/>
              <a:t>Oligo</a:t>
            </a:r>
            <a:r>
              <a:rPr lang="en-US" sz="1600" b="1" dirty="0" smtClean="0"/>
              <a:t> in Span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57471" y="3634267"/>
            <a:ext cx="252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BLAST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Genome</a:t>
            </a:r>
          </a:p>
          <a:p>
            <a:endParaRPr lang="en-US" sz="1600" b="1" dirty="0"/>
          </a:p>
          <a:p>
            <a:r>
              <a:rPr lang="en-US" sz="1600" b="1" dirty="0" smtClean="0"/>
              <a:t>Run through MFOLD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10409" y="5137509"/>
            <a:ext cx="346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Repeat for Every Span in Pool</a:t>
            </a:r>
            <a:endParaRPr lang="en-US" sz="1600" b="1" dirty="0"/>
          </a:p>
        </p:txBody>
      </p:sp>
      <p:sp>
        <p:nvSpPr>
          <p:cNvPr id="57" name="Freeform 56"/>
          <p:cNvSpPr/>
          <p:nvPr/>
        </p:nvSpPr>
        <p:spPr>
          <a:xfrm>
            <a:off x="8091715" y="3297391"/>
            <a:ext cx="884676" cy="2009396"/>
          </a:xfrm>
          <a:custGeom>
            <a:avLst/>
            <a:gdLst>
              <a:gd name="connsiteX0" fmla="*/ 589643 w 933686"/>
              <a:gd name="connsiteY0" fmla="*/ 21531 h 2026317"/>
              <a:gd name="connsiteX1" fmla="*/ 834572 w 933686"/>
              <a:gd name="connsiteY1" fmla="*/ 239245 h 2026317"/>
              <a:gd name="connsiteX2" fmla="*/ 870857 w 933686"/>
              <a:gd name="connsiteY2" fmla="*/ 1726960 h 2026317"/>
              <a:gd name="connsiteX3" fmla="*/ 0 w 933686"/>
              <a:gd name="connsiteY3" fmla="*/ 2026317 h 2026317"/>
              <a:gd name="connsiteX0" fmla="*/ 589643 w 979098"/>
              <a:gd name="connsiteY0" fmla="*/ 4610 h 2009396"/>
              <a:gd name="connsiteX1" fmla="*/ 934968 w 979098"/>
              <a:gd name="connsiteY1" fmla="*/ 403752 h 2009396"/>
              <a:gd name="connsiteX2" fmla="*/ 870857 w 979098"/>
              <a:gd name="connsiteY2" fmla="*/ 1710039 h 2009396"/>
              <a:gd name="connsiteX3" fmla="*/ 0 w 979098"/>
              <a:gd name="connsiteY3" fmla="*/ 2009396 h 20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098" h="2009396">
                <a:moveTo>
                  <a:pt x="589643" y="4610"/>
                </a:moveTo>
                <a:cubicBezTo>
                  <a:pt x="688673" y="-28652"/>
                  <a:pt x="888099" y="119514"/>
                  <a:pt x="934968" y="403752"/>
                </a:cubicBezTo>
                <a:cubicBezTo>
                  <a:pt x="981837" y="687990"/>
                  <a:pt x="1026685" y="1442432"/>
                  <a:pt x="870857" y="1710039"/>
                </a:cubicBezTo>
                <a:cubicBezTo>
                  <a:pt x="715029" y="1977646"/>
                  <a:pt x="123976" y="1983694"/>
                  <a:pt x="0" y="2009396"/>
                </a:cubicBezTo>
              </a:path>
            </a:pathLst>
          </a:custGeom>
          <a:ln w="38100" cmpd="sng">
            <a:solidFill>
              <a:srgbClr val="BE020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12874" y="2457880"/>
            <a:ext cx="479345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35714" y="2467364"/>
            <a:ext cx="479345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3" y="2457880"/>
            <a:ext cx="479345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76455" y="2467364"/>
            <a:ext cx="479345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6407" y="2467364"/>
            <a:ext cx="479345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96445" y="2467364"/>
            <a:ext cx="479345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5096" y="4857727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216083" y="4857727"/>
            <a:ext cx="369238" cy="308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1" idx="2"/>
          </p:cNvCxnSpPr>
          <p:nvPr/>
        </p:nvCxnSpPr>
        <p:spPr>
          <a:xfrm>
            <a:off x="3193036" y="2766176"/>
            <a:ext cx="107" cy="369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Merlin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Stage 2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70944"/>
            <a:ext cx="9057266" cy="6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2 : BLAST Every Span against each other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9239" y="5617312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Entire Span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62119" y="5642466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67000" y="2771580"/>
            <a:ext cx="0" cy="2233747"/>
          </a:xfrm>
          <a:prstGeom prst="straightConnector1">
            <a:avLst/>
          </a:prstGeom>
          <a:ln w="38100" cmpd="sng">
            <a:solidFill>
              <a:srgbClr val="BE0204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5771" y="3035105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For Each Span in Pool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79270" y="3634267"/>
            <a:ext cx="296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BLAST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Every Other Span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79270" y="4576337"/>
            <a:ext cx="24003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Repeat for Every </a:t>
            </a:r>
          </a:p>
          <a:p>
            <a:r>
              <a:rPr lang="en-US" sz="1600" b="1" dirty="0" smtClean="0"/>
              <a:t>Unique Combination </a:t>
            </a:r>
            <a:endParaRPr lang="en-US" sz="1600" b="1" dirty="0"/>
          </a:p>
        </p:txBody>
      </p:sp>
      <p:sp>
        <p:nvSpPr>
          <p:cNvPr id="57" name="Freeform 56"/>
          <p:cNvSpPr/>
          <p:nvPr/>
        </p:nvSpPr>
        <p:spPr>
          <a:xfrm>
            <a:off x="5224240" y="3145263"/>
            <a:ext cx="696729" cy="1741276"/>
          </a:xfrm>
          <a:custGeom>
            <a:avLst/>
            <a:gdLst>
              <a:gd name="connsiteX0" fmla="*/ 589643 w 933686"/>
              <a:gd name="connsiteY0" fmla="*/ 21531 h 2026317"/>
              <a:gd name="connsiteX1" fmla="*/ 834572 w 933686"/>
              <a:gd name="connsiteY1" fmla="*/ 239245 h 2026317"/>
              <a:gd name="connsiteX2" fmla="*/ 870857 w 933686"/>
              <a:gd name="connsiteY2" fmla="*/ 1726960 h 2026317"/>
              <a:gd name="connsiteX3" fmla="*/ 0 w 933686"/>
              <a:gd name="connsiteY3" fmla="*/ 2026317 h 2026317"/>
              <a:gd name="connsiteX0" fmla="*/ 589643 w 979098"/>
              <a:gd name="connsiteY0" fmla="*/ 4610 h 2009396"/>
              <a:gd name="connsiteX1" fmla="*/ 934968 w 979098"/>
              <a:gd name="connsiteY1" fmla="*/ 403752 h 2009396"/>
              <a:gd name="connsiteX2" fmla="*/ 870857 w 979098"/>
              <a:gd name="connsiteY2" fmla="*/ 1710039 h 2009396"/>
              <a:gd name="connsiteX3" fmla="*/ 0 w 979098"/>
              <a:gd name="connsiteY3" fmla="*/ 2009396 h 2009396"/>
              <a:gd name="connsiteX0" fmla="*/ 0 w 2466416"/>
              <a:gd name="connsiteY0" fmla="*/ 25109 h 1803109"/>
              <a:gd name="connsiteX1" fmla="*/ 2282973 w 2466416"/>
              <a:gd name="connsiteY1" fmla="*/ 197465 h 1803109"/>
              <a:gd name="connsiteX2" fmla="*/ 2218862 w 2466416"/>
              <a:gd name="connsiteY2" fmla="*/ 1503752 h 1803109"/>
              <a:gd name="connsiteX3" fmla="*/ 1348005 w 2466416"/>
              <a:gd name="connsiteY3" fmla="*/ 1803109 h 1803109"/>
              <a:gd name="connsiteX0" fmla="*/ 0 w 2218903"/>
              <a:gd name="connsiteY0" fmla="*/ 10972 h 1788972"/>
              <a:gd name="connsiteX1" fmla="*/ 1309129 w 2218903"/>
              <a:gd name="connsiteY1" fmla="*/ 255900 h 1788972"/>
              <a:gd name="connsiteX2" fmla="*/ 2218862 w 2218903"/>
              <a:gd name="connsiteY2" fmla="*/ 1489615 h 1788972"/>
              <a:gd name="connsiteX3" fmla="*/ 1348005 w 2218903"/>
              <a:gd name="connsiteY3" fmla="*/ 1788972 h 1788972"/>
              <a:gd name="connsiteX0" fmla="*/ 0 w 1616686"/>
              <a:gd name="connsiteY0" fmla="*/ 5201 h 1783201"/>
              <a:gd name="connsiteX1" fmla="*/ 1309129 w 1616686"/>
              <a:gd name="connsiteY1" fmla="*/ 250129 h 1783201"/>
              <a:gd name="connsiteX2" fmla="*/ 1616485 w 1616686"/>
              <a:gd name="connsiteY2" fmla="*/ 885130 h 1783201"/>
              <a:gd name="connsiteX3" fmla="*/ 1348005 w 1616686"/>
              <a:gd name="connsiteY3" fmla="*/ 1783201 h 1783201"/>
              <a:gd name="connsiteX0" fmla="*/ 0 w 1699746"/>
              <a:gd name="connsiteY0" fmla="*/ 5201 h 1302415"/>
              <a:gd name="connsiteX1" fmla="*/ 1309129 w 1699746"/>
              <a:gd name="connsiteY1" fmla="*/ 250129 h 1302415"/>
              <a:gd name="connsiteX2" fmla="*/ 1616485 w 1699746"/>
              <a:gd name="connsiteY2" fmla="*/ 885130 h 1302415"/>
              <a:gd name="connsiteX3" fmla="*/ 1637454 w 1699746"/>
              <a:gd name="connsiteY3" fmla="*/ 1302415 h 1302415"/>
              <a:gd name="connsiteX0" fmla="*/ 163563 w 1873888"/>
              <a:gd name="connsiteY0" fmla="*/ 5201 h 1783201"/>
              <a:gd name="connsiteX1" fmla="*/ 1472692 w 1873888"/>
              <a:gd name="connsiteY1" fmla="*/ 250129 h 1783201"/>
              <a:gd name="connsiteX2" fmla="*/ 1780048 w 1873888"/>
              <a:gd name="connsiteY2" fmla="*/ 885130 h 1783201"/>
              <a:gd name="connsiteX3" fmla="*/ 0 w 1873888"/>
              <a:gd name="connsiteY3" fmla="*/ 1783201 h 1783201"/>
              <a:gd name="connsiteX0" fmla="*/ 163563 w 1744888"/>
              <a:gd name="connsiteY0" fmla="*/ 8633 h 1786633"/>
              <a:gd name="connsiteX1" fmla="*/ 1472692 w 1744888"/>
              <a:gd name="connsiteY1" fmla="*/ 253561 h 1786633"/>
              <a:gd name="connsiteX2" fmla="*/ 1619243 w 1744888"/>
              <a:gd name="connsiteY2" fmla="*/ 1323991 h 1786633"/>
              <a:gd name="connsiteX3" fmla="*/ 0 w 1744888"/>
              <a:gd name="connsiteY3" fmla="*/ 1786633 h 1786633"/>
              <a:gd name="connsiteX0" fmla="*/ 838945 w 2470120"/>
              <a:gd name="connsiteY0" fmla="*/ 8633 h 1741276"/>
              <a:gd name="connsiteX1" fmla="*/ 2148074 w 2470120"/>
              <a:gd name="connsiteY1" fmla="*/ 253561 h 1741276"/>
              <a:gd name="connsiteX2" fmla="*/ 2294625 w 2470120"/>
              <a:gd name="connsiteY2" fmla="*/ 1323991 h 1741276"/>
              <a:gd name="connsiteX3" fmla="*/ 0 w 2470120"/>
              <a:gd name="connsiteY3" fmla="*/ 1741276 h 174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120" h="1741276">
                <a:moveTo>
                  <a:pt x="838945" y="8633"/>
                </a:moveTo>
                <a:cubicBezTo>
                  <a:pt x="937975" y="-24629"/>
                  <a:pt x="1905461" y="34335"/>
                  <a:pt x="2148074" y="253561"/>
                </a:cubicBezTo>
                <a:cubicBezTo>
                  <a:pt x="2390687" y="472787"/>
                  <a:pt x="2652637" y="1076039"/>
                  <a:pt x="2294625" y="1323991"/>
                </a:cubicBezTo>
                <a:cubicBezTo>
                  <a:pt x="1936613" y="1571943"/>
                  <a:pt x="123976" y="1715574"/>
                  <a:pt x="0" y="1741276"/>
                </a:cubicBezTo>
              </a:path>
            </a:pathLst>
          </a:custGeom>
          <a:ln w="38100" cmpd="sng">
            <a:solidFill>
              <a:srgbClr val="BE020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3166" y="2642328"/>
            <a:ext cx="2046334" cy="23409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1D2C64"/>
                </a:solidFill>
              </a:rPr>
              <a:t>Pool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45955" y="3065363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D2C64"/>
                </a:solidFill>
              </a:rPr>
              <a:t>1</a:t>
            </a:r>
            <a:endParaRPr lang="en-US" dirty="0">
              <a:solidFill>
                <a:srgbClr val="1D2C64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5955" y="3927197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D2C64"/>
                </a:solidFill>
              </a:rPr>
              <a:t>3</a:t>
            </a:r>
            <a:endParaRPr lang="en-US" dirty="0">
              <a:solidFill>
                <a:srgbClr val="1D2C64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5955" y="4437318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D2C64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645955" y="3473877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D2C64"/>
                </a:solidFill>
              </a:rPr>
              <a:t>2</a:t>
            </a:r>
            <a:endParaRPr lang="en-US" dirty="0">
              <a:solidFill>
                <a:srgbClr val="1D2C6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15743" y="3422175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Possible Combinations</a:t>
            </a:r>
          </a:p>
          <a:p>
            <a:endParaRPr lang="en-US" sz="1600" b="1" dirty="0"/>
          </a:p>
          <a:p>
            <a:r>
              <a:rPr lang="en-US" sz="1600" b="1" dirty="0" smtClean="0"/>
              <a:t>(1,2)</a:t>
            </a:r>
          </a:p>
          <a:p>
            <a:r>
              <a:rPr lang="en-US" sz="1600" b="1" dirty="0" smtClean="0"/>
              <a:t>(</a:t>
            </a:r>
            <a:r>
              <a:rPr lang="en-US" sz="1600" b="1" dirty="0"/>
              <a:t>1</a:t>
            </a:r>
            <a:r>
              <a:rPr lang="en-US" sz="1600" b="1" dirty="0" smtClean="0"/>
              <a:t>,3) , (2,3)</a:t>
            </a:r>
          </a:p>
          <a:p>
            <a:r>
              <a:rPr lang="en-US" sz="1600" b="1" dirty="0" smtClean="0"/>
              <a:t>(1,4) , (2,4) , (3,4)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9239" y="5227059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962119" y="5227059"/>
            <a:ext cx="369238" cy="308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41453" y="6352143"/>
            <a:ext cx="6759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* We will </a:t>
            </a:r>
            <a:r>
              <a:rPr lang="en-US" sz="1400" b="1" dirty="0"/>
              <a:t>u</a:t>
            </a:r>
            <a:r>
              <a:rPr lang="en-US" sz="1400" b="1" dirty="0" smtClean="0"/>
              <a:t>se a linear scaling to approximate </a:t>
            </a:r>
            <a:r>
              <a:rPr lang="en-US" sz="1400" b="1" dirty="0" err="1" smtClean="0"/>
              <a:t>mistarget</a:t>
            </a:r>
            <a:r>
              <a:rPr lang="en-US" sz="1400" b="1" dirty="0" smtClean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138663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Merlin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Stage 3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70944"/>
            <a:ext cx="8360229" cy="6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16945"/>
            <a:ext cx="9057266" cy="74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3 :  </a:t>
            </a:r>
            <a:r>
              <a:rPr lang="en-US" sz="2800" dirty="0" err="1" smtClean="0"/>
              <a:t>Oligo</a:t>
            </a:r>
            <a:r>
              <a:rPr lang="en-US" sz="2800" dirty="0" smtClean="0"/>
              <a:t> Score Minimization Heuristic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496786" y="2594430"/>
            <a:ext cx="7759701" cy="2800766"/>
            <a:chOff x="852714" y="2385787"/>
            <a:chExt cx="7759701" cy="2800766"/>
          </a:xfrm>
        </p:grpSpPr>
        <p:sp>
          <p:nvSpPr>
            <p:cNvPr id="8" name="TextBox 7"/>
            <p:cNvSpPr txBox="1"/>
            <p:nvPr/>
          </p:nvSpPr>
          <p:spPr>
            <a:xfrm>
              <a:off x="852714" y="2385787"/>
              <a:ext cx="7142767" cy="2800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"/>
                  <a:cs typeface="Times"/>
                </a:rPr>
                <a:t>Given a pool of </a:t>
              </a:r>
              <a:r>
                <a:rPr lang="en-US" sz="1600" i="1" dirty="0">
                  <a:latin typeface="Times"/>
                  <a:cs typeface="Times"/>
                </a:rPr>
                <a:t>k</a:t>
              </a:r>
              <a:r>
                <a:rPr lang="en-US" sz="1600" dirty="0" smtClean="0">
                  <a:latin typeface="Times"/>
                  <a:cs typeface="Times"/>
                </a:rPr>
                <a:t> spans with </a:t>
              </a:r>
              <a:r>
                <a:rPr lang="en-US" sz="1600" i="1" dirty="0" err="1" smtClean="0">
                  <a:latin typeface="Times"/>
                  <a:cs typeface="Times"/>
                </a:rPr>
                <a:t>n</a:t>
              </a:r>
              <a:r>
                <a:rPr lang="en-US" sz="1600" i="1" baseline="-25000" dirty="0" err="1" smtClean="0">
                  <a:latin typeface="Times"/>
                  <a:cs typeface="Times"/>
                </a:rPr>
                <a:t>k</a:t>
              </a:r>
              <a:r>
                <a:rPr lang="en-US" sz="1600" i="1" dirty="0" smtClean="0">
                  <a:latin typeface="Times"/>
                  <a:cs typeface="Times"/>
                </a:rPr>
                <a:t> </a:t>
              </a:r>
              <a:r>
                <a:rPr lang="en-US" sz="1600" dirty="0" smtClean="0">
                  <a:latin typeface="Times"/>
                  <a:cs typeface="Times"/>
                </a:rPr>
                <a:t>possible </a:t>
              </a:r>
              <a:r>
                <a:rPr lang="en-US" sz="1600" dirty="0" err="1" smtClean="0">
                  <a:latin typeface="Times"/>
                  <a:cs typeface="Times"/>
                </a:rPr>
                <a:t>oligo</a:t>
              </a:r>
              <a:r>
                <a:rPr lang="en-US" sz="1600" dirty="0" smtClean="0">
                  <a:latin typeface="Times"/>
                  <a:cs typeface="Times"/>
                </a:rPr>
                <a:t> for a given span,</a:t>
              </a:r>
            </a:p>
            <a:p>
              <a:endParaRPr lang="en-US" sz="1600" i="1" dirty="0"/>
            </a:p>
            <a:p>
              <a:pPr lvl="1"/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For all </a:t>
              </a:r>
              <a:r>
                <a:rPr lang="en-US" sz="16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k</a:t>
              </a:r>
              <a:r>
                <a:rPr lang="en-US" sz="160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calculate local B</a:t>
              </a:r>
              <a:r>
                <a:rPr lang="en-US" sz="1600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o 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values for each </a:t>
              </a:r>
              <a:r>
                <a:rPr lang="en-US" sz="16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oligo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*.</a:t>
              </a:r>
            </a:p>
            <a:p>
              <a:pPr lvl="1"/>
              <a:endParaRPr 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cs typeface="Times New Roman"/>
              </a:endParaRPr>
            </a:p>
            <a:p>
              <a:pPr lvl="1"/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Find the span with the lowest cumulative Bo Score </a:t>
              </a:r>
            </a:p>
            <a:p>
              <a:pPr lvl="1"/>
              <a:endPara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cs typeface="Times New Roman"/>
              </a:endParaRPr>
            </a:p>
            <a:p>
              <a:pPr lvl="1"/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Select that </a:t>
              </a:r>
              <a:r>
                <a:rPr lang="en-US" sz="16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oligo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 with the minimal score </a:t>
              </a:r>
              <a:r>
                <a:rPr lang="en-US" sz="1600" dirty="0" smtClean="0">
                  <a:solidFill>
                    <a:srgbClr val="E03133"/>
                  </a:solidFill>
                </a:rPr>
                <a:t>(ΔG , B</a:t>
              </a:r>
              <a:r>
                <a:rPr lang="en-US" sz="1600" baseline="-25000" dirty="0" smtClean="0">
                  <a:solidFill>
                    <a:srgbClr val="E03133"/>
                  </a:solidFill>
                </a:rPr>
                <a:t>G </a:t>
              </a:r>
              <a:r>
                <a:rPr lang="en-US" sz="1600" dirty="0" smtClean="0">
                  <a:solidFill>
                    <a:srgbClr val="E03133"/>
                  </a:solidFill>
                </a:rPr>
                <a:t>, B</a:t>
              </a:r>
              <a:r>
                <a:rPr lang="en-US" sz="1600" baseline="-25000" dirty="0" smtClean="0">
                  <a:solidFill>
                    <a:srgbClr val="E03133"/>
                  </a:solidFill>
                </a:rPr>
                <a:t>o</a:t>
              </a:r>
              <a:r>
                <a:rPr lang="en-US" sz="1600" dirty="0" smtClean="0">
                  <a:solidFill>
                    <a:srgbClr val="E03133"/>
                  </a:solidFill>
                </a:rPr>
                <a:t> )</a:t>
              </a:r>
            </a:p>
            <a:p>
              <a:pPr lvl="1"/>
              <a:endParaRPr lang="en-US" sz="1600" dirty="0">
                <a:solidFill>
                  <a:srgbClr val="E03133"/>
                </a:solidFill>
                <a:latin typeface="Times New Roman"/>
                <a:cs typeface="Times New Roman"/>
              </a:endParaRPr>
            </a:p>
            <a:p>
              <a:pPr lvl="1"/>
              <a:r>
                <a:rPr lang="en-US" sz="1600" dirty="0" smtClean="0">
                  <a:solidFill>
                    <a:srgbClr val="E03133"/>
                  </a:solidFill>
                  <a:latin typeface="Times New Roman"/>
                  <a:cs typeface="Times New Roman"/>
                </a:rPr>
                <a:t>Lock the selected </a:t>
              </a:r>
              <a:r>
                <a:rPr lang="en-US" sz="1600" dirty="0" err="1" smtClean="0">
                  <a:solidFill>
                    <a:srgbClr val="E03133"/>
                  </a:solidFill>
                  <a:latin typeface="Times New Roman"/>
                  <a:cs typeface="Times New Roman"/>
                </a:rPr>
                <a:t>oligo</a:t>
              </a:r>
              <a:endParaRPr lang="en-US" sz="1600" dirty="0" smtClean="0">
                <a:solidFill>
                  <a:srgbClr val="E03133"/>
                </a:solidFill>
                <a:latin typeface="Times New Roman"/>
                <a:cs typeface="Times New Roman"/>
              </a:endParaRPr>
            </a:p>
            <a:p>
              <a:pPr lvl="1"/>
              <a:endPara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cs typeface="Times New Roman"/>
              </a:endParaRPr>
            </a:p>
            <a:p>
              <a:pPr lvl="1"/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Repeat until all </a:t>
              </a:r>
              <a:r>
                <a:rPr lang="en-US" sz="16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oligos</a:t>
              </a:r>
              <a:r>
                <a:rPr lang="en-US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</a:rPr>
                <a:t> in span have been ‘locked’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057091"/>
                </p:ext>
              </p:extLst>
            </p:nvPr>
          </p:nvGraphicFramePr>
          <p:xfrm>
            <a:off x="3126015" y="3250293"/>
            <a:ext cx="54864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Document" r:id="rId4" imgW="5486400" imgH="520700" progId="Word.Document.12">
                    <p:link updateAutomatic="1"/>
                  </p:oleObj>
                </mc:Choice>
                <mc:Fallback>
                  <p:oleObj name="Document" r:id="rId4" imgW="5486400" imgH="520700" progId="Word.Document.12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26015" y="3250293"/>
                          <a:ext cx="54864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Merlin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Heuristic by Example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70944"/>
            <a:ext cx="8360229" cy="6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854" y="1212360"/>
            <a:ext cx="8360229" cy="74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Create an Artificial Genome to Show Heuristic Intuition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2" name="Freeform 11"/>
          <p:cNvSpPr/>
          <p:nvPr/>
        </p:nvSpPr>
        <p:spPr>
          <a:xfrm>
            <a:off x="7164683" y="2946382"/>
            <a:ext cx="1138188" cy="2156697"/>
          </a:xfrm>
          <a:custGeom>
            <a:avLst/>
            <a:gdLst>
              <a:gd name="connsiteX0" fmla="*/ 35942 w 982444"/>
              <a:gd name="connsiteY0" fmla="*/ 1749322 h 1749322"/>
              <a:gd name="connsiteX1" fmla="*/ 982389 w 982444"/>
              <a:gd name="connsiteY1" fmla="*/ 838716 h 1749322"/>
              <a:gd name="connsiteX2" fmla="*/ 0 w 982444"/>
              <a:gd name="connsiteY2" fmla="*/ 0 h 17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444" h="1749322">
                <a:moveTo>
                  <a:pt x="35942" y="1749322"/>
                </a:moveTo>
                <a:cubicBezTo>
                  <a:pt x="512160" y="1439796"/>
                  <a:pt x="988379" y="1130270"/>
                  <a:pt x="982389" y="838716"/>
                </a:cubicBezTo>
                <a:cubicBezTo>
                  <a:pt x="976399" y="547162"/>
                  <a:pt x="153748" y="143780"/>
                  <a:pt x="0" y="0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1485563" y="3604065"/>
            <a:ext cx="670900" cy="2132735"/>
          </a:xfrm>
          <a:custGeom>
            <a:avLst/>
            <a:gdLst>
              <a:gd name="connsiteX0" fmla="*/ 35942 w 982444"/>
              <a:gd name="connsiteY0" fmla="*/ 1749322 h 1749322"/>
              <a:gd name="connsiteX1" fmla="*/ 982389 w 982444"/>
              <a:gd name="connsiteY1" fmla="*/ 838716 h 1749322"/>
              <a:gd name="connsiteX2" fmla="*/ 0 w 982444"/>
              <a:gd name="connsiteY2" fmla="*/ 0 h 17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444" h="1749322">
                <a:moveTo>
                  <a:pt x="35942" y="1749322"/>
                </a:moveTo>
                <a:cubicBezTo>
                  <a:pt x="512160" y="1439796"/>
                  <a:pt x="988379" y="1130270"/>
                  <a:pt x="982389" y="838716"/>
                </a:cubicBezTo>
                <a:cubicBezTo>
                  <a:pt x="976399" y="547162"/>
                  <a:pt x="153748" y="143780"/>
                  <a:pt x="0" y="0"/>
                </a:cubicBezTo>
              </a:path>
            </a:pathLst>
          </a:custGeom>
          <a:ln w="57150" cmpd="sng">
            <a:solidFill>
              <a:srgbClr val="3366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43873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&amp; 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36021" y="38526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&amp;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9485" y="6464926"/>
            <a:ext cx="2666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No Match Between B &amp; C</a:t>
            </a:r>
            <a:endParaRPr lang="en-US" sz="16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6463" y="1954202"/>
            <a:ext cx="85060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&gt; No fixed matches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latin typeface="Consolas"/>
                <a:cs typeface="Consolas"/>
              </a:rPr>
              <a:t>CTATATCTGCGGTCCAACTTAGGCATAAACCTC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CATGCTACCTAGTCAGA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CCCACCCCGCACGGGGT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AAATATGGCACGCGTCCGACCTGGTTCCTGGCG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TTCTACGCTGCCACGTGTTCATTAACTGTTGTT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TGGTAGCACAAAAGTAT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TACCATGGTCCTAGAAG</a:t>
            </a:r>
            <a:r>
              <a:rPr lang="en-US" sz="1400" dirty="0" smtClean="0">
                <a:latin typeface="Consolas"/>
                <a:cs typeface="Consolas"/>
              </a:rPr>
              <a:t>TTCGGCACAGTTAGTTCGAGCCTAATGTCACAA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CCTGCCTTTGCGTCTTGATACCAATGAAAAACC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TATGCACTTTGTACAGG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CTATATCTGCGGTCCAACTTAGGCATAAACCTC</a:t>
            </a:r>
            <a:r>
              <a:rPr lang="en-US" sz="1400" b="1" i="1" u="sng" dirty="0" smtClean="0">
                <a:solidFill>
                  <a:srgbClr val="008000"/>
                </a:solidFill>
                <a:latin typeface="Consolas"/>
                <a:cs typeface="Consolas"/>
              </a:rPr>
              <a:t>CATGCTACCTAGTCAGA</a:t>
            </a:r>
          </a:p>
          <a:p>
            <a:r>
              <a:rPr lang="en-US" sz="1400" b="1" i="1" u="sng" dirty="0" smtClean="0">
                <a:solidFill>
                  <a:srgbClr val="008000"/>
                </a:solidFill>
                <a:latin typeface="Consolas"/>
                <a:cs typeface="Consolas"/>
              </a:rPr>
              <a:t>CCCACCCCGCACGGGGT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AAATATGGCACGCGTCCGACCTGGTTCCTGGCG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TTCTACGCTGCCACGTGTTCATTAACTGTTGTT</a:t>
            </a:r>
            <a:r>
              <a:rPr lang="en-US" sz="1400" b="1" i="1" u="sng" dirty="0" smtClean="0">
                <a:solidFill>
                  <a:srgbClr val="0000FF"/>
                </a:solidFill>
                <a:latin typeface="Consolas"/>
                <a:cs typeface="Consolas"/>
              </a:rPr>
              <a:t>TGGTAGCACAAAAGTAT</a:t>
            </a:r>
          </a:p>
          <a:p>
            <a:r>
              <a:rPr lang="en-US" sz="1400" b="1" i="1" u="sng" dirty="0" smtClean="0">
                <a:solidFill>
                  <a:srgbClr val="0000FF"/>
                </a:solidFill>
                <a:latin typeface="Consolas"/>
                <a:cs typeface="Consolas"/>
              </a:rPr>
              <a:t>TACCATGGTCCTAGAAG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TTCGGCACAGTTAGTTCGAGCCTAATGTCACAA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TAACGGAGAGACTCTGC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GGCGTACTTAATTATGCATTTGAAACGCGCCCA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AGTGACGCTAGGCAAGTCAGAGCAGGTTCCCGTGTTAGCTTGAGGGTAAA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3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564" y="458384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874" y="202858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0545" y="338409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04431" y="4775558"/>
            <a:ext cx="1440159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3702" y="2160386"/>
            <a:ext cx="1590062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4431" y="3527875"/>
            <a:ext cx="1195912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6710" y="4700314"/>
            <a:ext cx="1147765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86281" y="2236586"/>
            <a:ext cx="1651884" cy="2463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38575" y="3527875"/>
            <a:ext cx="2719815" cy="1055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Visual Explanation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0735" y="1028530"/>
            <a:ext cx="5134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Sort by BO Values by Smallest Possible, 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Valid by DG Threshold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132" y="4564137"/>
            <a:ext cx="96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34" y="2051920"/>
            <a:ext cx="9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132" y="3324141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3985" y="1186670"/>
            <a:ext cx="13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Lowest Individual BO Score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132" y="1843860"/>
            <a:ext cx="0" cy="3723567"/>
          </a:xfrm>
          <a:prstGeom prst="straightConnector1">
            <a:avLst/>
          </a:prstGeom>
          <a:ln w="762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476720"/>
              </p:ext>
            </p:extLst>
          </p:nvPr>
        </p:nvGraphicFramePr>
        <p:xfrm>
          <a:off x="6770996" y="4244676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7931"/>
              </p:ext>
            </p:extLst>
          </p:nvPr>
        </p:nvGraphicFramePr>
        <p:xfrm>
          <a:off x="6821796" y="2882109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86564"/>
              </p:ext>
            </p:extLst>
          </p:nvPr>
        </p:nvGraphicFramePr>
        <p:xfrm>
          <a:off x="6770996" y="1578604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721369" y="6353695"/>
            <a:ext cx="369238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251" y="5801978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Entire Span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21369" y="5827132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9251" y="6153195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Mistarget</a:t>
            </a:r>
            <a:r>
              <a:rPr lang="en-US" dirty="0" smtClean="0"/>
              <a:t> Region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564" y="458384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874" y="202858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0545" y="338409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38165" y="2160386"/>
            <a:ext cx="1495599" cy="7837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4431" y="3527875"/>
            <a:ext cx="1195912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6710" y="4700314"/>
            <a:ext cx="1147765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86281" y="2236586"/>
            <a:ext cx="1862730" cy="2463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38575" y="3527875"/>
            <a:ext cx="2719815" cy="1055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Visual Explanation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9642" y="1028530"/>
            <a:ext cx="627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Redefine the span to represent the optimal </a:t>
            </a:r>
            <a:r>
              <a:rPr lang="en-US" dirty="0" err="1" smtClean="0">
                <a:latin typeface="Consolas"/>
                <a:cs typeface="Consolas"/>
              </a:rPr>
              <a:t>Oligo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132" y="4564137"/>
            <a:ext cx="96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34" y="2051920"/>
            <a:ext cx="9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132" y="3324141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3985" y="1186670"/>
            <a:ext cx="13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Lowest Individual BO Score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132" y="1843860"/>
            <a:ext cx="0" cy="3723567"/>
          </a:xfrm>
          <a:prstGeom prst="straightConnector1">
            <a:avLst/>
          </a:prstGeom>
          <a:ln w="762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302931"/>
              </p:ext>
            </p:extLst>
          </p:nvPr>
        </p:nvGraphicFramePr>
        <p:xfrm>
          <a:off x="9262316" y="3931059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286775"/>
              </p:ext>
            </p:extLst>
          </p:nvPr>
        </p:nvGraphicFramePr>
        <p:xfrm>
          <a:off x="9324895" y="1397862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705436"/>
              </p:ext>
            </p:extLst>
          </p:nvPr>
        </p:nvGraphicFramePr>
        <p:xfrm>
          <a:off x="9262316" y="2709935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11178120" y="1516162"/>
            <a:ext cx="0" cy="815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204439" y="3012600"/>
            <a:ext cx="0" cy="646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7688" y="4176204"/>
            <a:ext cx="0" cy="781504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49093" y="1752721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15874" y="1752721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15875" y="2027498"/>
            <a:ext cx="2039333" cy="2875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0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61472E-7 2.33403E-6 L -0.22562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564" y="458384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0545" y="338409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04431" y="4775558"/>
            <a:ext cx="1440159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38165" y="2160386"/>
            <a:ext cx="1495599" cy="7837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4431" y="3527875"/>
            <a:ext cx="1195912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6710" y="4700314"/>
            <a:ext cx="1147765" cy="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86281" y="2236586"/>
            <a:ext cx="1862730" cy="2463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38575" y="3527875"/>
            <a:ext cx="2719815" cy="1055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Visual Explanation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3375" y="1028530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Recalculate the Blast </a:t>
            </a:r>
            <a:r>
              <a:rPr lang="en-US" dirty="0" err="1" smtClean="0">
                <a:latin typeface="Consolas"/>
                <a:cs typeface="Consolas"/>
              </a:rPr>
              <a:t>Oligo</a:t>
            </a:r>
            <a:r>
              <a:rPr lang="en-US" dirty="0" smtClean="0">
                <a:latin typeface="Consolas"/>
                <a:cs typeface="Consolas"/>
              </a:rPr>
              <a:t> Scores for the remainder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Of the </a:t>
            </a:r>
            <a:r>
              <a:rPr lang="en-US" dirty="0" err="1" smtClean="0">
                <a:latin typeface="Consolas"/>
                <a:cs typeface="Consolas"/>
              </a:rPr>
              <a:t>Oligos</a:t>
            </a:r>
            <a:r>
              <a:rPr lang="en-US" dirty="0" smtClean="0">
                <a:latin typeface="Consolas"/>
                <a:cs typeface="Consolas"/>
              </a:rPr>
              <a:t>, to update what has been affected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132" y="4564137"/>
            <a:ext cx="96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34" y="2051920"/>
            <a:ext cx="9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132" y="3324141"/>
            <a:ext cx="9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3985" y="1186670"/>
            <a:ext cx="13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Lowest Individual BO Score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132" y="1843860"/>
            <a:ext cx="0" cy="3723567"/>
          </a:xfrm>
          <a:prstGeom prst="straightConnector1">
            <a:avLst/>
          </a:prstGeom>
          <a:ln w="762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051690"/>
              </p:ext>
            </p:extLst>
          </p:nvPr>
        </p:nvGraphicFramePr>
        <p:xfrm>
          <a:off x="9262316" y="3931059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974859"/>
              </p:ext>
            </p:extLst>
          </p:nvPr>
        </p:nvGraphicFramePr>
        <p:xfrm>
          <a:off x="9324895" y="1397862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60498"/>
              </p:ext>
            </p:extLst>
          </p:nvPr>
        </p:nvGraphicFramePr>
        <p:xfrm>
          <a:off x="9262316" y="2709935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11178120" y="1516162"/>
            <a:ext cx="0" cy="815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204439" y="3012600"/>
            <a:ext cx="0" cy="646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7688" y="4176204"/>
            <a:ext cx="0" cy="781504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55208" y="1765405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15874" y="1752721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15875" y="2027498"/>
            <a:ext cx="2039333" cy="2875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4431" y="3384095"/>
            <a:ext cx="2039333" cy="2875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86281" y="4583840"/>
            <a:ext cx="2039333" cy="2875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8" grpId="0"/>
      <p:bldP spid="48" grpId="0" animBg="1"/>
      <p:bldP spid="3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09" y="3261894"/>
            <a:ext cx="9144000" cy="3596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Server side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31198"/>
            <a:ext cx="9144000" cy="1730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000000"/>
                </a:solidFill>
              </a:rPr>
              <a:t>Client side</a:t>
            </a:r>
            <a:endParaRPr lang="en-US" sz="3600" dirty="0">
              <a:solidFill>
                <a:srgbClr val="0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15813520"/>
              </p:ext>
            </p:extLst>
          </p:nvPr>
        </p:nvGraphicFramePr>
        <p:xfrm>
          <a:off x="1263330" y="1728994"/>
          <a:ext cx="7042727" cy="502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85800" y="611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Overview of Tools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Merlin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Live Example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7308" y="1583281"/>
            <a:ext cx="8360229" cy="74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Now using an real MAGE test sample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12982" y="2349980"/>
            <a:ext cx="75738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E03133"/>
                </a:solidFill>
                <a:latin typeface="Consolas"/>
                <a:cs typeface="Consolas"/>
              </a:rPr>
              <a:t>Gene Name	Sense	</a:t>
            </a:r>
            <a:r>
              <a:rPr lang="de-DE" sz="1400" dirty="0" err="1" smtClean="0">
                <a:solidFill>
                  <a:srgbClr val="E03133"/>
                </a:solidFill>
                <a:latin typeface="Consolas"/>
                <a:cs typeface="Consolas"/>
              </a:rPr>
              <a:t>Replicore</a:t>
            </a:r>
            <a:r>
              <a:rPr lang="de-DE" sz="1400" dirty="0" smtClean="0">
                <a:solidFill>
                  <a:srgbClr val="E03133"/>
                </a:solidFill>
                <a:latin typeface="Consolas"/>
                <a:cs typeface="Consolas"/>
              </a:rPr>
              <a:t>	LP	RP	Mutation	</a:t>
            </a:r>
            <a:r>
              <a:rPr lang="de-DE" sz="1400" dirty="0" err="1" smtClean="0">
                <a:solidFill>
                  <a:srgbClr val="E03133"/>
                </a:solidFill>
                <a:latin typeface="Consolas"/>
                <a:cs typeface="Consolas"/>
              </a:rPr>
              <a:t>Sequence</a:t>
            </a:r>
            <a:endParaRPr lang="de-DE" sz="1400" dirty="0" smtClean="0">
              <a:solidFill>
                <a:srgbClr val="E03133"/>
              </a:solidFill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pps</a:t>
            </a:r>
            <a:r>
              <a:rPr lang="de-DE" sz="1400" dirty="0" smtClean="0">
                <a:latin typeface="Consolas"/>
                <a:cs typeface="Consolas"/>
              </a:rPr>
              <a:t>	-	2	1785091	1785181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tktA</a:t>
            </a:r>
            <a:r>
              <a:rPr lang="de-DE" sz="1400" dirty="0" smtClean="0">
                <a:latin typeface="Consolas"/>
                <a:cs typeface="Consolas"/>
              </a:rPr>
              <a:t>	-	2	3079612	3079702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aroF</a:t>
            </a:r>
            <a:r>
              <a:rPr lang="de-DE" sz="1400" dirty="0" smtClean="0">
                <a:latin typeface="Consolas"/>
                <a:cs typeface="Consolas"/>
              </a:rPr>
              <a:t>	-	2	2739127	2739217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aroG</a:t>
            </a:r>
            <a:r>
              <a:rPr lang="de-DE" sz="1400" dirty="0" smtClean="0">
                <a:latin typeface="Consolas"/>
                <a:cs typeface="Consolas"/>
              </a:rPr>
              <a:t>	+	1	784811	784901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aroH</a:t>
            </a:r>
            <a:r>
              <a:rPr lang="de-DE" sz="1400" dirty="0" smtClean="0">
                <a:latin typeface="Consolas"/>
                <a:cs typeface="Consolas"/>
              </a:rPr>
              <a:t>	+	2	1786414	1786504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aroD</a:t>
            </a:r>
            <a:r>
              <a:rPr lang="de-DE" sz="1400" dirty="0" smtClean="0">
                <a:latin typeface="Consolas"/>
                <a:cs typeface="Consolas"/>
              </a:rPr>
              <a:t>	+	2	1772665	1772755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aroE</a:t>
            </a:r>
            <a:r>
              <a:rPr lang="de-DE" sz="1400" dirty="0" smtClean="0">
                <a:latin typeface="Consolas"/>
                <a:cs typeface="Consolas"/>
              </a:rPr>
              <a:t>	-	2	3428815	3428905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ydiB</a:t>
            </a:r>
            <a:r>
              <a:rPr lang="de-DE" sz="1400" dirty="0" smtClean="0">
                <a:latin typeface="Consolas"/>
                <a:cs typeface="Consolas"/>
              </a:rPr>
              <a:t>	+	2	1771768	1771858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aroK</a:t>
            </a:r>
            <a:r>
              <a:rPr lang="de-DE" sz="1400" dirty="0" smtClean="0">
                <a:latin typeface="Consolas"/>
                <a:cs typeface="Consolas"/>
              </a:rPr>
              <a:t>	-	2	3517041	3517131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aroL</a:t>
            </a:r>
            <a:r>
              <a:rPr lang="de-DE" sz="1400" dirty="0" smtClean="0">
                <a:latin typeface="Consolas"/>
                <a:cs typeface="Consolas"/>
              </a:rPr>
              <a:t>	+	1	405584	405674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aroA</a:t>
            </a:r>
            <a:r>
              <a:rPr lang="de-DE" sz="1400" dirty="0" smtClean="0">
                <a:latin typeface="Consolas"/>
                <a:cs typeface="Consolas"/>
              </a:rPr>
              <a:t>	+	1	957990	958080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aroC</a:t>
            </a:r>
            <a:r>
              <a:rPr lang="de-DE" sz="1400" dirty="0" smtClean="0">
                <a:latin typeface="Consolas"/>
                <a:cs typeface="Consolas"/>
              </a:rPr>
              <a:t>	-	2	2445450	2445540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trpE</a:t>
            </a:r>
            <a:r>
              <a:rPr lang="de-DE" sz="1400" dirty="0" smtClean="0">
                <a:latin typeface="Consolas"/>
                <a:cs typeface="Consolas"/>
              </a:rPr>
              <a:t>	-	1	1320925	1321015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trpD</a:t>
            </a:r>
            <a:r>
              <a:rPr lang="de-DE" sz="1400" dirty="0" smtClean="0">
                <a:latin typeface="Consolas"/>
                <a:cs typeface="Consolas"/>
              </a:rPr>
              <a:t>	-	1	1319363	1319453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trpC</a:t>
            </a:r>
            <a:r>
              <a:rPr lang="de-DE" sz="1400" dirty="0" smtClean="0">
                <a:latin typeface="Consolas"/>
                <a:cs typeface="Consolas"/>
              </a:rPr>
              <a:t>	-	1	1317764	1317854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trpA</a:t>
            </a:r>
            <a:r>
              <a:rPr lang="de-DE" sz="1400" dirty="0" smtClean="0">
                <a:latin typeface="Consolas"/>
                <a:cs typeface="Consolas"/>
              </a:rPr>
              <a:t>	-	1	1315201	1315291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trpB</a:t>
            </a:r>
            <a:r>
              <a:rPr lang="de-DE" sz="1400" dirty="0" smtClean="0">
                <a:latin typeface="Consolas"/>
                <a:cs typeface="Consolas"/>
              </a:rPr>
              <a:t>	-	1	1316394	1316484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crp</a:t>
            </a:r>
            <a:r>
              <a:rPr lang="de-DE" sz="1400" dirty="0" smtClean="0">
                <a:latin typeface="Consolas"/>
                <a:cs typeface="Consolas"/>
              </a:rPr>
              <a:t>	+	2	3484097	3484187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015922"/>
            <a:ext cx="8229600" cy="341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Merlin </a:t>
            </a:r>
            <a:r>
              <a:rPr lang="en-US" dirty="0" smtClean="0"/>
              <a:t>attempts to optimize </a:t>
            </a:r>
            <a:r>
              <a:rPr lang="en-US" dirty="0" smtClean="0"/>
              <a:t>the </a:t>
            </a:r>
            <a:r>
              <a:rPr lang="en-US" dirty="0" err="1" smtClean="0"/>
              <a:t>Oligo</a:t>
            </a:r>
            <a:r>
              <a:rPr lang="en-US" dirty="0" smtClean="0"/>
              <a:t> selection process for MAGE.</a:t>
            </a:r>
          </a:p>
          <a:p>
            <a:endParaRPr lang="en-US" dirty="0"/>
          </a:p>
          <a:p>
            <a:r>
              <a:rPr lang="en-US" dirty="0" err="1" smtClean="0"/>
              <a:t>Oligo</a:t>
            </a:r>
            <a:r>
              <a:rPr lang="en-US" dirty="0" smtClean="0"/>
              <a:t> Homology with genome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Oligos</a:t>
            </a:r>
            <a:r>
              <a:rPr lang="en-US" dirty="0" smtClean="0"/>
              <a:t> Homology with other </a:t>
            </a:r>
            <a:r>
              <a:rPr lang="en-US" dirty="0" err="1" smtClean="0"/>
              <a:t>oligos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Why Merlin?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4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Merlin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Live Example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7308" y="1583281"/>
            <a:ext cx="8360229" cy="74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Now using an real MAGE test sample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12982" y="2349980"/>
            <a:ext cx="75738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E03133"/>
                </a:solidFill>
                <a:latin typeface="Consolas"/>
                <a:cs typeface="Consolas"/>
              </a:rPr>
              <a:t>Gene Name	Sense	</a:t>
            </a:r>
            <a:r>
              <a:rPr lang="de-DE" sz="1400" dirty="0" err="1" smtClean="0">
                <a:solidFill>
                  <a:srgbClr val="E03133"/>
                </a:solidFill>
                <a:latin typeface="Consolas"/>
                <a:cs typeface="Consolas"/>
              </a:rPr>
              <a:t>Replicore</a:t>
            </a:r>
            <a:r>
              <a:rPr lang="de-DE" sz="1400" dirty="0" smtClean="0">
                <a:solidFill>
                  <a:srgbClr val="E03133"/>
                </a:solidFill>
                <a:latin typeface="Consolas"/>
                <a:cs typeface="Consolas"/>
              </a:rPr>
              <a:t>	LP	RP	Mutation	</a:t>
            </a:r>
            <a:r>
              <a:rPr lang="de-DE" sz="1400" dirty="0" err="1" smtClean="0">
                <a:solidFill>
                  <a:srgbClr val="E03133"/>
                </a:solidFill>
                <a:latin typeface="Consolas"/>
                <a:cs typeface="Consolas"/>
              </a:rPr>
              <a:t>Sequence</a:t>
            </a:r>
            <a:endParaRPr lang="de-DE" sz="1400" dirty="0" smtClean="0">
              <a:solidFill>
                <a:srgbClr val="E03133"/>
              </a:solidFill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pps</a:t>
            </a:r>
            <a:r>
              <a:rPr lang="de-DE" sz="1400" dirty="0" smtClean="0">
                <a:latin typeface="Consolas"/>
                <a:cs typeface="Consolas"/>
              </a:rPr>
              <a:t>	-	2	1785091	1785181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tktA</a:t>
            </a:r>
            <a:r>
              <a:rPr lang="de-DE" sz="1400" dirty="0" smtClean="0">
                <a:latin typeface="Consolas"/>
                <a:cs typeface="Consolas"/>
              </a:rPr>
              <a:t>	-	2	3079612	3079702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aroF</a:t>
            </a:r>
            <a:r>
              <a:rPr lang="de-DE" sz="1400" dirty="0" smtClean="0">
                <a:latin typeface="Consolas"/>
                <a:cs typeface="Consolas"/>
              </a:rPr>
              <a:t>	-	2	2739127	2739217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aroG</a:t>
            </a:r>
            <a:r>
              <a:rPr lang="de-DE" sz="1400" dirty="0" smtClean="0">
                <a:latin typeface="Consolas"/>
                <a:cs typeface="Consolas"/>
              </a:rPr>
              <a:t>	+	1	784811	784901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aroH</a:t>
            </a:r>
            <a:r>
              <a:rPr lang="de-DE" sz="1400" dirty="0" smtClean="0">
                <a:latin typeface="Consolas"/>
                <a:cs typeface="Consolas"/>
              </a:rPr>
              <a:t>	+	2	1786414	1786504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aroD</a:t>
            </a:r>
            <a:r>
              <a:rPr lang="de-DE" sz="1400" dirty="0" smtClean="0">
                <a:latin typeface="Consolas"/>
                <a:cs typeface="Consolas"/>
              </a:rPr>
              <a:t>	+	2	1772665	1772755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aroE</a:t>
            </a:r>
            <a:r>
              <a:rPr lang="de-DE" sz="1400" dirty="0" smtClean="0">
                <a:latin typeface="Consolas"/>
                <a:cs typeface="Consolas"/>
              </a:rPr>
              <a:t>	-	2	3428815	3428905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ydiB</a:t>
            </a:r>
            <a:r>
              <a:rPr lang="de-DE" sz="1400" dirty="0" smtClean="0">
                <a:latin typeface="Consolas"/>
                <a:cs typeface="Consolas"/>
              </a:rPr>
              <a:t>	+	2	1771768	1771858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aroK</a:t>
            </a:r>
            <a:r>
              <a:rPr lang="de-DE" sz="1400" dirty="0" smtClean="0">
                <a:latin typeface="Consolas"/>
                <a:cs typeface="Consolas"/>
              </a:rPr>
              <a:t>	-	2	3517041	3517131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aroL</a:t>
            </a:r>
            <a:r>
              <a:rPr lang="de-DE" sz="1400" dirty="0" smtClean="0">
                <a:latin typeface="Consolas"/>
                <a:cs typeface="Consolas"/>
              </a:rPr>
              <a:t>	+	1	405584	405674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aroA</a:t>
            </a:r>
            <a:r>
              <a:rPr lang="de-DE" sz="1400" dirty="0" smtClean="0">
                <a:latin typeface="Consolas"/>
                <a:cs typeface="Consolas"/>
              </a:rPr>
              <a:t>	+	1	957990	958080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aroC</a:t>
            </a:r>
            <a:r>
              <a:rPr lang="de-DE" sz="1400" dirty="0" smtClean="0">
                <a:latin typeface="Consolas"/>
                <a:cs typeface="Consolas"/>
              </a:rPr>
              <a:t>	-	2	2445450	2445540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trpE</a:t>
            </a:r>
            <a:r>
              <a:rPr lang="de-DE" sz="1400" dirty="0" smtClean="0">
                <a:latin typeface="Consolas"/>
                <a:cs typeface="Consolas"/>
              </a:rPr>
              <a:t>	-	1	1320925	1321015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trpD</a:t>
            </a:r>
            <a:r>
              <a:rPr lang="de-DE" sz="1400" dirty="0" smtClean="0">
                <a:latin typeface="Consolas"/>
                <a:cs typeface="Consolas"/>
              </a:rPr>
              <a:t>	-	1	1319363	1319453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trpC</a:t>
            </a:r>
            <a:r>
              <a:rPr lang="de-DE" sz="1400" dirty="0" smtClean="0">
                <a:latin typeface="Consolas"/>
                <a:cs typeface="Consolas"/>
              </a:rPr>
              <a:t>	-	1	1317764	1317854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trpA</a:t>
            </a:r>
            <a:r>
              <a:rPr lang="de-DE" sz="1400" dirty="0" smtClean="0">
                <a:latin typeface="Consolas"/>
                <a:cs typeface="Consolas"/>
              </a:rPr>
              <a:t>	-	1	1315201	1315291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trpB</a:t>
            </a:r>
            <a:r>
              <a:rPr lang="de-DE" sz="1400" dirty="0" smtClean="0">
                <a:latin typeface="Consolas"/>
                <a:cs typeface="Consolas"/>
              </a:rPr>
              <a:t>	-	1	1316394	1316484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de-DE" sz="1400" dirty="0" smtClean="0">
              <a:latin typeface="Consolas"/>
              <a:cs typeface="Consolas"/>
            </a:endParaRPr>
          </a:p>
          <a:p>
            <a:r>
              <a:rPr lang="de-DE" sz="1400" dirty="0" err="1" smtClean="0">
                <a:latin typeface="Consolas"/>
                <a:cs typeface="Consolas"/>
              </a:rPr>
              <a:t>crp</a:t>
            </a:r>
            <a:r>
              <a:rPr lang="de-DE" sz="1400" dirty="0" smtClean="0">
                <a:latin typeface="Consolas"/>
                <a:cs typeface="Consolas"/>
              </a:rPr>
              <a:t>	+	2	3484097	3484187	M	</a:t>
            </a:r>
            <a:r>
              <a:rPr lang="de-DE" sz="1400" dirty="0" err="1" smtClean="0">
                <a:latin typeface="Consolas"/>
                <a:cs typeface="Consolas"/>
              </a:rPr>
              <a:t>CATCATcatcatCATCAT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5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Comparison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Results </a:t>
            </a:r>
            <a:r>
              <a:rPr lang="en-US" sz="3600" b="1" dirty="0" err="1" smtClean="0">
                <a:solidFill>
                  <a:srgbClr val="1D2C64"/>
                </a:solidFill>
              </a:rPr>
              <a:t>vs</a:t>
            </a:r>
            <a:r>
              <a:rPr lang="en-US" sz="3600" b="1" dirty="0" smtClean="0">
                <a:solidFill>
                  <a:srgbClr val="1D2C64"/>
                </a:solidFill>
              </a:rPr>
              <a:t> Runtime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96376"/>
            <a:ext cx="8229600" cy="3417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Slower than </a:t>
            </a:r>
            <a:r>
              <a:rPr lang="en-US" dirty="0" err="1" smtClean="0"/>
              <a:t>optMage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BLAST is time consuming</a:t>
            </a:r>
          </a:p>
          <a:p>
            <a:endParaRPr lang="en-US" dirty="0" smtClean="0"/>
          </a:p>
          <a:p>
            <a:r>
              <a:rPr lang="en-US" dirty="0" smtClean="0"/>
              <a:t>Can be parallelized for time </a:t>
            </a:r>
            <a:r>
              <a:rPr lang="en-US" dirty="0" smtClean="0"/>
              <a:t>efficiency</a:t>
            </a:r>
          </a:p>
          <a:p>
            <a:endParaRPr lang="en-US" dirty="0"/>
          </a:p>
          <a:p>
            <a:r>
              <a:rPr lang="en-US" dirty="0" smtClean="0"/>
              <a:t>Expanded Search Space along </a:t>
            </a:r>
            <a:r>
              <a:rPr lang="en-US" dirty="0" err="1" smtClean="0"/>
              <a:t>Oligo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Blast Genome Scores on Average Showed Improvement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68536"/>
              </p:ext>
            </p:extLst>
          </p:nvPr>
        </p:nvGraphicFramePr>
        <p:xfrm>
          <a:off x="2133022" y="5433786"/>
          <a:ext cx="4558068" cy="7199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9356"/>
                <a:gridCol w="1519356"/>
                <a:gridCol w="1519356"/>
              </a:tblGrid>
              <a:tr h="359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Δ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(ΔG)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3375" marR="23375" marT="23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Δ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200" b="1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3375" marR="23375" marT="23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Δ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200" b="1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3375" marR="23375" marT="23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-0.02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3375" marR="23375" marT="23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-83. 7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3375" marR="23375" marT="23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3375" marR="23375" marT="23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44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Switches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73909"/>
            <a:ext cx="8229600" cy="4375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Blast Scoring Method</a:t>
            </a:r>
          </a:p>
          <a:p>
            <a:pPr lvl="1"/>
            <a:r>
              <a:rPr lang="en-US" dirty="0" smtClean="0"/>
              <a:t>Sum of raw </a:t>
            </a:r>
            <a:r>
              <a:rPr lang="en-US" dirty="0" err="1" smtClean="0"/>
              <a:t>bitscore</a:t>
            </a:r>
            <a:endParaRPr lang="en-US" dirty="0" smtClean="0"/>
          </a:p>
          <a:p>
            <a:pPr lvl="1"/>
            <a:r>
              <a:rPr lang="en-US" dirty="0" smtClean="0"/>
              <a:t>Expected value of alignment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Free Energy Threshold</a:t>
            </a:r>
          </a:p>
          <a:p>
            <a:pPr lvl="1"/>
            <a:r>
              <a:rPr lang="en-US" dirty="0" smtClean="0"/>
              <a:t>Below threshold is zero</a:t>
            </a:r>
          </a:p>
          <a:p>
            <a:pPr lvl="1"/>
            <a:r>
              <a:rPr lang="en-US" dirty="0" smtClean="0"/>
              <a:t>Below threshold is negative</a:t>
            </a:r>
          </a:p>
          <a:p>
            <a:endParaRPr lang="en-US" dirty="0" smtClean="0"/>
          </a:p>
          <a:p>
            <a:r>
              <a:rPr lang="en-US" dirty="0" smtClean="0"/>
              <a:t>Framework for adding more switches exists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Comparison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Limitations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015922"/>
            <a:ext cx="8229600" cy="341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</a:t>
            </a:r>
            <a:r>
              <a:rPr lang="en-US" dirty="0" smtClean="0"/>
              <a:t>y, it </a:t>
            </a:r>
            <a:r>
              <a:rPr lang="en-US" smtClean="0"/>
              <a:t>doesn’t account </a:t>
            </a:r>
            <a:r>
              <a:rPr lang="en-US" dirty="0" smtClean="0"/>
              <a:t>for overlapping spans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accounts for a static genome</a:t>
            </a:r>
          </a:p>
        </p:txBody>
      </p:sp>
    </p:spTree>
    <p:extLst>
      <p:ext uri="{BB962C8B-B14F-4D97-AF65-F5344CB8AC3E}">
        <p14:creationId xmlns:p14="http://schemas.microsoft.com/office/powerpoint/2010/main" val="283924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Comparison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rgbClr val="1D2C64"/>
                </a:solidFill>
              </a:rPr>
              <a:t>Summary</a:t>
            </a:r>
            <a:endParaRPr lang="en-US" b="1" dirty="0">
              <a:solidFill>
                <a:srgbClr val="1D2C6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015921"/>
            <a:ext cx="8229600" cy="4340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smtClean="0"/>
              <a:t>design Merlin cannot </a:t>
            </a:r>
            <a:r>
              <a:rPr lang="en-US" dirty="0" smtClean="0"/>
              <a:t>be worse than </a:t>
            </a:r>
            <a:r>
              <a:rPr lang="en-US" dirty="0" err="1" smtClean="0"/>
              <a:t>optMage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Doesn’t stop at first valid ΔG</a:t>
            </a:r>
          </a:p>
          <a:p>
            <a:endParaRPr lang="en-US" dirty="0"/>
          </a:p>
          <a:p>
            <a:r>
              <a:rPr lang="en-US" dirty="0" smtClean="0"/>
              <a:t>Explores a larger search space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Could </a:t>
            </a:r>
            <a:r>
              <a:rPr lang="en-US" dirty="0" smtClean="0"/>
              <a:t>drastically reduce B</a:t>
            </a:r>
            <a:r>
              <a:rPr lang="en-US" baseline="-25000" dirty="0" smtClean="0"/>
              <a:t>G </a:t>
            </a:r>
            <a:r>
              <a:rPr lang="en-US" dirty="0" smtClean="0"/>
              <a:t>score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baseline="-25000" dirty="0"/>
              <a:t>G</a:t>
            </a:r>
            <a:r>
              <a:rPr lang="en-US" dirty="0"/>
              <a:t> and B</a:t>
            </a:r>
            <a:r>
              <a:rPr lang="en-US" baseline="-25000" dirty="0"/>
              <a:t>O</a:t>
            </a:r>
            <a:r>
              <a:rPr lang="en-US" dirty="0"/>
              <a:t> results provide us with more complete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35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Why Merlin?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Oligo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Selection Process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015922"/>
            <a:ext cx="8229600" cy="3417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target mutation is used to define an </a:t>
            </a:r>
            <a:r>
              <a:rPr lang="en-US" dirty="0" err="1" smtClean="0"/>
              <a:t>oligo</a:t>
            </a:r>
            <a:r>
              <a:rPr lang="en-US" dirty="0" smtClean="0"/>
              <a:t> for generation.</a:t>
            </a:r>
          </a:p>
          <a:p>
            <a:endParaRPr lang="en-US" dirty="0" smtClean="0"/>
          </a:p>
          <a:p>
            <a:r>
              <a:rPr lang="en-US" dirty="0" smtClean="0"/>
              <a:t>For a given target </a:t>
            </a:r>
            <a:r>
              <a:rPr lang="en-US" dirty="0" smtClean="0"/>
              <a:t>mutation there </a:t>
            </a:r>
            <a:r>
              <a:rPr lang="en-US" dirty="0" smtClean="0"/>
              <a:t>are several (10</a:t>
            </a:r>
            <a:r>
              <a:rPr lang="en-US" baseline="30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to 10</a:t>
            </a:r>
            <a:r>
              <a:rPr lang="en-US" baseline="30000" dirty="0" smtClean="0"/>
              <a:t>2</a:t>
            </a:r>
            <a:r>
              <a:rPr lang="en-US" dirty="0" smtClean="0"/>
              <a:t>) possibilities.</a:t>
            </a:r>
          </a:p>
          <a:p>
            <a:endParaRPr lang="en-US" dirty="0"/>
          </a:p>
          <a:p>
            <a:r>
              <a:rPr lang="en-US" dirty="0" smtClean="0"/>
              <a:t>For a set of target mutations there are millions of permutations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68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75" y="2108202"/>
            <a:ext cx="8446173" cy="4001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 smtClean="0"/>
              <a:t>Given a set of target mutations, Construct a set of </a:t>
            </a:r>
            <a:r>
              <a:rPr lang="en-US" sz="2800" i="1" dirty="0" err="1" smtClean="0"/>
              <a:t>oligos</a:t>
            </a:r>
            <a:r>
              <a:rPr lang="en-US" sz="2800" i="1" dirty="0" smtClean="0"/>
              <a:t> that minimize genome homology and </a:t>
            </a:r>
            <a:r>
              <a:rPr lang="en-US" sz="2800" i="1" dirty="0" err="1" smtClean="0"/>
              <a:t>oligo</a:t>
            </a:r>
            <a:r>
              <a:rPr lang="en-US" sz="2800" i="1" dirty="0" smtClean="0"/>
              <a:t> pool homology without compromising recombination efficiency.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err="1" smtClean="0"/>
              <a:t>optMage</a:t>
            </a:r>
            <a:r>
              <a:rPr lang="en-US" dirty="0" smtClean="0"/>
              <a:t> used as the benchmark</a:t>
            </a:r>
          </a:p>
          <a:p>
            <a:pPr algn="ctr"/>
            <a:r>
              <a:rPr lang="en-US" dirty="0" smtClean="0"/>
              <a:t>Free Energy is not over threshold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Why Merlin?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Problem Definition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1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Terminology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Scoring Terms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4040" y="2180813"/>
            <a:ext cx="8229600" cy="3968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ΔG </a:t>
            </a:r>
            <a:r>
              <a:rPr lang="en-US" sz="2800" dirty="0" smtClean="0"/>
              <a:t>: Free Energy Score</a:t>
            </a:r>
            <a:endParaRPr lang="en-US" sz="2800" dirty="0"/>
          </a:p>
          <a:p>
            <a:pPr lvl="1"/>
            <a:r>
              <a:rPr lang="en-US" sz="2400" dirty="0" smtClean="0"/>
              <a:t>Value to quantify </a:t>
            </a:r>
            <a:r>
              <a:rPr lang="en-US" sz="2400" dirty="0"/>
              <a:t>the energy associated with secondary structure formation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G</a:t>
            </a:r>
            <a:r>
              <a:rPr lang="en-US" sz="2800" baseline="-25000" dirty="0" smtClean="0"/>
              <a:t>  	  </a:t>
            </a:r>
            <a:r>
              <a:rPr lang="en-US" sz="2800" dirty="0" smtClean="0"/>
              <a:t>: Blast Genome Score</a:t>
            </a:r>
          </a:p>
          <a:p>
            <a:pPr lvl="1"/>
            <a:r>
              <a:rPr lang="en-US" sz="2400" dirty="0" smtClean="0"/>
              <a:t>Value to quantify an individual </a:t>
            </a:r>
            <a:r>
              <a:rPr lang="en-US" sz="2400" dirty="0" err="1"/>
              <a:t>o</a:t>
            </a:r>
            <a:r>
              <a:rPr lang="en-US" sz="2400" dirty="0" err="1" smtClean="0"/>
              <a:t>ligo’s</a:t>
            </a:r>
            <a:r>
              <a:rPr lang="en-US" sz="2400" dirty="0" smtClean="0"/>
              <a:t> homology to the genome, excluding the desired region to be mutated</a:t>
            </a:r>
          </a:p>
          <a:p>
            <a:pPr marL="457200" lvl="1" indent="0">
              <a:buNone/>
            </a:pP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o</a:t>
            </a:r>
            <a:r>
              <a:rPr lang="en-US" sz="2800" dirty="0"/>
              <a:t>	</a:t>
            </a:r>
            <a:r>
              <a:rPr lang="en-US" sz="2800" dirty="0" smtClean="0"/>
              <a:t> : Blast </a:t>
            </a:r>
            <a:r>
              <a:rPr lang="en-US" sz="2800" dirty="0" err="1" smtClean="0"/>
              <a:t>Oligo</a:t>
            </a:r>
            <a:r>
              <a:rPr lang="en-US" sz="2800" dirty="0" smtClean="0"/>
              <a:t> Score</a:t>
            </a:r>
          </a:p>
          <a:p>
            <a:pPr lvl="1"/>
            <a:r>
              <a:rPr lang="en-US" sz="2400" dirty="0" smtClean="0"/>
              <a:t>Value to quantify an individual </a:t>
            </a:r>
            <a:r>
              <a:rPr lang="en-US" sz="2400" dirty="0" err="1" smtClean="0"/>
              <a:t>oligo’s</a:t>
            </a:r>
            <a:r>
              <a:rPr lang="en-US" sz="2400" dirty="0" smtClean="0"/>
              <a:t> homology to the remainder of the </a:t>
            </a:r>
            <a:r>
              <a:rPr lang="en-US" sz="2400" dirty="0" err="1" smtClean="0"/>
              <a:t>oligos</a:t>
            </a:r>
            <a:r>
              <a:rPr lang="en-US" sz="2400" dirty="0" smtClean="0"/>
              <a:t> in the selection 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57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Terminology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Oligo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Terms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000" y="1858215"/>
            <a:ext cx="8649368" cy="4391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Target Mutation </a:t>
            </a:r>
            <a:r>
              <a:rPr lang="en-US" sz="2000" dirty="0" smtClean="0"/>
              <a:t>: Desired insertion, deletion or mismatch</a:t>
            </a:r>
          </a:p>
          <a:p>
            <a:endParaRPr lang="en-US" sz="2000" dirty="0" smtClean="0"/>
          </a:p>
          <a:p>
            <a:r>
              <a:rPr lang="en-US" sz="2000" b="1" dirty="0" smtClean="0"/>
              <a:t>LP, RP </a:t>
            </a:r>
            <a:r>
              <a:rPr lang="en-US" sz="2000" dirty="0" smtClean="0"/>
              <a:t>: Left and Right start position of the genome</a:t>
            </a:r>
          </a:p>
          <a:p>
            <a:endParaRPr lang="en-US" sz="1800" dirty="0" smtClean="0"/>
          </a:p>
          <a:p>
            <a:r>
              <a:rPr lang="en-US" sz="2000" b="1" dirty="0" smtClean="0"/>
              <a:t>b</a:t>
            </a:r>
            <a:r>
              <a:rPr lang="en-US" sz="2000" b="1" baseline="-25000" dirty="0" smtClean="0"/>
              <a:t>5’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, </a:t>
            </a:r>
            <a:r>
              <a:rPr lang="en-US" sz="2000" b="1" dirty="0" smtClean="0"/>
              <a:t>b</a:t>
            </a:r>
            <a:r>
              <a:rPr lang="en-US" sz="2000" b="1" baseline="-25000" dirty="0"/>
              <a:t>3</a:t>
            </a:r>
            <a:r>
              <a:rPr lang="en-US" sz="2000" b="1" baseline="-25000" dirty="0" smtClean="0"/>
              <a:t>’</a:t>
            </a:r>
            <a:r>
              <a:rPr lang="en-US" sz="2000" dirty="0" smtClean="0"/>
              <a:t>: Buffer regions between 5’ and 3’ ends [</a:t>
            </a:r>
            <a:r>
              <a:rPr lang="en-US" sz="2000" dirty="0" err="1" smtClean="0"/>
              <a:t>bp</a:t>
            </a:r>
            <a:r>
              <a:rPr lang="en-US" sz="2000" dirty="0" smtClean="0"/>
              <a:t>]</a:t>
            </a:r>
          </a:p>
          <a:p>
            <a:endParaRPr lang="en-US" sz="1800" dirty="0" smtClean="0"/>
          </a:p>
          <a:p>
            <a:r>
              <a:rPr lang="en-US" sz="2000" b="1" dirty="0" smtClean="0"/>
              <a:t>t</a:t>
            </a:r>
            <a:r>
              <a:rPr lang="en-US" sz="2000" b="1" baseline="-25000" dirty="0" smtClean="0"/>
              <a:t>’</a:t>
            </a:r>
            <a:r>
              <a:rPr lang="en-US" sz="2000" dirty="0" smtClean="0"/>
              <a:t>: Target region length [</a:t>
            </a:r>
            <a:r>
              <a:rPr lang="en-US" sz="2000" dirty="0" err="1" smtClean="0"/>
              <a:t>bp</a:t>
            </a:r>
            <a:r>
              <a:rPr lang="en-US" sz="2000" dirty="0" smtClean="0"/>
              <a:t>]</a:t>
            </a:r>
          </a:p>
          <a:p>
            <a:endParaRPr lang="en-US" sz="2000" dirty="0"/>
          </a:p>
          <a:p>
            <a:r>
              <a:rPr lang="en-US" sz="2000" b="1" dirty="0" smtClean="0"/>
              <a:t>L</a:t>
            </a:r>
            <a:r>
              <a:rPr lang="en-US" sz="2000" dirty="0" smtClean="0"/>
              <a:t> : Desired Length of </a:t>
            </a:r>
            <a:r>
              <a:rPr lang="en-US" sz="2000" dirty="0" err="1" smtClean="0"/>
              <a:t>Oligo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Span</a:t>
            </a:r>
            <a:r>
              <a:rPr lang="en-US" sz="2000" dirty="0" smtClean="0"/>
              <a:t> : Entire region of interest for a given mutation to the genome</a:t>
            </a:r>
          </a:p>
          <a:p>
            <a:endParaRPr lang="en-US" sz="2000" dirty="0" smtClean="0"/>
          </a:p>
          <a:p>
            <a:r>
              <a:rPr lang="en-US" sz="2000" b="1" dirty="0" smtClean="0"/>
              <a:t>Margin</a:t>
            </a:r>
            <a:r>
              <a:rPr lang="en-US" sz="2000" dirty="0" smtClean="0"/>
              <a:t> : Margin of flexibility for selecting </a:t>
            </a:r>
            <a:r>
              <a:rPr lang="en-US" sz="2000" dirty="0" err="1" smtClean="0"/>
              <a:t>oligos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2271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" y="3298073"/>
            <a:ext cx="9144000" cy="27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Terminology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Oligo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Visualized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4566" y="2087235"/>
            <a:ext cx="8229600" cy="84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Number of Possible </a:t>
            </a:r>
            <a:r>
              <a:rPr lang="en-US" sz="2800" dirty="0" err="1" smtClean="0"/>
              <a:t>Oligos</a:t>
            </a:r>
            <a:r>
              <a:rPr lang="en-US" sz="2800" dirty="0" smtClean="0"/>
              <a:t> = Margin Length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9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C4B4-17A9-5F43-8173-0189564237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Terminology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Mistarget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Terms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00" y="2446421"/>
            <a:ext cx="8649368" cy="380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/>
              <a:t>Mistarget</a:t>
            </a:r>
            <a:r>
              <a:rPr lang="en-US" sz="2000" b="1" dirty="0" smtClean="0"/>
              <a:t> </a:t>
            </a:r>
            <a:r>
              <a:rPr lang="en-US" sz="2000" dirty="0" smtClean="0"/>
              <a:t>: Regions </a:t>
            </a:r>
            <a:r>
              <a:rPr lang="en-US" sz="2000" dirty="0"/>
              <a:t>that could be aligned with undesired regions of the genome or other </a:t>
            </a:r>
            <a:r>
              <a:rPr lang="en-US" sz="2000" dirty="0" err="1" smtClean="0"/>
              <a:t>oligos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Mistarget</a:t>
            </a:r>
            <a:r>
              <a:rPr lang="en-US" sz="2000" dirty="0" smtClean="0"/>
              <a:t> scores are calculated from BLAST results (in different ways)</a:t>
            </a:r>
          </a:p>
          <a:p>
            <a:endParaRPr lang="en-US" sz="2000" dirty="0"/>
          </a:p>
          <a:p>
            <a:r>
              <a:rPr lang="en-US" sz="2000" dirty="0" err="1" smtClean="0"/>
              <a:t>Mistarget</a:t>
            </a:r>
            <a:r>
              <a:rPr lang="en-US" sz="2000" dirty="0" smtClean="0"/>
              <a:t> scores are used to calculate B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and B</a:t>
            </a:r>
            <a:r>
              <a:rPr lang="en-US" sz="2000" baseline="-25000" dirty="0" smtClean="0"/>
              <a:t>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651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7712" y="5794440"/>
            <a:ext cx="2133600" cy="365125"/>
          </a:xfrm>
        </p:spPr>
        <p:txBody>
          <a:bodyPr/>
          <a:lstStyle/>
          <a:p>
            <a:fld id="{69CEC4B4-17A9-5F43-8173-0189564237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112" y="1912542"/>
            <a:ext cx="8229600" cy="279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Creates an </a:t>
            </a:r>
            <a:r>
              <a:rPr lang="en-US" sz="2400" dirty="0" err="1" smtClean="0"/>
              <a:t>Oligo</a:t>
            </a:r>
            <a:r>
              <a:rPr lang="en-US" sz="2400" dirty="0"/>
              <a:t> </a:t>
            </a:r>
            <a:r>
              <a:rPr lang="en-US" sz="2400" dirty="0" smtClean="0"/>
              <a:t>at b</a:t>
            </a:r>
            <a:r>
              <a:rPr lang="en-US" sz="2400" baseline="-25000" dirty="0" smtClean="0"/>
              <a:t>5’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Shifts target towards 3’ </a:t>
            </a:r>
          </a:p>
          <a:p>
            <a:endParaRPr lang="en-US" sz="2400" dirty="0" smtClean="0"/>
          </a:p>
          <a:p>
            <a:r>
              <a:rPr lang="en-US" sz="2400" dirty="0" smtClean="0"/>
              <a:t>Stops when ΔG below threshold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03512" y="4640109"/>
            <a:ext cx="5591334" cy="484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4585" y="5725230"/>
            <a:ext cx="17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</a:t>
            </a:r>
            <a:r>
              <a:rPr lang="en-US" dirty="0" err="1" smtClean="0"/>
              <a:t>Oligo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84585" y="5333567"/>
            <a:ext cx="32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Entire Span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37401" y="5333567"/>
            <a:ext cx="369238" cy="308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45572" y="5716813"/>
            <a:ext cx="369238" cy="3082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654466" y="4270777"/>
            <a:ext cx="4206929" cy="773971"/>
            <a:chOff x="3400476" y="3935972"/>
            <a:chExt cx="4206929" cy="773971"/>
          </a:xfrm>
        </p:grpSpPr>
        <p:sp>
          <p:nvSpPr>
            <p:cNvPr id="17" name="TextBox 16"/>
            <p:cNvSpPr txBox="1"/>
            <p:nvPr/>
          </p:nvSpPr>
          <p:spPr>
            <a:xfrm>
              <a:off x="7206221" y="4013422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0476" y="3935972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01068" y="4382754"/>
              <a:ext cx="3639788" cy="3271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624804" y="4872459"/>
            <a:ext cx="563669" cy="0"/>
          </a:xfrm>
          <a:prstGeom prst="line">
            <a:avLst/>
          </a:prstGeom>
          <a:ln w="127000" cmpd="sng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45572" y="6264024"/>
            <a:ext cx="563669" cy="0"/>
          </a:xfrm>
          <a:prstGeom prst="line">
            <a:avLst/>
          </a:prstGeom>
          <a:ln w="127000" cmpd="sng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82105" y="6056089"/>
            <a:ext cx="16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Region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 Level Overview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optMage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7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20573 7.40741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1009</Words>
  <Application>Microsoft Macintosh PowerPoint</Application>
  <PresentationFormat>On-screen Show (4:3)</PresentationFormat>
  <Paragraphs>314</Paragraphs>
  <Slides>24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\\localhost\Users\mockingbird\dropbox\research\Document1!OLE_LINK2</vt:lpstr>
      <vt:lpstr>Merlin</vt:lpstr>
      <vt:lpstr>Why Merlin?  Overview</vt:lpstr>
      <vt:lpstr>Why Merlin?  Oligo Selection Process</vt:lpstr>
      <vt:lpstr>Why Merlin?  Problem Definition</vt:lpstr>
      <vt:lpstr>Terminology Scoring Terms</vt:lpstr>
      <vt:lpstr>Terminology Oligo Terms</vt:lpstr>
      <vt:lpstr>Terminology Oligo Visualized</vt:lpstr>
      <vt:lpstr>Terminology Mistarget Terms</vt:lpstr>
      <vt:lpstr>High Level Overview optMage</vt:lpstr>
      <vt:lpstr>High Level Overview Merlin</vt:lpstr>
      <vt:lpstr>Merlin Stage 1</vt:lpstr>
      <vt:lpstr>Merlin Stage 2</vt:lpstr>
      <vt:lpstr>Merlin Stage 3</vt:lpstr>
      <vt:lpstr>Merlin Heuristic by Example</vt:lpstr>
      <vt:lpstr>3 Oligo Visual Explanation</vt:lpstr>
      <vt:lpstr>3 Oligo Visual Explanation</vt:lpstr>
      <vt:lpstr>3 Oligo Visual Explanation</vt:lpstr>
      <vt:lpstr>PowerPoint Presentation</vt:lpstr>
      <vt:lpstr>Merlin Live Example</vt:lpstr>
      <vt:lpstr>Merlin Live Example</vt:lpstr>
      <vt:lpstr>Comparison Results vs Runtime</vt:lpstr>
      <vt:lpstr>Switches</vt:lpstr>
      <vt:lpstr>Comparison Limitations</vt:lpstr>
      <vt:lpstr>Comparison Summary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Merlin</dc:title>
  <dc:creator>Samir Ahmed</dc:creator>
  <cp:lastModifiedBy>Samir Ahmed</cp:lastModifiedBy>
  <cp:revision>45</cp:revision>
  <cp:lastPrinted>2012-03-05T00:54:28Z</cp:lastPrinted>
  <dcterms:created xsi:type="dcterms:W3CDTF">2012-03-05T00:22:15Z</dcterms:created>
  <dcterms:modified xsi:type="dcterms:W3CDTF">2012-03-08T02:50:15Z</dcterms:modified>
</cp:coreProperties>
</file>