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39"/>
  </p:notesMasterIdLst>
  <p:sldIdLst>
    <p:sldId id="313" r:id="rId7"/>
    <p:sldId id="284" r:id="rId8"/>
    <p:sldId id="259" r:id="rId9"/>
    <p:sldId id="280" r:id="rId10"/>
    <p:sldId id="264" r:id="rId11"/>
    <p:sldId id="263" r:id="rId12"/>
    <p:sldId id="265" r:id="rId13"/>
    <p:sldId id="292" r:id="rId14"/>
    <p:sldId id="287" r:id="rId15"/>
    <p:sldId id="288" r:id="rId16"/>
    <p:sldId id="289" r:id="rId17"/>
    <p:sldId id="314" r:id="rId18"/>
    <p:sldId id="301" r:id="rId19"/>
    <p:sldId id="290" r:id="rId20"/>
    <p:sldId id="285" r:id="rId21"/>
    <p:sldId id="262" r:id="rId22"/>
    <p:sldId id="302" r:id="rId23"/>
    <p:sldId id="303" r:id="rId24"/>
    <p:sldId id="304" r:id="rId25"/>
    <p:sldId id="305" r:id="rId26"/>
    <p:sldId id="315" r:id="rId27"/>
    <p:sldId id="270" r:id="rId28"/>
    <p:sldId id="316" r:id="rId29"/>
    <p:sldId id="277" r:id="rId30"/>
    <p:sldId id="306" r:id="rId31"/>
    <p:sldId id="317" r:id="rId32"/>
    <p:sldId id="307" r:id="rId33"/>
    <p:sldId id="308" r:id="rId34"/>
    <p:sldId id="309" r:id="rId35"/>
    <p:sldId id="310" r:id="rId36"/>
    <p:sldId id="311" r:id="rId37"/>
    <p:sldId id="312"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33708" autoAdjust="0"/>
  </p:normalViewPr>
  <p:slideViewPr>
    <p:cSldViewPr>
      <p:cViewPr varScale="1">
        <p:scale>
          <a:sx n="23" d="100"/>
          <a:sy n="23" d="100"/>
        </p:scale>
        <p:origin x="-2837" y="-67"/>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7E87CF2-9D22-4159-A3DD-659259A25AAA}" type="datetimeFigureOut">
              <a:rPr lang="en-US"/>
              <a:pPr>
                <a:defRPr/>
              </a:pPr>
              <a:t>11/14/2013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82C492B-C693-4438-938F-8E527A3630A5}" type="slidenum">
              <a:rPr lang="en-US"/>
              <a:pPr>
                <a:defRPr/>
              </a:pPr>
              <a:t>‹#›</a:t>
            </a:fld>
            <a:endParaRPr lang="en-US"/>
          </a:p>
        </p:txBody>
      </p:sp>
    </p:spTree>
    <p:extLst>
      <p:ext uri="{BB962C8B-B14F-4D97-AF65-F5344CB8AC3E}">
        <p14:creationId xmlns:p14="http://schemas.microsoft.com/office/powerpoint/2010/main" val="35345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refers to the rewriting of computer</a:t>
            </a:r>
            <a:r>
              <a:rPr lang="en-US" baseline="0" dirty="0" smtClean="0"/>
              <a:t> code to improve it by </a:t>
            </a:r>
            <a:r>
              <a:rPr lang="en-US" sz="1200" b="0" i="0" kern="1200" dirty="0" smtClean="0">
                <a:solidFill>
                  <a:schemeClr val="tx1"/>
                </a:solidFill>
                <a:effectLst/>
                <a:latin typeface="+mn-lt"/>
                <a:ea typeface="+mn-ea"/>
                <a:cs typeface="+mn-cs"/>
              </a:rPr>
              <a:t>altering its internal structure without changing its external behavior.  In the context of biology, this means </a:t>
            </a:r>
            <a:r>
              <a:rPr lang="en-US" sz="1200" b="0" i="0" kern="1200" baseline="0" dirty="0" smtClean="0">
                <a:solidFill>
                  <a:schemeClr val="tx1"/>
                </a:solidFill>
                <a:effectLst/>
                <a:latin typeface="+mn-lt"/>
                <a:ea typeface="+mn-ea"/>
                <a:cs typeface="+mn-cs"/>
              </a:rPr>
              <a:t>altering a set of genes without disrupting their original function.  Two scenarios are often encountered.  One is genome refactoring.  Here, a genome of an organism is rewritten to introduce convenient cloning sites for further investigation, or for defining the minimal set of genes for that organism.  Such work has been carried out with phage T7, the Mycobacterium genome, and Yeast chromosomes.  The other context is refactoring of genetic devices often as a prelude to transferring those genes into another organism.</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We’ve discussed</a:t>
            </a:r>
            <a:r>
              <a:rPr lang="en-US" baseline="0" dirty="0" smtClean="0"/>
              <a:t> the toggle switch before.  It is the circuit that encodes two transcription factors that repress each others transcription.  We also discussed that from a transcriptional control perspective, the toggle switch is a sensor.  If you add the small molecule IPTG, you will </a:t>
            </a:r>
            <a:r>
              <a:rPr lang="en-US" baseline="0" dirty="0" err="1" smtClean="0"/>
              <a:t>deprepress</a:t>
            </a:r>
            <a:r>
              <a:rPr lang="en-US" baseline="0" dirty="0" smtClean="0"/>
              <a:t> </a:t>
            </a:r>
            <a:r>
              <a:rPr lang="en-US" baseline="0" dirty="0" err="1" smtClean="0"/>
              <a:t>lacI</a:t>
            </a:r>
            <a:r>
              <a:rPr lang="en-US" baseline="0" dirty="0" smtClean="0"/>
              <a:t> which will cause CI to dominate.  When E. coli is irradiated with UV light or another source of DNA damage such as chemical mutagens, the CI protein is </a:t>
            </a:r>
            <a:r>
              <a:rPr lang="en-US" baseline="0" dirty="0" err="1" smtClean="0"/>
              <a:t>proteolytically</a:t>
            </a:r>
            <a:r>
              <a:rPr lang="en-US" baseline="0" dirty="0" smtClean="0"/>
              <a:t> cleaved inactivating it.  Thus, irradiation with UV will flip the system towards </a:t>
            </a:r>
            <a:r>
              <a:rPr lang="en-US" baseline="0" dirty="0" err="1" smtClean="0"/>
              <a:t>lacI</a:t>
            </a:r>
            <a:r>
              <a:rPr lang="en-US" baseline="0" dirty="0" smtClean="0"/>
              <a:t> dominating.</a:t>
            </a:r>
            <a:endParaRPr lang="en-US" dirty="0" smtClean="0"/>
          </a:p>
        </p:txBody>
      </p:sp>
      <p:sp>
        <p:nvSpPr>
          <p:cNvPr id="4" name="Slide Number Placeholder 3"/>
          <p:cNvSpPr>
            <a:spLocks noGrp="1"/>
          </p:cNvSpPr>
          <p:nvPr>
            <p:ph type="sldNum" sz="quarter" idx="5"/>
          </p:nvPr>
        </p:nvSpPr>
        <p:spPr/>
        <p:txBody>
          <a:bodyPr/>
          <a:lstStyle/>
          <a:p>
            <a:pPr>
              <a:defRPr/>
            </a:pPr>
            <a:fld id="{683BD0FD-B8E9-4878-A4A9-0DBF44FA2C0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specific transduction mechanism from DNA damage to proteolysis of CI involves the DNA repair machinery and </a:t>
            </a:r>
            <a:r>
              <a:rPr lang="en-US" dirty="0" err="1" smtClean="0"/>
              <a:t>recA</a:t>
            </a:r>
            <a:r>
              <a:rPr lang="en-US" dirty="0" smtClean="0"/>
              <a:t> activation.  Suffice it to say, the</a:t>
            </a:r>
            <a:r>
              <a:rPr lang="en-US" baseline="0" dirty="0" smtClean="0"/>
              <a:t> induction of DNA damage </a:t>
            </a:r>
            <a:r>
              <a:rPr lang="en-US" baseline="0" dirty="0" err="1" smtClean="0"/>
              <a:t>derepresses</a:t>
            </a:r>
            <a:r>
              <a:rPr lang="en-US" baseline="0" dirty="0" smtClean="0"/>
              <a:t> PL promoters, so if you place GFP under PL in the system and induce damage, GFP turns on. Here they show </a:t>
            </a:r>
            <a:r>
              <a:rPr lang="en-US" baseline="0" dirty="0" err="1" smtClean="0"/>
              <a:t>cytometry</a:t>
            </a:r>
            <a:r>
              <a:rPr lang="en-US" baseline="0" dirty="0" smtClean="0"/>
              <a:t> data.  Each chart is a histogram wherein the X axis is GFP </a:t>
            </a:r>
            <a:r>
              <a:rPr lang="en-US" baseline="0" dirty="0" err="1" smtClean="0"/>
              <a:t>fluorescense</a:t>
            </a:r>
            <a:r>
              <a:rPr lang="en-US" baseline="0" dirty="0" smtClean="0"/>
              <a:t> intensity, and the Y axis is cell counts.  In the first row, they are examining the effect of 4 different concentrations of the mutagen MMC on the cells.  With no mutagen, all the bacteria are white because </a:t>
            </a:r>
            <a:r>
              <a:rPr lang="en-US" baseline="0" dirty="0" err="1" smtClean="0"/>
              <a:t>cI</a:t>
            </a:r>
            <a:r>
              <a:rPr lang="en-US" baseline="0" dirty="0" smtClean="0"/>
              <a:t> is dominating.  As damage is induced, the ‘all or none’ </a:t>
            </a:r>
            <a:r>
              <a:rPr lang="en-US" baseline="0" dirty="0" err="1" smtClean="0"/>
              <a:t>bistability</a:t>
            </a:r>
            <a:r>
              <a:rPr lang="en-US" baseline="0" dirty="0" smtClean="0"/>
              <a:t> of the circuit results in two populations of bacteria. At the highest concentration of mutagen, most of the cells join the ‘ON’ population.  In the second row, a similar response is observed when UV light is used to create the DNA damage.  Thus, they have a “</a:t>
            </a:r>
            <a:r>
              <a:rPr lang="en-US" baseline="0" dirty="0" err="1" smtClean="0"/>
              <a:t>dna</a:t>
            </a:r>
            <a:r>
              <a:rPr lang="en-US" baseline="0" dirty="0" smtClean="0"/>
              <a:t> damage sensor” that outputs transcription from PL and can be used to drive actuators.</a:t>
            </a:r>
          </a:p>
        </p:txBody>
      </p:sp>
      <p:sp>
        <p:nvSpPr>
          <p:cNvPr id="4" name="Slide Number Placeholder 3"/>
          <p:cNvSpPr>
            <a:spLocks noGrp="1"/>
          </p:cNvSpPr>
          <p:nvPr>
            <p:ph type="sldNum" sz="quarter" idx="5"/>
          </p:nvPr>
        </p:nvSpPr>
        <p:spPr/>
        <p:txBody>
          <a:bodyPr/>
          <a:lstStyle/>
          <a:p>
            <a:pPr>
              <a:defRPr/>
            </a:pPr>
            <a:fld id="{89939BCB-236C-4F0E-A17E-14F51C9214E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actuator</a:t>
            </a:r>
            <a:r>
              <a:rPr lang="en-US" baseline="0" dirty="0" smtClean="0"/>
              <a:t> in their system is biofilm formation.  Many bacteria, including some E. coli, produce biofilms.  Effectively biofilms are bacteria embedded in polysaccharide gel.  As bacteria go, many produce more complex biofilms than E. coli, and they often start to look like developmental programs since the morphology of the film is well defined.  In E. coli, though, biofilms are fairly simple.  There is no internal order to the bacteria, just goo.  The process for creating a biofilm is non trivial.  Bacteria do not spontaneously adhere to one another, and thus surface modifications are required to initiate the process.</a:t>
            </a:r>
          </a:p>
          <a:p>
            <a:r>
              <a:rPr lang="en-US" baseline="0" dirty="0" smtClean="0"/>
              <a:t>*</a:t>
            </a:r>
          </a:p>
          <a:p>
            <a:r>
              <a:rPr lang="en-US" baseline="0" dirty="0" smtClean="0"/>
              <a:t>One critical component of biofilm formation in E. coli is an F </a:t>
            </a:r>
            <a:r>
              <a:rPr lang="en-US" baseline="0" dirty="0" err="1" smtClean="0"/>
              <a:t>pilus</a:t>
            </a:r>
            <a:r>
              <a:rPr lang="en-US" baseline="0" dirty="0" smtClean="0"/>
              <a:t>.  Here you are looking at two E. coli participating in mating using their F </a:t>
            </a:r>
            <a:r>
              <a:rPr lang="en-US" baseline="0" dirty="0" err="1" smtClean="0"/>
              <a:t>pili</a:t>
            </a:r>
            <a:r>
              <a:rPr lang="en-US" baseline="0" dirty="0" smtClean="0"/>
              <a:t>.  These </a:t>
            </a:r>
            <a:r>
              <a:rPr lang="en-US" baseline="0" dirty="0" err="1" smtClean="0"/>
              <a:t>pili</a:t>
            </a:r>
            <a:r>
              <a:rPr lang="en-US" baseline="0" dirty="0" smtClean="0"/>
              <a:t> are encoded on a 100kb plasmid called F plasmid which is in many strains of E. coli.  MG1655 itself doesn’t have this plasmid, but it is present in many lab strains such as JM109.  F plasmid is a conjugative plasmid.  When two bacteria undergo mating with F, the F plasmid genome undergoes transfer in which it migrates through the channel of the F </a:t>
            </a:r>
            <a:r>
              <a:rPr lang="en-US" baseline="0" dirty="0" err="1" smtClean="0"/>
              <a:t>pilus</a:t>
            </a:r>
            <a:r>
              <a:rPr lang="en-US" baseline="0" dirty="0" smtClean="0"/>
              <a:t> into the recipient cell.  In that cell, it resumes replication and production of new </a:t>
            </a:r>
            <a:r>
              <a:rPr lang="en-US" baseline="0" dirty="0" err="1" smtClean="0"/>
              <a:t>pili</a:t>
            </a:r>
            <a:r>
              <a:rPr lang="en-US" baseline="0" dirty="0" smtClean="0"/>
              <a:t>.  Though it is not a virus (it’s a plasmid), it has the transmission behavior of a lysogenic phage.</a:t>
            </a:r>
            <a:endParaRPr lang="en-US" dirty="0"/>
          </a:p>
        </p:txBody>
      </p:sp>
      <p:sp>
        <p:nvSpPr>
          <p:cNvPr id="4" name="Slide Number Placeholder 3"/>
          <p:cNvSpPr>
            <a:spLocks noGrp="1"/>
          </p:cNvSpPr>
          <p:nvPr>
            <p:ph type="sldNum" sz="quarter" idx="10"/>
          </p:nvPr>
        </p:nvSpPr>
        <p:spPr/>
        <p:txBody>
          <a:bodyPr/>
          <a:lstStyle/>
          <a:p>
            <a:pPr>
              <a:defRPr/>
            </a:pPr>
            <a:fld id="{A82C492B-C693-4438-938F-8E527A3630A5}" type="slidenum">
              <a:rPr lang="en-US" smtClean="0"/>
              <a:pPr>
                <a:defRPr/>
              </a:pPr>
              <a:t>12</a:t>
            </a:fld>
            <a:endParaRPr lang="en-US"/>
          </a:p>
        </p:txBody>
      </p:sp>
    </p:spTree>
    <p:extLst>
      <p:ext uri="{BB962C8B-B14F-4D97-AF65-F5344CB8AC3E}">
        <p14:creationId xmlns:p14="http://schemas.microsoft.com/office/powerpoint/2010/main" val="3229476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any process, if you knock out any one of the genes in F </a:t>
            </a:r>
            <a:r>
              <a:rPr lang="en-US" dirty="0" err="1" smtClean="0"/>
              <a:t>pilus</a:t>
            </a:r>
            <a:r>
              <a:rPr lang="en-US" dirty="0" smtClean="0"/>
              <a:t> formation the process is no longer observed.  Earlier transposon studies have shown that knockout of the </a:t>
            </a:r>
            <a:r>
              <a:rPr lang="en-US" dirty="0" err="1" smtClean="0"/>
              <a:t>traA</a:t>
            </a:r>
            <a:r>
              <a:rPr lang="en-US" dirty="0" smtClean="0"/>
              <a:t> gene eliminates F </a:t>
            </a:r>
            <a:r>
              <a:rPr lang="en-US" dirty="0" err="1" smtClean="0"/>
              <a:t>pilus</a:t>
            </a:r>
            <a:r>
              <a:rPr lang="en-US" dirty="0" smtClean="0"/>
              <a:t> formation,</a:t>
            </a:r>
            <a:r>
              <a:rPr lang="en-US" baseline="0" dirty="0" smtClean="0"/>
              <a:t> and without the F </a:t>
            </a:r>
            <a:r>
              <a:rPr lang="en-US" baseline="0" dirty="0" err="1" smtClean="0"/>
              <a:t>pilus</a:t>
            </a:r>
            <a:r>
              <a:rPr lang="en-US" baseline="0" dirty="0" smtClean="0"/>
              <a:t> it also disrupts biofilm formation.  Complementation of </a:t>
            </a:r>
            <a:r>
              <a:rPr lang="en-US" baseline="0" dirty="0" err="1" smtClean="0"/>
              <a:t>traA</a:t>
            </a:r>
            <a:r>
              <a:rPr lang="en-US" baseline="0" dirty="0" smtClean="0"/>
              <a:t> mutants with a plasmid-encoded copy restores biofilm formation.  Thus, controlling whether </a:t>
            </a:r>
            <a:r>
              <a:rPr lang="en-US" baseline="0" dirty="0" err="1" smtClean="0"/>
              <a:t>TraA</a:t>
            </a:r>
            <a:r>
              <a:rPr lang="en-US" baseline="0" dirty="0" smtClean="0"/>
              <a:t> protein is made or not made in the cell can be used to turn biofilm formation on or off.</a:t>
            </a:r>
            <a:endParaRPr lang="en-US" dirty="0"/>
          </a:p>
        </p:txBody>
      </p:sp>
      <p:sp>
        <p:nvSpPr>
          <p:cNvPr id="4" name="Slide Number Placeholder 3"/>
          <p:cNvSpPr>
            <a:spLocks noGrp="1"/>
          </p:cNvSpPr>
          <p:nvPr>
            <p:ph type="sldNum" sz="quarter" idx="10"/>
          </p:nvPr>
        </p:nvSpPr>
        <p:spPr/>
        <p:txBody>
          <a:bodyPr/>
          <a:lstStyle/>
          <a:p>
            <a:pPr>
              <a:defRPr/>
            </a:pPr>
            <a:fld id="{A82C492B-C693-4438-938F-8E527A3630A5}" type="slidenum">
              <a:rPr lang="en-US" smtClean="0"/>
              <a:pPr>
                <a:defRPr/>
              </a:pPr>
              <a:t>13</a:t>
            </a:fld>
            <a:endParaRPr lang="en-US"/>
          </a:p>
        </p:txBody>
      </p:sp>
    </p:spTree>
    <p:extLst>
      <p:ext uri="{BB962C8B-B14F-4D97-AF65-F5344CB8AC3E}">
        <p14:creationId xmlns:p14="http://schemas.microsoft.com/office/powerpoint/2010/main" val="3229476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C2B6CB-20AA-4929-ABAB-12C051F0D477}" type="slidenum">
              <a:rPr lang="en-US" smtClean="0"/>
              <a:pPr fontAlgn="base">
                <a:spcBef>
                  <a:spcPct val="0"/>
                </a:spcBef>
                <a:spcAft>
                  <a:spcPct val="0"/>
                </a:spcAft>
                <a:defRPr/>
              </a:pPr>
              <a:t>14</a:t>
            </a:fld>
            <a:endParaRPr lang="en-US"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Thus, the actuator device in their system is in</a:t>
            </a:r>
            <a:r>
              <a:rPr lang="en-US" baseline="0" dirty="0" smtClean="0"/>
              <a:t> one sense very simple and another sense very complicated.  They place only one gene, </a:t>
            </a:r>
            <a:r>
              <a:rPr lang="en-US" baseline="0" dirty="0" err="1" smtClean="0"/>
              <a:t>traA</a:t>
            </a:r>
            <a:r>
              <a:rPr lang="en-US" baseline="0" dirty="0" smtClean="0"/>
              <a:t>, under the control of the toggle switch, but in practice they are controlling an elaborate process encoded by genes in the genome by restricting the expression of this one gene.  And it works.  Without DNA damage, the toggle switch is dominated by CI, PL is repressed, </a:t>
            </a:r>
            <a:r>
              <a:rPr lang="en-US" baseline="0" dirty="0" err="1" smtClean="0"/>
              <a:t>TraA</a:t>
            </a:r>
            <a:r>
              <a:rPr lang="en-US" baseline="0" dirty="0" smtClean="0"/>
              <a:t> is not produced and there is no biofilm.  If they induce DNA damage with UV or chemical mutagens, the toggle switches, and biofilm results.</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With the single exception of oligonucleotide</a:t>
            </a:r>
            <a:r>
              <a:rPr lang="en-US" baseline="0" dirty="0" smtClean="0"/>
              <a:t> </a:t>
            </a:r>
            <a:r>
              <a:rPr lang="en-US" baseline="0" dirty="0" err="1" smtClean="0"/>
              <a:t>phorphoramidite</a:t>
            </a:r>
            <a:r>
              <a:rPr lang="en-US" baseline="0" dirty="0" smtClean="0"/>
              <a:t> chemistry, t</a:t>
            </a:r>
            <a:r>
              <a:rPr lang="en-US" dirty="0" smtClean="0"/>
              <a:t>he manipulation of DNAs always</a:t>
            </a:r>
            <a:r>
              <a:rPr lang="en-US" baseline="0" dirty="0" smtClean="0"/>
              <a:t> involves some biologically derived component.  Because it is often very expensive to purify biochemical components for such procedures, using cells to do common DNA manipulation processes is often a good strategy for performing many operations in parallel on robots.  One very popular cloning method today is yeast recombination.  If you construct linear, double-stranded DNAs that overlap at their ends, the introduce them in S. </a:t>
            </a:r>
            <a:r>
              <a:rPr lang="en-US" baseline="0" dirty="0" err="1" smtClean="0"/>
              <a:t>cerevisiae</a:t>
            </a:r>
            <a:r>
              <a:rPr lang="en-US" baseline="0" dirty="0" smtClean="0"/>
              <a:t> by transformation, the DNA repair machinery of the cell will join the DNAs together into larger molecules.  This reaction is the basis for the Venter approach to genome engineering.  Many strategies, however, exist including the use of cell lysates and more complex engineered processes.</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this study,</a:t>
            </a:r>
            <a:r>
              <a:rPr lang="en-US" baseline="0" dirty="0" smtClean="0"/>
              <a:t> </a:t>
            </a:r>
            <a:r>
              <a:rPr lang="en-US" baseline="0" dirty="0" err="1" smtClean="0"/>
              <a:t>Elledge</a:t>
            </a:r>
            <a:r>
              <a:rPr lang="en-US" baseline="0" dirty="0" smtClean="0"/>
              <a:t> and coworkers construct strains of E. coli and specialized plasmids that enable the transfer of gene cassettes from one plasmid backbone to another.</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FF9D03-A638-4F86-A5E3-845B9D490E01}"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genetic</a:t>
            </a:r>
            <a:r>
              <a:rPr lang="en-US" baseline="0" dirty="0" smtClean="0"/>
              <a:t> components introduced into their system, and many of these components are used in diverse settings.  First is the R6K/</a:t>
            </a:r>
            <a:r>
              <a:rPr lang="en-US" baseline="0" dirty="0" err="1" smtClean="0"/>
              <a:t>pir</a:t>
            </a:r>
            <a:r>
              <a:rPr lang="en-US" baseline="0" dirty="0" smtClean="0"/>
              <a:t> conditional origin of replication.  R6K is an origin of replication.  E. coli is not able to replicate plasmids containing this origin, but if a the cell contains the </a:t>
            </a:r>
            <a:r>
              <a:rPr lang="en-US" baseline="0" dirty="0" err="1" smtClean="0"/>
              <a:t>pir</a:t>
            </a:r>
            <a:r>
              <a:rPr lang="en-US" baseline="0" dirty="0" smtClean="0"/>
              <a:t> gene, it can be transformed by such plasmids.</a:t>
            </a:r>
          </a:p>
          <a:p>
            <a:r>
              <a:rPr lang="en-US" baseline="0" dirty="0" smtClean="0"/>
              <a:t>*</a:t>
            </a:r>
          </a:p>
          <a:p>
            <a:r>
              <a:rPr lang="en-US" baseline="0" dirty="0" err="1" smtClean="0"/>
              <a:t>Pir</a:t>
            </a:r>
            <a:r>
              <a:rPr lang="en-US" baseline="0" dirty="0" smtClean="0"/>
              <a:t> encodes the protein Pi which binds to short </a:t>
            </a:r>
            <a:r>
              <a:rPr lang="en-US" baseline="0" dirty="0" err="1" smtClean="0"/>
              <a:t>repretive</a:t>
            </a:r>
            <a:r>
              <a:rPr lang="en-US" baseline="0" dirty="0" smtClean="0"/>
              <a:t> sequences within R6K called </a:t>
            </a:r>
            <a:r>
              <a:rPr lang="en-US" baseline="0" dirty="0" err="1" smtClean="0"/>
              <a:t>iterons</a:t>
            </a:r>
            <a:r>
              <a:rPr lang="en-US" baseline="0" dirty="0" smtClean="0"/>
              <a:t> which initiate replication.  The value of this system is that it is very strict.  Without </a:t>
            </a:r>
            <a:r>
              <a:rPr lang="en-US" baseline="0" dirty="0" err="1" smtClean="0"/>
              <a:t>pir</a:t>
            </a:r>
            <a:r>
              <a:rPr lang="en-US" baseline="0" dirty="0" smtClean="0"/>
              <a:t>, there is no detectable replication of R6K plasmids, but with it the plasmids can be replicated very stably.  Additionally, strains such as the DIAL strains have been developed that allow you to tune the concentration of </a:t>
            </a:r>
            <a:r>
              <a:rPr lang="en-US" baseline="0" dirty="0" err="1" smtClean="0"/>
              <a:t>pir</a:t>
            </a:r>
            <a:r>
              <a:rPr lang="en-US" baseline="0" dirty="0" smtClean="0"/>
              <a:t> in the cell and thus ramp up or down the copy number of the plasmid.</a:t>
            </a:r>
            <a:endParaRPr lang="en-US" dirty="0"/>
          </a:p>
        </p:txBody>
      </p:sp>
      <p:sp>
        <p:nvSpPr>
          <p:cNvPr id="4" name="Slide Number Placeholder 3"/>
          <p:cNvSpPr>
            <a:spLocks noGrp="1"/>
          </p:cNvSpPr>
          <p:nvPr>
            <p:ph type="sldNum" sz="quarter" idx="10"/>
          </p:nvPr>
        </p:nvSpPr>
        <p:spPr/>
        <p:txBody>
          <a:bodyPr/>
          <a:lstStyle/>
          <a:p>
            <a:pPr>
              <a:defRPr/>
            </a:pPr>
            <a:fld id="{A82C492B-C693-4438-938F-8E527A3630A5}" type="slidenum">
              <a:rPr lang="en-US" smtClean="0"/>
              <a:pPr>
                <a:defRPr/>
              </a:pPr>
              <a:t>17</a:t>
            </a:fld>
            <a:endParaRPr lang="en-US"/>
          </a:p>
        </p:txBody>
      </p:sp>
    </p:spTree>
    <p:extLst>
      <p:ext uri="{BB962C8B-B14F-4D97-AF65-F5344CB8AC3E}">
        <p14:creationId xmlns:p14="http://schemas.microsoft.com/office/powerpoint/2010/main" val="305593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component is </a:t>
            </a:r>
            <a:r>
              <a:rPr lang="en-US" dirty="0" err="1" smtClean="0"/>
              <a:t>PheS</a:t>
            </a:r>
            <a:r>
              <a:rPr lang="en-US" dirty="0" smtClean="0"/>
              <a:t> negative selection.  </a:t>
            </a:r>
            <a:r>
              <a:rPr lang="en-US" dirty="0" err="1" smtClean="0"/>
              <a:t>PheS</a:t>
            </a:r>
            <a:r>
              <a:rPr lang="en-US" dirty="0" smtClean="0"/>
              <a:t> encodes a mutant</a:t>
            </a:r>
            <a:r>
              <a:rPr lang="en-US" baseline="0" dirty="0" smtClean="0"/>
              <a:t> of </a:t>
            </a:r>
            <a:r>
              <a:rPr lang="en-US" dirty="0" smtClean="0"/>
              <a:t>the </a:t>
            </a:r>
            <a:r>
              <a:rPr lang="en-US" dirty="0" err="1" smtClean="0"/>
              <a:t>phenylalanyl-tRNA</a:t>
            </a:r>
            <a:r>
              <a:rPr lang="en-US" baseline="0" dirty="0" smtClean="0"/>
              <a:t> </a:t>
            </a:r>
            <a:r>
              <a:rPr lang="en-US" baseline="0" dirty="0" err="1" smtClean="0"/>
              <a:t>synthetase</a:t>
            </a:r>
            <a:r>
              <a:rPr lang="en-US" baseline="0" dirty="0" smtClean="0"/>
              <a:t>.  This mutant has relaxed substrate specificity and will accept the unnatural amino acid p-</a:t>
            </a:r>
            <a:r>
              <a:rPr lang="en-US" baseline="0" dirty="0" err="1" smtClean="0"/>
              <a:t>chlorphenylalanine</a:t>
            </a:r>
            <a:r>
              <a:rPr lang="en-US" baseline="0" dirty="0" smtClean="0"/>
              <a:t>.  If you express this enzyme in the cell under normal growth conditions nothing happens – it will continue to charge phenylalanine onto </a:t>
            </a:r>
            <a:r>
              <a:rPr lang="en-US" baseline="0" dirty="0" err="1" smtClean="0"/>
              <a:t>tRNAs</a:t>
            </a:r>
            <a:r>
              <a:rPr lang="en-US" baseline="0" dirty="0" smtClean="0"/>
              <a:t>, and no phenotype is altered.  However, if you feed </a:t>
            </a:r>
            <a:r>
              <a:rPr lang="en-US" baseline="0" dirty="0" err="1" smtClean="0"/>
              <a:t>pheS</a:t>
            </a:r>
            <a:r>
              <a:rPr lang="en-US" baseline="0" dirty="0" smtClean="0"/>
              <a:t> cells p-</a:t>
            </a:r>
            <a:r>
              <a:rPr lang="en-US" baseline="0" dirty="0" err="1" smtClean="0"/>
              <a:t>chlorophe</a:t>
            </a:r>
            <a:r>
              <a:rPr lang="en-US" baseline="0" dirty="0" smtClean="0"/>
              <a:t>, it will charge that unnatural amino acid onto </a:t>
            </a:r>
            <a:r>
              <a:rPr lang="en-US" baseline="0" dirty="0" err="1" smtClean="0"/>
              <a:t>phe-tRNAs</a:t>
            </a:r>
            <a:r>
              <a:rPr lang="en-US" baseline="0" dirty="0" smtClean="0"/>
              <a:t>, and it will get incorporated into proteins.  Even a small amount of </a:t>
            </a:r>
            <a:r>
              <a:rPr lang="en-US" baseline="0" dirty="0" err="1" smtClean="0"/>
              <a:t>misincorporation</a:t>
            </a:r>
            <a:r>
              <a:rPr lang="en-US" baseline="0" dirty="0" smtClean="0"/>
              <a:t> like this will result in cell death, so this gene provides a conditional negative selection:  You can selectively kill cells that express </a:t>
            </a:r>
            <a:r>
              <a:rPr lang="en-US" baseline="0" dirty="0" err="1" smtClean="0"/>
              <a:t>PheS</a:t>
            </a:r>
            <a:r>
              <a:rPr lang="en-US" baseline="0" dirty="0" smtClean="0"/>
              <a:t> while preserving </a:t>
            </a:r>
            <a:r>
              <a:rPr lang="en-US" baseline="0" dirty="0" err="1" smtClean="0"/>
              <a:t>wildtype</a:t>
            </a:r>
            <a:r>
              <a:rPr lang="en-US" baseline="0" dirty="0" smtClean="0"/>
              <a:t> by growing mixtures of the cells on the unnatural amino acid.</a:t>
            </a:r>
            <a:endParaRPr lang="en-US" dirty="0"/>
          </a:p>
        </p:txBody>
      </p:sp>
      <p:sp>
        <p:nvSpPr>
          <p:cNvPr id="4" name="Slide Number Placeholder 3"/>
          <p:cNvSpPr>
            <a:spLocks noGrp="1"/>
          </p:cNvSpPr>
          <p:nvPr>
            <p:ph type="sldNum" sz="quarter" idx="10"/>
          </p:nvPr>
        </p:nvSpPr>
        <p:spPr/>
        <p:txBody>
          <a:bodyPr/>
          <a:lstStyle/>
          <a:p>
            <a:pPr>
              <a:defRPr/>
            </a:pPr>
            <a:fld id="{A82C492B-C693-4438-938F-8E527A3630A5}" type="slidenum">
              <a:rPr lang="en-US" smtClean="0"/>
              <a:pPr>
                <a:defRPr/>
              </a:pPr>
              <a:t>18</a:t>
            </a:fld>
            <a:endParaRPr lang="en-US"/>
          </a:p>
        </p:txBody>
      </p:sp>
    </p:spTree>
    <p:extLst>
      <p:ext uri="{BB962C8B-B14F-4D97-AF65-F5344CB8AC3E}">
        <p14:creationId xmlns:p14="http://schemas.microsoft.com/office/powerpoint/2010/main" val="2791095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third component</a:t>
            </a:r>
            <a:r>
              <a:rPr lang="en-US" baseline="0" dirty="0" smtClean="0"/>
              <a:t> is the I-</a:t>
            </a:r>
            <a:r>
              <a:rPr lang="en-US" baseline="0" dirty="0" err="1" smtClean="0"/>
              <a:t>SceI</a:t>
            </a:r>
            <a:r>
              <a:rPr lang="en-US" baseline="0" dirty="0" smtClean="0"/>
              <a:t> homing endonuclease.  This is basically a restriction enzyme, but it recognizes a long and specific sequence.  The recognition is sufficiently long and specific that such sites are unique within E. coli.  Thus, any DNA that contains this sequence can be specifically cleaved without affecting the viability of the cell.</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DF59DB-3E65-4B82-A112-0E051FF0182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 transfer of large clusters of genes from one organism to the next is often quite challenging even when the phylogenetic</a:t>
            </a:r>
            <a:r>
              <a:rPr lang="en-US" baseline="0" dirty="0" smtClean="0"/>
              <a:t> distance between the organisms is very small.  However, there are many examples of gene clusters that are modular and can be transferred without a refactoring effort.</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fourth component is lambda red recombination.  We’ve seen this system</a:t>
            </a:r>
            <a:r>
              <a:rPr lang="en-US" baseline="0" dirty="0" smtClean="0"/>
              <a:t> before in the context of MAGE.  The device is composed of three genes:  </a:t>
            </a:r>
            <a:r>
              <a:rPr lang="en-US" baseline="0" dirty="0" err="1" smtClean="0"/>
              <a:t>Exo</a:t>
            </a:r>
            <a:r>
              <a:rPr lang="en-US" baseline="0" dirty="0" smtClean="0"/>
              <a:t> Beta and Gam.  When a double stranded linear DNA is introduced into cells encoding lambda red, it is highly </a:t>
            </a:r>
            <a:r>
              <a:rPr lang="en-US" baseline="0" dirty="0" err="1" smtClean="0"/>
              <a:t>recombinagenic</a:t>
            </a:r>
            <a:r>
              <a:rPr lang="en-US" baseline="0" dirty="0" smtClean="0"/>
              <a:t>.  The </a:t>
            </a:r>
            <a:r>
              <a:rPr lang="en-US" baseline="0" dirty="0" err="1" smtClean="0"/>
              <a:t>exo</a:t>
            </a:r>
            <a:r>
              <a:rPr lang="en-US" baseline="0" dirty="0" smtClean="0"/>
              <a:t> function degrades one strand resulting in a single-</a:t>
            </a:r>
            <a:r>
              <a:rPr lang="en-US" baseline="0" dirty="0" err="1" smtClean="0"/>
              <a:t>standed</a:t>
            </a:r>
            <a:r>
              <a:rPr lang="en-US" baseline="0" dirty="0" smtClean="0"/>
              <a:t> DNA.  Beta binds to the single-stranded DNA while Gam modifies normal DNA repair processes.  The specifics of the mechanism are not all worked out, but this </a:t>
            </a:r>
            <a:r>
              <a:rPr lang="en-US" baseline="0" dirty="0" err="1" smtClean="0"/>
              <a:t>protein:DNA</a:t>
            </a:r>
            <a:r>
              <a:rPr lang="en-US" baseline="0" dirty="0" smtClean="0"/>
              <a:t> complex infiltrates the replication fork incorporating the DNA into homologous sequences.  Lambda red is the method-of-choice for creating genome </a:t>
            </a:r>
            <a:r>
              <a:rPr lang="en-US" baseline="0" dirty="0" err="1" smtClean="0"/>
              <a:t>knockins</a:t>
            </a:r>
            <a:r>
              <a:rPr lang="en-US" baseline="0" dirty="0" smtClean="0"/>
              <a:t> and knockouts in E. coli and many other bacteria.</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DF59DB-3E65-4B82-A112-0E051FF0182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last</a:t>
            </a:r>
            <a:r>
              <a:rPr lang="en-US" baseline="0" dirty="0" smtClean="0"/>
              <a:t> atypical component is F plasmid conjugation.  We discussed F plasmid earlier in the context of biofilm formation, but the more basic function of F plasmid is the transfer of the plasmid from a donor cell to a recipient cell via a </a:t>
            </a:r>
            <a:r>
              <a:rPr lang="en-US" baseline="0" dirty="0" err="1" smtClean="0"/>
              <a:t>pilus</a:t>
            </a:r>
            <a:r>
              <a:rPr lang="en-US" baseline="0" dirty="0" smtClean="0"/>
              <a:t>.  A common trick in these in vivo DNA manipulation systems is to employ a </a:t>
            </a:r>
            <a:r>
              <a:rPr lang="en-US" baseline="0" dirty="0" err="1" smtClean="0"/>
              <a:t>genomically</a:t>
            </a:r>
            <a:r>
              <a:rPr lang="en-US" baseline="0" dirty="0" smtClean="0"/>
              <a:t>-encoded F plasmid whose origin of transfer has been deleted.  The origin of transfer is the site where the conjugation machinery initiates rolling circle amplification and the transfer of the DNA.  When you knock it out of the F plasmid genome, the F plasmid is no longer able to transfer.  However, if you restore that origin to the system by placing it on another plasmid, the other plasmid will get transferred instead.</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DF59DB-3E65-4B82-A112-0E051FF0182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their study,</a:t>
            </a:r>
            <a:r>
              <a:rPr lang="en-US" baseline="0" dirty="0" smtClean="0"/>
              <a:t> they put all these components together in a creative way.  There are two engineered plasmids in the system:  Donor strain A has the donor vector which contains the conditional R6K origin, a </a:t>
            </a:r>
            <a:r>
              <a:rPr lang="en-US" baseline="0" dirty="0" err="1" smtClean="0"/>
              <a:t>KanR</a:t>
            </a:r>
            <a:r>
              <a:rPr lang="en-US" baseline="0" dirty="0" smtClean="0"/>
              <a:t> gene, the F plasmid origin of transfer, and an arbitrarily chosen gene cassette flanked by I-</a:t>
            </a:r>
            <a:r>
              <a:rPr lang="en-US" baseline="0" dirty="0" err="1" smtClean="0"/>
              <a:t>SceI</a:t>
            </a:r>
            <a:r>
              <a:rPr lang="en-US" baseline="0" dirty="0" smtClean="0"/>
              <a:t> sites.  The goal is to transfer that arbitrary gene cassette into a Recipient vector, which is housed in strain B.  That recipient has a normal colE1 origin and amp marker and a </a:t>
            </a:r>
            <a:r>
              <a:rPr lang="en-US" baseline="0" dirty="0" err="1" smtClean="0"/>
              <a:t>a</a:t>
            </a:r>
            <a:r>
              <a:rPr lang="en-US" baseline="0" dirty="0" smtClean="0"/>
              <a:t> </a:t>
            </a:r>
            <a:r>
              <a:rPr lang="en-US" baseline="0" dirty="0" err="1" smtClean="0"/>
              <a:t>PheS</a:t>
            </a:r>
            <a:r>
              <a:rPr lang="en-US" baseline="0" dirty="0" smtClean="0"/>
              <a:t> negative selection marker similarly flanked by I-</a:t>
            </a:r>
            <a:r>
              <a:rPr lang="en-US" baseline="0" dirty="0" err="1" smtClean="0"/>
              <a:t>SceI</a:t>
            </a:r>
            <a:r>
              <a:rPr lang="en-US" baseline="0" dirty="0" smtClean="0"/>
              <a:t> sites.   Both strains are stable.  The colE1 origin in strain B is sufficient, so as long as you don’t add p-</a:t>
            </a:r>
            <a:r>
              <a:rPr lang="en-US" baseline="0" dirty="0" err="1" smtClean="0"/>
              <a:t>chlorophe</a:t>
            </a:r>
            <a:r>
              <a:rPr lang="en-US" baseline="0" dirty="0" smtClean="0"/>
              <a:t> and kill the cells they are viable and stable.  The strain A cells similarly are stable because they encode the </a:t>
            </a:r>
            <a:r>
              <a:rPr lang="en-US" baseline="0" dirty="0" err="1" smtClean="0"/>
              <a:t>pir</a:t>
            </a:r>
            <a:r>
              <a:rPr lang="en-US" baseline="0" dirty="0" smtClean="0"/>
              <a:t> gene in their genome.  However, when you mix the two cells, MAGIC happens.  Strain A contains the F plasmid genes, and the plasmid contains the origin of transfer </a:t>
            </a:r>
            <a:r>
              <a:rPr lang="en-US" baseline="0" dirty="0" err="1" smtClean="0"/>
              <a:t>oriT</a:t>
            </a:r>
            <a:r>
              <a:rPr lang="en-US" baseline="0" dirty="0" smtClean="0"/>
              <a:t>.  Thus, they are F’ cells and produce F </a:t>
            </a:r>
            <a:r>
              <a:rPr lang="en-US" baseline="0" dirty="0" err="1" smtClean="0"/>
              <a:t>pilus</a:t>
            </a:r>
            <a:r>
              <a:rPr lang="en-US" baseline="0" dirty="0" smtClean="0"/>
              <a:t> and will try to transfer the donor vector to F- cells like strain B.  Thus, mixing of the cells results in the transfer of the donor vector into strain B.</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DF59DB-3E65-4B82-A112-0E051FF0182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This gets to an intermediary</a:t>
            </a:r>
            <a:r>
              <a:rPr lang="en-US" baseline="0" dirty="0" smtClean="0"/>
              <a:t> strain containing both plasmids in strain B.  Strain B also encodes the I-</a:t>
            </a:r>
            <a:r>
              <a:rPr lang="en-US" baseline="0" dirty="0" err="1" smtClean="0"/>
              <a:t>SceI</a:t>
            </a:r>
            <a:r>
              <a:rPr lang="en-US" baseline="0" dirty="0" smtClean="0"/>
              <a:t> gene under a </a:t>
            </a:r>
            <a:r>
              <a:rPr lang="en-US" baseline="0" dirty="0" err="1" smtClean="0"/>
              <a:t>Pbad</a:t>
            </a:r>
            <a:r>
              <a:rPr lang="en-US" baseline="0" dirty="0" smtClean="0"/>
              <a:t> promoter.  Thus, addition of arabinose turns on the restriction enzyme resulting in cleavage of the two plasmids to generate double-stranded linear DNAs.  Since these cells also encode the lambda red genes, these plasmids are highly </a:t>
            </a:r>
            <a:r>
              <a:rPr lang="en-US" baseline="0" dirty="0" err="1" smtClean="0"/>
              <a:t>recombinagenic</a:t>
            </a:r>
            <a:r>
              <a:rPr lang="en-US" baseline="0" dirty="0" smtClean="0"/>
              <a:t> towards each other and will recombine.  Note that strain B lacks the </a:t>
            </a:r>
            <a:r>
              <a:rPr lang="en-US" baseline="0" dirty="0" err="1" smtClean="0"/>
              <a:t>pir</a:t>
            </a:r>
            <a:r>
              <a:rPr lang="en-US" baseline="0" dirty="0" smtClean="0"/>
              <a:t> gene, and thus the R6K origin plasmid will not replicated.  Outgrowing these cells will therefore eliminate any donor vectors.  By growing the cells in the presence of p-</a:t>
            </a:r>
            <a:r>
              <a:rPr lang="en-US" baseline="0" dirty="0" err="1" smtClean="0"/>
              <a:t>Chlorophe</a:t>
            </a:r>
            <a:r>
              <a:rPr lang="en-US" baseline="0" dirty="0" smtClean="0"/>
              <a:t>, any plasmids that still contain </a:t>
            </a:r>
            <a:r>
              <a:rPr lang="en-US" baseline="0" dirty="0" err="1" smtClean="0"/>
              <a:t>PheS</a:t>
            </a:r>
            <a:r>
              <a:rPr lang="en-US" baseline="0" dirty="0" smtClean="0"/>
              <a:t> will be eliminated.  The result of these selections is that only the recombined plasmid in which </a:t>
            </a:r>
            <a:r>
              <a:rPr lang="en-US" baseline="0" dirty="0" err="1" smtClean="0"/>
              <a:t>pheS</a:t>
            </a:r>
            <a:r>
              <a:rPr lang="en-US" baseline="0" dirty="0" smtClean="0"/>
              <a:t> has been displaced by the arbitrary gene cassette will survive.</a:t>
            </a:r>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DF59DB-3E65-4B82-A112-0E051FF0182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 recap, their system is composed of 2 engineered E. coli strains and 2 specialized vectors.  It also</a:t>
            </a:r>
            <a:r>
              <a:rPr lang="en-US" baseline="0" dirty="0" smtClean="0"/>
              <a:t> contains a DNA transfer device, a conditional replication system, a recombination device, and selection systems.  When you mix the two strains, F plasmid transfers the donor plasmid but the plasmid is unable to replicate in the recipient host.  The homing endonuclease cleaves the DNAs releasing the fragments, and lambda red recombines them.  Finally, selections allow only the recombined plasmid to survive.  Thus, experimentally, you only need to mix the cells and grow them in some chemicals to functionally transfer the gene cassette into a new vector context.  Indeed, this technology turns out to work fairly well and has been used successfully in automated high-throughput experiments.</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A31CF2-FB11-447B-B3BA-16BF1D3DA3E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How complex can a</a:t>
            </a:r>
            <a:r>
              <a:rPr lang="en-US" baseline="0" dirty="0" smtClean="0"/>
              <a:t> designer microbiological process be?  The early years of research in my lab were focused on this question.  It is clear that there are many examples of connecting up sensors and actuators to achieve new function, but how far does this go?  </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25</a:t>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aseline="0" dirty="0" smtClean="0"/>
              <a:t>In this study, we pushed this style of engineering to its limits in the construction of a payload delivery device.</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26</a:t>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The function of the payload delivery</a:t>
            </a:r>
            <a:r>
              <a:rPr lang="en-US" baseline="0" dirty="0" smtClean="0"/>
              <a:t> device is to enable E. coli to efficiently invade a cancer cell, sense their encapsulation within a phagocytic vacuole, and activate expression of a delivery program.  In response to activation, the bacteria lyse themselves and lyse the vesicle releasing a protein payload to the cells cytoplasm.  Simpler routes have been devised that require the acidification of the vesicle by fusion with lysosomes, conditions which can denature the payload.  Though engineering, the payload can be delivered under native conditions at much higher efficiency.</a:t>
            </a:r>
            <a:endParaRPr lang="en-US" dirty="0" smtClean="0"/>
          </a:p>
        </p:txBody>
      </p:sp>
      <p:sp>
        <p:nvSpPr>
          <p:cNvPr id="6148" name="Slide Number Placeholder 3"/>
          <p:cNvSpPr>
            <a:spLocks noGrp="1"/>
          </p:cNvSpPr>
          <p:nvPr>
            <p:ph type="sldNum" sz="quarter" idx="5"/>
          </p:nvPr>
        </p:nvSpPr>
        <p:spPr bwMode="auto">
          <a:noFill/>
          <a:ln>
            <a:miter lim="800000"/>
            <a:headEnd/>
            <a:tailEnd/>
          </a:ln>
        </p:spPr>
        <p:txBody>
          <a:bodyPr/>
          <a:lstStyle/>
          <a:p>
            <a:fld id="{276EDED1-A4B3-441C-A1C6-641A4348FC03}" type="slidenum">
              <a:rPr lang="en-US">
                <a:solidFill>
                  <a:prstClr val="black"/>
                </a:solidFill>
              </a:rPr>
              <a:pPr/>
              <a:t>27</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9"/>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4159773-F577-4E90-BCA3-C2B4D80C6D9F}" type="slidenum">
              <a:rPr lang="en-GB">
                <a:solidFill>
                  <a:prstClr val="black"/>
                </a:solidFill>
              </a:rPr>
              <a:pPr/>
              <a:t>28</a:t>
            </a:fld>
            <a:endParaRPr lang="en-GB">
              <a:solidFill>
                <a:prstClr val="black"/>
              </a:solidFill>
            </a:endParaRPr>
          </a:p>
        </p:txBody>
      </p:sp>
      <p:sp>
        <p:nvSpPr>
          <p:cNvPr id="83971"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p:spPr>
        <p:txBody>
          <a:bodyPr wrap="none" lIns="96661" tIns="48331" rIns="96661" bIns="48331" anchor="ctr"/>
          <a:lstStyle/>
          <a:p>
            <a:pPr fontAlgn="auto">
              <a:spcBef>
                <a:spcPts val="0"/>
              </a:spcBef>
              <a:spcAft>
                <a:spcPts val="0"/>
              </a:spcAft>
            </a:pPr>
            <a:endParaRPr lang="en-US">
              <a:solidFill>
                <a:prstClr val="black"/>
              </a:solidFill>
              <a:latin typeface="Calibri" pitchFamily="34" charset="0"/>
            </a:endParaRPr>
          </a:p>
        </p:txBody>
      </p:sp>
      <p:sp>
        <p:nvSpPr>
          <p:cNvPr id="83972" name="Rectangle 2"/>
          <p:cNvSpPr txBox="1">
            <a:spLocks noGrp="1" noChangeArrowheads="1"/>
          </p:cNvSpPr>
          <p:nvPr>
            <p:ph type="body"/>
          </p:nvPr>
        </p:nvSpPr>
        <p:spPr bwMode="auto">
          <a:xfrm>
            <a:off x="686099" y="4343703"/>
            <a:ext cx="5482828" cy="4110869"/>
          </a:xfrm>
          <a:noFill/>
        </p:spPr>
        <p:txBody>
          <a:bodyPr wrap="none" numCol="1" anchor="ctr" anchorCtr="0" compatLnSpc="1">
            <a:prstTxWarp prst="textNoShape">
              <a:avLst/>
            </a:prstTxWarp>
          </a:bodyPr>
          <a:lstStyle/>
          <a:p>
            <a:pPr>
              <a:spcBef>
                <a:spcPct val="0"/>
              </a:spcBef>
            </a:pPr>
            <a:r>
              <a:rPr lang="en-US" dirty="0" smtClean="0"/>
              <a:t>At the high level</a:t>
            </a:r>
            <a:r>
              <a:rPr lang="en-US" baseline="0" dirty="0" smtClean="0"/>
              <a:t>, you can separate this device into distinct invasion, delivery, and payload processes.  In a previous chapter we discussed the engineering of the invasion process by transcriptional control of the protein </a:t>
            </a:r>
            <a:r>
              <a:rPr lang="en-US" baseline="0" dirty="0" err="1" smtClean="0"/>
              <a:t>invasin</a:t>
            </a:r>
            <a:r>
              <a:rPr lang="en-US" baseline="0" dirty="0" smtClean="0"/>
              <a:t>.  We saw how we could restrict invasion to environmental niches.  The payload device is itself a sensor-actuator complex device that is triggered by the chemical microenvironment of the phagocytic vacuole.  In response, a self-</a:t>
            </a:r>
            <a:r>
              <a:rPr lang="en-US" baseline="0" dirty="0" err="1" smtClean="0"/>
              <a:t>lysis</a:t>
            </a:r>
            <a:r>
              <a:rPr lang="en-US" baseline="0" dirty="0" smtClean="0"/>
              <a:t> device and vacuole </a:t>
            </a:r>
            <a:r>
              <a:rPr lang="en-US" baseline="0" dirty="0" err="1" smtClean="0"/>
              <a:t>lysis</a:t>
            </a:r>
            <a:r>
              <a:rPr lang="en-US" baseline="0" dirty="0" smtClean="0"/>
              <a:t> device are activated, and the payload is released to the </a:t>
            </a:r>
            <a:r>
              <a:rPr lang="en-US" baseline="0" dirty="0" err="1" smtClean="0"/>
              <a:t>cyotplasm</a:t>
            </a:r>
            <a:r>
              <a:rPr lang="en-US" baseline="0" dirty="0" smtClean="0"/>
              <a:t>.</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56FBFA3-ADBA-407F-9649-823BD34E900A}" type="slidenum">
              <a:rPr lang="en-GB">
                <a:solidFill>
                  <a:prstClr val="black"/>
                </a:solidFill>
              </a:rPr>
              <a:pPr/>
              <a:t>29</a:t>
            </a:fld>
            <a:endParaRPr lang="en-GB">
              <a:solidFill>
                <a:prstClr val="black"/>
              </a:solidFill>
            </a:endParaRPr>
          </a:p>
        </p:txBody>
      </p:sp>
      <p:sp>
        <p:nvSpPr>
          <p:cNvPr id="88067"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p:spPr>
        <p:txBody>
          <a:bodyPr wrap="none" lIns="96661" tIns="48331" rIns="96661" bIns="48331" anchor="ctr"/>
          <a:lstStyle/>
          <a:p>
            <a:pPr fontAlgn="auto">
              <a:spcBef>
                <a:spcPts val="0"/>
              </a:spcBef>
              <a:spcAft>
                <a:spcPts val="0"/>
              </a:spcAft>
            </a:pPr>
            <a:endParaRPr lang="en-US">
              <a:solidFill>
                <a:prstClr val="black"/>
              </a:solidFill>
              <a:latin typeface="Calibri" pitchFamily="34" charset="0"/>
            </a:endParaRPr>
          </a:p>
        </p:txBody>
      </p:sp>
      <p:sp>
        <p:nvSpPr>
          <p:cNvPr id="88068" name="Rectangle 2"/>
          <p:cNvSpPr txBox="1">
            <a:spLocks noGrp="1" noChangeArrowheads="1"/>
          </p:cNvSpPr>
          <p:nvPr>
            <p:ph type="body"/>
          </p:nvPr>
        </p:nvSpPr>
        <p:spPr bwMode="auto">
          <a:xfrm>
            <a:off x="686099" y="4343703"/>
            <a:ext cx="5482828" cy="4110869"/>
          </a:xfrm>
          <a:noFill/>
        </p:spPr>
        <p:txBody>
          <a:bodyPr wrap="none" numCol="1" anchor="ctr" anchorCtr="0" compatLnSpc="1">
            <a:prstTxWarp prst="textNoShape">
              <a:avLst/>
            </a:prstTxWarp>
          </a:bodyPr>
          <a:lstStyle/>
          <a:p>
            <a:pPr>
              <a:spcBef>
                <a:spcPct val="0"/>
              </a:spcBef>
            </a:pPr>
            <a:r>
              <a:rPr lang="en-US" dirty="0" smtClean="0"/>
              <a:t>To build this system, we constructed</a:t>
            </a:r>
            <a:r>
              <a:rPr lang="en-US" baseline="0" dirty="0" smtClean="0"/>
              <a:t> individual devices to build and test each component.  * We could monitor the activity of vacuole devices by fusing them to GFP, and we could * watch the self-</a:t>
            </a:r>
            <a:r>
              <a:rPr lang="en-US" baseline="0" dirty="0" err="1" smtClean="0"/>
              <a:t>lysis</a:t>
            </a:r>
            <a:r>
              <a:rPr lang="en-US" baseline="0" dirty="0" smtClean="0"/>
              <a:t> device by controlling it with </a:t>
            </a:r>
            <a:r>
              <a:rPr lang="en-US" baseline="0" dirty="0" err="1" smtClean="0"/>
              <a:t>Pbad</a:t>
            </a:r>
            <a:r>
              <a:rPr lang="en-US" baseline="0" dirty="0" smtClean="0"/>
              <a:t>.  * In principle we could also isolate the vacuole </a:t>
            </a:r>
            <a:r>
              <a:rPr lang="en-US" baseline="0" dirty="0" err="1" smtClean="0"/>
              <a:t>lysis</a:t>
            </a:r>
            <a:r>
              <a:rPr lang="en-US" baseline="0" dirty="0" smtClean="0"/>
              <a:t> device with </a:t>
            </a:r>
            <a:r>
              <a:rPr lang="en-US" baseline="0" dirty="0" err="1" smtClean="0"/>
              <a:t>Pbad</a:t>
            </a:r>
            <a:r>
              <a:rPr lang="en-US" baseline="0" dirty="0" smtClean="0"/>
              <a:t>, but there was no microbiological assay to watch that phenotype, and thus this component had to be analyzed in the context of the complete system.</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In this study, Cannon and coworkers identify</a:t>
            </a:r>
            <a:r>
              <a:rPr lang="en-US" baseline="0" dirty="0" smtClean="0"/>
              <a:t> gas vesicle genes from a gram positive bacterium Bacillus </a:t>
            </a:r>
            <a:r>
              <a:rPr lang="en-US" baseline="0" dirty="0" err="1" smtClean="0"/>
              <a:t>megaterium</a:t>
            </a:r>
            <a:r>
              <a:rPr lang="en-US" baseline="0" dirty="0" smtClean="0"/>
              <a:t>, and functionally transfer the entire gene cassette to E. coli.  </a:t>
            </a:r>
            <a:endParaRPr 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15873A-5D70-46A9-987F-94CE1705E03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56FBFA3-ADBA-407F-9649-823BD34E900A}" type="slidenum">
              <a:rPr lang="en-GB">
                <a:solidFill>
                  <a:prstClr val="black"/>
                </a:solidFill>
              </a:rPr>
              <a:pPr/>
              <a:t>30</a:t>
            </a:fld>
            <a:endParaRPr lang="en-GB">
              <a:solidFill>
                <a:prstClr val="black"/>
              </a:solidFill>
            </a:endParaRPr>
          </a:p>
        </p:txBody>
      </p:sp>
      <p:sp>
        <p:nvSpPr>
          <p:cNvPr id="88067" name="Text Box 1"/>
          <p:cNvSpPr txBox="1">
            <a:spLocks noChangeArrowheads="1"/>
          </p:cNvSpPr>
          <p:nvPr/>
        </p:nvSpPr>
        <p:spPr bwMode="auto">
          <a:xfrm>
            <a:off x="1143000" y="686405"/>
            <a:ext cx="4572000" cy="3429000"/>
          </a:xfrm>
          <a:prstGeom prst="rect">
            <a:avLst/>
          </a:prstGeom>
          <a:solidFill>
            <a:srgbClr val="FFFFFF"/>
          </a:solidFill>
          <a:ln w="9360">
            <a:solidFill>
              <a:srgbClr val="000000"/>
            </a:solidFill>
            <a:miter lim="800000"/>
            <a:headEnd/>
            <a:tailEnd/>
          </a:ln>
        </p:spPr>
        <p:txBody>
          <a:bodyPr wrap="none" lIns="96661" tIns="48331" rIns="96661" bIns="48331" anchor="ctr"/>
          <a:lstStyle/>
          <a:p>
            <a:pPr fontAlgn="auto">
              <a:spcBef>
                <a:spcPts val="0"/>
              </a:spcBef>
              <a:spcAft>
                <a:spcPts val="0"/>
              </a:spcAft>
            </a:pPr>
            <a:endParaRPr lang="en-US">
              <a:solidFill>
                <a:prstClr val="black"/>
              </a:solidFill>
              <a:latin typeface="Calibri" pitchFamily="34" charset="0"/>
            </a:endParaRPr>
          </a:p>
        </p:txBody>
      </p:sp>
      <p:sp>
        <p:nvSpPr>
          <p:cNvPr id="88068" name="Rectangle 2"/>
          <p:cNvSpPr txBox="1">
            <a:spLocks noGrp="1" noChangeArrowheads="1"/>
          </p:cNvSpPr>
          <p:nvPr>
            <p:ph type="body"/>
          </p:nvPr>
        </p:nvSpPr>
        <p:spPr bwMode="auto">
          <a:xfrm>
            <a:off x="686099" y="4343703"/>
            <a:ext cx="5482828" cy="4110869"/>
          </a:xfrm>
          <a:noFill/>
        </p:spPr>
        <p:txBody>
          <a:bodyPr wrap="none" numCol="1" anchor="ctr" anchorCtr="0" compatLnSpc="1">
            <a:prstTxWarp prst="textNoShape">
              <a:avLst/>
            </a:prstTxWarp>
          </a:bodyPr>
          <a:lstStyle/>
          <a:p>
            <a:pPr>
              <a:spcBef>
                <a:spcPct val="0"/>
              </a:spcBef>
            </a:pPr>
            <a:r>
              <a:rPr lang="en-US" dirty="0" smtClean="0"/>
              <a:t>The self-</a:t>
            </a:r>
            <a:r>
              <a:rPr lang="en-US" dirty="0" err="1" smtClean="0"/>
              <a:t>lysis</a:t>
            </a:r>
            <a:r>
              <a:rPr lang="en-US" baseline="0" dirty="0" smtClean="0"/>
              <a:t> device was composed of three genes from either T4 or lambda phage which encode lysozyme, </a:t>
            </a:r>
            <a:r>
              <a:rPr lang="en-US" baseline="0" dirty="0" err="1" smtClean="0"/>
              <a:t>holin</a:t>
            </a:r>
            <a:r>
              <a:rPr lang="en-US" baseline="0" dirty="0" smtClean="0"/>
              <a:t>, and </a:t>
            </a:r>
            <a:r>
              <a:rPr lang="en-US" baseline="0" dirty="0" err="1" smtClean="0"/>
              <a:t>antiholin</a:t>
            </a:r>
            <a:r>
              <a:rPr lang="en-US" baseline="0" dirty="0" smtClean="0"/>
              <a:t>.  Lysozyme, when accessible to the </a:t>
            </a:r>
            <a:r>
              <a:rPr lang="en-US" baseline="0" dirty="0" err="1" smtClean="0"/>
              <a:t>periplasm</a:t>
            </a:r>
            <a:r>
              <a:rPr lang="en-US" baseline="0" dirty="0" smtClean="0"/>
              <a:t> will degrade the peptidoglycan resulting in </a:t>
            </a:r>
            <a:r>
              <a:rPr lang="en-US" baseline="0" dirty="0" err="1" smtClean="0"/>
              <a:t>lysis</a:t>
            </a:r>
            <a:r>
              <a:rPr lang="en-US" baseline="0" dirty="0" smtClean="0"/>
              <a:t>.  However, lysozyme does not contain a </a:t>
            </a:r>
            <a:r>
              <a:rPr lang="en-US" baseline="0" dirty="0" err="1" smtClean="0"/>
              <a:t>periplasmic</a:t>
            </a:r>
            <a:r>
              <a:rPr lang="en-US" baseline="0" dirty="0" smtClean="0"/>
              <a:t> localization tag.  Instead, it gets to the </a:t>
            </a:r>
            <a:r>
              <a:rPr lang="en-US" baseline="0" dirty="0" err="1" smtClean="0"/>
              <a:t>periplasm</a:t>
            </a:r>
            <a:r>
              <a:rPr lang="en-US" baseline="0" dirty="0" smtClean="0"/>
              <a:t> by leakage through pores caused by </a:t>
            </a:r>
            <a:r>
              <a:rPr lang="en-US" baseline="0" dirty="0" err="1" smtClean="0"/>
              <a:t>holin</a:t>
            </a:r>
            <a:r>
              <a:rPr lang="en-US" baseline="0" dirty="0" smtClean="0"/>
              <a:t>.  </a:t>
            </a:r>
            <a:r>
              <a:rPr lang="en-US" baseline="0" dirty="0" err="1" smtClean="0"/>
              <a:t>Holin</a:t>
            </a:r>
            <a:r>
              <a:rPr lang="en-US" baseline="0" dirty="0" smtClean="0"/>
              <a:t> is a short peptide that spontaneously inserts into the inner membrane forming holes.  The third protein, </a:t>
            </a:r>
            <a:r>
              <a:rPr lang="en-US" baseline="0" dirty="0" err="1" smtClean="0"/>
              <a:t>antiholin</a:t>
            </a:r>
            <a:r>
              <a:rPr lang="en-US" baseline="0" dirty="0" smtClean="0"/>
              <a:t>, binds to </a:t>
            </a:r>
            <a:r>
              <a:rPr lang="en-US" baseline="0" dirty="0" err="1" smtClean="0"/>
              <a:t>holin</a:t>
            </a:r>
            <a:r>
              <a:rPr lang="en-US" baseline="0" dirty="0" smtClean="0"/>
              <a:t> and prevents it from entering the membrane.  Thus, this system is topologically similar to the threshold-gated circuit.  If you try to just express lysozyme and </a:t>
            </a:r>
            <a:r>
              <a:rPr lang="en-US" baseline="0" dirty="0" err="1" smtClean="0"/>
              <a:t>holin</a:t>
            </a:r>
            <a:r>
              <a:rPr lang="en-US" baseline="0" dirty="0" smtClean="0"/>
              <a:t>, you get an unstable cell.  Even low level leaky expression of these genes is sufficient to cause instability and slow growth.  However, constitutive expression of </a:t>
            </a:r>
            <a:r>
              <a:rPr lang="en-US" baseline="0" dirty="0" err="1" smtClean="0"/>
              <a:t>antiholin</a:t>
            </a:r>
            <a:r>
              <a:rPr lang="en-US" baseline="0" dirty="0" smtClean="0"/>
              <a:t> will buffer out low levels of </a:t>
            </a:r>
            <a:r>
              <a:rPr lang="en-US" baseline="0" dirty="0" err="1" smtClean="0"/>
              <a:t>holin</a:t>
            </a:r>
            <a:r>
              <a:rPr lang="en-US" baseline="0" dirty="0" smtClean="0"/>
              <a:t> production and keep the system off and stable.  Upon induction of </a:t>
            </a:r>
            <a:r>
              <a:rPr lang="en-US" baseline="0" dirty="0" err="1" smtClean="0"/>
              <a:t>holin</a:t>
            </a:r>
            <a:r>
              <a:rPr lang="en-US" baseline="0" dirty="0" smtClean="0"/>
              <a:t> and lysozyme, the </a:t>
            </a:r>
            <a:r>
              <a:rPr lang="en-US" baseline="0" dirty="0" err="1" smtClean="0"/>
              <a:t>antiholin</a:t>
            </a:r>
            <a:r>
              <a:rPr lang="en-US" baseline="0" dirty="0" smtClean="0"/>
              <a:t> is titrated out and the cells rapidly lyse.</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Many</a:t>
            </a:r>
            <a:r>
              <a:rPr lang="en-US" baseline="0" dirty="0" smtClean="0"/>
              <a:t> naturally-</a:t>
            </a:r>
            <a:r>
              <a:rPr lang="en-US" baseline="0" dirty="0" err="1" smtClean="0"/>
              <a:t>occuring</a:t>
            </a:r>
            <a:r>
              <a:rPr lang="en-US" baseline="0" dirty="0" smtClean="0"/>
              <a:t> enzymes are capable of lysing a mammalian membrane.  Most of them are able to distinguish animal membrane from bacterial membrane due to the presence of cholesterol.  For our studies, we needed to identify ones that were sufficiently specific to animal membranes and would function at physiological </a:t>
            </a:r>
            <a:r>
              <a:rPr lang="en-US" baseline="0" dirty="0" err="1" smtClean="0"/>
              <a:t>pH.</a:t>
            </a:r>
            <a:r>
              <a:rPr lang="en-US" baseline="0" dirty="0" smtClean="0"/>
              <a:t>  By screening 37 proteins from 11 organisms, many of these proteins turned out to be too toxic to express in the cell.  However, the phospholipases and </a:t>
            </a:r>
            <a:r>
              <a:rPr lang="en-US" baseline="0" dirty="0" err="1" smtClean="0"/>
              <a:t>streptolysin</a:t>
            </a:r>
            <a:r>
              <a:rPr lang="en-US" baseline="0" dirty="0" smtClean="0"/>
              <a:t> genes turned out to be sufficiently non-toxic and functional for use.</a:t>
            </a:r>
            <a:endParaRPr lang="en-US" dirty="0"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948FFB-5051-4794-A712-48A25B73C586}" type="slidenum">
              <a:rPr lang="ko-KR" altLang="en-US">
                <a:solidFill>
                  <a:prstClr val="black"/>
                </a:solidFill>
              </a:rPr>
              <a:pPr/>
              <a:t>31</a:t>
            </a:fld>
            <a:endParaRPr lang="en-US" altLang="ko-KR">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final system works as follows.  First, all bacteria encode a payload device composed</a:t>
            </a:r>
            <a:r>
              <a:rPr lang="en-US" baseline="0" dirty="0" smtClean="0"/>
              <a:t> of two fluorescent proteins.  GFP is fused to a nuclear localization signal and RFP is expressed normally.  Thus, we can monitor the delivery of these fluorescent proteins to watch the payload delivery process. </a:t>
            </a:r>
            <a:r>
              <a:rPr lang="en-US" dirty="0" smtClean="0"/>
              <a:t>The </a:t>
            </a:r>
            <a:r>
              <a:rPr lang="en-US" dirty="0" err="1" smtClean="0"/>
              <a:t>invasin</a:t>
            </a:r>
            <a:r>
              <a:rPr lang="en-US" dirty="0" smtClean="0"/>
              <a:t> gene is encoded constitutively, and if you incubate bacteria </a:t>
            </a:r>
            <a:r>
              <a:rPr lang="en-US" dirty="0" err="1" smtClean="0"/>
              <a:t>enoding</a:t>
            </a:r>
            <a:r>
              <a:rPr lang="en-US" baseline="0" dirty="0" smtClean="0"/>
              <a:t> </a:t>
            </a:r>
            <a:r>
              <a:rPr lang="en-US" dirty="0" smtClean="0"/>
              <a:t>just this gene with cancer cells, the bacteria efficiently</a:t>
            </a:r>
            <a:r>
              <a:rPr lang="en-US" baseline="0" dirty="0" smtClean="0"/>
              <a:t> invade in excess of 90%.  If you also add the self-</a:t>
            </a:r>
            <a:r>
              <a:rPr lang="en-US" baseline="0" dirty="0" err="1" smtClean="0"/>
              <a:t>lysis</a:t>
            </a:r>
            <a:r>
              <a:rPr lang="en-US" baseline="0" dirty="0" smtClean="0"/>
              <a:t> device under the vacuole-induced promoter, the bacteria will round up inside vacuoles in the cell indicating that they have lost their structural integrity.  Finally, if you add the vacuole </a:t>
            </a:r>
            <a:r>
              <a:rPr lang="en-US" baseline="0" dirty="0" err="1" smtClean="0"/>
              <a:t>lysis</a:t>
            </a:r>
            <a:r>
              <a:rPr lang="en-US" baseline="0" dirty="0" smtClean="0"/>
              <a:t> device the vacuoles will burst releasing the proteins to the cytoplasm.  The cytoplasmic localization is confirmed by observation of a ‘fried-egg’ phenotype in which the GFP is transported to the nucleus and the RFP fills the entire cytoplasm.</a:t>
            </a:r>
            <a:endParaRPr lang="en-US" dirty="0"/>
          </a:p>
        </p:txBody>
      </p:sp>
      <p:sp>
        <p:nvSpPr>
          <p:cNvPr id="4" name="Slide Number Placeholder 3"/>
          <p:cNvSpPr>
            <a:spLocks noGrp="1"/>
          </p:cNvSpPr>
          <p:nvPr>
            <p:ph type="sldNum" sz="quarter" idx="10"/>
          </p:nvPr>
        </p:nvSpPr>
        <p:spPr/>
        <p:txBody>
          <a:bodyPr/>
          <a:lstStyle/>
          <a:p>
            <a:fld id="{408CA894-DDBE-4A86-A16E-279895205849}" type="slidenum">
              <a:rPr lang="en-US">
                <a:solidFill>
                  <a:prstClr val="black"/>
                </a:solidFill>
              </a:rPr>
              <a:pPr/>
              <a:t>32</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Bacilli and E. coli are about as far apart as you can get on the phylogenetic tree while staying within the prokaryotic kingdom.  Thus, it is somewhat surprising that these genes transfer. Often the difficulties in transferring clusters of genes are regulation problems or caused by the inability of the recipient organism to express atypically large proteins.  When the biochemistry of the cluster is fairly simple, and it does not involve extensive internal regulation, turning a foreign gene cluster into a microbiological device is quite easy.</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45E16463-BF19-4C2A-8788-6D6A04A6EDF7}"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marL="457200" indent="-457200" fontAlgn="auto">
              <a:spcBef>
                <a:spcPts val="0"/>
              </a:spcBef>
              <a:spcAft>
                <a:spcPts val="0"/>
              </a:spcAft>
              <a:buFont typeface="Wingdings" pitchFamily="2" charset="2"/>
              <a:buChar char="§"/>
              <a:defRPr/>
            </a:pPr>
            <a:r>
              <a:rPr lang="en-US" sz="1200" dirty="0" smtClean="0">
                <a:solidFill>
                  <a:schemeClr val="tx1">
                    <a:lumMod val="85000"/>
                    <a:lumOff val="15000"/>
                  </a:schemeClr>
                </a:solidFill>
                <a:latin typeface="Calibri" pitchFamily="34" charset="0"/>
                <a:cs typeface="+mn-cs"/>
              </a:rPr>
              <a:t>Gas vesicles are intracellular, protein-coated, and hollow organelles permeable to ambient gases</a:t>
            </a:r>
          </a:p>
          <a:p>
            <a:pPr marL="457200" indent="-457200" fontAlgn="auto">
              <a:spcBef>
                <a:spcPts val="0"/>
              </a:spcBef>
              <a:spcAft>
                <a:spcPts val="0"/>
              </a:spcAft>
              <a:buFont typeface="Wingdings" pitchFamily="2" charset="2"/>
              <a:buChar char="§"/>
              <a:defRPr/>
            </a:pPr>
            <a:r>
              <a:rPr lang="en-US" sz="1200" i="1" dirty="0" smtClean="0">
                <a:solidFill>
                  <a:schemeClr val="tx1">
                    <a:lumMod val="85000"/>
                    <a:lumOff val="15000"/>
                  </a:schemeClr>
                </a:solidFill>
                <a:latin typeface="Calibri" pitchFamily="34" charset="0"/>
                <a:cs typeface="+mn-cs"/>
              </a:rPr>
              <a:t>B. </a:t>
            </a:r>
            <a:r>
              <a:rPr lang="en-US" sz="1200" i="1" dirty="0" err="1" smtClean="0">
                <a:solidFill>
                  <a:schemeClr val="tx1">
                    <a:lumMod val="85000"/>
                    <a:lumOff val="15000"/>
                  </a:schemeClr>
                </a:solidFill>
                <a:latin typeface="Calibri" pitchFamily="34" charset="0"/>
                <a:cs typeface="+mn-cs"/>
              </a:rPr>
              <a:t>megaterium</a:t>
            </a:r>
            <a:r>
              <a:rPr lang="en-US" sz="1200" i="1" dirty="0" smtClean="0">
                <a:solidFill>
                  <a:schemeClr val="tx1">
                    <a:lumMod val="85000"/>
                    <a:lumOff val="15000"/>
                  </a:schemeClr>
                </a:solidFill>
                <a:latin typeface="Calibri" pitchFamily="34" charset="0"/>
                <a:cs typeface="+mn-cs"/>
              </a:rPr>
              <a:t> </a:t>
            </a:r>
            <a:r>
              <a:rPr lang="en-US" sz="1200" dirty="0" smtClean="0">
                <a:solidFill>
                  <a:schemeClr val="tx1">
                    <a:lumMod val="85000"/>
                    <a:lumOff val="15000"/>
                  </a:schemeClr>
                </a:solidFill>
                <a:latin typeface="Calibri" pitchFamily="34" charset="0"/>
                <a:cs typeface="+mn-cs"/>
              </a:rPr>
              <a:t>has a gene cluster encoding an 8,142-bp cluster encoding 15 putative gas vesicle genes</a:t>
            </a:r>
          </a:p>
          <a:p>
            <a:pPr marL="457200" indent="-457200" fontAlgn="auto">
              <a:spcBef>
                <a:spcPts val="0"/>
              </a:spcBef>
              <a:spcAft>
                <a:spcPts val="0"/>
              </a:spcAft>
              <a:buFont typeface="Wingdings" pitchFamily="2" charset="2"/>
              <a:buChar char="§"/>
              <a:defRPr/>
            </a:pPr>
            <a:r>
              <a:rPr lang="en-US" sz="1200" dirty="0" smtClean="0">
                <a:solidFill>
                  <a:schemeClr val="tx1">
                    <a:lumMod val="85000"/>
                    <a:lumOff val="15000"/>
                  </a:schemeClr>
                </a:solidFill>
                <a:latin typeface="Calibri" pitchFamily="34" charset="0"/>
                <a:cs typeface="+mn-cs"/>
              </a:rPr>
              <a:t>The authors identified the gene cluster while doing transposon mutagenesis on </a:t>
            </a:r>
            <a:r>
              <a:rPr lang="en-US" sz="1200" dirty="0" err="1" smtClean="0">
                <a:solidFill>
                  <a:schemeClr val="tx1">
                    <a:lumMod val="85000"/>
                    <a:lumOff val="15000"/>
                  </a:schemeClr>
                </a:solidFill>
                <a:latin typeface="Calibri" pitchFamily="34" charset="0"/>
                <a:cs typeface="+mn-cs"/>
              </a:rPr>
              <a:t>megaterium</a:t>
            </a:r>
            <a:r>
              <a:rPr lang="en-US" sz="1200" dirty="0" smtClean="0">
                <a:solidFill>
                  <a:schemeClr val="tx1">
                    <a:lumMod val="85000"/>
                    <a:lumOff val="15000"/>
                  </a:schemeClr>
                </a:solidFill>
                <a:latin typeface="Calibri" pitchFamily="34" charset="0"/>
                <a:cs typeface="+mn-cs"/>
              </a:rPr>
              <a:t>.</a:t>
            </a:r>
            <a:r>
              <a:rPr lang="en-US" sz="1200" baseline="0" dirty="0" smtClean="0">
                <a:solidFill>
                  <a:schemeClr val="tx1">
                    <a:lumMod val="85000"/>
                    <a:lumOff val="15000"/>
                  </a:schemeClr>
                </a:solidFill>
                <a:latin typeface="Calibri" pitchFamily="34" charset="0"/>
                <a:cs typeface="+mn-cs"/>
              </a:rPr>
              <a:t> </a:t>
            </a:r>
            <a:r>
              <a:rPr lang="en-US" sz="1200" baseline="0" dirty="0" err="1" smtClean="0">
                <a:solidFill>
                  <a:schemeClr val="tx1">
                    <a:lumMod val="85000"/>
                    <a:lumOff val="15000"/>
                  </a:schemeClr>
                </a:solidFill>
                <a:latin typeface="Calibri" pitchFamily="34" charset="0"/>
                <a:cs typeface="+mn-cs"/>
              </a:rPr>
              <a:t>Megaterium</a:t>
            </a:r>
            <a:r>
              <a:rPr lang="en-US" sz="1200" baseline="0" dirty="0" smtClean="0">
                <a:solidFill>
                  <a:schemeClr val="tx1">
                    <a:lumMod val="85000"/>
                    <a:lumOff val="15000"/>
                  </a:schemeClr>
                </a:solidFill>
                <a:latin typeface="Calibri" pitchFamily="34" charset="0"/>
                <a:cs typeface="+mn-cs"/>
              </a:rPr>
              <a:t> is a </a:t>
            </a:r>
            <a:r>
              <a:rPr lang="en-US" sz="1200" baseline="0" dirty="0" err="1" smtClean="0">
                <a:solidFill>
                  <a:schemeClr val="tx1">
                    <a:lumMod val="85000"/>
                    <a:lumOff val="15000"/>
                  </a:schemeClr>
                </a:solidFill>
                <a:latin typeface="Calibri" pitchFamily="34" charset="0"/>
                <a:cs typeface="+mn-cs"/>
              </a:rPr>
              <a:t>polyhydroxyalkanoic</a:t>
            </a:r>
            <a:r>
              <a:rPr lang="en-US" sz="1200" baseline="0" dirty="0" smtClean="0">
                <a:solidFill>
                  <a:schemeClr val="tx1">
                    <a:lumMod val="85000"/>
                    <a:lumOff val="15000"/>
                  </a:schemeClr>
                </a:solidFill>
                <a:latin typeface="Calibri" pitchFamily="34" charset="0"/>
                <a:cs typeface="+mn-cs"/>
              </a:rPr>
              <a:t> acid over-producing strain, and extensive biotechnology work has been done since the 1980’s to produce PHAs as a sustainable plastic material, and indeed there are companies that produce the product.  In one of their hits, the transposon had inserted at a site next to these gas vesicle genes, so they decided to clone out the genes and examine what they did.</a:t>
            </a:r>
          </a:p>
          <a:p>
            <a:pPr marL="457200" indent="-457200" fontAlgn="auto">
              <a:spcBef>
                <a:spcPts val="0"/>
              </a:spcBef>
              <a:spcAft>
                <a:spcPts val="0"/>
              </a:spcAft>
              <a:buFont typeface="Wingdings" pitchFamily="2" charset="2"/>
              <a:buChar char="§"/>
              <a:defRPr/>
            </a:pPr>
            <a:r>
              <a:rPr lang="en-US" sz="1200" i="0" dirty="0" smtClean="0">
                <a:solidFill>
                  <a:schemeClr val="tx1">
                    <a:lumMod val="85000"/>
                    <a:lumOff val="15000"/>
                  </a:schemeClr>
                </a:solidFill>
                <a:latin typeface="Calibri" pitchFamily="34" charset="0"/>
              </a:rPr>
              <a:t>Interestingly,</a:t>
            </a:r>
            <a:r>
              <a:rPr lang="en-US" sz="1200" i="0" baseline="0" dirty="0" smtClean="0">
                <a:solidFill>
                  <a:schemeClr val="tx1">
                    <a:lumMod val="85000"/>
                    <a:lumOff val="15000"/>
                  </a:schemeClr>
                </a:solidFill>
                <a:latin typeface="Calibri" pitchFamily="34" charset="0"/>
              </a:rPr>
              <a:t> </a:t>
            </a:r>
            <a:r>
              <a:rPr lang="en-US" sz="1200" i="1" dirty="0" smtClean="0">
                <a:solidFill>
                  <a:schemeClr val="tx1">
                    <a:lumMod val="85000"/>
                    <a:lumOff val="15000"/>
                  </a:schemeClr>
                </a:solidFill>
                <a:latin typeface="Calibri" pitchFamily="34" charset="0"/>
              </a:rPr>
              <a:t>B. </a:t>
            </a:r>
            <a:r>
              <a:rPr lang="en-US" sz="1200" i="1" dirty="0" err="1" smtClean="0">
                <a:solidFill>
                  <a:schemeClr val="tx1">
                    <a:lumMod val="85000"/>
                    <a:lumOff val="15000"/>
                  </a:schemeClr>
                </a:solidFill>
                <a:latin typeface="Calibri" pitchFamily="34" charset="0"/>
              </a:rPr>
              <a:t>megaterium</a:t>
            </a:r>
            <a:r>
              <a:rPr lang="en-US" sz="1200" i="1" dirty="0" smtClean="0">
                <a:solidFill>
                  <a:schemeClr val="tx1">
                    <a:lumMod val="85000"/>
                    <a:lumOff val="15000"/>
                  </a:schemeClr>
                </a:solidFill>
                <a:latin typeface="Calibri" pitchFamily="34" charset="0"/>
              </a:rPr>
              <a:t> </a:t>
            </a:r>
            <a:r>
              <a:rPr lang="en-US" sz="1200" dirty="0" smtClean="0">
                <a:solidFill>
                  <a:schemeClr val="tx1">
                    <a:lumMod val="85000"/>
                    <a:lumOff val="15000"/>
                  </a:schemeClr>
                </a:solidFill>
                <a:latin typeface="Calibri" pitchFamily="34" charset="0"/>
              </a:rPr>
              <a:t>itself doesn’t make gas vesicles,</a:t>
            </a:r>
            <a:r>
              <a:rPr lang="en-US" sz="1200" baseline="0" dirty="0" smtClean="0">
                <a:solidFill>
                  <a:schemeClr val="tx1">
                    <a:lumMod val="85000"/>
                    <a:lumOff val="15000"/>
                  </a:schemeClr>
                </a:solidFill>
                <a:latin typeface="Calibri" pitchFamily="34" charset="0"/>
              </a:rPr>
              <a:t> but when they move the genes into E. coli…</a:t>
            </a:r>
            <a:endParaRPr lang="en-US" sz="1200" dirty="0" smtClean="0">
              <a:solidFill>
                <a:schemeClr val="tx1">
                  <a:lumMod val="85000"/>
                  <a:lumOff val="15000"/>
                </a:schemeClr>
              </a:solidFill>
              <a:latin typeface="Calibri" pitchFamily="34" charset="0"/>
              <a:cs typeface="+mn-cs"/>
            </a:endParaRPr>
          </a:p>
          <a:p>
            <a:endParaRPr lang="en-US" dirty="0" smtClean="0"/>
          </a:p>
        </p:txBody>
      </p:sp>
      <p:sp>
        <p:nvSpPr>
          <p:cNvPr id="4" name="Slide Number Placeholder 3"/>
          <p:cNvSpPr>
            <a:spLocks noGrp="1"/>
          </p:cNvSpPr>
          <p:nvPr>
            <p:ph type="sldNum" sz="quarter" idx="5"/>
          </p:nvPr>
        </p:nvSpPr>
        <p:spPr/>
        <p:txBody>
          <a:bodyPr/>
          <a:lstStyle/>
          <a:p>
            <a:pPr>
              <a:defRPr/>
            </a:pPr>
            <a:fld id="{2DAE15FE-D354-456C-8104-898809720EE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They get production of gas vesicles.  When you examine the bacteria by</a:t>
            </a:r>
            <a:r>
              <a:rPr lang="en-US" baseline="0" dirty="0" smtClean="0"/>
              <a:t> TEM, you can see the little vesicles.  At right you are looking at a bacterium zoomed in.  At the top of the image you can see the septa where the bacterium is dividing.  The white bubbles are the vesicles.  Phenotypically, these vesicles cause bacteria to float in their medium.  If you allow an E. coli culture to sit on the </a:t>
            </a:r>
            <a:r>
              <a:rPr lang="en-US" baseline="0" dirty="0" err="1" smtClean="0"/>
              <a:t>benchtop</a:t>
            </a:r>
            <a:r>
              <a:rPr lang="en-US" baseline="0" dirty="0" smtClean="0"/>
              <a:t> without agitation, the bacteria will settle to the bottom of the tube.  However, in the strains that contain gas vesicle genes, the bacteria stay afloat.</a:t>
            </a:r>
            <a:endParaRPr lang="en-US" dirty="0" smtClean="0"/>
          </a:p>
        </p:txBody>
      </p:sp>
      <p:sp>
        <p:nvSpPr>
          <p:cNvPr id="4" name="Slide Number Placeholder 3"/>
          <p:cNvSpPr>
            <a:spLocks noGrp="1"/>
          </p:cNvSpPr>
          <p:nvPr>
            <p:ph type="sldNum" sz="quarter" idx="5"/>
          </p:nvPr>
        </p:nvSpPr>
        <p:spPr/>
        <p:txBody>
          <a:bodyPr/>
          <a:lstStyle/>
          <a:p>
            <a:pPr>
              <a:defRPr/>
            </a:pPr>
            <a:fld id="{63CD5148-A146-4278-942F-47F262ED58A6}"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They go on to dissect the gene cluster by examining</a:t>
            </a:r>
            <a:r>
              <a:rPr lang="en-US" baseline="0" dirty="0" smtClean="0"/>
              <a:t> truncations from the 5’ and 3’ end.  From this, they can trim the device down to only 11 genes.  Further studies have done more extensive analysis of this gene cluster systematically removing genes, and it turns out that only 8 of them are needed to produce vesicles in E. coli.  Very little is known about what the individual genes do from a molecular function perspective, but that does not limit our ability to use this device as a functional actuator for making bacteria float.  Indeed, this device has become quite popular within the </a:t>
            </a:r>
            <a:r>
              <a:rPr lang="en-US" baseline="0" dirty="0" err="1" smtClean="0"/>
              <a:t>iGEM</a:t>
            </a:r>
            <a:r>
              <a:rPr lang="en-US" baseline="0" dirty="0" smtClean="0"/>
              <a:t> competition.</a:t>
            </a:r>
            <a:endParaRPr lang="en-US" dirty="0" smtClean="0"/>
          </a:p>
        </p:txBody>
      </p:sp>
      <p:sp>
        <p:nvSpPr>
          <p:cNvPr id="4" name="Slide Number Placeholder 3"/>
          <p:cNvSpPr>
            <a:spLocks noGrp="1"/>
          </p:cNvSpPr>
          <p:nvPr>
            <p:ph type="sldNum" sz="quarter" idx="5"/>
          </p:nvPr>
        </p:nvSpPr>
        <p:spPr/>
        <p:txBody>
          <a:bodyPr/>
          <a:lstStyle/>
          <a:p>
            <a:pPr>
              <a:defRPr/>
            </a:pPr>
            <a:fld id="{13EF85B0-54BE-4D3C-9BFB-94902C7CF50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We’ve discussed</a:t>
            </a:r>
            <a:r>
              <a:rPr lang="en-US" baseline="0" dirty="0" smtClean="0"/>
              <a:t> in previous chapters how you can construct sensor, processor, and actuator devices and join them together to create complex devices.</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In this study, Collins and coworkers construct a genetic circuit</a:t>
            </a:r>
            <a:r>
              <a:rPr lang="en-US" baseline="0" dirty="0" smtClean="0"/>
              <a:t> (the toggle switch) and use it to control a microbiological process (biofilm formation).</a:t>
            </a:r>
            <a:endParaRPr lang="en-US" dirty="0" smtClean="0"/>
          </a:p>
        </p:txBody>
      </p:sp>
      <p:sp>
        <p:nvSpPr>
          <p:cNvPr id="4" name="Slide Number Placeholder 3"/>
          <p:cNvSpPr>
            <a:spLocks noGrp="1"/>
          </p:cNvSpPr>
          <p:nvPr>
            <p:ph type="sldNum" sz="quarter" idx="5"/>
          </p:nvPr>
        </p:nvSpPr>
        <p:spPr/>
        <p:txBody>
          <a:bodyPr/>
          <a:lstStyle/>
          <a:p>
            <a:pPr>
              <a:defRPr/>
            </a:pPr>
            <a:fld id="{B2E5F400-7723-4B00-9467-E824C5E2D01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E11FFA-0611-4104-AFFE-23667A1BFB7D}" type="datetimeFigureOut">
              <a:rPr lang="en-US"/>
              <a:pPr>
                <a:defRPr/>
              </a:pPr>
              <a:t>11/14/2013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CFF6F9-6FF3-4ED1-B261-57693C77AF4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B1253A-EBD4-47E4-81EB-99AC068193CF}" type="datetimeFigureOut">
              <a:rPr lang="en-US"/>
              <a:pPr>
                <a:defRPr/>
              </a:pPr>
              <a:t>11/14/2013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07B4AA-8C20-4DC2-BB89-48A92B4AC68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221481-3B61-43D4-B8B2-43BBFE98B936}" type="datetimeFigureOut">
              <a:rPr lang="en-US"/>
              <a:pPr>
                <a:defRPr/>
              </a:pPr>
              <a:t>11/14/2013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2194FE-3B3F-4856-B067-ADA31AE0FA2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a:solidFill>
                  <a:prstClr val="black">
                    <a:tint val="75000"/>
                  </a:prstClr>
                </a:solidFill>
              </a:rPr>
              <a:pPr>
                <a:def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a:solidFill>
                  <a:prstClr val="black">
                    <a:tint val="75000"/>
                  </a:prstClr>
                </a:solidFill>
              </a:rPr>
              <a:pPr>
                <a:defRPr/>
              </a:pPr>
              <a:t>11/14/2013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a:solidFill>
                  <a:prstClr val="black">
                    <a:tint val="75000"/>
                  </a:prstClr>
                </a:solidFill>
              </a:rPr>
              <a:pPr>
                <a:defRPr/>
              </a:pPr>
              <a:t>11/14/2013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a:solidFill>
                  <a:prstClr val="black">
                    <a:tint val="75000"/>
                  </a:prstClr>
                </a:solidFill>
              </a:rPr>
              <a:pPr>
                <a:defRPr/>
              </a:pPr>
              <a:t>11/14/2013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a:solidFill>
                  <a:prstClr val="black">
                    <a:tint val="75000"/>
                  </a:prstClr>
                </a:solidFill>
              </a:rPr>
              <a:pPr>
                <a:def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87071A-C1BB-42F9-9DC2-1EA264D49ECB}" type="datetimeFigureOut">
              <a:rPr lang="en-US"/>
              <a:pPr>
                <a:defRPr/>
              </a:pPr>
              <a:t>11/14/2013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792365-01A1-441A-A5E4-ED59B1FC409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a:solidFill>
                  <a:prstClr val="black">
                    <a:tint val="75000"/>
                  </a:prstClr>
                </a:solidFill>
              </a:rPr>
              <a:pPr>
                <a:def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F1554A8-75D5-4E14-98D3-8CC370FFF8F9}" type="datetimeFigureOut">
              <a:rPr lang="en-US"/>
              <a:pPr/>
              <a:t>11/14/2013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9B709-F6D4-40DB-88C3-A15DFA96D314}"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97418D-C9BD-4399-AFB9-1CEF8AA02FA7}" type="datetimeFigureOut">
              <a:rPr lang="en-US"/>
              <a:pPr/>
              <a:t>11/14/2013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C26FEB-7099-4B87-8ADB-86C17F2330EF}"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B5C405B-DA65-4CD4-9D5F-032744B26752}" type="datetimeFigureOut">
              <a:rPr lang="en-US"/>
              <a:pPr/>
              <a:t>11/14/2013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3A7BD8-7DAD-43B4-8C3B-8F11C55E08ED}"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9B3DB50-806A-4816-871B-A75E2C0B39DB}" type="datetimeFigureOut">
              <a:rPr lang="en-US"/>
              <a:pPr/>
              <a:t>11/14/2013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288DB2F-E418-43D6-8ADF-BDFC36D745B6}"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4F4D087-8D57-462E-A123-1B4AAB1AFC3F}" type="datetimeFigureOut">
              <a:rPr lang="en-US"/>
              <a:pPr/>
              <a:t>11/14/2013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2E870A61-8A9F-4761-8BC0-BD0B5B9866DD}"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463C02C-E974-49BC-B707-BBC0E26B2B56}" type="datetimeFigureOut">
              <a:rPr lang="en-US"/>
              <a:pPr/>
              <a:t>11/14/2013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AA93F7F-C479-4D64-AC90-72FA59FE7D8E}"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A3851DF-5397-456C-8737-621D1F0DCBFD}" type="datetimeFigureOut">
              <a:rPr lang="en-US"/>
              <a:pPr/>
              <a:t>11/14/2013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AA37D1B-EE7C-4EBB-9FC3-39A541DC91C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F3D1095-8096-4E5D-8CEC-9BB125779191}" type="datetimeFigureOut">
              <a:rPr lang="en-US"/>
              <a:pPr>
                <a:defRPr/>
              </a:pPr>
              <a:t>11/14/2013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CD0BE9-83ED-4365-B579-78337A100D8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1E34706-B6EE-4C6C-B430-3C26DAFEAC3F}" type="datetimeFigureOut">
              <a:rPr lang="en-US"/>
              <a:pPr/>
              <a:t>11/14/2013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5EAFD024-AAB0-4D09-98C6-015A7AE5B131}"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C83506-4CFA-4D80-9BD7-319883262D34}" type="datetimeFigureOut">
              <a:rPr lang="en-US"/>
              <a:pPr/>
              <a:t>11/14/2013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1F32EDB-FADD-437E-93D1-BC52BAD551B6}"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20113C3-81D4-424E-BADB-C87CF7466394}" type="datetimeFigureOut">
              <a:rPr lang="en-US"/>
              <a:pPr/>
              <a:t>11/14/2013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09E71F-BFA6-4AF2-811B-8BE262D1DB84}"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2835C3C-1068-431F-BFF7-6524146AD288}" type="datetimeFigureOut">
              <a:rPr lang="en-US"/>
              <a:pPr/>
              <a:t>11/14/2013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C5EAF9-4078-4D35-83B7-0B7BE49CE0F8}"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86CF7115-2A75-416B-8F09-3F7AED68447F}" type="slidenum">
              <a:rPr lang="en-GB"/>
              <a:pPr>
                <a:defRPr/>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202231AB-A257-4E57-9BCC-3CB6BF8E295E}" type="slidenum">
              <a:rPr lang="en-GB"/>
              <a:pPr>
                <a:defRPr/>
              </a:pPr>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381D6FF5-E36B-400F-AA31-2756DD34C783}" type="slidenum">
              <a:rPr lang="en-GB"/>
              <a:pPr>
                <a:defRPr/>
              </a:pPr>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5425"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10D24779-83DB-4899-9574-C0346405F615}" type="slidenum">
              <a:rPr lang="en-GB"/>
              <a:pPr>
                <a:defRPr/>
              </a:pPr>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1DF11388-7E8E-436C-90A6-E9469D6A385B}" type="slidenum">
              <a:rPr lang="en-GB"/>
              <a:pPr>
                <a:defRPr/>
              </a:pPr>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D339809D-60F8-4CBF-8686-7200A5743C48}"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8772D51-E0D8-48C4-A6CD-FA26B5515C62}" type="datetimeFigureOut">
              <a:rPr lang="en-US"/>
              <a:pPr>
                <a:defRPr/>
              </a:pPr>
              <a:t>11/14/2013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42AD6B-271F-4693-BCE5-7512D77AF5A3}"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13195157-8080-4E41-B955-528127115312}" type="slidenum">
              <a:rPr lang="en-GB"/>
              <a:pPr>
                <a:defRPr/>
              </a:pPr>
              <a:t>‹#›</a:t>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F8F8BCE-9B56-47CD-BA77-9222DB919509}" type="slidenum">
              <a:rPr lang="en-GB"/>
              <a:pPr>
                <a:defRPr/>
              </a:pPr>
              <a:t>‹#›</a:t>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54EBECA-2835-4154-BA0F-6FFAF5663D37}" type="slidenum">
              <a:rPr lang="en-GB"/>
              <a:pPr>
                <a:defRPr/>
              </a:pPr>
              <a:t>‹#›</a:t>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BD18D141-029F-4CCE-9C8B-BEF0FE2DD31D}" type="slidenum">
              <a:rPr lang="en-GB"/>
              <a:pPr>
                <a:defRPr/>
              </a:pPr>
              <a:t>‹#›</a:t>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46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6625" cy="5846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BDFDFC6C-C395-4FCF-B8A1-BBC245AE7725}" type="slidenum">
              <a:rPr lang="en-GB"/>
              <a:pPr>
                <a:defRPr/>
              </a:pPr>
              <a:t>‹#›</a:t>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EEB2CF6-183D-4845-9218-D7A184D63899}" type="datetimeFigureOut">
              <a:rPr lang="en-US"/>
              <a:pPr>
                <a:defRPr/>
              </a:pPr>
              <a:t>11/14/2013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4814EC8-02E7-4100-A188-BD51DC7EB238}"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EA54D1-22E5-4B23-9495-5E3D4BA4D612}"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75D70E2-EE37-4F36-8A47-862D7DD9601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48125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31826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376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800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08D1234-2D3F-450F-8742-96B00C6DF719}" type="datetimeFigureOut">
              <a:rPr lang="en-US"/>
              <a:pPr>
                <a:defRPr/>
              </a:pPr>
              <a:t>11/14/2013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8D72E20-D978-4E90-97ED-14A0A192B99A}"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28399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64177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44826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24357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21582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903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11/14/2013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07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4AD061-DB9E-4D4D-A881-09A798C9D005}" type="datetimeFigureOut">
              <a:rPr lang="en-US"/>
              <a:pPr>
                <a:defRPr/>
              </a:pPr>
              <a:t>11/14/2013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51287E-7667-44DF-9069-726C06C049F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BE20824-E89F-4E0C-80E6-6D57D7CC0AA7}" type="datetimeFigureOut">
              <a:rPr lang="en-US"/>
              <a:pPr>
                <a:defRPr/>
              </a:pPr>
              <a:t>11/14/2013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6A3B77-A767-499A-B585-2B449B0A656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E907DF-067F-4F56-BFFC-0A120761AB1A}" type="datetimeFigureOut">
              <a:rPr lang="en-US"/>
              <a:pPr>
                <a:defRPr/>
              </a:pPr>
              <a:t>11/14/2013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6C848-56C5-42DD-ADA2-8B7943DDDE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7593800-1255-42E6-942D-56AF2BC28A95}" type="datetimeFigureOut">
              <a:rPr lang="en-US"/>
              <a:pPr>
                <a:defRPr/>
              </a:pPr>
              <a:t>11/14/2013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992D3B3-A767-4C9F-A4B1-205ADC9219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05E7D7-D2BB-463E-A9FD-C80588571879}" type="datetimeFigureOut">
              <a:rPr lang="en-US">
                <a:solidFill>
                  <a:prstClr val="black">
                    <a:tint val="75000"/>
                  </a:prstClr>
                </a:solidFill>
              </a:rPr>
              <a:pPr>
                <a:defRPr/>
              </a:pPr>
              <a:t>11/14/2013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5222C77-4F90-4FBD-A098-32F021933E9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auto">
              <a:spcBef>
                <a:spcPts val="0"/>
              </a:spcBef>
              <a:spcAft>
                <a:spcPts val="0"/>
              </a:spcAft>
            </a:pPr>
            <a:fld id="{CE3E7C49-D899-40F0-9574-FA1F0375E7A5}" type="datetimeFigureOut">
              <a:rPr lang="en-US"/>
              <a:pPr fontAlgn="auto">
                <a:spcBef>
                  <a:spcPts val="0"/>
                </a:spcBef>
                <a:spcAft>
                  <a:spcPts val="0"/>
                </a:spcAft>
              </a:pPr>
              <a:t>11/14/2013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auto">
              <a:spcBef>
                <a:spcPts val="0"/>
              </a:spcBef>
              <a:spcAft>
                <a:spcPts val="0"/>
              </a:spcAft>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auto">
              <a:spcBef>
                <a:spcPts val="0"/>
              </a:spcBef>
              <a:spcAft>
                <a:spcPts val="0"/>
              </a:spcAft>
            </a:pPr>
            <a:fld id="{1BB08B84-90C0-4A90-9527-334FA1C2CD4C}" type="slidenum">
              <a:rPr lang="en-US"/>
              <a:pPr fontAlgn="auto">
                <a:spcBef>
                  <a:spcPts val="0"/>
                </a:spcBef>
                <a:spcAft>
                  <a:spcPts val="0"/>
                </a:spcAft>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bwMode="auto">
          <a:xfrm>
            <a:off x="457200" y="274638"/>
            <a:ext cx="8224838" cy="113823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7171" name="Rectangle 2"/>
          <p:cNvSpPr>
            <a:spLocks noGrp="1" noChangeArrowheads="1"/>
          </p:cNvSpPr>
          <p:nvPr>
            <p:ph type="body" idx="1"/>
          </p:nvPr>
        </p:nvSpPr>
        <p:spPr bwMode="auto">
          <a:xfrm>
            <a:off x="457200" y="1600200"/>
            <a:ext cx="8224838" cy="452120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7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fontAlgn="auto">
              <a:lnSpc>
                <a:spcPct val="100000"/>
              </a:lnSpc>
              <a:spcBef>
                <a:spcPts val="0"/>
              </a:spcBef>
              <a:spcAft>
                <a:spcPts val="0"/>
              </a:spcAft>
              <a:buClr>
                <a:srgbClr val="7B820D"/>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7B820D"/>
                </a:solidFill>
                <a:latin typeface="+mn-lt"/>
                <a:cs typeface="Arial Unicode MS" charset="0"/>
              </a:defRPr>
            </a:lvl1pPr>
          </a:lstStyle>
          <a:p>
            <a:pPr>
              <a:defRPr/>
            </a:pPr>
            <a:endParaRPr lang="en-GB"/>
          </a:p>
        </p:txBody>
      </p:sp>
      <p:sp>
        <p:nvSpPr>
          <p:cNvPr id="1028" name="Rectangle 4"/>
          <p:cNvSpPr>
            <a:spLocks noGrp="1" noChangeArrowheads="1"/>
          </p:cNvSpPr>
          <p:nvPr>
            <p:ph type="ftr"/>
          </p:nvPr>
        </p:nvSpPr>
        <p:spPr bwMode="auto">
          <a:xfrm>
            <a:off x="3124200" y="6245225"/>
            <a:ext cx="2890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fontAlgn="auto">
              <a:lnSpc>
                <a:spcPct val="100000"/>
              </a:lnSpc>
              <a:spcBef>
                <a:spcPts val="0"/>
              </a:spcBef>
              <a:spcAft>
                <a:spcPts val="0"/>
              </a:spcAft>
              <a:buClr>
                <a:srgbClr val="7B820D"/>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7B820D"/>
                </a:solidFill>
                <a:latin typeface="+mn-lt"/>
                <a:cs typeface="Arial Unicode MS" charset="0"/>
              </a:defRPr>
            </a:lvl1pPr>
          </a:lstStyle>
          <a:p>
            <a:pPr>
              <a:defRPr/>
            </a:pPr>
            <a:endParaRPr lang="en-GB"/>
          </a:p>
        </p:txBody>
      </p:sp>
      <p:sp>
        <p:nvSpPr>
          <p:cNvPr id="1029" name="Rectangle 5"/>
          <p:cNvSpPr>
            <a:spLocks noGrp="1" noChangeArrowheads="1"/>
          </p:cNvSpPr>
          <p:nvPr>
            <p:ph type="sldNum"/>
          </p:nvPr>
        </p:nvSpPr>
        <p:spPr bwMode="auto">
          <a:xfrm>
            <a:off x="6553200" y="6245225"/>
            <a:ext cx="2128838" cy="4714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fontAlgn="auto">
              <a:lnSpc>
                <a:spcPct val="100000"/>
              </a:lnSpc>
              <a:spcBef>
                <a:spcPts val="0"/>
              </a:spcBef>
              <a:spcAft>
                <a:spcPts val="0"/>
              </a:spcAft>
              <a:buClr>
                <a:srgbClr val="7B820D"/>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7B820D"/>
                </a:solidFill>
                <a:latin typeface="+mn-lt"/>
                <a:cs typeface="Arial Unicode MS" charset="0"/>
              </a:defRPr>
            </a:lvl1pPr>
          </a:lstStyle>
          <a:p>
            <a:pPr>
              <a:defRPr/>
            </a:pPr>
            <a:fld id="{A3CB37B2-6684-4156-8882-790379DBB7D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0" fontAlgn="base" hangingPunct="0">
        <a:lnSpc>
          <a:spcPct val="81000"/>
        </a:lnSpc>
        <a:spcBef>
          <a:spcPct val="0"/>
        </a:spcBef>
        <a:spcAft>
          <a:spcPct val="0"/>
        </a:spcAft>
        <a:buClr>
          <a:srgbClr val="000000"/>
        </a:buClr>
        <a:buSzPct val="100000"/>
        <a:buFont typeface="Arial" pitchFamily="34" charset="0"/>
        <a:defRPr sz="4400">
          <a:solidFill>
            <a:srgbClr val="000000"/>
          </a:solidFill>
          <a:latin typeface="+mj-lt"/>
          <a:ea typeface="+mj-ea"/>
          <a:cs typeface="+mj-cs"/>
        </a:defRPr>
      </a:lvl1pPr>
      <a:lvl2pPr algn="ctr" defTabSz="457200" rtl="0" eaLnBrk="0" fontAlgn="base" hangingPunct="0">
        <a:lnSpc>
          <a:spcPct val="81000"/>
        </a:lnSpc>
        <a:spcBef>
          <a:spcPct val="0"/>
        </a:spcBef>
        <a:spcAft>
          <a:spcPct val="0"/>
        </a:spcAft>
        <a:buClr>
          <a:srgbClr val="000000"/>
        </a:buClr>
        <a:buSzPct val="100000"/>
        <a:buFont typeface="Arial" pitchFamily="34" charset="0"/>
        <a:defRPr sz="4400">
          <a:solidFill>
            <a:srgbClr val="000000"/>
          </a:solidFill>
          <a:latin typeface="Arial" charset="0"/>
          <a:ea typeface="MS Gothic" charset="-128"/>
        </a:defRPr>
      </a:lvl2pPr>
      <a:lvl3pPr algn="ctr" defTabSz="457200" rtl="0" eaLnBrk="0" fontAlgn="base" hangingPunct="0">
        <a:lnSpc>
          <a:spcPct val="81000"/>
        </a:lnSpc>
        <a:spcBef>
          <a:spcPct val="0"/>
        </a:spcBef>
        <a:spcAft>
          <a:spcPct val="0"/>
        </a:spcAft>
        <a:buClr>
          <a:srgbClr val="000000"/>
        </a:buClr>
        <a:buSzPct val="100000"/>
        <a:buFont typeface="Arial" pitchFamily="34" charset="0"/>
        <a:defRPr sz="4400">
          <a:solidFill>
            <a:srgbClr val="000000"/>
          </a:solidFill>
          <a:latin typeface="Arial" charset="0"/>
          <a:ea typeface="MS Gothic" charset="-128"/>
        </a:defRPr>
      </a:lvl3pPr>
      <a:lvl4pPr algn="ctr" defTabSz="457200" rtl="0" eaLnBrk="0" fontAlgn="base" hangingPunct="0">
        <a:lnSpc>
          <a:spcPct val="81000"/>
        </a:lnSpc>
        <a:spcBef>
          <a:spcPct val="0"/>
        </a:spcBef>
        <a:spcAft>
          <a:spcPct val="0"/>
        </a:spcAft>
        <a:buClr>
          <a:srgbClr val="000000"/>
        </a:buClr>
        <a:buSzPct val="100000"/>
        <a:buFont typeface="Arial" pitchFamily="34" charset="0"/>
        <a:defRPr sz="4400">
          <a:solidFill>
            <a:srgbClr val="000000"/>
          </a:solidFill>
          <a:latin typeface="Arial" charset="0"/>
          <a:ea typeface="MS Gothic" charset="-128"/>
        </a:defRPr>
      </a:lvl4pPr>
      <a:lvl5pPr algn="ctr" defTabSz="457200" rtl="0" eaLnBrk="0" fontAlgn="base" hangingPunct="0">
        <a:lnSpc>
          <a:spcPct val="81000"/>
        </a:lnSpc>
        <a:spcBef>
          <a:spcPct val="0"/>
        </a:spcBef>
        <a:spcAft>
          <a:spcPct val="0"/>
        </a:spcAft>
        <a:buClr>
          <a:srgbClr val="000000"/>
        </a:buClr>
        <a:buSzPct val="100000"/>
        <a:buFont typeface="Arial" pitchFamily="34" charset="0"/>
        <a:defRPr sz="4400">
          <a:solidFill>
            <a:srgbClr val="000000"/>
          </a:solidFill>
          <a:latin typeface="Arial" charset="0"/>
          <a:ea typeface="MS Gothic" charset="-128"/>
        </a:defRPr>
      </a:lvl5pPr>
      <a:lvl6pPr marL="457200" algn="ctr" defTabSz="457200" rtl="0" fontAlgn="base">
        <a:lnSpc>
          <a:spcPct val="81000"/>
        </a:lnSpc>
        <a:spcBef>
          <a:spcPct val="0"/>
        </a:spcBef>
        <a:spcAft>
          <a:spcPct val="0"/>
        </a:spcAft>
        <a:buClr>
          <a:srgbClr val="000000"/>
        </a:buClr>
        <a:buSzPct val="100000"/>
        <a:buFont typeface="Arial" charset="0"/>
        <a:defRPr sz="4400">
          <a:solidFill>
            <a:srgbClr val="000000"/>
          </a:solidFill>
          <a:latin typeface="Arial" charset="0"/>
          <a:ea typeface="MS Gothic" charset="-128"/>
        </a:defRPr>
      </a:lvl6pPr>
      <a:lvl7pPr marL="914400" algn="ctr" defTabSz="457200" rtl="0" fontAlgn="base">
        <a:lnSpc>
          <a:spcPct val="81000"/>
        </a:lnSpc>
        <a:spcBef>
          <a:spcPct val="0"/>
        </a:spcBef>
        <a:spcAft>
          <a:spcPct val="0"/>
        </a:spcAft>
        <a:buClr>
          <a:srgbClr val="000000"/>
        </a:buClr>
        <a:buSzPct val="100000"/>
        <a:buFont typeface="Arial" charset="0"/>
        <a:defRPr sz="4400">
          <a:solidFill>
            <a:srgbClr val="000000"/>
          </a:solidFill>
          <a:latin typeface="Arial" charset="0"/>
          <a:ea typeface="MS Gothic" charset="-128"/>
        </a:defRPr>
      </a:lvl7pPr>
      <a:lvl8pPr marL="1371600" algn="ctr" defTabSz="457200" rtl="0" fontAlgn="base">
        <a:lnSpc>
          <a:spcPct val="81000"/>
        </a:lnSpc>
        <a:spcBef>
          <a:spcPct val="0"/>
        </a:spcBef>
        <a:spcAft>
          <a:spcPct val="0"/>
        </a:spcAft>
        <a:buClr>
          <a:srgbClr val="000000"/>
        </a:buClr>
        <a:buSzPct val="100000"/>
        <a:buFont typeface="Arial" charset="0"/>
        <a:defRPr sz="4400">
          <a:solidFill>
            <a:srgbClr val="000000"/>
          </a:solidFill>
          <a:latin typeface="Arial" charset="0"/>
          <a:ea typeface="MS Gothic" charset="-128"/>
        </a:defRPr>
      </a:lvl8pPr>
      <a:lvl9pPr marL="1828800" algn="ctr" defTabSz="457200" rtl="0" fontAlgn="base">
        <a:lnSpc>
          <a:spcPct val="81000"/>
        </a:lnSpc>
        <a:spcBef>
          <a:spcPct val="0"/>
        </a:spcBef>
        <a:spcAft>
          <a:spcPct val="0"/>
        </a:spcAft>
        <a:buClr>
          <a:srgbClr val="000000"/>
        </a:buClr>
        <a:buSzPct val="100000"/>
        <a:buFont typeface="Arial" charset="0"/>
        <a:defRPr sz="4400">
          <a:solidFill>
            <a:srgbClr val="000000"/>
          </a:solidFill>
          <a:latin typeface="Arial" charset="0"/>
          <a:ea typeface="MS Gothic" charset="-128"/>
        </a:defRPr>
      </a:lvl9pPr>
    </p:titleStyle>
    <p:bodyStyle>
      <a:lvl1pPr marL="338138" indent="-338138" algn="l" defTabSz="457200" rtl="0" eaLnBrk="0" fontAlgn="base" hangingPunct="0">
        <a:lnSpc>
          <a:spcPct val="81000"/>
        </a:lnSpc>
        <a:spcBef>
          <a:spcPts val="800"/>
        </a:spcBef>
        <a:spcAft>
          <a:spcPct val="0"/>
        </a:spcAft>
        <a:buClr>
          <a:srgbClr val="000000"/>
        </a:buClr>
        <a:buSzPct val="100000"/>
        <a:buFont typeface="Arial" pitchFamily="34" charset="0"/>
        <a:buChar char="•"/>
        <a:defRPr sz="3200">
          <a:solidFill>
            <a:srgbClr val="000000"/>
          </a:solidFill>
          <a:latin typeface="+mn-lt"/>
          <a:ea typeface="+mn-ea"/>
          <a:cs typeface="+mn-cs"/>
        </a:defRPr>
      </a:lvl1pPr>
      <a:lvl2pPr marL="738188" indent="-280988" algn="l" defTabSz="457200" rtl="0" eaLnBrk="0" fontAlgn="base" hangingPunct="0">
        <a:lnSpc>
          <a:spcPct val="81000"/>
        </a:lnSpc>
        <a:spcBef>
          <a:spcPts val="700"/>
        </a:spcBef>
        <a:spcAft>
          <a:spcPct val="0"/>
        </a:spcAft>
        <a:buClr>
          <a:srgbClr val="000000"/>
        </a:buClr>
        <a:buSzPct val="100000"/>
        <a:buFont typeface="Arial" pitchFamily="34" charset="0"/>
        <a:buChar char="–"/>
        <a:defRPr sz="2800">
          <a:solidFill>
            <a:srgbClr val="000000"/>
          </a:solidFill>
          <a:latin typeface="+mn-lt"/>
          <a:ea typeface="+mn-ea"/>
        </a:defRPr>
      </a:lvl2pPr>
      <a:lvl3pPr marL="1143000" indent="-228600" algn="l" defTabSz="457200" rtl="0" eaLnBrk="0" fontAlgn="base" hangingPunct="0">
        <a:lnSpc>
          <a:spcPct val="81000"/>
        </a:lnSpc>
        <a:spcBef>
          <a:spcPts val="600"/>
        </a:spcBef>
        <a:spcAft>
          <a:spcPct val="0"/>
        </a:spcAft>
        <a:buClr>
          <a:srgbClr val="000000"/>
        </a:buClr>
        <a:buSzPct val="100000"/>
        <a:buFont typeface="Arial" pitchFamily="34" charset="0"/>
        <a:buChar char="•"/>
        <a:defRPr sz="2400">
          <a:solidFill>
            <a:srgbClr val="000000"/>
          </a:solidFill>
          <a:latin typeface="+mn-lt"/>
          <a:ea typeface="+mn-ea"/>
        </a:defRPr>
      </a:lvl3pPr>
      <a:lvl4pPr marL="1600200" indent="-228600" algn="l" defTabSz="457200" rtl="0" eaLnBrk="0" fontAlgn="base" hangingPunct="0">
        <a:lnSpc>
          <a:spcPct val="81000"/>
        </a:lnSpc>
        <a:spcBef>
          <a:spcPts val="500"/>
        </a:spcBef>
        <a:spcAft>
          <a:spcPct val="0"/>
        </a:spcAft>
        <a:buClr>
          <a:srgbClr val="000000"/>
        </a:buClr>
        <a:buSzPct val="100000"/>
        <a:buFont typeface="Arial" pitchFamily="34" charset="0"/>
        <a:buChar char="–"/>
        <a:defRPr sz="2000">
          <a:solidFill>
            <a:srgbClr val="000000"/>
          </a:solidFill>
          <a:latin typeface="+mn-lt"/>
          <a:ea typeface="+mn-ea"/>
        </a:defRPr>
      </a:lvl4pPr>
      <a:lvl5pPr marL="2057400" indent="-228600" algn="l" defTabSz="457200" rtl="0" eaLnBrk="0" fontAlgn="base" hangingPunct="0">
        <a:lnSpc>
          <a:spcPct val="81000"/>
        </a:lnSpc>
        <a:spcBef>
          <a:spcPts val="500"/>
        </a:spcBef>
        <a:spcAft>
          <a:spcPct val="0"/>
        </a:spcAft>
        <a:buClr>
          <a:srgbClr val="000000"/>
        </a:buClr>
        <a:buSzPct val="100000"/>
        <a:buFont typeface="Arial" pitchFamily="34" charset="0"/>
        <a:buChar char="»"/>
        <a:defRPr sz="2000">
          <a:solidFill>
            <a:srgbClr val="000000"/>
          </a:solidFill>
          <a:latin typeface="+mn-lt"/>
          <a:ea typeface="+mn-ea"/>
        </a:defRPr>
      </a:lvl5pPr>
      <a:lvl6pPr marL="2514600" indent="-228600" algn="l" defTabSz="457200" rtl="0" fontAlgn="base">
        <a:lnSpc>
          <a:spcPct val="81000"/>
        </a:lnSpc>
        <a:spcBef>
          <a:spcPts val="500"/>
        </a:spcBef>
        <a:spcAft>
          <a:spcPct val="0"/>
        </a:spcAft>
        <a:buClr>
          <a:srgbClr val="000000"/>
        </a:buClr>
        <a:buSzPct val="100000"/>
        <a:buFont typeface="Arial" charset="0"/>
        <a:buChar char="»"/>
        <a:defRPr sz="2000">
          <a:solidFill>
            <a:srgbClr val="000000"/>
          </a:solidFill>
          <a:latin typeface="+mn-lt"/>
          <a:ea typeface="+mn-ea"/>
        </a:defRPr>
      </a:lvl6pPr>
      <a:lvl7pPr marL="2971800" indent="-228600" algn="l" defTabSz="457200" rtl="0" fontAlgn="base">
        <a:lnSpc>
          <a:spcPct val="81000"/>
        </a:lnSpc>
        <a:spcBef>
          <a:spcPts val="500"/>
        </a:spcBef>
        <a:spcAft>
          <a:spcPct val="0"/>
        </a:spcAft>
        <a:buClr>
          <a:srgbClr val="000000"/>
        </a:buClr>
        <a:buSzPct val="100000"/>
        <a:buFont typeface="Arial" charset="0"/>
        <a:buChar char="»"/>
        <a:defRPr sz="2000">
          <a:solidFill>
            <a:srgbClr val="000000"/>
          </a:solidFill>
          <a:latin typeface="+mn-lt"/>
          <a:ea typeface="+mn-ea"/>
        </a:defRPr>
      </a:lvl7pPr>
      <a:lvl8pPr marL="3429000" indent="-228600" algn="l" defTabSz="457200" rtl="0" fontAlgn="base">
        <a:lnSpc>
          <a:spcPct val="81000"/>
        </a:lnSpc>
        <a:spcBef>
          <a:spcPts val="500"/>
        </a:spcBef>
        <a:spcAft>
          <a:spcPct val="0"/>
        </a:spcAft>
        <a:buClr>
          <a:srgbClr val="000000"/>
        </a:buClr>
        <a:buSzPct val="100000"/>
        <a:buFont typeface="Arial" charset="0"/>
        <a:buChar char="»"/>
        <a:defRPr sz="2000">
          <a:solidFill>
            <a:srgbClr val="000000"/>
          </a:solidFill>
          <a:latin typeface="+mn-lt"/>
          <a:ea typeface="+mn-ea"/>
        </a:defRPr>
      </a:lvl8pPr>
      <a:lvl9pPr marL="3886200" indent="-228600" algn="l" defTabSz="457200" rtl="0" fontAlgn="base">
        <a:lnSpc>
          <a:spcPct val="81000"/>
        </a:lnSpc>
        <a:spcBef>
          <a:spcPts val="500"/>
        </a:spcBef>
        <a:spcAft>
          <a:spcPct val="0"/>
        </a:spcAft>
        <a:buClr>
          <a:srgbClr val="000000"/>
        </a:buClr>
        <a:buSzPct val="100000"/>
        <a:buFont typeface="Arial" charset="0"/>
        <a:buChar char="»"/>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EA54D1-22E5-4B23-9495-5E3D4BA4D612}" type="datetimeFigureOut">
              <a:rPr lang="en-US" smtClean="0">
                <a:solidFill>
                  <a:prstClr val="black">
                    <a:tint val="75000"/>
                  </a:prstClr>
                </a:solidFill>
                <a:latin typeface="Calibri"/>
              </a:rPr>
              <a:pPr fontAlgn="auto">
                <a:spcBef>
                  <a:spcPts val="0"/>
                </a:spcBef>
                <a:spcAft>
                  <a:spcPts val="0"/>
                </a:spcAft>
              </a:pPr>
              <a:t>11/14/2013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75D70E2-EE37-4F36-8A47-862D7DD96017}"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rPr>
              <a:pPr fontAlgn="auto">
                <a:spcBef>
                  <a:spcPts val="0"/>
                </a:spcBef>
                <a:spcAft>
                  <a:spcPts val="0"/>
                </a:spcAft>
              </a:pPr>
              <a:t>11/14/2013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51348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6.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5.xml"/><Relationship Id="rId1" Type="http://schemas.openxmlformats.org/officeDocument/2006/relationships/tags" Target="../tags/tag6.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1.emf"/><Relationship Id="rId2" Type="http://schemas.openxmlformats.org/officeDocument/2006/relationships/slideLayout" Target="../slideLayouts/slideLayout35.xml"/><Relationship Id="rId1" Type="http://schemas.openxmlformats.org/officeDocument/2006/relationships/tags" Target="../tags/tag7.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rPr>
              <a:t>Advanced Microbial Processes</a:t>
            </a:r>
            <a:endParaRPr lang="en-US" dirty="0">
              <a:solidFill>
                <a:schemeClr val="bg1"/>
              </a:solidFill>
              <a:latin typeface="Rockwell Extra Bold" pitchFamily="18" charset="0"/>
            </a:endParaRPr>
          </a:p>
        </p:txBody>
      </p:sp>
    </p:spTree>
    <p:extLst>
      <p:ext uri="{BB962C8B-B14F-4D97-AF65-F5344CB8AC3E}">
        <p14:creationId xmlns:p14="http://schemas.microsoft.com/office/powerpoint/2010/main" val="647888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Radiation-Dependent Biofilms</a:t>
            </a:r>
          </a:p>
        </p:txBody>
      </p:sp>
      <p:pic>
        <p:nvPicPr>
          <p:cNvPr id="7171" name="Picture 2"/>
          <p:cNvPicPr>
            <a:picLocks noChangeAspect="1" noChangeArrowheads="1"/>
          </p:cNvPicPr>
          <p:nvPr/>
        </p:nvPicPr>
        <p:blipFill>
          <a:blip r:embed="rId3" cstate="print"/>
          <a:srcRect/>
          <a:stretch>
            <a:fillRect/>
          </a:stretch>
        </p:blipFill>
        <p:spPr bwMode="auto">
          <a:xfrm>
            <a:off x="1676400" y="1447800"/>
            <a:ext cx="5284788" cy="40386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Radiation-Dependent Biofilms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690" y="1066800"/>
            <a:ext cx="651510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397" y="3429000"/>
            <a:ext cx="65151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400110"/>
          </a:xfrm>
          <a:prstGeom prst="rect">
            <a:avLst/>
          </a:prstGeom>
          <a:noFill/>
          <a:ln w="9525">
            <a:noFill/>
            <a:miter lim="800000"/>
            <a:headEnd/>
            <a:tailEnd/>
          </a:ln>
        </p:spPr>
        <p:txBody>
          <a:bodyPr>
            <a:spAutoFit/>
          </a:bodyPr>
          <a:lstStyle/>
          <a:p>
            <a:r>
              <a:rPr lang="en-US" sz="2000" dirty="0" smtClean="0">
                <a:latin typeface="Rockwell Extra Bold" pitchFamily="18" charset="0"/>
              </a:rPr>
              <a:t>Biofilm formation in </a:t>
            </a:r>
            <a:r>
              <a:rPr lang="en-US" sz="2000" i="1" dirty="0" smtClean="0">
                <a:latin typeface="Rockwell Extra Bold" pitchFamily="18" charset="0"/>
              </a:rPr>
              <a:t>E. coli</a:t>
            </a:r>
            <a:endParaRPr lang="en-US" sz="2000" dirty="0">
              <a:latin typeface="Rockwell Extra Bold" pitchFamily="18" charset="0"/>
            </a:endParaRPr>
          </a:p>
        </p:txBody>
      </p:sp>
      <p:sp>
        <p:nvSpPr>
          <p:cNvPr id="8" name="TextBox 7"/>
          <p:cNvSpPr txBox="1"/>
          <p:nvPr/>
        </p:nvSpPr>
        <p:spPr>
          <a:xfrm>
            <a:off x="6553200" y="6324600"/>
            <a:ext cx="2438400" cy="369332"/>
          </a:xfrm>
          <a:prstGeom prst="rect">
            <a:avLst/>
          </a:prstGeom>
          <a:noFill/>
        </p:spPr>
        <p:txBody>
          <a:bodyPr wrap="square" rtlCol="0">
            <a:spAutoFit/>
          </a:bodyPr>
          <a:lstStyle/>
          <a:p>
            <a:r>
              <a:rPr lang="en-US" dirty="0" smtClean="0"/>
              <a:t>PMID:</a:t>
            </a:r>
            <a:r>
              <a:rPr lang="en-US" dirty="0"/>
              <a:t> </a:t>
            </a:r>
            <a:r>
              <a:rPr lang="en-US" dirty="0" smtClean="0"/>
              <a:t>11473319</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34480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1681224"/>
            <a:ext cx="3421507" cy="255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96980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400110"/>
          </a:xfrm>
          <a:prstGeom prst="rect">
            <a:avLst/>
          </a:prstGeom>
          <a:noFill/>
          <a:ln w="9525">
            <a:noFill/>
            <a:miter lim="800000"/>
            <a:headEnd/>
            <a:tailEnd/>
          </a:ln>
        </p:spPr>
        <p:txBody>
          <a:bodyPr>
            <a:spAutoFit/>
          </a:bodyPr>
          <a:lstStyle/>
          <a:p>
            <a:r>
              <a:rPr lang="en-US" sz="2000" dirty="0" err="1" smtClean="0">
                <a:latin typeface="Rockwell Extra Bold" pitchFamily="18" charset="0"/>
              </a:rPr>
              <a:t>Biofilm</a:t>
            </a:r>
            <a:r>
              <a:rPr lang="en-US" sz="2000" dirty="0" smtClean="0">
                <a:latin typeface="Rockwell Extra Bold" pitchFamily="18" charset="0"/>
              </a:rPr>
              <a:t> formation in </a:t>
            </a:r>
            <a:r>
              <a:rPr lang="en-US" sz="2000" i="1" dirty="0" smtClean="0">
                <a:latin typeface="Rockwell Extra Bold" pitchFamily="18" charset="0"/>
              </a:rPr>
              <a:t>E. coli </a:t>
            </a:r>
            <a:r>
              <a:rPr lang="en-US" sz="2000" dirty="0">
                <a:latin typeface="Rockwell Extra Bold" pitchFamily="18" charset="0"/>
              </a:rPr>
              <a:t>requires </a:t>
            </a:r>
            <a:r>
              <a:rPr lang="en-US" sz="2000" dirty="0" smtClean="0">
                <a:latin typeface="Rockwell Extra Bold" pitchFamily="18" charset="0"/>
              </a:rPr>
              <a:t>F plasmid</a:t>
            </a:r>
            <a:endParaRPr lang="en-US" sz="2000" dirty="0">
              <a:latin typeface="Rockwell Extra Bold" pitchFamily="18" charset="0"/>
            </a:endParaRPr>
          </a:p>
        </p:txBody>
      </p:sp>
      <p:pic>
        <p:nvPicPr>
          <p:cNvPr id="61444" name="Picture 4"/>
          <p:cNvPicPr>
            <a:picLocks noChangeAspect="1" noChangeArrowheads="1"/>
          </p:cNvPicPr>
          <p:nvPr/>
        </p:nvPicPr>
        <p:blipFill>
          <a:blip r:embed="rId3" cstate="print"/>
          <a:srcRect/>
          <a:stretch>
            <a:fillRect/>
          </a:stretch>
        </p:blipFill>
        <p:spPr bwMode="auto">
          <a:xfrm>
            <a:off x="1175070" y="914400"/>
            <a:ext cx="6541386" cy="4963758"/>
          </a:xfrm>
          <a:prstGeom prst="rect">
            <a:avLst/>
          </a:prstGeom>
          <a:noFill/>
          <a:ln w="9525">
            <a:noFill/>
            <a:miter lim="800000"/>
            <a:headEnd/>
            <a:tailEnd/>
          </a:ln>
        </p:spPr>
      </p:pic>
      <p:sp>
        <p:nvSpPr>
          <p:cNvPr id="8" name="TextBox 7"/>
          <p:cNvSpPr txBox="1"/>
          <p:nvPr/>
        </p:nvSpPr>
        <p:spPr>
          <a:xfrm>
            <a:off x="6553200" y="6324600"/>
            <a:ext cx="2438400" cy="369332"/>
          </a:xfrm>
          <a:prstGeom prst="rect">
            <a:avLst/>
          </a:prstGeom>
          <a:noFill/>
        </p:spPr>
        <p:txBody>
          <a:bodyPr wrap="square" rtlCol="0">
            <a:spAutoFit/>
          </a:bodyPr>
          <a:lstStyle/>
          <a:p>
            <a:r>
              <a:rPr lang="en-US" dirty="0" smtClean="0"/>
              <a:t>PMID:</a:t>
            </a:r>
            <a:r>
              <a:rPr lang="en-US" dirty="0"/>
              <a:t> </a:t>
            </a:r>
            <a:r>
              <a:rPr lang="en-US" dirty="0" smtClean="0"/>
              <a:t>11473319</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7315200" y="6477000"/>
            <a:ext cx="1752600" cy="366713"/>
          </a:xfrm>
          <a:prstGeom prst="rect">
            <a:avLst/>
          </a:prstGeom>
          <a:noFill/>
          <a:ln w="9525">
            <a:noFill/>
            <a:miter lim="800000"/>
            <a:headEnd/>
            <a:tailEnd/>
          </a:ln>
        </p:spPr>
        <p:txBody>
          <a:bodyPr>
            <a:spAutoFit/>
          </a:bodyPr>
          <a:lstStyle/>
          <a:p>
            <a:pPr>
              <a:spcBef>
                <a:spcPct val="50000"/>
              </a:spcBef>
            </a:pPr>
            <a:r>
              <a:rPr lang="en-US">
                <a:latin typeface="Calibri" pitchFamily="34" charset="0"/>
              </a:rPr>
              <a:t>PMID 15159530</a:t>
            </a:r>
          </a:p>
        </p:txBody>
      </p:sp>
      <p:pic>
        <p:nvPicPr>
          <p:cNvPr id="9230" name="Picture 16"/>
          <p:cNvPicPr>
            <a:picLocks noChangeAspect="1" noChangeArrowheads="1"/>
          </p:cNvPicPr>
          <p:nvPr/>
        </p:nvPicPr>
        <p:blipFill>
          <a:blip r:embed="rId3" cstate="print"/>
          <a:srcRect/>
          <a:stretch>
            <a:fillRect/>
          </a:stretch>
        </p:blipFill>
        <p:spPr bwMode="auto">
          <a:xfrm>
            <a:off x="304800" y="1870075"/>
            <a:ext cx="2265363" cy="3697288"/>
          </a:xfrm>
          <a:prstGeom prst="rect">
            <a:avLst/>
          </a:prstGeom>
          <a:noFill/>
          <a:ln w="9525">
            <a:noFill/>
            <a:miter lim="800000"/>
            <a:headEnd/>
            <a:tailEnd/>
          </a:ln>
        </p:spPr>
      </p:pic>
      <p:pic>
        <p:nvPicPr>
          <p:cNvPr id="9231" name="Picture 17"/>
          <p:cNvPicPr>
            <a:picLocks noChangeAspect="1" noChangeArrowheads="1"/>
          </p:cNvPicPr>
          <p:nvPr/>
        </p:nvPicPr>
        <p:blipFill>
          <a:blip r:embed="rId4" cstate="print"/>
          <a:srcRect/>
          <a:stretch>
            <a:fillRect/>
          </a:stretch>
        </p:blipFill>
        <p:spPr bwMode="auto">
          <a:xfrm>
            <a:off x="3082041" y="2886075"/>
            <a:ext cx="5343525" cy="1665288"/>
          </a:xfrm>
          <a:prstGeom prst="rect">
            <a:avLst/>
          </a:prstGeom>
          <a:noFill/>
          <a:ln w="9525">
            <a:noFill/>
            <a:miter lim="800000"/>
            <a:headEnd/>
            <a:tailEnd/>
          </a:ln>
        </p:spPr>
      </p:pic>
      <p:sp>
        <p:nvSpPr>
          <p:cNvPr id="9232"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Radiation-Dependent Biofilms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DNA Manipulation Circuits</a:t>
            </a:r>
            <a:endParaRPr lang="en-US" sz="4400" dirty="0">
              <a:solidFill>
                <a:prstClr val="white"/>
              </a:solidFill>
              <a:latin typeface="Rockwell Extra Bold" pitchFamily="18" charset="0"/>
            </a:endParaRPr>
          </a:p>
        </p:txBody>
      </p:sp>
      <p:sp>
        <p:nvSpPr>
          <p:cNvPr id="4" name="Rectangle 2"/>
          <p:cNvSpPr>
            <a:spLocks noChangeArrowheads="1"/>
          </p:cNvSpPr>
          <p:nvPr/>
        </p:nvSpPr>
        <p:spPr bwMode="auto">
          <a:xfrm>
            <a:off x="6588125" y="5848350"/>
            <a:ext cx="1916113" cy="369888"/>
          </a:xfrm>
          <a:prstGeom prst="rect">
            <a:avLst/>
          </a:prstGeom>
          <a:noFill/>
          <a:ln w="9525">
            <a:noFill/>
            <a:miter lim="800000"/>
            <a:headEnd/>
            <a:tailEnd/>
          </a:ln>
        </p:spPr>
        <p:txBody>
          <a:bodyPr wrap="none">
            <a:spAutoFit/>
          </a:bodyPr>
          <a:lstStyle/>
          <a:p>
            <a:r>
              <a:rPr lang="en-US">
                <a:solidFill>
                  <a:schemeClr val="bg1"/>
                </a:solidFill>
              </a:rPr>
              <a:t>PMID 15731760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3" cstate="print"/>
          <a:srcRect/>
          <a:stretch>
            <a:fillRect/>
          </a:stretch>
        </p:blipFill>
        <p:spPr bwMode="auto">
          <a:xfrm>
            <a:off x="228600" y="1219200"/>
            <a:ext cx="8915400" cy="36480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The orthogonal </a:t>
            </a:r>
            <a:r>
              <a:rPr lang="en-US" sz="2800" dirty="0" err="1" smtClean="0">
                <a:latin typeface="Rockwell Extra Bold" pitchFamily="18" charset="0"/>
              </a:rPr>
              <a:t>replicon</a:t>
            </a:r>
            <a:r>
              <a:rPr lang="en-US" sz="2800" dirty="0" smtClean="0">
                <a:latin typeface="Rockwell Extra Bold" pitchFamily="18" charset="0"/>
              </a:rPr>
              <a:t> </a:t>
            </a:r>
            <a:r>
              <a:rPr lang="en-US" sz="2800" i="1" dirty="0" err="1" smtClean="0">
                <a:latin typeface="Rockwell Extra Bold" pitchFamily="18" charset="0"/>
              </a:rPr>
              <a:t>pir</a:t>
            </a:r>
            <a:r>
              <a:rPr lang="en-US" sz="2800" i="1" dirty="0" smtClean="0">
                <a:latin typeface="Rockwell Extra Bold" pitchFamily="18" charset="0"/>
              </a:rPr>
              <a:t>/</a:t>
            </a:r>
            <a:r>
              <a:rPr lang="en-US" sz="2800" dirty="0" smtClean="0">
                <a:latin typeface="Rockwell Extra Bold" pitchFamily="18" charset="0"/>
              </a:rPr>
              <a:t>R6K</a:t>
            </a:r>
            <a:endParaRPr lang="en-US" sz="2800" dirty="0">
              <a:latin typeface="Rockwell Extra Bold" pitchFamily="18" charset="0"/>
            </a:endParaRPr>
          </a:p>
        </p:txBody>
      </p:sp>
      <p:grpSp>
        <p:nvGrpSpPr>
          <p:cNvPr id="7" name="Group 6"/>
          <p:cNvGrpSpPr/>
          <p:nvPr/>
        </p:nvGrpSpPr>
        <p:grpSpPr>
          <a:xfrm>
            <a:off x="228600" y="990600"/>
            <a:ext cx="4994942" cy="3048000"/>
            <a:chOff x="228600" y="990600"/>
            <a:chExt cx="4495800" cy="2743415"/>
          </a:xfrm>
        </p:grpSpPr>
        <p:pic>
          <p:nvPicPr>
            <p:cNvPr id="157698" name="Picture 2"/>
            <p:cNvPicPr>
              <a:picLocks noChangeAspect="1" noChangeArrowheads="1"/>
            </p:cNvPicPr>
            <p:nvPr/>
          </p:nvPicPr>
          <p:blipFill>
            <a:blip r:embed="rId4" cstate="print"/>
            <a:srcRect/>
            <a:stretch>
              <a:fillRect/>
            </a:stretch>
          </p:blipFill>
          <p:spPr bwMode="auto">
            <a:xfrm>
              <a:off x="381000" y="1066800"/>
              <a:ext cx="4343400" cy="2667215"/>
            </a:xfrm>
            <a:prstGeom prst="rect">
              <a:avLst/>
            </a:prstGeom>
            <a:noFill/>
            <a:ln w="9525">
              <a:noFill/>
              <a:miter lim="800000"/>
              <a:headEnd/>
              <a:tailEnd/>
            </a:ln>
          </p:spPr>
        </p:pic>
        <p:sp>
          <p:nvSpPr>
            <p:cNvPr id="6" name="Rectangle 5"/>
            <p:cNvSpPr/>
            <p:nvPr/>
          </p:nvSpPr>
          <p:spPr>
            <a:xfrm>
              <a:off x="228600" y="990600"/>
              <a:ext cx="685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1752600" y="4724400"/>
            <a:ext cx="2971800" cy="1524000"/>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1752600" y="58674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334000" y="4724400"/>
            <a:ext cx="2971800" cy="1524000"/>
          </a:xfrm>
          <a:prstGeom prst="round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5334000" y="58674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4000" y="6248400"/>
            <a:ext cx="2971800" cy="369332"/>
          </a:xfrm>
          <a:prstGeom prst="rect">
            <a:avLst/>
          </a:prstGeom>
          <a:noFill/>
        </p:spPr>
        <p:txBody>
          <a:bodyPr wrap="square" rtlCol="0">
            <a:spAutoFit/>
          </a:bodyPr>
          <a:lstStyle/>
          <a:p>
            <a:pPr algn="ctr"/>
            <a:r>
              <a:rPr lang="en-US" i="1" dirty="0" err="1" smtClean="0"/>
              <a:t>pir</a:t>
            </a:r>
            <a:r>
              <a:rPr lang="en-US" dirty="0" smtClean="0"/>
              <a:t> Strain</a:t>
            </a:r>
            <a:endParaRPr lang="en-US" dirty="0"/>
          </a:p>
        </p:txBody>
      </p:sp>
      <p:sp>
        <p:nvSpPr>
          <p:cNvPr id="15" name="TextBox 14"/>
          <p:cNvSpPr txBox="1"/>
          <p:nvPr/>
        </p:nvSpPr>
        <p:spPr>
          <a:xfrm>
            <a:off x="1828800" y="6248400"/>
            <a:ext cx="2971800" cy="369332"/>
          </a:xfrm>
          <a:prstGeom prst="rect">
            <a:avLst/>
          </a:prstGeom>
          <a:noFill/>
        </p:spPr>
        <p:txBody>
          <a:bodyPr wrap="square" rtlCol="0">
            <a:spAutoFit/>
          </a:bodyPr>
          <a:lstStyle/>
          <a:p>
            <a:pPr algn="ctr"/>
            <a:r>
              <a:rPr lang="en-US" dirty="0" smtClean="0"/>
              <a:t>wt</a:t>
            </a:r>
            <a:endParaRPr lang="en-US" dirty="0"/>
          </a:p>
        </p:txBody>
      </p:sp>
      <p:sp>
        <p:nvSpPr>
          <p:cNvPr id="16" name="Oval 15"/>
          <p:cNvSpPr/>
          <p:nvPr/>
        </p:nvSpPr>
        <p:spPr>
          <a:xfrm>
            <a:off x="6400800" y="3048000"/>
            <a:ext cx="838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77000" y="2895600"/>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R6K</a:t>
            </a:r>
          </a:p>
        </p:txBody>
      </p:sp>
      <p:sp>
        <p:nvSpPr>
          <p:cNvPr id="18" name="Oval 17"/>
          <p:cNvSpPr/>
          <p:nvPr/>
        </p:nvSpPr>
        <p:spPr>
          <a:xfrm>
            <a:off x="5715000" y="5029200"/>
            <a:ext cx="838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791200" y="4876800"/>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R6K</a:t>
            </a:r>
          </a:p>
        </p:txBody>
      </p:sp>
      <p:sp>
        <p:nvSpPr>
          <p:cNvPr id="20" name="Oval 19"/>
          <p:cNvSpPr/>
          <p:nvPr/>
        </p:nvSpPr>
        <p:spPr>
          <a:xfrm>
            <a:off x="5867400" y="5181600"/>
            <a:ext cx="838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43600" y="5029200"/>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R6K</a:t>
            </a:r>
          </a:p>
        </p:txBody>
      </p:sp>
      <p:sp>
        <p:nvSpPr>
          <p:cNvPr id="22" name="Oval 21"/>
          <p:cNvSpPr/>
          <p:nvPr/>
        </p:nvSpPr>
        <p:spPr>
          <a:xfrm>
            <a:off x="6172200" y="5029200"/>
            <a:ext cx="838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48400" y="4876800"/>
            <a:ext cx="685800" cy="30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R6K</a:t>
            </a:r>
          </a:p>
        </p:txBody>
      </p:sp>
      <p:sp>
        <p:nvSpPr>
          <p:cNvPr id="24" name="Right Arrow 23"/>
          <p:cNvSpPr/>
          <p:nvPr/>
        </p:nvSpPr>
        <p:spPr>
          <a:xfrm>
            <a:off x="7391400" y="5638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pir</a:t>
            </a:r>
            <a:endParaRPr lang="en-US" dirty="0"/>
          </a:p>
        </p:txBody>
      </p:sp>
      <p:cxnSp>
        <p:nvCxnSpPr>
          <p:cNvPr id="26" name="Straight Arrow Connector 25"/>
          <p:cNvCxnSpPr/>
          <p:nvPr/>
        </p:nvCxnSpPr>
        <p:spPr>
          <a:xfrm flipH="1">
            <a:off x="3276600" y="3581400"/>
            <a:ext cx="2971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629400" y="3962400"/>
            <a:ext cx="228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err="1" smtClean="0">
                <a:latin typeface="Rockwell Extra Bold" pitchFamily="18" charset="0"/>
              </a:rPr>
              <a:t>PheS</a:t>
            </a:r>
            <a:r>
              <a:rPr lang="en-US" sz="2800" dirty="0" smtClean="0">
                <a:latin typeface="Rockwell Extra Bold" pitchFamily="18" charset="0"/>
              </a:rPr>
              <a:t> negative selection</a:t>
            </a:r>
            <a:endParaRPr lang="en-US" sz="2800" dirty="0">
              <a:latin typeface="Rockwell Extra Bold" pitchFamily="18" charset="0"/>
            </a:endParaRPr>
          </a:p>
        </p:txBody>
      </p:sp>
      <p:pic>
        <p:nvPicPr>
          <p:cNvPr id="158722" name="Picture 2" descr="http://www.cs.stedwards.edu/chem/Chemistry/CHEM43/CHEM43/tRNA/syn.gif"/>
          <p:cNvPicPr>
            <a:picLocks noChangeAspect="1" noChangeArrowheads="1"/>
          </p:cNvPicPr>
          <p:nvPr/>
        </p:nvPicPr>
        <p:blipFill>
          <a:blip r:embed="rId3" cstate="print"/>
          <a:srcRect/>
          <a:stretch>
            <a:fillRect/>
          </a:stretch>
        </p:blipFill>
        <p:spPr bwMode="auto">
          <a:xfrm>
            <a:off x="762000" y="1295400"/>
            <a:ext cx="4962525" cy="4000501"/>
          </a:xfrm>
          <a:prstGeom prst="rect">
            <a:avLst/>
          </a:prstGeom>
          <a:noFill/>
        </p:spPr>
      </p:pic>
      <p:pic>
        <p:nvPicPr>
          <p:cNvPr id="158723" name="Picture 3"/>
          <p:cNvPicPr>
            <a:picLocks noChangeAspect="1" noChangeArrowheads="1"/>
          </p:cNvPicPr>
          <p:nvPr/>
        </p:nvPicPr>
        <p:blipFill>
          <a:blip r:embed="rId4" cstate="print"/>
          <a:srcRect/>
          <a:stretch>
            <a:fillRect/>
          </a:stretch>
        </p:blipFill>
        <p:spPr bwMode="auto">
          <a:xfrm>
            <a:off x="5486400" y="3429000"/>
            <a:ext cx="2209800" cy="2209800"/>
          </a:xfrm>
          <a:prstGeom prst="rect">
            <a:avLst/>
          </a:prstGeom>
          <a:noFill/>
          <a:ln w="9525">
            <a:noFill/>
            <a:miter lim="800000"/>
            <a:headEnd/>
            <a:tailEnd/>
          </a:ln>
        </p:spPr>
      </p:pic>
      <p:sp>
        <p:nvSpPr>
          <p:cNvPr id="25" name="TextBox 24"/>
          <p:cNvSpPr txBox="1"/>
          <p:nvPr/>
        </p:nvSpPr>
        <p:spPr>
          <a:xfrm>
            <a:off x="5486400" y="5715000"/>
            <a:ext cx="3048000" cy="369332"/>
          </a:xfrm>
          <a:prstGeom prst="rect">
            <a:avLst/>
          </a:prstGeom>
          <a:noFill/>
        </p:spPr>
        <p:txBody>
          <a:bodyPr wrap="square" rtlCol="0">
            <a:spAutoFit/>
          </a:bodyPr>
          <a:lstStyle/>
          <a:p>
            <a:r>
              <a:rPr lang="en-US" dirty="0" smtClean="0"/>
              <a:t>p-</a:t>
            </a:r>
            <a:r>
              <a:rPr lang="en-US" dirty="0" err="1" smtClean="0"/>
              <a:t>chlorophenylalanine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I-</a:t>
            </a:r>
            <a:r>
              <a:rPr lang="en-US" sz="2800" dirty="0" err="1" smtClean="0">
                <a:latin typeface="Rockwell Extra Bold" pitchFamily="18" charset="0"/>
              </a:rPr>
              <a:t>SceI</a:t>
            </a:r>
            <a:r>
              <a:rPr lang="en-US" sz="2800" dirty="0" smtClean="0">
                <a:latin typeface="Rockwell Extra Bold" pitchFamily="18" charset="0"/>
              </a:rPr>
              <a:t> Homing </a:t>
            </a:r>
            <a:r>
              <a:rPr lang="en-US" sz="2800" dirty="0" err="1" smtClean="0">
                <a:latin typeface="Rockwell Extra Bold" pitchFamily="18" charset="0"/>
              </a:rPr>
              <a:t>Endonuclease</a:t>
            </a:r>
            <a:endParaRPr lang="en-US" sz="2800" dirty="0">
              <a:latin typeface="Rockwell Extra Bold" pitchFamily="18" charset="0"/>
            </a:endParaRPr>
          </a:p>
        </p:txBody>
      </p:sp>
      <p:pic>
        <p:nvPicPr>
          <p:cNvPr id="160772" name="Picture 4" descr="TAGGGATAACAGGGTAAT"/>
          <p:cNvPicPr>
            <a:picLocks noChangeAspect="1" noChangeArrowheads="1"/>
          </p:cNvPicPr>
          <p:nvPr/>
        </p:nvPicPr>
        <p:blipFill>
          <a:blip r:embed="rId3" cstate="print"/>
          <a:srcRect/>
          <a:stretch>
            <a:fillRect/>
          </a:stretch>
        </p:blipFill>
        <p:spPr bwMode="auto">
          <a:xfrm>
            <a:off x="2438400" y="3886200"/>
            <a:ext cx="4570257" cy="990600"/>
          </a:xfrm>
          <a:prstGeom prst="rect">
            <a:avLst/>
          </a:prstGeom>
          <a:noFill/>
        </p:spPr>
      </p:pic>
      <p:pic>
        <p:nvPicPr>
          <p:cNvPr id="160774" name="Picture 6" descr="Fig. 2"/>
          <p:cNvPicPr>
            <a:picLocks noChangeAspect="1" noChangeArrowheads="1"/>
          </p:cNvPicPr>
          <p:nvPr/>
        </p:nvPicPr>
        <p:blipFill>
          <a:blip r:embed="rId4" cstate="print"/>
          <a:srcRect/>
          <a:stretch>
            <a:fillRect/>
          </a:stretch>
        </p:blipFill>
        <p:spPr bwMode="auto">
          <a:xfrm>
            <a:off x="1295400" y="1143000"/>
            <a:ext cx="4191000" cy="22764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Transfer of Gas Vesicles</a:t>
            </a:r>
            <a:endParaRPr lang="en-US" sz="4400" dirty="0">
              <a:solidFill>
                <a:prstClr val="white"/>
              </a:solidFill>
              <a:latin typeface="Rockwell Extra Bold" pitchFamily="18" charset="0"/>
            </a:endParaRPr>
          </a:p>
        </p:txBody>
      </p:sp>
      <p:sp>
        <p:nvSpPr>
          <p:cNvPr id="3" name="Rectangle 2"/>
          <p:cNvSpPr>
            <a:spLocks noChangeArrowheads="1"/>
          </p:cNvSpPr>
          <p:nvPr/>
        </p:nvSpPr>
        <p:spPr bwMode="auto">
          <a:xfrm>
            <a:off x="6934200" y="6335712"/>
            <a:ext cx="1787525" cy="369888"/>
          </a:xfrm>
          <a:prstGeom prst="rect">
            <a:avLst/>
          </a:prstGeom>
          <a:noFill/>
          <a:ln w="9525">
            <a:noFill/>
            <a:miter lim="800000"/>
            <a:headEnd/>
            <a:tailEnd/>
          </a:ln>
        </p:spPr>
        <p:txBody>
          <a:bodyPr wrap="none">
            <a:spAutoFit/>
          </a:bodyPr>
          <a:lstStyle/>
          <a:p>
            <a:r>
              <a:rPr lang="en-US">
                <a:solidFill>
                  <a:schemeClr val="bg1"/>
                </a:solidFill>
              </a:rPr>
              <a:t>PMID 9573198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Lambda red recombination</a:t>
            </a:r>
            <a:endParaRPr lang="en-US" sz="2800" dirty="0">
              <a:latin typeface="Rockwell Extra Bold" pitchFamily="18" charset="0"/>
            </a:endParaRPr>
          </a:p>
        </p:txBody>
      </p:sp>
      <p:pic>
        <p:nvPicPr>
          <p:cNvPr id="161795" name="Picture 3"/>
          <p:cNvPicPr>
            <a:picLocks noChangeAspect="1" noChangeArrowheads="1"/>
          </p:cNvPicPr>
          <p:nvPr/>
        </p:nvPicPr>
        <p:blipFill>
          <a:blip r:embed="rId3" cstate="print"/>
          <a:srcRect/>
          <a:stretch>
            <a:fillRect/>
          </a:stretch>
        </p:blipFill>
        <p:spPr bwMode="auto">
          <a:xfrm>
            <a:off x="2819400" y="1219200"/>
            <a:ext cx="3048000" cy="52768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F Plasmid Conjugation</a:t>
            </a:r>
            <a:endParaRPr lang="en-US" sz="2800" dirty="0">
              <a:latin typeface="Rockwell Extra Bold" pitchFamily="18" charset="0"/>
            </a:endParaRPr>
          </a:p>
        </p:txBody>
      </p:sp>
      <p:pic>
        <p:nvPicPr>
          <p:cNvPr id="1026" name="Picture 2" descr="http://upload.wikimedia.org/wikipedia/commons/thumb/3/3e/Conjugation.svg/350px-Conjug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95400"/>
            <a:ext cx="5257800" cy="476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84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Putting it all together</a:t>
            </a:r>
            <a:endParaRPr lang="en-US" sz="2800" dirty="0">
              <a:latin typeface="Rockwell Extra Bold" pitchFamily="18" charset="0"/>
            </a:endParaRPr>
          </a:p>
        </p:txBody>
      </p:sp>
      <p:pic>
        <p:nvPicPr>
          <p:cNvPr id="14340" name="Picture 2"/>
          <p:cNvPicPr>
            <a:picLocks noChangeAspect="1" noChangeArrowheads="1"/>
          </p:cNvPicPr>
          <p:nvPr/>
        </p:nvPicPr>
        <p:blipFill>
          <a:blip r:embed="rId3" cstate="print"/>
          <a:srcRect/>
          <a:stretch>
            <a:fillRect/>
          </a:stretch>
        </p:blipFill>
        <p:spPr bwMode="auto">
          <a:xfrm>
            <a:off x="1508760" y="1447800"/>
            <a:ext cx="5638800" cy="45529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Putting it all together</a:t>
            </a:r>
            <a:endParaRPr lang="en-US" sz="2800" dirty="0">
              <a:latin typeface="Rockwell Extra Bold" pitchFamily="18" charset="0"/>
            </a:endParaRPr>
          </a:p>
        </p:txBody>
      </p:sp>
      <p:pic>
        <p:nvPicPr>
          <p:cNvPr id="14339" name="Picture 1"/>
          <p:cNvPicPr>
            <a:picLocks noChangeAspect="1" noChangeArrowheads="1"/>
          </p:cNvPicPr>
          <p:nvPr/>
        </p:nvPicPr>
        <p:blipFill>
          <a:blip r:embed="rId3" cstate="print"/>
          <a:srcRect/>
          <a:stretch>
            <a:fillRect/>
          </a:stretch>
        </p:blipFill>
        <p:spPr bwMode="auto">
          <a:xfrm>
            <a:off x="2590800" y="1219200"/>
            <a:ext cx="3962400" cy="6136186"/>
          </a:xfrm>
          <a:prstGeom prst="rect">
            <a:avLst/>
          </a:prstGeom>
          <a:noFill/>
          <a:ln w="9525">
            <a:noFill/>
            <a:miter lim="800000"/>
            <a:headEnd/>
            <a:tailEnd/>
          </a:ln>
        </p:spPr>
      </p:pic>
    </p:spTree>
    <p:extLst>
      <p:ext uri="{BB962C8B-B14F-4D97-AF65-F5344CB8AC3E}">
        <p14:creationId xmlns:p14="http://schemas.microsoft.com/office/powerpoint/2010/main" val="4168267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33400" y="914400"/>
            <a:ext cx="8077200" cy="5016500"/>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2 engineered </a:t>
            </a:r>
            <a:r>
              <a:rPr lang="en-US" sz="2000" i="1" dirty="0">
                <a:solidFill>
                  <a:schemeClr val="tx1">
                    <a:lumMod val="85000"/>
                    <a:lumOff val="15000"/>
                  </a:schemeClr>
                </a:solidFill>
                <a:latin typeface="Calibri" pitchFamily="34" charset="0"/>
                <a:cs typeface="+mn-cs"/>
              </a:rPr>
              <a:t>E. coli </a:t>
            </a:r>
            <a:r>
              <a:rPr lang="en-US" sz="2000" dirty="0">
                <a:solidFill>
                  <a:schemeClr val="tx1">
                    <a:lumMod val="85000"/>
                    <a:lumOff val="15000"/>
                  </a:schemeClr>
                </a:solidFill>
                <a:latin typeface="Calibri" pitchFamily="34" charset="0"/>
                <a:cs typeface="+mn-cs"/>
              </a:rPr>
              <a:t>strains, 2 specialized vectors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 DNA transfer device (F plasmid)</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Conditional replication device (R6K/</a:t>
            </a:r>
            <a:r>
              <a:rPr lang="en-US" sz="2000" dirty="0" err="1">
                <a:solidFill>
                  <a:schemeClr val="tx1">
                    <a:lumMod val="85000"/>
                    <a:lumOff val="15000"/>
                  </a:schemeClr>
                </a:solidFill>
                <a:latin typeface="Calibri" pitchFamily="34" charset="0"/>
                <a:cs typeface="+mn-cs"/>
              </a:rPr>
              <a:t>pir</a:t>
            </a:r>
            <a:r>
              <a:rPr lang="en-US" sz="2000" dirty="0">
                <a:solidFill>
                  <a:schemeClr val="tx1">
                    <a:lumMod val="85000"/>
                    <a:lumOff val="15000"/>
                  </a:schemeClr>
                </a:solidFill>
                <a:latin typeface="Calibri" pitchFamily="34" charset="0"/>
                <a:cs typeface="+mn-cs"/>
              </a:rPr>
              <a:t>)</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 recombination device (lambda red)</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 selection/</a:t>
            </a:r>
            <a:r>
              <a:rPr lang="en-US" sz="2000" dirty="0" err="1">
                <a:solidFill>
                  <a:schemeClr val="tx1">
                    <a:lumMod val="85000"/>
                    <a:lumOff val="15000"/>
                  </a:schemeClr>
                </a:solidFill>
                <a:latin typeface="Calibri" pitchFamily="34" charset="0"/>
                <a:cs typeface="+mn-cs"/>
              </a:rPr>
              <a:t>counterselection</a:t>
            </a:r>
            <a:r>
              <a:rPr lang="en-US" sz="2000" dirty="0">
                <a:solidFill>
                  <a:schemeClr val="tx1">
                    <a:lumMod val="85000"/>
                    <a:lumOff val="15000"/>
                  </a:schemeClr>
                </a:solidFill>
                <a:latin typeface="Calibri" pitchFamily="34" charset="0"/>
                <a:cs typeface="+mn-cs"/>
              </a:rPr>
              <a:t> device (</a:t>
            </a:r>
            <a:r>
              <a:rPr lang="en-US" sz="2000" dirty="0" err="1">
                <a:solidFill>
                  <a:schemeClr val="tx1">
                    <a:lumMod val="85000"/>
                    <a:lumOff val="15000"/>
                  </a:schemeClr>
                </a:solidFill>
                <a:latin typeface="Calibri" pitchFamily="34" charset="0"/>
                <a:cs typeface="+mn-cs"/>
              </a:rPr>
              <a:t>lac</a:t>
            </a:r>
            <a:r>
              <a:rPr lang="en-US" sz="2000" dirty="0">
                <a:solidFill>
                  <a:schemeClr val="tx1">
                    <a:lumMod val="85000"/>
                    <a:lumOff val="15000"/>
                  </a:schemeClr>
                </a:solidFill>
                <a:latin typeface="Calibri" pitchFamily="34" charset="0"/>
                <a:cs typeface="+mn-cs"/>
              </a:rPr>
              <a:t>/</a:t>
            </a:r>
            <a:r>
              <a:rPr lang="en-US" sz="2000" dirty="0" err="1">
                <a:solidFill>
                  <a:schemeClr val="tx1">
                    <a:lumMod val="85000"/>
                    <a:lumOff val="15000"/>
                  </a:schemeClr>
                </a:solidFill>
                <a:latin typeface="Calibri" pitchFamily="34" charset="0"/>
                <a:cs typeface="+mn-cs"/>
              </a:rPr>
              <a:t>bla</a:t>
            </a:r>
            <a:r>
              <a:rPr lang="en-US" sz="2000" dirty="0">
                <a:solidFill>
                  <a:schemeClr val="tx1">
                    <a:lumMod val="85000"/>
                    <a:lumOff val="15000"/>
                  </a:schemeClr>
                </a:solidFill>
                <a:latin typeface="Calibri" pitchFamily="34" charset="0"/>
                <a:cs typeface="+mn-cs"/>
              </a:rPr>
              <a:t>/</a:t>
            </a:r>
            <a:r>
              <a:rPr lang="en-US" sz="2000" dirty="0" err="1">
                <a:solidFill>
                  <a:schemeClr val="tx1">
                    <a:lumMod val="85000"/>
                    <a:lumOff val="15000"/>
                  </a:schemeClr>
                </a:solidFill>
                <a:latin typeface="Calibri" pitchFamily="34" charset="0"/>
                <a:cs typeface="+mn-cs"/>
              </a:rPr>
              <a:t>pheS</a:t>
            </a:r>
            <a:r>
              <a:rPr lang="en-US" sz="2000" dirty="0">
                <a:solidFill>
                  <a:schemeClr val="tx1">
                    <a:lumMod val="85000"/>
                    <a:lumOff val="15000"/>
                  </a:schemeClr>
                </a:solidFill>
                <a:latin typeface="Calibri" pitchFamily="34" charset="0"/>
                <a:cs typeface="+mn-cs"/>
              </a:rPr>
              <a:t>)</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F plasmid transfers the donor plasmid into the recipient strain</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R6K origin of replication on the donor plasmid, the </a:t>
            </a:r>
            <a:r>
              <a:rPr lang="en-US" sz="2000" dirty="0" err="1">
                <a:solidFill>
                  <a:schemeClr val="tx1">
                    <a:lumMod val="85000"/>
                    <a:lumOff val="15000"/>
                  </a:schemeClr>
                </a:solidFill>
                <a:latin typeface="Calibri" pitchFamily="34" charset="0"/>
                <a:cs typeface="+mn-cs"/>
              </a:rPr>
              <a:t>pir</a:t>
            </a:r>
            <a:r>
              <a:rPr lang="en-US" sz="2000" dirty="0">
                <a:solidFill>
                  <a:schemeClr val="tx1">
                    <a:lumMod val="85000"/>
                    <a:lumOff val="15000"/>
                  </a:schemeClr>
                </a:solidFill>
                <a:latin typeface="Calibri" pitchFamily="34" charset="0"/>
                <a:cs typeface="+mn-cs"/>
              </a:rPr>
              <a:t> gene in the donor strain, so donor plasmids can’t replicate in recipient cells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a:t>
            </a:r>
            <a:r>
              <a:rPr lang="en-US" sz="2000" dirty="0" err="1">
                <a:solidFill>
                  <a:schemeClr val="tx1">
                    <a:lumMod val="85000"/>
                    <a:lumOff val="15000"/>
                  </a:schemeClr>
                </a:solidFill>
                <a:latin typeface="Calibri" pitchFamily="34" charset="0"/>
                <a:cs typeface="+mn-cs"/>
              </a:rPr>
              <a:t>SceI</a:t>
            </a:r>
            <a:r>
              <a:rPr lang="en-US" sz="2000" dirty="0">
                <a:solidFill>
                  <a:schemeClr val="tx1">
                    <a:lumMod val="85000"/>
                    <a:lumOff val="15000"/>
                  </a:schemeClr>
                </a:solidFill>
                <a:latin typeface="Calibri" pitchFamily="34" charset="0"/>
                <a:cs typeface="+mn-cs"/>
              </a:rPr>
              <a:t> homing </a:t>
            </a:r>
            <a:r>
              <a:rPr lang="en-US" sz="2000" dirty="0" err="1">
                <a:solidFill>
                  <a:schemeClr val="tx1">
                    <a:lumMod val="85000"/>
                    <a:lumOff val="15000"/>
                  </a:schemeClr>
                </a:solidFill>
                <a:latin typeface="Calibri" pitchFamily="34" charset="0"/>
                <a:cs typeface="+mn-cs"/>
              </a:rPr>
              <a:t>endonuclease</a:t>
            </a:r>
            <a:r>
              <a:rPr lang="en-US" sz="2000" dirty="0">
                <a:solidFill>
                  <a:schemeClr val="tx1">
                    <a:lumMod val="85000"/>
                    <a:lumOff val="15000"/>
                  </a:schemeClr>
                </a:solidFill>
                <a:latin typeface="Calibri" pitchFamily="34" charset="0"/>
                <a:cs typeface="+mn-cs"/>
              </a:rPr>
              <a:t> in the recipient cells to catalyze the linearization of the incoming plasmid</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 lambda-red system in the recipient cells to catalyze recombination of </a:t>
            </a:r>
            <a:r>
              <a:rPr lang="en-US" sz="2000" dirty="0" err="1">
                <a:solidFill>
                  <a:schemeClr val="tx1">
                    <a:lumMod val="85000"/>
                    <a:lumOff val="15000"/>
                  </a:schemeClr>
                </a:solidFill>
                <a:latin typeface="Calibri" pitchFamily="34" charset="0"/>
                <a:cs typeface="+mn-cs"/>
              </a:rPr>
              <a:t>linearized</a:t>
            </a:r>
            <a:r>
              <a:rPr lang="en-US" sz="2000" dirty="0">
                <a:solidFill>
                  <a:schemeClr val="tx1">
                    <a:lumMod val="85000"/>
                    <a:lumOff val="15000"/>
                  </a:schemeClr>
                </a:solidFill>
                <a:latin typeface="Calibri" pitchFamily="34" charset="0"/>
                <a:cs typeface="+mn-cs"/>
              </a:rPr>
              <a:t>, double-stranded DNAs with the recipient plasmid</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Positive selectable marker (</a:t>
            </a:r>
            <a:r>
              <a:rPr lang="en-US" sz="2000" dirty="0" err="1">
                <a:solidFill>
                  <a:schemeClr val="tx1">
                    <a:lumMod val="85000"/>
                    <a:lumOff val="15000"/>
                  </a:schemeClr>
                </a:solidFill>
                <a:latin typeface="Calibri" pitchFamily="34" charset="0"/>
                <a:cs typeface="+mn-cs"/>
              </a:rPr>
              <a:t>lacO</a:t>
            </a:r>
            <a:r>
              <a:rPr lang="en-US" sz="2000" dirty="0">
                <a:solidFill>
                  <a:schemeClr val="tx1">
                    <a:lumMod val="85000"/>
                    <a:lumOff val="15000"/>
                  </a:schemeClr>
                </a:solidFill>
                <a:latin typeface="Calibri" pitchFamily="34" charset="0"/>
                <a:cs typeface="+mn-cs"/>
              </a:rPr>
              <a:t> soaks up </a:t>
            </a:r>
            <a:r>
              <a:rPr lang="en-US" sz="2000" dirty="0" err="1">
                <a:solidFill>
                  <a:schemeClr val="tx1">
                    <a:lumMod val="85000"/>
                    <a:lumOff val="15000"/>
                  </a:schemeClr>
                </a:solidFill>
                <a:latin typeface="Calibri" pitchFamily="34" charset="0"/>
                <a:cs typeface="+mn-cs"/>
              </a:rPr>
              <a:t>lacR</a:t>
            </a:r>
            <a:r>
              <a:rPr lang="en-US" sz="2000" dirty="0">
                <a:solidFill>
                  <a:schemeClr val="tx1">
                    <a:lumMod val="85000"/>
                    <a:lumOff val="15000"/>
                  </a:schemeClr>
                </a:solidFill>
                <a:latin typeface="Calibri" pitchFamily="34" charset="0"/>
                <a:cs typeface="+mn-cs"/>
              </a:rPr>
              <a:t> allowing a genomic </a:t>
            </a:r>
            <a:r>
              <a:rPr lang="en-US" sz="2000" dirty="0" err="1">
                <a:solidFill>
                  <a:schemeClr val="tx1">
                    <a:lumMod val="85000"/>
                    <a:lumOff val="15000"/>
                  </a:schemeClr>
                </a:solidFill>
                <a:latin typeface="Calibri" pitchFamily="34" charset="0"/>
                <a:cs typeface="+mn-cs"/>
              </a:rPr>
              <a:t>Plac</a:t>
            </a:r>
            <a:r>
              <a:rPr lang="en-US" sz="2000" dirty="0">
                <a:solidFill>
                  <a:schemeClr val="tx1">
                    <a:lumMod val="85000"/>
                    <a:lumOff val="15000"/>
                  </a:schemeClr>
                </a:solidFill>
                <a:latin typeface="Calibri" pitchFamily="34" charset="0"/>
                <a:cs typeface="+mn-cs"/>
              </a:rPr>
              <a:t>-b-</a:t>
            </a:r>
            <a:r>
              <a:rPr lang="en-US" sz="2000" dirty="0" err="1">
                <a:solidFill>
                  <a:schemeClr val="tx1">
                    <a:lumMod val="85000"/>
                    <a:lumOff val="15000"/>
                  </a:schemeClr>
                </a:solidFill>
                <a:latin typeface="Calibri" pitchFamily="34" charset="0"/>
                <a:cs typeface="+mn-cs"/>
              </a:rPr>
              <a:t>lactamase</a:t>
            </a:r>
            <a:r>
              <a:rPr lang="en-US" sz="2000" dirty="0">
                <a:solidFill>
                  <a:schemeClr val="tx1">
                    <a:lumMod val="85000"/>
                    <a:lumOff val="15000"/>
                  </a:schemeClr>
                </a:solidFill>
                <a:latin typeface="Calibri" pitchFamily="34" charset="0"/>
                <a:cs typeface="+mn-cs"/>
              </a:rPr>
              <a:t> to activate) and negative </a:t>
            </a:r>
            <a:r>
              <a:rPr lang="en-US" sz="2000" dirty="0" err="1">
                <a:solidFill>
                  <a:schemeClr val="tx1">
                    <a:lumMod val="85000"/>
                    <a:lumOff val="15000"/>
                  </a:schemeClr>
                </a:solidFill>
                <a:latin typeface="Calibri" pitchFamily="34" charset="0"/>
                <a:cs typeface="+mn-cs"/>
              </a:rPr>
              <a:t>counterselection</a:t>
            </a:r>
            <a:r>
              <a:rPr lang="en-US" sz="2000" dirty="0">
                <a:solidFill>
                  <a:schemeClr val="tx1">
                    <a:lumMod val="85000"/>
                    <a:lumOff val="15000"/>
                  </a:schemeClr>
                </a:solidFill>
                <a:latin typeface="Calibri" pitchFamily="34" charset="0"/>
                <a:cs typeface="+mn-cs"/>
              </a:rPr>
              <a:t> marker (</a:t>
            </a:r>
            <a:r>
              <a:rPr lang="en-US" sz="2000" dirty="0" err="1">
                <a:solidFill>
                  <a:schemeClr val="tx1">
                    <a:lumMod val="85000"/>
                    <a:lumOff val="15000"/>
                  </a:schemeClr>
                </a:solidFill>
                <a:latin typeface="Calibri" pitchFamily="34" charset="0"/>
                <a:cs typeface="+mn-cs"/>
              </a:rPr>
              <a:t>pheS</a:t>
            </a:r>
            <a:r>
              <a:rPr lang="en-US" sz="2000" dirty="0">
                <a:solidFill>
                  <a:schemeClr val="tx1">
                    <a:lumMod val="85000"/>
                    <a:lumOff val="15000"/>
                  </a:schemeClr>
                </a:solidFill>
                <a:latin typeface="Calibri" pitchFamily="34" charset="0"/>
                <a:cs typeface="+mn-cs"/>
              </a:rPr>
              <a:t> mutant, sensitivity to </a:t>
            </a:r>
            <a:r>
              <a:rPr lang="en-US" sz="2000" dirty="0" err="1">
                <a:solidFill>
                  <a:schemeClr val="tx1">
                    <a:lumMod val="85000"/>
                    <a:lumOff val="15000"/>
                  </a:schemeClr>
                </a:solidFill>
                <a:latin typeface="Calibri" pitchFamily="34" charset="0"/>
                <a:cs typeface="+mn-cs"/>
              </a:rPr>
              <a:t>chlorophenylalanine</a:t>
            </a:r>
            <a:r>
              <a:rPr lang="en-US" sz="2000" dirty="0">
                <a:solidFill>
                  <a:schemeClr val="tx1">
                    <a:lumMod val="85000"/>
                    <a:lumOff val="15000"/>
                  </a:schemeClr>
                </a:solidFill>
                <a:latin typeface="Calibri" pitchFamily="34" charset="0"/>
                <a:cs typeface="+mn-cs"/>
              </a:rPr>
              <a:t>)</a:t>
            </a:r>
          </a:p>
        </p:txBody>
      </p:sp>
      <p:sp>
        <p:nvSpPr>
          <p:cNvPr id="1331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The composition</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r>
              <a:rPr lang="en-US" sz="4400" dirty="0">
                <a:solidFill>
                  <a:prstClr val="white"/>
                </a:solidFill>
                <a:latin typeface="Rockwell Extra Bold" pitchFamily="18" charset="0"/>
              </a:rPr>
              <a:t>Payload delivery device</a:t>
            </a:r>
          </a:p>
        </p:txBody>
      </p:sp>
      <p:sp>
        <p:nvSpPr>
          <p:cNvPr id="6" name="TextBox 5"/>
          <p:cNvSpPr txBox="1"/>
          <p:nvPr/>
        </p:nvSpPr>
        <p:spPr>
          <a:xfrm>
            <a:off x="5181600" y="5486400"/>
            <a:ext cx="2209800" cy="369332"/>
          </a:xfrm>
          <a:prstGeom prst="rect">
            <a:avLst/>
          </a:prstGeom>
          <a:noFill/>
        </p:spPr>
        <p:txBody>
          <a:bodyPr wrap="square" rtlCol="0">
            <a:spAutoFit/>
          </a:bodyPr>
          <a:lstStyle/>
          <a:p>
            <a:r>
              <a:rPr lang="en-US" dirty="0">
                <a:solidFill>
                  <a:schemeClr val="bg1"/>
                </a:solidFill>
              </a:rPr>
              <a:t>PMID: 23654275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7175"/>
            <a:ext cx="8353425" cy="634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662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pic>
        <p:nvPicPr>
          <p:cNvPr id="5" name="Picture 4" descr="pdd.png"/>
          <p:cNvPicPr>
            <a:picLocks noChangeAspect="1"/>
          </p:cNvPicPr>
          <p:nvPr/>
        </p:nvPicPr>
        <p:blipFill>
          <a:blip r:embed="rId3" cstate="print"/>
          <a:stretch>
            <a:fillRect/>
          </a:stretch>
        </p:blipFill>
        <p:spPr>
          <a:xfrm>
            <a:off x="1981200" y="1143000"/>
            <a:ext cx="5455469" cy="5327464"/>
          </a:xfrm>
          <a:prstGeom prst="rect">
            <a:avLst/>
          </a:prstGeom>
        </p:spPr>
      </p:pic>
      <p:sp>
        <p:nvSpPr>
          <p:cNvPr id="6" name="Title 1"/>
          <p:cNvSpPr txBox="1">
            <a:spLocks/>
          </p:cNvSpPr>
          <p:nvPr/>
        </p:nvSpPr>
        <p:spPr>
          <a:xfrm>
            <a:off x="0" y="0"/>
            <a:ext cx="8229600" cy="1143000"/>
          </a:xfrm>
          <a:prstGeom prst="rect">
            <a:avLst/>
          </a:prstGeom>
        </p:spPr>
        <p:txBody>
          <a:bodyPr vert="horz" lIns="91440" tIns="45720" rIns="91440" bIns="45720" rtlCol="0" anchor="ctr">
            <a:normAutofit/>
          </a:bodyPr>
          <a:lstStyle/>
          <a:p>
            <a:pPr algn="ctr" fontAlgn="auto">
              <a:spcAft>
                <a:spcPts val="0"/>
              </a:spcAft>
              <a:defRPr/>
            </a:pPr>
            <a:r>
              <a:rPr lang="en-US" altLang="ko-KR" sz="3200" dirty="0">
                <a:solidFill>
                  <a:prstClr val="white"/>
                </a:solidFill>
                <a:latin typeface="Rockwell Extra Bold" pitchFamily="18" charset="0"/>
                <a:cs typeface="Arial" pitchFamily="34" charset="0"/>
              </a:rPr>
              <a:t> Payload Delivery Device </a:t>
            </a:r>
            <a:endParaRPr lang="ko-KR" altLang="en-US" sz="3200" dirty="0">
              <a:solidFill>
                <a:prstClr val="white"/>
              </a:solidFill>
              <a:latin typeface="Rockwell Extra Bold" pitchFamily="18" charset="0"/>
              <a:cs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215900" y="4267200"/>
            <a:ext cx="1219200" cy="1371600"/>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2" name="Rounded Rectangle 21"/>
          <p:cNvSpPr/>
          <p:nvPr/>
        </p:nvSpPr>
        <p:spPr>
          <a:xfrm>
            <a:off x="1511300" y="4267200"/>
            <a:ext cx="3810000" cy="1371600"/>
          </a:xfrm>
          <a:prstGeom prst="roundRect">
            <a:avLst/>
          </a:prstGeom>
          <a:solidFill>
            <a:srgbClr val="FFDF79"/>
          </a:solidFill>
          <a:ln>
            <a:solidFill>
              <a:srgbClr val="FFC000"/>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1" name="Rounded Rectangle 20"/>
          <p:cNvSpPr/>
          <p:nvPr/>
        </p:nvSpPr>
        <p:spPr>
          <a:xfrm>
            <a:off x="5397500" y="4267200"/>
            <a:ext cx="3505200" cy="1371600"/>
          </a:xfrm>
          <a:prstGeom prst="roundRect">
            <a:avLst/>
          </a:prstGeom>
          <a:solidFill>
            <a:srgbClr val="EBD2F6"/>
          </a:solidFill>
          <a:ln>
            <a:solidFill>
              <a:srgbClr val="D299EB"/>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11" name="TextBox 10"/>
          <p:cNvSpPr txBox="1"/>
          <p:nvPr/>
        </p:nvSpPr>
        <p:spPr>
          <a:xfrm>
            <a:off x="76200" y="2138731"/>
            <a:ext cx="1600200" cy="646331"/>
          </a:xfrm>
          <a:prstGeom prst="rect">
            <a:avLst/>
          </a:prstGeom>
          <a:noFill/>
          <a:scene3d>
            <a:camera prst="orthographicFront"/>
            <a:lightRig rig="threePt" dir="t"/>
          </a:scene3d>
          <a:sp3d>
            <a:bevelT/>
          </a:sp3d>
        </p:spPr>
        <p:txBody>
          <a:bodyPr>
            <a:spAutoFit/>
          </a:bodyPr>
          <a:lstStyle/>
          <a:p>
            <a:pPr fontAlgn="auto">
              <a:spcBef>
                <a:spcPts val="0"/>
              </a:spcBef>
              <a:spcAft>
                <a:spcPts val="0"/>
              </a:spcAft>
              <a:defRPr/>
            </a:pPr>
            <a:r>
              <a:rPr lang="en-US" b="1" dirty="0">
                <a:solidFill>
                  <a:srgbClr val="000000"/>
                </a:solidFill>
                <a:latin typeface="Arial"/>
              </a:rPr>
              <a:t>Event:</a:t>
            </a:r>
          </a:p>
          <a:p>
            <a:pPr fontAlgn="auto">
              <a:spcBef>
                <a:spcPts val="0"/>
              </a:spcBef>
              <a:spcAft>
                <a:spcPts val="0"/>
              </a:spcAft>
              <a:defRPr/>
            </a:pPr>
            <a:r>
              <a:rPr lang="en-US" dirty="0">
                <a:solidFill>
                  <a:srgbClr val="000000"/>
                </a:solidFill>
                <a:latin typeface="Arial"/>
              </a:rPr>
              <a:t>Enter vacuole</a:t>
            </a:r>
          </a:p>
        </p:txBody>
      </p:sp>
      <p:sp>
        <p:nvSpPr>
          <p:cNvPr id="12" name="TextBox 11"/>
          <p:cNvSpPr txBox="1"/>
          <p:nvPr/>
        </p:nvSpPr>
        <p:spPr>
          <a:xfrm>
            <a:off x="8001000" y="1999031"/>
            <a:ext cx="1066800" cy="923330"/>
          </a:xfrm>
          <a:prstGeom prst="rect">
            <a:avLst/>
          </a:prstGeom>
          <a:noFill/>
          <a:scene3d>
            <a:camera prst="orthographicFront"/>
            <a:lightRig rig="threePt" dir="t"/>
          </a:scene3d>
          <a:sp3d>
            <a:bevelT/>
          </a:sp3d>
        </p:spPr>
        <p:txBody>
          <a:bodyPr>
            <a:spAutoFit/>
          </a:bodyPr>
          <a:lstStyle/>
          <a:p>
            <a:pPr fontAlgn="auto">
              <a:spcBef>
                <a:spcPts val="0"/>
              </a:spcBef>
              <a:spcAft>
                <a:spcPts val="0"/>
              </a:spcAft>
              <a:defRPr/>
            </a:pPr>
            <a:r>
              <a:rPr lang="en-US" b="1" dirty="0">
                <a:solidFill>
                  <a:srgbClr val="000000"/>
                </a:solidFill>
                <a:latin typeface="Arial"/>
              </a:rPr>
              <a:t>Effect:</a:t>
            </a:r>
          </a:p>
          <a:p>
            <a:pPr fontAlgn="auto">
              <a:spcBef>
                <a:spcPts val="0"/>
              </a:spcBef>
              <a:spcAft>
                <a:spcPts val="0"/>
              </a:spcAft>
              <a:defRPr/>
            </a:pPr>
            <a:r>
              <a:rPr lang="en-US" dirty="0">
                <a:solidFill>
                  <a:srgbClr val="000000"/>
                </a:solidFill>
                <a:latin typeface="Arial"/>
              </a:rPr>
              <a:t>Release contents</a:t>
            </a:r>
          </a:p>
        </p:txBody>
      </p:sp>
      <p:sp>
        <p:nvSpPr>
          <p:cNvPr id="13" name="Rounded Rectangle 12"/>
          <p:cNvSpPr/>
          <p:nvPr/>
        </p:nvSpPr>
        <p:spPr>
          <a:xfrm>
            <a:off x="1616476" y="1583975"/>
            <a:ext cx="1897634" cy="1744761"/>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3200" dirty="0">
                <a:solidFill>
                  <a:srgbClr val="000000"/>
                </a:solidFill>
              </a:rPr>
              <a:t>Vacuole Sensor Device</a:t>
            </a:r>
          </a:p>
        </p:txBody>
      </p:sp>
      <p:sp>
        <p:nvSpPr>
          <p:cNvPr id="14" name="Rounded Rectangle 13"/>
          <p:cNvSpPr/>
          <p:nvPr/>
        </p:nvSpPr>
        <p:spPr>
          <a:xfrm>
            <a:off x="3639678" y="1585730"/>
            <a:ext cx="1920075" cy="1767070"/>
          </a:xfrm>
          <a:prstGeom prst="round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3200" dirty="0">
                <a:solidFill>
                  <a:srgbClr val="000000"/>
                </a:solidFill>
              </a:rPr>
              <a:t>Self </a:t>
            </a:r>
            <a:r>
              <a:rPr lang="en-US" sz="3200" dirty="0" err="1">
                <a:solidFill>
                  <a:srgbClr val="000000"/>
                </a:solidFill>
              </a:rPr>
              <a:t>Lysis</a:t>
            </a:r>
            <a:r>
              <a:rPr lang="en-US" sz="3200" dirty="0">
                <a:solidFill>
                  <a:srgbClr val="000000"/>
                </a:solidFill>
              </a:rPr>
              <a:t> Device</a:t>
            </a:r>
          </a:p>
        </p:txBody>
      </p:sp>
      <p:sp>
        <p:nvSpPr>
          <p:cNvPr id="15" name="Rounded Rectangle 14"/>
          <p:cNvSpPr/>
          <p:nvPr/>
        </p:nvSpPr>
        <p:spPr>
          <a:xfrm>
            <a:off x="5673176" y="1547322"/>
            <a:ext cx="1925056" cy="1804140"/>
          </a:xfrm>
          <a:prstGeom prst="roundRect">
            <a:avLst/>
          </a:prstGeom>
          <a:solidFill>
            <a:srgbClr val="D299EB"/>
          </a:solidFill>
          <a:ln>
            <a:solidFill>
              <a:srgbClr val="D299E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sz="3200" dirty="0">
                <a:solidFill>
                  <a:srgbClr val="000000"/>
                </a:solidFill>
              </a:rPr>
              <a:t>Vacuole </a:t>
            </a:r>
            <a:r>
              <a:rPr lang="en-US" sz="3200" dirty="0" err="1">
                <a:solidFill>
                  <a:srgbClr val="000000"/>
                </a:solidFill>
              </a:rPr>
              <a:t>Lysis</a:t>
            </a:r>
            <a:r>
              <a:rPr lang="en-US" sz="3200" dirty="0">
                <a:solidFill>
                  <a:srgbClr val="000000"/>
                </a:solidFill>
              </a:rPr>
              <a:t> Device</a:t>
            </a:r>
          </a:p>
        </p:txBody>
      </p:sp>
      <p:cxnSp>
        <p:nvCxnSpPr>
          <p:cNvPr id="16" name="Straight Arrow Connector 15"/>
          <p:cNvCxnSpPr/>
          <p:nvPr/>
        </p:nvCxnSpPr>
        <p:spPr>
          <a:xfrm>
            <a:off x="1129360" y="2383790"/>
            <a:ext cx="685800" cy="1588"/>
          </a:xfrm>
          <a:prstGeom prst="straightConnector1">
            <a:avLst/>
          </a:prstGeom>
          <a:ln w="38100">
            <a:solidFill>
              <a:srgbClr val="8C88DE"/>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333644" y="2365075"/>
            <a:ext cx="685800" cy="1588"/>
          </a:xfrm>
          <a:prstGeom prst="straightConnector1">
            <a:avLst/>
          </a:prstGeom>
          <a:ln w="38100">
            <a:solidFill>
              <a:srgbClr val="8C88DE"/>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7670" name="TextBox 17"/>
          <p:cNvSpPr txBox="1">
            <a:spLocks noChangeArrowheads="1"/>
          </p:cNvSpPr>
          <p:nvPr/>
        </p:nvSpPr>
        <p:spPr bwMode="auto">
          <a:xfrm>
            <a:off x="304800" y="457200"/>
            <a:ext cx="6237288" cy="523875"/>
          </a:xfrm>
          <a:prstGeom prst="rect">
            <a:avLst/>
          </a:prstGeom>
          <a:noFill/>
          <a:ln w="9525">
            <a:noFill/>
            <a:miter lim="800000"/>
            <a:headEnd/>
            <a:tailEnd/>
          </a:ln>
        </p:spPr>
        <p:txBody>
          <a:bodyPr wrap="none">
            <a:spAutoFit/>
          </a:bodyPr>
          <a:lstStyle/>
          <a:p>
            <a:pPr fontAlgn="auto">
              <a:spcBef>
                <a:spcPts val="0"/>
              </a:spcBef>
              <a:spcAft>
                <a:spcPts val="0"/>
              </a:spcAft>
            </a:pPr>
            <a:r>
              <a:rPr lang="en-US" sz="2800" dirty="0">
                <a:solidFill>
                  <a:srgbClr val="000000"/>
                </a:solidFill>
                <a:latin typeface="Rockwell Extra Bold" pitchFamily="18" charset="0"/>
              </a:rPr>
              <a:t>The Payload Delivery Device</a:t>
            </a:r>
          </a:p>
        </p:txBody>
      </p:sp>
      <p:pic>
        <p:nvPicPr>
          <p:cNvPr id="1028" name="Picture 4"/>
          <p:cNvPicPr>
            <a:picLocks noChangeAspect="1" noChangeArrowheads="1"/>
          </p:cNvPicPr>
          <p:nvPr/>
        </p:nvPicPr>
        <p:blipFill>
          <a:blip r:embed="rId4" cstate="print"/>
          <a:srcRect/>
          <a:stretch>
            <a:fillRect/>
          </a:stretch>
        </p:blipFill>
        <p:spPr bwMode="auto">
          <a:xfrm>
            <a:off x="444500" y="4419600"/>
            <a:ext cx="8470900" cy="1158875"/>
          </a:xfrm>
          <a:prstGeom prst="rect">
            <a:avLst/>
          </a:prstGeom>
          <a:noFill/>
          <a:ln w="9525">
            <a:noFill/>
            <a:miter lim="800000"/>
            <a:headEnd/>
            <a:tailEnd/>
          </a:ln>
        </p:spPr>
      </p:pic>
    </p:spTree>
    <p:custDataLst>
      <p:tags r:id="rId1"/>
    </p:custData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971800" y="3200400"/>
            <a:ext cx="838200" cy="1371600"/>
          </a:xfrm>
          <a:prstGeom prst="roundRect">
            <a:avLst/>
          </a:prstGeom>
          <a:solidFill>
            <a:srgbClr val="C0E399"/>
          </a:solidFill>
          <a:ln>
            <a:solidFill>
              <a:srgbClr val="92D050"/>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19" name="Rounded Rectangle 18"/>
          <p:cNvSpPr/>
          <p:nvPr/>
        </p:nvSpPr>
        <p:spPr>
          <a:xfrm>
            <a:off x="1676400" y="3200400"/>
            <a:ext cx="1219200" cy="1371600"/>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3" name="Rounded Rectangle 22"/>
          <p:cNvSpPr/>
          <p:nvPr/>
        </p:nvSpPr>
        <p:spPr>
          <a:xfrm>
            <a:off x="215900" y="1219200"/>
            <a:ext cx="1219200" cy="1371600"/>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2" name="Rounded Rectangle 21"/>
          <p:cNvSpPr/>
          <p:nvPr/>
        </p:nvSpPr>
        <p:spPr>
          <a:xfrm>
            <a:off x="1511300" y="1219200"/>
            <a:ext cx="3810000" cy="1371600"/>
          </a:xfrm>
          <a:prstGeom prst="roundRect">
            <a:avLst/>
          </a:prstGeom>
          <a:solidFill>
            <a:srgbClr val="FFDF79"/>
          </a:solidFill>
          <a:ln>
            <a:solidFill>
              <a:srgbClr val="FFC000"/>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1" name="Rounded Rectangle 20"/>
          <p:cNvSpPr/>
          <p:nvPr/>
        </p:nvSpPr>
        <p:spPr>
          <a:xfrm>
            <a:off x="5397500" y="1219200"/>
            <a:ext cx="3505200" cy="1371600"/>
          </a:xfrm>
          <a:prstGeom prst="roundRect">
            <a:avLst/>
          </a:prstGeom>
          <a:solidFill>
            <a:srgbClr val="EBD2F6"/>
          </a:solidFill>
          <a:ln>
            <a:solidFill>
              <a:srgbClr val="D299EB"/>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31751" name="TextBox 17"/>
          <p:cNvSpPr txBox="1">
            <a:spLocks noChangeArrowheads="1"/>
          </p:cNvSpPr>
          <p:nvPr/>
        </p:nvSpPr>
        <p:spPr bwMode="auto">
          <a:xfrm>
            <a:off x="304800" y="457200"/>
            <a:ext cx="5197475" cy="523875"/>
          </a:xfrm>
          <a:prstGeom prst="rect">
            <a:avLst/>
          </a:prstGeom>
          <a:noFill/>
          <a:ln w="9525">
            <a:noFill/>
            <a:miter lim="800000"/>
            <a:headEnd/>
            <a:tailEnd/>
          </a:ln>
        </p:spPr>
        <p:txBody>
          <a:bodyPr wrap="none">
            <a:spAutoFit/>
          </a:bodyPr>
          <a:lstStyle/>
          <a:p>
            <a:pPr fontAlgn="auto">
              <a:spcBef>
                <a:spcPts val="0"/>
              </a:spcBef>
              <a:spcAft>
                <a:spcPts val="0"/>
              </a:spcAft>
            </a:pPr>
            <a:r>
              <a:rPr lang="en-US" sz="2800">
                <a:solidFill>
                  <a:srgbClr val="000000"/>
                </a:solidFill>
                <a:latin typeface="Rockwell Extra Bold" pitchFamily="18" charset="0"/>
              </a:rPr>
              <a:t>Substructure Approach</a:t>
            </a:r>
          </a:p>
        </p:txBody>
      </p:sp>
      <p:pic>
        <p:nvPicPr>
          <p:cNvPr id="31752" name="Picture 4"/>
          <p:cNvPicPr>
            <a:picLocks noChangeAspect="1" noChangeArrowheads="1"/>
          </p:cNvPicPr>
          <p:nvPr/>
        </p:nvPicPr>
        <p:blipFill>
          <a:blip r:embed="rId4" cstate="print"/>
          <a:srcRect/>
          <a:stretch>
            <a:fillRect/>
          </a:stretch>
        </p:blipFill>
        <p:spPr bwMode="auto">
          <a:xfrm>
            <a:off x="444500" y="1371600"/>
            <a:ext cx="8470900" cy="1158875"/>
          </a:xfrm>
          <a:prstGeom prst="rect">
            <a:avLst/>
          </a:prstGeom>
          <a:noFill/>
          <a:ln w="9525">
            <a:noFill/>
            <a:miter lim="800000"/>
            <a:headEnd/>
            <a:tailEnd/>
          </a:ln>
        </p:spPr>
      </p:pic>
      <p:pic>
        <p:nvPicPr>
          <p:cNvPr id="31753" name="Picture 2"/>
          <p:cNvPicPr>
            <a:picLocks noChangeAspect="1" noChangeArrowheads="1"/>
          </p:cNvPicPr>
          <p:nvPr/>
        </p:nvPicPr>
        <p:blipFill>
          <a:blip r:embed="rId5" cstate="print"/>
          <a:srcRect/>
          <a:stretch>
            <a:fillRect/>
          </a:stretch>
        </p:blipFill>
        <p:spPr bwMode="auto">
          <a:xfrm>
            <a:off x="1905000" y="3352800"/>
            <a:ext cx="1844675" cy="1125538"/>
          </a:xfrm>
          <a:prstGeom prst="rect">
            <a:avLst/>
          </a:prstGeom>
          <a:noFill/>
          <a:ln w="9525">
            <a:noFill/>
            <a:miter lim="800000"/>
            <a:headEnd/>
            <a:tailEnd/>
          </a:ln>
        </p:spPr>
      </p:pic>
      <p:grpSp>
        <p:nvGrpSpPr>
          <p:cNvPr id="2" name="Group 28"/>
          <p:cNvGrpSpPr>
            <a:grpSpLocks/>
          </p:cNvGrpSpPr>
          <p:nvPr/>
        </p:nvGrpSpPr>
        <p:grpSpPr bwMode="auto">
          <a:xfrm>
            <a:off x="1981200" y="5105400"/>
            <a:ext cx="5105400" cy="1371600"/>
            <a:chOff x="2819400" y="5029200"/>
            <a:chExt cx="5105400" cy="1371600"/>
          </a:xfrm>
        </p:grpSpPr>
        <p:sp>
          <p:nvSpPr>
            <p:cNvPr id="25" name="Rounded Rectangle 24"/>
            <p:cNvSpPr/>
            <p:nvPr/>
          </p:nvSpPr>
          <p:spPr>
            <a:xfrm>
              <a:off x="2819400" y="5029200"/>
              <a:ext cx="1066800" cy="1371600"/>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6" name="Rounded Rectangle 25"/>
            <p:cNvSpPr/>
            <p:nvPr/>
          </p:nvSpPr>
          <p:spPr>
            <a:xfrm>
              <a:off x="3962400" y="5029200"/>
              <a:ext cx="3962400" cy="1371600"/>
            </a:xfrm>
            <a:prstGeom prst="roundRect">
              <a:avLst/>
            </a:prstGeom>
            <a:solidFill>
              <a:srgbClr val="FFDF79"/>
            </a:solidFill>
            <a:ln>
              <a:solidFill>
                <a:srgbClr val="FFC000"/>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pic>
          <p:nvPicPr>
            <p:cNvPr id="31763" name="Picture 3"/>
            <p:cNvPicPr>
              <a:picLocks noChangeAspect="1" noChangeArrowheads="1"/>
            </p:cNvPicPr>
            <p:nvPr/>
          </p:nvPicPr>
          <p:blipFill>
            <a:blip r:embed="rId6" cstate="print"/>
            <a:srcRect/>
            <a:stretch>
              <a:fillRect/>
            </a:stretch>
          </p:blipFill>
          <p:spPr bwMode="auto">
            <a:xfrm>
              <a:off x="3048000" y="5181600"/>
              <a:ext cx="4814887" cy="1158875"/>
            </a:xfrm>
            <a:prstGeom prst="rect">
              <a:avLst/>
            </a:prstGeom>
            <a:noFill/>
            <a:ln w="9525">
              <a:noFill/>
              <a:miter lim="800000"/>
              <a:headEnd/>
              <a:tailEnd/>
            </a:ln>
          </p:spPr>
        </p:pic>
      </p:grpSp>
      <p:grpSp>
        <p:nvGrpSpPr>
          <p:cNvPr id="3" name="Group 29"/>
          <p:cNvGrpSpPr>
            <a:grpSpLocks/>
          </p:cNvGrpSpPr>
          <p:nvPr/>
        </p:nvGrpSpPr>
        <p:grpSpPr bwMode="auto">
          <a:xfrm>
            <a:off x="5257800" y="3200400"/>
            <a:ext cx="2667000" cy="1371600"/>
            <a:chOff x="914400" y="5029200"/>
            <a:chExt cx="2667000" cy="1371600"/>
          </a:xfrm>
        </p:grpSpPr>
        <p:sp>
          <p:nvSpPr>
            <p:cNvPr id="28" name="Rounded Rectangle 27"/>
            <p:cNvSpPr/>
            <p:nvPr/>
          </p:nvSpPr>
          <p:spPr>
            <a:xfrm>
              <a:off x="1981200" y="5029200"/>
              <a:ext cx="1600200" cy="1371600"/>
            </a:xfrm>
            <a:prstGeom prst="roundRect">
              <a:avLst/>
            </a:prstGeom>
            <a:solidFill>
              <a:srgbClr val="EBD2F6"/>
            </a:solidFill>
            <a:ln>
              <a:solidFill>
                <a:srgbClr val="D299EB"/>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sp>
          <p:nvSpPr>
            <p:cNvPr id="27" name="Rounded Rectangle 26"/>
            <p:cNvSpPr/>
            <p:nvPr/>
          </p:nvSpPr>
          <p:spPr>
            <a:xfrm>
              <a:off x="914400" y="5029200"/>
              <a:ext cx="990600" cy="1371600"/>
            </a:xfrm>
            <a:prstGeom prst="roundRect">
              <a:avLst/>
            </a:prstGeom>
            <a:solidFill>
              <a:schemeClr val="accent2">
                <a:lumMod val="20000"/>
                <a:lumOff val="80000"/>
              </a:schemeClr>
            </a:solidFill>
            <a:ln>
              <a:solidFill>
                <a:schemeClr val="accent2">
                  <a:lumMod val="40000"/>
                  <a:lumOff val="60000"/>
                </a:schemeClr>
              </a:solidFill>
            </a:ln>
            <a:effectLst>
              <a:outerShdw blurRad="44450" dist="27940" dir="5400000" algn="ctr">
                <a:srgbClr val="000000">
                  <a:alpha val="32000"/>
                </a:srgbClr>
              </a:outerShdw>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3200" dirty="0">
                <a:solidFill>
                  <a:srgbClr val="000000"/>
                </a:solidFill>
              </a:endParaRPr>
            </a:p>
          </p:txBody>
        </p:sp>
        <p:pic>
          <p:nvPicPr>
            <p:cNvPr id="31760" name="Picture 4"/>
            <p:cNvPicPr>
              <a:picLocks noChangeAspect="1" noChangeArrowheads="1"/>
            </p:cNvPicPr>
            <p:nvPr/>
          </p:nvPicPr>
          <p:blipFill>
            <a:blip r:embed="rId7" cstate="print"/>
            <a:srcRect/>
            <a:stretch>
              <a:fillRect/>
            </a:stretch>
          </p:blipFill>
          <p:spPr bwMode="auto">
            <a:xfrm>
              <a:off x="1143000" y="5105400"/>
              <a:ext cx="2317750" cy="1169987"/>
            </a:xfrm>
            <a:prstGeom prst="rect">
              <a:avLst/>
            </a:prstGeom>
            <a:noFill/>
            <a:ln w="9525">
              <a:noFill/>
              <a:miter lim="800000"/>
              <a:headEnd/>
              <a:tailEnd/>
            </a:ln>
          </p:spPr>
        </p:pic>
      </p:gr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p:cNvPicPr>
            <a:picLocks noChangeAspect="1" noChangeArrowheads="1"/>
          </p:cNvPicPr>
          <p:nvPr/>
        </p:nvPicPr>
        <p:blipFill>
          <a:blip r:embed="rId3" cstate="print"/>
          <a:srcRect/>
          <a:stretch>
            <a:fillRect/>
          </a:stretch>
        </p:blipFill>
        <p:spPr bwMode="auto">
          <a:xfrm>
            <a:off x="395288" y="904875"/>
            <a:ext cx="8353425" cy="50482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TextBox 17"/>
          <p:cNvSpPr txBox="1">
            <a:spLocks noChangeArrowheads="1"/>
          </p:cNvSpPr>
          <p:nvPr/>
        </p:nvSpPr>
        <p:spPr bwMode="auto">
          <a:xfrm>
            <a:off x="304800" y="457200"/>
            <a:ext cx="3727046" cy="523220"/>
          </a:xfrm>
          <a:prstGeom prst="rect">
            <a:avLst/>
          </a:prstGeom>
          <a:noFill/>
          <a:ln w="9525">
            <a:noFill/>
            <a:miter lim="800000"/>
            <a:headEnd/>
            <a:tailEnd/>
          </a:ln>
        </p:spPr>
        <p:txBody>
          <a:bodyPr wrap="none">
            <a:spAutoFit/>
          </a:bodyPr>
          <a:lstStyle/>
          <a:p>
            <a:pPr fontAlgn="auto">
              <a:spcBef>
                <a:spcPts val="0"/>
              </a:spcBef>
              <a:spcAft>
                <a:spcPts val="0"/>
              </a:spcAft>
            </a:pPr>
            <a:r>
              <a:rPr lang="en-US" sz="2800" dirty="0" smtClean="0">
                <a:solidFill>
                  <a:srgbClr val="000000"/>
                </a:solidFill>
                <a:latin typeface="Rockwell Extra Bold" pitchFamily="18" charset="0"/>
              </a:rPr>
              <a:t>Self-</a:t>
            </a:r>
            <a:r>
              <a:rPr lang="en-US" sz="2800" dirty="0" err="1" smtClean="0">
                <a:solidFill>
                  <a:srgbClr val="000000"/>
                </a:solidFill>
                <a:latin typeface="Rockwell Extra Bold" pitchFamily="18" charset="0"/>
              </a:rPr>
              <a:t>Lysis</a:t>
            </a:r>
            <a:r>
              <a:rPr lang="en-US" sz="2800" dirty="0" smtClean="0">
                <a:solidFill>
                  <a:srgbClr val="000000"/>
                </a:solidFill>
                <a:latin typeface="Rockwell Extra Bold" pitchFamily="18" charset="0"/>
              </a:rPr>
              <a:t> Device</a:t>
            </a:r>
            <a:endParaRPr lang="en-US" sz="2800" dirty="0">
              <a:solidFill>
                <a:srgbClr val="000000"/>
              </a:solidFill>
              <a:latin typeface="Rockwell Extra Bold"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2271713"/>
            <a:ext cx="760095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 y="0"/>
          <a:ext cx="9143999" cy="68580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296000"/>
                <a:gridCol w="2016000"/>
                <a:gridCol w="1439998"/>
                <a:gridCol w="1368001"/>
                <a:gridCol w="1440000"/>
                <a:gridCol w="1584000"/>
              </a:tblGrid>
              <a:tr h="290581">
                <a:tc>
                  <a:txBody>
                    <a:bodyPr/>
                    <a:lstStyle/>
                    <a:p>
                      <a:pPr algn="ctr" fontAlgn="ctr"/>
                      <a:r>
                        <a:rPr lang="en-US" sz="1200" u="none" strike="noStrike" dirty="0" smtClean="0">
                          <a:latin typeface="Arial" pitchFamily="34" charset="0"/>
                          <a:cs typeface="Arial" pitchFamily="34" charset="0"/>
                        </a:rPr>
                        <a:t>Organism</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75000"/>
                      </a:schemeClr>
                    </a:solidFill>
                  </a:tcPr>
                </a:tc>
                <a:tc>
                  <a:txBody>
                    <a:bodyPr/>
                    <a:lstStyle/>
                    <a:p>
                      <a:pPr algn="ctr" fontAlgn="ctr"/>
                      <a:r>
                        <a:rPr lang="en-US" sz="1200" u="none" strike="noStrike" dirty="0">
                          <a:latin typeface="Arial" pitchFamily="34" charset="0"/>
                          <a:cs typeface="Arial" pitchFamily="34" charset="0"/>
                        </a:rPr>
                        <a:t>Protein</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75000"/>
                      </a:schemeClr>
                    </a:solidFill>
                  </a:tcPr>
                </a:tc>
                <a:tc>
                  <a:txBody>
                    <a:bodyPr/>
                    <a:lstStyle/>
                    <a:p>
                      <a:pPr algn="ctr" latinLnBrk="1"/>
                      <a:r>
                        <a:rPr lang="en-US" altLang="ko-KR" sz="1200" dirty="0" smtClean="0">
                          <a:latin typeface="Arial" pitchFamily="34" charset="0"/>
                          <a:cs typeface="Arial" pitchFamily="34" charset="0"/>
                        </a:rPr>
                        <a:t>Organism</a:t>
                      </a:r>
                      <a:endParaRPr lang="ko-KR" altLang="en-US" sz="1200" dirty="0">
                        <a:latin typeface="Arial" pitchFamily="34" charset="0"/>
                        <a:cs typeface="Arial" pitchFamily="34" charset="0"/>
                      </a:endParaRPr>
                    </a:p>
                  </a:txBody>
                  <a:tcPr marL="36000" marR="36000" anchor="ctr">
                    <a:solidFill>
                      <a:schemeClr val="accent2">
                        <a:lumMod val="75000"/>
                      </a:schemeClr>
                    </a:solidFill>
                  </a:tcPr>
                </a:tc>
                <a:tc>
                  <a:txBody>
                    <a:bodyPr/>
                    <a:lstStyle/>
                    <a:p>
                      <a:pPr algn="ctr" latinLnBrk="1"/>
                      <a:r>
                        <a:rPr lang="en-US" altLang="ko-KR" sz="1200" dirty="0" smtClean="0">
                          <a:latin typeface="Arial" pitchFamily="34" charset="0"/>
                          <a:cs typeface="Arial" pitchFamily="34" charset="0"/>
                        </a:rPr>
                        <a:t>Protein</a:t>
                      </a:r>
                      <a:endParaRPr lang="ko-KR" altLang="en-US" sz="1200" dirty="0">
                        <a:latin typeface="Arial" pitchFamily="34" charset="0"/>
                        <a:cs typeface="Arial" pitchFamily="34" charset="0"/>
                      </a:endParaRPr>
                    </a:p>
                  </a:txBody>
                  <a:tcPr marL="36000" marR="36000" anchor="ctr">
                    <a:solidFill>
                      <a:schemeClr val="accent2">
                        <a:lumMod val="75000"/>
                      </a:schemeClr>
                    </a:solidFill>
                  </a:tcPr>
                </a:tc>
                <a:tc>
                  <a:txBody>
                    <a:bodyPr/>
                    <a:lstStyle/>
                    <a:p>
                      <a:pPr algn="ctr" latinLnBrk="1"/>
                      <a:r>
                        <a:rPr lang="en-US" altLang="ko-KR" sz="1200" dirty="0" smtClean="0">
                          <a:latin typeface="Arial" pitchFamily="34" charset="0"/>
                          <a:cs typeface="Arial" pitchFamily="34" charset="0"/>
                        </a:rPr>
                        <a:t>Organism</a:t>
                      </a:r>
                      <a:endParaRPr lang="ko-KR" altLang="en-US" sz="1200" dirty="0">
                        <a:latin typeface="Arial" pitchFamily="34" charset="0"/>
                        <a:cs typeface="Arial" pitchFamily="34" charset="0"/>
                      </a:endParaRPr>
                    </a:p>
                  </a:txBody>
                  <a:tcPr marL="36000" marR="36000" anchor="ctr">
                    <a:solidFill>
                      <a:schemeClr val="accent2">
                        <a:lumMod val="75000"/>
                      </a:schemeClr>
                    </a:solidFill>
                  </a:tcPr>
                </a:tc>
                <a:tc>
                  <a:txBody>
                    <a:bodyPr/>
                    <a:lstStyle/>
                    <a:p>
                      <a:pPr algn="ctr" latinLnBrk="1"/>
                      <a:r>
                        <a:rPr lang="en-US" altLang="ko-KR" sz="1200" dirty="0" smtClean="0">
                          <a:latin typeface="Arial" pitchFamily="34" charset="0"/>
                          <a:cs typeface="Arial" pitchFamily="34" charset="0"/>
                        </a:rPr>
                        <a:t>Protein</a:t>
                      </a:r>
                      <a:endParaRPr lang="ko-KR" altLang="en-US" sz="1200" dirty="0">
                        <a:latin typeface="Arial" pitchFamily="34" charset="0"/>
                        <a:cs typeface="Arial" pitchFamily="34" charset="0"/>
                      </a:endParaRPr>
                    </a:p>
                  </a:txBody>
                  <a:tcPr marL="36000" marR="36000" anchor="ctr">
                    <a:solidFill>
                      <a:schemeClr val="accent2">
                        <a:lumMod val="75000"/>
                      </a:schemeClr>
                    </a:solidFill>
                  </a:tcPr>
                </a:tc>
              </a:tr>
              <a:tr h="591251">
                <a:tc>
                  <a:txBody>
                    <a:bodyPr/>
                    <a:lstStyle/>
                    <a:p>
                      <a:pPr algn="ctr" fontAlgn="ctr"/>
                      <a:r>
                        <a:rPr lang="en-US" sz="1200" i="1" u="none" strike="noStrike" dirty="0" err="1">
                          <a:latin typeface="Arial" pitchFamily="34" charset="0"/>
                          <a:cs typeface="Arial" pitchFamily="34" charset="0"/>
                        </a:rPr>
                        <a:t>Arcanobacterium</a:t>
                      </a:r>
                      <a:r>
                        <a:rPr lang="en-US" sz="1200" i="1" u="none" strike="noStrike" dirty="0">
                          <a:latin typeface="Arial" pitchFamily="34" charset="0"/>
                          <a:cs typeface="Arial" pitchFamily="34" charset="0"/>
                        </a:rPr>
                        <a:t> </a:t>
                      </a:r>
                      <a:endParaRPr lang="en-US" sz="1200" i="1" u="none" strike="noStrike" dirty="0" smtClean="0">
                        <a:latin typeface="Arial" pitchFamily="34" charset="0"/>
                        <a:cs typeface="Arial" pitchFamily="34" charset="0"/>
                      </a:endParaRPr>
                    </a:p>
                    <a:p>
                      <a:pPr algn="ctr" fontAlgn="ctr"/>
                      <a:r>
                        <a:rPr lang="en-US" sz="1200" i="1" u="none" strike="noStrike" dirty="0" err="1" smtClean="0">
                          <a:latin typeface="Arial" pitchFamily="34" charset="0"/>
                          <a:cs typeface="Arial" pitchFamily="34" charset="0"/>
                        </a:rPr>
                        <a:t>pyogenes</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pyolysin</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i="1" u="none" strike="noStrike" dirty="0" smtClean="0">
                          <a:latin typeface="Arial" pitchFamily="34" charset="0"/>
                          <a:cs typeface="Arial" pitchFamily="34" charset="0"/>
                        </a:rPr>
                        <a:t>Escherichia</a:t>
                      </a:r>
                      <a:r>
                        <a:rPr lang="en-US" sz="1200" u="none" strike="noStrike" dirty="0" smtClean="0">
                          <a:latin typeface="Arial" pitchFamily="34" charset="0"/>
                          <a:cs typeface="Arial" pitchFamily="34" charset="0"/>
                        </a:rPr>
                        <a:t> </a:t>
                      </a:r>
                      <a:r>
                        <a:rPr lang="en-US" sz="1200" i="1" u="none" strike="noStrike" dirty="0" smtClean="0">
                          <a:latin typeface="Arial" pitchFamily="34" charset="0"/>
                          <a:cs typeface="Arial" pitchFamily="34" charset="0"/>
                        </a:rPr>
                        <a:t>coli</a:t>
                      </a:r>
                      <a:r>
                        <a:rPr lang="en-US" sz="1200" u="none" strike="noStrike" dirty="0" smtClean="0">
                          <a:latin typeface="Arial" pitchFamily="34" charset="0"/>
                          <a:cs typeface="Arial" pitchFamily="34" charset="0"/>
                        </a:rPr>
                        <a:t> </a:t>
                      </a:r>
                    </a:p>
                    <a:p>
                      <a:pPr marL="0" marR="0" indent="0" algn="ctr" defTabSz="914400" rtl="0" eaLnBrk="1" fontAlgn="auto" latinLnBrk="1" hangingPunct="1">
                        <a:lnSpc>
                          <a:spcPct val="100000"/>
                        </a:lnSpc>
                        <a:spcBef>
                          <a:spcPts val="0"/>
                        </a:spcBef>
                        <a:spcAft>
                          <a:spcPts val="0"/>
                        </a:spcAft>
                        <a:buClrTx/>
                        <a:buSzTx/>
                        <a:buFontTx/>
                        <a:buNone/>
                        <a:tabLst/>
                        <a:defRPr/>
                      </a:pPr>
                      <a:r>
                        <a:rPr lang="en-US" sz="1200" u="none" strike="noStrike" dirty="0" smtClean="0">
                          <a:latin typeface="Arial" pitchFamily="34" charset="0"/>
                          <a:cs typeface="Arial" pitchFamily="34" charset="0"/>
                        </a:rPr>
                        <a:t>O157</a:t>
                      </a:r>
                      <a:endParaRPr lang="en-US" sz="1200" b="0" i="0" u="none" strike="noStrike" dirty="0" smtClean="0">
                        <a:solidFill>
                          <a:srgbClr val="000000"/>
                        </a:solidFill>
                        <a:latin typeface="Arial" pitchFamily="34" charset="0"/>
                        <a:cs typeface="Arial" pitchFamily="34" charset="0"/>
                      </a:endParaRPr>
                    </a:p>
                  </a:txBody>
                  <a:tcPr marL="36000" marR="36000" anchor="ctr">
                    <a:solidFill>
                      <a:schemeClr val="accent2">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C</a:t>
                      </a:r>
                      <a:endParaRPr lang="en-US" sz="1200" b="0" i="0" u="none" strike="noStrike" dirty="0" smtClean="0">
                        <a:solidFill>
                          <a:srgbClr val="000000"/>
                        </a:solidFill>
                        <a:latin typeface="Arial" pitchFamily="34" charset="0"/>
                        <a:cs typeface="Arial" pitchFamily="34" charset="0"/>
                      </a:endParaRPr>
                    </a:p>
                  </a:txBody>
                  <a:tcPr marL="36000" marR="36000" anchor="ctr">
                    <a:solidFill>
                      <a:schemeClr val="accent2">
                        <a:lumMod val="40000"/>
                        <a:lumOff val="60000"/>
                      </a:schemeClr>
                    </a:solidFill>
                  </a:tcPr>
                </a:tc>
                <a:tc rowSpan="5">
                  <a:txBody>
                    <a:bodyPr/>
                    <a:lstStyle/>
                    <a:p>
                      <a:pPr algn="ctr" latinLnBrk="1"/>
                      <a:r>
                        <a:rPr lang="en-US" altLang="ko-KR" sz="1200" i="1" dirty="0" err="1" smtClean="0">
                          <a:latin typeface="Arial" pitchFamily="34" charset="0"/>
                          <a:cs typeface="Arial" pitchFamily="34" charset="0"/>
                        </a:rPr>
                        <a:t>Yersinia</a:t>
                      </a:r>
                      <a:r>
                        <a:rPr lang="en-US" altLang="ko-KR" sz="1200" i="1" dirty="0" smtClean="0">
                          <a:latin typeface="Arial" pitchFamily="34" charset="0"/>
                          <a:cs typeface="Arial" pitchFamily="34" charset="0"/>
                        </a:rPr>
                        <a:t> </a:t>
                      </a:r>
                      <a:r>
                        <a:rPr lang="en-US" altLang="ko-KR" sz="1200" i="1" dirty="0" err="1" smtClean="0">
                          <a:latin typeface="Arial" pitchFamily="34" charset="0"/>
                          <a:cs typeface="Arial" pitchFamily="34" charset="0"/>
                        </a:rPr>
                        <a:t>pseudotuberculosis</a:t>
                      </a:r>
                      <a:endParaRPr lang="ko-KR" altLang="en-US" sz="1200" i="1" dirty="0">
                        <a:latin typeface="Arial" pitchFamily="34" charset="0"/>
                        <a:cs typeface="Arial" pitchFamily="34" charset="0"/>
                      </a:endParaRPr>
                    </a:p>
                  </a:txBody>
                  <a:tcPr marL="36000" marR="3600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hemolysin</a:t>
                      </a:r>
                      <a:r>
                        <a:rPr lang="en-US" sz="1200" u="none" strike="noStrike" dirty="0">
                          <a:latin typeface="Arial" pitchFamily="34" charset="0"/>
                          <a:cs typeface="Arial" pitchFamily="34" charset="0"/>
                        </a:rPr>
                        <a:t> B</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60797">
                <a:tc rowSpan="5">
                  <a:txBody>
                    <a:bodyPr/>
                    <a:lstStyle/>
                    <a:p>
                      <a:pPr algn="ctr" fontAlgn="ctr"/>
                      <a:r>
                        <a:rPr lang="en-US" sz="1200" i="1" u="none" strike="noStrike" dirty="0">
                          <a:latin typeface="Arial" pitchFamily="34" charset="0"/>
                          <a:cs typeface="Arial" pitchFamily="34" charset="0"/>
                        </a:rPr>
                        <a:t>Bacillus cereus</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sphingomyelinase</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rowSpan="3">
                  <a:txBody>
                    <a:bodyPr/>
                    <a:lstStyle/>
                    <a:p>
                      <a:pPr algn="ctr" fontAlgn="ctr"/>
                      <a:r>
                        <a:rPr lang="en-US" sz="1200" i="1" u="none" strike="noStrike" dirty="0" err="1" smtClean="0">
                          <a:latin typeface="Arial" pitchFamily="34" charset="0"/>
                          <a:cs typeface="Arial" pitchFamily="34" charset="0"/>
                        </a:rPr>
                        <a:t>Listeria</a:t>
                      </a:r>
                      <a:r>
                        <a:rPr lang="en-US" sz="1200" i="1" u="none" strike="noStrike" dirty="0" smtClean="0">
                          <a:latin typeface="Arial" pitchFamily="34" charset="0"/>
                          <a:cs typeface="Arial" pitchFamily="34" charset="0"/>
                        </a:rPr>
                        <a:t> </a:t>
                      </a:r>
                    </a:p>
                    <a:p>
                      <a:pPr algn="ctr" fontAlgn="ctr"/>
                      <a:r>
                        <a:rPr lang="en-US" sz="1200" i="1" u="none" strike="noStrike" dirty="0" err="1" smtClean="0">
                          <a:latin typeface="Arial" pitchFamily="34" charset="0"/>
                          <a:cs typeface="Arial" pitchFamily="34" charset="0"/>
                        </a:rPr>
                        <a:t>monocytogenes</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Listeriolysin</a:t>
                      </a:r>
                      <a:r>
                        <a:rPr lang="en-US" sz="1200" u="none" strike="noStrike" dirty="0">
                          <a:latin typeface="Arial" pitchFamily="34" charset="0"/>
                          <a:cs typeface="Arial" pitchFamily="34" charset="0"/>
                        </a:rPr>
                        <a:t> O</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hemolysin</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71789">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a:latin typeface="Arial" pitchFamily="34" charset="0"/>
                          <a:cs typeface="Arial" pitchFamily="34" charset="0"/>
                        </a:rPr>
                        <a:t>PI-PLC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A (1)</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04390">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thiol</a:t>
                      </a:r>
                      <a:r>
                        <a:rPr lang="en-US" sz="1200" u="none" strike="noStrike" dirty="0">
                          <a:latin typeface="Arial" pitchFamily="34" charset="0"/>
                          <a:cs typeface="Arial" pitchFamily="34" charset="0"/>
                        </a:rPr>
                        <a:t>-activated </a:t>
                      </a:r>
                      <a:endParaRPr lang="en-US" sz="1200" u="none" strike="noStrike" dirty="0" smtClean="0">
                        <a:latin typeface="Arial" pitchFamily="34" charset="0"/>
                        <a:cs typeface="Arial" pitchFamily="34" charset="0"/>
                      </a:endParaRPr>
                    </a:p>
                    <a:p>
                      <a:pPr algn="ctr" fontAlgn="ctr"/>
                      <a:r>
                        <a:rPr lang="en-US" sz="1200" u="none" strike="noStrike" dirty="0" err="1" smtClean="0">
                          <a:latin typeface="Arial" pitchFamily="34" charset="0"/>
                          <a:cs typeface="Arial" pitchFamily="34" charset="0"/>
                        </a:rPr>
                        <a:t>cytolysin</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a:latin typeface="Arial" pitchFamily="34" charset="0"/>
                          <a:cs typeface="Arial" pitchFamily="34" charset="0"/>
                        </a:rPr>
                        <a:t>PC-PLC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A (2)</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04390">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hemolysin</a:t>
                      </a:r>
                      <a:r>
                        <a:rPr lang="en-US" sz="1200" u="none" strike="noStrike" dirty="0">
                          <a:latin typeface="Arial" pitchFamily="34" charset="0"/>
                          <a:cs typeface="Arial" pitchFamily="34" charset="0"/>
                        </a:rPr>
                        <a:t> III</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rowSpan="6">
                  <a:txBody>
                    <a:bodyPr/>
                    <a:lstStyle/>
                    <a:p>
                      <a:pPr algn="ctr" fontAlgn="ctr"/>
                      <a:r>
                        <a:rPr lang="en-US" sz="1200" i="1" u="none" strike="noStrike" dirty="0" err="1">
                          <a:latin typeface="Arial" pitchFamily="34" charset="0"/>
                          <a:cs typeface="Arial" pitchFamily="34" charset="0"/>
                        </a:rPr>
                        <a:t>Shigella</a:t>
                      </a:r>
                      <a:r>
                        <a:rPr lang="en-US" sz="1200" i="1" u="none" strike="noStrike" dirty="0">
                          <a:latin typeface="Arial" pitchFamily="34" charset="0"/>
                          <a:cs typeface="Arial" pitchFamily="34" charset="0"/>
                        </a:rPr>
                        <a:t> </a:t>
                      </a:r>
                      <a:r>
                        <a:rPr lang="en-US" sz="1200" i="1" u="none" strike="noStrike" dirty="0" err="1">
                          <a:latin typeface="Arial" pitchFamily="34" charset="0"/>
                          <a:cs typeface="Arial" pitchFamily="34" charset="0"/>
                        </a:rPr>
                        <a:t>flexneri</a:t>
                      </a:r>
                      <a:r>
                        <a:rPr lang="en-US" sz="1200" i="1" u="none" strike="noStrike" dirty="0">
                          <a:latin typeface="Arial" pitchFamily="34" charset="0"/>
                          <a:cs typeface="Arial" pitchFamily="34" charset="0"/>
                        </a:rPr>
                        <a:t> </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ipaB</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lysophospholipase</a:t>
                      </a:r>
                      <a:r>
                        <a:rPr lang="en-US" sz="1200" u="none" strike="noStrike" dirty="0">
                          <a:latin typeface="Arial" pitchFamily="34" charset="0"/>
                          <a:cs typeface="Arial" pitchFamily="34" charset="0"/>
                        </a:rPr>
                        <a:t> L2</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04390">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hemolysin</a:t>
                      </a:r>
                      <a:r>
                        <a:rPr lang="en-US" sz="1200" u="none" strike="noStrike" dirty="0">
                          <a:latin typeface="Arial" pitchFamily="34" charset="0"/>
                          <a:cs typeface="Arial" pitchFamily="34" charset="0"/>
                        </a:rPr>
                        <a:t> A</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ipaC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rowSpan="6">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i="1" u="none" strike="noStrike" dirty="0" err="1" smtClean="0">
                          <a:latin typeface="Arial" pitchFamily="34" charset="0"/>
                          <a:cs typeface="Arial" pitchFamily="34" charset="0"/>
                        </a:rPr>
                        <a:t>Vibria</a:t>
                      </a:r>
                      <a:r>
                        <a:rPr lang="en-US" sz="1200" i="1" u="none" strike="noStrike" dirty="0" smtClean="0">
                          <a:latin typeface="Arial" pitchFamily="34" charset="0"/>
                          <a:cs typeface="Arial" pitchFamily="34" charset="0"/>
                        </a:rPr>
                        <a:t> </a:t>
                      </a:r>
                    </a:p>
                    <a:p>
                      <a:pPr marL="0" marR="0" indent="0" algn="ctr" defTabSz="914400" rtl="0" eaLnBrk="1" fontAlgn="auto" latinLnBrk="1" hangingPunct="1">
                        <a:lnSpc>
                          <a:spcPct val="100000"/>
                        </a:lnSpc>
                        <a:spcBef>
                          <a:spcPts val="0"/>
                        </a:spcBef>
                        <a:spcAft>
                          <a:spcPts val="0"/>
                        </a:spcAft>
                        <a:buClrTx/>
                        <a:buSzTx/>
                        <a:buFontTx/>
                        <a:buNone/>
                        <a:tabLst/>
                        <a:defRPr/>
                      </a:pPr>
                      <a:r>
                        <a:rPr lang="en-US" sz="1200" i="1" u="none" strike="noStrike" dirty="0" err="1" smtClean="0">
                          <a:latin typeface="Arial" pitchFamily="34" charset="0"/>
                          <a:cs typeface="Arial" pitchFamily="34" charset="0"/>
                        </a:rPr>
                        <a:t>parahaemolyticus</a:t>
                      </a:r>
                      <a:endParaRPr lang="en-US" sz="1200" i="1" u="none" strike="noStrike" dirty="0" smtClean="0">
                        <a:latin typeface="Arial" pitchFamily="34" charset="0"/>
                        <a:cs typeface="Arial" pitchFamily="34" charset="0"/>
                      </a:endParaRPr>
                    </a:p>
                    <a:p>
                      <a:pPr algn="ctr" latinLnBrk="1"/>
                      <a:endParaRPr lang="ko-KR" altLang="en-US" sz="1200" i="1" dirty="0">
                        <a:latin typeface="Arial" pitchFamily="34" charset="0"/>
                        <a:cs typeface="Arial" pitchFamily="34" charset="0"/>
                      </a:endParaRPr>
                    </a:p>
                  </a:txBody>
                  <a:tcPr marL="36000" marR="36000" anchor="ctr">
                    <a:solidFill>
                      <a:schemeClr val="accent2">
                        <a:lumMod val="20000"/>
                        <a:lumOff val="80000"/>
                      </a:schemeClr>
                    </a:solidFill>
                  </a:tcPr>
                </a:tc>
                <a:tc>
                  <a:txBody>
                    <a:bodyPr/>
                    <a:lstStyle/>
                    <a:p>
                      <a:pPr algn="ctr" fontAlgn="ctr"/>
                      <a:r>
                        <a:rPr lang="en-US" sz="1200" u="none" strike="noStrike" dirty="0" err="1" smtClean="0">
                          <a:latin typeface="Arial" pitchFamily="34" charset="0"/>
                          <a:cs typeface="Arial" pitchFamily="34" charset="0"/>
                        </a:rPr>
                        <a:t>hemolysin</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591251">
                <a:tc rowSpan="2">
                  <a:txBody>
                    <a:bodyPr/>
                    <a:lstStyle/>
                    <a:p>
                      <a:pPr algn="ctr" fontAlgn="ctr"/>
                      <a:r>
                        <a:rPr lang="en-US" sz="1200" i="1" u="none" strike="noStrike" dirty="0">
                          <a:latin typeface="Arial" pitchFamily="34" charset="0"/>
                          <a:cs typeface="Arial" pitchFamily="34" charset="0"/>
                        </a:rPr>
                        <a:t>Clostridium </a:t>
                      </a:r>
                      <a:endParaRPr lang="en-US" sz="1200" i="1" u="none" strike="noStrike" dirty="0" smtClean="0">
                        <a:latin typeface="Arial" pitchFamily="34" charset="0"/>
                        <a:cs typeface="Arial" pitchFamily="34" charset="0"/>
                      </a:endParaRPr>
                    </a:p>
                    <a:p>
                      <a:pPr algn="ctr" fontAlgn="ctr"/>
                      <a:r>
                        <a:rPr lang="en-US" sz="1200" i="1" u="none" strike="noStrike" dirty="0" err="1" smtClean="0">
                          <a:latin typeface="Arial" pitchFamily="34" charset="0"/>
                          <a:cs typeface="Arial" pitchFamily="34" charset="0"/>
                        </a:rPr>
                        <a:t>perfringens</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perfringolysin</a:t>
                      </a:r>
                      <a:r>
                        <a:rPr lang="en-US" sz="1200" u="none" strike="noStrike" dirty="0">
                          <a:latin typeface="Arial" pitchFamily="34" charset="0"/>
                          <a:cs typeface="Arial" pitchFamily="34" charset="0"/>
                        </a:rPr>
                        <a:t> O </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ipaD</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smtClean="0">
                          <a:latin typeface="Arial" pitchFamily="34" charset="0"/>
                          <a:cs typeface="Arial" pitchFamily="34" charset="0"/>
                        </a:rPr>
                        <a:t>thermostable</a:t>
                      </a:r>
                      <a:r>
                        <a:rPr lang="en-US" sz="1200" u="none" strike="noStrike" dirty="0" smtClean="0">
                          <a:latin typeface="Arial" pitchFamily="34" charset="0"/>
                          <a:cs typeface="Arial" pitchFamily="34" charset="0"/>
                        </a:rPr>
                        <a:t> </a:t>
                      </a:r>
                    </a:p>
                    <a:p>
                      <a:pPr algn="ctr" fontAlgn="ct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t>
                      </a:r>
                      <a:r>
                        <a:rPr lang="en-US" sz="1200" u="none" strike="noStrike" dirty="0">
                          <a:latin typeface="Arial" pitchFamily="34" charset="0"/>
                          <a:cs typeface="Arial" pitchFamily="34" charset="0"/>
                        </a:rPr>
                        <a:t>delta-VPH</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71789">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ipgC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a:latin typeface="Arial" pitchFamily="34" charset="0"/>
                          <a:cs typeface="Arial" pitchFamily="34" charset="0"/>
                        </a:rPr>
                        <a:t>lecithin-dependent </a:t>
                      </a:r>
                      <a:endParaRPr lang="en-US" sz="1200" u="none" strike="noStrike" dirty="0" smtClean="0">
                        <a:latin typeface="Arial" pitchFamily="34" charset="0"/>
                        <a:cs typeface="Arial" pitchFamily="34" charset="0"/>
                      </a:endParaRPr>
                    </a:p>
                    <a:p>
                      <a:pPr algn="ctr" fontAlgn="ct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539187">
                <a:tc rowSpan="4">
                  <a:txBody>
                    <a:bodyPr/>
                    <a:lstStyle/>
                    <a:p>
                      <a:pPr algn="ctr" fontAlgn="ctr"/>
                      <a:r>
                        <a:rPr lang="en-US" sz="1200" i="1" u="none" strike="noStrike" dirty="0">
                          <a:latin typeface="Arial" pitchFamily="34" charset="0"/>
                          <a:cs typeface="Arial" pitchFamily="34" charset="0"/>
                        </a:rPr>
                        <a:t>Escherichia coli</a:t>
                      </a:r>
                      <a:r>
                        <a:rPr lang="en-US" sz="1200" u="none" strike="noStrike" dirty="0">
                          <a:latin typeface="Arial" pitchFamily="34" charset="0"/>
                          <a:cs typeface="Arial" pitchFamily="34" charset="0"/>
                        </a:rPr>
                        <a:t> </a:t>
                      </a:r>
                      <a:endParaRPr lang="en-US" sz="1200" u="none" strike="noStrike" dirty="0" smtClean="0">
                        <a:latin typeface="Arial" pitchFamily="34" charset="0"/>
                        <a:cs typeface="Arial" pitchFamily="34" charset="0"/>
                      </a:endParaRPr>
                    </a:p>
                    <a:p>
                      <a:pPr algn="ctr" fontAlgn="ctr"/>
                      <a:r>
                        <a:rPr lang="en-US" sz="1200" u="none" strike="noStrike" dirty="0" smtClean="0">
                          <a:latin typeface="Arial" pitchFamily="34" charset="0"/>
                          <a:cs typeface="Arial" pitchFamily="34" charset="0"/>
                        </a:rPr>
                        <a:t>CFT073</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hemolysin</a:t>
                      </a:r>
                      <a:r>
                        <a:rPr lang="en-US" sz="1200" u="none" strike="noStrike" dirty="0">
                          <a:latin typeface="Arial" pitchFamily="34" charset="0"/>
                          <a:cs typeface="Arial" pitchFamily="34" charset="0"/>
                        </a:rPr>
                        <a:t> A</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A</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thermostable</a:t>
                      </a:r>
                      <a:r>
                        <a:rPr lang="en-US" sz="1200" u="none" strike="noStrike" dirty="0">
                          <a:latin typeface="Arial" pitchFamily="34" charset="0"/>
                          <a:cs typeface="Arial" pitchFamily="34" charset="0"/>
                        </a:rPr>
                        <a:t> direct </a:t>
                      </a:r>
                      <a:endParaRPr lang="en-US" sz="1200" u="none" strike="noStrike" dirty="0" smtClean="0">
                        <a:latin typeface="Arial" pitchFamily="34" charset="0"/>
                        <a:cs typeface="Arial" pitchFamily="34" charset="0"/>
                      </a:endParaRPr>
                    </a:p>
                    <a:p>
                      <a:pPr algn="ctr" fontAlgn="ct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t>
                      </a:r>
                      <a:r>
                        <a:rPr lang="en-US" sz="1200" u="none" strike="noStrike" dirty="0">
                          <a:latin typeface="Arial" pitchFamily="34" charset="0"/>
                          <a:cs typeface="Arial" pitchFamily="34" charset="0"/>
                        </a:rPr>
                        <a:t>A</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539187">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hemolysin</a:t>
                      </a:r>
                      <a:r>
                        <a:rPr lang="en-US" sz="1200" u="none" strike="noStrike" dirty="0">
                          <a:latin typeface="Arial" pitchFamily="34" charset="0"/>
                          <a:cs typeface="Arial" pitchFamily="34" charset="0"/>
                        </a:rPr>
                        <a:t> C</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lysophospholipase</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smtClean="0">
                          <a:latin typeface="Arial" pitchFamily="34" charset="0"/>
                          <a:cs typeface="Arial" pitchFamily="34" charset="0"/>
                        </a:rPr>
                        <a:t>lysophospholipase</a:t>
                      </a:r>
                      <a:r>
                        <a:rPr lang="en-US" sz="1200" u="none" strike="noStrike" dirty="0" smtClean="0">
                          <a:latin typeface="Arial" pitchFamily="34" charset="0"/>
                          <a:cs typeface="Arial" pitchFamily="34" charset="0"/>
                        </a:rPr>
                        <a:t> L2</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539187">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phospholipase</a:t>
                      </a:r>
                      <a:r>
                        <a:rPr lang="en-US" sz="1200" u="none" strike="noStrike" dirty="0">
                          <a:latin typeface="Arial" pitchFamily="34" charset="0"/>
                          <a:cs typeface="Arial" pitchFamily="34" charset="0"/>
                        </a:rPr>
                        <a:t> A</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a:txBody>
                    <a:bodyPr/>
                    <a:lstStyle/>
                    <a:p>
                      <a:pPr algn="ctr" fontAlgn="ctr"/>
                      <a:r>
                        <a:rPr lang="en-US" sz="1200" i="1" u="none" strike="noStrike" dirty="0">
                          <a:latin typeface="Arial" pitchFamily="34" charset="0"/>
                          <a:cs typeface="Arial" pitchFamily="34" charset="0"/>
                        </a:rPr>
                        <a:t>Streptococcus </a:t>
                      </a:r>
                      <a:endParaRPr lang="en-US" sz="1200" i="1" u="none" strike="noStrike" dirty="0" smtClean="0">
                        <a:latin typeface="Arial" pitchFamily="34" charset="0"/>
                        <a:cs typeface="Arial" pitchFamily="34" charset="0"/>
                      </a:endParaRPr>
                    </a:p>
                    <a:p>
                      <a:pPr algn="ctr" fontAlgn="ctr"/>
                      <a:r>
                        <a:rPr lang="en-US" sz="1200" i="1" u="none" strike="noStrike" dirty="0" err="1" smtClean="0">
                          <a:latin typeface="Arial" pitchFamily="34" charset="0"/>
                          <a:cs typeface="Arial" pitchFamily="34" charset="0"/>
                        </a:rPr>
                        <a:t>pneumoniae</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pneumolysin</a:t>
                      </a:r>
                      <a:r>
                        <a:rPr lang="en-US" sz="1200" u="none" strike="noStrike" dirty="0">
                          <a:latin typeface="Arial" pitchFamily="34" charset="0"/>
                          <a:cs typeface="Arial" pitchFamily="34" charset="0"/>
                        </a:rPr>
                        <a:t> </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vMerge="1">
                  <a:txBody>
                    <a:bodyPr/>
                    <a:lstStyle/>
                    <a:p>
                      <a:pPr latinLnBrk="1"/>
                      <a:endParaRPr lang="ko-KR" altLang="en-US"/>
                    </a:p>
                  </a:txBody>
                  <a:tcPr/>
                </a:tc>
                <a:tc>
                  <a:txBody>
                    <a:bodyPr/>
                    <a:lstStyle/>
                    <a:p>
                      <a:pPr algn="ctr" fontAlgn="ctr"/>
                      <a:r>
                        <a:rPr lang="en-US" sz="1200" u="none" strike="noStrike" dirty="0" err="1">
                          <a:latin typeface="Arial" pitchFamily="34" charset="0"/>
                          <a:cs typeface="Arial" pitchFamily="34" charset="0"/>
                        </a:rPr>
                        <a:t>thermostable</a:t>
                      </a:r>
                      <a:r>
                        <a:rPr lang="en-US" sz="1200" u="none" strike="noStrike" dirty="0">
                          <a:latin typeface="Arial" pitchFamily="34" charset="0"/>
                          <a:cs typeface="Arial" pitchFamily="34" charset="0"/>
                        </a:rPr>
                        <a:t> direct </a:t>
                      </a:r>
                      <a:endParaRPr lang="en-US" sz="1200" u="none" strike="noStrike" dirty="0" smtClean="0">
                        <a:latin typeface="Arial" pitchFamily="34" charset="0"/>
                        <a:cs typeface="Arial" pitchFamily="34" charset="0"/>
                      </a:endParaRPr>
                    </a:p>
                    <a:p>
                      <a:pPr algn="ctr" fontAlgn="ct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t>
                      </a:r>
                      <a:r>
                        <a:rPr lang="en-US" sz="1200" u="none" strike="noStrike" dirty="0">
                          <a:latin typeface="Arial" pitchFamily="34" charset="0"/>
                          <a:cs typeface="Arial" pitchFamily="34" charset="0"/>
                        </a:rPr>
                        <a:t>S</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r>
              <a:tr h="471789">
                <a:tc vMerge="1">
                  <a:txBody>
                    <a:bodyPr/>
                    <a:lstStyle/>
                    <a:p>
                      <a:pPr algn="l" fontAlgn="ctr"/>
                      <a:endParaRPr lang="ko-KR" altLang="en-US" sz="1100" b="0" i="0" u="none" strike="noStrike" dirty="0">
                        <a:solidFill>
                          <a:srgbClr val="000000"/>
                        </a:solidFill>
                        <a:latin typeface="맑은 고딕"/>
                      </a:endParaRPr>
                    </a:p>
                  </a:txBody>
                  <a:tcPr marL="9525" marR="9525" marT="9525" marB="0" anchor="ctr"/>
                </a:tc>
                <a:tc>
                  <a:txBody>
                    <a:bodyPr/>
                    <a:lstStyle/>
                    <a:p>
                      <a:pPr algn="ctr" fontAlgn="ctr"/>
                      <a:r>
                        <a:rPr lang="en-US" sz="1200" u="none" strike="noStrike" dirty="0" err="1">
                          <a:latin typeface="Arial" pitchFamily="34" charset="0"/>
                          <a:cs typeface="Arial" pitchFamily="34" charset="0"/>
                        </a:rPr>
                        <a:t>lysophospholipase</a:t>
                      </a:r>
                      <a:r>
                        <a:rPr lang="en-US" sz="1200" u="none" strike="noStrike" dirty="0">
                          <a:latin typeface="Arial" pitchFamily="34" charset="0"/>
                          <a:cs typeface="Arial" pitchFamily="34" charset="0"/>
                        </a:rPr>
                        <a:t> L2</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a:txBody>
                    <a:bodyPr/>
                    <a:lstStyle/>
                    <a:p>
                      <a:pPr algn="ctr" fontAlgn="ctr"/>
                      <a:r>
                        <a:rPr lang="en-US" sz="1200" i="1" u="none" strike="noStrike" dirty="0">
                          <a:latin typeface="Arial" pitchFamily="34" charset="0"/>
                          <a:cs typeface="Arial" pitchFamily="34" charset="0"/>
                        </a:rPr>
                        <a:t>Streptococcus </a:t>
                      </a:r>
                      <a:endParaRPr lang="en-US" sz="1200" i="1" u="none" strike="noStrike" dirty="0" smtClean="0">
                        <a:latin typeface="Arial" pitchFamily="34" charset="0"/>
                        <a:cs typeface="Arial" pitchFamily="34" charset="0"/>
                      </a:endParaRPr>
                    </a:p>
                    <a:p>
                      <a:pPr algn="ctr" fontAlgn="ctr"/>
                      <a:r>
                        <a:rPr lang="en-US" sz="1200" i="1" u="none" strike="noStrike" dirty="0" err="1" smtClean="0">
                          <a:latin typeface="Arial" pitchFamily="34" charset="0"/>
                          <a:cs typeface="Arial" pitchFamily="34" charset="0"/>
                        </a:rPr>
                        <a:t>pyogenes</a:t>
                      </a:r>
                      <a:endParaRPr lang="en-US" sz="1200" b="0" i="1" u="none" strike="noStrike" dirty="0">
                        <a:solidFill>
                          <a:srgbClr val="000000"/>
                        </a:solidFill>
                        <a:latin typeface="Arial" pitchFamily="34" charset="0"/>
                        <a:cs typeface="Arial" pitchFamily="34" charset="0"/>
                      </a:endParaRPr>
                    </a:p>
                  </a:txBody>
                  <a:tcPr marL="36000" marR="36000" marT="9525" marB="0" anchor="ctr">
                    <a:solidFill>
                      <a:schemeClr val="accent2">
                        <a:lumMod val="20000"/>
                        <a:lumOff val="80000"/>
                      </a:schemeClr>
                    </a:solidFill>
                  </a:tcPr>
                </a:tc>
                <a:tc>
                  <a:txBody>
                    <a:bodyPr/>
                    <a:lstStyle/>
                    <a:p>
                      <a:pPr algn="ctr" fontAlgn="ctr"/>
                      <a:r>
                        <a:rPr lang="en-US" sz="1200" u="none" strike="noStrike" dirty="0" err="1">
                          <a:latin typeface="Arial" pitchFamily="34" charset="0"/>
                          <a:cs typeface="Arial" pitchFamily="34" charset="0"/>
                        </a:rPr>
                        <a:t>streptolysin</a:t>
                      </a:r>
                      <a:r>
                        <a:rPr lang="en-US" sz="1200" u="none" strike="noStrike" dirty="0">
                          <a:latin typeface="Arial" pitchFamily="34" charset="0"/>
                          <a:cs typeface="Arial" pitchFamily="34" charset="0"/>
                        </a:rPr>
                        <a:t> O</a:t>
                      </a:r>
                      <a:endParaRPr lang="en-US" sz="1200" b="0" i="0" u="none" strike="noStrike" dirty="0">
                        <a:solidFill>
                          <a:srgbClr val="000000"/>
                        </a:solidFill>
                        <a:latin typeface="Arial" pitchFamily="34" charset="0"/>
                        <a:cs typeface="Arial" pitchFamily="34" charset="0"/>
                      </a:endParaRPr>
                    </a:p>
                  </a:txBody>
                  <a:tcPr marL="36000" marR="36000" marT="9525" marB="0" anchor="ctr">
                    <a:solidFill>
                      <a:schemeClr val="accent2">
                        <a:lumMod val="40000"/>
                        <a:lumOff val="60000"/>
                      </a:schemeClr>
                    </a:solidFill>
                  </a:tcPr>
                </a:tc>
                <a:tc rowSpan="2" gridSpan="2">
                  <a:txBody>
                    <a:bodyPr/>
                    <a:lstStyle/>
                    <a:p>
                      <a:pPr algn="ctr" latinLnBrk="1"/>
                      <a:r>
                        <a:rPr lang="en-US" altLang="ko-KR" sz="2400" dirty="0" smtClean="0">
                          <a:latin typeface="Arial" pitchFamily="34" charset="0"/>
                          <a:cs typeface="Arial" pitchFamily="34" charset="0"/>
                        </a:rPr>
                        <a:t>11 organisms</a:t>
                      </a:r>
                    </a:p>
                    <a:p>
                      <a:pPr algn="ctr" latinLnBrk="1"/>
                      <a:r>
                        <a:rPr lang="en-US" altLang="ko-KR" sz="2400" dirty="0" smtClean="0">
                          <a:latin typeface="Arial" pitchFamily="34" charset="0"/>
                          <a:cs typeface="Arial" pitchFamily="34" charset="0"/>
                        </a:rPr>
                        <a:t>37 proteins</a:t>
                      </a:r>
                      <a:endParaRPr lang="ko-KR" altLang="en-US" sz="2400" dirty="0">
                        <a:latin typeface="Arial" pitchFamily="34" charset="0"/>
                        <a:cs typeface="Arial" pitchFamily="34" charset="0"/>
                      </a:endParaRPr>
                    </a:p>
                  </a:txBody>
                  <a:tcPr marL="36000" marR="36000" anchor="ctr">
                    <a:solidFill>
                      <a:schemeClr val="accent6">
                        <a:lumMod val="60000"/>
                        <a:lumOff val="40000"/>
                      </a:schemeClr>
                    </a:solidFill>
                  </a:tcPr>
                </a:tc>
                <a:tc rowSpan="2" hMerge="1">
                  <a:txBody>
                    <a:bodyPr/>
                    <a:lstStyle/>
                    <a:p>
                      <a:pPr algn="l" fontAlgn="ctr"/>
                      <a:endParaRPr lang="en-US" sz="1600" b="0" i="0" u="none" strike="noStrike" dirty="0">
                        <a:solidFill>
                          <a:srgbClr val="000000"/>
                        </a:solidFill>
                        <a:latin typeface="Arial" pitchFamily="34" charset="0"/>
                        <a:cs typeface="Arial" pitchFamily="34" charset="0"/>
                      </a:endParaRPr>
                    </a:p>
                  </a:txBody>
                  <a:tcPr marL="36000" marR="36000" marT="9525" marB="0" anchor="ctr">
                    <a:solidFill>
                      <a:schemeClr val="tx1">
                        <a:lumMod val="50000"/>
                        <a:lumOff val="50000"/>
                      </a:schemeClr>
                    </a:solidFill>
                  </a:tcPr>
                </a:tc>
              </a:tr>
              <a:tr h="67802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i="1" u="none" strike="noStrike" dirty="0" smtClean="0">
                          <a:latin typeface="Arial" pitchFamily="34" charset="0"/>
                          <a:cs typeface="Arial" pitchFamily="34" charset="0"/>
                        </a:rPr>
                        <a:t>Escherichia coli</a:t>
                      </a:r>
                      <a:r>
                        <a:rPr lang="en-US" sz="1200" u="none" strike="noStrike" dirty="0" smtClean="0">
                          <a:latin typeface="Arial" pitchFamily="34" charset="0"/>
                          <a:cs typeface="Arial" pitchFamily="34" charset="0"/>
                        </a:rPr>
                        <a:t> </a:t>
                      </a:r>
                    </a:p>
                    <a:p>
                      <a:pPr marL="0" marR="0" indent="0" algn="ctr" defTabSz="914400" rtl="0" eaLnBrk="1" fontAlgn="auto" latinLnBrk="1" hangingPunct="1">
                        <a:lnSpc>
                          <a:spcPct val="100000"/>
                        </a:lnSpc>
                        <a:spcBef>
                          <a:spcPts val="0"/>
                        </a:spcBef>
                        <a:spcAft>
                          <a:spcPts val="0"/>
                        </a:spcAft>
                        <a:buClrTx/>
                        <a:buSzTx/>
                        <a:buFontTx/>
                        <a:buNone/>
                        <a:tabLst/>
                        <a:defRPr/>
                      </a:pPr>
                      <a:r>
                        <a:rPr lang="en-US" sz="1200" u="none" strike="noStrike" dirty="0" smtClean="0">
                          <a:latin typeface="Arial" pitchFamily="34" charset="0"/>
                          <a:cs typeface="Arial" pitchFamily="34" charset="0"/>
                        </a:rPr>
                        <a:t>O157</a:t>
                      </a:r>
                    </a:p>
                    <a:p>
                      <a:pPr algn="ctr" latinLnBrk="1"/>
                      <a:endParaRPr lang="ko-KR" altLang="en-US" sz="1200" dirty="0">
                        <a:latin typeface="Arial" pitchFamily="34" charset="0"/>
                        <a:cs typeface="Arial" pitchFamily="34" charset="0"/>
                      </a:endParaRPr>
                    </a:p>
                  </a:txBody>
                  <a:tcPr marL="36000" marR="36000" anchor="ctr">
                    <a:solidFill>
                      <a:schemeClr val="accent2">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a:t>
                      </a:r>
                    </a:p>
                    <a:p>
                      <a:pPr algn="ctr" latinLnBrk="1"/>
                      <a:endParaRPr lang="ko-KR" altLang="en-US" sz="1200" dirty="0">
                        <a:latin typeface="Arial" pitchFamily="34" charset="0"/>
                        <a:cs typeface="Arial" pitchFamily="34" charset="0"/>
                      </a:endParaRPr>
                    </a:p>
                  </a:txBody>
                  <a:tcPr marL="36000" marR="36000" anchor="ctr">
                    <a:solidFill>
                      <a:schemeClr val="accent2">
                        <a:lumMod val="40000"/>
                        <a:lumOff val="60000"/>
                      </a:schemeClr>
                    </a:solidFill>
                  </a:tcPr>
                </a:tc>
                <a:tc>
                  <a:txBody>
                    <a:bodyPr/>
                    <a:lstStyle/>
                    <a:p>
                      <a:pPr algn="ctr" latinLnBrk="1"/>
                      <a:r>
                        <a:rPr lang="en-US" altLang="ko-KR" sz="1200" i="1" dirty="0" err="1" smtClean="0">
                          <a:latin typeface="Arial" pitchFamily="34" charset="0"/>
                          <a:cs typeface="Arial" pitchFamily="34" charset="0"/>
                        </a:rPr>
                        <a:t>Yersinia</a:t>
                      </a:r>
                      <a:r>
                        <a:rPr lang="en-US" altLang="ko-KR" sz="1200" i="1" dirty="0" smtClean="0">
                          <a:latin typeface="Arial" pitchFamily="34" charset="0"/>
                          <a:cs typeface="Arial" pitchFamily="34" charset="0"/>
                        </a:rPr>
                        <a:t> </a:t>
                      </a:r>
                      <a:r>
                        <a:rPr lang="en-US" altLang="ko-KR" sz="1200" i="1" dirty="0" err="1" smtClean="0">
                          <a:latin typeface="Arial" pitchFamily="34" charset="0"/>
                          <a:cs typeface="Arial" pitchFamily="34" charset="0"/>
                        </a:rPr>
                        <a:t>pseudotuberculosis</a:t>
                      </a:r>
                      <a:endParaRPr lang="ko-KR" altLang="en-US" sz="1200" i="1" dirty="0">
                        <a:latin typeface="Arial" pitchFamily="34" charset="0"/>
                        <a:cs typeface="Arial" pitchFamily="34" charset="0"/>
                      </a:endParaRPr>
                    </a:p>
                  </a:txBody>
                  <a:tcPr marL="36000" marR="36000" anchor="ctr">
                    <a:solidFill>
                      <a:schemeClr val="accent2">
                        <a:lumMod val="20000"/>
                        <a:lumOff val="8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200" u="none" strike="noStrike" dirty="0" err="1" smtClean="0">
                          <a:latin typeface="Arial" pitchFamily="34" charset="0"/>
                          <a:cs typeface="Arial" pitchFamily="34" charset="0"/>
                        </a:rPr>
                        <a:t>hemolysin</a:t>
                      </a:r>
                      <a:r>
                        <a:rPr lang="en-US" sz="1200" u="none" strike="noStrike" dirty="0" smtClean="0">
                          <a:latin typeface="Arial" pitchFamily="34" charset="0"/>
                          <a:cs typeface="Arial" pitchFamily="34" charset="0"/>
                        </a:rPr>
                        <a:t> A</a:t>
                      </a:r>
                    </a:p>
                    <a:p>
                      <a:pPr algn="ctr" latinLnBrk="1"/>
                      <a:endParaRPr lang="ko-KR" altLang="en-US" sz="1200" dirty="0">
                        <a:latin typeface="Arial" pitchFamily="34" charset="0"/>
                        <a:cs typeface="Arial" pitchFamily="34" charset="0"/>
                      </a:endParaRPr>
                    </a:p>
                  </a:txBody>
                  <a:tcPr marL="36000" marR="36000" anchor="ctr">
                    <a:solidFill>
                      <a:schemeClr val="accent2">
                        <a:lumMod val="40000"/>
                        <a:lumOff val="60000"/>
                      </a:schemeClr>
                    </a:solidFill>
                  </a:tcPr>
                </a:tc>
                <a:tc gridSpan="2" vMerge="1">
                  <a:txBody>
                    <a:bodyPr/>
                    <a:lstStyle/>
                    <a:p>
                      <a:pPr latinLnBrk="1"/>
                      <a:endParaRPr lang="ko-KR" altLang="en-US" sz="1600" dirty="0">
                        <a:latin typeface="Arial" pitchFamily="34" charset="0"/>
                        <a:cs typeface="Arial" pitchFamily="34" charset="0"/>
                      </a:endParaRPr>
                    </a:p>
                  </a:txBody>
                  <a:tcPr marL="36000" marR="36000" anchor="ctr">
                    <a:solidFill>
                      <a:schemeClr val="tx1">
                        <a:lumMod val="50000"/>
                        <a:lumOff val="50000"/>
                      </a:schemeClr>
                    </a:solidFill>
                  </a:tcPr>
                </a:tc>
                <a:tc hMerge="1" vMerge="1">
                  <a:txBody>
                    <a:bodyPr/>
                    <a:lstStyle/>
                    <a:p>
                      <a:pPr latinLnBrk="1"/>
                      <a:endParaRPr lang="ko-KR" altLang="en-US" sz="1600" dirty="0">
                        <a:latin typeface="Arial" pitchFamily="34" charset="0"/>
                        <a:cs typeface="Arial" pitchFamily="34" charset="0"/>
                      </a:endParaRPr>
                    </a:p>
                  </a:txBody>
                  <a:tcPr marL="36000" marR="36000" anchor="ctr">
                    <a:solidFill>
                      <a:schemeClr val="tx1">
                        <a:lumMod val="50000"/>
                        <a:lumOff val="5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yload delivery.png"/>
          <p:cNvPicPr/>
          <p:nvPr/>
        </p:nvPicPr>
        <p:blipFill>
          <a:blip r:embed="rId3" cstate="print"/>
          <a:stretch>
            <a:fillRect/>
          </a:stretch>
        </p:blipFill>
        <p:spPr>
          <a:xfrm>
            <a:off x="533399" y="1905000"/>
            <a:ext cx="8203509" cy="3962400"/>
          </a:xfrm>
          <a:prstGeom prst="rect">
            <a:avLst/>
          </a:prstGeom>
        </p:spPr>
      </p:pic>
      <p:sp>
        <p:nvSpPr>
          <p:cNvPr id="5" name="TextBox 4"/>
          <p:cNvSpPr txBox="1">
            <a:spLocks noChangeArrowheads="1"/>
          </p:cNvSpPr>
          <p:nvPr/>
        </p:nvSpPr>
        <p:spPr bwMode="auto">
          <a:xfrm>
            <a:off x="533400" y="466725"/>
            <a:ext cx="6553200" cy="523875"/>
          </a:xfrm>
          <a:prstGeom prst="rect">
            <a:avLst/>
          </a:prstGeom>
          <a:noFill/>
          <a:ln w="9525">
            <a:noFill/>
            <a:miter lim="800000"/>
            <a:headEnd/>
            <a:tailEnd/>
          </a:ln>
        </p:spPr>
        <p:txBody>
          <a:bodyPr wrap="square">
            <a:spAutoFit/>
          </a:bodyPr>
          <a:lstStyle/>
          <a:p>
            <a:pPr fontAlgn="auto">
              <a:spcBef>
                <a:spcPts val="0"/>
              </a:spcBef>
              <a:spcAft>
                <a:spcPts val="0"/>
              </a:spcAft>
            </a:pPr>
            <a:r>
              <a:rPr lang="en-US" sz="2800" dirty="0">
                <a:solidFill>
                  <a:prstClr val="black"/>
                </a:solidFill>
                <a:latin typeface="Rockwell Extra Bold" pitchFamily="18" charset="0"/>
              </a:rPr>
              <a:t>Payload Delivery Device</a:t>
            </a:r>
          </a:p>
        </p:txBody>
      </p:sp>
      <p:sp>
        <p:nvSpPr>
          <p:cNvPr id="2" name="TextBox 1"/>
          <p:cNvSpPr txBox="1"/>
          <p:nvPr/>
        </p:nvSpPr>
        <p:spPr>
          <a:xfrm>
            <a:off x="533399" y="4561840"/>
            <a:ext cx="838200" cy="307777"/>
          </a:xfrm>
          <a:prstGeom prst="rect">
            <a:avLst/>
          </a:prstGeom>
          <a:solidFill>
            <a:schemeClr val="bg1"/>
          </a:solidFill>
        </p:spPr>
        <p:txBody>
          <a:bodyPr wrap="square" rtlCol="0">
            <a:spAutoFit/>
          </a:bodyPr>
          <a:lstStyle/>
          <a:p>
            <a:r>
              <a:rPr lang="en-US" sz="1400" dirty="0" err="1" smtClean="0"/>
              <a:t>Pcon</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Genes in </a:t>
            </a:r>
            <a:r>
              <a:rPr lang="en-US" sz="2800" i="1">
                <a:latin typeface="Rockwell Extra Bold" pitchFamily="18" charset="0"/>
              </a:rPr>
              <a:t>Bacillus megaterium</a:t>
            </a:r>
          </a:p>
        </p:txBody>
      </p:sp>
      <p:pic>
        <p:nvPicPr>
          <p:cNvPr id="5123" name="Picture 6" descr="http://wwwabi.snv.jussieu.fr/~erocha/research/images/stabtree.gif"/>
          <p:cNvPicPr>
            <a:picLocks noChangeAspect="1" noChangeArrowheads="1"/>
          </p:cNvPicPr>
          <p:nvPr/>
        </p:nvPicPr>
        <p:blipFill>
          <a:blip r:embed="rId3" cstate="print"/>
          <a:srcRect/>
          <a:stretch>
            <a:fillRect/>
          </a:stretch>
        </p:blipFill>
        <p:spPr bwMode="auto">
          <a:xfrm>
            <a:off x="1371600" y="838200"/>
            <a:ext cx="6019800" cy="5562600"/>
          </a:xfrm>
          <a:prstGeom prst="rect">
            <a:avLst/>
          </a:prstGeom>
          <a:noFill/>
          <a:ln w="9525">
            <a:noFill/>
            <a:miter lim="800000"/>
            <a:headEnd/>
            <a:tailEnd/>
          </a:ln>
        </p:spPr>
      </p:pic>
      <p:sp>
        <p:nvSpPr>
          <p:cNvPr id="7" name="Left Arrow Callout 6"/>
          <p:cNvSpPr/>
          <p:nvPr/>
        </p:nvSpPr>
        <p:spPr>
          <a:xfrm>
            <a:off x="6400800" y="5638800"/>
            <a:ext cx="1828800" cy="457200"/>
          </a:xfrm>
          <a:prstGeom prst="leftArrowCallout">
            <a:avLst>
              <a:gd name="adj1" fmla="val 25000"/>
              <a:gd name="adj2" fmla="val 25000"/>
              <a:gd name="adj3" fmla="val 25000"/>
              <a:gd name="adj4" fmla="val 528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dirty="0"/>
              <a:t>E. coli</a:t>
            </a:r>
          </a:p>
        </p:txBody>
      </p:sp>
      <p:sp>
        <p:nvSpPr>
          <p:cNvPr id="8" name="Left Arrow Callout 7"/>
          <p:cNvSpPr/>
          <p:nvPr/>
        </p:nvSpPr>
        <p:spPr>
          <a:xfrm flipH="1">
            <a:off x="457200" y="1676400"/>
            <a:ext cx="2514600" cy="457200"/>
          </a:xfrm>
          <a:prstGeom prst="leftArrowCallout">
            <a:avLst>
              <a:gd name="adj1" fmla="val 25000"/>
              <a:gd name="adj2" fmla="val 25000"/>
              <a:gd name="adj3" fmla="val 25000"/>
              <a:gd name="adj4" fmla="val 754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i="1" dirty="0"/>
              <a:t>B. </a:t>
            </a:r>
            <a:r>
              <a:rPr lang="en-US" i="1" dirty="0" err="1"/>
              <a:t>megaterium</a:t>
            </a:r>
            <a:endParaRPr lang="en-US"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Genes in </a:t>
            </a:r>
            <a:r>
              <a:rPr lang="en-US" sz="2800" i="1">
                <a:latin typeface="Rockwell Extra Bold" pitchFamily="18" charset="0"/>
              </a:rPr>
              <a:t>Bacillus megaterium</a:t>
            </a:r>
          </a:p>
        </p:txBody>
      </p:sp>
      <p:pic>
        <p:nvPicPr>
          <p:cNvPr id="6147" name="Picture 2"/>
          <p:cNvPicPr>
            <a:picLocks noChangeAspect="1" noChangeArrowheads="1"/>
          </p:cNvPicPr>
          <p:nvPr/>
        </p:nvPicPr>
        <p:blipFill>
          <a:blip r:embed="rId4" cstate="print"/>
          <a:srcRect/>
          <a:stretch>
            <a:fillRect/>
          </a:stretch>
        </p:blipFill>
        <p:spPr bwMode="auto">
          <a:xfrm>
            <a:off x="304800" y="914400"/>
            <a:ext cx="8534400" cy="1652588"/>
          </a:xfrm>
          <a:prstGeom prst="rect">
            <a:avLst/>
          </a:prstGeom>
          <a:noFill/>
          <a:ln w="9525">
            <a:noFill/>
            <a:miter lim="800000"/>
            <a:headEnd/>
            <a:tailEnd/>
          </a:ln>
        </p:spPr>
      </p:pic>
      <p:sp>
        <p:nvSpPr>
          <p:cNvPr id="6" name="Rectangle 3"/>
          <p:cNvSpPr>
            <a:spLocks noChangeArrowheads="1"/>
          </p:cNvSpPr>
          <p:nvPr/>
        </p:nvSpPr>
        <p:spPr bwMode="auto">
          <a:xfrm>
            <a:off x="838200" y="3200400"/>
            <a:ext cx="8077200" cy="3170238"/>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Gas vesicles are intracellular, protein-coated, and hollow organelles permeable to ambient gases</a:t>
            </a:r>
          </a:p>
          <a:p>
            <a:pPr marL="457200" indent="-457200" fontAlgn="auto">
              <a:spcBef>
                <a:spcPts val="0"/>
              </a:spcBef>
              <a:spcAft>
                <a:spcPts val="0"/>
              </a:spcAft>
              <a:buFont typeface="Wingdings" pitchFamily="2" charset="2"/>
              <a:buChar char="§"/>
              <a:defRPr/>
            </a:pPr>
            <a:r>
              <a:rPr lang="en-US" sz="2000" i="1" dirty="0">
                <a:solidFill>
                  <a:schemeClr val="tx1">
                    <a:lumMod val="85000"/>
                    <a:lumOff val="15000"/>
                  </a:schemeClr>
                </a:solidFill>
                <a:latin typeface="Calibri" pitchFamily="34" charset="0"/>
                <a:cs typeface="+mn-cs"/>
              </a:rPr>
              <a:t>B. </a:t>
            </a:r>
            <a:r>
              <a:rPr lang="en-US" sz="2000" i="1" dirty="0" err="1">
                <a:solidFill>
                  <a:schemeClr val="tx1">
                    <a:lumMod val="85000"/>
                    <a:lumOff val="15000"/>
                  </a:schemeClr>
                </a:solidFill>
                <a:latin typeface="Calibri" pitchFamily="34" charset="0"/>
                <a:cs typeface="+mn-cs"/>
              </a:rPr>
              <a:t>megaterium</a:t>
            </a:r>
            <a:r>
              <a:rPr lang="en-US" sz="2000" i="1" dirty="0">
                <a:solidFill>
                  <a:schemeClr val="tx1">
                    <a:lumMod val="85000"/>
                    <a:lumOff val="15000"/>
                  </a:schemeClr>
                </a:solidFill>
                <a:latin typeface="Calibri" pitchFamily="34" charset="0"/>
                <a:cs typeface="+mn-cs"/>
              </a:rPr>
              <a:t> </a:t>
            </a:r>
            <a:r>
              <a:rPr lang="en-US" sz="2000" dirty="0">
                <a:solidFill>
                  <a:schemeClr val="tx1">
                    <a:lumMod val="85000"/>
                    <a:lumOff val="15000"/>
                  </a:schemeClr>
                </a:solidFill>
                <a:latin typeface="Calibri" pitchFamily="34" charset="0"/>
                <a:cs typeface="+mn-cs"/>
              </a:rPr>
              <a:t>has a gene cluster encoding 8,142-bp cluster of 15 putative gas vesicle genes</a:t>
            </a:r>
          </a:p>
          <a:p>
            <a:pPr marL="457200" indent="-457200" fontAlgn="auto">
              <a:spcBef>
                <a:spcPts val="0"/>
              </a:spcBef>
              <a:spcAft>
                <a:spcPts val="0"/>
              </a:spcAft>
              <a:buFont typeface="Wingdings" pitchFamily="2" charset="2"/>
              <a:buChar char="§"/>
              <a:defRPr/>
            </a:pPr>
            <a:r>
              <a:rPr lang="en-US" sz="2000" dirty="0" smtClean="0">
                <a:solidFill>
                  <a:schemeClr val="tx1">
                    <a:lumMod val="85000"/>
                    <a:lumOff val="15000"/>
                  </a:schemeClr>
                </a:solidFill>
                <a:latin typeface="Calibri" pitchFamily="34" charset="0"/>
                <a:cs typeface="+mn-cs"/>
              </a:rPr>
              <a:t>“Open </a:t>
            </a:r>
            <a:r>
              <a:rPr lang="en-US" sz="2000" dirty="0">
                <a:solidFill>
                  <a:schemeClr val="tx1">
                    <a:lumMod val="85000"/>
                    <a:lumOff val="15000"/>
                  </a:schemeClr>
                </a:solidFill>
                <a:latin typeface="Calibri" pitchFamily="34" charset="0"/>
                <a:cs typeface="+mn-cs"/>
              </a:rPr>
              <a:t>reading frames (ORFs) with homologies to </a:t>
            </a:r>
            <a:r>
              <a:rPr lang="en-US" sz="2000" dirty="0" err="1">
                <a:solidFill>
                  <a:schemeClr val="tx1">
                    <a:lumMod val="85000"/>
                    <a:lumOff val="15000"/>
                  </a:schemeClr>
                </a:solidFill>
                <a:latin typeface="Calibri" pitchFamily="34" charset="0"/>
                <a:cs typeface="+mn-cs"/>
              </a:rPr>
              <a:t>gvp</a:t>
            </a:r>
            <a:r>
              <a:rPr lang="en-US" sz="2000" dirty="0">
                <a:solidFill>
                  <a:schemeClr val="tx1">
                    <a:lumMod val="85000"/>
                    <a:lumOff val="15000"/>
                  </a:schemeClr>
                </a:solidFill>
                <a:latin typeface="Calibri" pitchFamily="34" charset="0"/>
                <a:cs typeface="+mn-cs"/>
              </a:rPr>
              <a:t> genes were identified in </a:t>
            </a:r>
            <a:r>
              <a:rPr lang="en-US" sz="2000" i="1" dirty="0">
                <a:solidFill>
                  <a:schemeClr val="tx1">
                    <a:lumMod val="85000"/>
                    <a:lumOff val="15000"/>
                  </a:schemeClr>
                </a:solidFill>
                <a:latin typeface="Calibri" pitchFamily="34" charset="0"/>
                <a:cs typeface="+mn-cs"/>
              </a:rPr>
              <a:t>B. </a:t>
            </a:r>
            <a:r>
              <a:rPr lang="en-US" sz="2000" i="1" dirty="0" err="1">
                <a:solidFill>
                  <a:schemeClr val="tx1">
                    <a:lumMod val="85000"/>
                    <a:lumOff val="15000"/>
                  </a:schemeClr>
                </a:solidFill>
                <a:latin typeface="Calibri" pitchFamily="34" charset="0"/>
                <a:cs typeface="+mn-cs"/>
              </a:rPr>
              <a:t>megaterium</a:t>
            </a:r>
            <a:r>
              <a:rPr lang="en-US" sz="2000" i="1" dirty="0">
                <a:solidFill>
                  <a:schemeClr val="tx1">
                    <a:lumMod val="85000"/>
                    <a:lumOff val="15000"/>
                  </a:schemeClr>
                </a:solidFill>
                <a:latin typeface="Calibri" pitchFamily="34" charset="0"/>
                <a:cs typeface="+mn-cs"/>
              </a:rPr>
              <a:t> </a:t>
            </a:r>
            <a:r>
              <a:rPr lang="en-US" sz="2000" dirty="0">
                <a:solidFill>
                  <a:schemeClr val="tx1">
                    <a:lumMod val="85000"/>
                    <a:lumOff val="15000"/>
                  </a:schemeClr>
                </a:solidFill>
                <a:latin typeface="Calibri" pitchFamily="34" charset="0"/>
                <a:cs typeface="+mn-cs"/>
              </a:rPr>
              <a:t>VT1660 in the course of a screening of </a:t>
            </a:r>
            <a:r>
              <a:rPr lang="en-US" sz="2000" dirty="0" smtClean="0">
                <a:solidFill>
                  <a:schemeClr val="tx1">
                    <a:lumMod val="85000"/>
                    <a:lumOff val="15000"/>
                  </a:schemeClr>
                </a:solidFill>
                <a:latin typeface="Calibri" pitchFamily="34" charset="0"/>
                <a:cs typeface="+mn-cs"/>
              </a:rPr>
              <a:t>Tn917-LTV1 transposon </a:t>
            </a:r>
            <a:r>
              <a:rPr lang="en-US" sz="2000" dirty="0">
                <a:solidFill>
                  <a:schemeClr val="tx1">
                    <a:lumMod val="85000"/>
                    <a:lumOff val="15000"/>
                  </a:schemeClr>
                </a:solidFill>
                <a:latin typeface="Calibri" pitchFamily="34" charset="0"/>
                <a:cs typeface="+mn-cs"/>
              </a:rPr>
              <a:t>banks for </a:t>
            </a:r>
            <a:r>
              <a:rPr lang="en-US" sz="2000" dirty="0" err="1">
                <a:solidFill>
                  <a:schemeClr val="tx1">
                    <a:lumMod val="85000"/>
                    <a:lumOff val="15000"/>
                  </a:schemeClr>
                </a:solidFill>
                <a:latin typeface="Calibri" pitchFamily="34" charset="0"/>
                <a:cs typeface="+mn-cs"/>
              </a:rPr>
              <a:t>polyhydroxyalkanoic</a:t>
            </a:r>
            <a:r>
              <a:rPr lang="en-US" sz="2000" dirty="0">
                <a:solidFill>
                  <a:schemeClr val="tx1">
                    <a:lumMod val="85000"/>
                    <a:lumOff val="15000"/>
                  </a:schemeClr>
                </a:solidFill>
                <a:latin typeface="Calibri" pitchFamily="34" charset="0"/>
                <a:cs typeface="+mn-cs"/>
              </a:rPr>
              <a:t> acid mutants. One </a:t>
            </a:r>
            <a:r>
              <a:rPr lang="en-US" sz="2000" dirty="0" err="1">
                <a:solidFill>
                  <a:schemeClr val="tx1">
                    <a:lumMod val="85000"/>
                    <a:lumOff val="15000"/>
                  </a:schemeClr>
                </a:solidFill>
                <a:latin typeface="Calibri" pitchFamily="34" charset="0"/>
                <a:cs typeface="+mn-cs"/>
              </a:rPr>
              <a:t>polyhydroxyalkanoic</a:t>
            </a:r>
            <a:r>
              <a:rPr lang="en-US" sz="2000" dirty="0">
                <a:solidFill>
                  <a:schemeClr val="tx1">
                    <a:lumMod val="85000"/>
                    <a:lumOff val="15000"/>
                  </a:schemeClr>
                </a:solidFill>
                <a:latin typeface="Calibri" pitchFamily="34" charset="0"/>
                <a:cs typeface="+mn-cs"/>
              </a:rPr>
              <a:t> acid-overproducing mutant had the transposon inserted at a site contiguous with the </a:t>
            </a:r>
            <a:r>
              <a:rPr lang="en-US" sz="2000" dirty="0" err="1">
                <a:solidFill>
                  <a:schemeClr val="tx1">
                    <a:lumMod val="85000"/>
                    <a:lumOff val="15000"/>
                  </a:schemeClr>
                </a:solidFill>
                <a:latin typeface="Calibri" pitchFamily="34" charset="0"/>
                <a:cs typeface="+mn-cs"/>
              </a:rPr>
              <a:t>gvp</a:t>
            </a:r>
            <a:r>
              <a:rPr lang="en-US" sz="2000" dirty="0">
                <a:solidFill>
                  <a:schemeClr val="tx1">
                    <a:lumMod val="85000"/>
                    <a:lumOff val="15000"/>
                  </a:schemeClr>
                </a:solidFill>
                <a:latin typeface="Calibri" pitchFamily="34" charset="0"/>
                <a:cs typeface="+mn-cs"/>
              </a:rPr>
              <a:t> </a:t>
            </a:r>
            <a:r>
              <a:rPr lang="en-US" sz="2000" dirty="0" smtClean="0">
                <a:solidFill>
                  <a:schemeClr val="tx1">
                    <a:lumMod val="85000"/>
                    <a:lumOff val="15000"/>
                  </a:schemeClr>
                </a:solidFill>
                <a:latin typeface="Calibri" pitchFamily="34" charset="0"/>
                <a:cs typeface="+mn-cs"/>
              </a:rPr>
              <a:t>genes”</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i="1" dirty="0">
                <a:solidFill>
                  <a:schemeClr val="tx1">
                    <a:lumMod val="85000"/>
                    <a:lumOff val="15000"/>
                  </a:schemeClr>
                </a:solidFill>
                <a:latin typeface="Calibri" pitchFamily="34" charset="0"/>
              </a:rPr>
              <a:t>B. </a:t>
            </a:r>
            <a:r>
              <a:rPr lang="en-US" sz="2000" i="1" dirty="0" err="1">
                <a:solidFill>
                  <a:schemeClr val="tx1">
                    <a:lumMod val="85000"/>
                    <a:lumOff val="15000"/>
                  </a:schemeClr>
                </a:solidFill>
                <a:latin typeface="Calibri" pitchFamily="34" charset="0"/>
              </a:rPr>
              <a:t>megaterium</a:t>
            </a:r>
            <a:r>
              <a:rPr lang="en-US" sz="2000" i="1" dirty="0">
                <a:solidFill>
                  <a:schemeClr val="tx1">
                    <a:lumMod val="85000"/>
                    <a:lumOff val="15000"/>
                  </a:schemeClr>
                </a:solidFill>
                <a:latin typeface="Calibri" pitchFamily="34" charset="0"/>
              </a:rPr>
              <a:t> </a:t>
            </a:r>
            <a:r>
              <a:rPr lang="en-US" sz="2000" dirty="0">
                <a:solidFill>
                  <a:schemeClr val="tx1">
                    <a:lumMod val="85000"/>
                    <a:lumOff val="15000"/>
                  </a:schemeClr>
                </a:solidFill>
                <a:latin typeface="Calibri" pitchFamily="34" charset="0"/>
              </a:rPr>
              <a:t>itself doesn’t make gas vesicles !!!</a:t>
            </a:r>
            <a:endParaRPr lang="en-US" sz="2000" dirty="0">
              <a:solidFill>
                <a:schemeClr val="tx1">
                  <a:lumMod val="85000"/>
                  <a:lumOff val="15000"/>
                </a:schemeClr>
              </a:solidFill>
              <a:latin typeface="Calibri" pitchFamily="34" charset="0"/>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a:stretch>
            <a:fillRect/>
          </a:stretch>
        </p:blipFill>
        <p:spPr bwMode="auto">
          <a:xfrm>
            <a:off x="5257800" y="1447800"/>
            <a:ext cx="3378200" cy="4381500"/>
          </a:xfrm>
          <a:prstGeom prst="rect">
            <a:avLst/>
          </a:prstGeom>
          <a:noFill/>
          <a:ln w="9525">
            <a:noFill/>
            <a:miter lim="800000"/>
            <a:headEnd/>
            <a:tailEnd/>
          </a:ln>
        </p:spPr>
      </p:pic>
      <p:sp>
        <p:nvSpPr>
          <p:cNvPr id="409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Gas vesicles in </a:t>
            </a:r>
            <a:r>
              <a:rPr lang="en-US" sz="2800" i="1">
                <a:latin typeface="Rockwell Extra Bold" pitchFamily="18" charset="0"/>
              </a:rPr>
              <a:t>E. coli</a:t>
            </a:r>
          </a:p>
        </p:txBody>
      </p:sp>
      <p:pic>
        <p:nvPicPr>
          <p:cNvPr id="4100" name="Picture 8"/>
          <p:cNvPicPr>
            <a:picLocks noChangeAspect="1" noChangeArrowheads="1"/>
          </p:cNvPicPr>
          <p:nvPr/>
        </p:nvPicPr>
        <p:blipFill>
          <a:blip r:embed="rId4" cstate="print"/>
          <a:srcRect/>
          <a:stretch>
            <a:fillRect/>
          </a:stretch>
        </p:blipFill>
        <p:spPr bwMode="auto">
          <a:xfrm>
            <a:off x="457200" y="1371600"/>
            <a:ext cx="4629150" cy="46672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cstate="print"/>
          <a:srcRect/>
          <a:stretch>
            <a:fillRect/>
          </a:stretch>
        </p:blipFill>
        <p:spPr bwMode="auto">
          <a:xfrm>
            <a:off x="180975" y="838200"/>
            <a:ext cx="8963025" cy="4410075"/>
          </a:xfrm>
          <a:prstGeom prst="rect">
            <a:avLst/>
          </a:prstGeom>
          <a:noFill/>
          <a:ln w="9525">
            <a:noFill/>
            <a:miter lim="800000"/>
            <a:headEnd/>
            <a:tailEnd/>
          </a:ln>
        </p:spPr>
      </p:pic>
      <p:sp>
        <p:nvSpPr>
          <p:cNvPr id="7171"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Deletion analysis</a:t>
            </a:r>
            <a:endParaRPr lang="en-US" sz="2800" i="1">
              <a:latin typeface="Rockwell Extra Bold" pitchFamily="18" charset="0"/>
            </a:endParaRPr>
          </a:p>
        </p:txBody>
      </p:sp>
      <p:sp>
        <p:nvSpPr>
          <p:cNvPr id="7" name="Rectangle 3"/>
          <p:cNvSpPr>
            <a:spLocks noChangeArrowheads="1"/>
          </p:cNvSpPr>
          <p:nvPr/>
        </p:nvSpPr>
        <p:spPr bwMode="auto">
          <a:xfrm>
            <a:off x="762000" y="5364163"/>
            <a:ext cx="8077200" cy="1323975"/>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Only 11 of the 15 genes are sufficient to make vesicles</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No internal deletions analyzed, but other pubs suggest that only 8 of these genes are sufficient for production of vesicles in </a:t>
            </a:r>
            <a:r>
              <a:rPr lang="en-US" sz="2000" i="1" dirty="0">
                <a:solidFill>
                  <a:schemeClr val="tx1">
                    <a:lumMod val="85000"/>
                    <a:lumOff val="15000"/>
                  </a:schemeClr>
                </a:solidFill>
                <a:latin typeface="Calibri" pitchFamily="34" charset="0"/>
                <a:cs typeface="+mn-cs"/>
              </a:rPr>
              <a:t>E. coli</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Very little is known about what the individual genes do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Radiation-Induced Biofilms</a:t>
            </a:r>
            <a:endParaRPr lang="en-US" sz="4400" dirty="0">
              <a:solidFill>
                <a:prstClr val="white"/>
              </a:solidFill>
              <a:latin typeface="Rockwell Extra Bold"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717550" y="971550"/>
            <a:ext cx="7707313" cy="4914900"/>
          </a:xfrm>
          <a:prstGeom prst="rect">
            <a:avLst/>
          </a:prstGeom>
          <a:noFill/>
          <a:ln w="9525">
            <a:noFill/>
            <a:miter lim="800000"/>
            <a:headEnd/>
            <a:tailEnd/>
          </a:ln>
        </p:spPr>
      </p:pic>
      <p:sp>
        <p:nvSpPr>
          <p:cNvPr id="6147" name="Rectangle 6"/>
          <p:cNvSpPr>
            <a:spLocks noChangeArrowheads="1"/>
          </p:cNvSpPr>
          <p:nvPr/>
        </p:nvSpPr>
        <p:spPr bwMode="auto">
          <a:xfrm>
            <a:off x="6019800" y="5943600"/>
            <a:ext cx="1916113" cy="369888"/>
          </a:xfrm>
          <a:prstGeom prst="rect">
            <a:avLst/>
          </a:prstGeom>
          <a:noFill/>
          <a:ln w="9525">
            <a:noFill/>
            <a:miter lim="800000"/>
            <a:headEnd/>
            <a:tailEnd/>
          </a:ln>
        </p:spPr>
        <p:txBody>
          <a:bodyPr wrap="none">
            <a:spAutoFit/>
          </a:bodyPr>
          <a:lstStyle/>
          <a:p>
            <a:r>
              <a:rPr lang="en-US" dirty="0"/>
              <a:t>PMID 15159530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1|8.1|29.2"/>
</p:tagLst>
</file>

<file path=ppt/tags/tag2.xml><?xml version="1.0" encoding="utf-8"?>
<p:tagLst xmlns:a="http://schemas.openxmlformats.org/drawingml/2006/main" xmlns:r="http://schemas.openxmlformats.org/officeDocument/2006/relationships" xmlns:p="http://schemas.openxmlformats.org/presentationml/2006/main">
  <p:tag name="TIMING" val="|24.4"/>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8"/>
</p:tagLst>
</file>

<file path=ppt/tags/tag5.xml><?xml version="1.0" encoding="utf-8"?>
<p:tagLst xmlns:a="http://schemas.openxmlformats.org/drawingml/2006/main" xmlns:r="http://schemas.openxmlformats.org/officeDocument/2006/relationships" xmlns:p="http://schemas.openxmlformats.org/presentationml/2006/main">
  <p:tag name="TIMING" val="|14"/>
</p:tagLst>
</file>

<file path=ppt/tags/tag6.xml><?xml version="1.0" encoding="utf-8"?>
<p:tagLst xmlns:a="http://schemas.openxmlformats.org/drawingml/2006/main" xmlns:r="http://schemas.openxmlformats.org/officeDocument/2006/relationships" xmlns:p="http://schemas.openxmlformats.org/presentationml/2006/main">
  <p:tag name="TIMING" val="|37.2"/>
</p:tagLst>
</file>

<file path=ppt/tags/tag7.xml><?xml version="1.0" encoding="utf-8"?>
<p:tagLst xmlns:a="http://schemas.openxmlformats.org/drawingml/2006/main" xmlns:r="http://schemas.openxmlformats.org/officeDocument/2006/relationships" xmlns:p="http://schemas.openxmlformats.org/presentationml/2006/main">
  <p:tag name="TIMING" val="|5.2|5.2|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1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81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1058</TotalTime>
  <Words>4113</Words>
  <Application>Microsoft Office PowerPoint</Application>
  <PresentationFormat>On-screen Show (4:3)</PresentationFormat>
  <Paragraphs>213</Paragraphs>
  <Slides>32</Slides>
  <Notes>32</Notes>
  <HiddenSlides>0</HiddenSlides>
  <MMClips>0</MMClips>
  <ScaleCrop>false</ScaleCrop>
  <HeadingPairs>
    <vt:vector size="4" baseType="variant">
      <vt:variant>
        <vt:lpstr>Theme</vt:lpstr>
      </vt:variant>
      <vt:variant>
        <vt:i4>6</vt:i4>
      </vt:variant>
      <vt:variant>
        <vt:lpstr>Slide Titles</vt:lpstr>
      </vt:variant>
      <vt:variant>
        <vt:i4>32</vt:i4>
      </vt:variant>
    </vt:vector>
  </HeadingPairs>
  <TitlesOfParts>
    <vt:vector size="38" baseType="lpstr">
      <vt:lpstr>Office Theme</vt:lpstr>
      <vt:lpstr>1_Office Theme</vt:lpstr>
      <vt:lpstr>6_Office Theme</vt:lpstr>
      <vt:lpstr>5_Office Theme</vt:lpstr>
      <vt:lpstr>2_Office Theme</vt:lpstr>
      <vt:lpstr>10_Office Theme</vt:lpstr>
      <vt:lpstr>Advanced Microbial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96</cp:revision>
  <dcterms:created xsi:type="dcterms:W3CDTF">2009-10-06T04:08:23Z</dcterms:created>
  <dcterms:modified xsi:type="dcterms:W3CDTF">2013-11-14T23:38:44Z</dcterms:modified>
</cp:coreProperties>
</file>