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3.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9.xml" ContentType="application/vnd.openxmlformats-officedocument.presentationml.tags+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4.xml" ContentType="application/vnd.openxmlformats-officedocument.themeOverride+xml"/>
  <Override PartName="/ppt/notesSlides/notesSlide23.xml" ContentType="application/vnd.openxmlformats-officedocument.presentationml.notesSlide+xml"/>
  <Override PartName="/ppt/tags/tag11.xml" ContentType="application/vnd.openxmlformats-officedocument.presentationml.tags+xml"/>
  <Override PartName="/ppt/notesSlides/notesSlide24.xml" ContentType="application/vnd.openxmlformats-officedocument.presentationml.notesSlide+xml"/>
  <Override PartName="/ppt/theme/themeOverride5.xml" ContentType="application/vnd.openxmlformats-officedocument.themeOverride+xml"/>
  <Override PartName="/ppt/tags/tag12.xml" ContentType="application/vnd.openxmlformats-officedocument.presentationml.tags+xml"/>
  <Override PartName="/ppt/notesSlides/notesSlide25.xml" ContentType="application/vnd.openxmlformats-officedocument.presentationml.notesSlide+xml"/>
  <Override PartName="/ppt/tags/tag13.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theme/themeOverride6.xml" ContentType="application/vnd.openxmlformats-officedocument.themeOverride+xml"/>
  <Override PartName="/ppt/tags/tag15.xml" ContentType="application/vnd.openxmlformats-officedocument.presentationml.tags+xml"/>
  <Override PartName="/ppt/notesSlides/notesSlide29.xml" ContentType="application/vnd.openxmlformats-officedocument.presentationml.notesSlide+xml"/>
  <Override PartName="/ppt/theme/themeOverride7.xml" ContentType="application/vnd.openxmlformats-officedocument.themeOverride+xml"/>
  <Override PartName="/ppt/notesSlides/notesSlide30.xml" ContentType="application/vnd.openxmlformats-officedocument.presentationml.notesSlide+xml"/>
  <Override PartName="/ppt/theme/themeOverride8.xml" ContentType="application/vnd.openxmlformats-officedocument.themeOverride+xml"/>
  <Override PartName="/ppt/tags/tag16.xml" ContentType="application/vnd.openxmlformats-officedocument.presentationml.tags+xml"/>
  <Override PartName="/ppt/notesSlides/notesSlide31.xml" ContentType="application/vnd.openxmlformats-officedocument.presentationml.notesSlide+xml"/>
  <Override PartName="/ppt/theme/themeOverride9.xml" ContentType="application/vnd.openxmlformats-officedocument.themeOverride+xml"/>
  <Override PartName="/ppt/notesSlides/notesSlide3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tags/tag18.xml" ContentType="application/vnd.openxmlformats-officedocument.presentationml.tags+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 id="2147483708" r:id="rId3"/>
    <p:sldMasterId id="2147483720" r:id="rId4"/>
    <p:sldMasterId id="2147483732" r:id="rId5"/>
    <p:sldMasterId id="2147483744" r:id="rId6"/>
    <p:sldMasterId id="2147483756" r:id="rId7"/>
  </p:sldMasterIdLst>
  <p:notesMasterIdLst>
    <p:notesMasterId r:id="rId45"/>
  </p:notesMasterIdLst>
  <p:sldIdLst>
    <p:sldId id="257" r:id="rId8"/>
    <p:sldId id="357" r:id="rId9"/>
    <p:sldId id="359" r:id="rId10"/>
    <p:sldId id="365" r:id="rId11"/>
    <p:sldId id="304" r:id="rId12"/>
    <p:sldId id="305" r:id="rId13"/>
    <p:sldId id="306" r:id="rId14"/>
    <p:sldId id="307" r:id="rId15"/>
    <p:sldId id="308" r:id="rId16"/>
    <p:sldId id="309" r:id="rId17"/>
    <p:sldId id="310" r:id="rId18"/>
    <p:sldId id="375" r:id="rId19"/>
    <p:sldId id="366" r:id="rId20"/>
    <p:sldId id="328" r:id="rId21"/>
    <p:sldId id="329" r:id="rId22"/>
    <p:sldId id="330" r:id="rId23"/>
    <p:sldId id="331" r:id="rId24"/>
    <p:sldId id="332" r:id="rId25"/>
    <p:sldId id="334" r:id="rId26"/>
    <p:sldId id="335" r:id="rId27"/>
    <p:sldId id="336" r:id="rId28"/>
    <p:sldId id="376" r:id="rId29"/>
    <p:sldId id="378" r:id="rId30"/>
    <p:sldId id="379" r:id="rId31"/>
    <p:sldId id="368" r:id="rId32"/>
    <p:sldId id="372" r:id="rId33"/>
    <p:sldId id="377" r:id="rId34"/>
    <p:sldId id="371" r:id="rId35"/>
    <p:sldId id="327" r:id="rId36"/>
    <p:sldId id="373" r:id="rId37"/>
    <p:sldId id="311" r:id="rId38"/>
    <p:sldId id="370" r:id="rId39"/>
    <p:sldId id="363" r:id="rId40"/>
    <p:sldId id="361" r:id="rId41"/>
    <p:sldId id="362" r:id="rId42"/>
    <p:sldId id="275" r:id="rId43"/>
    <p:sldId id="27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2545" autoAdjust="0"/>
    <p:restoredTop sz="53808" autoAdjust="0"/>
  </p:normalViewPr>
  <p:slideViewPr>
    <p:cSldViewPr>
      <p:cViewPr>
        <p:scale>
          <a:sx n="66" d="100"/>
          <a:sy n="66" d="100"/>
        </p:scale>
        <p:origin x="-912" y="835"/>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heme" Target="theme/theme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00D54E-F741-4685-A35F-51C84DCA64B1}" type="datetimeFigureOut">
              <a:rPr lang="en-US" smtClean="0"/>
              <a:pPr/>
              <a:t>2/10/2014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4B22BF-F0B2-49A6-8890-5DA87E70F4CF}" type="slidenum">
              <a:rPr lang="en-US" smtClean="0"/>
              <a:pPr/>
              <a:t>‹#›</a:t>
            </a:fld>
            <a:endParaRPr lang="en-US"/>
          </a:p>
        </p:txBody>
      </p:sp>
    </p:spTree>
    <p:extLst>
      <p:ext uri="{BB962C8B-B14F-4D97-AF65-F5344CB8AC3E}">
        <p14:creationId xmlns:p14="http://schemas.microsoft.com/office/powerpoint/2010/main" val="2234136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genetically modifying a cell, one can add additional DNAs, such as plasmids, that replicate</a:t>
            </a:r>
            <a:r>
              <a:rPr lang="en-US" baseline="0" dirty="0" smtClean="0"/>
              <a:t> as distinct molecules in the host.  Alternatively, one can modify the sequence of the host’s genomic DNA.  Today we will discuss the various means of modifying a preexisting DNA inside a cell.</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take a look at how that would be implemented in the CRIM system.</a:t>
            </a:r>
            <a:r>
              <a:rPr lang="en-US" baseline="0" dirty="0" smtClean="0"/>
              <a:t>  First, the helper plasmid is used to insert the CRIM into the genome and then cleared.</a:t>
            </a:r>
          </a:p>
          <a:p>
            <a:r>
              <a:rPr lang="en-US" baseline="0" dirty="0" smtClean="0"/>
              <a:t>*</a:t>
            </a:r>
          </a:p>
          <a:p>
            <a:r>
              <a:rPr lang="en-US" baseline="0" dirty="0" smtClean="0"/>
              <a:t>The cell is now transformed with a second helper plasmid encoding the </a:t>
            </a:r>
            <a:r>
              <a:rPr lang="en-US" baseline="0" dirty="0" err="1" smtClean="0"/>
              <a:t>Flp</a:t>
            </a:r>
            <a:r>
              <a:rPr lang="en-US" baseline="0" dirty="0" smtClean="0"/>
              <a:t> </a:t>
            </a:r>
            <a:r>
              <a:rPr lang="en-US" baseline="0" dirty="0" err="1" smtClean="0"/>
              <a:t>recombinase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recombinase</a:t>
            </a:r>
            <a:r>
              <a:rPr lang="en-US" dirty="0" smtClean="0"/>
              <a:t> will excise the intervening</a:t>
            </a:r>
            <a:r>
              <a:rPr lang="en-US" baseline="0" dirty="0" smtClean="0"/>
              <a:t> region of the DNA leaving behind only the FRT site.  </a:t>
            </a:r>
          </a:p>
          <a:p>
            <a:r>
              <a:rPr lang="en-US" baseline="0" dirty="0" smtClean="0"/>
              <a:t>*</a:t>
            </a:r>
          </a:p>
          <a:p>
            <a:r>
              <a:rPr lang="en-US" baseline="0" dirty="0" smtClean="0"/>
              <a:t>The cells are grown again at 42 degrees to cure them of the helper plasmid.  At the end of this process, a gene and a single FRT site are introduced into the genome of an otherwise unmodified cell containing no residual selectable markers.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Homologous recombination underlies</a:t>
            </a:r>
            <a:r>
              <a:rPr lang="en-US" baseline="0" dirty="0" smtClean="0"/>
              <a:t> many genome engineering methods.  It involves inserting DNAs into the genome at arbitrarily-chosen locations of the genome based on their homology to that sequence.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13</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E. coli and other</a:t>
            </a:r>
            <a:r>
              <a:rPr lang="en-US" baseline="0" dirty="0" smtClean="0"/>
              <a:t> bacteria that lack efficient homologous recombination systems, this functionality can be enhanced by expression of lambda red </a:t>
            </a:r>
            <a:r>
              <a:rPr lang="en-US" baseline="0" dirty="0" err="1" smtClean="0"/>
              <a:t>recombinase</a:t>
            </a:r>
            <a:r>
              <a:rPr lang="en-US" baseline="0" dirty="0" smtClean="0"/>
              <a:t>.</a:t>
            </a:r>
          </a:p>
          <a:p>
            <a:r>
              <a:rPr lang="en-US" baseline="0" dirty="0" smtClean="0"/>
              <a:t>*</a:t>
            </a:r>
          </a:p>
          <a:p>
            <a:r>
              <a:rPr lang="en-US" baseline="0" dirty="0" smtClean="0"/>
              <a:t>Lambda red is in common use for producing </a:t>
            </a:r>
            <a:r>
              <a:rPr lang="en-US" baseline="0" dirty="0" err="1" smtClean="0"/>
              <a:t>knockins</a:t>
            </a:r>
            <a:r>
              <a:rPr lang="en-US" baseline="0" dirty="0" smtClean="0"/>
              <a:t> and knockouts in prokaryotic genomes</a:t>
            </a:r>
          </a:p>
          <a:p>
            <a:r>
              <a:rPr lang="en-US" baseline="0" dirty="0" smtClean="0"/>
              <a:t>*</a:t>
            </a:r>
          </a:p>
          <a:p>
            <a:r>
              <a:rPr lang="en-US" dirty="0" smtClean="0"/>
              <a:t>Mechanistically,</a:t>
            </a:r>
            <a:r>
              <a:rPr lang="en-US" baseline="0" dirty="0" smtClean="0"/>
              <a:t> the </a:t>
            </a:r>
            <a:r>
              <a:rPr lang="en-US" baseline="0" dirty="0" err="1" smtClean="0"/>
              <a:t>recombinagenic</a:t>
            </a:r>
            <a:r>
              <a:rPr lang="en-US" baseline="0" dirty="0" smtClean="0"/>
              <a:t> species is linear single-stranded DNA, such as oligonucleotides that is introduced into the cell by transformation</a:t>
            </a:r>
          </a:p>
          <a:p>
            <a:r>
              <a:rPr lang="en-US" baseline="0" dirty="0" smtClean="0"/>
              <a:t>*</a:t>
            </a:r>
          </a:p>
          <a:p>
            <a:r>
              <a:rPr lang="en-US" baseline="0" dirty="0" smtClean="0"/>
              <a:t>Alternatively, a linear-double stranded DNA can be provided and the </a:t>
            </a:r>
            <a:r>
              <a:rPr lang="en-US" baseline="0" dirty="0" err="1" smtClean="0"/>
              <a:t>exo</a:t>
            </a:r>
            <a:r>
              <a:rPr lang="en-US" baseline="0" dirty="0" smtClean="0"/>
              <a:t> protein of lambda red will degrade it into single-stranded molecules that can undergo recombination.  Often that linear DNA is a PCR product.</a:t>
            </a:r>
          </a:p>
          <a:p>
            <a:r>
              <a:rPr lang="en-US" baseline="0" dirty="0" smtClean="0"/>
              <a:t>*</a:t>
            </a:r>
          </a:p>
          <a:p>
            <a:r>
              <a:rPr lang="en-US" dirty="0" smtClean="0"/>
              <a:t>The method does not work directly on circular DNAs, but linear DNAs can be generated from circular DNAs by treatment with any of the various restriction enzymes.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very popular setup for homologous recombination in E. coli and other prokaryotes</a:t>
            </a:r>
            <a:r>
              <a:rPr lang="en-US" baseline="0" dirty="0" smtClean="0"/>
              <a:t> is the </a:t>
            </a:r>
            <a:r>
              <a:rPr lang="en-US" baseline="0" dirty="0" err="1" smtClean="0"/>
              <a:t>Datsenko</a:t>
            </a:r>
            <a:r>
              <a:rPr lang="en-US" baseline="0" dirty="0" smtClean="0"/>
              <a:t>/</a:t>
            </a:r>
            <a:r>
              <a:rPr lang="en-US" baseline="0" dirty="0" err="1" smtClean="0"/>
              <a:t>Wanner</a:t>
            </a:r>
            <a:r>
              <a:rPr lang="en-US" baseline="0" dirty="0" smtClean="0"/>
              <a:t> method. It is a lambda red-based method for knocking out genes in the genome. It begins with pretty much any E. coli strain containing the target sequence we wish to remove.  * The cell is first transformed with a helper plasmid, pKD46 and grown at the permissive temperature of 30 degrees.  * This temperature-sensitive plasmid encodes the lambda red genes under a </a:t>
            </a:r>
            <a:r>
              <a:rPr lang="en-US" baseline="0" dirty="0" err="1" smtClean="0"/>
              <a:t>Pbad</a:t>
            </a:r>
            <a:r>
              <a:rPr lang="en-US" baseline="0" dirty="0" smtClean="0"/>
              <a:t> promoter.  Growth of the cells with arabinose present will induce expression of this cassette resulting in the production of lambda red and enhancement of homologous recombination in the cell.</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The knockout cassette</a:t>
            </a:r>
            <a:r>
              <a:rPr lang="en-US" baseline="0" dirty="0" smtClean="0"/>
              <a:t> begins with a template plasmid.  * The plasmids pKD3, pKD4, and pKD13 were originally designed for this experiment, and they essentially are sources of the chloramphenicol resistance (for pKD3), or the kanamycin resistance gene (for pKD4).  There are specific 20bp regions of the plasmid called p1 and p2 which are the sites where </a:t>
            </a:r>
            <a:r>
              <a:rPr lang="en-US" baseline="0" dirty="0" err="1" smtClean="0"/>
              <a:t>oligos</a:t>
            </a:r>
            <a:r>
              <a:rPr lang="en-US" baseline="0" dirty="0" smtClean="0"/>
              <a:t> can prime to amplify the selectable marker by PCR.  * These PCR </a:t>
            </a:r>
            <a:r>
              <a:rPr lang="en-US" baseline="0" dirty="0" err="1" smtClean="0"/>
              <a:t>oligos</a:t>
            </a:r>
            <a:r>
              <a:rPr lang="en-US" baseline="0" dirty="0" smtClean="0"/>
              <a:t> are designed to contain these 20bp sequences on their 3’ ends, and then 40bp of homology to the genome target on their 5’ ends. PCR results in </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double stranded,</a:t>
            </a:r>
            <a:r>
              <a:rPr lang="en-US" baseline="0" dirty="0" smtClean="0"/>
              <a:t> linear </a:t>
            </a:r>
            <a:r>
              <a:rPr lang="en-US" baseline="0" dirty="0" err="1" smtClean="0"/>
              <a:t>pcr</a:t>
            </a:r>
            <a:r>
              <a:rPr lang="en-US" baseline="0" dirty="0" smtClean="0"/>
              <a:t> product with homology to the genome on both ends.  The cells containing the lambda red genes are * transformed with this PCR product usually by electroporation.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Inside the cell, the lambda red genes cause the double-crossover recombination of the PCR product over the</a:t>
            </a:r>
            <a:r>
              <a:rPr lang="en-US" baseline="0" dirty="0" smtClean="0"/>
              <a:t> sequence homologous to its ends in the target. Because recombined cells contain the chloramphenicol resistance gene, they can be selected by growth on antibiotic-containing medium.</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helper plasmid pKD46 is then</a:t>
            </a:r>
            <a:r>
              <a:rPr lang="en-US" baseline="0" dirty="0" smtClean="0"/>
              <a:t> cleared from the cell by growth at elevated temperature. This results in a strain in which the target sequence has been disrupted</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discuss:  </a:t>
            </a:r>
            <a:r>
              <a:rPr lang="en-US" sz="1200" dirty="0" smtClean="0">
                <a:solidFill>
                  <a:srgbClr val="1F497D">
                    <a:lumMod val="20000"/>
                    <a:lumOff val="80000"/>
                  </a:srgbClr>
                </a:solidFill>
                <a:latin typeface="Rockwell Extra Bold" pitchFamily="18" charset="0"/>
                <a:cs typeface="Arial" pitchFamily="34" charset="0"/>
              </a:rPr>
              <a:t>Phage </a:t>
            </a:r>
            <a:r>
              <a:rPr lang="en-US" sz="1200" dirty="0" err="1" smtClean="0">
                <a:solidFill>
                  <a:srgbClr val="1F497D">
                    <a:lumMod val="20000"/>
                    <a:lumOff val="80000"/>
                  </a:srgbClr>
                </a:solidFill>
                <a:latin typeface="Rockwell Extra Bold" pitchFamily="18" charset="0"/>
                <a:cs typeface="Arial" pitchFamily="34" charset="0"/>
              </a:rPr>
              <a:t>att</a:t>
            </a:r>
            <a:r>
              <a:rPr lang="en-US" sz="1200" dirty="0" smtClean="0">
                <a:solidFill>
                  <a:srgbClr val="1F497D">
                    <a:lumMod val="20000"/>
                    <a:lumOff val="80000"/>
                  </a:srgbClr>
                </a:solidFill>
                <a:latin typeface="Rockwell Extra Bold" pitchFamily="18" charset="0"/>
                <a:cs typeface="Arial" pitchFamily="34" charset="0"/>
              </a:rPr>
              <a:t> site Integration,</a:t>
            </a:r>
            <a:r>
              <a:rPr lang="en-US" sz="1200" baseline="0" dirty="0" smtClean="0">
                <a:solidFill>
                  <a:srgbClr val="1F497D">
                    <a:lumMod val="20000"/>
                    <a:lumOff val="80000"/>
                  </a:srgbClr>
                </a:solidFill>
                <a:latin typeface="Rockwell Extra Bold" pitchFamily="18" charset="0"/>
                <a:cs typeface="Arial" pitchFamily="34" charset="0"/>
              </a:rPr>
              <a:t> </a:t>
            </a:r>
            <a:r>
              <a:rPr lang="en-US" sz="1200" dirty="0" smtClean="0">
                <a:solidFill>
                  <a:srgbClr val="1F497D">
                    <a:lumMod val="20000"/>
                    <a:lumOff val="80000"/>
                  </a:srgbClr>
                </a:solidFill>
                <a:latin typeface="Rockwell Extra Bold" pitchFamily="18" charset="0"/>
                <a:cs typeface="Arial" pitchFamily="34" charset="0"/>
              </a:rPr>
              <a:t>Site-Specific </a:t>
            </a:r>
            <a:r>
              <a:rPr lang="en-US" sz="1200" dirty="0" err="1" smtClean="0">
                <a:solidFill>
                  <a:srgbClr val="1F497D">
                    <a:lumMod val="20000"/>
                    <a:lumOff val="80000"/>
                  </a:srgbClr>
                </a:solidFill>
                <a:latin typeface="Rockwell Extra Bold" pitchFamily="18" charset="0"/>
                <a:cs typeface="Arial" pitchFamily="34" charset="0"/>
              </a:rPr>
              <a:t>Recombinases</a:t>
            </a:r>
            <a:r>
              <a:rPr lang="en-US" sz="1200" dirty="0" smtClean="0">
                <a:solidFill>
                  <a:srgbClr val="1F497D">
                    <a:lumMod val="20000"/>
                    <a:lumOff val="80000"/>
                  </a:srgbClr>
                </a:solidFill>
                <a:latin typeface="Rockwell Extra Bold" pitchFamily="18" charset="0"/>
                <a:cs typeface="Arial" pitchFamily="34" charset="0"/>
              </a:rPr>
              <a:t>,</a:t>
            </a:r>
            <a:r>
              <a:rPr lang="en-US" sz="1200" baseline="0" dirty="0" smtClean="0">
                <a:solidFill>
                  <a:srgbClr val="1F497D">
                    <a:lumMod val="20000"/>
                    <a:lumOff val="80000"/>
                  </a:srgbClr>
                </a:solidFill>
                <a:latin typeface="Rockwell Extra Bold" pitchFamily="18" charset="0"/>
                <a:cs typeface="Arial" pitchFamily="34" charset="0"/>
              </a:rPr>
              <a:t> </a:t>
            </a:r>
            <a:r>
              <a:rPr lang="en-US" sz="1200" dirty="0" smtClean="0">
                <a:solidFill>
                  <a:srgbClr val="1F497D">
                    <a:lumMod val="20000"/>
                    <a:lumOff val="80000"/>
                  </a:srgbClr>
                </a:solidFill>
                <a:latin typeface="Rockwell Extra Bold" pitchFamily="18" charset="0"/>
                <a:cs typeface="Arial" pitchFamily="34" charset="0"/>
              </a:rPr>
              <a:t>Homologous Recombination,</a:t>
            </a:r>
            <a:r>
              <a:rPr lang="en-US" sz="1200" baseline="0" dirty="0" smtClean="0">
                <a:solidFill>
                  <a:srgbClr val="1F497D">
                    <a:lumMod val="20000"/>
                    <a:lumOff val="80000"/>
                  </a:srgbClr>
                </a:solidFill>
                <a:latin typeface="Rockwell Extra Bold" pitchFamily="18" charset="0"/>
                <a:cs typeface="Arial" pitchFamily="34" charset="0"/>
              </a:rPr>
              <a:t> CRISPR, </a:t>
            </a:r>
            <a:r>
              <a:rPr lang="en-US" sz="1200" dirty="0" smtClean="0">
                <a:solidFill>
                  <a:srgbClr val="1F497D">
                    <a:lumMod val="20000"/>
                    <a:lumOff val="80000"/>
                  </a:srgbClr>
                </a:solidFill>
                <a:latin typeface="Rockwell Extra Bold" pitchFamily="18" charset="0"/>
                <a:cs typeface="Arial" pitchFamily="34" charset="0"/>
              </a:rPr>
              <a:t>Conjugation,</a:t>
            </a:r>
            <a:r>
              <a:rPr lang="en-US" sz="1200" baseline="0" dirty="0" smtClean="0">
                <a:solidFill>
                  <a:srgbClr val="1F497D">
                    <a:lumMod val="20000"/>
                    <a:lumOff val="80000"/>
                  </a:srgbClr>
                </a:solidFill>
                <a:latin typeface="Rockwell Extra Bold" pitchFamily="18" charset="0"/>
                <a:cs typeface="Arial" pitchFamily="34" charset="0"/>
              </a:rPr>
              <a:t> </a:t>
            </a:r>
            <a:r>
              <a:rPr lang="en-US" sz="1200" dirty="0" smtClean="0">
                <a:solidFill>
                  <a:srgbClr val="1F497D">
                    <a:lumMod val="20000"/>
                    <a:lumOff val="80000"/>
                  </a:srgbClr>
                </a:solidFill>
                <a:latin typeface="Rockwell Extra Bold" pitchFamily="18" charset="0"/>
                <a:cs typeface="Arial" pitchFamily="34" charset="0"/>
              </a:rPr>
              <a:t>Transposons, and</a:t>
            </a:r>
          </a:p>
          <a:p>
            <a:r>
              <a:rPr lang="en-US" sz="1200" dirty="0" smtClean="0">
                <a:solidFill>
                  <a:srgbClr val="1F497D">
                    <a:lumMod val="20000"/>
                    <a:lumOff val="80000"/>
                  </a:srgbClr>
                </a:solidFill>
                <a:latin typeface="Rockwell Extra Bold" pitchFamily="18" charset="0"/>
                <a:cs typeface="Arial" pitchFamily="34" charset="0"/>
              </a:rPr>
              <a:t>Phage Transduction</a:t>
            </a:r>
          </a:p>
          <a:p>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with other genome modification strategies, there are several ways to make</a:t>
            </a:r>
            <a:r>
              <a:rPr lang="en-US" baseline="0" dirty="0" smtClean="0"/>
              <a:t> them </a:t>
            </a:r>
            <a:r>
              <a:rPr lang="en-US" baseline="0" dirty="0" err="1" smtClean="0"/>
              <a:t>markerless</a:t>
            </a:r>
            <a:r>
              <a:rPr lang="en-US" baseline="0" dirty="0" smtClean="0"/>
              <a:t>.  If the original template sequence contains FRT sites flanking the selectable marker, recombination of the PCR product into the genome will retain these sequences.</a:t>
            </a:r>
          </a:p>
          <a:p>
            <a:r>
              <a:rPr lang="en-US" baseline="0" dirty="0" smtClean="0"/>
              <a:t>*</a:t>
            </a:r>
          </a:p>
          <a:p>
            <a:r>
              <a:rPr lang="en-US" baseline="0" dirty="0" smtClean="0"/>
              <a:t>Transformation with a second helper plasmid encoding a site-specific </a:t>
            </a:r>
            <a:r>
              <a:rPr lang="en-US" baseline="0" dirty="0" err="1" smtClean="0"/>
              <a:t>recombinase</a:t>
            </a:r>
            <a:r>
              <a:rPr lang="en-US" baseline="0" dirty="0" smtClean="0"/>
              <a:t> will</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Catalyze the excision of the intervening marker, leaving behind</a:t>
            </a:r>
            <a:r>
              <a:rPr lang="en-US" baseline="0" dirty="0" smtClean="0"/>
              <a:t> only a single FRT site in the genome.  Growth of the cells at a non-permissive temperature results in clearance of the helper plasmid.  Thus, the original target is disrupted with no residual modifications.</a:t>
            </a:r>
          </a:p>
          <a:p>
            <a:endParaRPr lang="en-US" baseline="0" dirty="0" smtClean="0"/>
          </a:p>
          <a:p>
            <a:r>
              <a:rPr lang="en-US" baseline="0" dirty="0" err="1" smtClean="0"/>
              <a:t>Datsenko</a:t>
            </a:r>
            <a:r>
              <a:rPr lang="en-US" baseline="0" dirty="0" smtClean="0"/>
              <a:t>/</a:t>
            </a:r>
            <a:r>
              <a:rPr lang="en-US" baseline="0" dirty="0" err="1" smtClean="0"/>
              <a:t>Wanner</a:t>
            </a:r>
            <a:r>
              <a:rPr lang="en-US" baseline="0" dirty="0" smtClean="0"/>
              <a:t> is just one specific use case of homologous recombination.  In some organisms like S. </a:t>
            </a:r>
            <a:r>
              <a:rPr lang="en-US" baseline="0" dirty="0" err="1" smtClean="0"/>
              <a:t>cervisiae</a:t>
            </a:r>
            <a:r>
              <a:rPr lang="en-US" baseline="0" dirty="0" smtClean="0"/>
              <a:t> yeast, homologous recombination is sufficiently robust out-of-the-box that unmodified strains can be transformed with PCR products like those used in this experiment to disrupt a gene.  In mammalian and plant cells, homologous recombination is also fairly robust, but is greatly enhanced by introduction of double-stranded breaks into the genome near sites of intended recombination.  Though here we describe knocking out genes.  This same procedure can just as easily be used to knock-in sequence to the genome.  All you have to do is incorporate the desired sequence into the PCR product, and it will become inserted wherever that DNA’s ends direct it.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22</a:t>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23</a:t>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24</a:t>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Conjugation, Transposition,</a:t>
            </a:r>
            <a:r>
              <a:rPr lang="en-US" baseline="0" dirty="0" smtClean="0"/>
              <a:t> and Transduction are ‘old-school’ ways of performing genome manipulation that pre-date recombinant DNA methods. Despite their age, they are still commonly used techniques.  Conjugation involves the transfer of DNAs from one cell to another through mating.  Transduction involves the transfer of DNAs from one cell to another via a phage particle intermediate.  Transposition is the process of randomly inserting a DNA into the genome.  * This book here is an excellent resource for describing these and many other traditional genetic methods.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25</a:t>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Conjugation requires the action of many genes provided</a:t>
            </a:r>
            <a:r>
              <a:rPr lang="en-US" baseline="0" dirty="0" smtClean="0"/>
              <a:t> in trans.  These are often supplied in the genome with special strains, or sometimes they are provided on a separate plasmid.</a:t>
            </a:r>
          </a:p>
          <a:p>
            <a:r>
              <a:rPr lang="en-US" baseline="0" dirty="0" smtClean="0"/>
              <a:t>*</a:t>
            </a:r>
          </a:p>
          <a:p>
            <a:r>
              <a:rPr lang="en-US" dirty="0" smtClean="0"/>
              <a:t>The site of conjugation on the DNA being transferred</a:t>
            </a:r>
            <a:r>
              <a:rPr lang="en-US" baseline="0" dirty="0" smtClean="0"/>
              <a:t> is called </a:t>
            </a:r>
            <a:r>
              <a:rPr lang="en-US" baseline="0" dirty="0" err="1" smtClean="0"/>
              <a:t>oriT</a:t>
            </a:r>
            <a:r>
              <a:rPr lang="en-US" baseline="0" dirty="0" smtClean="0"/>
              <a:t> and this is referred to as an ‘origin of transfer’</a:t>
            </a:r>
          </a:p>
          <a:p>
            <a:r>
              <a:rPr lang="en-US" baseline="0" dirty="0" smtClean="0"/>
              <a:t>*</a:t>
            </a:r>
          </a:p>
          <a:p>
            <a:r>
              <a:rPr lang="en-US" baseline="0" dirty="0" smtClean="0"/>
              <a:t>Multiple proteins provided in trans are required for this elaborate process, but they all ultimately act upon the </a:t>
            </a:r>
            <a:r>
              <a:rPr lang="en-US" baseline="0" dirty="0" err="1" smtClean="0"/>
              <a:t>oriT</a:t>
            </a:r>
            <a:r>
              <a:rPr lang="en-US" baseline="0" dirty="0" smtClean="0"/>
              <a:t> sequence of the DNA being transferred</a:t>
            </a:r>
          </a:p>
          <a:p>
            <a:r>
              <a:rPr lang="en-US" baseline="0" dirty="0" smtClean="0"/>
              <a:t>*</a:t>
            </a:r>
          </a:p>
          <a:p>
            <a:r>
              <a:rPr lang="en-US" baseline="0" dirty="0" smtClean="0"/>
              <a:t>The initiation of conjugation begins with rolling circle amplification from the </a:t>
            </a:r>
            <a:r>
              <a:rPr lang="en-US" baseline="0" dirty="0" err="1" smtClean="0"/>
              <a:t>oriT</a:t>
            </a:r>
            <a:r>
              <a:rPr lang="en-US" baseline="0" dirty="0" smtClean="0"/>
              <a:t> sequence generating a single-stranded DNA that is exported from the cell through a pilus.  The pilus attaches on its other end to a recipient cell, and the DNA is delivered through this conduit.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26</a:t>
            </a:fld>
            <a:endParaRPr 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an electron micrograph showing two E. coli undergoing conjugation through an F-pilus.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27</a:t>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donor strain contains the </a:t>
            </a:r>
            <a:r>
              <a:rPr lang="en-US" dirty="0" err="1" smtClean="0"/>
              <a:t>oriT</a:t>
            </a:r>
            <a:r>
              <a:rPr lang="en-US" baseline="0" dirty="0" smtClean="0"/>
              <a:t>-encoding DNA, and mixing of these cells with cells lacking F-plasmid without shaking results in attachment of the cells by a conjugation pilus.  That pilus is encoded by genes in the F plasmid, or on another DNA in the donor cell.  The pilus brings the two cells together, and the </a:t>
            </a:r>
            <a:r>
              <a:rPr lang="en-US" baseline="0" dirty="0" err="1" smtClean="0"/>
              <a:t>oriT</a:t>
            </a:r>
            <a:r>
              <a:rPr lang="en-US" baseline="0" dirty="0" smtClean="0"/>
              <a:t>-containing DNA is transferred into the recipient cell as a single-stranded intermediate.  The single-stranded molecule is resolved in the recipient cell as a circular plasmid, where it continues to replicate normally.</a:t>
            </a:r>
          </a:p>
          <a:p>
            <a:r>
              <a:rPr lang="en-US" baseline="0" dirty="0" smtClean="0"/>
              <a:t>*</a:t>
            </a:r>
          </a:p>
          <a:p>
            <a:r>
              <a:rPr lang="en-US" baseline="0" dirty="0" smtClean="0"/>
              <a:t>There are two commonly used conjugation systems in E. coli:  F plasmid and RP4.  F plasmid is E. coli-specific, but RP4 enables E. coli to mate with other bacteria and even yeasts. These conjugation systems are most commonly used to transfer plasmid DNAs to one cell to another.  However, it is also possible to transfer regions of the genome.  If the F-plasmid </a:t>
            </a:r>
            <a:r>
              <a:rPr lang="en-US" baseline="0" dirty="0" err="1" smtClean="0"/>
              <a:t>oriT</a:t>
            </a:r>
            <a:r>
              <a:rPr lang="en-US" baseline="0" dirty="0" smtClean="0"/>
              <a:t> sequence is incorporated into the genome of the donor cell, a region of the genome will be transferred into the recipient cell where it can undergo recombination with the native sequence.  By controlling how long the two cells are allowed to mate, one can control what fraction of the genome gets transferred.</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Transposons are</a:t>
            </a:r>
            <a:r>
              <a:rPr lang="en-US" baseline="0" dirty="0" smtClean="0"/>
              <a:t> the workhorse of traditional forward genetics. They involve the random insertion of a DNA into the genome. There are 3 commonly-used systems:  Tn5, Tn10, and Mu, and each is defined by a </a:t>
            </a:r>
            <a:r>
              <a:rPr lang="en-US" baseline="0" dirty="0" err="1" smtClean="0"/>
              <a:t>transposase</a:t>
            </a:r>
            <a:r>
              <a:rPr lang="en-US" baseline="0" dirty="0" smtClean="0"/>
              <a:t> protein and a short sequence that is in </a:t>
            </a:r>
            <a:r>
              <a:rPr lang="en-US" baseline="0" dirty="0" err="1" smtClean="0"/>
              <a:t>cis</a:t>
            </a:r>
            <a:r>
              <a:rPr lang="en-US" baseline="0" dirty="0" smtClean="0"/>
              <a:t> to and flanking the sequence-to-be-transposed.  These short sequences are often called ‘terminal repeats’ * Transposons are usually encoded as plasmid DNAs or PCR products and are introduced into the cell by conjugation or transformation. * In all cases, a </a:t>
            </a:r>
            <a:r>
              <a:rPr lang="en-US" baseline="0" dirty="0" err="1" smtClean="0"/>
              <a:t>protein:DNA</a:t>
            </a:r>
            <a:r>
              <a:rPr lang="en-US" baseline="0" dirty="0" smtClean="0"/>
              <a:t> complex is generated by reaction of the DNA with the </a:t>
            </a:r>
            <a:r>
              <a:rPr lang="en-US" baseline="0" dirty="0" err="1" smtClean="0"/>
              <a:t>tranposase</a:t>
            </a:r>
            <a:r>
              <a:rPr lang="en-US" baseline="0" dirty="0" smtClean="0"/>
              <a:t>.  If the </a:t>
            </a:r>
            <a:r>
              <a:rPr lang="en-US" baseline="0" dirty="0" err="1" smtClean="0"/>
              <a:t>transposase</a:t>
            </a:r>
            <a:r>
              <a:rPr lang="en-US" baseline="0" dirty="0" smtClean="0"/>
              <a:t> is genetically encoded on an introduced DNA, this complex is generated inside the cell transiently.  Alternatively, purified </a:t>
            </a:r>
            <a:r>
              <a:rPr lang="en-US" baseline="0" dirty="0" err="1" smtClean="0"/>
              <a:t>transposase</a:t>
            </a:r>
            <a:r>
              <a:rPr lang="en-US" baseline="0" dirty="0" smtClean="0"/>
              <a:t> can be reacted in vitro with the DNA.  You can even purchase such </a:t>
            </a:r>
            <a:r>
              <a:rPr lang="en-US" baseline="0" dirty="0" err="1" smtClean="0"/>
              <a:t>transposomes</a:t>
            </a:r>
            <a:r>
              <a:rPr lang="en-US" baseline="0" dirty="0" smtClean="0"/>
              <a:t> ready for transformation from companies like </a:t>
            </a:r>
            <a:r>
              <a:rPr lang="en-US" baseline="0" dirty="0" err="1" smtClean="0"/>
              <a:t>Epicentre</a:t>
            </a:r>
            <a:r>
              <a:rPr lang="en-US" baseline="0" dirty="0" smtClean="0"/>
              <a:t>. * Transposons are most commonly used to knockout genes in the genome.  Whenever they insert into a host gene, that gene’s function is disrupted.  However, transposons can also be used to randomly integrate a DNA into the genome and is thus useful as a knock-in strategy.  Whatever sequence you place between the terminal repeats will be incorporated into a random site of the genome.</a:t>
            </a:r>
          </a:p>
        </p:txBody>
      </p:sp>
      <p:sp>
        <p:nvSpPr>
          <p:cNvPr id="4" name="Slide Number Placeholder 3"/>
          <p:cNvSpPr>
            <a:spLocks noGrp="1"/>
          </p:cNvSpPr>
          <p:nvPr>
            <p:ph type="sldNum" sz="quarter" idx="10"/>
          </p:nvPr>
        </p:nvSpPr>
        <p:spPr/>
        <p:txBody>
          <a:bodyPr/>
          <a:lstStyle/>
          <a:p>
            <a:fld id="{D453BF83-14DB-435B-A2F6-2F18B1BE4526}"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indent="-457200">
              <a:buFont typeface="Wingdings" pitchFamily="2" charset="2"/>
              <a:buChar char="§"/>
            </a:pPr>
            <a:r>
              <a:rPr lang="en-US" dirty="0" smtClean="0"/>
              <a:t>There are a variety of reasons one might choose to modify</a:t>
            </a:r>
            <a:r>
              <a:rPr lang="en-US" baseline="0" dirty="0" smtClean="0"/>
              <a:t> the genome rather than introduce a plasmid. </a:t>
            </a:r>
            <a:r>
              <a:rPr lang="en-US" sz="1200" dirty="0" smtClean="0">
                <a:solidFill>
                  <a:srgbClr val="1F497D">
                    <a:lumMod val="20000"/>
                    <a:lumOff val="80000"/>
                  </a:srgbClr>
                </a:solidFill>
                <a:latin typeface="Calibri" pitchFamily="34" charset="0"/>
              </a:rPr>
              <a:t>Most applications require both the addition of genes and </a:t>
            </a:r>
            <a:r>
              <a:rPr lang="en-US" sz="1200" dirty="0" smtClean="0">
                <a:solidFill>
                  <a:schemeClr val="accent2">
                    <a:lumMod val="60000"/>
                    <a:lumOff val="40000"/>
                  </a:schemeClr>
                </a:solidFill>
                <a:latin typeface="Calibri" pitchFamily="34" charset="0"/>
              </a:rPr>
              <a:t>removal of native genes.  For example, one might</a:t>
            </a:r>
            <a:r>
              <a:rPr lang="en-US" sz="1200" dirty="0" smtClean="0">
                <a:solidFill>
                  <a:srgbClr val="1F497D">
                    <a:lumMod val="20000"/>
                    <a:lumOff val="80000"/>
                  </a:srgbClr>
                </a:solidFill>
                <a:latin typeface="Calibri" pitchFamily="34" charset="0"/>
              </a:rPr>
              <a:t> knock out a branch of biosynthesis for small molecule production</a:t>
            </a:r>
            <a:r>
              <a:rPr lang="en-US" sz="1200" baseline="0" dirty="0" smtClean="0">
                <a:solidFill>
                  <a:srgbClr val="1F497D">
                    <a:lumMod val="20000"/>
                    <a:lumOff val="80000"/>
                  </a:srgbClr>
                </a:solidFill>
                <a:latin typeface="Calibri" pitchFamily="34" charset="0"/>
              </a:rPr>
              <a:t> to divert flux towards a desired product.</a:t>
            </a:r>
            <a:endParaRPr lang="en-US" sz="12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1200" dirty="0" smtClean="0">
                <a:solidFill>
                  <a:srgbClr val="1F497D">
                    <a:lumMod val="20000"/>
                    <a:lumOff val="80000"/>
                  </a:srgbClr>
                </a:solidFill>
                <a:latin typeface="Calibri" pitchFamily="34" charset="0"/>
              </a:rPr>
              <a:t>Genetic manipulations </a:t>
            </a:r>
            <a:r>
              <a:rPr lang="en-US" sz="1200" baseline="0" dirty="0" smtClean="0">
                <a:solidFill>
                  <a:srgbClr val="1F497D">
                    <a:lumMod val="20000"/>
                    <a:lumOff val="80000"/>
                  </a:srgbClr>
                </a:solidFill>
                <a:latin typeface="Calibri" pitchFamily="34" charset="0"/>
              </a:rPr>
              <a:t>are most conveniently done in vitro on plasmid DNAs for cassettes as large as 30kb.  However, </a:t>
            </a:r>
            <a:r>
              <a:rPr lang="en-US" sz="1200" dirty="0" smtClean="0">
                <a:solidFill>
                  <a:srgbClr val="1F497D">
                    <a:lumMod val="20000"/>
                    <a:lumOff val="80000"/>
                  </a:srgbClr>
                </a:solidFill>
                <a:latin typeface="Calibri" pitchFamily="34" charset="0"/>
              </a:rPr>
              <a:t>for larger DNAs, </a:t>
            </a:r>
            <a:r>
              <a:rPr lang="en-US" sz="1200" baseline="0" dirty="0" smtClean="0">
                <a:solidFill>
                  <a:srgbClr val="1F497D">
                    <a:lumMod val="20000"/>
                    <a:lumOff val="80000"/>
                  </a:srgbClr>
                </a:solidFill>
                <a:latin typeface="Calibri" pitchFamily="34" charset="0"/>
              </a:rPr>
              <a:t>it is easier to assemble such molecules in vivo.</a:t>
            </a:r>
            <a:endParaRPr lang="en-US" sz="12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1200" dirty="0" smtClean="0">
                <a:solidFill>
                  <a:srgbClr val="1F497D">
                    <a:lumMod val="20000"/>
                    <a:lumOff val="80000"/>
                  </a:srgbClr>
                </a:solidFill>
                <a:latin typeface="Calibri" pitchFamily="34" charset="0"/>
              </a:rPr>
              <a:t>For most end-use applications, putting genes into the genome is necessary for </a:t>
            </a:r>
            <a:r>
              <a:rPr lang="en-US" sz="1200" dirty="0" smtClean="0">
                <a:solidFill>
                  <a:schemeClr val="accent2">
                    <a:lumMod val="60000"/>
                    <a:lumOff val="40000"/>
                  </a:schemeClr>
                </a:solidFill>
                <a:latin typeface="Calibri" pitchFamily="34" charset="0"/>
              </a:rPr>
              <a:t>genetic stability.  Cells</a:t>
            </a:r>
            <a:r>
              <a:rPr lang="en-US" sz="1200" baseline="0" dirty="0" smtClean="0">
                <a:solidFill>
                  <a:schemeClr val="accent2">
                    <a:lumMod val="60000"/>
                    <a:lumOff val="40000"/>
                  </a:schemeClr>
                </a:solidFill>
                <a:latin typeface="Calibri" pitchFamily="34" charset="0"/>
              </a:rPr>
              <a:t> tend to lose p</a:t>
            </a:r>
            <a:r>
              <a:rPr lang="en-US" sz="1200" dirty="0" smtClean="0">
                <a:solidFill>
                  <a:srgbClr val="1F497D">
                    <a:lumMod val="20000"/>
                    <a:lumOff val="80000"/>
                  </a:srgbClr>
                </a:solidFill>
                <a:latin typeface="Calibri" pitchFamily="34" charset="0"/>
              </a:rPr>
              <a:t>lasmid DNAs when there is some evolutionary incentive to do so.</a:t>
            </a:r>
          </a:p>
          <a:p>
            <a:pPr marL="457200" indent="-457200">
              <a:buFont typeface="Wingdings" pitchFamily="2" charset="2"/>
              <a:buChar char="§"/>
            </a:pPr>
            <a:r>
              <a:rPr lang="en-US" sz="1200" dirty="0" smtClean="0">
                <a:solidFill>
                  <a:srgbClr val="1F497D">
                    <a:lumMod val="20000"/>
                    <a:lumOff val="80000"/>
                  </a:srgbClr>
                </a:solidFill>
                <a:latin typeface="Calibri" pitchFamily="34" charset="0"/>
              </a:rPr>
              <a:t>Related to the previous, trying</a:t>
            </a:r>
            <a:r>
              <a:rPr lang="en-US" sz="1200" baseline="0" dirty="0" smtClean="0">
                <a:solidFill>
                  <a:srgbClr val="1F497D">
                    <a:lumMod val="20000"/>
                    <a:lumOff val="80000"/>
                  </a:srgbClr>
                </a:solidFill>
                <a:latin typeface="Calibri" pitchFamily="34" charset="0"/>
              </a:rPr>
              <a:t> to put too </a:t>
            </a:r>
            <a:r>
              <a:rPr lang="en-US" sz="1200" dirty="0" smtClean="0">
                <a:solidFill>
                  <a:srgbClr val="1F497D">
                    <a:lumMod val="20000"/>
                    <a:lumOff val="80000"/>
                  </a:srgbClr>
                </a:solidFill>
                <a:latin typeface="Calibri" pitchFamily="34" charset="0"/>
              </a:rPr>
              <a:t>many plasmids in one cell is usually </a:t>
            </a:r>
            <a:r>
              <a:rPr lang="en-US" sz="1200" dirty="0" smtClean="0">
                <a:solidFill>
                  <a:schemeClr val="accent2">
                    <a:lumMod val="60000"/>
                    <a:lumOff val="40000"/>
                  </a:schemeClr>
                </a:solidFill>
                <a:latin typeface="Calibri" pitchFamily="34" charset="0"/>
              </a:rPr>
              <a:t>toxic and unstable leading to growth defects</a:t>
            </a:r>
            <a:r>
              <a:rPr lang="en-US" sz="1200" baseline="0" dirty="0" smtClean="0">
                <a:solidFill>
                  <a:schemeClr val="accent2">
                    <a:lumMod val="60000"/>
                    <a:lumOff val="40000"/>
                  </a:schemeClr>
                </a:solidFill>
                <a:latin typeface="Calibri" pitchFamily="34" charset="0"/>
              </a:rPr>
              <a:t> and inconsistent behavior</a:t>
            </a:r>
            <a:endParaRPr lang="en-US" sz="1200" dirty="0" smtClean="0">
              <a:solidFill>
                <a:schemeClr val="accent2">
                  <a:lumMod val="60000"/>
                  <a:lumOff val="40000"/>
                </a:schemeClr>
              </a:solidFill>
              <a:latin typeface="Calibri" pitchFamily="34" charset="0"/>
            </a:endParaRPr>
          </a:p>
          <a:p>
            <a:pPr marL="457200" indent="-457200">
              <a:buFont typeface="Wingdings" pitchFamily="2" charset="2"/>
              <a:buChar char="§"/>
            </a:pPr>
            <a:r>
              <a:rPr lang="en-US" sz="1200" dirty="0" smtClean="0">
                <a:solidFill>
                  <a:srgbClr val="1F497D">
                    <a:lumMod val="20000"/>
                    <a:lumOff val="80000"/>
                  </a:srgbClr>
                </a:solidFill>
                <a:latin typeface="Calibri" pitchFamily="34" charset="0"/>
              </a:rPr>
              <a:t>Additionally, the genome allows</a:t>
            </a:r>
            <a:r>
              <a:rPr lang="en-US" sz="1200" baseline="0" dirty="0" smtClean="0">
                <a:solidFill>
                  <a:srgbClr val="1F497D">
                    <a:lumMod val="20000"/>
                    <a:lumOff val="80000"/>
                  </a:srgbClr>
                </a:solidFill>
                <a:latin typeface="Calibri" pitchFamily="34" charset="0"/>
              </a:rPr>
              <a:t> you to park genes at distinct loci that enables one </a:t>
            </a:r>
            <a:r>
              <a:rPr lang="en-US" sz="1200" dirty="0" smtClean="0">
                <a:solidFill>
                  <a:srgbClr val="1F497D">
                    <a:lumMod val="20000"/>
                    <a:lumOff val="80000"/>
                  </a:srgbClr>
                </a:solidFill>
                <a:latin typeface="Calibri" pitchFamily="34" charset="0"/>
              </a:rPr>
              <a:t>to </a:t>
            </a:r>
            <a:r>
              <a:rPr lang="en-US" sz="1200" dirty="0" smtClean="0">
                <a:solidFill>
                  <a:schemeClr val="accent2">
                    <a:lumMod val="60000"/>
                    <a:lumOff val="40000"/>
                  </a:schemeClr>
                </a:solidFill>
                <a:latin typeface="Calibri" pitchFamily="34" charset="0"/>
              </a:rPr>
              <a:t>preserve the local context of the gene and potentially obtain more consistent expression upon additional changes</a:t>
            </a:r>
          </a:p>
          <a:p>
            <a:pPr marL="457200" indent="-457200">
              <a:buFont typeface="Wingdings" pitchFamily="2" charset="2"/>
              <a:buChar char="§"/>
            </a:pPr>
            <a:r>
              <a:rPr lang="en-US" sz="1200" dirty="0" smtClean="0">
                <a:solidFill>
                  <a:srgbClr val="1F497D">
                    <a:lumMod val="20000"/>
                    <a:lumOff val="80000"/>
                  </a:srgbClr>
                </a:solidFill>
                <a:latin typeface="Calibri" pitchFamily="34" charset="0"/>
              </a:rPr>
              <a:t>Finally, parking a DNA in the genome is the best way to get stable “</a:t>
            </a:r>
            <a:r>
              <a:rPr lang="en-US" sz="1200" dirty="0" smtClean="0">
                <a:solidFill>
                  <a:schemeClr val="accent2">
                    <a:lumMod val="60000"/>
                    <a:lumOff val="40000"/>
                  </a:schemeClr>
                </a:solidFill>
                <a:latin typeface="Calibri" pitchFamily="34" charset="0"/>
              </a:rPr>
              <a:t>single-copy</a:t>
            </a:r>
            <a:r>
              <a:rPr lang="en-US" sz="1200" dirty="0" smtClean="0">
                <a:solidFill>
                  <a:srgbClr val="1F497D">
                    <a:lumMod val="20000"/>
                    <a:lumOff val="80000"/>
                  </a:srgbClr>
                </a:solidFill>
                <a:latin typeface="Calibri" pitchFamily="34" charset="0"/>
              </a:rPr>
              <a:t>” number.  There are some</a:t>
            </a:r>
            <a:r>
              <a:rPr lang="en-US" sz="1200" baseline="0" dirty="0" smtClean="0">
                <a:solidFill>
                  <a:srgbClr val="1F497D">
                    <a:lumMod val="20000"/>
                    <a:lumOff val="80000"/>
                  </a:srgbClr>
                </a:solidFill>
                <a:latin typeface="Calibri" pitchFamily="34" charset="0"/>
              </a:rPr>
              <a:t> plasmids that replicate at very low levels, but the only way to guarantee that your genes are at the exact same copy number as the native ones is to put them in the genome.</a:t>
            </a:r>
            <a:endParaRPr lang="en-US" sz="1200" dirty="0" smtClean="0">
              <a:solidFill>
                <a:srgbClr val="1F497D">
                  <a:lumMod val="20000"/>
                  <a:lumOff val="80000"/>
                </a:srgbClr>
              </a:solidFill>
              <a:latin typeface="Calibri" pitchFamily="34" charset="0"/>
            </a:endParaRPr>
          </a:p>
          <a:p>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common setup involves Tn5 </a:t>
            </a:r>
            <a:r>
              <a:rPr lang="en-US" dirty="0" err="1" smtClean="0"/>
              <a:t>tranposons</a:t>
            </a:r>
            <a:r>
              <a:rPr lang="en-US" dirty="0" smtClean="0"/>
              <a:t>.  Here is pRL27, a popular variation.  Working clockwise</a:t>
            </a:r>
            <a:r>
              <a:rPr lang="en-US" baseline="0" dirty="0" smtClean="0"/>
              <a:t> from 12-o-clock, this plasmid encodes the </a:t>
            </a:r>
            <a:r>
              <a:rPr lang="en-US" baseline="0" dirty="0" err="1" smtClean="0"/>
              <a:t>transposase</a:t>
            </a:r>
            <a:r>
              <a:rPr lang="en-US" baseline="0" dirty="0" smtClean="0"/>
              <a:t> followed by a Tn5 terminal repeat, a conditional R6K origin of replication, a kanamycin resistance gene, then another Tn5 terminal repeat, the an RP4 origin of transfer.  The transposon is defined by the sequence flanked by Tn5 sites.  Thus, the R6K and </a:t>
            </a:r>
            <a:r>
              <a:rPr lang="en-US" baseline="0" dirty="0" err="1" smtClean="0"/>
              <a:t>KnR</a:t>
            </a:r>
            <a:r>
              <a:rPr lang="en-US" baseline="0" dirty="0" smtClean="0"/>
              <a:t> features are both present in the transposon.  This plasmid is transformed into a donor strain such as WM3064.  This strain contains the </a:t>
            </a:r>
            <a:r>
              <a:rPr lang="en-US" baseline="0" dirty="0" err="1" smtClean="0"/>
              <a:t>pir</a:t>
            </a:r>
            <a:r>
              <a:rPr lang="en-US" baseline="0" dirty="0" smtClean="0"/>
              <a:t> gene for stable replication of the R6K origin, the RP4 conjugation genes, and a mutation in the </a:t>
            </a:r>
            <a:r>
              <a:rPr lang="en-US" baseline="0" dirty="0" err="1" smtClean="0"/>
              <a:t>dapD</a:t>
            </a:r>
            <a:r>
              <a:rPr lang="en-US" baseline="0" dirty="0" smtClean="0"/>
              <a:t> gene.  This mutation renders the strain unable to grow without added </a:t>
            </a:r>
            <a:r>
              <a:rPr lang="en-US" baseline="0" dirty="0" err="1" smtClean="0"/>
              <a:t>diaminopimelic</a:t>
            </a:r>
            <a:r>
              <a:rPr lang="en-US" baseline="0" dirty="0" smtClean="0"/>
              <a:t> acid and thus other cells can be selected over WM3064 by growth on normal LB medium lacking this chemical.  To do the mutagenesis experiment, you mix these pRL27/WM3064 cells with the cells you wish to mutate by smearing a paste of the two cells on a piece of filter paper.  The conjugation machinery transfers the DNA into the recipient cell.  Without the </a:t>
            </a:r>
            <a:r>
              <a:rPr lang="en-US" baseline="0" dirty="0" err="1" smtClean="0"/>
              <a:t>pir</a:t>
            </a:r>
            <a:r>
              <a:rPr lang="en-US" baseline="0" dirty="0" smtClean="0"/>
              <a:t> gene, those recipient cells are unable to replicate the plasmid, but the </a:t>
            </a:r>
            <a:r>
              <a:rPr lang="en-US" baseline="0" dirty="0" err="1" smtClean="0"/>
              <a:t>transposase</a:t>
            </a:r>
            <a:r>
              <a:rPr lang="en-US" baseline="0" dirty="0" smtClean="0"/>
              <a:t> will nevertheless become expressed.  This results in the formation of </a:t>
            </a:r>
            <a:r>
              <a:rPr lang="en-US" baseline="0" dirty="0" err="1" smtClean="0"/>
              <a:t>transposomes</a:t>
            </a:r>
            <a:r>
              <a:rPr lang="en-US" baseline="0" dirty="0" smtClean="0"/>
              <a:t> that hop into the recipient cell’s genome.  Because the transferred cassette includes a selectable marker, mutant cells can be selected by growth on kanamycin medium.</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30</a:t>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P1 generalized transduction involves</a:t>
            </a:r>
            <a:r>
              <a:rPr lang="en-US" baseline="0" dirty="0" smtClean="0"/>
              <a:t> the transfer of random DNA fragments from one strain of E. coli to another.  First, the donor cell is infected with P1vir phage.  When a lytic phage infects a cell, usually it will package its own DNA.  However, the process incorporates a piece of genomic DNA instead around 2% of the time, and the sequence incorporated into the phage head is a random one.</a:t>
            </a:r>
          </a:p>
          <a:p>
            <a:r>
              <a:rPr lang="en-US" baseline="0" dirty="0" smtClean="0"/>
              <a:t>*</a:t>
            </a:r>
          </a:p>
          <a:p>
            <a:r>
              <a:rPr lang="en-US" baseline="0" dirty="0" smtClean="0"/>
              <a:t>The cell lysate is then sterilized with chloroform to kill any un-lysed bacteria and then added to a sample of recipient cells.  For the rare phages that contain a piece of genome, this DNA will be injected into the recipient cell where it will undergo homologous recombination with the recipient genome.  If that fragment of DNA contains a selectable marker, these ‘transduced’ cells can be selected by growth on selective medium.</a:t>
            </a:r>
          </a:p>
          <a:p>
            <a:r>
              <a:rPr lang="en-US" baseline="0" dirty="0" smtClean="0"/>
              <a:t>*</a:t>
            </a:r>
          </a:p>
          <a:p>
            <a:r>
              <a:rPr lang="en-US" baseline="0" dirty="0" smtClean="0"/>
              <a:t>P1 transduction moves 90kb random chunks of the genome.  It is thus useful for transferring single genes or even large gene clusters from one genome to another. Often people will use homologous recombination or phage </a:t>
            </a:r>
            <a:r>
              <a:rPr lang="en-US" baseline="0" dirty="0" err="1" smtClean="0"/>
              <a:t>att</a:t>
            </a:r>
            <a:r>
              <a:rPr lang="en-US" baseline="0" dirty="0" smtClean="0"/>
              <a:t> integration methods to first modify one cell’s genome, and then combine several such mutant genomes into one using P1 transduction. Note that some of the popular E. </a:t>
            </a:r>
            <a:r>
              <a:rPr lang="en-US" baseline="0" dirty="0" err="1" smtClean="0"/>
              <a:t>colis</a:t>
            </a:r>
            <a:r>
              <a:rPr lang="en-US" baseline="0" dirty="0" smtClean="0"/>
              <a:t> trains such as DH10B are resistant to P1 and thus cannot be used in this procedure.  However, most older strains like MC1061 are </a:t>
            </a:r>
            <a:r>
              <a:rPr lang="en-US" baseline="0" dirty="0" err="1" smtClean="0"/>
              <a:t>emenable</a:t>
            </a:r>
            <a:r>
              <a:rPr lang="en-US" baseline="0" dirty="0" smtClean="0"/>
              <a:t> to the technique.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have primarily discussed genome modification in E. coli and to some degree yeast.  The basic mechanisms of genome manipulation are the same regardless of organism, but not all organism are equally amenable</a:t>
            </a:r>
            <a:r>
              <a:rPr lang="en-US" baseline="0" dirty="0" smtClean="0"/>
              <a:t> to the various techniques.  There are many organisms that have no methods of deliberate genetic manipulation, but many organisms have at least one method.</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32</a:t>
            </a:fld>
            <a:endParaRPr 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indent="-457200">
              <a:buFont typeface="Wingdings" pitchFamily="2" charset="2"/>
              <a:buChar char="§"/>
            </a:pPr>
            <a:r>
              <a:rPr lang="en-US" sz="1200" dirty="0" smtClean="0">
                <a:solidFill>
                  <a:srgbClr val="1F497D">
                    <a:lumMod val="20000"/>
                    <a:lumOff val="80000"/>
                  </a:srgbClr>
                </a:solidFill>
                <a:latin typeface="Calibri" pitchFamily="34" charset="0"/>
              </a:rPr>
              <a:t>Many bacteria don’t have transformation capability.  So, you can’t just pop in a</a:t>
            </a:r>
            <a:r>
              <a:rPr lang="en-US" sz="1200" baseline="0" dirty="0" smtClean="0">
                <a:solidFill>
                  <a:srgbClr val="1F497D">
                    <a:lumMod val="20000"/>
                    <a:lumOff val="80000"/>
                  </a:srgbClr>
                </a:solidFill>
                <a:latin typeface="Calibri" pitchFamily="34" charset="0"/>
              </a:rPr>
              <a:t> plasmid to these organisms.</a:t>
            </a:r>
            <a:endParaRPr lang="en-US" sz="12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1200" dirty="0" smtClean="0">
                <a:solidFill>
                  <a:srgbClr val="1F497D">
                    <a:lumMod val="20000"/>
                    <a:lumOff val="80000"/>
                  </a:srgbClr>
                </a:solidFill>
                <a:latin typeface="Calibri" pitchFamily="34" charset="0"/>
              </a:rPr>
              <a:t>In these cases, “Plan B” is to use </a:t>
            </a:r>
            <a:r>
              <a:rPr lang="en-US" sz="1200" dirty="0" smtClean="0">
                <a:solidFill>
                  <a:schemeClr val="accent2">
                    <a:lumMod val="60000"/>
                    <a:lumOff val="40000"/>
                  </a:schemeClr>
                </a:solidFill>
                <a:latin typeface="Calibri" pitchFamily="34" charset="0"/>
              </a:rPr>
              <a:t>broad-host-range replicons </a:t>
            </a:r>
            <a:r>
              <a:rPr lang="en-US" sz="1200" dirty="0" smtClean="0">
                <a:solidFill>
                  <a:srgbClr val="1F497D">
                    <a:lumMod val="20000"/>
                    <a:lumOff val="80000"/>
                  </a:srgbClr>
                </a:solidFill>
                <a:latin typeface="Calibri" pitchFamily="34" charset="0"/>
              </a:rPr>
              <a:t>on double-stranded circular </a:t>
            </a:r>
            <a:r>
              <a:rPr lang="en-US" sz="1200" dirty="0" err="1" smtClean="0">
                <a:solidFill>
                  <a:srgbClr val="1F497D">
                    <a:lumMod val="20000"/>
                    <a:lumOff val="80000"/>
                  </a:srgbClr>
                </a:solidFill>
                <a:latin typeface="Calibri" pitchFamily="34" charset="0"/>
              </a:rPr>
              <a:t>dnas</a:t>
            </a:r>
            <a:r>
              <a:rPr lang="en-US" sz="1200" dirty="0" smtClean="0">
                <a:solidFill>
                  <a:srgbClr val="1F497D">
                    <a:lumMod val="20000"/>
                    <a:lumOff val="80000"/>
                  </a:srgbClr>
                </a:solidFill>
                <a:latin typeface="Calibri" pitchFamily="34" charset="0"/>
              </a:rPr>
              <a:t>, and deliver them via </a:t>
            </a:r>
            <a:r>
              <a:rPr lang="en-US" sz="1200" dirty="0" smtClean="0">
                <a:solidFill>
                  <a:schemeClr val="accent2">
                    <a:lumMod val="60000"/>
                    <a:lumOff val="40000"/>
                  </a:schemeClr>
                </a:solidFill>
                <a:latin typeface="Calibri" pitchFamily="34" charset="0"/>
              </a:rPr>
              <a:t>RP4-based conjugation</a:t>
            </a:r>
            <a:r>
              <a:rPr lang="en-US" sz="1200" dirty="0" smtClean="0">
                <a:solidFill>
                  <a:srgbClr val="1F497D">
                    <a:lumMod val="20000"/>
                    <a:lumOff val="80000"/>
                  </a:srgbClr>
                </a:solidFill>
                <a:latin typeface="Calibri" pitchFamily="34" charset="0"/>
              </a:rPr>
              <a:t>. If there are no known replicons that work in the organism, you can also deliver</a:t>
            </a:r>
            <a:r>
              <a:rPr lang="en-US" sz="1200" baseline="0" dirty="0" smtClean="0">
                <a:solidFill>
                  <a:srgbClr val="1F497D">
                    <a:lumMod val="20000"/>
                    <a:lumOff val="80000"/>
                  </a:srgbClr>
                </a:solidFill>
                <a:latin typeface="Calibri" pitchFamily="34" charset="0"/>
              </a:rPr>
              <a:t> a transposon via RP4 conjugation, and the DNA will hop randomly into the genome where it can replicate.</a:t>
            </a:r>
            <a:endParaRPr lang="en-US" sz="12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1200" dirty="0" smtClean="0">
                <a:solidFill>
                  <a:srgbClr val="1F497D">
                    <a:lumMod val="20000"/>
                    <a:lumOff val="80000"/>
                  </a:srgbClr>
                </a:solidFill>
                <a:latin typeface="Calibri" pitchFamily="34" charset="0"/>
              </a:rPr>
              <a:t>People often develop species-specific tools for particular</a:t>
            </a:r>
            <a:r>
              <a:rPr lang="en-US" sz="1200" baseline="0" dirty="0" smtClean="0">
                <a:solidFill>
                  <a:srgbClr val="1F497D">
                    <a:lumMod val="20000"/>
                    <a:lumOff val="80000"/>
                  </a:srgbClr>
                </a:solidFill>
                <a:latin typeface="Calibri" pitchFamily="34" charset="0"/>
              </a:rPr>
              <a:t> </a:t>
            </a:r>
            <a:r>
              <a:rPr lang="en-US" sz="1200" dirty="0" smtClean="0">
                <a:solidFill>
                  <a:srgbClr val="1F497D">
                    <a:lumMod val="20000"/>
                    <a:lumOff val="80000"/>
                  </a:srgbClr>
                </a:solidFill>
                <a:latin typeface="Calibri" pitchFamily="34" charset="0"/>
              </a:rPr>
              <a:t>organisms of interest.  Often this is done by tweaking </a:t>
            </a:r>
            <a:r>
              <a:rPr lang="en-US" sz="1200" dirty="0" smtClean="0">
                <a:solidFill>
                  <a:schemeClr val="accent2">
                    <a:lumMod val="60000"/>
                    <a:lumOff val="40000"/>
                  </a:schemeClr>
                </a:solidFill>
                <a:latin typeface="Calibri" pitchFamily="34" charset="0"/>
              </a:rPr>
              <a:t>phage</a:t>
            </a:r>
            <a:r>
              <a:rPr lang="en-US" sz="1200" baseline="0" dirty="0" smtClean="0">
                <a:solidFill>
                  <a:schemeClr val="accent2">
                    <a:lumMod val="60000"/>
                    <a:lumOff val="40000"/>
                  </a:schemeClr>
                </a:solidFill>
                <a:latin typeface="Calibri" pitchFamily="34" charset="0"/>
              </a:rPr>
              <a:t> native to the organism, </a:t>
            </a:r>
            <a:r>
              <a:rPr lang="en-US" sz="1200" dirty="0" smtClean="0">
                <a:solidFill>
                  <a:srgbClr val="1F497D">
                    <a:lumMod val="20000"/>
                    <a:lumOff val="80000"/>
                  </a:srgbClr>
                </a:solidFill>
                <a:latin typeface="Calibri" pitchFamily="34" charset="0"/>
              </a:rPr>
              <a:t>or through the construction</a:t>
            </a:r>
            <a:r>
              <a:rPr lang="en-US" sz="1200" baseline="0" dirty="0" smtClean="0">
                <a:solidFill>
                  <a:srgbClr val="1F497D">
                    <a:lumMod val="20000"/>
                    <a:lumOff val="80000"/>
                  </a:srgbClr>
                </a:solidFill>
                <a:latin typeface="Calibri" pitchFamily="34" charset="0"/>
              </a:rPr>
              <a:t> of</a:t>
            </a:r>
            <a:r>
              <a:rPr lang="en-US" sz="1200" dirty="0" smtClean="0">
                <a:solidFill>
                  <a:srgbClr val="1F497D">
                    <a:lumMod val="20000"/>
                    <a:lumOff val="80000"/>
                  </a:srgbClr>
                </a:solidFill>
                <a:latin typeface="Calibri" pitchFamily="34" charset="0"/>
              </a:rPr>
              <a:t> </a:t>
            </a:r>
            <a:r>
              <a:rPr lang="en-US" sz="1200" dirty="0" smtClean="0">
                <a:solidFill>
                  <a:schemeClr val="accent2">
                    <a:lumMod val="60000"/>
                    <a:lumOff val="40000"/>
                  </a:schemeClr>
                </a:solidFill>
                <a:latin typeface="Calibri" pitchFamily="34" charset="0"/>
              </a:rPr>
              <a:t>shuttle vectors.  Shuttle vectors are plasmid DNAs that contain both an E. coli origin of replication and one that works</a:t>
            </a:r>
            <a:r>
              <a:rPr lang="en-US" sz="1200" baseline="0" dirty="0" smtClean="0">
                <a:solidFill>
                  <a:schemeClr val="accent2">
                    <a:lumMod val="60000"/>
                    <a:lumOff val="40000"/>
                  </a:schemeClr>
                </a:solidFill>
                <a:latin typeface="Calibri" pitchFamily="34" charset="0"/>
              </a:rPr>
              <a:t> in the recipient cell.</a:t>
            </a:r>
            <a:endParaRPr lang="en-US" sz="1200" dirty="0" smtClean="0">
              <a:solidFill>
                <a:schemeClr val="accent2">
                  <a:lumMod val="60000"/>
                  <a:lumOff val="40000"/>
                </a:schemeClr>
              </a:solidFill>
              <a:latin typeface="Calibri" pitchFamily="34" charset="0"/>
            </a:endParaRPr>
          </a:p>
          <a:p>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indent="-457200">
              <a:buFont typeface="Wingdings" pitchFamily="2" charset="2"/>
              <a:buChar char="§"/>
            </a:pPr>
            <a:r>
              <a:rPr lang="en-US" sz="1200" dirty="0" smtClean="0">
                <a:solidFill>
                  <a:srgbClr val="1F497D">
                    <a:lumMod val="20000"/>
                    <a:lumOff val="80000"/>
                  </a:srgbClr>
                </a:solidFill>
                <a:latin typeface="Calibri" pitchFamily="34" charset="0"/>
              </a:rPr>
              <a:t>There are at least </a:t>
            </a:r>
            <a:r>
              <a:rPr lang="en-US" sz="1200" dirty="0" smtClean="0">
                <a:solidFill>
                  <a:schemeClr val="accent2">
                    <a:lumMod val="60000"/>
                    <a:lumOff val="40000"/>
                  </a:schemeClr>
                </a:solidFill>
                <a:latin typeface="Calibri" pitchFamily="34" charset="0"/>
              </a:rPr>
              <a:t>3 commonly-used “model” yeasts</a:t>
            </a:r>
            <a:r>
              <a:rPr lang="en-US" sz="1200" dirty="0" smtClean="0">
                <a:solidFill>
                  <a:srgbClr val="1F497D">
                    <a:lumMod val="20000"/>
                    <a:lumOff val="80000"/>
                  </a:srgbClr>
                </a:solidFill>
                <a:latin typeface="Calibri" pitchFamily="34" charset="0"/>
              </a:rPr>
              <a:t>:  </a:t>
            </a:r>
            <a:r>
              <a:rPr lang="en-US" sz="1200" i="1" dirty="0" smtClean="0">
                <a:solidFill>
                  <a:srgbClr val="1F497D">
                    <a:lumMod val="20000"/>
                    <a:lumOff val="80000"/>
                  </a:srgbClr>
                </a:solidFill>
                <a:latin typeface="Calibri" pitchFamily="34" charset="0"/>
              </a:rPr>
              <a:t>S. </a:t>
            </a:r>
            <a:r>
              <a:rPr lang="en-US" sz="1200" i="1" dirty="0" err="1" smtClean="0">
                <a:solidFill>
                  <a:srgbClr val="1F497D">
                    <a:lumMod val="20000"/>
                    <a:lumOff val="80000"/>
                  </a:srgbClr>
                </a:solidFill>
                <a:latin typeface="Calibri" pitchFamily="34" charset="0"/>
              </a:rPr>
              <a:t>cerevisiae</a:t>
            </a:r>
            <a:r>
              <a:rPr lang="en-US" sz="1200" dirty="0" smtClean="0">
                <a:solidFill>
                  <a:srgbClr val="1F497D">
                    <a:lumMod val="20000"/>
                    <a:lumOff val="80000"/>
                  </a:srgbClr>
                </a:solidFill>
                <a:latin typeface="Calibri" pitchFamily="34" charset="0"/>
              </a:rPr>
              <a:t>, </a:t>
            </a:r>
            <a:r>
              <a:rPr lang="en-US" sz="1200" i="1" dirty="0" smtClean="0">
                <a:solidFill>
                  <a:srgbClr val="1F497D">
                    <a:lumMod val="20000"/>
                    <a:lumOff val="80000"/>
                  </a:srgbClr>
                </a:solidFill>
                <a:latin typeface="Calibri" pitchFamily="34" charset="0"/>
              </a:rPr>
              <a:t>S. </a:t>
            </a:r>
            <a:r>
              <a:rPr lang="en-US" sz="1200" i="1" dirty="0" err="1" smtClean="0">
                <a:solidFill>
                  <a:srgbClr val="1F497D">
                    <a:lumMod val="20000"/>
                    <a:lumOff val="80000"/>
                  </a:srgbClr>
                </a:solidFill>
                <a:latin typeface="Calibri" pitchFamily="34" charset="0"/>
              </a:rPr>
              <a:t>pombe</a:t>
            </a:r>
            <a:r>
              <a:rPr lang="en-US" sz="1200" dirty="0" smtClean="0">
                <a:solidFill>
                  <a:srgbClr val="1F497D">
                    <a:lumMod val="20000"/>
                    <a:lumOff val="80000"/>
                  </a:srgbClr>
                </a:solidFill>
                <a:latin typeface="Calibri" pitchFamily="34" charset="0"/>
              </a:rPr>
              <a:t>, and </a:t>
            </a:r>
            <a:r>
              <a:rPr lang="en-US" sz="1200" i="1" dirty="0" smtClean="0">
                <a:solidFill>
                  <a:srgbClr val="1F497D">
                    <a:lumMod val="20000"/>
                    <a:lumOff val="80000"/>
                  </a:srgbClr>
                </a:solidFill>
                <a:latin typeface="Calibri" pitchFamily="34" charset="0"/>
              </a:rPr>
              <a:t>P. </a:t>
            </a:r>
            <a:r>
              <a:rPr lang="en-US" sz="1200" i="1" dirty="0" err="1" smtClean="0">
                <a:solidFill>
                  <a:srgbClr val="1F497D">
                    <a:lumMod val="20000"/>
                    <a:lumOff val="80000"/>
                  </a:srgbClr>
                </a:solidFill>
                <a:latin typeface="Calibri" pitchFamily="34" charset="0"/>
              </a:rPr>
              <a:t>pastoris</a:t>
            </a:r>
            <a:r>
              <a:rPr lang="en-US" sz="1200" dirty="0" smtClean="0">
                <a:solidFill>
                  <a:srgbClr val="1F497D">
                    <a:lumMod val="20000"/>
                    <a:lumOff val="80000"/>
                  </a:srgbClr>
                </a:solidFill>
                <a:latin typeface="Calibri" pitchFamily="34" charset="0"/>
              </a:rPr>
              <a:t>, but also many industrially-used, non-’model’ strains.  For example, the S. </a:t>
            </a:r>
            <a:r>
              <a:rPr lang="en-US" sz="1200" dirty="0" err="1" smtClean="0">
                <a:solidFill>
                  <a:srgbClr val="1F497D">
                    <a:lumMod val="20000"/>
                    <a:lumOff val="80000"/>
                  </a:srgbClr>
                </a:solidFill>
                <a:latin typeface="Calibri" pitchFamily="34" charset="0"/>
              </a:rPr>
              <a:t>cerevisiae</a:t>
            </a:r>
            <a:r>
              <a:rPr lang="en-US" sz="1200" dirty="0" smtClean="0">
                <a:solidFill>
                  <a:srgbClr val="1F497D">
                    <a:lumMod val="20000"/>
                    <a:lumOff val="80000"/>
                  </a:srgbClr>
                </a:solidFill>
                <a:latin typeface="Calibri" pitchFamily="34" charset="0"/>
              </a:rPr>
              <a:t> used to make</a:t>
            </a:r>
            <a:r>
              <a:rPr lang="en-US" sz="1200" baseline="0" dirty="0" smtClean="0">
                <a:solidFill>
                  <a:srgbClr val="1F497D">
                    <a:lumMod val="20000"/>
                    <a:lumOff val="80000"/>
                  </a:srgbClr>
                </a:solidFill>
                <a:latin typeface="Calibri" pitchFamily="34" charset="0"/>
              </a:rPr>
              <a:t> beer, wine, or biofuel is genetically quite different from the lab strains.</a:t>
            </a:r>
            <a:endParaRPr lang="en-US" sz="12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1200" dirty="0" smtClean="0">
                <a:solidFill>
                  <a:srgbClr val="1F497D">
                    <a:lumMod val="20000"/>
                    <a:lumOff val="80000"/>
                  </a:srgbClr>
                </a:solidFill>
                <a:latin typeface="Calibri" pitchFamily="34" charset="0"/>
              </a:rPr>
              <a:t>The origins of replication one uses in yeast are different than those in E. coli, but there are </a:t>
            </a:r>
            <a:r>
              <a:rPr lang="en-US" sz="1200" dirty="0" smtClean="0">
                <a:solidFill>
                  <a:schemeClr val="accent2">
                    <a:lumMod val="60000"/>
                    <a:lumOff val="40000"/>
                  </a:schemeClr>
                </a:solidFill>
                <a:latin typeface="Calibri" pitchFamily="34" charset="0"/>
              </a:rPr>
              <a:t>yeast plasmids</a:t>
            </a:r>
            <a:r>
              <a:rPr lang="en-US" sz="1200" dirty="0" smtClean="0">
                <a:solidFill>
                  <a:srgbClr val="1F497D">
                    <a:lumMod val="20000"/>
                    <a:lumOff val="80000"/>
                  </a:srgbClr>
                </a:solidFill>
                <a:latin typeface="Calibri" pitchFamily="34" charset="0"/>
              </a:rPr>
              <a:t> and they are similarly circular, double stranded</a:t>
            </a:r>
            <a:r>
              <a:rPr lang="en-US" sz="1200" baseline="0" dirty="0" smtClean="0">
                <a:solidFill>
                  <a:srgbClr val="1F497D">
                    <a:lumMod val="20000"/>
                    <a:lumOff val="80000"/>
                  </a:srgbClr>
                </a:solidFill>
                <a:latin typeface="Calibri" pitchFamily="34" charset="0"/>
              </a:rPr>
              <a:t> molecules</a:t>
            </a:r>
            <a:endParaRPr lang="en-US" sz="12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1200" i="1" dirty="0" smtClean="0">
                <a:solidFill>
                  <a:srgbClr val="1F497D">
                    <a:lumMod val="20000"/>
                    <a:lumOff val="80000"/>
                  </a:srgbClr>
                </a:solidFill>
                <a:latin typeface="Calibri" pitchFamily="34" charset="0"/>
              </a:rPr>
              <a:t>S. </a:t>
            </a:r>
            <a:r>
              <a:rPr lang="en-US" sz="1200" i="1" dirty="0" err="1" smtClean="0">
                <a:solidFill>
                  <a:srgbClr val="1F497D">
                    <a:lumMod val="20000"/>
                    <a:lumOff val="80000"/>
                  </a:srgbClr>
                </a:solidFill>
                <a:latin typeface="Calibri" pitchFamily="34" charset="0"/>
              </a:rPr>
              <a:t>cerevisiae</a:t>
            </a:r>
            <a:r>
              <a:rPr lang="en-US" sz="1200" i="1" dirty="0" smtClean="0">
                <a:solidFill>
                  <a:srgbClr val="1F497D">
                    <a:lumMod val="20000"/>
                    <a:lumOff val="80000"/>
                  </a:srgbClr>
                </a:solidFill>
                <a:latin typeface="Calibri" pitchFamily="34" charset="0"/>
              </a:rPr>
              <a:t> </a:t>
            </a:r>
            <a:r>
              <a:rPr lang="en-US" sz="1200" dirty="0" smtClean="0">
                <a:solidFill>
                  <a:srgbClr val="1F497D">
                    <a:lumMod val="20000"/>
                    <a:lumOff val="80000"/>
                  </a:srgbClr>
                </a:solidFill>
                <a:latin typeface="Calibri" pitchFamily="34" charset="0"/>
              </a:rPr>
              <a:t>is awesome at </a:t>
            </a:r>
            <a:r>
              <a:rPr lang="en-US" sz="1200" dirty="0" smtClean="0">
                <a:solidFill>
                  <a:schemeClr val="accent2">
                    <a:lumMod val="60000"/>
                    <a:lumOff val="40000"/>
                  </a:schemeClr>
                </a:solidFill>
                <a:latin typeface="Calibri" pitchFamily="34" charset="0"/>
              </a:rPr>
              <a:t>homologous recombination</a:t>
            </a:r>
            <a:r>
              <a:rPr lang="en-US" sz="1200" dirty="0" smtClean="0">
                <a:solidFill>
                  <a:srgbClr val="1F497D">
                    <a:lumMod val="20000"/>
                    <a:lumOff val="80000"/>
                  </a:srgbClr>
                </a:solidFill>
                <a:latin typeface="Calibri" pitchFamily="34" charset="0"/>
              </a:rPr>
              <a:t>, so much so that going straight into the genome with a DNA is as common as </a:t>
            </a:r>
            <a:r>
              <a:rPr lang="en-US" sz="1200" dirty="0" err="1" smtClean="0">
                <a:solidFill>
                  <a:srgbClr val="1F497D">
                    <a:lumMod val="20000"/>
                    <a:lumOff val="80000"/>
                  </a:srgbClr>
                </a:solidFill>
                <a:latin typeface="Calibri" pitchFamily="34" charset="0"/>
              </a:rPr>
              <a:t>episomal</a:t>
            </a:r>
            <a:r>
              <a:rPr lang="en-US" sz="1200" dirty="0" smtClean="0">
                <a:solidFill>
                  <a:srgbClr val="1F497D">
                    <a:lumMod val="20000"/>
                    <a:lumOff val="80000"/>
                  </a:srgbClr>
                </a:solidFill>
                <a:latin typeface="Calibri" pitchFamily="34" charset="0"/>
              </a:rPr>
              <a:t> cloning</a:t>
            </a:r>
          </a:p>
          <a:p>
            <a:pPr marL="457200" indent="-457200">
              <a:buFont typeface="Wingdings" pitchFamily="2" charset="2"/>
              <a:buChar char="§"/>
            </a:pPr>
            <a:r>
              <a:rPr lang="en-US" sz="1200" dirty="0" smtClean="0">
                <a:solidFill>
                  <a:srgbClr val="1F497D">
                    <a:lumMod val="20000"/>
                    <a:lumOff val="80000"/>
                  </a:srgbClr>
                </a:solidFill>
                <a:latin typeface="Calibri" pitchFamily="34" charset="0"/>
              </a:rPr>
              <a:t>Many yeast have</a:t>
            </a:r>
            <a:r>
              <a:rPr lang="en-US" sz="1200" baseline="0" dirty="0" smtClean="0">
                <a:solidFill>
                  <a:srgbClr val="1F497D">
                    <a:lumMod val="20000"/>
                    <a:lumOff val="80000"/>
                  </a:srgbClr>
                </a:solidFill>
                <a:latin typeface="Calibri" pitchFamily="34" charset="0"/>
              </a:rPr>
              <a:t> diploid genomes and can be induced to be haploid or diploid.  </a:t>
            </a:r>
            <a:r>
              <a:rPr lang="en-US" sz="1200" dirty="0" smtClean="0">
                <a:solidFill>
                  <a:srgbClr val="1F497D">
                    <a:lumMod val="20000"/>
                    <a:lumOff val="80000"/>
                  </a:srgbClr>
                </a:solidFill>
                <a:latin typeface="Calibri" pitchFamily="34" charset="0"/>
              </a:rPr>
              <a:t>There are many tricks you can do with </a:t>
            </a:r>
            <a:r>
              <a:rPr lang="en-US" sz="1200" dirty="0" smtClean="0">
                <a:solidFill>
                  <a:schemeClr val="accent2">
                    <a:lumMod val="60000"/>
                    <a:lumOff val="40000"/>
                  </a:schemeClr>
                </a:solidFill>
                <a:latin typeface="Calibri" pitchFamily="34" charset="0"/>
              </a:rPr>
              <a:t>mating yeasts together that cannot be done in the haploid bacterial genomes.</a:t>
            </a:r>
          </a:p>
          <a:p>
            <a:pPr marL="457200" indent="-457200">
              <a:buFont typeface="Wingdings" pitchFamily="2" charset="2"/>
              <a:buChar char="§"/>
            </a:pPr>
            <a:r>
              <a:rPr lang="en-US" sz="1200" dirty="0" smtClean="0">
                <a:solidFill>
                  <a:schemeClr val="accent2">
                    <a:lumMod val="60000"/>
                    <a:lumOff val="40000"/>
                  </a:schemeClr>
                </a:solidFill>
                <a:latin typeface="Calibri" pitchFamily="34" charset="0"/>
              </a:rPr>
              <a:t>It is </a:t>
            </a:r>
            <a:r>
              <a:rPr lang="en-US" sz="1200" dirty="0" smtClean="0">
                <a:solidFill>
                  <a:srgbClr val="1F497D">
                    <a:lumMod val="20000"/>
                    <a:lumOff val="80000"/>
                  </a:srgbClr>
                </a:solidFill>
                <a:latin typeface="Calibri" pitchFamily="34" charset="0"/>
              </a:rPr>
              <a:t>rare to employ viruses and transposons in yeast.  These things are just not part of a yeast’s natural biology.  They don’t tend</a:t>
            </a:r>
            <a:r>
              <a:rPr lang="en-US" sz="1200" baseline="0" dirty="0" smtClean="0">
                <a:solidFill>
                  <a:srgbClr val="1F497D">
                    <a:lumMod val="20000"/>
                    <a:lumOff val="80000"/>
                  </a:srgbClr>
                </a:solidFill>
                <a:latin typeface="Calibri" pitchFamily="34" charset="0"/>
              </a:rPr>
              <a:t> to be infected by phages or viruses like bacteria and animal cells are.</a:t>
            </a:r>
            <a:endParaRPr lang="en-US" sz="1200" dirty="0" smtClean="0">
              <a:solidFill>
                <a:srgbClr val="1F497D">
                  <a:lumMod val="20000"/>
                  <a:lumOff val="80000"/>
                </a:srgbClr>
              </a:solidFill>
              <a:latin typeface="Calibri" pitchFamily="34" charset="0"/>
            </a:endParaRPr>
          </a:p>
          <a:p>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indent="-457200">
              <a:buFont typeface="Wingdings" pitchFamily="2" charset="2"/>
              <a:buChar char="§"/>
            </a:pPr>
            <a:r>
              <a:rPr lang="en-US" sz="1200" dirty="0" smtClean="0">
                <a:solidFill>
                  <a:srgbClr val="1F497D">
                    <a:lumMod val="20000"/>
                    <a:lumOff val="80000"/>
                  </a:srgbClr>
                </a:solidFill>
                <a:latin typeface="Calibri" pitchFamily="34" charset="0"/>
              </a:rPr>
              <a:t>Many animal-derived cell lines,</a:t>
            </a:r>
            <a:r>
              <a:rPr lang="en-US" sz="1200" baseline="0" dirty="0" smtClean="0">
                <a:solidFill>
                  <a:srgbClr val="1F497D">
                    <a:lumMod val="20000"/>
                    <a:lumOff val="80000"/>
                  </a:srgbClr>
                </a:solidFill>
                <a:latin typeface="Calibri" pitchFamily="34" charset="0"/>
              </a:rPr>
              <a:t> including mammalian and even humans are amenable to some form of genetic manipulation.  </a:t>
            </a:r>
            <a:r>
              <a:rPr lang="en-US" sz="1200" dirty="0" smtClean="0">
                <a:solidFill>
                  <a:srgbClr val="1F497D">
                    <a:lumMod val="20000"/>
                    <a:lumOff val="80000"/>
                  </a:srgbClr>
                </a:solidFill>
                <a:latin typeface="Calibri" pitchFamily="34" charset="0"/>
              </a:rPr>
              <a:t>Many human cell lines can be </a:t>
            </a:r>
            <a:r>
              <a:rPr lang="en-US" sz="1200" dirty="0" smtClean="0">
                <a:solidFill>
                  <a:schemeClr val="accent2">
                    <a:lumMod val="60000"/>
                    <a:lumOff val="40000"/>
                  </a:schemeClr>
                </a:solidFill>
                <a:latin typeface="Calibri" pitchFamily="34" charset="0"/>
              </a:rPr>
              <a:t>transiently transfected</a:t>
            </a:r>
            <a:r>
              <a:rPr lang="en-US" sz="1200" dirty="0" smtClean="0">
                <a:solidFill>
                  <a:srgbClr val="1F497D">
                    <a:lumMod val="20000"/>
                    <a:lumOff val="80000"/>
                  </a:srgbClr>
                </a:solidFill>
                <a:latin typeface="Calibri" pitchFamily="34" charset="0"/>
              </a:rPr>
              <a:t> with double stranded DNAs (usually linearized) for a few days. Most experiments are done this way</a:t>
            </a:r>
            <a:r>
              <a:rPr lang="en-US" sz="1200" baseline="0" dirty="0" smtClean="0">
                <a:solidFill>
                  <a:srgbClr val="1F497D">
                    <a:lumMod val="20000"/>
                    <a:lumOff val="80000"/>
                  </a:srgbClr>
                </a:solidFill>
                <a:latin typeface="Calibri" pitchFamily="34" charset="0"/>
              </a:rPr>
              <a:t> because it is the easiest and most robust procedure.</a:t>
            </a:r>
            <a:endParaRPr lang="en-US" sz="12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1200" dirty="0" smtClean="0">
                <a:solidFill>
                  <a:srgbClr val="1F497D">
                    <a:lumMod val="20000"/>
                    <a:lumOff val="80000"/>
                  </a:srgbClr>
                </a:solidFill>
                <a:latin typeface="Calibri" pitchFamily="34" charset="0"/>
              </a:rPr>
              <a:t>There are </a:t>
            </a:r>
            <a:r>
              <a:rPr lang="en-US" sz="1200" dirty="0" err="1" smtClean="0">
                <a:solidFill>
                  <a:schemeClr val="accent2">
                    <a:lumMod val="60000"/>
                    <a:lumOff val="40000"/>
                  </a:schemeClr>
                </a:solidFill>
                <a:latin typeface="Calibri" pitchFamily="34" charset="0"/>
              </a:rPr>
              <a:t>episomal</a:t>
            </a:r>
            <a:r>
              <a:rPr lang="en-US" sz="1200" dirty="0" smtClean="0">
                <a:solidFill>
                  <a:schemeClr val="accent2">
                    <a:lumMod val="60000"/>
                    <a:lumOff val="40000"/>
                  </a:schemeClr>
                </a:solidFill>
                <a:latin typeface="Calibri" pitchFamily="34" charset="0"/>
              </a:rPr>
              <a:t> replicons </a:t>
            </a:r>
            <a:r>
              <a:rPr lang="en-US" sz="1200" dirty="0" smtClean="0">
                <a:solidFill>
                  <a:srgbClr val="1F497D">
                    <a:lumMod val="20000"/>
                    <a:lumOff val="80000"/>
                  </a:srgbClr>
                </a:solidFill>
                <a:latin typeface="Calibri" pitchFamily="34" charset="0"/>
              </a:rPr>
              <a:t>like Epstein-Barr, but that isn’t the common thing-to-do</a:t>
            </a:r>
          </a:p>
          <a:p>
            <a:pPr marL="457200" indent="-457200">
              <a:buFont typeface="Wingdings" pitchFamily="2" charset="2"/>
              <a:buChar char="§"/>
            </a:pPr>
            <a:r>
              <a:rPr lang="en-US" sz="1200" dirty="0" smtClean="0">
                <a:solidFill>
                  <a:srgbClr val="1F497D">
                    <a:lumMod val="20000"/>
                    <a:lumOff val="80000"/>
                  </a:srgbClr>
                </a:solidFill>
                <a:latin typeface="Calibri" pitchFamily="34" charset="0"/>
              </a:rPr>
              <a:t>What is common is to produce stable cell lines</a:t>
            </a:r>
            <a:r>
              <a:rPr lang="en-US" sz="1200" baseline="0" dirty="0" smtClean="0">
                <a:solidFill>
                  <a:srgbClr val="1F497D">
                    <a:lumMod val="20000"/>
                    <a:lumOff val="80000"/>
                  </a:srgbClr>
                </a:solidFill>
                <a:latin typeface="Calibri" pitchFamily="34" charset="0"/>
              </a:rPr>
              <a:t> either by random integration of transfected DNAs, or by </a:t>
            </a:r>
            <a:r>
              <a:rPr lang="en-US" sz="1200" dirty="0" smtClean="0">
                <a:solidFill>
                  <a:srgbClr val="1F497D">
                    <a:lumMod val="20000"/>
                    <a:lumOff val="80000"/>
                  </a:srgbClr>
                </a:solidFill>
                <a:latin typeface="Calibri" pitchFamily="34" charset="0"/>
              </a:rPr>
              <a:t>use of randomly-integrating</a:t>
            </a:r>
            <a:r>
              <a:rPr lang="en-US" sz="1200" baseline="0" dirty="0" smtClean="0">
                <a:solidFill>
                  <a:srgbClr val="1F497D">
                    <a:lumMod val="20000"/>
                    <a:lumOff val="80000"/>
                  </a:srgbClr>
                </a:solidFill>
                <a:latin typeface="Calibri" pitchFamily="34" charset="0"/>
              </a:rPr>
              <a:t> viruses such as</a:t>
            </a:r>
            <a:r>
              <a:rPr lang="en-US" sz="1200" dirty="0" smtClean="0">
                <a:solidFill>
                  <a:srgbClr val="1F497D">
                    <a:lumMod val="20000"/>
                    <a:lumOff val="80000"/>
                  </a:srgbClr>
                </a:solidFill>
                <a:latin typeface="Calibri" pitchFamily="34" charset="0"/>
              </a:rPr>
              <a:t> </a:t>
            </a:r>
            <a:r>
              <a:rPr lang="en-US" sz="1200" dirty="0" err="1" smtClean="0">
                <a:solidFill>
                  <a:schemeClr val="accent2">
                    <a:lumMod val="60000"/>
                    <a:lumOff val="40000"/>
                  </a:schemeClr>
                </a:solidFill>
                <a:latin typeface="Calibri" pitchFamily="34" charset="0"/>
              </a:rPr>
              <a:t>retrotransposons</a:t>
            </a:r>
            <a:r>
              <a:rPr lang="en-US" sz="1200" dirty="0" smtClean="0">
                <a:solidFill>
                  <a:srgbClr val="1F497D">
                    <a:lumMod val="20000"/>
                    <a:lumOff val="80000"/>
                  </a:srgbClr>
                </a:solidFill>
                <a:latin typeface="Calibri" pitchFamily="34" charset="0"/>
              </a:rPr>
              <a:t>.  There are also phi C31 </a:t>
            </a:r>
            <a:r>
              <a:rPr lang="en-US" sz="1200" i="1" dirty="0" err="1" smtClean="0">
                <a:solidFill>
                  <a:srgbClr val="1F497D">
                    <a:lumMod val="20000"/>
                    <a:lumOff val="80000"/>
                  </a:srgbClr>
                </a:solidFill>
                <a:latin typeface="Calibri" pitchFamily="34" charset="0"/>
              </a:rPr>
              <a:t>att</a:t>
            </a:r>
            <a:r>
              <a:rPr lang="en-US" sz="1200" dirty="0" smtClean="0">
                <a:solidFill>
                  <a:srgbClr val="1F497D">
                    <a:lumMod val="20000"/>
                    <a:lumOff val="80000"/>
                  </a:srgbClr>
                </a:solidFill>
                <a:latin typeface="Calibri" pitchFamily="34" charset="0"/>
              </a:rPr>
              <a:t>-site and </a:t>
            </a:r>
            <a:r>
              <a:rPr lang="en-US" sz="1200" dirty="0" err="1" smtClean="0">
                <a:solidFill>
                  <a:srgbClr val="1F497D">
                    <a:lumMod val="20000"/>
                    <a:lumOff val="80000"/>
                  </a:srgbClr>
                </a:solidFill>
                <a:latin typeface="Calibri" pitchFamily="34" charset="0"/>
              </a:rPr>
              <a:t>Cre</a:t>
            </a:r>
            <a:r>
              <a:rPr lang="en-US" sz="1200" dirty="0" smtClean="0">
                <a:solidFill>
                  <a:srgbClr val="1F497D">
                    <a:lumMod val="20000"/>
                    <a:lumOff val="80000"/>
                  </a:srgbClr>
                </a:solidFill>
                <a:latin typeface="Calibri" pitchFamily="34" charset="0"/>
              </a:rPr>
              <a:t>-based integration strategies for site-specific integration of DNAs into the genome.</a:t>
            </a:r>
          </a:p>
          <a:p>
            <a:pPr marL="457200" indent="-457200">
              <a:buFont typeface="Wingdings" pitchFamily="2" charset="2"/>
              <a:buChar char="§"/>
            </a:pPr>
            <a:r>
              <a:rPr lang="en-US" sz="1200" dirty="0" smtClean="0">
                <a:solidFill>
                  <a:srgbClr val="1F497D">
                    <a:lumMod val="20000"/>
                    <a:lumOff val="80000"/>
                  </a:srgbClr>
                </a:solidFill>
                <a:latin typeface="Calibri" pitchFamily="34" charset="0"/>
              </a:rPr>
              <a:t>Targeted genome manipulations are done by homologous recombination.  However, this process is greatly enhanced</a:t>
            </a:r>
            <a:r>
              <a:rPr lang="en-US" sz="1200" baseline="0" dirty="0" smtClean="0">
                <a:solidFill>
                  <a:srgbClr val="1F497D">
                    <a:lumMod val="20000"/>
                    <a:lumOff val="80000"/>
                  </a:srgbClr>
                </a:solidFill>
                <a:latin typeface="Calibri" pitchFamily="34" charset="0"/>
              </a:rPr>
              <a:t> through induction of double-stranded breaks near the site of recombination.  These cuts can be generated with </a:t>
            </a:r>
            <a:r>
              <a:rPr lang="en-US" sz="1200" dirty="0" smtClean="0">
                <a:solidFill>
                  <a:schemeClr val="accent2">
                    <a:lumMod val="60000"/>
                    <a:lumOff val="40000"/>
                  </a:schemeClr>
                </a:solidFill>
                <a:latin typeface="Calibri" pitchFamily="34" charset="0"/>
              </a:rPr>
              <a:t>zinc finger or </a:t>
            </a:r>
            <a:r>
              <a:rPr lang="en-US" sz="1200" dirty="0" err="1" smtClean="0">
                <a:solidFill>
                  <a:schemeClr val="accent2">
                    <a:lumMod val="60000"/>
                    <a:lumOff val="40000"/>
                  </a:schemeClr>
                </a:solidFill>
                <a:latin typeface="Calibri" pitchFamily="34" charset="0"/>
              </a:rPr>
              <a:t>tal</a:t>
            </a:r>
            <a:r>
              <a:rPr lang="en-US" sz="1200" dirty="0" smtClean="0">
                <a:solidFill>
                  <a:schemeClr val="accent2">
                    <a:lumMod val="60000"/>
                    <a:lumOff val="40000"/>
                  </a:schemeClr>
                </a:solidFill>
                <a:latin typeface="Calibri" pitchFamily="34" charset="0"/>
              </a:rPr>
              <a:t> nuclease</a:t>
            </a:r>
            <a:r>
              <a:rPr lang="en-US" sz="1200" dirty="0" smtClean="0">
                <a:solidFill>
                  <a:srgbClr val="1F497D">
                    <a:lumMod val="20000"/>
                    <a:lumOff val="80000"/>
                  </a:srgbClr>
                </a:solidFill>
                <a:latin typeface="Calibri" pitchFamily="34" charset="0"/>
              </a:rPr>
              <a:t>s, and more recently using CRISPR.</a:t>
            </a:r>
          </a:p>
          <a:p>
            <a:pPr marL="457200" indent="-457200">
              <a:buFont typeface="Wingdings" pitchFamily="2" charset="2"/>
              <a:buChar char="§"/>
            </a:pPr>
            <a:r>
              <a:rPr lang="en-US" sz="1200" dirty="0" smtClean="0">
                <a:solidFill>
                  <a:srgbClr val="1F497D">
                    <a:lumMod val="20000"/>
                    <a:lumOff val="80000"/>
                  </a:srgbClr>
                </a:solidFill>
                <a:latin typeface="Calibri" pitchFamily="34" charset="0"/>
              </a:rPr>
              <a:t>If done in embryonic stem cell lines, stable </a:t>
            </a:r>
            <a:r>
              <a:rPr lang="en-US" sz="1200" dirty="0" err="1" smtClean="0">
                <a:solidFill>
                  <a:schemeClr val="accent2">
                    <a:lumMod val="60000"/>
                    <a:lumOff val="40000"/>
                  </a:schemeClr>
                </a:solidFill>
                <a:latin typeface="Calibri" pitchFamily="34" charset="0"/>
              </a:rPr>
              <a:t>transgenics</a:t>
            </a:r>
            <a:r>
              <a:rPr lang="en-US" sz="1200" dirty="0" smtClean="0">
                <a:solidFill>
                  <a:srgbClr val="1F497D">
                    <a:lumMod val="20000"/>
                    <a:lumOff val="80000"/>
                  </a:srgbClr>
                </a:solidFill>
                <a:latin typeface="Calibri" pitchFamily="34" charset="0"/>
              </a:rPr>
              <a:t> can be developed back into adult animals.  This capability leads to the</a:t>
            </a:r>
            <a:r>
              <a:rPr lang="en-US" sz="1200" baseline="0" dirty="0" smtClean="0">
                <a:solidFill>
                  <a:srgbClr val="1F497D">
                    <a:lumMod val="20000"/>
                    <a:lumOff val="80000"/>
                  </a:srgbClr>
                </a:solidFill>
                <a:latin typeface="Calibri" pitchFamily="34" charset="0"/>
              </a:rPr>
              <a:t> ability to generate clonal populations of animals</a:t>
            </a:r>
            <a:endParaRPr lang="en-US" sz="12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1200" dirty="0" smtClean="0">
                <a:solidFill>
                  <a:srgbClr val="1F497D">
                    <a:lumMod val="20000"/>
                    <a:lumOff val="80000"/>
                  </a:srgbClr>
                </a:solidFill>
                <a:latin typeface="Calibri" pitchFamily="34" charset="0"/>
              </a:rPr>
              <a:t>In</a:t>
            </a:r>
            <a:r>
              <a:rPr lang="en-US" sz="1200" baseline="0" dirty="0" smtClean="0">
                <a:solidFill>
                  <a:srgbClr val="1F497D">
                    <a:lumMod val="20000"/>
                    <a:lumOff val="80000"/>
                  </a:srgbClr>
                </a:solidFill>
                <a:latin typeface="Calibri" pitchFamily="34" charset="0"/>
              </a:rPr>
              <a:t> addition to manipulating DNA in animal cells, </a:t>
            </a:r>
            <a:r>
              <a:rPr lang="en-US" sz="1200" dirty="0" smtClean="0">
                <a:solidFill>
                  <a:srgbClr val="1F497D">
                    <a:lumMod val="20000"/>
                    <a:lumOff val="80000"/>
                  </a:srgbClr>
                </a:solidFill>
                <a:latin typeface="Calibri" pitchFamily="34" charset="0"/>
              </a:rPr>
              <a:t>most animal cells also do </a:t>
            </a:r>
            <a:r>
              <a:rPr lang="en-US" sz="1200" dirty="0" err="1" smtClean="0">
                <a:solidFill>
                  <a:schemeClr val="accent2">
                    <a:lumMod val="60000"/>
                    <a:lumOff val="40000"/>
                  </a:schemeClr>
                </a:solidFill>
                <a:latin typeface="Calibri" pitchFamily="34" charset="0"/>
              </a:rPr>
              <a:t>siRNA</a:t>
            </a:r>
            <a:r>
              <a:rPr lang="en-US" sz="1200" dirty="0" smtClean="0">
                <a:solidFill>
                  <a:schemeClr val="accent2">
                    <a:lumMod val="60000"/>
                    <a:lumOff val="40000"/>
                  </a:schemeClr>
                </a:solidFill>
                <a:latin typeface="Calibri" pitchFamily="34" charset="0"/>
              </a:rPr>
              <a:t> and thus gene</a:t>
            </a:r>
            <a:r>
              <a:rPr lang="en-US" sz="1200" baseline="0" dirty="0" smtClean="0">
                <a:solidFill>
                  <a:schemeClr val="accent2">
                    <a:lumMod val="60000"/>
                    <a:lumOff val="40000"/>
                  </a:schemeClr>
                </a:solidFill>
                <a:latin typeface="Calibri" pitchFamily="34" charset="0"/>
              </a:rPr>
              <a:t> expression can be manipulated epigenetically</a:t>
            </a:r>
            <a:endParaRPr lang="en-US" sz="1200" dirty="0" smtClean="0">
              <a:solidFill>
                <a:schemeClr val="accent2">
                  <a:lumMod val="60000"/>
                  <a:lumOff val="40000"/>
                </a:schemeClr>
              </a:solidFill>
              <a:latin typeface="Calibri" pitchFamily="34" charset="0"/>
            </a:endParaRPr>
          </a:p>
          <a:p>
            <a:pPr marL="457200" indent="-457200">
              <a:buFont typeface="Wingdings" pitchFamily="2" charset="2"/>
              <a:buChar char="§"/>
            </a:pPr>
            <a:r>
              <a:rPr lang="en-US" sz="1200" dirty="0" smtClean="0">
                <a:solidFill>
                  <a:srgbClr val="1F497D">
                    <a:lumMod val="20000"/>
                    <a:lumOff val="80000"/>
                  </a:srgbClr>
                </a:solidFill>
                <a:latin typeface="Calibri" pitchFamily="34" charset="0"/>
              </a:rPr>
              <a:t>Different animals/mammals differ greatly in the efficiency of various procedures, and even different cell lines from a single organism vary greatly in their ability to be modified.</a:t>
            </a:r>
          </a:p>
          <a:p>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Phage-derived </a:t>
            </a:r>
            <a:r>
              <a:rPr lang="en-US" dirty="0" err="1" smtClean="0"/>
              <a:t>att</a:t>
            </a:r>
            <a:r>
              <a:rPr lang="en-US" dirty="0" smtClean="0"/>
              <a:t> </a:t>
            </a:r>
            <a:r>
              <a:rPr lang="en-US" dirty="0" err="1" smtClean="0"/>
              <a:t>integrases</a:t>
            </a:r>
            <a:r>
              <a:rPr lang="en-US" baseline="0" dirty="0" smtClean="0"/>
              <a:t> employ a site specific </a:t>
            </a:r>
            <a:r>
              <a:rPr lang="en-US" baseline="0" dirty="0" err="1" smtClean="0"/>
              <a:t>recombinase</a:t>
            </a:r>
            <a:r>
              <a:rPr lang="en-US" baseline="0" dirty="0" smtClean="0"/>
              <a:t> to insert a DNA at a single locus of the genome.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Wingdings" pitchFamily="2" charset="2"/>
              <a:buNone/>
            </a:pPr>
            <a:r>
              <a:rPr lang="en-US" sz="1200" dirty="0" smtClean="0">
                <a:solidFill>
                  <a:schemeClr val="accent2">
                    <a:lumMod val="60000"/>
                    <a:lumOff val="40000"/>
                  </a:schemeClr>
                </a:solidFill>
                <a:latin typeface="Calibri" pitchFamily="34" charset="0"/>
              </a:rPr>
              <a:t>In these methods, you first construct a circular plasmid DNA containing the </a:t>
            </a:r>
            <a:r>
              <a:rPr lang="en-US" sz="1200" dirty="0" err="1" smtClean="0">
                <a:solidFill>
                  <a:schemeClr val="accent2">
                    <a:lumMod val="60000"/>
                    <a:lumOff val="40000"/>
                  </a:schemeClr>
                </a:solidFill>
                <a:latin typeface="Calibri" pitchFamily="34" charset="0"/>
              </a:rPr>
              <a:t>attP</a:t>
            </a:r>
            <a:r>
              <a:rPr lang="en-US" sz="1200" dirty="0" smtClean="0">
                <a:solidFill>
                  <a:schemeClr val="accent2">
                    <a:lumMod val="60000"/>
                    <a:lumOff val="40000"/>
                  </a:schemeClr>
                </a:solidFill>
                <a:latin typeface="Calibri" pitchFamily="34" charset="0"/>
              </a:rPr>
              <a:t> sequence.</a:t>
            </a:r>
            <a:r>
              <a:rPr lang="en-US" sz="1200" baseline="0" dirty="0" smtClean="0">
                <a:solidFill>
                  <a:schemeClr val="accent2">
                    <a:lumMod val="60000"/>
                    <a:lumOff val="40000"/>
                  </a:schemeClr>
                </a:solidFill>
                <a:latin typeface="Calibri" pitchFamily="34" charset="0"/>
              </a:rPr>
              <a:t> That plasmid is then introduced into cells engineered with </a:t>
            </a:r>
            <a:r>
              <a:rPr lang="en-US" sz="1200" baseline="0" dirty="0" err="1" smtClean="0">
                <a:solidFill>
                  <a:schemeClr val="accent2">
                    <a:lumMod val="60000"/>
                    <a:lumOff val="40000"/>
                  </a:schemeClr>
                </a:solidFill>
                <a:latin typeface="Calibri" pitchFamily="34" charset="0"/>
              </a:rPr>
              <a:t>att</a:t>
            </a:r>
            <a:r>
              <a:rPr lang="en-US" sz="1200" baseline="0" dirty="0" smtClean="0">
                <a:solidFill>
                  <a:schemeClr val="accent2">
                    <a:lumMod val="60000"/>
                    <a:lumOff val="40000"/>
                  </a:schemeClr>
                </a:solidFill>
                <a:latin typeface="Calibri" pitchFamily="34" charset="0"/>
              </a:rPr>
              <a:t> </a:t>
            </a:r>
            <a:r>
              <a:rPr lang="en-US" sz="1200" baseline="0" dirty="0" err="1" smtClean="0">
                <a:solidFill>
                  <a:schemeClr val="accent2">
                    <a:lumMod val="60000"/>
                    <a:lumOff val="40000"/>
                  </a:schemeClr>
                </a:solidFill>
                <a:latin typeface="Calibri" pitchFamily="34" charset="0"/>
              </a:rPr>
              <a:t>integrases</a:t>
            </a:r>
            <a:r>
              <a:rPr lang="en-US" sz="1200" baseline="0" dirty="0" smtClean="0">
                <a:solidFill>
                  <a:schemeClr val="accent2">
                    <a:lumMod val="60000"/>
                    <a:lumOff val="40000"/>
                  </a:schemeClr>
                </a:solidFill>
                <a:latin typeface="Calibri" pitchFamily="34" charset="0"/>
              </a:rPr>
              <a:t>.  The plasmid recombines itself into the genome.</a:t>
            </a:r>
            <a:endParaRPr lang="en-US" sz="1200" dirty="0" smtClean="0">
              <a:solidFill>
                <a:schemeClr val="accent2">
                  <a:lumMod val="60000"/>
                  <a:lumOff val="40000"/>
                </a:schemeClr>
              </a:solidFill>
              <a:latin typeface="Calibri" pitchFamily="34" charset="0"/>
            </a:endParaRPr>
          </a:p>
          <a:p>
            <a:pPr marL="457200" indent="-457200">
              <a:buFont typeface="Wingdings" pitchFamily="2" charset="2"/>
              <a:buChar char="§"/>
            </a:pPr>
            <a:r>
              <a:rPr lang="en-US" sz="1200" dirty="0" smtClean="0">
                <a:solidFill>
                  <a:schemeClr val="accent2">
                    <a:lumMod val="60000"/>
                    <a:lumOff val="40000"/>
                  </a:schemeClr>
                </a:solidFill>
                <a:latin typeface="Calibri" pitchFamily="34" charset="0"/>
              </a:rPr>
              <a:t>The CRIM system</a:t>
            </a:r>
            <a:r>
              <a:rPr lang="en-US" sz="1200" baseline="0" dirty="0" smtClean="0">
                <a:solidFill>
                  <a:schemeClr val="accent2">
                    <a:lumMod val="60000"/>
                    <a:lumOff val="40000"/>
                  </a:schemeClr>
                </a:solidFill>
                <a:latin typeface="Calibri" pitchFamily="34" charset="0"/>
              </a:rPr>
              <a:t> is one popular implementation of this biochemistry. The CRIM plasmids can be inserted into the genome using an </a:t>
            </a:r>
            <a:r>
              <a:rPr lang="en-US" sz="1200" baseline="0" dirty="0" err="1" smtClean="0">
                <a:solidFill>
                  <a:schemeClr val="accent2">
                    <a:lumMod val="60000"/>
                    <a:lumOff val="40000"/>
                  </a:schemeClr>
                </a:solidFill>
                <a:latin typeface="Calibri" pitchFamily="34" charset="0"/>
              </a:rPr>
              <a:t>integrase</a:t>
            </a:r>
            <a:r>
              <a:rPr lang="en-US" sz="1200" baseline="0" dirty="0" smtClean="0">
                <a:solidFill>
                  <a:schemeClr val="accent2">
                    <a:lumMod val="60000"/>
                    <a:lumOff val="40000"/>
                  </a:schemeClr>
                </a:solidFill>
                <a:latin typeface="Calibri" pitchFamily="34" charset="0"/>
              </a:rPr>
              <a:t>, and then later excised by expression of </a:t>
            </a:r>
            <a:r>
              <a:rPr lang="en-US" sz="1200" baseline="0" dirty="0" err="1" smtClean="0">
                <a:solidFill>
                  <a:schemeClr val="accent2">
                    <a:lumMod val="60000"/>
                    <a:lumOff val="40000"/>
                  </a:schemeClr>
                </a:solidFill>
                <a:latin typeface="Calibri" pitchFamily="34" charset="0"/>
              </a:rPr>
              <a:t>integrase</a:t>
            </a:r>
            <a:r>
              <a:rPr lang="en-US" sz="1200" baseline="0" dirty="0" smtClean="0">
                <a:solidFill>
                  <a:schemeClr val="accent2">
                    <a:lumMod val="60000"/>
                    <a:lumOff val="40000"/>
                  </a:schemeClr>
                </a:solidFill>
                <a:latin typeface="Calibri" pitchFamily="34" charset="0"/>
              </a:rPr>
              <a:t> and </a:t>
            </a:r>
            <a:r>
              <a:rPr lang="en-US" sz="1200" baseline="0" dirty="0" err="1" smtClean="0">
                <a:solidFill>
                  <a:schemeClr val="accent2">
                    <a:lumMod val="60000"/>
                    <a:lumOff val="40000"/>
                  </a:schemeClr>
                </a:solidFill>
                <a:latin typeface="Calibri" pitchFamily="34" charset="0"/>
              </a:rPr>
              <a:t>xis</a:t>
            </a:r>
            <a:r>
              <a:rPr lang="en-US" sz="1200" baseline="0" dirty="0" smtClean="0">
                <a:solidFill>
                  <a:schemeClr val="accent2">
                    <a:lumMod val="60000"/>
                    <a:lumOff val="40000"/>
                  </a:schemeClr>
                </a:solidFill>
                <a:latin typeface="Calibri" pitchFamily="34" charset="0"/>
              </a:rPr>
              <a:t>.</a:t>
            </a:r>
            <a:endParaRPr lang="en-US" sz="12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1200" dirty="0" smtClean="0">
                <a:solidFill>
                  <a:srgbClr val="1F497D">
                    <a:lumMod val="20000"/>
                    <a:lumOff val="80000"/>
                  </a:srgbClr>
                </a:solidFill>
                <a:latin typeface="Calibri" pitchFamily="34" charset="0"/>
              </a:rPr>
              <a:t>These </a:t>
            </a:r>
            <a:r>
              <a:rPr lang="en-US" sz="1200" dirty="0" err="1" smtClean="0">
                <a:solidFill>
                  <a:srgbClr val="1F497D">
                    <a:lumMod val="20000"/>
                    <a:lumOff val="80000"/>
                  </a:srgbClr>
                </a:solidFill>
                <a:latin typeface="Calibri" pitchFamily="34" charset="0"/>
              </a:rPr>
              <a:t>attP</a:t>
            </a:r>
            <a:r>
              <a:rPr lang="en-US" sz="1200" dirty="0" smtClean="0">
                <a:solidFill>
                  <a:srgbClr val="1F497D">
                    <a:lumMod val="20000"/>
                    <a:lumOff val="80000"/>
                  </a:srgbClr>
                </a:solidFill>
                <a:latin typeface="Calibri" pitchFamily="34" charset="0"/>
              </a:rPr>
              <a:t> and </a:t>
            </a:r>
            <a:r>
              <a:rPr lang="en-US" sz="1200" dirty="0" err="1" smtClean="0">
                <a:solidFill>
                  <a:srgbClr val="1F497D">
                    <a:lumMod val="20000"/>
                    <a:lumOff val="80000"/>
                  </a:srgbClr>
                </a:solidFill>
                <a:latin typeface="Calibri" pitchFamily="34" charset="0"/>
              </a:rPr>
              <a:t>integrase</a:t>
            </a:r>
            <a:r>
              <a:rPr lang="en-US" sz="1200" dirty="0" smtClean="0">
                <a:solidFill>
                  <a:srgbClr val="1F497D">
                    <a:lumMod val="20000"/>
                    <a:lumOff val="80000"/>
                  </a:srgbClr>
                </a:solidFill>
                <a:latin typeface="Calibri" pitchFamily="34" charset="0"/>
              </a:rPr>
              <a:t> components are derived from various phages which integrate themselves into genomes at these sites</a:t>
            </a:r>
            <a:endParaRPr lang="en-US" sz="1200" dirty="0" smtClean="0">
              <a:solidFill>
                <a:schemeClr val="accent2">
                  <a:lumMod val="60000"/>
                  <a:lumOff val="40000"/>
                </a:schemeClr>
              </a:solidFill>
              <a:latin typeface="Calibri" pitchFamily="34" charset="0"/>
            </a:endParaRPr>
          </a:p>
          <a:p>
            <a:pPr marL="457200" indent="-457200">
              <a:buFont typeface="Wingdings" pitchFamily="2" charset="2"/>
              <a:buChar char="§"/>
            </a:pPr>
            <a:r>
              <a:rPr lang="en-US" sz="1200" dirty="0" smtClean="0">
                <a:solidFill>
                  <a:srgbClr val="1F497D">
                    <a:lumMod val="20000"/>
                    <a:lumOff val="80000"/>
                  </a:srgbClr>
                </a:solidFill>
                <a:latin typeface="Calibri" pitchFamily="34" charset="0"/>
              </a:rPr>
              <a:t>There are at least 6 of these systems, many-but-not-all are from E. coli phages.  The common ones are phi80, lambda, HK022, P21, P22, and phiC31</a:t>
            </a:r>
          </a:p>
          <a:p>
            <a:pPr marL="457200" indent="-457200">
              <a:buFont typeface="Wingdings" pitchFamily="2" charset="2"/>
              <a:buChar char="§"/>
            </a:pPr>
            <a:r>
              <a:rPr lang="en-US" sz="1200" dirty="0" smtClean="0">
                <a:solidFill>
                  <a:srgbClr val="1F497D">
                    <a:lumMod val="20000"/>
                    <a:lumOff val="80000"/>
                  </a:srgbClr>
                </a:solidFill>
                <a:latin typeface="Calibri" pitchFamily="34" charset="0"/>
              </a:rPr>
              <a:t> In each case, there is a specific </a:t>
            </a:r>
            <a:r>
              <a:rPr lang="en-US" sz="1200" dirty="0" err="1" smtClean="0">
                <a:solidFill>
                  <a:srgbClr val="1F497D">
                    <a:lumMod val="20000"/>
                    <a:lumOff val="80000"/>
                  </a:srgbClr>
                </a:solidFill>
                <a:latin typeface="Calibri" pitchFamily="34" charset="0"/>
              </a:rPr>
              <a:t>attB</a:t>
            </a:r>
            <a:r>
              <a:rPr lang="en-US" sz="1200" dirty="0" smtClean="0">
                <a:solidFill>
                  <a:srgbClr val="1F497D">
                    <a:lumMod val="20000"/>
                    <a:lumOff val="80000"/>
                  </a:srgbClr>
                </a:solidFill>
                <a:latin typeface="Calibri" pitchFamily="34" charset="0"/>
              </a:rPr>
              <a:t> sequence in the genome that undergoes recombination with the </a:t>
            </a:r>
            <a:r>
              <a:rPr lang="en-US" sz="1200" dirty="0" err="1" smtClean="0">
                <a:solidFill>
                  <a:srgbClr val="1F497D">
                    <a:lumMod val="20000"/>
                    <a:lumOff val="80000"/>
                  </a:srgbClr>
                </a:solidFill>
                <a:latin typeface="Calibri" pitchFamily="34" charset="0"/>
              </a:rPr>
              <a:t>attP</a:t>
            </a:r>
            <a:r>
              <a:rPr lang="en-US" sz="1200" dirty="0" smtClean="0">
                <a:solidFill>
                  <a:srgbClr val="1F497D">
                    <a:lumMod val="20000"/>
                    <a:lumOff val="80000"/>
                  </a:srgbClr>
                </a:solidFill>
                <a:latin typeface="Calibri" pitchFamily="34" charset="0"/>
              </a:rPr>
              <a:t> sequence.  Different phages use different </a:t>
            </a:r>
            <a:r>
              <a:rPr lang="en-US" sz="1200" dirty="0" err="1" smtClean="0">
                <a:solidFill>
                  <a:srgbClr val="1F497D">
                    <a:lumMod val="20000"/>
                    <a:lumOff val="80000"/>
                  </a:srgbClr>
                </a:solidFill>
                <a:latin typeface="Calibri" pitchFamily="34" charset="0"/>
              </a:rPr>
              <a:t>attB</a:t>
            </a:r>
            <a:r>
              <a:rPr lang="en-US" sz="1200" dirty="0" smtClean="0">
                <a:solidFill>
                  <a:srgbClr val="1F497D">
                    <a:lumMod val="20000"/>
                    <a:lumOff val="80000"/>
                  </a:srgbClr>
                </a:solidFill>
                <a:latin typeface="Calibri" pitchFamily="34" charset="0"/>
              </a:rPr>
              <a:t> sequences, and each encodes its own sequence-specific</a:t>
            </a:r>
            <a:r>
              <a:rPr lang="en-US" sz="1200" baseline="0" dirty="0" smtClean="0">
                <a:solidFill>
                  <a:srgbClr val="1F497D">
                    <a:lumMod val="20000"/>
                    <a:lumOff val="80000"/>
                  </a:srgbClr>
                </a:solidFill>
                <a:latin typeface="Calibri" pitchFamily="34" charset="0"/>
              </a:rPr>
              <a:t> </a:t>
            </a:r>
            <a:r>
              <a:rPr lang="en-US" sz="1200" baseline="0" dirty="0" err="1" smtClean="0">
                <a:solidFill>
                  <a:srgbClr val="1F497D">
                    <a:lumMod val="20000"/>
                    <a:lumOff val="80000"/>
                  </a:srgbClr>
                </a:solidFill>
                <a:latin typeface="Calibri" pitchFamily="34" charset="0"/>
              </a:rPr>
              <a:t>integrase</a:t>
            </a:r>
            <a:r>
              <a:rPr lang="en-US" sz="1200" baseline="0" dirty="0" smtClean="0">
                <a:solidFill>
                  <a:srgbClr val="1F497D">
                    <a:lumMod val="20000"/>
                    <a:lumOff val="80000"/>
                  </a:srgbClr>
                </a:solidFill>
                <a:latin typeface="Calibri" pitchFamily="34" charset="0"/>
              </a:rPr>
              <a:t>.</a:t>
            </a:r>
            <a:endParaRPr lang="en-US" sz="12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1200" dirty="0" smtClean="0">
                <a:solidFill>
                  <a:srgbClr val="1F497D">
                    <a:lumMod val="20000"/>
                    <a:lumOff val="80000"/>
                  </a:srgbClr>
                </a:solidFill>
                <a:latin typeface="Calibri" pitchFamily="34" charset="0"/>
              </a:rPr>
              <a:t>Most of these systems only work on DNAs up to around 10kb.  P</a:t>
            </a:r>
            <a:r>
              <a:rPr lang="en-US" sz="1200" dirty="0" smtClean="0">
                <a:solidFill>
                  <a:schemeClr val="accent2">
                    <a:lumMod val="60000"/>
                    <a:lumOff val="40000"/>
                  </a:schemeClr>
                </a:solidFill>
                <a:latin typeface="Calibri" pitchFamily="34" charset="0"/>
              </a:rPr>
              <a:t>hiC31</a:t>
            </a:r>
            <a:r>
              <a:rPr lang="en-US" sz="1200" dirty="0" smtClean="0">
                <a:solidFill>
                  <a:srgbClr val="1F497D">
                    <a:lumMod val="20000"/>
                    <a:lumOff val="80000"/>
                  </a:srgbClr>
                </a:solidFill>
                <a:latin typeface="Calibri" pitchFamily="34" charset="0"/>
              </a:rPr>
              <a:t> is distinctive in that it allows the integration of DNAs larger than 10kb.  Thus, in the more advanced usages of</a:t>
            </a:r>
            <a:r>
              <a:rPr lang="en-US" sz="1200" baseline="0" dirty="0" smtClean="0">
                <a:solidFill>
                  <a:srgbClr val="1F497D">
                    <a:lumMod val="20000"/>
                    <a:lumOff val="80000"/>
                  </a:srgbClr>
                </a:solidFill>
                <a:latin typeface="Calibri" pitchFamily="34" charset="0"/>
              </a:rPr>
              <a:t> phage </a:t>
            </a:r>
            <a:r>
              <a:rPr lang="en-US" sz="1200" baseline="0" dirty="0" err="1" smtClean="0">
                <a:solidFill>
                  <a:srgbClr val="1F497D">
                    <a:lumMod val="20000"/>
                    <a:lumOff val="80000"/>
                  </a:srgbClr>
                </a:solidFill>
                <a:latin typeface="Calibri" pitchFamily="34" charset="0"/>
              </a:rPr>
              <a:t>att</a:t>
            </a:r>
            <a:r>
              <a:rPr lang="en-US" sz="1200" baseline="0" dirty="0" smtClean="0">
                <a:solidFill>
                  <a:srgbClr val="1F497D">
                    <a:lumMod val="20000"/>
                    <a:lumOff val="80000"/>
                  </a:srgbClr>
                </a:solidFill>
                <a:latin typeface="Calibri" pitchFamily="34" charset="0"/>
              </a:rPr>
              <a:t> site integration, such as its use in mammalian cells, phiC31 is usually employed.</a:t>
            </a:r>
            <a:endParaRPr lang="en-US" sz="12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1200" dirty="0" smtClean="0">
                <a:solidFill>
                  <a:srgbClr val="1F497D">
                    <a:lumMod val="20000"/>
                    <a:lumOff val="80000"/>
                  </a:srgbClr>
                </a:solidFill>
                <a:latin typeface="Calibri" pitchFamily="34" charset="0"/>
              </a:rPr>
              <a:t>The integration chemistry requires the use of “</a:t>
            </a:r>
            <a:r>
              <a:rPr lang="en-US" sz="1200" dirty="0" smtClean="0">
                <a:solidFill>
                  <a:schemeClr val="accent2">
                    <a:lumMod val="60000"/>
                    <a:lumOff val="40000"/>
                  </a:schemeClr>
                </a:solidFill>
                <a:latin typeface="Calibri" pitchFamily="34" charset="0"/>
              </a:rPr>
              <a:t>Helper Plasmids</a:t>
            </a:r>
            <a:r>
              <a:rPr lang="en-US" sz="1200" dirty="0" smtClean="0">
                <a:solidFill>
                  <a:srgbClr val="1F497D">
                    <a:lumMod val="20000"/>
                    <a:lumOff val="80000"/>
                  </a:srgbClr>
                </a:solidFill>
                <a:latin typeface="Calibri" pitchFamily="34" charset="0"/>
              </a:rPr>
              <a:t>” to transiently produce the phage-derived</a:t>
            </a:r>
            <a:r>
              <a:rPr lang="en-US" sz="1200" baseline="0" dirty="0" smtClean="0">
                <a:solidFill>
                  <a:srgbClr val="1F497D">
                    <a:lumMod val="20000"/>
                    <a:lumOff val="80000"/>
                  </a:srgbClr>
                </a:solidFill>
                <a:latin typeface="Calibri" pitchFamily="34" charset="0"/>
              </a:rPr>
              <a:t> </a:t>
            </a:r>
            <a:r>
              <a:rPr lang="en-US" sz="1200" baseline="0" dirty="0" err="1" smtClean="0">
                <a:solidFill>
                  <a:srgbClr val="1F497D">
                    <a:lumMod val="20000"/>
                    <a:lumOff val="80000"/>
                  </a:srgbClr>
                </a:solidFill>
                <a:latin typeface="Calibri" pitchFamily="34" charset="0"/>
              </a:rPr>
              <a:t>integrase</a:t>
            </a:r>
            <a:r>
              <a:rPr lang="en-US" sz="1200" baseline="0" dirty="0" smtClean="0">
                <a:solidFill>
                  <a:srgbClr val="1F497D">
                    <a:lumMod val="20000"/>
                    <a:lumOff val="80000"/>
                  </a:srgbClr>
                </a:solidFill>
                <a:latin typeface="Calibri" pitchFamily="34" charset="0"/>
              </a:rPr>
              <a:t>.  Helper plasmids are typically constructed from temperature-sensitive origins of replication and thus transformed bacteria can be ‘cured’ by growth at elevated temperatures.</a:t>
            </a:r>
            <a:endParaRPr lang="en-US" sz="1200" dirty="0" smtClean="0">
              <a:solidFill>
                <a:srgbClr val="1F497D">
                  <a:lumMod val="20000"/>
                  <a:lumOff val="80000"/>
                </a:srgbClr>
              </a:solidFill>
              <a:latin typeface="Calibri" pitchFamily="34" charset="0"/>
            </a:endParaRPr>
          </a:p>
        </p:txBody>
      </p:sp>
      <p:sp>
        <p:nvSpPr>
          <p:cNvPr id="4" name="Slide Number Placeholder 3"/>
          <p:cNvSpPr>
            <a:spLocks noGrp="1"/>
          </p:cNvSpPr>
          <p:nvPr>
            <p:ph type="sldNum" sz="quarter" idx="10"/>
          </p:nvPr>
        </p:nvSpPr>
        <p:spPr/>
        <p:txBody>
          <a:bodyPr/>
          <a:lstStyle/>
          <a:p>
            <a:fld id="{D453BF83-14DB-435B-A2F6-2F18B1BE452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 me describe the different stages of the CRIM integration experiment.  Let’s consider that it is the phi80</a:t>
            </a:r>
            <a:r>
              <a:rPr lang="en-US" baseline="0" dirty="0" smtClean="0"/>
              <a:t> system</a:t>
            </a:r>
            <a:r>
              <a:rPr lang="en-US" dirty="0" smtClean="0"/>
              <a:t>.  First, we start</a:t>
            </a:r>
            <a:r>
              <a:rPr lang="en-US" baseline="0" dirty="0" smtClean="0"/>
              <a:t> with an E. coli cell.  MG1655, the </a:t>
            </a:r>
            <a:r>
              <a:rPr lang="en-US" baseline="0" dirty="0" err="1" smtClean="0"/>
              <a:t>grandaddy</a:t>
            </a:r>
            <a:r>
              <a:rPr lang="en-US" baseline="0" dirty="0" smtClean="0"/>
              <a:t> of most modern lab E. coli strains, contains the phi80 </a:t>
            </a:r>
            <a:r>
              <a:rPr lang="en-US" baseline="0" dirty="0" err="1" smtClean="0"/>
              <a:t>att</a:t>
            </a:r>
            <a:r>
              <a:rPr lang="en-US" baseline="0" dirty="0" smtClean="0"/>
              <a:t> site, so most laboratory strains are </a:t>
            </a:r>
            <a:r>
              <a:rPr lang="en-US" baseline="0" dirty="0" err="1" smtClean="0"/>
              <a:t>acceptible</a:t>
            </a:r>
            <a:r>
              <a:rPr lang="en-US" baseline="0" dirty="0" smtClean="0"/>
              <a:t> for this experiment.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helper plasmid with a beta-lactamase gene is introduced into the cell by transformation and selected</a:t>
            </a:r>
            <a:r>
              <a:rPr lang="en-US" baseline="0" dirty="0" smtClean="0"/>
              <a:t> on ampicillin.  The plasmid contains a temperature sensitive origin of replication, so the cells are grow at the permissive temperature of 30 degrees. It also encodes the phi80 </a:t>
            </a:r>
            <a:r>
              <a:rPr lang="en-US" baseline="0" dirty="0" err="1" smtClean="0"/>
              <a:t>integrase</a:t>
            </a:r>
            <a:r>
              <a:rPr lang="en-US" baseline="0" dirty="0" smtClean="0"/>
              <a:t>, and the cells start producing the protein. </a:t>
            </a:r>
          </a:p>
          <a:p>
            <a:r>
              <a:rPr lang="en-US" baseline="0" dirty="0" smtClean="0"/>
              <a:t>*</a:t>
            </a:r>
          </a:p>
          <a:p>
            <a:r>
              <a:rPr lang="en-US" baseline="0" dirty="0" smtClean="0"/>
              <a:t>The cells are then transformed again with the CRIM plasmid.  This plasmid has a conditional origin of replication called R6K.  In a cell that lacks the </a:t>
            </a:r>
            <a:r>
              <a:rPr lang="en-US" baseline="0" dirty="0" err="1" smtClean="0"/>
              <a:t>pir</a:t>
            </a:r>
            <a:r>
              <a:rPr lang="en-US" baseline="0" dirty="0" smtClean="0"/>
              <a:t> gene, which is true of most laboratory strains, this origin cannot replicate.  Thus, this plasmid is only transiently present in the cell.  It also contains an antibiotic selection marker (</a:t>
            </a:r>
            <a:r>
              <a:rPr lang="en-US" baseline="0" dirty="0" err="1" smtClean="0"/>
              <a:t>CmR</a:t>
            </a:r>
            <a:r>
              <a:rPr lang="en-US" baseline="0" dirty="0" smtClean="0"/>
              <a:t>) and the </a:t>
            </a:r>
            <a:r>
              <a:rPr lang="en-US" baseline="0" dirty="0" err="1" smtClean="0"/>
              <a:t>attP</a:t>
            </a:r>
            <a:r>
              <a:rPr lang="en-US" baseline="0" dirty="0" smtClean="0"/>
              <a:t> site.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Integrase</a:t>
            </a:r>
            <a:r>
              <a:rPr lang="en-US" dirty="0" smtClean="0"/>
              <a:t> from the helper plasmid catalyzes the single-crossover recombination of the CRIM plasmid into the </a:t>
            </a:r>
            <a:r>
              <a:rPr lang="en-US" dirty="0" err="1" smtClean="0"/>
              <a:t>attB</a:t>
            </a:r>
            <a:r>
              <a:rPr lang="en-US" dirty="0" smtClean="0"/>
              <a:t> site of the genome. Now that it is in the genome, it will replicate with the rest of the genome.  The </a:t>
            </a:r>
            <a:r>
              <a:rPr lang="en-US" dirty="0" err="1" smtClean="0"/>
              <a:t>CmR</a:t>
            </a:r>
            <a:r>
              <a:rPr lang="en-US" dirty="0" smtClean="0"/>
              <a:t> gene confers</a:t>
            </a:r>
            <a:r>
              <a:rPr lang="en-US" baseline="0" dirty="0" smtClean="0"/>
              <a:t> chloramphenicol resistance allowing the selection of </a:t>
            </a:r>
            <a:r>
              <a:rPr lang="en-US" baseline="0" dirty="0" err="1" smtClean="0"/>
              <a:t>integrants</a:t>
            </a:r>
            <a:r>
              <a:rPr lang="en-US" baseline="0" dirty="0" smtClean="0"/>
              <a:t> on </a:t>
            </a:r>
            <a:r>
              <a:rPr lang="en-US" baseline="0" dirty="0" err="1" smtClean="0"/>
              <a:t>anitbiotic</a:t>
            </a:r>
            <a:r>
              <a:rPr lang="en-US" baseline="0" dirty="0" smtClean="0"/>
              <a:t>-containing medium.</a:t>
            </a:r>
          </a:p>
          <a:p>
            <a:r>
              <a:rPr lang="en-US" baseline="0" dirty="0" smtClean="0"/>
              <a:t>*</a:t>
            </a:r>
          </a:p>
          <a:p>
            <a:r>
              <a:rPr lang="en-US" baseline="0" dirty="0" smtClean="0"/>
              <a:t>The cells are grown at a temperature non-permissive for replication of the helper plasmid, 42degrees, resulting in the final product, which is a cell with the CRIM inserted into the genome, and no other residual modification to the strain’s original composition.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various ways in which you can make this process </a:t>
            </a:r>
            <a:r>
              <a:rPr lang="en-US" dirty="0" err="1" smtClean="0"/>
              <a:t>markerless</a:t>
            </a:r>
            <a:r>
              <a:rPr lang="en-US" dirty="0" smtClean="0"/>
              <a:t>.</a:t>
            </a:r>
            <a:r>
              <a:rPr lang="en-US" baseline="0" dirty="0" smtClean="0"/>
              <a:t>  One common strategy is to ‘</a:t>
            </a:r>
            <a:r>
              <a:rPr lang="en-US" baseline="0" dirty="0" err="1" smtClean="0"/>
              <a:t>flox</a:t>
            </a:r>
            <a:r>
              <a:rPr lang="en-US" baseline="0" dirty="0" smtClean="0"/>
              <a:t>’ the selectable marker.  Here, a DNA is constructed with FRT sites in a parallel orientation flanking an antibiotic resistance gene. This cassette is introduced into the genome </a:t>
            </a:r>
            <a:r>
              <a:rPr lang="en-US" baseline="0" dirty="0" err="1" smtClean="0"/>
              <a:t>confiring</a:t>
            </a:r>
            <a:r>
              <a:rPr lang="en-US" baseline="0" dirty="0" smtClean="0"/>
              <a:t> chloramphenicol resistance allowing selection.  Subsequently, </a:t>
            </a:r>
            <a:r>
              <a:rPr lang="en-US" baseline="0" dirty="0" err="1" smtClean="0"/>
              <a:t>Flp</a:t>
            </a:r>
            <a:r>
              <a:rPr lang="en-US" baseline="0" dirty="0" smtClean="0"/>
              <a:t> </a:t>
            </a:r>
            <a:r>
              <a:rPr lang="en-US" baseline="0" dirty="0" err="1" smtClean="0"/>
              <a:t>recombinase</a:t>
            </a:r>
            <a:r>
              <a:rPr lang="en-US" baseline="0" dirty="0" smtClean="0"/>
              <a:t> is introduced into the cell resulting in excision of the marker leaving behind only the FRT site.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pPr/>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pPr/>
              <a:t>2/10/2014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pPr/>
              <a:t>2/10/2014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pPr/>
              <a:t>2/10/2014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pPr/>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pPr/>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pPr/>
              <a:t>2/10/2014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solidFill>
                  <a:prstClr val="black">
                    <a:tint val="75000"/>
                  </a:prstClr>
                </a:solidFill>
              </a:rPr>
              <a:pPr/>
              <a:t>2/10/2014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6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hemeOverride" Target="../theme/themeOverride5.xml"/><Relationship Id="rId5" Type="http://schemas.openxmlformats.org/officeDocument/2006/relationships/image" Target="../media/image5.jpe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5.xml"/><Relationship Id="rId1" Type="http://schemas.openxmlformats.org/officeDocument/2006/relationships/tags" Target="../tags/tag1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7.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hemeOverride" Target="../theme/themeOverride6.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6.xml"/><Relationship Id="rId1" Type="http://schemas.openxmlformats.org/officeDocument/2006/relationships/themeOverride" Target="../theme/themeOverride7.xml"/><Relationship Id="rId4" Type="http://schemas.openxmlformats.org/officeDocument/2006/relationships/image" Target="../media/image8.emf"/></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hemeOverride" Target="../theme/themeOverride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4.xml"/><Relationship Id="rId1" Type="http://schemas.openxmlformats.org/officeDocument/2006/relationships/themeOverride" Target="../theme/themeOverride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4" name="Rectangle 3"/>
          <p:cNvSpPr/>
          <p:nvPr/>
        </p:nvSpPr>
        <p:spPr>
          <a:xfrm>
            <a:off x="914400" y="1838742"/>
            <a:ext cx="8077200" cy="2123658"/>
          </a:xfrm>
          <a:prstGeom prst="rect">
            <a:avLst/>
          </a:prstGeom>
        </p:spPr>
        <p:txBody>
          <a:bodyPr wrap="square">
            <a:spAutoFit/>
          </a:bodyPr>
          <a:lstStyle/>
          <a:p>
            <a:pPr lvl="0"/>
            <a:r>
              <a:rPr lang="en-US" sz="6600" dirty="0" smtClean="0">
                <a:solidFill>
                  <a:schemeClr val="bg1"/>
                </a:solidFill>
                <a:latin typeface="Rockwell Extra Bold" pitchFamily="18" charset="0"/>
                <a:cs typeface="Arial" pitchFamily="34" charset="0"/>
              </a:rPr>
              <a:t>Genome Manipulation</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err="1" smtClean="0">
                <a:solidFill>
                  <a:srgbClr val="1F497D">
                    <a:lumMod val="20000"/>
                    <a:lumOff val="80000"/>
                  </a:srgbClr>
                </a:solidFill>
                <a:latin typeface="Rockwell Extra Bold" pitchFamily="18" charset="0"/>
                <a:cs typeface="Arial" pitchFamily="34" charset="0"/>
              </a:rPr>
              <a:t>Markerless</a:t>
            </a:r>
            <a:r>
              <a:rPr lang="en-US" sz="4000" dirty="0" smtClean="0">
                <a:solidFill>
                  <a:srgbClr val="1F497D">
                    <a:lumMod val="20000"/>
                    <a:lumOff val="80000"/>
                  </a:srgbClr>
                </a:solidFill>
                <a:latin typeface="Rockwell Extra Bold" pitchFamily="18" charset="0"/>
                <a:cs typeface="Arial" pitchFamily="34" charset="0"/>
              </a:rPr>
              <a:t> integration</a:t>
            </a:r>
            <a:endParaRPr lang="en-US" sz="3600" dirty="0">
              <a:solidFill>
                <a:srgbClr val="1F497D">
                  <a:lumMod val="20000"/>
                  <a:lumOff val="80000"/>
                </a:srgbClr>
              </a:solidFill>
              <a:latin typeface="Rockwell Extra Bold" pitchFamily="18" charset="0"/>
              <a:cs typeface="Arial" pitchFamily="34" charset="0"/>
            </a:endParaRPr>
          </a:p>
        </p:txBody>
      </p:sp>
      <p:sp>
        <p:nvSpPr>
          <p:cNvPr id="6" name="Rounded Rectangle 5"/>
          <p:cNvSpPr/>
          <p:nvPr/>
        </p:nvSpPr>
        <p:spPr>
          <a:xfrm>
            <a:off x="1371600" y="1600200"/>
            <a:ext cx="6400800" cy="3810000"/>
          </a:xfrm>
          <a:prstGeom prst="roundRect">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1371600" y="4800600"/>
            <a:ext cx="6400800" cy="1588"/>
          </a:xfrm>
          <a:prstGeom prst="line">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39" name="Group 38"/>
          <p:cNvGrpSpPr/>
          <p:nvPr/>
        </p:nvGrpSpPr>
        <p:grpSpPr>
          <a:xfrm>
            <a:off x="1447800" y="4600545"/>
            <a:ext cx="609600" cy="400110"/>
            <a:chOff x="1447800" y="4629090"/>
            <a:chExt cx="609600" cy="400110"/>
          </a:xfrm>
        </p:grpSpPr>
        <p:sp>
          <p:nvSpPr>
            <p:cNvPr id="14" name="Rounded Rectangle 13"/>
            <p:cNvSpPr/>
            <p:nvPr/>
          </p:nvSpPr>
          <p:spPr>
            <a:xfrm>
              <a:off x="1447800" y="4648200"/>
              <a:ext cx="609600" cy="381000"/>
            </a:xfrm>
            <a:prstGeom prst="roundRect">
              <a:avLst>
                <a:gd name="adj" fmla="val 50000"/>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15" name="TextBox 14"/>
            <p:cNvSpPr txBox="1"/>
            <p:nvPr/>
          </p:nvSpPr>
          <p:spPr>
            <a:xfrm>
              <a:off x="1447800" y="4629090"/>
              <a:ext cx="594522" cy="400110"/>
            </a:xfrm>
            <a:prstGeom prst="rect">
              <a:avLst/>
            </a:prstGeom>
            <a:noFill/>
          </p:spPr>
          <p:txBody>
            <a:bodyPr wrap="none" rtlCol="0">
              <a:spAutoFit/>
            </a:bodyPr>
            <a:lstStyle/>
            <a:p>
              <a:r>
                <a:rPr lang="en-US" sz="2000" i="1" dirty="0" err="1" smtClean="0">
                  <a:latin typeface="Calibri" pitchFamily="34" charset="0"/>
                </a:rPr>
                <a:t>attL</a:t>
              </a:r>
              <a:endParaRPr lang="en-US" sz="4000" baseline="-25000" dirty="0" smtClean="0">
                <a:latin typeface="Arial" pitchFamily="34" charset="0"/>
                <a:cs typeface="Arial" pitchFamily="34" charset="0"/>
              </a:endParaRPr>
            </a:p>
          </p:txBody>
        </p:sp>
      </p:grpSp>
      <p:grpSp>
        <p:nvGrpSpPr>
          <p:cNvPr id="38" name="Group 37"/>
          <p:cNvGrpSpPr/>
          <p:nvPr/>
        </p:nvGrpSpPr>
        <p:grpSpPr>
          <a:xfrm>
            <a:off x="7059485" y="4600545"/>
            <a:ext cx="636715" cy="400110"/>
            <a:chOff x="6678485" y="4629090"/>
            <a:chExt cx="636715" cy="400110"/>
          </a:xfrm>
        </p:grpSpPr>
        <p:sp>
          <p:nvSpPr>
            <p:cNvPr id="25" name="Rounded Rectangle 24"/>
            <p:cNvSpPr/>
            <p:nvPr/>
          </p:nvSpPr>
          <p:spPr>
            <a:xfrm>
              <a:off x="6678485" y="4648200"/>
              <a:ext cx="636715" cy="381000"/>
            </a:xfrm>
            <a:prstGeom prst="roundRect">
              <a:avLst>
                <a:gd name="adj" fmla="val 50000"/>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27" name="TextBox 26"/>
            <p:cNvSpPr txBox="1"/>
            <p:nvPr/>
          </p:nvSpPr>
          <p:spPr>
            <a:xfrm>
              <a:off x="6678485" y="4629090"/>
              <a:ext cx="626582" cy="400110"/>
            </a:xfrm>
            <a:prstGeom prst="rect">
              <a:avLst/>
            </a:prstGeom>
            <a:noFill/>
          </p:spPr>
          <p:txBody>
            <a:bodyPr wrap="none" rtlCol="0">
              <a:spAutoFit/>
            </a:bodyPr>
            <a:lstStyle/>
            <a:p>
              <a:r>
                <a:rPr lang="en-US" sz="2000" i="1" dirty="0" err="1" smtClean="0">
                  <a:latin typeface="Calibri" pitchFamily="34" charset="0"/>
                </a:rPr>
                <a:t>attR</a:t>
              </a:r>
              <a:endParaRPr lang="en-US" sz="4000" baseline="-25000" dirty="0" smtClean="0">
                <a:latin typeface="Arial" pitchFamily="34" charset="0"/>
                <a:cs typeface="Arial" pitchFamily="34" charset="0"/>
              </a:endParaRPr>
            </a:p>
          </p:txBody>
        </p:sp>
      </p:grpSp>
      <p:sp>
        <p:nvSpPr>
          <p:cNvPr id="36" name="Right Arrow 35"/>
          <p:cNvSpPr/>
          <p:nvPr/>
        </p:nvSpPr>
        <p:spPr>
          <a:xfrm>
            <a:off x="3886200" y="4495800"/>
            <a:ext cx="1066800" cy="609600"/>
          </a:xfrm>
          <a:prstGeom prst="rightArrow">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29" name="Rectangle 28"/>
          <p:cNvSpPr/>
          <p:nvPr/>
        </p:nvSpPr>
        <p:spPr>
          <a:xfrm>
            <a:off x="2895600" y="4648200"/>
            <a:ext cx="914400" cy="304800"/>
          </a:xfrm>
          <a:prstGeom prst="rect">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3" name="TextBox 32"/>
          <p:cNvSpPr txBox="1"/>
          <p:nvPr/>
        </p:nvSpPr>
        <p:spPr>
          <a:xfrm>
            <a:off x="2895600" y="4572000"/>
            <a:ext cx="990600" cy="400110"/>
          </a:xfrm>
          <a:prstGeom prst="rect">
            <a:avLst/>
          </a:prstGeom>
          <a:noFill/>
        </p:spPr>
        <p:txBody>
          <a:bodyPr wrap="square" rtlCol="0">
            <a:spAutoFit/>
          </a:bodyPr>
          <a:lstStyle/>
          <a:p>
            <a:r>
              <a:rPr lang="en-US" sz="2000" i="1" dirty="0" smtClean="0">
                <a:latin typeface="Calibri" pitchFamily="34" charset="0"/>
              </a:rPr>
              <a:t>ori</a:t>
            </a:r>
            <a:r>
              <a:rPr lang="en-US" sz="2400" baseline="-25000" dirty="0" smtClean="0">
                <a:latin typeface="Arial" pitchFamily="34" charset="0"/>
                <a:cs typeface="Arial" pitchFamily="34" charset="0"/>
              </a:rPr>
              <a:t>R6K</a:t>
            </a:r>
            <a:endParaRPr lang="en-US" sz="2800" baseline="-25000" dirty="0" smtClean="0">
              <a:latin typeface="Arial" pitchFamily="34" charset="0"/>
              <a:cs typeface="Arial" pitchFamily="34" charset="0"/>
            </a:endParaRPr>
          </a:p>
        </p:txBody>
      </p:sp>
      <p:sp>
        <p:nvSpPr>
          <p:cNvPr id="31" name="TextBox 30"/>
          <p:cNvSpPr txBox="1"/>
          <p:nvPr/>
        </p:nvSpPr>
        <p:spPr>
          <a:xfrm>
            <a:off x="4038600" y="4600545"/>
            <a:ext cx="662361" cy="400110"/>
          </a:xfrm>
          <a:prstGeom prst="rect">
            <a:avLst/>
          </a:prstGeom>
          <a:noFill/>
        </p:spPr>
        <p:txBody>
          <a:bodyPr wrap="none" rtlCol="0">
            <a:spAutoFit/>
          </a:bodyPr>
          <a:lstStyle/>
          <a:p>
            <a:r>
              <a:rPr lang="en-US" sz="2000" i="1" dirty="0" err="1" smtClean="0">
                <a:latin typeface="Calibri" pitchFamily="34" charset="0"/>
              </a:rPr>
              <a:t>CmR</a:t>
            </a:r>
            <a:endParaRPr lang="en-US" sz="4000" baseline="-25000" dirty="0" smtClean="0">
              <a:latin typeface="Symbol" pitchFamily="18" charset="2"/>
              <a:cs typeface="Arial" pitchFamily="34" charset="0"/>
            </a:endParaRPr>
          </a:p>
        </p:txBody>
      </p:sp>
      <p:sp>
        <p:nvSpPr>
          <p:cNvPr id="24" name="Rounded Rectangle 23"/>
          <p:cNvSpPr/>
          <p:nvPr/>
        </p:nvSpPr>
        <p:spPr>
          <a:xfrm>
            <a:off x="2133600" y="4619589"/>
            <a:ext cx="531527" cy="379663"/>
          </a:xfrm>
          <a:prstGeom prst="roundRect">
            <a:avLst>
              <a:gd name="adj" fmla="val 50000"/>
            </a:avLst>
          </a:prstGeom>
          <a:solidFill>
            <a:schemeClr val="tx2">
              <a:lumMod val="20000"/>
              <a:lumOff val="8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26" name="Isosceles Triangle 25"/>
          <p:cNvSpPr/>
          <p:nvPr/>
        </p:nvSpPr>
        <p:spPr>
          <a:xfrm rot="5400000">
            <a:off x="2437329" y="4619589"/>
            <a:ext cx="379663" cy="379662"/>
          </a:xfrm>
          <a:prstGeom prst="triangle">
            <a:avLst/>
          </a:prstGeom>
          <a:solidFill>
            <a:schemeClr val="tx2">
              <a:lumMod val="20000"/>
              <a:lumOff val="8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0" name="TextBox 29"/>
          <p:cNvSpPr txBox="1"/>
          <p:nvPr/>
        </p:nvSpPr>
        <p:spPr>
          <a:xfrm>
            <a:off x="2133601" y="4600545"/>
            <a:ext cx="565283" cy="400110"/>
          </a:xfrm>
          <a:prstGeom prst="rect">
            <a:avLst/>
          </a:prstGeom>
          <a:noFill/>
        </p:spPr>
        <p:txBody>
          <a:bodyPr wrap="none" rtlCol="0">
            <a:spAutoFit/>
          </a:bodyPr>
          <a:lstStyle/>
          <a:p>
            <a:r>
              <a:rPr lang="en-US" sz="2000" dirty="0" smtClean="0">
                <a:latin typeface="Calibri" pitchFamily="34" charset="0"/>
              </a:rPr>
              <a:t>FRT</a:t>
            </a:r>
          </a:p>
        </p:txBody>
      </p:sp>
      <p:sp>
        <p:nvSpPr>
          <p:cNvPr id="34" name="Rounded Rectangle 33"/>
          <p:cNvSpPr/>
          <p:nvPr/>
        </p:nvSpPr>
        <p:spPr>
          <a:xfrm>
            <a:off x="5031608" y="4619589"/>
            <a:ext cx="531527" cy="379663"/>
          </a:xfrm>
          <a:prstGeom prst="roundRect">
            <a:avLst>
              <a:gd name="adj" fmla="val 50000"/>
            </a:avLst>
          </a:prstGeom>
          <a:solidFill>
            <a:schemeClr val="tx2">
              <a:lumMod val="20000"/>
              <a:lumOff val="8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5" name="Isosceles Triangle 34"/>
          <p:cNvSpPr/>
          <p:nvPr/>
        </p:nvSpPr>
        <p:spPr>
          <a:xfrm rot="5400000">
            <a:off x="5335337" y="4619589"/>
            <a:ext cx="379663" cy="379662"/>
          </a:xfrm>
          <a:prstGeom prst="triangle">
            <a:avLst/>
          </a:prstGeom>
          <a:solidFill>
            <a:schemeClr val="tx2">
              <a:lumMod val="20000"/>
              <a:lumOff val="8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7" name="TextBox 36"/>
          <p:cNvSpPr txBox="1"/>
          <p:nvPr/>
        </p:nvSpPr>
        <p:spPr>
          <a:xfrm>
            <a:off x="5031609" y="4600545"/>
            <a:ext cx="565283" cy="400110"/>
          </a:xfrm>
          <a:prstGeom prst="rect">
            <a:avLst/>
          </a:prstGeom>
          <a:noFill/>
        </p:spPr>
        <p:txBody>
          <a:bodyPr wrap="none" rtlCol="0">
            <a:spAutoFit/>
          </a:bodyPr>
          <a:lstStyle/>
          <a:p>
            <a:r>
              <a:rPr lang="en-US" sz="2000" dirty="0" smtClean="0">
                <a:latin typeface="Calibri" pitchFamily="34" charset="0"/>
              </a:rPr>
              <a:t>FRT</a:t>
            </a:r>
          </a:p>
        </p:txBody>
      </p:sp>
      <p:sp>
        <p:nvSpPr>
          <p:cNvPr id="40" name="Right Arrow 39"/>
          <p:cNvSpPr/>
          <p:nvPr/>
        </p:nvSpPr>
        <p:spPr>
          <a:xfrm>
            <a:off x="5867400" y="4495800"/>
            <a:ext cx="1066800" cy="609600"/>
          </a:xfrm>
          <a:prstGeom prst="rightArrow">
            <a:avLst/>
          </a:prstGeom>
          <a:solidFill>
            <a:schemeClr val="tx2">
              <a:lumMod val="20000"/>
              <a:lumOff val="8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41" name="TextBox 40"/>
          <p:cNvSpPr txBox="1"/>
          <p:nvPr/>
        </p:nvSpPr>
        <p:spPr>
          <a:xfrm>
            <a:off x="6019800" y="4600545"/>
            <a:ext cx="691215" cy="400110"/>
          </a:xfrm>
          <a:prstGeom prst="rect">
            <a:avLst/>
          </a:prstGeom>
          <a:noFill/>
        </p:spPr>
        <p:txBody>
          <a:bodyPr wrap="none" rtlCol="0">
            <a:spAutoFit/>
          </a:bodyPr>
          <a:lstStyle/>
          <a:p>
            <a:r>
              <a:rPr lang="en-US" sz="2000" i="1" dirty="0" smtClean="0">
                <a:latin typeface="Calibri" pitchFamily="34" charset="0"/>
              </a:rPr>
              <a:t>gene</a:t>
            </a:r>
            <a:endParaRPr lang="en-US" sz="4000" baseline="-25000" dirty="0" smtClean="0">
              <a:latin typeface="Symbol" pitchFamily="18" charset="2"/>
              <a:cs typeface="Arial" pitchFamily="34" charset="0"/>
            </a:endParaRPr>
          </a:p>
        </p:txBody>
      </p:sp>
      <p:grpSp>
        <p:nvGrpSpPr>
          <p:cNvPr id="50" name="Group 49"/>
          <p:cNvGrpSpPr/>
          <p:nvPr/>
        </p:nvGrpSpPr>
        <p:grpSpPr>
          <a:xfrm>
            <a:off x="1676400" y="1752600"/>
            <a:ext cx="2743200" cy="2590800"/>
            <a:chOff x="1676400" y="1752600"/>
            <a:chExt cx="2743200" cy="2590800"/>
          </a:xfrm>
        </p:grpSpPr>
        <p:sp>
          <p:nvSpPr>
            <p:cNvPr id="43" name="Oval 42"/>
            <p:cNvSpPr/>
            <p:nvPr/>
          </p:nvSpPr>
          <p:spPr>
            <a:xfrm>
              <a:off x="1905000" y="1981200"/>
              <a:ext cx="2362200" cy="2362200"/>
            </a:xfrm>
            <a:prstGeom prst="ellipse">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2667001" y="1752600"/>
              <a:ext cx="685800" cy="533400"/>
            </a:xfrm>
            <a:prstGeom prst="rightArrow">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45" name="TextBox 44"/>
            <p:cNvSpPr txBox="1"/>
            <p:nvPr/>
          </p:nvSpPr>
          <p:spPr>
            <a:xfrm>
              <a:off x="2782554" y="2209800"/>
              <a:ext cx="494046"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Flp</a:t>
              </a:r>
              <a:endParaRPr lang="en-US" sz="4000" baseline="-25000" dirty="0" smtClean="0">
                <a:solidFill>
                  <a:srgbClr val="1F497D">
                    <a:lumMod val="20000"/>
                    <a:lumOff val="80000"/>
                  </a:srgbClr>
                </a:solidFill>
                <a:latin typeface="Symbol" pitchFamily="18" charset="2"/>
                <a:cs typeface="Arial" pitchFamily="34" charset="0"/>
              </a:endParaRPr>
            </a:p>
          </p:txBody>
        </p:sp>
        <p:sp>
          <p:nvSpPr>
            <p:cNvPr id="46" name="Right Arrow 45"/>
            <p:cNvSpPr/>
            <p:nvPr/>
          </p:nvSpPr>
          <p:spPr>
            <a:xfrm rot="16200000">
              <a:off x="1600200" y="2895600"/>
              <a:ext cx="685800" cy="533400"/>
            </a:xfrm>
            <a:prstGeom prst="rightArrow">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47" name="TextBox 46"/>
            <p:cNvSpPr txBox="1"/>
            <p:nvPr/>
          </p:nvSpPr>
          <p:spPr>
            <a:xfrm>
              <a:off x="2133600" y="3048000"/>
              <a:ext cx="506870"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bla</a:t>
              </a:r>
              <a:endParaRPr lang="en-US" sz="4000" baseline="-25000" dirty="0" smtClean="0">
                <a:solidFill>
                  <a:srgbClr val="1F497D">
                    <a:lumMod val="20000"/>
                    <a:lumOff val="80000"/>
                  </a:srgbClr>
                </a:solidFill>
                <a:latin typeface="Symbol" pitchFamily="18" charset="2"/>
                <a:cs typeface="Arial" pitchFamily="34" charset="0"/>
              </a:endParaRPr>
            </a:p>
          </p:txBody>
        </p:sp>
        <p:sp>
          <p:nvSpPr>
            <p:cNvPr id="48" name="Rectangle 47"/>
            <p:cNvSpPr/>
            <p:nvPr/>
          </p:nvSpPr>
          <p:spPr>
            <a:xfrm>
              <a:off x="4114800" y="2819400"/>
              <a:ext cx="304800" cy="762000"/>
            </a:xfrm>
            <a:prstGeom prst="rect">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49" name="TextBox 48"/>
            <p:cNvSpPr txBox="1"/>
            <p:nvPr/>
          </p:nvSpPr>
          <p:spPr>
            <a:xfrm>
              <a:off x="3531730" y="3048000"/>
              <a:ext cx="623889"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ori</a:t>
              </a:r>
              <a:r>
                <a:rPr lang="en-US" sz="2400" baseline="-25000" dirty="0" err="1" smtClean="0">
                  <a:solidFill>
                    <a:schemeClr val="tx2">
                      <a:lumMod val="20000"/>
                      <a:lumOff val="80000"/>
                    </a:schemeClr>
                  </a:solidFill>
                  <a:latin typeface="Arial" pitchFamily="34" charset="0"/>
                  <a:cs typeface="Arial" pitchFamily="34" charset="0"/>
                </a:rPr>
                <a:t>ts</a:t>
              </a:r>
              <a:endParaRPr lang="en-US" sz="2800" baseline="-25000" dirty="0" smtClean="0">
                <a:solidFill>
                  <a:schemeClr val="tx2">
                    <a:lumMod val="20000"/>
                    <a:lumOff val="80000"/>
                  </a:schemeClr>
                </a:solidFill>
                <a:latin typeface="Arial" pitchFamily="34" charset="0"/>
                <a:cs typeface="Arial" pitchFamily="34" charset="0"/>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0-#ppt_w/2"/>
                                          </p:val>
                                        </p:tav>
                                        <p:tav tm="100000">
                                          <p:val>
                                            <p:strVal val="#ppt_x"/>
                                          </p:val>
                                        </p:tav>
                                      </p:tavLst>
                                    </p:anim>
                                    <p:anim calcmode="lin" valueType="num">
                                      <p:cBhvr additive="base">
                                        <p:cTn id="8"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err="1" smtClean="0">
                <a:solidFill>
                  <a:srgbClr val="1F497D">
                    <a:lumMod val="20000"/>
                    <a:lumOff val="80000"/>
                  </a:srgbClr>
                </a:solidFill>
                <a:latin typeface="Rockwell Extra Bold" pitchFamily="18" charset="0"/>
                <a:cs typeface="Arial" pitchFamily="34" charset="0"/>
              </a:rPr>
              <a:t>Markerless</a:t>
            </a:r>
            <a:r>
              <a:rPr lang="en-US" sz="4000" dirty="0" smtClean="0">
                <a:solidFill>
                  <a:srgbClr val="1F497D">
                    <a:lumMod val="20000"/>
                    <a:lumOff val="80000"/>
                  </a:srgbClr>
                </a:solidFill>
                <a:latin typeface="Rockwell Extra Bold" pitchFamily="18" charset="0"/>
                <a:cs typeface="Arial" pitchFamily="34" charset="0"/>
              </a:rPr>
              <a:t> integration</a:t>
            </a:r>
            <a:endParaRPr lang="en-US" sz="3600" dirty="0">
              <a:solidFill>
                <a:srgbClr val="1F497D">
                  <a:lumMod val="20000"/>
                  <a:lumOff val="80000"/>
                </a:srgbClr>
              </a:solidFill>
              <a:latin typeface="Rockwell Extra Bold" pitchFamily="18" charset="0"/>
              <a:cs typeface="Arial" pitchFamily="34" charset="0"/>
            </a:endParaRPr>
          </a:p>
        </p:txBody>
      </p:sp>
      <p:sp>
        <p:nvSpPr>
          <p:cNvPr id="6" name="Rounded Rectangle 5"/>
          <p:cNvSpPr/>
          <p:nvPr/>
        </p:nvSpPr>
        <p:spPr>
          <a:xfrm>
            <a:off x="1371600" y="1600200"/>
            <a:ext cx="6400800" cy="3810000"/>
          </a:xfrm>
          <a:prstGeom prst="roundRect">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1371600" y="4800600"/>
            <a:ext cx="6400800" cy="1588"/>
          </a:xfrm>
          <a:prstGeom prst="line">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2" name="Group 38"/>
          <p:cNvGrpSpPr/>
          <p:nvPr/>
        </p:nvGrpSpPr>
        <p:grpSpPr>
          <a:xfrm>
            <a:off x="3431408" y="4600545"/>
            <a:ext cx="609600" cy="400110"/>
            <a:chOff x="1447800" y="4629090"/>
            <a:chExt cx="609600" cy="400110"/>
          </a:xfrm>
        </p:grpSpPr>
        <p:sp>
          <p:nvSpPr>
            <p:cNvPr id="14" name="Rounded Rectangle 13"/>
            <p:cNvSpPr/>
            <p:nvPr/>
          </p:nvSpPr>
          <p:spPr>
            <a:xfrm>
              <a:off x="1447800" y="4648200"/>
              <a:ext cx="609600" cy="381000"/>
            </a:xfrm>
            <a:prstGeom prst="roundRect">
              <a:avLst>
                <a:gd name="adj" fmla="val 50000"/>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15" name="TextBox 14"/>
            <p:cNvSpPr txBox="1"/>
            <p:nvPr/>
          </p:nvSpPr>
          <p:spPr>
            <a:xfrm>
              <a:off x="1447800" y="4629090"/>
              <a:ext cx="594522" cy="400110"/>
            </a:xfrm>
            <a:prstGeom prst="rect">
              <a:avLst/>
            </a:prstGeom>
            <a:noFill/>
          </p:spPr>
          <p:txBody>
            <a:bodyPr wrap="none" rtlCol="0">
              <a:spAutoFit/>
            </a:bodyPr>
            <a:lstStyle/>
            <a:p>
              <a:r>
                <a:rPr lang="en-US" sz="2000" i="1" dirty="0" err="1" smtClean="0">
                  <a:latin typeface="Calibri" pitchFamily="34" charset="0"/>
                </a:rPr>
                <a:t>attL</a:t>
              </a:r>
              <a:endParaRPr lang="en-US" sz="4000" baseline="-25000" dirty="0" smtClean="0">
                <a:latin typeface="Arial" pitchFamily="34" charset="0"/>
                <a:cs typeface="Arial" pitchFamily="34" charset="0"/>
              </a:endParaRPr>
            </a:p>
          </p:txBody>
        </p:sp>
      </p:grpSp>
      <p:grpSp>
        <p:nvGrpSpPr>
          <p:cNvPr id="4" name="Group 37"/>
          <p:cNvGrpSpPr/>
          <p:nvPr/>
        </p:nvGrpSpPr>
        <p:grpSpPr>
          <a:xfrm>
            <a:off x="5992685" y="4600545"/>
            <a:ext cx="636715" cy="400110"/>
            <a:chOff x="6678485" y="4629090"/>
            <a:chExt cx="636715" cy="400110"/>
          </a:xfrm>
        </p:grpSpPr>
        <p:sp>
          <p:nvSpPr>
            <p:cNvPr id="25" name="Rounded Rectangle 24"/>
            <p:cNvSpPr/>
            <p:nvPr/>
          </p:nvSpPr>
          <p:spPr>
            <a:xfrm>
              <a:off x="6678485" y="4648200"/>
              <a:ext cx="636715" cy="381000"/>
            </a:xfrm>
            <a:prstGeom prst="roundRect">
              <a:avLst>
                <a:gd name="adj" fmla="val 50000"/>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27" name="TextBox 26"/>
            <p:cNvSpPr txBox="1"/>
            <p:nvPr/>
          </p:nvSpPr>
          <p:spPr>
            <a:xfrm>
              <a:off x="6678485" y="4629090"/>
              <a:ext cx="626582" cy="400110"/>
            </a:xfrm>
            <a:prstGeom prst="rect">
              <a:avLst/>
            </a:prstGeom>
            <a:noFill/>
          </p:spPr>
          <p:txBody>
            <a:bodyPr wrap="none" rtlCol="0">
              <a:spAutoFit/>
            </a:bodyPr>
            <a:lstStyle/>
            <a:p>
              <a:r>
                <a:rPr lang="en-US" sz="2000" i="1" dirty="0" err="1" smtClean="0">
                  <a:latin typeface="Calibri" pitchFamily="34" charset="0"/>
                </a:rPr>
                <a:t>attR</a:t>
              </a:r>
              <a:endParaRPr lang="en-US" sz="4000" baseline="-25000" dirty="0" smtClean="0">
                <a:latin typeface="Arial" pitchFamily="34" charset="0"/>
                <a:cs typeface="Arial" pitchFamily="34" charset="0"/>
              </a:endParaRPr>
            </a:p>
          </p:txBody>
        </p:sp>
      </p:grpSp>
      <p:sp>
        <p:nvSpPr>
          <p:cNvPr id="24" name="Rounded Rectangle 23"/>
          <p:cNvSpPr/>
          <p:nvPr/>
        </p:nvSpPr>
        <p:spPr>
          <a:xfrm>
            <a:off x="4117208" y="4619589"/>
            <a:ext cx="531527" cy="379663"/>
          </a:xfrm>
          <a:prstGeom prst="roundRect">
            <a:avLst>
              <a:gd name="adj" fmla="val 50000"/>
            </a:avLst>
          </a:prstGeom>
          <a:solidFill>
            <a:schemeClr val="tx2">
              <a:lumMod val="20000"/>
              <a:lumOff val="8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26" name="Isosceles Triangle 25"/>
          <p:cNvSpPr/>
          <p:nvPr/>
        </p:nvSpPr>
        <p:spPr>
          <a:xfrm rot="5400000">
            <a:off x="4420937" y="4619589"/>
            <a:ext cx="379663" cy="379662"/>
          </a:xfrm>
          <a:prstGeom prst="triangle">
            <a:avLst/>
          </a:prstGeom>
          <a:solidFill>
            <a:schemeClr val="tx2">
              <a:lumMod val="20000"/>
              <a:lumOff val="8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0" name="TextBox 29"/>
          <p:cNvSpPr txBox="1"/>
          <p:nvPr/>
        </p:nvSpPr>
        <p:spPr>
          <a:xfrm>
            <a:off x="4117209" y="4600545"/>
            <a:ext cx="565283" cy="400110"/>
          </a:xfrm>
          <a:prstGeom prst="rect">
            <a:avLst/>
          </a:prstGeom>
          <a:noFill/>
        </p:spPr>
        <p:txBody>
          <a:bodyPr wrap="none" rtlCol="0">
            <a:spAutoFit/>
          </a:bodyPr>
          <a:lstStyle/>
          <a:p>
            <a:r>
              <a:rPr lang="en-US" sz="2000" dirty="0" smtClean="0">
                <a:latin typeface="Calibri" pitchFamily="34" charset="0"/>
              </a:rPr>
              <a:t>FRT</a:t>
            </a:r>
          </a:p>
        </p:txBody>
      </p:sp>
      <p:sp>
        <p:nvSpPr>
          <p:cNvPr id="40" name="Right Arrow 39"/>
          <p:cNvSpPr/>
          <p:nvPr/>
        </p:nvSpPr>
        <p:spPr>
          <a:xfrm>
            <a:off x="4800600" y="4495800"/>
            <a:ext cx="1066800" cy="609600"/>
          </a:xfrm>
          <a:prstGeom prst="rightArrow">
            <a:avLst/>
          </a:prstGeom>
          <a:solidFill>
            <a:schemeClr val="tx2">
              <a:lumMod val="20000"/>
              <a:lumOff val="8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41" name="TextBox 40"/>
          <p:cNvSpPr txBox="1"/>
          <p:nvPr/>
        </p:nvSpPr>
        <p:spPr>
          <a:xfrm>
            <a:off x="4953000" y="4600545"/>
            <a:ext cx="691215" cy="400110"/>
          </a:xfrm>
          <a:prstGeom prst="rect">
            <a:avLst/>
          </a:prstGeom>
          <a:noFill/>
        </p:spPr>
        <p:txBody>
          <a:bodyPr wrap="none" rtlCol="0">
            <a:spAutoFit/>
          </a:bodyPr>
          <a:lstStyle/>
          <a:p>
            <a:r>
              <a:rPr lang="en-US" sz="2000" i="1" dirty="0" smtClean="0">
                <a:latin typeface="Calibri" pitchFamily="34" charset="0"/>
              </a:rPr>
              <a:t>gene</a:t>
            </a:r>
            <a:endParaRPr lang="en-US" sz="4000" baseline="-25000" dirty="0" smtClean="0">
              <a:latin typeface="Symbol" pitchFamily="18" charset="2"/>
              <a:cs typeface="Arial" pitchFamily="34" charset="0"/>
            </a:endParaRPr>
          </a:p>
        </p:txBody>
      </p:sp>
      <p:grpSp>
        <p:nvGrpSpPr>
          <p:cNvPr id="5" name="Group 49"/>
          <p:cNvGrpSpPr/>
          <p:nvPr/>
        </p:nvGrpSpPr>
        <p:grpSpPr>
          <a:xfrm>
            <a:off x="1676400" y="1752600"/>
            <a:ext cx="2743200" cy="2590800"/>
            <a:chOff x="1676400" y="1752600"/>
            <a:chExt cx="2743200" cy="2590800"/>
          </a:xfrm>
        </p:grpSpPr>
        <p:sp>
          <p:nvSpPr>
            <p:cNvPr id="43" name="Oval 42"/>
            <p:cNvSpPr/>
            <p:nvPr/>
          </p:nvSpPr>
          <p:spPr>
            <a:xfrm>
              <a:off x="1905000" y="1981200"/>
              <a:ext cx="2362200" cy="2362200"/>
            </a:xfrm>
            <a:prstGeom prst="ellipse">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2667001" y="1752600"/>
              <a:ext cx="685800" cy="533400"/>
            </a:xfrm>
            <a:prstGeom prst="rightArrow">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45" name="TextBox 44"/>
            <p:cNvSpPr txBox="1"/>
            <p:nvPr/>
          </p:nvSpPr>
          <p:spPr>
            <a:xfrm>
              <a:off x="2782554" y="2209800"/>
              <a:ext cx="494046"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Flp</a:t>
              </a:r>
              <a:endParaRPr lang="en-US" sz="4000" baseline="-25000" dirty="0" smtClean="0">
                <a:solidFill>
                  <a:srgbClr val="1F497D">
                    <a:lumMod val="20000"/>
                    <a:lumOff val="80000"/>
                  </a:srgbClr>
                </a:solidFill>
                <a:latin typeface="Symbol" pitchFamily="18" charset="2"/>
                <a:cs typeface="Arial" pitchFamily="34" charset="0"/>
              </a:endParaRPr>
            </a:p>
          </p:txBody>
        </p:sp>
        <p:sp>
          <p:nvSpPr>
            <p:cNvPr id="46" name="Right Arrow 45"/>
            <p:cNvSpPr/>
            <p:nvPr/>
          </p:nvSpPr>
          <p:spPr>
            <a:xfrm rot="16200000">
              <a:off x="1600200" y="2895600"/>
              <a:ext cx="685800" cy="533400"/>
            </a:xfrm>
            <a:prstGeom prst="rightArrow">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47" name="TextBox 46"/>
            <p:cNvSpPr txBox="1"/>
            <p:nvPr/>
          </p:nvSpPr>
          <p:spPr>
            <a:xfrm>
              <a:off x="2133600" y="3048000"/>
              <a:ext cx="506870"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bla</a:t>
              </a:r>
              <a:endParaRPr lang="en-US" sz="4000" baseline="-25000" dirty="0" smtClean="0">
                <a:solidFill>
                  <a:srgbClr val="1F497D">
                    <a:lumMod val="20000"/>
                    <a:lumOff val="80000"/>
                  </a:srgbClr>
                </a:solidFill>
                <a:latin typeface="Symbol" pitchFamily="18" charset="2"/>
                <a:cs typeface="Arial" pitchFamily="34" charset="0"/>
              </a:endParaRPr>
            </a:p>
          </p:txBody>
        </p:sp>
        <p:sp>
          <p:nvSpPr>
            <p:cNvPr id="48" name="Rectangle 47"/>
            <p:cNvSpPr/>
            <p:nvPr/>
          </p:nvSpPr>
          <p:spPr>
            <a:xfrm>
              <a:off x="4114800" y="2819400"/>
              <a:ext cx="304800" cy="762000"/>
            </a:xfrm>
            <a:prstGeom prst="rect">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49" name="TextBox 48"/>
            <p:cNvSpPr txBox="1"/>
            <p:nvPr/>
          </p:nvSpPr>
          <p:spPr>
            <a:xfrm>
              <a:off x="3531730" y="3048000"/>
              <a:ext cx="623889"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ori</a:t>
              </a:r>
              <a:r>
                <a:rPr lang="en-US" sz="2400" baseline="-25000" dirty="0" err="1" smtClean="0">
                  <a:solidFill>
                    <a:schemeClr val="tx2">
                      <a:lumMod val="20000"/>
                      <a:lumOff val="80000"/>
                    </a:schemeClr>
                  </a:solidFill>
                  <a:latin typeface="Arial" pitchFamily="34" charset="0"/>
                  <a:cs typeface="Arial" pitchFamily="34" charset="0"/>
                </a:rPr>
                <a:t>ts</a:t>
              </a:r>
              <a:endParaRPr lang="en-US" sz="2800" baseline="-25000" dirty="0" smtClean="0">
                <a:solidFill>
                  <a:schemeClr val="tx2">
                    <a:lumMod val="20000"/>
                    <a:lumOff val="80000"/>
                  </a:schemeClr>
                </a:solidFill>
                <a:latin typeface="Arial" pitchFamily="34" charset="0"/>
                <a:cs typeface="Arial" pitchFamily="34" charset="0"/>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CRIM </a:t>
            </a:r>
            <a:r>
              <a:rPr lang="en-US" sz="4000" i="1" dirty="0" err="1" smtClean="0">
                <a:solidFill>
                  <a:srgbClr val="1F497D">
                    <a:lumMod val="20000"/>
                    <a:lumOff val="80000"/>
                  </a:srgbClr>
                </a:solidFill>
                <a:latin typeface="Rockwell Extra Bold" pitchFamily="18" charset="0"/>
                <a:cs typeface="Arial" pitchFamily="34" charset="0"/>
              </a:rPr>
              <a:t>att</a:t>
            </a:r>
            <a:r>
              <a:rPr lang="en-US" sz="4000" dirty="0" smtClean="0">
                <a:solidFill>
                  <a:srgbClr val="1F497D">
                    <a:lumMod val="20000"/>
                    <a:lumOff val="80000"/>
                  </a:srgbClr>
                </a:solidFill>
                <a:latin typeface="Symbol" pitchFamily="18" charset="2"/>
                <a:cs typeface="Arial" pitchFamily="34" charset="0"/>
              </a:rPr>
              <a:t> </a:t>
            </a:r>
            <a:r>
              <a:rPr lang="en-US" sz="4000" baseline="-25000" dirty="0" smtClean="0">
                <a:solidFill>
                  <a:srgbClr val="1F497D">
                    <a:lumMod val="20000"/>
                    <a:lumOff val="80000"/>
                  </a:srgbClr>
                </a:solidFill>
                <a:latin typeface="Symbol" pitchFamily="18" charset="2"/>
                <a:cs typeface="Arial" pitchFamily="34" charset="0"/>
              </a:rPr>
              <a:t>f</a:t>
            </a:r>
            <a:r>
              <a:rPr lang="en-US" sz="4000" baseline="-25000" dirty="0" smtClean="0">
                <a:solidFill>
                  <a:srgbClr val="1F497D">
                    <a:lumMod val="20000"/>
                    <a:lumOff val="80000"/>
                  </a:srgbClr>
                </a:solidFill>
                <a:latin typeface="Rockwell Extra Bold" pitchFamily="18" charset="0"/>
                <a:cs typeface="Arial" pitchFamily="34" charset="0"/>
              </a:rPr>
              <a:t>80</a:t>
            </a:r>
            <a:r>
              <a:rPr lang="en-US" sz="4000" dirty="0" smtClean="0">
                <a:solidFill>
                  <a:srgbClr val="1F497D">
                    <a:lumMod val="20000"/>
                    <a:lumOff val="80000"/>
                  </a:srgbClr>
                </a:solidFill>
                <a:latin typeface="Rockwell Extra Bold" pitchFamily="18" charset="0"/>
                <a:cs typeface="Arial" pitchFamily="34" charset="0"/>
              </a:rPr>
              <a:t> integration</a:t>
            </a:r>
            <a:endParaRPr lang="en-US" sz="3600" dirty="0">
              <a:solidFill>
                <a:srgbClr val="1F497D">
                  <a:lumMod val="20000"/>
                  <a:lumOff val="80000"/>
                </a:srgbClr>
              </a:solidFill>
              <a:latin typeface="Rockwell Extra Bold" pitchFamily="18" charset="0"/>
              <a:cs typeface="Arial"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1981200" y="1076325"/>
            <a:ext cx="5349033" cy="578167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1966317"/>
            <a:ext cx="9144000" cy="1323439"/>
          </a:xfrm>
          <a:prstGeom prst="rect">
            <a:avLst/>
          </a:prstGeom>
          <a:noFill/>
          <a:ln w="9525">
            <a:noFill/>
            <a:miter lim="800000"/>
            <a:headEnd/>
            <a:tailEnd/>
          </a:ln>
        </p:spPr>
        <p:txBody>
          <a:bodyPr wrap="square">
            <a:spAutoFit/>
          </a:bodyPr>
          <a:lstStyle/>
          <a:p>
            <a:pPr algn="ctr"/>
            <a:r>
              <a:rPr lang="en-US" sz="4000" dirty="0" smtClean="0">
                <a:solidFill>
                  <a:schemeClr val="bg1"/>
                </a:solidFill>
                <a:latin typeface="Rockwell Extra Bold" pitchFamily="18" charset="0"/>
                <a:cs typeface="Arial" pitchFamily="34" charset="0"/>
              </a:rPr>
              <a:t>Homologous</a:t>
            </a:r>
          </a:p>
          <a:p>
            <a:pPr algn="ctr"/>
            <a:r>
              <a:rPr lang="en-US" sz="4000" dirty="0" smtClean="0">
                <a:solidFill>
                  <a:schemeClr val="bg1"/>
                </a:solidFill>
                <a:latin typeface="Rockwell Extra Bold" pitchFamily="18" charset="0"/>
                <a:cs typeface="Arial" pitchFamily="34" charset="0"/>
              </a:rPr>
              <a:t>Recombination</a:t>
            </a:r>
            <a:endParaRPr lang="en-US" sz="4000" dirty="0">
              <a:solidFill>
                <a:schemeClr val="bg1"/>
              </a:solidFill>
              <a:latin typeface="Rockwell Extra Bold" pitchFamily="18" charset="0"/>
              <a:cs typeface="Arial" pitchFamily="34" charset="0"/>
            </a:endParaRPr>
          </a:p>
        </p:txBody>
      </p:sp>
      <p:sp>
        <p:nvSpPr>
          <p:cNvPr id="7" name="Rectangle 5"/>
          <p:cNvSpPr>
            <a:spLocks noChangeArrowheads="1"/>
          </p:cNvSpPr>
          <p:nvPr/>
        </p:nvSpPr>
        <p:spPr bwMode="auto">
          <a:xfrm>
            <a:off x="2819400" y="3512403"/>
            <a:ext cx="4953000" cy="830997"/>
          </a:xfrm>
          <a:prstGeom prst="rect">
            <a:avLst/>
          </a:prstGeom>
          <a:noFill/>
          <a:ln w="9525">
            <a:noFill/>
            <a:miter lim="800000"/>
            <a:headEnd/>
            <a:tailEnd/>
          </a:ln>
        </p:spPr>
        <p:txBody>
          <a:bodyPr wrap="square">
            <a:spAutoFit/>
          </a:bodyPr>
          <a:lstStyle/>
          <a:p>
            <a:r>
              <a:rPr lang="en-US" sz="2400" dirty="0" smtClean="0">
                <a:solidFill>
                  <a:schemeClr val="bg1"/>
                </a:solidFill>
              </a:rPr>
              <a:t>Inserting genes into the genome at arbitrary locations based on homology</a:t>
            </a:r>
            <a:endParaRPr lang="en-US" sz="2400" dirty="0">
              <a:solidFill>
                <a:schemeClr val="bg1"/>
              </a:solidFill>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Lambda Red </a:t>
            </a:r>
            <a:r>
              <a:rPr lang="en-US" sz="4000" dirty="0" err="1" smtClean="0">
                <a:solidFill>
                  <a:srgbClr val="1F497D">
                    <a:lumMod val="20000"/>
                    <a:lumOff val="80000"/>
                  </a:srgbClr>
                </a:solidFill>
                <a:latin typeface="Rockwell Extra Bold" pitchFamily="18" charset="0"/>
                <a:cs typeface="Arial" pitchFamily="34" charset="0"/>
              </a:rPr>
              <a:t>Recombinase</a:t>
            </a:r>
            <a:endParaRPr lang="en-US" sz="3600" dirty="0">
              <a:solidFill>
                <a:srgbClr val="1F497D">
                  <a:lumMod val="20000"/>
                  <a:lumOff val="80000"/>
                </a:srgbClr>
              </a:solidFill>
              <a:latin typeface="Rockwell Extra Bold" pitchFamily="18" charset="0"/>
              <a:cs typeface="Arial" pitchFamily="34" charset="0"/>
            </a:endParaRPr>
          </a:p>
        </p:txBody>
      </p:sp>
      <p:sp>
        <p:nvSpPr>
          <p:cNvPr id="28" name="Rectangle 27"/>
          <p:cNvSpPr/>
          <p:nvPr/>
        </p:nvSpPr>
        <p:spPr>
          <a:xfrm>
            <a:off x="762000" y="1066800"/>
            <a:ext cx="8077200" cy="5170646"/>
          </a:xfrm>
          <a:prstGeom prst="rect">
            <a:avLst/>
          </a:prstGeom>
        </p:spPr>
        <p:txBody>
          <a:bodyPr wrap="square">
            <a:spAutoFit/>
          </a:bodyPr>
          <a:lstStyle/>
          <a:p>
            <a:pPr marL="457200" indent="-457200">
              <a:buFont typeface="Wingdings" pitchFamily="2" charset="2"/>
              <a:buChar char="§"/>
            </a:pPr>
            <a:r>
              <a:rPr lang="en-US" sz="2200" i="1" dirty="0" smtClean="0">
                <a:solidFill>
                  <a:srgbClr val="1F497D">
                    <a:lumMod val="20000"/>
                    <a:lumOff val="80000"/>
                  </a:srgbClr>
                </a:solidFill>
                <a:latin typeface="Calibri" pitchFamily="34" charset="0"/>
              </a:rPr>
              <a:t>E. coli </a:t>
            </a:r>
            <a:r>
              <a:rPr lang="en-US" sz="2200" dirty="0" smtClean="0">
                <a:solidFill>
                  <a:srgbClr val="1F497D">
                    <a:lumMod val="20000"/>
                    <a:lumOff val="80000"/>
                  </a:srgbClr>
                </a:solidFill>
                <a:latin typeface="Calibri" pitchFamily="34" charset="0"/>
              </a:rPr>
              <a:t>by itself is very inefficient at homologous recombination (unlike </a:t>
            </a:r>
            <a:r>
              <a:rPr lang="en-US" sz="2200" dirty="0" smtClean="0">
                <a:solidFill>
                  <a:schemeClr val="accent2">
                    <a:lumMod val="60000"/>
                    <a:lumOff val="40000"/>
                  </a:schemeClr>
                </a:solidFill>
                <a:latin typeface="Calibri" pitchFamily="34" charset="0"/>
              </a:rPr>
              <a:t>yeast and </a:t>
            </a:r>
            <a:r>
              <a:rPr lang="en-US" sz="2200" i="1" dirty="0" smtClean="0">
                <a:solidFill>
                  <a:schemeClr val="accent2">
                    <a:lumMod val="60000"/>
                    <a:lumOff val="40000"/>
                  </a:schemeClr>
                </a:solidFill>
                <a:latin typeface="Calibri" pitchFamily="34" charset="0"/>
              </a:rPr>
              <a:t>B. </a:t>
            </a:r>
            <a:r>
              <a:rPr lang="en-US" sz="2200" i="1" dirty="0" err="1" smtClean="0">
                <a:solidFill>
                  <a:schemeClr val="accent2">
                    <a:lumMod val="60000"/>
                    <a:lumOff val="40000"/>
                  </a:schemeClr>
                </a:solidFill>
                <a:latin typeface="Calibri" pitchFamily="34" charset="0"/>
              </a:rPr>
              <a:t>subtilis</a:t>
            </a:r>
            <a:r>
              <a:rPr lang="en-US" sz="2200" dirty="0" smtClean="0">
                <a:solidFill>
                  <a:srgbClr val="1F497D">
                    <a:lumMod val="20000"/>
                    <a:lumOff val="80000"/>
                  </a:srgbClr>
                </a:solidFill>
                <a:latin typeface="Calibri" pitchFamily="34" charset="0"/>
              </a:rPr>
              <a:t>)</a:t>
            </a:r>
          </a:p>
          <a:p>
            <a:pPr marL="457200" indent="-457200">
              <a:buFont typeface="Wingdings" pitchFamily="2" charset="2"/>
              <a:buChar char="§"/>
            </a:pPr>
            <a:endParaRPr lang="en-US" sz="22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200" dirty="0" smtClean="0">
                <a:solidFill>
                  <a:srgbClr val="1F497D">
                    <a:lumMod val="20000"/>
                    <a:lumOff val="80000"/>
                  </a:srgbClr>
                </a:solidFill>
                <a:latin typeface="Calibri" pitchFamily="34" charset="0"/>
              </a:rPr>
              <a:t>Expression of the phage lambda Red genes (</a:t>
            </a:r>
            <a:r>
              <a:rPr lang="en-US" sz="2200" i="1" dirty="0" err="1" smtClean="0">
                <a:solidFill>
                  <a:schemeClr val="accent2">
                    <a:lumMod val="60000"/>
                    <a:lumOff val="40000"/>
                  </a:schemeClr>
                </a:solidFill>
                <a:latin typeface="Calibri" pitchFamily="34" charset="0"/>
              </a:rPr>
              <a:t>exo</a:t>
            </a:r>
            <a:r>
              <a:rPr lang="en-US" sz="2200" dirty="0" smtClean="0">
                <a:solidFill>
                  <a:schemeClr val="accent2">
                    <a:lumMod val="60000"/>
                    <a:lumOff val="40000"/>
                  </a:schemeClr>
                </a:solidFill>
                <a:latin typeface="Calibri" pitchFamily="34" charset="0"/>
              </a:rPr>
              <a:t>, </a:t>
            </a:r>
            <a:r>
              <a:rPr lang="en-US" sz="2200" i="1" dirty="0" err="1" smtClean="0">
                <a:solidFill>
                  <a:schemeClr val="accent2">
                    <a:lumMod val="60000"/>
                    <a:lumOff val="40000"/>
                  </a:schemeClr>
                </a:solidFill>
                <a:latin typeface="Calibri" pitchFamily="34" charset="0"/>
              </a:rPr>
              <a:t>gam</a:t>
            </a:r>
            <a:r>
              <a:rPr lang="en-US" sz="2200" dirty="0" smtClean="0">
                <a:solidFill>
                  <a:schemeClr val="accent2">
                    <a:lumMod val="60000"/>
                    <a:lumOff val="40000"/>
                  </a:schemeClr>
                </a:solidFill>
                <a:latin typeface="Calibri" pitchFamily="34" charset="0"/>
              </a:rPr>
              <a:t>, and </a:t>
            </a:r>
            <a:r>
              <a:rPr lang="en-US" sz="2200" i="1" dirty="0" smtClean="0">
                <a:solidFill>
                  <a:schemeClr val="accent2">
                    <a:lumMod val="60000"/>
                    <a:lumOff val="40000"/>
                  </a:schemeClr>
                </a:solidFill>
                <a:latin typeface="Calibri" pitchFamily="34" charset="0"/>
              </a:rPr>
              <a:t>bet</a:t>
            </a:r>
            <a:r>
              <a:rPr lang="en-US" sz="2200" dirty="0" smtClean="0">
                <a:solidFill>
                  <a:srgbClr val="1F497D">
                    <a:lumMod val="20000"/>
                    <a:lumOff val="80000"/>
                  </a:srgbClr>
                </a:solidFill>
                <a:latin typeface="Calibri" pitchFamily="34" charset="0"/>
              </a:rPr>
              <a:t>) enhances recombination dramatically</a:t>
            </a:r>
          </a:p>
          <a:p>
            <a:pPr marL="457200" indent="-457200">
              <a:buFont typeface="Wingdings" pitchFamily="2" charset="2"/>
              <a:buChar char="§"/>
            </a:pPr>
            <a:endParaRPr lang="en-US" sz="22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200" dirty="0" smtClean="0">
                <a:solidFill>
                  <a:srgbClr val="1F497D">
                    <a:lumMod val="20000"/>
                    <a:lumOff val="80000"/>
                  </a:srgbClr>
                </a:solidFill>
                <a:latin typeface="Calibri" pitchFamily="34" charset="0"/>
              </a:rPr>
              <a:t>Commonly used for </a:t>
            </a:r>
            <a:r>
              <a:rPr lang="en-US" sz="2200" dirty="0" err="1" smtClean="0">
                <a:solidFill>
                  <a:schemeClr val="accent2">
                    <a:lumMod val="60000"/>
                    <a:lumOff val="40000"/>
                  </a:schemeClr>
                </a:solidFill>
                <a:latin typeface="Calibri" pitchFamily="34" charset="0"/>
              </a:rPr>
              <a:t>knockins</a:t>
            </a:r>
            <a:r>
              <a:rPr lang="en-US" sz="2200" dirty="0" smtClean="0">
                <a:solidFill>
                  <a:schemeClr val="accent2">
                    <a:lumMod val="60000"/>
                    <a:lumOff val="40000"/>
                  </a:schemeClr>
                </a:solidFill>
                <a:latin typeface="Calibri" pitchFamily="34" charset="0"/>
              </a:rPr>
              <a:t> and knockouts</a:t>
            </a:r>
          </a:p>
          <a:p>
            <a:pPr marL="457200" indent="-457200">
              <a:buFont typeface="Wingdings" pitchFamily="2" charset="2"/>
              <a:buChar char="§"/>
            </a:pPr>
            <a:endParaRPr lang="en-US" sz="2200" dirty="0" smtClean="0">
              <a:solidFill>
                <a:schemeClr val="accent2">
                  <a:lumMod val="60000"/>
                  <a:lumOff val="40000"/>
                </a:schemeClr>
              </a:solidFill>
              <a:latin typeface="Calibri" pitchFamily="34" charset="0"/>
            </a:endParaRPr>
          </a:p>
          <a:p>
            <a:pPr marL="457200" indent="-457200">
              <a:buFont typeface="Wingdings" pitchFamily="2" charset="2"/>
              <a:buChar char="§"/>
            </a:pPr>
            <a:r>
              <a:rPr lang="en-US" sz="2200" dirty="0" smtClean="0">
                <a:solidFill>
                  <a:srgbClr val="1F497D">
                    <a:lumMod val="20000"/>
                    <a:lumOff val="80000"/>
                  </a:srgbClr>
                </a:solidFill>
                <a:latin typeface="Calibri" pitchFamily="34" charset="0"/>
              </a:rPr>
              <a:t>Active species is </a:t>
            </a:r>
            <a:r>
              <a:rPr lang="en-US" sz="2200" dirty="0" smtClean="0">
                <a:solidFill>
                  <a:schemeClr val="accent2">
                    <a:lumMod val="60000"/>
                    <a:lumOff val="40000"/>
                  </a:schemeClr>
                </a:solidFill>
                <a:latin typeface="Calibri" pitchFamily="34" charset="0"/>
              </a:rPr>
              <a:t>linear single stranded DNA </a:t>
            </a:r>
            <a:r>
              <a:rPr lang="en-US" sz="2200" dirty="0" smtClean="0">
                <a:solidFill>
                  <a:srgbClr val="1F497D">
                    <a:lumMod val="20000"/>
                    <a:lumOff val="80000"/>
                  </a:srgbClr>
                </a:solidFill>
                <a:latin typeface="Calibri" pitchFamily="34" charset="0"/>
              </a:rPr>
              <a:t>(can use </a:t>
            </a:r>
            <a:r>
              <a:rPr lang="en-US" sz="2200" dirty="0" err="1" smtClean="0">
                <a:solidFill>
                  <a:srgbClr val="1F497D">
                    <a:lumMod val="20000"/>
                    <a:lumOff val="80000"/>
                  </a:srgbClr>
                </a:solidFill>
                <a:latin typeface="Calibri" pitchFamily="34" charset="0"/>
              </a:rPr>
              <a:t>oligonucleotides</a:t>
            </a:r>
            <a:r>
              <a:rPr lang="en-US" sz="2200" dirty="0" smtClean="0">
                <a:solidFill>
                  <a:srgbClr val="1F497D">
                    <a:lumMod val="20000"/>
                    <a:lumOff val="80000"/>
                  </a:srgbClr>
                </a:solidFill>
                <a:latin typeface="Calibri" pitchFamily="34" charset="0"/>
              </a:rPr>
              <a:t>)</a:t>
            </a:r>
          </a:p>
          <a:p>
            <a:pPr marL="457200" indent="-457200">
              <a:buFont typeface="Wingdings" pitchFamily="2" charset="2"/>
              <a:buChar char="§"/>
            </a:pPr>
            <a:endParaRPr lang="en-US" sz="22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200" dirty="0" smtClean="0">
                <a:solidFill>
                  <a:srgbClr val="1F497D">
                    <a:lumMod val="20000"/>
                    <a:lumOff val="80000"/>
                  </a:srgbClr>
                </a:solidFill>
                <a:latin typeface="Calibri" pitchFamily="34" charset="0"/>
              </a:rPr>
              <a:t> </a:t>
            </a:r>
            <a:r>
              <a:rPr lang="en-US" sz="2200" dirty="0" err="1" smtClean="0">
                <a:solidFill>
                  <a:schemeClr val="accent2">
                    <a:lumMod val="60000"/>
                    <a:lumOff val="40000"/>
                  </a:schemeClr>
                </a:solidFill>
                <a:latin typeface="Calibri" pitchFamily="34" charset="0"/>
              </a:rPr>
              <a:t>Exo</a:t>
            </a:r>
            <a:r>
              <a:rPr lang="en-US" sz="2200" dirty="0" smtClean="0">
                <a:solidFill>
                  <a:srgbClr val="1F497D">
                    <a:lumMod val="20000"/>
                    <a:lumOff val="80000"/>
                  </a:srgbClr>
                </a:solidFill>
                <a:latin typeface="Calibri" pitchFamily="34" charset="0"/>
              </a:rPr>
              <a:t> protein degrades linear double stranded DNAs to single-stranded DNAs (can use PCR-derived DNAs)</a:t>
            </a:r>
          </a:p>
          <a:p>
            <a:pPr marL="457200" indent="-457200">
              <a:buFont typeface="Wingdings" pitchFamily="2" charset="2"/>
              <a:buChar char="§"/>
            </a:pPr>
            <a:endParaRPr lang="en-US" sz="22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200" dirty="0" smtClean="0">
                <a:solidFill>
                  <a:srgbClr val="1F497D">
                    <a:lumMod val="20000"/>
                    <a:lumOff val="80000"/>
                  </a:srgbClr>
                </a:solidFill>
                <a:latin typeface="Calibri" pitchFamily="34" charset="0"/>
              </a:rPr>
              <a:t>Won’t work directly on </a:t>
            </a:r>
            <a:r>
              <a:rPr lang="en-US" sz="2200" dirty="0" smtClean="0">
                <a:solidFill>
                  <a:schemeClr val="accent2">
                    <a:lumMod val="60000"/>
                    <a:lumOff val="40000"/>
                  </a:schemeClr>
                </a:solidFill>
                <a:latin typeface="Calibri" pitchFamily="34" charset="0"/>
              </a:rPr>
              <a:t>circular DNAs</a:t>
            </a:r>
          </a:p>
        </p:txBody>
      </p:sp>
      <p:sp>
        <p:nvSpPr>
          <p:cNvPr id="29" name="Rectangle 28"/>
          <p:cNvSpPr/>
          <p:nvPr/>
        </p:nvSpPr>
        <p:spPr>
          <a:xfrm>
            <a:off x="1752600" y="6428601"/>
            <a:ext cx="6858000" cy="276999"/>
          </a:xfrm>
          <a:prstGeom prst="rect">
            <a:avLst/>
          </a:prstGeom>
        </p:spPr>
        <p:txBody>
          <a:bodyPr wrap="square">
            <a:spAutoFit/>
          </a:bodyPr>
          <a:lstStyle/>
          <a:p>
            <a:r>
              <a:rPr lang="pl-PL" sz="1200" dirty="0" smtClean="0">
                <a:solidFill>
                  <a:srgbClr val="1F497D">
                    <a:lumMod val="20000"/>
                    <a:lumOff val="80000"/>
                  </a:srgbClr>
                </a:solidFill>
                <a:latin typeface="Arial" charset="0"/>
                <a:cs typeface="Arial" charset="0"/>
              </a:rPr>
              <a:t>Proc Natl Acad Sci U S A. 2000 Jun 6;97(12):6640-5</a:t>
            </a:r>
            <a:r>
              <a:rPr lang="en-US" sz="1200" dirty="0" smtClean="0">
                <a:solidFill>
                  <a:srgbClr val="1F497D">
                    <a:lumMod val="20000"/>
                    <a:lumOff val="80000"/>
                  </a:srgbClr>
                </a:solidFill>
                <a:latin typeface="Arial" charset="0"/>
                <a:cs typeface="Arial" charset="0"/>
              </a:rPr>
              <a:t>  PMID: 10829079</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err="1" smtClean="0">
                <a:solidFill>
                  <a:srgbClr val="1F497D">
                    <a:lumMod val="20000"/>
                    <a:lumOff val="80000"/>
                  </a:srgbClr>
                </a:solidFill>
                <a:latin typeface="Rockwell Extra Bold" pitchFamily="18" charset="0"/>
                <a:cs typeface="Arial" pitchFamily="34" charset="0"/>
              </a:rPr>
              <a:t>Datsenko</a:t>
            </a:r>
            <a:r>
              <a:rPr lang="en-US" sz="4000" dirty="0" smtClean="0">
                <a:solidFill>
                  <a:srgbClr val="1F497D">
                    <a:lumMod val="20000"/>
                    <a:lumOff val="80000"/>
                  </a:srgbClr>
                </a:solidFill>
                <a:latin typeface="Rockwell Extra Bold" pitchFamily="18" charset="0"/>
                <a:cs typeface="Arial" pitchFamily="34" charset="0"/>
              </a:rPr>
              <a:t>/</a:t>
            </a:r>
            <a:r>
              <a:rPr lang="en-US" sz="4000" dirty="0" err="1" smtClean="0">
                <a:solidFill>
                  <a:srgbClr val="1F497D">
                    <a:lumMod val="20000"/>
                    <a:lumOff val="80000"/>
                  </a:srgbClr>
                </a:solidFill>
                <a:latin typeface="Rockwell Extra Bold" pitchFamily="18" charset="0"/>
                <a:cs typeface="Arial" pitchFamily="34" charset="0"/>
              </a:rPr>
              <a:t>Wanner</a:t>
            </a:r>
            <a:r>
              <a:rPr lang="en-US" sz="4000" dirty="0" smtClean="0">
                <a:solidFill>
                  <a:srgbClr val="1F497D">
                    <a:lumMod val="20000"/>
                    <a:lumOff val="80000"/>
                  </a:srgbClr>
                </a:solidFill>
                <a:latin typeface="Rockwell Extra Bold" pitchFamily="18" charset="0"/>
                <a:cs typeface="Arial" pitchFamily="34" charset="0"/>
              </a:rPr>
              <a:t> KOs</a:t>
            </a:r>
            <a:endParaRPr lang="en-US" sz="3600" dirty="0">
              <a:solidFill>
                <a:srgbClr val="1F497D">
                  <a:lumMod val="20000"/>
                  <a:lumOff val="80000"/>
                </a:srgbClr>
              </a:solidFill>
              <a:latin typeface="Rockwell Extra Bold" pitchFamily="18" charset="0"/>
              <a:cs typeface="Arial" pitchFamily="34" charset="0"/>
            </a:endParaRPr>
          </a:p>
        </p:txBody>
      </p:sp>
      <p:sp>
        <p:nvSpPr>
          <p:cNvPr id="4" name="Rounded Rectangle 3"/>
          <p:cNvSpPr/>
          <p:nvPr/>
        </p:nvSpPr>
        <p:spPr>
          <a:xfrm>
            <a:off x="1371600" y="1600200"/>
            <a:ext cx="6400800" cy="3810000"/>
          </a:xfrm>
          <a:prstGeom prst="roundRect">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1371600" y="4800600"/>
            <a:ext cx="6400800" cy="1588"/>
          </a:xfrm>
          <a:prstGeom prst="line">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2" name="Right Arrow 11"/>
          <p:cNvSpPr/>
          <p:nvPr/>
        </p:nvSpPr>
        <p:spPr>
          <a:xfrm>
            <a:off x="3886200" y="4495800"/>
            <a:ext cx="1066800" cy="609600"/>
          </a:xfrm>
          <a:prstGeom prst="rightArrow">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15" name="TextBox 14"/>
          <p:cNvSpPr txBox="1"/>
          <p:nvPr/>
        </p:nvSpPr>
        <p:spPr>
          <a:xfrm>
            <a:off x="4038600" y="4600545"/>
            <a:ext cx="825803" cy="400110"/>
          </a:xfrm>
          <a:prstGeom prst="rect">
            <a:avLst/>
          </a:prstGeom>
          <a:noFill/>
        </p:spPr>
        <p:txBody>
          <a:bodyPr wrap="none" rtlCol="0">
            <a:spAutoFit/>
          </a:bodyPr>
          <a:lstStyle/>
          <a:p>
            <a:r>
              <a:rPr lang="en-US" sz="2000" i="1" dirty="0" smtClean="0">
                <a:latin typeface="Calibri" pitchFamily="34" charset="0"/>
              </a:rPr>
              <a:t>target</a:t>
            </a:r>
            <a:endParaRPr lang="en-US" sz="4000" baseline="-25000" dirty="0" smtClean="0">
              <a:latin typeface="Symbol" pitchFamily="18" charset="2"/>
              <a:cs typeface="Arial" pitchFamily="34" charset="0"/>
            </a:endParaRPr>
          </a:p>
        </p:txBody>
      </p:sp>
      <p:grpSp>
        <p:nvGrpSpPr>
          <p:cNvPr id="24" name="Group 23"/>
          <p:cNvGrpSpPr/>
          <p:nvPr/>
        </p:nvGrpSpPr>
        <p:grpSpPr>
          <a:xfrm>
            <a:off x="1676400" y="1752600"/>
            <a:ext cx="2743200" cy="2590800"/>
            <a:chOff x="1676400" y="1752600"/>
            <a:chExt cx="2743200" cy="2590800"/>
          </a:xfrm>
        </p:grpSpPr>
        <p:sp>
          <p:nvSpPr>
            <p:cNvPr id="25" name="Oval 24"/>
            <p:cNvSpPr/>
            <p:nvPr/>
          </p:nvSpPr>
          <p:spPr>
            <a:xfrm>
              <a:off x="1905000" y="1981200"/>
              <a:ext cx="2362200" cy="2362200"/>
            </a:xfrm>
            <a:prstGeom prst="ellipse">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2667001" y="1752600"/>
              <a:ext cx="685800" cy="533400"/>
            </a:xfrm>
            <a:prstGeom prst="rightArrow">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27" name="TextBox 26"/>
            <p:cNvSpPr txBox="1"/>
            <p:nvPr/>
          </p:nvSpPr>
          <p:spPr>
            <a:xfrm>
              <a:off x="2438400" y="2209800"/>
              <a:ext cx="1236557" cy="400110"/>
            </a:xfrm>
            <a:prstGeom prst="rect">
              <a:avLst/>
            </a:prstGeom>
            <a:noFill/>
          </p:spPr>
          <p:txBody>
            <a:bodyPr wrap="none" rtlCol="0">
              <a:spAutoFit/>
            </a:bodyPr>
            <a:lstStyle/>
            <a:p>
              <a:r>
                <a:rPr lang="en-US" sz="2000" i="1" dirty="0" smtClean="0">
                  <a:solidFill>
                    <a:srgbClr val="1F497D">
                      <a:lumMod val="20000"/>
                      <a:lumOff val="80000"/>
                    </a:srgbClr>
                  </a:solidFill>
                  <a:latin typeface="Calibri" pitchFamily="34" charset="0"/>
                </a:rPr>
                <a:t>Red genes</a:t>
              </a:r>
              <a:endParaRPr lang="en-US" sz="4000" baseline="-25000" dirty="0" smtClean="0">
                <a:solidFill>
                  <a:srgbClr val="1F497D">
                    <a:lumMod val="20000"/>
                    <a:lumOff val="80000"/>
                  </a:srgbClr>
                </a:solidFill>
                <a:latin typeface="Symbol" pitchFamily="18" charset="2"/>
                <a:cs typeface="Arial" pitchFamily="34" charset="0"/>
              </a:endParaRPr>
            </a:p>
          </p:txBody>
        </p:sp>
        <p:sp>
          <p:nvSpPr>
            <p:cNvPr id="29" name="Right Arrow 28"/>
            <p:cNvSpPr/>
            <p:nvPr/>
          </p:nvSpPr>
          <p:spPr>
            <a:xfrm rot="16200000">
              <a:off x="1600200" y="2895600"/>
              <a:ext cx="685800" cy="533400"/>
            </a:xfrm>
            <a:prstGeom prst="rightArrow">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0" name="TextBox 29"/>
            <p:cNvSpPr txBox="1"/>
            <p:nvPr/>
          </p:nvSpPr>
          <p:spPr>
            <a:xfrm>
              <a:off x="2133600" y="3048000"/>
              <a:ext cx="506870"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bla</a:t>
              </a:r>
              <a:endParaRPr lang="en-US" sz="4000" baseline="-25000" dirty="0" smtClean="0">
                <a:solidFill>
                  <a:srgbClr val="1F497D">
                    <a:lumMod val="20000"/>
                    <a:lumOff val="80000"/>
                  </a:srgbClr>
                </a:solidFill>
                <a:latin typeface="Symbol" pitchFamily="18" charset="2"/>
                <a:cs typeface="Arial" pitchFamily="34" charset="0"/>
              </a:endParaRPr>
            </a:p>
          </p:txBody>
        </p:sp>
        <p:sp>
          <p:nvSpPr>
            <p:cNvPr id="31" name="Rectangle 30"/>
            <p:cNvSpPr/>
            <p:nvPr/>
          </p:nvSpPr>
          <p:spPr>
            <a:xfrm>
              <a:off x="4114800" y="2819400"/>
              <a:ext cx="304800" cy="762000"/>
            </a:xfrm>
            <a:prstGeom prst="rect">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2" name="TextBox 31"/>
            <p:cNvSpPr txBox="1"/>
            <p:nvPr/>
          </p:nvSpPr>
          <p:spPr>
            <a:xfrm>
              <a:off x="3531730" y="3048000"/>
              <a:ext cx="623889"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ori</a:t>
              </a:r>
              <a:r>
                <a:rPr lang="en-US" sz="2400" baseline="-25000" dirty="0" err="1" smtClean="0">
                  <a:solidFill>
                    <a:schemeClr val="tx2">
                      <a:lumMod val="20000"/>
                      <a:lumOff val="80000"/>
                    </a:schemeClr>
                  </a:solidFill>
                  <a:latin typeface="Arial" pitchFamily="34" charset="0"/>
                  <a:cs typeface="Arial" pitchFamily="34" charset="0"/>
                </a:rPr>
                <a:t>ts</a:t>
              </a:r>
              <a:endParaRPr lang="en-US" sz="2800" baseline="-25000" dirty="0" smtClean="0">
                <a:solidFill>
                  <a:schemeClr val="tx2">
                    <a:lumMod val="20000"/>
                    <a:lumOff val="80000"/>
                  </a:schemeClr>
                </a:solidFill>
                <a:latin typeface="Arial" pitchFamily="34" charset="0"/>
                <a:cs typeface="Arial" pitchFamily="34" charset="0"/>
              </a:endParaRPr>
            </a:p>
          </p:txBody>
        </p:sp>
      </p:grpSp>
      <p:grpSp>
        <p:nvGrpSpPr>
          <p:cNvPr id="35" name="Group 34"/>
          <p:cNvGrpSpPr/>
          <p:nvPr/>
        </p:nvGrpSpPr>
        <p:grpSpPr>
          <a:xfrm>
            <a:off x="4495800" y="1905000"/>
            <a:ext cx="3048000" cy="1447800"/>
            <a:chOff x="4495800" y="1905000"/>
            <a:chExt cx="3048000" cy="1447800"/>
          </a:xfrm>
        </p:grpSpPr>
        <p:sp>
          <p:nvSpPr>
            <p:cNvPr id="33" name="Rectangular Callout 32"/>
            <p:cNvSpPr/>
            <p:nvPr/>
          </p:nvSpPr>
          <p:spPr>
            <a:xfrm rot="5400000">
              <a:off x="5181600" y="1295400"/>
              <a:ext cx="1447800" cy="2667000"/>
            </a:xfrm>
            <a:prstGeom prst="wedgeRectCallout">
              <a:avLst>
                <a:gd name="adj1" fmla="val -39788"/>
                <a:gd name="adj2" fmla="val 98699"/>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495800" y="1981200"/>
              <a:ext cx="3048000" cy="1323439"/>
            </a:xfrm>
            <a:prstGeom prst="rect">
              <a:avLst/>
            </a:prstGeom>
          </p:spPr>
          <p:txBody>
            <a:bodyPr wrap="square">
              <a:spAutoFit/>
            </a:bodyPr>
            <a:lstStyle/>
            <a:p>
              <a:pPr marL="457200" indent="-457200">
                <a:buFont typeface="Wingdings" pitchFamily="2" charset="2"/>
                <a:buChar char="§"/>
              </a:pPr>
              <a:r>
                <a:rPr lang="en-US" sz="2000" dirty="0" smtClean="0">
                  <a:latin typeface="Calibri" pitchFamily="34" charset="0"/>
                </a:rPr>
                <a:t>pKD46</a:t>
              </a:r>
            </a:p>
            <a:p>
              <a:pPr marL="457200" indent="-457200">
                <a:buFont typeface="Wingdings" pitchFamily="2" charset="2"/>
                <a:buChar char="§"/>
              </a:pPr>
              <a:r>
                <a:rPr lang="en-US" sz="2000" dirty="0" smtClean="0">
                  <a:latin typeface="Calibri" pitchFamily="34" charset="0"/>
                </a:rPr>
                <a:t>Under a </a:t>
              </a:r>
              <a:r>
                <a:rPr lang="en-US" sz="2000" dirty="0" err="1" smtClean="0">
                  <a:latin typeface="Calibri" pitchFamily="34" charset="0"/>
                </a:rPr>
                <a:t>Pbad</a:t>
              </a:r>
              <a:r>
                <a:rPr lang="en-US" sz="2000" dirty="0" smtClean="0">
                  <a:latin typeface="Calibri" pitchFamily="34" charset="0"/>
                </a:rPr>
                <a:t> promoter (</a:t>
              </a:r>
              <a:r>
                <a:rPr lang="en-US" sz="2000" dirty="0" err="1" smtClean="0">
                  <a:latin typeface="Calibri" pitchFamily="34" charset="0"/>
                </a:rPr>
                <a:t>arabinose</a:t>
              </a:r>
              <a:r>
                <a:rPr lang="en-US" sz="2000" dirty="0" smtClean="0">
                  <a:latin typeface="Calibri" pitchFamily="34" charset="0"/>
                </a:rPr>
                <a:t> inducible)</a:t>
              </a: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err="1" smtClean="0">
                <a:solidFill>
                  <a:srgbClr val="1F497D">
                    <a:lumMod val="20000"/>
                    <a:lumOff val="80000"/>
                  </a:srgbClr>
                </a:solidFill>
                <a:latin typeface="Rockwell Extra Bold" pitchFamily="18" charset="0"/>
                <a:cs typeface="Arial" pitchFamily="34" charset="0"/>
              </a:rPr>
              <a:t>Datsenko</a:t>
            </a:r>
            <a:r>
              <a:rPr lang="en-US" sz="4000" dirty="0" smtClean="0">
                <a:solidFill>
                  <a:srgbClr val="1F497D">
                    <a:lumMod val="20000"/>
                    <a:lumOff val="80000"/>
                  </a:srgbClr>
                </a:solidFill>
                <a:latin typeface="Rockwell Extra Bold" pitchFamily="18" charset="0"/>
                <a:cs typeface="Arial" pitchFamily="34" charset="0"/>
              </a:rPr>
              <a:t>/</a:t>
            </a:r>
            <a:r>
              <a:rPr lang="en-US" sz="4000" dirty="0" err="1" smtClean="0">
                <a:solidFill>
                  <a:srgbClr val="1F497D">
                    <a:lumMod val="20000"/>
                    <a:lumOff val="80000"/>
                  </a:srgbClr>
                </a:solidFill>
                <a:latin typeface="Rockwell Extra Bold" pitchFamily="18" charset="0"/>
                <a:cs typeface="Arial" pitchFamily="34" charset="0"/>
              </a:rPr>
              <a:t>Wanner</a:t>
            </a:r>
            <a:r>
              <a:rPr lang="en-US" sz="4000" dirty="0" smtClean="0">
                <a:solidFill>
                  <a:srgbClr val="1F497D">
                    <a:lumMod val="20000"/>
                    <a:lumOff val="80000"/>
                  </a:srgbClr>
                </a:solidFill>
                <a:latin typeface="Rockwell Extra Bold" pitchFamily="18" charset="0"/>
                <a:cs typeface="Arial" pitchFamily="34" charset="0"/>
              </a:rPr>
              <a:t> KOs</a:t>
            </a:r>
            <a:endParaRPr lang="en-US" sz="3600" dirty="0">
              <a:solidFill>
                <a:srgbClr val="1F497D">
                  <a:lumMod val="20000"/>
                  <a:lumOff val="80000"/>
                </a:srgbClr>
              </a:solidFill>
              <a:latin typeface="Rockwell Extra Bold" pitchFamily="18" charset="0"/>
              <a:cs typeface="Arial" pitchFamily="34" charset="0"/>
            </a:endParaRPr>
          </a:p>
        </p:txBody>
      </p:sp>
      <p:sp>
        <p:nvSpPr>
          <p:cNvPr id="4" name="Rounded Rectangle 3"/>
          <p:cNvSpPr/>
          <p:nvPr/>
        </p:nvSpPr>
        <p:spPr>
          <a:xfrm>
            <a:off x="1371600" y="2667000"/>
            <a:ext cx="6400800" cy="3810000"/>
          </a:xfrm>
          <a:prstGeom prst="roundRect">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1371600" y="5867400"/>
            <a:ext cx="6400800" cy="1588"/>
          </a:xfrm>
          <a:prstGeom prst="line">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2" name="Right Arrow 11"/>
          <p:cNvSpPr/>
          <p:nvPr/>
        </p:nvSpPr>
        <p:spPr>
          <a:xfrm>
            <a:off x="3886200" y="5562600"/>
            <a:ext cx="1066800" cy="609600"/>
          </a:xfrm>
          <a:prstGeom prst="rightArrow">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15" name="TextBox 14"/>
          <p:cNvSpPr txBox="1"/>
          <p:nvPr/>
        </p:nvSpPr>
        <p:spPr>
          <a:xfrm>
            <a:off x="4038600" y="5667345"/>
            <a:ext cx="825803" cy="400110"/>
          </a:xfrm>
          <a:prstGeom prst="rect">
            <a:avLst/>
          </a:prstGeom>
          <a:noFill/>
        </p:spPr>
        <p:txBody>
          <a:bodyPr wrap="none" rtlCol="0">
            <a:spAutoFit/>
          </a:bodyPr>
          <a:lstStyle/>
          <a:p>
            <a:r>
              <a:rPr lang="en-US" sz="2000" i="1" dirty="0" smtClean="0">
                <a:latin typeface="Calibri" pitchFamily="34" charset="0"/>
              </a:rPr>
              <a:t>target</a:t>
            </a:r>
            <a:endParaRPr lang="en-US" sz="4000" baseline="-25000" dirty="0" smtClean="0">
              <a:latin typeface="Symbol" pitchFamily="18" charset="2"/>
              <a:cs typeface="Arial" pitchFamily="34" charset="0"/>
            </a:endParaRPr>
          </a:p>
        </p:txBody>
      </p:sp>
      <p:grpSp>
        <p:nvGrpSpPr>
          <p:cNvPr id="2" name="Group 23"/>
          <p:cNvGrpSpPr/>
          <p:nvPr/>
        </p:nvGrpSpPr>
        <p:grpSpPr>
          <a:xfrm>
            <a:off x="1676400" y="2819400"/>
            <a:ext cx="2743200" cy="2590800"/>
            <a:chOff x="1676400" y="1752600"/>
            <a:chExt cx="2743200" cy="2590800"/>
          </a:xfrm>
        </p:grpSpPr>
        <p:sp>
          <p:nvSpPr>
            <p:cNvPr id="25" name="Oval 24"/>
            <p:cNvSpPr/>
            <p:nvPr/>
          </p:nvSpPr>
          <p:spPr>
            <a:xfrm>
              <a:off x="1905000" y="1981200"/>
              <a:ext cx="2362200" cy="2362200"/>
            </a:xfrm>
            <a:prstGeom prst="ellipse">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2667001" y="1752600"/>
              <a:ext cx="685800" cy="533400"/>
            </a:xfrm>
            <a:prstGeom prst="rightArrow">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27" name="TextBox 26"/>
            <p:cNvSpPr txBox="1"/>
            <p:nvPr/>
          </p:nvSpPr>
          <p:spPr>
            <a:xfrm>
              <a:off x="2438400" y="2209800"/>
              <a:ext cx="1236557" cy="400110"/>
            </a:xfrm>
            <a:prstGeom prst="rect">
              <a:avLst/>
            </a:prstGeom>
            <a:noFill/>
          </p:spPr>
          <p:txBody>
            <a:bodyPr wrap="none" rtlCol="0">
              <a:spAutoFit/>
            </a:bodyPr>
            <a:lstStyle/>
            <a:p>
              <a:r>
                <a:rPr lang="en-US" sz="2000" i="1" dirty="0" smtClean="0">
                  <a:solidFill>
                    <a:srgbClr val="1F497D">
                      <a:lumMod val="20000"/>
                      <a:lumOff val="80000"/>
                    </a:srgbClr>
                  </a:solidFill>
                  <a:latin typeface="Calibri" pitchFamily="34" charset="0"/>
                </a:rPr>
                <a:t>Red genes</a:t>
              </a:r>
              <a:endParaRPr lang="en-US" sz="4000" baseline="-25000" dirty="0" smtClean="0">
                <a:solidFill>
                  <a:srgbClr val="1F497D">
                    <a:lumMod val="20000"/>
                    <a:lumOff val="80000"/>
                  </a:srgbClr>
                </a:solidFill>
                <a:latin typeface="Symbol" pitchFamily="18" charset="2"/>
                <a:cs typeface="Arial" pitchFamily="34" charset="0"/>
              </a:endParaRPr>
            </a:p>
          </p:txBody>
        </p:sp>
        <p:sp>
          <p:nvSpPr>
            <p:cNvPr id="29" name="Right Arrow 28"/>
            <p:cNvSpPr/>
            <p:nvPr/>
          </p:nvSpPr>
          <p:spPr>
            <a:xfrm rot="16200000">
              <a:off x="1600200" y="2895600"/>
              <a:ext cx="685800" cy="533400"/>
            </a:xfrm>
            <a:prstGeom prst="rightArrow">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0" name="TextBox 29"/>
            <p:cNvSpPr txBox="1"/>
            <p:nvPr/>
          </p:nvSpPr>
          <p:spPr>
            <a:xfrm>
              <a:off x="2133600" y="3048000"/>
              <a:ext cx="506870"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bla</a:t>
              </a:r>
              <a:endParaRPr lang="en-US" sz="4000" baseline="-25000" dirty="0" smtClean="0">
                <a:solidFill>
                  <a:srgbClr val="1F497D">
                    <a:lumMod val="20000"/>
                    <a:lumOff val="80000"/>
                  </a:srgbClr>
                </a:solidFill>
                <a:latin typeface="Symbol" pitchFamily="18" charset="2"/>
                <a:cs typeface="Arial" pitchFamily="34" charset="0"/>
              </a:endParaRPr>
            </a:p>
          </p:txBody>
        </p:sp>
        <p:sp>
          <p:nvSpPr>
            <p:cNvPr id="31" name="Rectangle 30"/>
            <p:cNvSpPr/>
            <p:nvPr/>
          </p:nvSpPr>
          <p:spPr>
            <a:xfrm>
              <a:off x="4114800" y="2819400"/>
              <a:ext cx="304800" cy="762000"/>
            </a:xfrm>
            <a:prstGeom prst="rect">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2" name="TextBox 31"/>
            <p:cNvSpPr txBox="1"/>
            <p:nvPr/>
          </p:nvSpPr>
          <p:spPr>
            <a:xfrm>
              <a:off x="3531730" y="3048000"/>
              <a:ext cx="623889"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ori</a:t>
              </a:r>
              <a:r>
                <a:rPr lang="en-US" sz="2400" baseline="-25000" dirty="0" err="1" smtClean="0">
                  <a:solidFill>
                    <a:schemeClr val="tx2">
                      <a:lumMod val="20000"/>
                      <a:lumOff val="80000"/>
                    </a:schemeClr>
                  </a:solidFill>
                  <a:latin typeface="Arial" pitchFamily="34" charset="0"/>
                  <a:cs typeface="Arial" pitchFamily="34" charset="0"/>
                </a:rPr>
                <a:t>ts</a:t>
              </a:r>
              <a:endParaRPr lang="en-US" sz="2800" baseline="-25000" dirty="0" smtClean="0">
                <a:solidFill>
                  <a:schemeClr val="tx2">
                    <a:lumMod val="20000"/>
                    <a:lumOff val="80000"/>
                  </a:schemeClr>
                </a:solidFill>
                <a:latin typeface="Arial" pitchFamily="34" charset="0"/>
                <a:cs typeface="Arial" pitchFamily="34" charset="0"/>
              </a:endParaRPr>
            </a:p>
          </p:txBody>
        </p:sp>
      </p:grpSp>
      <p:grpSp>
        <p:nvGrpSpPr>
          <p:cNvPr id="45" name="Group 44"/>
          <p:cNvGrpSpPr/>
          <p:nvPr/>
        </p:nvGrpSpPr>
        <p:grpSpPr>
          <a:xfrm>
            <a:off x="3276600" y="1371600"/>
            <a:ext cx="2057400" cy="609600"/>
            <a:chOff x="3276600" y="1371600"/>
            <a:chExt cx="2057400" cy="609600"/>
          </a:xfrm>
        </p:grpSpPr>
        <p:cxnSp>
          <p:nvCxnSpPr>
            <p:cNvPr id="21" name="Straight Connector 20"/>
            <p:cNvCxnSpPr/>
            <p:nvPr/>
          </p:nvCxnSpPr>
          <p:spPr>
            <a:xfrm>
              <a:off x="3276600" y="1676400"/>
              <a:ext cx="2057400" cy="1588"/>
            </a:xfrm>
            <a:prstGeom prst="lin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a:xfrm>
              <a:off x="3810000" y="1371600"/>
              <a:ext cx="1066800" cy="609600"/>
            </a:xfrm>
            <a:prstGeom prst="rightArrow">
              <a:avLst/>
            </a:prstGeom>
            <a:solidFill>
              <a:schemeClr val="tx2">
                <a:lumMod val="20000"/>
                <a:lumOff val="8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2">
                    <a:lumMod val="20000"/>
                    <a:lumOff val="80000"/>
                  </a:schemeClr>
                </a:solidFill>
                <a:latin typeface="Calibri" pitchFamily="34" charset="0"/>
              </a:endParaRPr>
            </a:p>
          </p:txBody>
        </p:sp>
        <p:sp>
          <p:nvSpPr>
            <p:cNvPr id="19" name="TextBox 18"/>
            <p:cNvSpPr txBox="1"/>
            <p:nvPr/>
          </p:nvSpPr>
          <p:spPr>
            <a:xfrm>
              <a:off x="3962400" y="1476345"/>
              <a:ext cx="662361" cy="400110"/>
            </a:xfrm>
            <a:prstGeom prst="rect">
              <a:avLst/>
            </a:prstGeom>
            <a:noFill/>
          </p:spPr>
          <p:txBody>
            <a:bodyPr wrap="none" rtlCol="0">
              <a:spAutoFit/>
            </a:bodyPr>
            <a:lstStyle/>
            <a:p>
              <a:r>
                <a:rPr lang="en-US" sz="2000" i="1" dirty="0" err="1" smtClean="0">
                  <a:latin typeface="Calibri" pitchFamily="34" charset="0"/>
                </a:rPr>
                <a:t>CmR</a:t>
              </a:r>
              <a:endParaRPr lang="en-US" sz="4000" baseline="-25000" dirty="0" smtClean="0">
                <a:latin typeface="Symbol" pitchFamily="18" charset="2"/>
                <a:cs typeface="Arial" pitchFamily="34" charset="0"/>
              </a:endParaRPr>
            </a:p>
          </p:txBody>
        </p:sp>
      </p:grpSp>
      <p:cxnSp>
        <p:nvCxnSpPr>
          <p:cNvPr id="24" name="Straight Connector 23"/>
          <p:cNvCxnSpPr/>
          <p:nvPr/>
        </p:nvCxnSpPr>
        <p:spPr>
          <a:xfrm rot="10800000">
            <a:off x="3276600" y="1524000"/>
            <a:ext cx="381000" cy="1588"/>
          </a:xfrm>
          <a:prstGeom prst="lin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V="1">
            <a:off x="3543300" y="1409700"/>
            <a:ext cx="152400" cy="76200"/>
          </a:xfrm>
          <a:prstGeom prst="lin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rot="10800000">
            <a:off x="4953000" y="1828800"/>
            <a:ext cx="381000" cy="153988"/>
            <a:chOff x="3429000" y="1524000"/>
            <a:chExt cx="381000" cy="153988"/>
          </a:xfrm>
        </p:grpSpPr>
        <p:cxnSp>
          <p:nvCxnSpPr>
            <p:cNvPr id="36" name="Straight Connector 35"/>
            <p:cNvCxnSpPr/>
            <p:nvPr/>
          </p:nvCxnSpPr>
          <p:spPr>
            <a:xfrm rot="10800000">
              <a:off x="3429000" y="1676400"/>
              <a:ext cx="381000" cy="1588"/>
            </a:xfrm>
            <a:prstGeom prst="lin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V="1">
              <a:off x="3695700" y="1562100"/>
              <a:ext cx="152400" cy="76200"/>
            </a:xfrm>
            <a:prstGeom prst="lin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39"/>
          <p:cNvCxnSpPr/>
          <p:nvPr/>
        </p:nvCxnSpPr>
        <p:spPr>
          <a:xfrm>
            <a:off x="5334000" y="1828800"/>
            <a:ext cx="1905000" cy="381000"/>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1371600" y="1143000"/>
            <a:ext cx="1905000" cy="381000"/>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3" name="Rectangular Callout 42"/>
          <p:cNvSpPr/>
          <p:nvPr/>
        </p:nvSpPr>
        <p:spPr>
          <a:xfrm rot="10800000" flipH="1">
            <a:off x="5257800" y="2514600"/>
            <a:ext cx="2057400" cy="1066800"/>
          </a:xfrm>
          <a:prstGeom prst="wedgeRectCallout">
            <a:avLst>
              <a:gd name="adj1" fmla="val -51421"/>
              <a:gd name="adj2" fmla="val 108825"/>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257800" y="2514600"/>
            <a:ext cx="2133600" cy="1015663"/>
          </a:xfrm>
          <a:prstGeom prst="rect">
            <a:avLst/>
          </a:prstGeom>
        </p:spPr>
        <p:txBody>
          <a:bodyPr wrap="square">
            <a:spAutoFit/>
          </a:bodyPr>
          <a:lstStyle/>
          <a:p>
            <a:pPr indent="-457200"/>
            <a:r>
              <a:rPr lang="en-US" sz="2000" dirty="0" smtClean="0">
                <a:latin typeface="Calibri" pitchFamily="34" charset="0"/>
              </a:rPr>
              <a:t>20 </a:t>
            </a:r>
            <a:r>
              <a:rPr lang="en-US" sz="2000" dirty="0" err="1" smtClean="0">
                <a:latin typeface="Calibri" pitchFamily="34" charset="0"/>
              </a:rPr>
              <a:t>bp</a:t>
            </a:r>
            <a:r>
              <a:rPr lang="en-US" sz="2000" dirty="0" smtClean="0">
                <a:latin typeface="Calibri" pitchFamily="34" charset="0"/>
              </a:rPr>
              <a:t> homology to pKD3 or pKD4 (or other template)</a:t>
            </a:r>
          </a:p>
        </p:txBody>
      </p:sp>
      <p:sp>
        <p:nvSpPr>
          <p:cNvPr id="46" name="Rectangular Callout 45"/>
          <p:cNvSpPr/>
          <p:nvPr/>
        </p:nvSpPr>
        <p:spPr>
          <a:xfrm rot="10800000" flipH="1">
            <a:off x="152400" y="2209800"/>
            <a:ext cx="1905000" cy="990600"/>
          </a:xfrm>
          <a:prstGeom prst="wedgeRectCallout">
            <a:avLst>
              <a:gd name="adj1" fmla="val 43166"/>
              <a:gd name="adj2" fmla="val 13573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52400" y="2209800"/>
            <a:ext cx="1828800" cy="1015663"/>
          </a:xfrm>
          <a:prstGeom prst="rect">
            <a:avLst/>
          </a:prstGeom>
        </p:spPr>
        <p:txBody>
          <a:bodyPr wrap="square">
            <a:spAutoFit/>
          </a:bodyPr>
          <a:lstStyle/>
          <a:p>
            <a:r>
              <a:rPr lang="en-US" sz="2000" dirty="0" smtClean="0">
                <a:latin typeface="Calibri" pitchFamily="34" charset="0"/>
              </a:rPr>
              <a:t>40 </a:t>
            </a:r>
            <a:r>
              <a:rPr lang="en-US" sz="2000" dirty="0" err="1" smtClean="0">
                <a:latin typeface="Calibri" pitchFamily="34" charset="0"/>
              </a:rPr>
              <a:t>bp</a:t>
            </a:r>
            <a:endParaRPr lang="en-US" sz="2000" dirty="0" smtClean="0">
              <a:latin typeface="Calibri" pitchFamily="34" charset="0"/>
            </a:endParaRPr>
          </a:p>
          <a:p>
            <a:r>
              <a:rPr lang="en-US" sz="2000" dirty="0" smtClean="0">
                <a:latin typeface="Calibri" pitchFamily="34" charset="0"/>
              </a:rPr>
              <a:t>homology to target</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4"/>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3"/>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44" grpId="0"/>
      <p:bldP spid="44" grpId="1"/>
      <p:bldP spid="46" grpId="0" animBg="1"/>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err="1" smtClean="0">
                <a:solidFill>
                  <a:srgbClr val="1F497D">
                    <a:lumMod val="20000"/>
                    <a:lumOff val="80000"/>
                  </a:srgbClr>
                </a:solidFill>
                <a:latin typeface="Rockwell Extra Bold" pitchFamily="18" charset="0"/>
                <a:cs typeface="Arial" pitchFamily="34" charset="0"/>
              </a:rPr>
              <a:t>Datsenko</a:t>
            </a:r>
            <a:r>
              <a:rPr lang="en-US" sz="4000" dirty="0" smtClean="0">
                <a:solidFill>
                  <a:srgbClr val="1F497D">
                    <a:lumMod val="20000"/>
                    <a:lumOff val="80000"/>
                  </a:srgbClr>
                </a:solidFill>
                <a:latin typeface="Rockwell Extra Bold" pitchFamily="18" charset="0"/>
                <a:cs typeface="Arial" pitchFamily="34" charset="0"/>
              </a:rPr>
              <a:t>/</a:t>
            </a:r>
            <a:r>
              <a:rPr lang="en-US" sz="4000" dirty="0" err="1" smtClean="0">
                <a:solidFill>
                  <a:srgbClr val="1F497D">
                    <a:lumMod val="20000"/>
                    <a:lumOff val="80000"/>
                  </a:srgbClr>
                </a:solidFill>
                <a:latin typeface="Rockwell Extra Bold" pitchFamily="18" charset="0"/>
                <a:cs typeface="Arial" pitchFamily="34" charset="0"/>
              </a:rPr>
              <a:t>Wanner</a:t>
            </a:r>
            <a:r>
              <a:rPr lang="en-US" sz="4000" dirty="0" smtClean="0">
                <a:solidFill>
                  <a:srgbClr val="1F497D">
                    <a:lumMod val="20000"/>
                    <a:lumOff val="80000"/>
                  </a:srgbClr>
                </a:solidFill>
                <a:latin typeface="Rockwell Extra Bold" pitchFamily="18" charset="0"/>
                <a:cs typeface="Arial" pitchFamily="34" charset="0"/>
              </a:rPr>
              <a:t> KOs</a:t>
            </a:r>
            <a:endParaRPr lang="en-US" sz="3600" dirty="0">
              <a:solidFill>
                <a:srgbClr val="1F497D">
                  <a:lumMod val="20000"/>
                  <a:lumOff val="80000"/>
                </a:srgbClr>
              </a:solidFill>
              <a:latin typeface="Rockwell Extra Bold" pitchFamily="18" charset="0"/>
              <a:cs typeface="Arial" pitchFamily="34" charset="0"/>
            </a:endParaRPr>
          </a:p>
        </p:txBody>
      </p:sp>
      <p:sp>
        <p:nvSpPr>
          <p:cNvPr id="4" name="Rounded Rectangle 3"/>
          <p:cNvSpPr/>
          <p:nvPr/>
        </p:nvSpPr>
        <p:spPr>
          <a:xfrm>
            <a:off x="1371600" y="2667000"/>
            <a:ext cx="6400800" cy="3810000"/>
          </a:xfrm>
          <a:prstGeom prst="roundRect">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1371600" y="5867400"/>
            <a:ext cx="6400800" cy="1588"/>
          </a:xfrm>
          <a:prstGeom prst="line">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2" name="Right Arrow 11"/>
          <p:cNvSpPr/>
          <p:nvPr/>
        </p:nvSpPr>
        <p:spPr>
          <a:xfrm>
            <a:off x="3886200" y="5562600"/>
            <a:ext cx="1066800" cy="609600"/>
          </a:xfrm>
          <a:prstGeom prst="rightArrow">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15" name="TextBox 14"/>
          <p:cNvSpPr txBox="1"/>
          <p:nvPr/>
        </p:nvSpPr>
        <p:spPr>
          <a:xfrm>
            <a:off x="4038600" y="5667345"/>
            <a:ext cx="825803" cy="400110"/>
          </a:xfrm>
          <a:prstGeom prst="rect">
            <a:avLst/>
          </a:prstGeom>
          <a:noFill/>
        </p:spPr>
        <p:txBody>
          <a:bodyPr wrap="none" rtlCol="0">
            <a:spAutoFit/>
          </a:bodyPr>
          <a:lstStyle/>
          <a:p>
            <a:r>
              <a:rPr lang="en-US" sz="2000" i="1" dirty="0" smtClean="0">
                <a:latin typeface="Calibri" pitchFamily="34" charset="0"/>
              </a:rPr>
              <a:t>target</a:t>
            </a:r>
            <a:endParaRPr lang="en-US" sz="4000" baseline="-25000" dirty="0" smtClean="0">
              <a:latin typeface="Symbol" pitchFamily="18" charset="2"/>
              <a:cs typeface="Arial" pitchFamily="34" charset="0"/>
            </a:endParaRPr>
          </a:p>
        </p:txBody>
      </p:sp>
      <p:grpSp>
        <p:nvGrpSpPr>
          <p:cNvPr id="2" name="Group 23"/>
          <p:cNvGrpSpPr/>
          <p:nvPr/>
        </p:nvGrpSpPr>
        <p:grpSpPr>
          <a:xfrm>
            <a:off x="1676400" y="2819400"/>
            <a:ext cx="2743200" cy="2590800"/>
            <a:chOff x="1676400" y="1752600"/>
            <a:chExt cx="2743200" cy="2590800"/>
          </a:xfrm>
        </p:grpSpPr>
        <p:sp>
          <p:nvSpPr>
            <p:cNvPr id="25" name="Oval 24"/>
            <p:cNvSpPr/>
            <p:nvPr/>
          </p:nvSpPr>
          <p:spPr>
            <a:xfrm>
              <a:off x="1905000" y="1981200"/>
              <a:ext cx="2362200" cy="2362200"/>
            </a:xfrm>
            <a:prstGeom prst="ellipse">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2667001" y="1752600"/>
              <a:ext cx="685800" cy="533400"/>
            </a:xfrm>
            <a:prstGeom prst="rightArrow">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27" name="TextBox 26"/>
            <p:cNvSpPr txBox="1"/>
            <p:nvPr/>
          </p:nvSpPr>
          <p:spPr>
            <a:xfrm>
              <a:off x="2438400" y="2209800"/>
              <a:ext cx="1236557" cy="400110"/>
            </a:xfrm>
            <a:prstGeom prst="rect">
              <a:avLst/>
            </a:prstGeom>
            <a:noFill/>
          </p:spPr>
          <p:txBody>
            <a:bodyPr wrap="none" rtlCol="0">
              <a:spAutoFit/>
            </a:bodyPr>
            <a:lstStyle/>
            <a:p>
              <a:r>
                <a:rPr lang="en-US" sz="2000" i="1" dirty="0" smtClean="0">
                  <a:solidFill>
                    <a:srgbClr val="1F497D">
                      <a:lumMod val="20000"/>
                      <a:lumOff val="80000"/>
                    </a:srgbClr>
                  </a:solidFill>
                  <a:latin typeface="Calibri" pitchFamily="34" charset="0"/>
                </a:rPr>
                <a:t>Red genes</a:t>
              </a:r>
              <a:endParaRPr lang="en-US" sz="4000" baseline="-25000" dirty="0" smtClean="0">
                <a:solidFill>
                  <a:srgbClr val="1F497D">
                    <a:lumMod val="20000"/>
                    <a:lumOff val="80000"/>
                  </a:srgbClr>
                </a:solidFill>
                <a:latin typeface="Symbol" pitchFamily="18" charset="2"/>
                <a:cs typeface="Arial" pitchFamily="34" charset="0"/>
              </a:endParaRPr>
            </a:p>
          </p:txBody>
        </p:sp>
        <p:sp>
          <p:nvSpPr>
            <p:cNvPr id="29" name="Right Arrow 28"/>
            <p:cNvSpPr/>
            <p:nvPr/>
          </p:nvSpPr>
          <p:spPr>
            <a:xfrm rot="16200000">
              <a:off x="1600200" y="2895600"/>
              <a:ext cx="685800" cy="533400"/>
            </a:xfrm>
            <a:prstGeom prst="rightArrow">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0" name="TextBox 29"/>
            <p:cNvSpPr txBox="1"/>
            <p:nvPr/>
          </p:nvSpPr>
          <p:spPr>
            <a:xfrm>
              <a:off x="2133600" y="3048000"/>
              <a:ext cx="506870"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bla</a:t>
              </a:r>
              <a:endParaRPr lang="en-US" sz="4000" baseline="-25000" dirty="0" smtClean="0">
                <a:solidFill>
                  <a:srgbClr val="1F497D">
                    <a:lumMod val="20000"/>
                    <a:lumOff val="80000"/>
                  </a:srgbClr>
                </a:solidFill>
                <a:latin typeface="Symbol" pitchFamily="18" charset="2"/>
                <a:cs typeface="Arial" pitchFamily="34" charset="0"/>
              </a:endParaRPr>
            </a:p>
          </p:txBody>
        </p:sp>
        <p:sp>
          <p:nvSpPr>
            <p:cNvPr id="31" name="Rectangle 30"/>
            <p:cNvSpPr/>
            <p:nvPr/>
          </p:nvSpPr>
          <p:spPr>
            <a:xfrm>
              <a:off x="4114800" y="2819400"/>
              <a:ext cx="304800" cy="762000"/>
            </a:xfrm>
            <a:prstGeom prst="rect">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2" name="TextBox 31"/>
            <p:cNvSpPr txBox="1"/>
            <p:nvPr/>
          </p:nvSpPr>
          <p:spPr>
            <a:xfrm>
              <a:off x="3531730" y="3048000"/>
              <a:ext cx="623889"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ori</a:t>
              </a:r>
              <a:r>
                <a:rPr lang="en-US" sz="2400" baseline="-25000" dirty="0" err="1" smtClean="0">
                  <a:solidFill>
                    <a:schemeClr val="tx2">
                      <a:lumMod val="20000"/>
                      <a:lumOff val="80000"/>
                    </a:schemeClr>
                  </a:solidFill>
                  <a:latin typeface="Arial" pitchFamily="34" charset="0"/>
                  <a:cs typeface="Arial" pitchFamily="34" charset="0"/>
                </a:rPr>
                <a:t>ts</a:t>
              </a:r>
              <a:endParaRPr lang="en-US" sz="2800" baseline="-25000" dirty="0" smtClean="0">
                <a:solidFill>
                  <a:schemeClr val="tx2">
                    <a:lumMod val="20000"/>
                    <a:lumOff val="80000"/>
                  </a:schemeClr>
                </a:solidFill>
                <a:latin typeface="Arial" pitchFamily="34" charset="0"/>
                <a:cs typeface="Arial" pitchFamily="34" charset="0"/>
              </a:endParaRPr>
            </a:p>
          </p:txBody>
        </p:sp>
      </p:grpSp>
      <p:grpSp>
        <p:nvGrpSpPr>
          <p:cNvPr id="45" name="Group 44"/>
          <p:cNvGrpSpPr/>
          <p:nvPr/>
        </p:nvGrpSpPr>
        <p:grpSpPr>
          <a:xfrm>
            <a:off x="1828800" y="1371600"/>
            <a:ext cx="5029200" cy="609600"/>
            <a:chOff x="1828800" y="1371600"/>
            <a:chExt cx="5029200" cy="609600"/>
          </a:xfrm>
        </p:grpSpPr>
        <p:cxnSp>
          <p:nvCxnSpPr>
            <p:cNvPr id="39" name="Straight Connector 38"/>
            <p:cNvCxnSpPr/>
            <p:nvPr/>
          </p:nvCxnSpPr>
          <p:spPr>
            <a:xfrm>
              <a:off x="4800600" y="1600200"/>
              <a:ext cx="2057400" cy="1588"/>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800600" y="1752600"/>
              <a:ext cx="2057400" cy="1588"/>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828800" y="1600200"/>
              <a:ext cx="2057400" cy="1588"/>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828800" y="1752600"/>
              <a:ext cx="2057400" cy="1588"/>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76600" y="1600200"/>
              <a:ext cx="2057400" cy="1588"/>
            </a:xfrm>
            <a:prstGeom prst="lin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a:xfrm>
              <a:off x="3810000" y="1371600"/>
              <a:ext cx="1066800" cy="609600"/>
            </a:xfrm>
            <a:prstGeom prst="rightArrow">
              <a:avLst/>
            </a:prstGeom>
            <a:solidFill>
              <a:schemeClr val="tx2">
                <a:lumMod val="20000"/>
                <a:lumOff val="8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2">
                    <a:lumMod val="20000"/>
                    <a:lumOff val="80000"/>
                  </a:schemeClr>
                </a:solidFill>
                <a:latin typeface="Calibri" pitchFamily="34" charset="0"/>
              </a:endParaRPr>
            </a:p>
          </p:txBody>
        </p:sp>
        <p:sp>
          <p:nvSpPr>
            <p:cNvPr id="19" name="TextBox 18"/>
            <p:cNvSpPr txBox="1"/>
            <p:nvPr/>
          </p:nvSpPr>
          <p:spPr>
            <a:xfrm>
              <a:off x="3962400" y="1476345"/>
              <a:ext cx="662361" cy="400110"/>
            </a:xfrm>
            <a:prstGeom prst="rect">
              <a:avLst/>
            </a:prstGeom>
            <a:noFill/>
          </p:spPr>
          <p:txBody>
            <a:bodyPr wrap="none" rtlCol="0">
              <a:spAutoFit/>
            </a:bodyPr>
            <a:lstStyle/>
            <a:p>
              <a:r>
                <a:rPr lang="en-US" sz="2000" i="1" dirty="0" err="1" smtClean="0">
                  <a:latin typeface="Calibri" pitchFamily="34" charset="0"/>
                </a:rPr>
                <a:t>CmR</a:t>
              </a:r>
              <a:endParaRPr lang="en-US" sz="4000" baseline="-25000" dirty="0" smtClean="0">
                <a:latin typeface="Symbol" pitchFamily="18" charset="2"/>
                <a:cs typeface="Arial" pitchFamily="34" charset="0"/>
              </a:endParaRPr>
            </a:p>
          </p:txBody>
        </p:sp>
        <p:cxnSp>
          <p:nvCxnSpPr>
            <p:cNvPr id="33" name="Straight Connector 32"/>
            <p:cNvCxnSpPr/>
            <p:nvPr/>
          </p:nvCxnSpPr>
          <p:spPr>
            <a:xfrm>
              <a:off x="3276600" y="1752600"/>
              <a:ext cx="2057400" cy="1588"/>
            </a:xfrm>
            <a:prstGeom prst="lin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5"/>
                                        </p:tgtEl>
                                      </p:cBhvr>
                                      <p:by x="50000" y="50000"/>
                                    </p:animScale>
                                  </p:childTnLst>
                                </p:cTn>
                              </p:par>
                              <p:par>
                                <p:cTn id="7" presetID="0" presetClass="path" presetSubtype="0" accel="50000" decel="50000" fill="hold" nodeType="withEffect">
                                  <p:stCondLst>
                                    <p:cond delay="0"/>
                                  </p:stCondLst>
                                  <p:childTnLst>
                                    <p:animMotion origin="layout" path="M 0 1.68363E-6 L 0.16667 0.28862 " pathEditMode="relative" ptsTypes="AA">
                                      <p:cBhvr>
                                        <p:cTn id="8" dur="2000" fill="hold"/>
                                        <p:tgtEl>
                                          <p:spTgt spid="4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err="1" smtClean="0">
                <a:solidFill>
                  <a:srgbClr val="1F497D">
                    <a:lumMod val="20000"/>
                    <a:lumOff val="80000"/>
                  </a:srgbClr>
                </a:solidFill>
                <a:latin typeface="Rockwell Extra Bold" pitchFamily="18" charset="0"/>
                <a:cs typeface="Arial" pitchFamily="34" charset="0"/>
              </a:rPr>
              <a:t>Datsenko</a:t>
            </a:r>
            <a:r>
              <a:rPr lang="en-US" sz="4000" dirty="0" smtClean="0">
                <a:solidFill>
                  <a:srgbClr val="1F497D">
                    <a:lumMod val="20000"/>
                    <a:lumOff val="80000"/>
                  </a:srgbClr>
                </a:solidFill>
                <a:latin typeface="Rockwell Extra Bold" pitchFamily="18" charset="0"/>
                <a:cs typeface="Arial" pitchFamily="34" charset="0"/>
              </a:rPr>
              <a:t>/</a:t>
            </a:r>
            <a:r>
              <a:rPr lang="en-US" sz="4000" dirty="0" err="1" smtClean="0">
                <a:solidFill>
                  <a:srgbClr val="1F497D">
                    <a:lumMod val="20000"/>
                    <a:lumOff val="80000"/>
                  </a:srgbClr>
                </a:solidFill>
                <a:latin typeface="Rockwell Extra Bold" pitchFamily="18" charset="0"/>
                <a:cs typeface="Arial" pitchFamily="34" charset="0"/>
              </a:rPr>
              <a:t>Wanner</a:t>
            </a:r>
            <a:r>
              <a:rPr lang="en-US" sz="4000" dirty="0" smtClean="0">
                <a:solidFill>
                  <a:srgbClr val="1F497D">
                    <a:lumMod val="20000"/>
                    <a:lumOff val="80000"/>
                  </a:srgbClr>
                </a:solidFill>
                <a:latin typeface="Rockwell Extra Bold" pitchFamily="18" charset="0"/>
                <a:cs typeface="Arial" pitchFamily="34" charset="0"/>
              </a:rPr>
              <a:t> KOs</a:t>
            </a:r>
            <a:endParaRPr lang="en-US" sz="3600" dirty="0">
              <a:solidFill>
                <a:srgbClr val="1F497D">
                  <a:lumMod val="20000"/>
                  <a:lumOff val="80000"/>
                </a:srgbClr>
              </a:solidFill>
              <a:latin typeface="Rockwell Extra Bold" pitchFamily="18" charset="0"/>
              <a:cs typeface="Arial" pitchFamily="34" charset="0"/>
            </a:endParaRPr>
          </a:p>
        </p:txBody>
      </p:sp>
      <p:sp>
        <p:nvSpPr>
          <p:cNvPr id="4" name="Rounded Rectangle 3"/>
          <p:cNvSpPr/>
          <p:nvPr/>
        </p:nvSpPr>
        <p:spPr>
          <a:xfrm>
            <a:off x="1371600" y="2667000"/>
            <a:ext cx="6400800" cy="3810000"/>
          </a:xfrm>
          <a:prstGeom prst="roundRect">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1371600" y="5867400"/>
            <a:ext cx="6400800" cy="1588"/>
          </a:xfrm>
          <a:prstGeom prst="line">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2" name="Right Arrow 11"/>
          <p:cNvSpPr/>
          <p:nvPr/>
        </p:nvSpPr>
        <p:spPr>
          <a:xfrm>
            <a:off x="5410200" y="5562600"/>
            <a:ext cx="762000" cy="609600"/>
          </a:xfrm>
          <a:prstGeom prst="rightArrow">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grpSp>
        <p:nvGrpSpPr>
          <p:cNvPr id="2" name="Group 23"/>
          <p:cNvGrpSpPr/>
          <p:nvPr/>
        </p:nvGrpSpPr>
        <p:grpSpPr>
          <a:xfrm>
            <a:off x="1676400" y="2819400"/>
            <a:ext cx="2743200" cy="2590800"/>
            <a:chOff x="1676400" y="1752600"/>
            <a:chExt cx="2743200" cy="2590800"/>
          </a:xfrm>
        </p:grpSpPr>
        <p:sp>
          <p:nvSpPr>
            <p:cNvPr id="25" name="Oval 24"/>
            <p:cNvSpPr/>
            <p:nvPr/>
          </p:nvSpPr>
          <p:spPr>
            <a:xfrm>
              <a:off x="1905000" y="1981200"/>
              <a:ext cx="2362200" cy="2362200"/>
            </a:xfrm>
            <a:prstGeom prst="ellipse">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2667001" y="1752600"/>
              <a:ext cx="685800" cy="533400"/>
            </a:xfrm>
            <a:prstGeom prst="rightArrow">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27" name="TextBox 26"/>
            <p:cNvSpPr txBox="1"/>
            <p:nvPr/>
          </p:nvSpPr>
          <p:spPr>
            <a:xfrm>
              <a:off x="2438400" y="2209800"/>
              <a:ext cx="1236557" cy="400110"/>
            </a:xfrm>
            <a:prstGeom prst="rect">
              <a:avLst/>
            </a:prstGeom>
            <a:noFill/>
          </p:spPr>
          <p:txBody>
            <a:bodyPr wrap="none" rtlCol="0">
              <a:spAutoFit/>
            </a:bodyPr>
            <a:lstStyle/>
            <a:p>
              <a:r>
                <a:rPr lang="en-US" sz="2000" i="1" dirty="0" smtClean="0">
                  <a:solidFill>
                    <a:srgbClr val="1F497D">
                      <a:lumMod val="20000"/>
                      <a:lumOff val="80000"/>
                    </a:srgbClr>
                  </a:solidFill>
                  <a:latin typeface="Calibri" pitchFamily="34" charset="0"/>
                </a:rPr>
                <a:t>Red genes</a:t>
              </a:r>
              <a:endParaRPr lang="en-US" sz="4000" baseline="-25000" dirty="0" smtClean="0">
                <a:solidFill>
                  <a:srgbClr val="1F497D">
                    <a:lumMod val="20000"/>
                    <a:lumOff val="80000"/>
                  </a:srgbClr>
                </a:solidFill>
                <a:latin typeface="Symbol" pitchFamily="18" charset="2"/>
                <a:cs typeface="Arial" pitchFamily="34" charset="0"/>
              </a:endParaRPr>
            </a:p>
          </p:txBody>
        </p:sp>
        <p:sp>
          <p:nvSpPr>
            <p:cNvPr id="29" name="Right Arrow 28"/>
            <p:cNvSpPr/>
            <p:nvPr/>
          </p:nvSpPr>
          <p:spPr>
            <a:xfrm rot="16200000">
              <a:off x="1600200" y="2895600"/>
              <a:ext cx="685800" cy="533400"/>
            </a:xfrm>
            <a:prstGeom prst="rightArrow">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0" name="TextBox 29"/>
            <p:cNvSpPr txBox="1"/>
            <p:nvPr/>
          </p:nvSpPr>
          <p:spPr>
            <a:xfrm>
              <a:off x="2133600" y="3048000"/>
              <a:ext cx="506870"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bla</a:t>
              </a:r>
              <a:endParaRPr lang="en-US" sz="4000" baseline="-25000" dirty="0" smtClean="0">
                <a:solidFill>
                  <a:srgbClr val="1F497D">
                    <a:lumMod val="20000"/>
                    <a:lumOff val="80000"/>
                  </a:srgbClr>
                </a:solidFill>
                <a:latin typeface="Symbol" pitchFamily="18" charset="2"/>
                <a:cs typeface="Arial" pitchFamily="34" charset="0"/>
              </a:endParaRPr>
            </a:p>
          </p:txBody>
        </p:sp>
        <p:sp>
          <p:nvSpPr>
            <p:cNvPr id="31" name="Rectangle 30"/>
            <p:cNvSpPr/>
            <p:nvPr/>
          </p:nvSpPr>
          <p:spPr>
            <a:xfrm>
              <a:off x="4114800" y="2819400"/>
              <a:ext cx="304800" cy="762000"/>
            </a:xfrm>
            <a:prstGeom prst="rect">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2" name="TextBox 31"/>
            <p:cNvSpPr txBox="1"/>
            <p:nvPr/>
          </p:nvSpPr>
          <p:spPr>
            <a:xfrm>
              <a:off x="3531730" y="3048000"/>
              <a:ext cx="623889"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ori</a:t>
              </a:r>
              <a:r>
                <a:rPr lang="en-US" sz="2400" baseline="-25000" dirty="0" err="1" smtClean="0">
                  <a:solidFill>
                    <a:schemeClr val="tx2">
                      <a:lumMod val="20000"/>
                      <a:lumOff val="80000"/>
                    </a:schemeClr>
                  </a:solidFill>
                  <a:latin typeface="Arial" pitchFamily="34" charset="0"/>
                  <a:cs typeface="Arial" pitchFamily="34" charset="0"/>
                </a:rPr>
                <a:t>ts</a:t>
              </a:r>
              <a:endParaRPr lang="en-US" sz="2800" baseline="-25000" dirty="0" smtClean="0">
                <a:solidFill>
                  <a:schemeClr val="tx2">
                    <a:lumMod val="20000"/>
                    <a:lumOff val="80000"/>
                  </a:schemeClr>
                </a:solidFill>
                <a:latin typeface="Arial" pitchFamily="34" charset="0"/>
                <a:cs typeface="Arial" pitchFamily="34" charset="0"/>
              </a:endParaRPr>
            </a:p>
          </p:txBody>
        </p:sp>
      </p:grpSp>
      <p:sp>
        <p:nvSpPr>
          <p:cNvPr id="18" name="Right Arrow 17"/>
          <p:cNvSpPr/>
          <p:nvPr/>
        </p:nvSpPr>
        <p:spPr>
          <a:xfrm>
            <a:off x="4191000" y="5562600"/>
            <a:ext cx="1066800" cy="609600"/>
          </a:xfrm>
          <a:prstGeom prst="rightArrow">
            <a:avLst/>
          </a:prstGeom>
          <a:solidFill>
            <a:schemeClr val="tx2">
              <a:lumMod val="20000"/>
              <a:lumOff val="8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2">
                  <a:lumMod val="20000"/>
                  <a:lumOff val="80000"/>
                </a:schemeClr>
              </a:solidFill>
              <a:latin typeface="Calibri" pitchFamily="34" charset="0"/>
            </a:endParaRPr>
          </a:p>
        </p:txBody>
      </p:sp>
      <p:sp>
        <p:nvSpPr>
          <p:cNvPr id="19" name="TextBox 18"/>
          <p:cNvSpPr txBox="1"/>
          <p:nvPr/>
        </p:nvSpPr>
        <p:spPr>
          <a:xfrm>
            <a:off x="4343400" y="5667345"/>
            <a:ext cx="662361" cy="400110"/>
          </a:xfrm>
          <a:prstGeom prst="rect">
            <a:avLst/>
          </a:prstGeom>
          <a:noFill/>
        </p:spPr>
        <p:txBody>
          <a:bodyPr wrap="none" rtlCol="0">
            <a:spAutoFit/>
          </a:bodyPr>
          <a:lstStyle/>
          <a:p>
            <a:r>
              <a:rPr lang="en-US" sz="2000" i="1" dirty="0" err="1" smtClean="0">
                <a:latin typeface="Calibri" pitchFamily="34" charset="0"/>
              </a:rPr>
              <a:t>CmR</a:t>
            </a:r>
            <a:endParaRPr lang="en-US" sz="4000" baseline="-25000" dirty="0" smtClean="0">
              <a:latin typeface="Symbol" pitchFamily="18" charset="2"/>
              <a:cs typeface="Arial" pitchFamily="34" charset="0"/>
            </a:endParaRPr>
          </a:p>
        </p:txBody>
      </p:sp>
      <p:sp>
        <p:nvSpPr>
          <p:cNvPr id="24" name="Rectangle 23"/>
          <p:cNvSpPr/>
          <p:nvPr/>
        </p:nvSpPr>
        <p:spPr>
          <a:xfrm>
            <a:off x="3200400" y="5715000"/>
            <a:ext cx="609600" cy="304800"/>
          </a:xfrm>
          <a:prstGeom prst="rect">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err="1" smtClean="0">
                <a:solidFill>
                  <a:srgbClr val="1F497D">
                    <a:lumMod val="20000"/>
                    <a:lumOff val="80000"/>
                  </a:srgbClr>
                </a:solidFill>
                <a:latin typeface="Rockwell Extra Bold" pitchFamily="18" charset="0"/>
                <a:cs typeface="Arial" pitchFamily="34" charset="0"/>
              </a:rPr>
              <a:t>Datsenko</a:t>
            </a:r>
            <a:r>
              <a:rPr lang="en-US" sz="4000" dirty="0" smtClean="0">
                <a:solidFill>
                  <a:srgbClr val="1F497D">
                    <a:lumMod val="20000"/>
                    <a:lumOff val="80000"/>
                  </a:srgbClr>
                </a:solidFill>
                <a:latin typeface="Rockwell Extra Bold" pitchFamily="18" charset="0"/>
                <a:cs typeface="Arial" pitchFamily="34" charset="0"/>
              </a:rPr>
              <a:t>/</a:t>
            </a:r>
            <a:r>
              <a:rPr lang="en-US" sz="4000" dirty="0" err="1" smtClean="0">
                <a:solidFill>
                  <a:srgbClr val="1F497D">
                    <a:lumMod val="20000"/>
                    <a:lumOff val="80000"/>
                  </a:srgbClr>
                </a:solidFill>
                <a:latin typeface="Rockwell Extra Bold" pitchFamily="18" charset="0"/>
                <a:cs typeface="Arial" pitchFamily="34" charset="0"/>
              </a:rPr>
              <a:t>Wanner</a:t>
            </a:r>
            <a:r>
              <a:rPr lang="en-US" sz="4000" dirty="0" smtClean="0">
                <a:solidFill>
                  <a:srgbClr val="1F497D">
                    <a:lumMod val="20000"/>
                    <a:lumOff val="80000"/>
                  </a:srgbClr>
                </a:solidFill>
                <a:latin typeface="Rockwell Extra Bold" pitchFamily="18" charset="0"/>
                <a:cs typeface="Arial" pitchFamily="34" charset="0"/>
              </a:rPr>
              <a:t> KOs</a:t>
            </a:r>
            <a:endParaRPr lang="en-US" sz="3600" dirty="0">
              <a:solidFill>
                <a:srgbClr val="1F497D">
                  <a:lumMod val="20000"/>
                  <a:lumOff val="80000"/>
                </a:srgbClr>
              </a:solidFill>
              <a:latin typeface="Rockwell Extra Bold" pitchFamily="18" charset="0"/>
              <a:cs typeface="Arial" pitchFamily="34" charset="0"/>
            </a:endParaRPr>
          </a:p>
        </p:txBody>
      </p:sp>
      <p:sp>
        <p:nvSpPr>
          <p:cNvPr id="4" name="Rounded Rectangle 3"/>
          <p:cNvSpPr/>
          <p:nvPr/>
        </p:nvSpPr>
        <p:spPr>
          <a:xfrm>
            <a:off x="1371600" y="2667000"/>
            <a:ext cx="6400800" cy="3810000"/>
          </a:xfrm>
          <a:prstGeom prst="roundRect">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1371600" y="5867400"/>
            <a:ext cx="6400800" cy="1588"/>
          </a:xfrm>
          <a:prstGeom prst="line">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2" name="Right Arrow 11"/>
          <p:cNvSpPr/>
          <p:nvPr/>
        </p:nvSpPr>
        <p:spPr>
          <a:xfrm>
            <a:off x="5410200" y="5562600"/>
            <a:ext cx="762000" cy="609600"/>
          </a:xfrm>
          <a:prstGeom prst="rightArrow">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grpSp>
        <p:nvGrpSpPr>
          <p:cNvPr id="2" name="Group 23"/>
          <p:cNvGrpSpPr/>
          <p:nvPr/>
        </p:nvGrpSpPr>
        <p:grpSpPr>
          <a:xfrm>
            <a:off x="1676400" y="2819400"/>
            <a:ext cx="2743200" cy="2590800"/>
            <a:chOff x="1676400" y="1752600"/>
            <a:chExt cx="2743200" cy="2590800"/>
          </a:xfrm>
        </p:grpSpPr>
        <p:sp>
          <p:nvSpPr>
            <p:cNvPr id="25" name="Oval 24"/>
            <p:cNvSpPr/>
            <p:nvPr/>
          </p:nvSpPr>
          <p:spPr>
            <a:xfrm>
              <a:off x="1905000" y="1981200"/>
              <a:ext cx="2362200" cy="2362200"/>
            </a:xfrm>
            <a:prstGeom prst="ellipse">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2667001" y="1752600"/>
              <a:ext cx="685800" cy="533400"/>
            </a:xfrm>
            <a:prstGeom prst="rightArrow">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27" name="TextBox 26"/>
            <p:cNvSpPr txBox="1"/>
            <p:nvPr/>
          </p:nvSpPr>
          <p:spPr>
            <a:xfrm>
              <a:off x="2438400" y="2209800"/>
              <a:ext cx="1236557" cy="400110"/>
            </a:xfrm>
            <a:prstGeom prst="rect">
              <a:avLst/>
            </a:prstGeom>
            <a:noFill/>
          </p:spPr>
          <p:txBody>
            <a:bodyPr wrap="none" rtlCol="0">
              <a:spAutoFit/>
            </a:bodyPr>
            <a:lstStyle/>
            <a:p>
              <a:r>
                <a:rPr lang="en-US" sz="2000" i="1" dirty="0" smtClean="0">
                  <a:solidFill>
                    <a:srgbClr val="1F497D">
                      <a:lumMod val="20000"/>
                      <a:lumOff val="80000"/>
                    </a:srgbClr>
                  </a:solidFill>
                  <a:latin typeface="Calibri" pitchFamily="34" charset="0"/>
                </a:rPr>
                <a:t>Red genes</a:t>
              </a:r>
              <a:endParaRPr lang="en-US" sz="4000" baseline="-25000" dirty="0" smtClean="0">
                <a:solidFill>
                  <a:srgbClr val="1F497D">
                    <a:lumMod val="20000"/>
                    <a:lumOff val="80000"/>
                  </a:srgbClr>
                </a:solidFill>
                <a:latin typeface="Symbol" pitchFamily="18" charset="2"/>
                <a:cs typeface="Arial" pitchFamily="34" charset="0"/>
              </a:endParaRPr>
            </a:p>
          </p:txBody>
        </p:sp>
        <p:sp>
          <p:nvSpPr>
            <p:cNvPr id="29" name="Right Arrow 28"/>
            <p:cNvSpPr/>
            <p:nvPr/>
          </p:nvSpPr>
          <p:spPr>
            <a:xfrm rot="16200000">
              <a:off x="1600200" y="2895600"/>
              <a:ext cx="685800" cy="533400"/>
            </a:xfrm>
            <a:prstGeom prst="rightArrow">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0" name="TextBox 29"/>
            <p:cNvSpPr txBox="1"/>
            <p:nvPr/>
          </p:nvSpPr>
          <p:spPr>
            <a:xfrm>
              <a:off x="2133600" y="3048000"/>
              <a:ext cx="506870"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bla</a:t>
              </a:r>
              <a:endParaRPr lang="en-US" sz="4000" baseline="-25000" dirty="0" smtClean="0">
                <a:solidFill>
                  <a:srgbClr val="1F497D">
                    <a:lumMod val="20000"/>
                    <a:lumOff val="80000"/>
                  </a:srgbClr>
                </a:solidFill>
                <a:latin typeface="Symbol" pitchFamily="18" charset="2"/>
                <a:cs typeface="Arial" pitchFamily="34" charset="0"/>
              </a:endParaRPr>
            </a:p>
          </p:txBody>
        </p:sp>
        <p:sp>
          <p:nvSpPr>
            <p:cNvPr id="31" name="Rectangle 30"/>
            <p:cNvSpPr/>
            <p:nvPr/>
          </p:nvSpPr>
          <p:spPr>
            <a:xfrm>
              <a:off x="4114800" y="2819400"/>
              <a:ext cx="304800" cy="762000"/>
            </a:xfrm>
            <a:prstGeom prst="rect">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2" name="TextBox 31"/>
            <p:cNvSpPr txBox="1"/>
            <p:nvPr/>
          </p:nvSpPr>
          <p:spPr>
            <a:xfrm>
              <a:off x="3531730" y="3048000"/>
              <a:ext cx="623889"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ori</a:t>
              </a:r>
              <a:r>
                <a:rPr lang="en-US" sz="2400" baseline="-25000" dirty="0" err="1" smtClean="0">
                  <a:solidFill>
                    <a:schemeClr val="tx2">
                      <a:lumMod val="20000"/>
                      <a:lumOff val="80000"/>
                    </a:schemeClr>
                  </a:solidFill>
                  <a:latin typeface="Arial" pitchFamily="34" charset="0"/>
                  <a:cs typeface="Arial" pitchFamily="34" charset="0"/>
                </a:rPr>
                <a:t>ts</a:t>
              </a:r>
              <a:endParaRPr lang="en-US" sz="2800" baseline="-25000" dirty="0" smtClean="0">
                <a:solidFill>
                  <a:schemeClr val="tx2">
                    <a:lumMod val="20000"/>
                    <a:lumOff val="80000"/>
                  </a:schemeClr>
                </a:solidFill>
                <a:latin typeface="Arial" pitchFamily="34" charset="0"/>
                <a:cs typeface="Arial" pitchFamily="34" charset="0"/>
              </a:endParaRPr>
            </a:p>
          </p:txBody>
        </p:sp>
      </p:grpSp>
      <p:sp>
        <p:nvSpPr>
          <p:cNvPr id="18" name="Right Arrow 17"/>
          <p:cNvSpPr/>
          <p:nvPr/>
        </p:nvSpPr>
        <p:spPr>
          <a:xfrm>
            <a:off x="4191000" y="5562600"/>
            <a:ext cx="1066800" cy="609600"/>
          </a:xfrm>
          <a:prstGeom prst="rightArrow">
            <a:avLst/>
          </a:prstGeom>
          <a:solidFill>
            <a:schemeClr val="tx2">
              <a:lumMod val="20000"/>
              <a:lumOff val="8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2">
                  <a:lumMod val="20000"/>
                  <a:lumOff val="80000"/>
                </a:schemeClr>
              </a:solidFill>
              <a:latin typeface="Calibri" pitchFamily="34" charset="0"/>
            </a:endParaRPr>
          </a:p>
        </p:txBody>
      </p:sp>
      <p:sp>
        <p:nvSpPr>
          <p:cNvPr id="19" name="TextBox 18"/>
          <p:cNvSpPr txBox="1"/>
          <p:nvPr/>
        </p:nvSpPr>
        <p:spPr>
          <a:xfrm>
            <a:off x="4343400" y="5667345"/>
            <a:ext cx="662361" cy="400110"/>
          </a:xfrm>
          <a:prstGeom prst="rect">
            <a:avLst/>
          </a:prstGeom>
          <a:noFill/>
        </p:spPr>
        <p:txBody>
          <a:bodyPr wrap="none" rtlCol="0">
            <a:spAutoFit/>
          </a:bodyPr>
          <a:lstStyle/>
          <a:p>
            <a:r>
              <a:rPr lang="en-US" sz="2000" i="1" dirty="0" err="1" smtClean="0">
                <a:latin typeface="Calibri" pitchFamily="34" charset="0"/>
              </a:rPr>
              <a:t>CmR</a:t>
            </a:r>
            <a:endParaRPr lang="en-US" sz="4000" baseline="-25000" dirty="0" smtClean="0">
              <a:latin typeface="Symbol" pitchFamily="18" charset="2"/>
              <a:cs typeface="Arial" pitchFamily="34" charset="0"/>
            </a:endParaRPr>
          </a:p>
        </p:txBody>
      </p:sp>
      <p:sp>
        <p:nvSpPr>
          <p:cNvPr id="24" name="Rectangle 23"/>
          <p:cNvSpPr/>
          <p:nvPr/>
        </p:nvSpPr>
        <p:spPr>
          <a:xfrm>
            <a:off x="3200400" y="5715000"/>
            <a:ext cx="609600" cy="304800"/>
          </a:xfrm>
          <a:prstGeom prst="rect">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676400"/>
            <a:ext cx="7239000" cy="3539430"/>
          </a:xfrm>
          <a:prstGeom prst="rect">
            <a:avLst/>
          </a:prstGeom>
        </p:spPr>
        <p:txBody>
          <a:bodyPr wrap="square">
            <a:spAutoFit/>
          </a:bodyPr>
          <a:lstStyle/>
          <a:p>
            <a:r>
              <a:rPr lang="en-US" sz="3200" dirty="0" smtClean="0">
                <a:solidFill>
                  <a:srgbClr val="1F497D">
                    <a:lumMod val="20000"/>
                    <a:lumOff val="80000"/>
                  </a:srgbClr>
                </a:solidFill>
                <a:latin typeface="Rockwell Extra Bold" pitchFamily="18" charset="0"/>
                <a:cs typeface="Arial" pitchFamily="34" charset="0"/>
              </a:rPr>
              <a:t>Phage Integration</a:t>
            </a:r>
          </a:p>
          <a:p>
            <a:r>
              <a:rPr lang="en-US" sz="3200" dirty="0" smtClean="0">
                <a:solidFill>
                  <a:srgbClr val="1F497D">
                    <a:lumMod val="20000"/>
                    <a:lumOff val="80000"/>
                  </a:srgbClr>
                </a:solidFill>
                <a:latin typeface="Rockwell Extra Bold" pitchFamily="18" charset="0"/>
                <a:cs typeface="Arial" pitchFamily="34" charset="0"/>
              </a:rPr>
              <a:t>Site-Specific </a:t>
            </a:r>
            <a:r>
              <a:rPr lang="en-US" sz="3200" dirty="0" err="1" smtClean="0">
                <a:solidFill>
                  <a:srgbClr val="1F497D">
                    <a:lumMod val="20000"/>
                    <a:lumOff val="80000"/>
                  </a:srgbClr>
                </a:solidFill>
                <a:latin typeface="Rockwell Extra Bold" pitchFamily="18" charset="0"/>
                <a:cs typeface="Arial" pitchFamily="34" charset="0"/>
              </a:rPr>
              <a:t>Recombinases</a:t>
            </a:r>
            <a:endParaRPr lang="en-US" sz="3200" dirty="0" smtClean="0">
              <a:solidFill>
                <a:srgbClr val="1F497D">
                  <a:lumMod val="20000"/>
                  <a:lumOff val="80000"/>
                </a:srgbClr>
              </a:solidFill>
              <a:latin typeface="Rockwell Extra Bold" pitchFamily="18" charset="0"/>
              <a:cs typeface="Arial" pitchFamily="34" charset="0"/>
            </a:endParaRPr>
          </a:p>
          <a:p>
            <a:r>
              <a:rPr lang="en-US" sz="3200" dirty="0" smtClean="0">
                <a:solidFill>
                  <a:srgbClr val="1F497D">
                    <a:lumMod val="20000"/>
                    <a:lumOff val="80000"/>
                  </a:srgbClr>
                </a:solidFill>
                <a:latin typeface="Rockwell Extra Bold" pitchFamily="18" charset="0"/>
                <a:cs typeface="Arial" pitchFamily="34" charset="0"/>
              </a:rPr>
              <a:t>Homologous </a:t>
            </a:r>
            <a:r>
              <a:rPr lang="en-US" sz="3200" dirty="0" smtClean="0">
                <a:solidFill>
                  <a:srgbClr val="1F497D">
                    <a:lumMod val="20000"/>
                    <a:lumOff val="80000"/>
                  </a:srgbClr>
                </a:solidFill>
                <a:latin typeface="Rockwell Extra Bold" pitchFamily="18" charset="0"/>
                <a:cs typeface="Arial" pitchFamily="34" charset="0"/>
              </a:rPr>
              <a:t>Recombination</a:t>
            </a:r>
          </a:p>
          <a:p>
            <a:r>
              <a:rPr lang="en-US" sz="3200" dirty="0" smtClean="0">
                <a:solidFill>
                  <a:srgbClr val="1F497D">
                    <a:lumMod val="20000"/>
                    <a:lumOff val="80000"/>
                  </a:srgbClr>
                </a:solidFill>
                <a:latin typeface="Rockwell Extra Bold" pitchFamily="18" charset="0"/>
                <a:cs typeface="Arial" pitchFamily="34" charset="0"/>
              </a:rPr>
              <a:t>CRISPR</a:t>
            </a:r>
            <a:endParaRPr lang="en-US" sz="3200" dirty="0" smtClean="0">
              <a:solidFill>
                <a:srgbClr val="1F497D">
                  <a:lumMod val="20000"/>
                  <a:lumOff val="80000"/>
                </a:srgbClr>
              </a:solidFill>
              <a:latin typeface="Rockwell Extra Bold" pitchFamily="18" charset="0"/>
              <a:cs typeface="Arial" pitchFamily="34" charset="0"/>
            </a:endParaRPr>
          </a:p>
          <a:p>
            <a:r>
              <a:rPr lang="en-US" sz="3200" dirty="0" smtClean="0">
                <a:solidFill>
                  <a:srgbClr val="1F497D">
                    <a:lumMod val="20000"/>
                    <a:lumOff val="80000"/>
                  </a:srgbClr>
                </a:solidFill>
                <a:latin typeface="Rockwell Extra Bold" pitchFamily="18" charset="0"/>
                <a:cs typeface="Arial" pitchFamily="34" charset="0"/>
              </a:rPr>
              <a:t>Conjugation</a:t>
            </a:r>
          </a:p>
          <a:p>
            <a:r>
              <a:rPr lang="en-US" sz="3200" dirty="0" err="1" smtClean="0">
                <a:solidFill>
                  <a:srgbClr val="1F497D">
                    <a:lumMod val="20000"/>
                    <a:lumOff val="80000"/>
                  </a:srgbClr>
                </a:solidFill>
                <a:latin typeface="Rockwell Extra Bold" pitchFamily="18" charset="0"/>
                <a:cs typeface="Arial" pitchFamily="34" charset="0"/>
              </a:rPr>
              <a:t>Transposons</a:t>
            </a:r>
            <a:endParaRPr lang="en-US" sz="3200" dirty="0" smtClean="0">
              <a:solidFill>
                <a:srgbClr val="1F497D">
                  <a:lumMod val="20000"/>
                  <a:lumOff val="80000"/>
                </a:srgbClr>
              </a:solidFill>
              <a:latin typeface="Rockwell Extra Bold" pitchFamily="18" charset="0"/>
              <a:cs typeface="Arial" pitchFamily="34" charset="0"/>
            </a:endParaRPr>
          </a:p>
          <a:p>
            <a:r>
              <a:rPr lang="en-US" sz="3200" dirty="0" smtClean="0">
                <a:solidFill>
                  <a:srgbClr val="1F497D">
                    <a:lumMod val="20000"/>
                    <a:lumOff val="80000"/>
                  </a:srgbClr>
                </a:solidFill>
                <a:latin typeface="Rockwell Extra Bold" pitchFamily="18" charset="0"/>
                <a:cs typeface="Arial" pitchFamily="34" charset="0"/>
              </a:rPr>
              <a:t>Phage Transduction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err="1" smtClean="0">
                <a:solidFill>
                  <a:srgbClr val="1F497D">
                    <a:lumMod val="20000"/>
                    <a:lumOff val="80000"/>
                  </a:srgbClr>
                </a:solidFill>
                <a:latin typeface="Rockwell Extra Bold" pitchFamily="18" charset="0"/>
                <a:cs typeface="Arial" pitchFamily="34" charset="0"/>
              </a:rPr>
              <a:t>Markerless</a:t>
            </a:r>
            <a:r>
              <a:rPr lang="en-US" sz="4000" dirty="0" smtClean="0">
                <a:solidFill>
                  <a:srgbClr val="1F497D">
                    <a:lumMod val="20000"/>
                    <a:lumOff val="80000"/>
                  </a:srgbClr>
                </a:solidFill>
                <a:latin typeface="Rockwell Extra Bold" pitchFamily="18" charset="0"/>
                <a:cs typeface="Arial" pitchFamily="34" charset="0"/>
              </a:rPr>
              <a:t> Knockouts</a:t>
            </a:r>
            <a:endParaRPr lang="en-US" sz="3600" dirty="0">
              <a:solidFill>
                <a:srgbClr val="1F497D">
                  <a:lumMod val="20000"/>
                  <a:lumOff val="80000"/>
                </a:srgbClr>
              </a:solidFill>
              <a:latin typeface="Rockwell Extra Bold" pitchFamily="18" charset="0"/>
              <a:cs typeface="Arial" pitchFamily="34" charset="0"/>
            </a:endParaRPr>
          </a:p>
        </p:txBody>
      </p:sp>
      <p:sp>
        <p:nvSpPr>
          <p:cNvPr id="4" name="Rounded Rectangle 3"/>
          <p:cNvSpPr/>
          <p:nvPr/>
        </p:nvSpPr>
        <p:spPr>
          <a:xfrm>
            <a:off x="1371600" y="2667000"/>
            <a:ext cx="6400800" cy="3810000"/>
          </a:xfrm>
          <a:prstGeom prst="roundRect">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1371600" y="5867400"/>
            <a:ext cx="6400800" cy="1588"/>
          </a:xfrm>
          <a:prstGeom prst="line">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2" name="Right Arrow 11"/>
          <p:cNvSpPr/>
          <p:nvPr/>
        </p:nvSpPr>
        <p:spPr>
          <a:xfrm>
            <a:off x="6096000" y="5562600"/>
            <a:ext cx="762000" cy="609600"/>
          </a:xfrm>
          <a:prstGeom prst="rightArrow">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grpSp>
        <p:nvGrpSpPr>
          <p:cNvPr id="2" name="Group 23"/>
          <p:cNvGrpSpPr/>
          <p:nvPr/>
        </p:nvGrpSpPr>
        <p:grpSpPr>
          <a:xfrm>
            <a:off x="1676400" y="2819400"/>
            <a:ext cx="2743200" cy="2590800"/>
            <a:chOff x="1676400" y="1752600"/>
            <a:chExt cx="2743200" cy="2590800"/>
          </a:xfrm>
        </p:grpSpPr>
        <p:sp>
          <p:nvSpPr>
            <p:cNvPr id="25" name="Oval 24"/>
            <p:cNvSpPr/>
            <p:nvPr/>
          </p:nvSpPr>
          <p:spPr>
            <a:xfrm>
              <a:off x="1905000" y="1981200"/>
              <a:ext cx="2362200" cy="2362200"/>
            </a:xfrm>
            <a:prstGeom prst="ellipse">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2667001" y="1752600"/>
              <a:ext cx="685800" cy="533400"/>
            </a:xfrm>
            <a:prstGeom prst="rightArrow">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27" name="TextBox 26"/>
            <p:cNvSpPr txBox="1"/>
            <p:nvPr/>
          </p:nvSpPr>
          <p:spPr>
            <a:xfrm>
              <a:off x="2782554" y="2209800"/>
              <a:ext cx="494046"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Flp</a:t>
              </a:r>
              <a:endParaRPr lang="en-US" sz="4000" baseline="-25000" dirty="0" smtClean="0">
                <a:solidFill>
                  <a:srgbClr val="1F497D">
                    <a:lumMod val="20000"/>
                    <a:lumOff val="80000"/>
                  </a:srgbClr>
                </a:solidFill>
                <a:latin typeface="Symbol" pitchFamily="18" charset="2"/>
                <a:cs typeface="Arial" pitchFamily="34" charset="0"/>
              </a:endParaRPr>
            </a:p>
          </p:txBody>
        </p:sp>
        <p:sp>
          <p:nvSpPr>
            <p:cNvPr id="29" name="Right Arrow 28"/>
            <p:cNvSpPr/>
            <p:nvPr/>
          </p:nvSpPr>
          <p:spPr>
            <a:xfrm rot="16200000">
              <a:off x="1600200" y="2895600"/>
              <a:ext cx="685800" cy="533400"/>
            </a:xfrm>
            <a:prstGeom prst="rightArrow">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0" name="TextBox 29"/>
            <p:cNvSpPr txBox="1"/>
            <p:nvPr/>
          </p:nvSpPr>
          <p:spPr>
            <a:xfrm>
              <a:off x="2133600" y="3048000"/>
              <a:ext cx="506870"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bla</a:t>
              </a:r>
              <a:endParaRPr lang="en-US" sz="4000" baseline="-25000" dirty="0" smtClean="0">
                <a:solidFill>
                  <a:srgbClr val="1F497D">
                    <a:lumMod val="20000"/>
                    <a:lumOff val="80000"/>
                  </a:srgbClr>
                </a:solidFill>
                <a:latin typeface="Symbol" pitchFamily="18" charset="2"/>
                <a:cs typeface="Arial" pitchFamily="34" charset="0"/>
              </a:endParaRPr>
            </a:p>
          </p:txBody>
        </p:sp>
        <p:sp>
          <p:nvSpPr>
            <p:cNvPr id="31" name="Rectangle 30"/>
            <p:cNvSpPr/>
            <p:nvPr/>
          </p:nvSpPr>
          <p:spPr>
            <a:xfrm>
              <a:off x="4114800" y="2819400"/>
              <a:ext cx="304800" cy="762000"/>
            </a:xfrm>
            <a:prstGeom prst="rect">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2" name="TextBox 31"/>
            <p:cNvSpPr txBox="1"/>
            <p:nvPr/>
          </p:nvSpPr>
          <p:spPr>
            <a:xfrm>
              <a:off x="3531730" y="3048000"/>
              <a:ext cx="623889"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ori</a:t>
              </a:r>
              <a:r>
                <a:rPr lang="en-US" sz="2400" baseline="-25000" dirty="0" err="1" smtClean="0">
                  <a:solidFill>
                    <a:schemeClr val="tx2">
                      <a:lumMod val="20000"/>
                      <a:lumOff val="80000"/>
                    </a:schemeClr>
                  </a:solidFill>
                  <a:latin typeface="Arial" pitchFamily="34" charset="0"/>
                  <a:cs typeface="Arial" pitchFamily="34" charset="0"/>
                </a:rPr>
                <a:t>ts</a:t>
              </a:r>
              <a:endParaRPr lang="en-US" sz="2800" baseline="-25000" dirty="0" smtClean="0">
                <a:solidFill>
                  <a:schemeClr val="tx2">
                    <a:lumMod val="20000"/>
                    <a:lumOff val="80000"/>
                  </a:schemeClr>
                </a:solidFill>
                <a:latin typeface="Arial" pitchFamily="34" charset="0"/>
                <a:cs typeface="Arial" pitchFamily="34" charset="0"/>
              </a:endParaRPr>
            </a:p>
          </p:txBody>
        </p:sp>
      </p:grpSp>
      <p:sp>
        <p:nvSpPr>
          <p:cNvPr id="18" name="Right Arrow 17"/>
          <p:cNvSpPr/>
          <p:nvPr/>
        </p:nvSpPr>
        <p:spPr>
          <a:xfrm>
            <a:off x="4191000" y="5562600"/>
            <a:ext cx="1066800" cy="609600"/>
          </a:xfrm>
          <a:prstGeom prst="rightArrow">
            <a:avLst/>
          </a:prstGeom>
          <a:solidFill>
            <a:schemeClr val="tx2">
              <a:lumMod val="20000"/>
              <a:lumOff val="8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2">
                  <a:lumMod val="20000"/>
                  <a:lumOff val="80000"/>
                </a:schemeClr>
              </a:solidFill>
              <a:latin typeface="Calibri" pitchFamily="34" charset="0"/>
            </a:endParaRPr>
          </a:p>
        </p:txBody>
      </p:sp>
      <p:sp>
        <p:nvSpPr>
          <p:cNvPr id="19" name="TextBox 18"/>
          <p:cNvSpPr txBox="1"/>
          <p:nvPr/>
        </p:nvSpPr>
        <p:spPr>
          <a:xfrm>
            <a:off x="4343400" y="5667345"/>
            <a:ext cx="662361" cy="400110"/>
          </a:xfrm>
          <a:prstGeom prst="rect">
            <a:avLst/>
          </a:prstGeom>
          <a:noFill/>
        </p:spPr>
        <p:txBody>
          <a:bodyPr wrap="none" rtlCol="0">
            <a:spAutoFit/>
          </a:bodyPr>
          <a:lstStyle/>
          <a:p>
            <a:r>
              <a:rPr lang="en-US" sz="2000" i="1" dirty="0" err="1" smtClean="0">
                <a:latin typeface="Calibri" pitchFamily="34" charset="0"/>
              </a:rPr>
              <a:t>CmR</a:t>
            </a:r>
            <a:endParaRPr lang="en-US" sz="4000" baseline="-25000" dirty="0" smtClean="0">
              <a:latin typeface="Symbol" pitchFamily="18" charset="2"/>
              <a:cs typeface="Arial" pitchFamily="34" charset="0"/>
            </a:endParaRPr>
          </a:p>
        </p:txBody>
      </p:sp>
      <p:sp>
        <p:nvSpPr>
          <p:cNvPr id="24" name="Rectangle 23"/>
          <p:cNvSpPr/>
          <p:nvPr/>
        </p:nvSpPr>
        <p:spPr>
          <a:xfrm>
            <a:off x="2667000" y="5715000"/>
            <a:ext cx="609600" cy="304800"/>
          </a:xfrm>
          <a:prstGeom prst="rect">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23" name="Rounded Rectangle 22"/>
          <p:cNvSpPr/>
          <p:nvPr/>
        </p:nvSpPr>
        <p:spPr>
          <a:xfrm>
            <a:off x="3428999" y="5657844"/>
            <a:ext cx="531527" cy="379663"/>
          </a:xfrm>
          <a:prstGeom prst="roundRect">
            <a:avLst>
              <a:gd name="adj" fmla="val 50000"/>
            </a:avLst>
          </a:prstGeom>
          <a:solidFill>
            <a:schemeClr val="tx2">
              <a:lumMod val="20000"/>
              <a:lumOff val="8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28" name="Isosceles Triangle 27"/>
          <p:cNvSpPr/>
          <p:nvPr/>
        </p:nvSpPr>
        <p:spPr>
          <a:xfrm rot="5400000">
            <a:off x="3732728" y="5657844"/>
            <a:ext cx="379663" cy="379662"/>
          </a:xfrm>
          <a:prstGeom prst="triangle">
            <a:avLst/>
          </a:prstGeom>
          <a:solidFill>
            <a:schemeClr val="tx2">
              <a:lumMod val="20000"/>
              <a:lumOff val="8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3" name="TextBox 32"/>
          <p:cNvSpPr txBox="1"/>
          <p:nvPr/>
        </p:nvSpPr>
        <p:spPr>
          <a:xfrm>
            <a:off x="3429000" y="5638800"/>
            <a:ext cx="565283" cy="400110"/>
          </a:xfrm>
          <a:prstGeom prst="rect">
            <a:avLst/>
          </a:prstGeom>
          <a:noFill/>
        </p:spPr>
        <p:txBody>
          <a:bodyPr wrap="none" rtlCol="0">
            <a:spAutoFit/>
          </a:bodyPr>
          <a:lstStyle/>
          <a:p>
            <a:r>
              <a:rPr lang="en-US" sz="2000" dirty="0" smtClean="0">
                <a:latin typeface="Calibri" pitchFamily="34" charset="0"/>
              </a:rPr>
              <a:t>FRT</a:t>
            </a:r>
          </a:p>
        </p:txBody>
      </p:sp>
      <p:sp>
        <p:nvSpPr>
          <p:cNvPr id="34" name="Rounded Rectangle 33"/>
          <p:cNvSpPr/>
          <p:nvPr/>
        </p:nvSpPr>
        <p:spPr>
          <a:xfrm>
            <a:off x="5333999" y="5657844"/>
            <a:ext cx="531527" cy="379663"/>
          </a:xfrm>
          <a:prstGeom prst="roundRect">
            <a:avLst>
              <a:gd name="adj" fmla="val 50000"/>
            </a:avLst>
          </a:prstGeom>
          <a:solidFill>
            <a:schemeClr val="tx2">
              <a:lumMod val="20000"/>
              <a:lumOff val="8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5" name="Isosceles Triangle 34"/>
          <p:cNvSpPr/>
          <p:nvPr/>
        </p:nvSpPr>
        <p:spPr>
          <a:xfrm rot="5400000">
            <a:off x="5637728" y="5657844"/>
            <a:ext cx="379663" cy="379662"/>
          </a:xfrm>
          <a:prstGeom prst="triangle">
            <a:avLst/>
          </a:prstGeom>
          <a:solidFill>
            <a:schemeClr val="tx2">
              <a:lumMod val="20000"/>
              <a:lumOff val="8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6" name="TextBox 35"/>
          <p:cNvSpPr txBox="1"/>
          <p:nvPr/>
        </p:nvSpPr>
        <p:spPr>
          <a:xfrm>
            <a:off x="5334000" y="5638800"/>
            <a:ext cx="565283" cy="400110"/>
          </a:xfrm>
          <a:prstGeom prst="rect">
            <a:avLst/>
          </a:prstGeom>
          <a:noFill/>
        </p:spPr>
        <p:txBody>
          <a:bodyPr wrap="none" rtlCol="0">
            <a:spAutoFit/>
          </a:bodyPr>
          <a:lstStyle/>
          <a:p>
            <a:r>
              <a:rPr lang="en-US" sz="2000" dirty="0" smtClean="0">
                <a:latin typeface="Calibri" pitchFamily="34" charset="0"/>
              </a:rPr>
              <a:t>FRT</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err="1" smtClean="0">
                <a:solidFill>
                  <a:srgbClr val="1F497D">
                    <a:lumMod val="20000"/>
                    <a:lumOff val="80000"/>
                  </a:srgbClr>
                </a:solidFill>
                <a:latin typeface="Rockwell Extra Bold" pitchFamily="18" charset="0"/>
                <a:cs typeface="Arial" pitchFamily="34" charset="0"/>
              </a:rPr>
              <a:t>Markerless</a:t>
            </a:r>
            <a:r>
              <a:rPr lang="en-US" sz="4000" dirty="0" smtClean="0">
                <a:solidFill>
                  <a:srgbClr val="1F497D">
                    <a:lumMod val="20000"/>
                    <a:lumOff val="80000"/>
                  </a:srgbClr>
                </a:solidFill>
                <a:latin typeface="Rockwell Extra Bold" pitchFamily="18" charset="0"/>
                <a:cs typeface="Arial" pitchFamily="34" charset="0"/>
              </a:rPr>
              <a:t> Knockouts</a:t>
            </a:r>
            <a:endParaRPr lang="en-US" sz="3600" dirty="0">
              <a:solidFill>
                <a:srgbClr val="1F497D">
                  <a:lumMod val="20000"/>
                  <a:lumOff val="80000"/>
                </a:srgbClr>
              </a:solidFill>
              <a:latin typeface="Rockwell Extra Bold" pitchFamily="18" charset="0"/>
              <a:cs typeface="Arial" pitchFamily="34" charset="0"/>
            </a:endParaRPr>
          </a:p>
        </p:txBody>
      </p:sp>
      <p:sp>
        <p:nvSpPr>
          <p:cNvPr id="4" name="Rounded Rectangle 3"/>
          <p:cNvSpPr/>
          <p:nvPr/>
        </p:nvSpPr>
        <p:spPr>
          <a:xfrm>
            <a:off x="1371600" y="2667000"/>
            <a:ext cx="6400800" cy="3810000"/>
          </a:xfrm>
          <a:prstGeom prst="roundRect">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1371600" y="5867400"/>
            <a:ext cx="6400800" cy="1588"/>
          </a:xfrm>
          <a:prstGeom prst="line">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2" name="Right Arrow 11"/>
          <p:cNvSpPr/>
          <p:nvPr/>
        </p:nvSpPr>
        <p:spPr>
          <a:xfrm>
            <a:off x="5562600" y="5562600"/>
            <a:ext cx="762000" cy="609600"/>
          </a:xfrm>
          <a:prstGeom prst="rightArrow">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grpSp>
        <p:nvGrpSpPr>
          <p:cNvPr id="2" name="Group 23"/>
          <p:cNvGrpSpPr/>
          <p:nvPr/>
        </p:nvGrpSpPr>
        <p:grpSpPr>
          <a:xfrm>
            <a:off x="1676400" y="2819400"/>
            <a:ext cx="2743200" cy="2590800"/>
            <a:chOff x="1676400" y="1752600"/>
            <a:chExt cx="2743200" cy="2590800"/>
          </a:xfrm>
        </p:grpSpPr>
        <p:sp>
          <p:nvSpPr>
            <p:cNvPr id="25" name="Oval 24"/>
            <p:cNvSpPr/>
            <p:nvPr/>
          </p:nvSpPr>
          <p:spPr>
            <a:xfrm>
              <a:off x="1905000" y="1981200"/>
              <a:ext cx="2362200" cy="2362200"/>
            </a:xfrm>
            <a:prstGeom prst="ellipse">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2667001" y="1752600"/>
              <a:ext cx="685800" cy="533400"/>
            </a:xfrm>
            <a:prstGeom prst="rightArrow">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27" name="TextBox 26"/>
            <p:cNvSpPr txBox="1"/>
            <p:nvPr/>
          </p:nvSpPr>
          <p:spPr>
            <a:xfrm>
              <a:off x="2782554" y="2209800"/>
              <a:ext cx="494046"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Flp</a:t>
              </a:r>
              <a:endParaRPr lang="en-US" sz="4000" baseline="-25000" dirty="0" smtClean="0">
                <a:solidFill>
                  <a:srgbClr val="1F497D">
                    <a:lumMod val="20000"/>
                    <a:lumOff val="80000"/>
                  </a:srgbClr>
                </a:solidFill>
                <a:latin typeface="Symbol" pitchFamily="18" charset="2"/>
                <a:cs typeface="Arial" pitchFamily="34" charset="0"/>
              </a:endParaRPr>
            </a:p>
          </p:txBody>
        </p:sp>
        <p:sp>
          <p:nvSpPr>
            <p:cNvPr id="29" name="Right Arrow 28"/>
            <p:cNvSpPr/>
            <p:nvPr/>
          </p:nvSpPr>
          <p:spPr>
            <a:xfrm rot="16200000">
              <a:off x="1600200" y="2895600"/>
              <a:ext cx="685800" cy="533400"/>
            </a:xfrm>
            <a:prstGeom prst="rightArrow">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0" name="TextBox 29"/>
            <p:cNvSpPr txBox="1"/>
            <p:nvPr/>
          </p:nvSpPr>
          <p:spPr>
            <a:xfrm>
              <a:off x="2133600" y="3048000"/>
              <a:ext cx="506870"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bla</a:t>
              </a:r>
              <a:endParaRPr lang="en-US" sz="4000" baseline="-25000" dirty="0" smtClean="0">
                <a:solidFill>
                  <a:srgbClr val="1F497D">
                    <a:lumMod val="20000"/>
                    <a:lumOff val="80000"/>
                  </a:srgbClr>
                </a:solidFill>
                <a:latin typeface="Symbol" pitchFamily="18" charset="2"/>
                <a:cs typeface="Arial" pitchFamily="34" charset="0"/>
              </a:endParaRPr>
            </a:p>
          </p:txBody>
        </p:sp>
        <p:sp>
          <p:nvSpPr>
            <p:cNvPr id="31" name="Rectangle 30"/>
            <p:cNvSpPr/>
            <p:nvPr/>
          </p:nvSpPr>
          <p:spPr>
            <a:xfrm>
              <a:off x="4114800" y="2819400"/>
              <a:ext cx="304800" cy="762000"/>
            </a:xfrm>
            <a:prstGeom prst="rect">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2" name="TextBox 31"/>
            <p:cNvSpPr txBox="1"/>
            <p:nvPr/>
          </p:nvSpPr>
          <p:spPr>
            <a:xfrm>
              <a:off x="3531730" y="3048000"/>
              <a:ext cx="623889"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ori</a:t>
              </a:r>
              <a:r>
                <a:rPr lang="en-US" sz="2400" baseline="-25000" dirty="0" err="1" smtClean="0">
                  <a:solidFill>
                    <a:schemeClr val="tx2">
                      <a:lumMod val="20000"/>
                      <a:lumOff val="80000"/>
                    </a:schemeClr>
                  </a:solidFill>
                  <a:latin typeface="Arial" pitchFamily="34" charset="0"/>
                  <a:cs typeface="Arial" pitchFamily="34" charset="0"/>
                </a:rPr>
                <a:t>ts</a:t>
              </a:r>
              <a:endParaRPr lang="en-US" sz="2800" baseline="-25000" dirty="0" smtClean="0">
                <a:solidFill>
                  <a:schemeClr val="tx2">
                    <a:lumMod val="20000"/>
                    <a:lumOff val="80000"/>
                  </a:schemeClr>
                </a:solidFill>
                <a:latin typeface="Arial" pitchFamily="34" charset="0"/>
                <a:cs typeface="Arial" pitchFamily="34" charset="0"/>
              </a:endParaRPr>
            </a:p>
          </p:txBody>
        </p:sp>
      </p:grpSp>
      <p:sp>
        <p:nvSpPr>
          <p:cNvPr id="24" name="Rectangle 23"/>
          <p:cNvSpPr/>
          <p:nvPr/>
        </p:nvSpPr>
        <p:spPr>
          <a:xfrm>
            <a:off x="3964809" y="5715000"/>
            <a:ext cx="609600" cy="304800"/>
          </a:xfrm>
          <a:prstGeom prst="rect">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23" name="Rounded Rectangle 22"/>
          <p:cNvSpPr/>
          <p:nvPr/>
        </p:nvSpPr>
        <p:spPr>
          <a:xfrm>
            <a:off x="4726808" y="5657844"/>
            <a:ext cx="531527" cy="379663"/>
          </a:xfrm>
          <a:prstGeom prst="roundRect">
            <a:avLst>
              <a:gd name="adj" fmla="val 50000"/>
            </a:avLst>
          </a:prstGeom>
          <a:solidFill>
            <a:schemeClr val="tx2">
              <a:lumMod val="20000"/>
              <a:lumOff val="8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28" name="Isosceles Triangle 27"/>
          <p:cNvSpPr/>
          <p:nvPr/>
        </p:nvSpPr>
        <p:spPr>
          <a:xfrm rot="5400000">
            <a:off x="5030537" y="5657844"/>
            <a:ext cx="379663" cy="379662"/>
          </a:xfrm>
          <a:prstGeom prst="triangle">
            <a:avLst/>
          </a:prstGeom>
          <a:solidFill>
            <a:schemeClr val="tx2">
              <a:lumMod val="20000"/>
              <a:lumOff val="8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3" name="TextBox 32"/>
          <p:cNvSpPr txBox="1"/>
          <p:nvPr/>
        </p:nvSpPr>
        <p:spPr>
          <a:xfrm>
            <a:off x="4726809" y="5638800"/>
            <a:ext cx="565283" cy="400110"/>
          </a:xfrm>
          <a:prstGeom prst="rect">
            <a:avLst/>
          </a:prstGeom>
          <a:noFill/>
        </p:spPr>
        <p:txBody>
          <a:bodyPr wrap="none" rtlCol="0">
            <a:spAutoFit/>
          </a:bodyPr>
          <a:lstStyle/>
          <a:p>
            <a:r>
              <a:rPr lang="en-US" sz="2000" dirty="0" smtClean="0">
                <a:latin typeface="Calibri" pitchFamily="34" charset="0"/>
              </a:rPr>
              <a:t>FRT</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Knockout of </a:t>
            </a:r>
            <a:r>
              <a:rPr lang="en-US" sz="4000" i="1" dirty="0" err="1" smtClean="0">
                <a:solidFill>
                  <a:srgbClr val="1F497D">
                    <a:lumMod val="20000"/>
                    <a:lumOff val="80000"/>
                  </a:srgbClr>
                </a:solidFill>
                <a:latin typeface="Rockwell Extra Bold" pitchFamily="18" charset="0"/>
                <a:cs typeface="Arial" pitchFamily="34" charset="0"/>
              </a:rPr>
              <a:t>glgS</a:t>
            </a:r>
            <a:endParaRPr lang="en-US" sz="3600" i="1" dirty="0">
              <a:solidFill>
                <a:srgbClr val="1F497D">
                  <a:lumMod val="20000"/>
                  <a:lumOff val="80000"/>
                </a:srgbClr>
              </a:solidFill>
              <a:latin typeface="Rockwell Extra Bold" pitchFamily="18" charset="0"/>
              <a:cs typeface="Arial" pitchFamily="34" charset="0"/>
            </a:endParaRPr>
          </a:p>
        </p:txBody>
      </p:sp>
      <p:pic>
        <p:nvPicPr>
          <p:cNvPr id="48130" name="Picture 2"/>
          <p:cNvPicPr>
            <a:picLocks noChangeAspect="1" noChangeArrowheads="1"/>
          </p:cNvPicPr>
          <p:nvPr/>
        </p:nvPicPr>
        <p:blipFill>
          <a:blip r:embed="rId3" cstate="print"/>
          <a:srcRect/>
          <a:stretch>
            <a:fillRect/>
          </a:stretch>
        </p:blipFill>
        <p:spPr bwMode="auto">
          <a:xfrm>
            <a:off x="1447800" y="1100090"/>
            <a:ext cx="6667500" cy="5362623"/>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1966317"/>
            <a:ext cx="9144000" cy="707886"/>
          </a:xfrm>
          <a:prstGeom prst="rect">
            <a:avLst/>
          </a:prstGeom>
          <a:noFill/>
          <a:ln w="9525">
            <a:noFill/>
            <a:miter lim="800000"/>
            <a:headEnd/>
            <a:tailEnd/>
          </a:ln>
        </p:spPr>
        <p:txBody>
          <a:bodyPr wrap="square">
            <a:spAutoFit/>
          </a:bodyPr>
          <a:lstStyle/>
          <a:p>
            <a:pPr algn="ctr"/>
            <a:r>
              <a:rPr lang="en-US" sz="4000" dirty="0" smtClean="0">
                <a:solidFill>
                  <a:prstClr val="white"/>
                </a:solidFill>
                <a:latin typeface="Rockwell Extra Bold" pitchFamily="18" charset="0"/>
                <a:cs typeface="Arial" pitchFamily="34" charset="0"/>
              </a:rPr>
              <a:t>Cas9 and CRISPR</a:t>
            </a:r>
            <a:endParaRPr lang="en-US" sz="4000" dirty="0">
              <a:solidFill>
                <a:prstClr val="white"/>
              </a:solidFill>
              <a:latin typeface="Rockwell Extra Bold" pitchFamily="18" charset="0"/>
              <a:cs typeface="Arial" pitchFamily="34" charset="0"/>
            </a:endParaRPr>
          </a:p>
        </p:txBody>
      </p:sp>
    </p:spTree>
    <p:extLst>
      <p:ext uri="{BB962C8B-B14F-4D97-AF65-F5344CB8AC3E}">
        <p14:creationId xmlns:p14="http://schemas.microsoft.com/office/powerpoint/2010/main" val="25194929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pPr algn="ctr"/>
            <a:r>
              <a:rPr lang="en-US" sz="3600" dirty="0" smtClean="0">
                <a:solidFill>
                  <a:prstClr val="black"/>
                </a:solidFill>
                <a:latin typeface="Rockwell Extra Bold" pitchFamily="18" charset="0"/>
                <a:cs typeface="Arial" pitchFamily="34" charset="0"/>
              </a:rPr>
              <a:t>Cas9</a:t>
            </a:r>
            <a:endParaRPr lang="en-US" sz="3200" dirty="0">
              <a:solidFill>
                <a:prstClr val="black"/>
              </a:solidFill>
              <a:latin typeface="Rockwell Extra Bold" pitchFamily="18" charset="0"/>
              <a:cs typeface="Arial" pitchFamily="34" charset="0"/>
            </a:endParaRPr>
          </a:p>
        </p:txBody>
      </p:sp>
      <p:pic>
        <p:nvPicPr>
          <p:cNvPr id="1026" name="Picture 2" descr="http://zifit.partners.org/ZiFiT/IMAGES/CRISPR-Cas%20Carto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895" y="847724"/>
            <a:ext cx="8582025" cy="570547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225434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1524000"/>
            <a:ext cx="9144000" cy="1323439"/>
          </a:xfrm>
          <a:prstGeom prst="rect">
            <a:avLst/>
          </a:prstGeom>
          <a:noFill/>
          <a:ln w="9525">
            <a:noFill/>
            <a:miter lim="800000"/>
            <a:headEnd/>
            <a:tailEnd/>
          </a:ln>
        </p:spPr>
        <p:txBody>
          <a:bodyPr wrap="square">
            <a:spAutoFit/>
          </a:bodyPr>
          <a:lstStyle/>
          <a:p>
            <a:pPr algn="ctr"/>
            <a:r>
              <a:rPr lang="en-US" sz="4000" dirty="0" smtClean="0">
                <a:solidFill>
                  <a:schemeClr val="bg1"/>
                </a:solidFill>
                <a:latin typeface="Rockwell Extra Bold" pitchFamily="18" charset="0"/>
                <a:cs typeface="Arial" pitchFamily="34" charset="0"/>
              </a:rPr>
              <a:t>Conjugation, Transposition, and Transduction</a:t>
            </a:r>
            <a:endParaRPr lang="en-US" sz="4000" dirty="0">
              <a:solidFill>
                <a:schemeClr val="bg1"/>
              </a:solidFill>
              <a:latin typeface="Rockwell Extra Bold" pitchFamily="18" charset="0"/>
              <a:cs typeface="Arial" pitchFamily="34" charset="0"/>
            </a:endParaRPr>
          </a:p>
        </p:txBody>
      </p:sp>
      <p:sp>
        <p:nvSpPr>
          <p:cNvPr id="7" name="Rectangle 5"/>
          <p:cNvSpPr>
            <a:spLocks noChangeArrowheads="1"/>
          </p:cNvSpPr>
          <p:nvPr/>
        </p:nvSpPr>
        <p:spPr bwMode="auto">
          <a:xfrm>
            <a:off x="3352800" y="3512403"/>
            <a:ext cx="4953000" cy="1569660"/>
          </a:xfrm>
          <a:prstGeom prst="rect">
            <a:avLst/>
          </a:prstGeom>
          <a:noFill/>
          <a:ln w="9525">
            <a:noFill/>
            <a:miter lim="800000"/>
            <a:headEnd/>
            <a:tailEnd/>
          </a:ln>
        </p:spPr>
        <p:txBody>
          <a:bodyPr wrap="square">
            <a:spAutoFit/>
          </a:bodyPr>
          <a:lstStyle/>
          <a:p>
            <a:r>
              <a:rPr lang="en-US" sz="2400" dirty="0" smtClean="0">
                <a:solidFill>
                  <a:schemeClr val="bg1"/>
                </a:solidFill>
              </a:rPr>
              <a:t>Knocking in/out DNAs randomly with </a:t>
            </a:r>
            <a:r>
              <a:rPr lang="en-US" sz="2400" dirty="0" err="1" smtClean="0">
                <a:solidFill>
                  <a:schemeClr val="bg1"/>
                </a:solidFill>
              </a:rPr>
              <a:t>transposons</a:t>
            </a:r>
            <a:r>
              <a:rPr lang="en-US" sz="2400" dirty="0" smtClean="0">
                <a:solidFill>
                  <a:schemeClr val="bg1"/>
                </a:solidFill>
              </a:rPr>
              <a:t>, and transferring genome loci by phage transduction or conjugation</a:t>
            </a:r>
            <a:endParaRPr lang="en-US" sz="2400" dirty="0">
              <a:solidFill>
                <a:schemeClr val="bg1"/>
              </a:solidFill>
            </a:endParaRPr>
          </a:p>
        </p:txBody>
      </p:sp>
      <p:pic>
        <p:nvPicPr>
          <p:cNvPr id="20482" name="Picture 2" descr="https://encrypted-tbn0.gstatic.com/images?q=tbn:ANd9GcS1pUrp2Yv9sSFRfkFdHx1PFLCGAiFNrsnlQ4OCcOr-r8qLbCIU4A"/>
          <p:cNvPicPr>
            <a:picLocks noChangeAspect="1" noChangeArrowheads="1"/>
          </p:cNvPicPr>
          <p:nvPr/>
        </p:nvPicPr>
        <p:blipFill>
          <a:blip r:embed="rId5" cstate="print"/>
          <a:srcRect/>
          <a:stretch>
            <a:fillRect/>
          </a:stretch>
        </p:blipFill>
        <p:spPr bwMode="auto">
          <a:xfrm rot="20247109">
            <a:off x="733789" y="3048647"/>
            <a:ext cx="2206040" cy="3074668"/>
          </a:xfrm>
          <a:prstGeom prst="rect">
            <a:avLst/>
          </a:prstGeom>
          <a:noFill/>
        </p:spPr>
      </p:pic>
      <p:sp>
        <p:nvSpPr>
          <p:cNvPr id="5" name="Rectangle 4"/>
          <p:cNvSpPr/>
          <p:nvPr/>
        </p:nvSpPr>
        <p:spPr>
          <a:xfrm>
            <a:off x="381000" y="6488668"/>
            <a:ext cx="2650084" cy="369332"/>
          </a:xfrm>
          <a:prstGeom prst="rect">
            <a:avLst/>
          </a:prstGeom>
        </p:spPr>
        <p:txBody>
          <a:bodyPr wrap="none">
            <a:spAutoFit/>
          </a:bodyPr>
          <a:lstStyle/>
          <a:p>
            <a:r>
              <a:rPr lang="en-US" b="1" dirty="0" smtClean="0">
                <a:solidFill>
                  <a:schemeClr val="bg1"/>
                </a:solidFill>
              </a:rPr>
              <a:t>ISBN-13:</a:t>
            </a:r>
            <a:r>
              <a:rPr lang="en-US" dirty="0" smtClean="0">
                <a:solidFill>
                  <a:schemeClr val="bg1"/>
                </a:solidFill>
              </a:rPr>
              <a:t> 978-3540942702</a:t>
            </a:r>
            <a:endParaRPr lang="en-US" dirty="0">
              <a:solidFill>
                <a:schemeClr val="bg1"/>
              </a:solidFill>
            </a:endParaRPr>
          </a:p>
        </p:txBody>
      </p:sp>
    </p:spTree>
    <p:custDataLst>
      <p:tags r:id="rId2"/>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pPr algn="ctr"/>
            <a:r>
              <a:rPr lang="en-US" sz="3600" dirty="0" smtClean="0">
                <a:solidFill>
                  <a:prstClr val="black"/>
                </a:solidFill>
                <a:latin typeface="Rockwell Extra Bold" pitchFamily="18" charset="0"/>
                <a:cs typeface="Arial" pitchFamily="34" charset="0"/>
              </a:rPr>
              <a:t>Conjugation</a:t>
            </a:r>
            <a:endParaRPr lang="en-US" sz="3200" dirty="0">
              <a:solidFill>
                <a:prstClr val="black"/>
              </a:solidFill>
              <a:latin typeface="Rockwell Extra Bold" pitchFamily="18" charset="0"/>
              <a:cs typeface="Arial" pitchFamily="34" charset="0"/>
            </a:endParaRPr>
          </a:p>
        </p:txBody>
      </p:sp>
      <p:sp>
        <p:nvSpPr>
          <p:cNvPr id="19" name="Rectangle 18"/>
          <p:cNvSpPr/>
          <p:nvPr/>
        </p:nvSpPr>
        <p:spPr>
          <a:xfrm>
            <a:off x="609600" y="990600"/>
            <a:ext cx="8077200" cy="2308324"/>
          </a:xfrm>
          <a:prstGeom prst="rect">
            <a:avLst/>
          </a:prstGeom>
        </p:spPr>
        <p:txBody>
          <a:bodyPr wrap="square">
            <a:spAutoFit/>
          </a:bodyPr>
          <a:lstStyle/>
          <a:p>
            <a:pPr marL="457200" indent="-457200">
              <a:buFont typeface="Wingdings" pitchFamily="2" charset="2"/>
              <a:buChar char="§"/>
            </a:pPr>
            <a:r>
              <a:rPr lang="en-US" sz="2400" dirty="0" smtClean="0">
                <a:solidFill>
                  <a:prstClr val="black"/>
                </a:solidFill>
              </a:rPr>
              <a:t>Requires many additional genes provided </a:t>
            </a:r>
            <a:r>
              <a:rPr lang="en-US" sz="2400" i="1" dirty="0" smtClean="0">
                <a:solidFill>
                  <a:schemeClr val="tx2">
                    <a:lumMod val="60000"/>
                    <a:lumOff val="40000"/>
                  </a:schemeClr>
                </a:solidFill>
              </a:rPr>
              <a:t>in trans</a:t>
            </a:r>
            <a:r>
              <a:rPr lang="en-US" sz="2400" dirty="0" smtClean="0">
                <a:solidFill>
                  <a:schemeClr val="tx2">
                    <a:lumMod val="60000"/>
                    <a:lumOff val="40000"/>
                  </a:schemeClr>
                </a:solidFill>
              </a:rPr>
              <a:t> </a:t>
            </a:r>
            <a:r>
              <a:rPr lang="en-US" sz="2400" dirty="0" smtClean="0">
                <a:solidFill>
                  <a:prstClr val="black"/>
                </a:solidFill>
              </a:rPr>
              <a:t>(</a:t>
            </a:r>
            <a:r>
              <a:rPr lang="en-US" sz="2400" dirty="0" err="1" smtClean="0">
                <a:solidFill>
                  <a:prstClr val="black"/>
                </a:solidFill>
              </a:rPr>
              <a:t>genomically</a:t>
            </a:r>
            <a:r>
              <a:rPr lang="en-US" sz="2400" dirty="0" smtClean="0">
                <a:solidFill>
                  <a:prstClr val="black"/>
                </a:solidFill>
              </a:rPr>
              <a:t> or </a:t>
            </a:r>
            <a:r>
              <a:rPr lang="en-US" sz="2400" dirty="0" err="1" smtClean="0">
                <a:solidFill>
                  <a:prstClr val="black"/>
                </a:solidFill>
              </a:rPr>
              <a:t>episomally</a:t>
            </a:r>
            <a:r>
              <a:rPr lang="en-US" sz="2400" dirty="0" smtClean="0">
                <a:solidFill>
                  <a:prstClr val="black"/>
                </a:solidFill>
              </a:rPr>
              <a:t> encoded)</a:t>
            </a:r>
          </a:p>
          <a:p>
            <a:pPr marL="457200" indent="-457200">
              <a:buFont typeface="Wingdings" pitchFamily="2" charset="2"/>
              <a:buChar char="§"/>
            </a:pPr>
            <a:r>
              <a:rPr lang="en-US" sz="2400" dirty="0" smtClean="0">
                <a:solidFill>
                  <a:prstClr val="black"/>
                </a:solidFill>
              </a:rPr>
              <a:t>Conjugation initiates from an </a:t>
            </a:r>
            <a:r>
              <a:rPr lang="en-US" sz="2400" i="1" dirty="0" err="1" smtClean="0">
                <a:solidFill>
                  <a:schemeClr val="tx2">
                    <a:lumMod val="60000"/>
                    <a:lumOff val="40000"/>
                  </a:schemeClr>
                </a:solidFill>
              </a:rPr>
              <a:t>oriT</a:t>
            </a:r>
            <a:r>
              <a:rPr lang="en-US" sz="2400" dirty="0" smtClean="0">
                <a:solidFill>
                  <a:schemeClr val="tx2">
                    <a:lumMod val="60000"/>
                    <a:lumOff val="40000"/>
                  </a:schemeClr>
                </a:solidFill>
              </a:rPr>
              <a:t> sequence </a:t>
            </a:r>
            <a:r>
              <a:rPr lang="en-US" sz="2400" i="1" dirty="0" smtClean="0">
                <a:solidFill>
                  <a:schemeClr val="tx2">
                    <a:lumMod val="60000"/>
                    <a:lumOff val="40000"/>
                  </a:schemeClr>
                </a:solidFill>
              </a:rPr>
              <a:t>in </a:t>
            </a:r>
            <a:r>
              <a:rPr lang="en-US" sz="2400" i="1" dirty="0" err="1" smtClean="0">
                <a:solidFill>
                  <a:schemeClr val="tx2">
                    <a:lumMod val="60000"/>
                    <a:lumOff val="40000"/>
                  </a:schemeClr>
                </a:solidFill>
              </a:rPr>
              <a:t>cis</a:t>
            </a:r>
            <a:r>
              <a:rPr lang="en-US" sz="2400" i="1" dirty="0" smtClean="0">
                <a:solidFill>
                  <a:schemeClr val="tx2">
                    <a:lumMod val="60000"/>
                    <a:lumOff val="40000"/>
                  </a:schemeClr>
                </a:solidFill>
              </a:rPr>
              <a:t> </a:t>
            </a:r>
            <a:endParaRPr lang="en-US" sz="2400" dirty="0" smtClean="0">
              <a:solidFill>
                <a:schemeClr val="tx2">
                  <a:lumMod val="60000"/>
                  <a:lumOff val="40000"/>
                </a:schemeClr>
              </a:solidFill>
            </a:endParaRPr>
          </a:p>
          <a:p>
            <a:pPr marL="457200" indent="-457200">
              <a:buFont typeface="Wingdings" pitchFamily="2" charset="2"/>
              <a:buChar char="§"/>
            </a:pPr>
            <a:r>
              <a:rPr lang="en-US" sz="2400" dirty="0" smtClean="0">
                <a:solidFill>
                  <a:prstClr val="black"/>
                </a:solidFill>
              </a:rPr>
              <a:t>Proceeds by </a:t>
            </a:r>
            <a:r>
              <a:rPr lang="en-US" sz="2400" dirty="0" smtClean="0">
                <a:solidFill>
                  <a:schemeClr val="tx2">
                    <a:lumMod val="60000"/>
                    <a:lumOff val="40000"/>
                  </a:schemeClr>
                </a:solidFill>
              </a:rPr>
              <a:t>rolling circle </a:t>
            </a:r>
            <a:r>
              <a:rPr lang="en-US" sz="2400" dirty="0" smtClean="0">
                <a:solidFill>
                  <a:prstClr val="black"/>
                </a:solidFill>
              </a:rPr>
              <a:t>amplification generating a </a:t>
            </a:r>
            <a:r>
              <a:rPr lang="en-US" sz="2400" dirty="0" smtClean="0">
                <a:solidFill>
                  <a:prstClr val="black"/>
                </a:solidFill>
              </a:rPr>
              <a:t>single </a:t>
            </a:r>
            <a:r>
              <a:rPr lang="en-US" sz="2400" dirty="0" smtClean="0">
                <a:solidFill>
                  <a:prstClr val="black"/>
                </a:solidFill>
              </a:rPr>
              <a:t>stranded DNA that is exported through a pilus to a recipient cell</a:t>
            </a:r>
          </a:p>
        </p:txBody>
      </p:sp>
      <p:sp>
        <p:nvSpPr>
          <p:cNvPr id="6" name="Rounded Rectangle 5"/>
          <p:cNvSpPr/>
          <p:nvPr/>
        </p:nvSpPr>
        <p:spPr>
          <a:xfrm>
            <a:off x="2057400" y="3810000"/>
            <a:ext cx="4876800" cy="2286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2057400" y="5791200"/>
            <a:ext cx="4876800" cy="0"/>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sp>
        <p:nvSpPr>
          <p:cNvPr id="10" name="TextBox 9"/>
          <p:cNvSpPr txBox="1"/>
          <p:nvPr/>
        </p:nvSpPr>
        <p:spPr>
          <a:xfrm>
            <a:off x="2209800" y="5791200"/>
            <a:ext cx="1143000" cy="307777"/>
          </a:xfrm>
          <a:prstGeom prst="rect">
            <a:avLst/>
          </a:prstGeom>
          <a:noFill/>
        </p:spPr>
        <p:txBody>
          <a:bodyPr wrap="square" rtlCol="0">
            <a:spAutoFit/>
          </a:bodyPr>
          <a:lstStyle/>
          <a:p>
            <a:r>
              <a:rPr lang="en-US" sz="1400" i="1" dirty="0" smtClean="0"/>
              <a:t>Genome</a:t>
            </a:r>
            <a:endParaRPr lang="en-US" sz="1400" i="1" dirty="0"/>
          </a:p>
        </p:txBody>
      </p:sp>
      <p:sp>
        <p:nvSpPr>
          <p:cNvPr id="11" name="TextBox 10"/>
          <p:cNvSpPr txBox="1"/>
          <p:nvPr/>
        </p:nvSpPr>
        <p:spPr>
          <a:xfrm>
            <a:off x="3048000" y="4721423"/>
            <a:ext cx="914400" cy="307777"/>
          </a:xfrm>
          <a:prstGeom prst="rect">
            <a:avLst/>
          </a:prstGeom>
          <a:noFill/>
        </p:spPr>
        <p:txBody>
          <a:bodyPr wrap="square" rtlCol="0">
            <a:spAutoFit/>
          </a:bodyPr>
          <a:lstStyle/>
          <a:p>
            <a:r>
              <a:rPr lang="en-US" sz="1400" i="1" dirty="0" smtClean="0"/>
              <a:t>Plasmid</a:t>
            </a:r>
            <a:endParaRPr lang="en-US" sz="1400" i="1" dirty="0"/>
          </a:p>
        </p:txBody>
      </p:sp>
      <p:sp>
        <p:nvSpPr>
          <p:cNvPr id="13" name="Arc 12"/>
          <p:cNvSpPr/>
          <p:nvPr/>
        </p:nvSpPr>
        <p:spPr>
          <a:xfrm>
            <a:off x="2743200" y="4191000"/>
            <a:ext cx="1371600" cy="1371600"/>
          </a:xfrm>
          <a:prstGeom prst="arc">
            <a:avLst>
              <a:gd name="adj1" fmla="val 16200000"/>
              <a:gd name="adj2" fmla="val 1607205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4" name="Arc 13"/>
          <p:cNvSpPr/>
          <p:nvPr/>
        </p:nvSpPr>
        <p:spPr>
          <a:xfrm>
            <a:off x="2743200" y="4191000"/>
            <a:ext cx="1371600" cy="1371600"/>
          </a:xfrm>
          <a:prstGeom prst="arc">
            <a:avLst>
              <a:gd name="adj1" fmla="val 15101332"/>
              <a:gd name="adj2" fmla="val 17690738"/>
            </a:avLst>
          </a:prstGeom>
          <a:no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cxnSp>
        <p:nvCxnSpPr>
          <p:cNvPr id="15" name="Straight Connector 14"/>
          <p:cNvCxnSpPr/>
          <p:nvPr/>
        </p:nvCxnSpPr>
        <p:spPr>
          <a:xfrm>
            <a:off x="4419600" y="5791200"/>
            <a:ext cx="2057400" cy="0"/>
          </a:xfrm>
          <a:prstGeom prst="line">
            <a:avLst/>
          </a:prstGeom>
          <a:no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33" name="Group 32"/>
          <p:cNvGrpSpPr/>
          <p:nvPr/>
        </p:nvGrpSpPr>
        <p:grpSpPr>
          <a:xfrm>
            <a:off x="3696478" y="3429000"/>
            <a:ext cx="3390122" cy="2133600"/>
            <a:chOff x="3620278" y="3429000"/>
            <a:chExt cx="3390122" cy="2133600"/>
          </a:xfrm>
        </p:grpSpPr>
        <p:sp>
          <p:nvSpPr>
            <p:cNvPr id="18" name="TextBox 17"/>
            <p:cNvSpPr txBox="1"/>
            <p:nvPr/>
          </p:nvSpPr>
          <p:spPr>
            <a:xfrm>
              <a:off x="5181600" y="4572000"/>
              <a:ext cx="1828800" cy="307777"/>
            </a:xfrm>
            <a:prstGeom prst="rect">
              <a:avLst/>
            </a:prstGeom>
            <a:noFill/>
          </p:spPr>
          <p:txBody>
            <a:bodyPr wrap="square" rtlCol="0">
              <a:spAutoFit/>
            </a:bodyPr>
            <a:lstStyle/>
            <a:p>
              <a:r>
                <a:rPr lang="en-US" sz="1400" i="1" dirty="0" smtClean="0"/>
                <a:t>Conjugation Proteins</a:t>
              </a:r>
            </a:p>
          </p:txBody>
        </p:sp>
        <p:sp>
          <p:nvSpPr>
            <p:cNvPr id="20" name="Oval 19"/>
            <p:cNvSpPr/>
            <p:nvPr/>
          </p:nvSpPr>
          <p:spPr>
            <a:xfrm>
              <a:off x="4419600" y="3429000"/>
              <a:ext cx="304800" cy="609600"/>
            </a:xfrm>
            <a:prstGeom prst="ellipse">
              <a:avLst/>
            </a:prstGeom>
            <a:solidFill>
              <a:schemeClr val="accent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572000" y="3429000"/>
              <a:ext cx="304800" cy="609600"/>
            </a:xfrm>
            <a:prstGeom prst="ellipse">
              <a:avLst/>
            </a:prstGeom>
            <a:solidFill>
              <a:schemeClr val="accent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loud 21"/>
            <p:cNvSpPr/>
            <p:nvPr/>
          </p:nvSpPr>
          <p:spPr>
            <a:xfrm>
              <a:off x="4724400" y="4648200"/>
              <a:ext cx="381000" cy="381000"/>
            </a:xfrm>
            <a:prstGeom prst="cloud">
              <a:avLst/>
            </a:prstGeom>
            <a:solidFill>
              <a:schemeClr val="accent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loud 22"/>
            <p:cNvSpPr/>
            <p:nvPr/>
          </p:nvSpPr>
          <p:spPr>
            <a:xfrm>
              <a:off x="5715000" y="4038600"/>
              <a:ext cx="533400" cy="533400"/>
            </a:xfrm>
            <a:prstGeom prst="cloud">
              <a:avLst/>
            </a:prstGeom>
            <a:solidFill>
              <a:schemeClr val="accent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791200" y="4876800"/>
              <a:ext cx="304800" cy="304800"/>
            </a:xfrm>
            <a:prstGeom prst="ellipse">
              <a:avLst/>
            </a:prstGeom>
            <a:solidFill>
              <a:schemeClr val="accent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334000" y="4267200"/>
              <a:ext cx="152400" cy="152400"/>
            </a:xfrm>
            <a:prstGeom prst="ellipse">
              <a:avLst/>
            </a:prstGeom>
            <a:solidFill>
              <a:schemeClr val="accent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flipV="1">
              <a:off x="5638800" y="5181600"/>
              <a:ext cx="0" cy="38100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334000" y="5029200"/>
              <a:ext cx="152400" cy="152400"/>
            </a:xfrm>
            <a:prstGeom prst="ellipse">
              <a:avLst/>
            </a:prstGeom>
            <a:solidFill>
              <a:schemeClr val="accent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3620278" y="3976396"/>
              <a:ext cx="1324946" cy="362339"/>
            </a:xfrm>
            <a:custGeom>
              <a:avLst/>
              <a:gdLst>
                <a:gd name="connsiteX0" fmla="*/ 1324946 w 1324946"/>
                <a:gd name="connsiteY0" fmla="*/ 362339 h 362339"/>
                <a:gd name="connsiteX1" fmla="*/ 503853 w 1324946"/>
                <a:gd name="connsiteY1" fmla="*/ 35767 h 362339"/>
                <a:gd name="connsiteX2" fmla="*/ 0 w 1324946"/>
                <a:gd name="connsiteY2" fmla="*/ 147735 h 362339"/>
              </a:gdLst>
              <a:ahLst/>
              <a:cxnLst>
                <a:cxn ang="0">
                  <a:pos x="connsiteX0" y="connsiteY0"/>
                </a:cxn>
                <a:cxn ang="0">
                  <a:pos x="connsiteX1" y="connsiteY1"/>
                </a:cxn>
                <a:cxn ang="0">
                  <a:pos x="connsiteX2" y="connsiteY2"/>
                </a:cxn>
              </a:cxnLst>
              <a:rect l="l" t="t" r="r" b="b"/>
              <a:pathLst>
                <a:path w="1324946" h="362339">
                  <a:moveTo>
                    <a:pt x="1324946" y="362339"/>
                  </a:moveTo>
                  <a:cubicBezTo>
                    <a:pt x="1024811" y="216936"/>
                    <a:pt x="724677" y="71534"/>
                    <a:pt x="503853" y="35767"/>
                  </a:cubicBezTo>
                  <a:cubicBezTo>
                    <a:pt x="283029" y="0"/>
                    <a:pt x="141514" y="73867"/>
                    <a:pt x="0" y="147735"/>
                  </a:cubicBezTo>
                </a:path>
              </a:pathLst>
            </a:cu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4" name="TextBox 33"/>
          <p:cNvSpPr txBox="1"/>
          <p:nvPr/>
        </p:nvSpPr>
        <p:spPr>
          <a:xfrm>
            <a:off x="3200400" y="3886200"/>
            <a:ext cx="533400" cy="304800"/>
          </a:xfrm>
          <a:prstGeom prst="rect">
            <a:avLst/>
          </a:prstGeom>
          <a:noFill/>
        </p:spPr>
        <p:txBody>
          <a:bodyPr wrap="square" rtlCol="0">
            <a:spAutoFit/>
          </a:bodyPr>
          <a:lstStyle/>
          <a:p>
            <a:pPr algn="ctr"/>
            <a:r>
              <a:rPr lang="en-US" sz="1400" i="1" dirty="0" err="1" smtClean="0"/>
              <a:t>oriT</a:t>
            </a:r>
            <a:endParaRPr lang="en-US" sz="1400" i="1" dirty="0"/>
          </a:p>
        </p:txBody>
      </p:sp>
      <p:sp>
        <p:nvSpPr>
          <p:cNvPr id="35" name="TextBox 34"/>
          <p:cNvSpPr txBox="1"/>
          <p:nvPr/>
        </p:nvSpPr>
        <p:spPr>
          <a:xfrm>
            <a:off x="4648200" y="5791200"/>
            <a:ext cx="1828800" cy="307777"/>
          </a:xfrm>
          <a:prstGeom prst="rect">
            <a:avLst/>
          </a:prstGeom>
          <a:noFill/>
        </p:spPr>
        <p:txBody>
          <a:bodyPr wrap="square" rtlCol="0">
            <a:spAutoFit/>
          </a:bodyPr>
          <a:lstStyle/>
          <a:p>
            <a:r>
              <a:rPr lang="en-US" sz="1400" i="1" dirty="0" smtClean="0"/>
              <a:t>Conjugation Genes</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pPr algn="ctr"/>
            <a:r>
              <a:rPr lang="en-US" sz="3600" dirty="0" smtClean="0">
                <a:solidFill>
                  <a:prstClr val="black"/>
                </a:solidFill>
                <a:latin typeface="Rockwell Extra Bold" pitchFamily="18" charset="0"/>
                <a:cs typeface="Arial" pitchFamily="34" charset="0"/>
              </a:rPr>
              <a:t>Conjugation</a:t>
            </a:r>
            <a:endParaRPr lang="en-US" sz="3200" dirty="0">
              <a:solidFill>
                <a:prstClr val="black"/>
              </a:solidFill>
              <a:latin typeface="Rockwell Extra Bold" pitchFamily="18" charset="0"/>
              <a:cs typeface="Arial" pitchFamily="34" charset="0"/>
            </a:endParaRPr>
          </a:p>
        </p:txBody>
      </p:sp>
      <p:sp>
        <p:nvSpPr>
          <p:cNvPr id="6" name="Rounded Rectangle 5"/>
          <p:cNvSpPr/>
          <p:nvPr/>
        </p:nvSpPr>
        <p:spPr>
          <a:xfrm>
            <a:off x="685800" y="3810000"/>
            <a:ext cx="4876800" cy="2286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9" name="Straight Connector 8"/>
          <p:cNvCxnSpPr/>
          <p:nvPr/>
        </p:nvCxnSpPr>
        <p:spPr>
          <a:xfrm>
            <a:off x="685800" y="5791200"/>
            <a:ext cx="4876800" cy="0"/>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sp>
        <p:nvSpPr>
          <p:cNvPr id="10" name="TextBox 9"/>
          <p:cNvSpPr txBox="1"/>
          <p:nvPr/>
        </p:nvSpPr>
        <p:spPr>
          <a:xfrm>
            <a:off x="838200" y="5791200"/>
            <a:ext cx="1143000" cy="307777"/>
          </a:xfrm>
          <a:prstGeom prst="rect">
            <a:avLst/>
          </a:prstGeom>
          <a:noFill/>
        </p:spPr>
        <p:txBody>
          <a:bodyPr wrap="square" rtlCol="0">
            <a:spAutoFit/>
          </a:bodyPr>
          <a:lstStyle/>
          <a:p>
            <a:r>
              <a:rPr lang="en-US" sz="1400" i="1" dirty="0" smtClean="0">
                <a:solidFill>
                  <a:prstClr val="black"/>
                </a:solidFill>
              </a:rPr>
              <a:t>Genome</a:t>
            </a:r>
            <a:endParaRPr lang="en-US" sz="1400" i="1" dirty="0">
              <a:solidFill>
                <a:prstClr val="black"/>
              </a:solidFill>
            </a:endParaRPr>
          </a:p>
        </p:txBody>
      </p:sp>
      <p:sp>
        <p:nvSpPr>
          <p:cNvPr id="11" name="TextBox 10"/>
          <p:cNvSpPr txBox="1"/>
          <p:nvPr/>
        </p:nvSpPr>
        <p:spPr>
          <a:xfrm>
            <a:off x="1676400" y="4721423"/>
            <a:ext cx="914400" cy="307777"/>
          </a:xfrm>
          <a:prstGeom prst="rect">
            <a:avLst/>
          </a:prstGeom>
          <a:noFill/>
        </p:spPr>
        <p:txBody>
          <a:bodyPr wrap="square" rtlCol="0">
            <a:spAutoFit/>
          </a:bodyPr>
          <a:lstStyle/>
          <a:p>
            <a:r>
              <a:rPr lang="en-US" sz="1400" i="1" dirty="0" smtClean="0">
                <a:solidFill>
                  <a:prstClr val="black"/>
                </a:solidFill>
              </a:rPr>
              <a:t>Plasmid</a:t>
            </a:r>
            <a:endParaRPr lang="en-US" sz="1400" i="1" dirty="0">
              <a:solidFill>
                <a:prstClr val="black"/>
              </a:solidFill>
            </a:endParaRPr>
          </a:p>
        </p:txBody>
      </p:sp>
      <p:sp>
        <p:nvSpPr>
          <p:cNvPr id="13" name="Arc 12"/>
          <p:cNvSpPr/>
          <p:nvPr/>
        </p:nvSpPr>
        <p:spPr>
          <a:xfrm>
            <a:off x="1371600" y="4191000"/>
            <a:ext cx="1371600" cy="1371600"/>
          </a:xfrm>
          <a:prstGeom prst="arc">
            <a:avLst>
              <a:gd name="adj1" fmla="val 16200000"/>
              <a:gd name="adj2" fmla="val 1607205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Arc 13"/>
          <p:cNvSpPr/>
          <p:nvPr/>
        </p:nvSpPr>
        <p:spPr>
          <a:xfrm>
            <a:off x="1371600" y="4191000"/>
            <a:ext cx="1371600" cy="1371600"/>
          </a:xfrm>
          <a:prstGeom prst="arc">
            <a:avLst>
              <a:gd name="adj1" fmla="val 15101332"/>
              <a:gd name="adj2" fmla="val 17690738"/>
            </a:avLst>
          </a:prstGeom>
          <a:no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5" name="Straight Connector 14"/>
          <p:cNvCxnSpPr/>
          <p:nvPr/>
        </p:nvCxnSpPr>
        <p:spPr>
          <a:xfrm>
            <a:off x="3048000" y="5791200"/>
            <a:ext cx="2057400" cy="0"/>
          </a:xfrm>
          <a:prstGeom prst="line">
            <a:avLst/>
          </a:prstGeom>
          <a:no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2" name="Group 32"/>
          <p:cNvGrpSpPr/>
          <p:nvPr/>
        </p:nvGrpSpPr>
        <p:grpSpPr>
          <a:xfrm>
            <a:off x="2324878" y="3429000"/>
            <a:ext cx="3390122" cy="2133600"/>
            <a:chOff x="3620278" y="3429000"/>
            <a:chExt cx="3390122" cy="2133600"/>
          </a:xfrm>
        </p:grpSpPr>
        <p:sp>
          <p:nvSpPr>
            <p:cNvPr id="18" name="TextBox 17"/>
            <p:cNvSpPr txBox="1"/>
            <p:nvPr/>
          </p:nvSpPr>
          <p:spPr>
            <a:xfrm>
              <a:off x="5181600" y="4572000"/>
              <a:ext cx="1828800" cy="307777"/>
            </a:xfrm>
            <a:prstGeom prst="rect">
              <a:avLst/>
            </a:prstGeom>
            <a:noFill/>
          </p:spPr>
          <p:txBody>
            <a:bodyPr wrap="square" rtlCol="0">
              <a:spAutoFit/>
            </a:bodyPr>
            <a:lstStyle/>
            <a:p>
              <a:r>
                <a:rPr lang="en-US" sz="1400" i="1" dirty="0" smtClean="0">
                  <a:solidFill>
                    <a:prstClr val="black"/>
                  </a:solidFill>
                </a:rPr>
                <a:t>Conjugation Proteins</a:t>
              </a:r>
            </a:p>
          </p:txBody>
        </p:sp>
        <p:sp>
          <p:nvSpPr>
            <p:cNvPr id="20" name="Oval 19"/>
            <p:cNvSpPr/>
            <p:nvPr/>
          </p:nvSpPr>
          <p:spPr>
            <a:xfrm>
              <a:off x="4419600" y="3429000"/>
              <a:ext cx="304800" cy="609600"/>
            </a:xfrm>
            <a:prstGeom prst="ellipse">
              <a:avLst/>
            </a:prstGeom>
            <a:solidFill>
              <a:schemeClr val="accent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Oval 20"/>
            <p:cNvSpPr/>
            <p:nvPr/>
          </p:nvSpPr>
          <p:spPr>
            <a:xfrm>
              <a:off x="4572000" y="3429000"/>
              <a:ext cx="304800" cy="609600"/>
            </a:xfrm>
            <a:prstGeom prst="ellipse">
              <a:avLst/>
            </a:prstGeom>
            <a:solidFill>
              <a:schemeClr val="accent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Cloud 21"/>
            <p:cNvSpPr/>
            <p:nvPr/>
          </p:nvSpPr>
          <p:spPr>
            <a:xfrm>
              <a:off x="4724400" y="4648200"/>
              <a:ext cx="381000" cy="381000"/>
            </a:xfrm>
            <a:prstGeom prst="cloud">
              <a:avLst/>
            </a:prstGeom>
            <a:solidFill>
              <a:schemeClr val="accent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Cloud 22"/>
            <p:cNvSpPr/>
            <p:nvPr/>
          </p:nvSpPr>
          <p:spPr>
            <a:xfrm>
              <a:off x="5715000" y="4038600"/>
              <a:ext cx="533400" cy="533400"/>
            </a:xfrm>
            <a:prstGeom prst="cloud">
              <a:avLst/>
            </a:prstGeom>
            <a:solidFill>
              <a:schemeClr val="accent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5791200" y="4876800"/>
              <a:ext cx="304800" cy="304800"/>
            </a:xfrm>
            <a:prstGeom prst="ellipse">
              <a:avLst/>
            </a:prstGeom>
            <a:solidFill>
              <a:schemeClr val="accent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Oval 24"/>
            <p:cNvSpPr/>
            <p:nvPr/>
          </p:nvSpPr>
          <p:spPr>
            <a:xfrm>
              <a:off x="5334000" y="4267200"/>
              <a:ext cx="152400" cy="152400"/>
            </a:xfrm>
            <a:prstGeom prst="ellipse">
              <a:avLst/>
            </a:prstGeom>
            <a:solidFill>
              <a:schemeClr val="accent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7" name="Straight Arrow Connector 26"/>
            <p:cNvCxnSpPr/>
            <p:nvPr/>
          </p:nvCxnSpPr>
          <p:spPr>
            <a:xfrm flipV="1">
              <a:off x="5638800" y="5181600"/>
              <a:ext cx="0" cy="38100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334000" y="5029200"/>
              <a:ext cx="152400" cy="152400"/>
            </a:xfrm>
            <a:prstGeom prst="ellipse">
              <a:avLst/>
            </a:prstGeom>
            <a:solidFill>
              <a:schemeClr val="accent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Freeform 30"/>
            <p:cNvSpPr/>
            <p:nvPr/>
          </p:nvSpPr>
          <p:spPr>
            <a:xfrm>
              <a:off x="3620278" y="3976396"/>
              <a:ext cx="1324946" cy="362339"/>
            </a:xfrm>
            <a:custGeom>
              <a:avLst/>
              <a:gdLst>
                <a:gd name="connsiteX0" fmla="*/ 1324946 w 1324946"/>
                <a:gd name="connsiteY0" fmla="*/ 362339 h 362339"/>
                <a:gd name="connsiteX1" fmla="*/ 503853 w 1324946"/>
                <a:gd name="connsiteY1" fmla="*/ 35767 h 362339"/>
                <a:gd name="connsiteX2" fmla="*/ 0 w 1324946"/>
                <a:gd name="connsiteY2" fmla="*/ 147735 h 362339"/>
              </a:gdLst>
              <a:ahLst/>
              <a:cxnLst>
                <a:cxn ang="0">
                  <a:pos x="connsiteX0" y="connsiteY0"/>
                </a:cxn>
                <a:cxn ang="0">
                  <a:pos x="connsiteX1" y="connsiteY1"/>
                </a:cxn>
                <a:cxn ang="0">
                  <a:pos x="connsiteX2" y="connsiteY2"/>
                </a:cxn>
              </a:cxnLst>
              <a:rect l="l" t="t" r="r" b="b"/>
              <a:pathLst>
                <a:path w="1324946" h="362339">
                  <a:moveTo>
                    <a:pt x="1324946" y="362339"/>
                  </a:moveTo>
                  <a:cubicBezTo>
                    <a:pt x="1024811" y="216936"/>
                    <a:pt x="724677" y="71534"/>
                    <a:pt x="503853" y="35767"/>
                  </a:cubicBezTo>
                  <a:cubicBezTo>
                    <a:pt x="283029" y="0"/>
                    <a:pt x="141514" y="73867"/>
                    <a:pt x="0" y="147735"/>
                  </a:cubicBezTo>
                </a:path>
              </a:pathLst>
            </a:cu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grpSp>
      <p:sp>
        <p:nvSpPr>
          <p:cNvPr id="34" name="TextBox 33"/>
          <p:cNvSpPr txBox="1"/>
          <p:nvPr/>
        </p:nvSpPr>
        <p:spPr>
          <a:xfrm>
            <a:off x="1828800" y="3886200"/>
            <a:ext cx="533400" cy="304800"/>
          </a:xfrm>
          <a:prstGeom prst="rect">
            <a:avLst/>
          </a:prstGeom>
          <a:noFill/>
        </p:spPr>
        <p:txBody>
          <a:bodyPr wrap="square" rtlCol="0">
            <a:spAutoFit/>
          </a:bodyPr>
          <a:lstStyle/>
          <a:p>
            <a:pPr algn="ctr"/>
            <a:r>
              <a:rPr lang="en-US" sz="1400" i="1" dirty="0" err="1" smtClean="0">
                <a:solidFill>
                  <a:prstClr val="black"/>
                </a:solidFill>
              </a:rPr>
              <a:t>oriT</a:t>
            </a:r>
            <a:endParaRPr lang="en-US" sz="1400" i="1" dirty="0">
              <a:solidFill>
                <a:prstClr val="black"/>
              </a:solidFill>
            </a:endParaRPr>
          </a:p>
        </p:txBody>
      </p:sp>
      <p:sp>
        <p:nvSpPr>
          <p:cNvPr id="35" name="TextBox 34"/>
          <p:cNvSpPr txBox="1"/>
          <p:nvPr/>
        </p:nvSpPr>
        <p:spPr>
          <a:xfrm>
            <a:off x="3276600" y="5791200"/>
            <a:ext cx="1828800" cy="307777"/>
          </a:xfrm>
          <a:prstGeom prst="rect">
            <a:avLst/>
          </a:prstGeom>
          <a:noFill/>
        </p:spPr>
        <p:txBody>
          <a:bodyPr wrap="square" rtlCol="0">
            <a:spAutoFit/>
          </a:bodyPr>
          <a:lstStyle/>
          <a:p>
            <a:r>
              <a:rPr lang="en-US" sz="1400" i="1" dirty="0" smtClean="0">
                <a:solidFill>
                  <a:prstClr val="black"/>
                </a:solidFill>
              </a:rPr>
              <a:t>Conjugation Genes</a:t>
            </a:r>
          </a:p>
        </p:txBody>
      </p:sp>
      <p:pic>
        <p:nvPicPr>
          <p:cNvPr id="162819" name="Picture 3"/>
          <p:cNvPicPr>
            <a:picLocks noChangeAspect="1" noChangeArrowheads="1"/>
          </p:cNvPicPr>
          <p:nvPr/>
        </p:nvPicPr>
        <p:blipFill>
          <a:blip r:embed="rId3" cstate="print"/>
          <a:srcRect/>
          <a:stretch>
            <a:fillRect/>
          </a:stretch>
        </p:blipFill>
        <p:spPr bwMode="auto">
          <a:xfrm>
            <a:off x="5791200" y="3810000"/>
            <a:ext cx="3048000" cy="2275840"/>
          </a:xfrm>
          <a:prstGeom prst="rect">
            <a:avLst/>
          </a:prstGeom>
          <a:noFill/>
          <a:ln w="9525">
            <a:noFill/>
            <a:miter lim="800000"/>
            <a:headEnd/>
            <a:tailEnd/>
          </a:ln>
        </p:spPr>
      </p:pic>
      <p:sp>
        <p:nvSpPr>
          <p:cNvPr id="26" name="Rectangle 25"/>
          <p:cNvSpPr/>
          <p:nvPr/>
        </p:nvSpPr>
        <p:spPr>
          <a:xfrm>
            <a:off x="609600" y="990600"/>
            <a:ext cx="8077200" cy="2308324"/>
          </a:xfrm>
          <a:prstGeom prst="rect">
            <a:avLst/>
          </a:prstGeom>
        </p:spPr>
        <p:txBody>
          <a:bodyPr wrap="square">
            <a:spAutoFit/>
          </a:bodyPr>
          <a:lstStyle/>
          <a:p>
            <a:pPr marL="457200" indent="-457200">
              <a:buFont typeface="Wingdings" pitchFamily="2" charset="2"/>
              <a:buChar char="§"/>
            </a:pPr>
            <a:r>
              <a:rPr lang="en-US" sz="2400" dirty="0" smtClean="0"/>
              <a:t>Requires many additional genes provided </a:t>
            </a:r>
            <a:r>
              <a:rPr lang="en-US" sz="2400" i="1" dirty="0" smtClean="0"/>
              <a:t>in trans</a:t>
            </a:r>
            <a:r>
              <a:rPr lang="en-US" sz="2400" dirty="0" smtClean="0"/>
              <a:t> (</a:t>
            </a:r>
            <a:r>
              <a:rPr lang="en-US" sz="2400" dirty="0" err="1" smtClean="0"/>
              <a:t>genomically</a:t>
            </a:r>
            <a:r>
              <a:rPr lang="en-US" sz="2400" dirty="0" smtClean="0"/>
              <a:t> or </a:t>
            </a:r>
            <a:r>
              <a:rPr lang="en-US" sz="2400" dirty="0" err="1" smtClean="0"/>
              <a:t>episomally</a:t>
            </a:r>
            <a:r>
              <a:rPr lang="en-US" sz="2400" dirty="0" smtClean="0"/>
              <a:t> encoded)</a:t>
            </a:r>
          </a:p>
          <a:p>
            <a:pPr marL="457200" indent="-457200">
              <a:buFont typeface="Wingdings" pitchFamily="2" charset="2"/>
              <a:buChar char="§"/>
            </a:pPr>
            <a:r>
              <a:rPr lang="en-US" sz="2400" dirty="0" smtClean="0"/>
              <a:t>Conjugation initiates from an </a:t>
            </a:r>
            <a:r>
              <a:rPr lang="en-US" sz="2400" i="1" dirty="0" err="1" smtClean="0"/>
              <a:t>oriT</a:t>
            </a:r>
            <a:r>
              <a:rPr lang="en-US" sz="2400" dirty="0" smtClean="0"/>
              <a:t> sequence </a:t>
            </a:r>
            <a:r>
              <a:rPr lang="en-US" sz="2400" i="1" dirty="0" smtClean="0"/>
              <a:t>in </a:t>
            </a:r>
            <a:r>
              <a:rPr lang="en-US" sz="2400" i="1" dirty="0" err="1" smtClean="0"/>
              <a:t>cis</a:t>
            </a:r>
            <a:r>
              <a:rPr lang="en-US" sz="2400" i="1" dirty="0" smtClean="0"/>
              <a:t> </a:t>
            </a:r>
            <a:endParaRPr lang="en-US" sz="2400" dirty="0" smtClean="0"/>
          </a:p>
          <a:p>
            <a:pPr marL="457200" indent="-457200">
              <a:buFont typeface="Wingdings" pitchFamily="2" charset="2"/>
              <a:buChar char="§"/>
            </a:pPr>
            <a:r>
              <a:rPr lang="en-US" sz="2400" dirty="0" smtClean="0"/>
              <a:t>Proceeds by rolling circle amplification generating a concatenated single stranded DNA that is exported through a </a:t>
            </a:r>
            <a:r>
              <a:rPr lang="en-US" sz="2400" dirty="0" err="1" smtClean="0"/>
              <a:t>pilus</a:t>
            </a:r>
            <a:r>
              <a:rPr lang="en-US" sz="2400" dirty="0" smtClean="0"/>
              <a:t> to a recipient cell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pPr algn="ctr"/>
            <a:r>
              <a:rPr lang="en-US" sz="3600" dirty="0" smtClean="0">
                <a:latin typeface="Rockwell Extra Bold" pitchFamily="18" charset="0"/>
                <a:cs typeface="Arial" pitchFamily="34" charset="0"/>
              </a:rPr>
              <a:t>Conjugation</a:t>
            </a:r>
            <a:endParaRPr lang="en-US" sz="3200" dirty="0">
              <a:latin typeface="Rockwell Extra Bold" pitchFamily="18" charset="0"/>
              <a:cs typeface="Arial" pitchFamily="34" charset="0"/>
            </a:endParaRPr>
          </a:p>
        </p:txBody>
      </p:sp>
      <p:pic>
        <p:nvPicPr>
          <p:cNvPr id="2050" name="Picture 2" descr="http://academic.pgcc.edu/~kroberts/Lecture/Chapter%207/07-32b_ConjugationArt_L.jpg"/>
          <p:cNvPicPr>
            <a:picLocks noChangeAspect="1" noChangeArrowheads="1"/>
          </p:cNvPicPr>
          <p:nvPr/>
        </p:nvPicPr>
        <p:blipFill>
          <a:blip r:embed="rId4" cstate="print"/>
          <a:srcRect/>
          <a:stretch>
            <a:fillRect/>
          </a:stretch>
        </p:blipFill>
        <p:spPr bwMode="auto">
          <a:xfrm>
            <a:off x="762000" y="838200"/>
            <a:ext cx="7971167" cy="5334000"/>
          </a:xfrm>
          <a:prstGeom prst="rect">
            <a:avLst/>
          </a:prstGeom>
          <a:noFill/>
        </p:spPr>
      </p:pic>
      <p:sp>
        <p:nvSpPr>
          <p:cNvPr id="19" name="Rectangle 18"/>
          <p:cNvSpPr/>
          <p:nvPr/>
        </p:nvSpPr>
        <p:spPr>
          <a:xfrm>
            <a:off x="609600" y="6324600"/>
            <a:ext cx="8077200" cy="461665"/>
          </a:xfrm>
          <a:prstGeom prst="rect">
            <a:avLst/>
          </a:prstGeom>
        </p:spPr>
        <p:txBody>
          <a:bodyPr wrap="square">
            <a:spAutoFit/>
          </a:bodyPr>
          <a:lstStyle/>
          <a:p>
            <a:pPr marL="457200" indent="-457200">
              <a:buFont typeface="Wingdings" pitchFamily="2" charset="2"/>
              <a:buChar char="§"/>
            </a:pPr>
            <a:r>
              <a:rPr lang="en-US" sz="2400" dirty="0" smtClean="0">
                <a:latin typeface="Calibri" pitchFamily="34" charset="0"/>
              </a:rPr>
              <a:t>Two types are common F and RP4 (broad host range)</a:t>
            </a:r>
          </a:p>
        </p:txBody>
      </p:sp>
      <p:sp>
        <p:nvSpPr>
          <p:cNvPr id="20" name="Rectangle 19"/>
          <p:cNvSpPr/>
          <p:nvPr/>
        </p:nvSpPr>
        <p:spPr>
          <a:xfrm>
            <a:off x="1752600" y="2209800"/>
            <a:ext cx="1219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733800" y="2286000"/>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191000" y="2209800"/>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114800" y="5638800"/>
            <a:ext cx="838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828800" y="5638800"/>
            <a:ext cx="838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p:spPr>
        <p:txBody>
          <a:bodyPr wrap="square">
            <a:spAutoFit/>
          </a:bodyPr>
          <a:lstStyle/>
          <a:p>
            <a:r>
              <a:rPr lang="en-US" sz="3600" dirty="0" err="1" smtClean="0">
                <a:latin typeface="Rockwell Extra Bold" pitchFamily="18" charset="0"/>
                <a:cs typeface="Arial" pitchFamily="34" charset="0"/>
              </a:rPr>
              <a:t>Transposons</a:t>
            </a:r>
            <a:r>
              <a:rPr lang="en-US" sz="3600" dirty="0" smtClean="0">
                <a:latin typeface="Rockwell Extra Bold" pitchFamily="18" charset="0"/>
                <a:cs typeface="Arial" pitchFamily="34" charset="0"/>
              </a:rPr>
              <a:t>/</a:t>
            </a:r>
            <a:r>
              <a:rPr lang="en-US" sz="3600" dirty="0" err="1" smtClean="0">
                <a:latin typeface="Rockwell Extra Bold" pitchFamily="18" charset="0"/>
                <a:cs typeface="Arial" pitchFamily="34" charset="0"/>
              </a:rPr>
              <a:t>Transposomes</a:t>
            </a:r>
            <a:endParaRPr lang="en-US" sz="3200" dirty="0">
              <a:latin typeface="Rockwell Extra Bold" pitchFamily="18" charset="0"/>
              <a:cs typeface="Arial" pitchFamily="34" charset="0"/>
            </a:endParaRPr>
          </a:p>
        </p:txBody>
      </p:sp>
      <p:sp>
        <p:nvSpPr>
          <p:cNvPr id="4" name="Rectangle 3"/>
          <p:cNvSpPr/>
          <p:nvPr/>
        </p:nvSpPr>
        <p:spPr>
          <a:xfrm>
            <a:off x="762000" y="1066800"/>
            <a:ext cx="8077200" cy="3416320"/>
          </a:xfrm>
          <a:prstGeom prst="rect">
            <a:avLst/>
          </a:prstGeom>
        </p:spPr>
        <p:txBody>
          <a:bodyPr wrap="square">
            <a:spAutoFit/>
          </a:bodyPr>
          <a:lstStyle/>
          <a:p>
            <a:pPr marL="457200" indent="-457200">
              <a:buFont typeface="Wingdings" pitchFamily="2" charset="2"/>
              <a:buChar char="§"/>
            </a:pPr>
            <a:r>
              <a:rPr lang="en-US" sz="2400" dirty="0" smtClean="0">
                <a:latin typeface="Calibri" pitchFamily="34" charset="0"/>
              </a:rPr>
              <a:t>Traditional “forward” genetics</a:t>
            </a:r>
          </a:p>
          <a:p>
            <a:pPr marL="457200" indent="-457200">
              <a:buFont typeface="Wingdings" pitchFamily="2" charset="2"/>
              <a:buChar char="§"/>
            </a:pPr>
            <a:r>
              <a:rPr lang="en-US" sz="2400" dirty="0" smtClean="0">
                <a:latin typeface="Calibri" pitchFamily="34" charset="0"/>
              </a:rPr>
              <a:t>Tn5, Tn10, Mu</a:t>
            </a:r>
          </a:p>
          <a:p>
            <a:pPr marL="457200" indent="-457200">
              <a:buFont typeface="Wingdings" pitchFamily="2" charset="2"/>
              <a:buChar char="§"/>
            </a:pPr>
            <a:r>
              <a:rPr lang="en-US" sz="2400" dirty="0" err="1" smtClean="0">
                <a:latin typeface="Calibri" pitchFamily="34" charset="0"/>
              </a:rPr>
              <a:t>Transposons</a:t>
            </a:r>
            <a:r>
              <a:rPr lang="en-US" sz="2400" dirty="0" smtClean="0">
                <a:latin typeface="Calibri" pitchFamily="34" charset="0"/>
              </a:rPr>
              <a:t> are </a:t>
            </a:r>
            <a:r>
              <a:rPr lang="en-US" sz="2400" dirty="0" smtClean="0">
                <a:solidFill>
                  <a:schemeClr val="tx2">
                    <a:lumMod val="60000"/>
                    <a:lumOff val="40000"/>
                  </a:schemeClr>
                </a:solidFill>
                <a:latin typeface="Calibri" pitchFamily="34" charset="0"/>
              </a:rPr>
              <a:t>donated from a plasmid</a:t>
            </a:r>
            <a:r>
              <a:rPr lang="en-US" sz="2400" dirty="0" smtClean="0">
                <a:latin typeface="Calibri" pitchFamily="34" charset="0"/>
              </a:rPr>
              <a:t> encoding the </a:t>
            </a:r>
            <a:r>
              <a:rPr lang="en-US" sz="2400" dirty="0" err="1" smtClean="0">
                <a:latin typeface="Calibri" pitchFamily="34" charset="0"/>
              </a:rPr>
              <a:t>transposon</a:t>
            </a:r>
            <a:r>
              <a:rPr lang="en-US" sz="2400" dirty="0" smtClean="0">
                <a:latin typeface="Calibri" pitchFamily="34" charset="0"/>
              </a:rPr>
              <a:t>, usually by conjugation</a:t>
            </a:r>
          </a:p>
          <a:p>
            <a:pPr marL="457200" indent="-457200">
              <a:buFont typeface="Wingdings" pitchFamily="2" charset="2"/>
              <a:buChar char="§"/>
            </a:pPr>
            <a:r>
              <a:rPr lang="en-US" sz="2400" dirty="0" smtClean="0">
                <a:latin typeface="Calibri" pitchFamily="34" charset="0"/>
              </a:rPr>
              <a:t> </a:t>
            </a:r>
            <a:r>
              <a:rPr lang="en-US" sz="2400" dirty="0" err="1" smtClean="0">
                <a:solidFill>
                  <a:schemeClr val="tx2">
                    <a:lumMod val="60000"/>
                    <a:lumOff val="40000"/>
                  </a:schemeClr>
                </a:solidFill>
                <a:latin typeface="Calibri" pitchFamily="34" charset="0"/>
              </a:rPr>
              <a:t>Transposomes</a:t>
            </a:r>
            <a:r>
              <a:rPr lang="en-US" sz="2400" dirty="0" smtClean="0">
                <a:latin typeface="Calibri" pitchFamily="34" charset="0"/>
              </a:rPr>
              <a:t> (a commercial product from companies like </a:t>
            </a:r>
            <a:r>
              <a:rPr lang="en-US" sz="2400" dirty="0" err="1" smtClean="0">
                <a:latin typeface="Calibri" pitchFamily="34" charset="0"/>
              </a:rPr>
              <a:t>Epicentre</a:t>
            </a:r>
            <a:r>
              <a:rPr lang="en-US" sz="2400" dirty="0" smtClean="0">
                <a:latin typeface="Calibri" pitchFamily="34" charset="0"/>
              </a:rPr>
              <a:t>) involve transformation of an </a:t>
            </a:r>
            <a:r>
              <a:rPr lang="en-US" sz="2400" i="1" dirty="0" smtClean="0">
                <a:latin typeface="Calibri" pitchFamily="34" charset="0"/>
              </a:rPr>
              <a:t>in vitro</a:t>
            </a:r>
            <a:r>
              <a:rPr lang="en-US" sz="2400" dirty="0" smtClean="0">
                <a:latin typeface="Calibri" pitchFamily="34" charset="0"/>
              </a:rPr>
              <a:t>-produced adduct of a DNA and purified </a:t>
            </a:r>
            <a:r>
              <a:rPr lang="en-US" sz="2400" dirty="0" err="1" smtClean="0">
                <a:latin typeface="Calibri" pitchFamily="34" charset="0"/>
              </a:rPr>
              <a:t>transposase</a:t>
            </a:r>
            <a:endParaRPr lang="en-US" sz="2400" dirty="0" smtClean="0">
              <a:latin typeface="Calibri" pitchFamily="34" charset="0"/>
            </a:endParaRPr>
          </a:p>
          <a:p>
            <a:pPr marL="457200" indent="-457200">
              <a:buFont typeface="Wingdings" pitchFamily="2" charset="2"/>
              <a:buChar char="§"/>
            </a:pPr>
            <a:r>
              <a:rPr lang="en-US" sz="2400" dirty="0" smtClean="0">
                <a:latin typeface="Calibri" pitchFamily="34" charset="0"/>
              </a:rPr>
              <a:t>Can also use </a:t>
            </a:r>
            <a:r>
              <a:rPr lang="en-US" sz="2400" dirty="0" err="1" smtClean="0">
                <a:latin typeface="Calibri" pitchFamily="34" charset="0"/>
              </a:rPr>
              <a:t>transposons</a:t>
            </a:r>
            <a:r>
              <a:rPr lang="en-US" sz="2400" dirty="0" smtClean="0">
                <a:latin typeface="Calibri" pitchFamily="34" charset="0"/>
              </a:rPr>
              <a:t> to randomly integrate DNAs into the genome</a:t>
            </a:r>
          </a:p>
        </p:txBody>
      </p:sp>
      <p:grpSp>
        <p:nvGrpSpPr>
          <p:cNvPr id="5" name="Group 4"/>
          <p:cNvGrpSpPr/>
          <p:nvPr/>
        </p:nvGrpSpPr>
        <p:grpSpPr>
          <a:xfrm>
            <a:off x="1524000" y="4572000"/>
            <a:ext cx="5867400" cy="1066800"/>
            <a:chOff x="2362200" y="4495800"/>
            <a:chExt cx="3352800" cy="609600"/>
          </a:xfrm>
        </p:grpSpPr>
        <p:cxnSp>
          <p:nvCxnSpPr>
            <p:cNvPr id="6" name="Straight Connector 5"/>
            <p:cNvCxnSpPr/>
            <p:nvPr/>
          </p:nvCxnSpPr>
          <p:spPr>
            <a:xfrm>
              <a:off x="2362200" y="4800600"/>
              <a:ext cx="3352800" cy="1078"/>
            </a:xfrm>
            <a:prstGeom prst="line">
              <a:avLst/>
            </a:prstGeom>
            <a:noFill/>
            <a:ln w="571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7" name="Group 41"/>
            <p:cNvGrpSpPr/>
            <p:nvPr/>
          </p:nvGrpSpPr>
          <p:grpSpPr>
            <a:xfrm>
              <a:off x="3581400" y="4495800"/>
              <a:ext cx="1066800" cy="609600"/>
              <a:chOff x="3581400" y="4495800"/>
              <a:chExt cx="1066800" cy="609600"/>
            </a:xfrm>
          </p:grpSpPr>
          <p:sp>
            <p:nvSpPr>
              <p:cNvPr id="16" name="Right Arrow 15"/>
              <p:cNvSpPr/>
              <p:nvPr/>
            </p:nvSpPr>
            <p:spPr>
              <a:xfrm>
                <a:off x="3581400" y="4495800"/>
                <a:ext cx="1066800" cy="609600"/>
              </a:xfrm>
              <a:prstGeom prst="rightArrow">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smtClean="0">
                  <a:solidFill>
                    <a:srgbClr val="1F497D">
                      <a:lumMod val="20000"/>
                      <a:lumOff val="80000"/>
                    </a:srgbClr>
                  </a:solidFill>
                  <a:latin typeface="Calibri" pitchFamily="34" charset="0"/>
                </a:endParaRPr>
              </a:p>
            </p:txBody>
          </p:sp>
          <p:sp>
            <p:nvSpPr>
              <p:cNvPr id="17" name="TextBox 16"/>
              <p:cNvSpPr txBox="1"/>
              <p:nvPr/>
            </p:nvSpPr>
            <p:spPr>
              <a:xfrm>
                <a:off x="3733800" y="4572000"/>
                <a:ext cx="649629" cy="404506"/>
              </a:xfrm>
              <a:prstGeom prst="rect">
                <a:avLst/>
              </a:prstGeom>
              <a:noFill/>
            </p:spPr>
            <p:txBody>
              <a:bodyPr wrap="none" rtlCol="0">
                <a:spAutoFit/>
              </a:bodyPr>
              <a:lstStyle/>
              <a:p>
                <a:r>
                  <a:rPr lang="en-US" sz="4000" i="1" dirty="0" err="1" smtClean="0">
                    <a:latin typeface="Calibri" pitchFamily="34" charset="0"/>
                  </a:rPr>
                  <a:t>CmR</a:t>
                </a:r>
                <a:endParaRPr lang="en-US" sz="6600" baseline="-25000" dirty="0" smtClean="0">
                  <a:latin typeface="Symbol" pitchFamily="18" charset="2"/>
                  <a:cs typeface="Arial" pitchFamily="34" charset="0"/>
                </a:endParaRPr>
              </a:p>
            </p:txBody>
          </p:sp>
        </p:grpSp>
        <p:grpSp>
          <p:nvGrpSpPr>
            <p:cNvPr id="8" name="Group 40"/>
            <p:cNvGrpSpPr/>
            <p:nvPr/>
          </p:nvGrpSpPr>
          <p:grpSpPr>
            <a:xfrm>
              <a:off x="2743200" y="4600545"/>
              <a:ext cx="685800" cy="404506"/>
              <a:chOff x="2743200" y="4629090"/>
              <a:chExt cx="685800" cy="404506"/>
            </a:xfrm>
          </p:grpSpPr>
          <p:sp>
            <p:nvSpPr>
              <p:cNvPr id="13" name="Rounded Rectangle 12"/>
              <p:cNvSpPr/>
              <p:nvPr/>
            </p:nvSpPr>
            <p:spPr>
              <a:xfrm>
                <a:off x="2743200" y="4648200"/>
                <a:ext cx="533400" cy="381000"/>
              </a:xfrm>
              <a:prstGeom prst="roundRect">
                <a:avLst>
                  <a:gd name="adj" fmla="val 50000"/>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smtClean="0">
                  <a:solidFill>
                    <a:srgbClr val="1F497D">
                      <a:lumMod val="20000"/>
                      <a:lumOff val="80000"/>
                    </a:srgbClr>
                  </a:solidFill>
                  <a:latin typeface="Calibri" pitchFamily="34" charset="0"/>
                </a:endParaRPr>
              </a:p>
            </p:txBody>
          </p:sp>
          <p:sp>
            <p:nvSpPr>
              <p:cNvPr id="14" name="Isosceles Triangle 13"/>
              <p:cNvSpPr/>
              <p:nvPr/>
            </p:nvSpPr>
            <p:spPr>
              <a:xfrm rot="5400000">
                <a:off x="3048000" y="4648200"/>
                <a:ext cx="381000" cy="381000"/>
              </a:xfrm>
              <a:prstGeom prst="triangle">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smtClean="0">
                  <a:solidFill>
                    <a:srgbClr val="1F497D">
                      <a:lumMod val="20000"/>
                      <a:lumOff val="80000"/>
                    </a:srgbClr>
                  </a:solidFill>
                  <a:latin typeface="Calibri" pitchFamily="34" charset="0"/>
                </a:endParaRPr>
              </a:p>
            </p:txBody>
          </p:sp>
          <p:sp>
            <p:nvSpPr>
              <p:cNvPr id="15" name="TextBox 14"/>
              <p:cNvSpPr txBox="1"/>
              <p:nvPr/>
            </p:nvSpPr>
            <p:spPr>
              <a:xfrm>
                <a:off x="2743200" y="4629090"/>
                <a:ext cx="532527" cy="404506"/>
              </a:xfrm>
              <a:prstGeom prst="rect">
                <a:avLst/>
              </a:prstGeom>
              <a:noFill/>
            </p:spPr>
            <p:txBody>
              <a:bodyPr wrap="none" rtlCol="0">
                <a:spAutoFit/>
              </a:bodyPr>
              <a:lstStyle/>
              <a:p>
                <a:r>
                  <a:rPr lang="en-US" sz="4000" dirty="0" smtClean="0">
                    <a:latin typeface="Calibri" pitchFamily="34" charset="0"/>
                  </a:rPr>
                  <a:t>Tn5</a:t>
                </a:r>
              </a:p>
            </p:txBody>
          </p:sp>
        </p:grpSp>
        <p:grpSp>
          <p:nvGrpSpPr>
            <p:cNvPr id="9" name="Group 42"/>
            <p:cNvGrpSpPr/>
            <p:nvPr/>
          </p:nvGrpSpPr>
          <p:grpSpPr>
            <a:xfrm>
              <a:off x="4800600" y="4600545"/>
              <a:ext cx="685800" cy="404506"/>
              <a:chOff x="2743200" y="4629090"/>
              <a:chExt cx="685800" cy="404506"/>
            </a:xfrm>
          </p:grpSpPr>
          <p:sp>
            <p:nvSpPr>
              <p:cNvPr id="10" name="Rounded Rectangle 9"/>
              <p:cNvSpPr/>
              <p:nvPr/>
            </p:nvSpPr>
            <p:spPr>
              <a:xfrm>
                <a:off x="2743200" y="4648200"/>
                <a:ext cx="533400" cy="381000"/>
              </a:xfrm>
              <a:prstGeom prst="roundRect">
                <a:avLst>
                  <a:gd name="adj" fmla="val 50000"/>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smtClean="0">
                  <a:solidFill>
                    <a:srgbClr val="1F497D">
                      <a:lumMod val="20000"/>
                      <a:lumOff val="80000"/>
                    </a:srgbClr>
                  </a:solidFill>
                  <a:latin typeface="Calibri" pitchFamily="34" charset="0"/>
                </a:endParaRPr>
              </a:p>
            </p:txBody>
          </p:sp>
          <p:sp>
            <p:nvSpPr>
              <p:cNvPr id="11" name="Isosceles Triangle 10"/>
              <p:cNvSpPr/>
              <p:nvPr/>
            </p:nvSpPr>
            <p:spPr>
              <a:xfrm rot="5400000">
                <a:off x="3048000" y="4648200"/>
                <a:ext cx="381000" cy="381000"/>
              </a:xfrm>
              <a:prstGeom prst="triangle">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smtClean="0">
                  <a:solidFill>
                    <a:srgbClr val="1F497D">
                      <a:lumMod val="20000"/>
                      <a:lumOff val="80000"/>
                    </a:srgbClr>
                  </a:solidFill>
                  <a:latin typeface="Calibri" pitchFamily="34" charset="0"/>
                </a:endParaRPr>
              </a:p>
            </p:txBody>
          </p:sp>
          <p:sp>
            <p:nvSpPr>
              <p:cNvPr id="12" name="TextBox 11"/>
              <p:cNvSpPr txBox="1"/>
              <p:nvPr/>
            </p:nvSpPr>
            <p:spPr>
              <a:xfrm>
                <a:off x="2743200" y="4629090"/>
                <a:ext cx="532527" cy="404506"/>
              </a:xfrm>
              <a:prstGeom prst="rect">
                <a:avLst/>
              </a:prstGeom>
              <a:noFill/>
            </p:spPr>
            <p:txBody>
              <a:bodyPr wrap="none" rtlCol="0">
                <a:spAutoFit/>
              </a:bodyPr>
              <a:lstStyle/>
              <a:p>
                <a:r>
                  <a:rPr lang="en-US" sz="4000" dirty="0" smtClean="0">
                    <a:latin typeface="Calibri" pitchFamily="34" charset="0"/>
                  </a:rPr>
                  <a:t>Tn5</a:t>
                </a:r>
              </a:p>
            </p:txBody>
          </p:sp>
        </p:grpSp>
      </p:grpSp>
      <p:sp>
        <p:nvSpPr>
          <p:cNvPr id="18" name="TextBox 17"/>
          <p:cNvSpPr txBox="1"/>
          <p:nvPr/>
        </p:nvSpPr>
        <p:spPr>
          <a:xfrm>
            <a:off x="533400" y="5638800"/>
            <a:ext cx="4419600" cy="954107"/>
          </a:xfrm>
          <a:prstGeom prst="rect">
            <a:avLst/>
          </a:prstGeom>
          <a:noFill/>
        </p:spPr>
        <p:txBody>
          <a:bodyPr wrap="square" rtlCol="0">
            <a:spAutoFit/>
          </a:bodyPr>
          <a:lstStyle/>
          <a:p>
            <a:r>
              <a:rPr lang="en-US" sz="2800" dirty="0" smtClean="0">
                <a:solidFill>
                  <a:schemeClr val="accent2">
                    <a:lumMod val="75000"/>
                  </a:schemeClr>
                </a:solidFill>
              </a:rPr>
              <a:t>Tn5 </a:t>
            </a:r>
            <a:r>
              <a:rPr lang="en-US" sz="2800" dirty="0" err="1" smtClean="0">
                <a:solidFill>
                  <a:schemeClr val="accent2">
                    <a:lumMod val="75000"/>
                  </a:schemeClr>
                </a:solidFill>
              </a:rPr>
              <a:t>Transposase</a:t>
            </a:r>
            <a:r>
              <a:rPr lang="en-US" sz="2800" dirty="0" smtClean="0">
                <a:solidFill>
                  <a:schemeClr val="accent2">
                    <a:lumMod val="75000"/>
                  </a:schemeClr>
                </a:solidFill>
              </a:rPr>
              <a:t> binding site: AGATGTGTATAAGAGACAG</a:t>
            </a:r>
            <a:endParaRPr lang="en-US" sz="2800" dirty="0">
              <a:solidFill>
                <a:schemeClr val="accent2">
                  <a:lumMod val="75000"/>
                </a:schemeClr>
              </a:solidFill>
            </a:endParaRPr>
          </a:p>
        </p:txBody>
      </p:sp>
    </p:spTree>
    <p:custDataLst>
      <p:tags r:id="rId2"/>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Why change the genome?</a:t>
            </a:r>
            <a:endParaRPr lang="en-US" sz="3600" dirty="0">
              <a:solidFill>
                <a:srgbClr val="1F497D">
                  <a:lumMod val="20000"/>
                  <a:lumOff val="80000"/>
                </a:srgbClr>
              </a:solidFill>
              <a:latin typeface="Rockwell Extra Bold" pitchFamily="18" charset="0"/>
              <a:cs typeface="Arial" pitchFamily="34" charset="0"/>
            </a:endParaRPr>
          </a:p>
        </p:txBody>
      </p:sp>
      <p:sp>
        <p:nvSpPr>
          <p:cNvPr id="51" name="Rectangle 50"/>
          <p:cNvSpPr/>
          <p:nvPr/>
        </p:nvSpPr>
        <p:spPr>
          <a:xfrm>
            <a:off x="838200" y="1161395"/>
            <a:ext cx="7620000" cy="5262979"/>
          </a:xfrm>
          <a:prstGeom prst="rect">
            <a:avLst/>
          </a:prstGeom>
        </p:spPr>
        <p:txBody>
          <a:bodyPr wrap="square">
            <a:spAutoFit/>
          </a:bodyPr>
          <a:lstStyle/>
          <a:p>
            <a:pPr marL="457200" indent="-457200">
              <a:buFont typeface="Wingdings" pitchFamily="2" charset="2"/>
              <a:buChar char="§"/>
            </a:pPr>
            <a:r>
              <a:rPr lang="en-US" sz="2800" dirty="0" smtClean="0">
                <a:solidFill>
                  <a:srgbClr val="1F497D">
                    <a:lumMod val="20000"/>
                    <a:lumOff val="80000"/>
                  </a:srgbClr>
                </a:solidFill>
                <a:latin typeface="Calibri" pitchFamily="34" charset="0"/>
              </a:rPr>
              <a:t>Some applications require both the addition of functions and </a:t>
            </a:r>
            <a:r>
              <a:rPr lang="en-US" sz="2800" dirty="0" smtClean="0">
                <a:solidFill>
                  <a:schemeClr val="accent2">
                    <a:lumMod val="60000"/>
                    <a:lumOff val="40000"/>
                  </a:schemeClr>
                </a:solidFill>
                <a:latin typeface="Calibri" pitchFamily="34" charset="0"/>
              </a:rPr>
              <a:t>removal of existing genes </a:t>
            </a:r>
            <a:r>
              <a:rPr lang="en-US" sz="2800" dirty="0" smtClean="0">
                <a:solidFill>
                  <a:srgbClr val="1F497D">
                    <a:lumMod val="20000"/>
                    <a:lumOff val="80000"/>
                  </a:srgbClr>
                </a:solidFill>
                <a:latin typeface="Calibri" pitchFamily="34" charset="0"/>
              </a:rPr>
              <a:t>(</a:t>
            </a:r>
            <a:r>
              <a:rPr lang="en-US" sz="2800" dirty="0" err="1" smtClean="0">
                <a:solidFill>
                  <a:srgbClr val="1F497D">
                    <a:lumMod val="20000"/>
                    <a:lumOff val="80000"/>
                  </a:srgbClr>
                </a:solidFill>
                <a:latin typeface="Calibri" pitchFamily="34" charset="0"/>
              </a:rPr>
              <a:t>ie</a:t>
            </a:r>
            <a:r>
              <a:rPr lang="en-US" sz="2800" dirty="0" smtClean="0">
                <a:solidFill>
                  <a:srgbClr val="1F497D">
                    <a:lumMod val="20000"/>
                    <a:lumOff val="80000"/>
                  </a:srgbClr>
                </a:solidFill>
                <a:latin typeface="Calibri" pitchFamily="34" charset="0"/>
              </a:rPr>
              <a:t>, knocking out a branch of biosynthesis for small molecule production)</a:t>
            </a:r>
          </a:p>
          <a:p>
            <a:pPr marL="457200" indent="-457200">
              <a:buFont typeface="Wingdings" pitchFamily="2" charset="2"/>
              <a:buChar char="§"/>
            </a:pPr>
            <a:r>
              <a:rPr lang="en-US" sz="2800" dirty="0" smtClean="0">
                <a:solidFill>
                  <a:srgbClr val="1F497D">
                    <a:lumMod val="20000"/>
                    <a:lumOff val="80000"/>
                  </a:srgbClr>
                </a:solidFill>
                <a:latin typeface="Calibri" pitchFamily="34" charset="0"/>
              </a:rPr>
              <a:t>For larger systems, it is difficult to put </a:t>
            </a:r>
            <a:r>
              <a:rPr lang="en-US" sz="2800" dirty="0" smtClean="0">
                <a:solidFill>
                  <a:schemeClr val="accent2">
                    <a:lumMod val="60000"/>
                    <a:lumOff val="40000"/>
                  </a:schemeClr>
                </a:solidFill>
                <a:latin typeface="Calibri" pitchFamily="34" charset="0"/>
              </a:rPr>
              <a:t>large numbers of genes</a:t>
            </a:r>
            <a:r>
              <a:rPr lang="en-US" sz="2800" dirty="0" smtClean="0">
                <a:solidFill>
                  <a:srgbClr val="1F497D">
                    <a:lumMod val="20000"/>
                    <a:lumOff val="80000"/>
                  </a:srgbClr>
                </a:solidFill>
                <a:latin typeface="Calibri" pitchFamily="34" charset="0"/>
              </a:rPr>
              <a:t> into plasmids</a:t>
            </a:r>
          </a:p>
          <a:p>
            <a:pPr marL="457200" indent="-457200">
              <a:buFont typeface="Wingdings" pitchFamily="2" charset="2"/>
              <a:buChar char="§"/>
            </a:pPr>
            <a:r>
              <a:rPr lang="en-US" sz="2800" dirty="0" smtClean="0">
                <a:solidFill>
                  <a:srgbClr val="1F497D">
                    <a:lumMod val="20000"/>
                    <a:lumOff val="80000"/>
                  </a:srgbClr>
                </a:solidFill>
                <a:latin typeface="Calibri" pitchFamily="34" charset="0"/>
              </a:rPr>
              <a:t>Get better </a:t>
            </a:r>
            <a:r>
              <a:rPr lang="en-US" sz="2800" dirty="0" smtClean="0">
                <a:solidFill>
                  <a:schemeClr val="accent2">
                    <a:lumMod val="60000"/>
                    <a:lumOff val="40000"/>
                  </a:schemeClr>
                </a:solidFill>
                <a:latin typeface="Calibri" pitchFamily="34" charset="0"/>
              </a:rPr>
              <a:t>genetic stability </a:t>
            </a:r>
            <a:r>
              <a:rPr lang="en-US" sz="2800" dirty="0" smtClean="0">
                <a:solidFill>
                  <a:srgbClr val="1F497D">
                    <a:lumMod val="20000"/>
                    <a:lumOff val="80000"/>
                  </a:srgbClr>
                </a:solidFill>
                <a:latin typeface="Calibri" pitchFamily="34" charset="0"/>
              </a:rPr>
              <a:t>(plasmids can get lost somewhat easily)</a:t>
            </a:r>
          </a:p>
          <a:p>
            <a:pPr marL="457200" indent="-457200">
              <a:buFont typeface="Wingdings" pitchFamily="2" charset="2"/>
              <a:buChar char="§"/>
            </a:pPr>
            <a:r>
              <a:rPr lang="en-US" sz="2800" dirty="0" smtClean="0">
                <a:solidFill>
                  <a:srgbClr val="1F497D">
                    <a:lumMod val="20000"/>
                    <a:lumOff val="80000"/>
                  </a:srgbClr>
                </a:solidFill>
                <a:latin typeface="Calibri" pitchFamily="34" charset="0"/>
              </a:rPr>
              <a:t>Many plasmids in one cell is usually a little </a:t>
            </a:r>
            <a:r>
              <a:rPr lang="en-US" sz="2800" dirty="0" smtClean="0">
                <a:solidFill>
                  <a:schemeClr val="accent2">
                    <a:lumMod val="60000"/>
                    <a:lumOff val="40000"/>
                  </a:schemeClr>
                </a:solidFill>
                <a:latin typeface="Calibri" pitchFamily="34" charset="0"/>
              </a:rPr>
              <a:t>toxic and unstable</a:t>
            </a:r>
          </a:p>
          <a:p>
            <a:pPr marL="457200" indent="-457200">
              <a:buFont typeface="Wingdings" pitchFamily="2" charset="2"/>
              <a:buChar char="§"/>
            </a:pPr>
            <a:r>
              <a:rPr lang="en-US" sz="2800" dirty="0" smtClean="0">
                <a:solidFill>
                  <a:srgbClr val="1F497D">
                    <a:lumMod val="20000"/>
                    <a:lumOff val="80000"/>
                  </a:srgbClr>
                </a:solidFill>
                <a:latin typeface="Calibri" pitchFamily="34" charset="0"/>
              </a:rPr>
              <a:t>To </a:t>
            </a:r>
            <a:r>
              <a:rPr lang="en-US" sz="2800" dirty="0" smtClean="0">
                <a:solidFill>
                  <a:schemeClr val="accent2">
                    <a:lumMod val="60000"/>
                    <a:lumOff val="40000"/>
                  </a:schemeClr>
                </a:solidFill>
                <a:latin typeface="Calibri" pitchFamily="34" charset="0"/>
              </a:rPr>
              <a:t>preserve local context</a:t>
            </a:r>
          </a:p>
          <a:p>
            <a:pPr marL="457200" indent="-457200">
              <a:buFont typeface="Wingdings" pitchFamily="2" charset="2"/>
              <a:buChar char="§"/>
            </a:pPr>
            <a:r>
              <a:rPr lang="en-US" sz="2800" dirty="0" smtClean="0">
                <a:solidFill>
                  <a:srgbClr val="1F497D">
                    <a:lumMod val="20000"/>
                    <a:lumOff val="80000"/>
                  </a:srgbClr>
                </a:solidFill>
                <a:latin typeface="Calibri" pitchFamily="34" charset="0"/>
              </a:rPr>
              <a:t>Best way to get stable “</a:t>
            </a:r>
            <a:r>
              <a:rPr lang="en-US" sz="2800" dirty="0" smtClean="0">
                <a:solidFill>
                  <a:schemeClr val="accent2">
                    <a:lumMod val="60000"/>
                    <a:lumOff val="40000"/>
                  </a:schemeClr>
                </a:solidFill>
                <a:latin typeface="Calibri" pitchFamily="34" charset="0"/>
              </a:rPr>
              <a:t>single-copy</a:t>
            </a:r>
            <a:r>
              <a:rPr lang="en-US" sz="2800" dirty="0" smtClean="0">
                <a:solidFill>
                  <a:srgbClr val="1F497D">
                    <a:lumMod val="20000"/>
                    <a:lumOff val="80000"/>
                  </a:srgbClr>
                </a:solidFill>
                <a:latin typeface="Calibri" pitchFamily="34" charset="0"/>
              </a:rPr>
              <a:t>” number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p:spPr>
        <p:txBody>
          <a:bodyPr wrap="square">
            <a:spAutoFit/>
          </a:bodyPr>
          <a:lstStyle/>
          <a:p>
            <a:r>
              <a:rPr lang="en-US" sz="3600" dirty="0" err="1" smtClean="0">
                <a:solidFill>
                  <a:prstClr val="black"/>
                </a:solidFill>
                <a:latin typeface="Rockwell Extra Bold" pitchFamily="18" charset="0"/>
                <a:cs typeface="Arial" pitchFamily="34" charset="0"/>
              </a:rPr>
              <a:t>Transposons</a:t>
            </a:r>
            <a:r>
              <a:rPr lang="en-US" sz="3600" dirty="0" smtClean="0">
                <a:solidFill>
                  <a:prstClr val="black"/>
                </a:solidFill>
                <a:latin typeface="Rockwell Extra Bold" pitchFamily="18" charset="0"/>
                <a:cs typeface="Arial" pitchFamily="34" charset="0"/>
              </a:rPr>
              <a:t>/</a:t>
            </a:r>
            <a:r>
              <a:rPr lang="en-US" sz="3600" dirty="0" err="1" smtClean="0">
                <a:solidFill>
                  <a:prstClr val="black"/>
                </a:solidFill>
                <a:latin typeface="Rockwell Extra Bold" pitchFamily="18" charset="0"/>
                <a:cs typeface="Arial" pitchFamily="34" charset="0"/>
              </a:rPr>
              <a:t>Transposomes</a:t>
            </a:r>
            <a:endParaRPr lang="en-US" sz="3200" dirty="0">
              <a:solidFill>
                <a:prstClr val="black"/>
              </a:solidFill>
              <a:latin typeface="Rockwell Extra Bold" pitchFamily="18" charset="0"/>
              <a:cs typeface="Arial" pitchFamily="34" charset="0"/>
            </a:endParaRPr>
          </a:p>
        </p:txBody>
      </p:sp>
      <p:pic>
        <p:nvPicPr>
          <p:cNvPr id="163842" name="Picture 2"/>
          <p:cNvPicPr>
            <a:picLocks noChangeAspect="1" noChangeArrowheads="1"/>
          </p:cNvPicPr>
          <p:nvPr/>
        </p:nvPicPr>
        <p:blipFill>
          <a:blip r:embed="rId4" cstate="print"/>
          <a:srcRect/>
          <a:stretch>
            <a:fillRect/>
          </a:stretch>
        </p:blipFill>
        <p:spPr bwMode="auto">
          <a:xfrm>
            <a:off x="1828800" y="2209800"/>
            <a:ext cx="5553666" cy="4073937"/>
          </a:xfrm>
          <a:prstGeom prst="rect">
            <a:avLst/>
          </a:prstGeom>
          <a:noFill/>
          <a:ln w="9525">
            <a:noFill/>
            <a:miter lim="800000"/>
            <a:headEnd/>
            <a:tailEnd/>
          </a:ln>
          <a:effectLst/>
        </p:spPr>
      </p:pic>
      <p:sp>
        <p:nvSpPr>
          <p:cNvPr id="19" name="Rectangle 18"/>
          <p:cNvSpPr/>
          <p:nvPr/>
        </p:nvSpPr>
        <p:spPr>
          <a:xfrm>
            <a:off x="533400" y="838200"/>
            <a:ext cx="8077200" cy="830997"/>
          </a:xfrm>
          <a:prstGeom prst="rect">
            <a:avLst/>
          </a:prstGeom>
        </p:spPr>
        <p:txBody>
          <a:bodyPr wrap="square">
            <a:spAutoFit/>
          </a:bodyPr>
          <a:lstStyle/>
          <a:p>
            <a:pPr marL="457200" indent="-457200">
              <a:buFont typeface="Wingdings" pitchFamily="2" charset="2"/>
              <a:buChar char="§"/>
            </a:pPr>
            <a:r>
              <a:rPr lang="en-US" sz="2400" dirty="0" smtClean="0">
                <a:latin typeface="Calibri" pitchFamily="34" charset="0"/>
              </a:rPr>
              <a:t>A typical Tn5 donor plasmid</a:t>
            </a:r>
          </a:p>
          <a:p>
            <a:pPr marL="457200" indent="-457200">
              <a:buFont typeface="Wingdings" pitchFamily="2" charset="2"/>
              <a:buChar char="§"/>
            </a:pPr>
            <a:r>
              <a:rPr lang="en-US" sz="2400" dirty="0" smtClean="0">
                <a:latin typeface="Calibri" pitchFamily="34" charset="0"/>
              </a:rPr>
              <a:t>Use in combination with an RP4 donor strain like (WM3064)</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p:spPr>
        <p:txBody>
          <a:bodyPr wrap="square">
            <a:spAutoFit/>
          </a:bodyPr>
          <a:lstStyle/>
          <a:p>
            <a:r>
              <a:rPr lang="en-US" sz="3600" dirty="0" smtClean="0">
                <a:latin typeface="Rockwell Extra Bold" pitchFamily="18" charset="0"/>
                <a:cs typeface="Arial" pitchFamily="34" charset="0"/>
              </a:rPr>
              <a:t>P1 Generalized Transduction</a:t>
            </a:r>
            <a:endParaRPr lang="en-US" sz="3200" dirty="0">
              <a:latin typeface="Rockwell Extra Bold" pitchFamily="18" charset="0"/>
              <a:cs typeface="Arial" pitchFamily="34" charset="0"/>
            </a:endParaRPr>
          </a:p>
        </p:txBody>
      </p:sp>
      <p:sp>
        <p:nvSpPr>
          <p:cNvPr id="9" name="Rectangle 8"/>
          <p:cNvSpPr/>
          <p:nvPr/>
        </p:nvSpPr>
        <p:spPr>
          <a:xfrm>
            <a:off x="5029200" y="5105400"/>
            <a:ext cx="3886200" cy="1569660"/>
          </a:xfrm>
          <a:prstGeom prst="rect">
            <a:avLst/>
          </a:prstGeom>
        </p:spPr>
        <p:txBody>
          <a:bodyPr wrap="square">
            <a:spAutoFit/>
          </a:bodyPr>
          <a:lstStyle/>
          <a:p>
            <a:pPr marL="457200" indent="-457200">
              <a:buFont typeface="Wingdings" pitchFamily="2" charset="2"/>
              <a:buChar char="§"/>
            </a:pPr>
            <a:r>
              <a:rPr lang="en-US" sz="2400" dirty="0" smtClean="0">
                <a:latin typeface="Calibri" pitchFamily="34" charset="0"/>
              </a:rPr>
              <a:t>Moves ~90kb chunks of genome at a time</a:t>
            </a:r>
          </a:p>
          <a:p>
            <a:pPr marL="457200" indent="-457200">
              <a:buFont typeface="Wingdings" pitchFamily="2" charset="2"/>
              <a:buChar char="§"/>
            </a:pPr>
            <a:r>
              <a:rPr lang="en-US" sz="2400" dirty="0" smtClean="0">
                <a:latin typeface="Calibri" pitchFamily="34" charset="0"/>
              </a:rPr>
              <a:t>Some </a:t>
            </a:r>
            <a:r>
              <a:rPr lang="en-US" sz="2400" i="1" dirty="0" smtClean="0">
                <a:latin typeface="Calibri" pitchFamily="34" charset="0"/>
              </a:rPr>
              <a:t>E. coli</a:t>
            </a:r>
            <a:r>
              <a:rPr lang="en-US" sz="2400" dirty="0" smtClean="0">
                <a:latin typeface="Calibri" pitchFamily="34" charset="0"/>
              </a:rPr>
              <a:t> strains (like DH10B) are P1 resistant</a:t>
            </a:r>
          </a:p>
        </p:txBody>
      </p:sp>
      <p:pic>
        <p:nvPicPr>
          <p:cNvPr id="103427" name="Picture 3"/>
          <p:cNvPicPr>
            <a:picLocks noChangeAspect="1" noChangeArrowheads="1"/>
          </p:cNvPicPr>
          <p:nvPr/>
        </p:nvPicPr>
        <p:blipFill>
          <a:blip r:embed="rId5" cstate="print"/>
          <a:srcRect/>
          <a:stretch>
            <a:fillRect/>
          </a:stretch>
        </p:blipFill>
        <p:spPr bwMode="auto">
          <a:xfrm>
            <a:off x="381000" y="762000"/>
            <a:ext cx="3720160" cy="4860482"/>
          </a:xfrm>
          <a:prstGeom prst="rect">
            <a:avLst/>
          </a:prstGeom>
          <a:noFill/>
          <a:ln w="9525">
            <a:noFill/>
            <a:miter lim="800000"/>
            <a:headEnd/>
            <a:tailEnd/>
          </a:ln>
        </p:spPr>
      </p:pic>
      <p:pic>
        <p:nvPicPr>
          <p:cNvPr id="103428" name="Picture 4"/>
          <p:cNvPicPr>
            <a:picLocks noChangeAspect="1" noChangeArrowheads="1"/>
          </p:cNvPicPr>
          <p:nvPr/>
        </p:nvPicPr>
        <p:blipFill>
          <a:blip r:embed="rId6" cstate="print"/>
          <a:srcRect/>
          <a:stretch>
            <a:fillRect/>
          </a:stretch>
        </p:blipFill>
        <p:spPr bwMode="auto">
          <a:xfrm>
            <a:off x="5029200" y="1371600"/>
            <a:ext cx="3657600" cy="3316686"/>
          </a:xfrm>
          <a:prstGeom prst="rect">
            <a:avLst/>
          </a:prstGeom>
          <a:noFill/>
          <a:ln w="9525">
            <a:noFill/>
            <a:miter lim="800000"/>
            <a:headEnd/>
            <a:tailEnd/>
          </a:ln>
        </p:spPr>
      </p:pic>
      <p:sp>
        <p:nvSpPr>
          <p:cNvPr id="11" name="Freeform 10"/>
          <p:cNvSpPr/>
          <p:nvPr/>
        </p:nvSpPr>
        <p:spPr>
          <a:xfrm>
            <a:off x="1819469" y="1595535"/>
            <a:ext cx="3135086" cy="4310743"/>
          </a:xfrm>
          <a:custGeom>
            <a:avLst/>
            <a:gdLst>
              <a:gd name="connsiteX0" fmla="*/ 0 w 3135086"/>
              <a:gd name="connsiteY0" fmla="*/ 4030824 h 4310743"/>
              <a:gd name="connsiteX1" fmla="*/ 0 w 3135086"/>
              <a:gd name="connsiteY1" fmla="*/ 4310743 h 4310743"/>
              <a:gd name="connsiteX2" fmla="*/ 2584580 w 3135086"/>
              <a:gd name="connsiteY2" fmla="*/ 4310743 h 4310743"/>
              <a:gd name="connsiteX3" fmla="*/ 2575249 w 3135086"/>
              <a:gd name="connsiteY3" fmla="*/ 0 h 4310743"/>
              <a:gd name="connsiteX4" fmla="*/ 3135086 w 3135086"/>
              <a:gd name="connsiteY4" fmla="*/ 0 h 4310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086" h="4310743">
                <a:moveTo>
                  <a:pt x="0" y="4030824"/>
                </a:moveTo>
                <a:lnTo>
                  <a:pt x="0" y="4310743"/>
                </a:lnTo>
                <a:lnTo>
                  <a:pt x="2584580" y="4310743"/>
                </a:lnTo>
                <a:cubicBezTo>
                  <a:pt x="2581470" y="2873829"/>
                  <a:pt x="2578359" y="1436914"/>
                  <a:pt x="2575249" y="0"/>
                </a:cubicBezTo>
                <a:lnTo>
                  <a:pt x="3135086" y="0"/>
                </a:ln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152400" y="6324600"/>
            <a:ext cx="4572000" cy="415498"/>
          </a:xfrm>
          <a:prstGeom prst="rect">
            <a:avLst/>
          </a:prstGeom>
        </p:spPr>
        <p:txBody>
          <a:bodyPr>
            <a:spAutoFit/>
          </a:bodyPr>
          <a:lstStyle/>
          <a:p>
            <a:r>
              <a:rPr lang="en-US" sz="1050" dirty="0" smtClean="0"/>
              <a:t>Adapted from:</a:t>
            </a:r>
          </a:p>
          <a:p>
            <a:r>
              <a:rPr lang="en-US" sz="1050" dirty="0" smtClean="0"/>
              <a:t>http://academic.pgcc.edu/~kroberts/Lecture/Chapter%207/horizontal.html</a:t>
            </a:r>
            <a:endParaRPr lang="en-US" sz="1050" dirty="0"/>
          </a:p>
        </p:txBody>
      </p:sp>
    </p:spTree>
    <p:custDataLst>
      <p:tags r:id="rId2"/>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4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762000" y="1966317"/>
            <a:ext cx="7924800" cy="1323439"/>
          </a:xfrm>
          <a:prstGeom prst="rect">
            <a:avLst/>
          </a:prstGeom>
          <a:noFill/>
          <a:ln w="9525">
            <a:noFill/>
            <a:miter lim="800000"/>
            <a:headEnd/>
            <a:tailEnd/>
          </a:ln>
        </p:spPr>
        <p:txBody>
          <a:bodyPr wrap="square">
            <a:spAutoFit/>
          </a:bodyPr>
          <a:lstStyle/>
          <a:p>
            <a:pPr algn="ctr"/>
            <a:r>
              <a:rPr lang="en-US" sz="4000" dirty="0" smtClean="0">
                <a:solidFill>
                  <a:schemeClr val="bg1"/>
                </a:solidFill>
                <a:latin typeface="Rockwell Extra Bold" pitchFamily="18" charset="0"/>
                <a:cs typeface="Arial" pitchFamily="34" charset="0"/>
              </a:rPr>
              <a:t>Manipulation of Non-Model Genomes</a:t>
            </a:r>
            <a:endParaRPr lang="en-US" sz="4000" dirty="0">
              <a:solidFill>
                <a:schemeClr val="bg1"/>
              </a:solidFill>
              <a:latin typeface="Rockwell Extra Bold" pitchFamily="18" charset="0"/>
              <a:cs typeface="Arial" pitchFamily="34" charset="0"/>
            </a:endParaRPr>
          </a:p>
        </p:txBody>
      </p:sp>
      <p:sp>
        <p:nvSpPr>
          <p:cNvPr id="7" name="Rectangle 5"/>
          <p:cNvSpPr>
            <a:spLocks noChangeArrowheads="1"/>
          </p:cNvSpPr>
          <p:nvPr/>
        </p:nvSpPr>
        <p:spPr bwMode="auto">
          <a:xfrm>
            <a:off x="2819400" y="3512403"/>
            <a:ext cx="4953000" cy="1200329"/>
          </a:xfrm>
          <a:prstGeom prst="rect">
            <a:avLst/>
          </a:prstGeom>
          <a:noFill/>
          <a:ln w="9525">
            <a:noFill/>
            <a:miter lim="800000"/>
            <a:headEnd/>
            <a:tailEnd/>
          </a:ln>
        </p:spPr>
        <p:txBody>
          <a:bodyPr wrap="square">
            <a:spAutoFit/>
          </a:bodyPr>
          <a:lstStyle/>
          <a:p>
            <a:r>
              <a:rPr lang="en-US" sz="2400" dirty="0" smtClean="0">
                <a:solidFill>
                  <a:schemeClr val="bg1"/>
                </a:solidFill>
              </a:rPr>
              <a:t>Similar methods exist in various other organisms including other bacteria, yeast, and human cells</a:t>
            </a:r>
            <a:endParaRPr lang="en-US" sz="2400" dirty="0">
              <a:solidFill>
                <a:schemeClr val="bg1"/>
              </a:solidFill>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Other organisms:  bacteria</a:t>
            </a:r>
            <a:endParaRPr lang="en-US" sz="3600" dirty="0">
              <a:solidFill>
                <a:srgbClr val="1F497D">
                  <a:lumMod val="20000"/>
                  <a:lumOff val="80000"/>
                </a:srgbClr>
              </a:solidFill>
              <a:latin typeface="Rockwell Extra Bold" pitchFamily="18" charset="0"/>
              <a:cs typeface="Arial" pitchFamily="34" charset="0"/>
            </a:endParaRPr>
          </a:p>
        </p:txBody>
      </p:sp>
      <p:sp>
        <p:nvSpPr>
          <p:cNvPr id="4" name="Rectangle 3"/>
          <p:cNvSpPr/>
          <p:nvPr/>
        </p:nvSpPr>
        <p:spPr>
          <a:xfrm>
            <a:off x="762000" y="1066800"/>
            <a:ext cx="8077200" cy="3785652"/>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Very many bacteria don’t have transformation technology (you can’t just pop in plasmids easily)</a:t>
            </a: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“Plan B” is to use </a:t>
            </a:r>
            <a:r>
              <a:rPr lang="en-US" sz="2400" dirty="0" smtClean="0">
                <a:solidFill>
                  <a:schemeClr val="accent2">
                    <a:lumMod val="60000"/>
                    <a:lumOff val="40000"/>
                  </a:schemeClr>
                </a:solidFill>
                <a:latin typeface="Calibri" pitchFamily="34" charset="0"/>
              </a:rPr>
              <a:t>broad-host-range </a:t>
            </a:r>
            <a:r>
              <a:rPr lang="en-US" sz="2400" dirty="0" err="1" smtClean="0">
                <a:solidFill>
                  <a:schemeClr val="accent2">
                    <a:lumMod val="60000"/>
                    <a:lumOff val="40000"/>
                  </a:schemeClr>
                </a:solidFill>
                <a:latin typeface="Calibri" pitchFamily="34" charset="0"/>
              </a:rPr>
              <a:t>replicons</a:t>
            </a:r>
            <a:r>
              <a:rPr lang="en-US" sz="2400" dirty="0" smtClean="0">
                <a:solidFill>
                  <a:schemeClr val="accent2">
                    <a:lumMod val="60000"/>
                    <a:lumOff val="40000"/>
                  </a:schemeClr>
                </a:solidFill>
                <a:latin typeface="Calibri" pitchFamily="34" charset="0"/>
              </a:rPr>
              <a:t> </a:t>
            </a:r>
            <a:r>
              <a:rPr lang="en-US" sz="2400" dirty="0" smtClean="0">
                <a:solidFill>
                  <a:srgbClr val="1F497D">
                    <a:lumMod val="20000"/>
                    <a:lumOff val="80000"/>
                  </a:srgbClr>
                </a:solidFill>
                <a:latin typeface="Calibri" pitchFamily="34" charset="0"/>
              </a:rPr>
              <a:t>on double-stranded circular </a:t>
            </a:r>
            <a:r>
              <a:rPr lang="en-US" sz="2400" dirty="0" err="1" smtClean="0">
                <a:solidFill>
                  <a:srgbClr val="1F497D">
                    <a:lumMod val="20000"/>
                    <a:lumOff val="80000"/>
                  </a:srgbClr>
                </a:solidFill>
                <a:latin typeface="Calibri" pitchFamily="34" charset="0"/>
              </a:rPr>
              <a:t>dnas</a:t>
            </a:r>
            <a:r>
              <a:rPr lang="en-US" sz="2400" dirty="0" smtClean="0">
                <a:solidFill>
                  <a:srgbClr val="1F497D">
                    <a:lumMod val="20000"/>
                    <a:lumOff val="80000"/>
                  </a:srgbClr>
                </a:solidFill>
                <a:latin typeface="Calibri" pitchFamily="34" charset="0"/>
              </a:rPr>
              <a:t>, and deliver them via </a:t>
            </a:r>
            <a:r>
              <a:rPr lang="en-US" sz="2400" dirty="0" smtClean="0">
                <a:solidFill>
                  <a:schemeClr val="accent2">
                    <a:lumMod val="60000"/>
                    <a:lumOff val="40000"/>
                  </a:schemeClr>
                </a:solidFill>
                <a:latin typeface="Calibri" pitchFamily="34" charset="0"/>
              </a:rPr>
              <a:t>RP4-based conjugation</a:t>
            </a:r>
            <a:r>
              <a:rPr lang="en-US" sz="2400" dirty="0" smtClean="0">
                <a:solidFill>
                  <a:srgbClr val="1F497D">
                    <a:lumMod val="20000"/>
                    <a:lumOff val="80000"/>
                  </a:srgbClr>
                </a:solidFill>
                <a:latin typeface="Calibri" pitchFamily="34" charset="0"/>
              </a:rPr>
              <a:t>.</a:t>
            </a: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People also develop species-specific tools for specific popular model organisms, often this is done with </a:t>
            </a:r>
            <a:r>
              <a:rPr lang="en-US" sz="2400" dirty="0" smtClean="0">
                <a:solidFill>
                  <a:schemeClr val="accent2">
                    <a:lumMod val="60000"/>
                    <a:lumOff val="40000"/>
                  </a:schemeClr>
                </a:solidFill>
                <a:latin typeface="Calibri" pitchFamily="34" charset="0"/>
              </a:rPr>
              <a:t>phage systems</a:t>
            </a:r>
            <a:r>
              <a:rPr lang="en-US" sz="2400" dirty="0" smtClean="0">
                <a:solidFill>
                  <a:srgbClr val="1F497D">
                    <a:lumMod val="20000"/>
                    <a:lumOff val="80000"/>
                  </a:srgbClr>
                </a:solidFill>
                <a:latin typeface="Calibri" pitchFamily="34" charset="0"/>
              </a:rPr>
              <a:t> or </a:t>
            </a:r>
            <a:r>
              <a:rPr lang="en-US" sz="2400" dirty="0" smtClean="0">
                <a:solidFill>
                  <a:schemeClr val="accent2">
                    <a:lumMod val="60000"/>
                    <a:lumOff val="40000"/>
                  </a:schemeClr>
                </a:solidFill>
                <a:latin typeface="Calibri" pitchFamily="34" charset="0"/>
              </a:rPr>
              <a:t>shuttle vectors</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Other organisms:  yeast</a:t>
            </a:r>
            <a:endParaRPr lang="en-US" sz="3600" dirty="0">
              <a:solidFill>
                <a:srgbClr val="1F497D">
                  <a:lumMod val="20000"/>
                  <a:lumOff val="80000"/>
                </a:srgbClr>
              </a:solidFill>
              <a:latin typeface="Rockwell Extra Bold" pitchFamily="18" charset="0"/>
              <a:cs typeface="Arial" pitchFamily="34" charset="0"/>
            </a:endParaRPr>
          </a:p>
        </p:txBody>
      </p:sp>
      <p:sp>
        <p:nvSpPr>
          <p:cNvPr id="4" name="Rectangle 3"/>
          <p:cNvSpPr/>
          <p:nvPr/>
        </p:nvSpPr>
        <p:spPr>
          <a:xfrm>
            <a:off x="762000" y="1066800"/>
            <a:ext cx="8077200" cy="5262979"/>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There are at least </a:t>
            </a:r>
            <a:r>
              <a:rPr lang="en-US" sz="2400" dirty="0" smtClean="0">
                <a:solidFill>
                  <a:schemeClr val="accent2">
                    <a:lumMod val="60000"/>
                    <a:lumOff val="40000"/>
                  </a:schemeClr>
                </a:solidFill>
                <a:latin typeface="Calibri" pitchFamily="34" charset="0"/>
              </a:rPr>
              <a:t>3 commonly-used “model” yeasts</a:t>
            </a:r>
            <a:r>
              <a:rPr lang="en-US" sz="2400" dirty="0" smtClean="0">
                <a:solidFill>
                  <a:srgbClr val="1F497D">
                    <a:lumMod val="20000"/>
                    <a:lumOff val="80000"/>
                  </a:srgbClr>
                </a:solidFill>
                <a:latin typeface="Calibri" pitchFamily="34" charset="0"/>
              </a:rPr>
              <a:t>:  </a:t>
            </a:r>
            <a:r>
              <a:rPr lang="en-US" sz="2400" i="1" dirty="0" smtClean="0">
                <a:solidFill>
                  <a:srgbClr val="1F497D">
                    <a:lumMod val="20000"/>
                    <a:lumOff val="80000"/>
                  </a:srgbClr>
                </a:solidFill>
                <a:latin typeface="Calibri" pitchFamily="34" charset="0"/>
              </a:rPr>
              <a:t>S. </a:t>
            </a:r>
            <a:r>
              <a:rPr lang="en-US" sz="2400" i="1" dirty="0" err="1" smtClean="0">
                <a:solidFill>
                  <a:srgbClr val="1F497D">
                    <a:lumMod val="20000"/>
                    <a:lumOff val="80000"/>
                  </a:srgbClr>
                </a:solidFill>
                <a:latin typeface="Calibri" pitchFamily="34" charset="0"/>
              </a:rPr>
              <a:t>cerevisiae</a:t>
            </a:r>
            <a:r>
              <a:rPr lang="en-US" sz="2400" dirty="0" smtClean="0">
                <a:solidFill>
                  <a:srgbClr val="1F497D">
                    <a:lumMod val="20000"/>
                    <a:lumOff val="80000"/>
                  </a:srgbClr>
                </a:solidFill>
                <a:latin typeface="Calibri" pitchFamily="34" charset="0"/>
              </a:rPr>
              <a:t>, </a:t>
            </a:r>
            <a:r>
              <a:rPr lang="en-US" sz="2400" i="1" dirty="0" smtClean="0">
                <a:solidFill>
                  <a:srgbClr val="1F497D">
                    <a:lumMod val="20000"/>
                    <a:lumOff val="80000"/>
                  </a:srgbClr>
                </a:solidFill>
                <a:latin typeface="Calibri" pitchFamily="34" charset="0"/>
              </a:rPr>
              <a:t>S. </a:t>
            </a:r>
            <a:r>
              <a:rPr lang="en-US" sz="2400" i="1" dirty="0" err="1" smtClean="0">
                <a:solidFill>
                  <a:srgbClr val="1F497D">
                    <a:lumMod val="20000"/>
                    <a:lumOff val="80000"/>
                  </a:srgbClr>
                </a:solidFill>
                <a:latin typeface="Calibri" pitchFamily="34" charset="0"/>
              </a:rPr>
              <a:t>pombe</a:t>
            </a:r>
            <a:r>
              <a:rPr lang="en-US" sz="2400" dirty="0" smtClean="0">
                <a:solidFill>
                  <a:srgbClr val="1F497D">
                    <a:lumMod val="20000"/>
                    <a:lumOff val="80000"/>
                  </a:srgbClr>
                </a:solidFill>
                <a:latin typeface="Calibri" pitchFamily="34" charset="0"/>
              </a:rPr>
              <a:t>, and </a:t>
            </a:r>
            <a:r>
              <a:rPr lang="en-US" sz="2400" i="1" dirty="0" smtClean="0">
                <a:solidFill>
                  <a:srgbClr val="1F497D">
                    <a:lumMod val="20000"/>
                    <a:lumOff val="80000"/>
                  </a:srgbClr>
                </a:solidFill>
                <a:latin typeface="Calibri" pitchFamily="34" charset="0"/>
              </a:rPr>
              <a:t>P. </a:t>
            </a:r>
            <a:r>
              <a:rPr lang="en-US" sz="2400" i="1" dirty="0" err="1" smtClean="0">
                <a:solidFill>
                  <a:srgbClr val="1F497D">
                    <a:lumMod val="20000"/>
                    <a:lumOff val="80000"/>
                  </a:srgbClr>
                </a:solidFill>
                <a:latin typeface="Calibri" pitchFamily="34" charset="0"/>
              </a:rPr>
              <a:t>pastoris</a:t>
            </a:r>
            <a:r>
              <a:rPr lang="en-US" sz="2400" dirty="0" smtClean="0">
                <a:solidFill>
                  <a:srgbClr val="1F497D">
                    <a:lumMod val="20000"/>
                    <a:lumOff val="80000"/>
                  </a:srgbClr>
                </a:solidFill>
                <a:latin typeface="Calibri" pitchFamily="34" charset="0"/>
              </a:rPr>
              <a:t>, but also many industrially-used, non-’model’ strains</a:t>
            </a: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The origins of replication are different, but there are </a:t>
            </a:r>
            <a:r>
              <a:rPr lang="en-US" sz="2400" dirty="0" smtClean="0">
                <a:solidFill>
                  <a:schemeClr val="accent2">
                    <a:lumMod val="60000"/>
                    <a:lumOff val="40000"/>
                  </a:schemeClr>
                </a:solidFill>
                <a:latin typeface="Calibri" pitchFamily="34" charset="0"/>
              </a:rPr>
              <a:t>yeast plasmids</a:t>
            </a:r>
            <a:r>
              <a:rPr lang="en-US" sz="2400" dirty="0" smtClean="0">
                <a:solidFill>
                  <a:srgbClr val="1F497D">
                    <a:lumMod val="20000"/>
                    <a:lumOff val="80000"/>
                  </a:srgbClr>
                </a:solidFill>
                <a:latin typeface="Calibri" pitchFamily="34" charset="0"/>
              </a:rPr>
              <a:t> (circular, double stranded)</a:t>
            </a: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i="1" dirty="0" smtClean="0">
                <a:solidFill>
                  <a:srgbClr val="1F497D">
                    <a:lumMod val="20000"/>
                    <a:lumOff val="80000"/>
                  </a:srgbClr>
                </a:solidFill>
                <a:latin typeface="Calibri" pitchFamily="34" charset="0"/>
              </a:rPr>
              <a:t>S. </a:t>
            </a:r>
            <a:r>
              <a:rPr lang="en-US" sz="2400" i="1" dirty="0" err="1" smtClean="0">
                <a:solidFill>
                  <a:srgbClr val="1F497D">
                    <a:lumMod val="20000"/>
                    <a:lumOff val="80000"/>
                  </a:srgbClr>
                </a:solidFill>
                <a:latin typeface="Calibri" pitchFamily="34" charset="0"/>
              </a:rPr>
              <a:t>cerevisiae</a:t>
            </a:r>
            <a:r>
              <a:rPr lang="en-US" sz="2400" i="1" dirty="0" smtClean="0">
                <a:solidFill>
                  <a:srgbClr val="1F497D">
                    <a:lumMod val="20000"/>
                    <a:lumOff val="80000"/>
                  </a:srgbClr>
                </a:solidFill>
                <a:latin typeface="Calibri" pitchFamily="34" charset="0"/>
              </a:rPr>
              <a:t> </a:t>
            </a:r>
            <a:r>
              <a:rPr lang="en-US" sz="2400" dirty="0" smtClean="0">
                <a:solidFill>
                  <a:srgbClr val="1F497D">
                    <a:lumMod val="20000"/>
                    <a:lumOff val="80000"/>
                  </a:srgbClr>
                </a:solidFill>
                <a:latin typeface="Calibri" pitchFamily="34" charset="0"/>
              </a:rPr>
              <a:t>is awesome at </a:t>
            </a:r>
            <a:r>
              <a:rPr lang="en-US" sz="2400" dirty="0" smtClean="0">
                <a:solidFill>
                  <a:schemeClr val="accent2">
                    <a:lumMod val="60000"/>
                    <a:lumOff val="40000"/>
                  </a:schemeClr>
                </a:solidFill>
                <a:latin typeface="Calibri" pitchFamily="34" charset="0"/>
              </a:rPr>
              <a:t>homologous recombination</a:t>
            </a:r>
            <a:r>
              <a:rPr lang="en-US" sz="2400" dirty="0" smtClean="0">
                <a:solidFill>
                  <a:srgbClr val="1F497D">
                    <a:lumMod val="20000"/>
                    <a:lumOff val="80000"/>
                  </a:srgbClr>
                </a:solidFill>
                <a:latin typeface="Calibri" pitchFamily="34" charset="0"/>
              </a:rPr>
              <a:t>, so much so that going straight into the genome with a DNA is as common as </a:t>
            </a:r>
            <a:r>
              <a:rPr lang="en-US" sz="2400" dirty="0" err="1" smtClean="0">
                <a:solidFill>
                  <a:srgbClr val="1F497D">
                    <a:lumMod val="20000"/>
                    <a:lumOff val="80000"/>
                  </a:srgbClr>
                </a:solidFill>
                <a:latin typeface="Calibri" pitchFamily="34" charset="0"/>
              </a:rPr>
              <a:t>episomal</a:t>
            </a:r>
            <a:r>
              <a:rPr lang="en-US" sz="2400" dirty="0" smtClean="0">
                <a:solidFill>
                  <a:srgbClr val="1F497D">
                    <a:lumMod val="20000"/>
                    <a:lumOff val="80000"/>
                  </a:srgbClr>
                </a:solidFill>
                <a:latin typeface="Calibri" pitchFamily="34" charset="0"/>
              </a:rPr>
              <a:t> cloning</a:t>
            </a: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There are tricks you can do with </a:t>
            </a:r>
            <a:r>
              <a:rPr lang="en-US" sz="2400" dirty="0" smtClean="0">
                <a:solidFill>
                  <a:schemeClr val="accent2">
                    <a:lumMod val="60000"/>
                    <a:lumOff val="40000"/>
                  </a:schemeClr>
                </a:solidFill>
                <a:latin typeface="Calibri" pitchFamily="34" charset="0"/>
              </a:rPr>
              <a:t>mating</a:t>
            </a: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Rarer to do anything virus/</a:t>
            </a:r>
            <a:r>
              <a:rPr lang="en-US" sz="2400" dirty="0" err="1" smtClean="0">
                <a:solidFill>
                  <a:srgbClr val="1F497D">
                    <a:lumMod val="20000"/>
                    <a:lumOff val="80000"/>
                  </a:srgbClr>
                </a:solidFill>
                <a:latin typeface="Calibri" pitchFamily="34" charset="0"/>
              </a:rPr>
              <a:t>transposon-esque</a:t>
            </a:r>
            <a:endParaRPr lang="en-US" sz="2400" dirty="0" smtClean="0">
              <a:solidFill>
                <a:srgbClr val="1F497D">
                  <a:lumMod val="20000"/>
                  <a:lumOff val="80000"/>
                </a:srgbClr>
              </a:solidFill>
              <a:latin typeface="Calibri"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Other organisms:  human</a:t>
            </a:r>
            <a:endParaRPr lang="en-US" sz="3600" dirty="0">
              <a:solidFill>
                <a:srgbClr val="1F497D">
                  <a:lumMod val="20000"/>
                  <a:lumOff val="80000"/>
                </a:srgbClr>
              </a:solidFill>
              <a:latin typeface="Rockwell Extra Bold" pitchFamily="18" charset="0"/>
              <a:cs typeface="Arial" pitchFamily="34" charset="0"/>
            </a:endParaRPr>
          </a:p>
        </p:txBody>
      </p:sp>
      <p:sp>
        <p:nvSpPr>
          <p:cNvPr id="4" name="Rectangle 3"/>
          <p:cNvSpPr/>
          <p:nvPr/>
        </p:nvSpPr>
        <p:spPr>
          <a:xfrm>
            <a:off x="762000" y="838200"/>
            <a:ext cx="8077200" cy="5632311"/>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Many human cell lines can be </a:t>
            </a:r>
            <a:r>
              <a:rPr lang="en-US" sz="2400" dirty="0" smtClean="0">
                <a:solidFill>
                  <a:schemeClr val="accent2">
                    <a:lumMod val="60000"/>
                    <a:lumOff val="40000"/>
                  </a:schemeClr>
                </a:solidFill>
                <a:latin typeface="Calibri" pitchFamily="34" charset="0"/>
              </a:rPr>
              <a:t>transiently </a:t>
            </a:r>
            <a:r>
              <a:rPr lang="en-US" sz="2400" dirty="0" err="1" smtClean="0">
                <a:solidFill>
                  <a:schemeClr val="accent2">
                    <a:lumMod val="60000"/>
                    <a:lumOff val="40000"/>
                  </a:schemeClr>
                </a:solidFill>
                <a:latin typeface="Calibri" pitchFamily="34" charset="0"/>
              </a:rPr>
              <a:t>transfected</a:t>
            </a:r>
            <a:r>
              <a:rPr lang="en-US" sz="2400" dirty="0" smtClean="0">
                <a:solidFill>
                  <a:srgbClr val="1F497D">
                    <a:lumMod val="20000"/>
                    <a:lumOff val="80000"/>
                  </a:srgbClr>
                </a:solidFill>
                <a:latin typeface="Calibri" pitchFamily="34" charset="0"/>
              </a:rPr>
              <a:t> with double stranded DNAs (usually </a:t>
            </a:r>
            <a:r>
              <a:rPr lang="en-US" sz="2400" dirty="0" err="1" smtClean="0">
                <a:solidFill>
                  <a:srgbClr val="1F497D">
                    <a:lumMod val="20000"/>
                    <a:lumOff val="80000"/>
                  </a:srgbClr>
                </a:solidFill>
                <a:latin typeface="Calibri" pitchFamily="34" charset="0"/>
              </a:rPr>
              <a:t>linearized</a:t>
            </a:r>
            <a:r>
              <a:rPr lang="en-US" sz="2400" dirty="0" smtClean="0">
                <a:solidFill>
                  <a:srgbClr val="1F497D">
                    <a:lumMod val="20000"/>
                    <a:lumOff val="80000"/>
                  </a:srgbClr>
                </a:solidFill>
                <a:latin typeface="Calibri" pitchFamily="34" charset="0"/>
              </a:rPr>
              <a:t>) for a few days. Most experiments are done this way.</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There are </a:t>
            </a:r>
            <a:r>
              <a:rPr lang="en-US" sz="2400" dirty="0" err="1" smtClean="0">
                <a:solidFill>
                  <a:schemeClr val="accent2">
                    <a:lumMod val="60000"/>
                    <a:lumOff val="40000"/>
                  </a:schemeClr>
                </a:solidFill>
                <a:latin typeface="Calibri" pitchFamily="34" charset="0"/>
              </a:rPr>
              <a:t>episomal</a:t>
            </a:r>
            <a:r>
              <a:rPr lang="en-US" sz="2400" dirty="0" smtClean="0">
                <a:solidFill>
                  <a:schemeClr val="accent2">
                    <a:lumMod val="60000"/>
                    <a:lumOff val="40000"/>
                  </a:schemeClr>
                </a:solidFill>
                <a:latin typeface="Calibri" pitchFamily="34" charset="0"/>
              </a:rPr>
              <a:t> </a:t>
            </a:r>
            <a:r>
              <a:rPr lang="en-US" sz="2400" dirty="0" err="1" smtClean="0">
                <a:solidFill>
                  <a:schemeClr val="accent2">
                    <a:lumMod val="60000"/>
                    <a:lumOff val="40000"/>
                  </a:schemeClr>
                </a:solidFill>
                <a:latin typeface="Calibri" pitchFamily="34" charset="0"/>
              </a:rPr>
              <a:t>replicons</a:t>
            </a:r>
            <a:r>
              <a:rPr lang="en-US" sz="2400" dirty="0" smtClean="0">
                <a:solidFill>
                  <a:schemeClr val="accent2">
                    <a:lumMod val="60000"/>
                    <a:lumOff val="40000"/>
                  </a:schemeClr>
                </a:solidFill>
                <a:latin typeface="Calibri" pitchFamily="34" charset="0"/>
              </a:rPr>
              <a:t> </a:t>
            </a:r>
            <a:r>
              <a:rPr lang="en-US" sz="2400" dirty="0" smtClean="0">
                <a:solidFill>
                  <a:srgbClr val="1F497D">
                    <a:lumMod val="20000"/>
                    <a:lumOff val="80000"/>
                  </a:srgbClr>
                </a:solidFill>
                <a:latin typeface="Calibri" pitchFamily="34" charset="0"/>
              </a:rPr>
              <a:t>like Epstein-Barr, but that isn’t the common thing-to-do</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Stable cell lines are currently most commonly achieved using </a:t>
            </a:r>
            <a:r>
              <a:rPr lang="en-US" sz="2400" dirty="0" err="1" smtClean="0">
                <a:solidFill>
                  <a:schemeClr val="accent2">
                    <a:lumMod val="60000"/>
                    <a:lumOff val="40000"/>
                  </a:schemeClr>
                </a:solidFill>
                <a:latin typeface="Calibri" pitchFamily="34" charset="0"/>
              </a:rPr>
              <a:t>retrotransposons</a:t>
            </a:r>
            <a:r>
              <a:rPr lang="en-US" sz="2400" dirty="0" smtClean="0">
                <a:solidFill>
                  <a:srgbClr val="1F497D">
                    <a:lumMod val="20000"/>
                    <a:lumOff val="80000"/>
                  </a:srgbClr>
                </a:solidFill>
                <a:latin typeface="Calibri" pitchFamily="34" charset="0"/>
              </a:rPr>
              <a:t>, but things like phi C31 </a:t>
            </a:r>
            <a:r>
              <a:rPr lang="en-US" sz="2400" i="1" dirty="0" err="1" smtClean="0">
                <a:solidFill>
                  <a:srgbClr val="1F497D">
                    <a:lumMod val="20000"/>
                    <a:lumOff val="80000"/>
                  </a:srgbClr>
                </a:solidFill>
                <a:latin typeface="Calibri" pitchFamily="34" charset="0"/>
              </a:rPr>
              <a:t>att</a:t>
            </a:r>
            <a:r>
              <a:rPr lang="en-US" sz="2400" dirty="0" smtClean="0">
                <a:solidFill>
                  <a:srgbClr val="1F497D">
                    <a:lumMod val="20000"/>
                    <a:lumOff val="80000"/>
                  </a:srgbClr>
                </a:solidFill>
                <a:latin typeface="Calibri" pitchFamily="34" charset="0"/>
              </a:rPr>
              <a:t>-site integration are also common tricks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Targeted genome manipulations are done by homologous </a:t>
            </a:r>
            <a:r>
              <a:rPr lang="en-US" sz="2400" dirty="0" smtClean="0">
                <a:solidFill>
                  <a:srgbClr val="1F497D">
                    <a:lumMod val="20000"/>
                    <a:lumOff val="80000"/>
                  </a:srgbClr>
                </a:solidFill>
                <a:latin typeface="Calibri" pitchFamily="34" charset="0"/>
              </a:rPr>
              <a:t>recombination aided by </a:t>
            </a:r>
            <a:r>
              <a:rPr lang="en-US" sz="2400" dirty="0" smtClean="0">
                <a:solidFill>
                  <a:schemeClr val="accent2">
                    <a:lumMod val="60000"/>
                    <a:lumOff val="40000"/>
                  </a:schemeClr>
                </a:solidFill>
                <a:latin typeface="Calibri" pitchFamily="34" charset="0"/>
              </a:rPr>
              <a:t>zinc finger, </a:t>
            </a:r>
            <a:r>
              <a:rPr lang="en-US" sz="2400" dirty="0" err="1" smtClean="0">
                <a:solidFill>
                  <a:schemeClr val="accent2">
                    <a:lumMod val="60000"/>
                    <a:lumOff val="40000"/>
                  </a:schemeClr>
                </a:solidFill>
                <a:latin typeface="Calibri" pitchFamily="34" charset="0"/>
              </a:rPr>
              <a:t>tal</a:t>
            </a:r>
            <a:r>
              <a:rPr lang="en-US" sz="2400" dirty="0" smtClean="0">
                <a:solidFill>
                  <a:schemeClr val="accent2">
                    <a:lumMod val="60000"/>
                    <a:lumOff val="40000"/>
                  </a:schemeClr>
                </a:solidFill>
                <a:latin typeface="Calibri" pitchFamily="34" charset="0"/>
              </a:rPr>
              <a:t> </a:t>
            </a:r>
            <a:r>
              <a:rPr lang="en-US" sz="2400" dirty="0" smtClean="0">
                <a:solidFill>
                  <a:schemeClr val="accent2">
                    <a:lumMod val="60000"/>
                    <a:lumOff val="40000"/>
                  </a:schemeClr>
                </a:solidFill>
                <a:latin typeface="Calibri" pitchFamily="34" charset="0"/>
              </a:rPr>
              <a:t>nuclease</a:t>
            </a:r>
            <a:r>
              <a:rPr lang="en-US" sz="2400" dirty="0" smtClean="0">
                <a:solidFill>
                  <a:srgbClr val="1F497D">
                    <a:lumMod val="20000"/>
                    <a:lumOff val="80000"/>
                  </a:srgbClr>
                </a:solidFill>
                <a:latin typeface="Calibri" pitchFamily="34" charset="0"/>
              </a:rPr>
              <a:t> </a:t>
            </a:r>
            <a:r>
              <a:rPr lang="en-US" sz="2400" dirty="0" smtClean="0">
                <a:solidFill>
                  <a:srgbClr val="1F497D">
                    <a:lumMod val="20000"/>
                    <a:lumOff val="80000"/>
                  </a:srgbClr>
                </a:solidFill>
                <a:latin typeface="Calibri" pitchFamily="34" charset="0"/>
              </a:rPr>
              <a:t>or CRISPR</a:t>
            </a: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If done in embryonic stem cell lines, stable </a:t>
            </a:r>
            <a:r>
              <a:rPr lang="en-US" sz="2400" dirty="0" err="1" smtClean="0">
                <a:solidFill>
                  <a:schemeClr val="accent2">
                    <a:lumMod val="60000"/>
                    <a:lumOff val="40000"/>
                  </a:schemeClr>
                </a:solidFill>
                <a:latin typeface="Calibri" pitchFamily="34" charset="0"/>
              </a:rPr>
              <a:t>transgenics</a:t>
            </a:r>
            <a:r>
              <a:rPr lang="en-US" sz="2400" dirty="0" smtClean="0">
                <a:solidFill>
                  <a:srgbClr val="1F497D">
                    <a:lumMod val="20000"/>
                    <a:lumOff val="80000"/>
                  </a:srgbClr>
                </a:solidFill>
                <a:latin typeface="Calibri" pitchFamily="34" charset="0"/>
              </a:rPr>
              <a:t> can be developed back into adult animals (and </a:t>
            </a:r>
            <a:r>
              <a:rPr lang="en-US" sz="2400" dirty="0" smtClean="0">
                <a:solidFill>
                  <a:schemeClr val="accent2">
                    <a:lumMod val="60000"/>
                    <a:lumOff val="40000"/>
                  </a:schemeClr>
                </a:solidFill>
                <a:latin typeface="Calibri" pitchFamily="34" charset="0"/>
              </a:rPr>
              <a:t>cloning</a:t>
            </a:r>
            <a:r>
              <a:rPr lang="en-US" sz="2400" dirty="0" smtClean="0">
                <a:solidFill>
                  <a:srgbClr val="1F497D">
                    <a:lumMod val="20000"/>
                    <a:lumOff val="80000"/>
                  </a:srgbClr>
                </a:solidFill>
                <a:latin typeface="Calibri" pitchFamily="34" charset="0"/>
              </a:rPr>
              <a:t>)</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Most animal cells also do </a:t>
            </a:r>
            <a:r>
              <a:rPr lang="en-US" sz="2400" dirty="0" err="1" smtClean="0">
                <a:solidFill>
                  <a:schemeClr val="accent2">
                    <a:lumMod val="60000"/>
                    <a:lumOff val="40000"/>
                  </a:schemeClr>
                </a:solidFill>
                <a:latin typeface="Calibri" pitchFamily="34" charset="0"/>
              </a:rPr>
              <a:t>siRNA</a:t>
            </a:r>
            <a:endParaRPr lang="en-US" sz="2400" dirty="0" smtClean="0">
              <a:solidFill>
                <a:schemeClr val="accent2">
                  <a:lumMod val="60000"/>
                  <a:lumOff val="40000"/>
                </a:scheme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Different animals/mammals differ greatly in the efficiency of various procedures</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1828800" y="657761"/>
            <a:ext cx="5867400" cy="1323439"/>
          </a:xfrm>
          <a:prstGeom prst="rect">
            <a:avLst/>
          </a:prstGeom>
          <a:noFill/>
          <a:ln w="9525">
            <a:noFill/>
            <a:miter lim="800000"/>
            <a:headEnd/>
            <a:tailEnd/>
          </a:ln>
        </p:spPr>
        <p:txBody>
          <a:bodyPr wrap="square">
            <a:spAutoFit/>
          </a:bodyPr>
          <a:lstStyle/>
          <a:p>
            <a:pPr algn="ctr"/>
            <a:r>
              <a:rPr lang="en-US" sz="4000" dirty="0" smtClean="0">
                <a:solidFill>
                  <a:srgbClr val="1F497D">
                    <a:lumMod val="20000"/>
                    <a:lumOff val="80000"/>
                  </a:srgbClr>
                </a:solidFill>
                <a:latin typeface="Rockwell Extra Bold" pitchFamily="18" charset="0"/>
                <a:cs typeface="Arial" pitchFamily="34" charset="0"/>
              </a:rPr>
              <a:t>Questions to Ponder</a:t>
            </a:r>
            <a:endParaRPr lang="en-US" sz="4000" dirty="0">
              <a:solidFill>
                <a:srgbClr val="1F497D">
                  <a:lumMod val="20000"/>
                  <a:lumOff val="80000"/>
                </a:srgbClr>
              </a:solidFill>
              <a:latin typeface="Rockwell Extra Bold" pitchFamily="18" charset="0"/>
              <a:cs typeface="Arial" pitchFamily="34" charset="0"/>
            </a:endParaRPr>
          </a:p>
        </p:txBody>
      </p:sp>
      <p:pic>
        <p:nvPicPr>
          <p:cNvPr id="5" name="Picture 4" descr="ponder.png"/>
          <p:cNvPicPr>
            <a:picLocks noChangeAspect="1"/>
          </p:cNvPicPr>
          <p:nvPr/>
        </p:nvPicPr>
        <p:blipFill>
          <a:blip r:embed="rId3" cstate="print"/>
          <a:stretch>
            <a:fillRect/>
          </a:stretch>
        </p:blipFill>
        <p:spPr>
          <a:xfrm>
            <a:off x="2971800" y="2286000"/>
            <a:ext cx="3047619" cy="438095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399157"/>
            <a:ext cx="7924800" cy="6001643"/>
          </a:xfrm>
          <a:prstGeom prst="rect">
            <a:avLst/>
          </a:prstGeom>
        </p:spPr>
        <p:txBody>
          <a:bodyPr wrap="square">
            <a:spAutoFit/>
          </a:bodyPr>
          <a:lstStyle/>
          <a:p>
            <a:pPr marL="457200" indent="-457200">
              <a:buAutoNum type="arabicParenR"/>
            </a:pPr>
            <a:r>
              <a:rPr lang="en-US" sz="2400" dirty="0" smtClean="0">
                <a:solidFill>
                  <a:srgbClr val="1F497D">
                    <a:lumMod val="20000"/>
                    <a:lumOff val="80000"/>
                  </a:srgbClr>
                </a:solidFill>
                <a:latin typeface="Calibri" pitchFamily="34" charset="0"/>
                <a:cs typeface="Arial" charset="0"/>
              </a:rPr>
              <a:t>Design </a:t>
            </a:r>
            <a:r>
              <a:rPr lang="en-US" sz="2400" dirty="0" err="1" smtClean="0">
                <a:solidFill>
                  <a:srgbClr val="1F497D">
                    <a:lumMod val="20000"/>
                    <a:lumOff val="80000"/>
                  </a:srgbClr>
                </a:solidFill>
                <a:latin typeface="Calibri" pitchFamily="34" charset="0"/>
                <a:cs typeface="Arial" charset="0"/>
              </a:rPr>
              <a:t>oligos</a:t>
            </a:r>
            <a:r>
              <a:rPr lang="en-US" sz="2400" dirty="0" smtClean="0">
                <a:solidFill>
                  <a:srgbClr val="1F497D">
                    <a:lumMod val="20000"/>
                    <a:lumOff val="80000"/>
                  </a:srgbClr>
                </a:solidFill>
                <a:latin typeface="Calibri" pitchFamily="34" charset="0"/>
                <a:cs typeface="Arial" charset="0"/>
              </a:rPr>
              <a:t> to do a </a:t>
            </a:r>
            <a:r>
              <a:rPr lang="en-US" sz="2400" dirty="0" err="1" smtClean="0">
                <a:solidFill>
                  <a:srgbClr val="1F497D">
                    <a:lumMod val="20000"/>
                    <a:lumOff val="80000"/>
                  </a:srgbClr>
                </a:solidFill>
                <a:latin typeface="Calibri" pitchFamily="34" charset="0"/>
                <a:cs typeface="Arial" charset="0"/>
              </a:rPr>
              <a:t>Datsenko</a:t>
            </a:r>
            <a:r>
              <a:rPr lang="en-US" sz="2400" dirty="0" smtClean="0">
                <a:solidFill>
                  <a:srgbClr val="1F497D">
                    <a:lumMod val="20000"/>
                    <a:lumOff val="80000"/>
                  </a:srgbClr>
                </a:solidFill>
                <a:latin typeface="Calibri" pitchFamily="34" charset="0"/>
                <a:cs typeface="Arial" charset="0"/>
              </a:rPr>
              <a:t>/</a:t>
            </a:r>
            <a:r>
              <a:rPr lang="en-US" sz="2400" dirty="0" err="1" smtClean="0">
                <a:solidFill>
                  <a:srgbClr val="1F497D">
                    <a:lumMod val="20000"/>
                    <a:lumOff val="80000"/>
                  </a:srgbClr>
                </a:solidFill>
                <a:latin typeface="Calibri" pitchFamily="34" charset="0"/>
                <a:cs typeface="Arial" charset="0"/>
              </a:rPr>
              <a:t>Wanner</a:t>
            </a:r>
            <a:r>
              <a:rPr lang="en-US" sz="2400" dirty="0" smtClean="0">
                <a:solidFill>
                  <a:srgbClr val="1F497D">
                    <a:lumMod val="20000"/>
                    <a:lumOff val="80000"/>
                  </a:srgbClr>
                </a:solidFill>
                <a:latin typeface="Calibri" pitchFamily="34" charset="0"/>
                <a:cs typeface="Arial" charset="0"/>
              </a:rPr>
              <a:t> </a:t>
            </a:r>
            <a:r>
              <a:rPr lang="en-US" sz="2400" dirty="0" err="1" smtClean="0">
                <a:solidFill>
                  <a:srgbClr val="1F497D">
                    <a:lumMod val="20000"/>
                    <a:lumOff val="80000"/>
                  </a:srgbClr>
                </a:solidFill>
                <a:latin typeface="Calibri" pitchFamily="34" charset="0"/>
                <a:cs typeface="Arial" charset="0"/>
              </a:rPr>
              <a:t>markerless</a:t>
            </a:r>
            <a:r>
              <a:rPr lang="en-US" sz="2400" dirty="0" smtClean="0">
                <a:solidFill>
                  <a:srgbClr val="1F497D">
                    <a:lumMod val="20000"/>
                    <a:lumOff val="80000"/>
                  </a:srgbClr>
                </a:solidFill>
                <a:latin typeface="Calibri" pitchFamily="34" charset="0"/>
                <a:cs typeface="Arial" charset="0"/>
              </a:rPr>
              <a:t> knockout of the </a:t>
            </a:r>
            <a:r>
              <a:rPr lang="en-US" sz="2400" dirty="0" err="1" smtClean="0">
                <a:solidFill>
                  <a:srgbClr val="1F497D">
                    <a:lumMod val="20000"/>
                    <a:lumOff val="80000"/>
                  </a:srgbClr>
                </a:solidFill>
                <a:latin typeface="Calibri" pitchFamily="34" charset="0"/>
                <a:cs typeface="Arial" charset="0"/>
              </a:rPr>
              <a:t>fimA</a:t>
            </a:r>
            <a:r>
              <a:rPr lang="en-US" sz="2400" dirty="0" smtClean="0">
                <a:solidFill>
                  <a:srgbClr val="1F497D">
                    <a:lumMod val="20000"/>
                    <a:lumOff val="80000"/>
                  </a:srgbClr>
                </a:solidFill>
                <a:latin typeface="Calibri" pitchFamily="34" charset="0"/>
                <a:cs typeface="Arial" charset="0"/>
              </a:rPr>
              <a:t> gene in MG1655 using plasmids pKD3 and pKD46</a:t>
            </a:r>
          </a:p>
          <a:p>
            <a:pPr marL="457200" indent="-457200">
              <a:buAutoNum type="arabicParenR"/>
            </a:pPr>
            <a:r>
              <a:rPr lang="en-US" sz="2400" dirty="0" smtClean="0">
                <a:solidFill>
                  <a:srgbClr val="1F497D">
                    <a:lumMod val="20000"/>
                    <a:lumOff val="80000"/>
                  </a:srgbClr>
                </a:solidFill>
                <a:latin typeface="Calibri" pitchFamily="34" charset="0"/>
                <a:cs typeface="Arial" charset="0"/>
              </a:rPr>
              <a:t>Predict the product of the genome locus from the above experiment before excision of the FRT-</a:t>
            </a:r>
            <a:r>
              <a:rPr lang="en-US" sz="2400" dirty="0" err="1" smtClean="0">
                <a:solidFill>
                  <a:srgbClr val="1F497D">
                    <a:lumMod val="20000"/>
                    <a:lumOff val="80000"/>
                  </a:srgbClr>
                </a:solidFill>
                <a:latin typeface="Calibri" pitchFamily="34" charset="0"/>
                <a:cs typeface="Arial" charset="0"/>
              </a:rPr>
              <a:t>CmR</a:t>
            </a:r>
            <a:r>
              <a:rPr lang="en-US" sz="2400" dirty="0" smtClean="0">
                <a:solidFill>
                  <a:srgbClr val="1F497D">
                    <a:lumMod val="20000"/>
                    <a:lumOff val="80000"/>
                  </a:srgbClr>
                </a:solidFill>
                <a:latin typeface="Calibri" pitchFamily="34" charset="0"/>
                <a:cs typeface="Arial" charset="0"/>
              </a:rPr>
              <a:t>-FRT cassettes</a:t>
            </a:r>
          </a:p>
          <a:p>
            <a:pPr marL="457200" indent="-457200">
              <a:buFontTx/>
              <a:buAutoNum type="arabicParenR"/>
            </a:pPr>
            <a:r>
              <a:rPr lang="en-US" sz="2400" dirty="0" smtClean="0">
                <a:solidFill>
                  <a:srgbClr val="1F497D">
                    <a:lumMod val="20000"/>
                    <a:lumOff val="80000"/>
                  </a:srgbClr>
                </a:solidFill>
                <a:latin typeface="Calibri" pitchFamily="34" charset="0"/>
                <a:cs typeface="Arial" charset="0"/>
              </a:rPr>
              <a:t>Predict the product of the genome locus from the above experiment after excisions</a:t>
            </a:r>
          </a:p>
          <a:p>
            <a:pPr marL="457200" indent="-457200">
              <a:buFontTx/>
              <a:buAutoNum type="arabicParenR"/>
            </a:pPr>
            <a:r>
              <a:rPr lang="en-US" sz="2400" dirty="0" smtClean="0">
                <a:solidFill>
                  <a:srgbClr val="1F497D">
                    <a:lumMod val="20000"/>
                    <a:lumOff val="80000"/>
                  </a:srgbClr>
                </a:solidFill>
                <a:latin typeface="Calibri" pitchFamily="34" charset="0"/>
                <a:cs typeface="Arial" charset="0"/>
              </a:rPr>
              <a:t>Susan did a </a:t>
            </a:r>
            <a:r>
              <a:rPr lang="en-US" sz="2400" dirty="0" err="1" smtClean="0">
                <a:solidFill>
                  <a:srgbClr val="1F497D">
                    <a:lumMod val="20000"/>
                    <a:lumOff val="80000"/>
                  </a:srgbClr>
                </a:solidFill>
                <a:latin typeface="Calibri" pitchFamily="34" charset="0"/>
                <a:cs typeface="Arial" charset="0"/>
              </a:rPr>
              <a:t>markerless</a:t>
            </a:r>
            <a:r>
              <a:rPr lang="en-US" sz="2400" dirty="0" smtClean="0">
                <a:solidFill>
                  <a:srgbClr val="1F497D">
                    <a:lumMod val="20000"/>
                    <a:lumOff val="80000"/>
                  </a:srgbClr>
                </a:solidFill>
                <a:latin typeface="Calibri" pitchFamily="34" charset="0"/>
                <a:cs typeface="Arial" charset="0"/>
              </a:rPr>
              <a:t> </a:t>
            </a:r>
            <a:r>
              <a:rPr lang="en-US" sz="2400" i="1" dirty="0" err="1" smtClean="0">
                <a:solidFill>
                  <a:srgbClr val="1F497D">
                    <a:lumMod val="20000"/>
                    <a:lumOff val="80000"/>
                  </a:srgbClr>
                </a:solidFill>
                <a:latin typeface="Calibri" pitchFamily="34" charset="0"/>
                <a:cs typeface="Arial" charset="0"/>
              </a:rPr>
              <a:t>glgS</a:t>
            </a:r>
            <a:r>
              <a:rPr lang="en-US" sz="2400" dirty="0" smtClean="0">
                <a:solidFill>
                  <a:srgbClr val="1F497D">
                    <a:lumMod val="20000"/>
                    <a:lumOff val="80000"/>
                  </a:srgbClr>
                </a:solidFill>
                <a:latin typeface="Calibri" pitchFamily="34" charset="0"/>
                <a:cs typeface="Arial" charset="0"/>
              </a:rPr>
              <a:t> knockout of MG1655, a second knockout with </a:t>
            </a:r>
            <a:r>
              <a:rPr lang="en-US" sz="2400" dirty="0" err="1" smtClean="0">
                <a:solidFill>
                  <a:srgbClr val="1F497D">
                    <a:lumMod val="20000"/>
                    <a:lumOff val="80000"/>
                  </a:srgbClr>
                </a:solidFill>
                <a:latin typeface="Calibri" pitchFamily="34" charset="0"/>
                <a:cs typeface="Arial" charset="0"/>
              </a:rPr>
              <a:t>CmR</a:t>
            </a:r>
            <a:r>
              <a:rPr lang="en-US" sz="2400" dirty="0" smtClean="0">
                <a:solidFill>
                  <a:srgbClr val="1F497D">
                    <a:lumMod val="20000"/>
                    <a:lumOff val="80000"/>
                  </a:srgbClr>
                </a:solidFill>
                <a:latin typeface="Calibri" pitchFamily="34" charset="0"/>
                <a:cs typeface="Arial" charset="0"/>
              </a:rPr>
              <a:t> of the </a:t>
            </a:r>
            <a:r>
              <a:rPr lang="en-US" sz="2400" i="1" dirty="0" err="1" smtClean="0">
                <a:solidFill>
                  <a:srgbClr val="1F497D">
                    <a:lumMod val="20000"/>
                    <a:lumOff val="80000"/>
                  </a:srgbClr>
                </a:solidFill>
                <a:latin typeface="Calibri" pitchFamily="34" charset="0"/>
                <a:cs typeface="Arial" charset="0"/>
              </a:rPr>
              <a:t>rfaE</a:t>
            </a:r>
            <a:r>
              <a:rPr lang="en-US" sz="2400" dirty="0" smtClean="0">
                <a:solidFill>
                  <a:srgbClr val="1F497D">
                    <a:lumMod val="20000"/>
                    <a:lumOff val="80000"/>
                  </a:srgbClr>
                </a:solidFill>
                <a:latin typeface="Calibri" pitchFamily="34" charset="0"/>
                <a:cs typeface="Arial" charset="0"/>
              </a:rPr>
              <a:t> gene into another MG1655, and then tried to move the </a:t>
            </a:r>
            <a:r>
              <a:rPr lang="en-US" sz="2400" i="1" dirty="0" err="1" smtClean="0">
                <a:solidFill>
                  <a:srgbClr val="1F497D">
                    <a:lumMod val="20000"/>
                    <a:lumOff val="80000"/>
                  </a:srgbClr>
                </a:solidFill>
                <a:latin typeface="Calibri" pitchFamily="34" charset="0"/>
                <a:cs typeface="Arial" charset="0"/>
              </a:rPr>
              <a:t>rfaE</a:t>
            </a:r>
            <a:r>
              <a:rPr lang="en-US" sz="2400" i="1" dirty="0" smtClean="0">
                <a:solidFill>
                  <a:srgbClr val="1F497D">
                    <a:lumMod val="20000"/>
                    <a:lumOff val="80000"/>
                  </a:srgbClr>
                </a:solidFill>
                <a:latin typeface="Calibri" pitchFamily="34" charset="0"/>
                <a:cs typeface="Arial" charset="0"/>
              </a:rPr>
              <a:t>::Cm marker </a:t>
            </a:r>
            <a:r>
              <a:rPr lang="en-US" sz="2400" dirty="0" smtClean="0">
                <a:solidFill>
                  <a:srgbClr val="1F497D">
                    <a:lumMod val="20000"/>
                    <a:lumOff val="80000"/>
                  </a:srgbClr>
                </a:solidFill>
                <a:latin typeface="Calibri" pitchFamily="34" charset="0"/>
                <a:cs typeface="Arial" charset="0"/>
              </a:rPr>
              <a:t>into the </a:t>
            </a:r>
            <a:r>
              <a:rPr lang="en-US" sz="2400" i="1" dirty="0" err="1" smtClean="0">
                <a:solidFill>
                  <a:srgbClr val="1F497D">
                    <a:lumMod val="20000"/>
                    <a:lumOff val="80000"/>
                  </a:srgbClr>
                </a:solidFill>
                <a:latin typeface="Calibri" pitchFamily="34" charset="0"/>
                <a:cs typeface="Arial" charset="0"/>
              </a:rPr>
              <a:t>glgS</a:t>
            </a:r>
            <a:r>
              <a:rPr lang="en-US" sz="2400" dirty="0" smtClean="0">
                <a:solidFill>
                  <a:srgbClr val="1F497D">
                    <a:lumMod val="20000"/>
                    <a:lumOff val="80000"/>
                  </a:srgbClr>
                </a:solidFill>
                <a:latin typeface="Calibri" pitchFamily="34" charset="0"/>
                <a:cs typeface="Arial" charset="0"/>
              </a:rPr>
              <a:t> knockout strain using P1 transduction.  Her products only have </a:t>
            </a:r>
            <a:r>
              <a:rPr lang="en-US" sz="2400" i="1" dirty="0" err="1" smtClean="0">
                <a:solidFill>
                  <a:srgbClr val="1F497D">
                    <a:lumMod val="20000"/>
                    <a:lumOff val="80000"/>
                  </a:srgbClr>
                </a:solidFill>
                <a:latin typeface="Calibri" pitchFamily="34" charset="0"/>
                <a:cs typeface="Arial" charset="0"/>
              </a:rPr>
              <a:t>rfaE</a:t>
            </a:r>
            <a:r>
              <a:rPr lang="en-US" sz="2400" dirty="0" smtClean="0">
                <a:solidFill>
                  <a:srgbClr val="1F497D">
                    <a:lumMod val="20000"/>
                    <a:lumOff val="80000"/>
                  </a:srgbClr>
                </a:solidFill>
                <a:latin typeface="Calibri" pitchFamily="34" charset="0"/>
                <a:cs typeface="Arial" charset="0"/>
              </a:rPr>
              <a:t> knocked out.  What happened?</a:t>
            </a:r>
          </a:p>
          <a:p>
            <a:pPr marL="457200" indent="-457200">
              <a:buFontTx/>
              <a:buAutoNum type="arabicParenR"/>
            </a:pPr>
            <a:r>
              <a:rPr lang="en-US" sz="2400" dirty="0" smtClean="0">
                <a:solidFill>
                  <a:srgbClr val="1F497D">
                    <a:lumMod val="20000"/>
                    <a:lumOff val="80000"/>
                  </a:srgbClr>
                </a:solidFill>
                <a:latin typeface="Calibri" pitchFamily="34" charset="0"/>
                <a:cs typeface="Arial" charset="0"/>
              </a:rPr>
              <a:t>Why can’t you use a normal </a:t>
            </a:r>
            <a:r>
              <a:rPr lang="en-US" sz="2400" dirty="0" err="1" smtClean="0">
                <a:solidFill>
                  <a:srgbClr val="1F497D">
                    <a:lumMod val="20000"/>
                    <a:lumOff val="80000"/>
                  </a:srgbClr>
                </a:solidFill>
                <a:latin typeface="Calibri" pitchFamily="34" charset="0"/>
                <a:cs typeface="Arial" charset="0"/>
              </a:rPr>
              <a:t>pUC</a:t>
            </a:r>
            <a:r>
              <a:rPr lang="en-US" sz="2400" dirty="0" smtClean="0">
                <a:solidFill>
                  <a:srgbClr val="1F497D">
                    <a:lumMod val="20000"/>
                    <a:lumOff val="80000"/>
                  </a:srgbClr>
                </a:solidFill>
                <a:latin typeface="Calibri" pitchFamily="34" charset="0"/>
                <a:cs typeface="Arial" charset="0"/>
              </a:rPr>
              <a:t> plasmid for doing CRIM integration?</a:t>
            </a:r>
          </a:p>
          <a:p>
            <a:pPr marL="457200" indent="-457200">
              <a:buFontTx/>
              <a:buAutoNum type="arabicParenR"/>
            </a:pPr>
            <a:r>
              <a:rPr lang="en-US" sz="2400" dirty="0" smtClean="0">
                <a:solidFill>
                  <a:srgbClr val="1F497D">
                    <a:lumMod val="20000"/>
                    <a:lumOff val="80000"/>
                  </a:srgbClr>
                </a:solidFill>
                <a:latin typeface="Calibri" pitchFamily="34" charset="0"/>
                <a:cs typeface="Arial" charset="0"/>
              </a:rPr>
              <a:t>Why would I want to put a DNA into the genome of E. coli rather than put it on a plasmid?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1966317"/>
            <a:ext cx="9144000" cy="707886"/>
          </a:xfrm>
          <a:prstGeom prst="rect">
            <a:avLst/>
          </a:prstGeom>
          <a:noFill/>
          <a:ln w="9525">
            <a:noFill/>
            <a:miter lim="800000"/>
            <a:headEnd/>
            <a:tailEnd/>
          </a:ln>
        </p:spPr>
        <p:txBody>
          <a:bodyPr wrap="square">
            <a:spAutoFit/>
          </a:bodyPr>
          <a:lstStyle/>
          <a:p>
            <a:pPr algn="ctr"/>
            <a:r>
              <a:rPr lang="en-US" sz="4000" i="1" dirty="0" err="1" smtClean="0">
                <a:solidFill>
                  <a:schemeClr val="bg1"/>
                </a:solidFill>
                <a:latin typeface="Rockwell Extra Bold" pitchFamily="18" charset="0"/>
                <a:cs typeface="Arial" pitchFamily="34" charset="0"/>
              </a:rPr>
              <a:t>att</a:t>
            </a:r>
            <a:r>
              <a:rPr lang="en-US" sz="4000" dirty="0" smtClean="0">
                <a:solidFill>
                  <a:schemeClr val="bg1"/>
                </a:solidFill>
                <a:latin typeface="Rockwell Extra Bold" pitchFamily="18" charset="0"/>
                <a:cs typeface="Arial" pitchFamily="34" charset="0"/>
              </a:rPr>
              <a:t> </a:t>
            </a:r>
            <a:r>
              <a:rPr lang="en-US" sz="4000" dirty="0" err="1" smtClean="0">
                <a:solidFill>
                  <a:schemeClr val="bg1"/>
                </a:solidFill>
                <a:latin typeface="Rockwell Extra Bold" pitchFamily="18" charset="0"/>
                <a:cs typeface="Arial" pitchFamily="34" charset="0"/>
              </a:rPr>
              <a:t>Integrases</a:t>
            </a:r>
            <a:endParaRPr lang="en-US" sz="4000" dirty="0">
              <a:solidFill>
                <a:schemeClr val="bg1"/>
              </a:solidFill>
              <a:latin typeface="Rockwell Extra Bold" pitchFamily="18" charset="0"/>
              <a:cs typeface="Arial" pitchFamily="34" charset="0"/>
            </a:endParaRPr>
          </a:p>
        </p:txBody>
      </p:sp>
      <p:sp>
        <p:nvSpPr>
          <p:cNvPr id="7" name="Rectangle 5"/>
          <p:cNvSpPr>
            <a:spLocks noChangeArrowheads="1"/>
          </p:cNvSpPr>
          <p:nvPr/>
        </p:nvSpPr>
        <p:spPr bwMode="auto">
          <a:xfrm>
            <a:off x="2819400" y="3512403"/>
            <a:ext cx="4724400" cy="1200329"/>
          </a:xfrm>
          <a:prstGeom prst="rect">
            <a:avLst/>
          </a:prstGeom>
          <a:noFill/>
          <a:ln w="9525">
            <a:noFill/>
            <a:miter lim="800000"/>
            <a:headEnd/>
            <a:tailEnd/>
          </a:ln>
        </p:spPr>
        <p:txBody>
          <a:bodyPr wrap="square">
            <a:spAutoFit/>
          </a:bodyPr>
          <a:lstStyle/>
          <a:p>
            <a:r>
              <a:rPr lang="en-US" sz="2400" dirty="0" smtClean="0">
                <a:solidFill>
                  <a:schemeClr val="bg1"/>
                </a:solidFill>
                <a:latin typeface="Calibri" pitchFamily="34" charset="0"/>
              </a:rPr>
              <a:t>Employing site-specific </a:t>
            </a:r>
            <a:r>
              <a:rPr lang="en-US" sz="2400" dirty="0" err="1" smtClean="0">
                <a:solidFill>
                  <a:schemeClr val="bg1"/>
                </a:solidFill>
                <a:latin typeface="Calibri" pitchFamily="34" charset="0"/>
              </a:rPr>
              <a:t>integrases</a:t>
            </a:r>
            <a:r>
              <a:rPr lang="en-US" sz="2400" dirty="0" smtClean="0">
                <a:solidFill>
                  <a:schemeClr val="bg1"/>
                </a:solidFill>
                <a:latin typeface="Calibri" pitchFamily="34" charset="0"/>
              </a:rPr>
              <a:t> from various phages to insert a DNA at a single locus of the genome.</a:t>
            </a:r>
            <a:endParaRPr lang="en-US" sz="2400" dirty="0">
              <a:solidFill>
                <a:schemeClr val="bg1"/>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Phage </a:t>
            </a:r>
            <a:r>
              <a:rPr lang="en-US" sz="4000" i="1" dirty="0" err="1" smtClean="0">
                <a:solidFill>
                  <a:srgbClr val="1F497D">
                    <a:lumMod val="20000"/>
                    <a:lumOff val="80000"/>
                  </a:srgbClr>
                </a:solidFill>
                <a:latin typeface="Rockwell Extra Bold" pitchFamily="18" charset="0"/>
                <a:cs typeface="Arial" pitchFamily="34" charset="0"/>
              </a:rPr>
              <a:t>att</a:t>
            </a:r>
            <a:r>
              <a:rPr lang="en-US" sz="4000" dirty="0" smtClean="0">
                <a:solidFill>
                  <a:srgbClr val="1F497D">
                    <a:lumMod val="20000"/>
                    <a:lumOff val="80000"/>
                  </a:srgbClr>
                </a:solidFill>
                <a:latin typeface="Rockwell Extra Bold" pitchFamily="18" charset="0"/>
                <a:cs typeface="Arial" pitchFamily="34" charset="0"/>
              </a:rPr>
              <a:t> site integration</a:t>
            </a:r>
            <a:endParaRPr lang="en-US" sz="3600" dirty="0">
              <a:solidFill>
                <a:srgbClr val="1F497D">
                  <a:lumMod val="20000"/>
                  <a:lumOff val="80000"/>
                </a:srgbClr>
              </a:solidFill>
              <a:latin typeface="Rockwell Extra Bold" pitchFamily="18" charset="0"/>
              <a:cs typeface="Arial" pitchFamily="34" charset="0"/>
            </a:endParaRPr>
          </a:p>
        </p:txBody>
      </p:sp>
      <p:sp>
        <p:nvSpPr>
          <p:cNvPr id="51" name="Rectangle 50"/>
          <p:cNvSpPr/>
          <p:nvPr/>
        </p:nvSpPr>
        <p:spPr>
          <a:xfrm>
            <a:off x="4038600" y="838201"/>
            <a:ext cx="4724400" cy="5632311"/>
          </a:xfrm>
          <a:prstGeom prst="rect">
            <a:avLst/>
          </a:prstGeom>
        </p:spPr>
        <p:txBody>
          <a:bodyPr wrap="square">
            <a:spAutoFit/>
          </a:bodyPr>
          <a:lstStyle/>
          <a:p>
            <a:pPr marL="457200" indent="-457200">
              <a:buFont typeface="Wingdings" pitchFamily="2" charset="2"/>
              <a:buChar char="§"/>
            </a:pPr>
            <a:r>
              <a:rPr lang="en-US" sz="2000" dirty="0" smtClean="0">
                <a:solidFill>
                  <a:schemeClr val="accent2">
                    <a:lumMod val="60000"/>
                    <a:lumOff val="40000"/>
                  </a:schemeClr>
                </a:solidFill>
                <a:latin typeface="Calibri" pitchFamily="34" charset="0"/>
              </a:rPr>
              <a:t>CRIM systems</a:t>
            </a:r>
            <a:r>
              <a:rPr lang="en-US" sz="2000" dirty="0" smtClean="0">
                <a:solidFill>
                  <a:srgbClr val="1F497D">
                    <a:lumMod val="20000"/>
                    <a:lumOff val="80000"/>
                  </a:srgbClr>
                </a:solidFill>
                <a:latin typeface="Calibri" pitchFamily="34" charset="0"/>
              </a:rPr>
              <a:t>: Conditional-Replication, Integration, Excision, and Retrieval Plasmid-Host Systems for Gene Structure-Function Studies of Bacteria </a:t>
            </a:r>
          </a:p>
          <a:p>
            <a:pPr marL="457200" indent="-457200">
              <a:buFont typeface="Wingdings" pitchFamily="2" charset="2"/>
              <a:buChar char="§"/>
            </a:pPr>
            <a:endParaRPr lang="en-US" sz="20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000" dirty="0" smtClean="0">
                <a:solidFill>
                  <a:srgbClr val="1F497D">
                    <a:lumMod val="20000"/>
                    <a:lumOff val="80000"/>
                  </a:srgbClr>
                </a:solidFill>
                <a:latin typeface="Calibri" pitchFamily="34" charset="0"/>
              </a:rPr>
              <a:t>Based on native </a:t>
            </a:r>
            <a:r>
              <a:rPr lang="en-US" sz="2000" dirty="0" smtClean="0">
                <a:solidFill>
                  <a:schemeClr val="accent2">
                    <a:lumMod val="60000"/>
                    <a:lumOff val="40000"/>
                  </a:schemeClr>
                </a:solidFill>
                <a:latin typeface="Calibri" pitchFamily="34" charset="0"/>
              </a:rPr>
              <a:t>phage-integration sites</a:t>
            </a:r>
          </a:p>
          <a:p>
            <a:pPr marL="457200" indent="-457200">
              <a:buFont typeface="Wingdings" pitchFamily="2" charset="2"/>
              <a:buChar char="§"/>
            </a:pPr>
            <a:endParaRPr lang="en-US" sz="2000" dirty="0" smtClean="0">
              <a:solidFill>
                <a:schemeClr val="accent2">
                  <a:lumMod val="60000"/>
                  <a:lumOff val="40000"/>
                </a:schemeClr>
              </a:solidFill>
              <a:latin typeface="Calibri" pitchFamily="34" charset="0"/>
            </a:endParaRPr>
          </a:p>
          <a:p>
            <a:pPr marL="457200" indent="-457200">
              <a:buFont typeface="Wingdings" pitchFamily="2" charset="2"/>
              <a:buChar char="§"/>
            </a:pPr>
            <a:r>
              <a:rPr lang="en-US" sz="2000" dirty="0" smtClean="0">
                <a:solidFill>
                  <a:srgbClr val="1F497D">
                    <a:lumMod val="20000"/>
                    <a:lumOff val="80000"/>
                  </a:srgbClr>
                </a:solidFill>
                <a:latin typeface="Calibri" pitchFamily="34" charset="0"/>
              </a:rPr>
              <a:t>Multiple </a:t>
            </a:r>
            <a:r>
              <a:rPr lang="en-US" sz="2000" dirty="0" smtClean="0">
                <a:solidFill>
                  <a:schemeClr val="accent2">
                    <a:lumMod val="60000"/>
                    <a:lumOff val="40000"/>
                  </a:schemeClr>
                </a:solidFill>
                <a:latin typeface="Calibri" pitchFamily="34" charset="0"/>
              </a:rPr>
              <a:t>orthogonal systems</a:t>
            </a:r>
            <a:r>
              <a:rPr lang="en-US" sz="2000" dirty="0" smtClean="0">
                <a:solidFill>
                  <a:srgbClr val="1F497D">
                    <a:lumMod val="20000"/>
                    <a:lumOff val="80000"/>
                  </a:srgbClr>
                </a:solidFill>
                <a:latin typeface="Calibri" pitchFamily="34" charset="0"/>
              </a:rPr>
              <a:t>: phi80, lambda, HK022, P21, P22, </a:t>
            </a:r>
            <a:r>
              <a:rPr lang="en-US" sz="2000" dirty="0" smtClean="0">
                <a:solidFill>
                  <a:srgbClr val="1F497D">
                    <a:lumMod val="20000"/>
                    <a:lumOff val="80000"/>
                  </a:srgbClr>
                </a:solidFill>
                <a:latin typeface="Calibri" pitchFamily="34" charset="0"/>
              </a:rPr>
              <a:t>and phiC31</a:t>
            </a:r>
            <a:endParaRPr lang="en-US" sz="2000" dirty="0" smtClean="0">
              <a:solidFill>
                <a:srgbClr val="1F497D">
                  <a:lumMod val="20000"/>
                  <a:lumOff val="80000"/>
                </a:srgbClr>
              </a:solidFill>
              <a:latin typeface="Calibri" pitchFamily="34" charset="0"/>
            </a:endParaRPr>
          </a:p>
          <a:p>
            <a:pPr marL="457200" indent="-457200">
              <a:buFont typeface="Wingdings" pitchFamily="2" charset="2"/>
              <a:buChar char="§"/>
            </a:pPr>
            <a:endParaRPr lang="en-US" sz="20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000" dirty="0" smtClean="0">
                <a:solidFill>
                  <a:srgbClr val="1F497D">
                    <a:lumMod val="20000"/>
                    <a:lumOff val="80000"/>
                  </a:srgbClr>
                </a:solidFill>
                <a:latin typeface="Calibri" pitchFamily="34" charset="0"/>
              </a:rPr>
              <a:t> </a:t>
            </a:r>
            <a:r>
              <a:rPr lang="en-US" sz="2000" dirty="0" smtClean="0">
                <a:solidFill>
                  <a:schemeClr val="accent2">
                    <a:lumMod val="60000"/>
                    <a:lumOff val="40000"/>
                  </a:schemeClr>
                </a:solidFill>
                <a:latin typeface="Calibri" pitchFamily="34" charset="0"/>
              </a:rPr>
              <a:t>Site specific</a:t>
            </a:r>
            <a:r>
              <a:rPr lang="en-US" sz="2000" dirty="0" smtClean="0">
                <a:solidFill>
                  <a:srgbClr val="1F497D">
                    <a:lumMod val="20000"/>
                    <a:lumOff val="80000"/>
                  </a:srgbClr>
                </a:solidFill>
                <a:latin typeface="Calibri" pitchFamily="34" charset="0"/>
              </a:rPr>
              <a:t> recombination of a circular DNA into the </a:t>
            </a:r>
            <a:r>
              <a:rPr lang="en-US" sz="2000" i="1" dirty="0" err="1" smtClean="0">
                <a:solidFill>
                  <a:srgbClr val="1F497D">
                    <a:lumMod val="20000"/>
                    <a:lumOff val="80000"/>
                  </a:srgbClr>
                </a:solidFill>
                <a:latin typeface="Calibri" pitchFamily="34" charset="0"/>
              </a:rPr>
              <a:t>att</a:t>
            </a:r>
            <a:r>
              <a:rPr lang="en-US" sz="2000" dirty="0" smtClean="0">
                <a:solidFill>
                  <a:srgbClr val="1F497D">
                    <a:lumMod val="20000"/>
                    <a:lumOff val="80000"/>
                  </a:srgbClr>
                </a:solidFill>
                <a:latin typeface="Calibri" pitchFamily="34" charset="0"/>
              </a:rPr>
              <a:t> site of the genome</a:t>
            </a:r>
          </a:p>
          <a:p>
            <a:pPr marL="457200" indent="-457200">
              <a:buFont typeface="Wingdings" pitchFamily="2" charset="2"/>
              <a:buChar char="§"/>
            </a:pPr>
            <a:endParaRPr lang="en-US" sz="20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000" dirty="0" smtClean="0">
                <a:solidFill>
                  <a:srgbClr val="1F497D">
                    <a:lumMod val="20000"/>
                    <a:lumOff val="80000"/>
                  </a:srgbClr>
                </a:solidFill>
                <a:latin typeface="Calibri" pitchFamily="34" charset="0"/>
              </a:rPr>
              <a:t> </a:t>
            </a:r>
            <a:r>
              <a:rPr lang="en-US" sz="2000" dirty="0" smtClean="0">
                <a:solidFill>
                  <a:schemeClr val="accent2">
                    <a:lumMod val="60000"/>
                    <a:lumOff val="40000"/>
                  </a:schemeClr>
                </a:solidFill>
                <a:latin typeface="Calibri" pitchFamily="34" charset="0"/>
              </a:rPr>
              <a:t>phiC31</a:t>
            </a:r>
            <a:r>
              <a:rPr lang="en-US" sz="2000" dirty="0" smtClean="0">
                <a:solidFill>
                  <a:srgbClr val="1F497D">
                    <a:lumMod val="20000"/>
                    <a:lumOff val="80000"/>
                  </a:srgbClr>
                </a:solidFill>
                <a:latin typeface="Calibri" pitchFamily="34" charset="0"/>
              </a:rPr>
              <a:t> allows the integration of &gt;10kb DNAs</a:t>
            </a:r>
          </a:p>
          <a:p>
            <a:pPr marL="457200" indent="-457200">
              <a:buFont typeface="Wingdings" pitchFamily="2" charset="2"/>
              <a:buChar char="§"/>
            </a:pPr>
            <a:endParaRPr lang="en-US" sz="20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000" dirty="0" smtClean="0">
                <a:solidFill>
                  <a:srgbClr val="1F497D">
                    <a:lumMod val="20000"/>
                    <a:lumOff val="80000"/>
                  </a:srgbClr>
                </a:solidFill>
                <a:latin typeface="Calibri" pitchFamily="34" charset="0"/>
              </a:rPr>
              <a:t>Involves “</a:t>
            </a:r>
            <a:r>
              <a:rPr lang="en-US" sz="2000" dirty="0" smtClean="0">
                <a:solidFill>
                  <a:schemeClr val="accent2">
                    <a:lumMod val="60000"/>
                    <a:lumOff val="40000"/>
                  </a:schemeClr>
                </a:solidFill>
                <a:latin typeface="Calibri" pitchFamily="34" charset="0"/>
              </a:rPr>
              <a:t>Helper Plasmids</a:t>
            </a:r>
            <a:r>
              <a:rPr lang="en-US" sz="2000" dirty="0" smtClean="0">
                <a:solidFill>
                  <a:srgbClr val="1F497D">
                    <a:lumMod val="20000"/>
                    <a:lumOff val="80000"/>
                  </a:srgbClr>
                </a:solidFill>
                <a:latin typeface="Calibri" pitchFamily="34" charset="0"/>
              </a:rPr>
              <a:t>”</a:t>
            </a:r>
          </a:p>
        </p:txBody>
      </p:sp>
      <p:pic>
        <p:nvPicPr>
          <p:cNvPr id="27" name="Picture 26" descr="gateway rxn.png"/>
          <p:cNvPicPr>
            <a:picLocks noChangeAspect="1"/>
          </p:cNvPicPr>
          <p:nvPr/>
        </p:nvPicPr>
        <p:blipFill>
          <a:blip r:embed="rId4" cstate="print"/>
          <a:stretch>
            <a:fillRect/>
          </a:stretch>
        </p:blipFill>
        <p:spPr>
          <a:xfrm>
            <a:off x="152400" y="1447800"/>
            <a:ext cx="3860318" cy="4000000"/>
          </a:xfrm>
          <a:prstGeom prst="rect">
            <a:avLst/>
          </a:prstGeom>
        </p:spPr>
      </p:pic>
      <p:sp>
        <p:nvSpPr>
          <p:cNvPr id="28" name="Rectangle 27"/>
          <p:cNvSpPr/>
          <p:nvPr/>
        </p:nvSpPr>
        <p:spPr>
          <a:xfrm>
            <a:off x="0" y="6504801"/>
            <a:ext cx="4001224" cy="276999"/>
          </a:xfrm>
          <a:prstGeom prst="rect">
            <a:avLst/>
          </a:prstGeom>
        </p:spPr>
        <p:txBody>
          <a:bodyPr wrap="none">
            <a:spAutoFit/>
          </a:bodyPr>
          <a:lstStyle/>
          <a:p>
            <a:r>
              <a:rPr lang="pt-BR" sz="1200" dirty="0" smtClean="0">
                <a:solidFill>
                  <a:srgbClr val="1F497D">
                    <a:lumMod val="20000"/>
                    <a:lumOff val="80000"/>
                  </a:srgbClr>
                </a:solidFill>
                <a:latin typeface="Arial" charset="0"/>
                <a:cs typeface="Arial" charset="0"/>
              </a:rPr>
              <a:t>J Bacteriol. 2001 Nov;183(21):6384-93 PMID: 11591683</a:t>
            </a:r>
            <a:endParaRPr lang="en-US" sz="1200" dirty="0" smtClean="0">
              <a:solidFill>
                <a:srgbClr val="1F497D">
                  <a:lumMod val="20000"/>
                  <a:lumOff val="80000"/>
                </a:srgbClr>
              </a:solidFill>
              <a:latin typeface="Arial" charset="0"/>
              <a:cs typeface="Arial"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CRIM </a:t>
            </a:r>
            <a:r>
              <a:rPr lang="en-US" sz="4000" i="1" dirty="0" err="1" smtClean="0">
                <a:solidFill>
                  <a:srgbClr val="1F497D">
                    <a:lumMod val="20000"/>
                    <a:lumOff val="80000"/>
                  </a:srgbClr>
                </a:solidFill>
                <a:latin typeface="Rockwell Extra Bold" pitchFamily="18" charset="0"/>
                <a:cs typeface="Arial" pitchFamily="34" charset="0"/>
              </a:rPr>
              <a:t>att</a:t>
            </a:r>
            <a:r>
              <a:rPr lang="en-US" sz="4000" dirty="0" smtClean="0">
                <a:solidFill>
                  <a:srgbClr val="1F497D">
                    <a:lumMod val="20000"/>
                    <a:lumOff val="80000"/>
                  </a:srgbClr>
                </a:solidFill>
                <a:latin typeface="Symbol" pitchFamily="18" charset="2"/>
                <a:cs typeface="Arial" pitchFamily="34" charset="0"/>
              </a:rPr>
              <a:t> </a:t>
            </a:r>
            <a:r>
              <a:rPr lang="en-US" sz="4000" baseline="-25000" dirty="0" smtClean="0">
                <a:solidFill>
                  <a:srgbClr val="1F497D">
                    <a:lumMod val="20000"/>
                    <a:lumOff val="80000"/>
                  </a:srgbClr>
                </a:solidFill>
                <a:latin typeface="Symbol" pitchFamily="18" charset="2"/>
                <a:cs typeface="Arial" pitchFamily="34" charset="0"/>
              </a:rPr>
              <a:t>f</a:t>
            </a:r>
            <a:r>
              <a:rPr lang="en-US" sz="4000" baseline="-25000" dirty="0" smtClean="0">
                <a:solidFill>
                  <a:srgbClr val="1F497D">
                    <a:lumMod val="20000"/>
                    <a:lumOff val="80000"/>
                  </a:srgbClr>
                </a:solidFill>
                <a:latin typeface="Rockwell Extra Bold" pitchFamily="18" charset="0"/>
                <a:cs typeface="Arial" pitchFamily="34" charset="0"/>
              </a:rPr>
              <a:t>80</a:t>
            </a:r>
            <a:r>
              <a:rPr lang="en-US" sz="4000" dirty="0" smtClean="0">
                <a:solidFill>
                  <a:srgbClr val="1F497D">
                    <a:lumMod val="20000"/>
                    <a:lumOff val="80000"/>
                  </a:srgbClr>
                </a:solidFill>
                <a:latin typeface="Rockwell Extra Bold" pitchFamily="18" charset="0"/>
                <a:cs typeface="Arial" pitchFamily="34" charset="0"/>
              </a:rPr>
              <a:t> integration</a:t>
            </a:r>
            <a:endParaRPr lang="en-US" sz="3600" dirty="0">
              <a:solidFill>
                <a:srgbClr val="1F497D">
                  <a:lumMod val="20000"/>
                  <a:lumOff val="80000"/>
                </a:srgbClr>
              </a:solidFill>
              <a:latin typeface="Rockwell Extra Bold" pitchFamily="18" charset="0"/>
              <a:cs typeface="Arial" pitchFamily="34" charset="0"/>
            </a:endParaRPr>
          </a:p>
        </p:txBody>
      </p:sp>
      <p:sp>
        <p:nvSpPr>
          <p:cNvPr id="28" name="Rectangle 27"/>
          <p:cNvSpPr/>
          <p:nvPr/>
        </p:nvSpPr>
        <p:spPr>
          <a:xfrm>
            <a:off x="2514600" y="6488668"/>
            <a:ext cx="4001224" cy="276999"/>
          </a:xfrm>
          <a:prstGeom prst="rect">
            <a:avLst/>
          </a:prstGeom>
        </p:spPr>
        <p:txBody>
          <a:bodyPr wrap="none">
            <a:spAutoFit/>
          </a:bodyPr>
          <a:lstStyle/>
          <a:p>
            <a:r>
              <a:rPr lang="pt-BR" sz="1200" dirty="0" smtClean="0">
                <a:solidFill>
                  <a:srgbClr val="1F497D">
                    <a:lumMod val="20000"/>
                    <a:lumOff val="80000"/>
                  </a:srgbClr>
                </a:solidFill>
                <a:latin typeface="Arial" charset="0"/>
                <a:cs typeface="Arial" charset="0"/>
              </a:rPr>
              <a:t>J Bacteriol. 2001 Nov;183(21):6384-93 PMID: 11591683</a:t>
            </a:r>
            <a:endParaRPr lang="en-US" sz="1200" dirty="0" smtClean="0">
              <a:solidFill>
                <a:srgbClr val="1F497D">
                  <a:lumMod val="20000"/>
                  <a:lumOff val="80000"/>
                </a:srgbClr>
              </a:solidFill>
              <a:latin typeface="Arial" charset="0"/>
              <a:cs typeface="Arial" charset="0"/>
            </a:endParaRPr>
          </a:p>
        </p:txBody>
      </p:sp>
      <p:sp>
        <p:nvSpPr>
          <p:cNvPr id="6" name="Rounded Rectangle 5"/>
          <p:cNvSpPr/>
          <p:nvPr/>
        </p:nvSpPr>
        <p:spPr>
          <a:xfrm>
            <a:off x="1371600" y="1600200"/>
            <a:ext cx="6400800" cy="3810000"/>
          </a:xfrm>
          <a:prstGeom prst="roundRect">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1371600" y="4800600"/>
            <a:ext cx="6400800" cy="1588"/>
          </a:xfrm>
          <a:prstGeom prst="line">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 name="TextBox 9"/>
          <p:cNvSpPr txBox="1"/>
          <p:nvPr/>
        </p:nvSpPr>
        <p:spPr>
          <a:xfrm>
            <a:off x="1524000" y="4800600"/>
            <a:ext cx="1077539" cy="400110"/>
          </a:xfrm>
          <a:prstGeom prst="rect">
            <a:avLst/>
          </a:prstGeom>
          <a:noFill/>
        </p:spPr>
        <p:txBody>
          <a:bodyPr wrap="none" rtlCol="0">
            <a:spAutoFit/>
          </a:bodyPr>
          <a:lstStyle/>
          <a:p>
            <a:r>
              <a:rPr lang="en-US" sz="2000" dirty="0" smtClean="0">
                <a:solidFill>
                  <a:srgbClr val="1F497D">
                    <a:lumMod val="20000"/>
                    <a:lumOff val="80000"/>
                  </a:srgbClr>
                </a:solidFill>
                <a:latin typeface="Calibri" pitchFamily="34" charset="0"/>
              </a:rPr>
              <a:t>Genome</a:t>
            </a:r>
          </a:p>
        </p:txBody>
      </p:sp>
      <p:sp>
        <p:nvSpPr>
          <p:cNvPr id="14" name="Rounded Rectangle 13"/>
          <p:cNvSpPr/>
          <p:nvPr/>
        </p:nvSpPr>
        <p:spPr>
          <a:xfrm>
            <a:off x="4724400" y="4648200"/>
            <a:ext cx="990600" cy="381000"/>
          </a:xfrm>
          <a:prstGeom prst="roundRect">
            <a:avLst>
              <a:gd name="adj" fmla="val 50000"/>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15" name="TextBox 14"/>
          <p:cNvSpPr txBox="1"/>
          <p:nvPr/>
        </p:nvSpPr>
        <p:spPr>
          <a:xfrm>
            <a:off x="4724400" y="4572000"/>
            <a:ext cx="1017715" cy="400110"/>
          </a:xfrm>
          <a:prstGeom prst="rect">
            <a:avLst/>
          </a:prstGeom>
          <a:noFill/>
        </p:spPr>
        <p:txBody>
          <a:bodyPr wrap="none" rtlCol="0">
            <a:spAutoFit/>
          </a:bodyPr>
          <a:lstStyle/>
          <a:p>
            <a:r>
              <a:rPr lang="en-US" sz="2000" i="1" dirty="0" smtClean="0">
                <a:latin typeface="Calibri" pitchFamily="34" charset="0"/>
              </a:rPr>
              <a:t>attB</a:t>
            </a:r>
            <a:r>
              <a:rPr lang="en-US" sz="2800" baseline="-25000" dirty="0" smtClean="0">
                <a:latin typeface="Symbol" pitchFamily="18" charset="2"/>
                <a:cs typeface="Arial" pitchFamily="34" charset="0"/>
              </a:rPr>
              <a:t>f</a:t>
            </a:r>
            <a:r>
              <a:rPr lang="en-US" sz="2800" baseline="-25000" dirty="0" smtClean="0">
                <a:latin typeface="Arial" pitchFamily="34" charset="0"/>
                <a:cs typeface="Arial" pitchFamily="34" charset="0"/>
              </a:rPr>
              <a:t>80</a:t>
            </a:r>
            <a:endParaRPr lang="en-US" sz="4000" baseline="-25000" dirty="0" smtClean="0">
              <a:latin typeface="Arial" pitchFamily="34" charset="0"/>
              <a:cs typeface="Arial" pitchFamily="34" charset="0"/>
            </a:endParaRPr>
          </a:p>
        </p:txBody>
      </p:sp>
      <p:sp>
        <p:nvSpPr>
          <p:cNvPr id="16" name="Rectangular Callout 15"/>
          <p:cNvSpPr/>
          <p:nvPr/>
        </p:nvSpPr>
        <p:spPr>
          <a:xfrm>
            <a:off x="4572000" y="2667000"/>
            <a:ext cx="2667000" cy="1676400"/>
          </a:xfrm>
          <a:prstGeom prst="wedgeRectCallou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648200" y="2667000"/>
            <a:ext cx="2895600" cy="1676400"/>
          </a:xfrm>
          <a:prstGeom prst="rect">
            <a:avLst/>
          </a:prstGeom>
        </p:spPr>
        <p:txBody>
          <a:bodyPr wrap="square">
            <a:spAutoFit/>
          </a:bodyPr>
          <a:lstStyle/>
          <a:p>
            <a:pPr marL="457200" indent="-457200">
              <a:buFont typeface="Wingdings" pitchFamily="2" charset="2"/>
              <a:buChar char="§"/>
            </a:pPr>
            <a:r>
              <a:rPr lang="en-US" sz="2000" dirty="0" smtClean="0">
                <a:latin typeface="Calibri" pitchFamily="34" charset="0"/>
              </a:rPr>
              <a:t>Integration site</a:t>
            </a:r>
          </a:p>
          <a:p>
            <a:pPr marL="457200" indent="-457200">
              <a:buFont typeface="Wingdings" pitchFamily="2" charset="2"/>
              <a:buChar char="§"/>
            </a:pPr>
            <a:r>
              <a:rPr lang="en-US" sz="2000" dirty="0" smtClean="0">
                <a:latin typeface="Calibri" pitchFamily="34" charset="0"/>
              </a:rPr>
              <a:t>Present in all MG1655 lineage strains (unless explicitly modified)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CRIM </a:t>
            </a:r>
            <a:r>
              <a:rPr lang="en-US" sz="4000" i="1" dirty="0" err="1" smtClean="0">
                <a:solidFill>
                  <a:srgbClr val="1F497D">
                    <a:lumMod val="20000"/>
                    <a:lumOff val="80000"/>
                  </a:srgbClr>
                </a:solidFill>
                <a:latin typeface="Rockwell Extra Bold" pitchFamily="18" charset="0"/>
                <a:cs typeface="Arial" pitchFamily="34" charset="0"/>
              </a:rPr>
              <a:t>att</a:t>
            </a:r>
            <a:r>
              <a:rPr lang="en-US" sz="4000" dirty="0" smtClean="0">
                <a:solidFill>
                  <a:srgbClr val="1F497D">
                    <a:lumMod val="20000"/>
                    <a:lumOff val="80000"/>
                  </a:srgbClr>
                </a:solidFill>
                <a:latin typeface="Symbol" pitchFamily="18" charset="2"/>
                <a:cs typeface="Arial" pitchFamily="34" charset="0"/>
              </a:rPr>
              <a:t> </a:t>
            </a:r>
            <a:r>
              <a:rPr lang="en-US" sz="4000" baseline="-25000" dirty="0" smtClean="0">
                <a:solidFill>
                  <a:srgbClr val="1F497D">
                    <a:lumMod val="20000"/>
                    <a:lumOff val="80000"/>
                  </a:srgbClr>
                </a:solidFill>
                <a:latin typeface="Symbol" pitchFamily="18" charset="2"/>
                <a:cs typeface="Arial" pitchFamily="34" charset="0"/>
              </a:rPr>
              <a:t>f</a:t>
            </a:r>
            <a:r>
              <a:rPr lang="en-US" sz="4000" baseline="-25000" dirty="0" smtClean="0">
                <a:solidFill>
                  <a:srgbClr val="1F497D">
                    <a:lumMod val="20000"/>
                    <a:lumOff val="80000"/>
                  </a:srgbClr>
                </a:solidFill>
                <a:latin typeface="Rockwell Extra Bold" pitchFamily="18" charset="0"/>
                <a:cs typeface="Arial" pitchFamily="34" charset="0"/>
              </a:rPr>
              <a:t>80</a:t>
            </a:r>
            <a:r>
              <a:rPr lang="en-US" sz="4000" dirty="0" smtClean="0">
                <a:solidFill>
                  <a:srgbClr val="1F497D">
                    <a:lumMod val="20000"/>
                    <a:lumOff val="80000"/>
                  </a:srgbClr>
                </a:solidFill>
                <a:latin typeface="Rockwell Extra Bold" pitchFamily="18" charset="0"/>
                <a:cs typeface="Arial" pitchFamily="34" charset="0"/>
              </a:rPr>
              <a:t> integration</a:t>
            </a:r>
            <a:endParaRPr lang="en-US" sz="3600" dirty="0">
              <a:solidFill>
                <a:srgbClr val="1F497D">
                  <a:lumMod val="20000"/>
                  <a:lumOff val="80000"/>
                </a:srgbClr>
              </a:solidFill>
              <a:latin typeface="Rockwell Extra Bold" pitchFamily="18" charset="0"/>
              <a:cs typeface="Arial" pitchFamily="34" charset="0"/>
            </a:endParaRPr>
          </a:p>
        </p:txBody>
      </p:sp>
      <p:sp>
        <p:nvSpPr>
          <p:cNvPr id="28" name="Rectangle 27"/>
          <p:cNvSpPr/>
          <p:nvPr/>
        </p:nvSpPr>
        <p:spPr>
          <a:xfrm>
            <a:off x="2514600" y="6488668"/>
            <a:ext cx="4001224" cy="276999"/>
          </a:xfrm>
          <a:prstGeom prst="rect">
            <a:avLst/>
          </a:prstGeom>
        </p:spPr>
        <p:txBody>
          <a:bodyPr wrap="none">
            <a:spAutoFit/>
          </a:bodyPr>
          <a:lstStyle/>
          <a:p>
            <a:r>
              <a:rPr lang="pt-BR" sz="1200" dirty="0" smtClean="0">
                <a:solidFill>
                  <a:srgbClr val="1F497D">
                    <a:lumMod val="20000"/>
                    <a:lumOff val="80000"/>
                  </a:srgbClr>
                </a:solidFill>
                <a:latin typeface="Arial" charset="0"/>
                <a:cs typeface="Arial" charset="0"/>
              </a:rPr>
              <a:t>J Bacteriol. 2001 Nov;183(21):6384-93 PMID: 11591683</a:t>
            </a:r>
            <a:endParaRPr lang="en-US" sz="1200" dirty="0" smtClean="0">
              <a:solidFill>
                <a:srgbClr val="1F497D">
                  <a:lumMod val="20000"/>
                  <a:lumOff val="80000"/>
                </a:srgbClr>
              </a:solidFill>
              <a:latin typeface="Arial" charset="0"/>
              <a:cs typeface="Arial" charset="0"/>
            </a:endParaRPr>
          </a:p>
        </p:txBody>
      </p:sp>
      <p:sp>
        <p:nvSpPr>
          <p:cNvPr id="6" name="Rounded Rectangle 5"/>
          <p:cNvSpPr/>
          <p:nvPr/>
        </p:nvSpPr>
        <p:spPr>
          <a:xfrm>
            <a:off x="1371600" y="1600200"/>
            <a:ext cx="6400800" cy="3810000"/>
          </a:xfrm>
          <a:prstGeom prst="roundRect">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1371600" y="4800600"/>
            <a:ext cx="6400800" cy="1588"/>
          </a:xfrm>
          <a:prstGeom prst="line">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 name="TextBox 9"/>
          <p:cNvSpPr txBox="1"/>
          <p:nvPr/>
        </p:nvSpPr>
        <p:spPr>
          <a:xfrm>
            <a:off x="1524000" y="4800600"/>
            <a:ext cx="1077539" cy="400110"/>
          </a:xfrm>
          <a:prstGeom prst="rect">
            <a:avLst/>
          </a:prstGeom>
          <a:noFill/>
        </p:spPr>
        <p:txBody>
          <a:bodyPr wrap="none" rtlCol="0">
            <a:spAutoFit/>
          </a:bodyPr>
          <a:lstStyle/>
          <a:p>
            <a:r>
              <a:rPr lang="en-US" sz="2000" dirty="0" smtClean="0">
                <a:solidFill>
                  <a:srgbClr val="1F497D">
                    <a:lumMod val="20000"/>
                    <a:lumOff val="80000"/>
                  </a:srgbClr>
                </a:solidFill>
                <a:latin typeface="Calibri" pitchFamily="34" charset="0"/>
              </a:rPr>
              <a:t>Genome</a:t>
            </a:r>
          </a:p>
        </p:txBody>
      </p:sp>
      <p:sp>
        <p:nvSpPr>
          <p:cNvPr id="14" name="Rounded Rectangle 13"/>
          <p:cNvSpPr/>
          <p:nvPr/>
        </p:nvSpPr>
        <p:spPr>
          <a:xfrm>
            <a:off x="4724400" y="4648200"/>
            <a:ext cx="990600" cy="381000"/>
          </a:xfrm>
          <a:prstGeom prst="roundRect">
            <a:avLst>
              <a:gd name="adj" fmla="val 50000"/>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15" name="TextBox 14"/>
          <p:cNvSpPr txBox="1"/>
          <p:nvPr/>
        </p:nvSpPr>
        <p:spPr>
          <a:xfrm>
            <a:off x="4724400" y="4572000"/>
            <a:ext cx="1017715" cy="400110"/>
          </a:xfrm>
          <a:prstGeom prst="rect">
            <a:avLst/>
          </a:prstGeom>
          <a:noFill/>
        </p:spPr>
        <p:txBody>
          <a:bodyPr wrap="none" rtlCol="0">
            <a:spAutoFit/>
          </a:bodyPr>
          <a:lstStyle/>
          <a:p>
            <a:r>
              <a:rPr lang="en-US" sz="2000" i="1" dirty="0" smtClean="0">
                <a:latin typeface="Calibri" pitchFamily="34" charset="0"/>
              </a:rPr>
              <a:t>attB</a:t>
            </a:r>
            <a:r>
              <a:rPr lang="en-US" sz="2800" baseline="-25000" dirty="0" smtClean="0">
                <a:latin typeface="Symbol" pitchFamily="18" charset="2"/>
                <a:cs typeface="Arial" pitchFamily="34" charset="0"/>
              </a:rPr>
              <a:t>f</a:t>
            </a:r>
            <a:r>
              <a:rPr lang="en-US" sz="2800" baseline="-25000" dirty="0" smtClean="0">
                <a:latin typeface="Arial" pitchFamily="34" charset="0"/>
                <a:cs typeface="Arial" pitchFamily="34" charset="0"/>
              </a:rPr>
              <a:t>80</a:t>
            </a:r>
            <a:endParaRPr lang="en-US" sz="4000" baseline="-25000" dirty="0" smtClean="0">
              <a:latin typeface="Arial" pitchFamily="34" charset="0"/>
              <a:cs typeface="Arial" pitchFamily="34" charset="0"/>
            </a:endParaRPr>
          </a:p>
        </p:txBody>
      </p:sp>
      <p:grpSp>
        <p:nvGrpSpPr>
          <p:cNvPr id="37" name="Group 36"/>
          <p:cNvGrpSpPr/>
          <p:nvPr/>
        </p:nvGrpSpPr>
        <p:grpSpPr>
          <a:xfrm>
            <a:off x="1676400" y="1752600"/>
            <a:ext cx="2743200" cy="2590800"/>
            <a:chOff x="1676400" y="1752600"/>
            <a:chExt cx="2743200" cy="2590800"/>
          </a:xfrm>
        </p:grpSpPr>
        <p:sp>
          <p:nvSpPr>
            <p:cNvPr id="7" name="Oval 6"/>
            <p:cNvSpPr/>
            <p:nvPr/>
          </p:nvSpPr>
          <p:spPr>
            <a:xfrm>
              <a:off x="1905000" y="1981200"/>
              <a:ext cx="2362200" cy="2362200"/>
            </a:xfrm>
            <a:prstGeom prst="ellipse">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2667001" y="1752600"/>
              <a:ext cx="685800" cy="533400"/>
            </a:xfrm>
            <a:prstGeom prst="rightArrow">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13" name="TextBox 12"/>
            <p:cNvSpPr txBox="1"/>
            <p:nvPr/>
          </p:nvSpPr>
          <p:spPr>
            <a:xfrm>
              <a:off x="2514600" y="2209800"/>
              <a:ext cx="897233"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int</a:t>
              </a:r>
              <a:r>
                <a:rPr lang="en-US" sz="2000" dirty="0" smtClean="0">
                  <a:solidFill>
                    <a:srgbClr val="1F497D">
                      <a:lumMod val="20000"/>
                      <a:lumOff val="80000"/>
                    </a:srgbClr>
                  </a:solidFill>
                  <a:latin typeface="Symbol" pitchFamily="18" charset="2"/>
                  <a:cs typeface="Arial" pitchFamily="34" charset="0"/>
                </a:rPr>
                <a:t> </a:t>
              </a:r>
              <a:r>
                <a:rPr lang="en-US" sz="2800" baseline="-25000" dirty="0" smtClean="0">
                  <a:solidFill>
                    <a:srgbClr val="1F497D">
                      <a:lumMod val="20000"/>
                      <a:lumOff val="80000"/>
                    </a:srgbClr>
                  </a:solidFill>
                  <a:latin typeface="Symbol" pitchFamily="18" charset="2"/>
                  <a:cs typeface="Arial" pitchFamily="34" charset="0"/>
                </a:rPr>
                <a:t>f80</a:t>
              </a:r>
              <a:endParaRPr lang="en-US" sz="4000" baseline="-25000" dirty="0" smtClean="0">
                <a:solidFill>
                  <a:srgbClr val="1F497D">
                    <a:lumMod val="20000"/>
                    <a:lumOff val="80000"/>
                  </a:srgbClr>
                </a:solidFill>
                <a:latin typeface="Symbol" pitchFamily="18" charset="2"/>
                <a:cs typeface="Arial" pitchFamily="34" charset="0"/>
              </a:endParaRPr>
            </a:p>
          </p:txBody>
        </p:sp>
        <p:sp>
          <p:nvSpPr>
            <p:cNvPr id="16" name="Right Arrow 15"/>
            <p:cNvSpPr/>
            <p:nvPr/>
          </p:nvSpPr>
          <p:spPr>
            <a:xfrm rot="16200000">
              <a:off x="1600200" y="2895600"/>
              <a:ext cx="685800" cy="533400"/>
            </a:xfrm>
            <a:prstGeom prst="rightArrow">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17" name="TextBox 16"/>
            <p:cNvSpPr txBox="1"/>
            <p:nvPr/>
          </p:nvSpPr>
          <p:spPr>
            <a:xfrm>
              <a:off x="2133600" y="3048000"/>
              <a:ext cx="506870"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bla</a:t>
              </a:r>
              <a:endParaRPr lang="en-US" sz="4000" baseline="-25000" dirty="0" smtClean="0">
                <a:solidFill>
                  <a:srgbClr val="1F497D">
                    <a:lumMod val="20000"/>
                    <a:lumOff val="80000"/>
                  </a:srgbClr>
                </a:solidFill>
                <a:latin typeface="Symbol" pitchFamily="18" charset="2"/>
                <a:cs typeface="Arial" pitchFamily="34" charset="0"/>
              </a:endParaRPr>
            </a:p>
          </p:txBody>
        </p:sp>
        <p:sp>
          <p:nvSpPr>
            <p:cNvPr id="20" name="Rectangle 19"/>
            <p:cNvSpPr/>
            <p:nvPr/>
          </p:nvSpPr>
          <p:spPr>
            <a:xfrm>
              <a:off x="4114800" y="2819400"/>
              <a:ext cx="304800" cy="762000"/>
            </a:xfrm>
            <a:prstGeom prst="rect">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21" name="TextBox 20"/>
            <p:cNvSpPr txBox="1"/>
            <p:nvPr/>
          </p:nvSpPr>
          <p:spPr>
            <a:xfrm>
              <a:off x="3531730" y="3048000"/>
              <a:ext cx="623889"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ori</a:t>
              </a:r>
              <a:r>
                <a:rPr lang="en-US" sz="2400" baseline="-25000" dirty="0" err="1" smtClean="0">
                  <a:solidFill>
                    <a:schemeClr val="tx2">
                      <a:lumMod val="20000"/>
                      <a:lumOff val="80000"/>
                    </a:schemeClr>
                  </a:solidFill>
                  <a:latin typeface="Arial" pitchFamily="34" charset="0"/>
                  <a:cs typeface="Arial" pitchFamily="34" charset="0"/>
                </a:rPr>
                <a:t>ts</a:t>
              </a:r>
              <a:endParaRPr lang="en-US" sz="2800" baseline="-25000" dirty="0" smtClean="0">
                <a:solidFill>
                  <a:schemeClr val="tx2">
                    <a:lumMod val="20000"/>
                    <a:lumOff val="80000"/>
                  </a:schemeClr>
                </a:solidFill>
                <a:latin typeface="Arial" pitchFamily="34" charset="0"/>
                <a:cs typeface="Arial" pitchFamily="34" charset="0"/>
              </a:endParaRPr>
            </a:p>
          </p:txBody>
        </p:sp>
      </p:grpSp>
      <p:grpSp>
        <p:nvGrpSpPr>
          <p:cNvPr id="38" name="Group 37"/>
          <p:cNvGrpSpPr/>
          <p:nvPr/>
        </p:nvGrpSpPr>
        <p:grpSpPr>
          <a:xfrm>
            <a:off x="4648200" y="1981200"/>
            <a:ext cx="2743200" cy="2514600"/>
            <a:chOff x="4648200" y="1981200"/>
            <a:chExt cx="2743200" cy="2514600"/>
          </a:xfrm>
        </p:grpSpPr>
        <p:sp>
          <p:nvSpPr>
            <p:cNvPr id="26" name="Oval 25"/>
            <p:cNvSpPr/>
            <p:nvPr/>
          </p:nvSpPr>
          <p:spPr>
            <a:xfrm>
              <a:off x="4876800" y="1981200"/>
              <a:ext cx="2362200" cy="2362200"/>
            </a:xfrm>
            <a:prstGeom prst="ellipse">
              <a:avLst/>
            </a:prstGeom>
            <a:noFill/>
            <a:ln w="571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rot="16200000">
              <a:off x="4572000" y="2895600"/>
              <a:ext cx="685800" cy="533400"/>
            </a:xfrm>
            <a:prstGeom prst="rightArrow">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1" name="TextBox 30"/>
            <p:cNvSpPr txBox="1"/>
            <p:nvPr/>
          </p:nvSpPr>
          <p:spPr>
            <a:xfrm>
              <a:off x="5105400" y="3048000"/>
              <a:ext cx="662361" cy="400110"/>
            </a:xfrm>
            <a:prstGeom prst="rect">
              <a:avLst/>
            </a:prstGeom>
            <a:noFill/>
          </p:spPr>
          <p:txBody>
            <a:bodyPr wrap="none" rtlCol="0">
              <a:spAutoFit/>
            </a:bodyPr>
            <a:lstStyle/>
            <a:p>
              <a:r>
                <a:rPr lang="en-US" sz="2000" i="1" dirty="0" err="1" smtClean="0">
                  <a:solidFill>
                    <a:schemeClr val="accent2">
                      <a:lumMod val="20000"/>
                      <a:lumOff val="80000"/>
                    </a:schemeClr>
                  </a:solidFill>
                  <a:latin typeface="Calibri" pitchFamily="34" charset="0"/>
                </a:rPr>
                <a:t>CmR</a:t>
              </a:r>
              <a:endParaRPr lang="en-US" sz="4000" baseline="-25000" dirty="0" smtClean="0">
                <a:solidFill>
                  <a:schemeClr val="accent2">
                    <a:lumMod val="20000"/>
                    <a:lumOff val="80000"/>
                  </a:schemeClr>
                </a:solidFill>
                <a:latin typeface="Symbol" pitchFamily="18" charset="2"/>
                <a:cs typeface="Arial" pitchFamily="34" charset="0"/>
              </a:endParaRPr>
            </a:p>
          </p:txBody>
        </p:sp>
        <p:sp>
          <p:nvSpPr>
            <p:cNvPr id="32" name="Rounded Rectangle 31"/>
            <p:cNvSpPr/>
            <p:nvPr/>
          </p:nvSpPr>
          <p:spPr>
            <a:xfrm>
              <a:off x="5638800" y="4114800"/>
              <a:ext cx="914400" cy="381000"/>
            </a:xfrm>
            <a:prstGeom prst="roundRect">
              <a:avLst>
                <a:gd name="adj" fmla="val 50000"/>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3" name="TextBox 32"/>
            <p:cNvSpPr txBox="1"/>
            <p:nvPr/>
          </p:nvSpPr>
          <p:spPr>
            <a:xfrm>
              <a:off x="5715000" y="3657600"/>
              <a:ext cx="990600" cy="400110"/>
            </a:xfrm>
            <a:prstGeom prst="rect">
              <a:avLst/>
            </a:prstGeom>
            <a:noFill/>
          </p:spPr>
          <p:txBody>
            <a:bodyPr wrap="square" rtlCol="0">
              <a:spAutoFit/>
            </a:bodyPr>
            <a:lstStyle/>
            <a:p>
              <a:r>
                <a:rPr lang="en-US" sz="2000" i="1" dirty="0" smtClean="0">
                  <a:solidFill>
                    <a:schemeClr val="accent2">
                      <a:lumMod val="20000"/>
                      <a:lumOff val="80000"/>
                    </a:schemeClr>
                  </a:solidFill>
                  <a:latin typeface="Calibri" pitchFamily="34" charset="0"/>
                </a:rPr>
                <a:t>attP</a:t>
              </a:r>
              <a:r>
                <a:rPr lang="en-US" sz="2800" baseline="-25000" dirty="0" smtClean="0">
                  <a:solidFill>
                    <a:schemeClr val="accent2">
                      <a:lumMod val="20000"/>
                      <a:lumOff val="80000"/>
                    </a:schemeClr>
                  </a:solidFill>
                  <a:latin typeface="Symbol" pitchFamily="18" charset="2"/>
                  <a:cs typeface="Arial" pitchFamily="34" charset="0"/>
                </a:rPr>
                <a:t>f</a:t>
              </a:r>
              <a:r>
                <a:rPr lang="en-US" sz="2400" baseline="-25000" dirty="0" smtClean="0">
                  <a:solidFill>
                    <a:schemeClr val="accent2">
                      <a:lumMod val="20000"/>
                      <a:lumOff val="80000"/>
                    </a:schemeClr>
                  </a:solidFill>
                  <a:latin typeface="Arial" pitchFamily="34" charset="0"/>
                  <a:cs typeface="Arial" pitchFamily="34" charset="0"/>
                </a:rPr>
                <a:t>80</a:t>
              </a:r>
            </a:p>
          </p:txBody>
        </p:sp>
        <p:sp>
          <p:nvSpPr>
            <p:cNvPr id="34" name="Rectangle 33"/>
            <p:cNvSpPr/>
            <p:nvPr/>
          </p:nvSpPr>
          <p:spPr>
            <a:xfrm>
              <a:off x="7086600" y="2819400"/>
              <a:ext cx="304800" cy="762000"/>
            </a:xfrm>
            <a:prstGeom prst="rect">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5" name="TextBox 34"/>
            <p:cNvSpPr txBox="1"/>
            <p:nvPr/>
          </p:nvSpPr>
          <p:spPr>
            <a:xfrm>
              <a:off x="6248400" y="3048000"/>
              <a:ext cx="861133" cy="400110"/>
            </a:xfrm>
            <a:prstGeom prst="rect">
              <a:avLst/>
            </a:prstGeom>
            <a:noFill/>
          </p:spPr>
          <p:txBody>
            <a:bodyPr wrap="none" rtlCol="0">
              <a:spAutoFit/>
            </a:bodyPr>
            <a:lstStyle/>
            <a:p>
              <a:r>
                <a:rPr lang="en-US" sz="2000" i="1" dirty="0" smtClean="0">
                  <a:solidFill>
                    <a:schemeClr val="accent2">
                      <a:lumMod val="20000"/>
                      <a:lumOff val="80000"/>
                    </a:schemeClr>
                  </a:solidFill>
                  <a:latin typeface="Calibri" pitchFamily="34" charset="0"/>
                </a:rPr>
                <a:t>ori</a:t>
              </a:r>
              <a:r>
                <a:rPr lang="en-US" sz="2400" baseline="-25000" dirty="0" smtClean="0">
                  <a:solidFill>
                    <a:schemeClr val="accent2">
                      <a:lumMod val="20000"/>
                      <a:lumOff val="80000"/>
                    </a:schemeClr>
                  </a:solidFill>
                  <a:latin typeface="Arial" pitchFamily="34" charset="0"/>
                  <a:cs typeface="Arial" pitchFamily="34" charset="0"/>
                </a:rPr>
                <a:t>R6K</a:t>
              </a:r>
              <a:endParaRPr lang="en-US" sz="2800" baseline="-25000" dirty="0" smtClean="0">
                <a:solidFill>
                  <a:schemeClr val="accent2">
                    <a:lumMod val="20000"/>
                    <a:lumOff val="80000"/>
                  </a:schemeClr>
                </a:solidFill>
                <a:latin typeface="Arial" pitchFamily="34" charset="0"/>
                <a:cs typeface="Arial" pitchFamily="34" charset="0"/>
              </a:endParaRPr>
            </a:p>
          </p:txBody>
        </p:sp>
      </p:grpSp>
      <p:sp>
        <p:nvSpPr>
          <p:cNvPr id="25" name="Rectangle 24"/>
          <p:cNvSpPr/>
          <p:nvPr/>
        </p:nvSpPr>
        <p:spPr>
          <a:xfrm>
            <a:off x="457200" y="5638800"/>
            <a:ext cx="8305800" cy="707886"/>
          </a:xfrm>
          <a:prstGeom prst="rect">
            <a:avLst/>
          </a:prstGeom>
        </p:spPr>
        <p:txBody>
          <a:bodyPr wrap="square">
            <a:spAutoFit/>
          </a:bodyPr>
          <a:lstStyle/>
          <a:p>
            <a:r>
              <a:rPr lang="en-US" sz="2000" dirty="0" smtClean="0">
                <a:solidFill>
                  <a:srgbClr val="1F497D">
                    <a:lumMod val="20000"/>
                    <a:lumOff val="80000"/>
                  </a:srgbClr>
                </a:solidFill>
                <a:latin typeface="Calibri" pitchFamily="34" charset="0"/>
              </a:rPr>
              <a:t>The various </a:t>
            </a:r>
            <a:r>
              <a:rPr lang="en-US" sz="2000" i="1" dirty="0" smtClean="0">
                <a:solidFill>
                  <a:srgbClr val="1F497D">
                    <a:lumMod val="20000"/>
                    <a:lumOff val="80000"/>
                  </a:srgbClr>
                </a:solidFill>
                <a:latin typeface="Calibri" pitchFamily="34" charset="0"/>
              </a:rPr>
              <a:t>E. coli </a:t>
            </a:r>
            <a:r>
              <a:rPr lang="en-US" sz="2000" dirty="0" smtClean="0">
                <a:solidFill>
                  <a:srgbClr val="1F497D">
                    <a:lumMod val="20000"/>
                    <a:lumOff val="80000"/>
                  </a:srgbClr>
                </a:solidFill>
                <a:latin typeface="Calibri" pitchFamily="34" charset="0"/>
              </a:rPr>
              <a:t>origins of replication are described at http://openwetware.org/wiki/Arking:JCAOligoTutorial8</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0-#ppt_h/2"/>
                                          </p:val>
                                        </p:tav>
                                        <p:tav tm="100000">
                                          <p:val>
                                            <p:strVal val="#ppt_y"/>
                                          </p:val>
                                        </p:tav>
                                      </p:tavLst>
                                    </p:anim>
                                  </p:childTnLst>
                                </p:cTn>
                              </p:par>
                              <p:par>
                                <p:cTn id="9" presetID="1" presetClass="entr" presetSubtype="0" fill="hold" grpId="1"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6"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1+#ppt_w/2"/>
                                          </p:val>
                                        </p:tav>
                                        <p:tav tm="100000">
                                          <p:val>
                                            <p:strVal val="#ppt_x"/>
                                          </p:val>
                                        </p:tav>
                                      </p:tavLst>
                                    </p:anim>
                                    <p:anim calcmode="lin" valueType="num">
                                      <p:cBhvr additive="base">
                                        <p:cTn id="16" dur="500" fill="hold"/>
                                        <p:tgtEl>
                                          <p:spTgt spid="38"/>
                                        </p:tgtEl>
                                        <p:attrNameLst>
                                          <p:attrName>ppt_y</p:attrName>
                                        </p:attrNameLst>
                                      </p:cBhvr>
                                      <p:tavLst>
                                        <p:tav tm="0">
                                          <p:val>
                                            <p:strVal val="1+#ppt_h/2"/>
                                          </p:val>
                                        </p:tav>
                                        <p:tav tm="100000">
                                          <p:val>
                                            <p:strVal val="#ppt_y"/>
                                          </p:val>
                                        </p:tav>
                                      </p:tavLst>
                                    </p:anim>
                                  </p:childTnLst>
                                </p:cTn>
                              </p:par>
                              <p:par>
                                <p:cTn id="17" presetID="1" presetClass="exit"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CRIM </a:t>
            </a:r>
            <a:r>
              <a:rPr lang="en-US" sz="4000" i="1" dirty="0" err="1" smtClean="0">
                <a:solidFill>
                  <a:srgbClr val="1F497D">
                    <a:lumMod val="20000"/>
                    <a:lumOff val="80000"/>
                  </a:srgbClr>
                </a:solidFill>
                <a:latin typeface="Rockwell Extra Bold" pitchFamily="18" charset="0"/>
                <a:cs typeface="Arial" pitchFamily="34" charset="0"/>
              </a:rPr>
              <a:t>att</a:t>
            </a:r>
            <a:r>
              <a:rPr lang="en-US" sz="4000" dirty="0" smtClean="0">
                <a:solidFill>
                  <a:srgbClr val="1F497D">
                    <a:lumMod val="20000"/>
                    <a:lumOff val="80000"/>
                  </a:srgbClr>
                </a:solidFill>
                <a:latin typeface="Symbol" pitchFamily="18" charset="2"/>
                <a:cs typeface="Arial" pitchFamily="34" charset="0"/>
              </a:rPr>
              <a:t> </a:t>
            </a:r>
            <a:r>
              <a:rPr lang="en-US" sz="4000" baseline="-25000" dirty="0" smtClean="0">
                <a:solidFill>
                  <a:srgbClr val="1F497D">
                    <a:lumMod val="20000"/>
                    <a:lumOff val="80000"/>
                  </a:srgbClr>
                </a:solidFill>
                <a:latin typeface="Symbol" pitchFamily="18" charset="2"/>
                <a:cs typeface="Arial" pitchFamily="34" charset="0"/>
              </a:rPr>
              <a:t>f</a:t>
            </a:r>
            <a:r>
              <a:rPr lang="en-US" sz="4000" baseline="-25000" dirty="0" smtClean="0">
                <a:solidFill>
                  <a:srgbClr val="1F497D">
                    <a:lumMod val="20000"/>
                    <a:lumOff val="80000"/>
                  </a:srgbClr>
                </a:solidFill>
                <a:latin typeface="Rockwell Extra Bold" pitchFamily="18" charset="0"/>
                <a:cs typeface="Arial" pitchFamily="34" charset="0"/>
              </a:rPr>
              <a:t>80</a:t>
            </a:r>
            <a:r>
              <a:rPr lang="en-US" sz="4000" dirty="0" smtClean="0">
                <a:solidFill>
                  <a:srgbClr val="1F497D">
                    <a:lumMod val="20000"/>
                    <a:lumOff val="80000"/>
                  </a:srgbClr>
                </a:solidFill>
                <a:latin typeface="Rockwell Extra Bold" pitchFamily="18" charset="0"/>
                <a:cs typeface="Arial" pitchFamily="34" charset="0"/>
              </a:rPr>
              <a:t> integration</a:t>
            </a:r>
            <a:endParaRPr lang="en-US" sz="3600" dirty="0">
              <a:solidFill>
                <a:srgbClr val="1F497D">
                  <a:lumMod val="20000"/>
                  <a:lumOff val="80000"/>
                </a:srgbClr>
              </a:solidFill>
              <a:latin typeface="Rockwell Extra Bold" pitchFamily="18" charset="0"/>
              <a:cs typeface="Arial" pitchFamily="34" charset="0"/>
            </a:endParaRPr>
          </a:p>
        </p:txBody>
      </p:sp>
      <p:sp>
        <p:nvSpPr>
          <p:cNvPr id="28" name="Rectangle 27"/>
          <p:cNvSpPr/>
          <p:nvPr/>
        </p:nvSpPr>
        <p:spPr>
          <a:xfrm>
            <a:off x="2514600" y="6488668"/>
            <a:ext cx="4001224" cy="276999"/>
          </a:xfrm>
          <a:prstGeom prst="rect">
            <a:avLst/>
          </a:prstGeom>
        </p:spPr>
        <p:txBody>
          <a:bodyPr wrap="none">
            <a:spAutoFit/>
          </a:bodyPr>
          <a:lstStyle/>
          <a:p>
            <a:r>
              <a:rPr lang="pt-BR" sz="1200" dirty="0" smtClean="0">
                <a:solidFill>
                  <a:srgbClr val="1F497D">
                    <a:lumMod val="20000"/>
                    <a:lumOff val="80000"/>
                  </a:srgbClr>
                </a:solidFill>
                <a:latin typeface="Arial" charset="0"/>
                <a:cs typeface="Arial" charset="0"/>
              </a:rPr>
              <a:t>J Bacteriol. 2001 Nov;183(21):6384-93 PMID: 11591683</a:t>
            </a:r>
            <a:endParaRPr lang="en-US" sz="1200" dirty="0" smtClean="0">
              <a:solidFill>
                <a:srgbClr val="1F497D">
                  <a:lumMod val="20000"/>
                  <a:lumOff val="80000"/>
                </a:srgbClr>
              </a:solidFill>
              <a:latin typeface="Arial" charset="0"/>
              <a:cs typeface="Arial" charset="0"/>
            </a:endParaRPr>
          </a:p>
        </p:txBody>
      </p:sp>
      <p:sp>
        <p:nvSpPr>
          <p:cNvPr id="6" name="Rounded Rectangle 5"/>
          <p:cNvSpPr/>
          <p:nvPr/>
        </p:nvSpPr>
        <p:spPr>
          <a:xfrm>
            <a:off x="1371600" y="1600200"/>
            <a:ext cx="6400800" cy="3810000"/>
          </a:xfrm>
          <a:prstGeom prst="roundRect">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1371600" y="4800600"/>
            <a:ext cx="6400800" cy="1588"/>
          </a:xfrm>
          <a:prstGeom prst="line">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 name="TextBox 9"/>
          <p:cNvSpPr txBox="1"/>
          <p:nvPr/>
        </p:nvSpPr>
        <p:spPr>
          <a:xfrm>
            <a:off x="1524000" y="4800600"/>
            <a:ext cx="1077539" cy="400110"/>
          </a:xfrm>
          <a:prstGeom prst="rect">
            <a:avLst/>
          </a:prstGeom>
          <a:noFill/>
        </p:spPr>
        <p:txBody>
          <a:bodyPr wrap="none" rtlCol="0">
            <a:spAutoFit/>
          </a:bodyPr>
          <a:lstStyle/>
          <a:p>
            <a:r>
              <a:rPr lang="en-US" sz="2000" dirty="0" smtClean="0">
                <a:solidFill>
                  <a:srgbClr val="1F497D">
                    <a:lumMod val="20000"/>
                    <a:lumOff val="80000"/>
                  </a:srgbClr>
                </a:solidFill>
                <a:latin typeface="Calibri" pitchFamily="34" charset="0"/>
              </a:rPr>
              <a:t>Genome</a:t>
            </a:r>
          </a:p>
        </p:txBody>
      </p:sp>
      <p:sp>
        <p:nvSpPr>
          <p:cNvPr id="14" name="Rounded Rectangle 13"/>
          <p:cNvSpPr/>
          <p:nvPr/>
        </p:nvSpPr>
        <p:spPr>
          <a:xfrm>
            <a:off x="2743200" y="4648200"/>
            <a:ext cx="990600" cy="381000"/>
          </a:xfrm>
          <a:prstGeom prst="roundRect">
            <a:avLst>
              <a:gd name="adj" fmla="val 50000"/>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15" name="TextBox 14"/>
          <p:cNvSpPr txBox="1"/>
          <p:nvPr/>
        </p:nvSpPr>
        <p:spPr>
          <a:xfrm>
            <a:off x="2743200" y="4572000"/>
            <a:ext cx="1017715" cy="400110"/>
          </a:xfrm>
          <a:prstGeom prst="rect">
            <a:avLst/>
          </a:prstGeom>
          <a:noFill/>
        </p:spPr>
        <p:txBody>
          <a:bodyPr wrap="none" rtlCol="0">
            <a:spAutoFit/>
          </a:bodyPr>
          <a:lstStyle/>
          <a:p>
            <a:r>
              <a:rPr lang="en-US" sz="2000" i="1" dirty="0" smtClean="0">
                <a:latin typeface="Calibri" pitchFamily="34" charset="0"/>
              </a:rPr>
              <a:t>attL</a:t>
            </a:r>
            <a:r>
              <a:rPr lang="en-US" sz="2800" baseline="-25000" dirty="0" smtClean="0">
                <a:latin typeface="Symbol" pitchFamily="18" charset="2"/>
                <a:cs typeface="Arial" pitchFamily="34" charset="0"/>
              </a:rPr>
              <a:t>f</a:t>
            </a:r>
            <a:r>
              <a:rPr lang="en-US" sz="2800" baseline="-25000" dirty="0" smtClean="0">
                <a:latin typeface="Arial" pitchFamily="34" charset="0"/>
                <a:cs typeface="Arial" pitchFamily="34" charset="0"/>
              </a:rPr>
              <a:t>80</a:t>
            </a:r>
            <a:endParaRPr lang="en-US" sz="4000" baseline="-25000" dirty="0" smtClean="0">
              <a:latin typeface="Arial" pitchFamily="34" charset="0"/>
              <a:cs typeface="Arial" pitchFamily="34" charset="0"/>
            </a:endParaRPr>
          </a:p>
        </p:txBody>
      </p:sp>
      <p:grpSp>
        <p:nvGrpSpPr>
          <p:cNvPr id="2" name="Group 36"/>
          <p:cNvGrpSpPr/>
          <p:nvPr/>
        </p:nvGrpSpPr>
        <p:grpSpPr>
          <a:xfrm>
            <a:off x="1676400" y="1752600"/>
            <a:ext cx="2743200" cy="2590800"/>
            <a:chOff x="1676400" y="1752600"/>
            <a:chExt cx="2743200" cy="2590800"/>
          </a:xfrm>
        </p:grpSpPr>
        <p:sp>
          <p:nvSpPr>
            <p:cNvPr id="7" name="Oval 6"/>
            <p:cNvSpPr/>
            <p:nvPr/>
          </p:nvSpPr>
          <p:spPr>
            <a:xfrm>
              <a:off x="1905000" y="1981200"/>
              <a:ext cx="2362200" cy="2362200"/>
            </a:xfrm>
            <a:prstGeom prst="ellipse">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2667001" y="1752600"/>
              <a:ext cx="685800" cy="533400"/>
            </a:xfrm>
            <a:prstGeom prst="rightArrow">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13" name="TextBox 12"/>
            <p:cNvSpPr txBox="1"/>
            <p:nvPr/>
          </p:nvSpPr>
          <p:spPr>
            <a:xfrm>
              <a:off x="2514600" y="2209800"/>
              <a:ext cx="897233"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int</a:t>
              </a:r>
              <a:r>
                <a:rPr lang="en-US" sz="2000" dirty="0" smtClean="0">
                  <a:solidFill>
                    <a:srgbClr val="1F497D">
                      <a:lumMod val="20000"/>
                      <a:lumOff val="80000"/>
                    </a:srgbClr>
                  </a:solidFill>
                  <a:latin typeface="Symbol" pitchFamily="18" charset="2"/>
                  <a:cs typeface="Arial" pitchFamily="34" charset="0"/>
                </a:rPr>
                <a:t> </a:t>
              </a:r>
              <a:r>
                <a:rPr lang="en-US" sz="2800" baseline="-25000" dirty="0" smtClean="0">
                  <a:solidFill>
                    <a:srgbClr val="1F497D">
                      <a:lumMod val="20000"/>
                      <a:lumOff val="80000"/>
                    </a:srgbClr>
                  </a:solidFill>
                  <a:latin typeface="Symbol" pitchFamily="18" charset="2"/>
                  <a:cs typeface="Arial" pitchFamily="34" charset="0"/>
                </a:rPr>
                <a:t>f80</a:t>
              </a:r>
              <a:endParaRPr lang="en-US" sz="4000" baseline="-25000" dirty="0" smtClean="0">
                <a:solidFill>
                  <a:srgbClr val="1F497D">
                    <a:lumMod val="20000"/>
                    <a:lumOff val="80000"/>
                  </a:srgbClr>
                </a:solidFill>
                <a:latin typeface="Symbol" pitchFamily="18" charset="2"/>
                <a:cs typeface="Arial" pitchFamily="34" charset="0"/>
              </a:endParaRPr>
            </a:p>
          </p:txBody>
        </p:sp>
        <p:sp>
          <p:nvSpPr>
            <p:cNvPr id="16" name="Right Arrow 15"/>
            <p:cNvSpPr/>
            <p:nvPr/>
          </p:nvSpPr>
          <p:spPr>
            <a:xfrm rot="16200000">
              <a:off x="1600200" y="2895600"/>
              <a:ext cx="685800" cy="533400"/>
            </a:xfrm>
            <a:prstGeom prst="rightArrow">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17" name="TextBox 16"/>
            <p:cNvSpPr txBox="1"/>
            <p:nvPr/>
          </p:nvSpPr>
          <p:spPr>
            <a:xfrm>
              <a:off x="2133600" y="3048000"/>
              <a:ext cx="506870"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bla</a:t>
              </a:r>
              <a:endParaRPr lang="en-US" sz="4000" baseline="-25000" dirty="0" smtClean="0">
                <a:solidFill>
                  <a:srgbClr val="1F497D">
                    <a:lumMod val="20000"/>
                    <a:lumOff val="80000"/>
                  </a:srgbClr>
                </a:solidFill>
                <a:latin typeface="Symbol" pitchFamily="18" charset="2"/>
                <a:cs typeface="Arial" pitchFamily="34" charset="0"/>
              </a:endParaRPr>
            </a:p>
          </p:txBody>
        </p:sp>
        <p:sp>
          <p:nvSpPr>
            <p:cNvPr id="20" name="Rectangle 19"/>
            <p:cNvSpPr/>
            <p:nvPr/>
          </p:nvSpPr>
          <p:spPr>
            <a:xfrm>
              <a:off x="4114800" y="2819400"/>
              <a:ext cx="304800" cy="762000"/>
            </a:xfrm>
            <a:prstGeom prst="rect">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21" name="TextBox 20"/>
            <p:cNvSpPr txBox="1"/>
            <p:nvPr/>
          </p:nvSpPr>
          <p:spPr>
            <a:xfrm>
              <a:off x="3531730" y="3048000"/>
              <a:ext cx="623889" cy="400110"/>
            </a:xfrm>
            <a:prstGeom prst="rect">
              <a:avLst/>
            </a:prstGeom>
            <a:noFill/>
          </p:spPr>
          <p:txBody>
            <a:bodyPr wrap="none" rtlCol="0">
              <a:spAutoFit/>
            </a:bodyPr>
            <a:lstStyle/>
            <a:p>
              <a:r>
                <a:rPr lang="en-US" sz="2000" i="1" dirty="0" err="1" smtClean="0">
                  <a:solidFill>
                    <a:srgbClr val="1F497D">
                      <a:lumMod val="20000"/>
                      <a:lumOff val="80000"/>
                    </a:srgbClr>
                  </a:solidFill>
                  <a:latin typeface="Calibri" pitchFamily="34" charset="0"/>
                </a:rPr>
                <a:t>ori</a:t>
              </a:r>
              <a:r>
                <a:rPr lang="en-US" sz="2400" baseline="-25000" dirty="0" err="1" smtClean="0">
                  <a:solidFill>
                    <a:schemeClr val="tx2">
                      <a:lumMod val="20000"/>
                      <a:lumOff val="80000"/>
                    </a:schemeClr>
                  </a:solidFill>
                  <a:latin typeface="Arial" pitchFamily="34" charset="0"/>
                  <a:cs typeface="Arial" pitchFamily="34" charset="0"/>
                </a:rPr>
                <a:t>ts</a:t>
              </a:r>
              <a:endParaRPr lang="en-US" sz="2800" baseline="-25000" dirty="0" smtClean="0">
                <a:solidFill>
                  <a:schemeClr val="tx2">
                    <a:lumMod val="20000"/>
                    <a:lumOff val="80000"/>
                  </a:schemeClr>
                </a:solidFill>
                <a:latin typeface="Arial" pitchFamily="34" charset="0"/>
                <a:cs typeface="Arial" pitchFamily="34" charset="0"/>
              </a:endParaRPr>
            </a:p>
          </p:txBody>
        </p:sp>
      </p:grpSp>
      <p:sp>
        <p:nvSpPr>
          <p:cNvPr id="25" name="Rounded Rectangle 24"/>
          <p:cNvSpPr/>
          <p:nvPr/>
        </p:nvSpPr>
        <p:spPr>
          <a:xfrm>
            <a:off x="6526085" y="4648200"/>
            <a:ext cx="990600" cy="381000"/>
          </a:xfrm>
          <a:prstGeom prst="roundRect">
            <a:avLst>
              <a:gd name="adj" fmla="val 50000"/>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27" name="TextBox 26"/>
          <p:cNvSpPr txBox="1"/>
          <p:nvPr/>
        </p:nvSpPr>
        <p:spPr>
          <a:xfrm>
            <a:off x="6526085" y="4572000"/>
            <a:ext cx="1017715" cy="400110"/>
          </a:xfrm>
          <a:prstGeom prst="rect">
            <a:avLst/>
          </a:prstGeom>
          <a:noFill/>
        </p:spPr>
        <p:txBody>
          <a:bodyPr wrap="none" rtlCol="0">
            <a:spAutoFit/>
          </a:bodyPr>
          <a:lstStyle/>
          <a:p>
            <a:r>
              <a:rPr lang="en-US" sz="2000" i="1" dirty="0" smtClean="0">
                <a:latin typeface="Calibri" pitchFamily="34" charset="0"/>
              </a:rPr>
              <a:t>attR</a:t>
            </a:r>
            <a:r>
              <a:rPr lang="en-US" sz="2800" baseline="-25000" dirty="0" smtClean="0">
                <a:latin typeface="Symbol" pitchFamily="18" charset="2"/>
                <a:cs typeface="Arial" pitchFamily="34" charset="0"/>
              </a:rPr>
              <a:t>f</a:t>
            </a:r>
            <a:r>
              <a:rPr lang="en-US" sz="2800" baseline="-25000" dirty="0" smtClean="0">
                <a:latin typeface="Arial" pitchFamily="34" charset="0"/>
                <a:cs typeface="Arial" pitchFamily="34" charset="0"/>
              </a:rPr>
              <a:t>80</a:t>
            </a:r>
            <a:endParaRPr lang="en-US" sz="4000" baseline="-25000" dirty="0" smtClean="0">
              <a:latin typeface="Arial" pitchFamily="34" charset="0"/>
              <a:cs typeface="Arial" pitchFamily="34" charset="0"/>
            </a:endParaRPr>
          </a:p>
        </p:txBody>
      </p:sp>
      <p:sp>
        <p:nvSpPr>
          <p:cNvPr id="36" name="Right Arrow 35"/>
          <p:cNvSpPr/>
          <p:nvPr/>
        </p:nvSpPr>
        <p:spPr>
          <a:xfrm>
            <a:off x="5181600" y="4495800"/>
            <a:ext cx="1066800" cy="609600"/>
          </a:xfrm>
          <a:prstGeom prst="rightArrow">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29" name="Rectangle 28"/>
          <p:cNvSpPr/>
          <p:nvPr/>
        </p:nvSpPr>
        <p:spPr>
          <a:xfrm>
            <a:off x="3962400" y="4648200"/>
            <a:ext cx="914400" cy="304800"/>
          </a:xfrm>
          <a:prstGeom prst="rect">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1F497D">
                  <a:lumMod val="20000"/>
                  <a:lumOff val="80000"/>
                </a:srgbClr>
              </a:solidFill>
              <a:latin typeface="Calibri" pitchFamily="34" charset="0"/>
            </a:endParaRPr>
          </a:p>
        </p:txBody>
      </p:sp>
      <p:sp>
        <p:nvSpPr>
          <p:cNvPr id="33" name="TextBox 32"/>
          <p:cNvSpPr txBox="1"/>
          <p:nvPr/>
        </p:nvSpPr>
        <p:spPr>
          <a:xfrm>
            <a:off x="3962400" y="4572000"/>
            <a:ext cx="990600" cy="400110"/>
          </a:xfrm>
          <a:prstGeom prst="rect">
            <a:avLst/>
          </a:prstGeom>
          <a:noFill/>
        </p:spPr>
        <p:txBody>
          <a:bodyPr wrap="square" rtlCol="0">
            <a:spAutoFit/>
          </a:bodyPr>
          <a:lstStyle/>
          <a:p>
            <a:r>
              <a:rPr lang="en-US" sz="2000" i="1" dirty="0" smtClean="0">
                <a:latin typeface="Calibri" pitchFamily="34" charset="0"/>
              </a:rPr>
              <a:t>ori</a:t>
            </a:r>
            <a:r>
              <a:rPr lang="en-US" sz="2400" baseline="-25000" dirty="0" smtClean="0">
                <a:latin typeface="Arial" pitchFamily="34" charset="0"/>
                <a:cs typeface="Arial" pitchFamily="34" charset="0"/>
              </a:rPr>
              <a:t>R6K</a:t>
            </a:r>
            <a:endParaRPr lang="en-US" sz="2800" baseline="-25000" dirty="0" smtClean="0">
              <a:latin typeface="Arial" pitchFamily="34" charset="0"/>
              <a:cs typeface="Arial" pitchFamily="34" charset="0"/>
            </a:endParaRPr>
          </a:p>
        </p:txBody>
      </p:sp>
      <p:sp>
        <p:nvSpPr>
          <p:cNvPr id="31" name="TextBox 30"/>
          <p:cNvSpPr txBox="1"/>
          <p:nvPr/>
        </p:nvSpPr>
        <p:spPr>
          <a:xfrm>
            <a:off x="5334000" y="4572000"/>
            <a:ext cx="662361" cy="400110"/>
          </a:xfrm>
          <a:prstGeom prst="rect">
            <a:avLst/>
          </a:prstGeom>
          <a:noFill/>
        </p:spPr>
        <p:txBody>
          <a:bodyPr wrap="none" rtlCol="0">
            <a:spAutoFit/>
          </a:bodyPr>
          <a:lstStyle/>
          <a:p>
            <a:r>
              <a:rPr lang="en-US" sz="2000" i="1" dirty="0" err="1" smtClean="0">
                <a:latin typeface="Calibri" pitchFamily="34" charset="0"/>
              </a:rPr>
              <a:t>CmR</a:t>
            </a:r>
            <a:endParaRPr lang="en-US" sz="4000" baseline="-25000" dirty="0" smtClean="0">
              <a:latin typeface="Symbol" pitchFamily="18" charset="2"/>
              <a:cs typeface="Arial"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err="1" smtClean="0">
                <a:solidFill>
                  <a:srgbClr val="1F497D">
                    <a:lumMod val="20000"/>
                    <a:lumOff val="80000"/>
                  </a:srgbClr>
                </a:solidFill>
                <a:latin typeface="Rockwell Extra Bold" pitchFamily="18" charset="0"/>
                <a:cs typeface="Arial" pitchFamily="34" charset="0"/>
              </a:rPr>
              <a:t>Flp</a:t>
            </a:r>
            <a:r>
              <a:rPr lang="en-US" sz="4000" dirty="0" smtClean="0">
                <a:solidFill>
                  <a:srgbClr val="1F497D">
                    <a:lumMod val="20000"/>
                    <a:lumOff val="80000"/>
                  </a:srgbClr>
                </a:solidFill>
                <a:latin typeface="Rockwell Extra Bold" pitchFamily="18" charset="0"/>
                <a:cs typeface="Arial" pitchFamily="34" charset="0"/>
              </a:rPr>
              <a:t>/FRT Marker Excision</a:t>
            </a:r>
            <a:endParaRPr lang="en-US" sz="3600" dirty="0">
              <a:solidFill>
                <a:srgbClr val="1F497D">
                  <a:lumMod val="20000"/>
                  <a:lumOff val="80000"/>
                </a:srgbClr>
              </a:solidFill>
              <a:latin typeface="Rockwell Extra Bold" pitchFamily="18" charset="0"/>
              <a:cs typeface="Arial" pitchFamily="34" charset="0"/>
            </a:endParaRPr>
          </a:p>
        </p:txBody>
      </p:sp>
      <p:grpSp>
        <p:nvGrpSpPr>
          <p:cNvPr id="51" name="Group 50"/>
          <p:cNvGrpSpPr/>
          <p:nvPr/>
        </p:nvGrpSpPr>
        <p:grpSpPr>
          <a:xfrm>
            <a:off x="1524000" y="1600200"/>
            <a:ext cx="5867400" cy="1066800"/>
            <a:chOff x="2362200" y="4495800"/>
            <a:chExt cx="3352800" cy="609600"/>
          </a:xfrm>
        </p:grpSpPr>
        <p:cxnSp>
          <p:nvCxnSpPr>
            <p:cNvPr id="23" name="Straight Connector 22"/>
            <p:cNvCxnSpPr/>
            <p:nvPr/>
          </p:nvCxnSpPr>
          <p:spPr>
            <a:xfrm>
              <a:off x="2362200" y="4800600"/>
              <a:ext cx="3352800" cy="1078"/>
            </a:xfrm>
            <a:prstGeom prst="line">
              <a:avLst/>
            </a:prstGeom>
            <a:noFill/>
            <a:ln w="571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42" name="Group 41"/>
            <p:cNvGrpSpPr/>
            <p:nvPr/>
          </p:nvGrpSpPr>
          <p:grpSpPr>
            <a:xfrm>
              <a:off x="3581400" y="4495800"/>
              <a:ext cx="1066800" cy="609600"/>
              <a:chOff x="3581400" y="4495800"/>
              <a:chExt cx="1066800" cy="609600"/>
            </a:xfrm>
          </p:grpSpPr>
          <p:sp>
            <p:nvSpPr>
              <p:cNvPr id="35" name="Right Arrow 34"/>
              <p:cNvSpPr/>
              <p:nvPr/>
            </p:nvSpPr>
            <p:spPr>
              <a:xfrm>
                <a:off x="3581400" y="4495800"/>
                <a:ext cx="1066800" cy="609600"/>
              </a:xfrm>
              <a:prstGeom prst="rightArrow">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smtClean="0">
                  <a:solidFill>
                    <a:srgbClr val="1F497D">
                      <a:lumMod val="20000"/>
                      <a:lumOff val="80000"/>
                    </a:srgbClr>
                  </a:solidFill>
                  <a:latin typeface="Calibri" pitchFamily="34" charset="0"/>
                </a:endParaRPr>
              </a:p>
            </p:txBody>
          </p:sp>
          <p:sp>
            <p:nvSpPr>
              <p:cNvPr id="39" name="TextBox 38"/>
              <p:cNvSpPr txBox="1"/>
              <p:nvPr/>
            </p:nvSpPr>
            <p:spPr>
              <a:xfrm>
                <a:off x="3733800" y="4572000"/>
                <a:ext cx="649629" cy="404506"/>
              </a:xfrm>
              <a:prstGeom prst="rect">
                <a:avLst/>
              </a:prstGeom>
              <a:noFill/>
            </p:spPr>
            <p:txBody>
              <a:bodyPr wrap="none" rtlCol="0">
                <a:spAutoFit/>
              </a:bodyPr>
              <a:lstStyle/>
              <a:p>
                <a:r>
                  <a:rPr lang="en-US" sz="4000" i="1" dirty="0" err="1" smtClean="0">
                    <a:latin typeface="Calibri" pitchFamily="34" charset="0"/>
                  </a:rPr>
                  <a:t>CmR</a:t>
                </a:r>
                <a:endParaRPr lang="en-US" sz="6600" baseline="-25000" dirty="0" smtClean="0">
                  <a:latin typeface="Symbol" pitchFamily="18" charset="2"/>
                  <a:cs typeface="Arial" pitchFamily="34" charset="0"/>
                </a:endParaRPr>
              </a:p>
            </p:txBody>
          </p:sp>
        </p:grpSp>
        <p:grpSp>
          <p:nvGrpSpPr>
            <p:cNvPr id="41" name="Group 40"/>
            <p:cNvGrpSpPr/>
            <p:nvPr/>
          </p:nvGrpSpPr>
          <p:grpSpPr>
            <a:xfrm>
              <a:off x="2743200" y="4600545"/>
              <a:ext cx="685800" cy="404506"/>
              <a:chOff x="2743200" y="4629090"/>
              <a:chExt cx="685800" cy="404506"/>
            </a:xfrm>
          </p:grpSpPr>
          <p:sp>
            <p:nvSpPr>
              <p:cNvPr id="26" name="Rounded Rectangle 25"/>
              <p:cNvSpPr/>
              <p:nvPr/>
            </p:nvSpPr>
            <p:spPr>
              <a:xfrm>
                <a:off x="2743200" y="4648200"/>
                <a:ext cx="533400" cy="381000"/>
              </a:xfrm>
              <a:prstGeom prst="roundRect">
                <a:avLst>
                  <a:gd name="adj" fmla="val 50000"/>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smtClean="0">
                  <a:solidFill>
                    <a:srgbClr val="1F497D">
                      <a:lumMod val="20000"/>
                      <a:lumOff val="80000"/>
                    </a:srgbClr>
                  </a:solidFill>
                  <a:latin typeface="Calibri" pitchFamily="34" charset="0"/>
                </a:endParaRPr>
              </a:p>
            </p:txBody>
          </p:sp>
          <p:sp>
            <p:nvSpPr>
              <p:cNvPr id="40" name="Isosceles Triangle 39"/>
              <p:cNvSpPr/>
              <p:nvPr/>
            </p:nvSpPr>
            <p:spPr>
              <a:xfrm rot="5400000">
                <a:off x="3048000" y="4648200"/>
                <a:ext cx="381000" cy="381000"/>
              </a:xfrm>
              <a:prstGeom prst="triangle">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smtClean="0">
                  <a:solidFill>
                    <a:srgbClr val="1F497D">
                      <a:lumMod val="20000"/>
                      <a:lumOff val="80000"/>
                    </a:srgbClr>
                  </a:solidFill>
                  <a:latin typeface="Calibri" pitchFamily="34" charset="0"/>
                </a:endParaRPr>
              </a:p>
            </p:txBody>
          </p:sp>
          <p:sp>
            <p:nvSpPr>
              <p:cNvPr id="30" name="TextBox 29"/>
              <p:cNvSpPr txBox="1"/>
              <p:nvPr/>
            </p:nvSpPr>
            <p:spPr>
              <a:xfrm>
                <a:off x="2743200" y="4629090"/>
                <a:ext cx="539598" cy="404506"/>
              </a:xfrm>
              <a:prstGeom prst="rect">
                <a:avLst/>
              </a:prstGeom>
              <a:noFill/>
            </p:spPr>
            <p:txBody>
              <a:bodyPr wrap="none" rtlCol="0">
                <a:spAutoFit/>
              </a:bodyPr>
              <a:lstStyle/>
              <a:p>
                <a:r>
                  <a:rPr lang="en-US" sz="4000" dirty="0" smtClean="0">
                    <a:latin typeface="Calibri" pitchFamily="34" charset="0"/>
                  </a:rPr>
                  <a:t>FRT</a:t>
                </a:r>
              </a:p>
            </p:txBody>
          </p:sp>
        </p:grpSp>
        <p:grpSp>
          <p:nvGrpSpPr>
            <p:cNvPr id="43" name="Group 42"/>
            <p:cNvGrpSpPr/>
            <p:nvPr/>
          </p:nvGrpSpPr>
          <p:grpSpPr>
            <a:xfrm>
              <a:off x="4800600" y="4600545"/>
              <a:ext cx="685800" cy="404506"/>
              <a:chOff x="2743200" y="4629090"/>
              <a:chExt cx="685800" cy="404506"/>
            </a:xfrm>
          </p:grpSpPr>
          <p:sp>
            <p:nvSpPr>
              <p:cNvPr id="44" name="Rounded Rectangle 43"/>
              <p:cNvSpPr/>
              <p:nvPr/>
            </p:nvSpPr>
            <p:spPr>
              <a:xfrm>
                <a:off x="2743200" y="4648200"/>
                <a:ext cx="533400" cy="381000"/>
              </a:xfrm>
              <a:prstGeom prst="roundRect">
                <a:avLst>
                  <a:gd name="adj" fmla="val 50000"/>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smtClean="0">
                  <a:solidFill>
                    <a:srgbClr val="1F497D">
                      <a:lumMod val="20000"/>
                      <a:lumOff val="80000"/>
                    </a:srgbClr>
                  </a:solidFill>
                  <a:latin typeface="Calibri" pitchFamily="34" charset="0"/>
                </a:endParaRPr>
              </a:p>
            </p:txBody>
          </p:sp>
          <p:sp>
            <p:nvSpPr>
              <p:cNvPr id="45" name="Isosceles Triangle 44"/>
              <p:cNvSpPr/>
              <p:nvPr/>
            </p:nvSpPr>
            <p:spPr>
              <a:xfrm rot="5400000">
                <a:off x="3048000" y="4648200"/>
                <a:ext cx="381000" cy="381000"/>
              </a:xfrm>
              <a:prstGeom prst="triangle">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smtClean="0">
                  <a:solidFill>
                    <a:srgbClr val="1F497D">
                      <a:lumMod val="20000"/>
                      <a:lumOff val="80000"/>
                    </a:srgbClr>
                  </a:solidFill>
                  <a:latin typeface="Calibri" pitchFamily="34" charset="0"/>
                </a:endParaRPr>
              </a:p>
            </p:txBody>
          </p:sp>
          <p:sp>
            <p:nvSpPr>
              <p:cNvPr id="46" name="TextBox 45"/>
              <p:cNvSpPr txBox="1"/>
              <p:nvPr/>
            </p:nvSpPr>
            <p:spPr>
              <a:xfrm>
                <a:off x="2743200" y="4629090"/>
                <a:ext cx="539598" cy="404506"/>
              </a:xfrm>
              <a:prstGeom prst="rect">
                <a:avLst/>
              </a:prstGeom>
              <a:noFill/>
            </p:spPr>
            <p:txBody>
              <a:bodyPr wrap="none" rtlCol="0">
                <a:spAutoFit/>
              </a:bodyPr>
              <a:lstStyle/>
              <a:p>
                <a:r>
                  <a:rPr lang="en-US" sz="4000" dirty="0" smtClean="0">
                    <a:latin typeface="Calibri" pitchFamily="34" charset="0"/>
                  </a:rPr>
                  <a:t>FRT</a:t>
                </a:r>
              </a:p>
            </p:txBody>
          </p:sp>
        </p:grpSp>
      </p:grpSp>
      <p:cxnSp>
        <p:nvCxnSpPr>
          <p:cNvPr id="53" name="Straight Connector 52"/>
          <p:cNvCxnSpPr/>
          <p:nvPr/>
        </p:nvCxnSpPr>
        <p:spPr>
          <a:xfrm>
            <a:off x="3524250" y="4769696"/>
            <a:ext cx="2362200" cy="1588"/>
          </a:xfrm>
          <a:prstGeom prst="line">
            <a:avLst/>
          </a:prstGeom>
          <a:noFill/>
          <a:ln w="571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55" name="Group 40"/>
          <p:cNvGrpSpPr/>
          <p:nvPr/>
        </p:nvGrpSpPr>
        <p:grpSpPr>
          <a:xfrm>
            <a:off x="4191000" y="4419600"/>
            <a:ext cx="1200150" cy="707886"/>
            <a:chOff x="2743200" y="4629090"/>
            <a:chExt cx="685800" cy="404506"/>
          </a:xfrm>
        </p:grpSpPr>
        <p:sp>
          <p:nvSpPr>
            <p:cNvPr id="60" name="Rounded Rectangle 59"/>
            <p:cNvSpPr/>
            <p:nvPr/>
          </p:nvSpPr>
          <p:spPr>
            <a:xfrm>
              <a:off x="2743200" y="4648200"/>
              <a:ext cx="533400" cy="381000"/>
            </a:xfrm>
            <a:prstGeom prst="roundRect">
              <a:avLst>
                <a:gd name="adj" fmla="val 50000"/>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smtClean="0">
                <a:solidFill>
                  <a:srgbClr val="1F497D">
                    <a:lumMod val="20000"/>
                    <a:lumOff val="80000"/>
                  </a:srgbClr>
                </a:solidFill>
                <a:latin typeface="Calibri" pitchFamily="34" charset="0"/>
              </a:endParaRPr>
            </a:p>
          </p:txBody>
        </p:sp>
        <p:sp>
          <p:nvSpPr>
            <p:cNvPr id="61" name="Isosceles Triangle 60"/>
            <p:cNvSpPr/>
            <p:nvPr/>
          </p:nvSpPr>
          <p:spPr>
            <a:xfrm rot="5400000">
              <a:off x="3048000" y="4648200"/>
              <a:ext cx="381000" cy="381000"/>
            </a:xfrm>
            <a:prstGeom prst="triangle">
              <a:avLst/>
            </a:prstGeom>
            <a:solidFill>
              <a:schemeClr val="accent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smtClean="0">
                <a:solidFill>
                  <a:srgbClr val="1F497D">
                    <a:lumMod val="20000"/>
                    <a:lumOff val="80000"/>
                  </a:srgbClr>
                </a:solidFill>
                <a:latin typeface="Calibri" pitchFamily="34" charset="0"/>
              </a:endParaRPr>
            </a:p>
          </p:txBody>
        </p:sp>
        <p:sp>
          <p:nvSpPr>
            <p:cNvPr id="62" name="TextBox 61"/>
            <p:cNvSpPr txBox="1"/>
            <p:nvPr/>
          </p:nvSpPr>
          <p:spPr>
            <a:xfrm>
              <a:off x="2743200" y="4629090"/>
              <a:ext cx="539598" cy="404506"/>
            </a:xfrm>
            <a:prstGeom prst="rect">
              <a:avLst/>
            </a:prstGeom>
            <a:noFill/>
          </p:spPr>
          <p:txBody>
            <a:bodyPr wrap="none" rtlCol="0">
              <a:spAutoFit/>
            </a:bodyPr>
            <a:lstStyle/>
            <a:p>
              <a:r>
                <a:rPr lang="en-US" sz="4000" dirty="0" smtClean="0">
                  <a:latin typeface="Calibri" pitchFamily="34" charset="0"/>
                </a:rPr>
                <a:t>FRT</a:t>
              </a:r>
            </a:p>
          </p:txBody>
        </p:sp>
      </p:grpSp>
      <p:cxnSp>
        <p:nvCxnSpPr>
          <p:cNvPr id="67" name="Straight Arrow Connector 66"/>
          <p:cNvCxnSpPr/>
          <p:nvPr/>
        </p:nvCxnSpPr>
        <p:spPr>
          <a:xfrm rot="5400000">
            <a:off x="3886994" y="3505200"/>
            <a:ext cx="762000" cy="1588"/>
          </a:xfrm>
          <a:prstGeom prst="straightConnector1">
            <a:avLst/>
          </a:prstGeom>
          <a:ln>
            <a:solidFill>
              <a:schemeClr val="accent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496594" y="3276600"/>
            <a:ext cx="3000117" cy="584775"/>
          </a:xfrm>
          <a:prstGeom prst="rect">
            <a:avLst/>
          </a:prstGeom>
        </p:spPr>
        <p:txBody>
          <a:bodyPr wrap="none">
            <a:spAutoFit/>
          </a:bodyPr>
          <a:lstStyle/>
          <a:p>
            <a:r>
              <a:rPr lang="en-US" sz="3200" dirty="0" err="1" smtClean="0">
                <a:solidFill>
                  <a:schemeClr val="accent2">
                    <a:lumMod val="20000"/>
                    <a:lumOff val="80000"/>
                  </a:schemeClr>
                </a:solidFill>
                <a:latin typeface="Calibri" pitchFamily="34" charset="0"/>
              </a:rPr>
              <a:t>Flp</a:t>
            </a:r>
            <a:r>
              <a:rPr lang="en-US" sz="3200" dirty="0" smtClean="0">
                <a:solidFill>
                  <a:schemeClr val="accent2">
                    <a:lumMod val="20000"/>
                    <a:lumOff val="80000"/>
                  </a:schemeClr>
                </a:solidFill>
                <a:latin typeface="Calibri" pitchFamily="34" charset="0"/>
              </a:rPr>
              <a:t> </a:t>
            </a:r>
            <a:r>
              <a:rPr lang="en-US" sz="3200" dirty="0" err="1" smtClean="0">
                <a:solidFill>
                  <a:schemeClr val="accent2">
                    <a:lumMod val="20000"/>
                    <a:lumOff val="80000"/>
                  </a:schemeClr>
                </a:solidFill>
                <a:latin typeface="Calibri" pitchFamily="34" charset="0"/>
              </a:rPr>
              <a:t>Recombinase</a:t>
            </a:r>
            <a:endParaRPr lang="en-US" sz="32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4.4|13.4|7|12.8|14.1|18.6"/>
</p:tagLst>
</file>

<file path=ppt/tags/tag10.xml><?xml version="1.0" encoding="utf-8"?>
<p:tagLst xmlns:a="http://schemas.openxmlformats.org/drawingml/2006/main" xmlns:r="http://schemas.openxmlformats.org/officeDocument/2006/relationships" xmlns:p="http://schemas.openxmlformats.org/presentationml/2006/main">
  <p:tag name="TIMING" val="|15.7"/>
</p:tagLst>
</file>

<file path=ppt/tags/tag11.xml><?xml version="1.0" encoding="utf-8"?>
<p:tagLst xmlns:a="http://schemas.openxmlformats.org/drawingml/2006/main" xmlns:r="http://schemas.openxmlformats.org/officeDocument/2006/relationships" xmlns:p="http://schemas.openxmlformats.org/presentationml/2006/main">
  <p:tag name="TIMING" val="|19.2|26.5|39.6"/>
</p:tagLst>
</file>

<file path=ppt/tags/tag12.xml><?xml version="1.0" encoding="utf-8"?>
<p:tagLst xmlns:a="http://schemas.openxmlformats.org/drawingml/2006/main" xmlns:r="http://schemas.openxmlformats.org/officeDocument/2006/relationships" xmlns:p="http://schemas.openxmlformats.org/presentationml/2006/main">
  <p:tag name="TIMING" val="|27.9"/>
</p:tagLst>
</file>

<file path=ppt/tags/tag13.xml><?xml version="1.0" encoding="utf-8"?>
<p:tagLst xmlns:a="http://schemas.openxmlformats.org/drawingml/2006/main" xmlns:r="http://schemas.openxmlformats.org/officeDocument/2006/relationships" xmlns:p="http://schemas.openxmlformats.org/presentationml/2006/main">
  <p:tag name="TIMING" val="|10.9|7.9|10.8|7.8"/>
</p:tagLst>
</file>

<file path=ppt/tags/tag14.xml><?xml version="1.0" encoding="utf-8"?>
<p:tagLst xmlns:a="http://schemas.openxmlformats.org/drawingml/2006/main" xmlns:r="http://schemas.openxmlformats.org/officeDocument/2006/relationships" xmlns:p="http://schemas.openxmlformats.org/presentationml/2006/main">
  <p:tag name="TIMING" val="|34.1"/>
</p:tagLst>
</file>

<file path=ppt/tags/tag15.xml><?xml version="1.0" encoding="utf-8"?>
<p:tagLst xmlns:a="http://schemas.openxmlformats.org/drawingml/2006/main" xmlns:r="http://schemas.openxmlformats.org/officeDocument/2006/relationships" xmlns:p="http://schemas.openxmlformats.org/presentationml/2006/main">
  <p:tag name="TIMING" val="|28.4|9.1|29.1"/>
</p:tagLst>
</file>

<file path=ppt/tags/tag16.xml><?xml version="1.0" encoding="utf-8"?>
<p:tagLst xmlns:a="http://schemas.openxmlformats.org/drawingml/2006/main" xmlns:r="http://schemas.openxmlformats.org/officeDocument/2006/relationships" xmlns:p="http://schemas.openxmlformats.org/presentationml/2006/main">
  <p:tag name="TIMING" val="|27.7|30.9"/>
</p:tagLst>
</file>

<file path=ppt/tags/tag17.xml><?xml version="1.0" encoding="utf-8"?>
<p:tagLst xmlns:a="http://schemas.openxmlformats.org/drawingml/2006/main" xmlns:r="http://schemas.openxmlformats.org/officeDocument/2006/relationships" xmlns:p="http://schemas.openxmlformats.org/presentationml/2006/main">
  <p:tag name="TIMING" val="|7.1|21.2"/>
</p:tagLst>
</file>

<file path=ppt/tags/tag18.xml><?xml version="1.0" encoding="utf-8"?>
<p:tagLst xmlns:a="http://schemas.openxmlformats.org/drawingml/2006/main" xmlns:r="http://schemas.openxmlformats.org/officeDocument/2006/relationships" xmlns:p="http://schemas.openxmlformats.org/presentationml/2006/main">
  <p:tag name="TIMING" val="|1.7|17.1|9.7|11.5|11.1"/>
</p:tagLst>
</file>

<file path=ppt/tags/tag19.xml><?xml version="1.0" encoding="utf-8"?>
<p:tagLst xmlns:a="http://schemas.openxmlformats.org/drawingml/2006/main" xmlns:r="http://schemas.openxmlformats.org/officeDocument/2006/relationships" xmlns:p="http://schemas.openxmlformats.org/presentationml/2006/main">
  <p:tag name="TIMING" val="|6.2|16|7.9|19.3|18.1|12.7|10.3"/>
</p:tagLst>
</file>

<file path=ppt/tags/tag2.xml><?xml version="1.0" encoding="utf-8"?>
<p:tagLst xmlns:a="http://schemas.openxmlformats.org/drawingml/2006/main" xmlns:r="http://schemas.openxmlformats.org/officeDocument/2006/relationships" xmlns:p="http://schemas.openxmlformats.org/presentationml/2006/main">
  <p:tag name="TIMING" val="|9.1|12.3"/>
</p:tagLst>
</file>

<file path=ppt/tags/tag3.xml><?xml version="1.0" encoding="utf-8"?>
<p:tagLst xmlns:a="http://schemas.openxmlformats.org/drawingml/2006/main" xmlns:r="http://schemas.openxmlformats.org/officeDocument/2006/relationships" xmlns:p="http://schemas.openxmlformats.org/presentationml/2006/main">
  <p:tag name="TIMING" val="|21.8"/>
</p:tagLst>
</file>

<file path=ppt/tags/tag4.xml><?xml version="1.0" encoding="utf-8"?>
<p:tagLst xmlns:a="http://schemas.openxmlformats.org/drawingml/2006/main" xmlns:r="http://schemas.openxmlformats.org/officeDocument/2006/relationships" xmlns:p="http://schemas.openxmlformats.org/presentationml/2006/main">
  <p:tag name="TIMING" val="|11.2"/>
</p:tagLst>
</file>

<file path=ppt/tags/tag5.xml><?xml version="1.0" encoding="utf-8"?>
<p:tagLst xmlns:a="http://schemas.openxmlformats.org/drawingml/2006/main" xmlns:r="http://schemas.openxmlformats.org/officeDocument/2006/relationships" xmlns:p="http://schemas.openxmlformats.org/presentationml/2006/main">
  <p:tag name="TIMING" val="|6.8"/>
</p:tagLst>
</file>

<file path=ppt/tags/tag6.xml><?xml version="1.0" encoding="utf-8"?>
<p:tagLst xmlns:a="http://schemas.openxmlformats.org/drawingml/2006/main" xmlns:r="http://schemas.openxmlformats.org/officeDocument/2006/relationships" xmlns:p="http://schemas.openxmlformats.org/presentationml/2006/main">
  <p:tag name="TIMING" val="|17.5|8.1"/>
</p:tagLst>
</file>

<file path=ppt/tags/tag7.xml><?xml version="1.0" encoding="utf-8"?>
<p:tagLst xmlns:a="http://schemas.openxmlformats.org/drawingml/2006/main" xmlns:r="http://schemas.openxmlformats.org/officeDocument/2006/relationships" xmlns:p="http://schemas.openxmlformats.org/presentationml/2006/main">
  <p:tag name="TIMING" val="|1.4|3.1|26.1"/>
</p:tagLst>
</file>

<file path=ppt/tags/tag8.xml><?xml version="1.0" encoding="utf-8"?>
<p:tagLst xmlns:a="http://schemas.openxmlformats.org/drawingml/2006/main" xmlns:r="http://schemas.openxmlformats.org/officeDocument/2006/relationships" xmlns:p="http://schemas.openxmlformats.org/presentationml/2006/main">
  <p:tag name="TIMING" val="|9.4"/>
</p:tagLst>
</file>

<file path=ppt/tags/tag9.xml><?xml version="1.0" encoding="utf-8"?>
<p:tagLst xmlns:a="http://schemas.openxmlformats.org/drawingml/2006/main" xmlns:r="http://schemas.openxmlformats.org/officeDocument/2006/relationships" xmlns:p="http://schemas.openxmlformats.org/presentationml/2006/main">
  <p:tag name="TIMING" val="|16.8"/>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1839</TotalTime>
  <Words>4707</Words>
  <Application>Microsoft Office PowerPoint</Application>
  <PresentationFormat>On-screen Show (4:3)</PresentationFormat>
  <Paragraphs>344</Paragraphs>
  <Slides>37</Slides>
  <Notes>37</Notes>
  <HiddenSlides>0</HiddenSlides>
  <MMClips>0</MMClips>
  <ScaleCrop>false</ScaleCrop>
  <HeadingPairs>
    <vt:vector size="4" baseType="variant">
      <vt:variant>
        <vt:lpstr>Theme</vt:lpstr>
      </vt:variant>
      <vt:variant>
        <vt:i4>7</vt:i4>
      </vt:variant>
      <vt:variant>
        <vt:lpstr>Slide Titles</vt:lpstr>
      </vt:variant>
      <vt:variant>
        <vt:i4>37</vt:i4>
      </vt:variant>
    </vt:vector>
  </HeadingPairs>
  <TitlesOfParts>
    <vt:vector size="44" baseType="lpstr">
      <vt:lpstr>1_Office Theme</vt:lpstr>
      <vt:lpstr>3_Office Theme</vt:lpstr>
      <vt:lpstr>4_Office Theme</vt:lpstr>
      <vt:lpstr>5_Office Theme</vt:lpstr>
      <vt:lpstr>6_Office Theme</vt:lpstr>
      <vt:lpstr>2_Office Theme</vt:lpstr>
      <vt:lpstr>7_Office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JCAnderson</dc:creator>
  <cp:lastModifiedBy>jcanderson</cp:lastModifiedBy>
  <cp:revision>310</cp:revision>
  <dcterms:created xsi:type="dcterms:W3CDTF">2009-02-12T04:11:10Z</dcterms:created>
  <dcterms:modified xsi:type="dcterms:W3CDTF">2014-02-10T20:48:30Z</dcterms:modified>
</cp:coreProperties>
</file>