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heme/themeOverride4.xml" ContentType="application/vnd.openxmlformats-officedocument.themeOverride+xml"/>
  <Override PartName="/ppt/notesSlides/notesSlide20.xml" ContentType="application/vnd.openxmlformats-officedocument.presentationml.notesSlide+xml"/>
  <Override PartName="/ppt/theme/themeOverride5.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theme/themeOverride6.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5" r:id="rId3"/>
    <p:sldMasterId id="2147483740" r:id="rId4"/>
    <p:sldMasterId id="2147483796" r:id="rId5"/>
  </p:sldMasterIdLst>
  <p:notesMasterIdLst>
    <p:notesMasterId r:id="rId42"/>
  </p:notesMasterIdLst>
  <p:sldIdLst>
    <p:sldId id="273" r:id="rId6"/>
    <p:sldId id="260" r:id="rId7"/>
    <p:sldId id="268" r:id="rId8"/>
    <p:sldId id="266" r:id="rId9"/>
    <p:sldId id="271" r:id="rId10"/>
    <p:sldId id="269" r:id="rId11"/>
    <p:sldId id="265" r:id="rId12"/>
    <p:sldId id="264" r:id="rId13"/>
    <p:sldId id="272" r:id="rId14"/>
    <p:sldId id="267" r:id="rId15"/>
    <p:sldId id="280" r:id="rId16"/>
    <p:sldId id="291" r:id="rId17"/>
    <p:sldId id="278" r:id="rId18"/>
    <p:sldId id="279" r:id="rId19"/>
    <p:sldId id="257" r:id="rId20"/>
    <p:sldId id="258" r:id="rId21"/>
    <p:sldId id="322" r:id="rId22"/>
    <p:sldId id="274" r:id="rId23"/>
    <p:sldId id="275" r:id="rId24"/>
    <p:sldId id="276" r:id="rId25"/>
    <p:sldId id="311" r:id="rId26"/>
    <p:sldId id="298" r:id="rId27"/>
    <p:sldId id="317" r:id="rId28"/>
    <p:sldId id="318" r:id="rId29"/>
    <p:sldId id="320" r:id="rId30"/>
    <p:sldId id="299" r:id="rId31"/>
    <p:sldId id="319" r:id="rId32"/>
    <p:sldId id="305" r:id="rId33"/>
    <p:sldId id="306" r:id="rId34"/>
    <p:sldId id="307" r:id="rId35"/>
    <p:sldId id="309" r:id="rId36"/>
    <p:sldId id="310" r:id="rId37"/>
    <p:sldId id="312" r:id="rId38"/>
    <p:sldId id="315" r:id="rId39"/>
    <p:sldId id="316" r:id="rId40"/>
    <p:sldId id="321"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5" autoAdjust="0"/>
    <p:restoredTop sz="64794" autoAdjust="0"/>
  </p:normalViewPr>
  <p:slideViewPr>
    <p:cSldViewPr>
      <p:cViewPr>
        <p:scale>
          <a:sx n="75" d="100"/>
          <a:sy n="75" d="100"/>
        </p:scale>
        <p:origin x="-1306" y="374"/>
      </p:cViewPr>
      <p:guideLst>
        <p:guide orient="horz" pos="2160"/>
        <p:guide pos="2880"/>
      </p:guideLst>
    </p:cSldViewPr>
  </p:slideViewPr>
  <p:outlineViewPr>
    <p:cViewPr>
      <p:scale>
        <a:sx n="33" d="100"/>
        <a:sy n="33" d="100"/>
      </p:scale>
      <p:origin x="0" y="427"/>
    </p:cViewPr>
  </p:outlineViewPr>
  <p:notesTextViewPr>
    <p:cViewPr>
      <p:scale>
        <a:sx n="100" d="100"/>
        <a:sy n="100" d="100"/>
      </p:scale>
      <p:origin x="0" y="0"/>
    </p:cViewPr>
  </p:notesTextViewPr>
  <p:sorterViewPr>
    <p:cViewPr>
      <p:scale>
        <a:sx n="66" d="100"/>
        <a:sy n="66" d="100"/>
      </p:scale>
      <p:origin x="0" y="8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7388156-0E76-4684-AD72-867D5DDA64E2}" type="datetimeFigureOut">
              <a:rPr lang="en-US"/>
              <a:pPr>
                <a:defRPr/>
              </a:pPr>
              <a:t>9/8/2013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8CC7EFB-8209-47A1-ACE8-01FA0A6617A0}" type="slidenum">
              <a:rPr lang="en-US"/>
              <a:pPr>
                <a:defRPr/>
              </a:pPr>
              <a:t>‹#›</a:t>
            </a:fld>
            <a:endParaRPr lang="en-US"/>
          </a:p>
        </p:txBody>
      </p:sp>
    </p:spTree>
    <p:extLst>
      <p:ext uri="{BB962C8B-B14F-4D97-AF65-F5344CB8AC3E}">
        <p14:creationId xmlns:p14="http://schemas.microsoft.com/office/powerpoint/2010/main" val="2599782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One of the challenges in finding biological information is that very little of biological knowledge has been formalized.  There are, of course, many databases out there that catalog biological data.  However, none allow you perform abstract queries.  For example, you can ask for a page describing the sequence and various properties of lambda repressor, but there is no database (yet) that allows you to express the query “give me all pairs of promoter and transcription factor in which the TF inhibits transcription of the promoter”. The deeper we go into the biochemistry, the worse the problem. So, today you’ll need to be able to do it the old-fashioned way…by reading.  So, let me describe to you the biological literature as a roadmap.</a:t>
            </a:r>
          </a:p>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19D824DA-BFE8-4718-8F93-EECBE400FF93}"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For genetic elements that deal more with cellular function than molecular function, such as promoters, transcription factors, virulence factors, and so forth, the microbiology and immunology journals are usually where your search will lead.  These fields intersect heavily with the biochemistry journals since microbiology is highly reductionist field – they try to tie observed cellular behavior down to the chemistry of what’s going on and the genes that encode that chemistry.  These journals are a treasure trove of biochemical and microbiological data.</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3B6D71-ED5F-423B-9B1E-B60133DA77BE}"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 variety of search tools are available which index different bags of biologically-relevant documents.  Pubmed indexes the abstracts, titles, authors, and affiliations of pretty much any paper relevant even loosely to biology.  However, not all entries in pubmed link to the actual document.  When there is no link, look for the ‘PMID’ number on the page.  Pubget is a nice service that allows you to fetch the actual paper from its PMID. Wikipedia is an excellent resource for basic information on all sorts of subjects.  Most common biologically-relevant chemicals, proteins, and genes have entries in wikipedia.  Google Scholar indexes a similar bag of data to Pubmed but also includes the main body of the text.  Searches that you might think to do in pubmed sometimes are better done in Scholar, but other times the larger scope leads to a lot of unrelated links.  Google Patents allows you to do similar searches across the patent literature and is your best bet for accessing that space.  An ordinary google search is also effective for biologically-related queries.  There are many databases and ad hoc documents on the web containing useful knowledge.  You just have to sift through a lot more unrelated stuff to find what you want.</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37D3A3-8D70-432C-967E-0719335239B0}"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Biochemical information exists at multiple levels of granularity.  In coarse form, data about proteins and RNAs exists in various public databases on the internet.  However, most of the info you want will require that you read papers.</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9724C3-563F-4DDD-B5C0-33EDD7B7206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One of the reasons E. coli is so popular in genetic engineering is that everyone else is using E. coli.  It has simply become a field standard prokaryote just as yeast is a standard simple eukaryote, and various human cell lines are standard models of the human system.  Because others work with E. coli, there is a lot of information about people putting genes in this organism.</a:t>
            </a:r>
          </a:p>
          <a:p>
            <a:pPr eaLnBrk="1" hangingPunct="1">
              <a:spcBef>
                <a:spcPct val="0"/>
              </a:spcBef>
            </a:pPr>
            <a:endParaRPr lang="en-US" smtClean="0"/>
          </a:p>
          <a:p>
            <a:pPr eaLnBrk="1" hangingPunct="1">
              <a:spcBef>
                <a:spcPct val="0"/>
              </a:spcBef>
            </a:pPr>
            <a:r>
              <a:rPr lang="en-US" smtClean="0"/>
              <a:t>E. coli has some near phylogenetic neighbors like citrobacter, shigella, and salmonella.  These organisms are almost indistinguishable from E. coli.  These strains are as similar to your lab strain of E. coli as are the pathogenic strains of E. coli. Additional members of the enterobacteria ‘family’ include yersinia and serratia are similarly very similar to E. coli in terms of the housekeeping genes (ribosomes, replication factors, primary metabolic enzymes, etc.). Because of the similarity of these organisms, any information about the function of a gene is likely to carry over to your lab E. coli.  This includes properties like gene expression and regulation of promoters.</a:t>
            </a:r>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0C1768-24F9-400C-AD71-FC21BA9108C4}"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By convention, prokaryotic genes are written in italics with the first letter lower case and all letters italicized.</a:t>
            </a:r>
          </a:p>
          <a:p>
            <a:pPr eaLnBrk="1" hangingPunct="1">
              <a:spcBef>
                <a:spcPct val="0"/>
              </a:spcBef>
            </a:pPr>
            <a:endParaRPr lang="en-US" smtClean="0"/>
          </a:p>
          <a:p>
            <a:pPr eaLnBrk="1" hangingPunct="1">
              <a:spcBef>
                <a:spcPct val="0"/>
              </a:spcBef>
            </a:pPr>
            <a:r>
              <a:rPr lang="en-US" smtClean="0"/>
              <a:t>Proteins encoded by those genes are written with the first letter capitalized and no italics.</a:t>
            </a:r>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D65AB4-F900-43E0-9E03-D6C7EC82789A}"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spcBef>
                <a:spcPts val="0"/>
              </a:spcBef>
              <a:spcAft>
                <a:spcPts val="0"/>
              </a:spcAft>
              <a:buFont typeface="Wingdings" pitchFamily="2" charset="2"/>
              <a:buNone/>
              <a:defRPr/>
            </a:pPr>
            <a:r>
              <a:rPr lang="en-US" dirty="0" smtClean="0">
                <a:solidFill>
                  <a:schemeClr val="tx1">
                    <a:lumMod val="85000"/>
                    <a:lumOff val="15000"/>
                  </a:schemeClr>
                </a:solidFill>
              </a:rPr>
              <a:t>Not all genes will express in all cells.</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rPr>
              <a:t>Most prokaryotic coding sequences will express in </a:t>
            </a:r>
            <a:r>
              <a:rPr lang="en-US" i="1" dirty="0" smtClean="0">
                <a:solidFill>
                  <a:schemeClr val="tx1">
                    <a:lumMod val="85000"/>
                    <a:lumOff val="15000"/>
                  </a:schemeClr>
                </a:solidFill>
              </a:rPr>
              <a:t>E. coli</a:t>
            </a:r>
            <a:r>
              <a:rPr lang="en-US" dirty="0" smtClean="0">
                <a:solidFill>
                  <a:schemeClr val="tx1">
                    <a:lumMod val="85000"/>
                    <a:lumOff val="15000"/>
                  </a:schemeClr>
                </a:solidFill>
              </a:rPr>
              <a:t> (unless toxic) if subcellular localization is preserved</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rPr>
              <a:t>50% of yeast or </a:t>
            </a:r>
            <a:r>
              <a:rPr lang="en-US" dirty="0" err="1" smtClean="0">
                <a:solidFill>
                  <a:schemeClr val="tx1">
                    <a:lumMod val="85000"/>
                    <a:lumOff val="15000"/>
                  </a:schemeClr>
                </a:solidFill>
              </a:rPr>
              <a:t>archaeal</a:t>
            </a:r>
            <a:r>
              <a:rPr lang="en-US" dirty="0" smtClean="0">
                <a:solidFill>
                  <a:schemeClr val="tx1">
                    <a:lumMod val="85000"/>
                    <a:lumOff val="15000"/>
                  </a:schemeClr>
                </a:solidFill>
              </a:rPr>
              <a:t> proteins will express in </a:t>
            </a:r>
            <a:r>
              <a:rPr lang="en-US" i="1" dirty="0" smtClean="0">
                <a:solidFill>
                  <a:schemeClr val="tx1">
                    <a:lumMod val="85000"/>
                    <a:lumOff val="15000"/>
                  </a:schemeClr>
                </a:solidFill>
              </a:rPr>
              <a:t>E. coli (as long as they aren’t over ~1200 amino acids long or so)</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rPr>
              <a:t>If a gene fails to express, screening several (like 4) homologs of a yeast/</a:t>
            </a:r>
            <a:r>
              <a:rPr lang="en-US" dirty="0" err="1" smtClean="0">
                <a:solidFill>
                  <a:schemeClr val="tx1">
                    <a:lumMod val="85000"/>
                    <a:lumOff val="15000"/>
                  </a:schemeClr>
                </a:solidFill>
              </a:rPr>
              <a:t>archael</a:t>
            </a:r>
            <a:r>
              <a:rPr lang="en-US" dirty="0" smtClean="0">
                <a:solidFill>
                  <a:schemeClr val="tx1">
                    <a:lumMod val="85000"/>
                    <a:lumOff val="15000"/>
                  </a:schemeClr>
                </a:solidFill>
              </a:rPr>
              <a:t> CDS often will identify one that can express in </a:t>
            </a:r>
            <a:r>
              <a:rPr lang="en-US" i="1" dirty="0" smtClean="0">
                <a:solidFill>
                  <a:schemeClr val="tx1">
                    <a:lumMod val="85000"/>
                    <a:lumOff val="15000"/>
                  </a:schemeClr>
                </a:solidFill>
              </a:rPr>
              <a:t>E. coli.  It is a property of a gene decoupled from its molecular function – it is about folding or stability.</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rPr>
              <a:t>Mammalian CDS’s, particularly for extracellular proteins, have a much higher fail rate, often make inclusion bodies</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rPr>
              <a:t>Gene synthesizing a eukaryotic CDS with </a:t>
            </a:r>
            <a:r>
              <a:rPr lang="en-US" i="1" dirty="0" smtClean="0">
                <a:solidFill>
                  <a:schemeClr val="tx1">
                    <a:lumMod val="85000"/>
                    <a:lumOff val="15000"/>
                  </a:schemeClr>
                </a:solidFill>
              </a:rPr>
              <a:t>E. coli</a:t>
            </a:r>
            <a:r>
              <a:rPr lang="en-US" dirty="0" smtClean="0">
                <a:solidFill>
                  <a:schemeClr val="tx1">
                    <a:lumMod val="85000"/>
                    <a:lumOff val="15000"/>
                  </a:schemeClr>
                </a:solidFill>
              </a:rPr>
              <a:t> codon usage will often improve it’s ability to express, but not always. The main culprit for poor expression is often the use of the rare arginine codons AGA and AGG.</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rPr>
              <a:t>Proper disulfide bonding is often a problem with proteins who are natively extracellular mammalian proteins</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rPr>
              <a:t>You’ll often find that proteins express or not in classes rather than as individuals, so evidence that one proteins does or doesn’t express is often evidence that a related protein will or will not express.  For example, cytochrome 450 enzymes and </a:t>
            </a:r>
            <a:r>
              <a:rPr lang="en-US" dirty="0" err="1" smtClean="0">
                <a:solidFill>
                  <a:schemeClr val="tx1">
                    <a:lumMod val="85000"/>
                    <a:lumOff val="15000"/>
                  </a:schemeClr>
                </a:solidFill>
              </a:rPr>
              <a:t>polyketide</a:t>
            </a:r>
            <a:r>
              <a:rPr lang="en-US" dirty="0" smtClean="0">
                <a:solidFill>
                  <a:schemeClr val="tx1">
                    <a:lumMod val="85000"/>
                    <a:lumOff val="15000"/>
                  </a:schemeClr>
                </a:solidFill>
              </a:rPr>
              <a:t> </a:t>
            </a:r>
            <a:r>
              <a:rPr lang="en-US" dirty="0" err="1" smtClean="0">
                <a:solidFill>
                  <a:schemeClr val="tx1">
                    <a:lumMod val="85000"/>
                    <a:lumOff val="15000"/>
                  </a:schemeClr>
                </a:solidFill>
              </a:rPr>
              <a:t>megasynthases</a:t>
            </a:r>
            <a:r>
              <a:rPr lang="en-US" dirty="0" smtClean="0">
                <a:solidFill>
                  <a:schemeClr val="tx1">
                    <a:lumMod val="85000"/>
                    <a:lumOff val="15000"/>
                  </a:schemeClr>
                </a:solidFill>
              </a:rPr>
              <a:t> are infamous for not expressing well in E. coli.</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rPr>
              <a:t>Though a lot of reading must be done today to find out whether a gene can express, the ability to synthesize many genes and ask questions about their expression in multiple hosts now exists. There will likely be databases that house such information in the next two years.  However, for now you must mine the literature for observations about expression, or test it yourself.</a:t>
            </a:r>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289D73-3C7A-40A3-9116-1CAFAF534129}"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best evidence for expression is a direct observation.  If you do queries such as ‘coli expression xyz’ you might find some papers.  A popular journal title from the 80’s and 90’s was “Cloning and Expression of Xyz” and in those studies they did exactly what you are looking for.</a:t>
            </a:r>
          </a:p>
          <a:p>
            <a:pPr eaLnBrk="1" hangingPunct="1">
              <a:spcBef>
                <a:spcPct val="0"/>
              </a:spcBef>
            </a:pPr>
            <a:r>
              <a:rPr lang="en-US" smtClean="0"/>
              <a:t>&lt;click&gt;</a:t>
            </a:r>
          </a:p>
          <a:p>
            <a:pPr eaLnBrk="1" hangingPunct="1">
              <a:spcBef>
                <a:spcPct val="0"/>
              </a:spcBef>
            </a:pPr>
            <a:r>
              <a:rPr lang="en-US" smtClean="0"/>
              <a:t>Crystallography papers are a great source for this data since they had to produce and purify large amounts of material to do their experiment.  Just read the methods and materials section of papers and look for the host organism.  E. coli is the most convenient organism for protein purification, so if they did not use E. coli, there’s a good chance they tried that first and it didn’t work.  However, if they were able to purify protein from E. coli, it must express just find.</a:t>
            </a:r>
          </a:p>
          <a:p>
            <a:pPr eaLnBrk="1" hangingPunct="1">
              <a:spcBef>
                <a:spcPct val="0"/>
              </a:spcBef>
            </a:pPr>
            <a:r>
              <a:rPr lang="en-US" smtClean="0"/>
              <a:t>&lt;click&gt;</a:t>
            </a:r>
          </a:p>
          <a:p>
            <a:pPr eaLnBrk="1" hangingPunct="1">
              <a:spcBef>
                <a:spcPct val="0"/>
              </a:spcBef>
            </a:pPr>
            <a:r>
              <a:rPr lang="en-US" smtClean="0"/>
              <a:t>One caveot to this inference is that sometimes people will overproduce a protein in E. coli, and it will accumulate, but it will be insoluble. The buzzwords here are ‘inclusion bodies’ and ‘refolding’ which means they didn’t actually express soluble protein.</a:t>
            </a:r>
          </a:p>
          <a:p>
            <a:pPr eaLnBrk="1" hangingPunct="1">
              <a:spcBef>
                <a:spcPct val="0"/>
              </a:spcBef>
            </a:pPr>
            <a:r>
              <a:rPr lang="en-US" smtClean="0"/>
              <a:t>&lt;The best way to find papers of this sort is to do a pubmed structure search for the protein name, then find the materials and methods section of the paper associated with that structure.  Often you can find papers about crystallization of a protein by searching pubmed for ‘crystal xyz’ or ‘structure xyz’ like queries.</a:t>
            </a:r>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54CAD2-2A76-496B-BB2A-D0AA01C16BD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1C04957-59CA-405C-BC2D-335BC099B6A0}" type="slidenum">
              <a:rPr lang="en-US">
                <a:solidFill>
                  <a:prstClr val="black"/>
                </a:solidFill>
              </a:rPr>
              <a:pPr>
                <a:def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solidFill>
                  <a:schemeClr val="tx1">
                    <a:lumMod val="85000"/>
                    <a:lumOff val="15000"/>
                  </a:schemeClr>
                </a:solidFill>
              </a:rPr>
              <a:t>The best way is to identify information about transcriptional elements is searching for assay methods.  Some of the buzzword experiments associated with gene expression are:  Microarrays, RNA </a:t>
            </a:r>
            <a:r>
              <a:rPr lang="en-US" dirty="0" err="1" smtClean="0">
                <a:solidFill>
                  <a:schemeClr val="tx1">
                    <a:lumMod val="85000"/>
                    <a:lumOff val="15000"/>
                  </a:schemeClr>
                </a:solidFill>
              </a:rPr>
              <a:t>seq</a:t>
            </a:r>
            <a:r>
              <a:rPr lang="en-US" dirty="0" smtClean="0">
                <a:solidFill>
                  <a:schemeClr val="tx1">
                    <a:lumMod val="85000"/>
                    <a:lumOff val="15000"/>
                  </a:schemeClr>
                </a:solidFill>
              </a:rPr>
              <a:t>, </a:t>
            </a:r>
            <a:r>
              <a:rPr lang="en-US" dirty="0" err="1" smtClean="0">
                <a:solidFill>
                  <a:schemeClr val="tx1">
                    <a:lumMod val="85000"/>
                    <a:lumOff val="15000"/>
                  </a:schemeClr>
                </a:solidFill>
              </a:rPr>
              <a:t>lacZ</a:t>
            </a:r>
            <a:r>
              <a:rPr lang="en-US" dirty="0" smtClean="0">
                <a:solidFill>
                  <a:schemeClr val="tx1">
                    <a:lumMod val="85000"/>
                    <a:lumOff val="15000"/>
                  </a:schemeClr>
                </a:solidFill>
              </a:rPr>
              <a:t> assays, and so forth.  So, you might search for “microarray coli radiation” to pull out papers that do some sort of microarray analysis on E. coli with and without radiation.</a:t>
            </a:r>
          </a:p>
          <a:p>
            <a:pPr eaLnBrk="1" hangingPunct="1">
              <a:spcBef>
                <a:spcPct val="0"/>
              </a:spcBef>
              <a:defRPr/>
            </a:pPr>
            <a:r>
              <a:rPr lang="en-US" dirty="0" smtClean="0">
                <a:solidFill>
                  <a:schemeClr val="tx1">
                    <a:lumMod val="85000"/>
                    <a:lumOff val="15000"/>
                  </a:schemeClr>
                </a:solidFill>
              </a:rPr>
              <a:t>&lt;click&gt;</a:t>
            </a:r>
          </a:p>
          <a:p>
            <a:pPr eaLnBrk="1" hangingPunct="1">
              <a:spcBef>
                <a:spcPct val="0"/>
              </a:spcBef>
              <a:defRPr/>
            </a:pPr>
            <a:r>
              <a:rPr lang="en-US" dirty="0" smtClean="0">
                <a:solidFill>
                  <a:schemeClr val="tx1">
                    <a:lumMod val="85000"/>
                    <a:lumOff val="15000"/>
                  </a:schemeClr>
                </a:solidFill>
              </a:rPr>
              <a:t>Your ideal situation is a paper in which the authors placed GFP behind a promoter on a plasmid and then measured fluorescence under various conditions.  However, you won’t find that much of this experiment in the literature.</a:t>
            </a:r>
          </a:p>
          <a:p>
            <a:pPr eaLnBrk="1" hangingPunct="1">
              <a:spcBef>
                <a:spcPct val="0"/>
              </a:spcBef>
              <a:defRPr/>
            </a:pPr>
            <a:r>
              <a:rPr lang="en-US" dirty="0" smtClean="0">
                <a:solidFill>
                  <a:schemeClr val="tx1">
                    <a:lumMod val="85000"/>
                    <a:lumOff val="15000"/>
                  </a:schemeClr>
                </a:solidFill>
              </a:rPr>
              <a:t>&lt;click&gt;</a:t>
            </a:r>
          </a:p>
          <a:p>
            <a:pPr fontAlgn="auto">
              <a:spcBef>
                <a:spcPts val="0"/>
              </a:spcBef>
              <a:spcAft>
                <a:spcPts val="0"/>
              </a:spcAft>
              <a:buFont typeface="Wingdings" pitchFamily="2" charset="2"/>
              <a:buNone/>
              <a:defRPr/>
            </a:pPr>
            <a:r>
              <a:rPr lang="en-US" dirty="0" smtClean="0">
                <a:solidFill>
                  <a:schemeClr val="tx1">
                    <a:lumMod val="85000"/>
                    <a:lumOff val="15000"/>
                  </a:schemeClr>
                </a:solidFill>
              </a:rPr>
              <a:t>Most molecular biologists like to study gene expression in the genome to preserve the copy number and context to avoid artifacts.  For such an experiment, </a:t>
            </a:r>
            <a:r>
              <a:rPr lang="en-US" dirty="0" err="1" smtClean="0">
                <a:solidFill>
                  <a:schemeClr val="tx1">
                    <a:lumMod val="85000"/>
                    <a:lumOff val="15000"/>
                  </a:schemeClr>
                </a:solidFill>
              </a:rPr>
              <a:t>lacZ</a:t>
            </a:r>
            <a:r>
              <a:rPr lang="en-US" dirty="0" smtClean="0">
                <a:solidFill>
                  <a:schemeClr val="tx1">
                    <a:lumMod val="85000"/>
                    <a:lumOff val="15000"/>
                  </a:schemeClr>
                </a:solidFill>
              </a:rPr>
              <a:t> is more popular than GFP because it is detectable at lower expression levels than is GFP.</a:t>
            </a:r>
          </a:p>
          <a:p>
            <a:pPr fontAlgn="auto">
              <a:spcBef>
                <a:spcPts val="0"/>
              </a:spcBef>
              <a:spcAft>
                <a:spcPts val="0"/>
              </a:spcAft>
              <a:buFont typeface="Wingdings" pitchFamily="2" charset="2"/>
              <a:buNone/>
              <a:defRPr/>
            </a:pPr>
            <a:r>
              <a:rPr lang="en-US" dirty="0" smtClean="0">
                <a:solidFill>
                  <a:schemeClr val="tx1">
                    <a:lumMod val="85000"/>
                    <a:lumOff val="15000"/>
                  </a:schemeClr>
                </a:solidFill>
              </a:rPr>
              <a:t>&lt;click&gt;</a:t>
            </a:r>
          </a:p>
          <a:p>
            <a:pPr fontAlgn="auto">
              <a:spcBef>
                <a:spcPts val="0"/>
              </a:spcBef>
              <a:spcAft>
                <a:spcPts val="0"/>
              </a:spcAft>
              <a:buFont typeface="Wingdings" pitchFamily="2" charset="2"/>
              <a:buNone/>
              <a:defRPr/>
            </a:pPr>
            <a:r>
              <a:rPr lang="en-US" dirty="0" smtClean="0">
                <a:solidFill>
                  <a:schemeClr val="tx1">
                    <a:lumMod val="85000"/>
                    <a:lumOff val="15000"/>
                  </a:schemeClr>
                </a:solidFill>
              </a:rPr>
              <a:t>Searching </a:t>
            </a:r>
            <a:r>
              <a:rPr lang="en-US" dirty="0" err="1" smtClean="0">
                <a:solidFill>
                  <a:schemeClr val="tx1">
                    <a:lumMod val="85000"/>
                    <a:lumOff val="15000"/>
                  </a:schemeClr>
                </a:solidFill>
              </a:rPr>
              <a:t>pubmed</a:t>
            </a:r>
            <a:r>
              <a:rPr lang="en-US" dirty="0" smtClean="0">
                <a:solidFill>
                  <a:schemeClr val="tx1">
                    <a:lumMod val="85000"/>
                    <a:lumOff val="15000"/>
                  </a:schemeClr>
                </a:solidFill>
              </a:rPr>
              <a:t> for things like “</a:t>
            </a:r>
            <a:r>
              <a:rPr lang="en-US" dirty="0" err="1" smtClean="0">
                <a:solidFill>
                  <a:schemeClr val="tx1">
                    <a:lumMod val="85000"/>
                    <a:lumOff val="15000"/>
                  </a:schemeClr>
                </a:solidFill>
              </a:rPr>
              <a:t>virF</a:t>
            </a:r>
            <a:r>
              <a:rPr lang="en-US" dirty="0" smtClean="0">
                <a:solidFill>
                  <a:schemeClr val="tx1">
                    <a:lumMod val="85000"/>
                    <a:lumOff val="15000"/>
                  </a:schemeClr>
                </a:solidFill>
              </a:rPr>
              <a:t> </a:t>
            </a:r>
            <a:r>
              <a:rPr lang="en-US" dirty="0" err="1" smtClean="0">
                <a:solidFill>
                  <a:schemeClr val="tx1">
                    <a:lumMod val="85000"/>
                    <a:lumOff val="15000"/>
                  </a:schemeClr>
                </a:solidFill>
              </a:rPr>
              <a:t>lacZ</a:t>
            </a:r>
            <a:r>
              <a:rPr lang="en-US" dirty="0" smtClean="0">
                <a:solidFill>
                  <a:schemeClr val="tx1">
                    <a:lumMod val="85000"/>
                    <a:lumOff val="15000"/>
                  </a:schemeClr>
                </a:solidFill>
              </a:rPr>
              <a:t> coli” will most likely pull up papers that study </a:t>
            </a:r>
            <a:r>
              <a:rPr lang="en-US" dirty="0" err="1" smtClean="0">
                <a:solidFill>
                  <a:schemeClr val="tx1">
                    <a:lumMod val="85000"/>
                    <a:lumOff val="15000"/>
                  </a:schemeClr>
                </a:solidFill>
              </a:rPr>
              <a:t>virF</a:t>
            </a:r>
            <a:r>
              <a:rPr lang="en-US" dirty="0" smtClean="0">
                <a:solidFill>
                  <a:schemeClr val="tx1">
                    <a:lumMod val="85000"/>
                    <a:lumOff val="15000"/>
                  </a:schemeClr>
                </a:solidFill>
              </a:rPr>
              <a:t> expression in E. coli using </a:t>
            </a:r>
            <a:r>
              <a:rPr lang="en-US" dirty="0" err="1" smtClean="0">
                <a:solidFill>
                  <a:schemeClr val="tx1">
                    <a:lumMod val="85000"/>
                    <a:lumOff val="15000"/>
                  </a:schemeClr>
                </a:solidFill>
              </a:rPr>
              <a:t>lacZ</a:t>
            </a:r>
            <a:r>
              <a:rPr lang="en-US" dirty="0" smtClean="0">
                <a:solidFill>
                  <a:schemeClr val="tx1">
                    <a:lumMod val="85000"/>
                    <a:lumOff val="15000"/>
                  </a:schemeClr>
                </a:solidFill>
              </a:rPr>
              <a:t> assays.</a:t>
            </a:r>
          </a:p>
          <a:p>
            <a:pPr fontAlgn="auto">
              <a:spcBef>
                <a:spcPts val="0"/>
              </a:spcBef>
              <a:spcAft>
                <a:spcPts val="0"/>
              </a:spcAft>
              <a:buFont typeface="Wingdings" pitchFamily="2" charset="2"/>
              <a:buNone/>
              <a:defRPr/>
            </a:pPr>
            <a:r>
              <a:rPr lang="en-US" dirty="0" smtClean="0">
                <a:solidFill>
                  <a:schemeClr val="tx1">
                    <a:lumMod val="85000"/>
                    <a:lumOff val="15000"/>
                  </a:schemeClr>
                </a:solidFill>
              </a:rPr>
              <a:t>&lt;click&gt;</a:t>
            </a:r>
          </a:p>
          <a:p>
            <a:pPr fontAlgn="auto">
              <a:spcBef>
                <a:spcPts val="0"/>
              </a:spcBef>
              <a:spcAft>
                <a:spcPts val="0"/>
              </a:spcAft>
              <a:buFont typeface="Wingdings" pitchFamily="2" charset="2"/>
              <a:buNone/>
              <a:defRPr/>
            </a:pPr>
            <a:r>
              <a:rPr lang="en-US" dirty="0" smtClean="0">
                <a:solidFill>
                  <a:schemeClr val="tx1">
                    <a:lumMod val="85000"/>
                    <a:lumOff val="15000"/>
                  </a:schemeClr>
                </a:solidFill>
              </a:rPr>
              <a:t>Google Scholar or vanilla </a:t>
            </a:r>
            <a:r>
              <a:rPr lang="en-US" dirty="0" err="1" smtClean="0">
                <a:solidFill>
                  <a:schemeClr val="tx1">
                    <a:lumMod val="85000"/>
                    <a:lumOff val="15000"/>
                  </a:schemeClr>
                </a:solidFill>
              </a:rPr>
              <a:t>google</a:t>
            </a:r>
            <a:r>
              <a:rPr lang="en-US" dirty="0" smtClean="0">
                <a:solidFill>
                  <a:schemeClr val="tx1">
                    <a:lumMod val="85000"/>
                    <a:lumOff val="15000"/>
                  </a:schemeClr>
                </a:solidFill>
              </a:rPr>
              <a:t> searches can be handy for these sorts of things.  For example, authors might use </a:t>
            </a:r>
            <a:r>
              <a:rPr lang="en-US" dirty="0" err="1" smtClean="0">
                <a:solidFill>
                  <a:schemeClr val="tx1">
                    <a:lumMod val="85000"/>
                    <a:lumOff val="15000"/>
                  </a:schemeClr>
                </a:solidFill>
              </a:rPr>
              <a:t>lacZ</a:t>
            </a:r>
            <a:r>
              <a:rPr lang="en-US" dirty="0" smtClean="0">
                <a:solidFill>
                  <a:schemeClr val="tx1">
                    <a:lumMod val="85000"/>
                    <a:lumOff val="15000"/>
                  </a:schemeClr>
                </a:solidFill>
              </a:rPr>
              <a:t> in their experiment, but in the abstract not mention it or perhaps will call it a Miller assay or a </a:t>
            </a:r>
            <a:r>
              <a:rPr lang="en-US" dirty="0" err="1" smtClean="0">
                <a:solidFill>
                  <a:schemeClr val="tx1">
                    <a:lumMod val="85000"/>
                    <a:lumOff val="15000"/>
                  </a:schemeClr>
                </a:solidFill>
              </a:rPr>
              <a:t>galactosidase</a:t>
            </a:r>
            <a:r>
              <a:rPr lang="en-US" dirty="0" smtClean="0">
                <a:solidFill>
                  <a:schemeClr val="tx1">
                    <a:lumMod val="85000"/>
                    <a:lumOff val="15000"/>
                  </a:schemeClr>
                </a:solidFill>
              </a:rPr>
              <a:t> assay.  Doing a full text query for ONPG  (o-</a:t>
            </a:r>
            <a:r>
              <a:rPr lang="en-US" dirty="0" err="1" smtClean="0">
                <a:solidFill>
                  <a:schemeClr val="tx1">
                    <a:lumMod val="85000"/>
                    <a:lumOff val="15000"/>
                  </a:schemeClr>
                </a:solidFill>
              </a:rPr>
              <a:t>nitrophenylgalactoside</a:t>
            </a:r>
            <a:r>
              <a:rPr lang="en-US" dirty="0" smtClean="0">
                <a:solidFill>
                  <a:schemeClr val="tx1">
                    <a:lumMod val="85000"/>
                    <a:lumOff val="15000"/>
                  </a:schemeClr>
                </a:solidFill>
              </a:rPr>
              <a:t>), the substrate used in such an assay can sometimes pull up papers that you don’t get with “</a:t>
            </a:r>
            <a:r>
              <a:rPr lang="en-US" dirty="0" err="1" smtClean="0">
                <a:solidFill>
                  <a:schemeClr val="tx1">
                    <a:lumMod val="85000"/>
                    <a:lumOff val="15000"/>
                  </a:schemeClr>
                </a:solidFill>
              </a:rPr>
              <a:t>lacZ</a:t>
            </a:r>
            <a:r>
              <a:rPr lang="en-US" dirty="0" smtClean="0">
                <a:solidFill>
                  <a:schemeClr val="tx1">
                    <a:lumMod val="85000"/>
                    <a:lumOff val="15000"/>
                  </a:schemeClr>
                </a:solidFill>
              </a:rPr>
              <a:t>” as the search token.</a:t>
            </a:r>
          </a:p>
          <a:p>
            <a:pPr eaLnBrk="1" hangingPunct="1">
              <a:spcBef>
                <a:spcPct val="0"/>
              </a:spcBef>
              <a:defRPr/>
            </a:pPr>
            <a:endParaRPr lang="en-US" dirty="0"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1C6346-F07D-40F3-9E88-D59498A1F7B2}"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If you are searching for things by specific method, your queries would look like: Xyz + GFP, lacZ, phoA, alkaline phosphatase, microarray, northern, or western.</a:t>
            </a:r>
          </a:p>
          <a:p>
            <a:pPr>
              <a:spcBef>
                <a:spcPct val="0"/>
              </a:spcBef>
            </a:pPr>
            <a:r>
              <a:rPr lang="en-US" smtClean="0"/>
              <a:t>&lt;click&gt;</a:t>
            </a:r>
          </a:p>
          <a:p>
            <a:pPr>
              <a:spcBef>
                <a:spcPct val="0"/>
              </a:spcBef>
            </a:pPr>
            <a:r>
              <a:rPr lang="en-US" smtClean="0"/>
              <a:t>If you want to use words associated with an experiment, then you might try miller or ONPG.</a:t>
            </a:r>
          </a:p>
          <a:p>
            <a:pPr>
              <a:spcBef>
                <a:spcPct val="0"/>
              </a:spcBef>
            </a:pPr>
            <a:r>
              <a:rPr lang="en-US" smtClean="0"/>
              <a:t>&lt;click&gt;</a:t>
            </a:r>
          </a:p>
          <a:p>
            <a:pPr>
              <a:spcBef>
                <a:spcPct val="0"/>
              </a:spcBef>
            </a:pPr>
            <a:r>
              <a:rPr lang="en-US" smtClean="0"/>
              <a:t>In all the cases thus far, I am dealing with situtation in which you know the name of the gene you care about and want to find out about its regulation.  This is the easier direction, and some of this data is already cataloged in places like RegulonDB.  The other direction is more challenging – here you have a condition and you want to know genes that are affected by it.  For example, let’s say you want to find promoters in E. coli that are activated during anaerobic growth.  Here, you’d replace the gene name with the condition name, so “anaerobic coli miller” would pull up things you want.</a:t>
            </a:r>
          </a:p>
          <a:p>
            <a:pPr>
              <a:spcBef>
                <a:spcPct val="0"/>
              </a:spcBef>
            </a:pPr>
            <a:r>
              <a:rPr lang="en-US" smtClean="0"/>
              <a:t>&lt;click&gt;</a:t>
            </a:r>
          </a:p>
          <a:p>
            <a:pPr>
              <a:spcBef>
                <a:spcPct val="0"/>
              </a:spcBef>
            </a:pPr>
            <a:r>
              <a:rPr lang="en-US" smtClean="0"/>
              <a:t>If what you care about is more abstract, things get challenging.  Suppose you want to find any combination of transcription factor and a promoter is activates.  You can try searching for “promoter transcription factor activation” and you’ll pull up interesting things, but there is currently no way of efficiently performing this type of query.</a:t>
            </a:r>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67BFE-BEB1-436C-B677-624D2CBF3290}"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Most of the literature relevant to synthetic biology is from the Biology domain.  By that, I mean that most of it is accessible through pubmed, and you can query titles, authors, and abstracts for phrases of interest.  There is some literature outside of biology that won’t  be indexed in pubmed.  This includes pure chemistry, physics and related math, and non-biological engineering topics.</a:t>
            </a:r>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74A257-4D83-47D0-9CDD-F04672B4C442}"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A3B5FD-A731-4C66-B5A8-26271FA9739D}"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Let’s say you want to make a chemical in E. coli or yeast.  The first question to ask is whether you know of any enzymatic pathway from a native metabolite to the product of interest. This is the pathway identification problem.</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61594B3-427D-4C76-BA27-99C9F847B4CF}" type="slidenum">
              <a:rPr lang="en-US">
                <a:solidFill>
                  <a:prstClr val="black"/>
                </a:solidFill>
              </a:rPr>
              <a:pPr>
                <a:defRPr/>
              </a:pPr>
              <a:t>21</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The design synthesis problem in synthetic biology is akin to retrosynthetic analysis in chemistry, or design synthesis in the area of electronic engineering, and looks a lot like “program synthesis” in computer science.  For a chemical or activity that is already existent in nature, this is fairly straightforward – just look up the paper that describes it and build that.</a:t>
            </a:r>
          </a:p>
        </p:txBody>
      </p:sp>
      <p:sp>
        <p:nvSpPr>
          <p:cNvPr id="4" name="Slide Number Placeholder 3"/>
          <p:cNvSpPr>
            <a:spLocks noGrp="1"/>
          </p:cNvSpPr>
          <p:nvPr>
            <p:ph type="sldNum" sz="quarter" idx="5"/>
          </p:nvPr>
        </p:nvSpPr>
        <p:spPr/>
        <p:txBody>
          <a:bodyPr/>
          <a:lstStyle/>
          <a:p>
            <a:pPr>
              <a:defRPr/>
            </a:pPr>
            <a:fld id="{B96F660E-6B91-43B3-A720-CE065193992A}"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I have a large set of reactions that I know will spontaneously occur with the right enzyme and the right cofactors.  How do I determine</a:t>
            </a:r>
            <a:r>
              <a:rPr lang="en-US" baseline="0" dirty="0" smtClean="0"/>
              <a:t> whether a chosen set of these enzymes will produce the desired product in a given cell?  First, let’s abstract these chemicals to A, B, C, and D to simplify this to just the logic without reference to structure.</a:t>
            </a:r>
            <a:endParaRPr lang="en-US" dirty="0"/>
          </a:p>
        </p:txBody>
      </p:sp>
      <p:sp>
        <p:nvSpPr>
          <p:cNvPr id="4" name="Slide Number Placeholder 3"/>
          <p:cNvSpPr>
            <a:spLocks noGrp="1"/>
          </p:cNvSpPr>
          <p:nvPr>
            <p:ph type="sldNum" sz="quarter" idx="10"/>
          </p:nvPr>
        </p:nvSpPr>
        <p:spPr/>
        <p:txBody>
          <a:bodyPr/>
          <a:lstStyle/>
          <a:p>
            <a:pPr>
              <a:defRPr/>
            </a:pPr>
            <a:fld id="{18CC7EFB-8209-47A1-ACE8-01FA0A6617A0}" type="slidenum">
              <a:rPr lang="en-US" smtClean="0"/>
              <a:pPr>
                <a:defRPr/>
              </a:pPr>
              <a:t>23</a:t>
            </a:fld>
            <a:endParaRPr lang="en-US"/>
          </a:p>
        </p:txBody>
      </p:sp>
    </p:spTree>
    <p:extLst>
      <p:ext uri="{BB962C8B-B14F-4D97-AF65-F5344CB8AC3E}">
        <p14:creationId xmlns:p14="http://schemas.microsoft.com/office/powerpoint/2010/main" val="3566181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Provided any specific chemical,</a:t>
            </a:r>
            <a:r>
              <a:rPr lang="en-US" baseline="0" dirty="0" smtClean="0"/>
              <a:t> how do I know whether it can be reached by biosynthesis?  If the chemical isn’t present in any of the reactions, I have no basis for thinking it can be reached, so I should discard it.  Our bag of reactions here only contains A, B, C, and D, so we can only consider those.  Suppose we choose D.  We see that *click* C can be converted to D, so if C is reachable we can get to D.  We also see that C is reachable *click* if we can get to B, and B is *click* reachable if we can get to A.  We can’t trace back from A any further through this data, but if A is already in the cell, then we should be able to make B, C, and/or D by adding the appropriate enzymes. In short, we can define the reachability of a chemical by moving backwards through a bag of biochemical data and determining whether the reactants for each reaction are also reachable. *click*  If all substrates and cofactors for a reaction are reachable, then the products of the reaction are reachable. </a:t>
            </a:r>
            <a:endParaRPr lang="en-US" dirty="0"/>
          </a:p>
        </p:txBody>
      </p:sp>
      <p:sp>
        <p:nvSpPr>
          <p:cNvPr id="4" name="Slide Number Placeholder 3"/>
          <p:cNvSpPr>
            <a:spLocks noGrp="1"/>
          </p:cNvSpPr>
          <p:nvPr>
            <p:ph type="sldNum" sz="quarter" idx="10"/>
          </p:nvPr>
        </p:nvSpPr>
        <p:spPr/>
        <p:txBody>
          <a:bodyPr/>
          <a:lstStyle/>
          <a:p>
            <a:pPr>
              <a:defRPr/>
            </a:pPr>
            <a:fld id="{18CC7EFB-8209-47A1-ACE8-01FA0A6617A0}" type="slidenum">
              <a:rPr lang="en-US" smtClean="0"/>
              <a:pPr>
                <a:defRPr/>
              </a:pPr>
              <a:t>24</a:t>
            </a:fld>
            <a:endParaRPr lang="en-US"/>
          </a:p>
        </p:txBody>
      </p:sp>
    </p:spTree>
    <p:extLst>
      <p:ext uri="{BB962C8B-B14F-4D97-AF65-F5344CB8AC3E}">
        <p14:creationId xmlns:p14="http://schemas.microsoft.com/office/powerpoint/2010/main" val="3566181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simple logic takes you pretty far in biosynthesis, but it’s not quite perfect.  First, the enzymes not only have to do the reaction, but they have to express and fold properly within your cell.  Also, if the cell dies because there is a toxic intermediate in your pathway, then the product isn’t going to be produced.  We also haven’t considered the effects of the other enzymes in the cell on these intermediates, the potential for our added enzymes to be </a:t>
            </a:r>
            <a:r>
              <a:rPr lang="en-US" baseline="0" dirty="0" err="1" smtClean="0"/>
              <a:t>postranslationally</a:t>
            </a:r>
            <a:r>
              <a:rPr lang="en-US" baseline="0" dirty="0" smtClean="0"/>
              <a:t> affected by other metabolites.  Finally, this all makes a really bad simplifying assumption about enzymes – that they only have one substrate.  Just because an enzyme has never been observed to do a particular reaction, that does not mean it is unable to perform it.  Because of this, this enumeration strategy will necessarily </a:t>
            </a:r>
            <a:r>
              <a:rPr lang="en-US" baseline="0" dirty="0" err="1" smtClean="0"/>
              <a:t>underpredict</a:t>
            </a:r>
            <a:r>
              <a:rPr lang="en-US" baseline="0" dirty="0" smtClean="0"/>
              <a:t> the actual list of reachable chemicals.  Additionally, it will </a:t>
            </a:r>
            <a:r>
              <a:rPr lang="en-US" baseline="0" dirty="0" err="1" smtClean="0"/>
              <a:t>underpredict</a:t>
            </a:r>
            <a:r>
              <a:rPr lang="en-US" baseline="0" dirty="0" smtClean="0"/>
              <a:t> the unanticipated side reactions that will occur.  With all those </a:t>
            </a:r>
            <a:r>
              <a:rPr lang="en-US" baseline="0" dirty="0" err="1" smtClean="0"/>
              <a:t>caveots</a:t>
            </a:r>
            <a:r>
              <a:rPr lang="en-US" baseline="0" dirty="0" smtClean="0"/>
              <a:t> stated, this basic logic is the a good ‘first step’ that gives rise to experimentally-verifiable predictions.</a:t>
            </a:r>
            <a:endParaRPr lang="en-US" dirty="0"/>
          </a:p>
        </p:txBody>
      </p:sp>
      <p:sp>
        <p:nvSpPr>
          <p:cNvPr id="4" name="Slide Number Placeholder 3"/>
          <p:cNvSpPr>
            <a:spLocks noGrp="1"/>
          </p:cNvSpPr>
          <p:nvPr>
            <p:ph type="sldNum" sz="quarter" idx="10"/>
          </p:nvPr>
        </p:nvSpPr>
        <p:spPr/>
        <p:txBody>
          <a:bodyPr/>
          <a:lstStyle/>
          <a:p>
            <a:pPr>
              <a:defRPr/>
            </a:pPr>
            <a:fld id="{18CC7EFB-8209-47A1-ACE8-01FA0A6617A0}" type="slidenum">
              <a:rPr lang="en-US" smtClean="0"/>
              <a:pPr>
                <a:defRPr/>
              </a:pPr>
              <a:t>25</a:t>
            </a:fld>
            <a:endParaRPr lang="en-US"/>
          </a:p>
        </p:txBody>
      </p:sp>
    </p:spTree>
    <p:extLst>
      <p:ext uri="{BB962C8B-B14F-4D97-AF65-F5344CB8AC3E}">
        <p14:creationId xmlns:p14="http://schemas.microsoft.com/office/powerpoint/2010/main" val="3566181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Let’s look at a specific example so that you can see some examples of the complexity that you will run into in doing pathway identification.  Shown here is the biosynthetic pathway for chloramphenicol in Streptomyces </a:t>
            </a:r>
            <a:r>
              <a:rPr lang="en-US" dirty="0" err="1" smtClean="0"/>
              <a:t>venezuelae</a:t>
            </a:r>
            <a:r>
              <a:rPr lang="en-US" dirty="0" smtClean="0"/>
              <a:t>.  Within that reaction sequence is the intermediate p-amino phenylalanine.  Suppose we wish to make that substance in E. coli.  You’ll notice *click* that the route from </a:t>
            </a:r>
            <a:r>
              <a:rPr lang="en-US" dirty="0" err="1" smtClean="0"/>
              <a:t>shikimate</a:t>
            </a:r>
            <a:r>
              <a:rPr lang="en-US" dirty="0" smtClean="0"/>
              <a:t>, a molecule in all cells, to 4-aminophenyl pyruvic acid, is all worked out in the system *click*.</a:t>
            </a:r>
          </a:p>
          <a:p>
            <a:endParaRPr lang="en-US" dirty="0" smtClean="0"/>
          </a:p>
          <a:p>
            <a:r>
              <a:rPr lang="en-US" dirty="0" smtClean="0"/>
              <a:t>The last step in which the alpha </a:t>
            </a:r>
            <a:r>
              <a:rPr lang="en-US" dirty="0" err="1" smtClean="0"/>
              <a:t>keto</a:t>
            </a:r>
            <a:r>
              <a:rPr lang="en-US" dirty="0" smtClean="0"/>
              <a:t> acid is </a:t>
            </a:r>
            <a:r>
              <a:rPr lang="en-US" dirty="0" err="1" smtClean="0"/>
              <a:t>transaminated</a:t>
            </a:r>
            <a:r>
              <a:rPr lang="en-US" dirty="0" smtClean="0"/>
              <a:t> to the amino acid is not explicitly stated.</a:t>
            </a:r>
          </a:p>
        </p:txBody>
      </p:sp>
      <p:sp>
        <p:nvSpPr>
          <p:cNvPr id="4" name="Slide Number Placeholder 3"/>
          <p:cNvSpPr>
            <a:spLocks noGrp="1"/>
          </p:cNvSpPr>
          <p:nvPr>
            <p:ph type="sldNum" sz="quarter" idx="5"/>
          </p:nvPr>
        </p:nvSpPr>
        <p:spPr/>
        <p:txBody>
          <a:bodyPr/>
          <a:lstStyle/>
          <a:p>
            <a:pPr>
              <a:defRPr/>
            </a:pPr>
            <a:fld id="{12ED6331-6B53-444B-9F74-A3B70FA0808B}"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we had the </a:t>
            </a:r>
            <a:r>
              <a:rPr lang="en-US" baseline="0" dirty="0" err="1" smtClean="0"/>
              <a:t>CmlB</a:t>
            </a:r>
            <a:r>
              <a:rPr lang="en-US" baseline="0" dirty="0" smtClean="0"/>
              <a:t>, </a:t>
            </a:r>
            <a:r>
              <a:rPr lang="en-US" baseline="0" dirty="0" err="1" smtClean="0"/>
              <a:t>CmlD</a:t>
            </a:r>
            <a:r>
              <a:rPr lang="en-US" baseline="0" dirty="0" smtClean="0"/>
              <a:t>, and </a:t>
            </a:r>
            <a:r>
              <a:rPr lang="en-US" baseline="0" dirty="0" err="1" smtClean="0"/>
              <a:t>CmlC</a:t>
            </a:r>
            <a:r>
              <a:rPr lang="en-US" baseline="0" dirty="0" smtClean="0"/>
              <a:t> reactions enumerated in our bag of data.  We know that E. coli does indeed make </a:t>
            </a:r>
            <a:r>
              <a:rPr lang="en-US" baseline="0" dirty="0" err="1" smtClean="0"/>
              <a:t>chorismic</a:t>
            </a:r>
            <a:r>
              <a:rPr lang="en-US" baseline="0" dirty="0" smtClean="0"/>
              <a:t> acid and all the cofactors required for this series of reactions.  Is </a:t>
            </a:r>
            <a:r>
              <a:rPr lang="en-US" sz="1200" dirty="0" smtClean="0">
                <a:solidFill>
                  <a:srgbClr val="000000"/>
                </a:solidFill>
                <a:latin typeface="Rockwell Extra Bold" pitchFamily="18" charset="0"/>
              </a:rPr>
              <a:t>P-Amino Phenylalanine reachable?  Logic would say</a:t>
            </a:r>
            <a:r>
              <a:rPr lang="en-US" sz="1200" baseline="0" dirty="0" smtClean="0">
                <a:solidFill>
                  <a:srgbClr val="000000"/>
                </a:solidFill>
                <a:latin typeface="Rockwell Extra Bold" pitchFamily="18" charset="0"/>
              </a:rPr>
              <a:t> no, but experience says yes. If we could just do the last step, yes, it would be reachable, but that reaction isn’t observed to occur anywhere in E. coli because the p-</a:t>
            </a:r>
            <a:r>
              <a:rPr lang="en-US" sz="1200" baseline="0" dirty="0" err="1" smtClean="0">
                <a:solidFill>
                  <a:srgbClr val="000000"/>
                </a:solidFill>
                <a:latin typeface="Rockwell Extra Bold" pitchFamily="18" charset="0"/>
              </a:rPr>
              <a:t>aminophenyl</a:t>
            </a:r>
            <a:r>
              <a:rPr lang="en-US" sz="1200" baseline="0" dirty="0" smtClean="0">
                <a:solidFill>
                  <a:srgbClr val="000000"/>
                </a:solidFill>
                <a:latin typeface="Rockwell Extra Bold" pitchFamily="18" charset="0"/>
              </a:rPr>
              <a:t> pyruvic acid intermediate is not spontaneously made in E. coli. E. coli does, however, make 20 </a:t>
            </a:r>
            <a:r>
              <a:rPr lang="en-US" sz="1200" baseline="0" dirty="0" err="1" smtClean="0">
                <a:solidFill>
                  <a:srgbClr val="000000"/>
                </a:solidFill>
                <a:latin typeface="Rockwell Extra Bold" pitchFamily="18" charset="0"/>
              </a:rPr>
              <a:t>proteinogenic</a:t>
            </a:r>
            <a:r>
              <a:rPr lang="en-US" sz="1200" baseline="0" dirty="0" smtClean="0">
                <a:solidFill>
                  <a:srgbClr val="000000"/>
                </a:solidFill>
                <a:latin typeface="Rockwell Extra Bold" pitchFamily="18" charset="0"/>
              </a:rPr>
              <a:t> amino acids.  It does a very similar last step, transamination for all these amino acids, and it does so with only 3 enzymes </a:t>
            </a:r>
            <a:r>
              <a:rPr lang="en-US" sz="1200" baseline="0" dirty="0" err="1" smtClean="0">
                <a:solidFill>
                  <a:srgbClr val="000000"/>
                </a:solidFill>
                <a:latin typeface="Rockwell Extra Bold" pitchFamily="18" charset="0"/>
              </a:rPr>
              <a:t>AspC</a:t>
            </a:r>
            <a:r>
              <a:rPr lang="en-US" sz="1200" baseline="0" dirty="0" smtClean="0">
                <a:solidFill>
                  <a:srgbClr val="000000"/>
                </a:solidFill>
                <a:latin typeface="Rockwell Extra Bold" pitchFamily="18" charset="0"/>
              </a:rPr>
              <a:t>, </a:t>
            </a:r>
            <a:r>
              <a:rPr lang="en-US" sz="1200" baseline="0" dirty="0" err="1" smtClean="0">
                <a:solidFill>
                  <a:srgbClr val="000000"/>
                </a:solidFill>
                <a:latin typeface="Rockwell Extra Bold" pitchFamily="18" charset="0"/>
              </a:rPr>
              <a:t>IlvE</a:t>
            </a:r>
            <a:r>
              <a:rPr lang="en-US" sz="1200" baseline="0" dirty="0" smtClean="0">
                <a:solidFill>
                  <a:srgbClr val="000000"/>
                </a:solidFill>
                <a:latin typeface="Rockwell Extra Bold" pitchFamily="18" charset="0"/>
              </a:rPr>
              <a:t>, and </a:t>
            </a:r>
            <a:r>
              <a:rPr lang="en-US" sz="1200" baseline="0" dirty="0" err="1" smtClean="0">
                <a:solidFill>
                  <a:srgbClr val="000000"/>
                </a:solidFill>
                <a:latin typeface="Rockwell Extra Bold" pitchFamily="18" charset="0"/>
              </a:rPr>
              <a:t>TyrB</a:t>
            </a:r>
            <a:r>
              <a:rPr lang="en-US" sz="1200" baseline="0" dirty="0" smtClean="0">
                <a:solidFill>
                  <a:srgbClr val="000000"/>
                </a:solidFill>
                <a:latin typeface="Rockwell Extra Bold" pitchFamily="18" charset="0"/>
              </a:rPr>
              <a:t>.  In fact, our substrate looks a lot like the precursor to tyrosine – they differ only by replacing the </a:t>
            </a:r>
            <a:r>
              <a:rPr lang="en-US" sz="1200" baseline="0" dirty="0" err="1" smtClean="0">
                <a:solidFill>
                  <a:srgbClr val="000000"/>
                </a:solidFill>
                <a:latin typeface="Rockwell Extra Bold" pitchFamily="18" charset="0"/>
              </a:rPr>
              <a:t>para</a:t>
            </a:r>
            <a:r>
              <a:rPr lang="en-US" sz="1200" baseline="0" dirty="0" smtClean="0">
                <a:solidFill>
                  <a:srgbClr val="000000"/>
                </a:solidFill>
                <a:latin typeface="Rockwell Extra Bold" pitchFamily="18" charset="0"/>
              </a:rPr>
              <a:t> </a:t>
            </a:r>
            <a:r>
              <a:rPr lang="en-US" sz="1200" baseline="0" dirty="0" err="1" smtClean="0">
                <a:solidFill>
                  <a:srgbClr val="000000"/>
                </a:solidFill>
                <a:latin typeface="Rockwell Extra Bold" pitchFamily="18" charset="0"/>
              </a:rPr>
              <a:t>hyroxyl</a:t>
            </a:r>
            <a:r>
              <a:rPr lang="en-US" sz="1200" baseline="0" dirty="0" smtClean="0">
                <a:solidFill>
                  <a:srgbClr val="000000"/>
                </a:solidFill>
                <a:latin typeface="Rockwell Extra Bold" pitchFamily="18" charset="0"/>
              </a:rPr>
              <a:t> group with an amino group.  Perhaps the enzyme that </a:t>
            </a:r>
            <a:r>
              <a:rPr lang="en-US" sz="1200" baseline="0" dirty="0" err="1" smtClean="0">
                <a:solidFill>
                  <a:srgbClr val="000000"/>
                </a:solidFill>
                <a:latin typeface="Rockwell Extra Bold" pitchFamily="18" charset="0"/>
              </a:rPr>
              <a:t>transaminates</a:t>
            </a:r>
            <a:r>
              <a:rPr lang="en-US" sz="1200" baseline="0" dirty="0" smtClean="0">
                <a:solidFill>
                  <a:srgbClr val="000000"/>
                </a:solidFill>
                <a:latin typeface="Rockwell Extra Bold" pitchFamily="18" charset="0"/>
              </a:rPr>
              <a:t> tyrosine (which is </a:t>
            </a:r>
            <a:r>
              <a:rPr lang="en-US" sz="1200" baseline="0" dirty="0" err="1" smtClean="0">
                <a:solidFill>
                  <a:srgbClr val="000000"/>
                </a:solidFill>
                <a:latin typeface="Rockwell Extra Bold" pitchFamily="18" charset="0"/>
              </a:rPr>
              <a:t>TyrB</a:t>
            </a:r>
            <a:r>
              <a:rPr lang="en-US" sz="1200" baseline="0" dirty="0" smtClean="0">
                <a:solidFill>
                  <a:srgbClr val="000000"/>
                </a:solidFill>
                <a:latin typeface="Rockwell Extra Bold" pitchFamily="18" charset="0"/>
              </a:rPr>
              <a:t>) will also accept our p-amino variant.</a:t>
            </a:r>
            <a:endParaRPr lang="en-US" dirty="0"/>
          </a:p>
        </p:txBody>
      </p:sp>
      <p:sp>
        <p:nvSpPr>
          <p:cNvPr id="4" name="Slide Number Placeholder 3"/>
          <p:cNvSpPr>
            <a:spLocks noGrp="1"/>
          </p:cNvSpPr>
          <p:nvPr>
            <p:ph type="sldNum" sz="quarter" idx="10"/>
          </p:nvPr>
        </p:nvSpPr>
        <p:spPr/>
        <p:txBody>
          <a:bodyPr/>
          <a:lstStyle/>
          <a:p>
            <a:pPr>
              <a:defRPr/>
            </a:pPr>
            <a:fld id="{18CC7EFB-8209-47A1-ACE8-01FA0A6617A0}" type="slidenum">
              <a:rPr lang="en-US" smtClean="0"/>
              <a:pPr>
                <a:defRPr/>
              </a:pPr>
              <a:t>27</a:t>
            </a:fld>
            <a:endParaRPr lang="en-US"/>
          </a:p>
        </p:txBody>
      </p:sp>
    </p:spTree>
    <p:extLst>
      <p:ext uri="{BB962C8B-B14F-4D97-AF65-F5344CB8AC3E}">
        <p14:creationId xmlns:p14="http://schemas.microsoft.com/office/powerpoint/2010/main" val="1136676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If we go reading about </a:t>
            </a:r>
            <a:r>
              <a:rPr lang="en-US" dirty="0" err="1" smtClean="0"/>
              <a:t>TyrB</a:t>
            </a:r>
            <a:r>
              <a:rPr lang="en-US" dirty="0" smtClean="0"/>
              <a:t>, we’ll find all sorts of database</a:t>
            </a:r>
            <a:r>
              <a:rPr lang="en-US" baseline="0" dirty="0" smtClean="0"/>
              <a:t> entries describing that </a:t>
            </a:r>
            <a:r>
              <a:rPr lang="en-US" baseline="0" dirty="0" err="1" smtClean="0"/>
              <a:t>TyrB</a:t>
            </a:r>
            <a:r>
              <a:rPr lang="en-US" baseline="0" dirty="0" smtClean="0"/>
              <a:t> likes the tyrosine intermediate.  Here is it’s </a:t>
            </a:r>
            <a:r>
              <a:rPr lang="en-US" baseline="0" dirty="0" err="1" smtClean="0"/>
              <a:t>pubmed</a:t>
            </a:r>
            <a:r>
              <a:rPr lang="en-US" baseline="0" dirty="0" smtClean="0"/>
              <a:t> entry – we can get sequence info for it in a great many organisms.</a:t>
            </a:r>
            <a:endParaRPr lang="en-US" dirty="0" smtClean="0"/>
          </a:p>
        </p:txBody>
      </p:sp>
      <p:sp>
        <p:nvSpPr>
          <p:cNvPr id="4" name="Slide Number Placeholder 3"/>
          <p:cNvSpPr>
            <a:spLocks noGrp="1"/>
          </p:cNvSpPr>
          <p:nvPr>
            <p:ph type="sldNum" sz="quarter" idx="5"/>
          </p:nvPr>
        </p:nvSpPr>
        <p:spPr/>
        <p:txBody>
          <a:bodyPr/>
          <a:lstStyle/>
          <a:p>
            <a:pPr>
              <a:defRPr/>
            </a:pPr>
            <a:fld id="{07576C6A-C320-46CD-B0D4-248785A240A5}" type="slidenum">
              <a:rPr lang="en-US">
                <a:solidFill>
                  <a:prstClr val="black"/>
                </a:solidFill>
              </a:rPr>
              <a:pPr>
                <a:defRPr/>
              </a:pPr>
              <a:t>28</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 can interpret</a:t>
            </a:r>
            <a:r>
              <a:rPr lang="en-US" baseline="0" dirty="0" smtClean="0"/>
              <a:t> the information that it likes the Tyr precursor, and that it likes a PLP cofactor.</a:t>
            </a:r>
            <a:endParaRPr lang="en-US" dirty="0" smtClean="0"/>
          </a:p>
        </p:txBody>
      </p:sp>
      <p:sp>
        <p:nvSpPr>
          <p:cNvPr id="4" name="Slide Number Placeholder 3"/>
          <p:cNvSpPr>
            <a:spLocks noGrp="1"/>
          </p:cNvSpPr>
          <p:nvPr>
            <p:ph type="sldNum" sz="quarter" idx="5"/>
          </p:nvPr>
        </p:nvSpPr>
        <p:spPr/>
        <p:txBody>
          <a:bodyPr/>
          <a:lstStyle/>
          <a:p>
            <a:pPr>
              <a:defRPr/>
            </a:pPr>
            <a:fld id="{62891FFC-F600-4299-A1B7-F22FA7F7E3FD}" type="slidenum">
              <a:rPr lang="en-US">
                <a:solidFill>
                  <a:prstClr val="black"/>
                </a:solidFill>
              </a:rPr>
              <a:pPr>
                <a:defRPr/>
              </a:pPr>
              <a:t>29</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There is a short list of commonly-read general audience journals.  The most prominent work is published in Nature, Science and Cell.  Nature and Science are super-general in the sense that one article might be about antarctic nice and the next about photonic bandgap materials.  Cell is specific to the bio domain, but is general within that domain. PNAS is broad-audience journal like Nature and Science.  The PLoS journals are specific to bio but general within it.</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0265D2-98CB-49DA-AFBE-FB4FBE1C0CC3}"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We can find ontologies that also describe this</a:t>
            </a:r>
            <a:r>
              <a:rPr lang="en-US" baseline="0" dirty="0" smtClean="0"/>
              <a:t> behavior, but nothing specific about p-amino </a:t>
            </a:r>
            <a:r>
              <a:rPr lang="en-US" baseline="0" dirty="0" err="1" smtClean="0"/>
              <a:t>phe</a:t>
            </a:r>
            <a:r>
              <a:rPr lang="en-US" baseline="0" dirty="0" smtClean="0"/>
              <a:t>.</a:t>
            </a:r>
            <a:endParaRPr lang="en-US" dirty="0" smtClean="0"/>
          </a:p>
        </p:txBody>
      </p:sp>
      <p:sp>
        <p:nvSpPr>
          <p:cNvPr id="4" name="Slide Number Placeholder 3"/>
          <p:cNvSpPr>
            <a:spLocks noGrp="1"/>
          </p:cNvSpPr>
          <p:nvPr>
            <p:ph type="sldNum" sz="quarter" idx="5"/>
          </p:nvPr>
        </p:nvSpPr>
        <p:spPr/>
        <p:txBody>
          <a:bodyPr/>
          <a:lstStyle/>
          <a:p>
            <a:pPr>
              <a:defRPr/>
            </a:pPr>
            <a:fld id="{0D7D7DF8-4622-4621-B9EA-3C684E7EDA4B}" type="slidenum">
              <a:rPr lang="en-US">
                <a:solidFill>
                  <a:prstClr val="black"/>
                </a:solidFill>
              </a:rPr>
              <a:pPr>
                <a:defRPr/>
              </a:pPr>
              <a:t>30</a:t>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KEGG similarly doesn’t get past describing the natural role of the enzyme.</a:t>
            </a:r>
            <a:r>
              <a:rPr lang="en-US" baseline="0" dirty="0" smtClean="0"/>
              <a:t>  BRENDA comes close – this database enumerates everything that a group of scientists could extract out of databases.  They see that it likes Tyr, </a:t>
            </a:r>
            <a:r>
              <a:rPr lang="en-US" baseline="0" dirty="0" err="1" smtClean="0"/>
              <a:t>Trp</a:t>
            </a:r>
            <a:r>
              <a:rPr lang="en-US" baseline="0" dirty="0" smtClean="0"/>
              <a:t>, 3-iodo-tyr, </a:t>
            </a:r>
            <a:r>
              <a:rPr lang="en-US" baseline="0" dirty="0" err="1" smtClean="0"/>
              <a:t>leu</a:t>
            </a:r>
            <a:r>
              <a:rPr lang="en-US" baseline="0" dirty="0" smtClean="0"/>
              <a:t>, met, and </a:t>
            </a:r>
            <a:r>
              <a:rPr lang="en-US" baseline="0" dirty="0" err="1" smtClean="0"/>
              <a:t>Phe</a:t>
            </a:r>
            <a:r>
              <a:rPr lang="en-US" baseline="0" dirty="0" smtClean="0"/>
              <a:t>.  It also has kinetic data for some amino acids, but nowhere in here is anything about p-Amino </a:t>
            </a:r>
            <a:r>
              <a:rPr lang="en-US" baseline="0" dirty="0" err="1" smtClean="0"/>
              <a:t>Phe</a:t>
            </a:r>
            <a:r>
              <a:rPr lang="en-US" baseline="0" dirty="0" smtClean="0"/>
              <a:t>.  </a:t>
            </a:r>
            <a:endParaRPr lang="en-US" dirty="0" smtClean="0"/>
          </a:p>
        </p:txBody>
      </p:sp>
      <p:sp>
        <p:nvSpPr>
          <p:cNvPr id="4" name="Slide Number Placeholder 3"/>
          <p:cNvSpPr>
            <a:spLocks noGrp="1"/>
          </p:cNvSpPr>
          <p:nvPr>
            <p:ph type="sldNum" sz="quarter" idx="5"/>
          </p:nvPr>
        </p:nvSpPr>
        <p:spPr/>
        <p:txBody>
          <a:bodyPr/>
          <a:lstStyle/>
          <a:p>
            <a:pPr>
              <a:defRPr/>
            </a:pPr>
            <a:fld id="{CA228FD9-A3C1-4049-82FA-6AF3AFB4E2C3}" type="slidenum">
              <a:rPr lang="en-US">
                <a:solidFill>
                  <a:prstClr val="black"/>
                </a:solidFill>
              </a:rPr>
              <a:pPr>
                <a:defRPr/>
              </a:pPr>
              <a:t>31</a:t>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aseline="0" dirty="0" smtClean="0"/>
              <a:t>If you start digging into papers about </a:t>
            </a:r>
            <a:r>
              <a:rPr lang="en-US" baseline="0" dirty="0" err="1" smtClean="0"/>
              <a:t>TyrB</a:t>
            </a:r>
            <a:r>
              <a:rPr lang="en-US" baseline="0" dirty="0" smtClean="0"/>
              <a:t>, you’ll find some more anecdotal or non-extractable knowledge.  For example, </a:t>
            </a:r>
            <a:r>
              <a:rPr lang="en-US" baseline="0" dirty="0" err="1" smtClean="0"/>
              <a:t>TyrB</a:t>
            </a:r>
            <a:r>
              <a:rPr lang="en-US" baseline="0" dirty="0" smtClean="0"/>
              <a:t> even likes isoleucine as a substrate – it takes pretty much any alpha </a:t>
            </a:r>
            <a:r>
              <a:rPr lang="en-US" baseline="0" dirty="0" err="1" smtClean="0"/>
              <a:t>keto</a:t>
            </a:r>
            <a:r>
              <a:rPr lang="en-US" baseline="0" dirty="0" smtClean="0"/>
              <a:t> acid that is a little greasy. </a:t>
            </a:r>
          </a:p>
          <a:p>
            <a:r>
              <a:rPr lang="en-US" baseline="0" dirty="0" smtClean="0"/>
              <a:t>*click*</a:t>
            </a:r>
          </a:p>
          <a:p>
            <a:r>
              <a:rPr lang="en-US" baseline="0" dirty="0" smtClean="0"/>
              <a:t>It’s specificity is very broad</a:t>
            </a:r>
          </a:p>
          <a:p>
            <a:r>
              <a:rPr lang="en-US" baseline="0" dirty="0" smtClean="0"/>
              <a:t>*click*</a:t>
            </a:r>
          </a:p>
          <a:p>
            <a:r>
              <a:rPr lang="en-US" dirty="0" smtClean="0"/>
              <a:t>These specificities</a:t>
            </a:r>
            <a:r>
              <a:rPr lang="en-US" baseline="0" dirty="0" smtClean="0"/>
              <a:t> manifest themselves as different </a:t>
            </a:r>
            <a:r>
              <a:rPr lang="en-US" baseline="0" dirty="0" err="1" smtClean="0"/>
              <a:t>Kcat</a:t>
            </a:r>
            <a:r>
              <a:rPr lang="en-US" baseline="0" dirty="0" smtClean="0"/>
              <a:t>/Km values.  It’s not a </a:t>
            </a:r>
            <a:r>
              <a:rPr lang="en-US" baseline="0" dirty="0" err="1" smtClean="0"/>
              <a:t>boolean</a:t>
            </a:r>
            <a:r>
              <a:rPr lang="en-US" baseline="0" dirty="0" smtClean="0"/>
              <a:t> thing though most other reactions will be undetectable. </a:t>
            </a:r>
          </a:p>
          <a:p>
            <a:r>
              <a:rPr lang="en-US" baseline="0" dirty="0" smtClean="0"/>
              <a:t>*click*</a:t>
            </a:r>
          </a:p>
          <a:p>
            <a:r>
              <a:rPr lang="en-US" baseline="0" dirty="0" smtClean="0"/>
              <a:t>Databases don’t currently capture this information. It is, in my view, the primary error in our modeling of biochemical systems that prevents us from making fine-grained predictions about what will happen when we add genes to cells.  Fortunately, tools and technologies for addressing this problem are under active development.</a:t>
            </a:r>
            <a:endParaRPr lang="en-US" dirty="0" smtClean="0"/>
          </a:p>
        </p:txBody>
      </p:sp>
      <p:sp>
        <p:nvSpPr>
          <p:cNvPr id="4" name="Slide Number Placeholder 3"/>
          <p:cNvSpPr>
            <a:spLocks noGrp="1"/>
          </p:cNvSpPr>
          <p:nvPr>
            <p:ph type="sldNum" sz="quarter" idx="5"/>
          </p:nvPr>
        </p:nvSpPr>
        <p:spPr/>
        <p:txBody>
          <a:bodyPr/>
          <a:lstStyle/>
          <a:p>
            <a:pPr>
              <a:defRPr/>
            </a:pPr>
            <a:fld id="{498C8208-788F-4637-8337-E760A88F9A1A}" type="slidenum">
              <a:rPr lang="en-US">
                <a:solidFill>
                  <a:prstClr val="black"/>
                </a:solidFill>
              </a:rPr>
              <a:pPr>
                <a:defRPr/>
              </a:pPr>
              <a:t>32</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B04425-2FD6-4159-BD84-00A642373EC7}" type="slidenum">
              <a:rPr lang="en-US">
                <a:solidFill>
                  <a:prstClr val="black"/>
                </a:solidFill>
              </a:rPr>
              <a:pPr>
                <a:defRPr/>
              </a:pPr>
              <a:t>33</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0EAA75D-9550-4694-A8B3-A685030A98E5}" type="slidenum">
              <a:rPr lang="en-US">
                <a:solidFill>
                  <a:prstClr val="black"/>
                </a:solidFill>
              </a:rPr>
              <a:pPr>
                <a:defRPr/>
              </a:pPr>
              <a:t>34</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FC99FFD-8657-4DAB-A4A8-01ADFB69B549}" type="slidenum">
              <a:rPr lang="en-US">
                <a:solidFill>
                  <a:prstClr val="black"/>
                </a:solidFill>
              </a:rPr>
              <a:pPr>
                <a:defRPr/>
              </a:pPr>
              <a:t>35</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FC99FFD-8657-4DAB-A4A8-01ADFB69B549}" type="slidenum">
              <a:rPr lang="en-US">
                <a:solidFill>
                  <a:prstClr val="black"/>
                </a:solidFill>
              </a:rPr>
              <a:pPr>
                <a:defRPr/>
              </a:pPr>
              <a:t>36</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There are a large number of clinical biology journals that deal with topics related to human health.  You will frequently encounter these journals during your literature searches since they often are talking about bacterial things.  However, they are rarely a source of useful data for genetic engineering.  The one caveot to that would be around therapeutics and diagnostic applications where these journals may provide clinical evidence relevant to the problem at hand.</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37946-AC7A-4D16-952C-CDC5BA0668E8}"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There are domain-specific journals where synthetic biologists publish work that isn’t of sufficient general interest to be in one of the broader-audience journals.  Some, like JBE and NAR have been around for many years dealing with topics related to genetic engineering.  In the past few years, there has been a proliferation of new Synthetic Biology journals.  These are the journals where work is published, but rarely are these the papers that you will be going to when searching for biochemistry data.  These tend to be ‘product’ or ‘tool’ papers, and it is very rare right now for syn biol people to publish ‘characterization’ papers.</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D20C49-F98F-499D-A8DC-CF3F310E4921}"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For subjects that are more chemical, they will often go into a biological chemistry-oriented journal. Protein engineering and tricks associated with novel assays and chemistry tricks frequently appear in these journals.  When searching for papers on issues of experimental design, these could have your answer.  If you are looking for data about biochemistry, molecular biology, or cellular function, these are rarely your journals.</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28162E-B33F-495B-8B2F-9E0B4A0219D6}"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Nature Biotech or NBT is currently the most prestigous ‘biotechnology’ journal.  This class of journals deal with problem solving in the context of biological engineering. Synthetic Biology often appears in these journals.  Very often your project will be based on some knowledge held in one of these journals, but they are rarely the raw source of biological knowledge.</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B14138-A0C2-43E0-878B-9FD29DEB3E7C}"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Structural Biology journals deal with the three-dimensional structure of biomolecules.  It is also very common for these papers to contain data about enzyme kinetics and other biochemical measurements.  Also, they will very often contain data about gene expression, protein mutants and truncations.  This can be an excellent source of biochemical knowledge, and an even better source for structures that enable protein engineering.</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A06533-5A7E-4364-829B-8B9BFC5845DE}"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raw source for most biochemical data are the biochemistry, molecular biology, and genetics journals, of which there are many.  These journals have been around for a long time and support a large community of biologists.  Most synthetic biology projects have some relationship to papers in these journals.  This is where ‘characterization’ data is most often presented.</a:t>
            </a:r>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55D9C5-B51A-4F0E-BE2C-EC7558705EC7}"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5ABD9B7-EE88-4899-A661-F63CD9C0FA97}"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F2698B-E35A-42CF-885D-A770B56FB083}" type="slidenum">
              <a:rPr lang="en-US"/>
              <a:pPr>
                <a:defRPr/>
              </a:pPr>
              <a:t>‹#›</a:t>
            </a:fld>
            <a:endParaRPr lang="en-US"/>
          </a:p>
        </p:txBody>
      </p:sp>
    </p:spTree>
    <p:extLst>
      <p:ext uri="{BB962C8B-B14F-4D97-AF65-F5344CB8AC3E}">
        <p14:creationId xmlns:p14="http://schemas.microsoft.com/office/powerpoint/2010/main" val="96626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3D6AFD-DAFF-48A6-B836-86EAB3E01E0A}"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36C85B-7874-4695-80F7-B1570B0060D8}" type="slidenum">
              <a:rPr lang="en-US"/>
              <a:pPr>
                <a:defRPr/>
              </a:pPr>
              <a:t>‹#›</a:t>
            </a:fld>
            <a:endParaRPr lang="en-US"/>
          </a:p>
        </p:txBody>
      </p:sp>
    </p:spTree>
    <p:extLst>
      <p:ext uri="{BB962C8B-B14F-4D97-AF65-F5344CB8AC3E}">
        <p14:creationId xmlns:p14="http://schemas.microsoft.com/office/powerpoint/2010/main" val="126874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DFE5177-A7B1-4A0D-A91E-F5366A4A6174}"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564662-9C0E-4DB1-B37D-F6A196C9DDA8}" type="slidenum">
              <a:rPr lang="en-US"/>
              <a:pPr>
                <a:defRPr/>
              </a:pPr>
              <a:t>‹#›</a:t>
            </a:fld>
            <a:endParaRPr lang="en-US"/>
          </a:p>
        </p:txBody>
      </p:sp>
    </p:spTree>
    <p:extLst>
      <p:ext uri="{BB962C8B-B14F-4D97-AF65-F5344CB8AC3E}">
        <p14:creationId xmlns:p14="http://schemas.microsoft.com/office/powerpoint/2010/main" val="3196813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253EEB2-F139-4C13-8C1D-4D48655B3A1B}"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3AF21-FBF7-4B28-A4CB-29FCC29C6188}" type="slidenum">
              <a:rPr lang="en-US"/>
              <a:pPr>
                <a:defRPr/>
              </a:pPr>
              <a:t>‹#›</a:t>
            </a:fld>
            <a:endParaRPr lang="en-US"/>
          </a:p>
        </p:txBody>
      </p:sp>
    </p:spTree>
    <p:extLst>
      <p:ext uri="{BB962C8B-B14F-4D97-AF65-F5344CB8AC3E}">
        <p14:creationId xmlns:p14="http://schemas.microsoft.com/office/powerpoint/2010/main" val="1694653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4EBCBD-DDD1-4497-B20E-712E597E1D69}"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39BBB5-4CA2-42E1-8909-2F43DE66BCB2}" type="slidenum">
              <a:rPr lang="en-US"/>
              <a:pPr>
                <a:defRPr/>
              </a:pPr>
              <a:t>‹#›</a:t>
            </a:fld>
            <a:endParaRPr lang="en-US"/>
          </a:p>
        </p:txBody>
      </p:sp>
    </p:spTree>
    <p:extLst>
      <p:ext uri="{BB962C8B-B14F-4D97-AF65-F5344CB8AC3E}">
        <p14:creationId xmlns:p14="http://schemas.microsoft.com/office/powerpoint/2010/main" val="609898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F8BF54-375E-4149-8D3D-D73096BA3032}"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AE8723-8815-4477-A06A-680F3E0D351F}" type="slidenum">
              <a:rPr lang="en-US"/>
              <a:pPr>
                <a:defRPr/>
              </a:pPr>
              <a:t>‹#›</a:t>
            </a:fld>
            <a:endParaRPr lang="en-US"/>
          </a:p>
        </p:txBody>
      </p:sp>
    </p:spTree>
    <p:extLst>
      <p:ext uri="{BB962C8B-B14F-4D97-AF65-F5344CB8AC3E}">
        <p14:creationId xmlns:p14="http://schemas.microsoft.com/office/powerpoint/2010/main" val="225078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D9FDC37-A3FC-4D9A-A2C4-ABA8DF25BF42}"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719BBDB-74C3-45BE-BF07-D68848BB2607}" type="slidenum">
              <a:rPr lang="en-US"/>
              <a:pPr>
                <a:defRPr/>
              </a:pPr>
              <a:t>‹#›</a:t>
            </a:fld>
            <a:endParaRPr lang="en-US"/>
          </a:p>
        </p:txBody>
      </p:sp>
    </p:spTree>
    <p:extLst>
      <p:ext uri="{BB962C8B-B14F-4D97-AF65-F5344CB8AC3E}">
        <p14:creationId xmlns:p14="http://schemas.microsoft.com/office/powerpoint/2010/main" val="632619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BC2B3BB-508C-4EF1-B7C9-A6CE46FB41FA}" type="datetimeFigureOut">
              <a:rPr lang="en-US"/>
              <a:pPr>
                <a:defRPr/>
              </a:pPr>
              <a:t>9/8/2013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5D7DF5E-7DE3-413B-99C0-55AC94A08F05}" type="slidenum">
              <a:rPr lang="en-US"/>
              <a:pPr>
                <a:defRPr/>
              </a:pPr>
              <a:t>‹#›</a:t>
            </a:fld>
            <a:endParaRPr lang="en-US"/>
          </a:p>
        </p:txBody>
      </p:sp>
    </p:spTree>
    <p:extLst>
      <p:ext uri="{BB962C8B-B14F-4D97-AF65-F5344CB8AC3E}">
        <p14:creationId xmlns:p14="http://schemas.microsoft.com/office/powerpoint/2010/main" val="209988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5ED617C-4B5D-4FF3-8E5D-153DF48B8BA4}" type="datetimeFigureOut">
              <a:rPr lang="en-US"/>
              <a:pPr>
                <a:defRPr/>
              </a:pPr>
              <a:t>9/8/2013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F405B2-8C5E-4166-B0BF-E94617A08FFF}" type="slidenum">
              <a:rPr lang="en-US"/>
              <a:pPr>
                <a:defRPr/>
              </a:pPr>
              <a:t>‹#›</a:t>
            </a:fld>
            <a:endParaRPr lang="en-US"/>
          </a:p>
        </p:txBody>
      </p:sp>
    </p:spTree>
    <p:extLst>
      <p:ext uri="{BB962C8B-B14F-4D97-AF65-F5344CB8AC3E}">
        <p14:creationId xmlns:p14="http://schemas.microsoft.com/office/powerpoint/2010/main" val="180641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C40090-82C7-42AE-B6E7-41FEB0AFE218}" type="datetimeFigureOut">
              <a:rPr lang="en-US"/>
              <a:pPr>
                <a:defRPr/>
              </a:pPr>
              <a:t>9/8/2013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AEF6ACD-1F2A-429E-9ABD-920F8EF147DA}" type="slidenum">
              <a:rPr lang="en-US"/>
              <a:pPr>
                <a:defRPr/>
              </a:pPr>
              <a:t>‹#›</a:t>
            </a:fld>
            <a:endParaRPr lang="en-US"/>
          </a:p>
        </p:txBody>
      </p:sp>
    </p:spTree>
    <p:extLst>
      <p:ext uri="{BB962C8B-B14F-4D97-AF65-F5344CB8AC3E}">
        <p14:creationId xmlns:p14="http://schemas.microsoft.com/office/powerpoint/2010/main" val="306146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59BCA4-4C98-4C7C-8E3C-77C006FB603B}"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E43FBC-B1C4-4856-8693-67255669A0CC}" type="slidenum">
              <a:rPr lang="en-US"/>
              <a:pPr>
                <a:defRPr/>
              </a:pPr>
              <a:t>‹#›</a:t>
            </a:fld>
            <a:endParaRPr lang="en-US"/>
          </a:p>
        </p:txBody>
      </p:sp>
    </p:spTree>
    <p:extLst>
      <p:ext uri="{BB962C8B-B14F-4D97-AF65-F5344CB8AC3E}">
        <p14:creationId xmlns:p14="http://schemas.microsoft.com/office/powerpoint/2010/main" val="94507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23606C2-61A2-4D40-8E15-099382BB831C}"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0B58C1-4726-4A30-B069-4F40D87644DB}" type="slidenum">
              <a:rPr lang="en-US"/>
              <a:pPr>
                <a:defRPr/>
              </a:pPr>
              <a:t>‹#›</a:t>
            </a:fld>
            <a:endParaRPr lang="en-US"/>
          </a:p>
        </p:txBody>
      </p:sp>
    </p:spTree>
    <p:extLst>
      <p:ext uri="{BB962C8B-B14F-4D97-AF65-F5344CB8AC3E}">
        <p14:creationId xmlns:p14="http://schemas.microsoft.com/office/powerpoint/2010/main" val="2154255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B1031B-4995-47D9-B030-76B77CB5FCF2}"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C47503-2A49-45EA-8451-102F0CCC8AA5}" type="slidenum">
              <a:rPr lang="en-US"/>
              <a:pPr>
                <a:defRPr/>
              </a:pPr>
              <a:t>‹#›</a:t>
            </a:fld>
            <a:endParaRPr lang="en-US"/>
          </a:p>
        </p:txBody>
      </p:sp>
    </p:spTree>
    <p:extLst>
      <p:ext uri="{BB962C8B-B14F-4D97-AF65-F5344CB8AC3E}">
        <p14:creationId xmlns:p14="http://schemas.microsoft.com/office/powerpoint/2010/main" val="2835809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FE736B-E777-4DF0-86E8-9782DF7B6C42}"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83CC0E-5991-44CE-B4CE-9401E2C9E662}" type="slidenum">
              <a:rPr lang="en-US"/>
              <a:pPr>
                <a:defRPr/>
              </a:pPr>
              <a:t>‹#›</a:t>
            </a:fld>
            <a:endParaRPr lang="en-US"/>
          </a:p>
        </p:txBody>
      </p:sp>
    </p:spTree>
    <p:extLst>
      <p:ext uri="{BB962C8B-B14F-4D97-AF65-F5344CB8AC3E}">
        <p14:creationId xmlns:p14="http://schemas.microsoft.com/office/powerpoint/2010/main" val="910812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96F92-4BAF-472C-AA03-2E5FBABE366C}"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0F8AE3-55F9-46D5-82CB-F1ED97FA3438}" type="slidenum">
              <a:rPr lang="en-US"/>
              <a:pPr>
                <a:defRPr/>
              </a:pPr>
              <a:t>‹#›</a:t>
            </a:fld>
            <a:endParaRPr lang="en-US"/>
          </a:p>
        </p:txBody>
      </p:sp>
    </p:spTree>
    <p:extLst>
      <p:ext uri="{BB962C8B-B14F-4D97-AF65-F5344CB8AC3E}">
        <p14:creationId xmlns:p14="http://schemas.microsoft.com/office/powerpoint/2010/main" val="2895138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7708BD1-8390-4E2C-A881-80EC7B2D3C01}"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DBB724-9908-4FD0-B530-275E84169EED}" type="slidenum">
              <a:rPr lang="en-US"/>
              <a:pPr>
                <a:defRPr/>
              </a:pPr>
              <a:t>‹#›</a:t>
            </a:fld>
            <a:endParaRPr lang="en-US"/>
          </a:p>
        </p:txBody>
      </p:sp>
    </p:spTree>
    <p:extLst>
      <p:ext uri="{BB962C8B-B14F-4D97-AF65-F5344CB8AC3E}">
        <p14:creationId xmlns:p14="http://schemas.microsoft.com/office/powerpoint/2010/main" val="28997564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80D3C65-2F2D-4280-8676-AC9EE7FC304E}"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869E5D-3A5D-40FE-87DE-B162278BF5CD}" type="slidenum">
              <a:rPr lang="en-US"/>
              <a:pPr>
                <a:defRPr/>
              </a:pPr>
              <a:t>‹#›</a:t>
            </a:fld>
            <a:endParaRPr lang="en-US"/>
          </a:p>
        </p:txBody>
      </p:sp>
    </p:spTree>
    <p:extLst>
      <p:ext uri="{BB962C8B-B14F-4D97-AF65-F5344CB8AC3E}">
        <p14:creationId xmlns:p14="http://schemas.microsoft.com/office/powerpoint/2010/main" val="672313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F4204C4-60A6-45BA-8708-0D194F0D621F}"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F81DD9-F7FE-41A8-8DEF-84A8B6C01AF1}" type="slidenum">
              <a:rPr lang="en-US"/>
              <a:pPr>
                <a:defRPr/>
              </a:pPr>
              <a:t>‹#›</a:t>
            </a:fld>
            <a:endParaRPr lang="en-US"/>
          </a:p>
        </p:txBody>
      </p:sp>
    </p:spTree>
    <p:extLst>
      <p:ext uri="{BB962C8B-B14F-4D97-AF65-F5344CB8AC3E}">
        <p14:creationId xmlns:p14="http://schemas.microsoft.com/office/powerpoint/2010/main" val="1478755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DFD3BD8-6571-41E6-8339-F172699888C5}"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99E740F-8DB4-4B92-8FA7-90DA38227A38}" type="slidenum">
              <a:rPr lang="en-US"/>
              <a:pPr>
                <a:defRPr/>
              </a:pPr>
              <a:t>‹#›</a:t>
            </a:fld>
            <a:endParaRPr lang="en-US"/>
          </a:p>
        </p:txBody>
      </p:sp>
    </p:spTree>
    <p:extLst>
      <p:ext uri="{BB962C8B-B14F-4D97-AF65-F5344CB8AC3E}">
        <p14:creationId xmlns:p14="http://schemas.microsoft.com/office/powerpoint/2010/main" val="2558599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4D55FBF-F99D-4C6B-AE44-B7C1E2A14300}" type="datetimeFigureOut">
              <a:rPr lang="en-US"/>
              <a:pPr>
                <a:defRPr/>
              </a:pPr>
              <a:t>9/8/2013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C94991-6511-4F8F-A371-100B68C686ED}" type="slidenum">
              <a:rPr lang="en-US"/>
              <a:pPr>
                <a:defRPr/>
              </a:pPr>
              <a:t>‹#›</a:t>
            </a:fld>
            <a:endParaRPr lang="en-US"/>
          </a:p>
        </p:txBody>
      </p:sp>
    </p:spTree>
    <p:extLst>
      <p:ext uri="{BB962C8B-B14F-4D97-AF65-F5344CB8AC3E}">
        <p14:creationId xmlns:p14="http://schemas.microsoft.com/office/powerpoint/2010/main" val="17569792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7018B07-4D8F-456F-BDE8-D2176D649800}" type="datetimeFigureOut">
              <a:rPr lang="en-US"/>
              <a:pPr>
                <a:defRPr/>
              </a:pPr>
              <a:t>9/8/2013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50DD127-C131-4E3E-947B-C2A40AE9A425}" type="slidenum">
              <a:rPr lang="en-US"/>
              <a:pPr>
                <a:defRPr/>
              </a:pPr>
              <a:t>‹#›</a:t>
            </a:fld>
            <a:endParaRPr lang="en-US"/>
          </a:p>
        </p:txBody>
      </p:sp>
    </p:spTree>
    <p:extLst>
      <p:ext uri="{BB962C8B-B14F-4D97-AF65-F5344CB8AC3E}">
        <p14:creationId xmlns:p14="http://schemas.microsoft.com/office/powerpoint/2010/main" val="3695274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77838C4-7D11-4FDB-AD21-145472580090}" type="datetimeFigureOut">
              <a:rPr lang="en-US"/>
              <a:pPr>
                <a:defRPr/>
              </a:pPr>
              <a:t>9/8/2013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92FE1ED-FAF2-4F3A-BB60-F1415529F206}" type="slidenum">
              <a:rPr lang="en-US"/>
              <a:pPr>
                <a:defRPr/>
              </a:pPr>
              <a:t>‹#›</a:t>
            </a:fld>
            <a:endParaRPr lang="en-US"/>
          </a:p>
        </p:txBody>
      </p:sp>
    </p:spTree>
    <p:extLst>
      <p:ext uri="{BB962C8B-B14F-4D97-AF65-F5344CB8AC3E}">
        <p14:creationId xmlns:p14="http://schemas.microsoft.com/office/powerpoint/2010/main" val="132115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871A861-C88B-498C-9A69-B763AC70E843}"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BF7A2B-6A29-496B-B8EB-74E033463E2F}" type="slidenum">
              <a:rPr lang="en-US"/>
              <a:pPr>
                <a:defRPr/>
              </a:pPr>
              <a:t>‹#›</a:t>
            </a:fld>
            <a:endParaRPr lang="en-US"/>
          </a:p>
        </p:txBody>
      </p:sp>
    </p:spTree>
    <p:extLst>
      <p:ext uri="{BB962C8B-B14F-4D97-AF65-F5344CB8AC3E}">
        <p14:creationId xmlns:p14="http://schemas.microsoft.com/office/powerpoint/2010/main" val="413637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32C58B8-D9CE-49ED-A4AA-3413D94EAC11}"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8B1E5-7F8C-4F4C-8709-04647CD4E112}" type="slidenum">
              <a:rPr lang="en-US"/>
              <a:pPr>
                <a:defRPr/>
              </a:pPr>
              <a:t>‹#›</a:t>
            </a:fld>
            <a:endParaRPr lang="en-US"/>
          </a:p>
        </p:txBody>
      </p:sp>
    </p:spTree>
    <p:extLst>
      <p:ext uri="{BB962C8B-B14F-4D97-AF65-F5344CB8AC3E}">
        <p14:creationId xmlns:p14="http://schemas.microsoft.com/office/powerpoint/2010/main" val="261671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DE48EAC-210D-4A96-906F-9BE4C1E4DE37}"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34D7F5-A6E5-433F-BBCA-3C1937235E25}" type="slidenum">
              <a:rPr lang="en-US"/>
              <a:pPr>
                <a:defRPr/>
              </a:pPr>
              <a:t>‹#›</a:t>
            </a:fld>
            <a:endParaRPr lang="en-US"/>
          </a:p>
        </p:txBody>
      </p:sp>
    </p:spTree>
    <p:extLst>
      <p:ext uri="{BB962C8B-B14F-4D97-AF65-F5344CB8AC3E}">
        <p14:creationId xmlns:p14="http://schemas.microsoft.com/office/powerpoint/2010/main" val="3891776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AD09A38-106E-4395-A525-807825478055}"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BB37FB-E2FD-4C5D-8F58-EFD634535187}" type="slidenum">
              <a:rPr lang="en-US"/>
              <a:pPr>
                <a:defRPr/>
              </a:pPr>
              <a:t>‹#›</a:t>
            </a:fld>
            <a:endParaRPr lang="en-US"/>
          </a:p>
        </p:txBody>
      </p:sp>
    </p:spTree>
    <p:extLst>
      <p:ext uri="{BB962C8B-B14F-4D97-AF65-F5344CB8AC3E}">
        <p14:creationId xmlns:p14="http://schemas.microsoft.com/office/powerpoint/2010/main" val="4030326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43B96B-01A3-4162-A7D5-C54A63960A31}"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6FA515-C2B8-44F0-9D70-6F3275B82EB9}" type="slidenum">
              <a:rPr lang="en-US"/>
              <a:pPr>
                <a:defRPr/>
              </a:pPr>
              <a:t>‹#›</a:t>
            </a:fld>
            <a:endParaRPr lang="en-US"/>
          </a:p>
        </p:txBody>
      </p:sp>
    </p:spTree>
    <p:extLst>
      <p:ext uri="{BB962C8B-B14F-4D97-AF65-F5344CB8AC3E}">
        <p14:creationId xmlns:p14="http://schemas.microsoft.com/office/powerpoint/2010/main" val="40265484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B5D8369-DBE9-46DF-BBEA-DF81B4FE072E}"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AFDA7A-32EA-4EC5-9B4B-96FE8C74A220}" type="slidenum">
              <a:rPr lang="en-US"/>
              <a:pPr>
                <a:defRPr/>
              </a:pPr>
              <a:t>‹#›</a:t>
            </a:fld>
            <a:endParaRPr lang="en-US"/>
          </a:p>
        </p:txBody>
      </p:sp>
    </p:spTree>
    <p:extLst>
      <p:ext uri="{BB962C8B-B14F-4D97-AF65-F5344CB8AC3E}">
        <p14:creationId xmlns:p14="http://schemas.microsoft.com/office/powerpoint/2010/main" val="33879568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218888-47A4-461D-B397-29C4BBB6DAD3}"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C419CE-CEE3-44D8-A956-E20B5303CBB2}" type="slidenum">
              <a:rPr lang="en-US"/>
              <a:pPr>
                <a:defRPr/>
              </a:pPr>
              <a:t>‹#›</a:t>
            </a:fld>
            <a:endParaRPr lang="en-US"/>
          </a:p>
        </p:txBody>
      </p:sp>
    </p:spTree>
    <p:extLst>
      <p:ext uri="{BB962C8B-B14F-4D97-AF65-F5344CB8AC3E}">
        <p14:creationId xmlns:p14="http://schemas.microsoft.com/office/powerpoint/2010/main" val="1608075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0047060-3D09-4FF8-9430-C96450F08812}"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FCC6AD-37BB-4390-B256-5E2189997C64}" type="slidenum">
              <a:rPr lang="en-US"/>
              <a:pPr>
                <a:defRPr/>
              </a:pPr>
              <a:t>‹#›</a:t>
            </a:fld>
            <a:endParaRPr lang="en-US"/>
          </a:p>
        </p:txBody>
      </p:sp>
    </p:spTree>
    <p:extLst>
      <p:ext uri="{BB962C8B-B14F-4D97-AF65-F5344CB8AC3E}">
        <p14:creationId xmlns:p14="http://schemas.microsoft.com/office/powerpoint/2010/main" val="23314405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DB36419-200D-4811-A399-C9AE8F3256E2}"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C896C9-7018-4374-BFC3-9DBB6D6F8AE3}" type="slidenum">
              <a:rPr lang="en-US"/>
              <a:pPr>
                <a:defRPr/>
              </a:pPr>
              <a:t>‹#›</a:t>
            </a:fld>
            <a:endParaRPr lang="en-US"/>
          </a:p>
        </p:txBody>
      </p:sp>
    </p:spTree>
    <p:extLst>
      <p:ext uri="{BB962C8B-B14F-4D97-AF65-F5344CB8AC3E}">
        <p14:creationId xmlns:p14="http://schemas.microsoft.com/office/powerpoint/2010/main" val="27556829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53B2518-6DBF-45D0-A9B0-42C10940FE7E}" type="datetimeFigureOut">
              <a:rPr lang="en-US"/>
              <a:pPr>
                <a:defRPr/>
              </a:pPr>
              <a:t>9/8/2013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58F87CD-C775-4176-B38B-5135A554B6E5}" type="slidenum">
              <a:rPr lang="en-US"/>
              <a:pPr>
                <a:defRPr/>
              </a:pPr>
              <a:t>‹#›</a:t>
            </a:fld>
            <a:endParaRPr lang="en-US"/>
          </a:p>
        </p:txBody>
      </p:sp>
    </p:spTree>
    <p:extLst>
      <p:ext uri="{BB962C8B-B14F-4D97-AF65-F5344CB8AC3E}">
        <p14:creationId xmlns:p14="http://schemas.microsoft.com/office/powerpoint/2010/main" val="37506441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33938CC-B799-40A2-BF70-E93A434522A3}" type="datetimeFigureOut">
              <a:rPr lang="en-US"/>
              <a:pPr>
                <a:defRPr/>
              </a:pPr>
              <a:t>9/8/2013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7D8205F-FDD3-4150-B5F9-9A673AEF9080}" type="slidenum">
              <a:rPr lang="en-US"/>
              <a:pPr>
                <a:defRPr/>
              </a:pPr>
              <a:t>‹#›</a:t>
            </a:fld>
            <a:endParaRPr lang="en-US"/>
          </a:p>
        </p:txBody>
      </p:sp>
    </p:spTree>
    <p:extLst>
      <p:ext uri="{BB962C8B-B14F-4D97-AF65-F5344CB8AC3E}">
        <p14:creationId xmlns:p14="http://schemas.microsoft.com/office/powerpoint/2010/main" val="152680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89CE10A-60F5-48A9-AEC4-BF16B171C8D5}"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92CDAD4-9780-4969-B730-B8789EBF40C3}" type="slidenum">
              <a:rPr lang="en-US"/>
              <a:pPr>
                <a:defRPr/>
              </a:pPr>
              <a:t>‹#›</a:t>
            </a:fld>
            <a:endParaRPr lang="en-US"/>
          </a:p>
        </p:txBody>
      </p:sp>
    </p:spTree>
    <p:extLst>
      <p:ext uri="{BB962C8B-B14F-4D97-AF65-F5344CB8AC3E}">
        <p14:creationId xmlns:p14="http://schemas.microsoft.com/office/powerpoint/2010/main" val="17026319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CB563A-B4E4-4DA7-8EC1-A2042EBA6D6B}" type="datetimeFigureOut">
              <a:rPr lang="en-US"/>
              <a:pPr>
                <a:defRPr/>
              </a:pPr>
              <a:t>9/8/2013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0999E7A-5048-4F00-A2BA-65E771A7E5DF}" type="slidenum">
              <a:rPr lang="en-US"/>
              <a:pPr>
                <a:defRPr/>
              </a:pPr>
              <a:t>‹#›</a:t>
            </a:fld>
            <a:endParaRPr lang="en-US"/>
          </a:p>
        </p:txBody>
      </p:sp>
    </p:spTree>
    <p:extLst>
      <p:ext uri="{BB962C8B-B14F-4D97-AF65-F5344CB8AC3E}">
        <p14:creationId xmlns:p14="http://schemas.microsoft.com/office/powerpoint/2010/main" val="9667052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DC07CB3-3684-45A0-BFA8-DC81C8439CF2}"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D67FBE-FB7C-43AA-AFB4-6AD622F32388}" type="slidenum">
              <a:rPr lang="en-US"/>
              <a:pPr>
                <a:defRPr/>
              </a:pPr>
              <a:t>‹#›</a:t>
            </a:fld>
            <a:endParaRPr lang="en-US"/>
          </a:p>
        </p:txBody>
      </p:sp>
    </p:spTree>
    <p:extLst>
      <p:ext uri="{BB962C8B-B14F-4D97-AF65-F5344CB8AC3E}">
        <p14:creationId xmlns:p14="http://schemas.microsoft.com/office/powerpoint/2010/main" val="28004085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2626291-FD71-42AD-AD99-C64158591865}"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79D207-659E-47B6-95AA-1224B93DA090}" type="slidenum">
              <a:rPr lang="en-US"/>
              <a:pPr>
                <a:defRPr/>
              </a:pPr>
              <a:t>‹#›</a:t>
            </a:fld>
            <a:endParaRPr lang="en-US"/>
          </a:p>
        </p:txBody>
      </p:sp>
    </p:spTree>
    <p:extLst>
      <p:ext uri="{BB962C8B-B14F-4D97-AF65-F5344CB8AC3E}">
        <p14:creationId xmlns:p14="http://schemas.microsoft.com/office/powerpoint/2010/main" val="34399771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5BEF41-B0C7-440A-BF4B-977A7252C8A1}"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1BA039-6937-4412-9E30-3AE34F8E03F2}" type="slidenum">
              <a:rPr lang="en-US"/>
              <a:pPr>
                <a:defRPr/>
              </a:pPr>
              <a:t>‹#›</a:t>
            </a:fld>
            <a:endParaRPr lang="en-US"/>
          </a:p>
        </p:txBody>
      </p:sp>
    </p:spTree>
    <p:extLst>
      <p:ext uri="{BB962C8B-B14F-4D97-AF65-F5344CB8AC3E}">
        <p14:creationId xmlns:p14="http://schemas.microsoft.com/office/powerpoint/2010/main" val="2007824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880969B-C517-4C3F-B731-EE51276B3CE4}"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5D9228-6130-40C1-9E7E-C3608AA03D39}" type="slidenum">
              <a:rPr lang="en-US"/>
              <a:pPr>
                <a:defRPr/>
              </a:pPr>
              <a:t>‹#›</a:t>
            </a:fld>
            <a:endParaRPr lang="en-US"/>
          </a:p>
        </p:txBody>
      </p:sp>
    </p:spTree>
    <p:extLst>
      <p:ext uri="{BB962C8B-B14F-4D97-AF65-F5344CB8AC3E}">
        <p14:creationId xmlns:p14="http://schemas.microsoft.com/office/powerpoint/2010/main" val="23717664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4A33873-C616-4B32-B360-76EDC4E3C55E}"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4DF18D-C246-48D7-B6DA-9B29B6AC5E59}" type="slidenum">
              <a:rPr lang="en-US"/>
              <a:pPr>
                <a:defRPr/>
              </a:pPr>
              <a:t>‹#›</a:t>
            </a:fld>
            <a:endParaRPr lang="en-US"/>
          </a:p>
        </p:txBody>
      </p:sp>
    </p:spTree>
    <p:extLst>
      <p:ext uri="{BB962C8B-B14F-4D97-AF65-F5344CB8AC3E}">
        <p14:creationId xmlns:p14="http://schemas.microsoft.com/office/powerpoint/2010/main" val="128022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E5D95AC-7C1E-45A8-9F52-8547D67A1251}"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18E259-0DF2-4007-9EBF-F046EDE286FD}" type="slidenum">
              <a:rPr lang="en-US"/>
              <a:pPr>
                <a:defRPr/>
              </a:pPr>
              <a:t>‹#›</a:t>
            </a:fld>
            <a:endParaRPr lang="en-US"/>
          </a:p>
        </p:txBody>
      </p:sp>
    </p:spTree>
    <p:extLst>
      <p:ext uri="{BB962C8B-B14F-4D97-AF65-F5344CB8AC3E}">
        <p14:creationId xmlns:p14="http://schemas.microsoft.com/office/powerpoint/2010/main" val="26646429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C7F7D84-AEE5-4AEE-9335-F965E7205184}"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9AB184-1492-4715-B43A-8E23D6D16A26}" type="slidenum">
              <a:rPr lang="en-US"/>
              <a:pPr>
                <a:defRPr/>
              </a:pPr>
              <a:t>‹#›</a:t>
            </a:fld>
            <a:endParaRPr lang="en-US"/>
          </a:p>
        </p:txBody>
      </p:sp>
    </p:spTree>
    <p:extLst>
      <p:ext uri="{BB962C8B-B14F-4D97-AF65-F5344CB8AC3E}">
        <p14:creationId xmlns:p14="http://schemas.microsoft.com/office/powerpoint/2010/main" val="3440513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AA921F4-D0F3-4D86-94A9-C5D742F4ECAA}"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A57440-24D8-4B37-B291-4D7EA27316DE}" type="slidenum">
              <a:rPr lang="en-US"/>
              <a:pPr>
                <a:defRPr/>
              </a:pPr>
              <a:t>‹#›</a:t>
            </a:fld>
            <a:endParaRPr lang="en-US"/>
          </a:p>
        </p:txBody>
      </p:sp>
    </p:spTree>
    <p:extLst>
      <p:ext uri="{BB962C8B-B14F-4D97-AF65-F5344CB8AC3E}">
        <p14:creationId xmlns:p14="http://schemas.microsoft.com/office/powerpoint/2010/main" val="27679777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9D3A138-8DF9-4E5F-971B-BA6918CB7665}" type="datetimeFigureOut">
              <a:rPr lang="en-US"/>
              <a:pPr>
                <a:defRPr/>
              </a:pPr>
              <a:t>9/8/2013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E079AF9-085A-46FA-82FF-490705AA968A}" type="slidenum">
              <a:rPr lang="en-US"/>
              <a:pPr>
                <a:defRPr/>
              </a:pPr>
              <a:t>‹#›</a:t>
            </a:fld>
            <a:endParaRPr lang="en-US"/>
          </a:p>
        </p:txBody>
      </p:sp>
    </p:spTree>
    <p:extLst>
      <p:ext uri="{BB962C8B-B14F-4D97-AF65-F5344CB8AC3E}">
        <p14:creationId xmlns:p14="http://schemas.microsoft.com/office/powerpoint/2010/main" val="112844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9F5334C-6396-4945-B4A7-F93A69CCD8FB}" type="datetimeFigureOut">
              <a:rPr lang="en-US"/>
              <a:pPr>
                <a:defRPr/>
              </a:pPr>
              <a:t>9/8/2013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592C1F7-0CC0-4547-868E-81F6195C65E9}" type="slidenum">
              <a:rPr lang="en-US"/>
              <a:pPr>
                <a:defRPr/>
              </a:pPr>
              <a:t>‹#›</a:t>
            </a:fld>
            <a:endParaRPr lang="en-US"/>
          </a:p>
        </p:txBody>
      </p:sp>
    </p:spTree>
    <p:extLst>
      <p:ext uri="{BB962C8B-B14F-4D97-AF65-F5344CB8AC3E}">
        <p14:creationId xmlns:p14="http://schemas.microsoft.com/office/powerpoint/2010/main" val="12364123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3AF93E5-B8D9-4759-81B8-3E4B8393C07E}" type="datetimeFigureOut">
              <a:rPr lang="en-US"/>
              <a:pPr>
                <a:defRPr/>
              </a:pPr>
              <a:t>9/8/2013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6023DAC-EDA9-4A92-880B-2C78A3F87ABE}" type="slidenum">
              <a:rPr lang="en-US"/>
              <a:pPr>
                <a:defRPr/>
              </a:pPr>
              <a:t>‹#›</a:t>
            </a:fld>
            <a:endParaRPr lang="en-US"/>
          </a:p>
        </p:txBody>
      </p:sp>
    </p:spTree>
    <p:extLst>
      <p:ext uri="{BB962C8B-B14F-4D97-AF65-F5344CB8AC3E}">
        <p14:creationId xmlns:p14="http://schemas.microsoft.com/office/powerpoint/2010/main" val="20793099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660CC0-E961-4187-B509-B23B63CEA002}" type="datetimeFigureOut">
              <a:rPr lang="en-US"/>
              <a:pPr>
                <a:defRPr/>
              </a:pPr>
              <a:t>9/8/2013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941CA28-307C-409F-A587-DD6CBC274441}" type="slidenum">
              <a:rPr lang="en-US"/>
              <a:pPr>
                <a:defRPr/>
              </a:pPr>
              <a:t>‹#›</a:t>
            </a:fld>
            <a:endParaRPr lang="en-US"/>
          </a:p>
        </p:txBody>
      </p:sp>
    </p:spTree>
    <p:extLst>
      <p:ext uri="{BB962C8B-B14F-4D97-AF65-F5344CB8AC3E}">
        <p14:creationId xmlns:p14="http://schemas.microsoft.com/office/powerpoint/2010/main" val="23328940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E2BD30-9DDB-4FC7-B9BA-9033187CBB53}"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334BF0-1D5F-46F9-A056-1FCCA8426D76}" type="slidenum">
              <a:rPr lang="en-US"/>
              <a:pPr>
                <a:defRPr/>
              </a:pPr>
              <a:t>‹#›</a:t>
            </a:fld>
            <a:endParaRPr lang="en-US"/>
          </a:p>
        </p:txBody>
      </p:sp>
    </p:spTree>
    <p:extLst>
      <p:ext uri="{BB962C8B-B14F-4D97-AF65-F5344CB8AC3E}">
        <p14:creationId xmlns:p14="http://schemas.microsoft.com/office/powerpoint/2010/main" val="12809592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4F23165-328D-4321-9D70-81E46B6307BC}"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BE3DBE-1A02-41C3-88D4-61D0C776AC6D}" type="slidenum">
              <a:rPr lang="en-US"/>
              <a:pPr>
                <a:defRPr/>
              </a:pPr>
              <a:t>‹#›</a:t>
            </a:fld>
            <a:endParaRPr lang="en-US"/>
          </a:p>
        </p:txBody>
      </p:sp>
    </p:spTree>
    <p:extLst>
      <p:ext uri="{BB962C8B-B14F-4D97-AF65-F5344CB8AC3E}">
        <p14:creationId xmlns:p14="http://schemas.microsoft.com/office/powerpoint/2010/main" val="8432316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A4598AE-01FC-41F5-8881-11B5AD95CFEB}"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86F382-AEFE-46A5-81EC-B20BCC27EE12}" type="slidenum">
              <a:rPr lang="en-US"/>
              <a:pPr>
                <a:defRPr/>
              </a:pPr>
              <a:t>‹#›</a:t>
            </a:fld>
            <a:endParaRPr lang="en-US"/>
          </a:p>
        </p:txBody>
      </p:sp>
    </p:spTree>
    <p:extLst>
      <p:ext uri="{BB962C8B-B14F-4D97-AF65-F5344CB8AC3E}">
        <p14:creationId xmlns:p14="http://schemas.microsoft.com/office/powerpoint/2010/main" val="4083907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5C02912-F4A4-41DA-AA00-C84E25FC7397}" type="datetimeFigureOut">
              <a:rPr lang="en-US"/>
              <a:pPr>
                <a:defRPr/>
              </a:pPr>
              <a:t>9/8/2013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4885A7-D7DC-4875-BC40-77F697442294}" type="slidenum">
              <a:rPr lang="en-US"/>
              <a:pPr>
                <a:defRPr/>
              </a:pPr>
              <a:t>‹#›</a:t>
            </a:fld>
            <a:endParaRPr lang="en-US"/>
          </a:p>
        </p:txBody>
      </p:sp>
    </p:spTree>
    <p:extLst>
      <p:ext uri="{BB962C8B-B14F-4D97-AF65-F5344CB8AC3E}">
        <p14:creationId xmlns:p14="http://schemas.microsoft.com/office/powerpoint/2010/main" val="40694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9E34359-4282-4798-8EF5-A2BF3A770DBA}" type="datetimeFigureOut">
              <a:rPr lang="en-US"/>
              <a:pPr>
                <a:defRPr/>
              </a:pPr>
              <a:t>9/8/2013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AA65CA6-2613-4B85-9356-AD8F897DA8E9}" type="slidenum">
              <a:rPr lang="en-US"/>
              <a:pPr>
                <a:defRPr/>
              </a:pPr>
              <a:t>‹#›</a:t>
            </a:fld>
            <a:endParaRPr lang="en-US"/>
          </a:p>
        </p:txBody>
      </p:sp>
    </p:spTree>
    <p:extLst>
      <p:ext uri="{BB962C8B-B14F-4D97-AF65-F5344CB8AC3E}">
        <p14:creationId xmlns:p14="http://schemas.microsoft.com/office/powerpoint/2010/main" val="328184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0E3386-1736-4560-AB65-CD24879A3A28}" type="datetimeFigureOut">
              <a:rPr lang="en-US"/>
              <a:pPr>
                <a:defRPr/>
              </a:pPr>
              <a:t>9/8/2013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D6E6F91-665F-4DD7-B065-8DFB50181B8A}" type="slidenum">
              <a:rPr lang="en-US"/>
              <a:pPr>
                <a:defRPr/>
              </a:pPr>
              <a:t>‹#›</a:t>
            </a:fld>
            <a:endParaRPr lang="en-US"/>
          </a:p>
        </p:txBody>
      </p:sp>
    </p:spTree>
    <p:extLst>
      <p:ext uri="{BB962C8B-B14F-4D97-AF65-F5344CB8AC3E}">
        <p14:creationId xmlns:p14="http://schemas.microsoft.com/office/powerpoint/2010/main" val="43604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3BCB46E-7A53-443A-A539-C7E01CC50102}"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27CBB7-8CDF-4B6B-A6DE-6C26D53EA03E}" type="slidenum">
              <a:rPr lang="en-US"/>
              <a:pPr>
                <a:defRPr/>
              </a:pPr>
              <a:t>‹#›</a:t>
            </a:fld>
            <a:endParaRPr lang="en-US"/>
          </a:p>
        </p:txBody>
      </p:sp>
    </p:spTree>
    <p:extLst>
      <p:ext uri="{BB962C8B-B14F-4D97-AF65-F5344CB8AC3E}">
        <p14:creationId xmlns:p14="http://schemas.microsoft.com/office/powerpoint/2010/main" val="4199872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46EEA12-98BF-4394-8625-4E0A08A94BA5}" type="datetimeFigureOut">
              <a:rPr lang="en-US"/>
              <a:pPr>
                <a:defRPr/>
              </a:pPr>
              <a:t>9/8/2013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2E63744-BA6E-4951-98BB-FBF4D47DC997}" type="slidenum">
              <a:rPr lang="en-US"/>
              <a:pPr>
                <a:defRPr/>
              </a:pPr>
              <a:t>‹#›</a:t>
            </a:fld>
            <a:endParaRPr lang="en-US"/>
          </a:p>
        </p:txBody>
      </p:sp>
    </p:spTree>
    <p:extLst>
      <p:ext uri="{BB962C8B-B14F-4D97-AF65-F5344CB8AC3E}">
        <p14:creationId xmlns:p14="http://schemas.microsoft.com/office/powerpoint/2010/main" val="231766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C5D9C9C-DE18-46B2-95E8-08285BECB618}" type="datetimeFigureOut">
              <a:rPr lang="en-US"/>
              <a:pPr>
                <a:defRPr/>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73EEF2-FE0F-4494-81C3-B946D5DAA7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7703E31-CAE5-4C06-8DCE-D20A2B24E937}" type="datetimeFigureOut">
              <a:rPr lang="en-US"/>
              <a:pPr>
                <a:defRPr/>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220802F-7FD7-4E92-9D37-D52F700692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CDE21B68-38BA-43B3-A9E9-7B2966CBCFCA}" type="datetimeFigureOut">
              <a:rPr lang="en-US"/>
              <a:pPr>
                <a:defRPr/>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CC192F37-227E-4F9C-A7E5-79950A8871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5E02554E-0EB6-4C1D-9A63-2B15DF92CCC9}" type="datetimeFigureOut">
              <a:rPr lang="en-US"/>
              <a:pPr>
                <a:defRPr/>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B1C5A06F-20CF-456F-A940-4A256B2369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tint val="75000"/>
                  </a:prstClr>
                </a:solidFill>
              </a:defRPr>
            </a:lvl1pPr>
          </a:lstStyle>
          <a:p>
            <a:pPr>
              <a:defRPr/>
            </a:pPr>
            <a:fld id="{88FFD6C6-E12A-45F1-A891-CFE55EC22E7A}" type="datetimeFigureOut">
              <a:rPr lang="en-US"/>
              <a:pPr>
                <a:defRPr/>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prstClr val="black">
                    <a:tint val="75000"/>
                  </a:prstClr>
                </a:solidFill>
              </a:defRPr>
            </a:lvl1pPr>
          </a:lstStyle>
          <a:p>
            <a:pPr>
              <a:defRPr/>
            </a:pPr>
            <a:fld id="{7BE8DA99-9FB2-4917-BC20-2735B434FD8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ncbi.nlm.nih.gov/pubmed" TargetMode="External"/><Relationship Id="rId7" Type="http://schemas.openxmlformats.org/officeDocument/2006/relationships/hyperlink" Target="http://www.google.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www.google.com/patents" TargetMode="External"/><Relationship Id="rId5" Type="http://schemas.openxmlformats.org/officeDocument/2006/relationships/hyperlink" Target="http://scholar.google.com/" TargetMode="External"/><Relationship Id="rId4" Type="http://schemas.openxmlformats.org/officeDocument/2006/relationships/hyperlink" Target="http://www.wikipedia.org/"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5.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5.xml"/><Relationship Id="rId1" Type="http://schemas.openxmlformats.org/officeDocument/2006/relationships/themeOverride" Target="../theme/themeOverride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5.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4.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amigo.geneontology.org/cgi-bin/amigo/gp-assoc.cgi?gp=EcoCyc:TYRB-MONOMER&amp;session_id=7828amigo1314671249" TargetMode="External"/><Relationship Id="rId2" Type="http://schemas.openxmlformats.org/officeDocument/2006/relationships/notesSlide" Target="../notesSlides/notesSlide30.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hyperlink" Target="http://www.brenda-enzymes.org/php/result_flat.php4?ecno=2.6.1.57"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9.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2362200" y="2209800"/>
            <a:ext cx="5181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a:solidFill>
                  <a:schemeClr val="bg1"/>
                </a:solidFill>
                <a:latin typeface="Rockwell Extra Bold" pitchFamily="18" charset="0"/>
              </a:rPr>
              <a:t>Guide to Biological Literature</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2743200" y="1384300"/>
            <a:ext cx="45720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J Immunol</a:t>
            </a:r>
          </a:p>
          <a:p>
            <a:r>
              <a:rPr lang="en-US" sz="2000"/>
              <a:t>J Bacteriol.</a:t>
            </a:r>
          </a:p>
          <a:p>
            <a:r>
              <a:rPr lang="en-US" sz="2000"/>
              <a:t>J Microbiol.</a:t>
            </a:r>
          </a:p>
          <a:p>
            <a:r>
              <a:rPr lang="en-US" sz="2000"/>
              <a:t>Microbiology</a:t>
            </a:r>
          </a:p>
          <a:p>
            <a:r>
              <a:rPr lang="en-US" sz="2000"/>
              <a:t>Infect Immun.</a:t>
            </a:r>
          </a:p>
          <a:p>
            <a:r>
              <a:rPr lang="en-US" sz="2000"/>
              <a:t>Microbes Infect. </a:t>
            </a:r>
          </a:p>
          <a:p>
            <a:r>
              <a:rPr lang="en-US" sz="2000"/>
              <a:t>Cell Host Microbe. </a:t>
            </a:r>
          </a:p>
          <a:p>
            <a:r>
              <a:rPr lang="en-US" sz="2000"/>
              <a:t>Mikrobiologiia</a:t>
            </a:r>
          </a:p>
          <a:p>
            <a:r>
              <a:rPr lang="en-US" sz="2000"/>
              <a:t>Mol Microbiol. </a:t>
            </a:r>
          </a:p>
          <a:p>
            <a:r>
              <a:rPr lang="en-US" sz="2000"/>
              <a:t>J Clin Microbiol.</a:t>
            </a:r>
          </a:p>
          <a:p>
            <a:r>
              <a:rPr lang="en-US" sz="2000"/>
              <a:t>Microb Pathog.</a:t>
            </a:r>
          </a:p>
          <a:p>
            <a:r>
              <a:rPr lang="en-US" sz="2000"/>
              <a:t>Virology</a:t>
            </a:r>
          </a:p>
          <a:p>
            <a:r>
              <a:rPr lang="en-US" sz="2000"/>
              <a:t>Can J Microbiol.</a:t>
            </a:r>
          </a:p>
          <a:p>
            <a:r>
              <a:rPr lang="en-US" sz="2000"/>
              <a:t>FEMS Microbiol Lett.</a:t>
            </a:r>
          </a:p>
          <a:p>
            <a:r>
              <a:rPr lang="en-US" sz="2000"/>
              <a:t>Mol Plant Microbe Interact.</a:t>
            </a:r>
          </a:p>
          <a:p>
            <a:r>
              <a:rPr lang="en-US" sz="2000"/>
              <a:t>FEMS Microbiol Lett.</a:t>
            </a:r>
          </a:p>
        </p:txBody>
      </p:sp>
      <p:sp>
        <p:nvSpPr>
          <p:cNvPr id="15363" name="TextBox 4"/>
          <p:cNvSpPr txBox="1">
            <a:spLocks noChangeArrowheads="1"/>
          </p:cNvSpPr>
          <p:nvPr/>
        </p:nvSpPr>
        <p:spPr bwMode="auto">
          <a:xfrm>
            <a:off x="304800" y="130175"/>
            <a:ext cx="8610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Microbiology, Immunology, Microbial Pathogenesis, Virology</a:t>
            </a:r>
          </a:p>
        </p:txBody>
      </p:sp>
      <p:sp>
        <p:nvSpPr>
          <p:cNvPr id="15364" name="Rectangle 5"/>
          <p:cNvSpPr>
            <a:spLocks noChangeArrowheads="1"/>
          </p:cNvSpPr>
          <p:nvPr/>
        </p:nvSpPr>
        <p:spPr bwMode="auto">
          <a:xfrm>
            <a:off x="838200" y="985838"/>
            <a:ext cx="800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1">
                <a:latin typeface="Times New Roman" pitchFamily="18" charset="0"/>
                <a:cs typeface="Times New Roman" pitchFamily="18" charset="0"/>
              </a:rPr>
              <a:t>Often these have useful stuff for ‘Part Mining’</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Search tools</a:t>
            </a:r>
          </a:p>
        </p:txBody>
      </p:sp>
      <p:sp>
        <p:nvSpPr>
          <p:cNvPr id="16387" name="Rectangle 6"/>
          <p:cNvSpPr>
            <a:spLocks noChangeArrowheads="1"/>
          </p:cNvSpPr>
          <p:nvPr/>
        </p:nvSpPr>
        <p:spPr bwMode="auto">
          <a:xfrm>
            <a:off x="2133600" y="685800"/>
            <a:ext cx="6324600"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Pubmed</a:t>
            </a:r>
          </a:p>
          <a:p>
            <a:r>
              <a:rPr lang="en-US" sz="2000">
                <a:hlinkClick r:id="rId3"/>
              </a:rPr>
              <a:t>http://www.ncbi.nlm.nih.gov/pubmed</a:t>
            </a:r>
            <a:endParaRPr lang="en-US" sz="900"/>
          </a:p>
          <a:p>
            <a:endParaRPr lang="en-US" sz="900"/>
          </a:p>
          <a:p>
            <a:r>
              <a:rPr lang="en-US" sz="2000"/>
              <a:t>Pubget</a:t>
            </a:r>
          </a:p>
          <a:p>
            <a:r>
              <a:rPr lang="en-US" sz="2000">
                <a:hlinkClick r:id="rId3"/>
              </a:rPr>
              <a:t>http://pubget.com/paper/18556020</a:t>
            </a:r>
          </a:p>
          <a:p>
            <a:r>
              <a:rPr lang="en-US" sz="1400"/>
              <a:t>(For retrieving PDFs directly, not searching.  The #####’s are the PMID id)</a:t>
            </a:r>
            <a:endParaRPr lang="en-US" sz="2000"/>
          </a:p>
          <a:p>
            <a:endParaRPr lang="en-US" sz="900"/>
          </a:p>
          <a:p>
            <a:r>
              <a:rPr lang="en-US" sz="2000">
                <a:solidFill>
                  <a:srgbClr val="000000"/>
                </a:solidFill>
              </a:rPr>
              <a:t>Wikipedia</a:t>
            </a:r>
          </a:p>
          <a:p>
            <a:r>
              <a:rPr lang="en-US" sz="2000">
                <a:solidFill>
                  <a:srgbClr val="000000"/>
                </a:solidFill>
                <a:hlinkClick r:id="rId4"/>
              </a:rPr>
              <a:t>http://www.wikipedia.org/</a:t>
            </a:r>
            <a:endParaRPr lang="en-US" sz="2000">
              <a:solidFill>
                <a:srgbClr val="000000"/>
              </a:solidFill>
            </a:endParaRPr>
          </a:p>
          <a:p>
            <a:endParaRPr lang="en-US" sz="900"/>
          </a:p>
          <a:p>
            <a:r>
              <a:rPr lang="en-US" sz="2000"/>
              <a:t>Google Scholar</a:t>
            </a:r>
          </a:p>
          <a:p>
            <a:r>
              <a:rPr lang="en-US" sz="2000">
                <a:hlinkClick r:id="rId5"/>
              </a:rPr>
              <a:t>http://scholar.google.com/</a:t>
            </a:r>
            <a:endParaRPr lang="en-US" sz="2000"/>
          </a:p>
          <a:p>
            <a:endParaRPr lang="en-US" sz="900"/>
          </a:p>
          <a:p>
            <a:r>
              <a:rPr lang="en-US" sz="2000"/>
              <a:t>Google Patents</a:t>
            </a:r>
          </a:p>
          <a:p>
            <a:r>
              <a:rPr lang="en-US" sz="2000">
                <a:hlinkClick r:id="rId6"/>
              </a:rPr>
              <a:t>http://www.google.com/patents</a:t>
            </a:r>
            <a:endParaRPr lang="en-US" sz="2000"/>
          </a:p>
          <a:p>
            <a:endParaRPr lang="en-US" sz="900"/>
          </a:p>
          <a:p>
            <a:r>
              <a:rPr lang="en-US" sz="2000"/>
              <a:t>Google</a:t>
            </a:r>
          </a:p>
          <a:p>
            <a:r>
              <a:rPr lang="en-US" sz="2000">
                <a:hlinkClick r:id="rId7"/>
              </a:rPr>
              <a:t>http://www.google.com/</a:t>
            </a:r>
            <a:endParaRPr lang="en-US" sz="2000"/>
          </a:p>
          <a:p>
            <a:endParaRPr lang="en-US" sz="900"/>
          </a:p>
          <a:p>
            <a:endParaRPr lang="en-US" sz="90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17410" name="TextBox 7"/>
          <p:cNvSpPr txBox="1">
            <a:spLocks noChangeArrowheads="1"/>
          </p:cNvSpPr>
          <p:nvPr/>
        </p:nvSpPr>
        <p:spPr bwMode="auto">
          <a:xfrm>
            <a:off x="2057400" y="2047875"/>
            <a:ext cx="6629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a:solidFill>
                  <a:schemeClr val="bg1"/>
                </a:solidFill>
                <a:latin typeface="Rockwell Extra Bold" pitchFamily="18" charset="0"/>
              </a:rPr>
              <a:t>How to find Biochemical Information</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Why are we focused on </a:t>
            </a:r>
            <a:r>
              <a:rPr lang="en-US" sz="2800" i="1">
                <a:latin typeface="Rockwell Extra Bold" pitchFamily="18" charset="0"/>
              </a:rPr>
              <a:t>E. coli</a:t>
            </a:r>
            <a:r>
              <a:rPr lang="en-US" sz="2800">
                <a:latin typeface="Rockwell Extra Bold" pitchFamily="18" charset="0"/>
              </a:rPr>
              <a:t>?</a:t>
            </a:r>
          </a:p>
        </p:txBody>
      </p:sp>
      <p:sp>
        <p:nvSpPr>
          <p:cNvPr id="39939" name="Rectangle 3"/>
          <p:cNvSpPr>
            <a:spLocks noChangeArrowheads="1"/>
          </p:cNvSpPr>
          <p:nvPr/>
        </p:nvSpPr>
        <p:spPr bwMode="auto">
          <a:xfrm>
            <a:off x="762000" y="762000"/>
            <a:ext cx="7543800" cy="1016000"/>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It’s the most studied organism (on earth)</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The bulk of synthetic biology is done in </a:t>
            </a:r>
            <a:r>
              <a:rPr lang="en-US" sz="2000" i="1" dirty="0">
                <a:solidFill>
                  <a:schemeClr val="tx1">
                    <a:lumMod val="85000"/>
                    <a:lumOff val="15000"/>
                  </a:schemeClr>
                </a:solidFill>
                <a:latin typeface="Calibri" pitchFamily="34" charset="0"/>
                <a:cs typeface="+mn-cs"/>
              </a:rPr>
              <a:t>E. coli</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It’s much easier to find information here than in other cell types</a:t>
            </a:r>
          </a:p>
        </p:txBody>
      </p:sp>
      <p:sp>
        <p:nvSpPr>
          <p:cNvPr id="5" name="TextBox 4"/>
          <p:cNvSpPr txBox="1"/>
          <p:nvPr/>
        </p:nvSpPr>
        <p:spPr>
          <a:xfrm>
            <a:off x="1600200" y="2209800"/>
            <a:ext cx="6400800" cy="3694113"/>
          </a:xfrm>
          <a:prstGeom prst="rect">
            <a:avLst/>
          </a:prstGeom>
          <a:noFill/>
        </p:spPr>
        <p:txBody>
          <a:bodyPr>
            <a:spAutoFit/>
          </a:bodyPr>
          <a:lstStyle/>
          <a:p>
            <a:pPr fontAlgn="auto">
              <a:spcBef>
                <a:spcPts val="0"/>
              </a:spcBef>
              <a:spcAft>
                <a:spcPts val="0"/>
              </a:spcAft>
              <a:defRPr/>
            </a:pPr>
            <a:r>
              <a:rPr lang="en-US" b="1" dirty="0">
                <a:solidFill>
                  <a:schemeClr val="tx1">
                    <a:lumMod val="85000"/>
                    <a:lumOff val="15000"/>
                  </a:schemeClr>
                </a:solidFill>
                <a:latin typeface="+mn-lt"/>
                <a:cs typeface="+mn-cs"/>
              </a:rPr>
              <a:t>Organisms almost undistinguishable from </a:t>
            </a:r>
            <a:r>
              <a:rPr lang="en-US" b="1" i="1" dirty="0">
                <a:solidFill>
                  <a:schemeClr val="tx1">
                    <a:lumMod val="85000"/>
                    <a:lumOff val="15000"/>
                  </a:schemeClr>
                </a:solidFill>
                <a:latin typeface="+mn-lt"/>
                <a:cs typeface="+mn-cs"/>
              </a:rPr>
              <a:t>E. coli</a:t>
            </a:r>
            <a:r>
              <a:rPr lang="en-US" b="1" dirty="0">
                <a:solidFill>
                  <a:schemeClr val="tx1">
                    <a:lumMod val="85000"/>
                    <a:lumOff val="15000"/>
                  </a:schemeClr>
                </a:solidFill>
                <a:latin typeface="+mn-lt"/>
                <a:cs typeface="+mn-cs"/>
              </a:rPr>
              <a:t>:</a:t>
            </a:r>
          </a:p>
          <a:p>
            <a:pPr fontAlgn="auto">
              <a:spcBef>
                <a:spcPts val="0"/>
              </a:spcBef>
              <a:spcAft>
                <a:spcPts val="0"/>
              </a:spcAft>
              <a:defRPr/>
            </a:pPr>
            <a:r>
              <a:rPr lang="en-US" dirty="0" err="1">
                <a:solidFill>
                  <a:schemeClr val="tx1">
                    <a:lumMod val="85000"/>
                    <a:lumOff val="15000"/>
                  </a:schemeClr>
                </a:solidFill>
                <a:latin typeface="+mn-lt"/>
                <a:cs typeface="+mn-cs"/>
              </a:rPr>
              <a:t>Citrobacter</a:t>
            </a:r>
            <a:endParaRPr lang="en-US" dirty="0">
              <a:solidFill>
                <a:schemeClr val="tx1">
                  <a:lumMod val="85000"/>
                  <a:lumOff val="15000"/>
                </a:schemeClr>
              </a:solidFill>
              <a:latin typeface="+mn-lt"/>
              <a:cs typeface="+mn-cs"/>
            </a:endParaRPr>
          </a:p>
          <a:p>
            <a:pPr fontAlgn="auto">
              <a:spcBef>
                <a:spcPts val="0"/>
              </a:spcBef>
              <a:spcAft>
                <a:spcPts val="0"/>
              </a:spcAft>
              <a:defRPr/>
            </a:pPr>
            <a:r>
              <a:rPr lang="en-US" dirty="0" err="1">
                <a:solidFill>
                  <a:schemeClr val="tx1">
                    <a:lumMod val="85000"/>
                    <a:lumOff val="15000"/>
                  </a:schemeClr>
                </a:solidFill>
                <a:latin typeface="+mn-lt"/>
                <a:cs typeface="+mn-cs"/>
              </a:rPr>
              <a:t>Shigella</a:t>
            </a:r>
            <a:endParaRPr lang="en-US" dirty="0">
              <a:solidFill>
                <a:schemeClr val="tx1">
                  <a:lumMod val="85000"/>
                  <a:lumOff val="15000"/>
                </a:schemeClr>
              </a:solidFill>
              <a:latin typeface="+mn-lt"/>
              <a:cs typeface="+mn-cs"/>
            </a:endParaRPr>
          </a:p>
          <a:p>
            <a:pPr fontAlgn="auto">
              <a:spcBef>
                <a:spcPts val="0"/>
              </a:spcBef>
              <a:spcAft>
                <a:spcPts val="0"/>
              </a:spcAft>
              <a:defRPr/>
            </a:pPr>
            <a:r>
              <a:rPr lang="en-US" dirty="0">
                <a:solidFill>
                  <a:schemeClr val="tx1">
                    <a:lumMod val="85000"/>
                    <a:lumOff val="15000"/>
                  </a:schemeClr>
                </a:solidFill>
                <a:latin typeface="+mn-lt"/>
                <a:cs typeface="+mn-cs"/>
              </a:rPr>
              <a:t>Salmonella</a:t>
            </a:r>
          </a:p>
          <a:p>
            <a:pPr fontAlgn="auto">
              <a:spcBef>
                <a:spcPts val="0"/>
              </a:spcBef>
              <a:spcAft>
                <a:spcPts val="0"/>
              </a:spcAft>
              <a:defRPr/>
            </a:pPr>
            <a:endParaRPr lang="en-US" b="1" dirty="0">
              <a:solidFill>
                <a:schemeClr val="tx1">
                  <a:lumMod val="85000"/>
                  <a:lumOff val="15000"/>
                </a:schemeClr>
              </a:solidFill>
              <a:latin typeface="+mn-lt"/>
              <a:cs typeface="+mn-cs"/>
            </a:endParaRPr>
          </a:p>
          <a:p>
            <a:pPr fontAlgn="auto">
              <a:spcBef>
                <a:spcPts val="0"/>
              </a:spcBef>
              <a:spcAft>
                <a:spcPts val="0"/>
              </a:spcAft>
              <a:defRPr/>
            </a:pPr>
            <a:r>
              <a:rPr lang="en-US" b="1" dirty="0" err="1">
                <a:solidFill>
                  <a:schemeClr val="tx1">
                    <a:lumMod val="85000"/>
                    <a:lumOff val="15000"/>
                  </a:schemeClr>
                </a:solidFill>
                <a:latin typeface="+mn-lt"/>
                <a:cs typeface="+mn-cs"/>
              </a:rPr>
              <a:t>Enterobacteria</a:t>
            </a:r>
            <a:r>
              <a:rPr lang="en-US" b="1" dirty="0">
                <a:solidFill>
                  <a:schemeClr val="tx1">
                    <a:lumMod val="85000"/>
                    <a:lumOff val="15000"/>
                  </a:schemeClr>
                </a:solidFill>
                <a:latin typeface="+mn-lt"/>
                <a:cs typeface="+mn-cs"/>
              </a:rPr>
              <a:t> highly similar to </a:t>
            </a:r>
            <a:r>
              <a:rPr lang="en-US" b="1" i="1" dirty="0">
                <a:solidFill>
                  <a:schemeClr val="tx1">
                    <a:lumMod val="85000"/>
                    <a:lumOff val="15000"/>
                  </a:schemeClr>
                </a:solidFill>
                <a:latin typeface="+mn-lt"/>
                <a:cs typeface="+mn-cs"/>
              </a:rPr>
              <a:t>E. coli</a:t>
            </a:r>
          </a:p>
          <a:p>
            <a:pPr fontAlgn="auto">
              <a:spcBef>
                <a:spcPts val="0"/>
              </a:spcBef>
              <a:spcAft>
                <a:spcPts val="0"/>
              </a:spcAft>
              <a:defRPr/>
            </a:pPr>
            <a:r>
              <a:rPr lang="en-US" dirty="0">
                <a:solidFill>
                  <a:schemeClr val="tx1">
                    <a:lumMod val="85000"/>
                    <a:lumOff val="15000"/>
                  </a:schemeClr>
                </a:solidFill>
                <a:latin typeface="+mn-lt"/>
                <a:cs typeface="+mn-cs"/>
              </a:rPr>
              <a:t>Proteus</a:t>
            </a:r>
          </a:p>
          <a:p>
            <a:pPr fontAlgn="auto">
              <a:spcBef>
                <a:spcPts val="0"/>
              </a:spcBef>
              <a:spcAft>
                <a:spcPts val="0"/>
              </a:spcAft>
              <a:defRPr/>
            </a:pPr>
            <a:r>
              <a:rPr lang="en-US" dirty="0" err="1">
                <a:solidFill>
                  <a:prstClr val="black">
                    <a:lumMod val="85000"/>
                    <a:lumOff val="15000"/>
                  </a:prstClr>
                </a:solidFill>
                <a:latin typeface="Calibri"/>
              </a:rPr>
              <a:t>Serratia</a:t>
            </a:r>
            <a:endParaRPr lang="en-US" dirty="0">
              <a:solidFill>
                <a:schemeClr val="tx1">
                  <a:lumMod val="85000"/>
                  <a:lumOff val="15000"/>
                </a:schemeClr>
              </a:solidFill>
              <a:latin typeface="+mn-lt"/>
              <a:cs typeface="+mn-cs"/>
            </a:endParaRPr>
          </a:p>
          <a:p>
            <a:pPr fontAlgn="auto">
              <a:spcBef>
                <a:spcPts val="0"/>
              </a:spcBef>
              <a:spcAft>
                <a:spcPts val="0"/>
              </a:spcAft>
              <a:defRPr/>
            </a:pPr>
            <a:r>
              <a:rPr lang="en-US" dirty="0" err="1">
                <a:solidFill>
                  <a:schemeClr val="tx1">
                    <a:lumMod val="85000"/>
                    <a:lumOff val="15000"/>
                  </a:schemeClr>
                </a:solidFill>
                <a:latin typeface="+mn-lt"/>
                <a:cs typeface="+mn-cs"/>
              </a:rPr>
              <a:t>Wigglesworthia</a:t>
            </a:r>
            <a:endParaRPr lang="en-US" dirty="0">
              <a:solidFill>
                <a:schemeClr val="tx1">
                  <a:lumMod val="85000"/>
                  <a:lumOff val="15000"/>
                </a:schemeClr>
              </a:solidFill>
              <a:latin typeface="+mn-lt"/>
              <a:cs typeface="+mn-cs"/>
            </a:endParaRPr>
          </a:p>
          <a:p>
            <a:pPr fontAlgn="auto">
              <a:spcBef>
                <a:spcPts val="0"/>
              </a:spcBef>
              <a:spcAft>
                <a:spcPts val="0"/>
              </a:spcAft>
              <a:defRPr/>
            </a:pPr>
            <a:r>
              <a:rPr lang="en-US" dirty="0" err="1">
                <a:solidFill>
                  <a:schemeClr val="tx1">
                    <a:lumMod val="85000"/>
                    <a:lumOff val="15000"/>
                  </a:schemeClr>
                </a:solidFill>
                <a:latin typeface="+mn-lt"/>
                <a:cs typeface="+mn-cs"/>
              </a:rPr>
              <a:t>Yersinia</a:t>
            </a:r>
            <a:endParaRPr lang="en-US" dirty="0">
              <a:solidFill>
                <a:schemeClr val="tx1">
                  <a:lumMod val="85000"/>
                  <a:lumOff val="15000"/>
                </a:schemeClr>
              </a:solidFill>
              <a:latin typeface="+mn-lt"/>
              <a:cs typeface="+mn-cs"/>
            </a:endParaRPr>
          </a:p>
          <a:p>
            <a:pPr fontAlgn="auto">
              <a:spcBef>
                <a:spcPts val="0"/>
              </a:spcBef>
              <a:spcAft>
                <a:spcPts val="0"/>
              </a:spcAft>
              <a:defRPr/>
            </a:pPr>
            <a:endParaRPr lang="en-US" dirty="0">
              <a:solidFill>
                <a:schemeClr val="tx1">
                  <a:lumMod val="85000"/>
                  <a:lumOff val="15000"/>
                </a:schemeClr>
              </a:solidFill>
              <a:latin typeface="+mn-lt"/>
              <a:cs typeface="+mn-cs"/>
            </a:endParaRPr>
          </a:p>
          <a:p>
            <a:pPr fontAlgn="auto">
              <a:spcBef>
                <a:spcPts val="0"/>
              </a:spcBef>
              <a:spcAft>
                <a:spcPts val="0"/>
              </a:spcAft>
              <a:defRPr/>
            </a:pPr>
            <a:r>
              <a:rPr lang="en-US" b="1" dirty="0">
                <a:solidFill>
                  <a:schemeClr val="tx1">
                    <a:lumMod val="85000"/>
                    <a:lumOff val="15000"/>
                  </a:schemeClr>
                </a:solidFill>
              </a:rPr>
              <a:t>Generally, biochemical properties like expression and folding found in these other organisms extend to </a:t>
            </a:r>
            <a:r>
              <a:rPr lang="en-US" b="1" i="1" dirty="0">
                <a:solidFill>
                  <a:schemeClr val="tx1">
                    <a:lumMod val="85000"/>
                    <a:lumOff val="15000"/>
                  </a:schemeClr>
                </a:solidFill>
              </a:rPr>
              <a:t>E. coli</a:t>
            </a:r>
            <a:endParaRPr lang="en-US" i="1" dirty="0">
              <a:solidFill>
                <a:schemeClr val="tx1">
                  <a:lumMod val="85000"/>
                  <a:lumOff val="15000"/>
                </a:schemeClr>
              </a:solidFill>
              <a:latin typeface="+mn-lt"/>
              <a:cs typeface="+mn-cs"/>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Nomenclature conventions</a:t>
            </a:r>
          </a:p>
        </p:txBody>
      </p:sp>
      <p:sp>
        <p:nvSpPr>
          <p:cNvPr id="39939" name="Rectangle 3"/>
          <p:cNvSpPr>
            <a:spLocks noChangeArrowheads="1"/>
          </p:cNvSpPr>
          <p:nvPr/>
        </p:nvSpPr>
        <p:spPr bwMode="auto">
          <a:xfrm>
            <a:off x="1676400" y="1703388"/>
            <a:ext cx="6477000" cy="3478212"/>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Gene names in bacteria are written as </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defRPr/>
            </a:pPr>
            <a:r>
              <a:rPr lang="en-US" sz="2000" dirty="0">
                <a:solidFill>
                  <a:schemeClr val="tx1">
                    <a:lumMod val="85000"/>
                    <a:lumOff val="15000"/>
                  </a:schemeClr>
                </a:solidFill>
                <a:latin typeface="Calibri" pitchFamily="34" charset="0"/>
                <a:cs typeface="+mn-cs"/>
              </a:rPr>
              <a:t>	</a:t>
            </a:r>
          </a:p>
          <a:p>
            <a:pPr marL="457200" indent="-457200" fontAlgn="auto">
              <a:spcBef>
                <a:spcPts val="0"/>
              </a:spcBef>
              <a:spcAft>
                <a:spcPts val="0"/>
              </a:spcAft>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defRPr/>
            </a:pPr>
            <a:r>
              <a:rPr lang="en-US" sz="2000" dirty="0">
                <a:solidFill>
                  <a:schemeClr val="tx1">
                    <a:lumMod val="85000"/>
                    <a:lumOff val="15000"/>
                  </a:schemeClr>
                </a:solidFill>
                <a:latin typeface="Calibri" pitchFamily="34" charset="0"/>
                <a:cs typeface="+mn-cs"/>
              </a:rPr>
              <a:t>	(lower case first letter, italicized text)</a:t>
            </a:r>
          </a:p>
          <a:p>
            <a:pPr marL="457200" indent="-457200" fontAlgn="auto">
              <a:spcBef>
                <a:spcPts val="0"/>
              </a:spcBef>
              <a:spcAft>
                <a:spcPts val="0"/>
              </a:spcAft>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Proteins encoded by such genes are written as </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defRPr/>
            </a:pPr>
            <a:r>
              <a:rPr lang="en-US" sz="2000" dirty="0">
                <a:solidFill>
                  <a:schemeClr val="tx1">
                    <a:lumMod val="85000"/>
                    <a:lumOff val="15000"/>
                  </a:schemeClr>
                </a:solidFill>
                <a:latin typeface="Calibri" pitchFamily="34" charset="0"/>
                <a:cs typeface="+mn-cs"/>
              </a:rPr>
              <a:t>	(upper case first letter, not italicized)</a:t>
            </a:r>
            <a:r>
              <a:rPr lang="en-US" sz="2000" i="1" dirty="0">
                <a:solidFill>
                  <a:schemeClr val="tx1">
                    <a:lumMod val="85000"/>
                    <a:lumOff val="15000"/>
                  </a:schemeClr>
                </a:solidFill>
                <a:latin typeface="Calibri" pitchFamily="34" charset="0"/>
                <a:cs typeface="+mn-cs"/>
              </a:rPr>
              <a:t>  </a:t>
            </a:r>
          </a:p>
        </p:txBody>
      </p:sp>
      <p:sp>
        <p:nvSpPr>
          <p:cNvPr id="6" name="Rectangle 5"/>
          <p:cNvSpPr/>
          <p:nvPr/>
        </p:nvSpPr>
        <p:spPr>
          <a:xfrm>
            <a:off x="3581400" y="2236788"/>
            <a:ext cx="763588" cy="369887"/>
          </a:xfrm>
          <a:prstGeom prst="rect">
            <a:avLst/>
          </a:prstGeom>
        </p:spPr>
        <p:txBody>
          <a:bodyPr wrap="none">
            <a:spAutoFit/>
          </a:bodyPr>
          <a:lstStyle/>
          <a:p>
            <a:pPr>
              <a:defRPr/>
            </a:pPr>
            <a:r>
              <a:rPr lang="en-US" i="1" dirty="0" err="1">
                <a:solidFill>
                  <a:schemeClr val="tx1">
                    <a:lumMod val="85000"/>
                    <a:lumOff val="15000"/>
                  </a:schemeClr>
                </a:solidFill>
                <a:latin typeface="Calibri" pitchFamily="34" charset="0"/>
              </a:rPr>
              <a:t>geneX</a:t>
            </a:r>
            <a:endParaRPr lang="en-US" dirty="0"/>
          </a:p>
        </p:txBody>
      </p:sp>
      <p:sp>
        <p:nvSpPr>
          <p:cNvPr id="7" name="Rectangle 6"/>
          <p:cNvSpPr/>
          <p:nvPr/>
        </p:nvSpPr>
        <p:spPr>
          <a:xfrm>
            <a:off x="3581400" y="4141788"/>
            <a:ext cx="855663" cy="369887"/>
          </a:xfrm>
          <a:prstGeom prst="rect">
            <a:avLst/>
          </a:prstGeom>
        </p:spPr>
        <p:txBody>
          <a:bodyPr wrap="none">
            <a:spAutoFit/>
          </a:bodyPr>
          <a:lstStyle/>
          <a:p>
            <a:pPr>
              <a:defRPr/>
            </a:pPr>
            <a:r>
              <a:rPr lang="en-US" dirty="0" err="1">
                <a:solidFill>
                  <a:schemeClr val="tx1">
                    <a:lumMod val="85000"/>
                    <a:lumOff val="15000"/>
                  </a:schemeClr>
                </a:solidFill>
                <a:latin typeface="Calibri" pitchFamily="34" charset="0"/>
              </a:rPr>
              <a:t>GeneX</a:t>
            </a:r>
            <a:r>
              <a:rPr lang="en-US" dirty="0">
                <a:solidFill>
                  <a:schemeClr val="tx1">
                    <a:lumMod val="85000"/>
                    <a:lumOff val="15000"/>
                  </a:schemeClr>
                </a:solidFill>
                <a:latin typeface="Calibri" pitchFamily="34" charset="0"/>
              </a:rPr>
              <a:t> </a:t>
            </a:r>
            <a:endParaRPr lang="en-US"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Will my protein express in </a:t>
            </a:r>
            <a:r>
              <a:rPr lang="en-US" sz="2800" i="1">
                <a:latin typeface="Rockwell Extra Bold" pitchFamily="18" charset="0"/>
              </a:rPr>
              <a:t>E. coli</a:t>
            </a:r>
            <a:r>
              <a:rPr lang="en-US" sz="2800">
                <a:latin typeface="Rockwell Extra Bold" pitchFamily="18" charset="0"/>
              </a:rPr>
              <a:t>?</a:t>
            </a:r>
          </a:p>
        </p:txBody>
      </p:sp>
      <p:sp>
        <p:nvSpPr>
          <p:cNvPr id="39939" name="Rectangle 3"/>
          <p:cNvSpPr>
            <a:spLocks noChangeArrowheads="1"/>
          </p:cNvSpPr>
          <p:nvPr/>
        </p:nvSpPr>
        <p:spPr bwMode="auto">
          <a:xfrm>
            <a:off x="762000" y="762000"/>
            <a:ext cx="7543800" cy="5940425"/>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Most prokaryotic coding sequences will express in </a:t>
            </a:r>
            <a:r>
              <a:rPr lang="en-US" sz="2000" i="1" dirty="0">
                <a:solidFill>
                  <a:schemeClr val="tx1">
                    <a:lumMod val="85000"/>
                    <a:lumOff val="15000"/>
                  </a:schemeClr>
                </a:solidFill>
                <a:latin typeface="Calibri" pitchFamily="34" charset="0"/>
                <a:cs typeface="+mn-cs"/>
              </a:rPr>
              <a:t>E. coli</a:t>
            </a:r>
            <a:r>
              <a:rPr lang="en-US" sz="2000" dirty="0">
                <a:solidFill>
                  <a:schemeClr val="tx1">
                    <a:lumMod val="85000"/>
                    <a:lumOff val="15000"/>
                  </a:schemeClr>
                </a:solidFill>
                <a:latin typeface="Calibri" pitchFamily="34" charset="0"/>
                <a:cs typeface="+mn-cs"/>
              </a:rPr>
              <a:t> (unless toxic) if </a:t>
            </a:r>
            <a:r>
              <a:rPr lang="en-US" sz="2000" dirty="0" err="1">
                <a:solidFill>
                  <a:schemeClr val="tx1">
                    <a:lumMod val="85000"/>
                    <a:lumOff val="15000"/>
                  </a:schemeClr>
                </a:solidFill>
                <a:latin typeface="Calibri" pitchFamily="34" charset="0"/>
                <a:cs typeface="+mn-cs"/>
              </a:rPr>
              <a:t>subcellular</a:t>
            </a:r>
            <a:r>
              <a:rPr lang="en-US" sz="2000" dirty="0">
                <a:solidFill>
                  <a:schemeClr val="tx1">
                    <a:lumMod val="85000"/>
                    <a:lumOff val="15000"/>
                  </a:schemeClr>
                </a:solidFill>
                <a:latin typeface="Calibri" pitchFamily="34" charset="0"/>
                <a:cs typeface="+mn-cs"/>
              </a:rPr>
              <a:t> localization is preserved</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50% of yeast or </a:t>
            </a:r>
            <a:r>
              <a:rPr lang="en-US" sz="2000" dirty="0" err="1">
                <a:solidFill>
                  <a:schemeClr val="tx1">
                    <a:lumMod val="85000"/>
                    <a:lumOff val="15000"/>
                  </a:schemeClr>
                </a:solidFill>
                <a:latin typeface="Calibri" pitchFamily="34" charset="0"/>
                <a:cs typeface="+mn-cs"/>
              </a:rPr>
              <a:t>archaeal</a:t>
            </a:r>
            <a:r>
              <a:rPr lang="en-US" sz="2000" dirty="0">
                <a:solidFill>
                  <a:schemeClr val="tx1">
                    <a:lumMod val="85000"/>
                    <a:lumOff val="15000"/>
                  </a:schemeClr>
                </a:solidFill>
                <a:latin typeface="Calibri" pitchFamily="34" charset="0"/>
                <a:cs typeface="+mn-cs"/>
              </a:rPr>
              <a:t> proteins express in </a:t>
            </a:r>
            <a:r>
              <a:rPr lang="en-US" sz="2000" i="1" dirty="0">
                <a:solidFill>
                  <a:schemeClr val="tx1">
                    <a:lumMod val="85000"/>
                    <a:lumOff val="15000"/>
                  </a:schemeClr>
                </a:solidFill>
                <a:latin typeface="Calibri" pitchFamily="34" charset="0"/>
                <a:cs typeface="+mn-cs"/>
              </a:rPr>
              <a:t>E. coli (as long as they aren’t over ~1200 amino acids long or so)</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Screening several </a:t>
            </a:r>
            <a:r>
              <a:rPr lang="en-US" sz="2000" dirty="0" err="1">
                <a:solidFill>
                  <a:schemeClr val="tx1">
                    <a:lumMod val="85000"/>
                    <a:lumOff val="15000"/>
                  </a:schemeClr>
                </a:solidFill>
                <a:latin typeface="Calibri" pitchFamily="34" charset="0"/>
                <a:cs typeface="+mn-cs"/>
              </a:rPr>
              <a:t>homologs</a:t>
            </a:r>
            <a:r>
              <a:rPr lang="en-US" sz="2000" dirty="0">
                <a:solidFill>
                  <a:schemeClr val="tx1">
                    <a:lumMod val="85000"/>
                    <a:lumOff val="15000"/>
                  </a:schemeClr>
                </a:solidFill>
                <a:latin typeface="Calibri" pitchFamily="34" charset="0"/>
                <a:cs typeface="+mn-cs"/>
              </a:rPr>
              <a:t> of a yeast/</a:t>
            </a:r>
            <a:r>
              <a:rPr lang="en-US" sz="2000" dirty="0" err="1">
                <a:solidFill>
                  <a:schemeClr val="tx1">
                    <a:lumMod val="85000"/>
                    <a:lumOff val="15000"/>
                  </a:schemeClr>
                </a:solidFill>
                <a:latin typeface="Calibri" pitchFamily="34" charset="0"/>
                <a:cs typeface="+mn-cs"/>
              </a:rPr>
              <a:t>archael</a:t>
            </a:r>
            <a:r>
              <a:rPr lang="en-US" sz="2000" dirty="0">
                <a:solidFill>
                  <a:schemeClr val="tx1">
                    <a:lumMod val="85000"/>
                    <a:lumOff val="15000"/>
                  </a:schemeClr>
                </a:solidFill>
                <a:latin typeface="Calibri" pitchFamily="34" charset="0"/>
                <a:cs typeface="+mn-cs"/>
              </a:rPr>
              <a:t> CDS often will identify one that can express in </a:t>
            </a:r>
            <a:r>
              <a:rPr lang="en-US" sz="2000" i="1" dirty="0">
                <a:solidFill>
                  <a:schemeClr val="tx1">
                    <a:lumMod val="85000"/>
                    <a:lumOff val="15000"/>
                  </a:schemeClr>
                </a:solidFill>
                <a:latin typeface="Calibri" pitchFamily="34" charset="0"/>
                <a:cs typeface="+mn-cs"/>
              </a:rPr>
              <a:t>E. coli</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Mammalian CDS’s have a much higher fail rate, often make inclusion bodies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Gene synthesizing a eukaryotic CDS with </a:t>
            </a:r>
            <a:r>
              <a:rPr lang="en-US" sz="2000" i="1" dirty="0">
                <a:solidFill>
                  <a:schemeClr val="tx1">
                    <a:lumMod val="85000"/>
                    <a:lumOff val="15000"/>
                  </a:schemeClr>
                </a:solidFill>
                <a:latin typeface="Calibri" pitchFamily="34" charset="0"/>
                <a:cs typeface="+mn-cs"/>
              </a:rPr>
              <a:t>E. coli</a:t>
            </a:r>
            <a:r>
              <a:rPr lang="en-US" sz="2000" dirty="0">
                <a:solidFill>
                  <a:schemeClr val="tx1">
                    <a:lumMod val="85000"/>
                    <a:lumOff val="15000"/>
                  </a:schemeClr>
                </a:solidFill>
                <a:latin typeface="Calibri" pitchFamily="34" charset="0"/>
                <a:cs typeface="+mn-cs"/>
              </a:rPr>
              <a:t> codon usage will often improve it’s ability to express, but not always. </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rPr>
              <a:t>Proper disulfide bonding is often a problem with proteins who are natively extracellular mammalian proteins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rPr>
              <a:t>You’ll often find that proteins express or not in classes rather than as individuals, so evidence that one proteins does or doesn’t express is often evidence that a related protein will or will not express</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rPr>
              <a:t>Characterization of expression is likely to exist soon</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Will my protein express in </a:t>
            </a:r>
            <a:r>
              <a:rPr lang="en-US" sz="2800" i="1">
                <a:latin typeface="Rockwell Extra Bold" pitchFamily="18" charset="0"/>
              </a:rPr>
              <a:t>E. coli</a:t>
            </a:r>
            <a:r>
              <a:rPr lang="en-US" sz="2800">
                <a:latin typeface="Rockwell Extra Bold" pitchFamily="18" charset="0"/>
              </a:rPr>
              <a:t>?</a:t>
            </a:r>
          </a:p>
        </p:txBody>
      </p:sp>
      <p:sp>
        <p:nvSpPr>
          <p:cNvPr id="40963" name="Rectangle 3"/>
          <p:cNvSpPr>
            <a:spLocks noChangeArrowheads="1"/>
          </p:cNvSpPr>
          <p:nvPr/>
        </p:nvSpPr>
        <p:spPr bwMode="auto">
          <a:xfrm>
            <a:off x="762000" y="762000"/>
            <a:ext cx="7543800" cy="5016500"/>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rPr>
              <a:t>The best evidence that a CDS will express is a paper in which someone expressed the protein in </a:t>
            </a:r>
            <a:r>
              <a:rPr lang="en-US" sz="2000" i="1" dirty="0">
                <a:solidFill>
                  <a:schemeClr val="tx1">
                    <a:lumMod val="85000"/>
                    <a:lumOff val="15000"/>
                  </a:schemeClr>
                </a:solidFill>
                <a:latin typeface="Calibri" pitchFamily="34" charset="0"/>
              </a:rPr>
              <a:t>E. coli</a:t>
            </a:r>
            <a:endParaRPr lang="en-US" sz="2000" dirty="0">
              <a:solidFill>
                <a:schemeClr val="tx1">
                  <a:lumMod val="85000"/>
                  <a:lumOff val="15000"/>
                </a:schemeClr>
              </a:solidFill>
              <a:latin typeface="Calibri" pitchFamily="34" charset="0"/>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Crystal structure papers and NMR papers are a great source for finding out if a protein expresses in </a:t>
            </a:r>
            <a:r>
              <a:rPr lang="en-US" sz="2000" i="1" dirty="0">
                <a:solidFill>
                  <a:schemeClr val="tx1">
                    <a:lumMod val="85000"/>
                    <a:lumOff val="15000"/>
                  </a:schemeClr>
                </a:solidFill>
                <a:latin typeface="Calibri" pitchFamily="34" charset="0"/>
                <a:cs typeface="+mn-cs"/>
              </a:rPr>
              <a:t>E. coli</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Be careful to check methods section and look out for buzzwords like “inclusion bodies” and “refolding” – that means it doesn’t express properly-folded protein</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First try doing a </a:t>
            </a:r>
            <a:r>
              <a:rPr lang="en-US" sz="2000" dirty="0" err="1">
                <a:solidFill>
                  <a:schemeClr val="tx1">
                    <a:lumMod val="85000"/>
                    <a:lumOff val="15000"/>
                  </a:schemeClr>
                </a:solidFill>
                <a:latin typeface="Calibri" pitchFamily="34" charset="0"/>
                <a:cs typeface="+mn-cs"/>
              </a:rPr>
              <a:t>pubmed</a:t>
            </a:r>
            <a:r>
              <a:rPr lang="en-US" sz="2000" dirty="0">
                <a:solidFill>
                  <a:schemeClr val="tx1">
                    <a:lumMod val="85000"/>
                    <a:lumOff val="15000"/>
                  </a:schemeClr>
                </a:solidFill>
                <a:latin typeface="Calibri" pitchFamily="34" charset="0"/>
                <a:cs typeface="+mn-cs"/>
              </a:rPr>
              <a:t> structure search for the protein name, then read the paper</a:t>
            </a:r>
          </a:p>
        </p:txBody>
      </p:sp>
      <p:sp>
        <p:nvSpPr>
          <p:cNvPr id="5" name="TextBox 4"/>
          <p:cNvSpPr txBox="1"/>
          <p:nvPr/>
        </p:nvSpPr>
        <p:spPr>
          <a:xfrm>
            <a:off x="3886200" y="5505450"/>
            <a:ext cx="3276600" cy="1200150"/>
          </a:xfrm>
          <a:prstGeom prst="rect">
            <a:avLst/>
          </a:prstGeom>
          <a:noFill/>
        </p:spPr>
        <p:txBody>
          <a:bodyPr>
            <a:spAutoFit/>
          </a:bodyPr>
          <a:lstStyle/>
          <a:p>
            <a:pPr fontAlgn="auto">
              <a:spcBef>
                <a:spcPts val="0"/>
              </a:spcBef>
              <a:spcAft>
                <a:spcPts val="0"/>
              </a:spcAft>
              <a:defRPr/>
            </a:pPr>
            <a:r>
              <a:rPr lang="en-US" dirty="0" err="1">
                <a:solidFill>
                  <a:schemeClr val="tx1">
                    <a:lumMod val="85000"/>
                    <a:lumOff val="15000"/>
                  </a:schemeClr>
                </a:solidFill>
                <a:latin typeface="+mn-lt"/>
                <a:cs typeface="+mn-cs"/>
              </a:rPr>
              <a:t>Pubmed</a:t>
            </a:r>
            <a:r>
              <a:rPr lang="en-US" dirty="0">
                <a:solidFill>
                  <a:schemeClr val="tx1">
                    <a:lumMod val="85000"/>
                    <a:lumOff val="15000"/>
                  </a:schemeClr>
                </a:solidFill>
                <a:latin typeface="+mn-lt"/>
                <a:cs typeface="+mn-cs"/>
              </a:rPr>
              <a:t> keywords:</a:t>
            </a:r>
          </a:p>
          <a:p>
            <a:pPr fontAlgn="auto">
              <a:spcBef>
                <a:spcPts val="0"/>
              </a:spcBef>
              <a:spcAft>
                <a:spcPts val="0"/>
              </a:spcAft>
              <a:defRPr/>
            </a:pPr>
            <a:r>
              <a:rPr lang="en-US" dirty="0">
                <a:solidFill>
                  <a:schemeClr val="tx1">
                    <a:lumMod val="85000"/>
                    <a:lumOff val="15000"/>
                  </a:schemeClr>
                </a:solidFill>
                <a:latin typeface="+mn-lt"/>
                <a:cs typeface="+mn-cs"/>
              </a:rPr>
              <a:t>structure Xyz </a:t>
            </a:r>
          </a:p>
          <a:p>
            <a:pPr fontAlgn="auto">
              <a:spcBef>
                <a:spcPts val="0"/>
              </a:spcBef>
              <a:spcAft>
                <a:spcPts val="0"/>
              </a:spcAft>
              <a:defRPr/>
            </a:pPr>
            <a:r>
              <a:rPr lang="en-US" dirty="0">
                <a:solidFill>
                  <a:schemeClr val="tx1">
                    <a:lumMod val="85000"/>
                    <a:lumOff val="15000"/>
                  </a:schemeClr>
                </a:solidFill>
                <a:latin typeface="+mn-lt"/>
                <a:cs typeface="+mn-cs"/>
              </a:rPr>
              <a:t>crystal Xyz </a:t>
            </a:r>
          </a:p>
          <a:p>
            <a:pPr fontAlgn="auto">
              <a:spcBef>
                <a:spcPts val="0"/>
              </a:spcBef>
              <a:spcAft>
                <a:spcPts val="0"/>
              </a:spcAft>
              <a:defRPr/>
            </a:pPr>
            <a:r>
              <a:rPr lang="en-US" dirty="0">
                <a:solidFill>
                  <a:schemeClr val="tx1">
                    <a:lumMod val="85000"/>
                    <a:lumOff val="15000"/>
                  </a:schemeClr>
                </a:solidFill>
                <a:latin typeface="+mn-lt"/>
                <a:cs typeface="+mn-cs"/>
              </a:rPr>
              <a:t>NMR Xyz </a:t>
            </a:r>
          </a:p>
        </p:txBody>
      </p:sp>
      <p:sp>
        <p:nvSpPr>
          <p:cNvPr id="6" name="TextBox 5"/>
          <p:cNvSpPr txBox="1"/>
          <p:nvPr/>
        </p:nvSpPr>
        <p:spPr>
          <a:xfrm>
            <a:off x="3886200" y="1676400"/>
            <a:ext cx="3276600" cy="1754188"/>
          </a:xfrm>
          <a:prstGeom prst="rect">
            <a:avLst/>
          </a:prstGeom>
          <a:noFill/>
        </p:spPr>
        <p:txBody>
          <a:bodyPr>
            <a:spAutoFit/>
          </a:bodyPr>
          <a:lstStyle/>
          <a:p>
            <a:pPr fontAlgn="auto">
              <a:spcBef>
                <a:spcPts val="0"/>
              </a:spcBef>
              <a:spcAft>
                <a:spcPts val="0"/>
              </a:spcAft>
              <a:defRPr/>
            </a:pPr>
            <a:r>
              <a:rPr lang="en-US" dirty="0" err="1">
                <a:solidFill>
                  <a:schemeClr val="tx1">
                    <a:lumMod val="85000"/>
                    <a:lumOff val="15000"/>
                  </a:schemeClr>
                </a:solidFill>
                <a:latin typeface="+mn-lt"/>
                <a:cs typeface="+mn-cs"/>
              </a:rPr>
              <a:t>Pubmed</a:t>
            </a:r>
            <a:r>
              <a:rPr lang="en-US" dirty="0">
                <a:solidFill>
                  <a:schemeClr val="tx1">
                    <a:lumMod val="85000"/>
                    <a:lumOff val="15000"/>
                  </a:schemeClr>
                </a:solidFill>
                <a:latin typeface="+mn-lt"/>
                <a:cs typeface="+mn-cs"/>
              </a:rPr>
              <a:t> keywords:</a:t>
            </a:r>
          </a:p>
          <a:p>
            <a:pPr fontAlgn="auto">
              <a:spcBef>
                <a:spcPts val="0"/>
              </a:spcBef>
              <a:spcAft>
                <a:spcPts val="0"/>
              </a:spcAft>
              <a:defRPr/>
            </a:pPr>
            <a:r>
              <a:rPr lang="en-US" dirty="0">
                <a:solidFill>
                  <a:schemeClr val="tx1">
                    <a:lumMod val="85000"/>
                    <a:lumOff val="15000"/>
                  </a:schemeClr>
                </a:solidFill>
                <a:latin typeface="+mn-lt"/>
                <a:cs typeface="+mn-cs"/>
              </a:rPr>
              <a:t>cloning Xyz </a:t>
            </a:r>
          </a:p>
          <a:p>
            <a:pPr fontAlgn="auto">
              <a:spcBef>
                <a:spcPts val="0"/>
              </a:spcBef>
              <a:spcAft>
                <a:spcPts val="0"/>
              </a:spcAft>
              <a:defRPr/>
            </a:pPr>
            <a:r>
              <a:rPr lang="en-US" dirty="0">
                <a:solidFill>
                  <a:schemeClr val="tx1">
                    <a:lumMod val="85000"/>
                    <a:lumOff val="15000"/>
                  </a:schemeClr>
                </a:solidFill>
                <a:latin typeface="+mn-lt"/>
                <a:cs typeface="+mn-cs"/>
              </a:rPr>
              <a:t>cloning Xyz </a:t>
            </a:r>
          </a:p>
          <a:p>
            <a:pPr fontAlgn="auto">
              <a:spcBef>
                <a:spcPts val="0"/>
              </a:spcBef>
              <a:spcAft>
                <a:spcPts val="0"/>
              </a:spcAft>
              <a:defRPr/>
            </a:pPr>
            <a:r>
              <a:rPr lang="en-US" dirty="0">
                <a:solidFill>
                  <a:schemeClr val="tx1">
                    <a:lumMod val="85000"/>
                    <a:lumOff val="15000"/>
                  </a:schemeClr>
                </a:solidFill>
                <a:latin typeface="+mn-lt"/>
                <a:cs typeface="+mn-cs"/>
              </a:rPr>
              <a:t>coli identification Xyz </a:t>
            </a:r>
          </a:p>
          <a:p>
            <a:pPr fontAlgn="auto">
              <a:spcBef>
                <a:spcPts val="0"/>
              </a:spcBef>
              <a:spcAft>
                <a:spcPts val="0"/>
              </a:spcAft>
              <a:defRPr/>
            </a:pPr>
            <a:r>
              <a:rPr lang="en-US" dirty="0">
                <a:solidFill>
                  <a:schemeClr val="tx1">
                    <a:lumMod val="85000"/>
                    <a:lumOff val="15000"/>
                  </a:schemeClr>
                </a:solidFill>
                <a:latin typeface="+mn-lt"/>
                <a:cs typeface="+mn-cs"/>
              </a:rPr>
              <a:t>coli Xyz expression </a:t>
            </a:r>
          </a:p>
          <a:p>
            <a:pPr fontAlgn="auto">
              <a:spcBef>
                <a:spcPts val="0"/>
              </a:spcBef>
              <a:spcAft>
                <a:spcPts val="0"/>
              </a:spcAft>
              <a:defRPr/>
            </a:pPr>
            <a:r>
              <a:rPr lang="en-US" dirty="0">
                <a:solidFill>
                  <a:schemeClr val="tx1">
                    <a:lumMod val="85000"/>
                    <a:lumOff val="15000"/>
                  </a:schemeClr>
                </a:solidFill>
                <a:latin typeface="+mn-lt"/>
                <a:cs typeface="+mn-cs"/>
              </a:rPr>
              <a:t>coli Xyz purification coli</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4034" name="TextBox 5"/>
          <p:cNvSpPr txBox="1">
            <a:spLocks noChangeArrowheads="1"/>
          </p:cNvSpPr>
          <p:nvPr/>
        </p:nvSpPr>
        <p:spPr bwMode="auto">
          <a:xfrm>
            <a:off x="1600200" y="2438400"/>
            <a:ext cx="6019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a:solidFill>
                  <a:srgbClr val="262626"/>
                </a:solidFill>
                <a:latin typeface="Calibri" pitchFamily="34" charset="0"/>
              </a:rPr>
              <a:t>Find an example of a catalase that can be used as a protein-coding part in </a:t>
            </a:r>
            <a:r>
              <a:rPr lang="en-US" sz="3600" i="1">
                <a:solidFill>
                  <a:srgbClr val="262626"/>
                </a:solidFill>
                <a:latin typeface="Calibri" pitchFamily="34" charset="0"/>
              </a:rPr>
              <a:t>E. coli</a:t>
            </a:r>
          </a:p>
        </p:txBody>
      </p:sp>
      <p:sp>
        <p:nvSpPr>
          <p:cNvPr id="22532" name="Rectangle 3"/>
          <p:cNvSpPr>
            <a:spLocks noChangeArrowheads="1"/>
          </p:cNvSpPr>
          <p:nvPr/>
        </p:nvSpPr>
        <p:spPr bwMode="auto">
          <a:xfrm>
            <a:off x="3048000" y="4419600"/>
            <a:ext cx="268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rPr>
              <a:t>Catalase expression coli</a:t>
            </a:r>
          </a:p>
        </p:txBody>
      </p:sp>
    </p:spTree>
    <p:extLst>
      <p:ext uri="{BB962C8B-B14F-4D97-AF65-F5344CB8AC3E}">
        <p14:creationId xmlns:p14="http://schemas.microsoft.com/office/powerpoint/2010/main" val="1661533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304800" y="130175"/>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Rockwell Extra Bold" pitchFamily="18" charset="0"/>
              </a:rPr>
              <a:t>Finding papers that describe gene expression</a:t>
            </a:r>
          </a:p>
        </p:txBody>
      </p:sp>
      <p:sp>
        <p:nvSpPr>
          <p:cNvPr id="39939" name="Rectangle 3"/>
          <p:cNvSpPr>
            <a:spLocks noChangeArrowheads="1"/>
          </p:cNvSpPr>
          <p:nvPr/>
        </p:nvSpPr>
        <p:spPr bwMode="auto">
          <a:xfrm>
            <a:off x="762000" y="609600"/>
            <a:ext cx="7543800" cy="5940425"/>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The best way is to identify information about transcriptional elements is searching for assay methods</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Ideal reference: a plasmid with GFP and measured fluorescence under various conditions. </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Most molecular biologists like to study gene expression in the genome to preserve the copy number and context to avoid artifacts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Searching </a:t>
            </a:r>
            <a:r>
              <a:rPr lang="en-US" sz="2000" dirty="0" err="1">
                <a:solidFill>
                  <a:schemeClr val="tx1">
                    <a:lumMod val="85000"/>
                    <a:lumOff val="15000"/>
                  </a:schemeClr>
                </a:solidFill>
                <a:latin typeface="Calibri" pitchFamily="34" charset="0"/>
                <a:cs typeface="+mn-cs"/>
              </a:rPr>
              <a:t>pubmed</a:t>
            </a:r>
            <a:r>
              <a:rPr lang="en-US" sz="2000" dirty="0">
                <a:solidFill>
                  <a:schemeClr val="tx1">
                    <a:lumMod val="85000"/>
                    <a:lumOff val="15000"/>
                  </a:schemeClr>
                </a:solidFill>
                <a:latin typeface="Calibri" pitchFamily="34" charset="0"/>
                <a:cs typeface="+mn-cs"/>
              </a:rPr>
              <a:t> for papers that describe the gene and one of the reporter genes might give such papers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Google searches will also scan the body of the papers for things, but is less efficient than the </a:t>
            </a:r>
            <a:r>
              <a:rPr lang="en-US" sz="2000" dirty="0" err="1">
                <a:solidFill>
                  <a:schemeClr val="tx1">
                    <a:lumMod val="85000"/>
                    <a:lumOff val="15000"/>
                  </a:schemeClr>
                </a:solidFill>
                <a:latin typeface="Calibri" pitchFamily="34" charset="0"/>
                <a:cs typeface="+mn-cs"/>
              </a:rPr>
              <a:t>pubmed</a:t>
            </a:r>
            <a:r>
              <a:rPr lang="en-US" sz="2000" dirty="0">
                <a:solidFill>
                  <a:schemeClr val="tx1">
                    <a:lumMod val="85000"/>
                    <a:lumOff val="15000"/>
                  </a:schemeClr>
                </a:solidFill>
                <a:latin typeface="Calibri" pitchFamily="34" charset="0"/>
                <a:cs typeface="+mn-cs"/>
              </a:rPr>
              <a:t> searches (you’ll get a lot of false positives). A paper that talks about specific details about an assay and the gene of interest can be pulled up this way.</a:t>
            </a:r>
          </a:p>
        </p:txBody>
      </p:sp>
      <p:sp>
        <p:nvSpPr>
          <p:cNvPr id="5" name="TextBox 4"/>
          <p:cNvSpPr txBox="1"/>
          <p:nvPr/>
        </p:nvSpPr>
        <p:spPr>
          <a:xfrm>
            <a:off x="3048000" y="1217613"/>
            <a:ext cx="2438400" cy="1754187"/>
          </a:xfrm>
          <a:prstGeom prst="rect">
            <a:avLst/>
          </a:prstGeom>
          <a:noFill/>
        </p:spPr>
        <p:txBody>
          <a:bodyPr>
            <a:spAutoFit/>
          </a:bodyPr>
          <a:lstStyle/>
          <a:p>
            <a:pPr fontAlgn="auto">
              <a:spcBef>
                <a:spcPts val="0"/>
              </a:spcBef>
              <a:spcAft>
                <a:spcPts val="0"/>
              </a:spcAft>
              <a:defRPr/>
            </a:pPr>
            <a:r>
              <a:rPr lang="en-US" dirty="0">
                <a:solidFill>
                  <a:schemeClr val="tx1">
                    <a:lumMod val="85000"/>
                    <a:lumOff val="15000"/>
                  </a:schemeClr>
                </a:solidFill>
                <a:latin typeface="+mn-lt"/>
                <a:cs typeface="+mn-cs"/>
              </a:rPr>
              <a:t>Microarrays</a:t>
            </a:r>
          </a:p>
          <a:p>
            <a:pPr fontAlgn="auto">
              <a:spcBef>
                <a:spcPts val="0"/>
              </a:spcBef>
              <a:spcAft>
                <a:spcPts val="0"/>
              </a:spcAft>
              <a:defRPr/>
            </a:pPr>
            <a:r>
              <a:rPr lang="en-US" dirty="0">
                <a:solidFill>
                  <a:schemeClr val="tx1">
                    <a:lumMod val="85000"/>
                    <a:lumOff val="15000"/>
                  </a:schemeClr>
                </a:solidFill>
                <a:latin typeface="+mn-lt"/>
                <a:cs typeface="+mn-cs"/>
              </a:rPr>
              <a:t>RNA-</a:t>
            </a:r>
            <a:r>
              <a:rPr lang="en-US" dirty="0" err="1">
                <a:solidFill>
                  <a:schemeClr val="tx1">
                    <a:lumMod val="85000"/>
                    <a:lumOff val="15000"/>
                  </a:schemeClr>
                </a:solidFill>
                <a:latin typeface="+mn-lt"/>
                <a:cs typeface="+mn-cs"/>
              </a:rPr>
              <a:t>Seq</a:t>
            </a:r>
            <a:endParaRPr lang="en-US" dirty="0">
              <a:solidFill>
                <a:schemeClr val="tx1">
                  <a:lumMod val="85000"/>
                  <a:lumOff val="15000"/>
                </a:schemeClr>
              </a:solidFill>
              <a:latin typeface="+mn-lt"/>
              <a:cs typeface="+mn-cs"/>
            </a:endParaRPr>
          </a:p>
          <a:p>
            <a:pPr fontAlgn="auto">
              <a:spcBef>
                <a:spcPts val="0"/>
              </a:spcBef>
              <a:spcAft>
                <a:spcPts val="0"/>
              </a:spcAft>
              <a:defRPr/>
            </a:pPr>
            <a:r>
              <a:rPr lang="en-US" dirty="0" err="1">
                <a:solidFill>
                  <a:schemeClr val="tx1">
                    <a:lumMod val="85000"/>
                    <a:lumOff val="15000"/>
                  </a:schemeClr>
                </a:solidFill>
                <a:latin typeface="+mn-lt"/>
                <a:cs typeface="+mn-cs"/>
              </a:rPr>
              <a:t>lacZ</a:t>
            </a:r>
            <a:r>
              <a:rPr lang="en-US" dirty="0">
                <a:solidFill>
                  <a:schemeClr val="tx1">
                    <a:lumMod val="85000"/>
                    <a:lumOff val="15000"/>
                  </a:schemeClr>
                </a:solidFill>
                <a:latin typeface="+mn-lt"/>
                <a:cs typeface="+mn-cs"/>
              </a:rPr>
              <a:t> assays</a:t>
            </a:r>
          </a:p>
          <a:p>
            <a:pPr fontAlgn="auto">
              <a:spcBef>
                <a:spcPts val="0"/>
              </a:spcBef>
              <a:spcAft>
                <a:spcPts val="0"/>
              </a:spcAft>
              <a:defRPr/>
            </a:pPr>
            <a:r>
              <a:rPr lang="en-US" dirty="0" err="1">
                <a:solidFill>
                  <a:schemeClr val="tx1">
                    <a:lumMod val="85000"/>
                    <a:lumOff val="15000"/>
                  </a:schemeClr>
                </a:solidFill>
                <a:latin typeface="+mn-lt"/>
                <a:cs typeface="+mn-cs"/>
              </a:rPr>
              <a:t>footprinting</a:t>
            </a:r>
            <a:r>
              <a:rPr lang="en-US" dirty="0">
                <a:solidFill>
                  <a:schemeClr val="tx1">
                    <a:lumMod val="85000"/>
                    <a:lumOff val="15000"/>
                  </a:schemeClr>
                </a:solidFill>
                <a:latin typeface="+mn-lt"/>
                <a:cs typeface="+mn-cs"/>
              </a:rPr>
              <a:t> analyses</a:t>
            </a:r>
          </a:p>
          <a:p>
            <a:pPr fontAlgn="auto">
              <a:spcBef>
                <a:spcPts val="0"/>
              </a:spcBef>
              <a:spcAft>
                <a:spcPts val="0"/>
              </a:spcAft>
              <a:defRPr/>
            </a:pPr>
            <a:r>
              <a:rPr lang="en-US" dirty="0">
                <a:solidFill>
                  <a:schemeClr val="tx1">
                    <a:lumMod val="85000"/>
                    <a:lumOff val="15000"/>
                  </a:schemeClr>
                </a:solidFill>
                <a:latin typeface="+mn-lt"/>
                <a:cs typeface="+mn-cs"/>
              </a:rPr>
              <a:t>northern blots</a:t>
            </a:r>
          </a:p>
          <a:p>
            <a:pPr fontAlgn="auto">
              <a:spcBef>
                <a:spcPts val="0"/>
              </a:spcBef>
              <a:spcAft>
                <a:spcPts val="0"/>
              </a:spcAft>
              <a:defRPr/>
            </a:pPr>
            <a:r>
              <a:rPr lang="en-US" dirty="0">
                <a:solidFill>
                  <a:schemeClr val="tx1">
                    <a:lumMod val="85000"/>
                    <a:lumOff val="15000"/>
                  </a:schemeClr>
                </a:solidFill>
                <a:latin typeface="+mn-lt"/>
                <a:cs typeface="+mn-cs"/>
              </a:rPr>
              <a:t>western blots</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762000" y="685800"/>
            <a:ext cx="7543800" cy="5940425"/>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Search for the specific method along with the gene name or protein name</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Google for words associated with the experiment along with the gene name or protein name</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Going the other direction, you can do similar searches starting with phrases about the induction conditions and search for gene names associated with it</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Can also search for verbs like induction, activation, repression, control, regulation</a:t>
            </a:r>
          </a:p>
        </p:txBody>
      </p:sp>
      <p:sp>
        <p:nvSpPr>
          <p:cNvPr id="23555" name="TextBox 4"/>
          <p:cNvSpPr txBox="1">
            <a:spLocks noChangeArrowheads="1"/>
          </p:cNvSpPr>
          <p:nvPr/>
        </p:nvSpPr>
        <p:spPr bwMode="auto">
          <a:xfrm>
            <a:off x="304800" y="130175"/>
            <a:ext cx="883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Rockwell Extra Bold" pitchFamily="18" charset="0"/>
              </a:rPr>
              <a:t>Finding papers that describe gene expression</a:t>
            </a:r>
          </a:p>
        </p:txBody>
      </p:sp>
      <p:sp>
        <p:nvSpPr>
          <p:cNvPr id="6" name="TextBox 5"/>
          <p:cNvSpPr txBox="1"/>
          <p:nvPr/>
        </p:nvSpPr>
        <p:spPr>
          <a:xfrm>
            <a:off x="3048000" y="1293813"/>
            <a:ext cx="3733800" cy="2032000"/>
          </a:xfrm>
          <a:prstGeom prst="rect">
            <a:avLst/>
          </a:prstGeom>
          <a:noFill/>
        </p:spPr>
        <p:txBody>
          <a:bodyPr>
            <a:spAutoFit/>
          </a:bodyPr>
          <a:lstStyle/>
          <a:p>
            <a:pPr fontAlgn="auto">
              <a:spcBef>
                <a:spcPts val="0"/>
              </a:spcBef>
              <a:spcAft>
                <a:spcPts val="0"/>
              </a:spcAft>
              <a:defRPr/>
            </a:pPr>
            <a:r>
              <a:rPr lang="en-US" dirty="0">
                <a:solidFill>
                  <a:schemeClr val="tx1">
                    <a:lumMod val="85000"/>
                    <a:lumOff val="15000"/>
                  </a:schemeClr>
                </a:solidFill>
                <a:latin typeface="+mn-lt"/>
                <a:cs typeface="+mn-cs"/>
              </a:rPr>
              <a:t>Xyz GFP</a:t>
            </a:r>
          </a:p>
          <a:p>
            <a:pPr fontAlgn="auto">
              <a:spcBef>
                <a:spcPts val="0"/>
              </a:spcBef>
              <a:spcAft>
                <a:spcPts val="0"/>
              </a:spcAft>
              <a:defRPr/>
            </a:pPr>
            <a:r>
              <a:rPr lang="en-US" dirty="0">
                <a:solidFill>
                  <a:schemeClr val="tx1">
                    <a:lumMod val="85000"/>
                    <a:lumOff val="15000"/>
                  </a:schemeClr>
                </a:solidFill>
                <a:latin typeface="+mn-lt"/>
                <a:cs typeface="+mn-cs"/>
              </a:rPr>
              <a:t>Xyz </a:t>
            </a:r>
            <a:r>
              <a:rPr lang="en-US" dirty="0" err="1">
                <a:solidFill>
                  <a:schemeClr val="tx1">
                    <a:lumMod val="85000"/>
                    <a:lumOff val="15000"/>
                  </a:schemeClr>
                </a:solidFill>
                <a:latin typeface="+mn-lt"/>
                <a:cs typeface="+mn-cs"/>
              </a:rPr>
              <a:t>lacZ</a:t>
            </a:r>
            <a:endParaRPr lang="en-US" dirty="0">
              <a:solidFill>
                <a:schemeClr val="tx1">
                  <a:lumMod val="85000"/>
                  <a:lumOff val="15000"/>
                </a:schemeClr>
              </a:solidFill>
              <a:latin typeface="+mn-lt"/>
              <a:cs typeface="+mn-cs"/>
            </a:endParaRPr>
          </a:p>
          <a:p>
            <a:pPr fontAlgn="auto">
              <a:spcBef>
                <a:spcPts val="0"/>
              </a:spcBef>
              <a:spcAft>
                <a:spcPts val="0"/>
              </a:spcAft>
              <a:defRPr/>
            </a:pPr>
            <a:r>
              <a:rPr lang="en-US" dirty="0">
                <a:solidFill>
                  <a:schemeClr val="tx1">
                    <a:lumMod val="85000"/>
                    <a:lumOff val="15000"/>
                  </a:schemeClr>
                </a:solidFill>
                <a:latin typeface="+mn-lt"/>
                <a:cs typeface="+mn-cs"/>
              </a:rPr>
              <a:t>Xyz </a:t>
            </a:r>
            <a:r>
              <a:rPr lang="en-US" dirty="0" err="1">
                <a:solidFill>
                  <a:schemeClr val="tx1">
                    <a:lumMod val="85000"/>
                    <a:lumOff val="15000"/>
                  </a:schemeClr>
                </a:solidFill>
                <a:latin typeface="+mn-lt"/>
                <a:cs typeface="+mn-cs"/>
              </a:rPr>
              <a:t>phoA</a:t>
            </a:r>
            <a:endParaRPr lang="en-US" dirty="0">
              <a:solidFill>
                <a:schemeClr val="tx1">
                  <a:lumMod val="85000"/>
                  <a:lumOff val="15000"/>
                </a:schemeClr>
              </a:solidFill>
              <a:latin typeface="+mn-lt"/>
              <a:cs typeface="+mn-cs"/>
            </a:endParaRPr>
          </a:p>
          <a:p>
            <a:pPr fontAlgn="auto">
              <a:spcBef>
                <a:spcPts val="0"/>
              </a:spcBef>
              <a:spcAft>
                <a:spcPts val="0"/>
              </a:spcAft>
              <a:defRPr/>
            </a:pPr>
            <a:r>
              <a:rPr lang="en-US" dirty="0">
                <a:solidFill>
                  <a:schemeClr val="tx1">
                    <a:lumMod val="85000"/>
                    <a:lumOff val="15000"/>
                  </a:schemeClr>
                </a:solidFill>
                <a:latin typeface="+mn-lt"/>
                <a:cs typeface="+mn-cs"/>
              </a:rPr>
              <a:t>Xyz alkaline </a:t>
            </a:r>
            <a:r>
              <a:rPr lang="en-US" dirty="0" err="1">
                <a:solidFill>
                  <a:schemeClr val="tx1">
                    <a:lumMod val="85000"/>
                    <a:lumOff val="15000"/>
                  </a:schemeClr>
                </a:solidFill>
                <a:latin typeface="+mn-lt"/>
                <a:cs typeface="+mn-cs"/>
              </a:rPr>
              <a:t>phosphatase</a:t>
            </a:r>
            <a:endParaRPr lang="en-US" dirty="0">
              <a:solidFill>
                <a:schemeClr val="tx1">
                  <a:lumMod val="85000"/>
                  <a:lumOff val="15000"/>
                </a:schemeClr>
              </a:solidFill>
              <a:latin typeface="+mn-lt"/>
              <a:cs typeface="+mn-cs"/>
            </a:endParaRPr>
          </a:p>
          <a:p>
            <a:pPr fontAlgn="auto">
              <a:spcBef>
                <a:spcPts val="0"/>
              </a:spcBef>
              <a:spcAft>
                <a:spcPts val="0"/>
              </a:spcAft>
              <a:defRPr/>
            </a:pPr>
            <a:r>
              <a:rPr lang="en-US" dirty="0">
                <a:solidFill>
                  <a:schemeClr val="tx1">
                    <a:lumMod val="85000"/>
                    <a:lumOff val="15000"/>
                  </a:schemeClr>
                </a:solidFill>
                <a:latin typeface="+mn-lt"/>
                <a:cs typeface="+mn-cs"/>
              </a:rPr>
              <a:t>Xyz microarray</a:t>
            </a:r>
          </a:p>
          <a:p>
            <a:pPr fontAlgn="auto">
              <a:spcBef>
                <a:spcPts val="0"/>
              </a:spcBef>
              <a:spcAft>
                <a:spcPts val="0"/>
              </a:spcAft>
              <a:defRPr/>
            </a:pPr>
            <a:r>
              <a:rPr lang="en-US" dirty="0">
                <a:solidFill>
                  <a:schemeClr val="tx1">
                    <a:lumMod val="85000"/>
                    <a:lumOff val="15000"/>
                  </a:schemeClr>
                </a:solidFill>
                <a:latin typeface="+mn-lt"/>
                <a:cs typeface="+mn-cs"/>
              </a:rPr>
              <a:t>Xyz northern</a:t>
            </a:r>
          </a:p>
          <a:p>
            <a:pPr fontAlgn="auto">
              <a:spcBef>
                <a:spcPts val="0"/>
              </a:spcBef>
              <a:spcAft>
                <a:spcPts val="0"/>
              </a:spcAft>
              <a:defRPr/>
            </a:pPr>
            <a:r>
              <a:rPr lang="en-US" dirty="0">
                <a:solidFill>
                  <a:schemeClr val="tx1">
                    <a:lumMod val="85000"/>
                    <a:lumOff val="15000"/>
                  </a:schemeClr>
                </a:solidFill>
                <a:latin typeface="+mn-lt"/>
                <a:cs typeface="+mn-cs"/>
              </a:rPr>
              <a:t>Xyz western</a:t>
            </a:r>
          </a:p>
        </p:txBody>
      </p:sp>
      <p:sp>
        <p:nvSpPr>
          <p:cNvPr id="10" name="TextBox 9"/>
          <p:cNvSpPr txBox="1"/>
          <p:nvPr/>
        </p:nvSpPr>
        <p:spPr>
          <a:xfrm>
            <a:off x="3048000" y="4267200"/>
            <a:ext cx="1524000" cy="646113"/>
          </a:xfrm>
          <a:prstGeom prst="rect">
            <a:avLst/>
          </a:prstGeom>
          <a:noFill/>
        </p:spPr>
        <p:txBody>
          <a:bodyPr>
            <a:spAutoFit/>
          </a:bodyPr>
          <a:lstStyle/>
          <a:p>
            <a:pPr fontAlgn="auto">
              <a:spcBef>
                <a:spcPts val="0"/>
              </a:spcBef>
              <a:spcAft>
                <a:spcPts val="0"/>
              </a:spcAft>
              <a:defRPr/>
            </a:pPr>
            <a:r>
              <a:rPr lang="en-US" dirty="0">
                <a:solidFill>
                  <a:schemeClr val="tx1">
                    <a:lumMod val="85000"/>
                    <a:lumOff val="15000"/>
                  </a:schemeClr>
                </a:solidFill>
                <a:latin typeface="+mn-lt"/>
                <a:cs typeface="+mn-cs"/>
              </a:rPr>
              <a:t>miller Xyz</a:t>
            </a:r>
          </a:p>
          <a:p>
            <a:pPr fontAlgn="auto">
              <a:spcBef>
                <a:spcPts val="0"/>
              </a:spcBef>
              <a:spcAft>
                <a:spcPts val="0"/>
              </a:spcAft>
              <a:defRPr/>
            </a:pPr>
            <a:r>
              <a:rPr lang="en-US" dirty="0">
                <a:solidFill>
                  <a:schemeClr val="tx1">
                    <a:lumMod val="85000"/>
                    <a:lumOff val="15000"/>
                  </a:schemeClr>
                </a:solidFill>
                <a:latin typeface="+mn-lt"/>
                <a:cs typeface="+mn-cs"/>
              </a:rPr>
              <a:t>ONPG Xyz</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3276600" y="2514600"/>
            <a:ext cx="3514725" cy="3416300"/>
          </a:xfrm>
          <a:prstGeom prst="rect">
            <a:avLst/>
          </a:prstGeom>
          <a:noFill/>
          <a:ln w="9525">
            <a:noFill/>
            <a:miter lim="800000"/>
            <a:headEnd/>
            <a:tailEnd/>
          </a:ln>
        </p:spPr>
        <p:txBody>
          <a:bodyPr wrap="none">
            <a:spAutoFit/>
          </a:bodyPr>
          <a:lstStyle/>
          <a:p>
            <a:pPr>
              <a:defRPr/>
            </a:pPr>
            <a:r>
              <a:rPr lang="en-US" sz="5400" dirty="0">
                <a:solidFill>
                  <a:schemeClr val="tx2">
                    <a:lumMod val="60000"/>
                    <a:lumOff val="40000"/>
                  </a:schemeClr>
                </a:solidFill>
                <a:latin typeface="Calibri" pitchFamily="34" charset="0"/>
              </a:rPr>
              <a:t>Biology</a:t>
            </a:r>
          </a:p>
          <a:p>
            <a:pPr>
              <a:defRPr/>
            </a:pPr>
            <a:r>
              <a:rPr lang="en-US" sz="5400" dirty="0">
                <a:latin typeface="Calibri" pitchFamily="34" charset="0"/>
              </a:rPr>
              <a:t>Chemistry</a:t>
            </a:r>
          </a:p>
          <a:p>
            <a:pPr>
              <a:defRPr/>
            </a:pPr>
            <a:r>
              <a:rPr lang="en-US" sz="5400" dirty="0">
                <a:latin typeface="Calibri" pitchFamily="34" charset="0"/>
              </a:rPr>
              <a:t>Physics</a:t>
            </a:r>
          </a:p>
          <a:p>
            <a:pPr>
              <a:defRPr/>
            </a:pPr>
            <a:r>
              <a:rPr lang="en-US" sz="5400" dirty="0">
                <a:latin typeface="Calibri" pitchFamily="34" charset="0"/>
              </a:rPr>
              <a:t>Engineering</a:t>
            </a:r>
          </a:p>
        </p:txBody>
      </p:sp>
      <p:sp>
        <p:nvSpPr>
          <p:cNvPr id="7171"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Areas touched by synthetic biology</a:t>
            </a:r>
          </a:p>
        </p:txBody>
      </p:sp>
      <p:sp>
        <p:nvSpPr>
          <p:cNvPr id="7172" name="Rectangle 3"/>
          <p:cNvSpPr>
            <a:spLocks noChangeArrowheads="1"/>
          </p:cNvSpPr>
          <p:nvPr/>
        </p:nvSpPr>
        <p:spPr bwMode="auto">
          <a:xfrm>
            <a:off x="1447800" y="1066800"/>
            <a:ext cx="632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1">
                <a:latin typeface="Times New Roman" pitchFamily="18" charset="0"/>
                <a:cs typeface="Times New Roman" pitchFamily="18" charset="0"/>
              </a:rPr>
              <a:t>Non-biology areas sometimes crop up, but usually they answers you seek are going to be in a biology journal</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600200" y="2438400"/>
            <a:ext cx="6019800" cy="1200150"/>
          </a:xfrm>
          <a:prstGeom prst="rect">
            <a:avLst/>
          </a:prstGeom>
          <a:noFill/>
        </p:spPr>
        <p:txBody>
          <a:bodyPr>
            <a:spAutoFit/>
          </a:bodyPr>
          <a:lstStyle/>
          <a:p>
            <a:pPr fontAlgn="auto">
              <a:spcBef>
                <a:spcPts val="0"/>
              </a:spcBef>
              <a:spcAft>
                <a:spcPts val="0"/>
              </a:spcAft>
              <a:defRPr/>
            </a:pPr>
            <a:r>
              <a:rPr lang="en-US" sz="3600" dirty="0">
                <a:solidFill>
                  <a:schemeClr val="tx1">
                    <a:lumMod val="85000"/>
                    <a:lumOff val="15000"/>
                  </a:schemeClr>
                </a:solidFill>
                <a:latin typeface="+mn-lt"/>
                <a:cs typeface="+mn-cs"/>
              </a:rPr>
              <a:t>Find a promoter controlled by </a:t>
            </a:r>
            <a:r>
              <a:rPr lang="en-US" sz="3600" dirty="0" err="1">
                <a:solidFill>
                  <a:schemeClr val="tx1">
                    <a:lumMod val="85000"/>
                    <a:lumOff val="15000"/>
                  </a:schemeClr>
                </a:solidFill>
                <a:latin typeface="+mn-lt"/>
                <a:cs typeface="+mn-cs"/>
              </a:rPr>
              <a:t>VirF</a:t>
            </a:r>
            <a:r>
              <a:rPr lang="en-US" sz="3600" dirty="0">
                <a:solidFill>
                  <a:schemeClr val="tx1">
                    <a:lumMod val="85000"/>
                    <a:lumOff val="15000"/>
                  </a:schemeClr>
                </a:solidFill>
                <a:latin typeface="+mn-lt"/>
                <a:cs typeface="+mn-cs"/>
              </a:rPr>
              <a:t> in </a:t>
            </a:r>
            <a:r>
              <a:rPr lang="en-US" sz="3600" dirty="0" err="1">
                <a:solidFill>
                  <a:schemeClr val="tx1">
                    <a:lumMod val="85000"/>
                    <a:lumOff val="15000"/>
                  </a:schemeClr>
                </a:solidFill>
                <a:latin typeface="+mn-lt"/>
                <a:cs typeface="+mn-cs"/>
              </a:rPr>
              <a:t>shigella</a:t>
            </a:r>
            <a:endParaRPr lang="en-US" sz="3600" dirty="0">
              <a:solidFill>
                <a:schemeClr val="tx1">
                  <a:lumMod val="85000"/>
                  <a:lumOff val="15000"/>
                </a:schemeClr>
              </a:solidFill>
              <a:latin typeface="+mn-lt"/>
              <a:cs typeface="+mn-cs"/>
            </a:endParaRPr>
          </a:p>
        </p:txBody>
      </p:sp>
      <p:sp>
        <p:nvSpPr>
          <p:cNvPr id="25604" name="Rectangle 3"/>
          <p:cNvSpPr>
            <a:spLocks noChangeArrowheads="1"/>
          </p:cNvSpPr>
          <p:nvPr/>
        </p:nvSpPr>
        <p:spPr bwMode="auto">
          <a:xfrm>
            <a:off x="3048000" y="4419600"/>
            <a:ext cx="382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Google: virF activation lacZ shigella</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5602" name="TextBox 7"/>
          <p:cNvSpPr txBox="1">
            <a:spLocks noChangeArrowheads="1"/>
          </p:cNvSpPr>
          <p:nvPr/>
        </p:nvSpPr>
        <p:spPr bwMode="auto">
          <a:xfrm>
            <a:off x="2057400" y="2047875"/>
            <a:ext cx="66294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a:solidFill>
                  <a:srgbClr val="FFFFFF"/>
                </a:solidFill>
                <a:latin typeface="Rockwell Extra Bold" pitchFamily="18" charset="0"/>
              </a:rPr>
              <a:t>Pathway Identification</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rgbClr val="000000"/>
                </a:solidFill>
                <a:latin typeface="Rockwell Extra Bold" pitchFamily="18" charset="0"/>
              </a:rPr>
              <a:t>Design Synthesis</a:t>
            </a:r>
            <a:endParaRPr lang="en-US">
              <a:solidFill>
                <a:srgbClr val="000000"/>
              </a:solidFill>
              <a:latin typeface="Rockwell Extra Bold" pitchFamily="18" charset="0"/>
            </a:endParaRPr>
          </a:p>
        </p:txBody>
      </p:sp>
      <p:pic>
        <p:nvPicPr>
          <p:cNvPr id="266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25336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Box 5"/>
          <p:cNvSpPr txBox="1">
            <a:spLocks noChangeArrowheads="1"/>
          </p:cNvSpPr>
          <p:nvPr/>
        </p:nvSpPr>
        <p:spPr bwMode="auto">
          <a:xfrm>
            <a:off x="381000" y="25146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 Chassis Organism</a:t>
            </a:r>
          </a:p>
        </p:txBody>
      </p:sp>
      <p:pic>
        <p:nvPicPr>
          <p:cNvPr id="26629" name="Picture 2" descr="http://www.h2euro.org/wp-content/uploads/2011/04/Biosphe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685800"/>
            <a:ext cx="16954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7"/>
          <p:cNvSpPr txBox="1">
            <a:spLocks noChangeArrowheads="1"/>
          </p:cNvSpPr>
          <p:nvPr/>
        </p:nvSpPr>
        <p:spPr bwMode="auto">
          <a:xfrm>
            <a:off x="3276600" y="25146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The Metagenome</a:t>
            </a:r>
          </a:p>
        </p:txBody>
      </p:sp>
      <p:sp>
        <p:nvSpPr>
          <p:cNvPr id="26631" name="TextBox 9"/>
          <p:cNvSpPr txBox="1">
            <a:spLocks noChangeArrowheads="1"/>
          </p:cNvSpPr>
          <p:nvPr/>
        </p:nvSpPr>
        <p:spPr bwMode="auto">
          <a:xfrm>
            <a:off x="5943600" y="25146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Target Activity</a:t>
            </a:r>
          </a:p>
        </p:txBody>
      </p:sp>
      <p:cxnSp>
        <p:nvCxnSpPr>
          <p:cNvPr id="12" name="Straight Arrow Connector 11"/>
          <p:cNvCxnSpPr/>
          <p:nvPr/>
        </p:nvCxnSpPr>
        <p:spPr>
          <a:xfrm flipH="1">
            <a:off x="5105400" y="3200400"/>
            <a:ext cx="1524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Bent Arrow 15"/>
          <p:cNvSpPr/>
          <p:nvPr/>
        </p:nvSpPr>
        <p:spPr>
          <a:xfrm>
            <a:off x="2057400" y="4419600"/>
            <a:ext cx="504825" cy="588963"/>
          </a:xfrm>
          <a:prstGeom prst="ben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16"/>
          <p:cNvSpPr/>
          <p:nvPr/>
        </p:nvSpPr>
        <p:spPr>
          <a:xfrm>
            <a:off x="2328863" y="4560888"/>
            <a:ext cx="925512" cy="588962"/>
          </a:xfrm>
          <a:prstGeom prst="rightArrow">
            <a:avLst/>
          </a:prstGeom>
          <a:solidFill>
            <a:schemeClr val="accent1">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ight Arrow 17"/>
          <p:cNvSpPr/>
          <p:nvPr/>
        </p:nvSpPr>
        <p:spPr>
          <a:xfrm>
            <a:off x="3221038" y="4560888"/>
            <a:ext cx="925512" cy="588962"/>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ight Arrow 18"/>
          <p:cNvSpPr/>
          <p:nvPr/>
        </p:nvSpPr>
        <p:spPr>
          <a:xfrm>
            <a:off x="4094163" y="4560888"/>
            <a:ext cx="925512" cy="588962"/>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7" name="Rectangle 19"/>
          <p:cNvSpPr>
            <a:spLocks noChangeArrowheads="1"/>
          </p:cNvSpPr>
          <p:nvPr/>
        </p:nvSpPr>
        <p:spPr bwMode="auto">
          <a:xfrm>
            <a:off x="2465388" y="4699000"/>
            <a:ext cx="527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a:t>tyrB</a:t>
            </a:r>
            <a:endParaRPr lang="en-US" sz="1600"/>
          </a:p>
        </p:txBody>
      </p:sp>
      <p:sp>
        <p:nvSpPr>
          <p:cNvPr id="26638" name="Rectangle 20"/>
          <p:cNvSpPr>
            <a:spLocks noChangeArrowheads="1"/>
          </p:cNvSpPr>
          <p:nvPr/>
        </p:nvSpPr>
        <p:spPr bwMode="auto">
          <a:xfrm>
            <a:off x="3321050" y="4699000"/>
            <a:ext cx="620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a:t>papA</a:t>
            </a:r>
            <a:endParaRPr lang="en-US" sz="1600"/>
          </a:p>
        </p:txBody>
      </p:sp>
      <p:sp>
        <p:nvSpPr>
          <p:cNvPr id="26639" name="Rectangle 21"/>
          <p:cNvSpPr>
            <a:spLocks noChangeArrowheads="1"/>
          </p:cNvSpPr>
          <p:nvPr/>
        </p:nvSpPr>
        <p:spPr bwMode="auto">
          <a:xfrm>
            <a:off x="4146550" y="4699000"/>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a:t>papB</a:t>
            </a:r>
            <a:endParaRPr lang="en-US" sz="1600"/>
          </a:p>
        </p:txBody>
      </p:sp>
      <p:sp>
        <p:nvSpPr>
          <p:cNvPr id="26640" name="TextBox 40"/>
          <p:cNvSpPr txBox="1">
            <a:spLocks noChangeArrowheads="1"/>
          </p:cNvSpPr>
          <p:nvPr/>
        </p:nvSpPr>
        <p:spPr bwMode="auto">
          <a:xfrm>
            <a:off x="2667000" y="5257800"/>
            <a:ext cx="243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A Concrete Device</a:t>
            </a:r>
          </a:p>
        </p:txBody>
      </p:sp>
      <p:pic>
        <p:nvPicPr>
          <p:cNvPr id="26641" name="Picture 2" descr="http://www.buyersguidechem.de/struc/9/943-80-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295400"/>
            <a:ext cx="17526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Right Arrow 43"/>
          <p:cNvSpPr/>
          <p:nvPr/>
        </p:nvSpPr>
        <p:spPr>
          <a:xfrm>
            <a:off x="5018088" y="4572000"/>
            <a:ext cx="925512" cy="58896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43" name="Rectangle 44"/>
          <p:cNvSpPr>
            <a:spLocks noChangeArrowheads="1"/>
          </p:cNvSpPr>
          <p:nvPr/>
        </p:nvSpPr>
        <p:spPr bwMode="auto">
          <a:xfrm>
            <a:off x="5118100" y="4710113"/>
            <a:ext cx="609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a:t>papC</a:t>
            </a:r>
            <a:endParaRPr lang="en-US" sz="1600"/>
          </a:p>
        </p:txBody>
      </p:sp>
      <p:sp>
        <p:nvSpPr>
          <p:cNvPr id="26644" name="TextBox 45"/>
          <p:cNvSpPr txBox="1">
            <a:spLocks noChangeArrowheads="1"/>
          </p:cNvSpPr>
          <p:nvPr/>
        </p:nvSpPr>
        <p:spPr bwMode="auto">
          <a:xfrm>
            <a:off x="2971800" y="14478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600" b="1"/>
              <a:t>+</a:t>
            </a:r>
          </a:p>
        </p:txBody>
      </p:sp>
      <p:sp>
        <p:nvSpPr>
          <p:cNvPr id="26645" name="TextBox 46"/>
          <p:cNvSpPr txBox="1">
            <a:spLocks noChangeArrowheads="1"/>
          </p:cNvSpPr>
          <p:nvPr/>
        </p:nvSpPr>
        <p:spPr bwMode="auto">
          <a:xfrm>
            <a:off x="5334000" y="1447800"/>
            <a:ext cx="76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600" b="1"/>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smtClean="0">
                <a:solidFill>
                  <a:srgbClr val="000000"/>
                </a:solidFill>
                <a:latin typeface="Rockwell Extra Bold" pitchFamily="18" charset="0"/>
              </a:rPr>
              <a:t>Reachability</a:t>
            </a:r>
            <a:endParaRPr lang="en-US" dirty="0">
              <a:solidFill>
                <a:srgbClr val="000000"/>
              </a:solidFill>
              <a:latin typeface="Rockwell Extra Bold" pitchFamily="18" charset="0"/>
            </a:endParaRPr>
          </a:p>
        </p:txBody>
      </p:sp>
      <p:pic>
        <p:nvPicPr>
          <p:cNvPr id="138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599" y="2286000"/>
            <a:ext cx="294322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8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368418"/>
            <a:ext cx="336232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8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147762"/>
            <a:ext cx="32385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754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smtClean="0">
                <a:solidFill>
                  <a:srgbClr val="000000"/>
                </a:solidFill>
                <a:latin typeface="Rockwell Extra Bold" pitchFamily="18" charset="0"/>
              </a:rPr>
              <a:t>Reachability</a:t>
            </a:r>
            <a:endParaRPr lang="en-US" dirty="0">
              <a:solidFill>
                <a:srgbClr val="000000"/>
              </a:solidFill>
              <a:latin typeface="Rockwell Extra Bold" pitchFamily="18" charset="0"/>
            </a:endParaRPr>
          </a:p>
        </p:txBody>
      </p:sp>
      <p:sp>
        <p:nvSpPr>
          <p:cNvPr id="2" name="TextBox 1"/>
          <p:cNvSpPr txBox="1"/>
          <p:nvPr/>
        </p:nvSpPr>
        <p:spPr>
          <a:xfrm>
            <a:off x="1373529" y="1684177"/>
            <a:ext cx="914400" cy="523220"/>
          </a:xfrm>
          <a:prstGeom prst="rect">
            <a:avLst/>
          </a:prstGeom>
          <a:noFill/>
        </p:spPr>
        <p:txBody>
          <a:bodyPr wrap="square" rtlCol="0">
            <a:spAutoFit/>
          </a:bodyPr>
          <a:lstStyle/>
          <a:p>
            <a:pPr algn="ctr"/>
            <a:r>
              <a:rPr lang="en-US" sz="2800" dirty="0" smtClean="0"/>
              <a:t>C</a:t>
            </a:r>
            <a:endParaRPr lang="en-US" sz="2800" dirty="0"/>
          </a:p>
        </p:txBody>
      </p:sp>
      <p:sp>
        <p:nvSpPr>
          <p:cNvPr id="7" name="TextBox 6"/>
          <p:cNvSpPr txBox="1"/>
          <p:nvPr/>
        </p:nvSpPr>
        <p:spPr>
          <a:xfrm>
            <a:off x="3505200" y="1676400"/>
            <a:ext cx="914400" cy="523220"/>
          </a:xfrm>
          <a:prstGeom prst="rect">
            <a:avLst/>
          </a:prstGeom>
          <a:noFill/>
        </p:spPr>
        <p:txBody>
          <a:bodyPr wrap="square" rtlCol="0">
            <a:spAutoFit/>
          </a:bodyPr>
          <a:lstStyle/>
          <a:p>
            <a:pPr algn="ctr"/>
            <a:r>
              <a:rPr lang="en-US" sz="2800" dirty="0" smtClean="0"/>
              <a:t>D</a:t>
            </a:r>
            <a:endParaRPr lang="en-US" sz="2800" dirty="0"/>
          </a:p>
        </p:txBody>
      </p:sp>
      <p:sp>
        <p:nvSpPr>
          <p:cNvPr id="8" name="TextBox 7"/>
          <p:cNvSpPr txBox="1"/>
          <p:nvPr/>
        </p:nvSpPr>
        <p:spPr>
          <a:xfrm>
            <a:off x="5562600" y="2824163"/>
            <a:ext cx="914400" cy="523220"/>
          </a:xfrm>
          <a:prstGeom prst="rect">
            <a:avLst/>
          </a:prstGeom>
          <a:noFill/>
        </p:spPr>
        <p:txBody>
          <a:bodyPr wrap="square" rtlCol="0">
            <a:spAutoFit/>
          </a:bodyPr>
          <a:lstStyle/>
          <a:p>
            <a:pPr algn="ctr"/>
            <a:r>
              <a:rPr lang="en-US" sz="2800" dirty="0" smtClean="0"/>
              <a:t>A</a:t>
            </a:r>
            <a:endParaRPr lang="en-US" sz="2800" dirty="0"/>
          </a:p>
        </p:txBody>
      </p:sp>
      <p:sp>
        <p:nvSpPr>
          <p:cNvPr id="9" name="TextBox 8"/>
          <p:cNvSpPr txBox="1"/>
          <p:nvPr/>
        </p:nvSpPr>
        <p:spPr>
          <a:xfrm>
            <a:off x="7315200" y="2824163"/>
            <a:ext cx="914400" cy="523220"/>
          </a:xfrm>
          <a:prstGeom prst="rect">
            <a:avLst/>
          </a:prstGeom>
          <a:noFill/>
        </p:spPr>
        <p:txBody>
          <a:bodyPr wrap="square" rtlCol="0">
            <a:spAutoFit/>
          </a:bodyPr>
          <a:lstStyle/>
          <a:p>
            <a:pPr algn="ctr"/>
            <a:r>
              <a:rPr lang="en-US" sz="2800" dirty="0" smtClean="0"/>
              <a:t>B</a:t>
            </a:r>
            <a:endParaRPr lang="en-US" sz="2800" dirty="0"/>
          </a:p>
        </p:txBody>
      </p:sp>
      <p:sp>
        <p:nvSpPr>
          <p:cNvPr id="10" name="TextBox 9"/>
          <p:cNvSpPr txBox="1"/>
          <p:nvPr/>
        </p:nvSpPr>
        <p:spPr>
          <a:xfrm>
            <a:off x="1828800" y="4981333"/>
            <a:ext cx="914400" cy="523220"/>
          </a:xfrm>
          <a:prstGeom prst="rect">
            <a:avLst/>
          </a:prstGeom>
          <a:noFill/>
        </p:spPr>
        <p:txBody>
          <a:bodyPr wrap="square" rtlCol="0">
            <a:spAutoFit/>
          </a:bodyPr>
          <a:lstStyle/>
          <a:p>
            <a:pPr algn="ctr"/>
            <a:r>
              <a:rPr lang="en-US" sz="2800" dirty="0"/>
              <a:t>B</a:t>
            </a:r>
          </a:p>
        </p:txBody>
      </p:sp>
      <p:sp>
        <p:nvSpPr>
          <p:cNvPr id="11" name="TextBox 10"/>
          <p:cNvSpPr txBox="1"/>
          <p:nvPr/>
        </p:nvSpPr>
        <p:spPr>
          <a:xfrm>
            <a:off x="3886200" y="4973556"/>
            <a:ext cx="914400" cy="523220"/>
          </a:xfrm>
          <a:prstGeom prst="rect">
            <a:avLst/>
          </a:prstGeom>
          <a:noFill/>
        </p:spPr>
        <p:txBody>
          <a:bodyPr wrap="square" rtlCol="0">
            <a:spAutoFit/>
          </a:bodyPr>
          <a:lstStyle/>
          <a:p>
            <a:pPr algn="ctr"/>
            <a:r>
              <a:rPr lang="en-US" sz="2800" dirty="0" smtClean="0"/>
              <a:t>C</a:t>
            </a:r>
            <a:endParaRPr lang="en-US" sz="2800" dirty="0"/>
          </a:p>
        </p:txBody>
      </p:sp>
      <p:cxnSp>
        <p:nvCxnSpPr>
          <p:cNvPr id="5" name="Straight Arrow Connector 4"/>
          <p:cNvCxnSpPr/>
          <p:nvPr/>
        </p:nvCxnSpPr>
        <p:spPr>
          <a:xfrm>
            <a:off x="2438400" y="19050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477000" y="3033967"/>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2990850" y="5166434"/>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6" name="Oval 5"/>
          <p:cNvSpPr/>
          <p:nvPr/>
        </p:nvSpPr>
        <p:spPr>
          <a:xfrm>
            <a:off x="1312762" y="1450487"/>
            <a:ext cx="3122271" cy="9906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72614" y="4747643"/>
            <a:ext cx="3122271" cy="9906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93488" y="2590473"/>
            <a:ext cx="3122271" cy="9906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56888" y="3033967"/>
            <a:ext cx="3848824" cy="923330"/>
          </a:xfrm>
          <a:prstGeom prst="rect">
            <a:avLst/>
          </a:prstGeom>
        </p:spPr>
        <p:txBody>
          <a:bodyPr wrap="square">
            <a:spAutoFit/>
          </a:bodyPr>
          <a:lstStyle/>
          <a:p>
            <a:r>
              <a:rPr lang="en-US" dirty="0" smtClean="0"/>
              <a:t>If all substrates and cofactors are reachable, then the products of the reaction are reachable</a:t>
            </a:r>
            <a:endParaRPr lang="en-US" dirty="0"/>
          </a:p>
        </p:txBody>
      </p:sp>
      <p:grpSp>
        <p:nvGrpSpPr>
          <p:cNvPr id="29" name="Group 28"/>
          <p:cNvGrpSpPr/>
          <p:nvPr/>
        </p:nvGrpSpPr>
        <p:grpSpPr>
          <a:xfrm>
            <a:off x="4001464" y="532356"/>
            <a:ext cx="1235307" cy="461665"/>
            <a:chOff x="4001464" y="532356"/>
            <a:chExt cx="1235307" cy="461665"/>
          </a:xfrm>
        </p:grpSpPr>
        <p:sp>
          <p:nvSpPr>
            <p:cNvPr id="30" name="TextBox 29"/>
            <p:cNvSpPr txBox="1"/>
            <p:nvPr/>
          </p:nvSpPr>
          <p:spPr>
            <a:xfrm>
              <a:off x="4001464" y="532356"/>
              <a:ext cx="667499" cy="461665"/>
            </a:xfrm>
            <a:prstGeom prst="rect">
              <a:avLst/>
            </a:prstGeom>
            <a:noFill/>
          </p:spPr>
          <p:txBody>
            <a:bodyPr wrap="square" rtlCol="0">
              <a:spAutoFit/>
            </a:bodyPr>
            <a:lstStyle/>
            <a:p>
              <a:pPr algn="ctr"/>
              <a:r>
                <a:rPr lang="en-US" sz="2400" dirty="0" smtClean="0"/>
                <a:t>A</a:t>
              </a:r>
              <a:endParaRPr lang="en-US" sz="2400" dirty="0"/>
            </a:p>
          </p:txBody>
        </p:sp>
        <p:cxnSp>
          <p:nvCxnSpPr>
            <p:cNvPr id="32" name="Straight Arrow Connector 31"/>
            <p:cNvCxnSpPr/>
            <p:nvPr/>
          </p:nvCxnSpPr>
          <p:spPr>
            <a:xfrm>
              <a:off x="4736147" y="723328"/>
              <a:ext cx="500624"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6606448" y="532356"/>
            <a:ext cx="1969991" cy="461665"/>
            <a:chOff x="6606448" y="532356"/>
            <a:chExt cx="1969991" cy="461665"/>
          </a:xfrm>
        </p:grpSpPr>
        <p:sp>
          <p:nvSpPr>
            <p:cNvPr id="33" name="TextBox 32"/>
            <p:cNvSpPr txBox="1"/>
            <p:nvPr/>
          </p:nvSpPr>
          <p:spPr>
            <a:xfrm>
              <a:off x="6606448" y="532356"/>
              <a:ext cx="667499" cy="461665"/>
            </a:xfrm>
            <a:prstGeom prst="rect">
              <a:avLst/>
            </a:prstGeom>
            <a:noFill/>
          </p:spPr>
          <p:txBody>
            <a:bodyPr wrap="square" rtlCol="0">
              <a:spAutoFit/>
            </a:bodyPr>
            <a:lstStyle/>
            <a:p>
              <a:pPr algn="ctr"/>
              <a:r>
                <a:rPr lang="en-US" sz="2400" dirty="0" smtClean="0"/>
                <a:t>C</a:t>
              </a:r>
              <a:endParaRPr lang="en-US" sz="2400" dirty="0"/>
            </a:p>
          </p:txBody>
        </p:sp>
        <p:sp>
          <p:nvSpPr>
            <p:cNvPr id="34" name="TextBox 33"/>
            <p:cNvSpPr txBox="1"/>
            <p:nvPr/>
          </p:nvSpPr>
          <p:spPr>
            <a:xfrm>
              <a:off x="7908940" y="532356"/>
              <a:ext cx="667499" cy="461665"/>
            </a:xfrm>
            <a:prstGeom prst="rect">
              <a:avLst/>
            </a:prstGeom>
            <a:noFill/>
          </p:spPr>
          <p:txBody>
            <a:bodyPr wrap="square" rtlCol="0">
              <a:spAutoFit/>
            </a:bodyPr>
            <a:lstStyle/>
            <a:p>
              <a:pPr algn="ctr"/>
              <a:r>
                <a:rPr lang="en-US" sz="2400" dirty="0" smtClean="0"/>
                <a:t>D</a:t>
              </a:r>
              <a:endParaRPr lang="en-US" sz="2400" dirty="0"/>
            </a:p>
          </p:txBody>
        </p:sp>
        <p:cxnSp>
          <p:nvCxnSpPr>
            <p:cNvPr id="35" name="Straight Arrow Connector 34"/>
            <p:cNvCxnSpPr/>
            <p:nvPr/>
          </p:nvCxnSpPr>
          <p:spPr>
            <a:xfrm>
              <a:off x="7341132" y="723328"/>
              <a:ext cx="500624"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5303956" y="532356"/>
            <a:ext cx="1235308" cy="461665"/>
            <a:chOff x="5303956" y="532356"/>
            <a:chExt cx="1235308" cy="461665"/>
          </a:xfrm>
        </p:grpSpPr>
        <p:sp>
          <p:nvSpPr>
            <p:cNvPr id="31" name="TextBox 30"/>
            <p:cNvSpPr txBox="1"/>
            <p:nvPr/>
          </p:nvSpPr>
          <p:spPr>
            <a:xfrm>
              <a:off x="5303956" y="532356"/>
              <a:ext cx="667499" cy="461665"/>
            </a:xfrm>
            <a:prstGeom prst="rect">
              <a:avLst/>
            </a:prstGeom>
            <a:noFill/>
          </p:spPr>
          <p:txBody>
            <a:bodyPr wrap="square" rtlCol="0">
              <a:spAutoFit/>
            </a:bodyPr>
            <a:lstStyle/>
            <a:p>
              <a:pPr algn="ctr"/>
              <a:r>
                <a:rPr lang="en-US" sz="2400" dirty="0" smtClean="0"/>
                <a:t>B</a:t>
              </a:r>
              <a:endParaRPr lang="en-US" sz="2400" dirty="0"/>
            </a:p>
          </p:txBody>
        </p:sp>
        <p:cxnSp>
          <p:nvCxnSpPr>
            <p:cNvPr id="36" name="Straight Arrow Connector 35"/>
            <p:cNvCxnSpPr/>
            <p:nvPr/>
          </p:nvCxnSpPr>
          <p:spPr>
            <a:xfrm>
              <a:off x="6038640" y="723328"/>
              <a:ext cx="500624"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3716863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smtClean="0">
                <a:solidFill>
                  <a:srgbClr val="000000"/>
                </a:solidFill>
                <a:latin typeface="Rockwell Extra Bold" pitchFamily="18" charset="0"/>
              </a:rPr>
              <a:t>Reachability</a:t>
            </a:r>
            <a:endParaRPr lang="en-US" dirty="0">
              <a:solidFill>
                <a:srgbClr val="000000"/>
              </a:solidFill>
              <a:latin typeface="Rockwell Extra Bold" pitchFamily="18" charset="0"/>
            </a:endParaRPr>
          </a:p>
        </p:txBody>
      </p:sp>
      <p:sp>
        <p:nvSpPr>
          <p:cNvPr id="2" name="TextBox 1"/>
          <p:cNvSpPr txBox="1"/>
          <p:nvPr/>
        </p:nvSpPr>
        <p:spPr>
          <a:xfrm>
            <a:off x="1373529" y="1684177"/>
            <a:ext cx="914400" cy="523220"/>
          </a:xfrm>
          <a:prstGeom prst="rect">
            <a:avLst/>
          </a:prstGeom>
          <a:noFill/>
        </p:spPr>
        <p:txBody>
          <a:bodyPr wrap="square" rtlCol="0">
            <a:spAutoFit/>
          </a:bodyPr>
          <a:lstStyle/>
          <a:p>
            <a:pPr algn="ctr"/>
            <a:r>
              <a:rPr lang="en-US" sz="2800" dirty="0" smtClean="0"/>
              <a:t>C</a:t>
            </a:r>
            <a:endParaRPr lang="en-US" sz="2800" dirty="0"/>
          </a:p>
        </p:txBody>
      </p:sp>
      <p:sp>
        <p:nvSpPr>
          <p:cNvPr id="7" name="TextBox 6"/>
          <p:cNvSpPr txBox="1"/>
          <p:nvPr/>
        </p:nvSpPr>
        <p:spPr>
          <a:xfrm>
            <a:off x="3505200" y="1676400"/>
            <a:ext cx="914400" cy="523220"/>
          </a:xfrm>
          <a:prstGeom prst="rect">
            <a:avLst/>
          </a:prstGeom>
          <a:noFill/>
        </p:spPr>
        <p:txBody>
          <a:bodyPr wrap="square" rtlCol="0">
            <a:spAutoFit/>
          </a:bodyPr>
          <a:lstStyle/>
          <a:p>
            <a:pPr algn="ctr"/>
            <a:r>
              <a:rPr lang="en-US" sz="2800" dirty="0" smtClean="0"/>
              <a:t>D</a:t>
            </a:r>
            <a:endParaRPr lang="en-US" sz="2800" dirty="0"/>
          </a:p>
        </p:txBody>
      </p:sp>
      <p:sp>
        <p:nvSpPr>
          <p:cNvPr id="8" name="TextBox 7"/>
          <p:cNvSpPr txBox="1"/>
          <p:nvPr/>
        </p:nvSpPr>
        <p:spPr>
          <a:xfrm>
            <a:off x="5562600" y="2824163"/>
            <a:ext cx="914400" cy="523220"/>
          </a:xfrm>
          <a:prstGeom prst="rect">
            <a:avLst/>
          </a:prstGeom>
          <a:noFill/>
        </p:spPr>
        <p:txBody>
          <a:bodyPr wrap="square" rtlCol="0">
            <a:spAutoFit/>
          </a:bodyPr>
          <a:lstStyle/>
          <a:p>
            <a:pPr algn="ctr"/>
            <a:r>
              <a:rPr lang="en-US" sz="2800" dirty="0" smtClean="0"/>
              <a:t>A</a:t>
            </a:r>
            <a:endParaRPr lang="en-US" sz="2800" dirty="0"/>
          </a:p>
        </p:txBody>
      </p:sp>
      <p:sp>
        <p:nvSpPr>
          <p:cNvPr id="9" name="TextBox 8"/>
          <p:cNvSpPr txBox="1"/>
          <p:nvPr/>
        </p:nvSpPr>
        <p:spPr>
          <a:xfrm>
            <a:off x="7315200" y="2824163"/>
            <a:ext cx="914400" cy="523220"/>
          </a:xfrm>
          <a:prstGeom prst="rect">
            <a:avLst/>
          </a:prstGeom>
          <a:noFill/>
        </p:spPr>
        <p:txBody>
          <a:bodyPr wrap="square" rtlCol="0">
            <a:spAutoFit/>
          </a:bodyPr>
          <a:lstStyle/>
          <a:p>
            <a:pPr algn="ctr"/>
            <a:r>
              <a:rPr lang="en-US" sz="2800" dirty="0" smtClean="0"/>
              <a:t>B</a:t>
            </a:r>
            <a:endParaRPr lang="en-US" sz="2800" dirty="0"/>
          </a:p>
        </p:txBody>
      </p:sp>
      <p:sp>
        <p:nvSpPr>
          <p:cNvPr id="10" name="TextBox 9"/>
          <p:cNvSpPr txBox="1"/>
          <p:nvPr/>
        </p:nvSpPr>
        <p:spPr>
          <a:xfrm>
            <a:off x="1828800" y="4981333"/>
            <a:ext cx="914400" cy="523220"/>
          </a:xfrm>
          <a:prstGeom prst="rect">
            <a:avLst/>
          </a:prstGeom>
          <a:noFill/>
        </p:spPr>
        <p:txBody>
          <a:bodyPr wrap="square" rtlCol="0">
            <a:spAutoFit/>
          </a:bodyPr>
          <a:lstStyle/>
          <a:p>
            <a:pPr algn="ctr"/>
            <a:r>
              <a:rPr lang="en-US" sz="2800" dirty="0"/>
              <a:t>B</a:t>
            </a:r>
          </a:p>
        </p:txBody>
      </p:sp>
      <p:sp>
        <p:nvSpPr>
          <p:cNvPr id="11" name="TextBox 10"/>
          <p:cNvSpPr txBox="1"/>
          <p:nvPr/>
        </p:nvSpPr>
        <p:spPr>
          <a:xfrm>
            <a:off x="3886200" y="4973556"/>
            <a:ext cx="914400" cy="523220"/>
          </a:xfrm>
          <a:prstGeom prst="rect">
            <a:avLst/>
          </a:prstGeom>
          <a:noFill/>
        </p:spPr>
        <p:txBody>
          <a:bodyPr wrap="square" rtlCol="0">
            <a:spAutoFit/>
          </a:bodyPr>
          <a:lstStyle/>
          <a:p>
            <a:pPr algn="ctr"/>
            <a:r>
              <a:rPr lang="en-US" sz="2800" dirty="0" smtClean="0"/>
              <a:t>C</a:t>
            </a:r>
            <a:endParaRPr lang="en-US" sz="2800" dirty="0"/>
          </a:p>
        </p:txBody>
      </p:sp>
      <p:cxnSp>
        <p:nvCxnSpPr>
          <p:cNvPr id="5" name="Straight Arrow Connector 4"/>
          <p:cNvCxnSpPr/>
          <p:nvPr/>
        </p:nvCxnSpPr>
        <p:spPr>
          <a:xfrm>
            <a:off x="2438400" y="1905000"/>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477000" y="3033967"/>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2990850" y="5166434"/>
            <a:ext cx="685800"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6" name="Oval 5"/>
          <p:cNvSpPr/>
          <p:nvPr/>
        </p:nvSpPr>
        <p:spPr>
          <a:xfrm>
            <a:off x="1312762" y="1450487"/>
            <a:ext cx="3122271" cy="9906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72614" y="4747643"/>
            <a:ext cx="3122271" cy="9906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93488" y="2590473"/>
            <a:ext cx="3122271" cy="99060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56888" y="3033967"/>
            <a:ext cx="3848824" cy="923330"/>
          </a:xfrm>
          <a:prstGeom prst="rect">
            <a:avLst/>
          </a:prstGeom>
        </p:spPr>
        <p:txBody>
          <a:bodyPr wrap="square">
            <a:spAutoFit/>
          </a:bodyPr>
          <a:lstStyle/>
          <a:p>
            <a:r>
              <a:rPr lang="en-US" dirty="0" smtClean="0"/>
              <a:t>If all substrates and cofactors are reachable, then the products of the reaction are reachable</a:t>
            </a:r>
            <a:endParaRPr lang="en-US" dirty="0"/>
          </a:p>
        </p:txBody>
      </p:sp>
      <p:grpSp>
        <p:nvGrpSpPr>
          <p:cNvPr id="29" name="Group 28"/>
          <p:cNvGrpSpPr/>
          <p:nvPr/>
        </p:nvGrpSpPr>
        <p:grpSpPr>
          <a:xfrm>
            <a:off x="4001464" y="532356"/>
            <a:ext cx="1235307" cy="461665"/>
            <a:chOff x="4001464" y="532356"/>
            <a:chExt cx="1235307" cy="461665"/>
          </a:xfrm>
        </p:grpSpPr>
        <p:sp>
          <p:nvSpPr>
            <p:cNvPr id="30" name="TextBox 29"/>
            <p:cNvSpPr txBox="1"/>
            <p:nvPr/>
          </p:nvSpPr>
          <p:spPr>
            <a:xfrm>
              <a:off x="4001464" y="532356"/>
              <a:ext cx="667499" cy="461665"/>
            </a:xfrm>
            <a:prstGeom prst="rect">
              <a:avLst/>
            </a:prstGeom>
            <a:noFill/>
          </p:spPr>
          <p:txBody>
            <a:bodyPr wrap="square" rtlCol="0">
              <a:spAutoFit/>
            </a:bodyPr>
            <a:lstStyle/>
            <a:p>
              <a:pPr algn="ctr"/>
              <a:r>
                <a:rPr lang="en-US" sz="2400" dirty="0" smtClean="0"/>
                <a:t>A</a:t>
              </a:r>
              <a:endParaRPr lang="en-US" sz="2400" dirty="0"/>
            </a:p>
          </p:txBody>
        </p:sp>
        <p:cxnSp>
          <p:nvCxnSpPr>
            <p:cNvPr id="32" name="Straight Arrow Connector 31"/>
            <p:cNvCxnSpPr/>
            <p:nvPr/>
          </p:nvCxnSpPr>
          <p:spPr>
            <a:xfrm>
              <a:off x="4736147" y="723328"/>
              <a:ext cx="500624"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6606448" y="532356"/>
            <a:ext cx="1969991" cy="461665"/>
            <a:chOff x="6606448" y="532356"/>
            <a:chExt cx="1969991" cy="461665"/>
          </a:xfrm>
        </p:grpSpPr>
        <p:sp>
          <p:nvSpPr>
            <p:cNvPr id="33" name="TextBox 32"/>
            <p:cNvSpPr txBox="1"/>
            <p:nvPr/>
          </p:nvSpPr>
          <p:spPr>
            <a:xfrm>
              <a:off x="6606448" y="532356"/>
              <a:ext cx="667499" cy="461665"/>
            </a:xfrm>
            <a:prstGeom prst="rect">
              <a:avLst/>
            </a:prstGeom>
            <a:noFill/>
          </p:spPr>
          <p:txBody>
            <a:bodyPr wrap="square" rtlCol="0">
              <a:spAutoFit/>
            </a:bodyPr>
            <a:lstStyle/>
            <a:p>
              <a:pPr algn="ctr"/>
              <a:r>
                <a:rPr lang="en-US" sz="2400" dirty="0" smtClean="0"/>
                <a:t>C</a:t>
              </a:r>
              <a:endParaRPr lang="en-US" sz="2400" dirty="0"/>
            </a:p>
          </p:txBody>
        </p:sp>
        <p:sp>
          <p:nvSpPr>
            <p:cNvPr id="34" name="TextBox 33"/>
            <p:cNvSpPr txBox="1"/>
            <p:nvPr/>
          </p:nvSpPr>
          <p:spPr>
            <a:xfrm>
              <a:off x="7908940" y="532356"/>
              <a:ext cx="667499" cy="461665"/>
            </a:xfrm>
            <a:prstGeom prst="rect">
              <a:avLst/>
            </a:prstGeom>
            <a:noFill/>
          </p:spPr>
          <p:txBody>
            <a:bodyPr wrap="square" rtlCol="0">
              <a:spAutoFit/>
            </a:bodyPr>
            <a:lstStyle/>
            <a:p>
              <a:pPr algn="ctr"/>
              <a:r>
                <a:rPr lang="en-US" sz="2400" dirty="0" smtClean="0"/>
                <a:t>D</a:t>
              </a:r>
              <a:endParaRPr lang="en-US" sz="2400" dirty="0"/>
            </a:p>
          </p:txBody>
        </p:sp>
        <p:cxnSp>
          <p:nvCxnSpPr>
            <p:cNvPr id="35" name="Straight Arrow Connector 34"/>
            <p:cNvCxnSpPr/>
            <p:nvPr/>
          </p:nvCxnSpPr>
          <p:spPr>
            <a:xfrm>
              <a:off x="7341132" y="723328"/>
              <a:ext cx="500624"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5303956" y="532356"/>
            <a:ext cx="1235308" cy="461665"/>
            <a:chOff x="5303956" y="532356"/>
            <a:chExt cx="1235308" cy="461665"/>
          </a:xfrm>
        </p:grpSpPr>
        <p:sp>
          <p:nvSpPr>
            <p:cNvPr id="31" name="TextBox 30"/>
            <p:cNvSpPr txBox="1"/>
            <p:nvPr/>
          </p:nvSpPr>
          <p:spPr>
            <a:xfrm>
              <a:off x="5303956" y="532356"/>
              <a:ext cx="667499" cy="461665"/>
            </a:xfrm>
            <a:prstGeom prst="rect">
              <a:avLst/>
            </a:prstGeom>
            <a:noFill/>
          </p:spPr>
          <p:txBody>
            <a:bodyPr wrap="square" rtlCol="0">
              <a:spAutoFit/>
            </a:bodyPr>
            <a:lstStyle/>
            <a:p>
              <a:pPr algn="ctr"/>
              <a:r>
                <a:rPr lang="en-US" sz="2400" dirty="0" smtClean="0"/>
                <a:t>B</a:t>
              </a:r>
              <a:endParaRPr lang="en-US" sz="2400" dirty="0"/>
            </a:p>
          </p:txBody>
        </p:sp>
        <p:cxnSp>
          <p:nvCxnSpPr>
            <p:cNvPr id="36" name="Straight Arrow Connector 35"/>
            <p:cNvCxnSpPr/>
            <p:nvPr/>
          </p:nvCxnSpPr>
          <p:spPr>
            <a:xfrm>
              <a:off x="6038640" y="723328"/>
              <a:ext cx="500624" cy="0"/>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3373656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782002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81000"/>
            <a:ext cx="84582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1828800" y="2362200"/>
            <a:ext cx="457200" cy="228600"/>
          </a:xfrm>
          <a:prstGeom prst="ellipse">
            <a:avLst/>
          </a:prstGeom>
          <a:solidFill>
            <a:schemeClr val="accent3">
              <a:lumMod val="60000"/>
              <a:lumOff val="40000"/>
              <a:alpha val="41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2667000" y="2362200"/>
            <a:ext cx="457200" cy="228600"/>
          </a:xfrm>
          <a:prstGeom prst="ellipse">
            <a:avLst/>
          </a:prstGeom>
          <a:solidFill>
            <a:schemeClr val="accent3">
              <a:lumMod val="60000"/>
              <a:lumOff val="40000"/>
              <a:alpha val="41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3581400" y="2368550"/>
            <a:ext cx="457200" cy="228600"/>
          </a:xfrm>
          <a:prstGeom prst="ellipse">
            <a:avLst/>
          </a:prstGeom>
          <a:solidFill>
            <a:schemeClr val="accent3">
              <a:lumMod val="60000"/>
              <a:lumOff val="40000"/>
              <a:alpha val="41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4206875" y="2528888"/>
            <a:ext cx="457200" cy="228600"/>
          </a:xfrm>
          <a:prstGeom prst="ellipse">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261" y="1143000"/>
            <a:ext cx="6868313"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a:spLocks noChangeArrowheads="1"/>
          </p:cNvSpPr>
          <p:nvPr/>
        </p:nvSpPr>
        <p:spPr bwMode="auto">
          <a:xfrm>
            <a:off x="304800" y="130175"/>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smtClean="0">
                <a:solidFill>
                  <a:srgbClr val="000000"/>
                </a:solidFill>
                <a:latin typeface="Rockwell Extra Bold" pitchFamily="18" charset="0"/>
              </a:rPr>
              <a:t>P-</a:t>
            </a:r>
            <a:r>
              <a:rPr lang="en-US" sz="2800" dirty="0">
                <a:solidFill>
                  <a:srgbClr val="000000"/>
                </a:solidFill>
                <a:latin typeface="Rockwell Extra Bold" pitchFamily="18" charset="0"/>
              </a:rPr>
              <a:t>A</a:t>
            </a:r>
            <a:r>
              <a:rPr lang="en-US" sz="2800" dirty="0" smtClean="0">
                <a:solidFill>
                  <a:srgbClr val="000000"/>
                </a:solidFill>
                <a:latin typeface="Rockwell Extra Bold" pitchFamily="18" charset="0"/>
              </a:rPr>
              <a:t>mino Phenylalanine Reachability</a:t>
            </a:r>
            <a:endParaRPr lang="en-US" dirty="0">
              <a:solidFill>
                <a:srgbClr val="000000"/>
              </a:solidFill>
              <a:latin typeface="Rockwell Extra Bold" pitchFamily="18" charset="0"/>
            </a:endParaRPr>
          </a:p>
        </p:txBody>
      </p:sp>
      <p:pic>
        <p:nvPicPr>
          <p:cNvPr id="6" name="Picture 4"/>
          <p:cNvPicPr>
            <a:picLocks noChangeAspect="1" noChangeArrowheads="1"/>
          </p:cNvPicPr>
          <p:nvPr/>
        </p:nvPicPr>
        <p:blipFill>
          <a:blip r:embed="rId5" cstate="print"/>
          <a:srcRect/>
          <a:stretch>
            <a:fillRect/>
          </a:stretch>
        </p:blipFill>
        <p:spPr bwMode="auto">
          <a:xfrm>
            <a:off x="609600" y="4419600"/>
            <a:ext cx="4881563" cy="1828800"/>
          </a:xfrm>
          <a:prstGeom prst="rect">
            <a:avLst/>
          </a:prstGeom>
          <a:noFill/>
          <a:ln w="9525">
            <a:noFill/>
            <a:miter lim="800000"/>
            <a:headEnd/>
            <a:tailEnd/>
          </a:ln>
        </p:spPr>
      </p:pic>
      <p:sp>
        <p:nvSpPr>
          <p:cNvPr id="7" name="TextBox 6"/>
          <p:cNvSpPr txBox="1"/>
          <p:nvPr/>
        </p:nvSpPr>
        <p:spPr>
          <a:xfrm>
            <a:off x="6248400" y="4267200"/>
            <a:ext cx="2438400" cy="1938338"/>
          </a:xfrm>
          <a:prstGeom prst="rect">
            <a:avLst/>
          </a:prstGeom>
          <a:noFill/>
        </p:spPr>
        <p:txBody>
          <a:bodyPr>
            <a:spAutoFit/>
          </a:bodyPr>
          <a:lstStyle/>
          <a:p>
            <a:pPr fontAlgn="base">
              <a:spcBef>
                <a:spcPct val="0"/>
              </a:spcBef>
              <a:spcAft>
                <a:spcPct val="0"/>
              </a:spcAft>
              <a:defRPr/>
            </a:pPr>
            <a:r>
              <a:rPr lang="en-US" sz="2400" dirty="0" err="1">
                <a:solidFill>
                  <a:srgbClr val="4F81BD">
                    <a:lumMod val="75000"/>
                  </a:srgbClr>
                </a:solidFill>
                <a:latin typeface="Arial" charset="0"/>
                <a:cs typeface="Arial" charset="0"/>
              </a:rPr>
              <a:t>Transaminases</a:t>
            </a:r>
            <a:r>
              <a:rPr lang="en-US" sz="2400" dirty="0">
                <a:solidFill>
                  <a:srgbClr val="4F81BD">
                    <a:lumMod val="75000"/>
                  </a:srgbClr>
                </a:solidFill>
                <a:latin typeface="Arial" charset="0"/>
                <a:cs typeface="Arial" charset="0"/>
              </a:rPr>
              <a:t> of </a:t>
            </a:r>
            <a:r>
              <a:rPr lang="en-US" sz="2400" i="1" dirty="0">
                <a:solidFill>
                  <a:srgbClr val="4F81BD">
                    <a:lumMod val="75000"/>
                  </a:srgbClr>
                </a:solidFill>
                <a:latin typeface="Arial" charset="0"/>
                <a:cs typeface="Arial" charset="0"/>
              </a:rPr>
              <a:t>E. coli</a:t>
            </a:r>
            <a:r>
              <a:rPr lang="en-US" sz="2400" dirty="0">
                <a:solidFill>
                  <a:srgbClr val="4F81BD">
                    <a:lumMod val="75000"/>
                  </a:srgbClr>
                </a:solidFill>
                <a:latin typeface="Arial" charset="0"/>
                <a:cs typeface="Arial" charset="0"/>
              </a:rPr>
              <a:t>:</a:t>
            </a:r>
          </a:p>
          <a:p>
            <a:pPr lvl="1" fontAlgn="base">
              <a:spcBef>
                <a:spcPct val="0"/>
              </a:spcBef>
              <a:spcAft>
                <a:spcPct val="0"/>
              </a:spcAft>
              <a:defRPr/>
            </a:pPr>
            <a:r>
              <a:rPr lang="en-US" sz="2400" i="1" dirty="0" err="1">
                <a:solidFill>
                  <a:srgbClr val="4F81BD">
                    <a:lumMod val="75000"/>
                  </a:srgbClr>
                </a:solidFill>
                <a:latin typeface="Arial" charset="0"/>
                <a:cs typeface="Arial" charset="0"/>
              </a:rPr>
              <a:t>aspC</a:t>
            </a:r>
            <a:endParaRPr lang="en-US" sz="2400" dirty="0">
              <a:solidFill>
                <a:srgbClr val="4F81BD">
                  <a:lumMod val="75000"/>
                </a:srgbClr>
              </a:solidFill>
              <a:latin typeface="Arial" charset="0"/>
              <a:cs typeface="Arial" charset="0"/>
            </a:endParaRPr>
          </a:p>
          <a:p>
            <a:pPr lvl="1" fontAlgn="base">
              <a:spcBef>
                <a:spcPct val="0"/>
              </a:spcBef>
              <a:spcAft>
                <a:spcPct val="0"/>
              </a:spcAft>
              <a:defRPr/>
            </a:pPr>
            <a:r>
              <a:rPr lang="en-US" sz="2400" i="1" dirty="0" err="1">
                <a:solidFill>
                  <a:srgbClr val="4F81BD">
                    <a:lumMod val="75000"/>
                  </a:srgbClr>
                </a:solidFill>
                <a:latin typeface="Arial" charset="0"/>
                <a:cs typeface="Arial" charset="0"/>
              </a:rPr>
              <a:t>ilvE</a:t>
            </a:r>
            <a:endParaRPr lang="en-US" sz="2400" dirty="0">
              <a:solidFill>
                <a:srgbClr val="4F81BD">
                  <a:lumMod val="75000"/>
                </a:srgbClr>
              </a:solidFill>
              <a:latin typeface="Arial" charset="0"/>
              <a:cs typeface="Arial" charset="0"/>
            </a:endParaRPr>
          </a:p>
          <a:p>
            <a:pPr lvl="1" fontAlgn="base">
              <a:spcBef>
                <a:spcPct val="0"/>
              </a:spcBef>
              <a:spcAft>
                <a:spcPct val="0"/>
              </a:spcAft>
              <a:defRPr/>
            </a:pPr>
            <a:r>
              <a:rPr lang="en-US" sz="2400" i="1" dirty="0" err="1">
                <a:solidFill>
                  <a:srgbClr val="4F81BD">
                    <a:lumMod val="75000"/>
                  </a:srgbClr>
                </a:solidFill>
                <a:latin typeface="Arial" charset="0"/>
                <a:cs typeface="Arial" charset="0"/>
              </a:rPr>
              <a:t>tyrB</a:t>
            </a:r>
            <a:endParaRPr lang="en-US" sz="2400" dirty="0">
              <a:solidFill>
                <a:srgbClr val="4F81BD">
                  <a:lumMod val="75000"/>
                </a:srgbClr>
              </a:solidFill>
              <a:latin typeface="Arial" charset="0"/>
              <a:cs typeface="Arial" charset="0"/>
            </a:endParaRPr>
          </a:p>
        </p:txBody>
      </p:sp>
    </p:spTree>
    <p:custDataLst>
      <p:tags r:id="rId1"/>
    </p:custDataLst>
    <p:extLst>
      <p:ext uri="{BB962C8B-B14F-4D97-AF65-F5344CB8AC3E}">
        <p14:creationId xmlns:p14="http://schemas.microsoft.com/office/powerpoint/2010/main" val="335201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304800" y="130175"/>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rgbClr val="000000"/>
                </a:solidFill>
                <a:latin typeface="Rockwell Extra Bold" pitchFamily="18" charset="0"/>
              </a:rPr>
              <a:t>The world of </a:t>
            </a:r>
            <a:r>
              <a:rPr lang="en-US" sz="2800" i="1">
                <a:solidFill>
                  <a:srgbClr val="000000"/>
                </a:solidFill>
                <a:latin typeface="Rockwell Extra Bold" pitchFamily="18" charset="0"/>
              </a:rPr>
              <a:t>E. coli</a:t>
            </a:r>
            <a:r>
              <a:rPr lang="en-US" sz="2800">
                <a:solidFill>
                  <a:srgbClr val="000000"/>
                </a:solidFill>
                <a:latin typeface="Rockwell Extra Bold" pitchFamily="18" charset="0"/>
              </a:rPr>
              <a:t>  TyrB</a:t>
            </a:r>
          </a:p>
          <a:p>
            <a:pPr algn="r" eaLnBrk="1" hangingPunct="1"/>
            <a:r>
              <a:rPr lang="en-US">
                <a:solidFill>
                  <a:srgbClr val="000000"/>
                </a:solidFill>
                <a:latin typeface="Rockwell Extra Bold" pitchFamily="18" charset="0"/>
              </a:rPr>
              <a:t>(According to NCBI)</a:t>
            </a:r>
          </a:p>
        </p:txBody>
      </p:sp>
      <p:sp>
        <p:nvSpPr>
          <p:cNvPr id="3277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srgbClr val="000000"/>
              </a:solidFill>
            </a:endParaRPr>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69342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67200"/>
            <a:ext cx="76104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371600"/>
            <a:ext cx="35052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Box 4"/>
          <p:cNvSpPr txBox="1">
            <a:spLocks noChangeArrowheads="1"/>
          </p:cNvSpPr>
          <p:nvPr/>
        </p:nvSpPr>
        <p:spPr bwMode="auto">
          <a:xfrm>
            <a:off x="304800" y="130175"/>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rgbClr val="000000"/>
                </a:solidFill>
                <a:latin typeface="Rockwell Extra Bold" pitchFamily="18" charset="0"/>
              </a:rPr>
              <a:t>The world of </a:t>
            </a:r>
            <a:r>
              <a:rPr lang="en-US" sz="2800" i="1">
                <a:solidFill>
                  <a:srgbClr val="000000"/>
                </a:solidFill>
                <a:latin typeface="Rockwell Extra Bold" pitchFamily="18" charset="0"/>
              </a:rPr>
              <a:t>E. coli</a:t>
            </a:r>
            <a:r>
              <a:rPr lang="en-US" sz="2800">
                <a:solidFill>
                  <a:srgbClr val="000000"/>
                </a:solidFill>
                <a:latin typeface="Rockwell Extra Bold" pitchFamily="18" charset="0"/>
              </a:rPr>
              <a:t>  TyrB</a:t>
            </a:r>
          </a:p>
          <a:p>
            <a:pPr algn="r" eaLnBrk="1" hangingPunct="1"/>
            <a:r>
              <a:rPr lang="en-US">
                <a:solidFill>
                  <a:srgbClr val="000000"/>
                </a:solidFill>
                <a:latin typeface="Rockwell Extra Bold" pitchFamily="18" charset="0"/>
              </a:rPr>
              <a:t>(According to NCBI)</a:t>
            </a:r>
          </a:p>
        </p:txBody>
      </p:sp>
      <p:sp>
        <p:nvSpPr>
          <p:cNvPr id="3379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srgbClr val="000000"/>
              </a:solidFill>
            </a:endParaRPr>
          </a:p>
        </p:txBody>
      </p:sp>
      <p:pic>
        <p:nvPicPr>
          <p:cNvPr id="337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267200"/>
            <a:ext cx="76104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e 5"/>
          <p:cNvSpPr/>
          <p:nvPr/>
        </p:nvSpPr>
        <p:spPr>
          <a:xfrm rot="1631111">
            <a:off x="1614488" y="1233488"/>
            <a:ext cx="2286000" cy="2286000"/>
          </a:xfrm>
          <a:prstGeom prst="pie">
            <a:avLst>
              <a:gd name="adj1" fmla="val 0"/>
              <a:gd name="adj2" fmla="val 181986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33799" name="TextBox 6"/>
          <p:cNvSpPr txBox="1">
            <a:spLocks noChangeArrowheads="1"/>
          </p:cNvSpPr>
          <p:nvPr/>
        </p:nvSpPr>
        <p:spPr bwMode="auto">
          <a:xfrm>
            <a:off x="1905000" y="1524000"/>
            <a:ext cx="1371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000">
                <a:solidFill>
                  <a:srgbClr val="000000"/>
                </a:solidFill>
              </a:rPr>
              <a:t>TyrB</a:t>
            </a:r>
          </a:p>
        </p:txBody>
      </p:sp>
      <p:sp>
        <p:nvSpPr>
          <p:cNvPr id="11" name="Rectangle 10"/>
          <p:cNvSpPr/>
          <p:nvPr/>
        </p:nvSpPr>
        <p:spPr>
          <a:xfrm>
            <a:off x="3733800" y="4419600"/>
            <a:ext cx="2438400" cy="228600"/>
          </a:xfrm>
          <a:prstGeom prst="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13" name="Straight Arrow Connector 12"/>
          <p:cNvCxnSpPr/>
          <p:nvPr/>
        </p:nvCxnSpPr>
        <p:spPr>
          <a:xfrm rot="5400000" flipH="1" flipV="1">
            <a:off x="4419600" y="3733800"/>
            <a:ext cx="1219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743200" y="4724400"/>
            <a:ext cx="1295400" cy="228600"/>
          </a:xfrm>
          <a:prstGeom prst="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17" name="Straight Arrow Connector 16"/>
          <p:cNvCxnSpPr/>
          <p:nvPr/>
        </p:nvCxnSpPr>
        <p:spPr>
          <a:xfrm flipV="1">
            <a:off x="3962400" y="3581400"/>
            <a:ext cx="1524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3586163" y="889000"/>
            <a:ext cx="3844925" cy="549275"/>
          </a:xfrm>
          <a:custGeom>
            <a:avLst/>
            <a:gdLst>
              <a:gd name="connsiteX0" fmla="*/ 3844031 w 3844031"/>
              <a:gd name="connsiteY0" fmla="*/ 548937 h 548937"/>
              <a:gd name="connsiteX1" fmla="*/ 1500326 w 3844031"/>
              <a:gd name="connsiteY1" fmla="*/ 16276 h 548937"/>
              <a:gd name="connsiteX2" fmla="*/ 0 w 3844031"/>
              <a:gd name="connsiteY2" fmla="*/ 451282 h 548937"/>
            </a:gdLst>
            <a:ahLst/>
            <a:cxnLst>
              <a:cxn ang="0">
                <a:pos x="connsiteX0" y="connsiteY0"/>
              </a:cxn>
              <a:cxn ang="0">
                <a:pos x="connsiteX1" y="connsiteY1"/>
              </a:cxn>
              <a:cxn ang="0">
                <a:pos x="connsiteX2" y="connsiteY2"/>
              </a:cxn>
            </a:cxnLst>
            <a:rect l="l" t="t" r="r" b="b"/>
            <a:pathLst>
              <a:path w="3844031" h="548937">
                <a:moveTo>
                  <a:pt x="3844031" y="548937"/>
                </a:moveTo>
                <a:cubicBezTo>
                  <a:pt x="2992514" y="290744"/>
                  <a:pt x="2140998" y="32552"/>
                  <a:pt x="1500326" y="16276"/>
                </a:cubicBezTo>
                <a:cubicBezTo>
                  <a:pt x="859654" y="0"/>
                  <a:pt x="245615" y="378781"/>
                  <a:pt x="0" y="451282"/>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cxnSp>
        <p:nvCxnSpPr>
          <p:cNvPr id="21" name="Straight Connector 20"/>
          <p:cNvCxnSpPr/>
          <p:nvPr/>
        </p:nvCxnSpPr>
        <p:spPr>
          <a:xfrm rot="16200000" flipH="1">
            <a:off x="3467100" y="1257300"/>
            <a:ext cx="2286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806" name="TextBox 21"/>
          <p:cNvSpPr txBox="1">
            <a:spLocks noChangeArrowheads="1"/>
          </p:cNvSpPr>
          <p:nvPr/>
        </p:nvSpPr>
        <p:spPr bwMode="auto">
          <a:xfrm>
            <a:off x="3505200" y="838200"/>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000000"/>
                </a:solidFill>
              </a:rPr>
              <a:t>?</a:t>
            </a:r>
          </a:p>
        </p:txBody>
      </p:sp>
      <p:sp>
        <p:nvSpPr>
          <p:cNvPr id="26" name="Rectangle 25"/>
          <p:cNvSpPr/>
          <p:nvPr/>
        </p:nvSpPr>
        <p:spPr>
          <a:xfrm>
            <a:off x="3733800" y="6324600"/>
            <a:ext cx="914400" cy="228600"/>
          </a:xfrm>
          <a:prstGeom prst="rect">
            <a:avLst/>
          </a:prstGeom>
          <a:solidFill>
            <a:srgbClr val="FFFF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3808" name="TextBox 28"/>
          <p:cNvSpPr txBox="1">
            <a:spLocks noChangeArrowheads="1"/>
          </p:cNvSpPr>
          <p:nvPr/>
        </p:nvSpPr>
        <p:spPr bwMode="auto">
          <a:xfrm>
            <a:off x="1828800" y="6488113"/>
            <a:ext cx="5716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a:solidFill>
                  <a:srgbClr val="558ED5"/>
                </a:solidFill>
              </a:rPr>
              <a:t>“Sequence-wise, it looks like other aminotransferases”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ChangeArrowheads="1"/>
          </p:cNvSpPr>
          <p:nvPr/>
        </p:nvSpPr>
        <p:spPr bwMode="auto">
          <a:xfrm>
            <a:off x="2743200" y="1371600"/>
            <a:ext cx="5715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Nature</a:t>
            </a:r>
          </a:p>
          <a:p>
            <a:r>
              <a:rPr lang="en-US" sz="2800"/>
              <a:t>Science</a:t>
            </a:r>
          </a:p>
          <a:p>
            <a:r>
              <a:rPr lang="en-US" sz="2800"/>
              <a:t>Cell</a:t>
            </a:r>
          </a:p>
          <a:p>
            <a:endParaRPr lang="en-US" sz="2800"/>
          </a:p>
          <a:p>
            <a:r>
              <a:rPr lang="en-US" sz="2800"/>
              <a:t>PLoS Biol</a:t>
            </a:r>
          </a:p>
          <a:p>
            <a:r>
              <a:rPr lang="en-US" sz="2800"/>
              <a:t>Proc Natl Acad Sci U S A. (PNAS)</a:t>
            </a:r>
          </a:p>
          <a:p>
            <a:endParaRPr lang="en-US" sz="2800"/>
          </a:p>
          <a:p>
            <a:r>
              <a:rPr lang="en-US" sz="2800"/>
              <a:t>PLoS One</a:t>
            </a:r>
          </a:p>
        </p:txBody>
      </p:sp>
      <p:sp>
        <p:nvSpPr>
          <p:cNvPr id="8195"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General Audience Journals</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4"/>
          <p:cNvSpPr txBox="1">
            <a:spLocks noChangeArrowheads="1"/>
          </p:cNvSpPr>
          <p:nvPr/>
        </p:nvSpPr>
        <p:spPr bwMode="auto">
          <a:xfrm>
            <a:off x="304800" y="130175"/>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rgbClr val="000000"/>
                </a:solidFill>
                <a:latin typeface="Rockwell Extra Bold" pitchFamily="18" charset="0"/>
              </a:rPr>
              <a:t>The world of </a:t>
            </a:r>
            <a:r>
              <a:rPr lang="en-US" sz="2800" i="1">
                <a:solidFill>
                  <a:srgbClr val="000000"/>
                </a:solidFill>
                <a:latin typeface="Rockwell Extra Bold" pitchFamily="18" charset="0"/>
              </a:rPr>
              <a:t>E. coli</a:t>
            </a:r>
            <a:r>
              <a:rPr lang="en-US" sz="2800">
                <a:solidFill>
                  <a:srgbClr val="000000"/>
                </a:solidFill>
                <a:latin typeface="Rockwell Extra Bold" pitchFamily="18" charset="0"/>
              </a:rPr>
              <a:t>  TyrB</a:t>
            </a:r>
          </a:p>
          <a:p>
            <a:pPr algn="r" eaLnBrk="1" hangingPunct="1"/>
            <a:r>
              <a:rPr lang="en-US">
                <a:solidFill>
                  <a:srgbClr val="000000"/>
                </a:solidFill>
                <a:latin typeface="Rockwell Extra Bold" pitchFamily="18" charset="0"/>
              </a:rPr>
              <a:t>(According to the GO Ontology Molecular Function)</a:t>
            </a:r>
          </a:p>
        </p:txBody>
      </p:sp>
      <p:sp>
        <p:nvSpPr>
          <p:cNvPr id="3481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srgbClr val="000000"/>
              </a:solidFill>
            </a:endParaRPr>
          </a:p>
        </p:txBody>
      </p:sp>
      <p:graphicFrame>
        <p:nvGraphicFramePr>
          <p:cNvPr id="19" name="Table 18"/>
          <p:cNvGraphicFramePr>
            <a:graphicFrameLocks noGrp="1"/>
          </p:cNvGraphicFramePr>
          <p:nvPr/>
        </p:nvGraphicFramePr>
        <p:xfrm>
          <a:off x="533400" y="1219200"/>
          <a:ext cx="8382000" cy="1887537"/>
        </p:xfrm>
        <a:graphic>
          <a:graphicData uri="http://schemas.openxmlformats.org/drawingml/2006/table">
            <a:tbl>
              <a:tblPr/>
              <a:tblGrid>
                <a:gridCol w="8382000"/>
              </a:tblGrid>
              <a:tr h="426192">
                <a:tc>
                  <a:txBody>
                    <a:bodyPr/>
                    <a:lstStyle/>
                    <a:p>
                      <a:pPr algn="l" fontAlgn="b"/>
                      <a:r>
                        <a:rPr lang="en-US" sz="1100" b="0" i="0" u="none" strike="noStrike" dirty="0" smtClean="0">
                          <a:solidFill>
                            <a:srgbClr val="000000"/>
                          </a:solidFill>
                          <a:latin typeface="Calibri"/>
                        </a:rPr>
                        <a:t>From </a:t>
                      </a:r>
                      <a:r>
                        <a:rPr lang="en-US" sz="1100" dirty="0" smtClean="0">
                          <a:hlinkClick r:id="rId3"/>
                        </a:rPr>
                        <a:t>http://amigo.geneontology.org/cgi-bin/amigo/gp-assoc.cgi?gp=EcoCyc:TYRB-MONOMER&amp;session_id=7828amigo1314671249</a:t>
                      </a:r>
                      <a:endParaRPr lang="en-US" sz="1100" b="0" i="0" u="none" strike="noStrike" dirty="0" smtClean="0">
                        <a:solidFill>
                          <a:srgbClr val="000000"/>
                        </a:solidFill>
                        <a:latin typeface="Calibri"/>
                      </a:endParaRPr>
                    </a:p>
                    <a:p>
                      <a:pPr algn="l" fontAlgn="b"/>
                      <a:r>
                        <a:rPr lang="en-US" sz="1600" b="0" i="0" u="none" strike="noStrike" dirty="0" smtClean="0">
                          <a:solidFill>
                            <a:srgbClr val="000000"/>
                          </a:solidFill>
                          <a:latin typeface="Calibri"/>
                        </a:rPr>
                        <a:t>GO:0008793</a:t>
                      </a:r>
                      <a:r>
                        <a:rPr lang="en-US" sz="1600" b="0" i="0" u="none" strike="noStrike" dirty="0">
                          <a:solidFill>
                            <a:srgbClr val="000000"/>
                          </a:solidFill>
                          <a:latin typeface="Calibri"/>
                        </a:rPr>
                        <a:t> : aromatic-amino-acid:2-oxoglutarate </a:t>
                      </a:r>
                      <a:r>
                        <a:rPr lang="en-US" sz="1600" b="0" i="0" u="none" strike="noStrike" dirty="0" err="1">
                          <a:solidFill>
                            <a:srgbClr val="000000"/>
                          </a:solidFill>
                          <a:latin typeface="Calibri"/>
                        </a:rPr>
                        <a:t>aminotransferase</a:t>
                      </a:r>
                      <a:r>
                        <a:rPr lang="en-US" sz="1600" b="0" i="0" u="none" strike="noStrike" dirty="0">
                          <a:solidFill>
                            <a:srgbClr val="000000"/>
                          </a:solidFill>
                          <a:latin typeface="Calibri"/>
                        </a:rPr>
                        <a:t> activity </a:t>
                      </a:r>
                    </a:p>
                  </a:txBody>
                  <a:tcPr marL="14605" marR="14605" marT="14614" marB="0" anchor="b">
                    <a:lnL>
                      <a:noFill/>
                    </a:lnL>
                    <a:lnR>
                      <a:noFill/>
                    </a:lnR>
                    <a:lnT>
                      <a:noFill/>
                    </a:lnT>
                    <a:lnB>
                      <a:noFill/>
                    </a:lnB>
                  </a:tcPr>
                </a:tc>
              </a:tr>
              <a:tr h="292269">
                <a:tc>
                  <a:txBody>
                    <a:bodyPr/>
                    <a:lstStyle/>
                    <a:p>
                      <a:pPr algn="l" fontAlgn="b"/>
                      <a:r>
                        <a:rPr lang="en-US" sz="1600" b="0" i="0" u="none" strike="noStrike">
                          <a:solidFill>
                            <a:srgbClr val="000000"/>
                          </a:solidFill>
                          <a:latin typeface="Calibri"/>
                        </a:rPr>
                        <a:t>GO:0050048 : L-leucine:2-oxoglutarate aminotransferase activity </a:t>
                      </a:r>
                    </a:p>
                  </a:txBody>
                  <a:tcPr marL="14605" marR="14605" marT="14614" marB="0" anchor="b">
                    <a:lnL>
                      <a:noFill/>
                    </a:lnL>
                    <a:lnR>
                      <a:noFill/>
                    </a:lnR>
                    <a:lnT>
                      <a:noFill/>
                    </a:lnT>
                    <a:lnB>
                      <a:noFill/>
                    </a:lnB>
                  </a:tcPr>
                </a:tc>
              </a:tr>
              <a:tr h="292269">
                <a:tc>
                  <a:txBody>
                    <a:bodyPr/>
                    <a:lstStyle/>
                    <a:p>
                      <a:pPr algn="l" fontAlgn="b"/>
                      <a:r>
                        <a:rPr lang="en-US" sz="1600" b="0" i="0" u="none" strike="noStrike">
                          <a:solidFill>
                            <a:srgbClr val="000000"/>
                          </a:solidFill>
                          <a:latin typeface="Calibri"/>
                        </a:rPr>
                        <a:t>GO:0004838 : L-tyrosine:2-oxoglutarate aminotransferase activity </a:t>
                      </a:r>
                    </a:p>
                  </a:txBody>
                  <a:tcPr marL="14605" marR="14605" marT="14614" marB="0" anchor="b">
                    <a:lnL>
                      <a:noFill/>
                    </a:lnL>
                    <a:lnR>
                      <a:noFill/>
                    </a:lnR>
                    <a:lnT>
                      <a:noFill/>
                    </a:lnT>
                    <a:lnB>
                      <a:noFill/>
                    </a:lnB>
                  </a:tcPr>
                </a:tc>
              </a:tr>
              <a:tr h="292269">
                <a:tc>
                  <a:txBody>
                    <a:bodyPr/>
                    <a:lstStyle/>
                    <a:p>
                      <a:pPr algn="l" fontAlgn="b"/>
                      <a:r>
                        <a:rPr lang="en-US" sz="1600" b="0" i="0" u="none" strike="noStrike">
                          <a:solidFill>
                            <a:srgbClr val="000000"/>
                          </a:solidFill>
                          <a:latin typeface="Calibri"/>
                        </a:rPr>
                        <a:t>GO:0005515 : protein binding </a:t>
                      </a:r>
                    </a:p>
                  </a:txBody>
                  <a:tcPr marL="14605" marR="14605" marT="14614" marB="0" anchor="b">
                    <a:lnL>
                      <a:noFill/>
                    </a:lnL>
                    <a:lnR>
                      <a:noFill/>
                    </a:lnR>
                    <a:lnT>
                      <a:noFill/>
                    </a:lnT>
                    <a:lnB>
                      <a:noFill/>
                    </a:lnB>
                  </a:tcPr>
                </a:tc>
              </a:tr>
              <a:tr h="292269">
                <a:tc>
                  <a:txBody>
                    <a:bodyPr/>
                    <a:lstStyle/>
                    <a:p>
                      <a:pPr algn="l" fontAlgn="b"/>
                      <a:r>
                        <a:rPr lang="en-US" sz="1600" b="0" i="0" u="none" strike="noStrike">
                          <a:solidFill>
                            <a:srgbClr val="000000"/>
                          </a:solidFill>
                          <a:latin typeface="Calibri"/>
                        </a:rPr>
                        <a:t>GO:0042803 : protein homodimerization activity </a:t>
                      </a:r>
                    </a:p>
                  </a:txBody>
                  <a:tcPr marL="14605" marR="14605" marT="14614" marB="0" anchor="b">
                    <a:lnL>
                      <a:noFill/>
                    </a:lnL>
                    <a:lnR>
                      <a:noFill/>
                    </a:lnR>
                    <a:lnT>
                      <a:noFill/>
                    </a:lnT>
                    <a:lnB>
                      <a:noFill/>
                    </a:lnB>
                  </a:tcPr>
                </a:tc>
              </a:tr>
              <a:tr h="292269">
                <a:tc>
                  <a:txBody>
                    <a:bodyPr/>
                    <a:lstStyle/>
                    <a:p>
                      <a:pPr algn="l" fontAlgn="b"/>
                      <a:r>
                        <a:rPr lang="en-US" sz="1600" b="0" i="0" u="none" strike="noStrike" dirty="0">
                          <a:solidFill>
                            <a:srgbClr val="000000"/>
                          </a:solidFill>
                          <a:latin typeface="Calibri"/>
                        </a:rPr>
                        <a:t>GO:0030170 : </a:t>
                      </a:r>
                      <a:r>
                        <a:rPr lang="en-US" sz="1600" b="0" i="0" u="none" strike="noStrike" dirty="0" err="1">
                          <a:solidFill>
                            <a:srgbClr val="000000"/>
                          </a:solidFill>
                          <a:latin typeface="Calibri"/>
                        </a:rPr>
                        <a:t>pyridoxal</a:t>
                      </a:r>
                      <a:r>
                        <a:rPr lang="en-US" sz="1600" b="0" i="0" u="none" strike="noStrike" dirty="0">
                          <a:solidFill>
                            <a:srgbClr val="000000"/>
                          </a:solidFill>
                          <a:latin typeface="Calibri"/>
                        </a:rPr>
                        <a:t> phosphate binding </a:t>
                      </a:r>
                    </a:p>
                  </a:txBody>
                  <a:tcPr marL="14605" marR="14605" marT="14614" marB="0" anchor="b">
                    <a:lnL>
                      <a:noFill/>
                    </a:lnL>
                    <a:lnR>
                      <a:noFill/>
                    </a:lnR>
                    <a:lnT>
                      <a:noFill/>
                    </a:lnT>
                    <a:lnB>
                      <a:noFill/>
                    </a:lnB>
                  </a:tcPr>
                </a:tc>
              </a:tr>
            </a:tbl>
          </a:graphicData>
        </a:graphic>
      </p:graphicFrame>
      <p:pic>
        <p:nvPicPr>
          <p:cNvPr id="3482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3581400"/>
            <a:ext cx="87249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381000" y="5689600"/>
            <a:ext cx="8686800" cy="254000"/>
          </a:xfrm>
          <a:prstGeom prst="rect">
            <a:avLst/>
          </a:prstGeom>
        </p:spPr>
        <p:txBody>
          <a:bodyPr>
            <a:spAutoFit/>
          </a:bodyPr>
          <a:lstStyle/>
          <a:p>
            <a:pPr>
              <a:defRPr/>
            </a:pPr>
            <a:r>
              <a:rPr lang="en-US" sz="1050" dirty="0">
                <a:solidFill>
                  <a:srgbClr val="000000"/>
                </a:solidFill>
              </a:rPr>
              <a:t>Zoom in from </a:t>
            </a:r>
            <a:r>
              <a:rPr lang="en-US" sz="1050" dirty="0">
                <a:solidFill>
                  <a:prstClr val="black"/>
                </a:solidFill>
                <a:hlinkClick r:id="rId3"/>
              </a:rPr>
              <a:t>http://amigo.geneontology.org/cgi-bin/amigo/browse.cgi?action=set-tree&amp;term=GO:0004838&amp;session_id=7828amigo1314671249</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304800" y="130175"/>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rgbClr val="000000"/>
                </a:solidFill>
                <a:latin typeface="Rockwell Extra Bold" pitchFamily="18" charset="0"/>
              </a:rPr>
              <a:t>The world according to </a:t>
            </a:r>
            <a:r>
              <a:rPr lang="en-US" sz="2800" i="1">
                <a:solidFill>
                  <a:srgbClr val="000000"/>
                </a:solidFill>
                <a:latin typeface="Rockwell Extra Bold" pitchFamily="18" charset="0"/>
              </a:rPr>
              <a:t>E. coli</a:t>
            </a:r>
            <a:r>
              <a:rPr lang="en-US" sz="2800">
                <a:solidFill>
                  <a:srgbClr val="000000"/>
                </a:solidFill>
                <a:latin typeface="Rockwell Extra Bold" pitchFamily="18" charset="0"/>
              </a:rPr>
              <a:t>  TyrB</a:t>
            </a:r>
          </a:p>
          <a:p>
            <a:pPr algn="r" eaLnBrk="1" hangingPunct="1"/>
            <a:r>
              <a:rPr lang="en-US">
                <a:solidFill>
                  <a:srgbClr val="000000"/>
                </a:solidFill>
                <a:latin typeface="Rockwell Extra Bold" pitchFamily="18" charset="0"/>
              </a:rPr>
              <a:t>(According to KEGG and BRENDA)</a:t>
            </a:r>
          </a:p>
        </p:txBody>
      </p:sp>
      <p:sp>
        <p:nvSpPr>
          <p:cNvPr id="3686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srgbClr val="000000"/>
              </a:solidFill>
            </a:endParaRPr>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88471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24"/>
          <p:cNvSpPr txBox="1">
            <a:spLocks noChangeArrowheads="1"/>
          </p:cNvSpPr>
          <p:nvPr/>
        </p:nvSpPr>
        <p:spPr bwMode="auto">
          <a:xfrm>
            <a:off x="304800" y="1676400"/>
            <a:ext cx="226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0000"/>
                </a:solidFill>
              </a:rPr>
              <a:t>According to KEGG:</a:t>
            </a:r>
          </a:p>
        </p:txBody>
      </p:sp>
      <p:sp>
        <p:nvSpPr>
          <p:cNvPr id="36870" name="TextBox 26"/>
          <p:cNvSpPr txBox="1">
            <a:spLocks noChangeArrowheads="1"/>
          </p:cNvSpPr>
          <p:nvPr/>
        </p:nvSpPr>
        <p:spPr bwMode="auto">
          <a:xfrm>
            <a:off x="304800" y="3352800"/>
            <a:ext cx="255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solidFill>
                  <a:srgbClr val="000000"/>
                </a:solidFill>
              </a:rPr>
              <a:t>According to BRENDA:</a:t>
            </a:r>
          </a:p>
        </p:txBody>
      </p:sp>
      <p:sp>
        <p:nvSpPr>
          <p:cNvPr id="36871" name="Rectangle 27"/>
          <p:cNvSpPr>
            <a:spLocks noChangeArrowheads="1"/>
          </p:cNvSpPr>
          <p:nvPr/>
        </p:nvSpPr>
        <p:spPr bwMode="auto">
          <a:xfrm>
            <a:off x="1447800" y="3733800"/>
            <a:ext cx="7086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000000"/>
                </a:solidFill>
              </a:rPr>
              <a:t>Has a description for the EC:2.6.1.57 class:</a:t>
            </a:r>
          </a:p>
          <a:p>
            <a:r>
              <a:rPr lang="en-US">
                <a:solidFill>
                  <a:srgbClr val="000000"/>
                </a:solidFill>
                <a:hlinkClick r:id="rId4"/>
              </a:rPr>
              <a:t>http://www.brenda-enzymes.org/php/result_flat.php4?ecno=2.6.1.57</a:t>
            </a:r>
            <a:endParaRPr lang="en-US">
              <a:solidFill>
                <a:srgbClr val="000000"/>
              </a:solidFill>
            </a:endParaRPr>
          </a:p>
          <a:p>
            <a:endParaRPr lang="en-US">
              <a:solidFill>
                <a:srgbClr val="000000"/>
              </a:solidFill>
            </a:endParaRPr>
          </a:p>
          <a:p>
            <a:r>
              <a:rPr lang="en-US">
                <a:solidFill>
                  <a:srgbClr val="000000"/>
                </a:solidFill>
              </a:rPr>
              <a:t>The </a:t>
            </a:r>
            <a:r>
              <a:rPr lang="en-US" i="1">
                <a:solidFill>
                  <a:srgbClr val="000000"/>
                </a:solidFill>
              </a:rPr>
              <a:t>E. coli </a:t>
            </a:r>
            <a:r>
              <a:rPr lang="en-US">
                <a:solidFill>
                  <a:srgbClr val="000000"/>
                </a:solidFill>
              </a:rPr>
              <a:t>instance includes as substrates: </a:t>
            </a:r>
          </a:p>
          <a:p>
            <a:pPr lvl="1"/>
            <a:r>
              <a:rPr lang="en-US">
                <a:solidFill>
                  <a:srgbClr val="558ED5"/>
                </a:solidFill>
              </a:rPr>
              <a:t>Tyrosine, Tryptophan, 3-iodo-L-tyrosine, leucine, </a:t>
            </a:r>
          </a:p>
          <a:p>
            <a:pPr lvl="1"/>
            <a:r>
              <a:rPr lang="en-US">
                <a:solidFill>
                  <a:srgbClr val="558ED5"/>
                </a:solidFill>
              </a:rPr>
              <a:t>methionine “weak activity”, and phenylalanine</a:t>
            </a:r>
          </a:p>
          <a:p>
            <a:r>
              <a:rPr lang="en-US">
                <a:solidFill>
                  <a:srgbClr val="000000"/>
                </a:solidFill>
              </a:rPr>
              <a:t>It also has K</a:t>
            </a:r>
            <a:r>
              <a:rPr lang="en-US" baseline="-25000">
                <a:solidFill>
                  <a:srgbClr val="000000"/>
                </a:solidFill>
              </a:rPr>
              <a:t>cat</a:t>
            </a:r>
            <a:r>
              <a:rPr lang="en-US">
                <a:solidFill>
                  <a:srgbClr val="000000"/>
                </a:solidFill>
              </a:rPr>
              <a:t>/K</a:t>
            </a:r>
            <a:r>
              <a:rPr lang="en-US" baseline="-25000">
                <a:solidFill>
                  <a:srgbClr val="000000"/>
                </a:solidFill>
              </a:rPr>
              <a:t>m</a:t>
            </a:r>
            <a:r>
              <a:rPr lang="en-US">
                <a:solidFill>
                  <a:srgbClr val="000000"/>
                </a:solidFill>
              </a:rPr>
              <a:t> values for some of those amino acids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2"/>
          <p:cNvSpPr>
            <a:spLocks noChangeArrowheads="1"/>
          </p:cNvSpPr>
          <p:nvPr/>
        </p:nvSpPr>
        <p:spPr bwMode="auto">
          <a:xfrm>
            <a:off x="6019800" y="64008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solidFill>
                  <a:srgbClr val="000000"/>
                </a:solidFill>
              </a:rPr>
              <a:t>From PMID: 8528072</a:t>
            </a:r>
          </a:p>
        </p:txBody>
      </p:sp>
      <p:pic>
        <p:nvPicPr>
          <p:cNvPr id="3789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85800"/>
            <a:ext cx="3833813"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4"/>
          <p:cNvSpPr txBox="1">
            <a:spLocks noChangeArrowheads="1"/>
          </p:cNvSpPr>
          <p:nvPr/>
        </p:nvSpPr>
        <p:spPr bwMode="auto">
          <a:xfrm>
            <a:off x="304800" y="130175"/>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rgbClr val="000000"/>
                </a:solidFill>
                <a:latin typeface="Rockwell Extra Bold" pitchFamily="18" charset="0"/>
              </a:rPr>
              <a:t>The world according to </a:t>
            </a:r>
            <a:r>
              <a:rPr lang="en-US" sz="2800" i="1">
                <a:solidFill>
                  <a:srgbClr val="000000"/>
                </a:solidFill>
                <a:latin typeface="Rockwell Extra Bold" pitchFamily="18" charset="0"/>
              </a:rPr>
              <a:t>E. coli</a:t>
            </a:r>
            <a:r>
              <a:rPr lang="en-US" sz="2800">
                <a:solidFill>
                  <a:srgbClr val="000000"/>
                </a:solidFill>
                <a:latin typeface="Rockwell Extra Bold" pitchFamily="18" charset="0"/>
              </a:rPr>
              <a:t>  TyrB</a:t>
            </a:r>
          </a:p>
          <a:p>
            <a:pPr algn="r" eaLnBrk="1" hangingPunct="1"/>
            <a:r>
              <a:rPr lang="en-US">
                <a:solidFill>
                  <a:srgbClr val="000000"/>
                </a:solidFill>
                <a:latin typeface="Rockwell Extra Bold" pitchFamily="18" charset="0"/>
              </a:rPr>
              <a:t>(According to papers)</a:t>
            </a:r>
          </a:p>
        </p:txBody>
      </p:sp>
      <p:sp>
        <p:nvSpPr>
          <p:cNvPr id="3789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solidFill>
                <a:srgbClr val="000000"/>
              </a:solidFill>
            </a:endParaRPr>
          </a:p>
        </p:txBody>
      </p:sp>
      <p:sp>
        <p:nvSpPr>
          <p:cNvPr id="37894" name="Rectangle 3"/>
          <p:cNvSpPr>
            <a:spLocks noChangeArrowheads="1"/>
          </p:cNvSpPr>
          <p:nvPr/>
        </p:nvSpPr>
        <p:spPr bwMode="auto">
          <a:xfrm>
            <a:off x="4876800" y="1447800"/>
            <a:ext cx="3886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Wingdings" pitchFamily="2" charset="2"/>
              <a:buChar char="§"/>
            </a:pPr>
            <a:r>
              <a:rPr lang="en-US" sz="2000" dirty="0">
                <a:solidFill>
                  <a:srgbClr val="262626"/>
                </a:solidFill>
              </a:rPr>
              <a:t>The specificity is </a:t>
            </a:r>
            <a:r>
              <a:rPr lang="en-US" sz="2000" dirty="0" smtClean="0">
                <a:solidFill>
                  <a:srgbClr val="262626"/>
                </a:solidFill>
              </a:rPr>
              <a:t>very </a:t>
            </a:r>
            <a:r>
              <a:rPr lang="en-US" sz="2000" dirty="0">
                <a:solidFill>
                  <a:srgbClr val="262626"/>
                </a:solidFill>
              </a:rPr>
              <a:t>broad</a:t>
            </a:r>
          </a:p>
          <a:p>
            <a:pPr marL="457200" indent="-457200">
              <a:buFont typeface="Wingdings" pitchFamily="2" charset="2"/>
              <a:buChar char="§"/>
            </a:pPr>
            <a:endParaRPr lang="en-US" sz="2000" dirty="0" smtClean="0">
              <a:solidFill>
                <a:srgbClr val="262626"/>
              </a:solidFill>
            </a:endParaRPr>
          </a:p>
          <a:p>
            <a:pPr marL="457200" indent="-457200">
              <a:buFont typeface="Wingdings" pitchFamily="2" charset="2"/>
              <a:buChar char="§"/>
            </a:pPr>
            <a:r>
              <a:rPr lang="en-US" sz="2000" dirty="0" smtClean="0">
                <a:solidFill>
                  <a:srgbClr val="262626"/>
                </a:solidFill>
              </a:rPr>
              <a:t>These </a:t>
            </a:r>
            <a:r>
              <a:rPr lang="en-US" sz="2000" dirty="0">
                <a:solidFill>
                  <a:srgbClr val="262626"/>
                </a:solidFill>
              </a:rPr>
              <a:t>specificities manifest themselves as different </a:t>
            </a:r>
            <a:r>
              <a:rPr lang="en-US" sz="2000" dirty="0" err="1">
                <a:solidFill>
                  <a:srgbClr val="262626"/>
                </a:solidFill>
              </a:rPr>
              <a:t>Kcat</a:t>
            </a:r>
            <a:r>
              <a:rPr lang="en-US" sz="2000" dirty="0">
                <a:solidFill>
                  <a:srgbClr val="262626"/>
                </a:solidFill>
              </a:rPr>
              <a:t>/Km-like values; it’s not a binary thing though most “other” reactions will be undetectable</a:t>
            </a:r>
          </a:p>
          <a:p>
            <a:pPr marL="457200" indent="-457200">
              <a:buFont typeface="Wingdings" pitchFamily="2" charset="2"/>
              <a:buChar char="§"/>
            </a:pPr>
            <a:endParaRPr lang="en-US" sz="2000" dirty="0">
              <a:solidFill>
                <a:srgbClr val="262626"/>
              </a:solidFill>
            </a:endParaRPr>
          </a:p>
          <a:p>
            <a:pPr marL="457200" indent="-457200">
              <a:buFont typeface="Wingdings" pitchFamily="2" charset="2"/>
              <a:buChar char="§"/>
            </a:pPr>
            <a:r>
              <a:rPr lang="en-US" sz="2000" b="1" dirty="0">
                <a:solidFill>
                  <a:srgbClr val="262626"/>
                </a:solidFill>
              </a:rPr>
              <a:t>Databases don’t currently capture all this information (but BRENDA comes close)</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0962" name="TextBox 7"/>
          <p:cNvSpPr txBox="1">
            <a:spLocks noChangeArrowheads="1"/>
          </p:cNvSpPr>
          <p:nvPr/>
        </p:nvSpPr>
        <p:spPr bwMode="auto">
          <a:xfrm>
            <a:off x="914400" y="2201863"/>
            <a:ext cx="77724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a:solidFill>
                  <a:srgbClr val="FFFFFF"/>
                </a:solidFill>
                <a:latin typeface="Rockwell Extra Bold" pitchFamily="18" charset="0"/>
              </a:rPr>
              <a:t>Design Challenges I:</a:t>
            </a:r>
            <a:endParaRPr lang="en-US" sz="4400">
              <a:solidFill>
                <a:srgbClr val="FFFFFF"/>
              </a:solidFill>
              <a:latin typeface="Rockwell Extra Bold" pitchFamily="18" charset="0"/>
            </a:endParaRPr>
          </a:p>
          <a:p>
            <a:pPr eaLnBrk="1" hangingPunct="1"/>
            <a:r>
              <a:rPr lang="en-US" sz="5400">
                <a:solidFill>
                  <a:srgbClr val="FFFFFF"/>
                </a:solidFill>
                <a:latin typeface="Rockwell Extra Bold" pitchFamily="18" charset="0"/>
              </a:rPr>
              <a:t>MCF Organisms</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rgbClr val="000000"/>
                </a:solidFill>
                <a:latin typeface="Rockwell Extra Bold" pitchFamily="18" charset="0"/>
              </a:rPr>
              <a:t>Format for design challenges</a:t>
            </a:r>
          </a:p>
        </p:txBody>
      </p:sp>
      <p:sp>
        <p:nvSpPr>
          <p:cNvPr id="41987" name="TextBox 4"/>
          <p:cNvSpPr txBox="1">
            <a:spLocks noChangeArrowheads="1"/>
          </p:cNvSpPr>
          <p:nvPr/>
        </p:nvSpPr>
        <p:spPr bwMode="auto">
          <a:xfrm>
            <a:off x="762000" y="914400"/>
            <a:ext cx="80010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1000"/>
              </a:spcAft>
              <a:buFont typeface="Wingdings" pitchFamily="2" charset="2"/>
              <a:buChar char="Ø"/>
            </a:pPr>
            <a:r>
              <a:rPr lang="en-US" sz="2800" dirty="0">
                <a:solidFill>
                  <a:srgbClr val="000000"/>
                </a:solidFill>
                <a:ea typeface="ＭＳ Ｐゴシック" pitchFamily="34" charset="-128"/>
              </a:rPr>
              <a:t>You will work in teams for around 3 weeks on each challenge, so we’ll do </a:t>
            </a:r>
            <a:r>
              <a:rPr lang="en-US" sz="2800" dirty="0" smtClean="0">
                <a:solidFill>
                  <a:srgbClr val="000000"/>
                </a:solidFill>
                <a:ea typeface="ＭＳ Ｐゴシック" pitchFamily="34" charset="-128"/>
              </a:rPr>
              <a:t>4 </a:t>
            </a:r>
            <a:r>
              <a:rPr lang="en-US" sz="2800" dirty="0">
                <a:solidFill>
                  <a:srgbClr val="000000"/>
                </a:solidFill>
                <a:ea typeface="ＭＳ Ｐゴシック" pitchFamily="34" charset="-128"/>
              </a:rPr>
              <a:t>of them</a:t>
            </a:r>
          </a:p>
          <a:p>
            <a:pPr eaLnBrk="1" hangingPunct="1">
              <a:spcAft>
                <a:spcPts val="1000"/>
              </a:spcAft>
              <a:buFont typeface="Wingdings" pitchFamily="2" charset="2"/>
              <a:buChar char="Ø"/>
            </a:pPr>
            <a:r>
              <a:rPr lang="en-US" sz="2800" dirty="0">
                <a:solidFill>
                  <a:srgbClr val="000000"/>
                </a:solidFill>
                <a:ea typeface="ＭＳ Ｐゴシック" pitchFamily="34" charset="-128"/>
              </a:rPr>
              <a:t>You will have Friday class times to work on this, and occasionally others</a:t>
            </a:r>
          </a:p>
          <a:p>
            <a:pPr eaLnBrk="1" hangingPunct="1">
              <a:spcAft>
                <a:spcPts val="1000"/>
              </a:spcAft>
              <a:buFont typeface="Wingdings" pitchFamily="2" charset="2"/>
              <a:buChar char="Ø"/>
            </a:pPr>
            <a:r>
              <a:rPr lang="en-US" sz="2800" dirty="0">
                <a:solidFill>
                  <a:srgbClr val="000000"/>
                </a:solidFill>
                <a:ea typeface="ＭＳ Ｐゴシック" pitchFamily="34" charset="-128"/>
              </a:rPr>
              <a:t>You will likely need to work on this outside of class time as well</a:t>
            </a:r>
          </a:p>
          <a:p>
            <a:pPr eaLnBrk="1" hangingPunct="1">
              <a:spcAft>
                <a:spcPts val="1000"/>
              </a:spcAft>
              <a:buFont typeface="Wingdings" pitchFamily="2" charset="2"/>
              <a:buChar char="Ø"/>
            </a:pPr>
            <a:r>
              <a:rPr lang="en-US" sz="2800" dirty="0">
                <a:solidFill>
                  <a:srgbClr val="000000"/>
                </a:solidFill>
                <a:ea typeface="ＭＳ Ｐゴシック" pitchFamily="34" charset="-128"/>
              </a:rPr>
              <a:t>The final deliverable for each challenge is a </a:t>
            </a:r>
            <a:r>
              <a:rPr lang="en-US" sz="2800" dirty="0" err="1">
                <a:solidFill>
                  <a:srgbClr val="000000"/>
                </a:solidFill>
                <a:ea typeface="ＭＳ Ｐゴシック" pitchFamily="34" charset="-128"/>
              </a:rPr>
              <a:t>Powerpoint</a:t>
            </a:r>
            <a:r>
              <a:rPr lang="en-US" sz="2800" dirty="0">
                <a:solidFill>
                  <a:srgbClr val="000000"/>
                </a:solidFill>
                <a:ea typeface="ＭＳ Ｐゴシック" pitchFamily="34" charset="-128"/>
              </a:rPr>
              <a:t> </a:t>
            </a:r>
            <a:r>
              <a:rPr lang="en-US" sz="2800" dirty="0" smtClean="0">
                <a:solidFill>
                  <a:srgbClr val="000000"/>
                </a:solidFill>
                <a:ea typeface="ＭＳ Ｐゴシック" pitchFamily="34" charset="-128"/>
              </a:rPr>
              <a:t>presentation each 3</a:t>
            </a:r>
            <a:r>
              <a:rPr lang="en-US" sz="2800" baseline="30000" dirty="0" smtClean="0">
                <a:solidFill>
                  <a:srgbClr val="000000"/>
                </a:solidFill>
                <a:ea typeface="ＭＳ Ｐゴシック" pitchFamily="34" charset="-128"/>
              </a:rPr>
              <a:t>rd</a:t>
            </a:r>
            <a:r>
              <a:rPr lang="en-US" sz="2800" dirty="0" smtClean="0">
                <a:solidFill>
                  <a:srgbClr val="000000"/>
                </a:solidFill>
                <a:ea typeface="ＭＳ Ｐゴシック" pitchFamily="34" charset="-128"/>
              </a:rPr>
              <a:t> </a:t>
            </a:r>
            <a:r>
              <a:rPr lang="en-US" sz="2800" dirty="0" err="1" smtClean="0">
                <a:solidFill>
                  <a:srgbClr val="000000"/>
                </a:solidFill>
                <a:ea typeface="ＭＳ Ｐゴシック" pitchFamily="34" charset="-128"/>
              </a:rPr>
              <a:t>friday</a:t>
            </a:r>
            <a:endParaRPr lang="en-US" sz="2800" dirty="0">
              <a:solidFill>
                <a:srgbClr val="000000"/>
              </a:solidFill>
              <a:ea typeface="ＭＳ Ｐゴシック"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solidFill>
                  <a:srgbClr val="000000"/>
                </a:solidFill>
                <a:latin typeface="Rockwell Extra Bold" pitchFamily="18" charset="0"/>
              </a:rPr>
              <a:t>Your presentations:</a:t>
            </a:r>
          </a:p>
        </p:txBody>
      </p:sp>
      <p:sp>
        <p:nvSpPr>
          <p:cNvPr id="43011" name="TextBox 4"/>
          <p:cNvSpPr txBox="1">
            <a:spLocks noChangeArrowheads="1"/>
          </p:cNvSpPr>
          <p:nvPr/>
        </p:nvSpPr>
        <p:spPr bwMode="auto">
          <a:xfrm>
            <a:off x="762000" y="914400"/>
            <a:ext cx="8001000" cy="4483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1000"/>
              </a:spcAft>
              <a:buFont typeface="Wingdings" pitchFamily="2" charset="2"/>
              <a:buChar char="Ø"/>
            </a:pPr>
            <a:r>
              <a:rPr lang="en-US" sz="2800" dirty="0" err="1">
                <a:solidFill>
                  <a:srgbClr val="000000"/>
                </a:solidFill>
                <a:ea typeface="ＭＳ Ｐゴシック" pitchFamily="34" charset="-128"/>
              </a:rPr>
              <a:t>Powerpoint</a:t>
            </a:r>
            <a:r>
              <a:rPr lang="en-US" sz="2800" dirty="0">
                <a:solidFill>
                  <a:srgbClr val="000000"/>
                </a:solidFill>
                <a:ea typeface="ＭＳ Ｐゴシック" pitchFamily="34" charset="-128"/>
              </a:rPr>
              <a:t> format</a:t>
            </a:r>
          </a:p>
          <a:p>
            <a:pPr eaLnBrk="1" hangingPunct="1">
              <a:spcAft>
                <a:spcPts val="1000"/>
              </a:spcAft>
              <a:buFont typeface="Wingdings" pitchFamily="2" charset="2"/>
              <a:buChar char="Ø"/>
            </a:pPr>
            <a:r>
              <a:rPr lang="en-US" sz="2800" dirty="0">
                <a:solidFill>
                  <a:srgbClr val="000000"/>
                </a:solidFill>
                <a:ea typeface="ＭＳ Ｐゴシック" pitchFamily="34" charset="-128"/>
              </a:rPr>
              <a:t>You’ll have around 10 min to present</a:t>
            </a:r>
          </a:p>
          <a:p>
            <a:pPr eaLnBrk="1" hangingPunct="1">
              <a:spcAft>
                <a:spcPts val="1000"/>
              </a:spcAft>
              <a:buFont typeface="Wingdings" pitchFamily="2" charset="2"/>
              <a:buChar char="Ø"/>
            </a:pPr>
            <a:r>
              <a:rPr lang="en-US" sz="2800" dirty="0">
                <a:solidFill>
                  <a:srgbClr val="000000"/>
                </a:solidFill>
                <a:ea typeface="ＭＳ Ｐゴシック" pitchFamily="34" charset="-128"/>
              </a:rPr>
              <a:t>We’ll do them during both periods on each terminal Friday</a:t>
            </a:r>
          </a:p>
          <a:p>
            <a:pPr eaLnBrk="1" hangingPunct="1">
              <a:spcAft>
                <a:spcPts val="1000"/>
              </a:spcAft>
              <a:buFont typeface="Wingdings" pitchFamily="2" charset="2"/>
              <a:buChar char="Ø"/>
            </a:pPr>
            <a:r>
              <a:rPr lang="en-US" sz="2800" dirty="0">
                <a:solidFill>
                  <a:srgbClr val="000000"/>
                </a:solidFill>
                <a:ea typeface="ＭＳ Ｐゴシック" pitchFamily="34" charset="-128"/>
              </a:rPr>
              <a:t>You are presenting in a group, ideally individuals would speak about the topics they spent time </a:t>
            </a:r>
            <a:r>
              <a:rPr lang="en-US" sz="2800" dirty="0" smtClean="0">
                <a:solidFill>
                  <a:srgbClr val="000000"/>
                </a:solidFill>
                <a:ea typeface="ＭＳ Ｐゴシック" pitchFamily="34" charset="-128"/>
              </a:rPr>
              <a:t>researching</a:t>
            </a:r>
          </a:p>
          <a:p>
            <a:pPr eaLnBrk="1" hangingPunct="1">
              <a:spcAft>
                <a:spcPts val="1000"/>
              </a:spcAft>
              <a:buFont typeface="Wingdings" pitchFamily="2" charset="2"/>
              <a:buChar char="Ø"/>
            </a:pPr>
            <a:r>
              <a:rPr lang="en-US" sz="2800" dirty="0" smtClean="0">
                <a:solidFill>
                  <a:srgbClr val="000000"/>
                </a:solidFill>
                <a:ea typeface="ＭＳ Ｐゴシック" pitchFamily="34" charset="-128"/>
              </a:rPr>
              <a:t>You should send your </a:t>
            </a:r>
            <a:r>
              <a:rPr lang="en-US" sz="2800" dirty="0" err="1" smtClean="0">
                <a:solidFill>
                  <a:srgbClr val="000000"/>
                </a:solidFill>
                <a:ea typeface="ＭＳ Ｐゴシック" pitchFamily="34" charset="-128"/>
              </a:rPr>
              <a:t>ppt</a:t>
            </a:r>
            <a:r>
              <a:rPr lang="en-US" sz="2800" dirty="0" smtClean="0">
                <a:solidFill>
                  <a:srgbClr val="000000"/>
                </a:solidFill>
                <a:ea typeface="ＭＳ Ｐゴシック" pitchFamily="34" charset="-128"/>
              </a:rPr>
              <a:t> to Chris </a:t>
            </a:r>
            <a:r>
              <a:rPr lang="en-US" sz="2800" dirty="0" err="1" smtClean="0">
                <a:solidFill>
                  <a:srgbClr val="000000"/>
                </a:solidFill>
                <a:ea typeface="ＭＳ Ｐゴシック" pitchFamily="34" charset="-128"/>
              </a:rPr>
              <a:t>Eiben</a:t>
            </a:r>
            <a:r>
              <a:rPr lang="en-US" sz="2800" dirty="0" smtClean="0">
                <a:solidFill>
                  <a:srgbClr val="000000"/>
                </a:solidFill>
                <a:ea typeface="ＭＳ Ｐゴシック" pitchFamily="34" charset="-128"/>
              </a:rPr>
              <a:t> for posting to the group on </a:t>
            </a:r>
            <a:r>
              <a:rPr lang="en-US" sz="2800" dirty="0" err="1" smtClean="0">
                <a:solidFill>
                  <a:srgbClr val="000000"/>
                </a:solidFill>
                <a:ea typeface="ＭＳ Ｐゴシック" pitchFamily="34" charset="-128"/>
              </a:rPr>
              <a:t>BSpace</a:t>
            </a:r>
            <a:endParaRPr lang="en-US" sz="2800" dirty="0">
              <a:solidFill>
                <a:srgbClr val="000000"/>
              </a:solidFill>
              <a:ea typeface="ＭＳ Ｐゴシック"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smtClean="0">
                <a:solidFill>
                  <a:srgbClr val="000000"/>
                </a:solidFill>
                <a:latin typeface="Rockwell Extra Bold" pitchFamily="18" charset="0"/>
              </a:rPr>
              <a:t>First Challenge</a:t>
            </a:r>
            <a:endParaRPr lang="en-US" sz="2800" dirty="0">
              <a:solidFill>
                <a:srgbClr val="000000"/>
              </a:solidFill>
              <a:latin typeface="Rockwell Extra Bold" pitchFamily="18" charset="0"/>
            </a:endParaRPr>
          </a:p>
        </p:txBody>
      </p:sp>
      <p:sp>
        <p:nvSpPr>
          <p:cNvPr id="2" name="TextBox 1"/>
          <p:cNvSpPr txBox="1"/>
          <p:nvPr/>
        </p:nvSpPr>
        <p:spPr>
          <a:xfrm>
            <a:off x="1066800" y="1219200"/>
            <a:ext cx="7239000" cy="4801314"/>
          </a:xfrm>
          <a:prstGeom prst="rect">
            <a:avLst/>
          </a:prstGeom>
          <a:noFill/>
        </p:spPr>
        <p:txBody>
          <a:bodyPr wrap="square" rtlCol="0">
            <a:spAutoFit/>
          </a:bodyPr>
          <a:lstStyle/>
          <a:p>
            <a:r>
              <a:rPr lang="en-US" dirty="0" smtClean="0"/>
              <a:t>The Reachability definition described today can be encoded as an algorithm and used to exhaustively calculate all concretely reachable chemicals. For this challenge, I provide you a short list of reachable chemicals.</a:t>
            </a:r>
          </a:p>
          <a:p>
            <a:endParaRPr lang="en-US" dirty="0"/>
          </a:p>
          <a:p>
            <a:r>
              <a:rPr lang="en-US" dirty="0" smtClean="0"/>
              <a:t>Your team must read about the chemicals and choose one that you consider to be viable for production at scale.  Your choice of target and justification for going after it should be clearly explained and be reasonable.  You must trace through the databases to identify a set of genes that should work in </a:t>
            </a:r>
            <a:r>
              <a:rPr lang="en-US" i="1" dirty="0" smtClean="0"/>
              <a:t>E. coli </a:t>
            </a:r>
            <a:r>
              <a:rPr lang="en-US" dirty="0" smtClean="0"/>
              <a:t>to produce the product.  Finally, you should design one or more genetic constructs that will produce this chemical.</a:t>
            </a:r>
          </a:p>
          <a:p>
            <a:endParaRPr lang="en-US" dirty="0"/>
          </a:p>
          <a:p>
            <a:r>
              <a:rPr lang="en-US" dirty="0" smtClean="0"/>
              <a:t>The targets are on </a:t>
            </a:r>
            <a:r>
              <a:rPr lang="en-US" dirty="0" err="1" smtClean="0"/>
              <a:t>bspace</a:t>
            </a:r>
            <a:r>
              <a:rPr lang="en-US" dirty="0" smtClean="0"/>
              <a:t> as “Challenge 1 targets.xlsx</a:t>
            </a:r>
            <a:r>
              <a:rPr lang="en-US" dirty="0" smtClean="0"/>
              <a:t>”</a:t>
            </a:r>
          </a:p>
          <a:p>
            <a:endParaRPr lang="en-US" dirty="0"/>
          </a:p>
          <a:p>
            <a:r>
              <a:rPr lang="en-US" dirty="0" smtClean="0"/>
              <a:t>As individuals, </a:t>
            </a:r>
            <a:r>
              <a:rPr lang="en-US" dirty="0" err="1" smtClean="0"/>
              <a:t>google</a:t>
            </a:r>
            <a:r>
              <a:rPr lang="en-US" dirty="0" smtClean="0"/>
              <a:t> these chemicals, and find a short list of interesting ones for next Friday.</a:t>
            </a:r>
            <a:endParaRPr lang="en-US" dirty="0"/>
          </a:p>
        </p:txBody>
      </p:sp>
    </p:spTree>
    <p:extLst>
      <p:ext uri="{BB962C8B-B14F-4D97-AF65-F5344CB8AC3E}">
        <p14:creationId xmlns:p14="http://schemas.microsoft.com/office/powerpoint/2010/main" val="2263643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ChangeArrowheads="1"/>
          </p:cNvSpPr>
          <p:nvPr/>
        </p:nvSpPr>
        <p:spPr bwMode="auto">
          <a:xfrm>
            <a:off x="2209800" y="1295400"/>
            <a:ext cx="5867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t>JAMA</a:t>
            </a:r>
          </a:p>
          <a:p>
            <a:r>
              <a:rPr lang="en-US" sz="2800"/>
              <a:t>J Med Microbiol.</a:t>
            </a:r>
          </a:p>
          <a:p>
            <a:r>
              <a:rPr lang="en-US" sz="2800"/>
              <a:t>Jpn J Infect Dis.</a:t>
            </a:r>
          </a:p>
          <a:p>
            <a:r>
              <a:rPr lang="en-US" sz="2800"/>
              <a:t>Zh Mikrobiol Epidemiol Immunobiol.</a:t>
            </a:r>
          </a:p>
          <a:p>
            <a:r>
              <a:rPr lang="en-US" sz="2800"/>
              <a:t>Foodborne Pathog Dis. </a:t>
            </a:r>
          </a:p>
          <a:p>
            <a:r>
              <a:rPr lang="en-US" sz="2800"/>
              <a:t>Bosn J Basic Med Sci.</a:t>
            </a:r>
          </a:p>
          <a:p>
            <a:r>
              <a:rPr lang="en-US" sz="2800"/>
              <a:t>Zhongguo Dang Dai Er Ke Za Zhi.</a:t>
            </a:r>
          </a:p>
          <a:p>
            <a:r>
              <a:rPr lang="en-US" sz="2800"/>
              <a:t>Gastroenterology</a:t>
            </a:r>
          </a:p>
          <a:p>
            <a:r>
              <a:rPr lang="en-US" sz="2800"/>
              <a:t>Diagn Microbiol Infect Dis.</a:t>
            </a:r>
          </a:p>
        </p:txBody>
      </p:sp>
      <p:sp>
        <p:nvSpPr>
          <p:cNvPr id="9219"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Clinical Biology</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ChangeArrowheads="1"/>
          </p:cNvSpPr>
          <p:nvPr/>
        </p:nvSpPr>
        <p:spPr bwMode="auto">
          <a:xfrm>
            <a:off x="2438400" y="1676400"/>
            <a:ext cx="624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Journal of Biological Engineering (JBE)</a:t>
            </a:r>
          </a:p>
          <a:p>
            <a:r>
              <a:rPr lang="en-US"/>
              <a:t>Nucleic Acids Research (NAR)</a:t>
            </a:r>
          </a:p>
          <a:p>
            <a:r>
              <a:rPr lang="en-US"/>
              <a:t>Genome Research</a:t>
            </a:r>
          </a:p>
        </p:txBody>
      </p:sp>
      <p:sp>
        <p:nvSpPr>
          <p:cNvPr id="10243"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Synthetic Biology, Systems Biology</a:t>
            </a:r>
          </a:p>
        </p:txBody>
      </p:sp>
      <p:sp>
        <p:nvSpPr>
          <p:cNvPr id="4" name="Rectangle 3"/>
          <p:cNvSpPr/>
          <p:nvPr/>
        </p:nvSpPr>
        <p:spPr>
          <a:xfrm>
            <a:off x="2438400" y="3863975"/>
            <a:ext cx="4572000" cy="2586038"/>
          </a:xfrm>
          <a:prstGeom prst="rect">
            <a:avLst/>
          </a:prstGeom>
        </p:spPr>
        <p:txBody>
          <a:bodyPr>
            <a:spAutoFit/>
          </a:bodyPr>
          <a:lstStyle/>
          <a:p>
            <a:pPr>
              <a:defRPr/>
            </a:pPr>
            <a:r>
              <a:rPr lang="en-US" dirty="0">
                <a:solidFill>
                  <a:schemeClr val="accent4">
                    <a:lumMod val="75000"/>
                  </a:schemeClr>
                </a:solidFill>
              </a:rPr>
              <a:t>Molecular Systems Biology</a:t>
            </a:r>
          </a:p>
          <a:p>
            <a:pPr>
              <a:defRPr/>
            </a:pPr>
            <a:r>
              <a:rPr lang="en-US" dirty="0">
                <a:solidFill>
                  <a:schemeClr val="accent4">
                    <a:lumMod val="75000"/>
                  </a:schemeClr>
                </a:solidFill>
              </a:rPr>
              <a:t>ACS Synthetic Biology</a:t>
            </a:r>
          </a:p>
          <a:p>
            <a:pPr>
              <a:defRPr/>
            </a:pPr>
            <a:endParaRPr lang="en-US" dirty="0">
              <a:solidFill>
                <a:schemeClr val="accent4">
                  <a:lumMod val="75000"/>
                </a:schemeClr>
              </a:solidFill>
            </a:endParaRPr>
          </a:p>
          <a:p>
            <a:pPr>
              <a:defRPr/>
            </a:pPr>
            <a:r>
              <a:rPr lang="en-US" dirty="0">
                <a:solidFill>
                  <a:schemeClr val="accent4">
                    <a:lumMod val="75000"/>
                  </a:schemeClr>
                </a:solidFill>
              </a:rPr>
              <a:t>Synthetic Biology</a:t>
            </a:r>
          </a:p>
          <a:p>
            <a:pPr>
              <a:defRPr/>
            </a:pPr>
            <a:r>
              <a:rPr lang="en-US" dirty="0">
                <a:solidFill>
                  <a:schemeClr val="accent4">
                    <a:lumMod val="75000"/>
                  </a:schemeClr>
                </a:solidFill>
              </a:rPr>
              <a:t>BMC Systems Biology</a:t>
            </a:r>
          </a:p>
          <a:p>
            <a:pPr>
              <a:defRPr/>
            </a:pPr>
            <a:r>
              <a:rPr lang="en-US" dirty="0">
                <a:solidFill>
                  <a:schemeClr val="accent4">
                    <a:lumMod val="75000"/>
                  </a:schemeClr>
                </a:solidFill>
              </a:rPr>
              <a:t>IET Synthetic Biology</a:t>
            </a:r>
          </a:p>
          <a:p>
            <a:pPr>
              <a:defRPr/>
            </a:pPr>
            <a:r>
              <a:rPr lang="en-US" dirty="0">
                <a:solidFill>
                  <a:schemeClr val="accent4">
                    <a:lumMod val="75000"/>
                  </a:schemeClr>
                </a:solidFill>
              </a:rPr>
              <a:t>Journal of Biomedical Science and Engineering (</a:t>
            </a:r>
            <a:r>
              <a:rPr lang="en-US" dirty="0" err="1">
                <a:solidFill>
                  <a:schemeClr val="accent4">
                    <a:lumMod val="75000"/>
                  </a:schemeClr>
                </a:solidFill>
              </a:rPr>
              <a:t>JBiSE</a:t>
            </a:r>
            <a:r>
              <a:rPr lang="en-US" dirty="0">
                <a:solidFill>
                  <a:schemeClr val="accent4">
                    <a:lumMod val="75000"/>
                  </a:schemeClr>
                </a:solidFill>
              </a:rPr>
              <a:t>)</a:t>
            </a:r>
          </a:p>
          <a:p>
            <a:pPr>
              <a:defRPr/>
            </a:pPr>
            <a:r>
              <a:rPr lang="en-US" dirty="0">
                <a:solidFill>
                  <a:schemeClr val="accent4">
                    <a:lumMod val="75000"/>
                  </a:schemeClr>
                </a:solidFill>
              </a:rPr>
              <a:t>Molecular </a:t>
            </a:r>
            <a:r>
              <a:rPr lang="en-US" dirty="0" err="1">
                <a:solidFill>
                  <a:schemeClr val="accent4">
                    <a:lumMod val="75000"/>
                  </a:schemeClr>
                </a:solidFill>
              </a:rPr>
              <a:t>BioSystems</a:t>
            </a:r>
            <a:endParaRPr lang="en-US" dirty="0">
              <a:solidFill>
                <a:schemeClr val="accent4">
                  <a:lumMod val="75000"/>
                </a:schemeClr>
              </a:solidFill>
            </a:endParaRPr>
          </a:p>
        </p:txBody>
      </p:sp>
      <p:sp>
        <p:nvSpPr>
          <p:cNvPr id="10245" name="Rectangle 4"/>
          <p:cNvSpPr>
            <a:spLocks noChangeArrowheads="1"/>
          </p:cNvSpPr>
          <p:nvPr/>
        </p:nvSpPr>
        <p:spPr bwMode="auto">
          <a:xfrm>
            <a:off x="1447800" y="1066800"/>
            <a:ext cx="632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1">
                <a:latin typeface="Times New Roman" pitchFamily="18" charset="0"/>
                <a:cs typeface="Times New Roman" pitchFamily="18" charset="0"/>
              </a:rPr>
              <a:t>Established journals:</a:t>
            </a:r>
          </a:p>
        </p:txBody>
      </p:sp>
      <p:sp>
        <p:nvSpPr>
          <p:cNvPr id="10246" name="Rectangle 5"/>
          <p:cNvSpPr>
            <a:spLocks noChangeArrowheads="1"/>
          </p:cNvSpPr>
          <p:nvPr/>
        </p:nvSpPr>
        <p:spPr bwMode="auto">
          <a:xfrm>
            <a:off x="1447800" y="3249613"/>
            <a:ext cx="6324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1">
                <a:latin typeface="Times New Roman" pitchFamily="18" charset="0"/>
                <a:cs typeface="Times New Roman" pitchFamily="18" charset="0"/>
              </a:rPr>
              <a:t>New(ish) journals:</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1219200" y="2438400"/>
            <a:ext cx="7620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Chemistry and Biology</a:t>
            </a:r>
          </a:p>
          <a:p>
            <a:r>
              <a:rPr lang="en-US" sz="3200"/>
              <a:t>Nat Chem Biol.</a:t>
            </a:r>
          </a:p>
          <a:p>
            <a:r>
              <a:rPr lang="en-US" sz="3200"/>
              <a:t>J. Am. Chem. Soc. (JACS)</a:t>
            </a:r>
          </a:p>
          <a:p>
            <a:r>
              <a:rPr lang="en-US" sz="3200"/>
              <a:t>Angewandte Chemie International Ed.</a:t>
            </a:r>
          </a:p>
          <a:p>
            <a:r>
              <a:rPr lang="en-US" sz="3200"/>
              <a:t>Chembiochem</a:t>
            </a:r>
          </a:p>
        </p:txBody>
      </p:sp>
      <p:sp>
        <p:nvSpPr>
          <p:cNvPr id="11267" name="TextBox 4"/>
          <p:cNvSpPr txBox="1">
            <a:spLocks noChangeArrowheads="1"/>
          </p:cNvSpPr>
          <p:nvPr/>
        </p:nvSpPr>
        <p:spPr bwMode="auto">
          <a:xfrm>
            <a:off x="304800" y="130175"/>
            <a:ext cx="8610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Chemical Biology,  Biorganic Chemistry, Protein Engineering</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ChangeArrowheads="1"/>
          </p:cNvSpPr>
          <p:nvPr/>
        </p:nvSpPr>
        <p:spPr bwMode="auto">
          <a:xfrm>
            <a:off x="2438400" y="1219200"/>
            <a:ext cx="64008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a:t>Nature Biotechnology</a:t>
            </a:r>
          </a:p>
          <a:p>
            <a:r>
              <a:rPr lang="en-US" sz="3200"/>
              <a:t>Biotechnol Bioeng.</a:t>
            </a:r>
          </a:p>
          <a:p>
            <a:r>
              <a:rPr lang="en-US" sz="3200"/>
              <a:t>J Microbiol Biotechnol.</a:t>
            </a:r>
          </a:p>
          <a:p>
            <a:r>
              <a:rPr lang="en-US" sz="3200"/>
              <a:t>Appl Microbiol Biotechnol.</a:t>
            </a:r>
          </a:p>
          <a:p>
            <a:r>
              <a:rPr lang="en-US" sz="3200"/>
              <a:t>Appl Environ Microbiol. </a:t>
            </a:r>
          </a:p>
          <a:p>
            <a:r>
              <a:rPr lang="en-US" sz="3200"/>
              <a:t>Biosci Biotechnol Biochem. </a:t>
            </a:r>
          </a:p>
          <a:p>
            <a:r>
              <a:rPr lang="en-US" sz="3200"/>
              <a:t>Protein Expr Purif.</a:t>
            </a:r>
          </a:p>
          <a:p>
            <a:r>
              <a:rPr lang="en-US" sz="3200"/>
              <a:t>Lett Appl Microbiol. </a:t>
            </a:r>
          </a:p>
          <a:p>
            <a:r>
              <a:rPr lang="en-US" sz="3200"/>
              <a:t>Metab Eng.</a:t>
            </a:r>
          </a:p>
          <a:p>
            <a:r>
              <a:rPr lang="en-US" sz="3200"/>
              <a:t>Microb Cell Fact.</a:t>
            </a:r>
          </a:p>
        </p:txBody>
      </p:sp>
      <p:sp>
        <p:nvSpPr>
          <p:cNvPr id="12291"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Biotechnology,  Metabolic Engineering</a:t>
            </a:r>
          </a:p>
        </p:txBody>
      </p:sp>
      <p:sp>
        <p:nvSpPr>
          <p:cNvPr id="12292" name="Rectangle 5"/>
          <p:cNvSpPr>
            <a:spLocks noChangeArrowheads="1"/>
          </p:cNvSpPr>
          <p:nvPr/>
        </p:nvSpPr>
        <p:spPr bwMode="auto">
          <a:xfrm>
            <a:off x="838200" y="685800"/>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1">
                <a:latin typeface="Times New Roman" pitchFamily="18" charset="0"/>
                <a:cs typeface="Times New Roman" pitchFamily="18" charset="0"/>
              </a:rPr>
              <a:t>Often these have useful stuff for ‘Part Mining’</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1524000" y="1495425"/>
            <a:ext cx="7162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t>Acta Crystallogr Sect F Struct Biol Cryst Commun.</a:t>
            </a:r>
          </a:p>
          <a:p>
            <a:r>
              <a:rPr lang="en-US" sz="2400"/>
              <a:t>Acta Crystallogr D Biol Crystallogr. </a:t>
            </a:r>
          </a:p>
          <a:p>
            <a:r>
              <a:rPr lang="en-US" sz="2400"/>
              <a:t>Structure</a:t>
            </a:r>
          </a:p>
          <a:p>
            <a:r>
              <a:rPr lang="en-US" sz="2400"/>
              <a:t>Nat Struct Mol Biol.</a:t>
            </a:r>
          </a:p>
          <a:p>
            <a:r>
              <a:rPr lang="en-US" sz="2400"/>
              <a:t>Nat Struct Biol.</a:t>
            </a:r>
          </a:p>
          <a:p>
            <a:r>
              <a:rPr lang="en-US" sz="2400"/>
              <a:t>Biochim Biophys Acta. </a:t>
            </a:r>
          </a:p>
          <a:p>
            <a:r>
              <a:rPr lang="en-US" sz="2400"/>
              <a:t>J Phys Chem B. </a:t>
            </a:r>
          </a:p>
          <a:p>
            <a:r>
              <a:rPr lang="en-US" sz="2400"/>
              <a:t>Biophys J.</a:t>
            </a:r>
          </a:p>
          <a:p>
            <a:r>
              <a:rPr lang="en-US" sz="2400"/>
              <a:t>J Biomol Struct Dyn.</a:t>
            </a:r>
          </a:p>
          <a:p>
            <a:endParaRPr lang="en-US" sz="2400"/>
          </a:p>
          <a:p>
            <a:r>
              <a:rPr lang="en-US" sz="2400" i="1">
                <a:latin typeface="Times New Roman" pitchFamily="18" charset="0"/>
                <a:cs typeface="Times New Roman" pitchFamily="18" charset="0"/>
              </a:rPr>
              <a:t>Many general audience journals have structural</a:t>
            </a:r>
          </a:p>
          <a:p>
            <a:r>
              <a:rPr lang="en-US" sz="2400" i="1">
                <a:latin typeface="Times New Roman" pitchFamily="18" charset="0"/>
                <a:cs typeface="Times New Roman" pitchFamily="18" charset="0"/>
              </a:rPr>
              <a:t>biology sections</a:t>
            </a:r>
          </a:p>
        </p:txBody>
      </p:sp>
      <p:sp>
        <p:nvSpPr>
          <p:cNvPr id="13315" name="TextBox 4"/>
          <p:cNvSpPr txBox="1">
            <a:spLocks noChangeArrowheads="1"/>
          </p:cNvSpPr>
          <p:nvPr/>
        </p:nvSpPr>
        <p:spPr bwMode="auto">
          <a:xfrm>
            <a:off x="304800" y="130175"/>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Structural Biology</a:t>
            </a:r>
          </a:p>
        </p:txBody>
      </p:sp>
      <p:sp>
        <p:nvSpPr>
          <p:cNvPr id="13316" name="Rectangle 5"/>
          <p:cNvSpPr>
            <a:spLocks noChangeArrowheads="1"/>
          </p:cNvSpPr>
          <p:nvPr/>
        </p:nvSpPr>
        <p:spPr bwMode="auto">
          <a:xfrm>
            <a:off x="838200" y="685800"/>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1">
                <a:latin typeface="Times New Roman" pitchFamily="18" charset="0"/>
                <a:cs typeface="Times New Roman" pitchFamily="18" charset="0"/>
              </a:rPr>
              <a:t>Often these help answer questions about specific proteins/RNAs</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ChangeArrowheads="1"/>
          </p:cNvSpPr>
          <p:nvPr/>
        </p:nvSpPr>
        <p:spPr bwMode="auto">
          <a:xfrm>
            <a:off x="609600" y="1981200"/>
            <a:ext cx="45720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Biochemistry</a:t>
            </a:r>
          </a:p>
          <a:p>
            <a:r>
              <a:rPr lang="en-US" sz="2000"/>
              <a:t>Biochem J.</a:t>
            </a:r>
          </a:p>
          <a:p>
            <a:r>
              <a:rPr lang="en-US" sz="2000"/>
              <a:t>Biochem Soc Trans</a:t>
            </a:r>
          </a:p>
          <a:p>
            <a:r>
              <a:rPr lang="en-US" sz="2000"/>
              <a:t>Biochimie</a:t>
            </a:r>
          </a:p>
          <a:p>
            <a:r>
              <a:rPr lang="en-US" sz="2000"/>
              <a:t>Journal of Molecular Biology  (JMB)</a:t>
            </a:r>
          </a:p>
          <a:p>
            <a:r>
              <a:rPr lang="en-US" sz="2000"/>
              <a:t>Gene</a:t>
            </a:r>
          </a:p>
          <a:p>
            <a:r>
              <a:rPr lang="en-US" sz="2000"/>
              <a:t>J Biol Chem.  (JBC)</a:t>
            </a:r>
          </a:p>
          <a:p>
            <a:r>
              <a:rPr lang="en-US" sz="2000"/>
              <a:t>FEBS J.</a:t>
            </a:r>
          </a:p>
          <a:p>
            <a:r>
              <a:rPr lang="en-US" sz="2000"/>
              <a:t>Biochim Biophys Acta. </a:t>
            </a:r>
          </a:p>
          <a:p>
            <a:r>
              <a:rPr lang="en-US" sz="2000"/>
              <a:t>Insect Biochem Mol Biol.</a:t>
            </a:r>
          </a:p>
          <a:p>
            <a:r>
              <a:rPr lang="en-US" sz="2000"/>
              <a:t>Biochem Biophys Res Commun.</a:t>
            </a:r>
          </a:p>
        </p:txBody>
      </p:sp>
      <p:sp>
        <p:nvSpPr>
          <p:cNvPr id="14339" name="TextBox 4"/>
          <p:cNvSpPr txBox="1">
            <a:spLocks noChangeArrowheads="1"/>
          </p:cNvSpPr>
          <p:nvPr/>
        </p:nvSpPr>
        <p:spPr bwMode="auto">
          <a:xfrm>
            <a:off x="304800" y="130175"/>
            <a:ext cx="8610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a:latin typeface="Rockwell Extra Bold" pitchFamily="18" charset="0"/>
              </a:rPr>
              <a:t>Biochemistry, Molecular Biology, Genetics</a:t>
            </a:r>
          </a:p>
        </p:txBody>
      </p:sp>
      <p:sp>
        <p:nvSpPr>
          <p:cNvPr id="14340" name="Rectangle 3"/>
          <p:cNvSpPr>
            <a:spLocks noChangeArrowheads="1"/>
          </p:cNvSpPr>
          <p:nvPr/>
        </p:nvSpPr>
        <p:spPr bwMode="auto">
          <a:xfrm>
            <a:off x="5257800" y="1965325"/>
            <a:ext cx="33528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Eur J Biochem.</a:t>
            </a:r>
          </a:p>
          <a:p>
            <a:r>
              <a:rPr lang="en-US" sz="2000"/>
              <a:t>FASEB</a:t>
            </a:r>
          </a:p>
          <a:p>
            <a:r>
              <a:rPr lang="en-US" sz="2000"/>
              <a:t>Proteins</a:t>
            </a:r>
          </a:p>
          <a:p>
            <a:r>
              <a:rPr lang="en-US" sz="2000"/>
              <a:t>Mol Gen Genet. </a:t>
            </a:r>
          </a:p>
          <a:p>
            <a:r>
              <a:rPr lang="en-US" sz="2000"/>
              <a:t>Plasmid</a:t>
            </a:r>
          </a:p>
          <a:p>
            <a:r>
              <a:rPr lang="en-US" sz="2000"/>
              <a:t>FEBS J.</a:t>
            </a:r>
          </a:p>
          <a:p>
            <a:r>
              <a:rPr lang="en-US" sz="2000"/>
              <a:t>Proteins</a:t>
            </a:r>
          </a:p>
          <a:p>
            <a:r>
              <a:rPr lang="en-US" sz="2000"/>
              <a:t>Carbohydr Res.</a:t>
            </a:r>
          </a:p>
          <a:p>
            <a:r>
              <a:rPr lang="en-US" sz="2000"/>
              <a:t>Protein Sci.</a:t>
            </a:r>
          </a:p>
          <a:p>
            <a:r>
              <a:rPr lang="en-US" sz="2000"/>
              <a:t>RNA</a:t>
            </a:r>
          </a:p>
          <a:p>
            <a:r>
              <a:rPr lang="en-US" sz="2000"/>
              <a:t>EMBO J.</a:t>
            </a:r>
          </a:p>
        </p:txBody>
      </p:sp>
      <p:sp>
        <p:nvSpPr>
          <p:cNvPr id="14341" name="Rectangle 5"/>
          <p:cNvSpPr>
            <a:spLocks noChangeArrowheads="1"/>
          </p:cNvSpPr>
          <p:nvPr/>
        </p:nvSpPr>
        <p:spPr bwMode="auto">
          <a:xfrm>
            <a:off x="838200" y="1062038"/>
            <a:ext cx="800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i="1">
                <a:latin typeface="Times New Roman" pitchFamily="18" charset="0"/>
                <a:cs typeface="Times New Roman" pitchFamily="18" charset="0"/>
              </a:rPr>
              <a:t>Often these have useful stuff for ‘Part Mining’</a:t>
            </a:r>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3|8.5|20.2|11.9|19.5|7.7|23.2"/>
</p:tagLst>
</file>

<file path=ppt/tags/tag2.xml><?xml version="1.0" encoding="utf-8"?>
<p:tagLst xmlns:a="http://schemas.openxmlformats.org/drawingml/2006/main" xmlns:r="http://schemas.openxmlformats.org/officeDocument/2006/relationships" xmlns:p="http://schemas.openxmlformats.org/presentationml/2006/main">
  <p:tag name="TIMING" val="|20.3|30.4|21.9"/>
</p:tagLst>
</file>

<file path=ppt/tags/tag3.xml><?xml version="1.0" encoding="utf-8"?>
<p:tagLst xmlns:a="http://schemas.openxmlformats.org/drawingml/2006/main" xmlns:r="http://schemas.openxmlformats.org/officeDocument/2006/relationships" xmlns:p="http://schemas.openxmlformats.org/presentationml/2006/main">
  <p:tag name="TIMING" val="|25.1|13.7|16.8|11.5"/>
</p:tagLst>
</file>

<file path=ppt/tags/tag4.xml><?xml version="1.0" encoding="utf-8"?>
<p:tagLst xmlns:a="http://schemas.openxmlformats.org/drawingml/2006/main" xmlns:r="http://schemas.openxmlformats.org/officeDocument/2006/relationships" xmlns:p="http://schemas.openxmlformats.org/presentationml/2006/main">
  <p:tag name="TIMING" val="|11.5|5.9|33"/>
</p:tagLst>
</file>

<file path=ppt/tags/tag5.xml><?xml version="1.0" encoding="utf-8"?>
<p:tagLst xmlns:a="http://schemas.openxmlformats.org/drawingml/2006/main" xmlns:r="http://schemas.openxmlformats.org/officeDocument/2006/relationships" xmlns:p="http://schemas.openxmlformats.org/presentationml/2006/main">
  <p:tag name="TIMING" val="|20.3|6.1|2.9|22.4"/>
</p:tagLst>
</file>

<file path=ppt/tags/tag6.xml><?xml version="1.0" encoding="utf-8"?>
<p:tagLst xmlns:a="http://schemas.openxmlformats.org/drawingml/2006/main" xmlns:r="http://schemas.openxmlformats.org/officeDocument/2006/relationships" xmlns:p="http://schemas.openxmlformats.org/presentationml/2006/main">
  <p:tag name="TIMING" val="|21.8|6.3|4.1"/>
</p:tagLst>
</file>

<file path=ppt/tags/tag7.xml><?xml version="1.0" encoding="utf-8"?>
<p:tagLst xmlns:a="http://schemas.openxmlformats.org/drawingml/2006/main" xmlns:r="http://schemas.openxmlformats.org/officeDocument/2006/relationships" xmlns:p="http://schemas.openxmlformats.org/presentationml/2006/main">
  <p:tag name="TIMING" val="|22.3|7.9"/>
</p:tagLst>
</file>

<file path=ppt/tags/tag8.xml><?xml version="1.0" encoding="utf-8"?>
<p:tagLst xmlns:a="http://schemas.openxmlformats.org/drawingml/2006/main" xmlns:r="http://schemas.openxmlformats.org/officeDocument/2006/relationships" xmlns:p="http://schemas.openxmlformats.org/presentationml/2006/main">
  <p:tag name="TIMING" val="|45.2"/>
</p:tagLst>
</file>

<file path=ppt/tags/tag9.xml><?xml version="1.0" encoding="utf-8"?>
<p:tagLst xmlns:a="http://schemas.openxmlformats.org/drawingml/2006/main" xmlns:r="http://schemas.openxmlformats.org/officeDocument/2006/relationships" xmlns:p="http://schemas.openxmlformats.org/presentationml/2006/main">
  <p:tag name="TIMING" val="|14.2|2.6|1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864</TotalTime>
  <Words>5365</Words>
  <Application>Microsoft Office PowerPoint</Application>
  <PresentationFormat>On-screen Show (4:3)</PresentationFormat>
  <Paragraphs>447</Paragraphs>
  <Slides>36</Slides>
  <Notes>36</Notes>
  <HiddenSlides>0</HiddenSlides>
  <MMClips>0</MMClips>
  <ScaleCrop>false</ScaleCrop>
  <HeadingPairs>
    <vt:vector size="4" baseType="variant">
      <vt:variant>
        <vt:lpstr>Theme</vt:lpstr>
      </vt:variant>
      <vt:variant>
        <vt:i4>5</vt:i4>
      </vt:variant>
      <vt:variant>
        <vt:lpstr>Slide Titles</vt:lpstr>
      </vt:variant>
      <vt:variant>
        <vt:i4>36</vt:i4>
      </vt:variant>
    </vt:vector>
  </HeadingPairs>
  <TitlesOfParts>
    <vt:vector size="41" baseType="lpstr">
      <vt:lpstr>Office Theme</vt:lpstr>
      <vt:lpstr>9_Office Theme</vt:lpstr>
      <vt:lpstr>1_Office Theme</vt:lpstr>
      <vt:lpstr>2_Office Theme</vt:lpstr>
      <vt:lpstr>11_Office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138</cp:revision>
  <dcterms:created xsi:type="dcterms:W3CDTF">2009-08-27T02:37:26Z</dcterms:created>
  <dcterms:modified xsi:type="dcterms:W3CDTF">2013-09-09T05:20:54Z</dcterms:modified>
</cp:coreProperties>
</file>