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0.xml" ContentType="application/vnd.openxmlformats-officedocument.presentationml.tags+xml"/>
  <Override PartName="/ppt/notesSlides/notesSlide24.xml" ContentType="application/vnd.openxmlformats-officedocument.presentationml.notesSlide+xml"/>
  <Override PartName="/ppt/tags/tag1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37"/>
  </p:notesMasterIdLst>
  <p:sldIdLst>
    <p:sldId id="256" r:id="rId7"/>
    <p:sldId id="278" r:id="rId8"/>
    <p:sldId id="285" r:id="rId9"/>
    <p:sldId id="257" r:id="rId10"/>
    <p:sldId id="259" r:id="rId11"/>
    <p:sldId id="295" r:id="rId12"/>
    <p:sldId id="294" r:id="rId13"/>
    <p:sldId id="260" r:id="rId14"/>
    <p:sldId id="261" r:id="rId15"/>
    <p:sldId id="290" r:id="rId16"/>
    <p:sldId id="274" r:id="rId17"/>
    <p:sldId id="296" r:id="rId18"/>
    <p:sldId id="275" r:id="rId19"/>
    <p:sldId id="286" r:id="rId20"/>
    <p:sldId id="291" r:id="rId21"/>
    <p:sldId id="287" r:id="rId22"/>
    <p:sldId id="276" r:id="rId23"/>
    <p:sldId id="288" r:id="rId24"/>
    <p:sldId id="292" r:id="rId25"/>
    <p:sldId id="268" r:id="rId26"/>
    <p:sldId id="293" r:id="rId27"/>
    <p:sldId id="269" r:id="rId28"/>
    <p:sldId id="270" r:id="rId29"/>
    <p:sldId id="271" r:id="rId30"/>
    <p:sldId id="273" r:id="rId31"/>
    <p:sldId id="272" r:id="rId32"/>
    <p:sldId id="279" r:id="rId33"/>
    <p:sldId id="280" r:id="rId34"/>
    <p:sldId id="281" r:id="rId35"/>
    <p:sldId id="28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0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65293" autoAdjust="0"/>
  </p:normalViewPr>
  <p:slideViewPr>
    <p:cSldViewPr>
      <p:cViewPr varScale="1">
        <p:scale>
          <a:sx n="55" d="100"/>
          <a:sy n="55" d="100"/>
        </p:scale>
        <p:origin x="-1882" y="-67"/>
      </p:cViewPr>
      <p:guideLst>
        <p:guide orient="horz" pos="2160"/>
        <p:guide pos="2880"/>
      </p:guideLst>
    </p:cSldViewPr>
  </p:slideViewPr>
  <p:outlineViewPr>
    <p:cViewPr>
      <p:scale>
        <a:sx n="33" d="100"/>
        <a:sy n="33" d="100"/>
      </p:scale>
      <p:origin x="0" y="1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A22AFB-CA0B-4BF6-8E69-1586FF15F5FC}" type="datetimeFigureOut">
              <a:rPr lang="en-US" smtClean="0"/>
              <a:pPr/>
              <a:t>9/11/2013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48B6E-650D-4D8A-AE3E-A07D8CC7BFD9}" type="slidenum">
              <a:rPr lang="en-US" smtClean="0"/>
              <a:pPr/>
              <a:t>‹#›</a:t>
            </a:fld>
            <a:endParaRPr lang="en-US"/>
          </a:p>
        </p:txBody>
      </p:sp>
    </p:spTree>
    <p:extLst>
      <p:ext uri="{BB962C8B-B14F-4D97-AF65-F5344CB8AC3E}">
        <p14:creationId xmlns:p14="http://schemas.microsoft.com/office/powerpoint/2010/main" val="1133530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a cell that can make a small amount of a chemical, you need to optimize the production to achieve a high-yielding</a:t>
            </a:r>
            <a:r>
              <a:rPr lang="en-US" baseline="0" dirty="0" smtClean="0"/>
              <a:t> strain to be commercially competitive.  This ‘scale-up’ problem is currently the bottleneck step in biosynthetic chemical production, and thus is a common focus of research in synthetic biology and metabolic engineering.</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pPr/>
              <a:t>1</a:t>
            </a:fld>
            <a:endParaRPr lang="en-US"/>
          </a:p>
        </p:txBody>
      </p:sp>
    </p:spTree>
    <p:extLst>
      <p:ext uri="{BB962C8B-B14F-4D97-AF65-F5344CB8AC3E}">
        <p14:creationId xmlns:p14="http://schemas.microsoft.com/office/powerpoint/2010/main" val="56429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knew the full kinetic parameters for every enzyme</a:t>
            </a:r>
            <a:r>
              <a:rPr lang="en-US" baseline="0" dirty="0" smtClean="0"/>
              <a:t> and its concentration in a compartment, knowing the future state of the system is entirely deterministic.  We can write differential equations for each specie as it changes over time, then solve those equations, and predict the dynamics.</a:t>
            </a:r>
          </a:p>
          <a:p>
            <a:endParaRPr lang="en-US" baseline="0" dirty="0" smtClean="0"/>
          </a:p>
          <a:p>
            <a:r>
              <a:rPr lang="en-US" baseline="0" dirty="0" smtClean="0"/>
              <a:t>In practice, we have not yet achieved the ability to exhaustively parameterize all the various rate constants needed to describe biochemical systems at this level of detail.  Sure, we can measure things like </a:t>
            </a:r>
            <a:r>
              <a:rPr lang="en-US" baseline="0" dirty="0" err="1" smtClean="0"/>
              <a:t>Kcat</a:t>
            </a:r>
            <a:r>
              <a:rPr lang="en-US" baseline="0" dirty="0" smtClean="0"/>
              <a:t> and Km for an enzyme in vitro, but they sometimes do not correlate with observed rates in vivo due to matrix effects or localization effects.  Also, it’s very expensive in terms of human effort to obtain such data with current practice, thus very little of this data is available.  The result of this is that we can only do approximations of this ‘full simulation’ of the system.</a:t>
            </a:r>
          </a:p>
          <a:p>
            <a:endParaRPr lang="en-US" baseline="0" dirty="0" smtClean="0"/>
          </a:p>
          <a:p>
            <a:r>
              <a:rPr lang="en-US" baseline="0" dirty="0" smtClean="0"/>
              <a:t>Flux balance analysis is a simplification to the massive set of differential equations that could describe the metabolism of the cell. It is one of the most popular methods for modeling the metabolism of the cell.</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pPr/>
              <a:t>10</a:t>
            </a:fld>
            <a:endParaRPr lang="en-US"/>
          </a:p>
        </p:txBody>
      </p:sp>
    </p:spTree>
    <p:extLst>
      <p:ext uri="{BB962C8B-B14F-4D97-AF65-F5344CB8AC3E}">
        <p14:creationId xmlns:p14="http://schemas.microsoft.com/office/powerpoint/2010/main" val="206797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 flux balance analysis, we represent</a:t>
            </a:r>
            <a:r>
              <a:rPr lang="en-US" baseline="0" dirty="0" smtClean="0"/>
              <a:t> the lump sum total of the cells biochemical reactions by a stoichiometric matrix, called S of size m x n.</a:t>
            </a:r>
          </a:p>
          <a:p>
            <a:endParaRPr lang="en-US" baseline="0" dirty="0" smtClean="0"/>
          </a:p>
          <a:p>
            <a:r>
              <a:rPr lang="en-US" baseline="0" dirty="0" smtClean="0"/>
              <a:t>One row of the matrix has m compounds that exist in the system, and each column represents one reaction that occurs in that system.  The values for each cell in the matrix are the stoichiometric coefficients. For example, if a chemical A was converted to B and C, one molecule of A is consumed and two molecules (one b and one c) are generated, thus it is -1 for A and +1 for B and +1 for C.  If you have a decent biochemical map of what each enzyme is doing in the cell, you can curate a stoichiometric matrix describing all species and all reactions in the cell.</a:t>
            </a:r>
            <a:endParaRPr lang="en-US" dirty="0" smtClean="0"/>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Suppose I have two enzymes, in pink that interconvert 3 species, A, B, and C.  The flux</a:t>
            </a:r>
            <a:r>
              <a:rPr lang="en-US" baseline="0" dirty="0" smtClean="0"/>
              <a:t> of material through that node in the network is a number in terms of concentration over time.  We are used to the ratio of concentration as it changes over time for a specific species, but now we are talking about a rate off flux through an enzyme instead.  We can describe our system of enzymes as a vector of length n where n is the number of enzymes.  Each value of the vector is this flux through the corresponding enzyme node.  We can then describe the change in concentration of each species in terms of these flux values. </a:t>
            </a:r>
            <a:endParaRPr lang="en-US" dirty="0" smtClean="0"/>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lumMod val="85000"/>
                    <a:lumOff val="15000"/>
                  </a:prstClr>
                </a:solidFill>
                <a:cs typeface="Arial" charset="0"/>
              </a:rPr>
              <a:t>The system is assumed to be in a steady state – flux is traveling through these nodes, but they have reached some quasi-stable</a:t>
            </a:r>
            <a:r>
              <a:rPr lang="en-US" sz="1200" baseline="0" dirty="0" smtClean="0">
                <a:solidFill>
                  <a:prstClr val="black">
                    <a:lumMod val="85000"/>
                    <a:lumOff val="15000"/>
                  </a:prstClr>
                </a:solidFill>
                <a:cs typeface="Arial" charset="0"/>
              </a:rPr>
              <a:t> condition in which the flow is balanced out amongst the many reactions.  So, </a:t>
            </a:r>
            <a:r>
              <a:rPr lang="en-US" sz="1200" dirty="0" smtClean="0">
                <a:solidFill>
                  <a:prstClr val="black">
                    <a:lumMod val="85000"/>
                    <a:lumOff val="15000"/>
                  </a:prstClr>
                </a:solidFill>
                <a:cs typeface="Arial" charset="0"/>
              </a:rPr>
              <a:t>d</a:t>
            </a:r>
            <a:r>
              <a:rPr lang="en-US" sz="1200" i="1" dirty="0" smtClean="0">
                <a:solidFill>
                  <a:prstClr val="black">
                    <a:lumMod val="85000"/>
                    <a:lumOff val="15000"/>
                  </a:prstClr>
                </a:solidFill>
                <a:cs typeface="Arial" charset="0"/>
              </a:rPr>
              <a:t>x</a:t>
            </a:r>
            <a:r>
              <a:rPr lang="en-US" sz="1200" dirty="0" smtClean="0">
                <a:solidFill>
                  <a:prstClr val="black">
                    <a:lumMod val="85000"/>
                    <a:lumOff val="15000"/>
                  </a:prstClr>
                </a:solidFill>
                <a:cs typeface="Arial" charset="0"/>
              </a:rPr>
              <a:t>/</a:t>
            </a:r>
            <a:r>
              <a:rPr lang="en-US" sz="1200" dirty="0" err="1" smtClean="0">
                <a:solidFill>
                  <a:prstClr val="black">
                    <a:lumMod val="85000"/>
                    <a:lumOff val="15000"/>
                  </a:prstClr>
                </a:solidFill>
                <a:cs typeface="Arial" charset="0"/>
              </a:rPr>
              <a:t>dt</a:t>
            </a:r>
            <a:r>
              <a:rPr lang="en-US" sz="1200" dirty="0" smtClean="0">
                <a:solidFill>
                  <a:prstClr val="black">
                    <a:lumMod val="85000"/>
                    <a:lumOff val="15000"/>
                  </a:prstClr>
                </a:solidFill>
                <a:cs typeface="Arial" charset="0"/>
              </a:rPr>
              <a:t> = 0.</a:t>
            </a:r>
            <a:r>
              <a:rPr lang="en-US" sz="1200" baseline="0" dirty="0" smtClean="0">
                <a:solidFill>
                  <a:prstClr val="black">
                    <a:lumMod val="85000"/>
                    <a:lumOff val="15000"/>
                  </a:prstClr>
                </a:solidFill>
                <a:cs typeface="Arial" charset="0"/>
              </a:rPr>
              <a:t>  Or in other words, </a:t>
            </a:r>
            <a:r>
              <a:rPr lang="en-US" sz="1200" dirty="0" smtClean="0">
                <a:solidFill>
                  <a:prstClr val="black">
                    <a:lumMod val="85000"/>
                    <a:lumOff val="15000"/>
                  </a:prstClr>
                </a:solidFill>
                <a:cs typeface="Arial" charset="0"/>
              </a:rPr>
              <a:t>the concentration of each chemical is not changing, but change is of course still occurring, it’s just that all change is canceling out.</a:t>
            </a:r>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Notice that the ‘added info’ to write these differential equations involves adding +1 or -1 stoichiometric terms to each flux term.  Thus, each differential equation can be seen as the sum of each </a:t>
            </a:r>
            <a:r>
              <a:rPr lang="en-US" baseline="0" dirty="0" err="1" smtClean="0"/>
              <a:t>stoiometric</a:t>
            </a:r>
            <a:r>
              <a:rPr lang="en-US" baseline="0" dirty="0" smtClean="0"/>
              <a:t> term multiplied by each flux.  Those </a:t>
            </a:r>
            <a:r>
              <a:rPr lang="en-US" baseline="0" dirty="0" err="1" smtClean="0"/>
              <a:t>stoiciometric</a:t>
            </a:r>
            <a:r>
              <a:rPr lang="en-US" baseline="0" dirty="0" smtClean="0"/>
              <a:t> terms are what we just wrote out in constructing the stoichiometry matrix.  If we just make it n-dimensional (for each species), then we can describe the system as just:</a:t>
            </a:r>
            <a:endParaRPr lang="en-US" dirty="0" smtClean="0"/>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S times V equals zero.  The stoichiometric matrix dot product with the flux vector equals a vector with zero at each position.</a:t>
            </a:r>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lumMod val="85000"/>
                    <a:lumOff val="15000"/>
                  </a:prstClr>
                </a:solidFill>
                <a:cs typeface="Arial" charset="0"/>
              </a:rPr>
              <a:t>Many solutions for v exist, and one of them is ‘correct’.</a:t>
            </a:r>
            <a:r>
              <a:rPr lang="en-US" sz="1200" baseline="0" dirty="0" smtClean="0">
                <a:solidFill>
                  <a:prstClr val="black">
                    <a:lumMod val="85000"/>
                    <a:lumOff val="15000"/>
                  </a:prstClr>
                </a:solidFill>
                <a:cs typeface="Arial" charset="0"/>
              </a:rPr>
              <a:t>  This ‘real value’ is called </a:t>
            </a:r>
            <a:r>
              <a:rPr lang="en-US" sz="1200" dirty="0" smtClean="0"/>
              <a:t>the </a:t>
            </a:r>
            <a:r>
              <a:rPr lang="en-US" sz="1200" b="1" dirty="0" smtClean="0"/>
              <a:t>objective function</a:t>
            </a:r>
            <a:r>
              <a:rPr lang="en-US" sz="1200" dirty="0" smtClean="0"/>
              <a:t>.  Unfortunately,</a:t>
            </a:r>
            <a:r>
              <a:rPr lang="en-US" sz="1200" baseline="0" dirty="0" smtClean="0"/>
              <a:t> there are many solutions to v that would satisfy any S, thus we cannot immediately calculate the ‘real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lumMod val="85000"/>
                    <a:lumOff val="15000"/>
                  </a:prstClr>
                </a:solidFill>
                <a:cs typeface="Arial" charset="0"/>
              </a:rPr>
              <a:t>*click*</a:t>
            </a:r>
            <a:endParaRPr lang="en-US" sz="1200" dirty="0" smtClean="0">
              <a:solidFill>
                <a:prstClr val="black">
                  <a:lumMod val="85000"/>
                  <a:lumOff val="15000"/>
                </a:prstClr>
              </a:solidFill>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lumMod val="85000"/>
                    <a:lumOff val="15000"/>
                  </a:prstClr>
                </a:solidFill>
                <a:cs typeface="Arial" charset="0"/>
              </a:rPr>
              <a:t>To identify more realistic values of the objective function, constraints are placed on specific entries in </a:t>
            </a:r>
            <a:r>
              <a:rPr lang="en-US" sz="1200" i="1" dirty="0" smtClean="0">
                <a:solidFill>
                  <a:prstClr val="black">
                    <a:lumMod val="85000"/>
                    <a:lumOff val="15000"/>
                  </a:prstClr>
                </a:solidFill>
                <a:cs typeface="Arial" charset="0"/>
              </a:rPr>
              <a:t>v</a:t>
            </a:r>
            <a:r>
              <a:rPr lang="en-US" sz="1200" dirty="0" smtClean="0">
                <a:solidFill>
                  <a:prstClr val="black">
                    <a:lumMod val="85000"/>
                    <a:lumOff val="15000"/>
                  </a:prstClr>
                </a:solidFill>
                <a:cs typeface="Arial" charset="0"/>
              </a:rPr>
              <a:t> derived from either thermodynamic or observed values for the flux of specific reactions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lumMod val="85000"/>
                    <a:lumOff val="15000"/>
                  </a:prstClr>
                </a:solidFill>
                <a:cs typeface="Arial" charset="0"/>
              </a:rPr>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lumMod val="85000"/>
                    <a:lumOff val="15000"/>
                  </a:prstClr>
                </a:solidFill>
                <a:cs typeface="Arial" charset="0"/>
              </a:rPr>
              <a:t>It is a new thing to constrain using extensive experimental data, such as </a:t>
            </a:r>
            <a:r>
              <a:rPr lang="en-US" sz="1200" baseline="30000" dirty="0" smtClean="0">
                <a:solidFill>
                  <a:prstClr val="black">
                    <a:lumMod val="85000"/>
                    <a:lumOff val="15000"/>
                  </a:prstClr>
                </a:solidFill>
                <a:cs typeface="Arial" charset="0"/>
              </a:rPr>
              <a:t>1</a:t>
            </a:r>
            <a:r>
              <a:rPr lang="en-US" sz="1200" baseline="30000" dirty="0" smtClean="0"/>
              <a:t>3</a:t>
            </a:r>
            <a:r>
              <a:rPr lang="en-US" sz="1200" dirty="0" smtClean="0"/>
              <a:t>C-MFA or NMR methods.  The</a:t>
            </a:r>
            <a:r>
              <a:rPr lang="en-US" sz="1200" baseline="0" dirty="0" smtClean="0"/>
              <a:t> MFA approach involves </a:t>
            </a:r>
            <a:r>
              <a:rPr lang="en-US" sz="1200" dirty="0" smtClean="0"/>
              <a:t>following an </a:t>
            </a:r>
            <a:r>
              <a:rPr lang="en-US" sz="1200" dirty="0" err="1" smtClean="0"/>
              <a:t>isotopically</a:t>
            </a:r>
            <a:r>
              <a:rPr lang="en-US" sz="1200" dirty="0" smtClean="0"/>
              <a:t> labeled metabolite through the metabolic map using high-resolution mass spec techniques.  Specific NMR methods involve following enriched metabolites or following atoms</a:t>
            </a:r>
            <a:r>
              <a:rPr lang="en-US" sz="1200" baseline="0" dirty="0" smtClean="0"/>
              <a:t> that are distinguishable by the method such as </a:t>
            </a:r>
            <a:r>
              <a:rPr lang="en-US" sz="1200" dirty="0" smtClean="0"/>
              <a:t>following fluorinated metabolites.</a:t>
            </a:r>
            <a:endParaRPr lang="en-US" sz="1200" dirty="0" smtClean="0">
              <a:solidFill>
                <a:prstClr val="black">
                  <a:lumMod val="85000"/>
                  <a:lumOff val="15000"/>
                </a:prstClr>
              </a:solidFill>
              <a:cs typeface="Arial" charset="0"/>
            </a:endParaRPr>
          </a:p>
          <a:p>
            <a:endParaRPr lang="en-US" baseline="0" dirty="0" smtClean="0"/>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 what can you do with FBA?</a:t>
            </a:r>
          </a:p>
          <a:p>
            <a:endParaRPr lang="en-US" dirty="0" smtClean="0"/>
          </a:p>
          <a:p>
            <a:r>
              <a:rPr lang="en-US" dirty="0" smtClean="0"/>
              <a:t>In the context</a:t>
            </a:r>
            <a:r>
              <a:rPr lang="en-US" baseline="0" dirty="0" smtClean="0"/>
              <a:t> of scale-up optimization, FBA can be used to predict genes whose knockout might improve expression.  </a:t>
            </a:r>
          </a:p>
          <a:p>
            <a:pPr marL="457200" indent="-457200">
              <a:buFont typeface="Wingdings" pitchFamily="2" charset="2"/>
              <a:buChar char="§"/>
              <a:defRPr/>
            </a:pPr>
            <a:r>
              <a:rPr lang="en-US" sz="1200" dirty="0" smtClean="0">
                <a:solidFill>
                  <a:prstClr val="black">
                    <a:lumMod val="85000"/>
                    <a:lumOff val="15000"/>
                  </a:prstClr>
                </a:solidFill>
                <a:cs typeface="Arial" charset="0"/>
              </a:rPr>
              <a:t>A single gene in the genome is associated with a small set of reactions </a:t>
            </a:r>
          </a:p>
          <a:p>
            <a:pPr marL="457200" indent="-457200">
              <a:buFont typeface="Wingdings" pitchFamily="2" charset="2"/>
              <a:buChar char="§"/>
              <a:defRPr/>
            </a:pPr>
            <a:r>
              <a:rPr lang="en-US" sz="1200" dirty="0" smtClean="0">
                <a:solidFill>
                  <a:prstClr val="black">
                    <a:lumMod val="85000"/>
                    <a:lumOff val="15000"/>
                  </a:prstClr>
                </a:solidFill>
                <a:cs typeface="Arial" charset="0"/>
              </a:rPr>
              <a:t>If you were to delete that gene, the values in the stoichiometric matrix become zero</a:t>
            </a:r>
          </a:p>
          <a:p>
            <a:pPr marL="457200" indent="-457200">
              <a:buFont typeface="Wingdings" pitchFamily="2" charset="2"/>
              <a:buChar char="§"/>
              <a:defRPr/>
            </a:pPr>
            <a:r>
              <a:rPr lang="en-US" sz="1200" dirty="0" smtClean="0">
                <a:solidFill>
                  <a:prstClr val="black">
                    <a:lumMod val="85000"/>
                    <a:lumOff val="15000"/>
                  </a:prstClr>
                </a:solidFill>
                <a:cs typeface="Arial" charset="0"/>
              </a:rPr>
              <a:t>By recalculating the objective function, you can predict the effect of a gene knockout</a:t>
            </a:r>
          </a:p>
          <a:p>
            <a:r>
              <a:rPr lang="en-US" dirty="0" smtClean="0"/>
              <a:t>*click*</a:t>
            </a:r>
          </a:p>
          <a:p>
            <a:r>
              <a:rPr lang="en-US" dirty="0" smtClean="0"/>
              <a:t>You can also consider what will happen</a:t>
            </a:r>
            <a:r>
              <a:rPr lang="en-US" baseline="0" dirty="0" smtClean="0"/>
              <a:t> when you take your engineered organism from media composition to another.  Here you would add additional Species to the stoichiometry matrix to include the new chemicals you have added, and then look to see what happens to your target product as a result.</a:t>
            </a:r>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Today, FBA  is primarily used as a hypothesis</a:t>
            </a:r>
            <a:r>
              <a:rPr lang="en-US" baseline="0" dirty="0" smtClean="0"/>
              <a:t> generating tool.  It </a:t>
            </a:r>
            <a:r>
              <a:rPr lang="en-US" dirty="0" smtClean="0"/>
              <a:t> </a:t>
            </a:r>
            <a:r>
              <a:rPr lang="en-US" baseline="0" dirty="0" smtClean="0"/>
              <a:t>turns out not to be granular enough to make precision predictions, but is very helpful in visualizing how your system works and give you ideas on how to modify it.  The root cause of the imprecision is primarily the lack of sufficient kinetic parameters to constrain the objective function.</a:t>
            </a:r>
          </a:p>
          <a:p>
            <a:r>
              <a:rPr lang="en-US" baseline="0" dirty="0" smtClean="0"/>
              <a:t>*click*</a:t>
            </a:r>
          </a:p>
          <a:p>
            <a:r>
              <a:rPr lang="en-US" baseline="0" dirty="0" smtClean="0"/>
              <a:t>FBA also requires a steady state assumption.  It is unclear whether this is OK.  The media composition, size, shape, and general health of microbes are known to be strained in a bioreactor, and whether a quasi-steady state is an acceptable approximation is unclear.</a:t>
            </a:r>
          </a:p>
          <a:p>
            <a:r>
              <a:rPr lang="en-US" baseline="0" dirty="0" smtClean="0"/>
              <a:t>*click*</a:t>
            </a:r>
          </a:p>
          <a:p>
            <a:r>
              <a:rPr lang="en-US" dirty="0" smtClean="0"/>
              <a:t>Typically these models do not account for</a:t>
            </a:r>
            <a:r>
              <a:rPr lang="en-US" baseline="0" dirty="0" smtClean="0"/>
              <a:t> regulatory effects simply because so little of that information is available.  If such data did exist, it could be accounted for in these models, but you still need the data.</a:t>
            </a:r>
          </a:p>
          <a:p>
            <a:r>
              <a:rPr lang="en-US" baseline="0" dirty="0" smtClean="0"/>
              <a:t>*click*</a:t>
            </a:r>
          </a:p>
          <a:p>
            <a:r>
              <a:rPr lang="en-US" dirty="0" smtClean="0"/>
              <a:t>It is also unclear whether the </a:t>
            </a:r>
            <a:r>
              <a:rPr lang="en-US" dirty="0" err="1" smtClean="0"/>
              <a:t>stoichimetry</a:t>
            </a:r>
            <a:r>
              <a:rPr lang="en-US" dirty="0" smtClean="0"/>
              <a:t> matrices are correct.  They depend on experimental data, which we know to be incomplete and</a:t>
            </a:r>
            <a:r>
              <a:rPr lang="en-US" baseline="0" dirty="0" smtClean="0"/>
              <a:t> sometimes false</a:t>
            </a:r>
            <a:r>
              <a:rPr lang="en-US" dirty="0" smtClean="0"/>
              <a:t>.  Typically cells are modeled at the level of complexity of a few thousand molecules or</a:t>
            </a:r>
            <a:r>
              <a:rPr lang="en-US" baseline="0" dirty="0" smtClean="0"/>
              <a:t> much fewer.  When cell extracts are measured by high-resolution LC-MS methods, hundreds of thousands of chemicals can be observed.  We don’t have a full catalog of the reactions, but perhaps we have the most prominent ones in terms of degree of flux.  Thus, it is unclear whether this actually compromises the predictions of FBA.</a:t>
            </a:r>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lumMod val="85000"/>
                    <a:lumOff val="15000"/>
                  </a:prstClr>
                </a:solidFill>
                <a:cs typeface="Arial" charset="0"/>
              </a:rPr>
              <a:t>The predictions it makes for gene knockouts are usually good for ‘first shell’ predictions. By this, I mean enzymes</a:t>
            </a:r>
            <a:r>
              <a:rPr lang="en-US" sz="1200" baseline="0" dirty="0" smtClean="0">
                <a:solidFill>
                  <a:prstClr val="black">
                    <a:lumMod val="85000"/>
                    <a:lumOff val="15000"/>
                  </a:prstClr>
                </a:solidFill>
                <a:cs typeface="Arial" charset="0"/>
              </a:rPr>
              <a:t> that immediately divert flux from one of your intermediates.  Suppose you have the sequence </a:t>
            </a:r>
            <a:r>
              <a:rPr lang="en-US" sz="1200" baseline="0" dirty="0" smtClean="0">
                <a:solidFill>
                  <a:prstClr val="black">
                    <a:lumMod val="85000"/>
                    <a:lumOff val="15000"/>
                  </a:prstClr>
                </a:solidFill>
                <a:cs typeface="Arial" charset="0"/>
                <a:sym typeface="Wingdings" pitchFamily="2" charset="2"/>
              </a:rPr>
              <a:t>*click* </a:t>
            </a:r>
            <a:r>
              <a:rPr lang="en-US" sz="1200" baseline="0" dirty="0" smtClean="0">
                <a:solidFill>
                  <a:prstClr val="black">
                    <a:lumMod val="85000"/>
                    <a:lumOff val="15000"/>
                  </a:prstClr>
                </a:solidFill>
                <a:cs typeface="Arial" charset="0"/>
              </a:rPr>
              <a:t> A</a:t>
            </a:r>
            <a:r>
              <a:rPr lang="en-US" sz="1200" baseline="0" dirty="0" smtClean="0">
                <a:solidFill>
                  <a:prstClr val="black">
                    <a:lumMod val="85000"/>
                    <a:lumOff val="15000"/>
                  </a:prstClr>
                </a:solidFill>
                <a:cs typeface="Arial" charset="0"/>
                <a:sym typeface="Wingdings" pitchFamily="2" charset="2"/>
              </a:rPr>
              <a:t>BC, and there was an enzyme that converted *click* B to Y. FBA can show you these situations and predict that knocking out the B--&gt;Y enzyme will increase flux.</a:t>
            </a:r>
            <a:endParaRPr lang="en-US" sz="1200" dirty="0" smtClean="0">
              <a:solidFill>
                <a:prstClr val="black">
                  <a:lumMod val="85000"/>
                  <a:lumOff val="15000"/>
                </a:prstClr>
              </a:solidFill>
              <a:cs typeface="Arial" charset="0"/>
            </a:endParaRPr>
          </a:p>
          <a:p>
            <a:endParaRPr lang="en-US" dirty="0" smtClean="0"/>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Library approaches to optimization are usually the norm.</a:t>
            </a:r>
            <a:r>
              <a:rPr lang="en-US" baseline="0" dirty="0" smtClean="0"/>
              <a:t>  When you begin making chassis modifications like </a:t>
            </a:r>
            <a:r>
              <a:rPr lang="en-US" baseline="0" dirty="0" err="1" smtClean="0"/>
              <a:t>knockins</a:t>
            </a:r>
            <a:r>
              <a:rPr lang="en-US" baseline="0" dirty="0" smtClean="0"/>
              <a:t> and knockouts, you are not only changing the flux through a pathway but also the viability of the organism.  The viability of the organism involves its growth rate and </a:t>
            </a:r>
            <a:r>
              <a:rPr lang="en-US" baseline="0" dirty="0" err="1" smtClean="0"/>
              <a:t>and</a:t>
            </a:r>
            <a:r>
              <a:rPr lang="en-US" baseline="0" dirty="0" smtClean="0"/>
              <a:t> stress effects.  These ultimately affect the production efficiency of the fermentation and thus are entangled with this isolated idea of flux optimization.  As a result, the mutations that improve performance are often ‘strange’ in the sense that they often have nothing obvious to do with the enzymes in your system.  For example, if one of your introduced chemicals accumulates and causes membrane stress and this greatly hampers growth, then improvements to membrane homeostasis are of primary importance.  Such aspects of the system are currently beyond the scope of the FBA models.</a:t>
            </a:r>
            <a:endParaRPr lang="en-US" dirty="0" smtClean="0"/>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Device engineering is a two-step</a:t>
            </a:r>
            <a:r>
              <a:rPr lang="en-US" baseline="0" dirty="0" smtClean="0"/>
              <a:t> process:  first we gather up all the genes needed to make the phenotype, then we optimize their expression.  Some of these optimization steps involve finding genes that express well to produce high specific activity within the cell.  However, much of this process is about optimizing flux from the starting chemical, which is usually glucose, to the product chemical by manipulating the expression of host genes. This problem has received extensive attention because it turns out to be difficult and expensive to perform.  Though there have been many valiant efforts to do this computationally, in industry it is primarily a trial and error process that involves directed evolution-like approaches. Today we’re going to go through the theory and experimental approaches to optimizing flux.</a:t>
            </a:r>
          </a:p>
        </p:txBody>
      </p:sp>
      <p:sp>
        <p:nvSpPr>
          <p:cNvPr id="4" name="Slide Number Placeholder 3"/>
          <p:cNvSpPr>
            <a:spLocks noGrp="1"/>
          </p:cNvSpPr>
          <p:nvPr>
            <p:ph type="sldNum" sz="quarter" idx="5"/>
          </p:nvPr>
        </p:nvSpPr>
        <p:spPr/>
        <p:txBody>
          <a:bodyPr/>
          <a:lstStyle/>
          <a:p>
            <a:pPr>
              <a:defRPr/>
            </a:pPr>
            <a:fld id="{9DDA92A1-D82D-4656-9D11-C113DA88496D}"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MAGE is a technique developed</a:t>
            </a:r>
            <a:r>
              <a:rPr lang="en-US" baseline="0" dirty="0" smtClean="0"/>
              <a:t> in the Church lab that allows you to install all combinations of a set of specific genome edits to produce a library of organisms.  More generally, it is one of the recent power tools for making many edits to a genome. It is most useful for improving the production of chemicals by MCF organisms.</a:t>
            </a:r>
            <a:endParaRPr lang="en-US" dirty="0" smtClean="0"/>
          </a:p>
        </p:txBody>
      </p:sp>
      <p:sp>
        <p:nvSpPr>
          <p:cNvPr id="4" name="Slide Number Placeholder 3"/>
          <p:cNvSpPr>
            <a:spLocks noGrp="1"/>
          </p:cNvSpPr>
          <p:nvPr>
            <p:ph type="sldNum" sz="quarter" idx="5"/>
          </p:nvPr>
        </p:nvSpPr>
        <p:spPr/>
        <p:txBody>
          <a:bodyPr/>
          <a:lstStyle/>
          <a:p>
            <a:pPr>
              <a:defRPr/>
            </a:pPr>
            <a:fld id="{E071DB1B-388E-4540-B6F9-202F4FF4D9C3}" type="slidenum">
              <a:rPr lang="en-US">
                <a:solidFill>
                  <a:prstClr val="black"/>
                </a:solidFill>
              </a:rPr>
              <a:pPr>
                <a:def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There are many degrees to which we can target modifications</a:t>
            </a:r>
            <a:r>
              <a:rPr lang="en-US" baseline="0" dirty="0" smtClean="0"/>
              <a:t> to a genetic design to improve its performance.  At one end of the spectrum are entirely random approaches.  Subjecting a cell to chemical mutagens such as MNNG will introduce random point mutations to the genome.  If you screen enough mutants, you typically will find something that boosts performance.  Transposon mutagenesis similarly involves random modifications to the genome.  Here, you transfer a DNA that inserts itself into random sites of the genome.  Whenever the transposon inserts into a gene, its function is </a:t>
            </a:r>
            <a:r>
              <a:rPr lang="en-US" baseline="0" dirty="0" err="1" smtClean="0"/>
              <a:t>oblated</a:t>
            </a:r>
            <a:r>
              <a:rPr lang="en-US" baseline="0" dirty="0" smtClean="0"/>
              <a:t> by disruption of the protein sequence.  Homologous recombination, also called </a:t>
            </a:r>
            <a:r>
              <a:rPr lang="en-US" baseline="0" dirty="0" err="1" smtClean="0"/>
              <a:t>recombineering</a:t>
            </a:r>
            <a:r>
              <a:rPr lang="en-US" baseline="0" dirty="0" smtClean="0"/>
              <a:t> or often specifically lambda red mutagenesis involves using synthetic oligonucleotides to target modifications to a specific site of the genome.  Thus, it is a highly-specific method allowing you to make precision modifications to the genome.</a:t>
            </a:r>
          </a:p>
          <a:p>
            <a:r>
              <a:rPr lang="en-US" baseline="0" dirty="0" smtClean="0"/>
              <a:t>*click*</a:t>
            </a:r>
          </a:p>
          <a:p>
            <a:r>
              <a:rPr lang="en-US" baseline="0" dirty="0" smtClean="0"/>
              <a:t>MAGE is a technique developed by George Church’s lab that marries the randomness of chemical and transposon mutagenesis with the precision of homologous recombination. It uses the same chemistries as homologous recombination techniques, but you do many such knockouts in parallel and have control over the sequence identity of each modification of the library.  It allows you to examine all the combinations of a set of genome edits as a library.</a:t>
            </a:r>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43C0DEE5-1D23-4D94-B231-4E0DA69DACCD}" type="slidenum">
              <a:rPr lang="en-US">
                <a:solidFill>
                  <a:prstClr val="black"/>
                </a:solidFill>
              </a:rPr>
              <a:pPr>
                <a:defRPr/>
              </a:pPr>
              <a:t>22</a:t>
            </a:fld>
            <a:endParaRPr lang="en-US">
              <a:solidFill>
                <a:prstClr val="black"/>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In this paper,</a:t>
            </a:r>
            <a:r>
              <a:rPr lang="en-US" baseline="0" dirty="0" smtClean="0">
                <a:latin typeface="Arial" charset="0"/>
              </a:rPr>
              <a:t> Wang and coworkers show that you can rapidly improve the production of a secondary metabolite through MAGE and screens.</a:t>
            </a:r>
            <a:endParaRPr lang="en-US"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211EA9AD-C475-4F63-A9DB-D05A863FEC5F}" type="slidenum">
              <a:rPr lang="en-US">
                <a:solidFill>
                  <a:prstClr val="black"/>
                </a:solidFill>
              </a:rPr>
              <a:pPr>
                <a:defRPr/>
              </a:pPr>
              <a:t>23</a:t>
            </a:fld>
            <a:endParaRPr lang="en-US">
              <a:solidFill>
                <a:prstClr val="black"/>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In the E. coli MAGE experiment, you start with a strain engineered with the lambda red genes from the phage and a mutation to the </a:t>
            </a:r>
            <a:r>
              <a:rPr lang="en-US" dirty="0" err="1" smtClean="0">
                <a:latin typeface="Arial" charset="0"/>
              </a:rPr>
              <a:t>mutS</a:t>
            </a:r>
            <a:r>
              <a:rPr lang="en-US" dirty="0" smtClean="0">
                <a:latin typeface="Arial" charset="0"/>
              </a:rPr>
              <a:t> gene.  One</a:t>
            </a:r>
            <a:r>
              <a:rPr lang="en-US" baseline="0" dirty="0" smtClean="0">
                <a:latin typeface="Arial" charset="0"/>
              </a:rPr>
              <a:t> of the reasons people like to work with E. coli is that it does homologous recombination </a:t>
            </a:r>
            <a:r>
              <a:rPr lang="en-US" baseline="0" dirty="0" err="1" smtClean="0">
                <a:latin typeface="Arial" charset="0"/>
              </a:rPr>
              <a:t>ineffeciently</a:t>
            </a:r>
            <a:r>
              <a:rPr lang="en-US" baseline="0" dirty="0" smtClean="0">
                <a:latin typeface="Arial" charset="0"/>
              </a:rPr>
              <a:t>.  Introduced DNAs are thus very stable in the organism.  When you add the lambda red genes, this functionality is provided and homologous recombination becomes highly efficient.  The </a:t>
            </a:r>
            <a:r>
              <a:rPr lang="en-US" baseline="0" dirty="0" err="1" smtClean="0">
                <a:latin typeface="Arial" charset="0"/>
              </a:rPr>
              <a:t>mutS</a:t>
            </a:r>
            <a:r>
              <a:rPr lang="en-US" baseline="0" dirty="0" smtClean="0">
                <a:latin typeface="Arial" charset="0"/>
              </a:rPr>
              <a:t> knockout prevents the repair of mismatches in the genome thereby increasing the efficiency of the process.</a:t>
            </a:r>
          </a:p>
          <a:p>
            <a:pPr eaLnBrk="1" hangingPunct="1"/>
            <a:endParaRPr lang="en-US" baseline="0" dirty="0" smtClean="0">
              <a:latin typeface="Arial" charset="0"/>
            </a:endParaRPr>
          </a:p>
          <a:p>
            <a:pPr eaLnBrk="1" hangingPunct="1"/>
            <a:r>
              <a:rPr lang="en-US" baseline="0" dirty="0" smtClean="0">
                <a:latin typeface="Arial" charset="0"/>
              </a:rPr>
              <a:t>In the MAGE method, you transform these cells with single-stranded DNAs.  During replication, a transient dissociated DNA exists at the site of replication forks.  The </a:t>
            </a:r>
            <a:r>
              <a:rPr lang="en-US" baseline="0" dirty="0" err="1" smtClean="0">
                <a:latin typeface="Arial" charset="0"/>
              </a:rPr>
              <a:t>oligo</a:t>
            </a:r>
            <a:r>
              <a:rPr lang="en-US" baseline="0" dirty="0" smtClean="0">
                <a:latin typeface="Arial" charset="0"/>
              </a:rPr>
              <a:t> can anneal to the DNA in these regions and become incorporated into the sequence.</a:t>
            </a:r>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46CCA86D-2CFB-414E-9E73-34BF85E094C3}" type="slidenum">
              <a:rPr lang="en-US">
                <a:solidFill>
                  <a:prstClr val="black"/>
                </a:solidFill>
              </a:rPr>
              <a:pPr>
                <a:defRPr/>
              </a:pPr>
              <a:t>24</a:t>
            </a:fld>
            <a:endParaRPr lang="en-US">
              <a:solidFill>
                <a:prstClr val="black"/>
              </a:solidFill>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Operationally, MAGE involves</a:t>
            </a:r>
            <a:r>
              <a:rPr lang="en-US" baseline="0" dirty="0" smtClean="0">
                <a:latin typeface="Arial" charset="0"/>
              </a:rPr>
              <a:t> in </a:t>
            </a:r>
            <a:r>
              <a:rPr lang="en-US" baseline="0" dirty="0" err="1" smtClean="0">
                <a:latin typeface="Arial" charset="0"/>
              </a:rPr>
              <a:t>silico</a:t>
            </a:r>
            <a:r>
              <a:rPr lang="en-US" baseline="0" dirty="0" smtClean="0">
                <a:latin typeface="Arial" charset="0"/>
              </a:rPr>
              <a:t> methods to design a set of </a:t>
            </a:r>
            <a:r>
              <a:rPr lang="en-US" baseline="0" dirty="0" err="1" smtClean="0">
                <a:latin typeface="Arial" charset="0"/>
              </a:rPr>
              <a:t>Oligos</a:t>
            </a:r>
            <a:r>
              <a:rPr lang="en-US" baseline="0" dirty="0" smtClean="0">
                <a:latin typeface="Arial" charset="0"/>
              </a:rPr>
              <a:t> that are synthesized by conventional methods.  The cells are repeatedly </a:t>
            </a:r>
            <a:r>
              <a:rPr lang="en-US" baseline="0" dirty="0" err="1" smtClean="0">
                <a:latin typeface="Arial" charset="0"/>
              </a:rPr>
              <a:t>electroporated</a:t>
            </a:r>
            <a:r>
              <a:rPr lang="en-US" baseline="0" dirty="0" smtClean="0">
                <a:latin typeface="Arial" charset="0"/>
              </a:rPr>
              <a:t> with this mix of </a:t>
            </a:r>
            <a:r>
              <a:rPr lang="en-US" baseline="0" dirty="0" err="1" smtClean="0">
                <a:latin typeface="Arial" charset="0"/>
              </a:rPr>
              <a:t>oligos</a:t>
            </a:r>
            <a:r>
              <a:rPr lang="en-US" baseline="0" dirty="0" smtClean="0">
                <a:latin typeface="Arial" charset="0"/>
              </a:rPr>
              <a:t>, and at each step a small fraction of the cells picks up another one of these mutations.  After doing this perhaps 10 times, a large number of mutations accumulates in each genome.</a:t>
            </a:r>
          </a:p>
          <a:p>
            <a:pPr eaLnBrk="1" hangingPunct="1"/>
            <a:r>
              <a:rPr lang="en-US" baseline="0" dirty="0" smtClean="0">
                <a:latin typeface="Arial" charset="0"/>
              </a:rPr>
              <a:t>*click*</a:t>
            </a:r>
          </a:p>
          <a:p>
            <a:pPr eaLnBrk="1" hangingPunct="1"/>
            <a:r>
              <a:rPr lang="en-US" baseline="0" dirty="0" smtClean="0">
                <a:latin typeface="Arial" charset="0"/>
              </a:rPr>
              <a:t>In this study, they choose 24 chromosomal targets that they anticipate are related to production of their target chemical, and design an </a:t>
            </a:r>
            <a:r>
              <a:rPr lang="en-US" baseline="0" dirty="0" err="1" smtClean="0">
                <a:latin typeface="Arial" charset="0"/>
              </a:rPr>
              <a:t>oligo</a:t>
            </a:r>
            <a:r>
              <a:rPr lang="en-US" baseline="0" dirty="0" smtClean="0">
                <a:latin typeface="Arial" charset="0"/>
              </a:rPr>
              <a:t> for each site, then use those </a:t>
            </a:r>
            <a:r>
              <a:rPr lang="en-US" baseline="0" dirty="0" err="1" smtClean="0">
                <a:latin typeface="Arial" charset="0"/>
              </a:rPr>
              <a:t>oligos</a:t>
            </a:r>
            <a:r>
              <a:rPr lang="en-US" baseline="0" dirty="0" smtClean="0">
                <a:latin typeface="Arial" charset="0"/>
              </a:rPr>
              <a:t> for MAGE.</a:t>
            </a:r>
            <a:endParaRPr 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573D0BA3-08A0-41D1-93DA-0F017A40FF15}" type="slidenum">
              <a:rPr lang="en-US">
                <a:solidFill>
                  <a:prstClr val="black"/>
                </a:solidFill>
              </a:rPr>
              <a:pPr>
                <a:defRPr/>
              </a:pPr>
              <a:t>25</a:t>
            </a:fld>
            <a:endParaRPr lang="en-US">
              <a:solidFill>
                <a:prstClr val="black"/>
              </a:solidFill>
            </a:endParaRPr>
          </a:p>
        </p:txBody>
      </p:sp>
      <p:sp>
        <p:nvSpPr>
          <p:cNvPr id="51203"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p:spPr>
      </p:sp>
      <p:sp>
        <p:nvSpPr>
          <p:cNvPr id="51204"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pPr eaLnBrk="1" hangingPunct="1"/>
            <a:r>
              <a:rPr lang="en-US" dirty="0" smtClean="0">
                <a:latin typeface="Arial" charset="0"/>
              </a:rPr>
              <a:t>The target in this study was lycopene production which involves </a:t>
            </a:r>
            <a:r>
              <a:rPr lang="en-US" dirty="0" err="1" smtClean="0">
                <a:latin typeface="Arial" charset="0"/>
              </a:rPr>
              <a:t>addtion</a:t>
            </a:r>
            <a:r>
              <a:rPr lang="en-US" dirty="0" smtClean="0">
                <a:latin typeface="Arial" charset="0"/>
              </a:rPr>
              <a:t> of the </a:t>
            </a:r>
            <a:r>
              <a:rPr lang="en-US" dirty="0" err="1" smtClean="0">
                <a:latin typeface="Arial" charset="0"/>
              </a:rPr>
              <a:t>crtE</a:t>
            </a:r>
            <a:r>
              <a:rPr lang="en-US" dirty="0" smtClean="0">
                <a:latin typeface="Arial" charset="0"/>
              </a:rPr>
              <a:t>, </a:t>
            </a:r>
            <a:r>
              <a:rPr lang="en-US" dirty="0" err="1" smtClean="0">
                <a:latin typeface="Arial" charset="0"/>
              </a:rPr>
              <a:t>crtB</a:t>
            </a:r>
            <a:r>
              <a:rPr lang="en-US" dirty="0" smtClean="0">
                <a:latin typeface="Arial" charset="0"/>
              </a:rPr>
              <a:t>,</a:t>
            </a:r>
            <a:r>
              <a:rPr lang="en-US" baseline="0" dirty="0" smtClean="0">
                <a:latin typeface="Arial" charset="0"/>
              </a:rPr>
              <a:t> and </a:t>
            </a:r>
            <a:r>
              <a:rPr lang="en-US" baseline="0" dirty="0" err="1" smtClean="0">
                <a:latin typeface="Arial" charset="0"/>
              </a:rPr>
              <a:t>crtI</a:t>
            </a:r>
            <a:r>
              <a:rPr lang="en-US" baseline="0" dirty="0" smtClean="0">
                <a:latin typeface="Arial" charset="0"/>
              </a:rPr>
              <a:t> genes from another bacterium.  It is a </a:t>
            </a:r>
            <a:r>
              <a:rPr lang="en-US" baseline="0" dirty="0" err="1" smtClean="0">
                <a:latin typeface="Arial" charset="0"/>
              </a:rPr>
              <a:t>terpenoid</a:t>
            </a:r>
            <a:r>
              <a:rPr lang="en-US" baseline="0" dirty="0" smtClean="0">
                <a:latin typeface="Arial" charset="0"/>
              </a:rPr>
              <a:t> that branches off of FPP.  </a:t>
            </a:r>
          </a:p>
          <a:p>
            <a:pPr eaLnBrk="1" hangingPunct="1"/>
            <a:r>
              <a:rPr lang="en-US" baseline="0" dirty="0" smtClean="0">
                <a:latin typeface="Arial" charset="0"/>
              </a:rPr>
              <a:t>*click*</a:t>
            </a:r>
          </a:p>
          <a:p>
            <a:pPr eaLnBrk="1" hangingPunct="1"/>
            <a:r>
              <a:rPr lang="en-US" baseline="0" dirty="0" smtClean="0">
                <a:latin typeface="Arial" charset="0"/>
              </a:rPr>
              <a:t>They chose mutations to all the genes upstream of FPP as well as others related to </a:t>
            </a:r>
            <a:r>
              <a:rPr lang="en-US" baseline="0" dirty="0" err="1" smtClean="0">
                <a:latin typeface="Arial" charset="0"/>
              </a:rPr>
              <a:t>terpenoid</a:t>
            </a:r>
            <a:r>
              <a:rPr lang="en-US" baseline="0" dirty="0" smtClean="0">
                <a:latin typeface="Arial" charset="0"/>
              </a:rPr>
              <a:t> production.  </a:t>
            </a:r>
          </a:p>
          <a:p>
            <a:pPr eaLnBrk="1" hangingPunct="1"/>
            <a:r>
              <a:rPr lang="en-US" baseline="0" dirty="0" smtClean="0">
                <a:latin typeface="Arial" charset="0"/>
              </a:rPr>
              <a:t>*click*</a:t>
            </a:r>
          </a:p>
          <a:p>
            <a:pPr eaLnBrk="1" hangingPunct="1"/>
            <a:r>
              <a:rPr lang="en-US" baseline="0" dirty="0" smtClean="0">
                <a:latin typeface="Arial" charset="0"/>
              </a:rPr>
              <a:t>From the MAGE library they screened individual colonies for increased pigment production.  Lycopene is a convenient target in this study because it is a </a:t>
            </a:r>
            <a:r>
              <a:rPr lang="en-US" baseline="0" dirty="0" err="1" smtClean="0">
                <a:latin typeface="Arial" charset="0"/>
              </a:rPr>
              <a:t>chromophore</a:t>
            </a:r>
            <a:r>
              <a:rPr lang="en-US" baseline="0" dirty="0" smtClean="0">
                <a:latin typeface="Arial" charset="0"/>
              </a:rPr>
              <a:t>, and its production can be read out by just looking at the color intensity of a colony.  However, most chemicals we produce do not have this property and are more difficult to screen. When the phenotype in question is readily screened, MAGE is an excellent choice for optimization.</a:t>
            </a:r>
            <a:endParaRPr 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BA4CFF60-6FA6-4695-B3D5-EC8EE809A771}" type="slidenum">
              <a:rPr lang="en-US">
                <a:solidFill>
                  <a:srgbClr val="000000"/>
                </a:solidFill>
              </a:rPr>
              <a:pPr>
                <a:defRPr/>
              </a:pPr>
              <a:t>26</a:t>
            </a:fld>
            <a:endParaRPr lang="en-US">
              <a:solidFill>
                <a:srgbClr val="000000"/>
              </a:solidFill>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r>
              <a:rPr lang="en-US" dirty="0" smtClean="0">
                <a:latin typeface="Arial" charset="0"/>
              </a:rPr>
              <a:t>In addition</a:t>
            </a:r>
            <a:r>
              <a:rPr lang="en-US" baseline="0" dirty="0" smtClean="0">
                <a:latin typeface="Arial" charset="0"/>
              </a:rPr>
              <a:t> to the lambda red </a:t>
            </a:r>
            <a:r>
              <a:rPr lang="en-US" baseline="0" dirty="0" err="1" smtClean="0">
                <a:latin typeface="Arial" charset="0"/>
              </a:rPr>
              <a:t>bioware</a:t>
            </a:r>
            <a:r>
              <a:rPr lang="en-US" baseline="0" dirty="0" smtClean="0">
                <a:latin typeface="Arial" charset="0"/>
              </a:rPr>
              <a:t> in MAGE, there is also an automation setup.  </a:t>
            </a:r>
            <a:r>
              <a:rPr lang="en-US" dirty="0" smtClean="0">
                <a:latin typeface="Arial" charset="0"/>
              </a:rPr>
              <a:t>The manipulations involve growing a population of cells to an appropriate concentration, induce the allelic replacement machinery inside the cells, remove the growth media, introduce pools of DNA into the cells by electroporation, and recover the cells for the next iteration of the cycle. </a:t>
            </a:r>
          </a:p>
          <a:p>
            <a:r>
              <a:rPr lang="en-US" dirty="0" smtClean="0">
                <a:latin typeface="Arial" charset="0"/>
              </a:rPr>
              <a:t>The cycle time is about 2 hours and can generate genetic modifications in as much as 30% of the entire population every cycle. Here we see the</a:t>
            </a:r>
            <a:r>
              <a:rPr lang="en-US" baseline="0" dirty="0" smtClean="0">
                <a:latin typeface="Arial" charset="0"/>
              </a:rPr>
              <a:t> next-generation apparatus for performing MAGE.  It contains </a:t>
            </a:r>
            <a:r>
              <a:rPr lang="en-US" dirty="0" smtClean="0">
                <a:latin typeface="Arial" charset="0"/>
              </a:rPr>
              <a:t>environmentally controlled growth chambers, antifouling fluidic systems and buffer exchange units and an automated electroporation device to introduce DNA into the cells continuously.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Optimization involves a combination</a:t>
            </a:r>
            <a:r>
              <a:rPr lang="en-US" baseline="0" dirty="0" smtClean="0"/>
              <a:t> of edits to the genome as well as edits to the device being introduced into the cell.  Typically the modifications to the device are regulatory in nature such as the swapping out of promoters.</a:t>
            </a:r>
            <a:endParaRPr lang="en-US" dirty="0" smtClean="0"/>
          </a:p>
        </p:txBody>
      </p:sp>
      <p:sp>
        <p:nvSpPr>
          <p:cNvPr id="4" name="Slide Number Placeholder 3"/>
          <p:cNvSpPr>
            <a:spLocks noGrp="1"/>
          </p:cNvSpPr>
          <p:nvPr>
            <p:ph type="sldNum" sz="quarter" idx="5"/>
          </p:nvPr>
        </p:nvSpPr>
        <p:spPr/>
        <p:txBody>
          <a:bodyPr/>
          <a:lstStyle/>
          <a:p>
            <a:pPr>
              <a:defRPr/>
            </a:pPr>
            <a:fld id="{E071DB1B-388E-4540-B6F9-202F4FF4D9C3}" type="slidenum">
              <a:rPr lang="en-US">
                <a:solidFill>
                  <a:prstClr val="black"/>
                </a:solidFill>
              </a:rPr>
              <a:pPr>
                <a:def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In this study, Hal </a:t>
            </a:r>
            <a:r>
              <a:rPr lang="en-US" dirty="0" err="1" smtClean="0"/>
              <a:t>Alper</a:t>
            </a:r>
            <a:r>
              <a:rPr lang="en-US" dirty="0" smtClean="0"/>
              <a:t> and coworkers show</a:t>
            </a:r>
            <a:r>
              <a:rPr lang="en-US" baseline="0" dirty="0" smtClean="0"/>
              <a:t> that you can tune a biosynthetic pathway to different yields by systematically changing the promoters in front of genes.</a:t>
            </a:r>
            <a:endParaRPr lang="en-US" dirty="0" smtClean="0"/>
          </a:p>
        </p:txBody>
      </p:sp>
      <p:sp>
        <p:nvSpPr>
          <p:cNvPr id="4" name="Slide Number Placeholder 3"/>
          <p:cNvSpPr>
            <a:spLocks noGrp="1"/>
          </p:cNvSpPr>
          <p:nvPr>
            <p:ph type="sldNum" sz="quarter" idx="5"/>
          </p:nvPr>
        </p:nvSpPr>
        <p:spPr/>
        <p:txBody>
          <a:bodyPr/>
          <a:lstStyle/>
          <a:p>
            <a:pPr>
              <a:defRPr/>
            </a:pPr>
            <a:fld id="{0137C602-1D01-402E-9FE6-EC9F74603F5F}" type="slidenum">
              <a:rPr lang="en-US">
                <a:solidFill>
                  <a:prstClr val="black"/>
                </a:solidFill>
              </a:rPr>
              <a:pPr>
                <a:def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For this, they needed to generate a promoter library.  They began with a wild-type promoter sequence and introduced mutations to it by error-prone PCR.  They then </a:t>
            </a:r>
            <a:r>
              <a:rPr lang="en-US" dirty="0" err="1" smtClean="0"/>
              <a:t>subcloned</a:t>
            </a:r>
            <a:r>
              <a:rPr lang="en-US" dirty="0" smtClean="0"/>
              <a:t> this library in front of a GFP gene to make a promoter library.  They then screened through this library to identify variants that had multiple distinct transcription</a:t>
            </a:r>
            <a:r>
              <a:rPr lang="en-US" baseline="0" dirty="0" smtClean="0"/>
              <a:t> levels and characterized the relative strength of each promoter using </a:t>
            </a:r>
            <a:r>
              <a:rPr lang="en-US" baseline="0" dirty="0" err="1" smtClean="0"/>
              <a:t>cytometry</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807CF0EB-64F8-4749-B811-F8201541F35F}" type="slidenum">
              <a:rPr lang="en-US">
                <a:solidFill>
                  <a:prstClr val="black"/>
                </a:solidFill>
              </a:rPr>
              <a:pPr>
                <a:def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some basic definitions.</a:t>
            </a:r>
            <a:r>
              <a:rPr lang="en-US" baseline="0" dirty="0" smtClean="0"/>
              <a:t>  </a:t>
            </a:r>
            <a:r>
              <a:rPr lang="en-US" dirty="0" smtClean="0"/>
              <a:t>The distinction</a:t>
            </a:r>
            <a:r>
              <a:rPr lang="en-US" baseline="0" dirty="0" smtClean="0"/>
              <a:t> between a molecule and a species is identical to that of instance and class in object oriented programming.  A molecule is an instance of a specie.  According to the </a:t>
            </a:r>
            <a:r>
              <a:rPr lang="en-US" baseline="0" dirty="0" err="1" smtClean="0"/>
              <a:t>interweb</a:t>
            </a:r>
            <a:r>
              <a:rPr lang="en-US" baseline="0" dirty="0" smtClean="0"/>
              <a:t>, </a:t>
            </a:r>
            <a:r>
              <a:rPr lang="en-US" dirty="0" smtClean="0">
                <a:solidFill>
                  <a:prstClr val="black"/>
                </a:solidFill>
                <a:latin typeface="Arial" charset="0"/>
                <a:cs typeface="Arial" charset="0"/>
              </a:rPr>
              <a:t>a species is the ensemble of chemically identical molecular entities that can explore the same set of molecular energy levels on the time scale of the experiment.  When we describe the</a:t>
            </a:r>
            <a:r>
              <a:rPr lang="en-US" baseline="0" dirty="0" smtClean="0">
                <a:solidFill>
                  <a:prstClr val="black"/>
                </a:solidFill>
                <a:latin typeface="Arial" charset="0"/>
                <a:cs typeface="Arial" charset="0"/>
              </a:rPr>
              <a:t> graph that represents a chemical, we are describing the structure of a species.  When we speak of individual condensed sets of atoms, we are referring to structures of atoms that are indistinguishable from all others represented by one specie. Thus, we can speak of the count of each specie within the system.  If we had these 5 molecules, then there are 2 GFPs and 3 1-butanols. Their count divided by the volume of the container is the concentration of each specie, and it is this value that is being operated upon in most kinetic models of the cell.</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pPr/>
              <a:t>3</a:t>
            </a:fld>
            <a:endParaRPr lang="en-US"/>
          </a:p>
        </p:txBody>
      </p:sp>
    </p:spTree>
    <p:extLst>
      <p:ext uri="{BB962C8B-B14F-4D97-AF65-F5344CB8AC3E}">
        <p14:creationId xmlns:p14="http://schemas.microsoft.com/office/powerpoint/2010/main" val="199215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They could then use these promoters to tune the expression of genes in a carotenoid biosynthetic pathway. In the left chart, each </a:t>
            </a:r>
            <a:r>
              <a:rPr lang="en-US" dirty="0" err="1" smtClean="0"/>
              <a:t>datapoint</a:t>
            </a:r>
            <a:r>
              <a:rPr lang="en-US" baseline="0" dirty="0" smtClean="0"/>
              <a:t> represents a biosynthetic pathway in which the promoter has the strength described by the X axis.  The amount of lycopene production is quantified in the Y axis.  You can see that there is a broad optimum expression level to this pathway.  On the right, they put each gene under its own promoter and just vary the first enzyme’s promoter.  Here, you do not see the same optimum. This general approach is currently a highly popular approach for improving production through optimal expression of the genes in a device.</a:t>
            </a:r>
            <a:endParaRPr lang="en-US" dirty="0" smtClean="0"/>
          </a:p>
        </p:txBody>
      </p:sp>
      <p:sp>
        <p:nvSpPr>
          <p:cNvPr id="4" name="Slide Number Placeholder 3"/>
          <p:cNvSpPr>
            <a:spLocks noGrp="1"/>
          </p:cNvSpPr>
          <p:nvPr>
            <p:ph type="sldNum" sz="quarter" idx="5"/>
          </p:nvPr>
        </p:nvSpPr>
        <p:spPr/>
        <p:txBody>
          <a:bodyPr/>
          <a:lstStyle/>
          <a:p>
            <a:pPr>
              <a:defRPr/>
            </a:pPr>
            <a:fld id="{32D8E012-2641-445B-9FD1-278E05EF07CC}" type="slidenum">
              <a:rPr lang="en-US">
                <a:solidFill>
                  <a:prstClr val="black"/>
                </a:solidFill>
              </a:rPr>
              <a:pPr>
                <a:defRPr/>
              </a:pPr>
              <a:t>30</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You’ve</a:t>
            </a:r>
            <a:r>
              <a:rPr lang="en-US" baseline="0" dirty="0" smtClean="0"/>
              <a:t> learned from </a:t>
            </a:r>
            <a:r>
              <a:rPr lang="en-US" baseline="0" dirty="0" err="1" smtClean="0"/>
              <a:t>Michaleis</a:t>
            </a:r>
            <a:r>
              <a:rPr lang="en-US" baseline="0" dirty="0" smtClean="0"/>
              <a:t> </a:t>
            </a:r>
            <a:r>
              <a:rPr lang="en-US" baseline="0" dirty="0" err="1" smtClean="0"/>
              <a:t>menton</a:t>
            </a:r>
            <a:r>
              <a:rPr lang="en-US" baseline="0" dirty="0" smtClean="0"/>
              <a:t> kinetics that we can describe an enzymatic reaction in terms of an E+S </a:t>
            </a:r>
            <a:r>
              <a:rPr lang="en-US" baseline="0" dirty="0" smtClean="0">
                <a:sym typeface="Wingdings" pitchFamily="2" charset="2"/>
              </a:rPr>
              <a:t> ES and an ESE + P step.  I have been drawing for you this ESP step as two distinct ESEP and an EP E+P steps in previous lectures because they are distinguishable and non-concerted microstates.  However, it is always possible to aggregate steps into a single one without loss of the essential meaning.  If we represent the sequence of events this way, we can write a differential equation to describe each specie’s concentration accounting for the reactions that take place.  So, there are 4 distinct species described in the diagram, E, S, ES, and P, so we get </a:t>
            </a:r>
          </a:p>
          <a:p>
            <a:r>
              <a:rPr lang="en-US" baseline="0" dirty="0" smtClean="0">
                <a:sym typeface="Wingdings" pitchFamily="2" charset="2"/>
              </a:rPr>
              <a:t>*click*</a:t>
            </a:r>
          </a:p>
          <a:p>
            <a:r>
              <a:rPr lang="en-US" baseline="0" dirty="0" smtClean="0">
                <a:sym typeface="Wingdings" pitchFamily="2" charset="2"/>
              </a:rPr>
              <a:t>4 differential equations, and each one has a term associated with one of the arrows in the diagram.  Now we are in the math domain where we can </a:t>
            </a:r>
          </a:p>
          <a:p>
            <a:r>
              <a:rPr lang="en-US" baseline="0" dirty="0" smtClean="0">
                <a:sym typeface="Wingdings" pitchFamily="2" charset="2"/>
              </a:rPr>
              <a:t>*click*</a:t>
            </a:r>
          </a:p>
          <a:p>
            <a:r>
              <a:rPr lang="en-US" baseline="0" dirty="0" smtClean="0">
                <a:sym typeface="Wingdings" pitchFamily="2" charset="2"/>
              </a:rPr>
              <a:t>solve this system of equations.  For very simple cases like </a:t>
            </a:r>
            <a:r>
              <a:rPr lang="en-US" baseline="0" dirty="0" err="1" smtClean="0">
                <a:sym typeface="Wingdings" pitchFamily="2" charset="2"/>
              </a:rPr>
              <a:t>Michaelis-Menton</a:t>
            </a:r>
            <a:r>
              <a:rPr lang="en-US" baseline="0" dirty="0" smtClean="0">
                <a:sym typeface="Wingdings" pitchFamily="2" charset="2"/>
              </a:rPr>
              <a:t> and its variants, we can solve the system analytically with some simplifying assumptions.  We can also solve such systems numerically with little computational difficulty.  Suffice it to say, the mathematics for dealing with such systems is well established.</a:t>
            </a:r>
            <a:endParaRPr lang="en-US" dirty="0" smtClean="0"/>
          </a:p>
        </p:txBody>
      </p:sp>
      <p:sp>
        <p:nvSpPr>
          <p:cNvPr id="4" name="Slide Number Placeholder 3"/>
          <p:cNvSpPr>
            <a:spLocks noGrp="1"/>
          </p:cNvSpPr>
          <p:nvPr>
            <p:ph type="sldNum" sz="quarter" idx="5"/>
          </p:nvPr>
        </p:nvSpPr>
        <p:spPr/>
        <p:txBody>
          <a:bodyPr/>
          <a:lstStyle/>
          <a:p>
            <a:pPr>
              <a:defRPr/>
            </a:pPr>
            <a:fld id="{ECCD9F9F-8A27-44F6-B9AF-4C6B998A7FC0}" type="slidenum">
              <a:rPr lang="en-US">
                <a:solidFill>
                  <a:prstClr val="black"/>
                </a:solidFill>
              </a:rPr>
              <a:pPr>
                <a:def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Going from</a:t>
            </a:r>
            <a:r>
              <a:rPr lang="en-US" baseline="0" dirty="0" smtClean="0"/>
              <a:t> a single enzymatic reaction to a pathway only requires that we describe more species *click*.  For this three enzyme system, we’d end up with 10 equations.  *click*</a:t>
            </a:r>
          </a:p>
          <a:p>
            <a:r>
              <a:rPr lang="en-US" baseline="0" dirty="0" smtClean="0"/>
              <a:t>Each free substrate accounts for 4 species and 4 equations, each free enzyme accounts for 3 equations and species, and there are 3 complexes to be described for another 3 equations.</a:t>
            </a:r>
            <a:endParaRPr lang="en-US" dirty="0" smtClean="0"/>
          </a:p>
        </p:txBody>
      </p:sp>
      <p:sp>
        <p:nvSpPr>
          <p:cNvPr id="4" name="Slide Number Placeholder 3"/>
          <p:cNvSpPr>
            <a:spLocks noGrp="1"/>
          </p:cNvSpPr>
          <p:nvPr>
            <p:ph type="sldNum" sz="quarter" idx="5"/>
          </p:nvPr>
        </p:nvSpPr>
        <p:spPr/>
        <p:txBody>
          <a:bodyPr/>
          <a:lstStyle/>
          <a:p>
            <a:pPr>
              <a:defRPr/>
            </a:pPr>
            <a:fld id="{C1E5011F-0386-45F5-8161-B95A2A49C65B}" type="slidenum">
              <a:rPr lang="en-US">
                <a:solidFill>
                  <a:prstClr val="black"/>
                </a:solidFill>
              </a:rPr>
              <a:pPr>
                <a:def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When you solve these systems of differential equations</a:t>
            </a:r>
            <a:r>
              <a:rPr lang="en-US" baseline="0" dirty="0" smtClean="0"/>
              <a:t> you end up with an energy landscape.  In this diagram, the valleys represent energy wells corresponding to the stable molecules and complexes we typically observe.  The peaks of the mountains represent the transition states between these stable states.  They are the barriers that must be overcome to achieve </a:t>
            </a:r>
            <a:r>
              <a:rPr lang="en-US" baseline="0" dirty="0" err="1" smtClean="0"/>
              <a:t>interconversion</a:t>
            </a:r>
            <a:r>
              <a:rPr lang="en-US" baseline="0" dirty="0" smtClean="0"/>
              <a:t> between these states and thus define the rate at which material flows along this landscape.</a:t>
            </a:r>
          </a:p>
          <a:p>
            <a:endParaRPr lang="en-US" baseline="0" dirty="0" smtClean="0"/>
          </a:p>
          <a:p>
            <a:r>
              <a:rPr lang="en-US" baseline="0" dirty="0" smtClean="0"/>
              <a:t>*click*</a:t>
            </a:r>
          </a:p>
          <a:p>
            <a:endParaRPr lang="en-US" baseline="0" dirty="0" smtClean="0"/>
          </a:p>
          <a:p>
            <a:r>
              <a:rPr lang="en-US" baseline="0" dirty="0" smtClean="0"/>
              <a:t>Imagine you took a table contoured with this shape and threw a million tiny balls onto it and shook it.  Those balls would fall within local minima within the diagram, but random bouncing would sometimes make them leave these wells and travel to even lower energy wells.  If the overall landscape slopes to areas of much lower energy, those balls will naturally undergo their random series of bounces until they encounter that lowest energy state.  Such is the same in metabolic engineering.  Glucose is entering the cell at a high energy state, and the cell is migrating the atoms in those molecules to lower energy states.  The magic of biology is that it is only the case that the net energy of the system must be negative, and there are reactions coupled to other reactions such that you can force the accumulation of intermediates at the expense of the full degradation of other molecules to CO2 and water.</a:t>
            </a:r>
            <a:endParaRPr lang="en-US" dirty="0" smtClean="0"/>
          </a:p>
        </p:txBody>
      </p:sp>
      <p:sp>
        <p:nvSpPr>
          <p:cNvPr id="4" name="Slide Number Placeholder 3"/>
          <p:cNvSpPr>
            <a:spLocks noGrp="1"/>
          </p:cNvSpPr>
          <p:nvPr>
            <p:ph type="sldNum" sz="quarter" idx="5"/>
          </p:nvPr>
        </p:nvSpPr>
        <p:spPr/>
        <p:txBody>
          <a:bodyPr/>
          <a:lstStyle/>
          <a:p>
            <a:pPr>
              <a:defRPr/>
            </a:pPr>
            <a:fld id="{7434D86F-4F68-4017-9604-89A8CB6E5F2D}" type="slidenum">
              <a:rPr lang="en-US">
                <a:solidFill>
                  <a:prstClr val="black"/>
                </a:solidFill>
              </a:rPr>
              <a:pPr>
                <a:def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lumMod val="85000"/>
                    <a:lumOff val="15000"/>
                  </a:prstClr>
                </a:solidFill>
                <a:cs typeface="Arial" charset="0"/>
              </a:rPr>
              <a:t>Suppose you knew every reaction occurring within the cell, you</a:t>
            </a:r>
            <a:r>
              <a:rPr lang="en-US" sz="1200" baseline="0" dirty="0" smtClean="0">
                <a:solidFill>
                  <a:prstClr val="black">
                    <a:lumMod val="85000"/>
                    <a:lumOff val="15000"/>
                  </a:prstClr>
                </a:solidFill>
                <a:cs typeface="Arial" charset="0"/>
              </a:rPr>
              <a:t> </a:t>
            </a:r>
            <a:r>
              <a:rPr lang="en-US" sz="1200" dirty="0" smtClean="0">
                <a:solidFill>
                  <a:prstClr val="black">
                    <a:lumMod val="85000"/>
                    <a:lumOff val="15000"/>
                  </a:prstClr>
                </a:solidFill>
                <a:cs typeface="Arial" charset="0"/>
              </a:rPr>
              <a:t>knew the </a:t>
            </a:r>
            <a:r>
              <a:rPr lang="en-US" sz="1200" dirty="0" err="1" smtClean="0">
                <a:solidFill>
                  <a:prstClr val="black">
                    <a:lumMod val="85000"/>
                    <a:lumOff val="15000"/>
                  </a:prstClr>
                </a:solidFill>
                <a:cs typeface="Arial" charset="0"/>
              </a:rPr>
              <a:t>kcat’s</a:t>
            </a:r>
            <a:r>
              <a:rPr lang="en-US" sz="1200" dirty="0" smtClean="0">
                <a:solidFill>
                  <a:prstClr val="black">
                    <a:lumMod val="85000"/>
                    <a:lumOff val="15000"/>
                  </a:prstClr>
                </a:solidFill>
                <a:cs typeface="Arial" charset="0"/>
              </a:rPr>
              <a:t> and Km’s for all enzymes involved, and had measured some initial concentrations of each metabolite</a:t>
            </a:r>
          </a:p>
          <a:p>
            <a:r>
              <a:rPr lang="en-US" dirty="0" smtClean="0"/>
              <a:t>*click*</a:t>
            </a:r>
          </a:p>
          <a:p>
            <a:r>
              <a:rPr lang="en-US" dirty="0" smtClean="0"/>
              <a:t>You could write a large set of differential equations describing each metabolite as a </a:t>
            </a:r>
            <a:r>
              <a:rPr lang="en-US" dirty="0" err="1" smtClean="0"/>
              <a:t>dS</a:t>
            </a:r>
            <a:r>
              <a:rPr lang="en-US" dirty="0" smtClean="0"/>
              <a:t>/</a:t>
            </a:r>
            <a:r>
              <a:rPr lang="en-US" dirty="0" err="1" smtClean="0"/>
              <a:t>dt</a:t>
            </a:r>
            <a:r>
              <a:rPr lang="en-US" dirty="0" smtClean="0"/>
              <a:t> equation that depended on the concentrations of each metabolite with which it interconverts</a:t>
            </a:r>
          </a:p>
          <a:p>
            <a:r>
              <a:rPr lang="en-US" dirty="0" smtClean="0"/>
              <a:t>…and then solve the system of differential equations in the steady state or otherwise</a:t>
            </a:r>
          </a:p>
          <a:p>
            <a:r>
              <a:rPr lang="en-US" dirty="0" smtClean="0"/>
              <a:t>*click*</a:t>
            </a:r>
          </a:p>
          <a:p>
            <a:pPr marL="0" indent="0">
              <a:buFont typeface="Wingdings" pitchFamily="2" charset="2"/>
              <a:buNone/>
              <a:tabLst>
                <a:tab pos="339725" algn="l"/>
              </a:tabLst>
              <a:defRPr/>
            </a:pPr>
            <a:r>
              <a:rPr lang="en-US" sz="1200" dirty="0" smtClean="0">
                <a:solidFill>
                  <a:prstClr val="black">
                    <a:lumMod val="85000"/>
                    <a:lumOff val="15000"/>
                  </a:prstClr>
                </a:solidFill>
                <a:cs typeface="Arial" charset="0"/>
              </a:rPr>
              <a:t>However,</a:t>
            </a:r>
            <a:r>
              <a:rPr lang="en-US" sz="1200" baseline="0" dirty="0" smtClean="0">
                <a:solidFill>
                  <a:prstClr val="black">
                    <a:lumMod val="85000"/>
                    <a:lumOff val="15000"/>
                  </a:prstClr>
                </a:solidFill>
                <a:cs typeface="Arial" charset="0"/>
              </a:rPr>
              <a:t> there are several problems associated with doing this today.  Basically, we relatively sparse knowledge at the level of granularity needed to satisfy such models.  First, </a:t>
            </a:r>
            <a:r>
              <a:rPr lang="en-US" sz="1200" dirty="0" err="1" smtClean="0">
                <a:solidFill>
                  <a:prstClr val="black">
                    <a:lumMod val="85000"/>
                    <a:lumOff val="15000"/>
                  </a:prstClr>
                </a:solidFill>
                <a:cs typeface="Arial" charset="0"/>
              </a:rPr>
              <a:t>Kcat’s</a:t>
            </a:r>
            <a:r>
              <a:rPr lang="en-US" sz="1200" dirty="0" smtClean="0">
                <a:solidFill>
                  <a:prstClr val="black">
                    <a:lumMod val="85000"/>
                    <a:lumOff val="15000"/>
                  </a:prstClr>
                </a:solidFill>
                <a:cs typeface="Arial" charset="0"/>
              </a:rPr>
              <a:t> and Km’s are mostly unknown.  Even substrate range is usually unknown for even well-studied enzymes.</a:t>
            </a:r>
          </a:p>
          <a:p>
            <a:pPr marL="0" indent="0">
              <a:buFont typeface="Wingdings" pitchFamily="2" charset="2"/>
              <a:buNone/>
              <a:tabLst>
                <a:tab pos="339725" algn="l"/>
              </a:tabLst>
              <a:defRPr/>
            </a:pPr>
            <a:r>
              <a:rPr lang="en-US" sz="1200" dirty="0" smtClean="0">
                <a:solidFill>
                  <a:prstClr val="black">
                    <a:lumMod val="85000"/>
                    <a:lumOff val="15000"/>
                  </a:prstClr>
                </a:solidFill>
                <a:cs typeface="Arial" charset="0"/>
              </a:rPr>
              <a:t>*click*</a:t>
            </a:r>
          </a:p>
          <a:p>
            <a:pPr marL="0" indent="0">
              <a:buFont typeface="Wingdings" pitchFamily="2" charset="2"/>
              <a:buNone/>
              <a:tabLst>
                <a:tab pos="339725" algn="l"/>
              </a:tabLst>
              <a:defRPr/>
            </a:pPr>
            <a:r>
              <a:rPr lang="en-US" sz="1200" dirty="0" smtClean="0">
                <a:solidFill>
                  <a:prstClr val="black">
                    <a:lumMod val="85000"/>
                    <a:lumOff val="15000"/>
                  </a:prstClr>
                </a:solidFill>
                <a:cs typeface="Arial" charset="0"/>
              </a:rPr>
              <a:t>Also, </a:t>
            </a:r>
            <a:r>
              <a:rPr lang="en-US" sz="1200" baseline="0" dirty="0" smtClean="0">
                <a:solidFill>
                  <a:prstClr val="black">
                    <a:lumMod val="85000"/>
                    <a:lumOff val="15000"/>
                  </a:prstClr>
                </a:solidFill>
                <a:cs typeface="Arial" charset="0"/>
              </a:rPr>
              <a:t>posttranslational control mechanisms are extensive in the cell, and the </a:t>
            </a:r>
            <a:r>
              <a:rPr lang="en-US" sz="1200" dirty="0" smtClean="0">
                <a:solidFill>
                  <a:prstClr val="black">
                    <a:lumMod val="85000"/>
                    <a:lumOff val="15000"/>
                  </a:prstClr>
                </a:solidFill>
                <a:cs typeface="Arial" charset="0"/>
              </a:rPr>
              <a:t>Kinetics of posttranslational mechanisms is usually unknown</a:t>
            </a:r>
          </a:p>
          <a:p>
            <a:pPr marL="0" indent="0">
              <a:buFont typeface="Wingdings" pitchFamily="2" charset="2"/>
              <a:buNone/>
              <a:tabLst>
                <a:tab pos="339725" algn="l"/>
              </a:tabLst>
              <a:defRPr/>
            </a:pPr>
            <a:r>
              <a:rPr lang="en-US" sz="1200" dirty="0" smtClean="0">
                <a:solidFill>
                  <a:prstClr val="black">
                    <a:lumMod val="85000"/>
                    <a:lumOff val="15000"/>
                  </a:prstClr>
                </a:solidFill>
                <a:cs typeface="Arial" charset="0"/>
              </a:rPr>
              <a:t>*click*</a:t>
            </a:r>
          </a:p>
          <a:p>
            <a:pPr marL="0" indent="0">
              <a:buFont typeface="Wingdings" pitchFamily="2" charset="2"/>
              <a:buNone/>
              <a:tabLst>
                <a:tab pos="339725" algn="l"/>
              </a:tabLst>
              <a:defRPr/>
            </a:pPr>
            <a:r>
              <a:rPr lang="en-US" sz="1200" dirty="0" smtClean="0">
                <a:solidFill>
                  <a:prstClr val="black">
                    <a:lumMod val="85000"/>
                    <a:lumOff val="15000"/>
                  </a:prstClr>
                </a:solidFill>
                <a:cs typeface="Arial" charset="0"/>
              </a:rPr>
              <a:t>We also have very little kinetic data about the full consort of translational and transcriptional processes</a:t>
            </a:r>
            <a:r>
              <a:rPr lang="en-US" sz="1200" baseline="0" dirty="0" smtClean="0">
                <a:solidFill>
                  <a:prstClr val="black">
                    <a:lumMod val="85000"/>
                    <a:lumOff val="15000"/>
                  </a:prstClr>
                </a:solidFill>
                <a:cs typeface="Arial" charset="0"/>
              </a:rPr>
              <a:t> in the cell and how they interact with the various control factors that respond to metabolites in the cell.</a:t>
            </a:r>
          </a:p>
          <a:p>
            <a:pPr marL="0" indent="0">
              <a:buFont typeface="Wingdings" pitchFamily="2" charset="2"/>
              <a:buNone/>
              <a:tabLst>
                <a:tab pos="339725" algn="l"/>
              </a:tabLst>
              <a:defRPr/>
            </a:pPr>
            <a:endParaRPr lang="en-US" sz="1200" baseline="0" dirty="0" smtClean="0">
              <a:solidFill>
                <a:prstClr val="black">
                  <a:lumMod val="85000"/>
                  <a:lumOff val="15000"/>
                </a:prstClr>
              </a:solidFill>
              <a:cs typeface="Arial" charset="0"/>
            </a:endParaRPr>
          </a:p>
          <a:p>
            <a:pPr marL="0" indent="0">
              <a:buFont typeface="Wingdings" pitchFamily="2" charset="2"/>
              <a:buNone/>
              <a:tabLst>
                <a:tab pos="339725" algn="l"/>
              </a:tabLst>
              <a:defRPr/>
            </a:pPr>
            <a:r>
              <a:rPr lang="en-US" sz="1200" baseline="0" dirty="0" smtClean="0">
                <a:solidFill>
                  <a:prstClr val="black">
                    <a:lumMod val="85000"/>
                    <a:lumOff val="15000"/>
                  </a:prstClr>
                </a:solidFill>
                <a:cs typeface="Arial" charset="0"/>
              </a:rPr>
              <a:t>Thus, it is not currently practical to model the cell at this level of detail.  Instead, we must make simplifying assumptions.</a:t>
            </a:r>
            <a:endParaRPr lang="en-US" dirty="0" smtClean="0"/>
          </a:p>
        </p:txBody>
      </p:sp>
      <p:sp>
        <p:nvSpPr>
          <p:cNvPr id="4" name="Slide Number Placeholder 3"/>
          <p:cNvSpPr>
            <a:spLocks noGrp="1"/>
          </p:cNvSpPr>
          <p:nvPr>
            <p:ph type="sldNum" sz="quarter" idx="5"/>
          </p:nvPr>
        </p:nvSpPr>
        <p:spPr/>
        <p:txBody>
          <a:bodyPr/>
          <a:lstStyle/>
          <a:p>
            <a:pPr>
              <a:defRPr/>
            </a:pPr>
            <a:fld id="{9F5E8ABE-7637-4AAE-9B29-6BEA2BC88B2B}" type="slidenum">
              <a:rPr lang="en-US">
                <a:solidFill>
                  <a:prstClr val="black"/>
                </a:solidFill>
              </a:rPr>
              <a:pPr>
                <a:def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2570FE5-C8D4-4504-ABE1-F9CCDCF06CD4}"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A17368-8D21-4EF0-B759-F4F4A29BC7B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E4214D-02E6-4D07-B0D4-23B363FEA743}"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AE25DC1-D1DD-45D9-9757-164E2904C11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881EA12-A014-46C5-90C6-0AA3DE4107C7}"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4FDF66-ACE8-45C8-A8DC-C147723FB36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EBF57-6EFA-4F6B-9EEC-C1876F39736A}"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C2E77F3-E57A-4965-886F-ABB8591EA0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85529A5-30CB-465D-A726-4AA74DEE507A}" type="datetimeFigureOut">
              <a:rPr lang="en-US">
                <a:solidFill>
                  <a:prstClr val="black">
                    <a:tint val="75000"/>
                  </a:prstClr>
                </a:solidFill>
              </a:rPr>
              <a:pPr>
                <a:defRPr/>
              </a:pPr>
              <a:t>9/11/2013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7BBFEAF-6F00-499E-9068-0A4C4222988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3461AE-FE12-4278-96BE-797D0E7BAE31}" type="datetimeFigureOut">
              <a:rPr lang="en-US">
                <a:solidFill>
                  <a:prstClr val="black">
                    <a:tint val="75000"/>
                  </a:prstClr>
                </a:solidFill>
              </a:rPr>
              <a:pPr>
                <a:defRPr/>
              </a:pPr>
              <a:t>9/11/2013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FE3CE47-267C-4C0B-B644-CC93EBE8305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FFB844-B73A-4C3D-ACA1-937EBB6FCD8E}" type="datetimeFigureOut">
              <a:rPr lang="en-US">
                <a:solidFill>
                  <a:prstClr val="black">
                    <a:tint val="75000"/>
                  </a:prstClr>
                </a:solidFill>
              </a:rPr>
              <a:pPr>
                <a:defRPr/>
              </a:pPr>
              <a:t>9/11/2013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F339B5D-576B-436D-A880-0CBB5A1CB9C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48E927-E0EC-41B7-B984-BEA2A24C8400}"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C68ACFD-59DB-4181-867C-BAD29C7DD06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DA54B42-7214-44A1-9211-ABFBA833AD06}"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085271A-8245-4443-B769-37D9294B1C8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653913-6378-405A-ACEB-D8BE571CFDAF}"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585E90C-681B-4CEB-BF51-20D6CA2BEF3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33736B-1C1D-4EF4-8A24-A7A7E843247A}"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C60F9E2-DE04-42FE-8C6E-0391F8B1647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387C576-F396-443A-A54E-B488D25A13AF}"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7E81FBA-7405-4F98-8791-53C6FDD657F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1A197A-3AE5-4370-BF95-A4C20680A9DE}"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9FA2CF0-D2C9-4A2C-A506-1485A5E4FC9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C130BF4-F6AE-4A3A-8B69-03ACED5B6A3D}"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56654B-0ED1-4784-8D33-9028B8BB6F4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E1DC914-8DBF-4C27-8CFD-CE6089BC5D02}"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4CCCDCC-0CF6-4E69-8447-33D512B64B5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ED4781-35FD-4D26-AA3A-2316D1498601}" type="datetimeFigureOut">
              <a:rPr lang="en-US">
                <a:solidFill>
                  <a:prstClr val="black">
                    <a:tint val="75000"/>
                  </a:prstClr>
                </a:solidFill>
              </a:rPr>
              <a:pPr>
                <a:defRPr/>
              </a:pPr>
              <a:t>9/11/2013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CC201D5-E6CA-4702-806F-B13E2D6EAB8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A7FA6ED-6B05-4558-98F6-422904888614}" type="datetimeFigureOut">
              <a:rPr lang="en-US">
                <a:solidFill>
                  <a:prstClr val="black">
                    <a:tint val="75000"/>
                  </a:prstClr>
                </a:solidFill>
              </a:rPr>
              <a:pPr>
                <a:defRPr/>
              </a:pPr>
              <a:t>9/11/2013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F575BDD-F7A2-493B-A5ED-7CFA9C80378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019177-916C-4343-8B94-CACDB0447F5E}" type="datetimeFigureOut">
              <a:rPr lang="en-US">
                <a:solidFill>
                  <a:prstClr val="black">
                    <a:tint val="75000"/>
                  </a:prstClr>
                </a:solidFill>
              </a:rPr>
              <a:pPr>
                <a:defRPr/>
              </a:pPr>
              <a:t>9/11/2013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19C56A8-17FD-4D8F-B9FF-B027EAEDF82B}"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7329C0-9054-496F-BF1F-F5AB202334E8}"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5AB1204-8944-41C9-BF50-EE0FFB877A0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64DCB75-0144-4C81-83BF-DEA925E5058F}"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2A2EB7F-DBCF-411A-AB40-D6FD10A0142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3392F8-7ABE-4434-8F8B-7CF56143A8CB}"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638D8FA-54FB-4F5C-95D1-5279BCA899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74A721-D9A2-4C64-9CE6-D68A8EF4AF29}"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2FB450A-641D-48B8-A622-F781ACDC701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F0C9292-E449-41FC-B24C-EBB8CE2DB0B9}"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F828390-27D8-444A-B328-A8029D487F7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1638DAA-B05E-4437-A6A7-CDE778555C8A}"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6572F6F-E407-4178-B990-EA222F1D243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8AFEDBC-578D-44FA-894F-4D8A7D4EB3B8}"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0FB5F58-054B-4332-893B-1605E7022FE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E93D422-E482-4F58-AE39-53A119145617}"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F4D85E7-7020-4156-8E11-89A4A32B93D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CB1EF33-692E-458E-9F55-2FD67CBB395D}" type="datetimeFigureOut">
              <a:rPr lang="en-US">
                <a:solidFill>
                  <a:prstClr val="black">
                    <a:tint val="75000"/>
                  </a:prstClr>
                </a:solidFill>
              </a:rPr>
              <a:pPr>
                <a:defRPr/>
              </a:pPr>
              <a:t>9/11/2013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62BB814-FF8D-4D43-BC41-017297BCF12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D09421F-661C-43DD-86E6-E43066BC0F7A}" type="datetimeFigureOut">
              <a:rPr lang="en-US">
                <a:solidFill>
                  <a:prstClr val="black">
                    <a:tint val="75000"/>
                  </a:prstClr>
                </a:solidFill>
              </a:rPr>
              <a:pPr>
                <a:defRPr/>
              </a:pPr>
              <a:t>9/11/2013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A5A2F14-7D22-4E22-8721-C89453BD605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27DE45-9AB3-44FE-A20E-EC06D1436E7C}" type="datetimeFigureOut">
              <a:rPr lang="en-US" smtClean="0"/>
              <a:pPr/>
              <a:t>9/11/2013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24C69-5DB3-44CB-9715-4B60AAF7EEE9}" type="datetimeFigureOut">
              <a:rPr lang="en-US">
                <a:solidFill>
                  <a:prstClr val="black">
                    <a:tint val="75000"/>
                  </a:prstClr>
                </a:solidFill>
              </a:rPr>
              <a:pPr>
                <a:defRPr/>
              </a:pPr>
              <a:t>9/11/2013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1141E56-9484-4BC9-8430-BE153E1C810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4DAC95-B79E-43B9-BFB2-121BDD441CD7}"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76D854F-1923-4AC4-BB1E-B891EDEE1E3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5970EE-EC97-4BA6-A8F9-68C7E7A2EC48}" type="datetimeFigureOut">
              <a:rPr lang="en-US">
                <a:solidFill>
                  <a:prstClr val="black">
                    <a:tint val="75000"/>
                  </a:prstClr>
                </a:solidFill>
              </a:rPr>
              <a:pPr>
                <a:defRPr/>
              </a:pPr>
              <a:t>9/11/2013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5145640-B3B8-4AC6-8C6F-1982B45F878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2329C04-EEA7-4F08-970E-F9925AD6C8C3}"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87E2D3-1564-443B-8216-808C84135D7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1FD6C3-3F10-42DC-9161-5F7000B23A2B}"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8707D23-40B4-4475-97EC-597956BB07D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9580531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3127135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38453811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34506530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316196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27DE45-9AB3-44FE-A20E-EC06D1436E7C}" type="datetimeFigureOut">
              <a:rPr lang="en-US" smtClean="0"/>
              <a:pPr/>
              <a:t>9/11/2013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13771794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12169617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3227752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9029250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5747689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pPr/>
              <a:t>9/11/2013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pPr/>
              <a:t>‹#›</a:t>
            </a:fld>
            <a:endParaRPr lang="en-US"/>
          </a:p>
        </p:txBody>
      </p:sp>
    </p:spTree>
    <p:extLst>
      <p:ext uri="{BB962C8B-B14F-4D97-AF65-F5344CB8AC3E}">
        <p14:creationId xmlns:p14="http://schemas.microsoft.com/office/powerpoint/2010/main" val="23045390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A8B4569-961C-4664-8A2D-2A502CC328E1}" type="datetimeFigureOut">
              <a:rPr lang="en-US"/>
              <a:pPr/>
              <a:t>9/11/2013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E6FD8F1-5E11-44D0-9F4D-8D01F05356F5}" type="slidenum">
              <a:rPr lang="en-US"/>
              <a:pPr/>
              <a:t>‹#›</a:t>
            </a:fld>
            <a:endParaRPr lang="en-US"/>
          </a:p>
        </p:txBody>
      </p:sp>
    </p:spTree>
    <p:extLst>
      <p:ext uri="{BB962C8B-B14F-4D97-AF65-F5344CB8AC3E}">
        <p14:creationId xmlns:p14="http://schemas.microsoft.com/office/powerpoint/2010/main" val="1132770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1954BE-0C2D-4429-B496-B57693DB7292}" type="datetimeFigureOut">
              <a:rPr lang="en-US"/>
              <a:pPr/>
              <a:t>9/11/2013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5388D3-F712-41B8-95A0-8416AB47C079}" type="slidenum">
              <a:rPr lang="en-US"/>
              <a:pPr/>
              <a:t>‹#›</a:t>
            </a:fld>
            <a:endParaRPr lang="en-US"/>
          </a:p>
        </p:txBody>
      </p:sp>
    </p:spTree>
    <p:extLst>
      <p:ext uri="{BB962C8B-B14F-4D97-AF65-F5344CB8AC3E}">
        <p14:creationId xmlns:p14="http://schemas.microsoft.com/office/powerpoint/2010/main" val="13541421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C857848-02C1-4F3B-86A1-CD519CE126C8}" type="datetimeFigureOut">
              <a:rPr lang="en-US"/>
              <a:pPr/>
              <a:t>9/11/2013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D303865-573E-4AAB-98C6-84B5044DA05F}" type="slidenum">
              <a:rPr lang="en-US"/>
              <a:pPr/>
              <a:t>‹#›</a:t>
            </a:fld>
            <a:endParaRPr lang="en-US"/>
          </a:p>
        </p:txBody>
      </p:sp>
    </p:spTree>
    <p:extLst>
      <p:ext uri="{BB962C8B-B14F-4D97-AF65-F5344CB8AC3E}">
        <p14:creationId xmlns:p14="http://schemas.microsoft.com/office/powerpoint/2010/main" val="24747950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A053D5E-6B40-4115-86E5-357EB2B628DC}" type="datetimeFigureOut">
              <a:rPr lang="en-US"/>
              <a:pPr/>
              <a:t>9/11/2013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F1A11EB-3631-4661-8D90-9CFAD6F09003}" type="slidenum">
              <a:rPr lang="en-US"/>
              <a:pPr/>
              <a:t>‹#›</a:t>
            </a:fld>
            <a:endParaRPr lang="en-US"/>
          </a:p>
        </p:txBody>
      </p:sp>
    </p:spTree>
    <p:extLst>
      <p:ext uri="{BB962C8B-B14F-4D97-AF65-F5344CB8AC3E}">
        <p14:creationId xmlns:p14="http://schemas.microsoft.com/office/powerpoint/2010/main" val="205934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27DE45-9AB3-44FE-A20E-EC06D1436E7C}" type="datetimeFigureOut">
              <a:rPr lang="en-US" smtClean="0"/>
              <a:pPr/>
              <a:t>9/11/2013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07EE241-DE7C-4D7C-A8E8-00FFE61685D2}" type="datetimeFigureOut">
              <a:rPr lang="en-US"/>
              <a:pPr/>
              <a:t>9/11/2013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B778505A-B84F-4C10-8BAF-9D788801A7E7}" type="slidenum">
              <a:rPr lang="en-US"/>
              <a:pPr/>
              <a:t>‹#›</a:t>
            </a:fld>
            <a:endParaRPr lang="en-US"/>
          </a:p>
        </p:txBody>
      </p:sp>
    </p:spTree>
    <p:extLst>
      <p:ext uri="{BB962C8B-B14F-4D97-AF65-F5344CB8AC3E}">
        <p14:creationId xmlns:p14="http://schemas.microsoft.com/office/powerpoint/2010/main" val="16076948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B2E879A-1A4F-432B-B7E6-C6E860949D87}" type="datetimeFigureOut">
              <a:rPr lang="en-US"/>
              <a:pPr/>
              <a:t>9/11/2013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C168192E-B165-4EC0-B3E8-A0A82CE350DB}" type="slidenum">
              <a:rPr lang="en-US"/>
              <a:pPr/>
              <a:t>‹#›</a:t>
            </a:fld>
            <a:endParaRPr lang="en-US"/>
          </a:p>
        </p:txBody>
      </p:sp>
    </p:spTree>
    <p:extLst>
      <p:ext uri="{BB962C8B-B14F-4D97-AF65-F5344CB8AC3E}">
        <p14:creationId xmlns:p14="http://schemas.microsoft.com/office/powerpoint/2010/main" val="38567437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A565814-E3F8-4190-A4CA-E7C36FEEE0E5}" type="datetimeFigureOut">
              <a:rPr lang="en-US"/>
              <a:pPr/>
              <a:t>9/11/2013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E2866A19-4EDB-4832-BAA4-04929D711D09}" type="slidenum">
              <a:rPr lang="en-US"/>
              <a:pPr/>
              <a:t>‹#›</a:t>
            </a:fld>
            <a:endParaRPr lang="en-US"/>
          </a:p>
        </p:txBody>
      </p:sp>
    </p:spTree>
    <p:extLst>
      <p:ext uri="{BB962C8B-B14F-4D97-AF65-F5344CB8AC3E}">
        <p14:creationId xmlns:p14="http://schemas.microsoft.com/office/powerpoint/2010/main" val="38849317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E6936-8899-4BDB-A662-CAD50510094B}" type="datetimeFigureOut">
              <a:rPr lang="en-US"/>
              <a:pPr/>
              <a:t>9/11/2013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1BADAC8-19BE-4D73-B994-A70053C07849}" type="slidenum">
              <a:rPr lang="en-US"/>
              <a:pPr/>
              <a:t>‹#›</a:t>
            </a:fld>
            <a:endParaRPr lang="en-US"/>
          </a:p>
        </p:txBody>
      </p:sp>
    </p:spTree>
    <p:extLst>
      <p:ext uri="{BB962C8B-B14F-4D97-AF65-F5344CB8AC3E}">
        <p14:creationId xmlns:p14="http://schemas.microsoft.com/office/powerpoint/2010/main" val="19672467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9C67352-8E18-4C0D-A99A-415C35CDFF1F}" type="datetimeFigureOut">
              <a:rPr lang="en-US"/>
              <a:pPr/>
              <a:t>9/11/2013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908863A-2B38-41A7-A3D8-B188167E479F}" type="slidenum">
              <a:rPr lang="en-US"/>
              <a:pPr/>
              <a:t>‹#›</a:t>
            </a:fld>
            <a:endParaRPr lang="en-US"/>
          </a:p>
        </p:txBody>
      </p:sp>
    </p:spTree>
    <p:extLst>
      <p:ext uri="{BB962C8B-B14F-4D97-AF65-F5344CB8AC3E}">
        <p14:creationId xmlns:p14="http://schemas.microsoft.com/office/powerpoint/2010/main" val="22173515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6C1116-7A65-4495-A9BF-FE2219EDAFA3}" type="datetimeFigureOut">
              <a:rPr lang="en-US"/>
              <a:pPr/>
              <a:t>9/11/2013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FF8185F-ED7F-408C-A09E-A52DF05F2F73}" type="slidenum">
              <a:rPr lang="en-US"/>
              <a:pPr/>
              <a:t>‹#›</a:t>
            </a:fld>
            <a:endParaRPr lang="en-US"/>
          </a:p>
        </p:txBody>
      </p:sp>
    </p:spTree>
    <p:extLst>
      <p:ext uri="{BB962C8B-B14F-4D97-AF65-F5344CB8AC3E}">
        <p14:creationId xmlns:p14="http://schemas.microsoft.com/office/powerpoint/2010/main" val="13478671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FE33D68-92DC-4FBE-B73F-4BF0564BE318}" type="datetimeFigureOut">
              <a:rPr lang="en-US"/>
              <a:pPr/>
              <a:t>9/11/2013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CF0A651-41C8-41C9-9296-F8A6DE84B5FE}" type="slidenum">
              <a:rPr lang="en-US"/>
              <a:pPr/>
              <a:t>‹#›</a:t>
            </a:fld>
            <a:endParaRPr lang="en-US"/>
          </a:p>
        </p:txBody>
      </p:sp>
    </p:spTree>
    <p:extLst>
      <p:ext uri="{BB962C8B-B14F-4D97-AF65-F5344CB8AC3E}">
        <p14:creationId xmlns:p14="http://schemas.microsoft.com/office/powerpoint/2010/main" val="56020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7DE45-9AB3-44FE-A20E-EC06D1436E7C}" type="datetimeFigureOut">
              <a:rPr lang="en-US" smtClean="0"/>
              <a:pPr/>
              <a:t>9/11/2013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27DE45-9AB3-44FE-A20E-EC06D1436E7C}" type="datetimeFigureOut">
              <a:rPr lang="en-US" smtClean="0"/>
              <a:pPr/>
              <a:t>9/11/2013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27DE45-9AB3-44FE-A20E-EC06D1436E7C}" type="datetimeFigureOut">
              <a:rPr lang="en-US" smtClean="0"/>
              <a:pPr/>
              <a:t>9/11/2013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A80FB-7487-4CFE-AB4F-5F1B3EE535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7DE45-9AB3-44FE-A20E-EC06D1436E7C}" type="datetimeFigureOut">
              <a:rPr lang="en-US" smtClean="0"/>
              <a:pPr/>
              <a:t>9/11/2013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A80FB-7487-4CFE-AB4F-5F1B3EE535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4235B1D-4851-4303-8B03-78AD8BD603F7}"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557D2B2-5E37-4F8D-B26D-00581579F347}"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BE956-340A-4DA9-B460-1D3F26FE70B5}"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2CB10A7-D698-4F4D-87E5-F55507FD976B}"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A22BDA2-82DE-489E-AEA8-50B3EF7FB70D}" type="datetimeFigureOut">
              <a:rPr lang="en-US">
                <a:solidFill>
                  <a:prstClr val="black">
                    <a:tint val="75000"/>
                  </a:prstClr>
                </a:solidFill>
              </a:rPr>
              <a:pPr>
                <a:defRPr/>
              </a:pPr>
              <a:t>9/11/2013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37E080E-F7D0-4AD7-B527-0409D7DE9E09}"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7DE45-9AB3-44FE-A20E-EC06D1436E7C}" type="datetimeFigureOut">
              <a:rPr lang="en-US" smtClean="0"/>
              <a:pPr/>
              <a:t>9/11/2013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A80FB-7487-4CFE-AB4F-5F1B3EE535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pPr>
            <a:fld id="{72DF0BC5-6AFE-4182-B959-6DB58210BD30}" type="datetimeFigureOut">
              <a:rPr lang="en-US">
                <a:ea typeface="ＭＳ Ｐゴシック" pitchFamily="34" charset="-128"/>
              </a:rPr>
              <a:pPr fontAlgn="base">
                <a:spcBef>
                  <a:spcPct val="0"/>
                </a:spcBef>
                <a:spcAft>
                  <a:spcPct val="0"/>
                </a:spcAft>
              </a:pPr>
              <a:t>9/11/2013</a:t>
            </a:fld>
            <a:endParaRPr lang="en-US">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base">
              <a:spcBef>
                <a:spcPct val="0"/>
              </a:spcBef>
              <a:spcAft>
                <a:spcPct val="0"/>
              </a:spcAft>
            </a:pPr>
            <a:fld id="{41E4F5A9-4CD0-4418-916B-69D546C2BF31}" type="slidenum">
              <a:rPr lang="en-US">
                <a:ea typeface="ＭＳ Ｐゴシック" pitchFamily="34" charset="-128"/>
              </a:rPr>
              <a:pPr fontAlgn="base">
                <a:spcBef>
                  <a:spcPct val="0"/>
                </a:spcBef>
                <a:spcAft>
                  <a:spcPct val="0"/>
                </a:spcAft>
              </a:pPr>
              <a:t>‹#›</a:t>
            </a:fld>
            <a:endParaRPr lang="en-US">
              <a:ea typeface="ＭＳ Ｐゴシック" pitchFamily="34" charset="-128"/>
            </a:endParaRPr>
          </a:p>
        </p:txBody>
      </p:sp>
    </p:spTree>
    <p:extLst>
      <p:ext uri="{BB962C8B-B14F-4D97-AF65-F5344CB8AC3E}">
        <p14:creationId xmlns:p14="http://schemas.microsoft.com/office/powerpoint/2010/main" val="16001575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5.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5.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7.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8.png"/><Relationship Id="rId2" Type="http://schemas.openxmlformats.org/officeDocument/2006/relationships/slideLayout" Target="../slideLayouts/slideLayout24.xml"/><Relationship Id="rId1" Type="http://schemas.openxmlformats.org/officeDocument/2006/relationships/tags" Target="../tags/tag10.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2.png"/><Relationship Id="rId2" Type="http://schemas.openxmlformats.org/officeDocument/2006/relationships/slideLayout" Target="../slideLayouts/slideLayout24.xml"/><Relationship Id="rId1" Type="http://schemas.openxmlformats.org/officeDocument/2006/relationships/tags" Target="../tags/tag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9.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7.xml"/><Relationship Id="rId1" Type="http://schemas.openxmlformats.org/officeDocument/2006/relationships/themeOverride" Target="../theme/themeOverride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latin typeface="Rockwell Extra Bold" pitchFamily="18" charset="0"/>
                <a:ea typeface="+mn-ea"/>
                <a:cs typeface="Arial" charset="0"/>
              </a:rPr>
              <a:t>The </a:t>
            </a:r>
            <a:r>
              <a:rPr lang="en-US" dirty="0" smtClean="0">
                <a:solidFill>
                  <a:schemeClr val="bg1"/>
                </a:solidFill>
                <a:latin typeface="Rockwell Extra Bold" pitchFamily="18" charset="0"/>
                <a:ea typeface="+mn-ea"/>
                <a:cs typeface="Arial" charset="0"/>
              </a:rPr>
              <a:t>Optimization Problem</a:t>
            </a:r>
            <a:endParaRPr lang="en-US" dirty="0">
              <a:solidFill>
                <a:schemeClr val="bg1"/>
              </a:solidFill>
              <a:latin typeface="Rockwell Extra Bold" pitchFamily="18" charset="0"/>
              <a:ea typeface="+mn-ea"/>
              <a:cs typeface="Arial"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latin typeface="Rockwell Extra Bold" pitchFamily="18" charset="0"/>
                <a:ea typeface="+mn-ea"/>
                <a:cs typeface="Arial" charset="0"/>
              </a:rPr>
              <a:t>Flux Balance Analysis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769441"/>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Flux Balance Analysis  </a:t>
            </a:r>
          </a:p>
          <a:p>
            <a:pPr fontAlgn="base">
              <a:spcBef>
                <a:spcPct val="0"/>
              </a:spcBef>
              <a:spcAft>
                <a:spcPct val="0"/>
              </a:spcAft>
            </a:pPr>
            <a:r>
              <a:rPr lang="en-US" sz="1600" dirty="0" smtClean="0">
                <a:solidFill>
                  <a:prstClr val="black">
                    <a:lumMod val="85000"/>
                    <a:lumOff val="15000"/>
                  </a:prstClr>
                </a:solidFill>
                <a:cs typeface="Arial" charset="0"/>
              </a:rPr>
              <a:t>http://en.wikipedia.org/wiki/Flux_balance_analysis is particularly good.</a:t>
            </a:r>
            <a:endParaRPr lang="en-US" sz="1600" dirty="0">
              <a:solidFill>
                <a:prstClr val="black">
                  <a:lumMod val="85000"/>
                  <a:lumOff val="15000"/>
                </a:prstClr>
              </a:solidFill>
              <a:cs typeface="Arial" charset="0"/>
            </a:endParaRPr>
          </a:p>
        </p:txBody>
      </p:sp>
      <p:sp>
        <p:nvSpPr>
          <p:cNvPr id="10" name="Rectangle 3"/>
          <p:cNvSpPr>
            <a:spLocks noChangeArrowheads="1"/>
          </p:cNvSpPr>
          <p:nvPr/>
        </p:nvSpPr>
        <p:spPr bwMode="auto">
          <a:xfrm>
            <a:off x="685800" y="1047750"/>
            <a:ext cx="7772400" cy="1631216"/>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cs typeface="Arial" charset="0"/>
              </a:rPr>
              <a:t>Represented by a </a:t>
            </a:r>
            <a:r>
              <a:rPr lang="en-US" sz="2000" dirty="0" err="1" smtClean="0">
                <a:solidFill>
                  <a:prstClr val="black">
                    <a:lumMod val="85000"/>
                    <a:lumOff val="15000"/>
                  </a:prstClr>
                </a:solidFill>
                <a:cs typeface="Arial" charset="0"/>
              </a:rPr>
              <a:t>stoichiometric</a:t>
            </a:r>
            <a:r>
              <a:rPr lang="en-US" sz="2000" dirty="0" smtClean="0">
                <a:solidFill>
                  <a:prstClr val="black">
                    <a:lumMod val="85000"/>
                    <a:lumOff val="15000"/>
                  </a:prstClr>
                </a:solidFill>
                <a:cs typeface="Arial" charset="0"/>
              </a:rPr>
              <a:t> matrix (S) of size </a:t>
            </a:r>
            <a:r>
              <a:rPr lang="en-US" sz="2000" i="1" dirty="0" smtClean="0">
                <a:solidFill>
                  <a:prstClr val="black">
                    <a:lumMod val="85000"/>
                    <a:lumOff val="15000"/>
                  </a:prstClr>
                </a:solidFill>
                <a:cs typeface="Arial" charset="0"/>
              </a:rPr>
              <a:t>m</a:t>
            </a:r>
            <a:r>
              <a:rPr lang="en-US" sz="2000" dirty="0" smtClean="0">
                <a:solidFill>
                  <a:prstClr val="black">
                    <a:lumMod val="85000"/>
                    <a:lumOff val="15000"/>
                  </a:prstClr>
                </a:solidFill>
                <a:cs typeface="Arial" charset="0"/>
              </a:rPr>
              <a:t> x </a:t>
            </a:r>
            <a:r>
              <a:rPr lang="en-US" sz="2000" i="1" dirty="0" smtClean="0">
                <a:solidFill>
                  <a:prstClr val="black">
                    <a:lumMod val="85000"/>
                    <a:lumOff val="15000"/>
                  </a:prstClr>
                </a:solidFill>
                <a:cs typeface="Arial" charset="0"/>
              </a:rPr>
              <a:t>n</a:t>
            </a:r>
          </a:p>
          <a:p>
            <a:pPr marL="457200" indent="-457200">
              <a:buFont typeface="Wingdings" pitchFamily="2" charset="2"/>
              <a:buChar char="§"/>
              <a:defRPr/>
            </a:pPr>
            <a:r>
              <a:rPr lang="en-US" sz="2000" dirty="0" smtClean="0">
                <a:solidFill>
                  <a:prstClr val="black">
                    <a:lumMod val="85000"/>
                    <a:lumOff val="15000"/>
                  </a:prstClr>
                </a:solidFill>
                <a:cs typeface="Arial" charset="0"/>
              </a:rPr>
              <a:t>Have one row for the m compounds in the system</a:t>
            </a:r>
          </a:p>
          <a:p>
            <a:pPr marL="457200" indent="-457200">
              <a:buFont typeface="Wingdings" pitchFamily="2" charset="2"/>
              <a:buChar char="§"/>
              <a:defRPr/>
            </a:pPr>
            <a:r>
              <a:rPr lang="en-US" sz="2000" dirty="0" smtClean="0">
                <a:solidFill>
                  <a:prstClr val="black">
                    <a:lumMod val="85000"/>
                    <a:lumOff val="15000"/>
                  </a:prstClr>
                </a:solidFill>
                <a:cs typeface="Arial" charset="0"/>
              </a:rPr>
              <a:t>Have one column for each reaction in the system</a:t>
            </a:r>
          </a:p>
          <a:p>
            <a:pPr marL="457200" indent="-457200">
              <a:buFont typeface="Wingdings" pitchFamily="2" charset="2"/>
              <a:buChar char="§"/>
              <a:defRPr/>
            </a:pPr>
            <a:r>
              <a:rPr lang="en-US" sz="2000" dirty="0" smtClean="0">
                <a:solidFill>
                  <a:prstClr val="black">
                    <a:lumMod val="85000"/>
                    <a:lumOff val="15000"/>
                  </a:prstClr>
                </a:solidFill>
                <a:cs typeface="Arial" charset="0"/>
              </a:rPr>
              <a:t>The entries are the </a:t>
            </a:r>
            <a:r>
              <a:rPr lang="en-US" sz="2000" dirty="0" err="1" smtClean="0">
                <a:solidFill>
                  <a:prstClr val="black">
                    <a:lumMod val="85000"/>
                    <a:lumOff val="15000"/>
                  </a:prstClr>
                </a:solidFill>
                <a:cs typeface="Arial" charset="0"/>
              </a:rPr>
              <a:t>stoichiometric</a:t>
            </a:r>
            <a:r>
              <a:rPr lang="en-US" sz="2000" dirty="0" smtClean="0">
                <a:solidFill>
                  <a:prstClr val="black">
                    <a:lumMod val="85000"/>
                    <a:lumOff val="15000"/>
                  </a:prstClr>
                </a:solidFill>
                <a:cs typeface="Arial" charset="0"/>
              </a:rPr>
              <a:t> coefficients (positive or negative)</a:t>
            </a:r>
          </a:p>
          <a:p>
            <a:pPr marL="457200" indent="-457200">
              <a:buFont typeface="Wingdings" pitchFamily="2" charset="2"/>
              <a:buChar char="§"/>
              <a:defRPr/>
            </a:pPr>
            <a:r>
              <a:rPr lang="en-US" sz="2000" dirty="0" smtClean="0">
                <a:solidFill>
                  <a:prstClr val="black">
                    <a:lumMod val="85000"/>
                    <a:lumOff val="15000"/>
                  </a:prstClr>
                </a:solidFill>
                <a:cs typeface="Arial" charset="0"/>
              </a:rPr>
              <a:t>So, this information must be curated but is static</a:t>
            </a:r>
          </a:p>
        </p:txBody>
      </p:sp>
      <p:pic>
        <p:nvPicPr>
          <p:cNvPr id="13" name="Picture 2"/>
          <p:cNvPicPr>
            <a:picLocks noChangeAspect="1" noChangeArrowheads="1"/>
          </p:cNvPicPr>
          <p:nvPr/>
        </p:nvPicPr>
        <p:blipFill>
          <a:blip r:embed="rId3" cstate="print"/>
          <a:srcRect/>
          <a:stretch>
            <a:fillRect/>
          </a:stretch>
        </p:blipFill>
        <p:spPr bwMode="auto">
          <a:xfrm>
            <a:off x="1828800" y="2800350"/>
            <a:ext cx="4743450" cy="1619250"/>
          </a:xfrm>
          <a:prstGeom prst="rect">
            <a:avLst/>
          </a:prstGeom>
          <a:noFill/>
          <a:ln w="9525">
            <a:noFill/>
            <a:miter lim="800000"/>
            <a:headEnd/>
            <a:tailEnd/>
          </a:ln>
        </p:spPr>
      </p:pic>
      <p:grpSp>
        <p:nvGrpSpPr>
          <p:cNvPr id="17" name="Group 16"/>
          <p:cNvGrpSpPr/>
          <p:nvPr/>
        </p:nvGrpSpPr>
        <p:grpSpPr>
          <a:xfrm>
            <a:off x="2286000" y="4343400"/>
            <a:ext cx="3429000" cy="2371725"/>
            <a:chOff x="2286000" y="4343400"/>
            <a:chExt cx="3429000" cy="2371725"/>
          </a:xfrm>
        </p:grpSpPr>
        <p:pic>
          <p:nvPicPr>
            <p:cNvPr id="1028" name="Picture 4"/>
            <p:cNvPicPr>
              <a:picLocks noChangeAspect="1" noChangeArrowheads="1"/>
            </p:cNvPicPr>
            <p:nvPr/>
          </p:nvPicPr>
          <p:blipFill>
            <a:blip r:embed="rId4" cstate="print"/>
            <a:srcRect/>
            <a:stretch>
              <a:fillRect/>
            </a:stretch>
          </p:blipFill>
          <p:spPr bwMode="auto">
            <a:xfrm>
              <a:off x="2286000" y="4419600"/>
              <a:ext cx="3371850" cy="2295525"/>
            </a:xfrm>
            <a:prstGeom prst="rect">
              <a:avLst/>
            </a:prstGeom>
            <a:noFill/>
            <a:ln w="9525">
              <a:noFill/>
              <a:miter lim="800000"/>
              <a:headEnd/>
              <a:tailEnd/>
            </a:ln>
          </p:spPr>
        </p:pic>
        <p:sp>
          <p:nvSpPr>
            <p:cNvPr id="16" name="Rectangle 15"/>
            <p:cNvSpPr/>
            <p:nvPr/>
          </p:nvSpPr>
          <p:spPr>
            <a:xfrm>
              <a:off x="4648200" y="4343400"/>
              <a:ext cx="1066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457200" y="762000"/>
            <a:ext cx="8305800" cy="1077218"/>
          </a:xfrm>
          <a:prstGeom prst="rect">
            <a:avLst/>
          </a:prstGeom>
        </p:spPr>
        <p:txBody>
          <a:bodyPr wrap="square">
            <a:spAutoFit/>
          </a:bodyPr>
          <a:lstStyle/>
          <a:p>
            <a:pPr eaLnBrk="0" fontAlgn="base" hangingPunct="0">
              <a:spcBef>
                <a:spcPct val="20000"/>
              </a:spcBef>
              <a:spcAft>
                <a:spcPct val="0"/>
              </a:spcAft>
            </a:pPr>
            <a:r>
              <a:rPr lang="en-US" sz="3200" dirty="0" smtClean="0">
                <a:solidFill>
                  <a:prstClr val="black"/>
                </a:solidFill>
                <a:ea typeface="ＭＳ Ｐゴシック" charset="0"/>
              </a:rPr>
              <a:t>Write the stoichiometry matrix for the following system:</a:t>
            </a:r>
            <a:endParaRPr lang="en-US" sz="3200" dirty="0">
              <a:solidFill>
                <a:prstClr val="black"/>
              </a:solidFill>
              <a:ea typeface="ＭＳ Ｐゴシック" charset="0"/>
            </a:endParaRP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2" y="2362200"/>
            <a:ext cx="3419475" cy="3892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915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3" cstate="print"/>
          <a:srcRect/>
          <a:stretch>
            <a:fillRect/>
          </a:stretch>
        </p:blipFill>
        <p:spPr bwMode="auto">
          <a:xfrm>
            <a:off x="533400" y="2635376"/>
            <a:ext cx="4546600" cy="2978023"/>
          </a:xfrm>
          <a:prstGeom prst="rect">
            <a:avLst/>
          </a:prstGeom>
          <a:noFill/>
          <a:ln w="9525">
            <a:noFill/>
            <a:miter lim="800000"/>
            <a:headEnd/>
            <a:tailEnd/>
          </a:ln>
        </p:spPr>
      </p:pic>
      <p:sp>
        <p:nvSpPr>
          <p:cNvPr id="3277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Flux Balance Analysis</a:t>
            </a:r>
            <a:endParaRPr lang="en-US" sz="2000" dirty="0">
              <a:solidFill>
                <a:prstClr val="black">
                  <a:lumMod val="85000"/>
                  <a:lumOff val="15000"/>
                </a:prstClr>
              </a:solidFill>
              <a:cs typeface="Arial" charset="0"/>
            </a:endParaRPr>
          </a:p>
        </p:txBody>
      </p:sp>
      <p:sp>
        <p:nvSpPr>
          <p:cNvPr id="6" name="Rectangle 3"/>
          <p:cNvSpPr>
            <a:spLocks noChangeArrowheads="1"/>
          </p:cNvSpPr>
          <p:nvPr/>
        </p:nvSpPr>
        <p:spPr bwMode="auto">
          <a:xfrm>
            <a:off x="685800" y="1003042"/>
            <a:ext cx="7772400" cy="1015663"/>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cs typeface="Arial" charset="0"/>
              </a:rPr>
              <a:t>The </a:t>
            </a:r>
            <a:r>
              <a:rPr lang="en-US" sz="2000" b="1" dirty="0" smtClean="0">
                <a:solidFill>
                  <a:prstClr val="black">
                    <a:lumMod val="85000"/>
                    <a:lumOff val="15000"/>
                  </a:prstClr>
                </a:solidFill>
                <a:cs typeface="Arial" charset="0"/>
              </a:rPr>
              <a:t>flux</a:t>
            </a:r>
            <a:r>
              <a:rPr lang="en-US" sz="2000" dirty="0" smtClean="0">
                <a:solidFill>
                  <a:prstClr val="black">
                    <a:lumMod val="85000"/>
                    <a:lumOff val="15000"/>
                  </a:prstClr>
                </a:solidFill>
                <a:cs typeface="Arial" charset="0"/>
              </a:rPr>
              <a:t> is a vector (</a:t>
            </a:r>
            <a:r>
              <a:rPr lang="en-US" sz="2000" i="1" dirty="0" smtClean="0">
                <a:solidFill>
                  <a:prstClr val="black">
                    <a:lumMod val="85000"/>
                    <a:lumOff val="15000"/>
                  </a:prstClr>
                </a:solidFill>
                <a:cs typeface="Arial" charset="0"/>
              </a:rPr>
              <a:t>v</a:t>
            </a:r>
            <a:r>
              <a:rPr lang="en-US" sz="2000" dirty="0" smtClean="0">
                <a:solidFill>
                  <a:prstClr val="black">
                    <a:lumMod val="85000"/>
                    <a:lumOff val="15000"/>
                  </a:prstClr>
                </a:solidFill>
                <a:cs typeface="Arial" charset="0"/>
              </a:rPr>
              <a:t>) of length n; each </a:t>
            </a:r>
            <a:r>
              <a:rPr lang="en-US" sz="2000" b="1" dirty="0" smtClean="0">
                <a:solidFill>
                  <a:prstClr val="black">
                    <a:lumMod val="85000"/>
                    <a:lumOff val="15000"/>
                  </a:prstClr>
                </a:solidFill>
                <a:cs typeface="Arial" charset="0"/>
              </a:rPr>
              <a:t>reaction</a:t>
            </a:r>
            <a:r>
              <a:rPr lang="en-US" sz="2000" dirty="0" smtClean="0">
                <a:solidFill>
                  <a:prstClr val="black">
                    <a:lumMod val="85000"/>
                    <a:lumOff val="15000"/>
                  </a:prstClr>
                </a:solidFill>
                <a:cs typeface="Arial" charset="0"/>
              </a:rPr>
              <a:t> has a flux value </a:t>
            </a:r>
            <a:r>
              <a:rPr lang="en-US" sz="2000" i="1" dirty="0" smtClean="0">
                <a:solidFill>
                  <a:prstClr val="black">
                    <a:lumMod val="85000"/>
                    <a:lumOff val="15000"/>
                  </a:prstClr>
                </a:solidFill>
                <a:cs typeface="Arial" charset="0"/>
              </a:rPr>
              <a:t>v</a:t>
            </a:r>
            <a:r>
              <a:rPr lang="en-US" sz="2000" i="1" baseline="-25000" dirty="0" smtClean="0">
                <a:solidFill>
                  <a:prstClr val="black">
                    <a:lumMod val="85000"/>
                    <a:lumOff val="15000"/>
                  </a:prstClr>
                </a:solidFill>
                <a:cs typeface="Arial" charset="0"/>
              </a:rPr>
              <a:t>i</a:t>
            </a:r>
          </a:p>
          <a:p>
            <a:pPr marL="457200" indent="-457200">
              <a:buFont typeface="Wingdings" pitchFamily="2" charset="2"/>
              <a:buChar char="§"/>
              <a:defRPr/>
            </a:pPr>
            <a:r>
              <a:rPr lang="en-US" sz="2000" dirty="0" smtClean="0">
                <a:solidFill>
                  <a:prstClr val="black">
                    <a:lumMod val="85000"/>
                    <a:lumOff val="15000"/>
                  </a:prstClr>
                </a:solidFill>
                <a:cs typeface="Arial" charset="0"/>
              </a:rPr>
              <a:t>So, Flux is not the same as </a:t>
            </a:r>
            <a:r>
              <a:rPr lang="en-US" sz="2000" dirty="0" err="1" smtClean="0">
                <a:solidFill>
                  <a:prstClr val="black">
                    <a:lumMod val="85000"/>
                    <a:lumOff val="15000"/>
                  </a:prstClr>
                </a:solidFill>
                <a:cs typeface="Arial" charset="0"/>
              </a:rPr>
              <a:t>dA</a:t>
            </a:r>
            <a:r>
              <a:rPr lang="en-US" sz="2000" dirty="0" smtClean="0">
                <a:solidFill>
                  <a:prstClr val="black">
                    <a:lumMod val="85000"/>
                    <a:lumOff val="15000"/>
                  </a:prstClr>
                </a:solidFill>
                <a:cs typeface="Arial" charset="0"/>
              </a:rPr>
              <a:t>/</a:t>
            </a:r>
            <a:r>
              <a:rPr lang="en-US" sz="2000" dirty="0" err="1" smtClean="0">
                <a:solidFill>
                  <a:prstClr val="black">
                    <a:lumMod val="85000"/>
                    <a:lumOff val="15000"/>
                  </a:prstClr>
                </a:solidFill>
                <a:cs typeface="Arial" charset="0"/>
              </a:rPr>
              <a:t>dt</a:t>
            </a:r>
            <a:r>
              <a:rPr lang="en-US" sz="2000" dirty="0" smtClean="0">
                <a:solidFill>
                  <a:prstClr val="black">
                    <a:lumMod val="85000"/>
                    <a:lumOff val="15000"/>
                  </a:prstClr>
                </a:solidFill>
                <a:cs typeface="Arial" charset="0"/>
              </a:rPr>
              <a:t>, since that is an aggregate of several reactions:</a:t>
            </a:r>
          </a:p>
        </p:txBody>
      </p:sp>
      <p:cxnSp>
        <p:nvCxnSpPr>
          <p:cNvPr id="8" name="Straight Arrow Connector 7"/>
          <p:cNvCxnSpPr/>
          <p:nvPr/>
        </p:nvCxnSpPr>
        <p:spPr>
          <a:xfrm flipH="1" flipV="1">
            <a:off x="1066800" y="5257800"/>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43000" y="39624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962400" y="4648200"/>
            <a:ext cx="457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95600" y="5345668"/>
            <a:ext cx="1053494" cy="369332"/>
          </a:xfrm>
          <a:prstGeom prst="rect">
            <a:avLst/>
          </a:prstGeom>
        </p:spPr>
        <p:txBody>
          <a:bodyPr wrap="none">
            <a:spAutoFit/>
          </a:bodyPr>
          <a:lstStyle/>
          <a:p>
            <a:r>
              <a:rPr lang="en-US" b="1" dirty="0" smtClean="0">
                <a:solidFill>
                  <a:schemeClr val="accent5">
                    <a:lumMod val="75000"/>
                  </a:schemeClr>
                </a:solidFill>
                <a:cs typeface="Arial" charset="0"/>
              </a:rPr>
              <a:t>3 Species</a:t>
            </a:r>
            <a:endParaRPr lang="en-US" b="1" dirty="0">
              <a:solidFill>
                <a:schemeClr val="accent5">
                  <a:lumMod val="75000"/>
                </a:schemeClr>
              </a:solidFill>
            </a:endParaRPr>
          </a:p>
        </p:txBody>
      </p:sp>
      <p:sp>
        <p:nvSpPr>
          <p:cNvPr id="18" name="Rectangle 17"/>
          <p:cNvSpPr/>
          <p:nvPr/>
        </p:nvSpPr>
        <p:spPr>
          <a:xfrm>
            <a:off x="3886200" y="2330576"/>
            <a:ext cx="1280928" cy="369332"/>
          </a:xfrm>
          <a:prstGeom prst="rect">
            <a:avLst/>
          </a:prstGeom>
        </p:spPr>
        <p:txBody>
          <a:bodyPr wrap="none">
            <a:spAutoFit/>
          </a:bodyPr>
          <a:lstStyle/>
          <a:p>
            <a:r>
              <a:rPr lang="en-US" b="1" dirty="0" smtClean="0">
                <a:solidFill>
                  <a:srgbClr val="BF0F84"/>
                </a:solidFill>
                <a:cs typeface="Arial" charset="0"/>
              </a:rPr>
              <a:t>2 Reactions</a:t>
            </a:r>
            <a:endParaRPr lang="en-US" b="1" dirty="0">
              <a:solidFill>
                <a:srgbClr val="BF0F84"/>
              </a:solidFill>
            </a:endParaRPr>
          </a:p>
        </p:txBody>
      </p:sp>
      <p:cxnSp>
        <p:nvCxnSpPr>
          <p:cNvPr id="20" name="Straight Arrow Connector 19"/>
          <p:cNvCxnSpPr/>
          <p:nvPr/>
        </p:nvCxnSpPr>
        <p:spPr>
          <a:xfrm flipH="1">
            <a:off x="3352800" y="2559176"/>
            <a:ext cx="609600" cy="228600"/>
          </a:xfrm>
          <a:prstGeom prst="straightConnector1">
            <a:avLst/>
          </a:prstGeom>
          <a:ln>
            <a:solidFill>
              <a:srgbClr val="BF0F84"/>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276600" y="2711576"/>
            <a:ext cx="1066800" cy="1219200"/>
          </a:xfrm>
          <a:prstGeom prst="straightConnector1">
            <a:avLst/>
          </a:prstGeom>
          <a:ln>
            <a:solidFill>
              <a:srgbClr val="BF0F84"/>
            </a:solidFill>
            <a:tailEnd type="arrow"/>
          </a:ln>
        </p:spPr>
        <p:style>
          <a:lnRef idx="1">
            <a:schemeClr val="accent1"/>
          </a:lnRef>
          <a:fillRef idx="0">
            <a:schemeClr val="accent1"/>
          </a:fillRef>
          <a:effectRef idx="0">
            <a:schemeClr val="accent1"/>
          </a:effectRef>
          <a:fontRef idx="minor">
            <a:schemeClr val="tx1"/>
          </a:fontRef>
        </p:style>
      </p:cxnSp>
      <p:pic>
        <p:nvPicPr>
          <p:cNvPr id="25605" name="Picture 5"/>
          <p:cNvPicPr>
            <a:picLocks noChangeAspect="1" noChangeArrowheads="1"/>
          </p:cNvPicPr>
          <p:nvPr/>
        </p:nvPicPr>
        <p:blipFill>
          <a:blip r:embed="rId4" cstate="print"/>
          <a:srcRect/>
          <a:stretch>
            <a:fillRect/>
          </a:stretch>
        </p:blipFill>
        <p:spPr bwMode="auto">
          <a:xfrm>
            <a:off x="5562600" y="3124200"/>
            <a:ext cx="3196936" cy="3606800"/>
          </a:xfrm>
          <a:prstGeom prst="rect">
            <a:avLst/>
          </a:prstGeom>
          <a:noFill/>
          <a:ln w="9525">
            <a:noFill/>
            <a:miter lim="800000"/>
            <a:headEnd/>
            <a:tailEnd/>
          </a:ln>
        </p:spPr>
      </p:pic>
      <p:pic>
        <p:nvPicPr>
          <p:cNvPr id="28674" name="Picture 2" descr=" \vec v =  \begin{bmatrix}  v_1 \\ v_2 \end{bmatrix}"/>
          <p:cNvPicPr>
            <a:picLocks noChangeAspect="1" noChangeArrowheads="1"/>
          </p:cNvPicPr>
          <p:nvPr/>
        </p:nvPicPr>
        <p:blipFill>
          <a:blip r:embed="rId5" cstate="print"/>
          <a:srcRect/>
          <a:stretch>
            <a:fillRect/>
          </a:stretch>
        </p:blipFill>
        <p:spPr bwMode="auto">
          <a:xfrm>
            <a:off x="6248400" y="2133600"/>
            <a:ext cx="1371600" cy="94052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Flux Balance Analysis</a:t>
            </a:r>
            <a:endParaRPr lang="en-US" sz="2000" dirty="0">
              <a:solidFill>
                <a:prstClr val="black">
                  <a:lumMod val="85000"/>
                  <a:lumOff val="15000"/>
                </a:prstClr>
              </a:solidFill>
              <a:cs typeface="Arial" charset="0"/>
            </a:endParaRPr>
          </a:p>
        </p:txBody>
      </p:sp>
      <p:sp>
        <p:nvSpPr>
          <p:cNvPr id="6" name="Rectangle 3"/>
          <p:cNvSpPr>
            <a:spLocks noChangeArrowheads="1"/>
          </p:cNvSpPr>
          <p:nvPr/>
        </p:nvSpPr>
        <p:spPr bwMode="auto">
          <a:xfrm>
            <a:off x="685800" y="1003042"/>
            <a:ext cx="7772400" cy="400110"/>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cs typeface="Arial" charset="0"/>
              </a:rPr>
              <a:t>The system is assumed to be in a steady state, so d</a:t>
            </a:r>
            <a:r>
              <a:rPr lang="en-US" sz="2000" i="1" dirty="0" smtClean="0">
                <a:solidFill>
                  <a:prstClr val="black">
                    <a:lumMod val="85000"/>
                    <a:lumOff val="15000"/>
                  </a:prstClr>
                </a:solidFill>
                <a:cs typeface="Arial" charset="0"/>
              </a:rPr>
              <a:t>x</a:t>
            </a:r>
            <a:r>
              <a:rPr lang="en-US" sz="2000" dirty="0" smtClean="0">
                <a:solidFill>
                  <a:prstClr val="black">
                    <a:lumMod val="85000"/>
                    <a:lumOff val="15000"/>
                  </a:prstClr>
                </a:solidFill>
                <a:cs typeface="Arial" charset="0"/>
              </a:rPr>
              <a:t>/</a:t>
            </a:r>
            <a:r>
              <a:rPr lang="en-US" sz="2000" dirty="0" err="1" smtClean="0">
                <a:solidFill>
                  <a:prstClr val="black">
                    <a:lumMod val="85000"/>
                    <a:lumOff val="15000"/>
                  </a:prstClr>
                </a:solidFill>
                <a:cs typeface="Arial" charset="0"/>
              </a:rPr>
              <a:t>dt</a:t>
            </a:r>
            <a:r>
              <a:rPr lang="en-US" sz="2000" dirty="0" smtClean="0">
                <a:solidFill>
                  <a:prstClr val="black">
                    <a:lumMod val="85000"/>
                    <a:lumOff val="15000"/>
                  </a:prstClr>
                </a:solidFill>
                <a:cs typeface="Arial" charset="0"/>
              </a:rPr>
              <a:t> = 0</a:t>
            </a:r>
          </a:p>
        </p:txBody>
      </p:sp>
      <p:pic>
        <p:nvPicPr>
          <p:cNvPr id="90117" name="Picture 5"/>
          <p:cNvPicPr>
            <a:picLocks noChangeAspect="1" noChangeArrowheads="1"/>
          </p:cNvPicPr>
          <p:nvPr/>
        </p:nvPicPr>
        <p:blipFill>
          <a:blip r:embed="rId3" cstate="print"/>
          <a:srcRect/>
          <a:stretch>
            <a:fillRect/>
          </a:stretch>
        </p:blipFill>
        <p:spPr bwMode="auto">
          <a:xfrm>
            <a:off x="1524000" y="1828800"/>
            <a:ext cx="5715000" cy="137615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3" cstate="print"/>
          <a:srcRect/>
          <a:stretch>
            <a:fillRect/>
          </a:stretch>
        </p:blipFill>
        <p:spPr bwMode="auto">
          <a:xfrm>
            <a:off x="533400" y="2635376"/>
            <a:ext cx="4546600" cy="2978023"/>
          </a:xfrm>
          <a:prstGeom prst="rect">
            <a:avLst/>
          </a:prstGeom>
          <a:noFill/>
          <a:ln w="9525">
            <a:noFill/>
            <a:miter lim="800000"/>
            <a:headEnd/>
            <a:tailEnd/>
          </a:ln>
        </p:spPr>
      </p:pic>
      <p:sp>
        <p:nvSpPr>
          <p:cNvPr id="3277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Flux Balance Analysis</a:t>
            </a:r>
            <a:endParaRPr lang="en-US" sz="2000" dirty="0">
              <a:solidFill>
                <a:prstClr val="black">
                  <a:lumMod val="85000"/>
                  <a:lumOff val="15000"/>
                </a:prstClr>
              </a:solidFill>
              <a:cs typeface="Arial" charset="0"/>
            </a:endParaRPr>
          </a:p>
        </p:txBody>
      </p:sp>
      <p:sp>
        <p:nvSpPr>
          <p:cNvPr id="6" name="Rectangle 3"/>
          <p:cNvSpPr>
            <a:spLocks noChangeArrowheads="1"/>
          </p:cNvSpPr>
          <p:nvPr/>
        </p:nvSpPr>
        <p:spPr bwMode="auto">
          <a:xfrm>
            <a:off x="685800" y="1003042"/>
            <a:ext cx="7772400" cy="1015663"/>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cs typeface="Arial" charset="0"/>
              </a:rPr>
              <a:t>The </a:t>
            </a:r>
            <a:r>
              <a:rPr lang="en-US" sz="2000" b="1" dirty="0" smtClean="0">
                <a:solidFill>
                  <a:prstClr val="black">
                    <a:lumMod val="85000"/>
                    <a:lumOff val="15000"/>
                  </a:prstClr>
                </a:solidFill>
                <a:cs typeface="Arial" charset="0"/>
              </a:rPr>
              <a:t>flux</a:t>
            </a:r>
            <a:r>
              <a:rPr lang="en-US" sz="2000" dirty="0" smtClean="0">
                <a:solidFill>
                  <a:prstClr val="black">
                    <a:lumMod val="85000"/>
                    <a:lumOff val="15000"/>
                  </a:prstClr>
                </a:solidFill>
                <a:cs typeface="Arial" charset="0"/>
              </a:rPr>
              <a:t> is a vector (</a:t>
            </a:r>
            <a:r>
              <a:rPr lang="en-US" sz="2000" i="1" dirty="0" smtClean="0">
                <a:solidFill>
                  <a:prstClr val="black">
                    <a:lumMod val="85000"/>
                    <a:lumOff val="15000"/>
                  </a:prstClr>
                </a:solidFill>
                <a:cs typeface="Arial" charset="0"/>
              </a:rPr>
              <a:t>v</a:t>
            </a:r>
            <a:r>
              <a:rPr lang="en-US" sz="2000" dirty="0" smtClean="0">
                <a:solidFill>
                  <a:prstClr val="black">
                    <a:lumMod val="85000"/>
                    <a:lumOff val="15000"/>
                  </a:prstClr>
                </a:solidFill>
                <a:cs typeface="Arial" charset="0"/>
              </a:rPr>
              <a:t>) of length n; each </a:t>
            </a:r>
            <a:r>
              <a:rPr lang="en-US" sz="2000" b="1" dirty="0" smtClean="0">
                <a:solidFill>
                  <a:prstClr val="black">
                    <a:lumMod val="85000"/>
                    <a:lumOff val="15000"/>
                  </a:prstClr>
                </a:solidFill>
                <a:cs typeface="Arial" charset="0"/>
              </a:rPr>
              <a:t>reaction</a:t>
            </a:r>
            <a:r>
              <a:rPr lang="en-US" sz="2000" dirty="0" smtClean="0">
                <a:solidFill>
                  <a:prstClr val="black">
                    <a:lumMod val="85000"/>
                    <a:lumOff val="15000"/>
                  </a:prstClr>
                </a:solidFill>
                <a:cs typeface="Arial" charset="0"/>
              </a:rPr>
              <a:t> has a flux value </a:t>
            </a:r>
            <a:r>
              <a:rPr lang="en-US" sz="2000" i="1" dirty="0" smtClean="0">
                <a:solidFill>
                  <a:prstClr val="black">
                    <a:lumMod val="85000"/>
                    <a:lumOff val="15000"/>
                  </a:prstClr>
                </a:solidFill>
                <a:cs typeface="Arial" charset="0"/>
              </a:rPr>
              <a:t>v</a:t>
            </a:r>
            <a:r>
              <a:rPr lang="en-US" sz="2000" i="1" baseline="-25000" dirty="0" smtClean="0">
                <a:solidFill>
                  <a:prstClr val="black">
                    <a:lumMod val="85000"/>
                    <a:lumOff val="15000"/>
                  </a:prstClr>
                </a:solidFill>
                <a:cs typeface="Arial" charset="0"/>
              </a:rPr>
              <a:t>i</a:t>
            </a:r>
          </a:p>
          <a:p>
            <a:pPr marL="457200" indent="-457200">
              <a:buFont typeface="Wingdings" pitchFamily="2" charset="2"/>
              <a:buChar char="§"/>
              <a:defRPr/>
            </a:pPr>
            <a:r>
              <a:rPr lang="en-US" sz="2000" dirty="0" smtClean="0">
                <a:solidFill>
                  <a:prstClr val="black">
                    <a:lumMod val="85000"/>
                    <a:lumOff val="15000"/>
                  </a:prstClr>
                </a:solidFill>
                <a:cs typeface="Arial" charset="0"/>
              </a:rPr>
              <a:t>So, Flux is not the same as </a:t>
            </a:r>
            <a:r>
              <a:rPr lang="en-US" sz="2000" dirty="0" err="1" smtClean="0">
                <a:solidFill>
                  <a:prstClr val="black">
                    <a:lumMod val="85000"/>
                    <a:lumOff val="15000"/>
                  </a:prstClr>
                </a:solidFill>
                <a:cs typeface="Arial" charset="0"/>
              </a:rPr>
              <a:t>dA</a:t>
            </a:r>
            <a:r>
              <a:rPr lang="en-US" sz="2000" dirty="0" smtClean="0">
                <a:solidFill>
                  <a:prstClr val="black">
                    <a:lumMod val="85000"/>
                    <a:lumOff val="15000"/>
                  </a:prstClr>
                </a:solidFill>
                <a:cs typeface="Arial" charset="0"/>
              </a:rPr>
              <a:t>/</a:t>
            </a:r>
            <a:r>
              <a:rPr lang="en-US" sz="2000" dirty="0" err="1" smtClean="0">
                <a:solidFill>
                  <a:prstClr val="black">
                    <a:lumMod val="85000"/>
                    <a:lumOff val="15000"/>
                  </a:prstClr>
                </a:solidFill>
                <a:cs typeface="Arial" charset="0"/>
              </a:rPr>
              <a:t>dt</a:t>
            </a:r>
            <a:r>
              <a:rPr lang="en-US" sz="2000" dirty="0" smtClean="0">
                <a:solidFill>
                  <a:prstClr val="black">
                    <a:lumMod val="85000"/>
                    <a:lumOff val="15000"/>
                  </a:prstClr>
                </a:solidFill>
                <a:cs typeface="Arial" charset="0"/>
              </a:rPr>
              <a:t>, since that is an aggregate of several reactions:</a:t>
            </a:r>
          </a:p>
        </p:txBody>
      </p:sp>
      <p:cxnSp>
        <p:nvCxnSpPr>
          <p:cNvPr id="8" name="Straight Arrow Connector 7"/>
          <p:cNvCxnSpPr/>
          <p:nvPr/>
        </p:nvCxnSpPr>
        <p:spPr>
          <a:xfrm flipH="1" flipV="1">
            <a:off x="1066800" y="5257800"/>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43000" y="39624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962400" y="4648200"/>
            <a:ext cx="457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95600" y="5345668"/>
            <a:ext cx="1053494" cy="369332"/>
          </a:xfrm>
          <a:prstGeom prst="rect">
            <a:avLst/>
          </a:prstGeom>
        </p:spPr>
        <p:txBody>
          <a:bodyPr wrap="none">
            <a:spAutoFit/>
          </a:bodyPr>
          <a:lstStyle/>
          <a:p>
            <a:r>
              <a:rPr lang="en-US" b="1" dirty="0" smtClean="0">
                <a:solidFill>
                  <a:schemeClr val="accent5">
                    <a:lumMod val="75000"/>
                  </a:schemeClr>
                </a:solidFill>
                <a:cs typeface="Arial" charset="0"/>
              </a:rPr>
              <a:t>3 Species</a:t>
            </a:r>
            <a:endParaRPr lang="en-US" b="1" dirty="0">
              <a:solidFill>
                <a:schemeClr val="accent5">
                  <a:lumMod val="75000"/>
                </a:schemeClr>
              </a:solidFill>
            </a:endParaRPr>
          </a:p>
        </p:txBody>
      </p:sp>
      <p:sp>
        <p:nvSpPr>
          <p:cNvPr id="18" name="Rectangle 17"/>
          <p:cNvSpPr/>
          <p:nvPr/>
        </p:nvSpPr>
        <p:spPr>
          <a:xfrm>
            <a:off x="3886200" y="2330576"/>
            <a:ext cx="1280928" cy="369332"/>
          </a:xfrm>
          <a:prstGeom prst="rect">
            <a:avLst/>
          </a:prstGeom>
        </p:spPr>
        <p:txBody>
          <a:bodyPr wrap="none">
            <a:spAutoFit/>
          </a:bodyPr>
          <a:lstStyle/>
          <a:p>
            <a:r>
              <a:rPr lang="en-US" b="1" dirty="0" smtClean="0">
                <a:solidFill>
                  <a:srgbClr val="BF0F84"/>
                </a:solidFill>
                <a:cs typeface="Arial" charset="0"/>
              </a:rPr>
              <a:t>2 Reactions</a:t>
            </a:r>
            <a:endParaRPr lang="en-US" b="1" dirty="0">
              <a:solidFill>
                <a:srgbClr val="BF0F84"/>
              </a:solidFill>
            </a:endParaRPr>
          </a:p>
        </p:txBody>
      </p:sp>
      <p:cxnSp>
        <p:nvCxnSpPr>
          <p:cNvPr id="20" name="Straight Arrow Connector 19"/>
          <p:cNvCxnSpPr/>
          <p:nvPr/>
        </p:nvCxnSpPr>
        <p:spPr>
          <a:xfrm flipH="1">
            <a:off x="3352800" y="2559176"/>
            <a:ext cx="609600" cy="228600"/>
          </a:xfrm>
          <a:prstGeom prst="straightConnector1">
            <a:avLst/>
          </a:prstGeom>
          <a:ln>
            <a:solidFill>
              <a:srgbClr val="BF0F84"/>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276600" y="2711576"/>
            <a:ext cx="1066800" cy="1219200"/>
          </a:xfrm>
          <a:prstGeom prst="straightConnector1">
            <a:avLst/>
          </a:prstGeom>
          <a:ln>
            <a:solidFill>
              <a:srgbClr val="BF0F84"/>
            </a:solidFill>
            <a:tailEnd type="arrow"/>
          </a:ln>
        </p:spPr>
        <p:style>
          <a:lnRef idx="1">
            <a:schemeClr val="accent1"/>
          </a:lnRef>
          <a:fillRef idx="0">
            <a:schemeClr val="accent1"/>
          </a:fillRef>
          <a:effectRef idx="0">
            <a:schemeClr val="accent1"/>
          </a:effectRef>
          <a:fontRef idx="minor">
            <a:schemeClr val="tx1"/>
          </a:fontRef>
        </p:style>
      </p:cxnSp>
      <p:pic>
        <p:nvPicPr>
          <p:cNvPr id="25605" name="Picture 5"/>
          <p:cNvPicPr>
            <a:picLocks noChangeAspect="1" noChangeArrowheads="1"/>
          </p:cNvPicPr>
          <p:nvPr/>
        </p:nvPicPr>
        <p:blipFill>
          <a:blip r:embed="rId4" cstate="print"/>
          <a:srcRect/>
          <a:stretch>
            <a:fillRect/>
          </a:stretch>
        </p:blipFill>
        <p:spPr bwMode="auto">
          <a:xfrm>
            <a:off x="5562600" y="3124200"/>
            <a:ext cx="3196936" cy="3606800"/>
          </a:xfrm>
          <a:prstGeom prst="rect">
            <a:avLst/>
          </a:prstGeom>
          <a:noFill/>
          <a:ln w="9525">
            <a:noFill/>
            <a:miter lim="800000"/>
            <a:headEnd/>
            <a:tailEnd/>
          </a:ln>
        </p:spPr>
      </p:pic>
      <p:pic>
        <p:nvPicPr>
          <p:cNvPr id="28674" name="Picture 2" descr=" \vec v =  \begin{bmatrix}  v_1 \\ v_2 \end{bmatrix}"/>
          <p:cNvPicPr>
            <a:picLocks noChangeAspect="1" noChangeArrowheads="1"/>
          </p:cNvPicPr>
          <p:nvPr/>
        </p:nvPicPr>
        <p:blipFill>
          <a:blip r:embed="rId5" cstate="print"/>
          <a:srcRect/>
          <a:stretch>
            <a:fillRect/>
          </a:stretch>
        </p:blipFill>
        <p:spPr bwMode="auto">
          <a:xfrm>
            <a:off x="6248400" y="2133600"/>
            <a:ext cx="1371600" cy="940526"/>
          </a:xfrm>
          <a:prstGeom prst="rect">
            <a:avLst/>
          </a:prstGeom>
          <a:noFill/>
        </p:spPr>
      </p:pic>
    </p:spTree>
    <p:extLst>
      <p:ext uri="{BB962C8B-B14F-4D97-AF65-F5344CB8AC3E}">
        <p14:creationId xmlns:p14="http://schemas.microsoft.com/office/powerpoint/2010/main" val="242573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Flux Balance Analysis</a:t>
            </a:r>
            <a:endParaRPr lang="en-US" sz="2000" dirty="0">
              <a:solidFill>
                <a:prstClr val="black">
                  <a:lumMod val="85000"/>
                  <a:lumOff val="15000"/>
                </a:prstClr>
              </a:solidFill>
              <a:cs typeface="Arial" charset="0"/>
            </a:endParaRPr>
          </a:p>
        </p:txBody>
      </p:sp>
      <p:sp>
        <p:nvSpPr>
          <p:cNvPr id="6" name="Rectangle 3"/>
          <p:cNvSpPr>
            <a:spLocks noChangeArrowheads="1"/>
          </p:cNvSpPr>
          <p:nvPr/>
        </p:nvSpPr>
        <p:spPr bwMode="auto">
          <a:xfrm>
            <a:off x="685800" y="1003042"/>
            <a:ext cx="7772400" cy="4708981"/>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cs typeface="Arial" charset="0"/>
              </a:rPr>
              <a:t>This can be generalized to:</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r>
              <a:rPr lang="en-US" sz="2000" dirty="0" smtClean="0">
                <a:solidFill>
                  <a:prstClr val="black">
                    <a:lumMod val="85000"/>
                    <a:lumOff val="15000"/>
                  </a:prstClr>
                </a:solidFill>
                <a:cs typeface="Arial" charset="0"/>
              </a:rPr>
              <a:t>Many solutions for v exist, and one of them is ‘correct’ (</a:t>
            </a:r>
            <a:r>
              <a:rPr lang="en-US" sz="2000" dirty="0" smtClean="0"/>
              <a:t>the </a:t>
            </a:r>
            <a:r>
              <a:rPr lang="en-US" sz="2000" b="1" dirty="0" smtClean="0"/>
              <a:t>objective function</a:t>
            </a:r>
            <a:r>
              <a:rPr lang="en-US" sz="2000" dirty="0" smtClean="0"/>
              <a:t>)</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r>
              <a:rPr lang="en-US" sz="2000" dirty="0" smtClean="0">
                <a:solidFill>
                  <a:prstClr val="black">
                    <a:lumMod val="85000"/>
                    <a:lumOff val="15000"/>
                  </a:prstClr>
                </a:solidFill>
                <a:cs typeface="Arial" charset="0"/>
              </a:rPr>
              <a:t>To identify more realistic values, constraints are placed on specific entries in </a:t>
            </a:r>
            <a:r>
              <a:rPr lang="en-US" sz="2000" i="1" dirty="0" smtClean="0">
                <a:solidFill>
                  <a:prstClr val="black">
                    <a:lumMod val="85000"/>
                    <a:lumOff val="15000"/>
                  </a:prstClr>
                </a:solidFill>
                <a:cs typeface="Arial" charset="0"/>
              </a:rPr>
              <a:t>v</a:t>
            </a:r>
            <a:r>
              <a:rPr lang="en-US" sz="2000" dirty="0" smtClean="0">
                <a:solidFill>
                  <a:prstClr val="black">
                    <a:lumMod val="85000"/>
                    <a:lumOff val="15000"/>
                  </a:prstClr>
                </a:solidFill>
                <a:cs typeface="Arial" charset="0"/>
              </a:rPr>
              <a:t> derived from either thermodynamic or observed values for the flux of specific reactions</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r>
              <a:rPr lang="en-US" sz="2000" dirty="0" smtClean="0">
                <a:solidFill>
                  <a:prstClr val="black">
                    <a:lumMod val="85000"/>
                    <a:lumOff val="15000"/>
                  </a:prstClr>
                </a:solidFill>
                <a:cs typeface="Arial" charset="0"/>
              </a:rPr>
              <a:t>It is a new thing to constrain using extensive experimental data, such as </a:t>
            </a:r>
            <a:r>
              <a:rPr lang="en-US" sz="2000" baseline="30000" dirty="0" smtClean="0">
                <a:solidFill>
                  <a:prstClr val="black">
                    <a:lumMod val="85000"/>
                    <a:lumOff val="15000"/>
                  </a:prstClr>
                </a:solidFill>
                <a:cs typeface="Arial" charset="0"/>
              </a:rPr>
              <a:t>1</a:t>
            </a:r>
            <a:r>
              <a:rPr lang="en-US" sz="2000" baseline="30000" dirty="0" smtClean="0"/>
              <a:t>3</a:t>
            </a:r>
            <a:r>
              <a:rPr lang="en-US" sz="2000" dirty="0" smtClean="0"/>
              <a:t>C-MFA  or specific NMR methods</a:t>
            </a:r>
            <a:endParaRPr lang="en-US" sz="2000" dirty="0" smtClean="0">
              <a:solidFill>
                <a:prstClr val="black">
                  <a:lumMod val="85000"/>
                  <a:lumOff val="15000"/>
                </a:prstClr>
              </a:solidFill>
              <a:cs typeface="Arial" charset="0"/>
            </a:endParaRPr>
          </a:p>
        </p:txBody>
      </p:sp>
      <p:pic>
        <p:nvPicPr>
          <p:cNvPr id="93186" name="Picture 2" descr="\bold{S} \cdot \vec v= \vec 0"/>
          <p:cNvPicPr>
            <a:picLocks noChangeAspect="1" noChangeArrowheads="1"/>
          </p:cNvPicPr>
          <p:nvPr/>
        </p:nvPicPr>
        <p:blipFill>
          <a:blip r:embed="rId4" cstate="print"/>
          <a:srcRect/>
          <a:stretch>
            <a:fillRect/>
          </a:stretch>
        </p:blipFill>
        <p:spPr bwMode="auto">
          <a:xfrm>
            <a:off x="2590800" y="1752600"/>
            <a:ext cx="2255520" cy="609600"/>
          </a:xfrm>
          <a:prstGeom prst="rect">
            <a:avLst/>
          </a:prstGeom>
          <a:no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What do you do with FBA?</a:t>
            </a:r>
            <a:endParaRPr lang="en-US" sz="2000" dirty="0">
              <a:solidFill>
                <a:prstClr val="black">
                  <a:lumMod val="85000"/>
                  <a:lumOff val="15000"/>
                </a:prstClr>
              </a:solidFill>
              <a:cs typeface="Arial" charset="0"/>
            </a:endParaRPr>
          </a:p>
        </p:txBody>
      </p:sp>
      <p:sp>
        <p:nvSpPr>
          <p:cNvPr id="6" name="Rectangle 3"/>
          <p:cNvSpPr>
            <a:spLocks noChangeArrowheads="1"/>
          </p:cNvSpPr>
          <p:nvPr/>
        </p:nvSpPr>
        <p:spPr bwMode="auto">
          <a:xfrm>
            <a:off x="685800" y="1003042"/>
            <a:ext cx="7772400" cy="3785652"/>
          </a:xfrm>
          <a:prstGeom prst="rect">
            <a:avLst/>
          </a:prstGeom>
          <a:noFill/>
          <a:ln w="9525">
            <a:noFill/>
            <a:miter lim="800000"/>
            <a:headEnd/>
            <a:tailEnd/>
          </a:ln>
        </p:spPr>
        <p:txBody>
          <a:bodyPr wrap="square">
            <a:spAutoFit/>
          </a:bodyPr>
          <a:lstStyle/>
          <a:p>
            <a:pPr marL="457200" indent="-457200">
              <a:defRPr/>
            </a:pPr>
            <a:r>
              <a:rPr lang="en-US" sz="2000" b="1" dirty="0" smtClean="0">
                <a:solidFill>
                  <a:prstClr val="black">
                    <a:lumMod val="85000"/>
                    <a:lumOff val="15000"/>
                  </a:prstClr>
                </a:solidFill>
                <a:cs typeface="Arial" charset="0"/>
              </a:rPr>
              <a:t>Predicting the effects of gene deletions</a:t>
            </a:r>
          </a:p>
          <a:p>
            <a:pPr marL="457200" indent="-457200">
              <a:buFont typeface="Wingdings" pitchFamily="2" charset="2"/>
              <a:buChar char="§"/>
              <a:defRPr/>
            </a:pPr>
            <a:r>
              <a:rPr lang="en-US" sz="2000" dirty="0" smtClean="0">
                <a:solidFill>
                  <a:prstClr val="black">
                    <a:lumMod val="85000"/>
                    <a:lumOff val="15000"/>
                  </a:prstClr>
                </a:solidFill>
                <a:cs typeface="Arial" charset="0"/>
              </a:rPr>
              <a:t>A single gene in the </a:t>
            </a:r>
            <a:r>
              <a:rPr lang="en-US" sz="2000" dirty="0">
                <a:solidFill>
                  <a:prstClr val="black">
                    <a:lumMod val="85000"/>
                    <a:lumOff val="15000"/>
                  </a:prstClr>
                </a:solidFill>
                <a:cs typeface="Arial" charset="0"/>
              </a:rPr>
              <a:t>genome is associated with </a:t>
            </a:r>
            <a:r>
              <a:rPr lang="en-US" sz="2000" dirty="0" smtClean="0">
                <a:solidFill>
                  <a:prstClr val="black">
                    <a:lumMod val="85000"/>
                    <a:lumOff val="15000"/>
                  </a:prstClr>
                </a:solidFill>
                <a:cs typeface="Arial" charset="0"/>
              </a:rPr>
              <a:t>a small set of </a:t>
            </a:r>
            <a:r>
              <a:rPr lang="en-US" sz="2000" dirty="0">
                <a:solidFill>
                  <a:prstClr val="black">
                    <a:lumMod val="85000"/>
                    <a:lumOff val="15000"/>
                  </a:prstClr>
                </a:solidFill>
                <a:cs typeface="Arial" charset="0"/>
              </a:rPr>
              <a:t>reactions </a:t>
            </a:r>
            <a:endParaRPr lang="en-US" sz="2000" dirty="0" smtClean="0">
              <a:solidFill>
                <a:prstClr val="black">
                  <a:lumMod val="85000"/>
                  <a:lumOff val="15000"/>
                </a:prstClr>
              </a:solidFill>
              <a:cs typeface="Arial" charset="0"/>
            </a:endParaRPr>
          </a:p>
          <a:p>
            <a:pPr marL="457200" indent="-457200">
              <a:buFont typeface="Wingdings" pitchFamily="2" charset="2"/>
              <a:buChar char="§"/>
              <a:defRPr/>
            </a:pPr>
            <a:r>
              <a:rPr lang="en-US" sz="2000" dirty="0" smtClean="0">
                <a:solidFill>
                  <a:prstClr val="black">
                    <a:lumMod val="85000"/>
                    <a:lumOff val="15000"/>
                  </a:prstClr>
                </a:solidFill>
                <a:cs typeface="Arial" charset="0"/>
              </a:rPr>
              <a:t>If you were to delete that gene, the values in the stoichiometric matrix become zero</a:t>
            </a:r>
          </a:p>
          <a:p>
            <a:pPr marL="457200" indent="-457200">
              <a:buFont typeface="Wingdings" pitchFamily="2" charset="2"/>
              <a:buChar char="§"/>
              <a:defRPr/>
            </a:pPr>
            <a:r>
              <a:rPr lang="en-US" sz="2000" dirty="0" smtClean="0">
                <a:solidFill>
                  <a:prstClr val="black">
                    <a:lumMod val="85000"/>
                    <a:lumOff val="15000"/>
                  </a:prstClr>
                </a:solidFill>
                <a:cs typeface="Arial" charset="0"/>
              </a:rPr>
              <a:t>By recalculating the objective function, you can predict the effect of a gene knockout</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defRPr/>
            </a:pPr>
            <a:r>
              <a:rPr lang="en-US" sz="2000" b="1" dirty="0" smtClean="0">
                <a:solidFill>
                  <a:prstClr val="black">
                    <a:lumMod val="85000"/>
                    <a:lumOff val="15000"/>
                  </a:prstClr>
                </a:solidFill>
                <a:cs typeface="Arial" charset="0"/>
              </a:rPr>
              <a:t>Predicting the effects of media composition changes</a:t>
            </a:r>
          </a:p>
          <a:p>
            <a:pPr marL="457200" lvl="0" indent="-457200">
              <a:buFont typeface="Wingdings" pitchFamily="2" charset="2"/>
              <a:buChar char="§"/>
              <a:defRPr/>
            </a:pPr>
            <a:r>
              <a:rPr lang="en-US" sz="2000" dirty="0" smtClean="0">
                <a:solidFill>
                  <a:prstClr val="black">
                    <a:lumMod val="85000"/>
                    <a:lumOff val="15000"/>
                  </a:prstClr>
                </a:solidFill>
                <a:cs typeface="Arial" charset="0"/>
              </a:rPr>
              <a:t>Add additional Species to s to include the new chemicals you have added</a:t>
            </a:r>
          </a:p>
          <a:p>
            <a:pPr marL="457200" lvl="0" indent="-457200">
              <a:buFont typeface="Wingdings" pitchFamily="2" charset="2"/>
              <a:buChar char="§"/>
              <a:defRPr/>
            </a:pPr>
            <a:r>
              <a:rPr lang="en-US" sz="2000" dirty="0" smtClean="0">
                <a:solidFill>
                  <a:prstClr val="black">
                    <a:lumMod val="85000"/>
                    <a:lumOff val="15000"/>
                  </a:prstClr>
                </a:solidFill>
                <a:cs typeface="Arial" charset="0"/>
              </a:rPr>
              <a:t>See what happens to your target product as a result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685800" y="1003042"/>
            <a:ext cx="7772400" cy="4401205"/>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cs typeface="Arial" charset="0"/>
              </a:rPr>
              <a:t>Because it does not use kinetic parameters, it cannot predict metabolite concentrations</a:t>
            </a:r>
          </a:p>
          <a:p>
            <a:pPr marL="457200" indent="-457200">
              <a:buFont typeface="Wingdings" pitchFamily="2" charset="2"/>
              <a:buChar char="§"/>
              <a:defRPr/>
            </a:pPr>
            <a:r>
              <a:rPr lang="en-US" sz="2000" dirty="0" smtClean="0">
                <a:solidFill>
                  <a:prstClr val="black">
                    <a:lumMod val="85000"/>
                    <a:lumOff val="15000"/>
                  </a:prstClr>
                </a:solidFill>
                <a:cs typeface="Arial" charset="0"/>
              </a:rPr>
              <a:t>Is only suitable for determining fluxes at steady state</a:t>
            </a:r>
          </a:p>
          <a:p>
            <a:pPr marL="457200" indent="-457200">
              <a:buFont typeface="Wingdings" pitchFamily="2" charset="2"/>
              <a:buChar char="§"/>
              <a:defRPr/>
            </a:pPr>
            <a:r>
              <a:rPr lang="en-US" sz="2000" dirty="0" smtClean="0">
                <a:solidFill>
                  <a:prstClr val="black">
                    <a:lumMod val="85000"/>
                    <a:lumOff val="15000"/>
                  </a:prstClr>
                </a:solidFill>
                <a:cs typeface="Arial" charset="0"/>
              </a:rPr>
              <a:t>It does not account for regulatory effects such transcriptional control</a:t>
            </a:r>
          </a:p>
          <a:p>
            <a:pPr marL="457200" indent="-457200">
              <a:buFont typeface="Wingdings" pitchFamily="2" charset="2"/>
              <a:buChar char="§"/>
              <a:defRPr/>
            </a:pPr>
            <a:r>
              <a:rPr lang="en-US" sz="2000" dirty="0" smtClean="0">
                <a:solidFill>
                  <a:prstClr val="black">
                    <a:lumMod val="85000"/>
                    <a:lumOff val="15000"/>
                  </a:prstClr>
                </a:solidFill>
                <a:cs typeface="Arial" charset="0"/>
              </a:rPr>
              <a:t>The reliability of its predictions depends on the accuracy of the </a:t>
            </a:r>
            <a:r>
              <a:rPr lang="en-US" sz="2000" dirty="0" err="1" smtClean="0">
                <a:solidFill>
                  <a:prstClr val="black">
                    <a:lumMod val="85000"/>
                    <a:lumOff val="15000"/>
                  </a:prstClr>
                </a:solidFill>
                <a:cs typeface="Arial" charset="0"/>
              </a:rPr>
              <a:t>stoichiometry</a:t>
            </a:r>
            <a:r>
              <a:rPr lang="en-US" sz="2000" dirty="0" smtClean="0">
                <a:solidFill>
                  <a:prstClr val="black">
                    <a:lumMod val="85000"/>
                    <a:lumOff val="15000"/>
                  </a:prstClr>
                </a:solidFill>
                <a:cs typeface="Arial" charset="0"/>
              </a:rPr>
              <a:t> data</a:t>
            </a:r>
          </a:p>
          <a:p>
            <a:pPr marL="457200" indent="-457200">
              <a:buFont typeface="Wingdings" pitchFamily="2" charset="2"/>
              <a:buChar char="§"/>
              <a:defRPr/>
            </a:pPr>
            <a:r>
              <a:rPr lang="en-US" sz="2000" dirty="0" smtClean="0">
                <a:solidFill>
                  <a:prstClr val="black">
                    <a:lumMod val="85000"/>
                    <a:lumOff val="15000"/>
                  </a:prstClr>
                </a:solidFill>
                <a:cs typeface="Arial" charset="0"/>
              </a:rPr>
              <a:t>We don’t in practice know what specific reactions all the enzymes do</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r>
              <a:rPr lang="en-US" sz="2000" dirty="0" smtClean="0">
                <a:solidFill>
                  <a:prstClr val="black">
                    <a:lumMod val="85000"/>
                    <a:lumOff val="15000"/>
                  </a:prstClr>
                </a:solidFill>
                <a:cs typeface="Arial" charset="0"/>
              </a:rPr>
              <a:t>The predictions it makes for gene knockouts are usually good for ‘first shell’ predictions. </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endParaRPr lang="en-US" sz="2000" dirty="0">
              <a:solidFill>
                <a:prstClr val="black">
                  <a:lumMod val="85000"/>
                  <a:lumOff val="15000"/>
                </a:prstClr>
              </a:solidFill>
              <a:cs typeface="Arial" charset="0"/>
            </a:endParaRP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p:txBody>
      </p:sp>
      <p:sp>
        <p:nvSpPr>
          <p:cNvPr id="32770"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Limitations</a:t>
            </a:r>
            <a:endParaRPr lang="en-US" sz="2000" dirty="0">
              <a:solidFill>
                <a:prstClr val="black">
                  <a:lumMod val="85000"/>
                  <a:lumOff val="15000"/>
                </a:prstClr>
              </a:solidFill>
              <a:cs typeface="Arial" charset="0"/>
            </a:endParaRPr>
          </a:p>
        </p:txBody>
      </p:sp>
      <p:sp>
        <p:nvSpPr>
          <p:cNvPr id="4" name="TextBox 11"/>
          <p:cNvSpPr txBox="1">
            <a:spLocks noChangeArrowheads="1"/>
          </p:cNvSpPr>
          <p:nvPr/>
        </p:nvSpPr>
        <p:spPr bwMode="auto">
          <a:xfrm>
            <a:off x="2209800" y="45720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charset="0"/>
                <a:cs typeface="Arial" charset="0"/>
              </a:rPr>
              <a:t>A</a:t>
            </a:r>
          </a:p>
        </p:txBody>
      </p:sp>
      <p:sp>
        <p:nvSpPr>
          <p:cNvPr id="5" name="TextBox 12"/>
          <p:cNvSpPr txBox="1">
            <a:spLocks noChangeArrowheads="1"/>
          </p:cNvSpPr>
          <p:nvPr/>
        </p:nvSpPr>
        <p:spPr bwMode="auto">
          <a:xfrm>
            <a:off x="4419600" y="45720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charset="0"/>
                <a:cs typeface="Arial" charset="0"/>
              </a:rPr>
              <a:t>B</a:t>
            </a:r>
          </a:p>
        </p:txBody>
      </p:sp>
      <p:sp>
        <p:nvSpPr>
          <p:cNvPr id="7" name="TextBox 13"/>
          <p:cNvSpPr txBox="1">
            <a:spLocks noChangeArrowheads="1"/>
          </p:cNvSpPr>
          <p:nvPr/>
        </p:nvSpPr>
        <p:spPr bwMode="auto">
          <a:xfrm>
            <a:off x="6300788" y="45720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dirty="0">
                <a:solidFill>
                  <a:srgbClr val="4F81BD"/>
                </a:solidFill>
                <a:latin typeface="Arial" charset="0"/>
                <a:cs typeface="Arial" charset="0"/>
              </a:rPr>
              <a:t>C</a:t>
            </a:r>
          </a:p>
        </p:txBody>
      </p:sp>
      <p:cxnSp>
        <p:nvCxnSpPr>
          <p:cNvPr id="8" name="Straight Arrow Connector 7"/>
          <p:cNvCxnSpPr/>
          <p:nvPr/>
        </p:nvCxnSpPr>
        <p:spPr>
          <a:xfrm>
            <a:off x="3200400" y="4876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5400" y="4876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74394" y="5156200"/>
            <a:ext cx="126206" cy="71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4660106" y="5867400"/>
            <a:ext cx="458780" cy="584775"/>
          </a:xfrm>
          <a:prstGeom prst="rect">
            <a:avLst/>
          </a:prstGeom>
          <a:noFill/>
          <a:ln w="9525">
            <a:noFill/>
            <a:miter lim="800000"/>
            <a:headEnd/>
            <a:tailEnd/>
          </a:ln>
        </p:spPr>
        <p:txBody>
          <a:bodyPr wrap="none">
            <a:spAutoFit/>
          </a:bodyPr>
          <a:lstStyle/>
          <a:p>
            <a:pPr fontAlgn="base">
              <a:spcBef>
                <a:spcPct val="0"/>
              </a:spcBef>
              <a:spcAft>
                <a:spcPct val="0"/>
              </a:spcAft>
            </a:pPr>
            <a:r>
              <a:rPr lang="en-US" sz="3200" b="1" dirty="0" smtClean="0">
                <a:solidFill>
                  <a:srgbClr val="4F81BD"/>
                </a:solidFill>
                <a:latin typeface="Arial" charset="0"/>
                <a:cs typeface="Arial" charset="0"/>
              </a:rPr>
              <a:t>Y</a:t>
            </a:r>
            <a:endParaRPr lang="en-US" sz="3200" b="1" dirty="0">
              <a:solidFill>
                <a:srgbClr val="4F81BD"/>
              </a:solidFill>
              <a:latin typeface="Arial" charset="0"/>
              <a:cs typeface="Arial"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Limitations</a:t>
            </a:r>
            <a:endParaRPr lang="en-US" sz="2000" dirty="0">
              <a:solidFill>
                <a:prstClr val="black">
                  <a:lumMod val="85000"/>
                  <a:lumOff val="15000"/>
                </a:prstClr>
              </a:solidFill>
              <a:cs typeface="Arial" charset="0"/>
            </a:endParaRPr>
          </a:p>
        </p:txBody>
      </p:sp>
      <p:sp>
        <p:nvSpPr>
          <p:cNvPr id="6" name="Rectangle 3"/>
          <p:cNvSpPr>
            <a:spLocks noChangeArrowheads="1"/>
          </p:cNvSpPr>
          <p:nvPr/>
        </p:nvSpPr>
        <p:spPr bwMode="auto">
          <a:xfrm>
            <a:off x="685800" y="1003042"/>
            <a:ext cx="7772400" cy="4708981"/>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cs typeface="Arial" charset="0"/>
              </a:rPr>
              <a:t>Because it does not use kinetic parameters, it cannot predict metabolite concentrations</a:t>
            </a:r>
          </a:p>
          <a:p>
            <a:pPr marL="457200" indent="-457200">
              <a:buFont typeface="Wingdings" pitchFamily="2" charset="2"/>
              <a:buChar char="§"/>
              <a:defRPr/>
            </a:pPr>
            <a:r>
              <a:rPr lang="en-US" sz="2000" dirty="0" smtClean="0">
                <a:solidFill>
                  <a:prstClr val="black">
                    <a:lumMod val="85000"/>
                    <a:lumOff val="15000"/>
                  </a:prstClr>
                </a:solidFill>
                <a:cs typeface="Arial" charset="0"/>
              </a:rPr>
              <a:t>Is only suitable for determining fluxes at steady state</a:t>
            </a:r>
          </a:p>
          <a:p>
            <a:pPr marL="457200" indent="-457200">
              <a:buFont typeface="Wingdings" pitchFamily="2" charset="2"/>
              <a:buChar char="§"/>
              <a:defRPr/>
            </a:pPr>
            <a:r>
              <a:rPr lang="en-US" sz="2000" dirty="0" smtClean="0">
                <a:solidFill>
                  <a:prstClr val="black">
                    <a:lumMod val="85000"/>
                    <a:lumOff val="15000"/>
                  </a:prstClr>
                </a:solidFill>
                <a:cs typeface="Arial" charset="0"/>
              </a:rPr>
              <a:t>It does not account for regulatory effects such transcriptional control</a:t>
            </a:r>
          </a:p>
          <a:p>
            <a:pPr marL="457200" indent="-457200">
              <a:buFont typeface="Wingdings" pitchFamily="2" charset="2"/>
              <a:buChar char="§"/>
              <a:defRPr/>
            </a:pPr>
            <a:r>
              <a:rPr lang="en-US" sz="2000" dirty="0" smtClean="0">
                <a:solidFill>
                  <a:prstClr val="black">
                    <a:lumMod val="85000"/>
                    <a:lumOff val="15000"/>
                  </a:prstClr>
                </a:solidFill>
                <a:cs typeface="Arial" charset="0"/>
              </a:rPr>
              <a:t>The reliability of its predictions depends on the accuracy of the </a:t>
            </a:r>
            <a:r>
              <a:rPr lang="en-US" sz="2000" dirty="0" err="1" smtClean="0">
                <a:solidFill>
                  <a:prstClr val="black">
                    <a:lumMod val="85000"/>
                    <a:lumOff val="15000"/>
                  </a:prstClr>
                </a:solidFill>
                <a:cs typeface="Arial" charset="0"/>
              </a:rPr>
              <a:t>stoichiometry</a:t>
            </a:r>
            <a:r>
              <a:rPr lang="en-US" sz="2000" dirty="0" smtClean="0">
                <a:solidFill>
                  <a:prstClr val="black">
                    <a:lumMod val="85000"/>
                    <a:lumOff val="15000"/>
                  </a:prstClr>
                </a:solidFill>
                <a:cs typeface="Arial" charset="0"/>
              </a:rPr>
              <a:t> data</a:t>
            </a:r>
          </a:p>
          <a:p>
            <a:pPr marL="457200" indent="-457200">
              <a:buFont typeface="Wingdings" pitchFamily="2" charset="2"/>
              <a:buChar char="§"/>
              <a:defRPr/>
            </a:pPr>
            <a:r>
              <a:rPr lang="en-US" sz="2000" dirty="0" smtClean="0">
                <a:solidFill>
                  <a:prstClr val="black">
                    <a:lumMod val="85000"/>
                    <a:lumOff val="15000"/>
                  </a:prstClr>
                </a:solidFill>
                <a:cs typeface="Arial" charset="0"/>
              </a:rPr>
              <a:t>We don’t in practice know what specific reactions all the enzymes do</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r>
              <a:rPr lang="en-US" sz="2000" dirty="0" smtClean="0">
                <a:solidFill>
                  <a:prstClr val="black">
                    <a:lumMod val="85000"/>
                    <a:lumOff val="15000"/>
                  </a:prstClr>
                </a:solidFill>
                <a:cs typeface="Arial" charset="0"/>
              </a:rPr>
              <a:t>The predictions it makes for gene knockouts are usually good for ‘first shell’ predictions. </a:t>
            </a:r>
          </a:p>
          <a:p>
            <a:pPr marL="457200" indent="-457200">
              <a:buFont typeface="Wingdings" pitchFamily="2" charset="2"/>
              <a:buChar char="§"/>
              <a:defRPr/>
            </a:pPr>
            <a:endParaRPr lang="en-US" sz="2000" dirty="0" smtClean="0">
              <a:solidFill>
                <a:prstClr val="black">
                  <a:lumMod val="85000"/>
                  <a:lumOff val="15000"/>
                </a:prstClr>
              </a:solidFill>
              <a:cs typeface="Arial" charset="0"/>
            </a:endParaRPr>
          </a:p>
          <a:p>
            <a:pPr marL="457200" indent="-457200">
              <a:buFont typeface="Wingdings" pitchFamily="2" charset="2"/>
              <a:buChar char="§"/>
              <a:defRPr/>
            </a:pPr>
            <a:r>
              <a:rPr lang="en-US" sz="2000" dirty="0" smtClean="0">
                <a:solidFill>
                  <a:prstClr val="black">
                    <a:lumMod val="85000"/>
                    <a:lumOff val="15000"/>
                  </a:prstClr>
                </a:solidFill>
                <a:cs typeface="Arial" charset="0"/>
              </a:rPr>
              <a:t>Library approaches to this problem are the norm.  Very often the ‘right’ things to change in the system (discovered through screening) are unintuitive and are associated with non-enzymatic genes, affecting things like stress and membrane integrity in the cell</a:t>
            </a:r>
          </a:p>
        </p:txBody>
      </p:sp>
    </p:spTree>
    <p:extLst>
      <p:ext uri="{BB962C8B-B14F-4D97-AF65-F5344CB8AC3E}">
        <p14:creationId xmlns:p14="http://schemas.microsoft.com/office/powerpoint/2010/main" val="205971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In a nutshell…</a:t>
            </a:r>
          </a:p>
        </p:txBody>
      </p:sp>
      <p:sp>
        <p:nvSpPr>
          <p:cNvPr id="7" name="TextBox 6"/>
          <p:cNvSpPr txBox="1">
            <a:spLocks noChangeArrowheads="1"/>
          </p:cNvSpPr>
          <p:nvPr/>
        </p:nvSpPr>
        <p:spPr bwMode="auto">
          <a:xfrm>
            <a:off x="990600" y="609600"/>
            <a:ext cx="6934200" cy="1477963"/>
          </a:xfrm>
          <a:prstGeom prst="rect">
            <a:avLst/>
          </a:prstGeom>
          <a:noFill/>
          <a:ln w="9525">
            <a:noFill/>
            <a:miter lim="800000"/>
            <a:headEnd/>
            <a:tailEnd/>
          </a:ln>
        </p:spPr>
        <p:txBody>
          <a:bodyPr>
            <a:spAutoFit/>
          </a:bodyPr>
          <a:lstStyle/>
          <a:p>
            <a:r>
              <a:rPr lang="en-US" b="1" dirty="0"/>
              <a:t>Step 1</a:t>
            </a:r>
            <a:r>
              <a:rPr lang="en-US" dirty="0"/>
              <a:t>:  Augment the organism with a sufficient set of enzymes to convert metabolites already available to the cell into the desired product (or vice versa for catabolism) until activity is detectable</a:t>
            </a:r>
          </a:p>
          <a:p>
            <a:endParaRPr lang="en-US" dirty="0"/>
          </a:p>
          <a:p>
            <a:r>
              <a:rPr lang="en-US" b="1" dirty="0">
                <a:solidFill>
                  <a:srgbClr val="00B050"/>
                </a:solidFill>
              </a:rPr>
              <a:t>Step 2</a:t>
            </a:r>
            <a:r>
              <a:rPr lang="en-US" dirty="0">
                <a:solidFill>
                  <a:srgbClr val="00B050"/>
                </a:solidFill>
              </a:rPr>
              <a:t>:  Optimize the organism by:</a:t>
            </a:r>
          </a:p>
        </p:txBody>
      </p:sp>
      <p:sp>
        <p:nvSpPr>
          <p:cNvPr id="8" name="Rectangle 3"/>
          <p:cNvSpPr>
            <a:spLocks noChangeArrowheads="1"/>
          </p:cNvSpPr>
          <p:nvPr/>
        </p:nvSpPr>
        <p:spPr bwMode="auto">
          <a:xfrm>
            <a:off x="1143000" y="1981200"/>
            <a:ext cx="7772400" cy="2862322"/>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Improving the expression of bottleneck enzymes using directed evolution, truncations, or fusion proteins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Trying </a:t>
            </a:r>
            <a:r>
              <a:rPr lang="en-US" sz="2000" dirty="0" err="1">
                <a:solidFill>
                  <a:schemeClr val="tx1">
                    <a:lumMod val="85000"/>
                    <a:lumOff val="15000"/>
                  </a:schemeClr>
                </a:solidFill>
                <a:latin typeface="Calibri" pitchFamily="34" charset="0"/>
                <a:cs typeface="+mn-cs"/>
              </a:rPr>
              <a:t>homologs</a:t>
            </a:r>
            <a:r>
              <a:rPr lang="en-US" sz="2000" dirty="0">
                <a:solidFill>
                  <a:schemeClr val="tx1">
                    <a:lumMod val="85000"/>
                    <a:lumOff val="15000"/>
                  </a:schemeClr>
                </a:solidFill>
                <a:latin typeface="Calibri" pitchFamily="34" charset="0"/>
                <a:cs typeface="+mn-cs"/>
              </a:rPr>
              <a:t> of the enzymes used in step 1</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Finding the expression level of the enzymes that gives rise to optimal product formation</a:t>
            </a:r>
          </a:p>
          <a:p>
            <a:pPr marL="457200" indent="-457200" fontAlgn="auto">
              <a:spcBef>
                <a:spcPts val="0"/>
              </a:spcBef>
              <a:spcAft>
                <a:spcPts val="0"/>
              </a:spcAft>
              <a:buFont typeface="Wingdings" pitchFamily="2" charset="2"/>
              <a:buChar char="§"/>
              <a:defRPr/>
            </a:pPr>
            <a:r>
              <a:rPr lang="en-US" sz="2000" dirty="0">
                <a:solidFill>
                  <a:srgbClr val="00B050"/>
                </a:solidFill>
                <a:latin typeface="Calibri" pitchFamily="34" charset="0"/>
                <a:cs typeface="+mn-cs"/>
              </a:rPr>
              <a:t>Knocking-up, down, or out native enzymes to increase flux through the desired pathway</a:t>
            </a:r>
          </a:p>
          <a:p>
            <a:pPr marL="457200" indent="-457200" fontAlgn="auto">
              <a:spcBef>
                <a:spcPts val="0"/>
              </a:spcBef>
              <a:spcAft>
                <a:spcPts val="0"/>
              </a:spcAft>
              <a:buFont typeface="Wingdings" pitchFamily="2" charset="2"/>
              <a:buChar char="§"/>
              <a:defRPr/>
            </a:pPr>
            <a:r>
              <a:rPr lang="en-US" sz="2000" dirty="0">
                <a:solidFill>
                  <a:srgbClr val="00B050"/>
                </a:solidFill>
                <a:latin typeface="Calibri" pitchFamily="34" charset="0"/>
                <a:cs typeface="+mn-cs"/>
              </a:rPr>
              <a:t>Doing system-wide </a:t>
            </a:r>
            <a:r>
              <a:rPr lang="en-US" sz="2000" dirty="0" err="1">
                <a:solidFill>
                  <a:srgbClr val="00B050"/>
                </a:solidFill>
                <a:latin typeface="Calibri" pitchFamily="34" charset="0"/>
                <a:cs typeface="+mn-cs"/>
              </a:rPr>
              <a:t>transposon</a:t>
            </a:r>
            <a:r>
              <a:rPr lang="en-US" sz="2000" dirty="0">
                <a:solidFill>
                  <a:srgbClr val="00B050"/>
                </a:solidFill>
                <a:latin typeface="Calibri" pitchFamily="34" charset="0"/>
                <a:cs typeface="+mn-cs"/>
              </a:rPr>
              <a:t> or chemical mutagenesis and screen for improved </a:t>
            </a:r>
            <a:r>
              <a:rPr lang="en-US" sz="2000" dirty="0" smtClean="0">
                <a:solidFill>
                  <a:srgbClr val="00B050"/>
                </a:solidFill>
                <a:latin typeface="Calibri" pitchFamily="34" charset="0"/>
                <a:cs typeface="+mn-cs"/>
              </a:rPr>
              <a:t>yield</a:t>
            </a:r>
            <a:endParaRPr lang="en-US" sz="2000" dirty="0">
              <a:solidFill>
                <a:srgbClr val="00B050"/>
              </a:solidFill>
              <a:latin typeface="Calibri"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143000" y="1600200"/>
            <a:ext cx="7239000" cy="2124075"/>
          </a:xfrm>
          <a:prstGeom prst="rect">
            <a:avLst/>
          </a:prstGeom>
          <a:noFill/>
          <a:ln w="9525">
            <a:noFill/>
            <a:miter lim="800000"/>
            <a:headEnd/>
            <a:tailEnd/>
          </a:ln>
        </p:spPr>
        <p:txBody>
          <a:bodyPr>
            <a:spAutoFit/>
          </a:bodyPr>
          <a:lstStyle/>
          <a:p>
            <a:pPr fontAlgn="base">
              <a:spcBef>
                <a:spcPct val="0"/>
              </a:spcBef>
              <a:spcAft>
                <a:spcPct val="0"/>
              </a:spcAft>
            </a:pPr>
            <a:r>
              <a:rPr lang="en-US" sz="4400" dirty="0" smtClean="0">
                <a:solidFill>
                  <a:srgbClr val="FFFFFF"/>
                </a:solidFill>
                <a:latin typeface="Rockwell Extra Bold" pitchFamily="18" charset="0"/>
                <a:cs typeface="Arial" charset="0"/>
              </a:rPr>
              <a:t>Optimization of Biosynthesis using MAGE</a:t>
            </a:r>
          </a:p>
        </p:txBody>
      </p:sp>
      <p:sp>
        <p:nvSpPr>
          <p:cNvPr id="18435" name="TextBox 2"/>
          <p:cNvSpPr txBox="1">
            <a:spLocks noChangeArrowheads="1"/>
          </p:cNvSpPr>
          <p:nvPr/>
        </p:nvSpPr>
        <p:spPr bwMode="auto">
          <a:xfrm>
            <a:off x="4267200" y="5181600"/>
            <a:ext cx="1490663" cy="461963"/>
          </a:xfrm>
          <a:prstGeom prst="rect">
            <a:avLst/>
          </a:prstGeom>
          <a:noFill/>
          <a:ln w="9525">
            <a:noFill/>
            <a:miter lim="800000"/>
            <a:headEnd/>
            <a:tailEnd/>
          </a:ln>
        </p:spPr>
        <p:txBody>
          <a:bodyPr wrap="none">
            <a:spAutoFit/>
          </a:bodyPr>
          <a:lstStyle/>
          <a:p>
            <a:pPr fontAlgn="base">
              <a:spcBef>
                <a:spcPct val="0"/>
              </a:spcBef>
              <a:spcAft>
                <a:spcPct val="0"/>
              </a:spcAft>
            </a:pPr>
            <a:r>
              <a:rPr lang="en-US" sz="2400" smtClean="0">
                <a:solidFill>
                  <a:srgbClr val="FFFFFF"/>
                </a:solidFill>
                <a:latin typeface="Arial" charset="0"/>
                <a:cs typeface="Arial" charset="0"/>
              </a:rPr>
              <a:t>Wang.pdf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Methods of modifying the genome</a:t>
            </a:r>
            <a:endParaRPr lang="en-US" sz="2000" dirty="0">
              <a:solidFill>
                <a:prstClr val="black">
                  <a:lumMod val="85000"/>
                  <a:lumOff val="15000"/>
                </a:prstClr>
              </a:solidFill>
              <a:cs typeface="Arial" charset="0"/>
            </a:endParaRPr>
          </a:p>
        </p:txBody>
      </p:sp>
      <p:sp>
        <p:nvSpPr>
          <p:cNvPr id="6" name="Rectangle 3"/>
          <p:cNvSpPr>
            <a:spLocks noChangeArrowheads="1"/>
          </p:cNvSpPr>
          <p:nvPr/>
        </p:nvSpPr>
        <p:spPr bwMode="auto">
          <a:xfrm>
            <a:off x="685800" y="1003042"/>
            <a:ext cx="7772400" cy="4093428"/>
          </a:xfrm>
          <a:prstGeom prst="rect">
            <a:avLst/>
          </a:prstGeom>
          <a:noFill/>
          <a:ln w="9525">
            <a:noFill/>
            <a:miter lim="800000"/>
            <a:headEnd/>
            <a:tailEnd/>
          </a:ln>
        </p:spPr>
        <p:txBody>
          <a:bodyPr wrap="square">
            <a:spAutoFit/>
          </a:bodyPr>
          <a:lstStyle/>
          <a:p>
            <a:pPr marL="457200" indent="-457200">
              <a:defRPr/>
            </a:pPr>
            <a:r>
              <a:rPr lang="en-US" sz="2000" dirty="0" smtClean="0">
                <a:solidFill>
                  <a:prstClr val="black">
                    <a:lumMod val="85000"/>
                    <a:lumOff val="15000"/>
                  </a:prstClr>
                </a:solidFill>
                <a:cs typeface="Arial" charset="0"/>
              </a:rPr>
              <a:t>Chemical Mutagenesis – different chemicals cause specific types of </a:t>
            </a:r>
            <a:r>
              <a:rPr lang="en-US" sz="2000" dirty="0" err="1" smtClean="0">
                <a:solidFill>
                  <a:prstClr val="black">
                    <a:lumMod val="85000"/>
                    <a:lumOff val="15000"/>
                  </a:prstClr>
                </a:solidFill>
                <a:cs typeface="Arial" charset="0"/>
              </a:rPr>
              <a:t>missense</a:t>
            </a:r>
            <a:r>
              <a:rPr lang="en-US" sz="2000" dirty="0" smtClean="0">
                <a:solidFill>
                  <a:prstClr val="black">
                    <a:lumMod val="85000"/>
                    <a:lumOff val="15000"/>
                  </a:prstClr>
                </a:solidFill>
                <a:cs typeface="Arial" charset="0"/>
              </a:rPr>
              <a:t> or </a:t>
            </a:r>
            <a:r>
              <a:rPr lang="en-US" sz="2000" dirty="0" err="1" smtClean="0">
                <a:solidFill>
                  <a:prstClr val="black">
                    <a:lumMod val="85000"/>
                    <a:lumOff val="15000"/>
                  </a:prstClr>
                </a:solidFill>
                <a:cs typeface="Arial" charset="0"/>
              </a:rPr>
              <a:t>frameshift</a:t>
            </a:r>
            <a:r>
              <a:rPr lang="en-US" sz="2000" dirty="0" smtClean="0">
                <a:solidFill>
                  <a:prstClr val="black">
                    <a:lumMod val="85000"/>
                    <a:lumOff val="15000"/>
                  </a:prstClr>
                </a:solidFill>
                <a:cs typeface="Arial" charset="0"/>
              </a:rPr>
              <a:t> mutations.  Ex.  MNNG, UV light</a:t>
            </a:r>
          </a:p>
          <a:p>
            <a:pPr marL="457200" indent="-457200">
              <a:defRPr/>
            </a:pPr>
            <a:endParaRPr lang="en-US" sz="2000" dirty="0" smtClean="0">
              <a:solidFill>
                <a:prstClr val="black">
                  <a:lumMod val="85000"/>
                  <a:lumOff val="15000"/>
                </a:prstClr>
              </a:solidFill>
              <a:cs typeface="Arial" charset="0"/>
            </a:endParaRPr>
          </a:p>
          <a:p>
            <a:pPr marL="457200" indent="-457200">
              <a:defRPr/>
            </a:pPr>
            <a:r>
              <a:rPr lang="en-US" sz="2000" dirty="0" err="1" smtClean="0">
                <a:solidFill>
                  <a:prstClr val="black">
                    <a:lumMod val="85000"/>
                    <a:lumOff val="15000"/>
                  </a:prstClr>
                </a:solidFill>
                <a:cs typeface="Arial" charset="0"/>
              </a:rPr>
              <a:t>Transposon</a:t>
            </a:r>
            <a:r>
              <a:rPr lang="en-US" sz="2000" dirty="0" smtClean="0">
                <a:solidFill>
                  <a:prstClr val="black">
                    <a:lumMod val="85000"/>
                    <a:lumOff val="15000"/>
                  </a:prstClr>
                </a:solidFill>
                <a:cs typeface="Arial" charset="0"/>
              </a:rPr>
              <a:t> Mutagenesis – random integration of a large DNA sequence into arbitrary positions in the genome.  It has largely the same effect as randomly adding stop </a:t>
            </a:r>
            <a:r>
              <a:rPr lang="en-US" sz="2000" dirty="0" err="1" smtClean="0">
                <a:solidFill>
                  <a:prstClr val="black">
                    <a:lumMod val="85000"/>
                    <a:lumOff val="15000"/>
                  </a:prstClr>
                </a:solidFill>
                <a:cs typeface="Arial" charset="0"/>
              </a:rPr>
              <a:t>codons</a:t>
            </a:r>
            <a:r>
              <a:rPr lang="en-US" sz="2000" dirty="0" smtClean="0">
                <a:solidFill>
                  <a:prstClr val="black">
                    <a:lumMod val="85000"/>
                    <a:lumOff val="15000"/>
                  </a:prstClr>
                </a:solidFill>
                <a:cs typeface="Arial" charset="0"/>
              </a:rPr>
              <a:t>.</a:t>
            </a:r>
          </a:p>
          <a:p>
            <a:pPr marL="457200" indent="-457200">
              <a:defRPr/>
            </a:pPr>
            <a:endParaRPr lang="en-US" sz="2000" dirty="0" smtClean="0">
              <a:solidFill>
                <a:prstClr val="black">
                  <a:lumMod val="85000"/>
                  <a:lumOff val="15000"/>
                </a:prstClr>
              </a:solidFill>
              <a:cs typeface="Arial" charset="0"/>
            </a:endParaRPr>
          </a:p>
          <a:p>
            <a:pPr marL="457200" indent="-457200">
              <a:defRPr/>
            </a:pPr>
            <a:r>
              <a:rPr lang="en-US" sz="2000" dirty="0" smtClean="0">
                <a:solidFill>
                  <a:prstClr val="black">
                    <a:lumMod val="85000"/>
                    <a:lumOff val="15000"/>
                  </a:prstClr>
                </a:solidFill>
                <a:cs typeface="Arial" charset="0"/>
              </a:rPr>
              <a:t>Homologous Recombination – site-specific targeting of a gene.  Can be used for knock-up, knock-down, or knock-out (or other fancier things)</a:t>
            </a:r>
          </a:p>
          <a:p>
            <a:pPr marL="457200" indent="-457200">
              <a:defRPr/>
            </a:pPr>
            <a:endParaRPr lang="en-US" sz="2000" dirty="0" smtClean="0">
              <a:solidFill>
                <a:prstClr val="black">
                  <a:lumMod val="85000"/>
                  <a:lumOff val="15000"/>
                </a:prstClr>
              </a:solidFill>
              <a:cs typeface="Arial" charset="0"/>
            </a:endParaRPr>
          </a:p>
          <a:p>
            <a:pPr marL="457200" indent="-457200">
              <a:defRPr/>
            </a:pPr>
            <a:r>
              <a:rPr lang="en-US" sz="2000" dirty="0" smtClean="0">
                <a:solidFill>
                  <a:prstClr val="black">
                    <a:lumMod val="85000"/>
                    <a:lumOff val="15000"/>
                  </a:prstClr>
                </a:solidFill>
                <a:cs typeface="Arial" charset="0"/>
              </a:rPr>
              <a:t>Multiplex Automated Genome Engineering (MAGE) – the new method.  Involves making many explicit edits to the genome using </a:t>
            </a:r>
            <a:r>
              <a:rPr lang="en-US" sz="2000" dirty="0" err="1" smtClean="0">
                <a:solidFill>
                  <a:prstClr val="black">
                    <a:lumMod val="85000"/>
                    <a:lumOff val="15000"/>
                  </a:prstClr>
                </a:solidFill>
                <a:cs typeface="Arial" charset="0"/>
              </a:rPr>
              <a:t>oligos</a:t>
            </a:r>
            <a:endParaRPr lang="en-US" sz="2000" dirty="0" smtClean="0">
              <a:solidFill>
                <a:prstClr val="black">
                  <a:lumMod val="85000"/>
                  <a:lumOff val="15000"/>
                </a:prstClr>
              </a:solidFill>
              <a:cs typeface="Arial" charset="0"/>
            </a:endParaRPr>
          </a:p>
        </p:txBody>
      </p:sp>
    </p:spTree>
    <p:custDataLst>
      <p:tags r:id="rId1"/>
    </p:custDataLst>
    <p:extLst>
      <p:ext uri="{BB962C8B-B14F-4D97-AF65-F5344CB8AC3E}">
        <p14:creationId xmlns:p14="http://schemas.microsoft.com/office/powerpoint/2010/main" val="173311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152400" y="914400"/>
            <a:ext cx="8791575" cy="3119438"/>
          </a:xfrm>
          <a:prstGeom prst="rect">
            <a:avLst/>
          </a:prstGeom>
          <a:noFill/>
          <a:ln w="9525">
            <a:noFill/>
            <a:miter lim="800000"/>
            <a:headEnd/>
            <a:tailEnd/>
          </a:ln>
        </p:spPr>
      </p:pic>
      <p:sp>
        <p:nvSpPr>
          <p:cNvPr id="19459" name="Rectangle 20"/>
          <p:cNvSpPr>
            <a:spLocks noChangeArrowheads="1"/>
          </p:cNvSpPr>
          <p:nvPr/>
        </p:nvSpPr>
        <p:spPr bwMode="auto">
          <a:xfrm>
            <a:off x="6705600" y="6324600"/>
            <a:ext cx="2286000" cy="369888"/>
          </a:xfrm>
          <a:prstGeom prst="rect">
            <a:avLst/>
          </a:prstGeom>
          <a:noFill/>
          <a:ln w="9525">
            <a:noFill/>
            <a:miter lim="800000"/>
            <a:headEnd/>
            <a:tailEnd/>
          </a:ln>
        </p:spPr>
        <p:txBody>
          <a:bodyPr>
            <a:spAutoFit/>
          </a:bodyPr>
          <a:lstStyle/>
          <a:p>
            <a:pPr fontAlgn="base">
              <a:spcBef>
                <a:spcPct val="0"/>
              </a:spcBef>
              <a:spcAft>
                <a:spcPct val="0"/>
              </a:spcAft>
            </a:pPr>
            <a:r>
              <a:rPr lang="en-US" smtClean="0">
                <a:solidFill>
                  <a:prstClr val="black"/>
                </a:solidFill>
                <a:latin typeface="Arial" charset="0"/>
                <a:cs typeface="Arial" charset="0"/>
              </a:rPr>
              <a:t>PMID:19633652</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9375" y="190500"/>
            <a:ext cx="8986838" cy="709613"/>
          </a:xfrm>
        </p:spPr>
        <p:txBody>
          <a:bodyPr/>
          <a:lstStyle/>
          <a:p>
            <a:pPr eaLnBrk="1" hangingPunct="1">
              <a:defRPr/>
            </a:pPr>
            <a:r>
              <a:rPr lang="en-US" sz="2800" dirty="0" err="1" smtClean="0">
                <a:latin typeface="Rockwell Extra Bold" pitchFamily="18" charset="0"/>
                <a:ea typeface="+mn-ea"/>
                <a:cs typeface="Arial" charset="0"/>
              </a:rPr>
              <a:t>Oligo</a:t>
            </a:r>
            <a:r>
              <a:rPr lang="en-US" sz="2800" dirty="0" smtClean="0">
                <a:latin typeface="Rockwell Extra Bold" pitchFamily="18" charset="0"/>
                <a:ea typeface="+mn-ea"/>
                <a:cs typeface="Arial" charset="0"/>
              </a:rPr>
              <a:t>-based </a:t>
            </a:r>
            <a:r>
              <a:rPr lang="en-US" sz="2800" dirty="0" err="1" smtClean="0">
                <a:latin typeface="Rockwell Extra Bold" pitchFamily="18" charset="0"/>
                <a:ea typeface="+mn-ea"/>
                <a:cs typeface="Arial" charset="0"/>
              </a:rPr>
              <a:t>Recombineering</a:t>
            </a:r>
            <a:endParaRPr lang="en-US" sz="2800" dirty="0" smtClean="0">
              <a:latin typeface="Rockwell Extra Bold" pitchFamily="18" charset="0"/>
              <a:ea typeface="+mn-ea"/>
              <a:cs typeface="Arial" charset="0"/>
            </a:endParaRPr>
          </a:p>
        </p:txBody>
      </p:sp>
      <p:grpSp>
        <p:nvGrpSpPr>
          <p:cNvPr id="2" name="Group 23"/>
          <p:cNvGrpSpPr>
            <a:grpSpLocks/>
          </p:cNvGrpSpPr>
          <p:nvPr/>
        </p:nvGrpSpPr>
        <p:grpSpPr bwMode="auto">
          <a:xfrm>
            <a:off x="1676400" y="1295400"/>
            <a:ext cx="6126163" cy="4949825"/>
            <a:chOff x="4922838" y="1527175"/>
            <a:chExt cx="3802062" cy="3071813"/>
          </a:xfrm>
        </p:grpSpPr>
        <p:pic>
          <p:nvPicPr>
            <p:cNvPr id="20484" name="Picture 23"/>
            <p:cNvPicPr>
              <a:picLocks noChangeAspect="1" noChangeArrowheads="1"/>
            </p:cNvPicPr>
            <p:nvPr/>
          </p:nvPicPr>
          <p:blipFill>
            <a:blip r:embed="rId3" cstate="print"/>
            <a:srcRect/>
            <a:stretch>
              <a:fillRect/>
            </a:stretch>
          </p:blipFill>
          <p:spPr bwMode="auto">
            <a:xfrm>
              <a:off x="4922838" y="1527175"/>
              <a:ext cx="3571875" cy="2446338"/>
            </a:xfrm>
            <a:prstGeom prst="rect">
              <a:avLst/>
            </a:prstGeom>
            <a:noFill/>
            <a:ln w="9525">
              <a:noFill/>
              <a:miter lim="800000"/>
              <a:headEnd/>
              <a:tailEnd/>
            </a:ln>
          </p:spPr>
        </p:pic>
        <p:grpSp>
          <p:nvGrpSpPr>
            <p:cNvPr id="3" name="Group 29"/>
            <p:cNvGrpSpPr>
              <a:grpSpLocks/>
            </p:cNvGrpSpPr>
            <p:nvPr/>
          </p:nvGrpSpPr>
          <p:grpSpPr bwMode="auto">
            <a:xfrm>
              <a:off x="5384800" y="2236788"/>
              <a:ext cx="3033713" cy="1824037"/>
              <a:chOff x="3219" y="1446"/>
              <a:chExt cx="1911" cy="1149"/>
            </a:xfrm>
          </p:grpSpPr>
          <p:sp>
            <p:nvSpPr>
              <p:cNvPr id="20489" name="Oval 30"/>
              <p:cNvSpPr>
                <a:spLocks noChangeArrowheads="1"/>
              </p:cNvSpPr>
              <p:nvPr/>
            </p:nvSpPr>
            <p:spPr bwMode="auto">
              <a:xfrm rot="1657558">
                <a:off x="3701" y="1446"/>
                <a:ext cx="508" cy="283"/>
              </a:xfrm>
              <a:prstGeom prst="ellipse">
                <a:avLst/>
              </a:prstGeom>
              <a:noFill/>
              <a:ln w="31750">
                <a:solidFill>
                  <a:schemeClr val="tx1"/>
                </a:solidFill>
                <a:round/>
                <a:headEnd/>
                <a:tailEnd/>
              </a:ln>
            </p:spPr>
            <p:txBody>
              <a:bodyPr wrap="none" anchor="ctr"/>
              <a:lstStyle/>
              <a:p>
                <a:pPr fontAlgn="base">
                  <a:spcBef>
                    <a:spcPct val="0"/>
                  </a:spcBef>
                  <a:spcAft>
                    <a:spcPct val="0"/>
                  </a:spcAft>
                </a:pPr>
                <a:endParaRPr lang="en-US" smtClean="0">
                  <a:solidFill>
                    <a:prstClr val="black"/>
                  </a:solidFill>
                  <a:latin typeface="Arial" charset="0"/>
                  <a:cs typeface="Arial" charset="0"/>
                </a:endParaRPr>
              </a:p>
            </p:txBody>
          </p:sp>
          <p:sp>
            <p:nvSpPr>
              <p:cNvPr id="20490" name="Line 31"/>
              <p:cNvSpPr>
                <a:spLocks noChangeShapeType="1"/>
              </p:cNvSpPr>
              <p:nvPr/>
            </p:nvSpPr>
            <p:spPr bwMode="auto">
              <a:xfrm flipH="1">
                <a:off x="3219" y="1482"/>
                <a:ext cx="507" cy="1113"/>
              </a:xfrm>
              <a:prstGeom prst="line">
                <a:avLst/>
              </a:prstGeom>
              <a:noFill/>
              <a:ln w="31750">
                <a:solidFill>
                  <a:schemeClr val="tx1"/>
                </a:solidFill>
                <a:round/>
                <a:headEnd/>
                <a:tailEnd/>
              </a:ln>
            </p:spPr>
            <p:txBody>
              <a:bodyPr/>
              <a:lstStyle/>
              <a:p>
                <a:pPr fontAlgn="base">
                  <a:spcBef>
                    <a:spcPct val="0"/>
                  </a:spcBef>
                  <a:spcAft>
                    <a:spcPct val="0"/>
                  </a:spcAft>
                </a:pPr>
                <a:endParaRPr lang="en-US" smtClean="0">
                  <a:solidFill>
                    <a:prstClr val="black"/>
                  </a:solidFill>
                  <a:latin typeface="Arial" charset="0"/>
                  <a:cs typeface="Arial" charset="0"/>
                </a:endParaRPr>
              </a:p>
            </p:txBody>
          </p:sp>
          <p:sp>
            <p:nvSpPr>
              <p:cNvPr id="20491" name="Line 32"/>
              <p:cNvSpPr>
                <a:spLocks noChangeShapeType="1"/>
              </p:cNvSpPr>
              <p:nvPr/>
            </p:nvSpPr>
            <p:spPr bwMode="auto">
              <a:xfrm>
                <a:off x="4186" y="1652"/>
                <a:ext cx="944" cy="847"/>
              </a:xfrm>
              <a:prstGeom prst="line">
                <a:avLst/>
              </a:prstGeom>
              <a:noFill/>
              <a:ln w="31750">
                <a:solidFill>
                  <a:schemeClr val="tx1"/>
                </a:solidFill>
                <a:round/>
                <a:headEnd/>
                <a:tailEnd/>
              </a:ln>
            </p:spPr>
            <p:txBody>
              <a:bodyPr/>
              <a:lstStyle/>
              <a:p>
                <a:pPr fontAlgn="base">
                  <a:spcBef>
                    <a:spcPct val="0"/>
                  </a:spcBef>
                  <a:spcAft>
                    <a:spcPct val="0"/>
                  </a:spcAft>
                </a:pPr>
                <a:endParaRPr lang="en-US" smtClean="0">
                  <a:solidFill>
                    <a:prstClr val="black"/>
                  </a:solidFill>
                  <a:latin typeface="Arial" charset="0"/>
                  <a:cs typeface="Arial" charset="0"/>
                </a:endParaRPr>
              </a:p>
            </p:txBody>
          </p:sp>
        </p:grpSp>
        <p:grpSp>
          <p:nvGrpSpPr>
            <p:cNvPr id="4" name="Group 36"/>
            <p:cNvGrpSpPr>
              <a:grpSpLocks/>
            </p:cNvGrpSpPr>
            <p:nvPr/>
          </p:nvGrpSpPr>
          <p:grpSpPr bwMode="auto">
            <a:xfrm>
              <a:off x="5491163" y="3957638"/>
              <a:ext cx="3233737" cy="641350"/>
              <a:chOff x="3286" y="2481"/>
              <a:chExt cx="2037" cy="404"/>
            </a:xfrm>
          </p:grpSpPr>
          <p:pic>
            <p:nvPicPr>
              <p:cNvPr id="20487" name="Picture 37"/>
              <p:cNvPicPr>
                <a:picLocks noChangeAspect="1" noChangeArrowheads="1"/>
              </p:cNvPicPr>
              <p:nvPr/>
            </p:nvPicPr>
            <p:blipFill>
              <a:blip r:embed="rId4" cstate="print"/>
              <a:srcRect/>
              <a:stretch>
                <a:fillRect/>
              </a:stretch>
            </p:blipFill>
            <p:spPr bwMode="auto">
              <a:xfrm>
                <a:off x="3286" y="2481"/>
                <a:ext cx="2037" cy="404"/>
              </a:xfrm>
              <a:prstGeom prst="rect">
                <a:avLst/>
              </a:prstGeom>
              <a:noFill/>
              <a:ln w="9525">
                <a:noFill/>
                <a:miter lim="800000"/>
                <a:headEnd/>
                <a:tailEnd/>
              </a:ln>
            </p:spPr>
          </p:pic>
          <p:sp>
            <p:nvSpPr>
              <p:cNvPr id="20488" name="Text Box 38"/>
              <p:cNvSpPr txBox="1">
                <a:spLocks noChangeArrowheads="1"/>
              </p:cNvSpPr>
              <p:nvPr/>
            </p:nvSpPr>
            <p:spPr bwMode="auto">
              <a:xfrm>
                <a:off x="3292" y="2547"/>
                <a:ext cx="677" cy="212"/>
              </a:xfrm>
              <a:prstGeom prst="rect">
                <a:avLst/>
              </a:prstGeom>
              <a:solidFill>
                <a:schemeClr val="bg1"/>
              </a:solidFill>
              <a:ln w="9525">
                <a:noFill/>
                <a:miter lim="800000"/>
                <a:headEnd/>
                <a:tailEnd/>
              </a:ln>
            </p:spPr>
            <p:txBody>
              <a:bodyPr>
                <a:spAutoFit/>
              </a:bodyPr>
              <a:lstStyle/>
              <a:p>
                <a:pPr algn="r" fontAlgn="base">
                  <a:spcBef>
                    <a:spcPct val="50000"/>
                  </a:spcBef>
                  <a:spcAft>
                    <a:spcPct val="0"/>
                  </a:spcAft>
                </a:pPr>
                <a:r>
                  <a:rPr lang="en-US" sz="1600" smtClean="0">
                    <a:solidFill>
                      <a:prstClr val="black"/>
                    </a:solidFill>
                    <a:latin typeface="Arial" charset="0"/>
                    <a:cs typeface="Arial" charset="0"/>
                  </a:rPr>
                  <a:t>mismatch</a:t>
                </a:r>
              </a:p>
            </p:txBody>
          </p:sp>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MAGE Fig1"/>
          <p:cNvPicPr>
            <a:picLocks noChangeAspect="1" noChangeArrowheads="1"/>
          </p:cNvPicPr>
          <p:nvPr/>
        </p:nvPicPr>
        <p:blipFill>
          <a:blip r:embed="rId4" cstate="print"/>
          <a:srcRect t="3053"/>
          <a:stretch>
            <a:fillRect/>
          </a:stretch>
        </p:blipFill>
        <p:spPr bwMode="auto">
          <a:xfrm>
            <a:off x="3232150" y="1485900"/>
            <a:ext cx="4083050" cy="4610100"/>
          </a:xfrm>
          <a:prstGeom prst="rect">
            <a:avLst/>
          </a:prstGeom>
          <a:noFill/>
          <a:ln w="9525">
            <a:noFill/>
            <a:miter lim="800000"/>
            <a:headEnd/>
            <a:tailEnd/>
          </a:ln>
        </p:spPr>
      </p:pic>
      <p:sp>
        <p:nvSpPr>
          <p:cNvPr id="18435" name="Rectangle 2"/>
          <p:cNvSpPr>
            <a:spLocks noGrp="1" noChangeArrowheads="1"/>
          </p:cNvSpPr>
          <p:nvPr>
            <p:ph type="title"/>
          </p:nvPr>
        </p:nvSpPr>
        <p:spPr>
          <a:xfrm>
            <a:off x="79375" y="190500"/>
            <a:ext cx="8986838" cy="709613"/>
          </a:xfrm>
        </p:spPr>
        <p:txBody>
          <a:bodyPr/>
          <a:lstStyle/>
          <a:p>
            <a:pPr eaLnBrk="1" hangingPunct="1">
              <a:defRPr/>
            </a:pPr>
            <a:r>
              <a:rPr lang="en-US" sz="2800" dirty="0" smtClean="0">
                <a:latin typeface="Rockwell Extra Bold" pitchFamily="18" charset="0"/>
                <a:ea typeface="+mn-ea"/>
                <a:cs typeface="Arial" charset="0"/>
              </a:rPr>
              <a:t>Multiplex Automated Genome Engineering (MAGE)</a:t>
            </a:r>
          </a:p>
        </p:txBody>
      </p:sp>
      <p:sp>
        <p:nvSpPr>
          <p:cNvPr id="21509" name="Arc 5"/>
          <p:cNvSpPr>
            <a:spLocks/>
          </p:cNvSpPr>
          <p:nvPr/>
        </p:nvSpPr>
        <p:spPr bwMode="auto">
          <a:xfrm rot="-3170714">
            <a:off x="3016250" y="3395663"/>
            <a:ext cx="738187" cy="4905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rgbClr val="EE0000"/>
            </a:solidFill>
            <a:round/>
            <a:headEnd type="stealth" w="lg" len="lg"/>
            <a:tailEnd/>
          </a:ln>
        </p:spPr>
        <p:txBody>
          <a:bodyPr wrap="none" anchor="ctr"/>
          <a:lstStyle/>
          <a:p>
            <a:pPr fontAlgn="base">
              <a:spcBef>
                <a:spcPct val="0"/>
              </a:spcBef>
              <a:spcAft>
                <a:spcPct val="0"/>
              </a:spcAft>
            </a:pPr>
            <a:endParaRPr lang="en-US" smtClean="0">
              <a:solidFill>
                <a:prstClr val="black"/>
              </a:solidFill>
              <a:latin typeface="Arial" charset="0"/>
              <a:cs typeface="Arial" charset="0"/>
            </a:endParaRPr>
          </a:p>
        </p:txBody>
      </p:sp>
      <p:grpSp>
        <p:nvGrpSpPr>
          <p:cNvPr id="2" name="Group 7"/>
          <p:cNvGrpSpPr>
            <a:grpSpLocks/>
          </p:cNvGrpSpPr>
          <p:nvPr/>
        </p:nvGrpSpPr>
        <p:grpSpPr bwMode="auto">
          <a:xfrm>
            <a:off x="1230313" y="1163638"/>
            <a:ext cx="1514475" cy="1333500"/>
            <a:chOff x="616285" y="1163105"/>
            <a:chExt cx="1515346" cy="1333343"/>
          </a:xfrm>
        </p:grpSpPr>
        <p:pic>
          <p:nvPicPr>
            <p:cNvPr id="21515" name="Picture 50"/>
            <p:cNvPicPr>
              <a:picLocks noChangeAspect="1" noChangeArrowheads="1"/>
            </p:cNvPicPr>
            <p:nvPr/>
          </p:nvPicPr>
          <p:blipFill>
            <a:blip r:embed="rId5" cstate="print"/>
            <a:srcRect/>
            <a:stretch>
              <a:fillRect/>
            </a:stretch>
          </p:blipFill>
          <p:spPr bwMode="auto">
            <a:xfrm>
              <a:off x="766853" y="1646823"/>
              <a:ext cx="557923" cy="552994"/>
            </a:xfrm>
            <a:prstGeom prst="rect">
              <a:avLst/>
            </a:prstGeom>
            <a:noFill/>
            <a:ln w="9525">
              <a:noFill/>
              <a:miter lim="800000"/>
              <a:headEnd/>
              <a:tailEnd/>
            </a:ln>
          </p:spPr>
        </p:pic>
        <p:pic>
          <p:nvPicPr>
            <p:cNvPr id="21516" name="Picture 48" descr="NTIblastViewer"/>
            <p:cNvPicPr>
              <a:picLocks noChangeAspect="1" noChangeArrowheads="1"/>
            </p:cNvPicPr>
            <p:nvPr/>
          </p:nvPicPr>
          <p:blipFill>
            <a:blip r:embed="rId6" cstate="print"/>
            <a:srcRect/>
            <a:stretch>
              <a:fillRect/>
            </a:stretch>
          </p:blipFill>
          <p:spPr bwMode="auto">
            <a:xfrm>
              <a:off x="1220079" y="1825338"/>
              <a:ext cx="774204" cy="557021"/>
            </a:xfrm>
            <a:prstGeom prst="rect">
              <a:avLst/>
            </a:prstGeom>
            <a:noFill/>
            <a:ln w="9525">
              <a:noFill/>
              <a:miter lim="800000"/>
              <a:headEnd/>
              <a:tailEnd/>
            </a:ln>
          </p:spPr>
        </p:pic>
        <p:sp>
          <p:nvSpPr>
            <p:cNvPr id="21517" name="AutoShape 51"/>
            <p:cNvSpPr>
              <a:spLocks noChangeArrowheads="1"/>
            </p:cNvSpPr>
            <p:nvPr/>
          </p:nvSpPr>
          <p:spPr bwMode="auto">
            <a:xfrm>
              <a:off x="660779" y="1511259"/>
              <a:ext cx="1434068" cy="985189"/>
            </a:xfrm>
            <a:prstGeom prst="roundRect">
              <a:avLst>
                <a:gd name="adj" fmla="val 16667"/>
              </a:avLst>
            </a:prstGeom>
            <a:noFill/>
            <a:ln w="12700">
              <a:solidFill>
                <a:schemeClr val="tx1"/>
              </a:solidFill>
              <a:round/>
              <a:headEnd/>
              <a:tailEnd/>
            </a:ln>
          </p:spPr>
          <p:txBody>
            <a:bodyPr wrap="none" anchor="ctr"/>
            <a:lstStyle/>
            <a:p>
              <a:pPr fontAlgn="base">
                <a:spcBef>
                  <a:spcPct val="0"/>
                </a:spcBef>
                <a:spcAft>
                  <a:spcPct val="0"/>
                </a:spcAft>
              </a:pPr>
              <a:endParaRPr lang="en-US" smtClean="0">
                <a:solidFill>
                  <a:prstClr val="black"/>
                </a:solidFill>
                <a:latin typeface="Arial" charset="0"/>
                <a:cs typeface="Arial" charset="0"/>
              </a:endParaRPr>
            </a:p>
          </p:txBody>
        </p:sp>
        <p:sp>
          <p:nvSpPr>
            <p:cNvPr id="21518" name="Rectangle 61"/>
            <p:cNvSpPr>
              <a:spLocks noChangeArrowheads="1"/>
            </p:cNvSpPr>
            <p:nvPr/>
          </p:nvSpPr>
          <p:spPr bwMode="auto">
            <a:xfrm>
              <a:off x="616285" y="1163105"/>
              <a:ext cx="1515346" cy="338239"/>
            </a:xfrm>
            <a:prstGeom prst="rect">
              <a:avLst/>
            </a:prstGeom>
            <a:noFill/>
            <a:ln w="9525">
              <a:noFill/>
              <a:miter lim="800000"/>
              <a:headEnd/>
              <a:tailEnd/>
            </a:ln>
          </p:spPr>
          <p:txBody>
            <a:bodyPr wrap="none">
              <a:spAutoFit/>
            </a:bodyPr>
            <a:lstStyle/>
            <a:p>
              <a:pPr fontAlgn="base">
                <a:spcBef>
                  <a:spcPct val="0"/>
                </a:spcBef>
                <a:spcAft>
                  <a:spcPct val="0"/>
                </a:spcAft>
              </a:pPr>
              <a:r>
                <a:rPr lang="en-US" sz="1600" i="1" smtClean="0">
                  <a:solidFill>
                    <a:prstClr val="black"/>
                  </a:solidFill>
                  <a:latin typeface="Arial" charset="0"/>
                  <a:cs typeface="Arial" charset="0"/>
                </a:rPr>
                <a:t>in silico </a:t>
              </a:r>
              <a:r>
                <a:rPr lang="en-US" sz="1600" smtClean="0">
                  <a:solidFill>
                    <a:prstClr val="black"/>
                  </a:solidFill>
                  <a:latin typeface="Arial" charset="0"/>
                  <a:cs typeface="Arial" charset="0"/>
                </a:rPr>
                <a:t>design</a:t>
              </a:r>
            </a:p>
          </p:txBody>
        </p:sp>
      </p:grpSp>
      <p:cxnSp>
        <p:nvCxnSpPr>
          <p:cNvPr id="21512" name="Straight Arrow Connector 22"/>
          <p:cNvCxnSpPr>
            <a:cxnSpLocks noChangeShapeType="1"/>
          </p:cNvCxnSpPr>
          <p:nvPr/>
        </p:nvCxnSpPr>
        <p:spPr bwMode="auto">
          <a:xfrm>
            <a:off x="2820988" y="1943100"/>
            <a:ext cx="800100" cy="1588"/>
          </a:xfrm>
          <a:prstGeom prst="straightConnector1">
            <a:avLst/>
          </a:prstGeom>
          <a:noFill/>
          <a:ln w="57150" algn="ctr">
            <a:solidFill>
              <a:srgbClr val="EE0000"/>
            </a:solidFill>
            <a:round/>
            <a:headEnd/>
            <a:tailEnd type="stealth" w="lg" len="lg"/>
          </a:ln>
        </p:spPr>
      </p:cxnSp>
      <p:sp>
        <p:nvSpPr>
          <p:cNvPr id="21514" name="Rectangle 2"/>
          <p:cNvSpPr>
            <a:spLocks noChangeArrowheads="1"/>
          </p:cNvSpPr>
          <p:nvPr/>
        </p:nvSpPr>
        <p:spPr bwMode="auto">
          <a:xfrm>
            <a:off x="5722938" y="4389438"/>
            <a:ext cx="1420812" cy="690562"/>
          </a:xfrm>
          <a:prstGeom prst="rect">
            <a:avLst/>
          </a:prstGeom>
          <a:solidFill>
            <a:schemeClr val="bg1"/>
          </a:solidFill>
          <a:ln w="9525" algn="ctr">
            <a:solidFill>
              <a:schemeClr val="bg1"/>
            </a:solidFill>
            <a:round/>
            <a:headEnd/>
            <a:tailEnd/>
          </a:ln>
        </p:spPr>
        <p:txBody>
          <a:bodyPr/>
          <a:lstStyle/>
          <a:p>
            <a:pPr fontAlgn="base">
              <a:spcBef>
                <a:spcPct val="0"/>
              </a:spcBef>
              <a:spcAft>
                <a:spcPct val="0"/>
              </a:spcAft>
            </a:pPr>
            <a:endParaRPr lang="en-US" smtClean="0">
              <a:solidFill>
                <a:prstClr val="black"/>
              </a:solidFill>
              <a:latin typeface="Arial" charset="0"/>
              <a:cs typeface="Arial" charset="0"/>
            </a:endParaRPr>
          </a:p>
        </p:txBody>
      </p:sp>
      <p:sp>
        <p:nvSpPr>
          <p:cNvPr id="16" name="Rectangle 20"/>
          <p:cNvSpPr>
            <a:spLocks noChangeArrowheads="1"/>
          </p:cNvSpPr>
          <p:nvPr/>
        </p:nvSpPr>
        <p:spPr bwMode="auto">
          <a:xfrm>
            <a:off x="685800" y="5334000"/>
            <a:ext cx="2416804" cy="1200329"/>
          </a:xfrm>
          <a:prstGeom prst="rect">
            <a:avLst/>
          </a:prstGeom>
          <a:noFill/>
          <a:ln w="9525">
            <a:noFill/>
            <a:miter lim="800000"/>
            <a:headEnd/>
            <a:tailEnd/>
          </a:ln>
        </p:spPr>
        <p:txBody>
          <a:bodyPr wrap="square">
            <a:spAutoFit/>
          </a:bodyPr>
          <a:lstStyle/>
          <a:p>
            <a:pPr algn="ctr" fontAlgn="base">
              <a:spcBef>
                <a:spcPct val="0"/>
              </a:spcBef>
              <a:spcAft>
                <a:spcPct val="0"/>
              </a:spcAft>
            </a:pPr>
            <a:r>
              <a:rPr kumimoji="1" lang="en-US" altLang="zh-TW" dirty="0" smtClean="0">
                <a:solidFill>
                  <a:prstClr val="black"/>
                </a:solidFill>
                <a:latin typeface="Arial" charset="0"/>
                <a:cs typeface="Arial" charset="0"/>
              </a:rPr>
              <a:t>24 chromosomal targets,</a:t>
            </a:r>
          </a:p>
          <a:p>
            <a:pPr algn="ctr" fontAlgn="base">
              <a:spcBef>
                <a:spcPct val="0"/>
              </a:spcBef>
              <a:spcAft>
                <a:spcPct val="0"/>
              </a:spcAft>
            </a:pPr>
            <a:r>
              <a:rPr kumimoji="1" lang="en-US" altLang="zh-TW" dirty="0" smtClean="0">
                <a:solidFill>
                  <a:prstClr val="black"/>
                </a:solidFill>
                <a:latin typeface="Arial" charset="0"/>
                <a:cs typeface="Arial" charset="0"/>
              </a:rPr>
              <a:t>simultaneously modified</a:t>
            </a:r>
          </a:p>
        </p:txBody>
      </p:sp>
      <p:grpSp>
        <p:nvGrpSpPr>
          <p:cNvPr id="17" name="Group 40"/>
          <p:cNvGrpSpPr>
            <a:grpSpLocks/>
          </p:cNvGrpSpPr>
          <p:nvPr/>
        </p:nvGrpSpPr>
        <p:grpSpPr bwMode="auto">
          <a:xfrm>
            <a:off x="838200" y="3124200"/>
            <a:ext cx="2057400" cy="2119313"/>
            <a:chOff x="1104900" y="4450708"/>
            <a:chExt cx="1104900" cy="1138694"/>
          </a:xfrm>
        </p:grpSpPr>
        <p:pic>
          <p:nvPicPr>
            <p:cNvPr id="18" name="Picture 19"/>
            <p:cNvPicPr>
              <a:picLocks noChangeAspect="1" noChangeArrowheads="1"/>
            </p:cNvPicPr>
            <p:nvPr/>
          </p:nvPicPr>
          <p:blipFill>
            <a:blip r:embed="rId7" cstate="print"/>
            <a:srcRect/>
            <a:stretch>
              <a:fillRect/>
            </a:stretch>
          </p:blipFill>
          <p:spPr bwMode="auto">
            <a:xfrm>
              <a:off x="1104900" y="4450708"/>
              <a:ext cx="1104900" cy="1138694"/>
            </a:xfrm>
            <a:prstGeom prst="rect">
              <a:avLst/>
            </a:prstGeom>
            <a:noFill/>
            <a:ln w="9525">
              <a:noFill/>
              <a:miter lim="800000"/>
              <a:headEnd/>
              <a:tailEnd/>
            </a:ln>
          </p:spPr>
        </p:pic>
        <p:sp>
          <p:nvSpPr>
            <p:cNvPr id="19" name="Rectangle 20"/>
            <p:cNvSpPr>
              <a:spLocks noChangeArrowheads="1"/>
            </p:cNvSpPr>
            <p:nvPr/>
          </p:nvSpPr>
          <p:spPr bwMode="auto">
            <a:xfrm>
              <a:off x="1391356" y="4737278"/>
              <a:ext cx="563183" cy="347243"/>
            </a:xfrm>
            <a:prstGeom prst="rect">
              <a:avLst/>
            </a:prstGeom>
            <a:noFill/>
            <a:ln w="9525">
              <a:noFill/>
              <a:miter lim="800000"/>
              <a:headEnd/>
              <a:tailEnd/>
            </a:ln>
          </p:spPr>
          <p:txBody>
            <a:bodyPr wrap="none">
              <a:spAutoFit/>
            </a:bodyPr>
            <a:lstStyle/>
            <a:p>
              <a:pPr algn="ctr" fontAlgn="base">
                <a:spcBef>
                  <a:spcPct val="0"/>
                </a:spcBef>
                <a:spcAft>
                  <a:spcPct val="0"/>
                </a:spcAft>
              </a:pPr>
              <a:r>
                <a:rPr kumimoji="1" lang="en-US" altLang="zh-TW" dirty="0" smtClean="0">
                  <a:solidFill>
                    <a:prstClr val="black"/>
                  </a:solidFill>
                  <a:latin typeface="Arial" charset="0"/>
                  <a:cs typeface="Arial" charset="0"/>
                </a:rPr>
                <a:t>MG1655 </a:t>
              </a:r>
            </a:p>
            <a:p>
              <a:pPr algn="ctr" fontAlgn="base">
                <a:spcBef>
                  <a:spcPct val="0"/>
                </a:spcBef>
                <a:spcAft>
                  <a:spcPct val="0"/>
                </a:spcAft>
              </a:pPr>
              <a:r>
                <a:rPr kumimoji="1" lang="en-US" altLang="zh-TW" dirty="0" smtClean="0">
                  <a:solidFill>
                    <a:prstClr val="black"/>
                  </a:solidFill>
                  <a:latin typeface="Arial" charset="0"/>
                  <a:cs typeface="Arial" charset="0"/>
                </a:rPr>
                <a:t>genome</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a:spLocks noGrp="1" noChangeArrowheads="1"/>
          </p:cNvSpPr>
          <p:nvPr>
            <p:ph type="title"/>
          </p:nvPr>
        </p:nvSpPr>
        <p:spPr>
          <a:xfrm>
            <a:off x="39688" y="133350"/>
            <a:ext cx="9026525" cy="914400"/>
          </a:xfrm>
        </p:spPr>
        <p:txBody>
          <a:bodyPr/>
          <a:lstStyle/>
          <a:p>
            <a:pPr eaLnBrk="1" hangingPunct="1">
              <a:lnSpc>
                <a:spcPct val="90000"/>
              </a:lnSpc>
              <a:defRPr/>
            </a:pPr>
            <a:r>
              <a:rPr lang="en-US" sz="2800" dirty="0" err="1" smtClean="0">
                <a:latin typeface="Rockwell Extra Bold" pitchFamily="18" charset="0"/>
                <a:ea typeface="+mn-ea"/>
                <a:cs typeface="Arial" charset="0"/>
              </a:rPr>
              <a:t>Lycopene</a:t>
            </a:r>
            <a:r>
              <a:rPr lang="en-US" sz="2800" dirty="0" smtClean="0">
                <a:latin typeface="Rockwell Extra Bold" pitchFamily="18" charset="0"/>
                <a:ea typeface="+mn-ea"/>
                <a:cs typeface="Arial" charset="0"/>
              </a:rPr>
              <a:t> (C40) Biosynthesis &amp; Optimization </a:t>
            </a:r>
          </a:p>
        </p:txBody>
      </p:sp>
      <p:grpSp>
        <p:nvGrpSpPr>
          <p:cNvPr id="2" name="Group 5"/>
          <p:cNvGrpSpPr>
            <a:grpSpLocks noChangeAspect="1"/>
          </p:cNvGrpSpPr>
          <p:nvPr/>
        </p:nvGrpSpPr>
        <p:grpSpPr bwMode="auto">
          <a:xfrm>
            <a:off x="6896100" y="1325563"/>
            <a:ext cx="1792288" cy="5037137"/>
            <a:chOff x="569" y="894"/>
            <a:chExt cx="1405" cy="3750"/>
          </a:xfrm>
        </p:grpSpPr>
        <p:pic>
          <p:nvPicPr>
            <p:cNvPr id="23563" name="Picture 6"/>
            <p:cNvPicPr>
              <a:picLocks noChangeAspect="1" noChangeArrowheads="1"/>
            </p:cNvPicPr>
            <p:nvPr/>
          </p:nvPicPr>
          <p:blipFill>
            <a:blip r:embed="rId4" cstate="print"/>
            <a:srcRect/>
            <a:stretch>
              <a:fillRect/>
            </a:stretch>
          </p:blipFill>
          <p:spPr bwMode="auto">
            <a:xfrm>
              <a:off x="569" y="894"/>
              <a:ext cx="1405" cy="2845"/>
            </a:xfrm>
            <a:prstGeom prst="rect">
              <a:avLst/>
            </a:prstGeom>
            <a:noFill/>
            <a:ln w="9525">
              <a:noFill/>
              <a:miter lim="800000"/>
              <a:headEnd/>
              <a:tailEnd/>
            </a:ln>
          </p:spPr>
        </p:pic>
        <p:pic>
          <p:nvPicPr>
            <p:cNvPr id="23564" name="Picture 7"/>
            <p:cNvPicPr>
              <a:picLocks noChangeAspect="1" noChangeArrowheads="1"/>
            </p:cNvPicPr>
            <p:nvPr/>
          </p:nvPicPr>
          <p:blipFill>
            <a:blip r:embed="rId5" cstate="print"/>
            <a:srcRect/>
            <a:stretch>
              <a:fillRect/>
            </a:stretch>
          </p:blipFill>
          <p:spPr bwMode="auto">
            <a:xfrm>
              <a:off x="730" y="3762"/>
              <a:ext cx="556" cy="882"/>
            </a:xfrm>
            <a:prstGeom prst="rect">
              <a:avLst/>
            </a:prstGeom>
            <a:noFill/>
            <a:ln w="9525">
              <a:noFill/>
              <a:miter lim="800000"/>
              <a:headEnd/>
              <a:tailEnd/>
            </a:ln>
          </p:spPr>
        </p:pic>
      </p:grpSp>
      <p:sp>
        <p:nvSpPr>
          <p:cNvPr id="22535" name="Rectangle 3"/>
          <p:cNvSpPr>
            <a:spLocks noChangeArrowheads="1"/>
          </p:cNvSpPr>
          <p:nvPr/>
        </p:nvSpPr>
        <p:spPr bwMode="auto">
          <a:xfrm>
            <a:off x="2971800" y="2209800"/>
            <a:ext cx="4191000" cy="3810000"/>
          </a:xfrm>
          <a:prstGeom prst="rect">
            <a:avLst/>
          </a:prstGeom>
          <a:noFill/>
          <a:ln w="9525">
            <a:noFill/>
            <a:miter lim="800000"/>
            <a:headEnd/>
            <a:tailEnd/>
          </a:ln>
        </p:spPr>
        <p:txBody>
          <a:bodyPr/>
          <a:lstStyle/>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TAKE SUPERSET OF PUTATIVELY RELEVANT GENES</a:t>
            </a:r>
          </a:p>
          <a:p>
            <a:pPr marL="342900" indent="-342900" defTabSz="742950" fontAlgn="base">
              <a:lnSpc>
                <a:spcPct val="80000"/>
              </a:lnSpc>
              <a:spcBef>
                <a:spcPct val="20000"/>
              </a:spcBef>
              <a:spcAft>
                <a:spcPct val="0"/>
              </a:spcAft>
            </a:pPr>
            <a:endParaRPr lang="en-US" sz="400" smtClean="0">
              <a:solidFill>
                <a:prstClr val="black"/>
              </a:solidFill>
              <a:latin typeface="Arial" charset="0"/>
              <a:cs typeface="Arial" charset="0"/>
            </a:endParaRP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dxs		dxp biosynth</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dxr		dxp biosynth</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ispD/F	dxp biosynth</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ispE		dxp biosynth</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ispG		dxp biosynth</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ispH		dxp biosynth</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idi		dxp biosynth </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ispA		dxp biosynth (secondary)</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yhbL		putative isoprenoid biosynth</a:t>
            </a:r>
          </a:p>
          <a:p>
            <a:pPr marL="342900" indent="-342900" defTabSz="742950" fontAlgn="base">
              <a:lnSpc>
                <a:spcPct val="80000"/>
              </a:lnSpc>
              <a:spcBef>
                <a:spcPct val="20000"/>
              </a:spcBef>
              <a:spcAft>
                <a:spcPct val="0"/>
              </a:spcAft>
            </a:pPr>
            <a:endParaRPr lang="en-US" sz="400" smtClean="0">
              <a:solidFill>
                <a:prstClr val="black"/>
              </a:solidFill>
              <a:latin typeface="Arial" charset="0"/>
              <a:cs typeface="Arial" charset="0"/>
            </a:endParaRP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rpoS		RNAP </a:t>
            </a:r>
            <a:r>
              <a:rPr lang="en-US" sz="1100" smtClean="0">
                <a:solidFill>
                  <a:prstClr val="black"/>
                </a:solidFill>
                <a:latin typeface="Arial" charset="0"/>
                <a:cs typeface="Arial" charset="0"/>
                <a:sym typeface="Symbol" pitchFamily="18" charset="2"/>
              </a:rPr>
              <a:t>S</a:t>
            </a:r>
            <a:endParaRPr lang="en-US" sz="1100" smtClean="0">
              <a:solidFill>
                <a:prstClr val="black"/>
              </a:solidFill>
              <a:latin typeface="Arial" charset="0"/>
              <a:cs typeface="Arial" charset="0"/>
            </a:endParaRP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crl		regulates activity/abundance of RNAP </a:t>
            </a:r>
            <a:r>
              <a:rPr lang="en-US" sz="1100" smtClean="0">
                <a:solidFill>
                  <a:prstClr val="black"/>
                </a:solidFill>
                <a:latin typeface="Arial" charset="0"/>
                <a:cs typeface="Arial" charset="0"/>
                <a:sym typeface="Symbol" pitchFamily="18" charset="2"/>
              </a:rPr>
              <a:t></a:t>
            </a:r>
            <a:r>
              <a:rPr lang="en-US" sz="1100" smtClean="0">
                <a:solidFill>
                  <a:prstClr val="black"/>
                </a:solidFill>
                <a:latin typeface="Arial" charset="0"/>
                <a:cs typeface="Arial" charset="0"/>
              </a:rPr>
              <a:t>S</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appY		DNA binding transcription factor</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ycgW	inhibits proteolysis of stationary phase </a:t>
            </a:r>
            <a:r>
              <a:rPr lang="en-US" sz="1100" smtClean="0">
                <a:solidFill>
                  <a:prstClr val="black"/>
                </a:solidFill>
                <a:latin typeface="Arial" charset="0"/>
                <a:cs typeface="Arial" charset="0"/>
                <a:sym typeface="Symbol" pitchFamily="18" charset="2"/>
              </a:rPr>
              <a:t> </a:t>
            </a:r>
            <a:r>
              <a:rPr lang="en-US" sz="1100" smtClean="0">
                <a:solidFill>
                  <a:prstClr val="black"/>
                </a:solidFill>
                <a:latin typeface="Arial" charset="0"/>
                <a:cs typeface="Arial" charset="0"/>
              </a:rPr>
              <a:t>factor</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yjiD		inhibits proteolysis of stationary phase </a:t>
            </a:r>
            <a:r>
              <a:rPr lang="en-US" sz="1100" smtClean="0">
                <a:solidFill>
                  <a:prstClr val="black"/>
                </a:solidFill>
                <a:latin typeface="Arial" charset="0"/>
                <a:cs typeface="Arial" charset="0"/>
                <a:sym typeface="Symbol" pitchFamily="18" charset="2"/>
              </a:rPr>
              <a:t></a:t>
            </a:r>
            <a:r>
              <a:rPr lang="en-US" sz="1100" smtClean="0">
                <a:solidFill>
                  <a:prstClr val="black"/>
                </a:solidFill>
                <a:latin typeface="Arial" charset="0"/>
                <a:cs typeface="Arial" charset="0"/>
              </a:rPr>
              <a:t> factor</a:t>
            </a:r>
          </a:p>
          <a:p>
            <a:pPr marL="342900" indent="-342900" defTabSz="742950" fontAlgn="base">
              <a:lnSpc>
                <a:spcPct val="80000"/>
              </a:lnSpc>
              <a:spcBef>
                <a:spcPct val="20000"/>
              </a:spcBef>
              <a:spcAft>
                <a:spcPct val="0"/>
              </a:spcAft>
            </a:pPr>
            <a:endParaRPr lang="en-US" sz="400" smtClean="0">
              <a:solidFill>
                <a:prstClr val="black"/>
              </a:solidFill>
              <a:latin typeface="Arial" charset="0"/>
              <a:cs typeface="Arial" charset="0"/>
            </a:endParaRP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yfjN		RnaseLS, general RNA degradation</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purHD	purine biosynthesis gene</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yggT		predicted inner membrane protein</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ycgZ		predicted protein</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ymgA	protein involved in biofilm formation</a:t>
            </a:r>
          </a:p>
          <a:p>
            <a:pPr marL="342900" indent="-342900" defTabSz="742950" fontAlgn="base">
              <a:lnSpc>
                <a:spcPct val="80000"/>
              </a:lnSpc>
              <a:spcBef>
                <a:spcPct val="20000"/>
              </a:spcBef>
              <a:spcAft>
                <a:spcPct val="0"/>
              </a:spcAft>
            </a:pPr>
            <a:r>
              <a:rPr lang="en-US" sz="1100" smtClean="0">
                <a:solidFill>
                  <a:prstClr val="black"/>
                </a:solidFill>
                <a:latin typeface="Arial" charset="0"/>
                <a:cs typeface="Arial" charset="0"/>
              </a:rPr>
              <a:t>ymgB	regulator of acid resistance</a:t>
            </a:r>
          </a:p>
        </p:txBody>
      </p:sp>
      <p:sp>
        <p:nvSpPr>
          <p:cNvPr id="23559" name="Rectangle 8"/>
          <p:cNvSpPr>
            <a:spLocks noChangeArrowheads="1"/>
          </p:cNvSpPr>
          <p:nvPr/>
        </p:nvSpPr>
        <p:spPr bwMode="auto">
          <a:xfrm>
            <a:off x="8105775" y="4819650"/>
            <a:ext cx="849313" cy="400050"/>
          </a:xfrm>
          <a:prstGeom prst="rect">
            <a:avLst/>
          </a:prstGeom>
          <a:noFill/>
          <a:ln w="9525">
            <a:noFill/>
            <a:miter lim="800000"/>
            <a:headEnd/>
            <a:tailEnd/>
          </a:ln>
        </p:spPr>
        <p:txBody>
          <a:bodyPr>
            <a:spAutoFit/>
          </a:bodyPr>
          <a:lstStyle/>
          <a:p>
            <a:pPr fontAlgn="base">
              <a:spcBef>
                <a:spcPct val="0"/>
              </a:spcBef>
              <a:spcAft>
                <a:spcPct val="0"/>
              </a:spcAft>
            </a:pPr>
            <a:r>
              <a:rPr kumimoji="1" lang="en-US" altLang="zh-TW" sz="1000" smtClean="0">
                <a:solidFill>
                  <a:srgbClr val="0099FF"/>
                </a:solidFill>
                <a:latin typeface="Arial" charset="0"/>
                <a:cs typeface="Arial" charset="0"/>
              </a:rPr>
              <a:t>isoprenoid precursors</a:t>
            </a:r>
            <a:endParaRPr kumimoji="1" lang="en-US" sz="1000" smtClean="0">
              <a:solidFill>
                <a:srgbClr val="0099FF"/>
              </a:solidFill>
              <a:latin typeface="Arial" charset="0"/>
              <a:cs typeface="Arial" charset="0"/>
            </a:endParaRPr>
          </a:p>
        </p:txBody>
      </p:sp>
      <p:pic>
        <p:nvPicPr>
          <p:cNvPr id="23560" name="Picture 2" descr="http://www.angelo.edu/faculty/kboudrea/molecule_gallery/02_alkenes/lycopene_01.gif"/>
          <p:cNvPicPr>
            <a:picLocks noChangeAspect="1" noChangeArrowheads="1"/>
          </p:cNvPicPr>
          <p:nvPr/>
        </p:nvPicPr>
        <p:blipFill>
          <a:blip r:embed="rId6" cstate="print"/>
          <a:srcRect/>
          <a:stretch>
            <a:fillRect/>
          </a:stretch>
        </p:blipFill>
        <p:spPr bwMode="auto">
          <a:xfrm>
            <a:off x="685800" y="990600"/>
            <a:ext cx="5181600" cy="965200"/>
          </a:xfrm>
          <a:prstGeom prst="rect">
            <a:avLst/>
          </a:prstGeom>
          <a:noFill/>
          <a:ln w="9525">
            <a:noFill/>
            <a:miter lim="800000"/>
            <a:headEnd/>
            <a:tailEnd/>
          </a:ln>
        </p:spPr>
      </p:pic>
      <p:pic>
        <p:nvPicPr>
          <p:cNvPr id="13" name="Picture 4"/>
          <p:cNvPicPr>
            <a:picLocks noChangeAspect="1" noChangeArrowheads="1"/>
          </p:cNvPicPr>
          <p:nvPr/>
        </p:nvPicPr>
        <p:blipFill>
          <a:blip r:embed="rId7" cstate="print"/>
          <a:srcRect/>
          <a:stretch>
            <a:fillRect/>
          </a:stretch>
        </p:blipFill>
        <p:spPr bwMode="auto">
          <a:xfrm rot="5400000">
            <a:off x="710902" y="3403898"/>
            <a:ext cx="1481195" cy="2140999"/>
          </a:xfrm>
          <a:prstGeom prst="roundRect">
            <a:avLst/>
          </a:prstGeom>
          <a:noFill/>
          <a:ln w="9525">
            <a:solidFill>
              <a:schemeClr val="tx1"/>
            </a:solidFill>
            <a:miter lim="800000"/>
            <a:headEnd/>
            <a:tailEnd/>
          </a:ln>
        </p:spPr>
      </p:pic>
      <p:sp>
        <p:nvSpPr>
          <p:cNvPr id="14" name="Rectangle 7"/>
          <p:cNvSpPr txBox="1">
            <a:spLocks noChangeArrowheads="1"/>
          </p:cNvSpPr>
          <p:nvPr/>
        </p:nvSpPr>
        <p:spPr bwMode="auto">
          <a:xfrm>
            <a:off x="457200" y="3048000"/>
            <a:ext cx="2057400" cy="500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tab pos="0" algn="l"/>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screen for improved mutants</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ChangeAspect="1" noChangeArrowheads="1"/>
          </p:cNvPicPr>
          <p:nvPr/>
        </p:nvPicPr>
        <p:blipFill>
          <a:blip r:embed="rId3" cstate="print"/>
          <a:srcRect t="16721" b="9142"/>
          <a:stretch>
            <a:fillRect/>
          </a:stretch>
        </p:blipFill>
        <p:spPr bwMode="auto">
          <a:xfrm>
            <a:off x="0" y="1371600"/>
            <a:ext cx="8756650" cy="4868863"/>
          </a:xfrm>
          <a:prstGeom prst="rect">
            <a:avLst/>
          </a:prstGeom>
          <a:noFill/>
          <a:ln w="9525">
            <a:noFill/>
            <a:miter lim="800000"/>
            <a:headEnd/>
            <a:tailEnd/>
          </a:ln>
        </p:spPr>
      </p:pic>
      <p:sp>
        <p:nvSpPr>
          <p:cNvPr id="22531" name="TextBox 1"/>
          <p:cNvSpPr txBox="1">
            <a:spLocks noChangeArrowheads="1"/>
          </p:cNvSpPr>
          <p:nvPr/>
        </p:nvSpPr>
        <p:spPr bwMode="auto">
          <a:xfrm>
            <a:off x="808038" y="295275"/>
            <a:ext cx="8032750" cy="523875"/>
          </a:xfrm>
          <a:prstGeom prst="rect">
            <a:avLst/>
          </a:prstGeom>
          <a:noFill/>
          <a:ln w="9525">
            <a:noFill/>
            <a:miter lim="800000"/>
            <a:headEnd/>
            <a:tailEnd/>
          </a:ln>
        </p:spPr>
        <p:txBody>
          <a:bodyPr>
            <a:spAutoFit/>
          </a:bodyPr>
          <a:lstStyle/>
          <a:p>
            <a:pPr algn="ctr" fontAlgn="base">
              <a:spcBef>
                <a:spcPct val="0"/>
              </a:spcBef>
              <a:spcAft>
                <a:spcPct val="0"/>
              </a:spcAft>
            </a:pPr>
            <a:r>
              <a:rPr lang="en-US" sz="2800" smtClean="0">
                <a:solidFill>
                  <a:prstClr val="black"/>
                </a:solidFill>
                <a:latin typeface="Rockwell Extra Bold" pitchFamily="18" charset="0"/>
                <a:cs typeface="Arial" charset="0"/>
              </a:rPr>
              <a:t>MAGE v3.0: general GE platform</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143000" y="1600200"/>
            <a:ext cx="7239000" cy="2123658"/>
          </a:xfrm>
          <a:prstGeom prst="rect">
            <a:avLst/>
          </a:prstGeom>
          <a:noFill/>
          <a:ln w="9525">
            <a:noFill/>
            <a:miter lim="800000"/>
            <a:headEnd/>
            <a:tailEnd/>
          </a:ln>
        </p:spPr>
        <p:txBody>
          <a:bodyPr>
            <a:spAutoFit/>
          </a:bodyPr>
          <a:lstStyle/>
          <a:p>
            <a:pPr fontAlgn="base">
              <a:spcBef>
                <a:spcPct val="0"/>
              </a:spcBef>
              <a:spcAft>
                <a:spcPct val="0"/>
              </a:spcAft>
            </a:pPr>
            <a:r>
              <a:rPr lang="en-US" sz="4400" dirty="0" smtClean="0">
                <a:solidFill>
                  <a:srgbClr val="FFFFFF"/>
                </a:solidFill>
                <a:latin typeface="Rockwell Extra Bold" pitchFamily="18" charset="0"/>
                <a:cs typeface="Arial" charset="0"/>
              </a:rPr>
              <a:t>Optimization of biosynthesis using promoter libraries</a:t>
            </a:r>
          </a:p>
        </p:txBody>
      </p:sp>
      <p:sp>
        <p:nvSpPr>
          <p:cNvPr id="18435" name="TextBox 2"/>
          <p:cNvSpPr txBox="1">
            <a:spLocks noChangeArrowheads="1"/>
          </p:cNvSpPr>
          <p:nvPr/>
        </p:nvSpPr>
        <p:spPr bwMode="auto">
          <a:xfrm>
            <a:off x="4267200" y="5181600"/>
            <a:ext cx="1490663" cy="461963"/>
          </a:xfrm>
          <a:prstGeom prst="rect">
            <a:avLst/>
          </a:prstGeom>
          <a:noFill/>
          <a:ln w="9525">
            <a:noFill/>
            <a:miter lim="800000"/>
            <a:headEnd/>
            <a:tailEnd/>
          </a:ln>
        </p:spPr>
        <p:txBody>
          <a:bodyPr wrap="none">
            <a:spAutoFit/>
          </a:bodyPr>
          <a:lstStyle/>
          <a:p>
            <a:pPr fontAlgn="base">
              <a:spcBef>
                <a:spcPct val="0"/>
              </a:spcBef>
              <a:spcAft>
                <a:spcPct val="0"/>
              </a:spcAft>
            </a:pPr>
            <a:r>
              <a:rPr lang="en-US" sz="2400" smtClean="0">
                <a:solidFill>
                  <a:srgbClr val="FFFFFF"/>
                </a:solidFill>
                <a:latin typeface="Arial" charset="0"/>
                <a:cs typeface="Arial" charset="0"/>
              </a:rPr>
              <a:t>Wang.pdf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cstate="print"/>
          <a:srcRect/>
          <a:stretch>
            <a:fillRect/>
          </a:stretch>
        </p:blipFill>
        <p:spPr bwMode="auto">
          <a:xfrm>
            <a:off x="673100" y="666750"/>
            <a:ext cx="7796213" cy="5524500"/>
          </a:xfrm>
          <a:prstGeom prst="rect">
            <a:avLst/>
          </a:prstGeom>
          <a:noFill/>
          <a:ln w="9525">
            <a:noFill/>
            <a:miter lim="800000"/>
            <a:headEnd/>
            <a:tailEnd/>
          </a:ln>
        </p:spPr>
      </p:pic>
      <p:sp>
        <p:nvSpPr>
          <p:cNvPr id="24579" name="Rectangle 3"/>
          <p:cNvSpPr>
            <a:spLocks noChangeArrowheads="1"/>
          </p:cNvSpPr>
          <p:nvPr/>
        </p:nvSpPr>
        <p:spPr bwMode="auto">
          <a:xfrm>
            <a:off x="5943600" y="6019800"/>
            <a:ext cx="1916113" cy="369888"/>
          </a:xfrm>
          <a:prstGeom prst="rect">
            <a:avLst/>
          </a:prstGeom>
          <a:noFill/>
          <a:ln w="9525">
            <a:noFill/>
            <a:miter lim="800000"/>
            <a:headEnd/>
            <a:tailEnd/>
          </a:ln>
        </p:spPr>
        <p:txBody>
          <a:bodyPr wrap="none">
            <a:spAutoFit/>
          </a:bodyPr>
          <a:lstStyle/>
          <a:p>
            <a:pPr fontAlgn="base">
              <a:spcBef>
                <a:spcPct val="0"/>
              </a:spcBef>
              <a:spcAft>
                <a:spcPct val="0"/>
              </a:spcAft>
            </a:pPr>
            <a:r>
              <a:rPr lang="en-US" dirty="0" smtClean="0">
                <a:solidFill>
                  <a:prstClr val="black"/>
                </a:solidFill>
                <a:latin typeface="Arial" charset="0"/>
                <a:cs typeface="Arial" charset="0"/>
              </a:rPr>
              <a:t>PMID 16123130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cstate="print"/>
          <a:srcRect/>
          <a:stretch>
            <a:fillRect/>
          </a:stretch>
        </p:blipFill>
        <p:spPr bwMode="auto">
          <a:xfrm>
            <a:off x="1981200" y="990600"/>
            <a:ext cx="4886325" cy="5638800"/>
          </a:xfrm>
          <a:prstGeom prst="rect">
            <a:avLst/>
          </a:prstGeom>
          <a:noFill/>
          <a:ln w="9525">
            <a:noFill/>
            <a:miter lim="800000"/>
            <a:headEnd/>
            <a:tailEnd/>
          </a:ln>
        </p:spPr>
      </p:pic>
      <p:sp>
        <p:nvSpPr>
          <p:cNvPr id="25603"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smtClean="0">
                <a:solidFill>
                  <a:prstClr val="black"/>
                </a:solidFill>
                <a:latin typeface="Rockwell Extra Bold" pitchFamily="18" charset="0"/>
                <a:cs typeface="Arial" charset="0"/>
              </a:rPr>
              <a:t>Identification of a promoter family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95400" y="3429000"/>
            <a:ext cx="3124200" cy="1754326"/>
          </a:xfrm>
          <a:prstGeom prst="rect">
            <a:avLst/>
          </a:prstGeom>
          <a:noFill/>
        </p:spPr>
        <p:txBody>
          <a:bodyPr wrap="square" rtlCol="0">
            <a:spAutoFit/>
          </a:bodyPr>
          <a:lstStyle/>
          <a:p>
            <a:r>
              <a:rPr lang="en-US" dirty="0" smtClean="0">
                <a:solidFill>
                  <a:srgbClr val="FF0000"/>
                </a:solidFill>
              </a:rPr>
              <a:t>A List of 5 molecules</a:t>
            </a:r>
          </a:p>
          <a:p>
            <a:pPr lvl="1"/>
            <a:r>
              <a:rPr lang="en-US" dirty="0" smtClean="0">
                <a:solidFill>
                  <a:srgbClr val="FF0000"/>
                </a:solidFill>
              </a:rPr>
              <a:t>1-butanol</a:t>
            </a:r>
          </a:p>
          <a:p>
            <a:pPr lvl="1"/>
            <a:r>
              <a:rPr lang="en-US" dirty="0" smtClean="0">
                <a:solidFill>
                  <a:srgbClr val="FF0000"/>
                </a:solidFill>
              </a:rPr>
              <a:t>GFP</a:t>
            </a:r>
          </a:p>
          <a:p>
            <a:pPr lvl="1"/>
            <a:r>
              <a:rPr lang="en-US" dirty="0" smtClean="0">
                <a:solidFill>
                  <a:srgbClr val="FF0000"/>
                </a:solidFill>
              </a:rPr>
              <a:t>GFP</a:t>
            </a:r>
          </a:p>
          <a:p>
            <a:pPr lvl="1"/>
            <a:r>
              <a:rPr lang="en-US" dirty="0" smtClean="0">
                <a:solidFill>
                  <a:srgbClr val="FF0000"/>
                </a:solidFill>
              </a:rPr>
              <a:t>1-butanol</a:t>
            </a:r>
          </a:p>
          <a:p>
            <a:pPr lvl="1"/>
            <a:r>
              <a:rPr lang="en-US" dirty="0" smtClean="0">
                <a:solidFill>
                  <a:srgbClr val="FF0000"/>
                </a:solidFill>
              </a:rPr>
              <a:t>1-butanol</a:t>
            </a:r>
            <a:endParaRPr lang="en-US" dirty="0">
              <a:solidFill>
                <a:srgbClr val="FF0000"/>
              </a:solidFill>
            </a:endParaRPr>
          </a:p>
        </p:txBody>
      </p:sp>
      <p:sp>
        <p:nvSpPr>
          <p:cNvPr id="10" name="TextBox 9"/>
          <p:cNvSpPr txBox="1"/>
          <p:nvPr/>
        </p:nvSpPr>
        <p:spPr>
          <a:xfrm>
            <a:off x="4876800" y="3429000"/>
            <a:ext cx="3124200" cy="923330"/>
          </a:xfrm>
          <a:prstGeom prst="rect">
            <a:avLst/>
          </a:prstGeom>
          <a:noFill/>
        </p:spPr>
        <p:txBody>
          <a:bodyPr wrap="square" rtlCol="0">
            <a:spAutoFit/>
          </a:bodyPr>
          <a:lstStyle/>
          <a:p>
            <a:r>
              <a:rPr lang="en-US" dirty="0" smtClean="0">
                <a:solidFill>
                  <a:srgbClr val="FF0000"/>
                </a:solidFill>
              </a:rPr>
              <a:t>A Set of 2 Species:</a:t>
            </a:r>
          </a:p>
          <a:p>
            <a:pPr lvl="1"/>
            <a:r>
              <a:rPr lang="en-US" dirty="0" smtClean="0">
                <a:solidFill>
                  <a:srgbClr val="FF0000"/>
                </a:solidFill>
              </a:rPr>
              <a:t>1-butanol : 3</a:t>
            </a:r>
          </a:p>
          <a:p>
            <a:pPr lvl="1"/>
            <a:r>
              <a:rPr lang="en-US" dirty="0" smtClean="0">
                <a:solidFill>
                  <a:srgbClr val="FF0000"/>
                </a:solidFill>
              </a:rPr>
              <a:t>GFP : 2</a:t>
            </a:r>
          </a:p>
        </p:txBody>
      </p:sp>
      <p:sp>
        <p:nvSpPr>
          <p:cNvPr id="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Molecules </a:t>
            </a:r>
            <a:r>
              <a:rPr lang="en-US" sz="2800" dirty="0" err="1" smtClean="0">
                <a:solidFill>
                  <a:prstClr val="black"/>
                </a:solidFill>
                <a:latin typeface="Rockwell Extra Bold" pitchFamily="18" charset="0"/>
                <a:cs typeface="Arial" charset="0"/>
              </a:rPr>
              <a:t>vs</a:t>
            </a:r>
            <a:r>
              <a:rPr lang="en-US" sz="2800" dirty="0" smtClean="0">
                <a:solidFill>
                  <a:prstClr val="black"/>
                </a:solidFill>
                <a:latin typeface="Rockwell Extra Bold" pitchFamily="18" charset="0"/>
                <a:cs typeface="Arial" charset="0"/>
              </a:rPr>
              <a:t> Species</a:t>
            </a:r>
            <a:endParaRPr lang="en-US" sz="2800" dirty="0">
              <a:solidFill>
                <a:prstClr val="black"/>
              </a:solidFill>
              <a:latin typeface="Rockwell Extra Bold" pitchFamily="18" charset="0"/>
              <a:cs typeface="Arial" charset="0"/>
            </a:endParaRPr>
          </a:p>
        </p:txBody>
      </p:sp>
      <p:sp>
        <p:nvSpPr>
          <p:cNvPr id="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en-US">
              <a:solidFill>
                <a:prstClr val="black"/>
              </a:solidFill>
              <a:latin typeface="Arial" charset="0"/>
              <a:cs typeface="Arial" charset="0"/>
            </a:endParaRPr>
          </a:p>
        </p:txBody>
      </p:sp>
      <p:sp>
        <p:nvSpPr>
          <p:cNvPr id="8" name="TextBox 20"/>
          <p:cNvSpPr txBox="1">
            <a:spLocks noChangeArrowheads="1"/>
          </p:cNvSpPr>
          <p:nvPr/>
        </p:nvSpPr>
        <p:spPr bwMode="auto">
          <a:xfrm>
            <a:off x="762001" y="609600"/>
            <a:ext cx="7772400" cy="2308324"/>
          </a:xfrm>
          <a:prstGeom prst="rect">
            <a:avLst/>
          </a:prstGeom>
          <a:noFill/>
          <a:ln w="9525">
            <a:noFill/>
            <a:miter lim="800000"/>
            <a:headEnd/>
            <a:tailEnd/>
          </a:ln>
        </p:spPr>
        <p:txBody>
          <a:bodyPr wrap="square">
            <a:spAutoFit/>
          </a:bodyPr>
          <a:lstStyle/>
          <a:p>
            <a:pPr fontAlgn="base">
              <a:spcBef>
                <a:spcPct val="0"/>
              </a:spcBef>
              <a:spcAft>
                <a:spcPct val="0"/>
              </a:spcAft>
            </a:pPr>
            <a:r>
              <a:rPr lang="en-US" dirty="0" smtClean="0">
                <a:solidFill>
                  <a:prstClr val="black"/>
                </a:solidFill>
                <a:latin typeface="Arial" charset="0"/>
                <a:cs typeface="Arial" charset="0"/>
              </a:rPr>
              <a:t>Chemical Specie </a:t>
            </a:r>
            <a:r>
              <a:rPr lang="en-US" sz="1200" dirty="0" smtClean="0">
                <a:solidFill>
                  <a:prstClr val="black"/>
                </a:solidFill>
                <a:latin typeface="Arial" charset="0"/>
                <a:cs typeface="Arial" charset="0"/>
              </a:rPr>
              <a:t>(according to the </a:t>
            </a:r>
            <a:r>
              <a:rPr lang="en-US" sz="1200" dirty="0" err="1" smtClean="0">
                <a:solidFill>
                  <a:prstClr val="black"/>
                </a:solidFill>
                <a:latin typeface="Arial" charset="0"/>
                <a:cs typeface="Arial" charset="0"/>
              </a:rPr>
              <a:t>interweb</a:t>
            </a:r>
            <a:r>
              <a:rPr lang="en-US" sz="1200" dirty="0" smtClean="0">
                <a:solidFill>
                  <a:prstClr val="black"/>
                </a:solidFill>
                <a:latin typeface="Arial" charset="0"/>
                <a:cs typeface="Arial" charset="0"/>
              </a:rPr>
              <a:t>)</a:t>
            </a:r>
            <a:r>
              <a:rPr lang="en-US" dirty="0" smtClean="0">
                <a:solidFill>
                  <a:prstClr val="black"/>
                </a:solidFill>
                <a:latin typeface="Arial" charset="0"/>
                <a:cs typeface="Arial" charset="0"/>
              </a:rPr>
              <a:t>:  “An ensemble of chemically identical molecular entities that can explore the same set of molecular energy levels on the time scale of the experiment”</a:t>
            </a:r>
          </a:p>
          <a:p>
            <a:pPr fontAlgn="base">
              <a:spcBef>
                <a:spcPct val="0"/>
              </a:spcBef>
              <a:spcAft>
                <a:spcPct val="0"/>
              </a:spcAft>
            </a:pPr>
            <a:endParaRPr lang="en-US" dirty="0" smtClean="0">
              <a:solidFill>
                <a:prstClr val="black"/>
              </a:solidFill>
              <a:latin typeface="Arial" charset="0"/>
              <a:cs typeface="Arial" charset="0"/>
            </a:endParaRPr>
          </a:p>
          <a:p>
            <a:pPr fontAlgn="base">
              <a:spcBef>
                <a:spcPct val="0"/>
              </a:spcBef>
              <a:spcAft>
                <a:spcPct val="0"/>
              </a:spcAft>
            </a:pPr>
            <a:r>
              <a:rPr lang="en-US" dirty="0" smtClean="0">
                <a:solidFill>
                  <a:prstClr val="black"/>
                </a:solidFill>
                <a:latin typeface="Arial" charset="0"/>
                <a:cs typeface="Arial" charset="0"/>
              </a:rPr>
              <a:t>Specie as it’s normally used in describing cells:  a chemically-indistinguishable ensemble of molecules and their count within the system.</a:t>
            </a:r>
          </a:p>
          <a:p>
            <a:pPr fontAlgn="base">
              <a:spcBef>
                <a:spcPct val="0"/>
              </a:spcBef>
              <a:spcAft>
                <a:spcPct val="0"/>
              </a:spcAft>
            </a:pPr>
            <a:endParaRPr lang="en-US" dirty="0" smtClean="0">
              <a:solidFill>
                <a:prstClr val="black"/>
              </a:solidFill>
              <a:latin typeface="Arial" charset="0"/>
              <a:cs typeface="Arial" charset="0"/>
            </a:endParaRPr>
          </a:p>
          <a:p>
            <a:pPr fontAlgn="base">
              <a:spcBef>
                <a:spcPct val="0"/>
              </a:spcBef>
              <a:spcAft>
                <a:spcPct val="0"/>
              </a:spcAft>
            </a:pPr>
            <a:r>
              <a:rPr lang="en-US" dirty="0" smtClean="0">
                <a:solidFill>
                  <a:prstClr val="black"/>
                </a:solidFill>
                <a:latin typeface="Arial" charset="0"/>
                <a:cs typeface="Arial" charset="0"/>
              </a:rPr>
              <a:t>It’s a little like saying ‘Compound’ versus ‘Molecule’</a:t>
            </a:r>
            <a:endParaRPr lang="en-US" dirty="0">
              <a:solidFill>
                <a:prstClr val="black"/>
              </a:solidFill>
              <a:latin typeface="Arial" charset="0"/>
              <a:cs typeface="Arial" charset="0"/>
            </a:endParaRPr>
          </a:p>
        </p:txBody>
      </p:sp>
      <p:sp>
        <p:nvSpPr>
          <p:cNvPr id="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en-US">
              <a:solidFill>
                <a:prstClr val="black"/>
              </a:solidFill>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smtClean="0">
                <a:solidFill>
                  <a:prstClr val="black"/>
                </a:solidFill>
                <a:latin typeface="Rockwell Extra Bold" pitchFamily="18" charset="0"/>
                <a:cs typeface="Arial" charset="0"/>
              </a:rPr>
              <a:t>Tuning expression levels</a:t>
            </a:r>
          </a:p>
        </p:txBody>
      </p:sp>
      <p:pic>
        <p:nvPicPr>
          <p:cNvPr id="26627" name="Picture 2"/>
          <p:cNvPicPr>
            <a:picLocks noChangeAspect="1" noChangeArrowheads="1"/>
          </p:cNvPicPr>
          <p:nvPr/>
        </p:nvPicPr>
        <p:blipFill>
          <a:blip r:embed="rId3" cstate="print"/>
          <a:srcRect/>
          <a:stretch>
            <a:fillRect/>
          </a:stretch>
        </p:blipFill>
        <p:spPr bwMode="auto">
          <a:xfrm>
            <a:off x="381000" y="1905000"/>
            <a:ext cx="4119563" cy="3124200"/>
          </a:xfrm>
          <a:prstGeom prst="rect">
            <a:avLst/>
          </a:prstGeom>
          <a:noFill/>
          <a:ln w="9525">
            <a:noFill/>
            <a:miter lim="800000"/>
            <a:headEnd/>
            <a:tailEnd/>
          </a:ln>
        </p:spPr>
      </p:pic>
      <p:pic>
        <p:nvPicPr>
          <p:cNvPr id="26628" name="Picture 3"/>
          <p:cNvPicPr>
            <a:picLocks noChangeAspect="1" noChangeArrowheads="1"/>
          </p:cNvPicPr>
          <p:nvPr/>
        </p:nvPicPr>
        <p:blipFill>
          <a:blip r:embed="rId4" cstate="print"/>
          <a:srcRect/>
          <a:stretch>
            <a:fillRect/>
          </a:stretch>
        </p:blipFill>
        <p:spPr bwMode="auto">
          <a:xfrm>
            <a:off x="4703763" y="1828800"/>
            <a:ext cx="4211637" cy="3276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1752600" y="2667000"/>
            <a:ext cx="381000" cy="381000"/>
          </a:xfrm>
          <a:prstGeom prst="ellipse">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000" dirty="0">
                <a:solidFill>
                  <a:prstClr val="black"/>
                </a:solidFill>
              </a:rPr>
              <a:t>S</a:t>
            </a:r>
          </a:p>
        </p:txBody>
      </p:sp>
      <p:sp>
        <p:nvSpPr>
          <p:cNvPr id="28675"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charset="0"/>
              </a:rPr>
              <a:t>(simple) Mass Action Kinetics</a:t>
            </a:r>
          </a:p>
        </p:txBody>
      </p:sp>
      <p:sp>
        <p:nvSpPr>
          <p:cNvPr id="2867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en-US">
              <a:solidFill>
                <a:prstClr val="black"/>
              </a:solidFill>
              <a:latin typeface="Arial" charset="0"/>
              <a:cs typeface="Arial" charset="0"/>
            </a:endParaRPr>
          </a:p>
        </p:txBody>
      </p:sp>
      <p:grpSp>
        <p:nvGrpSpPr>
          <p:cNvPr id="2" name="Group 14"/>
          <p:cNvGrpSpPr>
            <a:grpSpLocks/>
          </p:cNvGrpSpPr>
          <p:nvPr/>
        </p:nvGrpSpPr>
        <p:grpSpPr bwMode="auto">
          <a:xfrm>
            <a:off x="3541713" y="1560513"/>
            <a:ext cx="1258887" cy="1258887"/>
            <a:chOff x="2122965" y="1360966"/>
            <a:chExt cx="1258453" cy="1258453"/>
          </a:xfrm>
        </p:grpSpPr>
        <p:sp>
          <p:nvSpPr>
            <p:cNvPr id="6" name="Pie 5"/>
            <p:cNvSpPr/>
            <p:nvPr/>
          </p:nvSpPr>
          <p:spPr>
            <a:xfrm rot="1631111">
              <a:off x="2122965" y="1360966"/>
              <a:ext cx="1258453" cy="1258453"/>
            </a:xfrm>
            <a:prstGeom prst="pie">
              <a:avLst>
                <a:gd name="adj1" fmla="val 0"/>
                <a:gd name="adj2" fmla="val 181986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sp>
          <p:nvSpPr>
            <p:cNvPr id="28700" name="TextBox 6"/>
            <p:cNvSpPr txBox="1">
              <a:spLocks noChangeArrowheads="1"/>
            </p:cNvSpPr>
            <p:nvPr/>
          </p:nvSpPr>
          <p:spPr bwMode="auto">
            <a:xfrm>
              <a:off x="2349946" y="1600201"/>
              <a:ext cx="458780" cy="584775"/>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prstClr val="black"/>
                  </a:solidFill>
                  <a:latin typeface="Arial" charset="0"/>
                  <a:cs typeface="Arial" charset="0"/>
                </a:rPr>
                <a:t>E</a:t>
              </a:r>
            </a:p>
          </p:txBody>
        </p:sp>
      </p:grpSp>
      <p:grpSp>
        <p:nvGrpSpPr>
          <p:cNvPr id="3" name="Group 13"/>
          <p:cNvGrpSpPr>
            <a:grpSpLocks/>
          </p:cNvGrpSpPr>
          <p:nvPr/>
        </p:nvGrpSpPr>
        <p:grpSpPr bwMode="auto">
          <a:xfrm>
            <a:off x="5915025" y="1208088"/>
            <a:ext cx="1258888" cy="1258887"/>
            <a:chOff x="4771981" y="1360965"/>
            <a:chExt cx="1258453" cy="1258453"/>
          </a:xfrm>
        </p:grpSpPr>
        <p:sp>
          <p:nvSpPr>
            <p:cNvPr id="8" name="Pie 7"/>
            <p:cNvSpPr/>
            <p:nvPr/>
          </p:nvSpPr>
          <p:spPr>
            <a:xfrm rot="1631111">
              <a:off x="4771981" y="1360965"/>
              <a:ext cx="1258453" cy="1258453"/>
            </a:xfrm>
            <a:prstGeom prst="pie">
              <a:avLst>
                <a:gd name="adj1" fmla="val 0"/>
                <a:gd name="adj2" fmla="val 181986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sp>
          <p:nvSpPr>
            <p:cNvPr id="28698" name="TextBox 8"/>
            <p:cNvSpPr txBox="1">
              <a:spLocks noChangeArrowheads="1"/>
            </p:cNvSpPr>
            <p:nvPr/>
          </p:nvSpPr>
          <p:spPr bwMode="auto">
            <a:xfrm>
              <a:off x="4998962" y="1600200"/>
              <a:ext cx="458780" cy="584775"/>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prstClr val="black"/>
                  </a:solidFill>
                  <a:latin typeface="Arial" charset="0"/>
                  <a:cs typeface="Arial" charset="0"/>
                </a:rPr>
                <a:t>E</a:t>
              </a:r>
            </a:p>
          </p:txBody>
        </p:sp>
      </p:grpSp>
      <p:sp>
        <p:nvSpPr>
          <p:cNvPr id="12" name="Oval 11"/>
          <p:cNvSpPr/>
          <p:nvPr/>
        </p:nvSpPr>
        <p:spPr>
          <a:xfrm>
            <a:off x="4391025" y="2028825"/>
            <a:ext cx="381000" cy="381000"/>
          </a:xfrm>
          <a:prstGeom prst="ellipse">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000" dirty="0">
                <a:solidFill>
                  <a:prstClr val="black"/>
                </a:solidFill>
              </a:rPr>
              <a:t>S</a:t>
            </a:r>
          </a:p>
        </p:txBody>
      </p:sp>
      <p:sp>
        <p:nvSpPr>
          <p:cNvPr id="13" name="Oval 12"/>
          <p:cNvSpPr/>
          <p:nvPr/>
        </p:nvSpPr>
        <p:spPr>
          <a:xfrm>
            <a:off x="6324600" y="2743200"/>
            <a:ext cx="381000" cy="381000"/>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000" dirty="0">
                <a:solidFill>
                  <a:prstClr val="black"/>
                </a:solidFill>
              </a:rPr>
              <a:t>P</a:t>
            </a:r>
          </a:p>
        </p:txBody>
      </p:sp>
      <p:grpSp>
        <p:nvGrpSpPr>
          <p:cNvPr id="4" name="Group 15"/>
          <p:cNvGrpSpPr>
            <a:grpSpLocks/>
          </p:cNvGrpSpPr>
          <p:nvPr/>
        </p:nvGrpSpPr>
        <p:grpSpPr bwMode="auto">
          <a:xfrm>
            <a:off x="1371600" y="1143000"/>
            <a:ext cx="1258888" cy="1258888"/>
            <a:chOff x="4771981" y="1360965"/>
            <a:chExt cx="1258453" cy="1258453"/>
          </a:xfrm>
        </p:grpSpPr>
        <p:sp>
          <p:nvSpPr>
            <p:cNvPr id="17" name="Pie 16"/>
            <p:cNvSpPr/>
            <p:nvPr/>
          </p:nvSpPr>
          <p:spPr>
            <a:xfrm rot="1631111">
              <a:off x="4771981" y="1360965"/>
              <a:ext cx="1258453" cy="1258453"/>
            </a:xfrm>
            <a:prstGeom prst="pie">
              <a:avLst>
                <a:gd name="adj1" fmla="val 0"/>
                <a:gd name="adj2" fmla="val 181986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sp>
          <p:nvSpPr>
            <p:cNvPr id="28696" name="TextBox 17"/>
            <p:cNvSpPr txBox="1">
              <a:spLocks noChangeArrowheads="1"/>
            </p:cNvSpPr>
            <p:nvPr/>
          </p:nvSpPr>
          <p:spPr bwMode="auto">
            <a:xfrm>
              <a:off x="4998962" y="1600200"/>
              <a:ext cx="458780" cy="584775"/>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prstClr val="black"/>
                  </a:solidFill>
                  <a:latin typeface="Arial" charset="0"/>
                  <a:cs typeface="Arial" charset="0"/>
                </a:rPr>
                <a:t>E</a:t>
              </a:r>
            </a:p>
          </p:txBody>
        </p:sp>
      </p:grpSp>
      <p:sp>
        <p:nvSpPr>
          <p:cNvPr id="28682" name="TextBox 20"/>
          <p:cNvSpPr txBox="1">
            <a:spLocks noChangeArrowheads="1"/>
          </p:cNvSpPr>
          <p:nvPr/>
        </p:nvSpPr>
        <p:spPr bwMode="auto">
          <a:xfrm>
            <a:off x="762000" y="609600"/>
            <a:ext cx="7477125"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1)  Write out all the species interacting in the system and their reactions</a:t>
            </a:r>
          </a:p>
        </p:txBody>
      </p:sp>
      <p:sp>
        <p:nvSpPr>
          <p:cNvPr id="22" name="TextBox 21"/>
          <p:cNvSpPr txBox="1">
            <a:spLocks noChangeArrowheads="1"/>
          </p:cNvSpPr>
          <p:nvPr/>
        </p:nvSpPr>
        <p:spPr bwMode="auto">
          <a:xfrm>
            <a:off x="762000" y="3276600"/>
            <a:ext cx="7959725"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2)  Write a differential equation for each species accounting for the reactions</a:t>
            </a:r>
          </a:p>
        </p:txBody>
      </p:sp>
      <p:grpSp>
        <p:nvGrpSpPr>
          <p:cNvPr id="5" name="Group 26"/>
          <p:cNvGrpSpPr>
            <a:grpSpLocks/>
          </p:cNvGrpSpPr>
          <p:nvPr/>
        </p:nvGrpSpPr>
        <p:grpSpPr bwMode="auto">
          <a:xfrm>
            <a:off x="2743200" y="2133600"/>
            <a:ext cx="520700" cy="304800"/>
            <a:chOff x="1905001" y="4776186"/>
            <a:chExt cx="953609" cy="557814"/>
          </a:xfrm>
        </p:grpSpPr>
        <p:sp>
          <p:nvSpPr>
            <p:cNvPr id="25" name="Freeform 24"/>
            <p:cNvSpPr/>
            <p:nvPr/>
          </p:nvSpPr>
          <p:spPr>
            <a:xfrm>
              <a:off x="1942797" y="4776186"/>
              <a:ext cx="915813" cy="177223"/>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26" name="Freeform 25"/>
            <p:cNvSpPr/>
            <p:nvPr/>
          </p:nvSpPr>
          <p:spPr>
            <a:xfrm rot="10800000">
              <a:off x="1905001" y="5156779"/>
              <a:ext cx="915814" cy="177221"/>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grpSp>
      <p:sp>
        <p:nvSpPr>
          <p:cNvPr id="28685" name="Rectangle 27"/>
          <p:cNvSpPr>
            <a:spLocks noChangeArrowheads="1"/>
          </p:cNvSpPr>
          <p:nvPr/>
        </p:nvSpPr>
        <p:spPr bwMode="auto">
          <a:xfrm>
            <a:off x="3429000" y="2819400"/>
            <a:ext cx="1625600"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“ES Complex”</a:t>
            </a:r>
          </a:p>
        </p:txBody>
      </p:sp>
      <p:cxnSp>
        <p:nvCxnSpPr>
          <p:cNvPr id="30" name="Straight Connector 29"/>
          <p:cNvCxnSpPr/>
          <p:nvPr/>
        </p:nvCxnSpPr>
        <p:spPr>
          <a:xfrm>
            <a:off x="5105400" y="2209800"/>
            <a:ext cx="6096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687" name="TextBox 30"/>
          <p:cNvSpPr txBox="1">
            <a:spLocks noChangeArrowheads="1"/>
          </p:cNvSpPr>
          <p:nvPr/>
        </p:nvSpPr>
        <p:spPr bwMode="auto">
          <a:xfrm>
            <a:off x="2819400" y="1828800"/>
            <a:ext cx="342900"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f</a:t>
            </a:r>
          </a:p>
        </p:txBody>
      </p:sp>
      <p:sp>
        <p:nvSpPr>
          <p:cNvPr id="28688" name="TextBox 31"/>
          <p:cNvSpPr txBox="1">
            <a:spLocks noChangeArrowheads="1"/>
          </p:cNvSpPr>
          <p:nvPr/>
        </p:nvSpPr>
        <p:spPr bwMode="auto">
          <a:xfrm>
            <a:off x="2819400" y="2362200"/>
            <a:ext cx="350838"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r</a:t>
            </a:r>
          </a:p>
        </p:txBody>
      </p:sp>
      <p:sp>
        <p:nvSpPr>
          <p:cNvPr id="28689" name="Rectangle 32"/>
          <p:cNvSpPr>
            <a:spLocks noChangeArrowheads="1"/>
          </p:cNvSpPr>
          <p:nvPr/>
        </p:nvSpPr>
        <p:spPr bwMode="auto">
          <a:xfrm>
            <a:off x="5105400" y="1828800"/>
            <a:ext cx="544513"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cat</a:t>
            </a:r>
          </a:p>
        </p:txBody>
      </p:sp>
      <p:sp>
        <p:nvSpPr>
          <p:cNvPr id="2869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en-US">
              <a:solidFill>
                <a:prstClr val="black"/>
              </a:solidFill>
              <a:latin typeface="Arial" charset="0"/>
              <a:cs typeface="Arial" charset="0"/>
            </a:endParaRPr>
          </a:p>
        </p:txBody>
      </p:sp>
      <p:pic>
        <p:nvPicPr>
          <p:cNvPr id="113669" name="Picture 5" descr="&#10;\begin{array}{ccccc}&#10;d [S] / d t &amp; = &amp; - k_f [E] [S] &amp; + k_r [ES] &amp; \\&#10;d [E] / d t &amp; = &amp; - k_f [E] [S] &amp; + k_r [ES] &amp; + k_{cat} [ES] \\&#10;d [ES] / d t &amp; = &amp; + k_f [E] [S] &amp; - k_r [ES] &amp; - k_{cat} [ES] \\&#10;d [P] / d t &amp; = &amp; &amp; &amp; + k_{cat} [ES] \\&#10;\end{array}&#10;"/>
          <p:cNvPicPr>
            <a:picLocks noChangeAspect="1" noChangeArrowheads="1"/>
          </p:cNvPicPr>
          <p:nvPr/>
        </p:nvPicPr>
        <p:blipFill>
          <a:blip r:embed="rId4" cstate="print"/>
          <a:srcRect/>
          <a:stretch>
            <a:fillRect/>
          </a:stretch>
        </p:blipFill>
        <p:spPr bwMode="auto">
          <a:xfrm>
            <a:off x="1828800" y="3886200"/>
            <a:ext cx="5572125" cy="1295400"/>
          </a:xfrm>
          <a:prstGeom prst="rect">
            <a:avLst/>
          </a:prstGeom>
          <a:noFill/>
          <a:ln w="9525">
            <a:noFill/>
            <a:miter lim="800000"/>
            <a:headEnd/>
            <a:tailEnd/>
          </a:ln>
        </p:spPr>
      </p:pic>
      <p:sp>
        <p:nvSpPr>
          <p:cNvPr id="38" name="TextBox 37"/>
          <p:cNvSpPr txBox="1">
            <a:spLocks noChangeArrowheads="1"/>
          </p:cNvSpPr>
          <p:nvPr/>
        </p:nvSpPr>
        <p:spPr bwMode="auto">
          <a:xfrm>
            <a:off x="762000" y="5410200"/>
            <a:ext cx="7924800" cy="646113"/>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charset="0"/>
                <a:cs typeface="Arial" charset="0"/>
              </a:rPr>
              <a:t>3)  Solve it analytically or numerically (and Michaelis-Menton falls out if you do it analytically with some approximations)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charset="0"/>
              </a:rPr>
              <a:t>Mass Action Kinetics</a:t>
            </a:r>
          </a:p>
        </p:txBody>
      </p:sp>
      <p:sp>
        <p:nvSpPr>
          <p:cNvPr id="3072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en-US">
              <a:solidFill>
                <a:prstClr val="black"/>
              </a:solidFill>
              <a:latin typeface="Arial" charset="0"/>
              <a:cs typeface="Arial" charset="0"/>
            </a:endParaRPr>
          </a:p>
        </p:txBody>
      </p:sp>
      <p:sp>
        <p:nvSpPr>
          <p:cNvPr id="3072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en-US">
              <a:solidFill>
                <a:prstClr val="black"/>
              </a:solidFill>
              <a:latin typeface="Arial" charset="0"/>
              <a:cs typeface="Arial" charset="0"/>
            </a:endParaRPr>
          </a:p>
        </p:txBody>
      </p:sp>
      <p:sp>
        <p:nvSpPr>
          <p:cNvPr id="40" name="Cloud 39"/>
          <p:cNvSpPr/>
          <p:nvPr/>
        </p:nvSpPr>
        <p:spPr>
          <a:xfrm>
            <a:off x="2743200" y="12192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prstClr val="white"/>
                </a:solidFill>
              </a:rPr>
              <a:t>E1</a:t>
            </a:r>
          </a:p>
        </p:txBody>
      </p:sp>
      <p:sp>
        <p:nvSpPr>
          <p:cNvPr id="41" name="Cloud 40"/>
          <p:cNvSpPr/>
          <p:nvPr/>
        </p:nvSpPr>
        <p:spPr>
          <a:xfrm>
            <a:off x="4648200" y="12192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prstClr val="white"/>
                </a:solidFill>
              </a:rPr>
              <a:t>E2</a:t>
            </a:r>
          </a:p>
        </p:txBody>
      </p:sp>
      <p:sp>
        <p:nvSpPr>
          <p:cNvPr id="42" name="Cloud 41"/>
          <p:cNvSpPr/>
          <p:nvPr/>
        </p:nvSpPr>
        <p:spPr>
          <a:xfrm>
            <a:off x="6553200" y="12192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prstClr val="white"/>
                </a:solidFill>
              </a:rPr>
              <a:t>E3</a:t>
            </a:r>
          </a:p>
        </p:txBody>
      </p:sp>
      <p:sp>
        <p:nvSpPr>
          <p:cNvPr id="30733" name="TextBox 11"/>
          <p:cNvSpPr txBox="1">
            <a:spLocks noChangeArrowheads="1"/>
          </p:cNvSpPr>
          <p:nvPr/>
        </p:nvSpPr>
        <p:spPr bwMode="auto">
          <a:xfrm>
            <a:off x="1600200" y="7620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charset="0"/>
                <a:cs typeface="Arial" charset="0"/>
              </a:rPr>
              <a:t>A</a:t>
            </a:r>
          </a:p>
        </p:txBody>
      </p:sp>
      <p:sp>
        <p:nvSpPr>
          <p:cNvPr id="30734" name="TextBox 12"/>
          <p:cNvSpPr txBox="1">
            <a:spLocks noChangeArrowheads="1"/>
          </p:cNvSpPr>
          <p:nvPr/>
        </p:nvSpPr>
        <p:spPr bwMode="auto">
          <a:xfrm>
            <a:off x="3810000" y="7620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charset="0"/>
                <a:cs typeface="Arial" charset="0"/>
              </a:rPr>
              <a:t>B</a:t>
            </a:r>
          </a:p>
        </p:txBody>
      </p:sp>
      <p:sp>
        <p:nvSpPr>
          <p:cNvPr id="30735" name="TextBox 13"/>
          <p:cNvSpPr txBox="1">
            <a:spLocks noChangeArrowheads="1"/>
          </p:cNvSpPr>
          <p:nvPr/>
        </p:nvSpPr>
        <p:spPr bwMode="auto">
          <a:xfrm>
            <a:off x="5691188" y="7620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dirty="0">
                <a:solidFill>
                  <a:srgbClr val="4F81BD"/>
                </a:solidFill>
                <a:latin typeface="Arial" charset="0"/>
                <a:cs typeface="Arial" charset="0"/>
              </a:rPr>
              <a:t>C</a:t>
            </a:r>
          </a:p>
        </p:txBody>
      </p:sp>
      <p:sp>
        <p:nvSpPr>
          <p:cNvPr id="30736" name="TextBox 14"/>
          <p:cNvSpPr txBox="1">
            <a:spLocks noChangeArrowheads="1"/>
          </p:cNvSpPr>
          <p:nvPr/>
        </p:nvSpPr>
        <p:spPr bwMode="auto">
          <a:xfrm>
            <a:off x="7748588" y="7620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charset="0"/>
                <a:cs typeface="Arial" charset="0"/>
              </a:rPr>
              <a:t>P</a:t>
            </a:r>
          </a:p>
        </p:txBody>
      </p:sp>
      <p:cxnSp>
        <p:nvCxnSpPr>
          <p:cNvPr id="47" name="Straight Arrow Connector 46"/>
          <p:cNvCxnSpPr/>
          <p:nvPr/>
        </p:nvCxnSpPr>
        <p:spPr>
          <a:xfrm>
            <a:off x="2590800" y="1066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495800" y="1066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477000" y="1066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Group 95"/>
          <p:cNvGrpSpPr>
            <a:grpSpLocks/>
          </p:cNvGrpSpPr>
          <p:nvPr/>
        </p:nvGrpSpPr>
        <p:grpSpPr bwMode="auto">
          <a:xfrm>
            <a:off x="1066800" y="2601912"/>
            <a:ext cx="3575050" cy="903288"/>
            <a:chOff x="1143000" y="3352800"/>
            <a:chExt cx="3574735" cy="902732"/>
          </a:xfrm>
        </p:grpSpPr>
        <p:grpSp>
          <p:nvGrpSpPr>
            <p:cNvPr id="3" name="Group 26"/>
            <p:cNvGrpSpPr>
              <a:grpSpLocks/>
            </p:cNvGrpSpPr>
            <p:nvPr/>
          </p:nvGrpSpPr>
          <p:grpSpPr bwMode="auto">
            <a:xfrm>
              <a:off x="1905000" y="3657600"/>
              <a:ext cx="521070" cy="304800"/>
              <a:chOff x="1905001" y="4776186"/>
              <a:chExt cx="953609" cy="557814"/>
            </a:xfrm>
          </p:grpSpPr>
          <p:sp>
            <p:nvSpPr>
              <p:cNvPr id="25" name="Freeform 24"/>
              <p:cNvSpPr/>
              <p:nvPr/>
            </p:nvSpPr>
            <p:spPr>
              <a:xfrm>
                <a:off x="1942645" y="4775842"/>
                <a:ext cx="915082" cy="177114"/>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26" name="Freeform 25"/>
              <p:cNvSpPr/>
              <p:nvPr/>
            </p:nvSpPr>
            <p:spPr>
              <a:xfrm rot="10800000">
                <a:off x="1904878" y="5156200"/>
                <a:ext cx="915083" cy="177112"/>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grpSp>
        <p:cxnSp>
          <p:nvCxnSpPr>
            <p:cNvPr id="30" name="Straight Connector 29"/>
            <p:cNvCxnSpPr/>
            <p:nvPr/>
          </p:nvCxnSpPr>
          <p:spPr>
            <a:xfrm>
              <a:off x="3276412" y="3885872"/>
              <a:ext cx="60954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769" name="TextBox 30"/>
            <p:cNvSpPr txBox="1">
              <a:spLocks noChangeArrowheads="1"/>
            </p:cNvSpPr>
            <p:nvPr/>
          </p:nvSpPr>
          <p:spPr bwMode="auto">
            <a:xfrm>
              <a:off x="1981200" y="3352800"/>
              <a:ext cx="428322"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f1</a:t>
              </a:r>
            </a:p>
          </p:txBody>
        </p:sp>
        <p:sp>
          <p:nvSpPr>
            <p:cNvPr id="30770" name="TextBox 31"/>
            <p:cNvSpPr txBox="1">
              <a:spLocks noChangeArrowheads="1"/>
            </p:cNvSpPr>
            <p:nvPr/>
          </p:nvSpPr>
          <p:spPr bwMode="auto">
            <a:xfrm>
              <a:off x="1981200" y="3886200"/>
              <a:ext cx="436338"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r1</a:t>
              </a:r>
            </a:p>
          </p:txBody>
        </p:sp>
        <p:sp>
          <p:nvSpPr>
            <p:cNvPr id="30771" name="Rectangle 32"/>
            <p:cNvSpPr>
              <a:spLocks noChangeArrowheads="1"/>
            </p:cNvSpPr>
            <p:nvPr/>
          </p:nvSpPr>
          <p:spPr bwMode="auto">
            <a:xfrm>
              <a:off x="3276600" y="3505200"/>
              <a:ext cx="628698"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cat1</a:t>
              </a:r>
            </a:p>
          </p:txBody>
        </p:sp>
        <p:sp>
          <p:nvSpPr>
            <p:cNvPr id="30772" name="TextBox 70"/>
            <p:cNvSpPr txBox="1">
              <a:spLocks noChangeArrowheads="1"/>
            </p:cNvSpPr>
            <p:nvPr/>
          </p:nvSpPr>
          <p:spPr bwMode="auto">
            <a:xfrm>
              <a:off x="1143000" y="3657600"/>
              <a:ext cx="755335"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A+E1</a:t>
              </a:r>
            </a:p>
          </p:txBody>
        </p:sp>
        <p:sp>
          <p:nvSpPr>
            <p:cNvPr id="30773" name="TextBox 71"/>
            <p:cNvSpPr txBox="1">
              <a:spLocks noChangeArrowheads="1"/>
            </p:cNvSpPr>
            <p:nvPr/>
          </p:nvSpPr>
          <p:spPr bwMode="auto">
            <a:xfrm>
              <a:off x="2590800" y="3657600"/>
              <a:ext cx="620683"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E1A</a:t>
              </a:r>
            </a:p>
          </p:txBody>
        </p:sp>
        <p:sp>
          <p:nvSpPr>
            <p:cNvPr id="30774" name="TextBox 72"/>
            <p:cNvSpPr txBox="1">
              <a:spLocks noChangeArrowheads="1"/>
            </p:cNvSpPr>
            <p:nvPr/>
          </p:nvSpPr>
          <p:spPr bwMode="auto">
            <a:xfrm>
              <a:off x="3962400" y="3657600"/>
              <a:ext cx="755335"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E1+B</a:t>
              </a:r>
            </a:p>
          </p:txBody>
        </p:sp>
      </p:grpSp>
      <p:grpSp>
        <p:nvGrpSpPr>
          <p:cNvPr id="4" name="Group 94"/>
          <p:cNvGrpSpPr>
            <a:grpSpLocks/>
          </p:cNvGrpSpPr>
          <p:nvPr/>
        </p:nvGrpSpPr>
        <p:grpSpPr bwMode="auto">
          <a:xfrm>
            <a:off x="1066800" y="3756025"/>
            <a:ext cx="3587750" cy="903287"/>
            <a:chOff x="1143000" y="4507468"/>
            <a:chExt cx="3587559" cy="902732"/>
          </a:xfrm>
        </p:grpSpPr>
        <p:grpSp>
          <p:nvGrpSpPr>
            <p:cNvPr id="5" name="Group 26"/>
            <p:cNvGrpSpPr>
              <a:grpSpLocks/>
            </p:cNvGrpSpPr>
            <p:nvPr/>
          </p:nvGrpSpPr>
          <p:grpSpPr bwMode="auto">
            <a:xfrm>
              <a:off x="1905000" y="4812268"/>
              <a:ext cx="521070" cy="304800"/>
              <a:chOff x="1905001" y="4776186"/>
              <a:chExt cx="953609" cy="557814"/>
            </a:xfrm>
          </p:grpSpPr>
          <p:sp>
            <p:nvSpPr>
              <p:cNvPr id="75" name="Freeform 74"/>
              <p:cNvSpPr/>
              <p:nvPr/>
            </p:nvSpPr>
            <p:spPr>
              <a:xfrm>
                <a:off x="1942693" y="4775844"/>
                <a:ext cx="915113" cy="177113"/>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76" name="Freeform 75"/>
              <p:cNvSpPr/>
              <p:nvPr/>
            </p:nvSpPr>
            <p:spPr>
              <a:xfrm rot="10800000">
                <a:off x="1904926" y="5156202"/>
                <a:ext cx="915115" cy="177114"/>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grpSp>
        <p:cxnSp>
          <p:nvCxnSpPr>
            <p:cNvPr id="77" name="Straight Connector 76"/>
            <p:cNvCxnSpPr/>
            <p:nvPr/>
          </p:nvCxnSpPr>
          <p:spPr>
            <a:xfrm>
              <a:off x="3276486" y="5040540"/>
              <a:ext cx="6095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759" name="TextBox 77"/>
            <p:cNvSpPr txBox="1">
              <a:spLocks noChangeArrowheads="1"/>
            </p:cNvSpPr>
            <p:nvPr/>
          </p:nvSpPr>
          <p:spPr bwMode="auto">
            <a:xfrm>
              <a:off x="1981200" y="4507468"/>
              <a:ext cx="428322"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f2</a:t>
              </a:r>
            </a:p>
          </p:txBody>
        </p:sp>
        <p:sp>
          <p:nvSpPr>
            <p:cNvPr id="30760" name="TextBox 78"/>
            <p:cNvSpPr txBox="1">
              <a:spLocks noChangeArrowheads="1"/>
            </p:cNvSpPr>
            <p:nvPr/>
          </p:nvSpPr>
          <p:spPr bwMode="auto">
            <a:xfrm>
              <a:off x="1981200" y="5040868"/>
              <a:ext cx="436338"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r2</a:t>
              </a:r>
            </a:p>
          </p:txBody>
        </p:sp>
        <p:sp>
          <p:nvSpPr>
            <p:cNvPr id="30761" name="Rectangle 79"/>
            <p:cNvSpPr>
              <a:spLocks noChangeArrowheads="1"/>
            </p:cNvSpPr>
            <p:nvPr/>
          </p:nvSpPr>
          <p:spPr bwMode="auto">
            <a:xfrm>
              <a:off x="3276600" y="4659868"/>
              <a:ext cx="628698"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cat2</a:t>
              </a:r>
            </a:p>
          </p:txBody>
        </p:sp>
        <p:sp>
          <p:nvSpPr>
            <p:cNvPr id="30762" name="TextBox 80"/>
            <p:cNvSpPr txBox="1">
              <a:spLocks noChangeArrowheads="1"/>
            </p:cNvSpPr>
            <p:nvPr/>
          </p:nvSpPr>
          <p:spPr bwMode="auto">
            <a:xfrm>
              <a:off x="1143000" y="4812268"/>
              <a:ext cx="755335"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B+E2</a:t>
              </a:r>
            </a:p>
          </p:txBody>
        </p:sp>
        <p:sp>
          <p:nvSpPr>
            <p:cNvPr id="30763" name="TextBox 81"/>
            <p:cNvSpPr txBox="1">
              <a:spLocks noChangeArrowheads="1"/>
            </p:cNvSpPr>
            <p:nvPr/>
          </p:nvSpPr>
          <p:spPr bwMode="auto">
            <a:xfrm>
              <a:off x="2590800" y="4812268"/>
              <a:ext cx="620683"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E2B</a:t>
              </a:r>
            </a:p>
          </p:txBody>
        </p:sp>
        <p:sp>
          <p:nvSpPr>
            <p:cNvPr id="30764" name="TextBox 82"/>
            <p:cNvSpPr txBox="1">
              <a:spLocks noChangeArrowheads="1"/>
            </p:cNvSpPr>
            <p:nvPr/>
          </p:nvSpPr>
          <p:spPr bwMode="auto">
            <a:xfrm>
              <a:off x="3962400" y="4812268"/>
              <a:ext cx="768159"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E2+C</a:t>
              </a:r>
            </a:p>
          </p:txBody>
        </p:sp>
      </p:grpSp>
      <p:grpSp>
        <p:nvGrpSpPr>
          <p:cNvPr id="6" name="Group 96"/>
          <p:cNvGrpSpPr>
            <a:grpSpLocks/>
          </p:cNvGrpSpPr>
          <p:nvPr/>
        </p:nvGrpSpPr>
        <p:grpSpPr bwMode="auto">
          <a:xfrm>
            <a:off x="1066800" y="4887912"/>
            <a:ext cx="3587750" cy="903288"/>
            <a:chOff x="1219200" y="5715000"/>
            <a:chExt cx="3587559" cy="902732"/>
          </a:xfrm>
        </p:grpSpPr>
        <p:grpSp>
          <p:nvGrpSpPr>
            <p:cNvPr id="7" name="Group 26"/>
            <p:cNvGrpSpPr>
              <a:grpSpLocks/>
            </p:cNvGrpSpPr>
            <p:nvPr/>
          </p:nvGrpSpPr>
          <p:grpSpPr bwMode="auto">
            <a:xfrm>
              <a:off x="1981200" y="6019800"/>
              <a:ext cx="521070" cy="304800"/>
              <a:chOff x="1905001" y="4776186"/>
              <a:chExt cx="953609" cy="557814"/>
            </a:xfrm>
          </p:grpSpPr>
          <p:sp>
            <p:nvSpPr>
              <p:cNvPr id="85" name="Freeform 84"/>
              <p:cNvSpPr/>
              <p:nvPr/>
            </p:nvSpPr>
            <p:spPr>
              <a:xfrm>
                <a:off x="1942693" y="4775842"/>
                <a:ext cx="915113" cy="177114"/>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86" name="Freeform 85"/>
              <p:cNvSpPr/>
              <p:nvPr/>
            </p:nvSpPr>
            <p:spPr>
              <a:xfrm rot="10800000">
                <a:off x="1904926" y="5156200"/>
                <a:ext cx="915115" cy="177112"/>
              </a:xfrm>
              <a:custGeom>
                <a:avLst/>
                <a:gdLst>
                  <a:gd name="connsiteX0" fmla="*/ 0 w 914400"/>
                  <a:gd name="connsiteY0" fmla="*/ 177554 h 177554"/>
                  <a:gd name="connsiteX1" fmla="*/ 914400 w 914400"/>
                  <a:gd name="connsiteY1" fmla="*/ 177554 h 177554"/>
                  <a:gd name="connsiteX2" fmla="*/ 736846 w 914400"/>
                  <a:gd name="connsiteY2" fmla="*/ 0 h 177554"/>
                </a:gdLst>
                <a:ahLst/>
                <a:cxnLst>
                  <a:cxn ang="0">
                    <a:pos x="connsiteX0" y="connsiteY0"/>
                  </a:cxn>
                  <a:cxn ang="0">
                    <a:pos x="connsiteX1" y="connsiteY1"/>
                  </a:cxn>
                  <a:cxn ang="0">
                    <a:pos x="connsiteX2" y="connsiteY2"/>
                  </a:cxn>
                </a:cxnLst>
                <a:rect l="l" t="t" r="r" b="b"/>
                <a:pathLst>
                  <a:path w="914400" h="177554">
                    <a:moveTo>
                      <a:pt x="0" y="177554"/>
                    </a:moveTo>
                    <a:lnTo>
                      <a:pt x="914400" y="177554"/>
                    </a:lnTo>
                    <a:lnTo>
                      <a:pt x="73684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grpSp>
        <p:cxnSp>
          <p:nvCxnSpPr>
            <p:cNvPr id="87" name="Straight Connector 86"/>
            <p:cNvCxnSpPr/>
            <p:nvPr/>
          </p:nvCxnSpPr>
          <p:spPr>
            <a:xfrm>
              <a:off x="3352686" y="6248072"/>
              <a:ext cx="6095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749" name="TextBox 87"/>
            <p:cNvSpPr txBox="1">
              <a:spLocks noChangeArrowheads="1"/>
            </p:cNvSpPr>
            <p:nvPr/>
          </p:nvSpPr>
          <p:spPr bwMode="auto">
            <a:xfrm>
              <a:off x="2057400" y="5715000"/>
              <a:ext cx="428322"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f3</a:t>
              </a:r>
            </a:p>
          </p:txBody>
        </p:sp>
        <p:sp>
          <p:nvSpPr>
            <p:cNvPr id="30750" name="TextBox 88"/>
            <p:cNvSpPr txBox="1">
              <a:spLocks noChangeArrowheads="1"/>
            </p:cNvSpPr>
            <p:nvPr/>
          </p:nvSpPr>
          <p:spPr bwMode="auto">
            <a:xfrm>
              <a:off x="2057400" y="6248400"/>
              <a:ext cx="436338"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r3</a:t>
              </a:r>
            </a:p>
          </p:txBody>
        </p:sp>
        <p:sp>
          <p:nvSpPr>
            <p:cNvPr id="30751" name="Rectangle 89"/>
            <p:cNvSpPr>
              <a:spLocks noChangeArrowheads="1"/>
            </p:cNvSpPr>
            <p:nvPr/>
          </p:nvSpPr>
          <p:spPr bwMode="auto">
            <a:xfrm>
              <a:off x="3352800" y="5867400"/>
              <a:ext cx="628698"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K</a:t>
              </a:r>
              <a:r>
                <a:rPr lang="en-US" baseline="-25000">
                  <a:solidFill>
                    <a:prstClr val="black"/>
                  </a:solidFill>
                  <a:latin typeface="Arial" charset="0"/>
                  <a:cs typeface="Arial" charset="0"/>
                </a:rPr>
                <a:t>cat3</a:t>
              </a:r>
            </a:p>
          </p:txBody>
        </p:sp>
        <p:sp>
          <p:nvSpPr>
            <p:cNvPr id="30752" name="TextBox 90"/>
            <p:cNvSpPr txBox="1">
              <a:spLocks noChangeArrowheads="1"/>
            </p:cNvSpPr>
            <p:nvPr/>
          </p:nvSpPr>
          <p:spPr bwMode="auto">
            <a:xfrm>
              <a:off x="1219200" y="6019800"/>
              <a:ext cx="768159"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C+E3</a:t>
              </a:r>
            </a:p>
          </p:txBody>
        </p:sp>
        <p:sp>
          <p:nvSpPr>
            <p:cNvPr id="30753" name="TextBox 91"/>
            <p:cNvSpPr txBox="1">
              <a:spLocks noChangeArrowheads="1"/>
            </p:cNvSpPr>
            <p:nvPr/>
          </p:nvSpPr>
          <p:spPr bwMode="auto">
            <a:xfrm>
              <a:off x="2667000" y="6019800"/>
              <a:ext cx="633507"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E3C</a:t>
              </a:r>
            </a:p>
          </p:txBody>
        </p:sp>
        <p:sp>
          <p:nvSpPr>
            <p:cNvPr id="30754" name="TextBox 92"/>
            <p:cNvSpPr txBox="1">
              <a:spLocks noChangeArrowheads="1"/>
            </p:cNvSpPr>
            <p:nvPr/>
          </p:nvSpPr>
          <p:spPr bwMode="auto">
            <a:xfrm>
              <a:off x="4038600" y="6019800"/>
              <a:ext cx="768159" cy="36933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charset="0"/>
                  <a:cs typeface="Arial" charset="0"/>
                </a:rPr>
                <a:t>E3+P</a:t>
              </a:r>
            </a:p>
          </p:txBody>
        </p:sp>
      </p:grpSp>
      <p:sp>
        <p:nvSpPr>
          <p:cNvPr id="94" name="Rectangle 3"/>
          <p:cNvSpPr>
            <a:spLocks noChangeArrowheads="1"/>
          </p:cNvSpPr>
          <p:nvPr/>
        </p:nvSpPr>
        <p:spPr bwMode="auto">
          <a:xfrm>
            <a:off x="5410200" y="3592512"/>
            <a:ext cx="3505200" cy="1016000"/>
          </a:xfrm>
          <a:prstGeom prst="rect">
            <a:avLst/>
          </a:prstGeom>
          <a:noFill/>
          <a:ln w="9525">
            <a:noFill/>
            <a:miter lim="800000"/>
            <a:headEnd/>
            <a:tailEnd/>
          </a:ln>
        </p:spPr>
        <p:txBody>
          <a:bodyPr>
            <a:spAutoFit/>
          </a:bodyPr>
          <a:lstStyle/>
          <a:p>
            <a:pPr marL="457200" indent="-457200">
              <a:buFont typeface="Wingdings" pitchFamily="2" charset="2"/>
              <a:buChar char="§"/>
              <a:defRPr/>
            </a:pPr>
            <a:r>
              <a:rPr lang="en-US" sz="2000" dirty="0">
                <a:solidFill>
                  <a:prstClr val="black">
                    <a:lumMod val="85000"/>
                    <a:lumOff val="15000"/>
                  </a:prstClr>
                </a:solidFill>
                <a:cs typeface="Arial" charset="0"/>
              </a:rPr>
              <a:t>4 </a:t>
            </a:r>
            <a:r>
              <a:rPr lang="en-US" sz="2000" dirty="0" err="1">
                <a:solidFill>
                  <a:prstClr val="black">
                    <a:lumMod val="85000"/>
                    <a:lumOff val="15000"/>
                  </a:prstClr>
                </a:solidFill>
                <a:cs typeface="Arial" charset="0"/>
              </a:rPr>
              <a:t>dS</a:t>
            </a:r>
            <a:r>
              <a:rPr lang="en-US" sz="2000" dirty="0">
                <a:solidFill>
                  <a:prstClr val="black">
                    <a:lumMod val="85000"/>
                    <a:lumOff val="15000"/>
                  </a:prstClr>
                </a:solidFill>
                <a:cs typeface="Arial" charset="0"/>
              </a:rPr>
              <a:t>/</a:t>
            </a:r>
            <a:r>
              <a:rPr lang="en-US" sz="2000" dirty="0" err="1">
                <a:solidFill>
                  <a:prstClr val="black">
                    <a:lumMod val="85000"/>
                    <a:lumOff val="15000"/>
                  </a:prstClr>
                </a:solidFill>
                <a:cs typeface="Arial" charset="0"/>
              </a:rPr>
              <a:t>dt</a:t>
            </a:r>
            <a:r>
              <a:rPr lang="en-US" sz="2000" dirty="0">
                <a:solidFill>
                  <a:prstClr val="black">
                    <a:lumMod val="85000"/>
                    <a:lumOff val="15000"/>
                  </a:prstClr>
                </a:solidFill>
                <a:cs typeface="Arial" charset="0"/>
              </a:rPr>
              <a:t> equations</a:t>
            </a:r>
          </a:p>
          <a:p>
            <a:pPr marL="457200" indent="-457200">
              <a:buFont typeface="Wingdings" pitchFamily="2" charset="2"/>
              <a:buChar char="§"/>
              <a:defRPr/>
            </a:pPr>
            <a:r>
              <a:rPr lang="en-US" sz="2000" dirty="0">
                <a:solidFill>
                  <a:prstClr val="black">
                    <a:lumMod val="85000"/>
                    <a:lumOff val="15000"/>
                  </a:prstClr>
                </a:solidFill>
                <a:cs typeface="Arial" charset="0"/>
              </a:rPr>
              <a:t>3 </a:t>
            </a:r>
            <a:r>
              <a:rPr lang="en-US" sz="2000" dirty="0" err="1">
                <a:solidFill>
                  <a:prstClr val="black">
                    <a:lumMod val="85000"/>
                    <a:lumOff val="15000"/>
                  </a:prstClr>
                </a:solidFill>
                <a:cs typeface="Arial" charset="0"/>
              </a:rPr>
              <a:t>dE</a:t>
            </a:r>
            <a:r>
              <a:rPr lang="en-US" sz="2000" dirty="0">
                <a:solidFill>
                  <a:prstClr val="black">
                    <a:lumMod val="85000"/>
                    <a:lumOff val="15000"/>
                  </a:prstClr>
                </a:solidFill>
                <a:cs typeface="Arial" charset="0"/>
              </a:rPr>
              <a:t>/</a:t>
            </a:r>
            <a:r>
              <a:rPr lang="en-US" sz="2000" dirty="0" err="1">
                <a:solidFill>
                  <a:prstClr val="black">
                    <a:lumMod val="85000"/>
                    <a:lumOff val="15000"/>
                  </a:prstClr>
                </a:solidFill>
                <a:cs typeface="Arial" charset="0"/>
              </a:rPr>
              <a:t>dt</a:t>
            </a:r>
            <a:r>
              <a:rPr lang="en-US" sz="2000" dirty="0">
                <a:solidFill>
                  <a:prstClr val="black">
                    <a:lumMod val="85000"/>
                    <a:lumOff val="15000"/>
                  </a:prstClr>
                </a:solidFill>
                <a:cs typeface="Arial" charset="0"/>
              </a:rPr>
              <a:t> equations</a:t>
            </a:r>
          </a:p>
          <a:p>
            <a:pPr marL="457200" indent="-457200">
              <a:buFont typeface="Wingdings" pitchFamily="2" charset="2"/>
              <a:buChar char="§"/>
              <a:defRPr/>
            </a:pPr>
            <a:r>
              <a:rPr lang="en-US" sz="2000" dirty="0">
                <a:solidFill>
                  <a:prstClr val="black">
                    <a:lumMod val="85000"/>
                    <a:lumOff val="15000"/>
                  </a:prstClr>
                </a:solidFill>
                <a:cs typeface="Arial" charset="0"/>
              </a:rPr>
              <a:t>3 </a:t>
            </a:r>
            <a:r>
              <a:rPr lang="en-US" sz="2000" dirty="0" err="1">
                <a:solidFill>
                  <a:prstClr val="black">
                    <a:lumMod val="85000"/>
                    <a:lumOff val="15000"/>
                  </a:prstClr>
                </a:solidFill>
                <a:cs typeface="Arial" charset="0"/>
              </a:rPr>
              <a:t>dES</a:t>
            </a:r>
            <a:r>
              <a:rPr lang="en-US" sz="2000" dirty="0">
                <a:solidFill>
                  <a:prstClr val="black">
                    <a:lumMod val="85000"/>
                    <a:lumOff val="15000"/>
                  </a:prstClr>
                </a:solidFill>
                <a:cs typeface="Arial" charset="0"/>
              </a:rPr>
              <a:t>/</a:t>
            </a:r>
            <a:r>
              <a:rPr lang="en-US" sz="2000" dirty="0" err="1">
                <a:solidFill>
                  <a:prstClr val="black">
                    <a:lumMod val="85000"/>
                    <a:lumOff val="15000"/>
                  </a:prstClr>
                </a:solidFill>
                <a:cs typeface="Arial" charset="0"/>
              </a:rPr>
              <a:t>dt</a:t>
            </a:r>
            <a:r>
              <a:rPr lang="en-US" sz="2000" dirty="0">
                <a:solidFill>
                  <a:prstClr val="black">
                    <a:lumMod val="85000"/>
                    <a:lumOff val="15000"/>
                  </a:prstClr>
                </a:solidFill>
                <a:cs typeface="Arial" charset="0"/>
              </a:rPr>
              <a:t> equations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457200" y="762000"/>
            <a:ext cx="8305800" cy="1077218"/>
          </a:xfrm>
          <a:prstGeom prst="rect">
            <a:avLst/>
          </a:prstGeom>
        </p:spPr>
        <p:txBody>
          <a:bodyPr wrap="square">
            <a:spAutoFit/>
          </a:bodyPr>
          <a:lstStyle/>
          <a:p>
            <a:pPr eaLnBrk="0" fontAlgn="base" hangingPunct="0">
              <a:spcBef>
                <a:spcPct val="20000"/>
              </a:spcBef>
              <a:spcAft>
                <a:spcPct val="0"/>
              </a:spcAft>
            </a:pPr>
            <a:r>
              <a:rPr lang="en-US" sz="3200" dirty="0" smtClean="0">
                <a:solidFill>
                  <a:prstClr val="black"/>
                </a:solidFill>
                <a:ea typeface="ＭＳ Ｐゴシック" charset="0"/>
              </a:rPr>
              <a:t>Write differential equations that describe the kinetics of this system:</a:t>
            </a:r>
            <a:endParaRPr lang="en-US" sz="3200" dirty="0">
              <a:solidFill>
                <a:prstClr val="black"/>
              </a:solidFill>
              <a:ea typeface="ＭＳ Ｐゴシック"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2" y="2362200"/>
            <a:ext cx="3419475" cy="3892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3432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457200" y="762000"/>
            <a:ext cx="8305800" cy="584775"/>
          </a:xfrm>
          <a:prstGeom prst="rect">
            <a:avLst/>
          </a:prstGeom>
        </p:spPr>
        <p:txBody>
          <a:bodyPr wrap="square">
            <a:spAutoFit/>
          </a:bodyPr>
          <a:lstStyle/>
          <a:p>
            <a:pPr lvl="0" eaLnBrk="0" fontAlgn="base" hangingPunct="0">
              <a:spcBef>
                <a:spcPct val="20000"/>
              </a:spcBef>
              <a:spcAft>
                <a:spcPct val="0"/>
              </a:spcAft>
            </a:pPr>
            <a:r>
              <a:rPr lang="en-US" sz="3200" dirty="0" smtClean="0">
                <a:solidFill>
                  <a:prstClr val="black"/>
                </a:solidFill>
                <a:ea typeface="ＭＳ Ｐゴシック" charset="0"/>
              </a:rPr>
              <a:t>How many species are present in this system?</a:t>
            </a:r>
            <a:endParaRPr lang="en-US" sz="3200" dirty="0">
              <a:solidFill>
                <a:prstClr val="black"/>
              </a:solidFill>
              <a:ea typeface="ＭＳ Ｐゴシック" charset="0"/>
            </a:endParaRPr>
          </a:p>
        </p:txBody>
      </p:sp>
      <p:pic>
        <p:nvPicPr>
          <p:cNvPr id="2050" name="Picture 2" descr="http://themedicalbiochemistrypage.org/images/pdhrxn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1524000"/>
            <a:ext cx="714375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297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5"/>
          <p:cNvPicPr>
            <a:picLocks noChangeAspect="1" noChangeArrowheads="1"/>
          </p:cNvPicPr>
          <p:nvPr/>
        </p:nvPicPr>
        <p:blipFill>
          <a:blip r:embed="rId4" cstate="print"/>
          <a:srcRect/>
          <a:stretch>
            <a:fillRect/>
          </a:stretch>
        </p:blipFill>
        <p:spPr bwMode="auto">
          <a:xfrm>
            <a:off x="1371600" y="785813"/>
            <a:ext cx="6096000" cy="6072187"/>
          </a:xfrm>
          <a:prstGeom prst="rect">
            <a:avLst/>
          </a:prstGeom>
          <a:noFill/>
          <a:ln w="9525">
            <a:noFill/>
            <a:miter lim="800000"/>
            <a:headEnd/>
            <a:tailEnd/>
          </a:ln>
        </p:spPr>
      </p:pic>
      <p:sp>
        <p:nvSpPr>
          <p:cNvPr id="3174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charset="0"/>
              </a:rPr>
              <a:t>The Energy Landscape</a:t>
            </a:r>
          </a:p>
        </p:txBody>
      </p:sp>
      <p:sp>
        <p:nvSpPr>
          <p:cNvPr id="2" name="Oval 1"/>
          <p:cNvSpPr/>
          <p:nvPr/>
        </p:nvSpPr>
        <p:spPr>
          <a:xfrm>
            <a:off x="2362200" y="3682953"/>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73823" y="2327812"/>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3041" y="4309012"/>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05400" y="3188494"/>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13929" y="2871788"/>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42529" y="3950494"/>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5565541"/>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76800" y="4982835"/>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74876" y="5407188"/>
            <a:ext cx="228600" cy="31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down)">
                                      <p:cBhvr>
                                        <p:cTn id="71" dur="580">
                                          <p:stCondLst>
                                            <p:cond delay="0"/>
                                          </p:stCondLst>
                                        </p:cTn>
                                        <p:tgtEl>
                                          <p:spTgt spid="8"/>
                                        </p:tgtEl>
                                      </p:cBhvr>
                                    </p:animEffect>
                                    <p:anim calcmode="lin" valueType="num">
                                      <p:cBhvr>
                                        <p:cTn id="7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7" dur="26">
                                          <p:stCondLst>
                                            <p:cond delay="650"/>
                                          </p:stCondLst>
                                        </p:cTn>
                                        <p:tgtEl>
                                          <p:spTgt spid="8"/>
                                        </p:tgtEl>
                                      </p:cBhvr>
                                      <p:to x="100000" y="60000"/>
                                    </p:animScale>
                                    <p:animScale>
                                      <p:cBhvr>
                                        <p:cTn id="78" dur="166" decel="50000">
                                          <p:stCondLst>
                                            <p:cond delay="676"/>
                                          </p:stCondLst>
                                        </p:cTn>
                                        <p:tgtEl>
                                          <p:spTgt spid="8"/>
                                        </p:tgtEl>
                                      </p:cBhvr>
                                      <p:to x="100000" y="100000"/>
                                    </p:animScale>
                                    <p:animScale>
                                      <p:cBhvr>
                                        <p:cTn id="79" dur="26">
                                          <p:stCondLst>
                                            <p:cond delay="1312"/>
                                          </p:stCondLst>
                                        </p:cTn>
                                        <p:tgtEl>
                                          <p:spTgt spid="8"/>
                                        </p:tgtEl>
                                      </p:cBhvr>
                                      <p:to x="100000" y="80000"/>
                                    </p:animScale>
                                    <p:animScale>
                                      <p:cBhvr>
                                        <p:cTn id="80" dur="166" decel="50000">
                                          <p:stCondLst>
                                            <p:cond delay="1338"/>
                                          </p:stCondLst>
                                        </p:cTn>
                                        <p:tgtEl>
                                          <p:spTgt spid="8"/>
                                        </p:tgtEl>
                                      </p:cBhvr>
                                      <p:to x="100000" y="100000"/>
                                    </p:animScale>
                                    <p:animScale>
                                      <p:cBhvr>
                                        <p:cTn id="81" dur="26">
                                          <p:stCondLst>
                                            <p:cond delay="1642"/>
                                          </p:stCondLst>
                                        </p:cTn>
                                        <p:tgtEl>
                                          <p:spTgt spid="8"/>
                                        </p:tgtEl>
                                      </p:cBhvr>
                                      <p:to x="100000" y="90000"/>
                                    </p:animScale>
                                    <p:animScale>
                                      <p:cBhvr>
                                        <p:cTn id="82" dur="166" decel="50000">
                                          <p:stCondLst>
                                            <p:cond delay="1668"/>
                                          </p:stCondLst>
                                        </p:cTn>
                                        <p:tgtEl>
                                          <p:spTgt spid="8"/>
                                        </p:tgtEl>
                                      </p:cBhvr>
                                      <p:to x="100000" y="100000"/>
                                    </p:animScale>
                                    <p:animScale>
                                      <p:cBhvr>
                                        <p:cTn id="83" dur="26">
                                          <p:stCondLst>
                                            <p:cond delay="1808"/>
                                          </p:stCondLst>
                                        </p:cTn>
                                        <p:tgtEl>
                                          <p:spTgt spid="8"/>
                                        </p:tgtEl>
                                      </p:cBhvr>
                                      <p:to x="100000" y="95000"/>
                                    </p:animScale>
                                    <p:animScale>
                                      <p:cBhvr>
                                        <p:cTn id="84" dur="166" decel="50000">
                                          <p:stCondLst>
                                            <p:cond delay="1834"/>
                                          </p:stCondLst>
                                        </p:cTn>
                                        <p:tgtEl>
                                          <p:spTgt spid="8"/>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down)">
                                      <p:cBhvr>
                                        <p:cTn id="87" dur="580">
                                          <p:stCondLst>
                                            <p:cond delay="0"/>
                                          </p:stCondLst>
                                        </p:cTn>
                                        <p:tgtEl>
                                          <p:spTgt spid="9"/>
                                        </p:tgtEl>
                                      </p:cBhvr>
                                    </p:animEffect>
                                    <p:anim calcmode="lin" valueType="num">
                                      <p:cBhvr>
                                        <p:cTn id="8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3" dur="26">
                                          <p:stCondLst>
                                            <p:cond delay="650"/>
                                          </p:stCondLst>
                                        </p:cTn>
                                        <p:tgtEl>
                                          <p:spTgt spid="9"/>
                                        </p:tgtEl>
                                      </p:cBhvr>
                                      <p:to x="100000" y="60000"/>
                                    </p:animScale>
                                    <p:animScale>
                                      <p:cBhvr>
                                        <p:cTn id="94" dur="166" decel="50000">
                                          <p:stCondLst>
                                            <p:cond delay="676"/>
                                          </p:stCondLst>
                                        </p:cTn>
                                        <p:tgtEl>
                                          <p:spTgt spid="9"/>
                                        </p:tgtEl>
                                      </p:cBhvr>
                                      <p:to x="100000" y="100000"/>
                                    </p:animScale>
                                    <p:animScale>
                                      <p:cBhvr>
                                        <p:cTn id="95" dur="26">
                                          <p:stCondLst>
                                            <p:cond delay="1312"/>
                                          </p:stCondLst>
                                        </p:cTn>
                                        <p:tgtEl>
                                          <p:spTgt spid="9"/>
                                        </p:tgtEl>
                                      </p:cBhvr>
                                      <p:to x="100000" y="80000"/>
                                    </p:animScale>
                                    <p:animScale>
                                      <p:cBhvr>
                                        <p:cTn id="96" dur="166" decel="50000">
                                          <p:stCondLst>
                                            <p:cond delay="1338"/>
                                          </p:stCondLst>
                                        </p:cTn>
                                        <p:tgtEl>
                                          <p:spTgt spid="9"/>
                                        </p:tgtEl>
                                      </p:cBhvr>
                                      <p:to x="100000" y="100000"/>
                                    </p:animScale>
                                    <p:animScale>
                                      <p:cBhvr>
                                        <p:cTn id="97" dur="26">
                                          <p:stCondLst>
                                            <p:cond delay="1642"/>
                                          </p:stCondLst>
                                        </p:cTn>
                                        <p:tgtEl>
                                          <p:spTgt spid="9"/>
                                        </p:tgtEl>
                                      </p:cBhvr>
                                      <p:to x="100000" y="90000"/>
                                    </p:animScale>
                                    <p:animScale>
                                      <p:cBhvr>
                                        <p:cTn id="98" dur="166" decel="50000">
                                          <p:stCondLst>
                                            <p:cond delay="1668"/>
                                          </p:stCondLst>
                                        </p:cTn>
                                        <p:tgtEl>
                                          <p:spTgt spid="9"/>
                                        </p:tgtEl>
                                      </p:cBhvr>
                                      <p:to x="100000" y="100000"/>
                                    </p:animScale>
                                    <p:animScale>
                                      <p:cBhvr>
                                        <p:cTn id="99" dur="26">
                                          <p:stCondLst>
                                            <p:cond delay="1808"/>
                                          </p:stCondLst>
                                        </p:cTn>
                                        <p:tgtEl>
                                          <p:spTgt spid="9"/>
                                        </p:tgtEl>
                                      </p:cBhvr>
                                      <p:to x="100000" y="95000"/>
                                    </p:animScale>
                                    <p:animScale>
                                      <p:cBhvr>
                                        <p:cTn id="100" dur="166" decel="50000">
                                          <p:stCondLst>
                                            <p:cond delay="1834"/>
                                          </p:stCondLst>
                                        </p:cTn>
                                        <p:tgtEl>
                                          <p:spTgt spid="9"/>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wipe(down)">
                                      <p:cBhvr>
                                        <p:cTn id="103" dur="580">
                                          <p:stCondLst>
                                            <p:cond delay="0"/>
                                          </p:stCondLst>
                                        </p:cTn>
                                        <p:tgtEl>
                                          <p:spTgt spid="10"/>
                                        </p:tgtEl>
                                      </p:cBhvr>
                                    </p:animEffect>
                                    <p:anim calcmode="lin" valueType="num">
                                      <p:cBhvr>
                                        <p:cTn id="10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09" dur="26">
                                          <p:stCondLst>
                                            <p:cond delay="650"/>
                                          </p:stCondLst>
                                        </p:cTn>
                                        <p:tgtEl>
                                          <p:spTgt spid="10"/>
                                        </p:tgtEl>
                                      </p:cBhvr>
                                      <p:to x="100000" y="60000"/>
                                    </p:animScale>
                                    <p:animScale>
                                      <p:cBhvr>
                                        <p:cTn id="110" dur="166" decel="50000">
                                          <p:stCondLst>
                                            <p:cond delay="676"/>
                                          </p:stCondLst>
                                        </p:cTn>
                                        <p:tgtEl>
                                          <p:spTgt spid="10"/>
                                        </p:tgtEl>
                                      </p:cBhvr>
                                      <p:to x="100000" y="100000"/>
                                    </p:animScale>
                                    <p:animScale>
                                      <p:cBhvr>
                                        <p:cTn id="111" dur="26">
                                          <p:stCondLst>
                                            <p:cond delay="1312"/>
                                          </p:stCondLst>
                                        </p:cTn>
                                        <p:tgtEl>
                                          <p:spTgt spid="10"/>
                                        </p:tgtEl>
                                      </p:cBhvr>
                                      <p:to x="100000" y="80000"/>
                                    </p:animScale>
                                    <p:animScale>
                                      <p:cBhvr>
                                        <p:cTn id="112" dur="166" decel="50000">
                                          <p:stCondLst>
                                            <p:cond delay="1338"/>
                                          </p:stCondLst>
                                        </p:cTn>
                                        <p:tgtEl>
                                          <p:spTgt spid="10"/>
                                        </p:tgtEl>
                                      </p:cBhvr>
                                      <p:to x="100000" y="100000"/>
                                    </p:animScale>
                                    <p:animScale>
                                      <p:cBhvr>
                                        <p:cTn id="113" dur="26">
                                          <p:stCondLst>
                                            <p:cond delay="1642"/>
                                          </p:stCondLst>
                                        </p:cTn>
                                        <p:tgtEl>
                                          <p:spTgt spid="10"/>
                                        </p:tgtEl>
                                      </p:cBhvr>
                                      <p:to x="100000" y="90000"/>
                                    </p:animScale>
                                    <p:animScale>
                                      <p:cBhvr>
                                        <p:cTn id="114" dur="166" decel="50000">
                                          <p:stCondLst>
                                            <p:cond delay="1668"/>
                                          </p:stCondLst>
                                        </p:cTn>
                                        <p:tgtEl>
                                          <p:spTgt spid="10"/>
                                        </p:tgtEl>
                                      </p:cBhvr>
                                      <p:to x="100000" y="100000"/>
                                    </p:animScale>
                                    <p:animScale>
                                      <p:cBhvr>
                                        <p:cTn id="115" dur="26">
                                          <p:stCondLst>
                                            <p:cond delay="1808"/>
                                          </p:stCondLst>
                                        </p:cTn>
                                        <p:tgtEl>
                                          <p:spTgt spid="10"/>
                                        </p:tgtEl>
                                      </p:cBhvr>
                                      <p:to x="100000" y="95000"/>
                                    </p:animScale>
                                    <p:animScale>
                                      <p:cBhvr>
                                        <p:cTn id="116" dur="166" decel="50000">
                                          <p:stCondLst>
                                            <p:cond delay="1834"/>
                                          </p:stCondLst>
                                        </p:cTn>
                                        <p:tgtEl>
                                          <p:spTgt spid="10"/>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wipe(down)">
                                      <p:cBhvr>
                                        <p:cTn id="119" dur="580">
                                          <p:stCondLst>
                                            <p:cond delay="0"/>
                                          </p:stCondLst>
                                        </p:cTn>
                                        <p:tgtEl>
                                          <p:spTgt spid="11"/>
                                        </p:tgtEl>
                                      </p:cBhvr>
                                    </p:animEffect>
                                    <p:anim calcmode="lin" valueType="num">
                                      <p:cBhvr>
                                        <p:cTn id="12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25" dur="26">
                                          <p:stCondLst>
                                            <p:cond delay="650"/>
                                          </p:stCondLst>
                                        </p:cTn>
                                        <p:tgtEl>
                                          <p:spTgt spid="11"/>
                                        </p:tgtEl>
                                      </p:cBhvr>
                                      <p:to x="100000" y="60000"/>
                                    </p:animScale>
                                    <p:animScale>
                                      <p:cBhvr>
                                        <p:cTn id="126" dur="166" decel="50000">
                                          <p:stCondLst>
                                            <p:cond delay="676"/>
                                          </p:stCondLst>
                                        </p:cTn>
                                        <p:tgtEl>
                                          <p:spTgt spid="11"/>
                                        </p:tgtEl>
                                      </p:cBhvr>
                                      <p:to x="100000" y="100000"/>
                                    </p:animScale>
                                    <p:animScale>
                                      <p:cBhvr>
                                        <p:cTn id="127" dur="26">
                                          <p:stCondLst>
                                            <p:cond delay="1312"/>
                                          </p:stCondLst>
                                        </p:cTn>
                                        <p:tgtEl>
                                          <p:spTgt spid="11"/>
                                        </p:tgtEl>
                                      </p:cBhvr>
                                      <p:to x="100000" y="80000"/>
                                    </p:animScale>
                                    <p:animScale>
                                      <p:cBhvr>
                                        <p:cTn id="128" dur="166" decel="50000">
                                          <p:stCondLst>
                                            <p:cond delay="1338"/>
                                          </p:stCondLst>
                                        </p:cTn>
                                        <p:tgtEl>
                                          <p:spTgt spid="11"/>
                                        </p:tgtEl>
                                      </p:cBhvr>
                                      <p:to x="100000" y="100000"/>
                                    </p:animScale>
                                    <p:animScale>
                                      <p:cBhvr>
                                        <p:cTn id="129" dur="26">
                                          <p:stCondLst>
                                            <p:cond delay="1642"/>
                                          </p:stCondLst>
                                        </p:cTn>
                                        <p:tgtEl>
                                          <p:spTgt spid="11"/>
                                        </p:tgtEl>
                                      </p:cBhvr>
                                      <p:to x="100000" y="90000"/>
                                    </p:animScale>
                                    <p:animScale>
                                      <p:cBhvr>
                                        <p:cTn id="130" dur="166" decel="50000">
                                          <p:stCondLst>
                                            <p:cond delay="1668"/>
                                          </p:stCondLst>
                                        </p:cTn>
                                        <p:tgtEl>
                                          <p:spTgt spid="11"/>
                                        </p:tgtEl>
                                      </p:cBhvr>
                                      <p:to x="100000" y="100000"/>
                                    </p:animScale>
                                    <p:animScale>
                                      <p:cBhvr>
                                        <p:cTn id="131" dur="26">
                                          <p:stCondLst>
                                            <p:cond delay="1808"/>
                                          </p:stCondLst>
                                        </p:cTn>
                                        <p:tgtEl>
                                          <p:spTgt spid="11"/>
                                        </p:tgtEl>
                                      </p:cBhvr>
                                      <p:to x="100000" y="95000"/>
                                    </p:animScale>
                                    <p:animScale>
                                      <p:cBhvr>
                                        <p:cTn id="132" dur="166" decel="50000">
                                          <p:stCondLst>
                                            <p:cond delay="1834"/>
                                          </p:stCondLst>
                                        </p:cTn>
                                        <p:tgtEl>
                                          <p:spTgt spid="11"/>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2"/>
                                        </p:tgtEl>
                                        <p:attrNameLst>
                                          <p:attrName>style.visibility</p:attrName>
                                        </p:attrNameLst>
                                      </p:cBhvr>
                                      <p:to>
                                        <p:strVal val="visible"/>
                                      </p:to>
                                    </p:set>
                                    <p:animEffect transition="in" filter="wipe(down)">
                                      <p:cBhvr>
                                        <p:cTn id="135" dur="580">
                                          <p:stCondLst>
                                            <p:cond delay="0"/>
                                          </p:stCondLst>
                                        </p:cTn>
                                        <p:tgtEl>
                                          <p:spTgt spid="12"/>
                                        </p:tgtEl>
                                      </p:cBhvr>
                                    </p:animEffect>
                                    <p:anim calcmode="lin" valueType="num">
                                      <p:cBhvr>
                                        <p:cTn id="13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41" dur="26">
                                          <p:stCondLst>
                                            <p:cond delay="650"/>
                                          </p:stCondLst>
                                        </p:cTn>
                                        <p:tgtEl>
                                          <p:spTgt spid="12"/>
                                        </p:tgtEl>
                                      </p:cBhvr>
                                      <p:to x="100000" y="60000"/>
                                    </p:animScale>
                                    <p:animScale>
                                      <p:cBhvr>
                                        <p:cTn id="142" dur="166" decel="50000">
                                          <p:stCondLst>
                                            <p:cond delay="676"/>
                                          </p:stCondLst>
                                        </p:cTn>
                                        <p:tgtEl>
                                          <p:spTgt spid="12"/>
                                        </p:tgtEl>
                                      </p:cBhvr>
                                      <p:to x="100000" y="100000"/>
                                    </p:animScale>
                                    <p:animScale>
                                      <p:cBhvr>
                                        <p:cTn id="143" dur="26">
                                          <p:stCondLst>
                                            <p:cond delay="1312"/>
                                          </p:stCondLst>
                                        </p:cTn>
                                        <p:tgtEl>
                                          <p:spTgt spid="12"/>
                                        </p:tgtEl>
                                      </p:cBhvr>
                                      <p:to x="100000" y="80000"/>
                                    </p:animScale>
                                    <p:animScale>
                                      <p:cBhvr>
                                        <p:cTn id="144" dur="166" decel="50000">
                                          <p:stCondLst>
                                            <p:cond delay="1338"/>
                                          </p:stCondLst>
                                        </p:cTn>
                                        <p:tgtEl>
                                          <p:spTgt spid="12"/>
                                        </p:tgtEl>
                                      </p:cBhvr>
                                      <p:to x="100000" y="100000"/>
                                    </p:animScale>
                                    <p:animScale>
                                      <p:cBhvr>
                                        <p:cTn id="145" dur="26">
                                          <p:stCondLst>
                                            <p:cond delay="1642"/>
                                          </p:stCondLst>
                                        </p:cTn>
                                        <p:tgtEl>
                                          <p:spTgt spid="12"/>
                                        </p:tgtEl>
                                      </p:cBhvr>
                                      <p:to x="100000" y="90000"/>
                                    </p:animScale>
                                    <p:animScale>
                                      <p:cBhvr>
                                        <p:cTn id="146" dur="166" decel="50000">
                                          <p:stCondLst>
                                            <p:cond delay="1668"/>
                                          </p:stCondLst>
                                        </p:cTn>
                                        <p:tgtEl>
                                          <p:spTgt spid="12"/>
                                        </p:tgtEl>
                                      </p:cBhvr>
                                      <p:to x="100000" y="100000"/>
                                    </p:animScale>
                                    <p:animScale>
                                      <p:cBhvr>
                                        <p:cTn id="147" dur="26">
                                          <p:stCondLst>
                                            <p:cond delay="1808"/>
                                          </p:stCondLst>
                                        </p:cTn>
                                        <p:tgtEl>
                                          <p:spTgt spid="12"/>
                                        </p:tgtEl>
                                      </p:cBhvr>
                                      <p:to x="100000" y="95000"/>
                                    </p:animScale>
                                    <p:animScale>
                                      <p:cBhvr>
                                        <p:cTn id="14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Problems with Kinetic Models</a:t>
            </a:r>
            <a:endParaRPr lang="en-US" sz="2800" dirty="0">
              <a:solidFill>
                <a:prstClr val="black"/>
              </a:solidFill>
              <a:latin typeface="Rockwell Extra Bold" pitchFamily="18" charset="0"/>
              <a:cs typeface="Arial" charset="0"/>
            </a:endParaRPr>
          </a:p>
        </p:txBody>
      </p:sp>
      <p:sp>
        <p:nvSpPr>
          <p:cNvPr id="3" name="Rectangle 3"/>
          <p:cNvSpPr>
            <a:spLocks noChangeArrowheads="1"/>
          </p:cNvSpPr>
          <p:nvPr/>
        </p:nvSpPr>
        <p:spPr bwMode="auto">
          <a:xfrm>
            <a:off x="685800" y="1003042"/>
            <a:ext cx="7772400" cy="5016758"/>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a:solidFill>
                  <a:prstClr val="black">
                    <a:lumMod val="85000"/>
                    <a:lumOff val="15000"/>
                  </a:prstClr>
                </a:solidFill>
                <a:cs typeface="Arial" charset="0"/>
              </a:rPr>
              <a:t>Suppose you knew every reaction occurring within the cell, knew the </a:t>
            </a:r>
            <a:r>
              <a:rPr lang="en-US" sz="2000" dirty="0" err="1">
                <a:solidFill>
                  <a:prstClr val="black">
                    <a:lumMod val="85000"/>
                    <a:lumOff val="15000"/>
                  </a:prstClr>
                </a:solidFill>
                <a:cs typeface="Arial" charset="0"/>
              </a:rPr>
              <a:t>kcat’s</a:t>
            </a:r>
            <a:r>
              <a:rPr lang="en-US" sz="2000" dirty="0">
                <a:solidFill>
                  <a:prstClr val="black">
                    <a:lumMod val="85000"/>
                    <a:lumOff val="15000"/>
                  </a:prstClr>
                </a:solidFill>
                <a:cs typeface="Arial" charset="0"/>
              </a:rPr>
              <a:t> and Km’s for all enzymes involved, and had measured some initial concentrations of each metabolite</a:t>
            </a:r>
          </a:p>
          <a:p>
            <a:pPr marL="457200" indent="-457200">
              <a:buFont typeface="Wingdings" pitchFamily="2" charset="2"/>
              <a:buChar char="§"/>
              <a:defRPr/>
            </a:pPr>
            <a:r>
              <a:rPr lang="en-US" sz="2000" dirty="0">
                <a:solidFill>
                  <a:prstClr val="black">
                    <a:lumMod val="85000"/>
                    <a:lumOff val="15000"/>
                  </a:prstClr>
                </a:solidFill>
                <a:cs typeface="Arial" charset="0"/>
              </a:rPr>
              <a:t>You could write a large set of differential equations describing each metabolite as a </a:t>
            </a:r>
            <a:r>
              <a:rPr lang="en-US" sz="2000" dirty="0" err="1">
                <a:solidFill>
                  <a:prstClr val="black">
                    <a:lumMod val="85000"/>
                    <a:lumOff val="15000"/>
                  </a:prstClr>
                </a:solidFill>
                <a:cs typeface="Arial" charset="0"/>
              </a:rPr>
              <a:t>dS</a:t>
            </a:r>
            <a:r>
              <a:rPr lang="en-US" sz="2000" dirty="0">
                <a:solidFill>
                  <a:prstClr val="black">
                    <a:lumMod val="85000"/>
                    <a:lumOff val="15000"/>
                  </a:prstClr>
                </a:solidFill>
                <a:cs typeface="Arial" charset="0"/>
              </a:rPr>
              <a:t>/</a:t>
            </a:r>
            <a:r>
              <a:rPr lang="en-US" sz="2000" dirty="0" err="1">
                <a:solidFill>
                  <a:prstClr val="black">
                    <a:lumMod val="85000"/>
                    <a:lumOff val="15000"/>
                  </a:prstClr>
                </a:solidFill>
                <a:cs typeface="Arial" charset="0"/>
              </a:rPr>
              <a:t>dt</a:t>
            </a:r>
            <a:r>
              <a:rPr lang="en-US" sz="2000" dirty="0">
                <a:solidFill>
                  <a:prstClr val="black">
                    <a:lumMod val="85000"/>
                    <a:lumOff val="15000"/>
                  </a:prstClr>
                </a:solidFill>
                <a:cs typeface="Arial" charset="0"/>
              </a:rPr>
              <a:t> equation that depended on the concentrations of each metabolite with which it </a:t>
            </a:r>
            <a:r>
              <a:rPr lang="en-US" sz="2000" dirty="0" err="1">
                <a:solidFill>
                  <a:prstClr val="black">
                    <a:lumMod val="85000"/>
                    <a:lumOff val="15000"/>
                  </a:prstClr>
                </a:solidFill>
                <a:cs typeface="Arial" charset="0"/>
              </a:rPr>
              <a:t>interconverts</a:t>
            </a:r>
            <a:endParaRPr lang="en-US" sz="2000" dirty="0">
              <a:solidFill>
                <a:prstClr val="black">
                  <a:lumMod val="85000"/>
                  <a:lumOff val="15000"/>
                </a:prstClr>
              </a:solidFill>
              <a:cs typeface="Arial" charset="0"/>
            </a:endParaRPr>
          </a:p>
          <a:p>
            <a:pPr marL="457200" indent="-457200">
              <a:buFont typeface="Wingdings" pitchFamily="2" charset="2"/>
              <a:buChar char="§"/>
              <a:defRPr/>
            </a:pPr>
            <a:r>
              <a:rPr lang="en-US" sz="2000" dirty="0">
                <a:solidFill>
                  <a:prstClr val="black">
                    <a:lumMod val="85000"/>
                    <a:lumOff val="15000"/>
                  </a:prstClr>
                </a:solidFill>
                <a:cs typeface="Arial" charset="0"/>
              </a:rPr>
              <a:t>…and then solve the system of differential equations in the steady state or otherwise</a:t>
            </a:r>
          </a:p>
          <a:p>
            <a:pPr marL="457200" indent="-457200">
              <a:buFont typeface="Wingdings" pitchFamily="2" charset="2"/>
              <a:buChar char="§"/>
              <a:defRPr/>
            </a:pPr>
            <a:endParaRPr lang="en-US" sz="2000" dirty="0">
              <a:solidFill>
                <a:prstClr val="black">
                  <a:lumMod val="85000"/>
                  <a:lumOff val="15000"/>
                </a:prstClr>
              </a:solidFill>
              <a:cs typeface="Arial" charset="0"/>
            </a:endParaRPr>
          </a:p>
          <a:p>
            <a:pPr marL="684213" indent="-684213">
              <a:buFont typeface="Wingdings" pitchFamily="2" charset="2"/>
              <a:buChar char="§"/>
              <a:tabLst>
                <a:tab pos="339725" algn="l"/>
              </a:tabLst>
              <a:defRPr/>
            </a:pPr>
            <a:r>
              <a:rPr lang="en-US" sz="2000" dirty="0" smtClean="0">
                <a:solidFill>
                  <a:prstClr val="black">
                    <a:lumMod val="85000"/>
                    <a:lumOff val="15000"/>
                  </a:prstClr>
                </a:solidFill>
                <a:cs typeface="Arial" charset="0"/>
              </a:rPr>
              <a:t>However:</a:t>
            </a:r>
          </a:p>
          <a:p>
            <a:pPr marL="684213" indent="-684213">
              <a:tabLst>
                <a:tab pos="339725" algn="l"/>
              </a:tabLst>
              <a:defRPr/>
            </a:pPr>
            <a:r>
              <a:rPr lang="en-US" sz="2000" dirty="0" smtClean="0">
                <a:solidFill>
                  <a:prstClr val="black">
                    <a:lumMod val="85000"/>
                    <a:lumOff val="15000"/>
                  </a:prstClr>
                </a:solidFill>
                <a:cs typeface="Arial" charset="0"/>
              </a:rPr>
              <a:t>	1)  </a:t>
            </a:r>
            <a:r>
              <a:rPr lang="en-US" sz="2000" dirty="0" err="1" smtClean="0">
                <a:solidFill>
                  <a:prstClr val="black">
                    <a:lumMod val="85000"/>
                    <a:lumOff val="15000"/>
                  </a:prstClr>
                </a:solidFill>
                <a:cs typeface="Arial" charset="0"/>
              </a:rPr>
              <a:t>Kcat’s</a:t>
            </a:r>
            <a:r>
              <a:rPr lang="en-US" sz="2000" dirty="0" smtClean="0">
                <a:solidFill>
                  <a:prstClr val="black">
                    <a:lumMod val="85000"/>
                    <a:lumOff val="15000"/>
                  </a:prstClr>
                </a:solidFill>
                <a:cs typeface="Arial" charset="0"/>
              </a:rPr>
              <a:t> and Km’s are mostly unknown.  Even substrate range is usually unknown</a:t>
            </a:r>
          </a:p>
          <a:p>
            <a:pPr marL="684213" indent="-684213">
              <a:buFont typeface="Wingdings" pitchFamily="2" charset="2"/>
              <a:buChar char="§"/>
              <a:tabLst>
                <a:tab pos="339725" algn="l"/>
              </a:tabLst>
              <a:defRPr/>
            </a:pPr>
            <a:endParaRPr lang="en-US" sz="2000" dirty="0" smtClean="0">
              <a:solidFill>
                <a:prstClr val="black">
                  <a:lumMod val="85000"/>
                  <a:lumOff val="15000"/>
                </a:prstClr>
              </a:solidFill>
              <a:cs typeface="Arial" charset="0"/>
            </a:endParaRPr>
          </a:p>
          <a:p>
            <a:pPr marL="684213" indent="-684213">
              <a:tabLst>
                <a:tab pos="339725" algn="l"/>
              </a:tabLst>
              <a:defRPr/>
            </a:pPr>
            <a:r>
              <a:rPr lang="en-US" sz="2000" dirty="0" smtClean="0">
                <a:solidFill>
                  <a:prstClr val="black">
                    <a:lumMod val="85000"/>
                    <a:lumOff val="15000"/>
                  </a:prstClr>
                </a:solidFill>
                <a:cs typeface="Arial" charset="0"/>
              </a:rPr>
              <a:t>	2)  Kinetics of posttranslational mechanisms are unknown</a:t>
            </a:r>
          </a:p>
          <a:p>
            <a:pPr marL="684213" indent="-684213">
              <a:tabLst>
                <a:tab pos="339725" algn="l"/>
              </a:tabLst>
              <a:defRPr/>
            </a:pPr>
            <a:endParaRPr lang="en-US" sz="2000" dirty="0">
              <a:solidFill>
                <a:prstClr val="black">
                  <a:lumMod val="85000"/>
                  <a:lumOff val="15000"/>
                </a:prstClr>
              </a:solidFill>
              <a:cs typeface="Arial" charset="0"/>
            </a:endParaRPr>
          </a:p>
          <a:p>
            <a:pPr marL="684213" indent="-684213">
              <a:tabLst>
                <a:tab pos="339725" algn="l"/>
              </a:tabLst>
              <a:defRPr/>
            </a:pPr>
            <a:r>
              <a:rPr lang="en-US" sz="2000" dirty="0" smtClean="0">
                <a:solidFill>
                  <a:prstClr val="black">
                    <a:lumMod val="85000"/>
                    <a:lumOff val="15000"/>
                  </a:prstClr>
                </a:solidFill>
                <a:cs typeface="Arial" charset="0"/>
              </a:rPr>
              <a:t>	3)  Kinetics of transcriptional and translation processes are unknown</a:t>
            </a:r>
            <a:endParaRPr lang="en-US" sz="2000" dirty="0">
              <a:solidFill>
                <a:prstClr val="black">
                  <a:lumMod val="85000"/>
                  <a:lumOff val="15000"/>
                </a:prstClr>
              </a:solidFill>
              <a:cs typeface="Arial"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10.xml><?xml version="1.0" encoding="utf-8"?>
<p:tagLst xmlns:a="http://schemas.openxmlformats.org/drawingml/2006/main" xmlns:r="http://schemas.openxmlformats.org/officeDocument/2006/relationships" xmlns:p="http://schemas.openxmlformats.org/presentationml/2006/main">
  <p:tag name="TIMING" val="|22.7"/>
</p:tagLst>
</file>

<file path=ppt/tags/tag11.xml><?xml version="1.0" encoding="utf-8"?>
<p:tagLst xmlns:a="http://schemas.openxmlformats.org/drawingml/2006/main" xmlns:r="http://schemas.openxmlformats.org/officeDocument/2006/relationships" xmlns:p="http://schemas.openxmlformats.org/presentationml/2006/main">
  <p:tag name="TIMING" val="|12.9|7.5"/>
</p:tagLst>
</file>

<file path=ppt/tags/tag2.xml><?xml version="1.0" encoding="utf-8"?>
<p:tagLst xmlns:a="http://schemas.openxmlformats.org/drawingml/2006/main" xmlns:r="http://schemas.openxmlformats.org/officeDocument/2006/relationships" xmlns:p="http://schemas.openxmlformats.org/presentationml/2006/main">
  <p:tag name="TIMING" val="|49.7|9.1"/>
</p:tagLst>
</file>

<file path=ppt/tags/tag3.xml><?xml version="1.0" encoding="utf-8"?>
<p:tagLst xmlns:a="http://schemas.openxmlformats.org/drawingml/2006/main" xmlns:r="http://schemas.openxmlformats.org/officeDocument/2006/relationships" xmlns:p="http://schemas.openxmlformats.org/presentationml/2006/main">
  <p:tag name="TIMING" val="|5.8|4.6"/>
</p:tagLst>
</file>

<file path=ppt/tags/tag4.xml><?xml version="1.0" encoding="utf-8"?>
<p:tagLst xmlns:a="http://schemas.openxmlformats.org/drawingml/2006/main" xmlns:r="http://schemas.openxmlformats.org/officeDocument/2006/relationships" xmlns:p="http://schemas.openxmlformats.org/presentationml/2006/main">
  <p:tag name="TIMING" val="|28.3"/>
</p:tagLst>
</file>

<file path=ppt/tags/tag5.xml><?xml version="1.0" encoding="utf-8"?>
<p:tagLst xmlns:a="http://schemas.openxmlformats.org/drawingml/2006/main" xmlns:r="http://schemas.openxmlformats.org/officeDocument/2006/relationships" xmlns:p="http://schemas.openxmlformats.org/presentationml/2006/main">
  <p:tag name="TIMING" val="|11.6|17.4"/>
</p:tagLst>
</file>

<file path=ppt/tags/tag6.xml><?xml version="1.0" encoding="utf-8"?>
<p:tagLst xmlns:a="http://schemas.openxmlformats.org/drawingml/2006/main" xmlns:r="http://schemas.openxmlformats.org/officeDocument/2006/relationships" xmlns:p="http://schemas.openxmlformats.org/presentationml/2006/main">
  <p:tag name="TIMING" val="|8.9|14.7|13.6"/>
</p:tagLst>
</file>

<file path=ppt/tags/tag7.xml><?xml version="1.0" encoding="utf-8"?>
<p:tagLst xmlns:a="http://schemas.openxmlformats.org/drawingml/2006/main" xmlns:r="http://schemas.openxmlformats.org/officeDocument/2006/relationships" xmlns:p="http://schemas.openxmlformats.org/presentationml/2006/main">
  <p:tag name="TIMING" val="|25.1"/>
</p:tagLst>
</file>

<file path=ppt/tags/tag8.xml><?xml version="1.0" encoding="utf-8"?>
<p:tagLst xmlns:a="http://schemas.openxmlformats.org/drawingml/2006/main" xmlns:r="http://schemas.openxmlformats.org/officeDocument/2006/relationships" xmlns:p="http://schemas.openxmlformats.org/presentationml/2006/main">
  <p:tag name="TIMING" val="|22.4|20.2|12.8|38.5|11.4|3.8"/>
</p:tagLst>
</file>

<file path=ppt/tags/tag9.xml><?xml version="1.0" encoding="utf-8"?>
<p:tagLst xmlns:a="http://schemas.openxmlformats.org/drawingml/2006/main" xmlns:r="http://schemas.openxmlformats.org/officeDocument/2006/relationships" xmlns:p="http://schemas.openxmlformats.org/presentationml/2006/main">
  <p:tag name="TIMING" val="|5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1168</TotalTime>
  <Words>4829</Words>
  <Application>Microsoft Office PowerPoint</Application>
  <PresentationFormat>On-screen Show (4:3)</PresentationFormat>
  <Paragraphs>316</Paragraphs>
  <Slides>30</Slides>
  <Notes>30</Notes>
  <HiddenSlides>0</HiddenSlides>
  <MMClips>0</MMClips>
  <ScaleCrop>false</ScaleCrop>
  <HeadingPairs>
    <vt:vector size="4" baseType="variant">
      <vt:variant>
        <vt:lpstr>Theme</vt:lpstr>
      </vt:variant>
      <vt:variant>
        <vt:i4>6</vt:i4>
      </vt:variant>
      <vt:variant>
        <vt:lpstr>Slide Titles</vt:lpstr>
      </vt:variant>
      <vt:variant>
        <vt:i4>30</vt:i4>
      </vt:variant>
    </vt:vector>
  </HeadingPairs>
  <TitlesOfParts>
    <vt:vector size="36" baseType="lpstr">
      <vt:lpstr>Office Theme</vt:lpstr>
      <vt:lpstr>1_Office Theme</vt:lpstr>
      <vt:lpstr>2_Office Theme</vt:lpstr>
      <vt:lpstr>3_Office Theme</vt:lpstr>
      <vt:lpstr>9_Office Theme</vt:lpstr>
      <vt:lpstr>4_Office Theme</vt:lpstr>
      <vt:lpstr>The Optimization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Flux Balance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Oligo-based Recombineering</vt:lpstr>
      <vt:lpstr>Multiplex Automated Genome Engineering (MAGE)</vt:lpstr>
      <vt:lpstr>Lycopene (C40) Biosynthesis &amp; Optimization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aspects of small molecule biosynthesis</dc:title>
  <dc:creator>jcanderson</dc:creator>
  <cp:lastModifiedBy>jcanderson</cp:lastModifiedBy>
  <cp:revision>101</cp:revision>
  <dcterms:created xsi:type="dcterms:W3CDTF">2012-09-05T14:30:05Z</dcterms:created>
  <dcterms:modified xsi:type="dcterms:W3CDTF">2013-09-11T14:53:09Z</dcterms:modified>
</cp:coreProperties>
</file>