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tags/tag2.xml" ContentType="application/vnd.openxmlformats-officedocument.presentationml.tags+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tags/tag3.xml" ContentType="application/vnd.openxmlformats-officedocument.presentationml.tags+xml"/>
  <Override PartName="/ppt/notesSlides/notesSlide11.xml" ContentType="application/vnd.openxmlformats-officedocument.presentationml.notesSlide+xml"/>
  <Override PartName="/ppt/theme/themeOverride12.xml" ContentType="application/vnd.openxmlformats-officedocument.themeOverride+xml"/>
  <Override PartName="/ppt/tags/tag4.xml" ContentType="application/vnd.openxmlformats-officedocument.presentationml.tags+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5.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6.xml" ContentType="application/vnd.openxmlformats-officedocument.themeOverride+xml"/>
  <Override PartName="/ppt/tags/tag11.xml" ContentType="application/vnd.openxmlformats-officedocument.presentationml.tags+xml"/>
  <Override PartName="/ppt/notesSlides/notesSlide24.xml" ContentType="application/vnd.openxmlformats-officedocument.presentationml.notesSlide+xml"/>
  <Override PartName="/ppt/theme/themeOverride17.xml" ContentType="application/vnd.openxmlformats-officedocument.themeOverride+xml"/>
  <Override PartName="/ppt/notesSlides/notesSlide25.xml" ContentType="application/vnd.openxmlformats-officedocument.presentationml.notesSlide+xml"/>
  <Override PartName="/ppt/tags/tag12.xml" ContentType="application/vnd.openxmlformats-officedocument.presentationml.tags+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18.xml" ContentType="application/vnd.openxmlformats-officedocument.themeOverride+xml"/>
  <Override PartName="/ppt/notesSlides/notesSlide30.xml" ContentType="application/vnd.openxmlformats-officedocument.presentationml.notesSlide+xml"/>
  <Override PartName="/ppt/tags/tag14.xml" ContentType="application/vnd.openxmlformats-officedocument.presentationml.tags+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tags/tag16.xml" ContentType="application/vnd.openxmlformats-officedocument.presentationml.tags+xml"/>
  <Override PartName="/ppt/notesSlides/notesSlide33.xml" ContentType="application/vnd.openxmlformats-officedocument.presentationml.notesSlide+xml"/>
  <Override PartName="/ppt/tags/tag17.xml" ContentType="application/vnd.openxmlformats-officedocument.presentationml.tags+xml"/>
  <Override PartName="/ppt/notesSlides/notesSlide34.xml" ContentType="application/vnd.openxmlformats-officedocument.presentationml.notesSlide+xml"/>
  <Override PartName="/ppt/theme/themeOverride19.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heme/themeOverride20.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96" r:id="rId3"/>
    <p:sldMasterId id="2147483708" r:id="rId4"/>
    <p:sldMasterId id="2147483720" r:id="rId5"/>
    <p:sldMasterId id="2147483732" r:id="rId6"/>
    <p:sldMasterId id="2147483744" r:id="rId7"/>
  </p:sldMasterIdLst>
  <p:notesMasterIdLst>
    <p:notesMasterId r:id="rId46"/>
  </p:notesMasterIdLst>
  <p:sldIdLst>
    <p:sldId id="257" r:id="rId8"/>
    <p:sldId id="346" r:id="rId9"/>
    <p:sldId id="380" r:id="rId10"/>
    <p:sldId id="391" r:id="rId11"/>
    <p:sldId id="382" r:id="rId12"/>
    <p:sldId id="353" r:id="rId13"/>
    <p:sldId id="378" r:id="rId14"/>
    <p:sldId id="379" r:id="rId15"/>
    <p:sldId id="385" r:id="rId16"/>
    <p:sldId id="383" r:id="rId17"/>
    <p:sldId id="387" r:id="rId18"/>
    <p:sldId id="388" r:id="rId19"/>
    <p:sldId id="389" r:id="rId20"/>
    <p:sldId id="390" r:id="rId21"/>
    <p:sldId id="352" r:id="rId22"/>
    <p:sldId id="354" r:id="rId23"/>
    <p:sldId id="355" r:id="rId24"/>
    <p:sldId id="356" r:id="rId25"/>
    <p:sldId id="370" r:id="rId26"/>
    <p:sldId id="384" r:id="rId27"/>
    <p:sldId id="360" r:id="rId28"/>
    <p:sldId id="361" r:id="rId29"/>
    <p:sldId id="362" r:id="rId30"/>
    <p:sldId id="330" r:id="rId31"/>
    <p:sldId id="348" r:id="rId32"/>
    <p:sldId id="376" r:id="rId33"/>
    <p:sldId id="392" r:id="rId34"/>
    <p:sldId id="377" r:id="rId35"/>
    <p:sldId id="393" r:id="rId36"/>
    <p:sldId id="375" r:id="rId37"/>
    <p:sldId id="395" r:id="rId38"/>
    <p:sldId id="372" r:id="rId39"/>
    <p:sldId id="373" r:id="rId40"/>
    <p:sldId id="374" r:id="rId41"/>
    <p:sldId id="364" r:id="rId42"/>
    <p:sldId id="396" r:id="rId43"/>
    <p:sldId id="275" r:id="rId44"/>
    <p:sldId id="27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DEE8"/>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5" autoAdjust="0"/>
    <p:restoredTop sz="30961" autoAdjust="0"/>
  </p:normalViewPr>
  <p:slideViewPr>
    <p:cSldViewPr>
      <p:cViewPr>
        <p:scale>
          <a:sx n="66" d="100"/>
          <a:sy n="66" d="100"/>
        </p:scale>
        <p:origin x="-1493" y="4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00D54E-F741-4685-A35F-51C84DCA64B1}" type="datetimeFigureOut">
              <a:rPr lang="en-US" smtClean="0"/>
              <a:pPr/>
              <a:t>4/9/2014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B22BF-F0B2-49A6-8890-5DA87E70F4CF}" type="slidenum">
              <a:rPr lang="en-US" smtClean="0"/>
              <a:pPr/>
              <a:t>‹#›</a:t>
            </a:fld>
            <a:endParaRPr lang="en-US"/>
          </a:p>
        </p:txBody>
      </p:sp>
    </p:spTree>
    <p:extLst>
      <p:ext uri="{BB962C8B-B14F-4D97-AF65-F5344CB8AC3E}">
        <p14:creationId xmlns:p14="http://schemas.microsoft.com/office/powerpoint/2010/main" val="231857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Today we’ll discuss assay methods that require</a:t>
            </a:r>
            <a:r>
              <a:rPr lang="en-US" baseline="0" dirty="0" smtClean="0"/>
              <a:t> destruction of the organism.  These in vitro methods of characterization include Biochemical Analysis, and Product Studies.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After</a:t>
            </a:r>
            <a:r>
              <a:rPr lang="en-US" baseline="0" dirty="0" smtClean="0"/>
              <a:t> purifying your component of interest from the cell, you are either going assay its function, quantify it, or probe its structure. Molecular function is either binding or catalysis.  Here we deal with the assay of catalytic function.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Here is a simple example.</a:t>
            </a:r>
            <a:r>
              <a:rPr lang="en-US" baseline="0" dirty="0" smtClean="0"/>
              <a:t>   We encode the </a:t>
            </a:r>
            <a:r>
              <a:rPr lang="en-US" baseline="0" dirty="0" err="1" smtClean="0"/>
              <a:t>phoA</a:t>
            </a:r>
            <a:r>
              <a:rPr lang="en-US" baseline="0" dirty="0" smtClean="0"/>
              <a:t> gene with a C-terminal His tag on a plasmid and put it in the cell. This results in production of </a:t>
            </a:r>
            <a:r>
              <a:rPr lang="en-US" baseline="0" dirty="0" err="1" smtClean="0"/>
              <a:t>PhoA</a:t>
            </a:r>
            <a:r>
              <a:rPr lang="en-US" baseline="0" dirty="0" smtClean="0"/>
              <a:t> protein which we purify by Ni-NTA chromatography.  We then perform an enzymatic assay.  We add the </a:t>
            </a:r>
            <a:r>
              <a:rPr lang="en-US" baseline="0" dirty="0" err="1" smtClean="0"/>
              <a:t>chromagenic</a:t>
            </a:r>
            <a:r>
              <a:rPr lang="en-US" baseline="0" dirty="0" smtClean="0"/>
              <a:t> substrate p-</a:t>
            </a:r>
            <a:r>
              <a:rPr lang="en-US" baseline="0" dirty="0" err="1" smtClean="0"/>
              <a:t>nitrophenyl</a:t>
            </a:r>
            <a:r>
              <a:rPr lang="en-US" baseline="0" dirty="0" smtClean="0"/>
              <a:t> </a:t>
            </a:r>
            <a:r>
              <a:rPr lang="en-US" baseline="0" dirty="0" err="1" smtClean="0"/>
              <a:t>phopsphate</a:t>
            </a:r>
            <a:r>
              <a:rPr lang="en-US" baseline="0" dirty="0" smtClean="0"/>
              <a:t> which gets hydrolyzed to p-</a:t>
            </a:r>
            <a:r>
              <a:rPr lang="en-US" baseline="0" dirty="0" err="1" smtClean="0"/>
              <a:t>nitrophenol</a:t>
            </a:r>
            <a:r>
              <a:rPr lang="en-US" baseline="0" dirty="0" smtClean="0"/>
              <a:t> which is yellow.  The color is easily quantified by photometry.  By monitoring the formation of color over time with different amounts of substrate, we can calculate parameters such as </a:t>
            </a:r>
            <a:r>
              <a:rPr lang="en-US" baseline="0" dirty="0" err="1" smtClean="0"/>
              <a:t>Kcat</a:t>
            </a:r>
            <a:r>
              <a:rPr lang="en-US" baseline="0" dirty="0" smtClean="0"/>
              <a:t> and Km for the enzyme.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However, most enzymes aren’t amenable to simple colorimetric assays.  For example, suppose we wish to monitor methylation</a:t>
            </a:r>
            <a:r>
              <a:rPr lang="en-US" baseline="0" dirty="0" smtClean="0"/>
              <a:t> by caffeine synthase.  This molecule isn’t detectable by photometry and thus more sophisticated analytical methods are required.</a:t>
            </a:r>
          </a:p>
          <a:p>
            <a:r>
              <a:rPr lang="en-US" baseline="0" dirty="0" smtClean="0"/>
              <a:t>*</a:t>
            </a:r>
          </a:p>
          <a:p>
            <a:r>
              <a:rPr lang="en-US" baseline="0" dirty="0" smtClean="0"/>
              <a:t>The workhorse method for analytics is LC-MS or GC-MS.  Here, you perform an extraction of the small molecules in your sample, and then run them through a column to separate them typically based on hydrophobicity.  As the molecules emerge from the end of the column, they are ionized and separated by mass spectrometry.  From the resulting spectrum, the molecule you wish to quantify can be identified by its mass.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Another way to monitor the course of an enzymatic reaction is an enzyme coupled</a:t>
            </a:r>
            <a:r>
              <a:rPr lang="en-US" baseline="0" dirty="0" smtClean="0"/>
              <a:t> assay.  Here you mix another enzyme in with the one you are trying to monitor.  In this example, they are monitoring the enzyme glucose-6-phosphate dehydrogenase.  When this enzyme performs its reaction, it consumes NADP+.  The enzyme </a:t>
            </a:r>
            <a:r>
              <a:rPr lang="en-US" baseline="0" dirty="0" err="1" smtClean="0"/>
              <a:t>diaphorase</a:t>
            </a:r>
            <a:r>
              <a:rPr lang="en-US" baseline="0" dirty="0" smtClean="0"/>
              <a:t>, which is the enzyme being mixed in, uses the NADPH generated from the monitored reaction to reduce </a:t>
            </a:r>
            <a:r>
              <a:rPr lang="en-US" baseline="0" dirty="0" err="1" smtClean="0"/>
              <a:t>resazurin</a:t>
            </a:r>
            <a:r>
              <a:rPr lang="en-US" baseline="0" dirty="0" smtClean="0"/>
              <a:t> resulting in a fluorescent dye.  That dye can be quantified by </a:t>
            </a:r>
            <a:r>
              <a:rPr lang="en-US" baseline="0" dirty="0" err="1" smtClean="0"/>
              <a:t>fluorimetric</a:t>
            </a:r>
            <a:r>
              <a:rPr lang="en-US" baseline="0" dirty="0" smtClean="0"/>
              <a:t> methods.  These assays exist to monitor not only NADPH formation, but also for </a:t>
            </a:r>
            <a:r>
              <a:rPr lang="en-US" baseline="0" dirty="0" err="1" smtClean="0"/>
              <a:t>NaDH</a:t>
            </a:r>
            <a:r>
              <a:rPr lang="en-US" baseline="0" dirty="0" smtClean="0"/>
              <a:t>, phosphate, and inorganic pyrophosphate.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Though they are disfavored due to the dangers of working with radiation and the associated logistics and </a:t>
            </a:r>
            <a:r>
              <a:rPr lang="en-US" dirty="0" err="1" smtClean="0"/>
              <a:t>beurocracy</a:t>
            </a:r>
            <a:r>
              <a:rPr lang="en-US" baseline="0" dirty="0" smtClean="0"/>
              <a:t> of such work, radiation-based assays are powerful tools for monitoring biochemical reactions.</a:t>
            </a:r>
          </a:p>
          <a:p>
            <a:r>
              <a:rPr lang="en-US" baseline="0" dirty="0" smtClean="0"/>
              <a:t>*</a:t>
            </a:r>
          </a:p>
          <a:p>
            <a:r>
              <a:rPr lang="en-US" baseline="0" dirty="0" smtClean="0"/>
              <a:t>Suppose I want to monitor this reaction that consumes ATP.  *  I can purchase radioactive ATP that is labeled at the alpha position with 32P.  If I dope some of this reagent into my reaction, it will be hydrolyzed to ADP.  I then separate the molecules in my sample by thin-layer chromatography.  Like the other </a:t>
            </a:r>
            <a:r>
              <a:rPr lang="en-US" baseline="0" dirty="0" err="1" smtClean="0"/>
              <a:t>chromatrography</a:t>
            </a:r>
            <a:r>
              <a:rPr lang="en-US" baseline="0" dirty="0" smtClean="0"/>
              <a:t> methods we have encountered, this one uses a stationary phase typically composed of silica gel.  You place one end of the plate in a solvent and allow it to soak into the plate.  As the solvent spreads through the plate, it will separate the compounds along the vertical axis of the plate.  Thus, the ATP and ADP will separate.  By placing the plate on a piece of radiation-sensitive film, you get an image of where the radioactive compounds came out.  Based on the density of the bands, you can calculate the degree of chemical conversion.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Monitoring</a:t>
            </a:r>
            <a:r>
              <a:rPr lang="en-US" baseline="0" dirty="0" smtClean="0"/>
              <a:t> enzymatic reactions on large molecules, such as nucleic acids or proteins is often challenging.  For example, let’s say you want to monitor the </a:t>
            </a:r>
            <a:r>
              <a:rPr lang="en-US" baseline="0" dirty="0" err="1" smtClean="0"/>
              <a:t>aminoacylation</a:t>
            </a:r>
            <a:r>
              <a:rPr lang="en-US" baseline="0" dirty="0" smtClean="0"/>
              <a:t> of a </a:t>
            </a:r>
            <a:r>
              <a:rPr lang="en-US" baseline="0" dirty="0" err="1" smtClean="0"/>
              <a:t>tRNA</a:t>
            </a:r>
            <a:r>
              <a:rPr lang="en-US" baseline="0" dirty="0" smtClean="0"/>
              <a:t> by an </a:t>
            </a:r>
            <a:r>
              <a:rPr lang="en-US" baseline="0" dirty="0" err="1" smtClean="0"/>
              <a:t>aminoacyl-tRNA</a:t>
            </a:r>
            <a:r>
              <a:rPr lang="en-US" baseline="0" dirty="0" smtClean="0"/>
              <a:t> synthases.  First, you would * purify the </a:t>
            </a:r>
            <a:r>
              <a:rPr lang="en-US" baseline="0" dirty="0" err="1" smtClean="0"/>
              <a:t>synthetase</a:t>
            </a:r>
            <a:r>
              <a:rPr lang="en-US" baseline="0" dirty="0" smtClean="0"/>
              <a:t>, probably with a His tag.  In this case, the protein is the M. </a:t>
            </a:r>
            <a:r>
              <a:rPr lang="en-US" baseline="0" dirty="0" err="1" smtClean="0"/>
              <a:t>jannaschii</a:t>
            </a:r>
            <a:r>
              <a:rPr lang="en-US" baseline="0" dirty="0" smtClean="0"/>
              <a:t> tyrosine synthase.  * We want to quantify whether this </a:t>
            </a:r>
            <a:r>
              <a:rPr lang="en-US" baseline="0" dirty="0" err="1" smtClean="0"/>
              <a:t>synthetase</a:t>
            </a:r>
            <a:r>
              <a:rPr lang="en-US" baseline="0" dirty="0" smtClean="0"/>
              <a:t> accepts E. coli total </a:t>
            </a:r>
            <a:r>
              <a:rPr lang="en-US" baseline="0" dirty="0" err="1" smtClean="0"/>
              <a:t>tRNA</a:t>
            </a:r>
            <a:r>
              <a:rPr lang="en-US" baseline="0" dirty="0" smtClean="0"/>
              <a:t> as a substrate.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We purchase Tritium-labeled tyrosine.  You can buy radioactive</a:t>
            </a:r>
            <a:r>
              <a:rPr lang="en-US" baseline="0" dirty="0" smtClean="0"/>
              <a:t> versions of many of the common metabolites and cofactors, and all the amino acids are available.  You will incubate the </a:t>
            </a:r>
            <a:r>
              <a:rPr lang="en-US" baseline="0" dirty="0" err="1" smtClean="0"/>
              <a:t>tRNA</a:t>
            </a:r>
            <a:r>
              <a:rPr lang="en-US" baseline="0" dirty="0" smtClean="0"/>
              <a:t> sample, the </a:t>
            </a:r>
            <a:r>
              <a:rPr lang="en-US" baseline="0" dirty="0" err="1" smtClean="0"/>
              <a:t>synthetase</a:t>
            </a:r>
            <a:r>
              <a:rPr lang="en-US" baseline="0" dirty="0" smtClean="0"/>
              <a:t> sample, ATP, and hot tyrosine in a reaction. * The tritium-labeled tyrosine becomes covalently attached to the 3’ end of the </a:t>
            </a:r>
            <a:r>
              <a:rPr lang="en-US" baseline="0" dirty="0" err="1" smtClean="0"/>
              <a:t>tRNA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After incubation,</a:t>
            </a:r>
            <a:r>
              <a:rPr lang="en-US" baseline="0" dirty="0" smtClean="0"/>
              <a:t> we transfer the reaction to a piece of filter paper that has been soaked in </a:t>
            </a:r>
            <a:r>
              <a:rPr lang="en-US" baseline="0" dirty="0" err="1" smtClean="0"/>
              <a:t>trichloroacetic</a:t>
            </a:r>
            <a:r>
              <a:rPr lang="en-US" baseline="0" dirty="0" smtClean="0"/>
              <a:t> acid and then dried out.  The acidity will quickly denature the sample and cause the </a:t>
            </a:r>
            <a:r>
              <a:rPr lang="en-US" baseline="0" dirty="0" err="1" smtClean="0"/>
              <a:t>tRNA</a:t>
            </a:r>
            <a:r>
              <a:rPr lang="en-US" baseline="0" dirty="0" smtClean="0"/>
              <a:t> and protein to precipitate in the paper.</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So, now the reaction is quenched and all the metabolites are in the paper.  * We</a:t>
            </a:r>
            <a:r>
              <a:rPr lang="en-US" baseline="0" dirty="0" smtClean="0"/>
              <a:t> then soak the filters in 10% TCA.  Unreacted hot tyrosine * diffuses out of the paper.  * After several washes we soak the paper in ethanol to remove water, then dry it out with ether, then place the filter in a vial and quantify the radioactivity with a scintillation counter.  We can then calculate how much of the hot tyrosine remains on the filter, and from this quantify the conversion during the reaction.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Another common reagent is Gamma-32p ATP.</a:t>
            </a:r>
            <a:r>
              <a:rPr lang="en-US" baseline="0" dirty="0" smtClean="0"/>
              <a:t>  Amongst other uses, it is great for monitoring kinase reactions.  Whenever the recipient molecule is a polymer, you can detect its labeling using the filter-binding assay.  So, gamma-32P filter binding assays can be used to watch kinases that phosphorylate proteins.  Many assays will involve body-labeling a nucleic acid with radioactivity.  This done by doping in alpha-32P labeled NTPs or </a:t>
            </a:r>
            <a:r>
              <a:rPr lang="en-US" baseline="0" dirty="0" err="1" smtClean="0"/>
              <a:t>dNTPs</a:t>
            </a:r>
            <a:r>
              <a:rPr lang="en-US" baseline="0" dirty="0" smtClean="0"/>
              <a:t> during synthesis of the nucleic acid.  The radioactivity will then cause the bands to light up after separation on a PAGE or agarose gel.  Other common radioactive probes are I131-labeled proteins, and radioactive </a:t>
            </a:r>
            <a:r>
              <a:rPr lang="en-US" baseline="0" dirty="0" err="1" smtClean="0"/>
              <a:t>acetyl-coa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There </a:t>
            </a:r>
            <a:r>
              <a:rPr lang="en-US" baseline="0" dirty="0" smtClean="0"/>
              <a:t>are two steps:  first we isolate the component of interest and in the process destroy the cells, and in step 2, we measure the activity or abundance of the component we have purified.  We’ll go through both of these subjects, but keep in mind that these are two very distinct problems.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a:t>
            </a:r>
            <a:r>
              <a:rPr lang="en-US" baseline="0" dirty="0" smtClean="0"/>
              <a:t> other type of molecular function is binding, and there are ways of monitoring non-covalent interactions too.</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a:t>
            </a:r>
            <a:r>
              <a:rPr lang="en-US" baseline="0" dirty="0" smtClean="0"/>
              <a:t> most popular methods are variations on ELISA, or enzyme-linked </a:t>
            </a:r>
            <a:r>
              <a:rPr lang="en-US" baseline="0" dirty="0" err="1" smtClean="0"/>
              <a:t>immunosorbent</a:t>
            </a:r>
            <a:r>
              <a:rPr lang="en-US" baseline="0" dirty="0" smtClean="0"/>
              <a:t> assays.  As an example, consider that we wish to engineer a protein that binds specifically to human serum albumin.  Perhaps I designed a protein in </a:t>
            </a:r>
            <a:r>
              <a:rPr lang="en-US" baseline="0" dirty="0" err="1" smtClean="0"/>
              <a:t>silico</a:t>
            </a:r>
            <a:r>
              <a:rPr lang="en-US" baseline="0" dirty="0" smtClean="0"/>
              <a:t> and now wish to test whether it does what it was designed to do. In this case, it is an </a:t>
            </a:r>
            <a:r>
              <a:rPr lang="en-US" baseline="0" dirty="0" err="1" smtClean="0"/>
              <a:t>affibody</a:t>
            </a:r>
            <a:r>
              <a:rPr lang="en-US" baseline="0" dirty="0" smtClean="0"/>
              <a:t> which are short proteins derived from protein A.  First, I will overexpress a gene encoding the </a:t>
            </a:r>
            <a:r>
              <a:rPr lang="en-US" baseline="0" dirty="0" err="1" smtClean="0"/>
              <a:t>affibody</a:t>
            </a:r>
            <a:r>
              <a:rPr lang="en-US" baseline="0" dirty="0" smtClean="0"/>
              <a:t> in E. coli, lyse the cells, and purify my protein.  I will then perform ELISA to determine whether the protein binds to human albumin and not other albumins such as rat.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I</a:t>
            </a:r>
            <a:r>
              <a:rPr lang="en-US" baseline="0" dirty="0" smtClean="0"/>
              <a:t> start with a </a:t>
            </a:r>
            <a:r>
              <a:rPr lang="en-US" baseline="0" dirty="0" err="1" smtClean="0"/>
              <a:t>maxisorb</a:t>
            </a:r>
            <a:r>
              <a:rPr lang="en-US" baseline="0" dirty="0" smtClean="0"/>
              <a:t> plate.  ELISA plates are distinct from those used to culture cells.  The polymer </a:t>
            </a:r>
            <a:r>
              <a:rPr lang="en-US" baseline="0" dirty="0" err="1" smtClean="0"/>
              <a:t>suface</a:t>
            </a:r>
            <a:r>
              <a:rPr lang="en-US" baseline="0" dirty="0" smtClean="0"/>
              <a:t> is sticky towards proteins.  So, when we * add the human serum albumin or rat sample to the well, the protein becomes immobilized on the surface of the plate.  We then * block the surface with milk to coat any surfaces of the plate that did not pick up the albumin. * We then add the purified </a:t>
            </a:r>
            <a:r>
              <a:rPr lang="en-US" baseline="0" dirty="0" err="1" smtClean="0"/>
              <a:t>affibody</a:t>
            </a:r>
            <a:r>
              <a:rPr lang="en-US" baseline="0" dirty="0" smtClean="0"/>
              <a:t>, and if it binds to the albumin, it will become immobilized.  Unreacted </a:t>
            </a:r>
            <a:r>
              <a:rPr lang="en-US" baseline="0" dirty="0" err="1" smtClean="0"/>
              <a:t>affibody</a:t>
            </a:r>
            <a:r>
              <a:rPr lang="en-US" baseline="0" dirty="0" smtClean="0"/>
              <a:t> is washed away.  * we then add an anti-protein A </a:t>
            </a:r>
            <a:r>
              <a:rPr lang="en-US" baseline="0" dirty="0" err="1" smtClean="0"/>
              <a:t>IgG</a:t>
            </a:r>
            <a:r>
              <a:rPr lang="en-US" baseline="0" dirty="0" smtClean="0"/>
              <a:t>/Biotin conjugate.  </a:t>
            </a:r>
            <a:r>
              <a:rPr lang="en-US" baseline="0" dirty="0" err="1" smtClean="0"/>
              <a:t>Affibodies</a:t>
            </a:r>
            <a:r>
              <a:rPr lang="en-US" baseline="0" dirty="0" smtClean="0"/>
              <a:t> derived from protein A such as ours will react with the </a:t>
            </a:r>
            <a:r>
              <a:rPr lang="en-US" baseline="0" dirty="0" err="1" smtClean="0"/>
              <a:t>IgG</a:t>
            </a:r>
            <a:r>
              <a:rPr lang="en-US" baseline="0" dirty="0" smtClean="0"/>
              <a:t> antibody.  This reagent will become immobilized on the plate as well.  The Biotin is chemically reacted with the antibody in the company that supplies it, so biotin is now also immobilized on the plate. *  We then add streptavidin-HRP conjugate which will  bind to the Biotin.  *  Finally, we add </a:t>
            </a:r>
            <a:r>
              <a:rPr lang="en-US" baseline="0" dirty="0" err="1" smtClean="0"/>
              <a:t>hydroxgen</a:t>
            </a:r>
            <a:r>
              <a:rPr lang="en-US" baseline="0" dirty="0" smtClean="0"/>
              <a:t> peroxide and a chemical substrate called ABTS.  Upon reaction with HRP a detectable product results.  Thus, ultimately we are monitoring HRP reactions, but the HRP will only still be present in the well if all these other non-covalent reactions took place.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There are many variations on ELISA assays.  In</a:t>
            </a:r>
            <a:r>
              <a:rPr lang="en-US" baseline="0" dirty="0" smtClean="0"/>
              <a:t> all cases, you build up a sandwich of interactions that ultimate results in retention of a readily detected enzyme or a </a:t>
            </a:r>
            <a:r>
              <a:rPr lang="en-US" baseline="0" dirty="0" err="1" smtClean="0"/>
              <a:t>fluorophore</a:t>
            </a:r>
            <a:r>
              <a:rPr lang="en-US" baseline="0" dirty="0" smtClean="0"/>
              <a:t> and then read this out using the appropriate photometric or </a:t>
            </a:r>
            <a:r>
              <a:rPr lang="en-US" baseline="0" dirty="0" err="1" smtClean="0"/>
              <a:t>fluorometric</a:t>
            </a:r>
            <a:r>
              <a:rPr lang="en-US" baseline="0" dirty="0" smtClean="0"/>
              <a:t> method.  There are other techniques.  Gel shifts in native gels are one way of monitoring non-covalent interactions between proteins and DNAs.  Here, you incubate the DNA with the protein and then run a gel.  The band will migrate differently if it is bound to protein, and this can be quantified from the intensity of the bands.  Gel shifts also can monitor protein : protein interactions.  Size exclusion chromatography is another option.  The complex formed by two interacting biomolecules is larger than either component, and it will result in a new band in the column which can be quantified.  Surface </a:t>
            </a:r>
            <a:r>
              <a:rPr lang="en-US" baseline="0" dirty="0" err="1" smtClean="0"/>
              <a:t>plasmon</a:t>
            </a:r>
            <a:r>
              <a:rPr lang="en-US" baseline="0" dirty="0" smtClean="0"/>
              <a:t> resonance involves immobilizing the biomolecule on a solid surface and firing a laser at it. Larger complexes affect how light travels across the surface of the plate.  Like affinity chromatography, you can line the surface of a capillary with one of your biomolecule partners.  As you run a test partner through the capillary, it becomes bound and elutes later.  Microfluidic technologies have been directed towards quantifying binding, and many such setups exist.</a:t>
            </a:r>
          </a:p>
          <a:p>
            <a:r>
              <a:rPr lang="en-US" baseline="0" dirty="0" smtClean="0"/>
              <a:t>There are additional binding-based assays that are used to tease out additional information about your sample.  In </a:t>
            </a:r>
            <a:r>
              <a:rPr lang="en-US" baseline="0" dirty="0" err="1" smtClean="0"/>
              <a:t>footprinting</a:t>
            </a:r>
            <a:r>
              <a:rPr lang="en-US" baseline="0" dirty="0" smtClean="0"/>
              <a:t>, you are not only asking whether a protein binds to a DNA, but also where does it bind to the DNA.  You incubate the protein and DNA together and then treat it with chemical mutagens or a nuclease.  In the regions where the protein binds, the DNA will be protected from modification.  You later run a gel on the DNA and you can deduce which </a:t>
            </a:r>
            <a:r>
              <a:rPr lang="en-US" baseline="0" dirty="0" err="1" smtClean="0"/>
              <a:t>postiions</a:t>
            </a:r>
            <a:r>
              <a:rPr lang="en-US" baseline="0" dirty="0" smtClean="0"/>
              <a:t> of the sequence were protected.  Photo-crosslinking involves modifying one of the partner biomolecules with a </a:t>
            </a:r>
            <a:r>
              <a:rPr lang="en-US" baseline="0" dirty="0" err="1" smtClean="0"/>
              <a:t>crosslinkable</a:t>
            </a:r>
            <a:r>
              <a:rPr lang="en-US" baseline="0" dirty="0" smtClean="0"/>
              <a:t> moiety such as </a:t>
            </a:r>
            <a:r>
              <a:rPr lang="en-US" baseline="0" dirty="0" err="1" smtClean="0"/>
              <a:t>benzophenone</a:t>
            </a:r>
            <a:r>
              <a:rPr lang="en-US" baseline="0" dirty="0" smtClean="0"/>
              <a:t>.  Upon irradiation with UV light, that moiety will react with nearby nucleophiles on the partner biomolecule.  You can then determine chemically which residues on the partner became </a:t>
            </a:r>
            <a:r>
              <a:rPr lang="en-US" baseline="0" dirty="0" err="1" smtClean="0"/>
              <a:t>crosslinked</a:t>
            </a:r>
            <a:r>
              <a:rPr lang="en-US" baseline="0" dirty="0" smtClean="0"/>
              <a:t> and is thus near the labeling site in the complex.  CHIP on CHIP involves </a:t>
            </a:r>
            <a:r>
              <a:rPr lang="en-US" baseline="0" dirty="0" err="1" smtClean="0"/>
              <a:t>immunoprecipitation</a:t>
            </a:r>
            <a:r>
              <a:rPr lang="en-US" baseline="0" dirty="0" smtClean="0"/>
              <a:t> of a DNA-binding protein in crude lysates of cells.  Pulling down the protein also pulls down any DNAs that it binds.  You can then detect which sequences were pulled down using microarrays or deep sequencing.</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 other type of in vitro method is a product study.  Here you are analyzing the chemical</a:t>
            </a:r>
            <a:r>
              <a:rPr lang="en-US" baseline="0" dirty="0" smtClean="0"/>
              <a:t> composition of the cells.  Product studies can be qualitative or quantitative.  Qualitative product studies ask some question about the structure of molecules in the cell.  Quantitative product studies are interested in the concentrations of particular chemicals.  These experiments can be endpoint assays, or they may contain multiple time points.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In all cases, a product study</a:t>
            </a:r>
            <a:r>
              <a:rPr lang="en-US" baseline="0" dirty="0" smtClean="0"/>
              <a:t> involves first purifying the component of interest from the cells, and then characterizing the purified material using some appropriate analytical instrument.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Let’s start with an example.  The </a:t>
            </a:r>
            <a:r>
              <a:rPr lang="en-US" dirty="0" err="1" smtClean="0"/>
              <a:t>Keasling</a:t>
            </a:r>
            <a:r>
              <a:rPr lang="en-US" dirty="0" smtClean="0"/>
              <a:t> lab and </a:t>
            </a:r>
            <a:r>
              <a:rPr lang="en-US" dirty="0" err="1" smtClean="0"/>
              <a:t>Amyris</a:t>
            </a:r>
            <a:r>
              <a:rPr lang="en-US" dirty="0" smtClean="0"/>
              <a:t> performed a well-known</a:t>
            </a:r>
            <a:r>
              <a:rPr lang="en-US" baseline="0" dirty="0" smtClean="0"/>
              <a:t> project in which they optimized production of </a:t>
            </a:r>
            <a:r>
              <a:rPr lang="en-US" baseline="0" dirty="0" err="1" smtClean="0"/>
              <a:t>amorphadiene</a:t>
            </a:r>
            <a:r>
              <a:rPr lang="en-US" baseline="0" dirty="0" smtClean="0"/>
              <a:t>, a precursor to an antimalarial drug. *  Their experiment involved variant biosynthetic pathways and strain modifications, and in each case they need to quantify how much chemical each strain produces.  In this chart, they are performing an endpoint product study.  For the best strain available in each year, they are quantifying the maximal yield of </a:t>
            </a:r>
            <a:r>
              <a:rPr lang="en-US" baseline="0" dirty="0" err="1" smtClean="0"/>
              <a:t>amorphadiene</a:t>
            </a:r>
            <a:r>
              <a:rPr lang="en-US" baseline="0" dirty="0" smtClean="0"/>
              <a:t> in the cultures using GC-MS. For such an experiment, they needed to choose an appropriate extraction method and an appropriate analytical method for detecting the molecule they care about.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There are many methods for extracting small molecules from cells, and each isolates a different subset of material.</a:t>
            </a:r>
            <a:r>
              <a:rPr lang="en-US" baseline="0" dirty="0" smtClean="0"/>
              <a:t>  There are very general methods like Methanol extraction, </a:t>
            </a:r>
            <a:r>
              <a:rPr lang="en-US" baseline="0" dirty="0" err="1" smtClean="0"/>
              <a:t>toluenization</a:t>
            </a:r>
            <a:r>
              <a:rPr lang="en-US" baseline="0" dirty="0" smtClean="0"/>
              <a:t>, hot-phenol, and detergents, but there are also protocols that more specifically isolate a fraction of the cell.  A </a:t>
            </a:r>
            <a:r>
              <a:rPr lang="en-US" baseline="0" dirty="0" err="1" smtClean="0"/>
              <a:t>Blgih</a:t>
            </a:r>
            <a:r>
              <a:rPr lang="en-US" baseline="0" dirty="0" smtClean="0"/>
              <a:t>-Dyer extraction procedure is used to isolate membrane lipids.  For alkaloids, there are ammonium extraction methods that take advantage of the distinctive pH-dependent solubility of these molecules. The best method for any molecule is something an experienced analytical chemist can determine, but does not reduce to trivial rules.</a:t>
            </a:r>
          </a:p>
          <a:p>
            <a:r>
              <a:rPr lang="en-US" baseline="0" dirty="0" smtClean="0"/>
              <a:t>*</a:t>
            </a:r>
          </a:p>
          <a:p>
            <a:r>
              <a:rPr lang="en-US" dirty="0" smtClean="0"/>
              <a:t>There are also many choices for analyzing</a:t>
            </a:r>
            <a:r>
              <a:rPr lang="en-US" baseline="0" dirty="0" smtClean="0"/>
              <a:t> the product.  In liquid chromatography, the mobile phase is a liquid, typically water, methanol, or acetonitrile, and the column is beads typically coated with C18 hydrocarbon chains.  Usually the tail end of an LC is connected to an MS.  LC-MS is the method of choice for non-volatile chemicals.  GC involves a </a:t>
            </a:r>
            <a:r>
              <a:rPr lang="en-US" baseline="0" dirty="0" err="1" smtClean="0"/>
              <a:t>gaseus</a:t>
            </a:r>
            <a:r>
              <a:rPr lang="en-US" baseline="0" dirty="0" smtClean="0"/>
              <a:t> mobile phase and is useful for volatile chemicals.  It also usually is connected to a mass spec.  You typically have more than one detector on a chromatographic instrument.  UV is very common.  For some chemicals, including radioactive ones, thin-layer chromatography is preferred.  In addition to chromatographic methods, some product studies will require closer inspection of the molecule’s structure.  For this, the various NMR techniques can precisely identify the structure of a pure molecule.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27</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In the </a:t>
            </a:r>
            <a:r>
              <a:rPr lang="en-US" dirty="0" err="1" smtClean="0"/>
              <a:t>amorphadiene</a:t>
            </a:r>
            <a:r>
              <a:rPr lang="en-US" baseline="0" dirty="0" smtClean="0"/>
              <a:t> example, the extraction method chosen involved </a:t>
            </a:r>
            <a:r>
              <a:rPr lang="en-US" baseline="0" dirty="0" err="1" smtClean="0"/>
              <a:t>solubilization</a:t>
            </a:r>
            <a:r>
              <a:rPr lang="en-US" baseline="0" dirty="0" smtClean="0"/>
              <a:t> with methanol followed by extraction in </a:t>
            </a:r>
            <a:r>
              <a:rPr lang="en-US" baseline="0" dirty="0" err="1" smtClean="0"/>
              <a:t>ehtyl</a:t>
            </a:r>
            <a:r>
              <a:rPr lang="en-US" baseline="0" dirty="0" smtClean="0"/>
              <a:t> acetate doped with an internal standard, in this case trans-</a:t>
            </a:r>
            <a:r>
              <a:rPr lang="en-US" baseline="0" dirty="0" err="1" smtClean="0"/>
              <a:t>caryophyllene</a:t>
            </a:r>
            <a:r>
              <a:rPr lang="en-US" baseline="0" dirty="0" smtClean="0"/>
              <a:t>.  An internal standard is used to calibrate the concentration of your chemical in the sample.  If you know the molar concentration of the standard, you can relate the intensity of the peaks to this value and back-calculate the concentration of your unknown.  For the analysis step, they choose GCMS because </a:t>
            </a:r>
            <a:r>
              <a:rPr lang="en-US" baseline="0" dirty="0" err="1" smtClean="0"/>
              <a:t>amorphadiene</a:t>
            </a:r>
            <a:r>
              <a:rPr lang="en-US" baseline="0" dirty="0" smtClean="0"/>
              <a:t> is mostly hydrocarbon and thus volatile.  They get traces off the column, and using authentic standards they can determine at what time </a:t>
            </a:r>
            <a:r>
              <a:rPr lang="en-US" baseline="0" dirty="0" err="1" smtClean="0"/>
              <a:t>amorphadiene</a:t>
            </a:r>
            <a:r>
              <a:rPr lang="en-US" baseline="0" dirty="0" smtClean="0"/>
              <a:t> and </a:t>
            </a:r>
            <a:r>
              <a:rPr lang="en-US" baseline="0" dirty="0" err="1" smtClean="0"/>
              <a:t>caryophyllene</a:t>
            </a:r>
            <a:r>
              <a:rPr lang="en-US" baseline="0" dirty="0" smtClean="0"/>
              <a:t> elute.  Thus they can identify the peaks for these compounds in their spectra, integrate the area under these peaks, and use those numbers to calculate concentration.  By comparing different strain designs, they can identify modifications that improve the yield.</a:t>
            </a:r>
          </a:p>
          <a:p>
            <a:endParaRPr lang="en-US" baseline="0" dirty="0" smtClean="0"/>
          </a:p>
          <a:p>
            <a:r>
              <a:rPr lang="en-US" baseline="0" dirty="0" smtClean="0"/>
              <a:t>In this example, we are performing an endpoint analysis on a single chemical component.  A related technique is metabolomics.  Here you are performing an endpoint product study, but </a:t>
            </a:r>
            <a:r>
              <a:rPr lang="en-US" baseline="0" dirty="0" err="1" smtClean="0"/>
              <a:t>examing</a:t>
            </a:r>
            <a:r>
              <a:rPr lang="en-US" baseline="0" dirty="0" smtClean="0"/>
              <a:t> many different metabolites in the cell. Experimentally, the basic setup is the same, but it requires a more expensive, higher-resolution mass spectrometer.</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In other related experiments, they perform </a:t>
            </a:r>
            <a:r>
              <a:rPr lang="en-US" dirty="0" err="1" smtClean="0"/>
              <a:t>timecourse</a:t>
            </a:r>
            <a:r>
              <a:rPr lang="en-US" dirty="0" smtClean="0"/>
              <a:t> experiments.  Here, they are following a culture of </a:t>
            </a:r>
            <a:r>
              <a:rPr lang="en-US" dirty="0" err="1" smtClean="0"/>
              <a:t>amorphadiene</a:t>
            </a:r>
            <a:r>
              <a:rPr lang="en-US" dirty="0" smtClean="0"/>
              <a:t>-producing cells in a bioreactor</a:t>
            </a:r>
            <a:r>
              <a:rPr lang="en-US" baseline="0" dirty="0" smtClean="0"/>
              <a:t> over time and quantifying the optical density, amount of </a:t>
            </a:r>
            <a:r>
              <a:rPr lang="en-US" baseline="0" dirty="0" err="1" smtClean="0"/>
              <a:t>amorphadiene</a:t>
            </a:r>
            <a:r>
              <a:rPr lang="en-US" baseline="0" dirty="0" smtClean="0"/>
              <a:t>, and amount of acetate at different times.  In the previous endpoint experiment, the goal was to compare different strains.  In this experiment, the goal is to characterize a single strain in the context of a scaled-up bioreactor.  They want to know how to optimally run the bioreactor to maximize product yield.  Acetate accumulation is common byproduct during fermentation and is one route by which carbon can be lost during conversion from glucose.  Minimizing this loss is often the goal of these projects.  So, when dealing with microbial chemical factory apps involving small molecules, the scope of analytical techniques you need to consider is fairly clear.</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There are a large set of methods</a:t>
            </a:r>
            <a:r>
              <a:rPr lang="en-US" baseline="0" dirty="0" smtClean="0"/>
              <a:t> used to do purification.  Chromatographic methods are some of the most popular.  Here, you pack a column with a resin that will separate the components of your sample as they travel through.  By collecting samples at different time points coming off the column, different chemicals will come out in different bins.  There are many different chromatography methods, and this is only one category of purification techniques.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3</a:t>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When you diverge</a:t>
            </a:r>
            <a:r>
              <a:rPr lang="en-US" baseline="0" dirty="0" smtClean="0"/>
              <a:t> from the small molecule apps, things get more complicated.  Here is an example of a microbial chemical factory app that produces a more complex product:  it makes a protein containing an alpha-</a:t>
            </a:r>
            <a:r>
              <a:rPr lang="en-US" baseline="0" dirty="0" err="1" smtClean="0"/>
              <a:t>hydroxy</a:t>
            </a:r>
            <a:r>
              <a:rPr lang="en-US" baseline="0" dirty="0" smtClean="0"/>
              <a:t> linkage in the backbone.  The E. coli cell is engineered with three genes.  The first encodes the target protein.  The site where an alpha-</a:t>
            </a:r>
            <a:r>
              <a:rPr lang="en-US" baseline="0" dirty="0" err="1" smtClean="0"/>
              <a:t>hydroxy</a:t>
            </a:r>
            <a:r>
              <a:rPr lang="en-US" baseline="0" dirty="0" smtClean="0"/>
              <a:t> acid will be incorporated is encoded by a TAG stop codon.  The cell also contains a </a:t>
            </a:r>
            <a:r>
              <a:rPr lang="en-US" baseline="0" dirty="0" err="1" smtClean="0"/>
              <a:t>tRNA</a:t>
            </a:r>
            <a:r>
              <a:rPr lang="en-US" baseline="0" dirty="0" smtClean="0"/>
              <a:t> that can decode the TAG stop.  The third gene is an </a:t>
            </a:r>
            <a:r>
              <a:rPr lang="en-US" baseline="0" dirty="0" err="1" smtClean="0"/>
              <a:t>aminoacyl-tRNA</a:t>
            </a:r>
            <a:r>
              <a:rPr lang="en-US" baseline="0" dirty="0" smtClean="0"/>
              <a:t> </a:t>
            </a:r>
            <a:r>
              <a:rPr lang="en-US" baseline="0" dirty="0" err="1" smtClean="0"/>
              <a:t>synthetase</a:t>
            </a:r>
            <a:r>
              <a:rPr lang="en-US" baseline="0" dirty="0" smtClean="0"/>
              <a:t> that specifically charges the </a:t>
            </a:r>
            <a:r>
              <a:rPr lang="en-US" baseline="0" dirty="0" err="1" smtClean="0"/>
              <a:t>tRNA</a:t>
            </a:r>
            <a:r>
              <a:rPr lang="en-US" baseline="0" dirty="0" smtClean="0"/>
              <a:t> with the alpha-</a:t>
            </a:r>
            <a:r>
              <a:rPr lang="en-US" baseline="0" dirty="0" err="1" smtClean="0"/>
              <a:t>hydroxy</a:t>
            </a:r>
            <a:r>
              <a:rPr lang="en-US" baseline="0" dirty="0" smtClean="0"/>
              <a:t> acid.  There is a long story to how you engineer such </a:t>
            </a:r>
            <a:r>
              <a:rPr lang="en-US" baseline="0" dirty="0" err="1" smtClean="0"/>
              <a:t>synthetases</a:t>
            </a:r>
            <a:r>
              <a:rPr lang="en-US" baseline="0" dirty="0" smtClean="0"/>
              <a:t> and </a:t>
            </a:r>
            <a:r>
              <a:rPr lang="en-US" baseline="0" dirty="0" err="1" smtClean="0"/>
              <a:t>tRNAs</a:t>
            </a:r>
            <a:r>
              <a:rPr lang="en-US" baseline="0" dirty="0" smtClean="0"/>
              <a:t>, but the </a:t>
            </a:r>
            <a:r>
              <a:rPr lang="en-US" baseline="0" dirty="0" err="1" smtClean="0"/>
              <a:t>quesiton</a:t>
            </a:r>
            <a:r>
              <a:rPr lang="en-US" baseline="0" dirty="0" smtClean="0"/>
              <a:t> for us today is how do you analyze such a product?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Like any product study, the first step is to purify the component you wish to analyze.  Because the target is a protein</a:t>
            </a:r>
            <a:r>
              <a:rPr lang="en-US" baseline="0" dirty="0" smtClean="0"/>
              <a:t> and we have control over its gene sequence.  So, we can add a his tag to the gene and purify it with Ni-NTA chromatography.  Just like with the small molecules, there are mass spec methods for detecting protein products. The LC-MS setups used to monitor small molecules typically don’t work for larger proteins. It is a more expensive mass spectrometer for proteins, but the basic idea is the same – you will ionize the protein then zip it through a magnet.  In Electrospray, you vaporize the sample, and as the solvent evaporates ions get trapped in the particle giving it charge, allowing detection by mass spec.  You end up with several bands in the spectrum for each protein corresponding to particles with different charge.  Software can </a:t>
            </a:r>
            <a:r>
              <a:rPr lang="en-US" baseline="0" dirty="0" err="1" smtClean="0"/>
              <a:t>backcalculate</a:t>
            </a:r>
            <a:r>
              <a:rPr lang="en-US" baseline="0" dirty="0" smtClean="0"/>
              <a:t> the size of the protein from this data very precisely.  In the case of the alpha-</a:t>
            </a:r>
            <a:r>
              <a:rPr lang="en-US" baseline="0" dirty="0" err="1" smtClean="0"/>
              <a:t>hydroxy</a:t>
            </a:r>
            <a:r>
              <a:rPr lang="en-US" baseline="0" dirty="0" smtClean="0"/>
              <a:t> acid, the only difference between the desired product and the normal all-peptide product is an exchange of a nitrogen atom for an oxygen atom.  Thus, the size difference turns out to be only one </a:t>
            </a:r>
            <a:r>
              <a:rPr lang="en-US" baseline="0" dirty="0" err="1" smtClean="0"/>
              <a:t>dalton</a:t>
            </a:r>
            <a:r>
              <a:rPr lang="en-US" baseline="0" dirty="0" smtClean="0"/>
              <a:t>.  However, electrospray is sufficiently precise to distinguish this subtle difference.</a:t>
            </a:r>
          </a:p>
          <a:p>
            <a:r>
              <a:rPr lang="en-US" baseline="0" dirty="0" smtClean="0"/>
              <a:t>*</a:t>
            </a:r>
          </a:p>
          <a:p>
            <a:r>
              <a:rPr lang="en-US" baseline="0" dirty="0" smtClean="0"/>
              <a:t>For this particular product, there is another analytical method we can use to unambiguously confirm the identity of the product.  Unlike peptide linkages, an ester linkage is susceptible to hydrolysis with base.  So, if you incubate the sample and some controls in sodium hydroxide, the desired product will get cleaved at the site of the alpha </a:t>
            </a:r>
            <a:r>
              <a:rPr lang="en-US" baseline="0" dirty="0" err="1" smtClean="0"/>
              <a:t>hydroxy</a:t>
            </a:r>
            <a:r>
              <a:rPr lang="en-US" baseline="0" dirty="0" smtClean="0"/>
              <a:t> acid.  You then run a PAGE gel to separate the fragments.  In lane 4 of this gel, you see the expected fragmentation of the product.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Only </a:t>
            </a:r>
            <a:r>
              <a:rPr lang="en-US" smtClean="0"/>
              <a:t>for class</a:t>
            </a:r>
            <a:endParaRPr lang="en-US" dirty="0" smtClean="0"/>
          </a:p>
        </p:txBody>
      </p:sp>
      <p:sp>
        <p:nvSpPr>
          <p:cNvPr id="61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B3DCF23-834B-40E9-BDE3-8BD1236A466A}" type="slidenum">
              <a:rPr lang="en-US" sz="1200">
                <a:latin typeface="Calibri" pitchFamily="34" charset="0"/>
              </a:rPr>
              <a:pPr algn="r"/>
              <a:t>32</a:t>
            </a:fld>
            <a:endParaRPr lang="en-US" sz="1200">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7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C176B41-DBF5-4119-83B8-AD5C6D0824D8}" type="slidenum">
              <a:rPr lang="en-US" sz="1200">
                <a:latin typeface="Calibri" pitchFamily="34" charset="0"/>
              </a:rPr>
              <a:pPr algn="r"/>
              <a:t>33</a:t>
            </a:fld>
            <a:endParaRPr lang="en-US" sz="1200">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1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A514EED-B564-4077-B2EA-C377EB53C486}" type="slidenum">
              <a:rPr lang="en-US" sz="1200">
                <a:latin typeface="Calibri" pitchFamily="34" charset="0"/>
              </a:rPr>
              <a:pPr algn="r"/>
              <a:t>34</a:t>
            </a:fld>
            <a:endParaRPr lang="en-US" sz="1200">
              <a:latin typeface="Calibri"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What we’ve been discussing is analytical chemistry, and there is a great textbook covering all aspects of the field called ‘principles of analytical chemistry’.  In the real world, your choices about the appropriate test protocol will begin with a literature search.  You will locate papers</a:t>
            </a:r>
            <a:r>
              <a:rPr lang="en-US" baseline="0" dirty="0" smtClean="0"/>
              <a:t> where the experimentalists analyzed molecules similar to yours, then look in the materials and methods section for how they did it.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36</a:t>
            </a:fld>
            <a:endParaRPr 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 second</a:t>
            </a:r>
            <a:r>
              <a:rPr lang="en-US" baseline="0" dirty="0" smtClean="0"/>
              <a:t> step is analysis, in which the property being probed is turned into a quantitative signal.  For many applications, this readout will be mass spectrometry, but again, this is only one of many methods that exist, and different methods are appropriate for different use cases.  In mass spec, you ionize your sample and then whisk it through a magnet.  The magnet will cause curvature to the path of the charged particles, and the degree of curvature depends on the charge and mass of the particle.  As a result, the detector sees the molecule at different positions and this can be </a:t>
            </a:r>
            <a:r>
              <a:rPr lang="en-US" baseline="0" dirty="0" err="1" smtClean="0"/>
              <a:t>interpretted</a:t>
            </a:r>
            <a:r>
              <a:rPr lang="en-US" baseline="0" dirty="0" smtClean="0"/>
              <a:t> precisely as a specific mass and charge.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Protein purification is a process</a:t>
            </a:r>
            <a:r>
              <a:rPr lang="en-US" baseline="0" dirty="0" smtClean="0"/>
              <a:t> wherein you isolate a protein component from disrupted cells.  Purifying specific proteins from a genetically unaltered organism is very challenging.  However, when you control the gene for the protein you wish to purify, there are many tricks to simplify the task.</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 workhorse</a:t>
            </a:r>
            <a:r>
              <a:rPr lang="en-US" baseline="0" dirty="0" smtClean="0"/>
              <a:t> method is his tag.  The sequence </a:t>
            </a:r>
            <a:r>
              <a:rPr lang="en-US" baseline="0" dirty="0" err="1" smtClean="0"/>
              <a:t>HisHisHis</a:t>
            </a:r>
            <a:r>
              <a:rPr lang="en-US" baseline="0" dirty="0" smtClean="0"/>
              <a:t> </a:t>
            </a:r>
            <a:r>
              <a:rPr lang="en-US" baseline="0" dirty="0" err="1" smtClean="0"/>
              <a:t>HisHisHis</a:t>
            </a:r>
            <a:r>
              <a:rPr lang="en-US" baseline="0" dirty="0" smtClean="0"/>
              <a:t>, on the N or C terminus of a protein is the his tag.  This short sequence of amino acids binds to nickel ion.  After immobilizing nickel in a column using the ligand NTA, you can affinity purify proteins with his tags.  The peptide binds tightly and specifically to Ni-NTA allowing you to wash out all the other proteins.  The protein is then released from the column by elution with </a:t>
            </a:r>
            <a:r>
              <a:rPr lang="en-US" baseline="0" dirty="0" err="1" smtClean="0"/>
              <a:t>imadazole</a:t>
            </a:r>
            <a:r>
              <a:rPr lang="en-US" baseline="0" dirty="0" smtClean="0"/>
              <a:t>.  This is the molecule matching the side-chain of histidine.  You must add </a:t>
            </a:r>
            <a:r>
              <a:rPr lang="en-US" baseline="0" dirty="0" err="1" smtClean="0"/>
              <a:t>imadazole</a:t>
            </a:r>
            <a:r>
              <a:rPr lang="en-US" baseline="0" dirty="0" smtClean="0"/>
              <a:t> at high concentrations, but it will compete for Ni ions and the protein is released.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His tag is just one of a suite of affinity purification techniques</a:t>
            </a:r>
            <a:r>
              <a:rPr lang="en-US" baseline="0" dirty="0" smtClean="0"/>
              <a:t> you can use.  For His-Tag, the resin is Nickel-NTA.  Glutathione S-</a:t>
            </a:r>
            <a:r>
              <a:rPr lang="en-US" baseline="0" dirty="0" err="1" smtClean="0"/>
              <a:t>transferase</a:t>
            </a:r>
            <a:r>
              <a:rPr lang="en-US" baseline="0" dirty="0" smtClean="0"/>
              <a:t>, Maltose-binding protein, and chitin-binding protein are small E. coli proteins that have commercially-available resins. Often, fusing these proteins to a protein you wish to purify will improve its solubility and expression.</a:t>
            </a:r>
          </a:p>
          <a:p>
            <a:r>
              <a:rPr lang="en-US" baseline="0" dirty="0" smtClean="0"/>
              <a:t>Additionally, there are a number of peptide tags that can bind to specific antibodies.  Immobilizing antibodies to a column or to magnetic beads provides another means of specifically isolating proteins from a complex mixture.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 space of protein purification is vast.  When you try purifying</a:t>
            </a:r>
            <a:r>
              <a:rPr lang="en-US" baseline="0" dirty="0" smtClean="0"/>
              <a:t> proteins without affinity tags, many techniques are required to separate proteins based on physical or biochemical properties.  This field is usually considered a subdomain of protein chemistry or biochemistry.  Scientists use the word biochemistry colloquially to refer to laboratory techniques involving lysed cell samples.  Protein purification is one such set of techniques. *</a:t>
            </a:r>
          </a:p>
          <a:p>
            <a:r>
              <a:rPr lang="en-US" baseline="0" dirty="0" smtClean="0"/>
              <a:t>Size Exclusion chromatography separates the proteins by size.  Large proteins spend less time diffusing into the resin and elute faster.  Often size exclusion is performed after affinity purification.  The combination of these two methods is the most common way of making high-purity protein samples.</a:t>
            </a:r>
          </a:p>
          <a:p>
            <a:r>
              <a:rPr lang="en-US" baseline="0" dirty="0" smtClean="0"/>
              <a:t>Anion and </a:t>
            </a:r>
            <a:r>
              <a:rPr lang="en-US" baseline="0" dirty="0" err="1" smtClean="0"/>
              <a:t>Cation</a:t>
            </a:r>
            <a:r>
              <a:rPr lang="en-US" baseline="0" dirty="0" smtClean="0"/>
              <a:t> exchange separates proteins by size. Hydrophobic interaction chromatography separates proteins that have hydrophobic residues on their surface. There are also some more specific resins like hydroxyapatite.  This mineral of apatite and phosphate mimics nucleic acids and thus will somewhat selectively bind proteins that bind RNAs and DNAs. *</a:t>
            </a:r>
          </a:p>
          <a:p>
            <a:r>
              <a:rPr lang="en-US" baseline="0" dirty="0" smtClean="0"/>
              <a:t>There are non-chromatographic methods too.  For </a:t>
            </a:r>
            <a:r>
              <a:rPr lang="en-US" baseline="0" dirty="0" err="1" smtClean="0"/>
              <a:t>thermostable</a:t>
            </a:r>
            <a:r>
              <a:rPr lang="en-US" baseline="0" dirty="0" smtClean="0"/>
              <a:t> proteins, you can separate them by boiling the cells. All the other proteins precipitate leaving behind only your </a:t>
            </a:r>
            <a:r>
              <a:rPr lang="en-US" baseline="0" dirty="0" err="1" smtClean="0"/>
              <a:t>thermostable</a:t>
            </a:r>
            <a:r>
              <a:rPr lang="en-US" baseline="0" dirty="0" smtClean="0"/>
              <a:t> one.  Ammonium sulfate ‘cuts’ involve adding the salt to your sample, and different proteins will precipitate at different concentrations. If you have antibodies against your protein, you can cause your protein to aggregate and precipitate by reaction with the antibody.  Finally, there is electrophoresis PAGE electrophoresis typically involves denaturing your protein, but it is sometimes possible to cut the band out of the gel, elute the protein, and refold it.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There are techniques for isolating every component of the cell.  For</a:t>
            </a:r>
            <a:r>
              <a:rPr lang="en-US" baseline="0" dirty="0" smtClean="0"/>
              <a:t> nucleic acids, there are variations on your </a:t>
            </a:r>
            <a:r>
              <a:rPr lang="en-US" baseline="0" dirty="0" err="1" smtClean="0"/>
              <a:t>miniprep</a:t>
            </a:r>
            <a:r>
              <a:rPr lang="en-US" baseline="0" dirty="0" smtClean="0"/>
              <a:t> procedure that work for genomic </a:t>
            </a:r>
            <a:r>
              <a:rPr lang="en-US" baseline="0" dirty="0" err="1" smtClean="0"/>
              <a:t>dna</a:t>
            </a:r>
            <a:r>
              <a:rPr lang="en-US" baseline="0" dirty="0" smtClean="0"/>
              <a:t>, plasmids, total RNA, small RNAs, and mRNAs.</a:t>
            </a:r>
          </a:p>
          <a:p>
            <a:r>
              <a:rPr lang="en-US" baseline="0" dirty="0" smtClean="0"/>
              <a:t>There are also methods for isolating soluble small molecule metabolites, lipids, and even carbohydrates.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9027EFA-5E07-4A8A-874D-121ACEA765B6}" type="datetimeFigureOut">
              <a:rPr lang="en-US"/>
              <a:pPr>
                <a:defRPr/>
              </a:pPr>
              <a:t>4/9/2014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27303B-BB4E-4C29-9D85-CEB7719EFE0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3897DCD-3D5B-4C3F-9BFA-AA7A09109863}" type="datetimeFigureOut">
              <a:rPr lang="en-US"/>
              <a:pPr>
                <a:defRPr/>
              </a:pPr>
              <a:t>4/9/2014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FAA698-499B-4B02-BCF2-236D358A1ED4}"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ED03EB1-6030-4A0D-B985-22384DDD2BC8}" type="datetimeFigureOut">
              <a:rPr lang="en-US"/>
              <a:pPr>
                <a:defRPr/>
              </a:pPr>
              <a:t>4/9/2014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5DBCA1-D39A-423B-B3FB-E2482AAF7B3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09F6F9F-CC85-4DF4-90BE-2DC821DF7E29}" type="datetimeFigureOut">
              <a:rPr lang="en-US"/>
              <a:pPr>
                <a:defRPr/>
              </a:pPr>
              <a:t>4/9/2014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FB57612-FBCD-4C24-B664-E9EE7195B66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822105F-152D-4CA1-B438-F44A04566515}" type="datetimeFigureOut">
              <a:rPr lang="en-US"/>
              <a:pPr>
                <a:defRPr/>
              </a:pPr>
              <a:t>4/9/2014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ABBD9D8-31E7-4F22-A47F-19B2F1F7E06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282F467-E32D-41D0-85A2-5716181A55B0}" type="datetimeFigureOut">
              <a:rPr lang="en-US"/>
              <a:pPr>
                <a:defRPr/>
              </a:pPr>
              <a:t>4/9/2014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81F809A-4D8C-45EC-859B-9FB52ADEDFAE}"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FE243BA-1845-4ACB-9584-396770621D8A}" type="datetimeFigureOut">
              <a:rPr lang="en-US"/>
              <a:pPr>
                <a:defRPr/>
              </a:pPr>
              <a:t>4/9/2014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EE041BF-1E6C-46D3-BFA6-5F1E43B86919}"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50CA0CE-F8DC-4060-BCDE-3320B375EB3D}" type="datetimeFigureOut">
              <a:rPr lang="en-US"/>
              <a:pPr>
                <a:defRPr/>
              </a:pPr>
              <a:t>4/9/2014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ABA04D7-F370-4A25-806A-3DF20E558CD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D6F4ED5-0ECC-4485-ACD3-00AF240CCB60}" type="datetimeFigureOut">
              <a:rPr lang="en-US"/>
              <a:pPr>
                <a:defRPr/>
              </a:pPr>
              <a:t>4/9/2014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81E515A-357B-479B-8AFF-8C9E9A9EEE51}"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99154AB-D045-4377-BE3F-FFD60F81867B}" type="datetimeFigureOut">
              <a:rPr lang="en-US"/>
              <a:pPr>
                <a:defRPr/>
              </a:pPr>
              <a:t>4/9/2014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8401AC-E6DB-4345-8785-D048D3CA5EBF}"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73FF919-2197-44C9-94B1-AE36C408B73E}" type="datetimeFigureOut">
              <a:rPr lang="en-US"/>
              <a:pPr>
                <a:defRPr/>
              </a:pPr>
              <a:t>4/9/2014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21A96D-8F3D-4421-93E0-AEFF68CCF532}"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809148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35401904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571107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pPr/>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0189738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pPr/>
              <a:t>4/9/2014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1225041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pPr/>
              <a:t>4/9/2014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3786632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pPr/>
              <a:t>4/9/2014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70189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006141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6736282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6225376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7805620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91190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06183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31919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49711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734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668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pPr/>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20392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19483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24786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28559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346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15682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56917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67806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00596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200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pPr/>
              <a:t>4/9/2014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01922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21111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82512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3858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9060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04028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53331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61936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72303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1577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pPr/>
              <a:t>4/9/2014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8502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214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73299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48799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341588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589591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77035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60682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81086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038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pPr/>
              <a:t>4/9/2014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23290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27378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208305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5252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36697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010230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85670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314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pPr/>
              <a:t>4/9/2014</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pitchFamily="34" charset="0"/>
                <a:cs typeface="+mn-cs"/>
              </a:defRPr>
            </a:lvl1pPr>
          </a:lstStyle>
          <a:p>
            <a:pPr>
              <a:defRPr/>
            </a:pPr>
            <a:fld id="{C26B6A1B-B891-4AE1-A3F9-BDBC6C0F8D24}" type="datetimeFigureOut">
              <a:rPr lang="en-US"/>
              <a:pPr>
                <a:defRPr/>
              </a:pPr>
              <a:t>4/9/2014</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wrap="square" lIns="91440" tIns="45720" rIns="91440" bIns="45720" numCol="1" anchor="ctr" anchorCtr="0" compatLnSpc="1">
            <a:prstTxWarp prst="textNoShape">
              <a:avLst/>
            </a:prstTxWarp>
          </a:bodyPr>
          <a:lstStyle>
            <a:lvl1pPr algn="ctr" fontAlgn="auto">
              <a:spcBef>
                <a:spcPts val="0"/>
              </a:spcBef>
              <a:spcAft>
                <a:spcPts val="0"/>
              </a:spcAft>
              <a:defRPr sz="1200">
                <a:solidFill>
                  <a:srgbClr val="898989"/>
                </a:solidFill>
                <a:latin typeface="Calibri" pitchFamily="34" charset="0"/>
                <a:cs typeface="+mn-cs"/>
              </a:defRPr>
            </a:lvl1pPr>
          </a:lstStyle>
          <a:p>
            <a:pPr>
              <a:defRPr/>
            </a:pPr>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Calibri" pitchFamily="34" charset="0"/>
                <a:cs typeface="+mn-cs"/>
              </a:defRPr>
            </a:lvl1pPr>
          </a:lstStyle>
          <a:p>
            <a:pPr>
              <a:defRPr/>
            </a:pPr>
            <a:fld id="{B1C006BF-0EE6-4B4B-A538-17E8E3980E7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pPr/>
              <a:t>4/9/2014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pPr/>
              <a:t>‹#›</a:t>
            </a:fld>
            <a:endParaRPr lang="en-US"/>
          </a:p>
        </p:txBody>
      </p:sp>
    </p:spTree>
    <p:extLst>
      <p:ext uri="{BB962C8B-B14F-4D97-AF65-F5344CB8AC3E}">
        <p14:creationId xmlns:p14="http://schemas.microsoft.com/office/powerpoint/2010/main" val="12264617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507884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36024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566371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4/9/2014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374949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7.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hemeOverride" Target="../theme/themeOverride11.xml"/><Relationship Id="rId5" Type="http://schemas.openxmlformats.org/officeDocument/2006/relationships/image" Target="../media/image5.jpe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8.xml"/><Relationship Id="rId7" Type="http://schemas.openxmlformats.org/officeDocument/2006/relationships/image" Target="../media/image8.png"/><Relationship Id="rId2" Type="http://schemas.openxmlformats.org/officeDocument/2006/relationships/tags" Target="../tags/tag4.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6.gif"/><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8.xml"/><Relationship Id="rId1" Type="http://schemas.openxmlformats.org/officeDocument/2006/relationships/themeOverride" Target="../theme/themeOverride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68.xml"/><Relationship Id="rId7" Type="http://schemas.openxmlformats.org/officeDocument/2006/relationships/image" Target="../media/image12.gif"/><Relationship Id="rId2" Type="http://schemas.openxmlformats.org/officeDocument/2006/relationships/tags" Target="../tags/tag5.xml"/><Relationship Id="rId1" Type="http://schemas.openxmlformats.org/officeDocument/2006/relationships/themeOverride" Target="../theme/themeOverride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4.xml"/><Relationship Id="rId9"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1.xml"/><Relationship Id="rId1" Type="http://schemas.openxmlformats.org/officeDocument/2006/relationships/themeOverride" Target="../theme/themeOverride16.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5.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hemeOverride" Target="../theme/themeOverride18.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4.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notesSlide" Target="../notesSlides/notesSlide32.xml"/><Relationship Id="rId7" Type="http://schemas.openxmlformats.org/officeDocument/2006/relationships/image" Target="../media/image27.emf"/><Relationship Id="rId2" Type="http://schemas.openxmlformats.org/officeDocument/2006/relationships/slideLayout" Target="../slideLayouts/slideLayout18.xml"/><Relationship Id="rId1" Type="http://schemas.openxmlformats.org/officeDocument/2006/relationships/tags" Target="../tags/tag15.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notesSlide" Target="../notesSlides/notesSlide33.xml"/><Relationship Id="rId7" Type="http://schemas.openxmlformats.org/officeDocument/2006/relationships/image" Target="../media/image30.emf"/><Relationship Id="rId2" Type="http://schemas.openxmlformats.org/officeDocument/2006/relationships/slideLayout" Target="../slideLayouts/slideLayout18.xml"/><Relationship Id="rId1" Type="http://schemas.openxmlformats.org/officeDocument/2006/relationships/tags" Target="../tags/tag16.xml"/><Relationship Id="rId6" Type="http://schemas.openxmlformats.org/officeDocument/2006/relationships/image" Target="../media/image27.emf"/><Relationship Id="rId5" Type="http://schemas.openxmlformats.org/officeDocument/2006/relationships/image" Target="../media/image29.emf"/><Relationship Id="rId10" Type="http://schemas.openxmlformats.org/officeDocument/2006/relationships/image" Target="../media/image25.png"/><Relationship Id="rId4" Type="http://schemas.openxmlformats.org/officeDocument/2006/relationships/image" Target="../media/image26.emf"/><Relationship Id="rId9"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34.xml"/><Relationship Id="rId7" Type="http://schemas.openxmlformats.org/officeDocument/2006/relationships/image" Target="../media/image31.emf"/><Relationship Id="rId2" Type="http://schemas.openxmlformats.org/officeDocument/2006/relationships/slideLayout" Target="../slideLayouts/slideLayout18.xml"/><Relationship Id="rId1" Type="http://schemas.openxmlformats.org/officeDocument/2006/relationships/tags" Target="../tags/tag17.xml"/><Relationship Id="rId6" Type="http://schemas.openxmlformats.org/officeDocument/2006/relationships/image" Target="../media/image30.emf"/><Relationship Id="rId5" Type="http://schemas.openxmlformats.org/officeDocument/2006/relationships/image" Target="../media/image27.emf"/><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hemeOverride" Target="../theme/themeOverride19.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4.xml"/><Relationship Id="rId1" Type="http://schemas.openxmlformats.org/officeDocument/2006/relationships/themeOverride" Target="../theme/themeOverride20.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themeOverride" Target="../theme/themeOverride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hemeOverride" Target="../theme/themeOverride8.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6.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Rectangle 3"/>
          <p:cNvSpPr/>
          <p:nvPr/>
        </p:nvSpPr>
        <p:spPr>
          <a:xfrm>
            <a:off x="609600" y="2032103"/>
            <a:ext cx="8534400" cy="1938992"/>
          </a:xfrm>
          <a:prstGeom prst="rect">
            <a:avLst/>
          </a:prstGeom>
        </p:spPr>
        <p:txBody>
          <a:bodyPr wrap="square">
            <a:spAutoFit/>
          </a:bodyPr>
          <a:lstStyle/>
          <a:p>
            <a:pPr lvl="0"/>
            <a:r>
              <a:rPr lang="en-US" sz="6000" i="1" dirty="0" smtClean="0">
                <a:solidFill>
                  <a:schemeClr val="bg1"/>
                </a:solidFill>
                <a:latin typeface="Rockwell Extra Bold" pitchFamily="18" charset="0"/>
                <a:cs typeface="Arial" pitchFamily="34" charset="0"/>
              </a:rPr>
              <a:t>in vitro </a:t>
            </a:r>
            <a:r>
              <a:rPr lang="en-US" sz="6000" dirty="0" smtClean="0">
                <a:solidFill>
                  <a:schemeClr val="bg1"/>
                </a:solidFill>
                <a:latin typeface="Rockwell Extra Bold" pitchFamily="18" charset="0"/>
                <a:cs typeface="Arial" pitchFamily="34" charset="0"/>
              </a:rPr>
              <a:t>Characterization</a:t>
            </a:r>
          </a:p>
        </p:txBody>
      </p:sp>
      <p:sp>
        <p:nvSpPr>
          <p:cNvPr id="3" name="TextBox 2"/>
          <p:cNvSpPr txBox="1"/>
          <p:nvPr/>
        </p:nvSpPr>
        <p:spPr>
          <a:xfrm flipH="1">
            <a:off x="4886325" y="4495800"/>
            <a:ext cx="4114800" cy="954107"/>
          </a:xfrm>
          <a:prstGeom prst="rect">
            <a:avLst/>
          </a:prstGeom>
          <a:noFill/>
        </p:spPr>
        <p:txBody>
          <a:bodyPr wrap="square" rtlCol="0">
            <a:spAutoFit/>
          </a:bodyPr>
          <a:lstStyle/>
          <a:p>
            <a:r>
              <a:rPr lang="en-US" sz="2800" dirty="0" smtClean="0">
                <a:solidFill>
                  <a:schemeClr val="bg1"/>
                </a:solidFill>
              </a:rPr>
              <a:t>Biochemical Analysis</a:t>
            </a:r>
          </a:p>
          <a:p>
            <a:r>
              <a:rPr lang="en-US" sz="2800" dirty="0" smtClean="0">
                <a:solidFill>
                  <a:schemeClr val="bg1"/>
                </a:solidFill>
              </a:rPr>
              <a:t>Product </a:t>
            </a:r>
            <a:r>
              <a:rPr lang="en-US" sz="2800" dirty="0">
                <a:solidFill>
                  <a:schemeClr val="bg1"/>
                </a:solidFill>
              </a:rPr>
              <a:t>S</a:t>
            </a:r>
            <a:r>
              <a:rPr lang="en-US" sz="2800" dirty="0" smtClean="0">
                <a:solidFill>
                  <a:schemeClr val="bg1"/>
                </a:solidFill>
              </a:rPr>
              <a:t>tudies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2743200"/>
            <a:ext cx="9144000" cy="707886"/>
          </a:xfrm>
          <a:prstGeom prst="rect">
            <a:avLst/>
          </a:prstGeom>
          <a:noFill/>
          <a:ln w="9525">
            <a:noFill/>
            <a:miter lim="800000"/>
            <a:headEnd/>
            <a:tailEnd/>
          </a:ln>
        </p:spPr>
        <p:txBody>
          <a:bodyPr wrap="square">
            <a:spAutoFit/>
          </a:bodyPr>
          <a:lstStyle/>
          <a:p>
            <a:pPr algn="ctr"/>
            <a:r>
              <a:rPr lang="en-US" sz="4000" dirty="0" smtClean="0">
                <a:solidFill>
                  <a:prstClr val="white"/>
                </a:solidFill>
                <a:latin typeface="Rockwell Extra Bold" pitchFamily="18" charset="0"/>
                <a:cs typeface="Arial" pitchFamily="34" charset="0"/>
              </a:rPr>
              <a:t>Enzymatic Assays</a:t>
            </a:r>
            <a:endParaRPr lang="en-US" sz="4000" dirty="0">
              <a:solidFill>
                <a:prstClr val="white"/>
              </a:solidFill>
              <a:latin typeface="Rockwell Extra Bold" pitchFamily="18" charset="0"/>
              <a:cs typeface="Arial" pitchFamily="34" charset="0"/>
            </a:endParaRPr>
          </a:p>
        </p:txBody>
      </p:sp>
    </p:spTree>
    <p:extLst>
      <p:ext uri="{BB962C8B-B14F-4D97-AF65-F5344CB8AC3E}">
        <p14:creationId xmlns:p14="http://schemas.microsoft.com/office/powerpoint/2010/main" val="6262105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flipH="1">
            <a:off x="1578424" y="3981450"/>
            <a:ext cx="25908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Simplest case</a:t>
            </a:r>
            <a:endParaRPr lang="en-US" sz="2000" dirty="0">
              <a:solidFill>
                <a:prstClr val="black"/>
              </a:solidFill>
              <a:latin typeface="Rockwell Extra Bold" pitchFamily="18" charset="0"/>
              <a:cs typeface="Arial" pitchFamily="34" charset="0"/>
            </a:endParaRPr>
          </a:p>
        </p:txBody>
      </p:sp>
      <p:pic>
        <p:nvPicPr>
          <p:cNvPr id="5122" name="Picture 2" descr="http://www.sigmaaldrich.com/medium/prodimages/p/p7998_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250" y="1143000"/>
            <a:ext cx="3731074" cy="1440968"/>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2209800" y="3524250"/>
            <a:ext cx="1828800" cy="9144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i="1" dirty="0" err="1" smtClean="0"/>
              <a:t>phoA</a:t>
            </a:r>
            <a:endParaRPr lang="en-US" i="1" dirty="0"/>
          </a:p>
        </p:txBody>
      </p:sp>
      <p:sp>
        <p:nvSpPr>
          <p:cNvPr id="6" name="Bent Arrow 5"/>
          <p:cNvSpPr/>
          <p:nvPr/>
        </p:nvSpPr>
        <p:spPr>
          <a:xfrm>
            <a:off x="1578424" y="3524250"/>
            <a:ext cx="381000" cy="457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Arrow Connector 9"/>
          <p:cNvCxnSpPr/>
          <p:nvPr/>
        </p:nvCxnSpPr>
        <p:spPr>
          <a:xfrm flipV="1">
            <a:off x="3331024" y="3067050"/>
            <a:ext cx="1524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Cloud 10"/>
          <p:cNvSpPr/>
          <p:nvPr/>
        </p:nvSpPr>
        <p:spPr>
          <a:xfrm>
            <a:off x="5083624" y="2686050"/>
            <a:ext cx="1143000" cy="762000"/>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PhoA</a:t>
            </a:r>
            <a:endParaRPr lang="en-US" dirty="0"/>
          </a:p>
        </p:txBody>
      </p:sp>
      <p:sp>
        <p:nvSpPr>
          <p:cNvPr id="13" name="Rectangle 12"/>
          <p:cNvSpPr/>
          <p:nvPr/>
        </p:nvSpPr>
        <p:spPr>
          <a:xfrm>
            <a:off x="3276600" y="4943564"/>
            <a:ext cx="6477000" cy="1200329"/>
          </a:xfrm>
          <a:prstGeom prst="rect">
            <a:avLst/>
          </a:prstGeom>
        </p:spPr>
        <p:txBody>
          <a:bodyPr wrap="square">
            <a:spAutoFit/>
          </a:bodyPr>
          <a:lstStyle/>
          <a:p>
            <a:pPr marL="457200" indent="-457200">
              <a:buFont typeface="Wingdings" pitchFamily="2" charset="2"/>
              <a:buChar char="§"/>
            </a:pPr>
            <a:r>
              <a:rPr lang="en-US" sz="2400" dirty="0" smtClean="0">
                <a:latin typeface="Calibri" pitchFamily="34" charset="0"/>
              </a:rPr>
              <a:t>Purify protein</a:t>
            </a:r>
          </a:p>
          <a:p>
            <a:pPr marL="457200" indent="-457200">
              <a:buFont typeface="Wingdings" pitchFamily="2" charset="2"/>
              <a:buChar char="§"/>
            </a:pPr>
            <a:r>
              <a:rPr lang="en-US" sz="2400" dirty="0" smtClean="0">
                <a:latin typeface="Calibri" pitchFamily="34" charset="0"/>
              </a:rPr>
              <a:t>Add reagent</a:t>
            </a:r>
          </a:p>
          <a:p>
            <a:pPr marL="457200" indent="-457200">
              <a:buFont typeface="Wingdings" pitchFamily="2" charset="2"/>
              <a:buChar char="§"/>
            </a:pPr>
            <a:r>
              <a:rPr lang="en-US" sz="2400" dirty="0" smtClean="0">
                <a:latin typeface="Calibri" pitchFamily="34" charset="0"/>
              </a:rPr>
              <a:t>Measure absorbance (fluorescence)</a:t>
            </a:r>
          </a:p>
        </p:txBody>
      </p:sp>
      <p:sp>
        <p:nvSpPr>
          <p:cNvPr id="2" name="Rectangle 1"/>
          <p:cNvSpPr/>
          <p:nvPr/>
        </p:nvSpPr>
        <p:spPr>
          <a:xfrm>
            <a:off x="3962400" y="375285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His6</a:t>
            </a:r>
            <a:endParaRPr lang="en-US" dirty="0"/>
          </a:p>
        </p:txBody>
      </p:sp>
    </p:spTree>
    <p:custDataLst>
      <p:tags r:id="rId2"/>
    </p:custDataLst>
    <p:extLst>
      <p:ext uri="{BB962C8B-B14F-4D97-AF65-F5344CB8AC3E}">
        <p14:creationId xmlns:p14="http://schemas.microsoft.com/office/powerpoint/2010/main" val="7488063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More typical case</a:t>
            </a:r>
            <a:endParaRPr lang="en-US" sz="2000" dirty="0">
              <a:solidFill>
                <a:prstClr val="black"/>
              </a:solidFill>
              <a:latin typeface="Rockwell Extra Bold" pitchFamily="18" charset="0"/>
              <a:cs typeface="Arial" pitchFamily="34" charset="0"/>
            </a:endParaRPr>
          </a:p>
        </p:txBody>
      </p:sp>
      <p:sp>
        <p:nvSpPr>
          <p:cNvPr id="13" name="Rectangle 12"/>
          <p:cNvSpPr/>
          <p:nvPr/>
        </p:nvSpPr>
        <p:spPr>
          <a:xfrm>
            <a:off x="5114925" y="5257800"/>
            <a:ext cx="4648200" cy="1200329"/>
          </a:xfrm>
          <a:prstGeom prst="rect">
            <a:avLst/>
          </a:prstGeom>
        </p:spPr>
        <p:txBody>
          <a:bodyPr wrap="square">
            <a:spAutoFit/>
          </a:bodyPr>
          <a:lstStyle/>
          <a:p>
            <a:pPr marL="457200" indent="-457200">
              <a:buFont typeface="Wingdings" pitchFamily="2" charset="2"/>
              <a:buChar char="§"/>
            </a:pPr>
            <a:r>
              <a:rPr lang="en-US" sz="2400" dirty="0" smtClean="0">
                <a:solidFill>
                  <a:prstClr val="black"/>
                </a:solidFill>
              </a:rPr>
              <a:t>Purify protein</a:t>
            </a:r>
          </a:p>
          <a:p>
            <a:pPr marL="457200" indent="-457200">
              <a:buFont typeface="Wingdings" pitchFamily="2" charset="2"/>
              <a:buChar char="§"/>
            </a:pPr>
            <a:r>
              <a:rPr lang="en-US" sz="2400" dirty="0" smtClean="0">
                <a:solidFill>
                  <a:prstClr val="black"/>
                </a:solidFill>
              </a:rPr>
              <a:t>Mix with substrates</a:t>
            </a:r>
          </a:p>
          <a:p>
            <a:pPr marL="457200" indent="-457200">
              <a:buFont typeface="Wingdings" pitchFamily="2" charset="2"/>
              <a:buChar char="§"/>
            </a:pPr>
            <a:r>
              <a:rPr lang="en-US" sz="2400" dirty="0" smtClean="0">
                <a:solidFill>
                  <a:prstClr val="black"/>
                </a:solidFill>
              </a:rPr>
              <a:t>Run LC-MS</a:t>
            </a:r>
          </a:p>
        </p:txBody>
      </p:sp>
      <p:pic>
        <p:nvPicPr>
          <p:cNvPr id="8194" name="Picture 2" descr="http://web.nmsu.edu/~kburke/Instrumentation/Waters_HPLCSystem.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552725"/>
            <a:ext cx="3810000" cy="24003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838200"/>
            <a:ext cx="4260850" cy="131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3009926"/>
            <a:ext cx="295275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4610100" y="3810000"/>
            <a:ext cx="723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6856681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Enzyme</a:t>
            </a:r>
            <a:r>
              <a:rPr lang="en-US" sz="3600" dirty="0">
                <a:latin typeface="Rockwell Extra Bold" pitchFamily="18" charset="0"/>
                <a:cs typeface="Arial" pitchFamily="34" charset="0"/>
              </a:rPr>
              <a:t> Coupled</a:t>
            </a:r>
            <a:r>
              <a:rPr lang="en-US" sz="3600" dirty="0" smtClean="0">
                <a:latin typeface="Rockwell Extra Bold" pitchFamily="18" charset="0"/>
                <a:cs typeface="Arial" pitchFamily="34" charset="0"/>
              </a:rPr>
              <a:t> Assays</a:t>
            </a:r>
            <a:endParaRPr lang="en-US" sz="2000" dirty="0">
              <a:latin typeface="Rockwell Extra Bold" pitchFamily="18" charset="0"/>
              <a:cs typeface="Arial" pitchFamily="34" charset="0"/>
            </a:endParaRPr>
          </a:p>
        </p:txBody>
      </p:sp>
      <p:sp>
        <p:nvSpPr>
          <p:cNvPr id="4" name="Rectangle 3"/>
          <p:cNvSpPr/>
          <p:nvPr/>
        </p:nvSpPr>
        <p:spPr>
          <a:xfrm>
            <a:off x="914400" y="1143000"/>
            <a:ext cx="7848600" cy="1569660"/>
          </a:xfrm>
          <a:prstGeom prst="rect">
            <a:avLst/>
          </a:prstGeom>
        </p:spPr>
        <p:txBody>
          <a:bodyPr wrap="square">
            <a:spAutoFit/>
          </a:bodyPr>
          <a:lstStyle/>
          <a:p>
            <a:pPr marL="457200" indent="-457200">
              <a:buFont typeface="Wingdings" pitchFamily="2" charset="2"/>
              <a:buChar char="§"/>
            </a:pPr>
            <a:r>
              <a:rPr lang="en-US" sz="2400" dirty="0" smtClean="0"/>
              <a:t>Involves coupling the product of your reaction with another reaction that forms a detectable product</a:t>
            </a:r>
          </a:p>
          <a:p>
            <a:pPr marL="457200" indent="-457200">
              <a:buFont typeface="Wingdings" pitchFamily="2" charset="2"/>
              <a:buChar char="§"/>
            </a:pPr>
            <a:r>
              <a:rPr lang="en-US" sz="2400" dirty="0" smtClean="0"/>
              <a:t>Exist for glucose, NADH, phosphate, and inorganic pyrophosphate  </a:t>
            </a:r>
          </a:p>
        </p:txBody>
      </p:sp>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399" y="2971800"/>
            <a:ext cx="553897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447800" y="2895600"/>
            <a:ext cx="5943600" cy="990600"/>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9141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Radioactive substrates</a:t>
            </a:r>
            <a:endParaRPr lang="en-US" sz="2000" dirty="0">
              <a:latin typeface="Rockwell Extra Bold" pitchFamily="18" charset="0"/>
              <a:cs typeface="Arial" pitchFamily="34" charset="0"/>
            </a:endParaRPr>
          </a:p>
        </p:txBody>
      </p:sp>
      <p:grpSp>
        <p:nvGrpSpPr>
          <p:cNvPr id="2" name="Group 1"/>
          <p:cNvGrpSpPr/>
          <p:nvPr/>
        </p:nvGrpSpPr>
        <p:grpSpPr>
          <a:xfrm>
            <a:off x="76200" y="4495800"/>
            <a:ext cx="8915400" cy="2114939"/>
            <a:chOff x="76200" y="4495800"/>
            <a:chExt cx="8915400" cy="2114939"/>
          </a:xfrm>
        </p:grpSpPr>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4495800"/>
              <a:ext cx="2590800" cy="2114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8532" y="4601567"/>
              <a:ext cx="2475535" cy="1903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descr="http://www.aquaculture.ugent.be/Education/coursematerial/online%20courses/ATA/img/tlc.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4562971"/>
              <a:ext cx="3497172" cy="1980599"/>
            </a:xfrm>
            <a:prstGeom prst="rect">
              <a:avLst/>
            </a:prstGeom>
            <a:noFill/>
            <a:extLst>
              <a:ext uri="{909E8E84-426E-40DD-AFC4-6F175D3DCCD1}">
                <a14:hiddenFill xmlns:a14="http://schemas.microsoft.com/office/drawing/2010/main">
                  <a:solidFill>
                    <a:srgbClr val="FFFFFF"/>
                  </a:solidFill>
                </a14:hiddenFill>
              </a:ext>
            </a:extLst>
          </p:spPr>
        </p:pic>
      </p:grpSp>
      <p:pic>
        <p:nvPicPr>
          <p:cNvPr id="10248" name="Picture 8" descr="http://www.hartmann-analytic.de/typo3temp/pics/926ed2071f.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75" y="2209800"/>
            <a:ext cx="356219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http://t2.gstatic.com/images?q=tbn:ANd9GcSs8C8EodDCZ1vvE4PfHutk_YkTUnXJLLnXVrcs_xWhBlUOENhGC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6400" y="1247775"/>
            <a:ext cx="5715000" cy="8001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35230789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85800" y="2476504"/>
            <a:ext cx="3581400" cy="4571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4"/>
          <p:cNvSpPr txBox="1">
            <a:spLocks noChangeArrowheads="1"/>
          </p:cNvSpPr>
          <p:nvPr/>
        </p:nvSpPr>
        <p:spPr bwMode="auto">
          <a:xfrm>
            <a:off x="304800" y="130318"/>
            <a:ext cx="8610600" cy="1200329"/>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Site-specific incorporation of unnatural amino acids</a:t>
            </a:r>
            <a:endParaRPr lang="en-US" sz="2000" dirty="0">
              <a:solidFill>
                <a:srgbClr val="1F497D">
                  <a:lumMod val="20000"/>
                  <a:lumOff val="80000"/>
                </a:srgbClr>
              </a:solidFill>
              <a:latin typeface="Rockwell Extra Bold" pitchFamily="18" charset="0"/>
              <a:cs typeface="Arial" pitchFamily="34" charset="0"/>
            </a:endParaRPr>
          </a:p>
        </p:txBody>
      </p:sp>
      <p:sp>
        <p:nvSpPr>
          <p:cNvPr id="9" name="Right Arrow 8"/>
          <p:cNvSpPr/>
          <p:nvPr/>
        </p:nvSpPr>
        <p:spPr>
          <a:xfrm>
            <a:off x="1447800" y="2057400"/>
            <a:ext cx="2057400" cy="914400"/>
          </a:xfrm>
          <a:prstGeom prst="rightArrow">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MjTyrRS</a:t>
            </a:r>
            <a:endParaRPr lang="en-US" dirty="0"/>
          </a:p>
        </p:txBody>
      </p:sp>
      <p:sp>
        <p:nvSpPr>
          <p:cNvPr id="11" name="Bent Arrow 10"/>
          <p:cNvSpPr/>
          <p:nvPr/>
        </p:nvSpPr>
        <p:spPr>
          <a:xfrm>
            <a:off x="914400" y="1905000"/>
            <a:ext cx="609600" cy="609600"/>
          </a:xfrm>
          <a:prstGeom prst="bentArrow">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002" y="1447800"/>
            <a:ext cx="920445" cy="523220"/>
          </a:xfrm>
          <a:prstGeom prst="rect">
            <a:avLst/>
          </a:prstGeom>
        </p:spPr>
        <p:txBody>
          <a:bodyPr wrap="none">
            <a:spAutoFit/>
          </a:bodyPr>
          <a:lstStyle/>
          <a:p>
            <a:r>
              <a:rPr lang="en-US" sz="2800" dirty="0" err="1" smtClean="0">
                <a:solidFill>
                  <a:schemeClr val="tx2">
                    <a:lumMod val="20000"/>
                    <a:lumOff val="80000"/>
                  </a:schemeClr>
                </a:solidFill>
              </a:rPr>
              <a:t>Pbad</a:t>
            </a:r>
            <a:endParaRPr lang="en-US" sz="2800" dirty="0">
              <a:solidFill>
                <a:schemeClr val="tx2">
                  <a:lumMod val="20000"/>
                  <a:lumOff val="80000"/>
                </a:schemeClr>
              </a:solidFill>
            </a:endParaRPr>
          </a:p>
        </p:txBody>
      </p:sp>
      <p:sp>
        <p:nvSpPr>
          <p:cNvPr id="20" name="Rectangle 19"/>
          <p:cNvSpPr/>
          <p:nvPr/>
        </p:nvSpPr>
        <p:spPr>
          <a:xfrm>
            <a:off x="3429000" y="2286000"/>
            <a:ext cx="685800" cy="4572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His6</a:t>
            </a:r>
            <a:endParaRPr lang="en-US" dirty="0"/>
          </a:p>
        </p:txBody>
      </p:sp>
      <p:grpSp>
        <p:nvGrpSpPr>
          <p:cNvPr id="33" name="Group 32"/>
          <p:cNvGrpSpPr/>
          <p:nvPr/>
        </p:nvGrpSpPr>
        <p:grpSpPr>
          <a:xfrm>
            <a:off x="1905002" y="3962404"/>
            <a:ext cx="956291" cy="934171"/>
            <a:chOff x="3082309" y="3996709"/>
            <a:chExt cx="956291" cy="934171"/>
          </a:xfrm>
        </p:grpSpPr>
        <p:cxnSp>
          <p:nvCxnSpPr>
            <p:cNvPr id="24" name="Straight Connector 23"/>
            <p:cNvCxnSpPr/>
            <p:nvPr/>
          </p:nvCxnSpPr>
          <p:spPr>
            <a:xfrm>
              <a:off x="3890809" y="4648199"/>
              <a:ext cx="147791" cy="282681"/>
            </a:xfrm>
            <a:prstGeom prst="line">
              <a:avLst/>
            </a:prstGeom>
            <a:solidFill>
              <a:schemeClr val="accent3">
                <a:lumMod val="75000"/>
              </a:schemeClr>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2" name="Pie 21"/>
            <p:cNvSpPr/>
            <p:nvPr/>
          </p:nvSpPr>
          <p:spPr>
            <a:xfrm rot="7787516">
              <a:off x="3082309" y="3996709"/>
              <a:ext cx="914400" cy="914400"/>
            </a:xfrm>
            <a:prstGeom prst="pi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 descr="C:\Users\JCAnderson\Documents\Courses\SynBio Bootcamp\_Assays part 2\tRNA general.png"/>
          <p:cNvPicPr>
            <a:picLocks noChangeAspect="1" noChangeArrowheads="1"/>
          </p:cNvPicPr>
          <p:nvPr/>
        </p:nvPicPr>
        <p:blipFill>
          <a:blip r:embed="rId4" cstate="print"/>
          <a:srcRect/>
          <a:stretch>
            <a:fillRect/>
          </a:stretch>
        </p:blipFill>
        <p:spPr bwMode="auto">
          <a:xfrm>
            <a:off x="4648202" y="3505201"/>
            <a:ext cx="1165721" cy="1066800"/>
          </a:xfrm>
          <a:prstGeom prst="rect">
            <a:avLst/>
          </a:prstGeom>
          <a:noFill/>
        </p:spPr>
      </p:pic>
      <p:pic>
        <p:nvPicPr>
          <p:cNvPr id="28" name="Picture 2" descr="C:\Users\JCAnderson\Documents\Courses\SynBio Bootcamp\_Assays part 2\tRNA general.png"/>
          <p:cNvPicPr>
            <a:picLocks noChangeAspect="1" noChangeArrowheads="1"/>
          </p:cNvPicPr>
          <p:nvPr/>
        </p:nvPicPr>
        <p:blipFill>
          <a:blip r:embed="rId4" cstate="print"/>
          <a:srcRect/>
          <a:stretch>
            <a:fillRect/>
          </a:stretch>
        </p:blipFill>
        <p:spPr bwMode="auto">
          <a:xfrm>
            <a:off x="6019802" y="3505200"/>
            <a:ext cx="1165721" cy="1066800"/>
          </a:xfrm>
          <a:prstGeom prst="rect">
            <a:avLst/>
          </a:prstGeom>
          <a:noFill/>
        </p:spPr>
      </p:pic>
      <p:pic>
        <p:nvPicPr>
          <p:cNvPr id="29" name="Picture 2" descr="C:\Users\JCAnderson\Documents\Courses\SynBio Bootcamp\_Assays part 2\tRNA general.png"/>
          <p:cNvPicPr>
            <a:picLocks noChangeAspect="1" noChangeArrowheads="1"/>
          </p:cNvPicPr>
          <p:nvPr/>
        </p:nvPicPr>
        <p:blipFill>
          <a:blip r:embed="rId4" cstate="print"/>
          <a:srcRect/>
          <a:stretch>
            <a:fillRect/>
          </a:stretch>
        </p:blipFill>
        <p:spPr bwMode="auto">
          <a:xfrm>
            <a:off x="5181602" y="4343400"/>
            <a:ext cx="1165721" cy="1066800"/>
          </a:xfrm>
          <a:prstGeom prst="rect">
            <a:avLst/>
          </a:prstGeom>
          <a:noFill/>
        </p:spPr>
      </p:pic>
      <p:pic>
        <p:nvPicPr>
          <p:cNvPr id="30" name="Picture 2" descr="C:\Users\JCAnderson\Documents\Courses\SynBio Bootcamp\_Assays part 2\tRNA general.png"/>
          <p:cNvPicPr>
            <a:picLocks noChangeAspect="1" noChangeArrowheads="1"/>
          </p:cNvPicPr>
          <p:nvPr/>
        </p:nvPicPr>
        <p:blipFill>
          <a:blip r:embed="rId4" cstate="print"/>
          <a:srcRect/>
          <a:stretch>
            <a:fillRect/>
          </a:stretch>
        </p:blipFill>
        <p:spPr bwMode="auto">
          <a:xfrm>
            <a:off x="6096002" y="4648200"/>
            <a:ext cx="1165721" cy="1066800"/>
          </a:xfrm>
          <a:prstGeom prst="rect">
            <a:avLst/>
          </a:prstGeom>
          <a:noFill/>
        </p:spPr>
      </p:pic>
      <p:pic>
        <p:nvPicPr>
          <p:cNvPr id="31" name="Picture 2" descr="C:\Users\JCAnderson\Documents\Courses\SynBio Bootcamp\_Assays part 2\tRNA general.png"/>
          <p:cNvPicPr>
            <a:picLocks noChangeAspect="1" noChangeArrowheads="1"/>
          </p:cNvPicPr>
          <p:nvPr/>
        </p:nvPicPr>
        <p:blipFill>
          <a:blip r:embed="rId4" cstate="print"/>
          <a:srcRect/>
          <a:stretch>
            <a:fillRect/>
          </a:stretch>
        </p:blipFill>
        <p:spPr bwMode="auto">
          <a:xfrm>
            <a:off x="7086602" y="3962400"/>
            <a:ext cx="1165721" cy="1066800"/>
          </a:xfrm>
          <a:prstGeom prst="rect">
            <a:avLst/>
          </a:prstGeom>
          <a:noFill/>
        </p:spPr>
      </p:pic>
      <p:pic>
        <p:nvPicPr>
          <p:cNvPr id="32" name="Picture 2" descr="C:\Users\JCAnderson\Documents\Courses\SynBio Bootcamp\_Assays part 2\tRNA general.png"/>
          <p:cNvPicPr>
            <a:picLocks noChangeAspect="1" noChangeArrowheads="1"/>
          </p:cNvPicPr>
          <p:nvPr/>
        </p:nvPicPr>
        <p:blipFill>
          <a:blip r:embed="rId4" cstate="print"/>
          <a:srcRect/>
          <a:stretch>
            <a:fillRect/>
          </a:stretch>
        </p:blipFill>
        <p:spPr bwMode="auto">
          <a:xfrm>
            <a:off x="5410202" y="5410200"/>
            <a:ext cx="1165721" cy="1066800"/>
          </a:xfrm>
          <a:prstGeom prst="rect">
            <a:avLst/>
          </a:prstGeom>
          <a:noFill/>
        </p:spPr>
      </p:pic>
      <p:sp>
        <p:nvSpPr>
          <p:cNvPr id="34" name="Rectangle 33"/>
          <p:cNvSpPr/>
          <p:nvPr/>
        </p:nvSpPr>
        <p:spPr>
          <a:xfrm>
            <a:off x="1447802" y="5029200"/>
            <a:ext cx="1913665" cy="400110"/>
          </a:xfrm>
          <a:prstGeom prst="rect">
            <a:avLst/>
          </a:prstGeom>
        </p:spPr>
        <p:txBody>
          <a:bodyPr wrap="none">
            <a:spAutoFit/>
          </a:bodyPr>
          <a:lstStyle/>
          <a:p>
            <a:r>
              <a:rPr lang="en-US" sz="2000" dirty="0" smtClean="0">
                <a:solidFill>
                  <a:schemeClr val="tx2">
                    <a:lumMod val="20000"/>
                    <a:lumOff val="80000"/>
                  </a:schemeClr>
                </a:solidFill>
              </a:rPr>
              <a:t>Purified </a:t>
            </a:r>
            <a:r>
              <a:rPr lang="en-US" sz="2000" dirty="0" err="1" smtClean="0">
                <a:solidFill>
                  <a:schemeClr val="tx2">
                    <a:lumMod val="20000"/>
                    <a:lumOff val="80000"/>
                  </a:schemeClr>
                </a:solidFill>
              </a:rPr>
              <a:t>MjTyrRS</a:t>
            </a:r>
            <a:endParaRPr lang="en-US" sz="2000" dirty="0"/>
          </a:p>
        </p:txBody>
      </p:sp>
      <p:sp>
        <p:nvSpPr>
          <p:cNvPr id="35" name="Rectangle 34"/>
          <p:cNvSpPr/>
          <p:nvPr/>
        </p:nvSpPr>
        <p:spPr>
          <a:xfrm>
            <a:off x="5334001" y="2895600"/>
            <a:ext cx="1945597" cy="400110"/>
          </a:xfrm>
          <a:prstGeom prst="rect">
            <a:avLst/>
          </a:prstGeom>
        </p:spPr>
        <p:txBody>
          <a:bodyPr wrap="none">
            <a:spAutoFit/>
          </a:bodyPr>
          <a:lstStyle/>
          <a:p>
            <a:r>
              <a:rPr lang="en-US" sz="2000" dirty="0" smtClean="0">
                <a:solidFill>
                  <a:schemeClr val="tx2">
                    <a:lumMod val="20000"/>
                    <a:lumOff val="80000"/>
                  </a:schemeClr>
                </a:solidFill>
              </a:rPr>
              <a:t>Total </a:t>
            </a:r>
            <a:r>
              <a:rPr lang="en-US" sz="2000" i="1" dirty="0" smtClean="0">
                <a:solidFill>
                  <a:schemeClr val="tx2">
                    <a:lumMod val="20000"/>
                    <a:lumOff val="80000"/>
                  </a:schemeClr>
                </a:solidFill>
              </a:rPr>
              <a:t>E. coli </a:t>
            </a:r>
            <a:r>
              <a:rPr lang="en-US" sz="2000" dirty="0" err="1" smtClean="0">
                <a:solidFill>
                  <a:schemeClr val="tx2">
                    <a:lumMod val="20000"/>
                    <a:lumOff val="80000"/>
                  </a:schemeClr>
                </a:solidFill>
              </a:rPr>
              <a:t>tRNA</a:t>
            </a:r>
            <a:endParaRPr lang="en-US" sz="20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Filter binding assays</a:t>
            </a:r>
            <a:endParaRPr lang="en-US" sz="2000" dirty="0">
              <a:solidFill>
                <a:srgbClr val="1F497D">
                  <a:lumMod val="20000"/>
                  <a:lumOff val="80000"/>
                </a:srgbClr>
              </a:solidFill>
              <a:latin typeface="Rockwell Extra Bold" pitchFamily="18" charset="0"/>
              <a:cs typeface="Arial" pitchFamily="34" charset="0"/>
            </a:endParaRPr>
          </a:p>
        </p:txBody>
      </p:sp>
      <p:sp>
        <p:nvSpPr>
          <p:cNvPr id="4" name="Pie 3"/>
          <p:cNvSpPr/>
          <p:nvPr/>
        </p:nvSpPr>
        <p:spPr>
          <a:xfrm rot="9847038">
            <a:off x="2851146" y="956073"/>
            <a:ext cx="1648213" cy="1648213"/>
          </a:xfrm>
          <a:prstGeom prst="pi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JCAnderson\Documents\Courses\SynBio Bootcamp\_Assays part 2\tRNA general.png"/>
          <p:cNvPicPr>
            <a:picLocks noChangeAspect="1" noChangeArrowheads="1"/>
          </p:cNvPicPr>
          <p:nvPr/>
        </p:nvPicPr>
        <p:blipFill>
          <a:blip r:embed="rId4" cstate="print"/>
          <a:srcRect/>
          <a:stretch>
            <a:fillRect/>
          </a:stretch>
        </p:blipFill>
        <p:spPr bwMode="auto">
          <a:xfrm>
            <a:off x="762000" y="2829332"/>
            <a:ext cx="3124200" cy="2859087"/>
          </a:xfrm>
          <a:prstGeom prst="rect">
            <a:avLst/>
          </a:prstGeom>
          <a:noFill/>
        </p:spPr>
      </p:pic>
      <p:pic>
        <p:nvPicPr>
          <p:cNvPr id="6" name="Picture 2" descr="C:\Users\JCAnderson\Documents\Courses\SynBio Bootcamp\_Assays part 2\tRNA general.png"/>
          <p:cNvPicPr>
            <a:picLocks noChangeAspect="1" noChangeArrowheads="1"/>
          </p:cNvPicPr>
          <p:nvPr/>
        </p:nvPicPr>
        <p:blipFill>
          <a:blip r:embed="rId4" cstate="print"/>
          <a:srcRect/>
          <a:stretch>
            <a:fillRect/>
          </a:stretch>
        </p:blipFill>
        <p:spPr bwMode="auto">
          <a:xfrm>
            <a:off x="5410200" y="2942045"/>
            <a:ext cx="3124200" cy="2859087"/>
          </a:xfrm>
          <a:prstGeom prst="rect">
            <a:avLst/>
          </a:prstGeom>
          <a:noFill/>
        </p:spPr>
      </p:pic>
      <p:sp>
        <p:nvSpPr>
          <p:cNvPr id="7" name="Oval 6"/>
          <p:cNvSpPr/>
          <p:nvPr/>
        </p:nvSpPr>
        <p:spPr>
          <a:xfrm>
            <a:off x="1371600" y="1991128"/>
            <a:ext cx="457200" cy="457200"/>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304800" y="1533929"/>
            <a:ext cx="1752600" cy="646331"/>
          </a:xfrm>
          <a:prstGeom prst="rect">
            <a:avLst/>
          </a:prstGeom>
          <a:noFill/>
        </p:spPr>
        <p:txBody>
          <a:bodyPr wrap="square" rtlCol="0">
            <a:spAutoFit/>
          </a:bodyPr>
          <a:lstStyle/>
          <a:p>
            <a:r>
              <a:rPr lang="en-US" dirty="0" smtClean="0">
                <a:solidFill>
                  <a:schemeClr val="accent6">
                    <a:lumMod val="60000"/>
                    <a:lumOff val="40000"/>
                  </a:schemeClr>
                </a:solidFill>
              </a:rPr>
              <a:t>Tritium-labeled Tyrosine</a:t>
            </a:r>
            <a:endParaRPr lang="en-US" dirty="0">
              <a:solidFill>
                <a:schemeClr val="accent6">
                  <a:lumMod val="60000"/>
                  <a:lumOff val="40000"/>
                </a:schemeClr>
              </a:solidFill>
            </a:endParaRPr>
          </a:p>
        </p:txBody>
      </p:sp>
      <p:sp>
        <p:nvSpPr>
          <p:cNvPr id="9" name="Oval 8"/>
          <p:cNvSpPr/>
          <p:nvPr/>
        </p:nvSpPr>
        <p:spPr>
          <a:xfrm>
            <a:off x="6858000" y="2524528"/>
            <a:ext cx="457200" cy="457200"/>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4419600" y="3667528"/>
            <a:ext cx="609600" cy="1588"/>
          </a:xfrm>
          <a:prstGeom prst="straightConnector1">
            <a:avLst/>
          </a:prstGeom>
          <a:ln w="5715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04967" y="2942045"/>
            <a:ext cx="647934" cy="461665"/>
          </a:xfrm>
          <a:prstGeom prst="rect">
            <a:avLst/>
          </a:prstGeom>
          <a:noFill/>
        </p:spPr>
        <p:txBody>
          <a:bodyPr wrap="none" rtlCol="0">
            <a:spAutoFit/>
          </a:bodyPr>
          <a:lstStyle/>
          <a:p>
            <a:r>
              <a:rPr lang="en-US" sz="2400" dirty="0" smtClean="0">
                <a:solidFill>
                  <a:schemeClr val="bg1"/>
                </a:solidFill>
              </a:rPr>
              <a:t>ATP</a:t>
            </a:r>
            <a:endParaRPr lang="en-US" sz="2400" dirty="0">
              <a:solidFill>
                <a:schemeClr val="bg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a:solidFill>
                  <a:srgbClr val="1F497D">
                    <a:lumMod val="20000"/>
                    <a:lumOff val="80000"/>
                  </a:srgbClr>
                </a:solidFill>
                <a:latin typeface="Rockwell Extra Bold" pitchFamily="18" charset="0"/>
                <a:cs typeface="Arial" pitchFamily="34" charset="0"/>
              </a:rPr>
              <a:t>Filter binding </a:t>
            </a:r>
            <a:r>
              <a:rPr lang="en-US" sz="3600" dirty="0" smtClean="0">
                <a:solidFill>
                  <a:srgbClr val="1F497D">
                    <a:lumMod val="20000"/>
                    <a:lumOff val="80000"/>
                  </a:srgbClr>
                </a:solidFill>
                <a:latin typeface="Rockwell Extra Bold" pitchFamily="18" charset="0"/>
                <a:cs typeface="Arial" pitchFamily="34" charset="0"/>
              </a:rPr>
              <a:t>assays</a:t>
            </a:r>
            <a:endParaRPr lang="en-US" sz="2000" dirty="0">
              <a:solidFill>
                <a:srgbClr val="1F497D">
                  <a:lumMod val="20000"/>
                  <a:lumOff val="80000"/>
                </a:srgbClr>
              </a:solidFill>
              <a:latin typeface="Rockwell Extra Bold" pitchFamily="18" charset="0"/>
              <a:cs typeface="Arial" pitchFamily="34" charset="0"/>
            </a:endParaRPr>
          </a:p>
        </p:txBody>
      </p:sp>
      <p:sp>
        <p:nvSpPr>
          <p:cNvPr id="4" name="Pie 3"/>
          <p:cNvSpPr/>
          <p:nvPr/>
        </p:nvSpPr>
        <p:spPr>
          <a:xfrm rot="9847038">
            <a:off x="3689634" y="1327435"/>
            <a:ext cx="919205" cy="919205"/>
          </a:xfrm>
          <a:prstGeom prst="pi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JCAnderson\Documents\Courses\SynBio Bootcamp\_Assays part 2\tRNA general.png"/>
          <p:cNvPicPr>
            <a:picLocks noChangeAspect="1" noChangeArrowheads="1"/>
          </p:cNvPicPr>
          <p:nvPr/>
        </p:nvPicPr>
        <p:blipFill>
          <a:blip r:embed="rId4" cstate="print"/>
          <a:srcRect/>
          <a:stretch>
            <a:fillRect/>
          </a:stretch>
        </p:blipFill>
        <p:spPr bwMode="auto">
          <a:xfrm>
            <a:off x="2971801" y="2590804"/>
            <a:ext cx="1742360" cy="1594507"/>
          </a:xfrm>
          <a:prstGeom prst="rect">
            <a:avLst/>
          </a:prstGeom>
          <a:noFill/>
        </p:spPr>
      </p:pic>
      <p:sp>
        <p:nvSpPr>
          <p:cNvPr id="7" name="Oval 6"/>
          <p:cNvSpPr/>
          <p:nvPr/>
        </p:nvSpPr>
        <p:spPr>
          <a:xfrm>
            <a:off x="3200402" y="2259624"/>
            <a:ext cx="254979" cy="254979"/>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4495801" y="1524004"/>
            <a:ext cx="1742360" cy="1827353"/>
            <a:chOff x="5410200" y="2819400"/>
            <a:chExt cx="3124200" cy="3276600"/>
          </a:xfrm>
        </p:grpSpPr>
        <p:pic>
          <p:nvPicPr>
            <p:cNvPr id="6" name="Picture 2" descr="C:\Users\JCAnderson\Documents\Courses\SynBio Bootcamp\_Assays part 2\tRNA general.png"/>
            <p:cNvPicPr>
              <a:picLocks noChangeAspect="1" noChangeArrowheads="1"/>
            </p:cNvPicPr>
            <p:nvPr/>
          </p:nvPicPr>
          <p:blipFill>
            <a:blip r:embed="rId4" cstate="print"/>
            <a:srcRect/>
            <a:stretch>
              <a:fillRect/>
            </a:stretch>
          </p:blipFill>
          <p:spPr bwMode="auto">
            <a:xfrm>
              <a:off x="5410200" y="3236913"/>
              <a:ext cx="3124200" cy="2859087"/>
            </a:xfrm>
            <a:prstGeom prst="rect">
              <a:avLst/>
            </a:prstGeom>
            <a:noFill/>
          </p:spPr>
        </p:pic>
        <p:sp>
          <p:nvSpPr>
            <p:cNvPr id="9" name="Oval 8"/>
            <p:cNvSpPr/>
            <p:nvPr/>
          </p:nvSpPr>
          <p:spPr>
            <a:xfrm>
              <a:off x="6858000" y="2819400"/>
              <a:ext cx="457200" cy="457200"/>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Oval 11"/>
          <p:cNvSpPr/>
          <p:nvPr/>
        </p:nvSpPr>
        <p:spPr>
          <a:xfrm>
            <a:off x="2895600" y="4267200"/>
            <a:ext cx="3505200" cy="1447800"/>
          </a:xfrm>
          <a:prstGeom prst="ellipse">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62200" y="5867400"/>
            <a:ext cx="5257800" cy="400110"/>
          </a:xfrm>
          <a:prstGeom prst="rect">
            <a:avLst/>
          </a:prstGeom>
          <a:noFill/>
        </p:spPr>
        <p:txBody>
          <a:bodyPr wrap="square" rtlCol="0">
            <a:spAutoFit/>
          </a:bodyPr>
          <a:lstStyle/>
          <a:p>
            <a:r>
              <a:rPr lang="en-US" sz="2000" dirty="0" err="1" smtClean="0">
                <a:solidFill>
                  <a:schemeClr val="tx2">
                    <a:lumMod val="20000"/>
                    <a:lumOff val="80000"/>
                  </a:schemeClr>
                </a:solidFill>
              </a:rPr>
              <a:t>Trichloroacetic</a:t>
            </a:r>
            <a:r>
              <a:rPr lang="en-US" sz="2000" dirty="0" smtClean="0">
                <a:solidFill>
                  <a:schemeClr val="tx2">
                    <a:lumMod val="20000"/>
                    <a:lumOff val="80000"/>
                  </a:schemeClr>
                </a:solidFill>
              </a:rPr>
              <a:t> Acid (TCA)-soaked Filter paper</a:t>
            </a:r>
            <a:endParaRPr lang="en-US" sz="2000" dirty="0">
              <a:solidFill>
                <a:schemeClr val="tx2">
                  <a:lumMod val="20000"/>
                  <a:lumOff val="80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a:solidFill>
                  <a:srgbClr val="1F497D">
                    <a:lumMod val="20000"/>
                    <a:lumOff val="80000"/>
                  </a:srgbClr>
                </a:solidFill>
                <a:latin typeface="Rockwell Extra Bold" pitchFamily="18" charset="0"/>
                <a:cs typeface="Arial" pitchFamily="34" charset="0"/>
              </a:rPr>
              <a:t>Filter binding </a:t>
            </a:r>
            <a:r>
              <a:rPr lang="en-US" sz="3600" dirty="0" smtClean="0">
                <a:solidFill>
                  <a:srgbClr val="1F497D">
                    <a:lumMod val="20000"/>
                    <a:lumOff val="80000"/>
                  </a:srgbClr>
                </a:solidFill>
                <a:latin typeface="Rockwell Extra Bold" pitchFamily="18" charset="0"/>
                <a:cs typeface="Arial" pitchFamily="34" charset="0"/>
              </a:rPr>
              <a:t>assays</a:t>
            </a:r>
            <a:endParaRPr lang="en-US" sz="2000" dirty="0">
              <a:solidFill>
                <a:srgbClr val="1F497D">
                  <a:lumMod val="20000"/>
                  <a:lumOff val="80000"/>
                </a:srgbClr>
              </a:solidFill>
              <a:latin typeface="Rockwell Extra Bold" pitchFamily="18" charset="0"/>
              <a:cs typeface="Arial" pitchFamily="34" charset="0"/>
            </a:endParaRPr>
          </a:p>
        </p:txBody>
      </p:sp>
      <p:sp>
        <p:nvSpPr>
          <p:cNvPr id="14" name="Oval 13"/>
          <p:cNvSpPr/>
          <p:nvPr/>
        </p:nvSpPr>
        <p:spPr>
          <a:xfrm>
            <a:off x="4724400" y="1905000"/>
            <a:ext cx="4114800" cy="3657600"/>
          </a:xfrm>
          <a:prstGeom prst="ellipse">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e 14"/>
          <p:cNvSpPr/>
          <p:nvPr/>
        </p:nvSpPr>
        <p:spPr>
          <a:xfrm rot="9847038">
            <a:off x="6051835" y="2318037"/>
            <a:ext cx="919205" cy="919205"/>
          </a:xfrm>
          <a:prstGeom prst="pi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C:\Users\JCAnderson\Documents\Courses\SynBio Bootcamp\_Assays part 2\tRNA general.png"/>
          <p:cNvPicPr>
            <a:picLocks noChangeAspect="1" noChangeArrowheads="1"/>
          </p:cNvPicPr>
          <p:nvPr/>
        </p:nvPicPr>
        <p:blipFill>
          <a:blip r:embed="rId4" cstate="print"/>
          <a:srcRect/>
          <a:stretch>
            <a:fillRect/>
          </a:stretch>
        </p:blipFill>
        <p:spPr bwMode="auto">
          <a:xfrm>
            <a:off x="5334001" y="3581404"/>
            <a:ext cx="1742360" cy="1594507"/>
          </a:xfrm>
          <a:prstGeom prst="rect">
            <a:avLst/>
          </a:prstGeom>
          <a:noFill/>
        </p:spPr>
      </p:pic>
      <p:sp>
        <p:nvSpPr>
          <p:cNvPr id="17" name="Oval 16"/>
          <p:cNvSpPr/>
          <p:nvPr/>
        </p:nvSpPr>
        <p:spPr>
          <a:xfrm>
            <a:off x="5562602" y="3250224"/>
            <a:ext cx="254979" cy="254979"/>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7"/>
          <p:cNvGrpSpPr/>
          <p:nvPr/>
        </p:nvGrpSpPr>
        <p:grpSpPr>
          <a:xfrm>
            <a:off x="6858001" y="2514604"/>
            <a:ext cx="1742360" cy="1827353"/>
            <a:chOff x="5410200" y="2819400"/>
            <a:chExt cx="3124200" cy="3276600"/>
          </a:xfrm>
        </p:grpSpPr>
        <p:pic>
          <p:nvPicPr>
            <p:cNvPr id="19" name="Picture 2" descr="C:\Users\JCAnderson\Documents\Courses\SynBio Bootcamp\_Assays part 2\tRNA general.png"/>
            <p:cNvPicPr>
              <a:picLocks noChangeAspect="1" noChangeArrowheads="1"/>
            </p:cNvPicPr>
            <p:nvPr/>
          </p:nvPicPr>
          <p:blipFill>
            <a:blip r:embed="rId4" cstate="print"/>
            <a:srcRect/>
            <a:stretch>
              <a:fillRect/>
            </a:stretch>
          </p:blipFill>
          <p:spPr bwMode="auto">
            <a:xfrm>
              <a:off x="5410200" y="3236913"/>
              <a:ext cx="3124200" cy="2859087"/>
            </a:xfrm>
            <a:prstGeom prst="rect">
              <a:avLst/>
            </a:prstGeom>
            <a:noFill/>
          </p:spPr>
        </p:pic>
        <p:sp>
          <p:nvSpPr>
            <p:cNvPr id="20" name="Oval 19"/>
            <p:cNvSpPr/>
            <p:nvPr/>
          </p:nvSpPr>
          <p:spPr>
            <a:xfrm>
              <a:off x="6858000" y="2819400"/>
              <a:ext cx="457200" cy="457200"/>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p:cNvSpPr/>
          <p:nvPr/>
        </p:nvSpPr>
        <p:spPr>
          <a:xfrm>
            <a:off x="152400" y="2209800"/>
            <a:ext cx="4572000" cy="4154984"/>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Dispense reaction on TCA-soaked filter paper</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Wash with 10% TCA multiple times to remove small molecules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Exchange out water with ethanol</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Dry out ethanol with ether</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Measure radioactivity with a scintillation counter</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17"/>
                                        </p:tgtEl>
                                        <p:attrNameLst>
                                          <p:attrName>ppt_x</p:attrName>
                                        </p:attrNameLst>
                                      </p:cBhvr>
                                      <p:tavLst>
                                        <p:tav tm="0">
                                          <p:val>
                                            <p:strVal val="ppt_x"/>
                                          </p:val>
                                        </p:tav>
                                        <p:tav tm="100000">
                                          <p:val>
                                            <p:strVal val="ppt_x"/>
                                          </p:val>
                                        </p:tav>
                                      </p:tavLst>
                                    </p:anim>
                                    <p:anim calcmode="lin" valueType="num">
                                      <p:cBhvr additive="base">
                                        <p:cTn id="11" dur="500"/>
                                        <p:tgtEl>
                                          <p:spTgt spid="17"/>
                                        </p:tgtEl>
                                        <p:attrNameLst>
                                          <p:attrName>ppt_y</p:attrName>
                                        </p:attrNameLst>
                                      </p:cBhvr>
                                      <p:tavLst>
                                        <p:tav tm="0">
                                          <p:val>
                                            <p:strVal val="ppt_y"/>
                                          </p:val>
                                        </p:tav>
                                        <p:tav tm="100000">
                                          <p:val>
                                            <p:strVal val="1+ppt_h/2"/>
                                          </p:val>
                                        </p:tav>
                                      </p:tavLst>
                                    </p:anim>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Radioactive assays</a:t>
            </a:r>
            <a:endParaRPr lang="en-US" sz="2000" dirty="0">
              <a:solidFill>
                <a:srgbClr val="1F497D">
                  <a:lumMod val="20000"/>
                  <a:lumOff val="80000"/>
                </a:srgbClr>
              </a:solidFill>
              <a:latin typeface="Rockwell Extra Bold" pitchFamily="18" charset="0"/>
              <a:cs typeface="Arial" pitchFamily="34" charset="0"/>
            </a:endParaRPr>
          </a:p>
        </p:txBody>
      </p:sp>
      <p:sp>
        <p:nvSpPr>
          <p:cNvPr id="22" name="Rectangle 21"/>
          <p:cNvSpPr/>
          <p:nvPr/>
        </p:nvSpPr>
        <p:spPr>
          <a:xfrm>
            <a:off x="838200" y="1752600"/>
            <a:ext cx="7620000" cy="4154984"/>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Gamma-32P ATP is a commonly used reagent for assays employing kinases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Can transfer the “hot” phosphate to other </a:t>
            </a:r>
            <a:r>
              <a:rPr lang="en-US" sz="2400" dirty="0" err="1" smtClean="0">
                <a:solidFill>
                  <a:srgbClr val="1F497D">
                    <a:lumMod val="20000"/>
                    <a:lumOff val="80000"/>
                  </a:srgbClr>
                </a:solidFill>
                <a:latin typeface="Calibri" pitchFamily="34" charset="0"/>
              </a:rPr>
              <a:t>biomolecules</a:t>
            </a:r>
            <a:r>
              <a:rPr lang="en-US" sz="2400" dirty="0" smtClean="0">
                <a:solidFill>
                  <a:srgbClr val="1F497D">
                    <a:lumMod val="20000"/>
                    <a:lumOff val="80000"/>
                  </a:srgbClr>
                </a:solidFill>
                <a:latin typeface="Calibri" pitchFamily="34" charset="0"/>
              </a:rPr>
              <a:t> and then detect them in filter-binding assays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Alpha-labeled NTPs and </a:t>
            </a:r>
            <a:r>
              <a:rPr lang="en-US" sz="2400" dirty="0" err="1" smtClean="0">
                <a:solidFill>
                  <a:srgbClr val="1F497D">
                    <a:lumMod val="20000"/>
                    <a:lumOff val="80000"/>
                  </a:srgbClr>
                </a:solidFill>
                <a:latin typeface="Calibri" pitchFamily="34" charset="0"/>
              </a:rPr>
              <a:t>dNTPs</a:t>
            </a:r>
            <a:r>
              <a:rPr lang="en-US" sz="2400" dirty="0" smtClean="0">
                <a:solidFill>
                  <a:srgbClr val="1F497D">
                    <a:lumMod val="20000"/>
                    <a:lumOff val="80000"/>
                  </a:srgbClr>
                </a:solidFill>
                <a:latin typeface="Calibri" pitchFamily="34" charset="0"/>
              </a:rPr>
              <a:t> are also commonly used for labeling and detecting nucleic acids in assays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Detect with film after running a PAGE or </a:t>
            </a:r>
            <a:r>
              <a:rPr lang="en-US" sz="2400" dirty="0" err="1" smtClean="0">
                <a:solidFill>
                  <a:srgbClr val="1F497D">
                    <a:lumMod val="20000"/>
                    <a:lumOff val="80000"/>
                  </a:srgbClr>
                </a:solidFill>
                <a:latin typeface="Calibri" pitchFamily="34" charset="0"/>
              </a:rPr>
              <a:t>agarose</a:t>
            </a:r>
            <a:r>
              <a:rPr lang="en-US" sz="2400" dirty="0" smtClean="0">
                <a:solidFill>
                  <a:srgbClr val="1F497D">
                    <a:lumMod val="20000"/>
                    <a:lumOff val="80000"/>
                  </a:srgbClr>
                </a:solidFill>
                <a:latin typeface="Calibri" pitchFamily="34" charset="0"/>
              </a:rPr>
              <a:t> gel, or using a scintillation counter</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Other common radioactive probes are I131-labeled proteins (make any protein “hot”), Acetyl-</a:t>
            </a:r>
            <a:r>
              <a:rPr lang="en-US" sz="2400" dirty="0" err="1" smtClean="0">
                <a:solidFill>
                  <a:srgbClr val="1F497D">
                    <a:lumMod val="20000"/>
                    <a:lumOff val="80000"/>
                  </a:srgbClr>
                </a:solidFill>
                <a:latin typeface="Calibri" pitchFamily="34" charset="0"/>
              </a:rPr>
              <a:t>CoA</a:t>
            </a:r>
            <a:r>
              <a:rPr lang="en-US" sz="2400" dirty="0" smtClean="0">
                <a:solidFill>
                  <a:srgbClr val="1F497D">
                    <a:lumMod val="20000"/>
                    <a:lumOff val="80000"/>
                  </a:srgbClr>
                </a:solidFill>
                <a:latin typeface="Calibri" pitchFamily="34" charset="0"/>
              </a:rPr>
              <a:t> (transfer “hot” acetate to a </a:t>
            </a:r>
            <a:r>
              <a:rPr lang="en-US" sz="2400" dirty="0" err="1" smtClean="0">
                <a:solidFill>
                  <a:srgbClr val="1F497D">
                    <a:lumMod val="20000"/>
                    <a:lumOff val="80000"/>
                  </a:srgbClr>
                </a:solidFill>
                <a:latin typeface="Calibri" pitchFamily="34" charset="0"/>
              </a:rPr>
              <a:t>biomolecule</a:t>
            </a:r>
            <a:r>
              <a:rPr lang="en-US" sz="2400" dirty="0" smtClean="0">
                <a:solidFill>
                  <a:srgbClr val="1F497D">
                    <a:lumMod val="20000"/>
                    <a:lumOff val="80000"/>
                  </a:srgbClr>
                </a:solidFill>
                <a:latin typeface="Calibri" pitchFamily="34" charset="0"/>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A two-step process</a:t>
            </a:r>
            <a:endParaRPr lang="en-US" sz="3200" dirty="0">
              <a:latin typeface="Rockwell Extra Bold" pitchFamily="18" charset="0"/>
              <a:cs typeface="Arial" pitchFamily="34" charset="0"/>
            </a:endParaRPr>
          </a:p>
        </p:txBody>
      </p:sp>
      <p:sp>
        <p:nvSpPr>
          <p:cNvPr id="4" name="TextBox 3"/>
          <p:cNvSpPr txBox="1"/>
          <p:nvPr/>
        </p:nvSpPr>
        <p:spPr>
          <a:xfrm>
            <a:off x="1066800" y="1676402"/>
            <a:ext cx="7391400" cy="3785652"/>
          </a:xfrm>
          <a:prstGeom prst="rect">
            <a:avLst/>
          </a:prstGeom>
          <a:noFill/>
        </p:spPr>
        <p:txBody>
          <a:bodyPr wrap="square" rtlCol="0">
            <a:spAutoFit/>
          </a:bodyPr>
          <a:lstStyle/>
          <a:p>
            <a:pPr marL="342900" indent="-342900">
              <a:buAutoNum type="arabicParenR"/>
            </a:pPr>
            <a:r>
              <a:rPr lang="en-US" sz="4000" dirty="0" smtClean="0"/>
              <a:t>Purify the component of interest (destroys the cells)</a:t>
            </a:r>
          </a:p>
          <a:p>
            <a:pPr marL="342900" indent="-342900">
              <a:buAutoNum type="arabicParenR"/>
            </a:pPr>
            <a:endParaRPr lang="en-US" sz="4000" dirty="0" smtClean="0"/>
          </a:p>
          <a:p>
            <a:pPr marL="342900" indent="-342900">
              <a:buAutoNum type="arabicParenR"/>
            </a:pPr>
            <a:r>
              <a:rPr lang="en-US" sz="4000" dirty="0" smtClean="0"/>
              <a:t>Measure the activity of the component (some aspect of its </a:t>
            </a:r>
            <a:r>
              <a:rPr lang="en-US" sz="4000" i="1" dirty="0" smtClean="0"/>
              <a:t>molecular function</a:t>
            </a:r>
            <a:r>
              <a:rPr lang="en-US" sz="4000" dirty="0" smtClean="0"/>
              <a:t>)</a:t>
            </a:r>
            <a:endParaRPr lang="en-US" sz="4000"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2743200"/>
            <a:ext cx="9144000" cy="707886"/>
          </a:xfrm>
          <a:prstGeom prst="rect">
            <a:avLst/>
          </a:prstGeom>
          <a:noFill/>
          <a:ln w="9525">
            <a:noFill/>
            <a:miter lim="800000"/>
            <a:headEnd/>
            <a:tailEnd/>
          </a:ln>
        </p:spPr>
        <p:txBody>
          <a:bodyPr wrap="square">
            <a:spAutoFit/>
          </a:bodyPr>
          <a:lstStyle/>
          <a:p>
            <a:pPr algn="ctr"/>
            <a:r>
              <a:rPr lang="en-US" sz="4000" dirty="0" smtClean="0">
                <a:solidFill>
                  <a:prstClr val="white"/>
                </a:solidFill>
                <a:latin typeface="Rockwell Extra Bold" pitchFamily="18" charset="0"/>
                <a:cs typeface="Arial" pitchFamily="34" charset="0"/>
              </a:rPr>
              <a:t>Binding Assays</a:t>
            </a:r>
            <a:endParaRPr lang="en-US" sz="4000" dirty="0">
              <a:solidFill>
                <a:prstClr val="white"/>
              </a:solidFill>
              <a:latin typeface="Rockwell Extra Bold" pitchFamily="18" charset="0"/>
              <a:cs typeface="Arial" pitchFamily="34" charset="0"/>
            </a:endParaRPr>
          </a:p>
        </p:txBody>
      </p:sp>
    </p:spTree>
    <p:extLst>
      <p:ext uri="{BB962C8B-B14F-4D97-AF65-F5344CB8AC3E}">
        <p14:creationId xmlns:p14="http://schemas.microsoft.com/office/powerpoint/2010/main" val="2520247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8"/>
            <a:ext cx="8839200" cy="1538883"/>
          </a:xfrm>
          <a:prstGeom prst="rect">
            <a:avLst/>
          </a:prstGeom>
          <a:noFill/>
          <a:ln w="9525">
            <a:noFill/>
            <a:miter lim="800000"/>
            <a:headEnd/>
            <a:tailEnd/>
          </a:ln>
        </p:spPr>
        <p:txBody>
          <a:bodyPr wrap="square">
            <a:spAutoFit/>
          </a:bodyPr>
          <a:lstStyle/>
          <a:p>
            <a:r>
              <a:rPr lang="en-US" sz="3500" dirty="0" smtClean="0">
                <a:solidFill>
                  <a:srgbClr val="1F497D">
                    <a:lumMod val="20000"/>
                    <a:lumOff val="80000"/>
                  </a:srgbClr>
                </a:solidFill>
                <a:latin typeface="Rockwell Extra Bold" pitchFamily="18" charset="0"/>
                <a:cs typeface="Arial" pitchFamily="34" charset="0"/>
              </a:rPr>
              <a:t>Human Serum Albumin </a:t>
            </a:r>
            <a:r>
              <a:rPr lang="en-US" sz="3500" dirty="0" err="1" smtClean="0">
                <a:solidFill>
                  <a:srgbClr val="1F497D">
                    <a:lumMod val="20000"/>
                    <a:lumOff val="80000"/>
                  </a:srgbClr>
                </a:solidFill>
                <a:latin typeface="Rockwell Extra Bold" pitchFamily="18" charset="0"/>
                <a:cs typeface="Arial" pitchFamily="34" charset="0"/>
              </a:rPr>
              <a:t>Affibody</a:t>
            </a:r>
            <a:endParaRPr lang="en-US" sz="3500" dirty="0" smtClean="0">
              <a:solidFill>
                <a:srgbClr val="1F497D">
                  <a:lumMod val="20000"/>
                  <a:lumOff val="80000"/>
                </a:srgbClr>
              </a:solidFill>
              <a:latin typeface="Rockwell Extra Bold" pitchFamily="18" charset="0"/>
              <a:cs typeface="Arial" pitchFamily="34" charset="0"/>
            </a:endParaRPr>
          </a:p>
          <a:p>
            <a:r>
              <a:rPr lang="en-US" sz="2400" dirty="0" smtClean="0">
                <a:solidFill>
                  <a:srgbClr val="1F497D">
                    <a:lumMod val="20000"/>
                    <a:lumOff val="80000"/>
                  </a:srgbClr>
                </a:solidFill>
                <a:latin typeface="Rockwell Extra Bold" pitchFamily="18" charset="0"/>
                <a:cs typeface="Arial" pitchFamily="34" charset="0"/>
              </a:rPr>
              <a:t>(Example of an ELISA assay)</a:t>
            </a:r>
          </a:p>
          <a:p>
            <a:endParaRPr lang="en-US" sz="3500" dirty="0" smtClean="0">
              <a:solidFill>
                <a:srgbClr val="1F497D">
                  <a:lumMod val="20000"/>
                  <a:lumOff val="80000"/>
                </a:srgbClr>
              </a:solidFill>
              <a:latin typeface="Rockwell Extra Bold" pitchFamily="18" charset="0"/>
              <a:cs typeface="Arial" pitchFamily="34" charset="0"/>
            </a:endParaRPr>
          </a:p>
        </p:txBody>
      </p:sp>
      <p:sp>
        <p:nvSpPr>
          <p:cNvPr id="23" name="Rectangle 22"/>
          <p:cNvSpPr/>
          <p:nvPr/>
        </p:nvSpPr>
        <p:spPr>
          <a:xfrm>
            <a:off x="7620000" y="6477004"/>
            <a:ext cx="1335622" cy="276999"/>
          </a:xfrm>
          <a:prstGeom prst="rect">
            <a:avLst/>
          </a:prstGeom>
        </p:spPr>
        <p:txBody>
          <a:bodyPr wrap="none">
            <a:spAutoFit/>
          </a:bodyPr>
          <a:lstStyle/>
          <a:p>
            <a:r>
              <a:rPr lang="en-US" sz="1200" dirty="0" smtClean="0">
                <a:solidFill>
                  <a:srgbClr val="1F497D">
                    <a:lumMod val="20000"/>
                    <a:lumOff val="80000"/>
                  </a:srgbClr>
                </a:solidFill>
                <a:latin typeface="Arial" charset="0"/>
                <a:cs typeface="Arial" charset="0"/>
              </a:rPr>
              <a:t>PMID: 18499681</a:t>
            </a:r>
          </a:p>
        </p:txBody>
      </p:sp>
      <p:sp>
        <p:nvSpPr>
          <p:cNvPr id="18" name="Rectangle 17"/>
          <p:cNvSpPr/>
          <p:nvPr/>
        </p:nvSpPr>
        <p:spPr>
          <a:xfrm>
            <a:off x="3276600" y="1773237"/>
            <a:ext cx="5715000" cy="3785652"/>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Trying to engineer a protein that binds human serum albumin</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I have some “hits”, but how do I confirm them?</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Put individual genes in an </a:t>
            </a:r>
            <a:r>
              <a:rPr lang="en-US" sz="2400" i="1" dirty="0" smtClean="0">
                <a:solidFill>
                  <a:srgbClr val="1F497D">
                    <a:lumMod val="20000"/>
                    <a:lumOff val="80000"/>
                  </a:srgbClr>
                </a:solidFill>
                <a:latin typeface="Calibri" pitchFamily="34" charset="0"/>
              </a:rPr>
              <a:t>E. coli </a:t>
            </a:r>
            <a:r>
              <a:rPr lang="en-US" sz="2400" dirty="0" smtClean="0">
                <a:solidFill>
                  <a:srgbClr val="1F497D">
                    <a:lumMod val="20000"/>
                    <a:lumOff val="80000"/>
                  </a:srgbClr>
                </a:solidFill>
                <a:latin typeface="Calibri" pitchFamily="34" charset="0"/>
              </a:rPr>
              <a:t>expression system</a:t>
            </a:r>
          </a:p>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Lyse</a:t>
            </a:r>
            <a:r>
              <a:rPr lang="en-US" sz="2400" dirty="0" smtClean="0">
                <a:solidFill>
                  <a:srgbClr val="1F497D">
                    <a:lumMod val="20000"/>
                    <a:lumOff val="80000"/>
                  </a:srgbClr>
                </a:solidFill>
                <a:latin typeface="Calibri" pitchFamily="34" charset="0"/>
              </a:rPr>
              <a:t> the cells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 ELISA to screen for ones that are human-specific (don’t bind to Rat Serum Albumin)</a:t>
            </a:r>
          </a:p>
        </p:txBody>
      </p:sp>
      <p:pic>
        <p:nvPicPr>
          <p:cNvPr id="1026" name="Picture 2" descr="C:\Users\JCAnderson\Documents\Courses\SynBio Bootcamp\_Assays part 2\affabody.png"/>
          <p:cNvPicPr>
            <a:picLocks noChangeAspect="1" noChangeArrowheads="1"/>
          </p:cNvPicPr>
          <p:nvPr/>
        </p:nvPicPr>
        <p:blipFill>
          <a:blip r:embed="rId3" cstate="print"/>
          <a:srcRect/>
          <a:stretch>
            <a:fillRect/>
          </a:stretch>
        </p:blipFill>
        <p:spPr bwMode="auto">
          <a:xfrm>
            <a:off x="152402" y="1392241"/>
            <a:ext cx="2771487" cy="462756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648200" y="5791200"/>
            <a:ext cx="2819400" cy="533400"/>
            <a:chOff x="4343400" y="5791200"/>
            <a:chExt cx="2819400" cy="533400"/>
          </a:xfrm>
        </p:grpSpPr>
        <p:sp>
          <p:nvSpPr>
            <p:cNvPr id="19" name="Isosceles Triangle 18"/>
            <p:cNvSpPr/>
            <p:nvPr/>
          </p:nvSpPr>
          <p:spPr>
            <a:xfrm>
              <a:off x="4343400" y="5791200"/>
              <a:ext cx="304800" cy="533400"/>
            </a:xfrm>
            <a:prstGeom prst="triangl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5029200" y="5791200"/>
              <a:ext cx="304800" cy="533400"/>
            </a:xfrm>
            <a:prstGeom prst="triangl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5715000" y="5791200"/>
              <a:ext cx="304800" cy="533400"/>
            </a:xfrm>
            <a:prstGeom prst="triangl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6858000" y="5791200"/>
              <a:ext cx="304800" cy="533400"/>
            </a:xfrm>
            <a:prstGeom prst="triangl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4"/>
          <p:cNvSpPr txBox="1">
            <a:spLocks noChangeArrowheads="1"/>
          </p:cNvSpPr>
          <p:nvPr/>
        </p:nvSpPr>
        <p:spPr bwMode="auto">
          <a:xfrm>
            <a:off x="304800" y="130318"/>
            <a:ext cx="8839200" cy="1061829"/>
          </a:xfrm>
          <a:prstGeom prst="rect">
            <a:avLst/>
          </a:prstGeom>
          <a:noFill/>
          <a:ln w="9525">
            <a:noFill/>
            <a:miter lim="800000"/>
            <a:headEnd/>
            <a:tailEnd/>
          </a:ln>
        </p:spPr>
        <p:txBody>
          <a:bodyPr wrap="square">
            <a:spAutoFit/>
          </a:bodyPr>
          <a:lstStyle/>
          <a:p>
            <a:r>
              <a:rPr lang="en-US" sz="3500" dirty="0" err="1" smtClean="0">
                <a:solidFill>
                  <a:srgbClr val="1F497D">
                    <a:lumMod val="20000"/>
                    <a:lumOff val="80000"/>
                  </a:srgbClr>
                </a:solidFill>
                <a:latin typeface="Rockwell Extra Bold" pitchFamily="18" charset="0"/>
                <a:cs typeface="Arial" pitchFamily="34" charset="0"/>
              </a:rPr>
              <a:t>Affibody</a:t>
            </a:r>
            <a:r>
              <a:rPr lang="en-US" sz="3500" dirty="0" smtClean="0">
                <a:solidFill>
                  <a:srgbClr val="1F497D">
                    <a:lumMod val="20000"/>
                    <a:lumOff val="80000"/>
                  </a:srgbClr>
                </a:solidFill>
                <a:latin typeface="Rockwell Extra Bold" pitchFamily="18" charset="0"/>
                <a:cs typeface="Arial" pitchFamily="34" charset="0"/>
              </a:rPr>
              <a:t> ELISA </a:t>
            </a:r>
          </a:p>
          <a:p>
            <a:r>
              <a:rPr lang="en-US" sz="2800" dirty="0" smtClean="0">
                <a:solidFill>
                  <a:srgbClr val="1F497D">
                    <a:lumMod val="20000"/>
                    <a:lumOff val="80000"/>
                  </a:srgbClr>
                </a:solidFill>
                <a:latin typeface="Rockwell Extra Bold" pitchFamily="18" charset="0"/>
                <a:cs typeface="Arial" pitchFamily="34" charset="0"/>
              </a:rPr>
              <a:t>(Enzyme-Linked </a:t>
            </a:r>
            <a:r>
              <a:rPr lang="en-US" sz="2800" dirty="0" err="1" smtClean="0">
                <a:solidFill>
                  <a:srgbClr val="1F497D">
                    <a:lumMod val="20000"/>
                    <a:lumOff val="80000"/>
                  </a:srgbClr>
                </a:solidFill>
                <a:latin typeface="Rockwell Extra Bold" pitchFamily="18" charset="0"/>
                <a:cs typeface="Arial" pitchFamily="34" charset="0"/>
              </a:rPr>
              <a:t>ImmunoSorbent</a:t>
            </a:r>
            <a:r>
              <a:rPr lang="en-US" sz="2800" dirty="0" smtClean="0">
                <a:solidFill>
                  <a:srgbClr val="1F497D">
                    <a:lumMod val="20000"/>
                    <a:lumOff val="80000"/>
                  </a:srgbClr>
                </a:solidFill>
                <a:latin typeface="Rockwell Extra Bold" pitchFamily="18" charset="0"/>
                <a:cs typeface="Arial" pitchFamily="34" charset="0"/>
              </a:rPr>
              <a:t> Assay)</a:t>
            </a:r>
            <a:endParaRPr lang="en-US" sz="3500" dirty="0" smtClean="0">
              <a:solidFill>
                <a:srgbClr val="1F497D">
                  <a:lumMod val="20000"/>
                  <a:lumOff val="80000"/>
                </a:srgbClr>
              </a:solidFill>
              <a:latin typeface="Rockwell Extra Bold" pitchFamily="18" charset="0"/>
              <a:cs typeface="Arial" pitchFamily="34" charset="0"/>
            </a:endParaRPr>
          </a:p>
        </p:txBody>
      </p:sp>
      <p:sp>
        <p:nvSpPr>
          <p:cNvPr id="23" name="Rectangle 22"/>
          <p:cNvSpPr/>
          <p:nvPr/>
        </p:nvSpPr>
        <p:spPr>
          <a:xfrm>
            <a:off x="7620000" y="6477004"/>
            <a:ext cx="1335622" cy="276999"/>
          </a:xfrm>
          <a:prstGeom prst="rect">
            <a:avLst/>
          </a:prstGeom>
        </p:spPr>
        <p:txBody>
          <a:bodyPr wrap="none">
            <a:spAutoFit/>
          </a:bodyPr>
          <a:lstStyle/>
          <a:p>
            <a:r>
              <a:rPr lang="en-US" sz="1200" dirty="0" smtClean="0">
                <a:solidFill>
                  <a:srgbClr val="1F497D">
                    <a:lumMod val="20000"/>
                    <a:lumOff val="80000"/>
                  </a:srgbClr>
                </a:solidFill>
                <a:latin typeface="Arial" charset="0"/>
                <a:cs typeface="Arial" charset="0"/>
              </a:rPr>
              <a:t>PMID: 18499681</a:t>
            </a:r>
          </a:p>
        </p:txBody>
      </p:sp>
      <p:grpSp>
        <p:nvGrpSpPr>
          <p:cNvPr id="2" name="Group 92"/>
          <p:cNvGrpSpPr/>
          <p:nvPr/>
        </p:nvGrpSpPr>
        <p:grpSpPr>
          <a:xfrm>
            <a:off x="3581401" y="1447800"/>
            <a:ext cx="3849332" cy="4876800"/>
            <a:chOff x="2133600" y="2127569"/>
            <a:chExt cx="3733800" cy="4730431"/>
          </a:xfrm>
        </p:grpSpPr>
        <p:cxnSp>
          <p:nvCxnSpPr>
            <p:cNvPr id="24" name="Straight Connector 23"/>
            <p:cNvCxnSpPr/>
            <p:nvPr/>
          </p:nvCxnSpPr>
          <p:spPr>
            <a:xfrm rot="5400000">
              <a:off x="-229572" y="4491488"/>
              <a:ext cx="4728938" cy="2593"/>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134896" y="6856507"/>
              <a:ext cx="3732504" cy="1493"/>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501633" y="4490741"/>
              <a:ext cx="4728938" cy="2593"/>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657600" y="5943600"/>
            <a:ext cx="3581400" cy="381000"/>
            <a:chOff x="2667000" y="5562600"/>
            <a:chExt cx="3581400" cy="762000"/>
          </a:xfrm>
          <a:solidFill>
            <a:schemeClr val="accent3">
              <a:lumMod val="60000"/>
              <a:lumOff val="40000"/>
            </a:schemeClr>
          </a:solidFill>
        </p:grpSpPr>
        <p:sp>
          <p:nvSpPr>
            <p:cNvPr id="9" name="Teardrop 8"/>
            <p:cNvSpPr/>
            <p:nvPr/>
          </p:nvSpPr>
          <p:spPr>
            <a:xfrm>
              <a:off x="2667000" y="5562600"/>
              <a:ext cx="533400" cy="762000"/>
            </a:xfrm>
            <a:prstGeom prst="teardrop">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ardrop 9"/>
            <p:cNvSpPr/>
            <p:nvPr/>
          </p:nvSpPr>
          <p:spPr>
            <a:xfrm>
              <a:off x="3200400" y="5562600"/>
              <a:ext cx="533400" cy="762000"/>
            </a:xfrm>
            <a:prstGeom prst="teardrop">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ardrop 10"/>
            <p:cNvSpPr/>
            <p:nvPr/>
          </p:nvSpPr>
          <p:spPr>
            <a:xfrm>
              <a:off x="3886200" y="5562600"/>
              <a:ext cx="533400" cy="762000"/>
            </a:xfrm>
            <a:prstGeom prst="teardrop">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4572000" y="5562600"/>
              <a:ext cx="533400" cy="762000"/>
            </a:xfrm>
            <a:prstGeom prst="teardrop">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ardrop 12"/>
            <p:cNvSpPr/>
            <p:nvPr/>
          </p:nvSpPr>
          <p:spPr>
            <a:xfrm>
              <a:off x="5181600" y="5562600"/>
              <a:ext cx="533400" cy="762000"/>
            </a:xfrm>
            <a:prstGeom prst="teardrop">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ardrop 13"/>
            <p:cNvSpPr/>
            <p:nvPr/>
          </p:nvSpPr>
          <p:spPr>
            <a:xfrm>
              <a:off x="5715000" y="5562600"/>
              <a:ext cx="533400" cy="762000"/>
            </a:xfrm>
            <a:prstGeom prst="teardrop">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609602" y="6019800"/>
            <a:ext cx="2369559" cy="369332"/>
          </a:xfrm>
          <a:prstGeom prst="rect">
            <a:avLst/>
          </a:prstGeom>
          <a:noFill/>
        </p:spPr>
        <p:txBody>
          <a:bodyPr wrap="none" rtlCol="0">
            <a:spAutoFit/>
          </a:bodyPr>
          <a:lstStyle/>
          <a:p>
            <a:r>
              <a:rPr lang="en-US" dirty="0" smtClean="0">
                <a:solidFill>
                  <a:schemeClr val="tx2">
                    <a:lumMod val="20000"/>
                    <a:lumOff val="80000"/>
                  </a:schemeClr>
                </a:solidFill>
              </a:rPr>
              <a:t>Human Serum Albumin</a:t>
            </a:r>
            <a:endParaRPr lang="en-US" dirty="0">
              <a:solidFill>
                <a:schemeClr val="tx2">
                  <a:lumMod val="20000"/>
                  <a:lumOff val="80000"/>
                </a:schemeClr>
              </a:solidFill>
            </a:endParaRPr>
          </a:p>
        </p:txBody>
      </p:sp>
      <p:sp>
        <p:nvSpPr>
          <p:cNvPr id="17" name="TextBox 16"/>
          <p:cNvSpPr txBox="1"/>
          <p:nvPr/>
        </p:nvSpPr>
        <p:spPr>
          <a:xfrm>
            <a:off x="609602" y="5348097"/>
            <a:ext cx="1912703" cy="369332"/>
          </a:xfrm>
          <a:prstGeom prst="rect">
            <a:avLst/>
          </a:prstGeom>
          <a:noFill/>
        </p:spPr>
        <p:txBody>
          <a:bodyPr wrap="none" rtlCol="0">
            <a:spAutoFit/>
          </a:bodyPr>
          <a:lstStyle/>
          <a:p>
            <a:r>
              <a:rPr lang="en-US" dirty="0" smtClean="0">
                <a:solidFill>
                  <a:schemeClr val="tx2">
                    <a:lumMod val="20000"/>
                    <a:lumOff val="80000"/>
                  </a:schemeClr>
                </a:solidFill>
              </a:rPr>
              <a:t>Block with milk </a:t>
            </a:r>
            <a:r>
              <a:rPr lang="en-US" sz="1050" dirty="0" smtClean="0">
                <a:solidFill>
                  <a:srgbClr val="1F497D">
                    <a:lumMod val="20000"/>
                    <a:lumOff val="80000"/>
                  </a:srgbClr>
                </a:solidFill>
                <a:latin typeface="Monotype Corsiva" pitchFamily="66" charset="0"/>
              </a:rPr>
              <a:t>why?</a:t>
            </a:r>
            <a:endParaRPr lang="en-US" dirty="0">
              <a:solidFill>
                <a:schemeClr val="tx2">
                  <a:lumMod val="20000"/>
                  <a:lumOff val="80000"/>
                </a:schemeClr>
              </a:solidFill>
            </a:endParaRPr>
          </a:p>
        </p:txBody>
      </p:sp>
      <p:sp>
        <p:nvSpPr>
          <p:cNvPr id="28" name="TextBox 27"/>
          <p:cNvSpPr txBox="1"/>
          <p:nvPr/>
        </p:nvSpPr>
        <p:spPr>
          <a:xfrm>
            <a:off x="609602" y="4676394"/>
            <a:ext cx="1384931" cy="369332"/>
          </a:xfrm>
          <a:prstGeom prst="rect">
            <a:avLst/>
          </a:prstGeom>
          <a:noFill/>
        </p:spPr>
        <p:txBody>
          <a:bodyPr wrap="none" rtlCol="0">
            <a:spAutoFit/>
          </a:bodyPr>
          <a:lstStyle/>
          <a:p>
            <a:r>
              <a:rPr lang="en-US" dirty="0" smtClean="0">
                <a:solidFill>
                  <a:schemeClr val="tx2">
                    <a:lumMod val="20000"/>
                    <a:lumOff val="80000"/>
                  </a:schemeClr>
                </a:solidFill>
              </a:rPr>
              <a:t>Add </a:t>
            </a:r>
            <a:r>
              <a:rPr lang="en-US" dirty="0" err="1" smtClean="0">
                <a:solidFill>
                  <a:schemeClr val="tx2">
                    <a:lumMod val="20000"/>
                    <a:lumOff val="80000"/>
                  </a:schemeClr>
                </a:solidFill>
              </a:rPr>
              <a:t>affibody</a:t>
            </a:r>
            <a:endParaRPr lang="en-US" dirty="0">
              <a:solidFill>
                <a:schemeClr val="tx2">
                  <a:lumMod val="20000"/>
                  <a:lumOff val="80000"/>
                </a:schemeClr>
              </a:solidFill>
            </a:endParaRPr>
          </a:p>
        </p:txBody>
      </p:sp>
      <p:grpSp>
        <p:nvGrpSpPr>
          <p:cNvPr id="34" name="Group 33"/>
          <p:cNvGrpSpPr/>
          <p:nvPr/>
        </p:nvGrpSpPr>
        <p:grpSpPr>
          <a:xfrm>
            <a:off x="3733800" y="5334000"/>
            <a:ext cx="3505200" cy="685800"/>
            <a:chOff x="3429000" y="5334000"/>
            <a:chExt cx="3505200" cy="685800"/>
          </a:xfrm>
        </p:grpSpPr>
        <p:sp>
          <p:nvSpPr>
            <p:cNvPr id="29" name="Heart 28"/>
            <p:cNvSpPr/>
            <p:nvPr/>
          </p:nvSpPr>
          <p:spPr>
            <a:xfrm rot="10800000">
              <a:off x="3429000" y="5334000"/>
              <a:ext cx="457200" cy="609600"/>
            </a:xfrm>
            <a:prstGeom prst="hear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art 29"/>
            <p:cNvSpPr/>
            <p:nvPr/>
          </p:nvSpPr>
          <p:spPr>
            <a:xfrm rot="10800000">
              <a:off x="4648200" y="5410200"/>
              <a:ext cx="457200" cy="609600"/>
            </a:xfrm>
            <a:prstGeom prst="hear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art 30"/>
            <p:cNvSpPr/>
            <p:nvPr/>
          </p:nvSpPr>
          <p:spPr>
            <a:xfrm rot="10800000">
              <a:off x="5943600" y="5410200"/>
              <a:ext cx="457200" cy="609600"/>
            </a:xfrm>
            <a:prstGeom prst="hear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art 31"/>
            <p:cNvSpPr/>
            <p:nvPr/>
          </p:nvSpPr>
          <p:spPr>
            <a:xfrm rot="10800000">
              <a:off x="5257800" y="5410200"/>
              <a:ext cx="457200" cy="609600"/>
            </a:xfrm>
            <a:prstGeom prst="hear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art 32"/>
            <p:cNvSpPr/>
            <p:nvPr/>
          </p:nvSpPr>
          <p:spPr>
            <a:xfrm rot="10800000">
              <a:off x="6477000" y="5410200"/>
              <a:ext cx="457200" cy="609600"/>
            </a:xfrm>
            <a:prstGeom prst="hear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609600" y="3727696"/>
            <a:ext cx="2514600" cy="646331"/>
          </a:xfrm>
          <a:prstGeom prst="rect">
            <a:avLst/>
          </a:prstGeom>
          <a:noFill/>
        </p:spPr>
        <p:txBody>
          <a:bodyPr wrap="square" rtlCol="0">
            <a:spAutoFit/>
          </a:bodyPr>
          <a:lstStyle/>
          <a:p>
            <a:r>
              <a:rPr lang="en-US" dirty="0" smtClean="0">
                <a:solidFill>
                  <a:schemeClr val="tx2">
                    <a:lumMod val="20000"/>
                    <a:lumOff val="80000"/>
                  </a:schemeClr>
                </a:solidFill>
              </a:rPr>
              <a:t>Add anti-protein A </a:t>
            </a:r>
            <a:r>
              <a:rPr lang="en-US" dirty="0" err="1" smtClean="0">
                <a:solidFill>
                  <a:schemeClr val="tx2">
                    <a:lumMod val="20000"/>
                    <a:lumOff val="80000"/>
                  </a:schemeClr>
                </a:solidFill>
              </a:rPr>
              <a:t>IgG</a:t>
            </a:r>
            <a:r>
              <a:rPr lang="en-US" dirty="0" smtClean="0">
                <a:solidFill>
                  <a:schemeClr val="tx2">
                    <a:lumMod val="20000"/>
                    <a:lumOff val="80000"/>
                  </a:schemeClr>
                </a:solidFill>
              </a:rPr>
              <a:t>/Biotin conjugate</a:t>
            </a:r>
            <a:endParaRPr lang="en-US" dirty="0">
              <a:solidFill>
                <a:schemeClr val="tx2">
                  <a:lumMod val="20000"/>
                  <a:lumOff val="80000"/>
                </a:schemeClr>
              </a:solidFill>
            </a:endParaRPr>
          </a:p>
        </p:txBody>
      </p:sp>
      <p:grpSp>
        <p:nvGrpSpPr>
          <p:cNvPr id="49" name="Group 48"/>
          <p:cNvGrpSpPr/>
          <p:nvPr/>
        </p:nvGrpSpPr>
        <p:grpSpPr>
          <a:xfrm>
            <a:off x="4572000" y="4495800"/>
            <a:ext cx="2667000" cy="1295400"/>
            <a:chOff x="4267200" y="4495800"/>
            <a:chExt cx="2667000" cy="1295400"/>
          </a:xfrm>
        </p:grpSpPr>
        <p:grpSp>
          <p:nvGrpSpPr>
            <p:cNvPr id="39" name="Group 38"/>
            <p:cNvGrpSpPr/>
            <p:nvPr/>
          </p:nvGrpSpPr>
          <p:grpSpPr>
            <a:xfrm>
              <a:off x="4267200" y="4495800"/>
              <a:ext cx="748923" cy="1184196"/>
              <a:chOff x="1828858" y="2514600"/>
              <a:chExt cx="748923" cy="1184196"/>
            </a:xfrm>
          </p:grpSpPr>
          <p:sp>
            <p:nvSpPr>
              <p:cNvPr id="36" name="TextBox 35"/>
              <p:cNvSpPr txBox="1"/>
              <p:nvPr/>
            </p:nvSpPr>
            <p:spPr>
              <a:xfrm rot="10800000">
                <a:off x="1828858" y="2590800"/>
                <a:ext cx="748923" cy="1107996"/>
              </a:xfrm>
              <a:prstGeom prst="rect">
                <a:avLst/>
              </a:prstGeom>
              <a:noFill/>
            </p:spPr>
            <p:txBody>
              <a:bodyPr wrap="none" rtlCol="0">
                <a:spAutoFit/>
              </a:bodyPr>
              <a:lstStyle/>
              <a:p>
                <a:r>
                  <a:rPr lang="en-US" sz="6600" b="1" dirty="0" smtClean="0">
                    <a:solidFill>
                      <a:srgbClr val="FF0000"/>
                    </a:solidFill>
                    <a:latin typeface="Arial" pitchFamily="34" charset="0"/>
                    <a:cs typeface="Arial" pitchFamily="34" charset="0"/>
                  </a:rPr>
                  <a:t>Y</a:t>
                </a:r>
                <a:endParaRPr lang="en-US" sz="6600" b="1" dirty="0">
                  <a:solidFill>
                    <a:srgbClr val="FF0000"/>
                  </a:solidFill>
                  <a:latin typeface="Arial" pitchFamily="34" charset="0"/>
                  <a:cs typeface="Arial" pitchFamily="34" charset="0"/>
                </a:endParaRPr>
              </a:p>
            </p:txBody>
          </p:sp>
          <p:cxnSp>
            <p:nvCxnSpPr>
              <p:cNvPr id="38" name="Straight Arrow Connector 37"/>
              <p:cNvCxnSpPr/>
              <p:nvPr/>
            </p:nvCxnSpPr>
            <p:spPr>
              <a:xfrm rot="16200000" flipV="1">
                <a:off x="1866900" y="2552700"/>
                <a:ext cx="381000"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4876800" y="4607004"/>
              <a:ext cx="748923" cy="1184196"/>
              <a:chOff x="1828858" y="2514600"/>
              <a:chExt cx="748923" cy="1184196"/>
            </a:xfrm>
          </p:grpSpPr>
          <p:sp>
            <p:nvSpPr>
              <p:cNvPr id="41" name="TextBox 40"/>
              <p:cNvSpPr txBox="1"/>
              <p:nvPr/>
            </p:nvSpPr>
            <p:spPr>
              <a:xfrm rot="10800000">
                <a:off x="1828858" y="2590800"/>
                <a:ext cx="748923" cy="1107996"/>
              </a:xfrm>
              <a:prstGeom prst="rect">
                <a:avLst/>
              </a:prstGeom>
              <a:noFill/>
            </p:spPr>
            <p:txBody>
              <a:bodyPr wrap="none" rtlCol="0">
                <a:spAutoFit/>
              </a:bodyPr>
              <a:lstStyle/>
              <a:p>
                <a:r>
                  <a:rPr lang="en-US" sz="6600" b="1" dirty="0" smtClean="0">
                    <a:solidFill>
                      <a:srgbClr val="FF0000"/>
                    </a:solidFill>
                    <a:latin typeface="Arial" pitchFamily="34" charset="0"/>
                    <a:cs typeface="Arial" pitchFamily="34" charset="0"/>
                  </a:rPr>
                  <a:t>Y</a:t>
                </a:r>
                <a:endParaRPr lang="en-US" sz="6600" b="1" dirty="0">
                  <a:solidFill>
                    <a:srgbClr val="FF0000"/>
                  </a:solidFill>
                  <a:latin typeface="Arial" pitchFamily="34" charset="0"/>
                  <a:cs typeface="Arial" pitchFamily="34" charset="0"/>
                </a:endParaRPr>
              </a:p>
            </p:txBody>
          </p:sp>
          <p:cxnSp>
            <p:nvCxnSpPr>
              <p:cNvPr id="42" name="Straight Arrow Connector 41"/>
              <p:cNvCxnSpPr/>
              <p:nvPr/>
            </p:nvCxnSpPr>
            <p:spPr>
              <a:xfrm rot="16200000" flipV="1">
                <a:off x="1866900" y="2552700"/>
                <a:ext cx="381000"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575677" y="4572000"/>
              <a:ext cx="748923" cy="1184196"/>
              <a:chOff x="1828858" y="2514600"/>
              <a:chExt cx="748923" cy="1184196"/>
            </a:xfrm>
          </p:grpSpPr>
          <p:sp>
            <p:nvSpPr>
              <p:cNvPr id="44" name="TextBox 43"/>
              <p:cNvSpPr txBox="1"/>
              <p:nvPr/>
            </p:nvSpPr>
            <p:spPr>
              <a:xfrm rot="10800000">
                <a:off x="1828858" y="2590800"/>
                <a:ext cx="748923" cy="1107996"/>
              </a:xfrm>
              <a:prstGeom prst="rect">
                <a:avLst/>
              </a:prstGeom>
              <a:noFill/>
            </p:spPr>
            <p:txBody>
              <a:bodyPr wrap="none" rtlCol="0">
                <a:spAutoFit/>
              </a:bodyPr>
              <a:lstStyle/>
              <a:p>
                <a:r>
                  <a:rPr lang="en-US" sz="6600" b="1" dirty="0" smtClean="0">
                    <a:solidFill>
                      <a:srgbClr val="FF0000"/>
                    </a:solidFill>
                    <a:latin typeface="Arial" pitchFamily="34" charset="0"/>
                    <a:cs typeface="Arial" pitchFamily="34" charset="0"/>
                  </a:rPr>
                  <a:t>Y</a:t>
                </a:r>
                <a:endParaRPr lang="en-US" sz="6600" b="1" dirty="0">
                  <a:solidFill>
                    <a:srgbClr val="FF0000"/>
                  </a:solidFill>
                  <a:latin typeface="Arial" pitchFamily="34" charset="0"/>
                  <a:cs typeface="Arial" pitchFamily="34" charset="0"/>
                </a:endParaRPr>
              </a:p>
            </p:txBody>
          </p:sp>
          <p:cxnSp>
            <p:nvCxnSpPr>
              <p:cNvPr id="45" name="Straight Arrow Connector 44"/>
              <p:cNvCxnSpPr/>
              <p:nvPr/>
            </p:nvCxnSpPr>
            <p:spPr>
              <a:xfrm rot="16200000" flipV="1">
                <a:off x="1866900" y="2552700"/>
                <a:ext cx="381000"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6185277" y="4572000"/>
              <a:ext cx="748923" cy="1184196"/>
              <a:chOff x="1828858" y="2514600"/>
              <a:chExt cx="748923" cy="1184196"/>
            </a:xfrm>
          </p:grpSpPr>
          <p:sp>
            <p:nvSpPr>
              <p:cNvPr id="47" name="TextBox 46"/>
              <p:cNvSpPr txBox="1"/>
              <p:nvPr/>
            </p:nvSpPr>
            <p:spPr>
              <a:xfrm rot="10800000">
                <a:off x="1828858" y="2590800"/>
                <a:ext cx="748923" cy="1107996"/>
              </a:xfrm>
              <a:prstGeom prst="rect">
                <a:avLst/>
              </a:prstGeom>
              <a:noFill/>
            </p:spPr>
            <p:txBody>
              <a:bodyPr wrap="none" rtlCol="0">
                <a:spAutoFit/>
              </a:bodyPr>
              <a:lstStyle/>
              <a:p>
                <a:r>
                  <a:rPr lang="en-US" sz="6600" b="1" dirty="0" smtClean="0">
                    <a:solidFill>
                      <a:srgbClr val="FF0000"/>
                    </a:solidFill>
                    <a:latin typeface="Arial" pitchFamily="34" charset="0"/>
                    <a:cs typeface="Arial" pitchFamily="34" charset="0"/>
                  </a:rPr>
                  <a:t>Y</a:t>
                </a:r>
                <a:endParaRPr lang="en-US" sz="6600" b="1" dirty="0">
                  <a:solidFill>
                    <a:srgbClr val="FF0000"/>
                  </a:solidFill>
                  <a:latin typeface="Arial" pitchFamily="34" charset="0"/>
                  <a:cs typeface="Arial" pitchFamily="34" charset="0"/>
                </a:endParaRPr>
              </a:p>
            </p:txBody>
          </p:sp>
          <p:cxnSp>
            <p:nvCxnSpPr>
              <p:cNvPr id="48" name="Straight Arrow Connector 47"/>
              <p:cNvCxnSpPr/>
              <p:nvPr/>
            </p:nvCxnSpPr>
            <p:spPr>
              <a:xfrm rot="16200000" flipV="1">
                <a:off x="1866900" y="2552700"/>
                <a:ext cx="381000"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sp>
        <p:nvSpPr>
          <p:cNvPr id="50" name="TextBox 49"/>
          <p:cNvSpPr txBox="1"/>
          <p:nvPr/>
        </p:nvSpPr>
        <p:spPr>
          <a:xfrm>
            <a:off x="609600" y="2778992"/>
            <a:ext cx="2514600" cy="646331"/>
          </a:xfrm>
          <a:prstGeom prst="rect">
            <a:avLst/>
          </a:prstGeom>
          <a:noFill/>
        </p:spPr>
        <p:txBody>
          <a:bodyPr wrap="square" rtlCol="0">
            <a:spAutoFit/>
          </a:bodyPr>
          <a:lstStyle/>
          <a:p>
            <a:r>
              <a:rPr lang="en-US" dirty="0" smtClean="0">
                <a:solidFill>
                  <a:schemeClr val="tx2">
                    <a:lumMod val="20000"/>
                    <a:lumOff val="80000"/>
                  </a:schemeClr>
                </a:solidFill>
              </a:rPr>
              <a:t>Add </a:t>
            </a:r>
            <a:r>
              <a:rPr lang="en-US" dirty="0" err="1" smtClean="0">
                <a:solidFill>
                  <a:schemeClr val="tx2">
                    <a:lumMod val="20000"/>
                    <a:lumOff val="80000"/>
                  </a:schemeClr>
                </a:solidFill>
              </a:rPr>
              <a:t>Streptavidin</a:t>
            </a:r>
            <a:r>
              <a:rPr lang="en-US" dirty="0" smtClean="0">
                <a:solidFill>
                  <a:schemeClr val="tx2">
                    <a:lumMod val="20000"/>
                    <a:lumOff val="80000"/>
                  </a:schemeClr>
                </a:solidFill>
              </a:rPr>
              <a:t>-HRP conjugate</a:t>
            </a:r>
            <a:endParaRPr lang="en-US" dirty="0">
              <a:solidFill>
                <a:schemeClr val="tx2">
                  <a:lumMod val="20000"/>
                  <a:lumOff val="80000"/>
                </a:schemeClr>
              </a:solidFill>
            </a:endParaRPr>
          </a:p>
        </p:txBody>
      </p:sp>
      <p:grpSp>
        <p:nvGrpSpPr>
          <p:cNvPr id="63" name="Group 62"/>
          <p:cNvGrpSpPr/>
          <p:nvPr/>
        </p:nvGrpSpPr>
        <p:grpSpPr>
          <a:xfrm>
            <a:off x="4343400" y="3810000"/>
            <a:ext cx="2514600" cy="990600"/>
            <a:chOff x="4038600" y="3810000"/>
            <a:chExt cx="2514600" cy="990600"/>
          </a:xfrm>
        </p:grpSpPr>
        <p:grpSp>
          <p:nvGrpSpPr>
            <p:cNvPr id="53" name="Group 52"/>
            <p:cNvGrpSpPr/>
            <p:nvPr/>
          </p:nvGrpSpPr>
          <p:grpSpPr>
            <a:xfrm>
              <a:off x="4038600" y="3810000"/>
              <a:ext cx="533400" cy="914400"/>
              <a:chOff x="4267200" y="2057400"/>
              <a:chExt cx="914400" cy="914400"/>
            </a:xfrm>
          </p:grpSpPr>
          <p:sp>
            <p:nvSpPr>
              <p:cNvPr id="51" name="Oval 50"/>
              <p:cNvSpPr/>
              <p:nvPr/>
            </p:nvSpPr>
            <p:spPr>
              <a:xfrm>
                <a:off x="4267200" y="20574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495800" y="2438400"/>
                <a:ext cx="685800" cy="533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724400" y="3886200"/>
              <a:ext cx="533400" cy="914400"/>
              <a:chOff x="4267200" y="2057400"/>
              <a:chExt cx="914400" cy="914400"/>
            </a:xfrm>
          </p:grpSpPr>
          <p:sp>
            <p:nvSpPr>
              <p:cNvPr id="55" name="Oval 54"/>
              <p:cNvSpPr/>
              <p:nvPr/>
            </p:nvSpPr>
            <p:spPr>
              <a:xfrm>
                <a:off x="4267200" y="20574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495800" y="2438400"/>
                <a:ext cx="685800" cy="533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5410200" y="3886200"/>
              <a:ext cx="533400" cy="914400"/>
              <a:chOff x="4267200" y="2057400"/>
              <a:chExt cx="914400" cy="914400"/>
            </a:xfrm>
          </p:grpSpPr>
          <p:sp>
            <p:nvSpPr>
              <p:cNvPr id="58" name="Oval 57"/>
              <p:cNvSpPr/>
              <p:nvPr/>
            </p:nvSpPr>
            <p:spPr>
              <a:xfrm>
                <a:off x="4267200" y="20574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495800" y="2438400"/>
                <a:ext cx="685800" cy="533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6019800" y="3886200"/>
              <a:ext cx="533400" cy="914400"/>
              <a:chOff x="4267200" y="2057400"/>
              <a:chExt cx="914400" cy="914400"/>
            </a:xfrm>
          </p:grpSpPr>
          <p:sp>
            <p:nvSpPr>
              <p:cNvPr id="61" name="Oval 60"/>
              <p:cNvSpPr/>
              <p:nvPr/>
            </p:nvSpPr>
            <p:spPr>
              <a:xfrm>
                <a:off x="4267200" y="20574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495800" y="2438400"/>
                <a:ext cx="685800" cy="533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4" name="TextBox 63"/>
          <p:cNvSpPr txBox="1"/>
          <p:nvPr/>
        </p:nvSpPr>
        <p:spPr>
          <a:xfrm>
            <a:off x="609600" y="1676404"/>
            <a:ext cx="2514600" cy="800219"/>
          </a:xfrm>
          <a:prstGeom prst="rect">
            <a:avLst/>
          </a:prstGeom>
          <a:noFill/>
        </p:spPr>
        <p:txBody>
          <a:bodyPr wrap="square" rtlCol="0">
            <a:spAutoFit/>
          </a:bodyPr>
          <a:lstStyle/>
          <a:p>
            <a:r>
              <a:rPr lang="en-US" dirty="0" smtClean="0">
                <a:solidFill>
                  <a:schemeClr val="tx2">
                    <a:lumMod val="20000"/>
                    <a:lumOff val="80000"/>
                  </a:schemeClr>
                </a:solidFill>
              </a:rPr>
              <a:t>Detect with H2O2/ABTS</a:t>
            </a:r>
          </a:p>
          <a:p>
            <a:r>
              <a:rPr lang="en-US" sz="1400" dirty="0" smtClean="0">
                <a:solidFill>
                  <a:schemeClr val="tx2">
                    <a:lumMod val="20000"/>
                    <a:lumOff val="80000"/>
                  </a:schemeClr>
                </a:solidFill>
              </a:rPr>
              <a:t>(2,2'-azino-bis-(3-benzthiazoline-6-sulfonic acid) )</a:t>
            </a:r>
            <a:endParaRPr lang="en-US" sz="1400" dirty="0">
              <a:solidFill>
                <a:schemeClr val="tx2">
                  <a:lumMod val="20000"/>
                  <a:lumOff val="80000"/>
                </a:schemeClr>
              </a:solidFill>
            </a:endParaRPr>
          </a:p>
        </p:txBody>
      </p:sp>
      <p:grpSp>
        <p:nvGrpSpPr>
          <p:cNvPr id="68" name="Group 67"/>
          <p:cNvGrpSpPr/>
          <p:nvPr/>
        </p:nvGrpSpPr>
        <p:grpSpPr>
          <a:xfrm>
            <a:off x="4114803" y="2514600"/>
            <a:ext cx="2025819" cy="1447800"/>
            <a:chOff x="4114800" y="2514600"/>
            <a:chExt cx="2025818" cy="1447800"/>
          </a:xfrm>
        </p:grpSpPr>
        <p:sp>
          <p:nvSpPr>
            <p:cNvPr id="65" name="Curved Left Arrow 64"/>
            <p:cNvSpPr/>
            <p:nvPr/>
          </p:nvSpPr>
          <p:spPr>
            <a:xfrm rot="5400000">
              <a:off x="4838700" y="2933700"/>
              <a:ext cx="762000" cy="1295400"/>
            </a:xfrm>
            <a:prstGeom prst="curvedLeftArrow">
              <a:avLst/>
            </a:prstGeom>
            <a:solidFill>
              <a:srgbClr val="92D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65"/>
            <p:cNvSpPr txBox="1"/>
            <p:nvPr/>
          </p:nvSpPr>
          <p:spPr>
            <a:xfrm>
              <a:off x="5486400" y="2743200"/>
              <a:ext cx="654218" cy="369332"/>
            </a:xfrm>
            <a:prstGeom prst="rect">
              <a:avLst/>
            </a:prstGeom>
            <a:noFill/>
          </p:spPr>
          <p:txBody>
            <a:bodyPr wrap="none" rtlCol="0">
              <a:spAutoFit/>
            </a:bodyPr>
            <a:lstStyle/>
            <a:p>
              <a:r>
                <a:rPr lang="en-US" dirty="0" smtClean="0">
                  <a:solidFill>
                    <a:schemeClr val="accent3"/>
                  </a:solidFill>
                </a:rPr>
                <a:t>ABTS</a:t>
              </a:r>
              <a:endParaRPr lang="en-US" dirty="0">
                <a:solidFill>
                  <a:schemeClr val="accent3"/>
                </a:solidFill>
              </a:endParaRPr>
            </a:p>
          </p:txBody>
        </p:sp>
        <p:sp>
          <p:nvSpPr>
            <p:cNvPr id="67" name="TextBox 66"/>
            <p:cNvSpPr txBox="1"/>
            <p:nvPr/>
          </p:nvSpPr>
          <p:spPr>
            <a:xfrm>
              <a:off x="4114800" y="2514600"/>
              <a:ext cx="1447801" cy="646331"/>
            </a:xfrm>
            <a:prstGeom prst="rect">
              <a:avLst/>
            </a:prstGeom>
            <a:noFill/>
          </p:spPr>
          <p:txBody>
            <a:bodyPr wrap="square" rtlCol="0">
              <a:spAutoFit/>
            </a:bodyPr>
            <a:lstStyle/>
            <a:p>
              <a:r>
                <a:rPr lang="en-US" dirty="0" smtClean="0">
                  <a:solidFill>
                    <a:schemeClr val="accent3"/>
                  </a:solidFill>
                </a:rPr>
                <a:t>Yellow product</a:t>
              </a:r>
              <a:endParaRPr lang="en-US" dirty="0">
                <a:solidFill>
                  <a:schemeClr val="accent3"/>
                </a:solidFill>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8" grpId="0"/>
      <p:bldP spid="35" grpId="0"/>
      <p:bldP spid="50" grpId="0"/>
      <p:bldP spid="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Other binding assays</a:t>
            </a:r>
            <a:endParaRPr lang="en-US" sz="2000" dirty="0">
              <a:solidFill>
                <a:srgbClr val="1F497D">
                  <a:lumMod val="20000"/>
                  <a:lumOff val="80000"/>
                </a:srgbClr>
              </a:solidFill>
              <a:latin typeface="Rockwell Extra Bold" pitchFamily="18" charset="0"/>
              <a:cs typeface="Arial" pitchFamily="34" charset="0"/>
            </a:endParaRPr>
          </a:p>
        </p:txBody>
      </p:sp>
      <p:sp>
        <p:nvSpPr>
          <p:cNvPr id="4" name="Rectangle 3"/>
          <p:cNvSpPr/>
          <p:nvPr/>
        </p:nvSpPr>
        <p:spPr>
          <a:xfrm>
            <a:off x="1066800" y="1219202"/>
            <a:ext cx="7848600" cy="4524315"/>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Gel shift in native gels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Size-exclusion chromatography</a:t>
            </a:r>
          </a:p>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Immunoprecipitation</a:t>
            </a:r>
            <a:r>
              <a:rPr lang="en-US" sz="2400" dirty="0" smtClean="0">
                <a:solidFill>
                  <a:srgbClr val="1F497D">
                    <a:lumMod val="20000"/>
                    <a:lumOff val="80000"/>
                  </a:srgbClr>
                </a:solidFill>
                <a:latin typeface="Calibri" pitchFamily="34" charset="0"/>
              </a:rPr>
              <a:t> “</a:t>
            </a:r>
            <a:r>
              <a:rPr lang="en-US" sz="2400" dirty="0" err="1" smtClean="0">
                <a:solidFill>
                  <a:srgbClr val="1F497D">
                    <a:lumMod val="20000"/>
                    <a:lumOff val="80000"/>
                  </a:srgbClr>
                </a:solidFill>
                <a:latin typeface="Calibri" pitchFamily="34" charset="0"/>
              </a:rPr>
              <a:t>pulldown</a:t>
            </a:r>
            <a:r>
              <a:rPr lang="en-US" sz="2400" dirty="0" smtClean="0">
                <a:solidFill>
                  <a:srgbClr val="1F497D">
                    <a:lumMod val="20000"/>
                    <a:lumOff val="80000"/>
                  </a:srgbClr>
                </a:solidFill>
                <a:latin typeface="Calibri" pitchFamily="34" charset="0"/>
              </a:rPr>
              <a:t> assay”</a:t>
            </a:r>
          </a:p>
          <a:p>
            <a:pPr marL="457200" indent="-457200">
              <a:buFont typeface="Wingdings" pitchFamily="2" charset="2"/>
              <a:buChar char="§"/>
            </a:pPr>
            <a:r>
              <a:rPr lang="en-US" sz="2400" dirty="0">
                <a:solidFill>
                  <a:srgbClr val="1F497D">
                    <a:lumMod val="20000"/>
                    <a:lumOff val="80000"/>
                  </a:srgbClr>
                </a:solidFill>
                <a:latin typeface="Calibri" pitchFamily="34" charset="0"/>
              </a:rPr>
              <a:t>S</a:t>
            </a:r>
            <a:r>
              <a:rPr lang="en-US" sz="2400" dirty="0" smtClean="0">
                <a:solidFill>
                  <a:srgbClr val="1F497D">
                    <a:lumMod val="20000"/>
                    <a:lumOff val="80000"/>
                  </a:srgbClr>
                </a:solidFill>
                <a:latin typeface="Calibri" pitchFamily="34" charset="0"/>
              </a:rPr>
              <a:t>urface </a:t>
            </a:r>
            <a:r>
              <a:rPr lang="en-US" sz="2400" dirty="0" err="1" smtClean="0">
                <a:solidFill>
                  <a:srgbClr val="1F497D">
                    <a:lumMod val="20000"/>
                    <a:lumOff val="80000"/>
                  </a:srgbClr>
                </a:solidFill>
                <a:latin typeface="Calibri" pitchFamily="34" charset="0"/>
              </a:rPr>
              <a:t>plasmon</a:t>
            </a:r>
            <a:r>
              <a:rPr lang="en-US" sz="2400" dirty="0" smtClean="0">
                <a:solidFill>
                  <a:srgbClr val="1F497D">
                    <a:lumMod val="20000"/>
                    <a:lumOff val="80000"/>
                  </a:srgbClr>
                </a:solidFill>
                <a:latin typeface="Calibri" pitchFamily="34" charset="0"/>
              </a:rPr>
              <a:t> resonance “</a:t>
            </a:r>
            <a:r>
              <a:rPr lang="en-US" sz="2400" dirty="0" err="1" smtClean="0">
                <a:solidFill>
                  <a:srgbClr val="1F497D">
                    <a:lumMod val="20000"/>
                    <a:lumOff val="80000"/>
                  </a:srgbClr>
                </a:solidFill>
                <a:latin typeface="Calibri" pitchFamily="34" charset="0"/>
              </a:rPr>
              <a:t>Biacore</a:t>
            </a:r>
            <a:r>
              <a:rPr lang="en-US" sz="2400" dirty="0" smtClean="0">
                <a:solidFill>
                  <a:srgbClr val="1F497D">
                    <a:lumMod val="20000"/>
                    <a:lumOff val="80000"/>
                  </a:srgbClr>
                </a:solidFill>
                <a:latin typeface="Calibri" pitchFamily="34" charset="0"/>
              </a:rPr>
              <a:t>”</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Capillary electrophoresis with an immobilized partner</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Many </a:t>
            </a:r>
            <a:r>
              <a:rPr lang="en-US" sz="2400" dirty="0" err="1" smtClean="0">
                <a:solidFill>
                  <a:srgbClr val="1F497D">
                    <a:lumMod val="20000"/>
                    <a:lumOff val="80000"/>
                  </a:srgbClr>
                </a:solidFill>
                <a:latin typeface="Calibri" pitchFamily="34" charset="0"/>
              </a:rPr>
              <a:t>microfluidic</a:t>
            </a:r>
            <a:r>
              <a:rPr lang="en-US" sz="2400" dirty="0" smtClean="0">
                <a:solidFill>
                  <a:srgbClr val="1F497D">
                    <a:lumMod val="20000"/>
                    <a:lumOff val="80000"/>
                  </a:srgbClr>
                </a:solidFill>
                <a:latin typeface="Calibri" pitchFamily="34" charset="0"/>
              </a:rPr>
              <a:t> versions of binding assays available</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Other higher-information binding assays:</a:t>
            </a:r>
          </a:p>
          <a:p>
            <a:pPr marL="914400" lvl="1" indent="-457200">
              <a:buFont typeface="Wingdings" pitchFamily="2" charset="2"/>
              <a:buChar char="§"/>
            </a:pPr>
            <a:r>
              <a:rPr lang="en-US" sz="2400" dirty="0" err="1" smtClean="0">
                <a:solidFill>
                  <a:srgbClr val="1F497D">
                    <a:lumMod val="20000"/>
                    <a:lumOff val="80000"/>
                  </a:srgbClr>
                </a:solidFill>
                <a:latin typeface="Calibri" pitchFamily="34" charset="0"/>
              </a:rPr>
              <a:t>Footprinting</a:t>
            </a:r>
            <a:r>
              <a:rPr lang="en-US" sz="2400" dirty="0" smtClean="0">
                <a:solidFill>
                  <a:srgbClr val="1F497D">
                    <a:lumMod val="20000"/>
                    <a:lumOff val="80000"/>
                  </a:srgbClr>
                </a:solidFill>
                <a:latin typeface="Calibri" pitchFamily="34" charset="0"/>
              </a:rPr>
              <a:t> (determine where something binds, usually to nucleic acids)</a:t>
            </a:r>
          </a:p>
          <a:p>
            <a:pPr marL="914400" lvl="1" indent="-457200">
              <a:buFont typeface="Wingdings" pitchFamily="2" charset="2"/>
              <a:buChar char="§"/>
            </a:pPr>
            <a:r>
              <a:rPr lang="en-US" sz="2400" dirty="0" smtClean="0">
                <a:solidFill>
                  <a:srgbClr val="1F497D">
                    <a:lumMod val="20000"/>
                    <a:lumOff val="80000"/>
                  </a:srgbClr>
                </a:solidFill>
                <a:latin typeface="Calibri" pitchFamily="34" charset="0"/>
              </a:rPr>
              <a:t>Photo-</a:t>
            </a:r>
            <a:r>
              <a:rPr lang="en-US" sz="2400" dirty="0" err="1" smtClean="0">
                <a:solidFill>
                  <a:srgbClr val="1F497D">
                    <a:lumMod val="20000"/>
                    <a:lumOff val="80000"/>
                  </a:srgbClr>
                </a:solidFill>
                <a:latin typeface="Calibri" pitchFamily="34" charset="0"/>
              </a:rPr>
              <a:t>Crosslinking</a:t>
            </a:r>
            <a:r>
              <a:rPr lang="en-US" sz="2400" dirty="0" smtClean="0">
                <a:solidFill>
                  <a:srgbClr val="1F497D">
                    <a:lumMod val="20000"/>
                    <a:lumOff val="80000"/>
                  </a:srgbClr>
                </a:solidFill>
                <a:latin typeface="Calibri" pitchFamily="34" charset="0"/>
              </a:rPr>
              <a:t> (UV causes labeling)</a:t>
            </a:r>
          </a:p>
          <a:p>
            <a:pPr marL="914400" lvl="1" indent="-457200">
              <a:buFont typeface="Wingdings" pitchFamily="2" charset="2"/>
              <a:buChar char="§"/>
            </a:pPr>
            <a:r>
              <a:rPr lang="en-US" sz="2400" dirty="0" err="1" smtClean="0">
                <a:solidFill>
                  <a:srgbClr val="1F497D">
                    <a:lumMod val="20000"/>
                    <a:lumOff val="80000"/>
                  </a:srgbClr>
                </a:solidFill>
                <a:latin typeface="Calibri" pitchFamily="34" charset="0"/>
              </a:rPr>
              <a:t>ChIP</a:t>
            </a:r>
            <a:r>
              <a:rPr lang="en-US" sz="2400" dirty="0" smtClean="0">
                <a:solidFill>
                  <a:srgbClr val="1F497D">
                    <a:lumMod val="20000"/>
                    <a:lumOff val="80000"/>
                  </a:srgbClr>
                </a:solidFill>
                <a:latin typeface="Calibri" pitchFamily="34" charset="0"/>
              </a:rPr>
              <a:t> on Chip (</a:t>
            </a:r>
            <a:r>
              <a:rPr lang="en-US" sz="2400" dirty="0" err="1" smtClean="0">
                <a:solidFill>
                  <a:srgbClr val="1F497D">
                    <a:lumMod val="20000"/>
                    <a:lumOff val="80000"/>
                  </a:srgbClr>
                </a:solidFill>
                <a:latin typeface="Calibri" pitchFamily="34" charset="0"/>
              </a:rPr>
              <a:t>immunoprecipitation</a:t>
            </a:r>
            <a:r>
              <a:rPr lang="en-US" sz="2400" dirty="0" smtClean="0">
                <a:solidFill>
                  <a:srgbClr val="1F497D">
                    <a:lumMod val="20000"/>
                    <a:lumOff val="80000"/>
                  </a:srgbClr>
                </a:solidFill>
                <a:latin typeface="Calibri" pitchFamily="34" charset="0"/>
              </a:rPr>
              <a:t> + microarray)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349514"/>
            <a:ext cx="9144000" cy="707886"/>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Product Studies</a:t>
            </a:r>
            <a:endParaRPr lang="en-US" sz="4000" dirty="0">
              <a:solidFill>
                <a:schemeClr val="bg1"/>
              </a:solidFill>
              <a:latin typeface="Rockwell Extra Bold" pitchFamily="18" charset="0"/>
              <a:cs typeface="Arial" pitchFamily="34" charset="0"/>
            </a:endParaRPr>
          </a:p>
        </p:txBody>
      </p:sp>
      <p:sp>
        <p:nvSpPr>
          <p:cNvPr id="4" name="TextBox 3"/>
          <p:cNvSpPr txBox="1"/>
          <p:nvPr/>
        </p:nvSpPr>
        <p:spPr>
          <a:xfrm flipH="1">
            <a:off x="4267200" y="2514600"/>
            <a:ext cx="3810000" cy="3970318"/>
          </a:xfrm>
          <a:prstGeom prst="rect">
            <a:avLst/>
          </a:prstGeom>
          <a:noFill/>
        </p:spPr>
        <p:txBody>
          <a:bodyPr wrap="square" rtlCol="0">
            <a:spAutoFit/>
          </a:bodyPr>
          <a:lstStyle/>
          <a:p>
            <a:r>
              <a:rPr lang="en-US" sz="3600" dirty="0" smtClean="0">
                <a:solidFill>
                  <a:schemeClr val="bg1"/>
                </a:solidFill>
              </a:rPr>
              <a:t>Composition</a:t>
            </a:r>
          </a:p>
          <a:p>
            <a:endParaRPr lang="en-US" sz="3600" dirty="0" smtClean="0">
              <a:solidFill>
                <a:schemeClr val="bg1"/>
              </a:solidFill>
            </a:endParaRPr>
          </a:p>
          <a:p>
            <a:r>
              <a:rPr lang="en-US" sz="3600" dirty="0" smtClean="0">
                <a:solidFill>
                  <a:schemeClr val="bg1"/>
                </a:solidFill>
              </a:rPr>
              <a:t>Qualitative</a:t>
            </a:r>
          </a:p>
          <a:p>
            <a:r>
              <a:rPr lang="en-US" sz="3600" dirty="0" smtClean="0">
                <a:solidFill>
                  <a:schemeClr val="bg1"/>
                </a:solidFill>
              </a:rPr>
              <a:t>Quantitative</a:t>
            </a:r>
          </a:p>
          <a:p>
            <a:r>
              <a:rPr lang="en-US" sz="3600" dirty="0" smtClean="0">
                <a:solidFill>
                  <a:schemeClr val="bg1"/>
                </a:solidFill>
              </a:rPr>
              <a:t> </a:t>
            </a:r>
          </a:p>
          <a:p>
            <a:r>
              <a:rPr lang="en-US" sz="3600" dirty="0" smtClean="0">
                <a:solidFill>
                  <a:schemeClr val="bg1"/>
                </a:solidFill>
              </a:rPr>
              <a:t>Endpoint</a:t>
            </a:r>
          </a:p>
          <a:p>
            <a:r>
              <a:rPr lang="en-US" sz="3600" dirty="0" err="1" smtClean="0">
                <a:solidFill>
                  <a:schemeClr val="bg1"/>
                </a:solidFill>
              </a:rPr>
              <a:t>Timecourse</a:t>
            </a:r>
            <a:endParaRPr lang="en-US" sz="4000" dirty="0">
              <a:solidFill>
                <a:schemeClr val="bg1"/>
              </a:solidFill>
            </a:endParaRPr>
          </a:p>
        </p:txBody>
      </p:sp>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A two-step process</a:t>
            </a:r>
            <a:endParaRPr lang="en-US" sz="3200" dirty="0">
              <a:latin typeface="Rockwell Extra Bold" pitchFamily="18" charset="0"/>
              <a:cs typeface="Arial" pitchFamily="34" charset="0"/>
            </a:endParaRPr>
          </a:p>
        </p:txBody>
      </p:sp>
      <p:sp>
        <p:nvSpPr>
          <p:cNvPr id="4" name="TextBox 3"/>
          <p:cNvSpPr txBox="1"/>
          <p:nvPr/>
        </p:nvSpPr>
        <p:spPr>
          <a:xfrm>
            <a:off x="1066800" y="1676402"/>
            <a:ext cx="7620000" cy="2554545"/>
          </a:xfrm>
          <a:prstGeom prst="rect">
            <a:avLst/>
          </a:prstGeom>
          <a:noFill/>
        </p:spPr>
        <p:txBody>
          <a:bodyPr wrap="square" rtlCol="0">
            <a:spAutoFit/>
          </a:bodyPr>
          <a:lstStyle/>
          <a:p>
            <a:pPr marL="342900" indent="-342900">
              <a:buAutoNum type="arabicParenR"/>
            </a:pPr>
            <a:r>
              <a:rPr lang="en-US" sz="4000" dirty="0" smtClean="0"/>
              <a:t>Purify the component or fraction of interest</a:t>
            </a:r>
          </a:p>
          <a:p>
            <a:pPr marL="342900" indent="-342900">
              <a:buAutoNum type="arabicParenR"/>
            </a:pPr>
            <a:endParaRPr lang="en-US" sz="4000" dirty="0" smtClean="0"/>
          </a:p>
          <a:p>
            <a:pPr marL="342900" indent="-342900">
              <a:buAutoNum type="arabicParenR"/>
            </a:pPr>
            <a:r>
              <a:rPr lang="en-US" sz="4000" dirty="0" smtClean="0"/>
              <a:t>Characterize the purified material</a:t>
            </a:r>
            <a:endParaRPr lang="en-US" sz="4000"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54001" y="333377"/>
            <a:ext cx="5613400" cy="1419225"/>
          </a:xfrm>
          <a:prstGeom prst="rect">
            <a:avLst/>
          </a:prstGeom>
          <a:noFill/>
          <a:ln w="9525">
            <a:noFill/>
            <a:miter lim="800000"/>
            <a:headEnd/>
            <a:tailEnd/>
          </a:ln>
        </p:spPr>
        <p:txBody>
          <a:bodyPr vert="horz" wrap="square" lIns="86677" tIns="42227" rIns="86677" bIns="42227" numCol="1" anchor="ctr"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chemeClr val="tx2">
                    <a:lumMod val="20000"/>
                    <a:lumOff val="80000"/>
                  </a:schemeClr>
                </a:solidFill>
                <a:effectLst/>
                <a:uLnTx/>
                <a:uFillTx/>
                <a:latin typeface="Rockwell Extra Bold" pitchFamily="18" charset="0"/>
                <a:ea typeface="+mn-ea"/>
                <a:cs typeface="+mn-cs"/>
              </a:rPr>
              <a:t>Microbial Synthesis of </a:t>
            </a:r>
            <a:r>
              <a:rPr kumimoji="0" lang="en-US" sz="3200" b="0" i="0" u="none" strike="noStrike" kern="1200" cap="none" spc="0" normalizeH="0" baseline="0" noProof="0" dirty="0" err="1" smtClean="0">
                <a:ln>
                  <a:noFill/>
                </a:ln>
                <a:solidFill>
                  <a:schemeClr val="tx2">
                    <a:lumMod val="20000"/>
                    <a:lumOff val="80000"/>
                  </a:schemeClr>
                </a:solidFill>
                <a:effectLst/>
                <a:uLnTx/>
                <a:uFillTx/>
                <a:latin typeface="Rockwell Extra Bold" pitchFamily="18" charset="0"/>
                <a:ea typeface="+mn-ea"/>
                <a:cs typeface="+mn-cs"/>
              </a:rPr>
              <a:t>Artemisinin</a:t>
            </a:r>
            <a:endParaRPr kumimoji="0" lang="en-US" sz="3200" b="0" i="0" u="none" strike="noStrike" kern="1200" cap="none" spc="0" normalizeH="0" baseline="0" noProof="0" dirty="0" smtClean="0">
              <a:ln>
                <a:noFill/>
              </a:ln>
              <a:solidFill>
                <a:schemeClr val="tx2">
                  <a:lumMod val="20000"/>
                  <a:lumOff val="80000"/>
                </a:schemeClr>
              </a:solidFill>
              <a:effectLst/>
              <a:uLnTx/>
              <a:uFillTx/>
              <a:latin typeface="Rockwell Extra Bold" pitchFamily="18" charset="0"/>
              <a:ea typeface="+mn-ea"/>
              <a:cs typeface="+mn-cs"/>
            </a:endParaRPr>
          </a:p>
        </p:txBody>
      </p:sp>
      <p:grpSp>
        <p:nvGrpSpPr>
          <p:cNvPr id="2" name="Group 86"/>
          <p:cNvGrpSpPr/>
          <p:nvPr/>
        </p:nvGrpSpPr>
        <p:grpSpPr>
          <a:xfrm>
            <a:off x="304800" y="2076450"/>
            <a:ext cx="3659332" cy="4299466"/>
            <a:chOff x="598343" y="1889125"/>
            <a:chExt cx="3659332" cy="4299466"/>
          </a:xfrm>
        </p:grpSpPr>
        <p:sp>
          <p:nvSpPr>
            <p:cNvPr id="9" name="Rectangle 50"/>
            <p:cNvSpPr>
              <a:spLocks noChangeArrowheads="1"/>
            </p:cNvSpPr>
            <p:nvPr/>
          </p:nvSpPr>
          <p:spPr bwMode="auto">
            <a:xfrm>
              <a:off x="1833563" y="5303838"/>
              <a:ext cx="207962" cy="344487"/>
            </a:xfrm>
            <a:prstGeom prst="rect">
              <a:avLst/>
            </a:prstGeom>
            <a:solidFill>
              <a:schemeClr val="accent1">
                <a:lumMod val="20000"/>
                <a:lumOff val="80000"/>
              </a:schemeClr>
            </a:solidFill>
            <a:ln w="6350">
              <a:solidFill>
                <a:schemeClr val="tx1"/>
              </a:solidFill>
              <a:miter lim="800000"/>
              <a:headEnd/>
              <a:tailEnd/>
            </a:ln>
          </p:spPr>
          <p:txBody>
            <a:bodyPr/>
            <a:lstStyle/>
            <a:p>
              <a:endParaRPr lang="en-US" sz="1800">
                <a:solidFill>
                  <a:schemeClr val="tx2">
                    <a:lumMod val="20000"/>
                    <a:lumOff val="80000"/>
                  </a:schemeClr>
                </a:solidFill>
              </a:endParaRPr>
            </a:p>
          </p:txBody>
        </p:sp>
        <p:sp>
          <p:nvSpPr>
            <p:cNvPr id="10" name="Rectangle 51"/>
            <p:cNvSpPr>
              <a:spLocks noChangeArrowheads="1"/>
            </p:cNvSpPr>
            <p:nvPr/>
          </p:nvSpPr>
          <p:spPr bwMode="auto">
            <a:xfrm>
              <a:off x="2254250" y="4478338"/>
              <a:ext cx="204788" cy="1169987"/>
            </a:xfrm>
            <a:prstGeom prst="rect">
              <a:avLst/>
            </a:prstGeom>
            <a:solidFill>
              <a:schemeClr val="accent1">
                <a:lumMod val="20000"/>
                <a:lumOff val="80000"/>
              </a:schemeClr>
            </a:solidFill>
            <a:ln w="6350">
              <a:solidFill>
                <a:schemeClr val="tx1"/>
              </a:solidFill>
              <a:miter lim="800000"/>
              <a:headEnd/>
              <a:tailEnd/>
            </a:ln>
          </p:spPr>
          <p:txBody>
            <a:bodyPr/>
            <a:lstStyle/>
            <a:p>
              <a:endParaRPr lang="en-US" sz="1800">
                <a:solidFill>
                  <a:schemeClr val="tx2">
                    <a:lumMod val="20000"/>
                    <a:lumOff val="80000"/>
                  </a:schemeClr>
                </a:solidFill>
              </a:endParaRPr>
            </a:p>
          </p:txBody>
        </p:sp>
        <p:sp>
          <p:nvSpPr>
            <p:cNvPr id="11" name="Rectangle 52"/>
            <p:cNvSpPr>
              <a:spLocks noChangeArrowheads="1"/>
            </p:cNvSpPr>
            <p:nvPr/>
          </p:nvSpPr>
          <p:spPr bwMode="auto">
            <a:xfrm>
              <a:off x="2671763" y="3632200"/>
              <a:ext cx="209550" cy="2016125"/>
            </a:xfrm>
            <a:prstGeom prst="rect">
              <a:avLst/>
            </a:prstGeom>
            <a:solidFill>
              <a:schemeClr val="accent1">
                <a:lumMod val="20000"/>
                <a:lumOff val="80000"/>
              </a:schemeClr>
            </a:solidFill>
            <a:ln w="6350">
              <a:solidFill>
                <a:schemeClr val="tx1"/>
              </a:solidFill>
              <a:miter lim="800000"/>
              <a:headEnd/>
              <a:tailEnd/>
            </a:ln>
          </p:spPr>
          <p:txBody>
            <a:bodyPr/>
            <a:lstStyle/>
            <a:p>
              <a:endParaRPr lang="en-US" sz="1800">
                <a:solidFill>
                  <a:schemeClr val="tx2">
                    <a:lumMod val="20000"/>
                    <a:lumOff val="80000"/>
                  </a:schemeClr>
                </a:solidFill>
              </a:endParaRPr>
            </a:p>
          </p:txBody>
        </p:sp>
        <p:sp>
          <p:nvSpPr>
            <p:cNvPr id="12" name="Rectangle 53"/>
            <p:cNvSpPr>
              <a:spLocks noChangeArrowheads="1"/>
            </p:cNvSpPr>
            <p:nvPr/>
          </p:nvSpPr>
          <p:spPr bwMode="auto">
            <a:xfrm>
              <a:off x="3095625" y="2940050"/>
              <a:ext cx="209550" cy="2708275"/>
            </a:xfrm>
            <a:prstGeom prst="rect">
              <a:avLst/>
            </a:prstGeom>
            <a:solidFill>
              <a:schemeClr val="accent1">
                <a:lumMod val="20000"/>
                <a:lumOff val="80000"/>
              </a:schemeClr>
            </a:solidFill>
            <a:ln w="6350">
              <a:solidFill>
                <a:schemeClr val="tx1"/>
              </a:solidFill>
              <a:miter lim="800000"/>
              <a:headEnd/>
              <a:tailEnd/>
            </a:ln>
          </p:spPr>
          <p:txBody>
            <a:bodyPr/>
            <a:lstStyle/>
            <a:p>
              <a:endParaRPr lang="en-US" sz="1800">
                <a:solidFill>
                  <a:schemeClr val="tx2">
                    <a:lumMod val="20000"/>
                    <a:lumOff val="80000"/>
                  </a:schemeClr>
                </a:solidFill>
              </a:endParaRPr>
            </a:p>
          </p:txBody>
        </p:sp>
        <p:sp>
          <p:nvSpPr>
            <p:cNvPr id="13" name="Line 54"/>
            <p:cNvSpPr>
              <a:spLocks noChangeShapeType="1"/>
            </p:cNvSpPr>
            <p:nvPr/>
          </p:nvSpPr>
          <p:spPr bwMode="auto">
            <a:xfrm>
              <a:off x="1663700" y="5268913"/>
              <a:ext cx="23813" cy="3175"/>
            </a:xfrm>
            <a:prstGeom prst="line">
              <a:avLst/>
            </a:prstGeom>
            <a:noFill/>
            <a:ln w="0">
              <a:solidFill>
                <a:srgbClr val="000000"/>
              </a:solidFill>
              <a:round/>
              <a:headEnd/>
              <a:tailEnd/>
            </a:ln>
          </p:spPr>
          <p:txBody>
            <a:bodyPr/>
            <a:lstStyle/>
            <a:p>
              <a:endParaRPr lang="en-US">
                <a:solidFill>
                  <a:schemeClr val="tx2">
                    <a:lumMod val="20000"/>
                    <a:lumOff val="80000"/>
                  </a:schemeClr>
                </a:solidFill>
              </a:endParaRPr>
            </a:p>
          </p:txBody>
        </p:sp>
        <p:sp>
          <p:nvSpPr>
            <p:cNvPr id="14" name="Line 55"/>
            <p:cNvSpPr>
              <a:spLocks noChangeShapeType="1"/>
            </p:cNvSpPr>
            <p:nvPr/>
          </p:nvSpPr>
          <p:spPr bwMode="auto">
            <a:xfrm>
              <a:off x="1663700" y="4872038"/>
              <a:ext cx="23813" cy="4762"/>
            </a:xfrm>
            <a:prstGeom prst="line">
              <a:avLst/>
            </a:prstGeom>
            <a:noFill/>
            <a:ln w="0">
              <a:solidFill>
                <a:srgbClr val="000000"/>
              </a:solidFill>
              <a:round/>
              <a:headEnd/>
              <a:tailEnd/>
            </a:ln>
          </p:spPr>
          <p:txBody>
            <a:bodyPr/>
            <a:lstStyle/>
            <a:p>
              <a:endParaRPr lang="en-US">
                <a:solidFill>
                  <a:schemeClr val="tx2">
                    <a:lumMod val="20000"/>
                    <a:lumOff val="80000"/>
                  </a:schemeClr>
                </a:solidFill>
              </a:endParaRPr>
            </a:p>
          </p:txBody>
        </p:sp>
        <p:sp>
          <p:nvSpPr>
            <p:cNvPr id="15" name="Line 56"/>
            <p:cNvSpPr>
              <a:spLocks noChangeShapeType="1"/>
            </p:cNvSpPr>
            <p:nvPr/>
          </p:nvSpPr>
          <p:spPr bwMode="auto">
            <a:xfrm>
              <a:off x="1663700" y="4465638"/>
              <a:ext cx="23813" cy="3175"/>
            </a:xfrm>
            <a:prstGeom prst="line">
              <a:avLst/>
            </a:prstGeom>
            <a:noFill/>
            <a:ln w="0">
              <a:solidFill>
                <a:srgbClr val="000000"/>
              </a:solidFill>
              <a:round/>
              <a:headEnd/>
              <a:tailEnd/>
            </a:ln>
          </p:spPr>
          <p:txBody>
            <a:bodyPr/>
            <a:lstStyle/>
            <a:p>
              <a:endParaRPr lang="en-US">
                <a:solidFill>
                  <a:schemeClr val="tx2">
                    <a:lumMod val="20000"/>
                    <a:lumOff val="80000"/>
                  </a:schemeClr>
                </a:solidFill>
              </a:endParaRPr>
            </a:p>
          </p:txBody>
        </p:sp>
        <p:sp>
          <p:nvSpPr>
            <p:cNvPr id="16" name="Line 57"/>
            <p:cNvSpPr>
              <a:spLocks noChangeShapeType="1"/>
            </p:cNvSpPr>
            <p:nvPr/>
          </p:nvSpPr>
          <p:spPr bwMode="auto">
            <a:xfrm>
              <a:off x="1663700" y="4062413"/>
              <a:ext cx="23813" cy="4762"/>
            </a:xfrm>
            <a:prstGeom prst="line">
              <a:avLst/>
            </a:prstGeom>
            <a:noFill/>
            <a:ln w="0">
              <a:solidFill>
                <a:srgbClr val="000000"/>
              </a:solidFill>
              <a:round/>
              <a:headEnd/>
              <a:tailEnd/>
            </a:ln>
          </p:spPr>
          <p:txBody>
            <a:bodyPr/>
            <a:lstStyle/>
            <a:p>
              <a:endParaRPr lang="en-US">
                <a:solidFill>
                  <a:schemeClr val="tx2">
                    <a:lumMod val="20000"/>
                    <a:lumOff val="80000"/>
                  </a:schemeClr>
                </a:solidFill>
              </a:endParaRPr>
            </a:p>
          </p:txBody>
        </p:sp>
        <p:sp>
          <p:nvSpPr>
            <p:cNvPr id="17" name="Line 58"/>
            <p:cNvSpPr>
              <a:spLocks noChangeShapeType="1"/>
            </p:cNvSpPr>
            <p:nvPr/>
          </p:nvSpPr>
          <p:spPr bwMode="auto">
            <a:xfrm>
              <a:off x="1663700" y="3643313"/>
              <a:ext cx="23813" cy="4762"/>
            </a:xfrm>
            <a:prstGeom prst="line">
              <a:avLst/>
            </a:prstGeom>
            <a:noFill/>
            <a:ln w="0">
              <a:solidFill>
                <a:srgbClr val="000000"/>
              </a:solidFill>
              <a:round/>
              <a:headEnd/>
              <a:tailEnd/>
            </a:ln>
          </p:spPr>
          <p:txBody>
            <a:bodyPr/>
            <a:lstStyle/>
            <a:p>
              <a:endParaRPr lang="en-US">
                <a:solidFill>
                  <a:schemeClr val="tx2">
                    <a:lumMod val="20000"/>
                    <a:lumOff val="80000"/>
                  </a:schemeClr>
                </a:solidFill>
              </a:endParaRPr>
            </a:p>
          </p:txBody>
        </p:sp>
        <p:sp>
          <p:nvSpPr>
            <p:cNvPr id="18" name="Line 59"/>
            <p:cNvSpPr>
              <a:spLocks noChangeShapeType="1"/>
            </p:cNvSpPr>
            <p:nvPr/>
          </p:nvSpPr>
          <p:spPr bwMode="auto">
            <a:xfrm>
              <a:off x="1663700" y="3270250"/>
              <a:ext cx="23813" cy="3175"/>
            </a:xfrm>
            <a:prstGeom prst="line">
              <a:avLst/>
            </a:prstGeom>
            <a:noFill/>
            <a:ln w="0">
              <a:solidFill>
                <a:srgbClr val="000000"/>
              </a:solidFill>
              <a:round/>
              <a:headEnd/>
              <a:tailEnd/>
            </a:ln>
          </p:spPr>
          <p:txBody>
            <a:bodyPr/>
            <a:lstStyle/>
            <a:p>
              <a:endParaRPr lang="en-US">
                <a:solidFill>
                  <a:schemeClr val="tx2">
                    <a:lumMod val="20000"/>
                    <a:lumOff val="80000"/>
                  </a:schemeClr>
                </a:solidFill>
              </a:endParaRPr>
            </a:p>
          </p:txBody>
        </p:sp>
        <p:sp>
          <p:nvSpPr>
            <p:cNvPr id="19" name="Line 60"/>
            <p:cNvSpPr>
              <a:spLocks noChangeShapeType="1"/>
            </p:cNvSpPr>
            <p:nvPr/>
          </p:nvSpPr>
          <p:spPr bwMode="auto">
            <a:xfrm>
              <a:off x="1663700" y="2825750"/>
              <a:ext cx="23813" cy="4763"/>
            </a:xfrm>
            <a:prstGeom prst="line">
              <a:avLst/>
            </a:prstGeom>
            <a:noFill/>
            <a:ln w="0">
              <a:solidFill>
                <a:srgbClr val="000000"/>
              </a:solidFill>
              <a:round/>
              <a:headEnd/>
              <a:tailEnd/>
            </a:ln>
          </p:spPr>
          <p:txBody>
            <a:bodyPr/>
            <a:lstStyle/>
            <a:p>
              <a:endParaRPr lang="en-US">
                <a:solidFill>
                  <a:schemeClr val="tx2">
                    <a:lumMod val="20000"/>
                    <a:lumOff val="80000"/>
                  </a:schemeClr>
                </a:solidFill>
              </a:endParaRPr>
            </a:p>
          </p:txBody>
        </p:sp>
        <p:sp>
          <p:nvSpPr>
            <p:cNvPr id="20" name="Rectangle 61"/>
            <p:cNvSpPr>
              <a:spLocks noChangeArrowheads="1"/>
            </p:cNvSpPr>
            <p:nvPr/>
          </p:nvSpPr>
          <p:spPr bwMode="auto">
            <a:xfrm>
              <a:off x="896938" y="5507038"/>
              <a:ext cx="642805" cy="276999"/>
            </a:xfrm>
            <a:prstGeom prst="rect">
              <a:avLst/>
            </a:prstGeom>
            <a:noFill/>
            <a:ln w="9525">
              <a:noFill/>
              <a:miter lim="800000"/>
              <a:headEnd/>
              <a:tailEnd/>
            </a:ln>
          </p:spPr>
          <p:txBody>
            <a:bodyPr wrap="none" lIns="0" tIns="0" rIns="0" bIns="0">
              <a:spAutoFit/>
            </a:bodyPr>
            <a:lstStyle/>
            <a:p>
              <a:pPr eaLnBrk="0" hangingPunct="0"/>
              <a:r>
                <a:rPr lang="en-US" sz="1800" b="0">
                  <a:solidFill>
                    <a:schemeClr val="tx2">
                      <a:lumMod val="20000"/>
                      <a:lumOff val="80000"/>
                    </a:schemeClr>
                  </a:solidFill>
                </a:rPr>
                <a:t>0.0001</a:t>
              </a:r>
              <a:endParaRPr lang="en-US" sz="4800" b="0">
                <a:solidFill>
                  <a:schemeClr val="tx2">
                    <a:lumMod val="20000"/>
                    <a:lumOff val="80000"/>
                  </a:schemeClr>
                </a:solidFill>
                <a:latin typeface="Times New Roman" pitchFamily="-65" charset="0"/>
              </a:endParaRPr>
            </a:p>
          </p:txBody>
        </p:sp>
        <p:sp>
          <p:nvSpPr>
            <p:cNvPr id="21" name="Rectangle 62"/>
            <p:cNvSpPr>
              <a:spLocks noChangeArrowheads="1"/>
            </p:cNvSpPr>
            <p:nvPr/>
          </p:nvSpPr>
          <p:spPr bwMode="auto">
            <a:xfrm>
              <a:off x="1019175" y="5106988"/>
              <a:ext cx="525785" cy="276999"/>
            </a:xfrm>
            <a:prstGeom prst="rect">
              <a:avLst/>
            </a:prstGeom>
            <a:noFill/>
            <a:ln w="9525">
              <a:noFill/>
              <a:miter lim="800000"/>
              <a:headEnd/>
              <a:tailEnd/>
            </a:ln>
          </p:spPr>
          <p:txBody>
            <a:bodyPr wrap="none" lIns="0" tIns="0" rIns="0" bIns="0">
              <a:spAutoFit/>
            </a:bodyPr>
            <a:lstStyle/>
            <a:p>
              <a:pPr eaLnBrk="0" hangingPunct="0"/>
              <a:r>
                <a:rPr lang="en-US" sz="1800" b="0">
                  <a:solidFill>
                    <a:schemeClr val="tx2">
                      <a:lumMod val="20000"/>
                      <a:lumOff val="80000"/>
                    </a:schemeClr>
                  </a:solidFill>
                </a:rPr>
                <a:t>0.001</a:t>
              </a:r>
              <a:endParaRPr lang="en-US" sz="4800" b="0">
                <a:solidFill>
                  <a:schemeClr val="tx2">
                    <a:lumMod val="20000"/>
                    <a:lumOff val="80000"/>
                  </a:schemeClr>
                </a:solidFill>
                <a:latin typeface="Times New Roman" pitchFamily="-65" charset="0"/>
              </a:endParaRPr>
            </a:p>
          </p:txBody>
        </p:sp>
        <p:sp>
          <p:nvSpPr>
            <p:cNvPr id="22" name="Rectangle 63"/>
            <p:cNvSpPr>
              <a:spLocks noChangeArrowheads="1"/>
            </p:cNvSpPr>
            <p:nvPr/>
          </p:nvSpPr>
          <p:spPr bwMode="auto">
            <a:xfrm>
              <a:off x="1143000" y="4710113"/>
              <a:ext cx="408766" cy="276999"/>
            </a:xfrm>
            <a:prstGeom prst="rect">
              <a:avLst/>
            </a:prstGeom>
            <a:noFill/>
            <a:ln w="9525">
              <a:noFill/>
              <a:miter lim="800000"/>
              <a:headEnd/>
              <a:tailEnd/>
            </a:ln>
          </p:spPr>
          <p:txBody>
            <a:bodyPr wrap="none" lIns="0" tIns="0" rIns="0" bIns="0">
              <a:spAutoFit/>
            </a:bodyPr>
            <a:lstStyle/>
            <a:p>
              <a:pPr eaLnBrk="0" hangingPunct="0"/>
              <a:r>
                <a:rPr lang="en-US" sz="1800" b="0">
                  <a:solidFill>
                    <a:schemeClr val="tx2">
                      <a:lumMod val="20000"/>
                      <a:lumOff val="80000"/>
                    </a:schemeClr>
                  </a:solidFill>
                </a:rPr>
                <a:t>0.01</a:t>
              </a:r>
              <a:endParaRPr lang="en-US" sz="4800" b="0">
                <a:solidFill>
                  <a:schemeClr val="tx2">
                    <a:lumMod val="20000"/>
                    <a:lumOff val="80000"/>
                  </a:schemeClr>
                </a:solidFill>
                <a:latin typeface="Times New Roman" pitchFamily="-65" charset="0"/>
              </a:endParaRPr>
            </a:p>
          </p:txBody>
        </p:sp>
        <p:sp>
          <p:nvSpPr>
            <p:cNvPr id="23" name="Rectangle 64"/>
            <p:cNvSpPr>
              <a:spLocks noChangeArrowheads="1"/>
            </p:cNvSpPr>
            <p:nvPr/>
          </p:nvSpPr>
          <p:spPr bwMode="auto">
            <a:xfrm>
              <a:off x="1266825" y="4310063"/>
              <a:ext cx="291747" cy="276999"/>
            </a:xfrm>
            <a:prstGeom prst="rect">
              <a:avLst/>
            </a:prstGeom>
            <a:noFill/>
            <a:ln w="9525">
              <a:noFill/>
              <a:miter lim="800000"/>
              <a:headEnd/>
              <a:tailEnd/>
            </a:ln>
          </p:spPr>
          <p:txBody>
            <a:bodyPr wrap="none" lIns="0" tIns="0" rIns="0" bIns="0">
              <a:spAutoFit/>
            </a:bodyPr>
            <a:lstStyle/>
            <a:p>
              <a:pPr eaLnBrk="0" hangingPunct="0"/>
              <a:r>
                <a:rPr lang="en-US" sz="1800" b="0">
                  <a:solidFill>
                    <a:schemeClr val="tx2">
                      <a:lumMod val="20000"/>
                      <a:lumOff val="80000"/>
                    </a:schemeClr>
                  </a:solidFill>
                </a:rPr>
                <a:t>0.1</a:t>
              </a:r>
              <a:endParaRPr lang="en-US" sz="4800" b="0">
                <a:solidFill>
                  <a:schemeClr val="tx2">
                    <a:lumMod val="20000"/>
                    <a:lumOff val="80000"/>
                  </a:schemeClr>
                </a:solidFill>
                <a:latin typeface="Times New Roman" pitchFamily="-65" charset="0"/>
              </a:endParaRPr>
            </a:p>
          </p:txBody>
        </p:sp>
        <p:sp>
          <p:nvSpPr>
            <p:cNvPr id="24" name="Rectangle 65"/>
            <p:cNvSpPr>
              <a:spLocks noChangeArrowheads="1"/>
            </p:cNvSpPr>
            <p:nvPr/>
          </p:nvSpPr>
          <p:spPr bwMode="auto">
            <a:xfrm>
              <a:off x="1450975" y="3911600"/>
              <a:ext cx="117020" cy="276999"/>
            </a:xfrm>
            <a:prstGeom prst="rect">
              <a:avLst/>
            </a:prstGeom>
            <a:noFill/>
            <a:ln w="9525">
              <a:noFill/>
              <a:miter lim="800000"/>
              <a:headEnd/>
              <a:tailEnd/>
            </a:ln>
          </p:spPr>
          <p:txBody>
            <a:bodyPr wrap="none" lIns="0" tIns="0" rIns="0" bIns="0">
              <a:spAutoFit/>
            </a:bodyPr>
            <a:lstStyle/>
            <a:p>
              <a:pPr eaLnBrk="0" hangingPunct="0"/>
              <a:r>
                <a:rPr lang="en-US" sz="1800" b="0">
                  <a:solidFill>
                    <a:schemeClr val="tx2">
                      <a:lumMod val="20000"/>
                      <a:lumOff val="80000"/>
                    </a:schemeClr>
                  </a:solidFill>
                </a:rPr>
                <a:t>1</a:t>
              </a:r>
              <a:endParaRPr lang="en-US" sz="4800" b="0">
                <a:solidFill>
                  <a:schemeClr val="tx2">
                    <a:lumMod val="20000"/>
                    <a:lumOff val="80000"/>
                  </a:schemeClr>
                </a:solidFill>
                <a:latin typeface="Times New Roman" pitchFamily="-65" charset="0"/>
              </a:endParaRPr>
            </a:p>
          </p:txBody>
        </p:sp>
        <p:sp>
          <p:nvSpPr>
            <p:cNvPr id="25" name="Rectangle 66"/>
            <p:cNvSpPr>
              <a:spLocks noChangeArrowheads="1"/>
            </p:cNvSpPr>
            <p:nvPr/>
          </p:nvSpPr>
          <p:spPr bwMode="auto">
            <a:xfrm>
              <a:off x="1328738" y="3511550"/>
              <a:ext cx="234038" cy="276999"/>
            </a:xfrm>
            <a:prstGeom prst="rect">
              <a:avLst/>
            </a:prstGeom>
            <a:noFill/>
            <a:ln w="9525">
              <a:noFill/>
              <a:miter lim="800000"/>
              <a:headEnd/>
              <a:tailEnd/>
            </a:ln>
          </p:spPr>
          <p:txBody>
            <a:bodyPr wrap="none" lIns="0" tIns="0" rIns="0" bIns="0">
              <a:spAutoFit/>
            </a:bodyPr>
            <a:lstStyle/>
            <a:p>
              <a:pPr eaLnBrk="0" hangingPunct="0"/>
              <a:r>
                <a:rPr lang="en-US" sz="1800" b="0">
                  <a:solidFill>
                    <a:schemeClr val="tx2">
                      <a:lumMod val="20000"/>
                      <a:lumOff val="80000"/>
                    </a:schemeClr>
                  </a:solidFill>
                </a:rPr>
                <a:t>10</a:t>
              </a:r>
              <a:endParaRPr lang="en-US" sz="4800" b="0">
                <a:solidFill>
                  <a:schemeClr val="tx2">
                    <a:lumMod val="20000"/>
                    <a:lumOff val="80000"/>
                  </a:schemeClr>
                </a:solidFill>
                <a:latin typeface="Times New Roman" pitchFamily="-65" charset="0"/>
              </a:endParaRPr>
            </a:p>
          </p:txBody>
        </p:sp>
        <p:sp>
          <p:nvSpPr>
            <p:cNvPr id="26" name="Rectangle 67"/>
            <p:cNvSpPr>
              <a:spLocks noChangeArrowheads="1"/>
            </p:cNvSpPr>
            <p:nvPr/>
          </p:nvSpPr>
          <p:spPr bwMode="auto">
            <a:xfrm>
              <a:off x="1204913" y="3114675"/>
              <a:ext cx="351058" cy="276999"/>
            </a:xfrm>
            <a:prstGeom prst="rect">
              <a:avLst/>
            </a:prstGeom>
            <a:noFill/>
            <a:ln w="9525">
              <a:noFill/>
              <a:miter lim="800000"/>
              <a:headEnd/>
              <a:tailEnd/>
            </a:ln>
          </p:spPr>
          <p:txBody>
            <a:bodyPr wrap="none" lIns="0" tIns="0" rIns="0" bIns="0">
              <a:spAutoFit/>
            </a:bodyPr>
            <a:lstStyle/>
            <a:p>
              <a:pPr eaLnBrk="0" hangingPunct="0"/>
              <a:r>
                <a:rPr lang="en-US" sz="1800" b="0">
                  <a:solidFill>
                    <a:schemeClr val="tx2">
                      <a:lumMod val="20000"/>
                      <a:lumOff val="80000"/>
                    </a:schemeClr>
                  </a:solidFill>
                </a:rPr>
                <a:t>100</a:t>
              </a:r>
              <a:endParaRPr lang="en-US" sz="4800" b="0">
                <a:solidFill>
                  <a:schemeClr val="tx2">
                    <a:lumMod val="20000"/>
                    <a:lumOff val="80000"/>
                  </a:schemeClr>
                </a:solidFill>
                <a:latin typeface="Times New Roman" pitchFamily="-65" charset="0"/>
              </a:endParaRPr>
            </a:p>
          </p:txBody>
        </p:sp>
        <p:sp>
          <p:nvSpPr>
            <p:cNvPr id="27" name="Rectangle 68"/>
            <p:cNvSpPr>
              <a:spLocks noChangeArrowheads="1"/>
            </p:cNvSpPr>
            <p:nvPr/>
          </p:nvSpPr>
          <p:spPr bwMode="auto">
            <a:xfrm>
              <a:off x="1081088" y="2716213"/>
              <a:ext cx="468077" cy="276999"/>
            </a:xfrm>
            <a:prstGeom prst="rect">
              <a:avLst/>
            </a:prstGeom>
            <a:noFill/>
            <a:ln w="9525">
              <a:noFill/>
              <a:miter lim="800000"/>
              <a:headEnd/>
              <a:tailEnd/>
            </a:ln>
          </p:spPr>
          <p:txBody>
            <a:bodyPr wrap="none" lIns="0" tIns="0" rIns="0" bIns="0">
              <a:spAutoFit/>
            </a:bodyPr>
            <a:lstStyle/>
            <a:p>
              <a:pPr eaLnBrk="0" hangingPunct="0"/>
              <a:r>
                <a:rPr lang="en-US" sz="1800" b="0" dirty="0">
                  <a:solidFill>
                    <a:schemeClr val="tx2">
                      <a:lumMod val="20000"/>
                      <a:lumOff val="80000"/>
                    </a:schemeClr>
                  </a:solidFill>
                </a:rPr>
                <a:t>1000</a:t>
              </a:r>
              <a:endParaRPr lang="en-US" sz="4800" b="0" dirty="0">
                <a:solidFill>
                  <a:schemeClr val="tx2">
                    <a:lumMod val="20000"/>
                    <a:lumOff val="80000"/>
                  </a:schemeClr>
                </a:solidFill>
                <a:latin typeface="Times New Roman" pitchFamily="-65" charset="0"/>
              </a:endParaRPr>
            </a:p>
          </p:txBody>
        </p:sp>
        <p:sp>
          <p:nvSpPr>
            <p:cNvPr id="28" name="Rectangle 69"/>
            <p:cNvSpPr>
              <a:spLocks noChangeArrowheads="1"/>
            </p:cNvSpPr>
            <p:nvPr/>
          </p:nvSpPr>
          <p:spPr bwMode="auto">
            <a:xfrm rot="16200000">
              <a:off x="-142244" y="4145613"/>
              <a:ext cx="1773562" cy="292388"/>
            </a:xfrm>
            <a:prstGeom prst="rect">
              <a:avLst/>
            </a:prstGeom>
            <a:noFill/>
            <a:ln w="9525">
              <a:noFill/>
              <a:miter lim="800000"/>
              <a:headEnd/>
              <a:tailEnd/>
            </a:ln>
          </p:spPr>
          <p:txBody>
            <a:bodyPr wrap="none" lIns="0" tIns="0" rIns="0" bIns="0">
              <a:spAutoFit/>
            </a:bodyPr>
            <a:lstStyle/>
            <a:p>
              <a:pPr eaLnBrk="0" hangingPunct="0"/>
              <a:r>
                <a:rPr lang="en-US" sz="1900">
                  <a:solidFill>
                    <a:schemeClr val="tx2">
                      <a:lumMod val="20000"/>
                      <a:lumOff val="80000"/>
                    </a:schemeClr>
                  </a:solidFill>
                </a:rPr>
                <a:t>Isoprenoid (mg/L)</a:t>
              </a:r>
              <a:endParaRPr lang="en-US" b="0">
                <a:solidFill>
                  <a:schemeClr val="tx2">
                    <a:lumMod val="20000"/>
                    <a:lumOff val="80000"/>
                  </a:schemeClr>
                </a:solidFill>
                <a:latin typeface="Times New Roman" pitchFamily="-65" charset="0"/>
              </a:endParaRPr>
            </a:p>
          </p:txBody>
        </p:sp>
        <p:sp>
          <p:nvSpPr>
            <p:cNvPr id="29" name="Text Box 70"/>
            <p:cNvSpPr txBox="1">
              <a:spLocks noChangeArrowheads="1"/>
            </p:cNvSpPr>
            <p:nvPr/>
          </p:nvSpPr>
          <p:spPr bwMode="auto">
            <a:xfrm rot="18900000">
              <a:off x="1401622" y="5817672"/>
              <a:ext cx="652744" cy="369332"/>
            </a:xfrm>
            <a:prstGeom prst="rect">
              <a:avLst/>
            </a:prstGeom>
            <a:noFill/>
            <a:ln w="9525">
              <a:noFill/>
              <a:miter lim="800000"/>
              <a:headEnd/>
              <a:tailEnd/>
            </a:ln>
          </p:spPr>
          <p:txBody>
            <a:bodyPr wrap="none">
              <a:spAutoFit/>
            </a:bodyPr>
            <a:lstStyle/>
            <a:p>
              <a:pPr algn="ctr"/>
              <a:r>
                <a:rPr lang="en-US" b="0">
                  <a:solidFill>
                    <a:schemeClr val="tx2">
                      <a:lumMod val="20000"/>
                      <a:lumOff val="80000"/>
                    </a:schemeClr>
                  </a:solidFill>
                </a:rPr>
                <a:t>2001</a:t>
              </a:r>
            </a:p>
          </p:txBody>
        </p:sp>
        <p:sp>
          <p:nvSpPr>
            <p:cNvPr id="30" name="Text Box 71"/>
            <p:cNvSpPr txBox="1">
              <a:spLocks noChangeArrowheads="1"/>
            </p:cNvSpPr>
            <p:nvPr/>
          </p:nvSpPr>
          <p:spPr bwMode="auto">
            <a:xfrm rot="18900000">
              <a:off x="1833421" y="5817672"/>
              <a:ext cx="652744" cy="369332"/>
            </a:xfrm>
            <a:prstGeom prst="rect">
              <a:avLst/>
            </a:prstGeom>
            <a:noFill/>
            <a:ln w="9525">
              <a:noFill/>
              <a:miter lim="800000"/>
              <a:headEnd/>
              <a:tailEnd/>
            </a:ln>
          </p:spPr>
          <p:txBody>
            <a:bodyPr wrap="none">
              <a:spAutoFit/>
            </a:bodyPr>
            <a:lstStyle/>
            <a:p>
              <a:pPr algn="ctr"/>
              <a:r>
                <a:rPr lang="en-US" b="0">
                  <a:solidFill>
                    <a:schemeClr val="tx2">
                      <a:lumMod val="20000"/>
                      <a:lumOff val="80000"/>
                    </a:schemeClr>
                  </a:solidFill>
                </a:rPr>
                <a:t>2002</a:t>
              </a:r>
            </a:p>
          </p:txBody>
        </p:sp>
        <p:sp>
          <p:nvSpPr>
            <p:cNvPr id="31" name="Text Box 72"/>
            <p:cNvSpPr txBox="1">
              <a:spLocks noChangeArrowheads="1"/>
            </p:cNvSpPr>
            <p:nvPr/>
          </p:nvSpPr>
          <p:spPr bwMode="auto">
            <a:xfrm rot="18900000">
              <a:off x="2265221" y="5817672"/>
              <a:ext cx="652744" cy="369332"/>
            </a:xfrm>
            <a:prstGeom prst="rect">
              <a:avLst/>
            </a:prstGeom>
            <a:noFill/>
            <a:ln w="9525">
              <a:noFill/>
              <a:miter lim="800000"/>
              <a:headEnd/>
              <a:tailEnd/>
            </a:ln>
          </p:spPr>
          <p:txBody>
            <a:bodyPr wrap="none">
              <a:spAutoFit/>
            </a:bodyPr>
            <a:lstStyle/>
            <a:p>
              <a:pPr algn="ctr"/>
              <a:r>
                <a:rPr lang="en-US" b="0">
                  <a:solidFill>
                    <a:schemeClr val="tx2">
                      <a:lumMod val="20000"/>
                      <a:lumOff val="80000"/>
                    </a:schemeClr>
                  </a:solidFill>
                </a:rPr>
                <a:t>2003</a:t>
              </a:r>
            </a:p>
          </p:txBody>
        </p:sp>
        <p:sp>
          <p:nvSpPr>
            <p:cNvPr id="32" name="Text Box 73"/>
            <p:cNvSpPr txBox="1">
              <a:spLocks noChangeArrowheads="1"/>
            </p:cNvSpPr>
            <p:nvPr/>
          </p:nvSpPr>
          <p:spPr bwMode="auto">
            <a:xfrm rot="18900000">
              <a:off x="2695436" y="5819259"/>
              <a:ext cx="652744" cy="369332"/>
            </a:xfrm>
            <a:prstGeom prst="rect">
              <a:avLst/>
            </a:prstGeom>
            <a:noFill/>
            <a:ln w="9525">
              <a:noFill/>
              <a:miter lim="800000"/>
              <a:headEnd/>
              <a:tailEnd/>
            </a:ln>
          </p:spPr>
          <p:txBody>
            <a:bodyPr wrap="none">
              <a:spAutoFit/>
            </a:bodyPr>
            <a:lstStyle/>
            <a:p>
              <a:pPr algn="ctr"/>
              <a:r>
                <a:rPr lang="en-US" b="0">
                  <a:solidFill>
                    <a:schemeClr val="tx2">
                      <a:lumMod val="20000"/>
                      <a:lumOff val="80000"/>
                    </a:schemeClr>
                  </a:solidFill>
                </a:rPr>
                <a:t>2004</a:t>
              </a:r>
            </a:p>
          </p:txBody>
        </p:sp>
        <p:sp>
          <p:nvSpPr>
            <p:cNvPr id="33" name="Line 74"/>
            <p:cNvSpPr>
              <a:spLocks noChangeShapeType="1"/>
            </p:cNvSpPr>
            <p:nvPr/>
          </p:nvSpPr>
          <p:spPr bwMode="auto">
            <a:xfrm>
              <a:off x="1663700" y="2441575"/>
              <a:ext cx="23813" cy="4763"/>
            </a:xfrm>
            <a:prstGeom prst="line">
              <a:avLst/>
            </a:prstGeom>
            <a:noFill/>
            <a:ln w="0">
              <a:solidFill>
                <a:srgbClr val="000000"/>
              </a:solidFill>
              <a:round/>
              <a:headEnd/>
              <a:tailEnd/>
            </a:ln>
          </p:spPr>
          <p:txBody>
            <a:bodyPr/>
            <a:lstStyle/>
            <a:p>
              <a:endParaRPr lang="en-US">
                <a:solidFill>
                  <a:schemeClr val="tx2">
                    <a:lumMod val="20000"/>
                    <a:lumOff val="80000"/>
                  </a:schemeClr>
                </a:solidFill>
              </a:endParaRPr>
            </a:p>
          </p:txBody>
        </p:sp>
        <p:sp>
          <p:nvSpPr>
            <p:cNvPr id="34" name="Line 75"/>
            <p:cNvSpPr>
              <a:spLocks noChangeShapeType="1"/>
            </p:cNvSpPr>
            <p:nvPr/>
          </p:nvSpPr>
          <p:spPr bwMode="auto">
            <a:xfrm>
              <a:off x="1663700" y="1998663"/>
              <a:ext cx="23813" cy="3175"/>
            </a:xfrm>
            <a:prstGeom prst="line">
              <a:avLst/>
            </a:prstGeom>
            <a:noFill/>
            <a:ln w="0">
              <a:solidFill>
                <a:srgbClr val="000000"/>
              </a:solidFill>
              <a:round/>
              <a:headEnd/>
              <a:tailEnd/>
            </a:ln>
          </p:spPr>
          <p:txBody>
            <a:bodyPr/>
            <a:lstStyle/>
            <a:p>
              <a:endParaRPr lang="en-US">
                <a:solidFill>
                  <a:schemeClr val="tx2">
                    <a:lumMod val="20000"/>
                    <a:lumOff val="80000"/>
                  </a:schemeClr>
                </a:solidFill>
              </a:endParaRPr>
            </a:p>
          </p:txBody>
        </p:sp>
        <p:sp>
          <p:nvSpPr>
            <p:cNvPr id="35" name="Rectangle 76"/>
            <p:cNvSpPr>
              <a:spLocks noChangeArrowheads="1"/>
            </p:cNvSpPr>
            <p:nvPr/>
          </p:nvSpPr>
          <p:spPr bwMode="auto">
            <a:xfrm>
              <a:off x="771525" y="1889125"/>
              <a:ext cx="759823" cy="276999"/>
            </a:xfrm>
            <a:prstGeom prst="rect">
              <a:avLst/>
            </a:prstGeom>
            <a:noFill/>
            <a:ln w="9525">
              <a:noFill/>
              <a:miter lim="800000"/>
              <a:headEnd/>
              <a:tailEnd/>
            </a:ln>
          </p:spPr>
          <p:txBody>
            <a:bodyPr wrap="none" lIns="0" tIns="0" rIns="0" bIns="0">
              <a:spAutoFit/>
            </a:bodyPr>
            <a:lstStyle/>
            <a:p>
              <a:pPr eaLnBrk="0" hangingPunct="0"/>
              <a:r>
                <a:rPr lang="en-US" sz="1800" b="0">
                  <a:solidFill>
                    <a:schemeClr val="tx2">
                      <a:lumMod val="20000"/>
                      <a:lumOff val="80000"/>
                    </a:schemeClr>
                  </a:solidFill>
                </a:rPr>
                <a:t>100,000</a:t>
              </a:r>
              <a:endParaRPr lang="en-US" sz="4800" b="0">
                <a:solidFill>
                  <a:schemeClr val="tx2">
                    <a:lumMod val="20000"/>
                    <a:lumOff val="80000"/>
                  </a:schemeClr>
                </a:solidFill>
                <a:latin typeface="Times New Roman" pitchFamily="-65" charset="0"/>
              </a:endParaRPr>
            </a:p>
          </p:txBody>
        </p:sp>
        <p:sp>
          <p:nvSpPr>
            <p:cNvPr id="36" name="Rectangle 77"/>
            <p:cNvSpPr>
              <a:spLocks noChangeArrowheads="1"/>
            </p:cNvSpPr>
            <p:nvPr/>
          </p:nvSpPr>
          <p:spPr bwMode="auto">
            <a:xfrm>
              <a:off x="890588" y="2306638"/>
              <a:ext cx="642805" cy="276999"/>
            </a:xfrm>
            <a:prstGeom prst="rect">
              <a:avLst/>
            </a:prstGeom>
            <a:noFill/>
            <a:ln w="9525">
              <a:noFill/>
              <a:miter lim="800000"/>
              <a:headEnd/>
              <a:tailEnd/>
            </a:ln>
          </p:spPr>
          <p:txBody>
            <a:bodyPr wrap="none" lIns="0" tIns="0" rIns="0" bIns="0">
              <a:spAutoFit/>
            </a:bodyPr>
            <a:lstStyle/>
            <a:p>
              <a:pPr eaLnBrk="0" hangingPunct="0"/>
              <a:r>
                <a:rPr lang="en-US" sz="1800" b="0">
                  <a:solidFill>
                    <a:schemeClr val="tx2">
                      <a:lumMod val="20000"/>
                      <a:lumOff val="80000"/>
                    </a:schemeClr>
                  </a:solidFill>
                </a:rPr>
                <a:t>10,000</a:t>
              </a:r>
              <a:endParaRPr lang="en-US" sz="4800" b="0">
                <a:solidFill>
                  <a:schemeClr val="tx2">
                    <a:lumMod val="20000"/>
                    <a:lumOff val="80000"/>
                  </a:schemeClr>
                </a:solidFill>
                <a:latin typeface="Times New Roman" pitchFamily="-65" charset="0"/>
              </a:endParaRPr>
            </a:p>
          </p:txBody>
        </p:sp>
        <p:sp>
          <p:nvSpPr>
            <p:cNvPr id="37" name="Rectangle 78"/>
            <p:cNvSpPr>
              <a:spLocks noChangeArrowheads="1"/>
            </p:cNvSpPr>
            <p:nvPr/>
          </p:nvSpPr>
          <p:spPr bwMode="auto">
            <a:xfrm>
              <a:off x="3519488" y="2544763"/>
              <a:ext cx="209550" cy="3103562"/>
            </a:xfrm>
            <a:prstGeom prst="rect">
              <a:avLst/>
            </a:prstGeom>
            <a:solidFill>
              <a:schemeClr val="accent1">
                <a:lumMod val="20000"/>
                <a:lumOff val="80000"/>
              </a:schemeClr>
            </a:solidFill>
            <a:ln w="6350">
              <a:solidFill>
                <a:schemeClr val="tx1"/>
              </a:solidFill>
              <a:miter lim="800000"/>
              <a:headEnd/>
              <a:tailEnd/>
            </a:ln>
          </p:spPr>
          <p:txBody>
            <a:bodyPr/>
            <a:lstStyle/>
            <a:p>
              <a:endParaRPr lang="en-US" sz="1800">
                <a:solidFill>
                  <a:schemeClr val="tx2">
                    <a:lumMod val="20000"/>
                    <a:lumOff val="80000"/>
                  </a:schemeClr>
                </a:solidFill>
              </a:endParaRPr>
            </a:p>
          </p:txBody>
        </p:sp>
        <p:sp>
          <p:nvSpPr>
            <p:cNvPr id="38" name="Rectangle 79"/>
            <p:cNvSpPr>
              <a:spLocks noChangeArrowheads="1"/>
            </p:cNvSpPr>
            <p:nvPr/>
          </p:nvSpPr>
          <p:spPr bwMode="auto">
            <a:xfrm>
              <a:off x="3943350" y="2241550"/>
              <a:ext cx="209550" cy="3406775"/>
            </a:xfrm>
            <a:prstGeom prst="rect">
              <a:avLst/>
            </a:prstGeom>
            <a:solidFill>
              <a:schemeClr val="accent1">
                <a:lumMod val="20000"/>
                <a:lumOff val="80000"/>
              </a:schemeClr>
            </a:solidFill>
            <a:ln w="6350">
              <a:solidFill>
                <a:schemeClr val="tx1"/>
              </a:solidFill>
              <a:miter lim="800000"/>
              <a:headEnd/>
              <a:tailEnd/>
            </a:ln>
          </p:spPr>
          <p:txBody>
            <a:bodyPr/>
            <a:lstStyle/>
            <a:p>
              <a:endParaRPr lang="en-US" sz="1800">
                <a:solidFill>
                  <a:schemeClr val="tx2">
                    <a:lumMod val="20000"/>
                    <a:lumOff val="80000"/>
                  </a:schemeClr>
                </a:solidFill>
              </a:endParaRPr>
            </a:p>
          </p:txBody>
        </p:sp>
        <p:sp>
          <p:nvSpPr>
            <p:cNvPr id="39" name="Text Box 80"/>
            <p:cNvSpPr txBox="1">
              <a:spLocks noChangeArrowheads="1"/>
            </p:cNvSpPr>
            <p:nvPr/>
          </p:nvSpPr>
          <p:spPr bwMode="auto">
            <a:xfrm rot="18900000">
              <a:off x="3100247" y="5817672"/>
              <a:ext cx="652744" cy="369332"/>
            </a:xfrm>
            <a:prstGeom prst="rect">
              <a:avLst/>
            </a:prstGeom>
            <a:noFill/>
            <a:ln w="9525">
              <a:noFill/>
              <a:miter lim="800000"/>
              <a:headEnd/>
              <a:tailEnd/>
            </a:ln>
          </p:spPr>
          <p:txBody>
            <a:bodyPr wrap="none">
              <a:spAutoFit/>
            </a:bodyPr>
            <a:lstStyle/>
            <a:p>
              <a:pPr algn="ctr"/>
              <a:r>
                <a:rPr lang="en-US" b="0">
                  <a:solidFill>
                    <a:schemeClr val="tx2">
                      <a:lumMod val="20000"/>
                      <a:lumOff val="80000"/>
                    </a:schemeClr>
                  </a:solidFill>
                </a:rPr>
                <a:t>2005</a:t>
              </a:r>
            </a:p>
          </p:txBody>
        </p:sp>
        <p:sp>
          <p:nvSpPr>
            <p:cNvPr id="40" name="Text Box 81"/>
            <p:cNvSpPr txBox="1">
              <a:spLocks noChangeArrowheads="1"/>
            </p:cNvSpPr>
            <p:nvPr/>
          </p:nvSpPr>
          <p:spPr bwMode="auto">
            <a:xfrm rot="18900000">
              <a:off x="3532046" y="5817672"/>
              <a:ext cx="652744" cy="369332"/>
            </a:xfrm>
            <a:prstGeom prst="rect">
              <a:avLst/>
            </a:prstGeom>
            <a:noFill/>
            <a:ln w="9525">
              <a:noFill/>
              <a:miter lim="800000"/>
              <a:headEnd/>
              <a:tailEnd/>
            </a:ln>
          </p:spPr>
          <p:txBody>
            <a:bodyPr wrap="none">
              <a:spAutoFit/>
            </a:bodyPr>
            <a:lstStyle/>
            <a:p>
              <a:pPr algn="ctr"/>
              <a:r>
                <a:rPr lang="en-US" b="0">
                  <a:solidFill>
                    <a:schemeClr val="tx2">
                      <a:lumMod val="20000"/>
                      <a:lumOff val="80000"/>
                    </a:schemeClr>
                  </a:solidFill>
                </a:rPr>
                <a:t>2006</a:t>
              </a:r>
            </a:p>
          </p:txBody>
        </p:sp>
        <p:sp>
          <p:nvSpPr>
            <p:cNvPr id="41" name="Rectangle 82"/>
            <p:cNvSpPr>
              <a:spLocks noChangeArrowheads="1"/>
            </p:cNvSpPr>
            <p:nvPr/>
          </p:nvSpPr>
          <p:spPr bwMode="auto">
            <a:xfrm>
              <a:off x="1663700" y="2005013"/>
              <a:ext cx="2593975" cy="3649662"/>
            </a:xfrm>
            <a:prstGeom prst="rect">
              <a:avLst/>
            </a:prstGeom>
            <a:noFill/>
            <a:ln w="6350">
              <a:solidFill>
                <a:schemeClr val="tx1"/>
              </a:solidFill>
              <a:miter lim="800000"/>
              <a:headEnd/>
              <a:tailEnd/>
            </a:ln>
          </p:spPr>
          <p:txBody>
            <a:bodyPr/>
            <a:lstStyle/>
            <a:p>
              <a:endParaRPr lang="en-US" sz="1800">
                <a:solidFill>
                  <a:schemeClr val="tx2">
                    <a:lumMod val="20000"/>
                    <a:lumOff val="80000"/>
                  </a:schemeClr>
                </a:solidFill>
              </a:endParaRPr>
            </a:p>
          </p:txBody>
        </p:sp>
      </p:grpSp>
      <p:grpSp>
        <p:nvGrpSpPr>
          <p:cNvPr id="3" name="Group 87"/>
          <p:cNvGrpSpPr/>
          <p:nvPr/>
        </p:nvGrpSpPr>
        <p:grpSpPr>
          <a:xfrm>
            <a:off x="4495802" y="3069034"/>
            <a:ext cx="4300429" cy="2417366"/>
            <a:chOff x="4462571" y="2362200"/>
            <a:chExt cx="4300429" cy="2417366"/>
          </a:xfrm>
        </p:grpSpPr>
        <p:sp>
          <p:nvSpPr>
            <p:cNvPr id="43" name="Bent Arrow 42"/>
            <p:cNvSpPr/>
            <p:nvPr/>
          </p:nvSpPr>
          <p:spPr>
            <a:xfrm>
              <a:off x="4462571" y="2362200"/>
              <a:ext cx="504411" cy="588480"/>
            </a:xfrm>
            <a:prstGeom prst="ben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44" name="Right Arrow 43"/>
            <p:cNvSpPr/>
            <p:nvPr/>
          </p:nvSpPr>
          <p:spPr>
            <a:xfrm>
              <a:off x="4734178" y="2503248"/>
              <a:ext cx="924754" cy="58848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45" name="Right Arrow 44"/>
            <p:cNvSpPr/>
            <p:nvPr/>
          </p:nvSpPr>
          <p:spPr>
            <a:xfrm>
              <a:off x="5626597" y="2503248"/>
              <a:ext cx="924754" cy="588480"/>
            </a:xfrm>
            <a:prstGeom prst="right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46" name="Right Arrow 45"/>
            <p:cNvSpPr/>
            <p:nvPr/>
          </p:nvSpPr>
          <p:spPr>
            <a:xfrm>
              <a:off x="6499616" y="2503248"/>
              <a:ext cx="924754" cy="588480"/>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47" name="Rectangle 46"/>
            <p:cNvSpPr/>
            <p:nvPr/>
          </p:nvSpPr>
          <p:spPr>
            <a:xfrm>
              <a:off x="4869980" y="2641988"/>
              <a:ext cx="574901" cy="338554"/>
            </a:xfrm>
            <a:prstGeom prst="rect">
              <a:avLst/>
            </a:prstGeom>
          </p:spPr>
          <p:txBody>
            <a:bodyPr wrap="none">
              <a:spAutoFit/>
            </a:bodyPr>
            <a:lstStyle/>
            <a:p>
              <a:r>
                <a:rPr lang="en-US" sz="1600" i="1" dirty="0" err="1" smtClean="0"/>
                <a:t>atoB</a:t>
              </a:r>
              <a:endParaRPr lang="en-US" sz="1600" dirty="0"/>
            </a:p>
          </p:txBody>
        </p:sp>
        <p:sp>
          <p:nvSpPr>
            <p:cNvPr id="48" name="Rectangle 47"/>
            <p:cNvSpPr/>
            <p:nvPr/>
          </p:nvSpPr>
          <p:spPr>
            <a:xfrm>
              <a:off x="5725707" y="2641988"/>
              <a:ext cx="710451" cy="338554"/>
            </a:xfrm>
            <a:prstGeom prst="rect">
              <a:avLst/>
            </a:prstGeom>
          </p:spPr>
          <p:txBody>
            <a:bodyPr wrap="none">
              <a:spAutoFit/>
            </a:bodyPr>
            <a:lstStyle/>
            <a:p>
              <a:r>
                <a:rPr lang="en-US" sz="1600" i="1" dirty="0" smtClean="0"/>
                <a:t>HMGS</a:t>
              </a:r>
              <a:endParaRPr lang="en-US" sz="1600" dirty="0"/>
            </a:p>
          </p:txBody>
        </p:sp>
        <p:sp>
          <p:nvSpPr>
            <p:cNvPr id="49" name="Rectangle 48"/>
            <p:cNvSpPr/>
            <p:nvPr/>
          </p:nvSpPr>
          <p:spPr>
            <a:xfrm>
              <a:off x="6551351" y="2641988"/>
              <a:ext cx="798617" cy="338554"/>
            </a:xfrm>
            <a:prstGeom prst="rect">
              <a:avLst/>
            </a:prstGeom>
          </p:spPr>
          <p:txBody>
            <a:bodyPr wrap="none">
              <a:spAutoFit/>
            </a:bodyPr>
            <a:lstStyle/>
            <a:p>
              <a:r>
                <a:rPr lang="en-US" sz="1600" i="1" dirty="0" err="1" smtClean="0"/>
                <a:t>tHMGR</a:t>
              </a:r>
              <a:endParaRPr lang="en-US" sz="1600" dirty="0"/>
            </a:p>
          </p:txBody>
        </p:sp>
        <p:sp>
          <p:nvSpPr>
            <p:cNvPr id="50" name="Bent Arrow 49"/>
            <p:cNvSpPr/>
            <p:nvPr/>
          </p:nvSpPr>
          <p:spPr>
            <a:xfrm>
              <a:off x="4462571" y="4050038"/>
              <a:ext cx="504411" cy="588480"/>
            </a:xfrm>
            <a:prstGeom prst="ben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1" name="Right Arrow 50"/>
            <p:cNvSpPr/>
            <p:nvPr/>
          </p:nvSpPr>
          <p:spPr>
            <a:xfrm>
              <a:off x="4734177" y="4191086"/>
              <a:ext cx="970022" cy="588480"/>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2" name="Right Arrow 51"/>
            <p:cNvSpPr/>
            <p:nvPr/>
          </p:nvSpPr>
          <p:spPr>
            <a:xfrm>
              <a:off x="5671864" y="4191086"/>
              <a:ext cx="924754" cy="58848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3" name="Right Arrow 52"/>
            <p:cNvSpPr/>
            <p:nvPr/>
          </p:nvSpPr>
          <p:spPr>
            <a:xfrm>
              <a:off x="6544884" y="4191086"/>
              <a:ext cx="924754" cy="58848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4" name="Rectangle 53"/>
            <p:cNvSpPr/>
            <p:nvPr/>
          </p:nvSpPr>
          <p:spPr>
            <a:xfrm>
              <a:off x="4915247" y="4329826"/>
              <a:ext cx="522900" cy="338554"/>
            </a:xfrm>
            <a:prstGeom prst="rect">
              <a:avLst/>
            </a:prstGeom>
          </p:spPr>
          <p:txBody>
            <a:bodyPr wrap="none">
              <a:spAutoFit/>
            </a:bodyPr>
            <a:lstStyle/>
            <a:p>
              <a:r>
                <a:rPr lang="en-US" sz="1600" i="1" dirty="0" smtClean="0"/>
                <a:t>ADS</a:t>
              </a:r>
              <a:endParaRPr lang="en-US" sz="1600" dirty="0"/>
            </a:p>
          </p:txBody>
        </p:sp>
        <p:sp>
          <p:nvSpPr>
            <p:cNvPr id="55" name="Rectangle 54"/>
            <p:cNvSpPr/>
            <p:nvPr/>
          </p:nvSpPr>
          <p:spPr>
            <a:xfrm>
              <a:off x="5770974" y="4329826"/>
              <a:ext cx="612668" cy="338554"/>
            </a:xfrm>
            <a:prstGeom prst="rect">
              <a:avLst/>
            </a:prstGeom>
          </p:spPr>
          <p:txBody>
            <a:bodyPr wrap="none">
              <a:spAutoFit/>
            </a:bodyPr>
            <a:lstStyle/>
            <a:p>
              <a:r>
                <a:rPr lang="en-US" sz="1600" i="1" dirty="0" smtClean="0"/>
                <a:t>AMO</a:t>
              </a:r>
              <a:endParaRPr lang="en-US" sz="1600" dirty="0"/>
            </a:p>
          </p:txBody>
        </p:sp>
        <p:sp>
          <p:nvSpPr>
            <p:cNvPr id="56" name="Rectangle 55"/>
            <p:cNvSpPr/>
            <p:nvPr/>
          </p:nvSpPr>
          <p:spPr>
            <a:xfrm>
              <a:off x="6596619" y="4329826"/>
              <a:ext cx="510076" cy="338554"/>
            </a:xfrm>
            <a:prstGeom prst="rect">
              <a:avLst/>
            </a:prstGeom>
          </p:spPr>
          <p:txBody>
            <a:bodyPr wrap="none">
              <a:spAutoFit/>
            </a:bodyPr>
            <a:lstStyle/>
            <a:p>
              <a:r>
                <a:rPr lang="en-US" sz="1600" i="1" dirty="0" smtClean="0"/>
                <a:t>CPR</a:t>
              </a:r>
              <a:endParaRPr lang="en-US" sz="1600" dirty="0"/>
            </a:p>
          </p:txBody>
        </p:sp>
        <p:sp>
          <p:nvSpPr>
            <p:cNvPr id="57" name="Bent Arrow 56"/>
            <p:cNvSpPr/>
            <p:nvPr/>
          </p:nvSpPr>
          <p:spPr>
            <a:xfrm>
              <a:off x="4462571" y="3229867"/>
              <a:ext cx="504411" cy="588480"/>
            </a:xfrm>
            <a:prstGeom prst="ben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8" name="Right Arrow 57"/>
            <p:cNvSpPr/>
            <p:nvPr/>
          </p:nvSpPr>
          <p:spPr>
            <a:xfrm>
              <a:off x="4734178" y="3370915"/>
              <a:ext cx="924754" cy="58848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9" name="Right Arrow 58"/>
            <p:cNvSpPr/>
            <p:nvPr/>
          </p:nvSpPr>
          <p:spPr>
            <a:xfrm>
              <a:off x="5626597" y="3370915"/>
              <a:ext cx="924754" cy="58848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60" name="Right Arrow 59"/>
            <p:cNvSpPr/>
            <p:nvPr/>
          </p:nvSpPr>
          <p:spPr>
            <a:xfrm>
              <a:off x="6499616" y="3370915"/>
              <a:ext cx="924754" cy="588480"/>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61" name="Rectangle 60"/>
            <p:cNvSpPr/>
            <p:nvPr/>
          </p:nvSpPr>
          <p:spPr>
            <a:xfrm>
              <a:off x="4869980" y="3509655"/>
              <a:ext cx="466794" cy="338554"/>
            </a:xfrm>
            <a:prstGeom prst="rect">
              <a:avLst/>
            </a:prstGeom>
          </p:spPr>
          <p:txBody>
            <a:bodyPr wrap="none">
              <a:spAutoFit/>
            </a:bodyPr>
            <a:lstStyle/>
            <a:p>
              <a:r>
                <a:rPr lang="en-US" sz="1600" i="1" dirty="0" smtClean="0"/>
                <a:t>MK</a:t>
              </a:r>
              <a:endParaRPr lang="en-US" sz="1600" dirty="0"/>
            </a:p>
          </p:txBody>
        </p:sp>
        <p:sp>
          <p:nvSpPr>
            <p:cNvPr id="62" name="Rectangle 61"/>
            <p:cNvSpPr/>
            <p:nvPr/>
          </p:nvSpPr>
          <p:spPr>
            <a:xfrm>
              <a:off x="5725706" y="3509655"/>
              <a:ext cx="572593" cy="338554"/>
            </a:xfrm>
            <a:prstGeom prst="rect">
              <a:avLst/>
            </a:prstGeom>
          </p:spPr>
          <p:txBody>
            <a:bodyPr wrap="none">
              <a:spAutoFit/>
            </a:bodyPr>
            <a:lstStyle/>
            <a:p>
              <a:r>
                <a:rPr lang="en-US" sz="1600" i="1" dirty="0" smtClean="0"/>
                <a:t>PMK</a:t>
              </a:r>
              <a:endParaRPr lang="en-US" sz="1600" dirty="0"/>
            </a:p>
          </p:txBody>
        </p:sp>
        <p:sp>
          <p:nvSpPr>
            <p:cNvPr id="63" name="Rectangle 62"/>
            <p:cNvSpPr/>
            <p:nvPr/>
          </p:nvSpPr>
          <p:spPr>
            <a:xfrm>
              <a:off x="6551351" y="3509655"/>
              <a:ext cx="591829" cy="338554"/>
            </a:xfrm>
            <a:prstGeom prst="rect">
              <a:avLst/>
            </a:prstGeom>
          </p:spPr>
          <p:txBody>
            <a:bodyPr wrap="none">
              <a:spAutoFit/>
            </a:bodyPr>
            <a:lstStyle/>
            <a:p>
              <a:r>
                <a:rPr lang="en-US" sz="1600" i="1" dirty="0" smtClean="0"/>
                <a:t>MPD</a:t>
              </a:r>
              <a:endParaRPr lang="en-US" sz="1600" dirty="0"/>
            </a:p>
          </p:txBody>
        </p:sp>
        <p:sp>
          <p:nvSpPr>
            <p:cNvPr id="64" name="Right Arrow 63"/>
            <p:cNvSpPr/>
            <p:nvPr/>
          </p:nvSpPr>
          <p:spPr>
            <a:xfrm>
              <a:off x="7372635" y="3370915"/>
              <a:ext cx="575547" cy="58848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65" name="Right Arrow 64"/>
            <p:cNvSpPr/>
            <p:nvPr/>
          </p:nvSpPr>
          <p:spPr>
            <a:xfrm>
              <a:off x="7954648" y="3370915"/>
              <a:ext cx="808352" cy="58848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66" name="Rectangle 65"/>
            <p:cNvSpPr/>
            <p:nvPr/>
          </p:nvSpPr>
          <p:spPr>
            <a:xfrm>
              <a:off x="7424370" y="3509655"/>
              <a:ext cx="383438" cy="338554"/>
            </a:xfrm>
            <a:prstGeom prst="rect">
              <a:avLst/>
            </a:prstGeom>
          </p:spPr>
          <p:txBody>
            <a:bodyPr wrap="none">
              <a:spAutoFit/>
            </a:bodyPr>
            <a:lstStyle/>
            <a:p>
              <a:r>
                <a:rPr lang="en-US" sz="1600" i="1" dirty="0" err="1" smtClean="0"/>
                <a:t>idi</a:t>
              </a:r>
              <a:endParaRPr lang="en-US" sz="1600" dirty="0"/>
            </a:p>
          </p:txBody>
        </p:sp>
        <p:sp>
          <p:nvSpPr>
            <p:cNvPr id="67" name="Rectangle 66"/>
            <p:cNvSpPr/>
            <p:nvPr/>
          </p:nvSpPr>
          <p:spPr>
            <a:xfrm>
              <a:off x="8006383" y="3509655"/>
              <a:ext cx="535724" cy="338554"/>
            </a:xfrm>
            <a:prstGeom prst="rect">
              <a:avLst/>
            </a:prstGeom>
          </p:spPr>
          <p:txBody>
            <a:bodyPr wrap="none">
              <a:spAutoFit/>
            </a:bodyPr>
            <a:lstStyle/>
            <a:p>
              <a:r>
                <a:rPr lang="en-US" sz="1600" i="1" dirty="0" err="1" smtClean="0"/>
                <a:t>isp</a:t>
              </a:r>
              <a:r>
                <a:rPr lang="en-US" sz="1600" dirty="0" err="1" smtClean="0"/>
                <a:t>A</a:t>
              </a:r>
              <a:endParaRPr lang="en-US" sz="1600" dirty="0"/>
            </a:p>
          </p:txBody>
        </p:sp>
      </p:grpSp>
      <p:pic>
        <p:nvPicPr>
          <p:cNvPr id="68" name="Picture 67" descr="artemisinin.png"/>
          <p:cNvPicPr>
            <a:picLocks noChangeAspect="1"/>
          </p:cNvPicPr>
          <p:nvPr/>
        </p:nvPicPr>
        <p:blipFill>
          <a:blip r:embed="rId4" cstate="print">
            <a:clrChange>
              <a:clrFrom>
                <a:srgbClr val="000000"/>
              </a:clrFrom>
              <a:clrTo>
                <a:srgbClr val="000000">
                  <a:alpha val="0"/>
                </a:srgbClr>
              </a:clrTo>
            </a:clrChange>
          </a:blip>
          <a:stretch>
            <a:fillRect/>
          </a:stretch>
        </p:blipFill>
        <p:spPr>
          <a:xfrm>
            <a:off x="5929785" y="288657"/>
            <a:ext cx="2223617" cy="2302147"/>
          </a:xfrm>
          <a:prstGeom prst="rect">
            <a:avLst/>
          </a:prstGeom>
        </p:spPr>
      </p:pic>
      <p:sp>
        <p:nvSpPr>
          <p:cNvPr id="69" name="Rectangle 68"/>
          <p:cNvSpPr/>
          <p:nvPr/>
        </p:nvSpPr>
        <p:spPr>
          <a:xfrm>
            <a:off x="5181600" y="6260068"/>
            <a:ext cx="3730252" cy="369332"/>
          </a:xfrm>
          <a:prstGeom prst="rect">
            <a:avLst/>
          </a:prstGeom>
        </p:spPr>
        <p:txBody>
          <a:bodyPr wrap="none">
            <a:spAutoFit/>
          </a:bodyPr>
          <a:lstStyle/>
          <a:p>
            <a:r>
              <a:rPr lang="en-US" dirty="0" err="1" smtClean="0">
                <a:solidFill>
                  <a:schemeClr val="tx2">
                    <a:lumMod val="20000"/>
                    <a:lumOff val="80000"/>
                  </a:schemeClr>
                </a:solidFill>
                <a:latin typeface="Rockwell Extra Bold" pitchFamily="18" charset="0"/>
              </a:rPr>
              <a:t>Keasling</a:t>
            </a:r>
            <a:r>
              <a:rPr lang="en-US" dirty="0" smtClean="0">
                <a:solidFill>
                  <a:schemeClr val="tx2">
                    <a:lumMod val="20000"/>
                    <a:lumOff val="80000"/>
                  </a:schemeClr>
                </a:solidFill>
                <a:latin typeface="Rockwell Extra Bold" pitchFamily="18" charset="0"/>
              </a:rPr>
              <a:t> Lab, UC Berkeley</a:t>
            </a:r>
            <a:endParaRPr lang="en-US" dirty="0">
              <a:solidFill>
                <a:schemeClr val="tx2">
                  <a:lumMod val="20000"/>
                  <a:lumOff val="80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Extraction of small molecules</a:t>
            </a:r>
            <a:endParaRPr lang="en-US" sz="2000" dirty="0">
              <a:solidFill>
                <a:srgbClr val="1F497D">
                  <a:lumMod val="20000"/>
                  <a:lumOff val="80000"/>
                </a:srgbClr>
              </a:solidFill>
              <a:latin typeface="Rockwell Extra Bold" pitchFamily="18" charset="0"/>
              <a:cs typeface="Arial" pitchFamily="34" charset="0"/>
            </a:endParaRPr>
          </a:p>
        </p:txBody>
      </p:sp>
      <p:sp>
        <p:nvSpPr>
          <p:cNvPr id="4" name="Rectangle 3"/>
          <p:cNvSpPr/>
          <p:nvPr/>
        </p:nvSpPr>
        <p:spPr>
          <a:xfrm>
            <a:off x="1066800" y="914400"/>
            <a:ext cx="7848600" cy="3046988"/>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rPr>
              <a:t>Methanol Extraction</a:t>
            </a:r>
          </a:p>
          <a:p>
            <a:pPr marL="457200" indent="-457200">
              <a:buFont typeface="Wingdings" pitchFamily="2" charset="2"/>
              <a:buChar char="§"/>
            </a:pPr>
            <a:r>
              <a:rPr lang="en-US" sz="2400" dirty="0" err="1" smtClean="0">
                <a:solidFill>
                  <a:srgbClr val="1F497D">
                    <a:lumMod val="20000"/>
                    <a:lumOff val="80000"/>
                  </a:srgbClr>
                </a:solidFill>
              </a:rPr>
              <a:t>Toluenization</a:t>
            </a:r>
            <a:endParaRPr lang="en-US" sz="2400" dirty="0" smtClean="0">
              <a:solidFill>
                <a:srgbClr val="1F497D">
                  <a:lumMod val="20000"/>
                  <a:lumOff val="80000"/>
                </a:srgbClr>
              </a:solidFill>
            </a:endParaRPr>
          </a:p>
          <a:p>
            <a:pPr marL="457200" indent="-457200">
              <a:buFont typeface="Wingdings" pitchFamily="2" charset="2"/>
              <a:buChar char="§"/>
            </a:pPr>
            <a:r>
              <a:rPr lang="en-US" sz="2400" dirty="0" smtClean="0">
                <a:solidFill>
                  <a:srgbClr val="1F497D">
                    <a:lumMod val="20000"/>
                    <a:lumOff val="80000"/>
                  </a:srgbClr>
                </a:solidFill>
              </a:rPr>
              <a:t>Hot phenol/Water</a:t>
            </a:r>
          </a:p>
          <a:p>
            <a:pPr marL="457200" indent="-457200">
              <a:buFont typeface="Wingdings" pitchFamily="2" charset="2"/>
              <a:buChar char="§"/>
            </a:pPr>
            <a:r>
              <a:rPr lang="en-US" sz="2400" dirty="0" err="1" smtClean="0">
                <a:solidFill>
                  <a:srgbClr val="1F497D">
                    <a:lumMod val="20000"/>
                    <a:lumOff val="80000"/>
                  </a:srgbClr>
                </a:solidFill>
              </a:rPr>
              <a:t>Permeabilization</a:t>
            </a:r>
            <a:r>
              <a:rPr lang="en-US" sz="2400" dirty="0" smtClean="0">
                <a:solidFill>
                  <a:srgbClr val="1F497D">
                    <a:lumMod val="20000"/>
                    <a:lumOff val="80000"/>
                  </a:srgbClr>
                </a:solidFill>
              </a:rPr>
              <a:t> with mild detergents</a:t>
            </a:r>
          </a:p>
          <a:p>
            <a:pPr marL="457200" indent="-457200">
              <a:buFont typeface="Wingdings" pitchFamily="2" charset="2"/>
              <a:buChar char="§"/>
            </a:pPr>
            <a:r>
              <a:rPr lang="en-US" sz="2400" dirty="0" smtClean="0">
                <a:solidFill>
                  <a:srgbClr val="1F497D">
                    <a:lumMod val="20000"/>
                    <a:lumOff val="80000"/>
                  </a:srgbClr>
                </a:solidFill>
              </a:rPr>
              <a:t>Fraction-specific methods:</a:t>
            </a:r>
          </a:p>
          <a:p>
            <a:pPr marL="914400" lvl="1" indent="-457200">
              <a:buFont typeface="Wingdings" pitchFamily="2" charset="2"/>
              <a:buChar char="§"/>
            </a:pPr>
            <a:r>
              <a:rPr lang="en-US" sz="2400" dirty="0" smtClean="0">
                <a:solidFill>
                  <a:srgbClr val="1F497D">
                    <a:lumMod val="20000"/>
                    <a:lumOff val="80000"/>
                  </a:srgbClr>
                </a:solidFill>
              </a:rPr>
              <a:t>Bligh–Dyer extraction of lipids</a:t>
            </a:r>
          </a:p>
          <a:p>
            <a:pPr marL="914400" lvl="1" indent="-457200">
              <a:buFont typeface="Wingdings" pitchFamily="2" charset="2"/>
              <a:buChar char="§"/>
            </a:pPr>
            <a:r>
              <a:rPr lang="en-US" sz="2400" dirty="0" smtClean="0">
                <a:solidFill>
                  <a:srgbClr val="1F497D">
                    <a:lumMod val="20000"/>
                    <a:lumOff val="80000"/>
                  </a:srgbClr>
                </a:solidFill>
              </a:rPr>
              <a:t>Liquid-Liquid extraction of Ammonia-treated material for alkaloids</a:t>
            </a:r>
          </a:p>
        </p:txBody>
      </p:sp>
      <p:sp>
        <p:nvSpPr>
          <p:cNvPr id="5" name="TextBox 4"/>
          <p:cNvSpPr txBox="1">
            <a:spLocks noChangeArrowheads="1"/>
          </p:cNvSpPr>
          <p:nvPr/>
        </p:nvSpPr>
        <p:spPr bwMode="auto">
          <a:xfrm>
            <a:off x="304800" y="4001873"/>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Analysis methods</a:t>
            </a:r>
          </a:p>
        </p:txBody>
      </p:sp>
      <p:sp>
        <p:nvSpPr>
          <p:cNvPr id="6" name="Rectangle 5"/>
          <p:cNvSpPr/>
          <p:nvPr/>
        </p:nvSpPr>
        <p:spPr>
          <a:xfrm>
            <a:off x="1066800" y="4724400"/>
            <a:ext cx="7848600" cy="2308324"/>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rPr>
              <a:t>Liquid chromatography (UV or MS readout)</a:t>
            </a:r>
          </a:p>
          <a:p>
            <a:pPr marL="457200" indent="-457200">
              <a:buFont typeface="Wingdings" pitchFamily="2" charset="2"/>
              <a:buChar char="§"/>
            </a:pPr>
            <a:r>
              <a:rPr lang="en-US" sz="2400" dirty="0" smtClean="0">
                <a:solidFill>
                  <a:srgbClr val="1F497D">
                    <a:lumMod val="20000"/>
                    <a:lumOff val="80000"/>
                  </a:srgbClr>
                </a:solidFill>
              </a:rPr>
              <a:t>Gas chromatograph (UV, flame, or MS readout)</a:t>
            </a:r>
          </a:p>
          <a:p>
            <a:pPr marL="457200" indent="-457200">
              <a:buFont typeface="Wingdings" pitchFamily="2" charset="2"/>
              <a:buChar char="§"/>
            </a:pPr>
            <a:r>
              <a:rPr lang="en-US" sz="2400" dirty="0" smtClean="0">
                <a:solidFill>
                  <a:srgbClr val="1F497D">
                    <a:lumMod val="20000"/>
                    <a:lumOff val="80000"/>
                  </a:srgbClr>
                </a:solidFill>
              </a:rPr>
              <a:t>Thin-Layer chromatography (UV or radioactivity readout)</a:t>
            </a:r>
          </a:p>
          <a:p>
            <a:pPr marL="457200" indent="-457200">
              <a:buFont typeface="Wingdings" pitchFamily="2" charset="2"/>
              <a:buChar char="§"/>
            </a:pPr>
            <a:r>
              <a:rPr lang="en-US" sz="2400" dirty="0" smtClean="0">
                <a:solidFill>
                  <a:srgbClr val="1F497D">
                    <a:lumMod val="20000"/>
                    <a:lumOff val="80000"/>
                  </a:srgbClr>
                </a:solidFill>
              </a:rPr>
              <a:t>Mass spectrometry </a:t>
            </a:r>
          </a:p>
          <a:p>
            <a:pPr marL="457200" indent="-457200">
              <a:buFont typeface="Wingdings" pitchFamily="2" charset="2"/>
              <a:buChar char="§"/>
            </a:pPr>
            <a:r>
              <a:rPr lang="en-US" sz="2400" dirty="0" smtClean="0">
                <a:solidFill>
                  <a:srgbClr val="1F497D">
                    <a:lumMod val="20000"/>
                    <a:lumOff val="80000"/>
                  </a:srgbClr>
                </a:solidFill>
              </a:rPr>
              <a:t>Nuclear magnetic resonance (NMR)</a:t>
            </a:r>
          </a:p>
          <a:p>
            <a:pPr marL="457200" indent="-457200">
              <a:buFont typeface="Wingdings" pitchFamily="2" charset="2"/>
              <a:buChar char="§"/>
            </a:pPr>
            <a:endParaRPr lang="en-US" sz="2400" dirty="0" smtClean="0">
              <a:solidFill>
                <a:srgbClr val="1F497D">
                  <a:lumMod val="20000"/>
                  <a:lumOff val="80000"/>
                </a:srgbClr>
              </a:solidFill>
            </a:endParaRPr>
          </a:p>
        </p:txBody>
      </p:sp>
    </p:spTree>
    <p:custDataLst>
      <p:tags r:id="rId1"/>
    </p:custDataLst>
    <p:extLst>
      <p:ext uri="{BB962C8B-B14F-4D97-AF65-F5344CB8AC3E}">
        <p14:creationId xmlns:p14="http://schemas.microsoft.com/office/powerpoint/2010/main" val="448106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8"/>
            <a:ext cx="8610600" cy="1015663"/>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Endpoint Product Study</a:t>
            </a:r>
          </a:p>
          <a:p>
            <a:r>
              <a:rPr lang="en-US" sz="2400" dirty="0" smtClean="0">
                <a:solidFill>
                  <a:srgbClr val="1F497D">
                    <a:lumMod val="20000"/>
                    <a:lumOff val="80000"/>
                  </a:srgbClr>
                </a:solidFill>
                <a:latin typeface="Rockwell Extra Bold" pitchFamily="18" charset="0"/>
                <a:cs typeface="Arial" pitchFamily="34" charset="0"/>
              </a:rPr>
              <a:t>(Characterization of </a:t>
            </a:r>
            <a:r>
              <a:rPr lang="en-US" sz="2400" dirty="0" err="1" smtClean="0">
                <a:solidFill>
                  <a:srgbClr val="1F497D">
                    <a:lumMod val="20000"/>
                    <a:lumOff val="80000"/>
                  </a:srgbClr>
                </a:solidFill>
                <a:latin typeface="Rockwell Extra Bold" pitchFamily="18" charset="0"/>
                <a:cs typeface="Arial" pitchFamily="34" charset="0"/>
              </a:rPr>
              <a:t>amorphadiene</a:t>
            </a:r>
            <a:r>
              <a:rPr lang="en-US" sz="2400" dirty="0" smtClean="0">
                <a:solidFill>
                  <a:srgbClr val="1F497D">
                    <a:lumMod val="20000"/>
                    <a:lumOff val="80000"/>
                  </a:srgbClr>
                </a:solidFill>
                <a:latin typeface="Rockwell Extra Bold" pitchFamily="18" charset="0"/>
                <a:cs typeface="Arial" pitchFamily="34" charset="0"/>
              </a:rPr>
              <a:t> product)</a:t>
            </a:r>
            <a:endParaRPr lang="en-US" sz="1400" dirty="0">
              <a:solidFill>
                <a:srgbClr val="1F497D">
                  <a:lumMod val="20000"/>
                  <a:lumOff val="80000"/>
                </a:srgbClr>
              </a:solidFill>
              <a:latin typeface="Rockwell Extra Bold" pitchFamily="18" charset="0"/>
              <a:cs typeface="Arial" pitchFamily="34" charset="0"/>
            </a:endParaRPr>
          </a:p>
        </p:txBody>
      </p:sp>
      <p:sp>
        <p:nvSpPr>
          <p:cNvPr id="5" name="Rectangle 4"/>
          <p:cNvSpPr/>
          <p:nvPr/>
        </p:nvSpPr>
        <p:spPr>
          <a:xfrm>
            <a:off x="1295400" y="1219200"/>
            <a:ext cx="7315200" cy="2308324"/>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Extract small </a:t>
            </a:r>
            <a:r>
              <a:rPr lang="en-US" sz="2400" dirty="0" err="1" smtClean="0">
                <a:solidFill>
                  <a:srgbClr val="1F497D">
                    <a:lumMod val="20000"/>
                    <a:lumOff val="80000"/>
                  </a:srgbClr>
                </a:solidFill>
                <a:latin typeface="Calibri" pitchFamily="34" charset="0"/>
              </a:rPr>
              <a:t>small</a:t>
            </a:r>
            <a:r>
              <a:rPr lang="en-US" sz="2400" dirty="0" smtClean="0">
                <a:solidFill>
                  <a:srgbClr val="1F497D">
                    <a:lumMod val="20000"/>
                    <a:lumOff val="80000"/>
                  </a:srgbClr>
                </a:solidFill>
                <a:latin typeface="Calibri" pitchFamily="34" charset="0"/>
              </a:rPr>
              <a:t> molecule fraction from cells by:</a:t>
            </a:r>
          </a:p>
          <a:p>
            <a:pPr marL="914400" lvl="1" indent="-457200">
              <a:buFont typeface="Wingdings" pitchFamily="2" charset="2"/>
              <a:buChar char="§"/>
            </a:pPr>
            <a:r>
              <a:rPr lang="en-US" sz="2400" dirty="0" err="1" smtClean="0">
                <a:solidFill>
                  <a:srgbClr val="1F497D">
                    <a:lumMod val="20000"/>
                    <a:lumOff val="80000"/>
                  </a:srgbClr>
                </a:solidFill>
                <a:latin typeface="Calibri" pitchFamily="34" charset="0"/>
              </a:rPr>
              <a:t>Solubilization</a:t>
            </a:r>
            <a:r>
              <a:rPr lang="en-US" sz="2400" dirty="0" smtClean="0">
                <a:solidFill>
                  <a:srgbClr val="1F497D">
                    <a:lumMod val="20000"/>
                    <a:lumOff val="80000"/>
                  </a:srgbClr>
                </a:solidFill>
                <a:latin typeface="Calibri" pitchFamily="34" charset="0"/>
              </a:rPr>
              <a:t> with methanol</a:t>
            </a:r>
          </a:p>
          <a:p>
            <a:pPr marL="914400" lvl="1" indent="-457200">
              <a:buFont typeface="Wingdings" pitchFamily="2" charset="2"/>
              <a:buChar char="§"/>
            </a:pPr>
            <a:r>
              <a:rPr lang="en-US" sz="2400" dirty="0" smtClean="0">
                <a:solidFill>
                  <a:srgbClr val="1F497D">
                    <a:lumMod val="20000"/>
                    <a:lumOff val="80000"/>
                  </a:srgbClr>
                </a:solidFill>
                <a:latin typeface="Calibri" pitchFamily="34" charset="0"/>
              </a:rPr>
              <a:t>Extraction into ethyl acetate containing an internal standard (trans-</a:t>
            </a:r>
            <a:r>
              <a:rPr lang="en-US" sz="2400" dirty="0" err="1" smtClean="0">
                <a:solidFill>
                  <a:srgbClr val="1F497D">
                    <a:lumMod val="20000"/>
                    <a:lumOff val="80000"/>
                  </a:srgbClr>
                </a:solidFill>
                <a:latin typeface="Calibri" pitchFamily="34" charset="0"/>
              </a:rPr>
              <a:t>caryophyllene</a:t>
            </a:r>
            <a:r>
              <a:rPr lang="en-US" sz="2400" dirty="0" smtClean="0">
                <a:solidFill>
                  <a:srgbClr val="1F497D">
                    <a:lumMod val="20000"/>
                    <a:lumOff val="80000"/>
                  </a:srgbClr>
                </a:solidFill>
                <a:latin typeface="Calibri" pitchFamily="34" charset="0"/>
              </a:rPr>
              <a:t>)</a:t>
            </a:r>
          </a:p>
          <a:p>
            <a:pPr marL="914400" lvl="1" indent="-457200">
              <a:buFont typeface="Wingdings" pitchFamily="2" charset="2"/>
              <a:buChar char="§"/>
            </a:pPr>
            <a:r>
              <a:rPr lang="en-US" sz="2400" dirty="0" smtClean="0">
                <a:solidFill>
                  <a:srgbClr val="1F497D">
                    <a:lumMod val="20000"/>
                    <a:lumOff val="80000"/>
                  </a:srgbClr>
                </a:solidFill>
                <a:latin typeface="Calibri" pitchFamily="34" charset="0"/>
              </a:rPr>
              <a:t>Analyze products by GCMS (gas </a:t>
            </a:r>
            <a:r>
              <a:rPr lang="en-US" sz="2400" dirty="0" err="1" smtClean="0">
                <a:solidFill>
                  <a:srgbClr val="1F497D">
                    <a:lumMod val="20000"/>
                    <a:lumOff val="80000"/>
                  </a:srgbClr>
                </a:solidFill>
                <a:latin typeface="Calibri" pitchFamily="34" charset="0"/>
              </a:rPr>
              <a:t>chromatagraphy</a:t>
            </a:r>
            <a:r>
              <a:rPr lang="en-US" sz="2400" dirty="0" smtClean="0">
                <a:solidFill>
                  <a:srgbClr val="1F497D">
                    <a:lumMod val="20000"/>
                    <a:lumOff val="80000"/>
                  </a:srgbClr>
                </a:solidFill>
                <a:latin typeface="Calibri" pitchFamily="34" charset="0"/>
              </a:rPr>
              <a:t>-mass spectrometry)</a:t>
            </a:r>
          </a:p>
        </p:txBody>
      </p:sp>
      <p:pic>
        <p:nvPicPr>
          <p:cNvPr id="4099" name="Picture 3" descr="C:\Users\JCAnderson\Documents\Courses\SynBio Bootcamp\_Assays part 2\lcms.png"/>
          <p:cNvPicPr>
            <a:picLocks noChangeAspect="1" noChangeArrowheads="1"/>
          </p:cNvPicPr>
          <p:nvPr/>
        </p:nvPicPr>
        <p:blipFill>
          <a:blip r:embed="rId3" cstate="print"/>
          <a:srcRect/>
          <a:stretch>
            <a:fillRect/>
          </a:stretch>
        </p:blipFill>
        <p:spPr bwMode="auto">
          <a:xfrm>
            <a:off x="1119189" y="3505204"/>
            <a:ext cx="7110413" cy="354647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8"/>
            <a:ext cx="8610600" cy="1015663"/>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Kinetic Product Study</a:t>
            </a:r>
          </a:p>
          <a:p>
            <a:r>
              <a:rPr lang="en-US" sz="2400" dirty="0" smtClean="0">
                <a:solidFill>
                  <a:srgbClr val="1F497D">
                    <a:lumMod val="20000"/>
                    <a:lumOff val="80000"/>
                  </a:srgbClr>
                </a:solidFill>
                <a:latin typeface="Rockwell Extra Bold" pitchFamily="18" charset="0"/>
                <a:cs typeface="Arial" pitchFamily="34" charset="0"/>
              </a:rPr>
              <a:t>(</a:t>
            </a:r>
            <a:r>
              <a:rPr lang="en-US" sz="2400" dirty="0" err="1" smtClean="0">
                <a:solidFill>
                  <a:srgbClr val="1F497D">
                    <a:lumMod val="20000"/>
                    <a:lumOff val="80000"/>
                  </a:srgbClr>
                </a:solidFill>
                <a:latin typeface="Rockwell Extra Bold" pitchFamily="18" charset="0"/>
                <a:cs typeface="Arial" pitchFamily="34" charset="0"/>
              </a:rPr>
              <a:t>Timecourse</a:t>
            </a:r>
            <a:r>
              <a:rPr lang="en-US" sz="2400" dirty="0" smtClean="0">
                <a:solidFill>
                  <a:srgbClr val="1F497D">
                    <a:lumMod val="20000"/>
                    <a:lumOff val="80000"/>
                  </a:srgbClr>
                </a:solidFill>
                <a:latin typeface="Rockwell Extra Bold" pitchFamily="18" charset="0"/>
                <a:cs typeface="Arial" pitchFamily="34" charset="0"/>
              </a:rPr>
              <a:t> of </a:t>
            </a:r>
            <a:r>
              <a:rPr lang="en-US" sz="2400" dirty="0" err="1" smtClean="0">
                <a:solidFill>
                  <a:srgbClr val="1F497D">
                    <a:lumMod val="20000"/>
                    <a:lumOff val="80000"/>
                  </a:srgbClr>
                </a:solidFill>
                <a:latin typeface="Rockwell Extra Bold" pitchFamily="18" charset="0"/>
                <a:cs typeface="Arial" pitchFamily="34" charset="0"/>
              </a:rPr>
              <a:t>amorphadiene</a:t>
            </a:r>
            <a:r>
              <a:rPr lang="en-US" sz="2400" dirty="0" smtClean="0">
                <a:solidFill>
                  <a:srgbClr val="1F497D">
                    <a:lumMod val="20000"/>
                    <a:lumOff val="80000"/>
                  </a:srgbClr>
                </a:solidFill>
                <a:latin typeface="Rockwell Extra Bold" pitchFamily="18" charset="0"/>
                <a:cs typeface="Arial" pitchFamily="34" charset="0"/>
              </a:rPr>
              <a:t> production)</a:t>
            </a:r>
            <a:endParaRPr lang="en-US" sz="1400" dirty="0">
              <a:solidFill>
                <a:srgbClr val="1F497D">
                  <a:lumMod val="20000"/>
                  <a:lumOff val="80000"/>
                </a:srgbClr>
              </a:solidFill>
              <a:latin typeface="Rockwell Extra Bold" pitchFamily="18" charset="0"/>
              <a:cs typeface="Arial" pitchFamily="34" charset="0"/>
            </a:endParaRPr>
          </a:p>
        </p:txBody>
      </p:sp>
      <p:pic>
        <p:nvPicPr>
          <p:cNvPr id="3074" name="Picture 2" descr="C:\Users\JCAnderson\Documents\Courses\SynBio Bootcamp\_Assays part 2\artemisinin timecourse.png"/>
          <p:cNvPicPr>
            <a:picLocks noChangeAspect="1" noChangeArrowheads="1"/>
          </p:cNvPicPr>
          <p:nvPr/>
        </p:nvPicPr>
        <p:blipFill>
          <a:blip r:embed="rId3" cstate="print"/>
          <a:srcRect/>
          <a:stretch>
            <a:fillRect/>
          </a:stretch>
        </p:blipFill>
        <p:spPr bwMode="auto">
          <a:xfrm>
            <a:off x="1295402" y="2133600"/>
            <a:ext cx="7085013" cy="3968120"/>
          </a:xfrm>
          <a:prstGeom prst="rect">
            <a:avLst/>
          </a:prstGeom>
          <a:noFill/>
        </p:spPr>
      </p:pic>
      <p:sp>
        <p:nvSpPr>
          <p:cNvPr id="7" name="Rectangle 6"/>
          <p:cNvSpPr/>
          <p:nvPr/>
        </p:nvSpPr>
        <p:spPr>
          <a:xfrm>
            <a:off x="7239000" y="6488672"/>
            <a:ext cx="1335622" cy="276999"/>
          </a:xfrm>
          <a:prstGeom prst="rect">
            <a:avLst/>
          </a:prstGeom>
        </p:spPr>
        <p:txBody>
          <a:bodyPr wrap="none">
            <a:spAutoFit/>
          </a:bodyPr>
          <a:lstStyle/>
          <a:p>
            <a:r>
              <a:rPr lang="en-US" sz="1200" dirty="0" smtClean="0">
                <a:solidFill>
                  <a:srgbClr val="1F497D">
                    <a:lumMod val="20000"/>
                    <a:lumOff val="80000"/>
                  </a:srgbClr>
                </a:solidFill>
                <a:latin typeface="Arial" charset="0"/>
                <a:cs typeface="Arial" charset="0"/>
              </a:rPr>
              <a:t>PMID: 19221601</a:t>
            </a:r>
          </a:p>
        </p:txBody>
      </p:sp>
    </p:spTree>
    <p:extLst>
      <p:ext uri="{BB962C8B-B14F-4D97-AF65-F5344CB8AC3E}">
        <p14:creationId xmlns:p14="http://schemas.microsoft.com/office/powerpoint/2010/main" val="20607756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Chromatography</a:t>
            </a:r>
            <a:endParaRPr lang="en-US" sz="3200" dirty="0">
              <a:solidFill>
                <a:prstClr val="black"/>
              </a:solidFill>
              <a:latin typeface="Rockwell Extra Bold" pitchFamily="18" charset="0"/>
              <a:cs typeface="Arial" pitchFamily="34"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914400"/>
            <a:ext cx="5410200"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95999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p:nvSpPr>
        <p:spPr>
          <a:xfrm>
            <a:off x="6629400" y="2438404"/>
            <a:ext cx="2286000" cy="1200329"/>
          </a:xfrm>
          <a:prstGeom prst="rect">
            <a:avLst/>
          </a:prstGeom>
        </p:spPr>
        <p:txBody>
          <a:bodyPr wrap="square">
            <a:spAutoFit/>
          </a:bodyPr>
          <a:lstStyle/>
          <a:p>
            <a:r>
              <a:rPr lang="en-US" sz="2400" dirty="0" smtClean="0">
                <a:latin typeface="Calibri" pitchFamily="34" charset="0"/>
              </a:rPr>
              <a:t>How can we determine if this is working?</a:t>
            </a:r>
            <a:endParaRPr lang="en-US" sz="2400" dirty="0"/>
          </a:p>
        </p:txBody>
      </p:sp>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Alpha </a:t>
            </a:r>
            <a:r>
              <a:rPr lang="en-US" sz="3600" dirty="0" err="1" smtClean="0">
                <a:latin typeface="Rockwell Extra Bold" pitchFamily="18" charset="0"/>
                <a:cs typeface="Arial" pitchFamily="34" charset="0"/>
              </a:rPr>
              <a:t>Hydroxy</a:t>
            </a:r>
            <a:r>
              <a:rPr lang="en-US" sz="3600" dirty="0" smtClean="0">
                <a:latin typeface="Rockwell Extra Bold" pitchFamily="18" charset="0"/>
                <a:cs typeface="Arial" pitchFamily="34" charset="0"/>
              </a:rPr>
              <a:t> Acids</a:t>
            </a:r>
            <a:endParaRPr lang="en-US" sz="2000" dirty="0">
              <a:latin typeface="Rockwell Extra Bold" pitchFamily="18" charset="0"/>
              <a:cs typeface="Arial" pitchFamily="34" charset="0"/>
            </a:endParaRPr>
          </a:p>
        </p:txBody>
      </p:sp>
      <p:grpSp>
        <p:nvGrpSpPr>
          <p:cNvPr id="31" name="Group 30"/>
          <p:cNvGrpSpPr/>
          <p:nvPr/>
        </p:nvGrpSpPr>
        <p:grpSpPr>
          <a:xfrm>
            <a:off x="381000" y="990600"/>
            <a:ext cx="5867400" cy="838200"/>
            <a:chOff x="685800" y="1905000"/>
            <a:chExt cx="7467600" cy="1066800"/>
          </a:xfrm>
        </p:grpSpPr>
        <p:sp>
          <p:nvSpPr>
            <p:cNvPr id="13" name="Rectangle 12"/>
            <p:cNvSpPr/>
            <p:nvPr/>
          </p:nvSpPr>
          <p:spPr>
            <a:xfrm>
              <a:off x="685800" y="2476500"/>
              <a:ext cx="7467600" cy="762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Right Arrow 8"/>
            <p:cNvSpPr/>
            <p:nvPr/>
          </p:nvSpPr>
          <p:spPr>
            <a:xfrm>
              <a:off x="1447800" y="2057400"/>
              <a:ext cx="2057400" cy="914400"/>
            </a:xfrm>
            <a:prstGeom prst="rightArrow">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UaaRS</a:t>
              </a:r>
              <a:endParaRPr lang="en-US" sz="1400" dirty="0">
                <a:solidFill>
                  <a:schemeClr val="tx1"/>
                </a:solidFill>
              </a:endParaRPr>
            </a:p>
          </p:txBody>
        </p:sp>
        <p:sp>
          <p:nvSpPr>
            <p:cNvPr id="10" name="Right Arrow 9"/>
            <p:cNvSpPr/>
            <p:nvPr/>
          </p:nvSpPr>
          <p:spPr>
            <a:xfrm>
              <a:off x="4267200" y="2057400"/>
              <a:ext cx="11430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a:t>
              </a:r>
              <a:r>
                <a:rPr lang="en-US" sz="1400" dirty="0" err="1" smtClean="0">
                  <a:solidFill>
                    <a:schemeClr val="tx1"/>
                  </a:solidFill>
                </a:rPr>
                <a:t>tRNA</a:t>
              </a:r>
              <a:endParaRPr lang="en-US" sz="1400" dirty="0">
                <a:solidFill>
                  <a:schemeClr val="tx1"/>
                </a:solidFill>
              </a:endParaRPr>
            </a:p>
          </p:txBody>
        </p:sp>
        <p:sp>
          <p:nvSpPr>
            <p:cNvPr id="11" name="Bent Arrow 10"/>
            <p:cNvSpPr/>
            <p:nvPr/>
          </p:nvSpPr>
          <p:spPr>
            <a:xfrm>
              <a:off x="914400" y="1905000"/>
              <a:ext cx="609600" cy="609600"/>
            </a:xfrm>
            <a:prstGeom prst="bentArrow">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2" name="Bent Arrow 11"/>
            <p:cNvSpPr/>
            <p:nvPr/>
          </p:nvSpPr>
          <p:spPr>
            <a:xfrm>
              <a:off x="3733800" y="1905000"/>
              <a:ext cx="609600" cy="609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 name="Right Arrow 7"/>
            <p:cNvSpPr/>
            <p:nvPr/>
          </p:nvSpPr>
          <p:spPr>
            <a:xfrm>
              <a:off x="6096000" y="2057400"/>
              <a:ext cx="2057400" cy="914400"/>
            </a:xfrm>
            <a:prstGeom prst="right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DHFR-TAG</a:t>
              </a:r>
              <a:endParaRPr lang="en-US" sz="1400" dirty="0">
                <a:solidFill>
                  <a:schemeClr val="tx1"/>
                </a:solidFill>
              </a:endParaRPr>
            </a:p>
          </p:txBody>
        </p:sp>
        <p:sp>
          <p:nvSpPr>
            <p:cNvPr id="14" name="Bent Arrow 13"/>
            <p:cNvSpPr/>
            <p:nvPr/>
          </p:nvSpPr>
          <p:spPr>
            <a:xfrm>
              <a:off x="5562600" y="1905000"/>
              <a:ext cx="609600" cy="609600"/>
            </a:xfrm>
            <a:prstGeom prst="bent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2" name="Group 21"/>
          <p:cNvGrpSpPr/>
          <p:nvPr/>
        </p:nvGrpSpPr>
        <p:grpSpPr>
          <a:xfrm>
            <a:off x="-228598" y="4724462"/>
            <a:ext cx="5355265" cy="914338"/>
            <a:chOff x="1504507" y="5486462"/>
            <a:chExt cx="5355265" cy="914338"/>
          </a:xfrm>
        </p:grpSpPr>
        <p:sp>
          <p:nvSpPr>
            <p:cNvPr id="15" name="Freeform 14"/>
            <p:cNvSpPr/>
            <p:nvPr/>
          </p:nvSpPr>
          <p:spPr>
            <a:xfrm>
              <a:off x="1504507" y="5710667"/>
              <a:ext cx="2509284" cy="690133"/>
            </a:xfrm>
            <a:custGeom>
              <a:avLst/>
              <a:gdLst>
                <a:gd name="connsiteX0" fmla="*/ 0 w 2509284"/>
                <a:gd name="connsiteY0" fmla="*/ 648586 h 949841"/>
                <a:gd name="connsiteX1" fmla="*/ 988828 w 2509284"/>
                <a:gd name="connsiteY1" fmla="*/ 871869 h 949841"/>
                <a:gd name="connsiteX2" fmla="*/ 1892595 w 2509284"/>
                <a:gd name="connsiteY2" fmla="*/ 180753 h 949841"/>
                <a:gd name="connsiteX3" fmla="*/ 2509284 w 2509284"/>
                <a:gd name="connsiteY3" fmla="*/ 0 h 949841"/>
              </a:gdLst>
              <a:ahLst/>
              <a:cxnLst>
                <a:cxn ang="0">
                  <a:pos x="connsiteX0" y="connsiteY0"/>
                </a:cxn>
                <a:cxn ang="0">
                  <a:pos x="connsiteX1" y="connsiteY1"/>
                </a:cxn>
                <a:cxn ang="0">
                  <a:pos x="connsiteX2" y="connsiteY2"/>
                </a:cxn>
                <a:cxn ang="0">
                  <a:pos x="connsiteX3" y="connsiteY3"/>
                </a:cxn>
              </a:cxnLst>
              <a:rect l="l" t="t" r="r" b="b"/>
              <a:pathLst>
                <a:path w="2509284" h="949841">
                  <a:moveTo>
                    <a:pt x="0" y="648586"/>
                  </a:moveTo>
                  <a:cubicBezTo>
                    <a:pt x="336698" y="799213"/>
                    <a:pt x="673396" y="949841"/>
                    <a:pt x="988828" y="871869"/>
                  </a:cubicBezTo>
                  <a:cubicBezTo>
                    <a:pt x="1304261" y="793897"/>
                    <a:pt x="1639186" y="326065"/>
                    <a:pt x="1892595" y="180753"/>
                  </a:cubicBezTo>
                  <a:cubicBezTo>
                    <a:pt x="2146004" y="35442"/>
                    <a:pt x="2327644" y="17721"/>
                    <a:pt x="2509284" y="0"/>
                  </a:cubicBezTo>
                </a:path>
              </a:pathLst>
            </a:cu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6" name="Freeform 15"/>
            <p:cNvSpPr/>
            <p:nvPr/>
          </p:nvSpPr>
          <p:spPr>
            <a:xfrm>
              <a:off x="4648200" y="5655732"/>
              <a:ext cx="2211572" cy="673396"/>
            </a:xfrm>
            <a:custGeom>
              <a:avLst/>
              <a:gdLst>
                <a:gd name="connsiteX0" fmla="*/ 0 w 2211572"/>
                <a:gd name="connsiteY0" fmla="*/ 33670 h 926805"/>
                <a:gd name="connsiteX1" fmla="*/ 733647 w 2211572"/>
                <a:gd name="connsiteY1" fmla="*/ 33670 h 926805"/>
                <a:gd name="connsiteX2" fmla="*/ 1254642 w 2211572"/>
                <a:gd name="connsiteY2" fmla="*/ 235689 h 926805"/>
                <a:gd name="connsiteX3" fmla="*/ 2211572 w 2211572"/>
                <a:gd name="connsiteY3" fmla="*/ 926805 h 926805"/>
              </a:gdLst>
              <a:ahLst/>
              <a:cxnLst>
                <a:cxn ang="0">
                  <a:pos x="connsiteX0" y="connsiteY0"/>
                </a:cxn>
                <a:cxn ang="0">
                  <a:pos x="connsiteX1" y="connsiteY1"/>
                </a:cxn>
                <a:cxn ang="0">
                  <a:pos x="connsiteX2" y="connsiteY2"/>
                </a:cxn>
                <a:cxn ang="0">
                  <a:pos x="connsiteX3" y="connsiteY3"/>
                </a:cxn>
              </a:cxnLst>
              <a:rect l="l" t="t" r="r" b="b"/>
              <a:pathLst>
                <a:path w="2211572" h="926805">
                  <a:moveTo>
                    <a:pt x="0" y="33670"/>
                  </a:moveTo>
                  <a:cubicBezTo>
                    <a:pt x="262270" y="16835"/>
                    <a:pt x="524540" y="0"/>
                    <a:pt x="733647" y="33670"/>
                  </a:cubicBezTo>
                  <a:cubicBezTo>
                    <a:pt x="942754" y="67340"/>
                    <a:pt x="1008321" y="86833"/>
                    <a:pt x="1254642" y="235689"/>
                  </a:cubicBezTo>
                  <a:cubicBezTo>
                    <a:pt x="1500963" y="384545"/>
                    <a:pt x="2041451" y="843517"/>
                    <a:pt x="2211572" y="926805"/>
                  </a:cubicBezTo>
                </a:path>
              </a:pathLst>
            </a:cu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 name="TextBox 16"/>
            <p:cNvSpPr txBox="1"/>
            <p:nvPr/>
          </p:nvSpPr>
          <p:spPr>
            <a:xfrm>
              <a:off x="3964172" y="5486462"/>
              <a:ext cx="744756" cy="461665"/>
            </a:xfrm>
            <a:prstGeom prst="rect">
              <a:avLst/>
            </a:prstGeom>
            <a:noFill/>
          </p:spPr>
          <p:txBody>
            <a:bodyPr wrap="none" rtlCol="0">
              <a:spAutoFit/>
            </a:bodyPr>
            <a:lstStyle/>
            <a:p>
              <a:r>
                <a:rPr lang="en-US" sz="2400" dirty="0" smtClean="0"/>
                <a:t>UAG</a:t>
              </a:r>
              <a:endParaRPr lang="en-US" sz="2400" dirty="0"/>
            </a:p>
          </p:txBody>
        </p:sp>
        <p:cxnSp>
          <p:nvCxnSpPr>
            <p:cNvPr id="19" name="Straight Connector 18"/>
            <p:cNvCxnSpPr>
              <a:stCxn id="16" idx="3"/>
            </p:cNvCxnSpPr>
            <p:nvPr/>
          </p:nvCxnSpPr>
          <p:spPr>
            <a:xfrm flipH="1" flipV="1">
              <a:off x="6783572" y="6024327"/>
              <a:ext cx="76200" cy="304801"/>
            </a:xfrm>
            <a:prstGeom prst="lin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1028" name="Picture 4" descr="C:\Users\JCAnderson\Documents\Courses\SynBio Bootcamp\_Assays part 2\o-tRNA.png"/>
          <p:cNvPicPr>
            <a:picLocks noChangeAspect="1" noChangeArrowheads="1"/>
          </p:cNvPicPr>
          <p:nvPr/>
        </p:nvPicPr>
        <p:blipFill>
          <a:blip r:embed="rId4" cstate="print"/>
          <a:srcRect/>
          <a:stretch>
            <a:fillRect/>
          </a:stretch>
        </p:blipFill>
        <p:spPr bwMode="auto">
          <a:xfrm>
            <a:off x="1619695" y="2988736"/>
            <a:ext cx="1938068" cy="1858963"/>
          </a:xfrm>
          <a:prstGeom prst="rect">
            <a:avLst/>
          </a:prstGeom>
          <a:noFill/>
        </p:spPr>
      </p:pic>
      <p:sp>
        <p:nvSpPr>
          <p:cNvPr id="21" name="Pie 20"/>
          <p:cNvSpPr/>
          <p:nvPr/>
        </p:nvSpPr>
        <p:spPr>
          <a:xfrm rot="7787516">
            <a:off x="2035002" y="2320310"/>
            <a:ext cx="914400" cy="914400"/>
          </a:xfrm>
          <a:prstGeom prst="pi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loud 19"/>
          <p:cNvSpPr/>
          <p:nvPr/>
        </p:nvSpPr>
        <p:spPr>
          <a:xfrm>
            <a:off x="4343400" y="2895600"/>
            <a:ext cx="1295400" cy="1295400"/>
          </a:xfrm>
          <a:prstGeom prst="cloud">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Connector 23"/>
          <p:cNvCxnSpPr/>
          <p:nvPr/>
        </p:nvCxnSpPr>
        <p:spPr>
          <a:xfrm rot="16200000" flipV="1">
            <a:off x="4419600" y="2971800"/>
            <a:ext cx="152400" cy="152400"/>
          </a:xfrm>
          <a:prstGeom prst="lin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6-Point Star 24"/>
          <p:cNvSpPr/>
          <p:nvPr/>
        </p:nvSpPr>
        <p:spPr>
          <a:xfrm>
            <a:off x="4267200" y="2743200"/>
            <a:ext cx="228600" cy="304800"/>
          </a:xfrm>
          <a:prstGeom prst="star6">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 name="Straight Arrow Connector 26"/>
          <p:cNvCxnSpPr/>
          <p:nvPr/>
        </p:nvCxnSpPr>
        <p:spPr>
          <a:xfrm flipV="1">
            <a:off x="3429000" y="4038600"/>
            <a:ext cx="838200" cy="609600"/>
          </a:xfrm>
          <a:prstGeom prst="straightConnector1">
            <a:avLst/>
          </a:prstGeom>
          <a:solidFill>
            <a:schemeClr val="accent2">
              <a:lumMod val="40000"/>
              <a:lumOff val="60000"/>
            </a:schemeClr>
          </a:solidFill>
          <a:ln>
            <a:solidFill>
              <a:schemeClr val="accent2">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rot="5400000">
            <a:off x="4686300" y="4229100"/>
            <a:ext cx="304800" cy="76200"/>
          </a:xfrm>
          <a:prstGeom prst="lin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0" name="TextBox 29"/>
          <p:cNvSpPr txBox="1"/>
          <p:nvPr/>
        </p:nvSpPr>
        <p:spPr>
          <a:xfrm>
            <a:off x="4513492" y="4343400"/>
            <a:ext cx="588624" cy="369332"/>
          </a:xfrm>
          <a:prstGeom prst="rect">
            <a:avLst/>
          </a:prstGeom>
          <a:noFill/>
        </p:spPr>
        <p:txBody>
          <a:bodyPr wrap="none" rtlCol="0">
            <a:spAutoFit/>
          </a:bodyPr>
          <a:lstStyle/>
          <a:p>
            <a:pPr algn="ctr"/>
            <a:r>
              <a:rPr lang="en-US" dirty="0" smtClean="0"/>
              <a:t>His6</a:t>
            </a:r>
            <a:endParaRPr lang="en-US" dirty="0"/>
          </a:p>
        </p:txBody>
      </p:sp>
      <p:sp>
        <p:nvSpPr>
          <p:cNvPr id="32" name="Rectangle 31"/>
          <p:cNvSpPr/>
          <p:nvPr/>
        </p:nvSpPr>
        <p:spPr>
          <a:xfrm>
            <a:off x="6781800" y="6400800"/>
            <a:ext cx="1752403" cy="369332"/>
          </a:xfrm>
          <a:prstGeom prst="rect">
            <a:avLst/>
          </a:prstGeom>
        </p:spPr>
        <p:txBody>
          <a:bodyPr wrap="none">
            <a:spAutoFit/>
          </a:bodyPr>
          <a:lstStyle/>
          <a:p>
            <a:r>
              <a:rPr lang="en-US" dirty="0" smtClean="0"/>
              <a:t>PMID: 18069708</a:t>
            </a:r>
            <a:endParaRPr lang="en-US" dirty="0"/>
          </a:p>
        </p:txBody>
      </p:sp>
      <p:pic>
        <p:nvPicPr>
          <p:cNvPr id="1027" name="Picture 3"/>
          <p:cNvPicPr>
            <a:picLocks noChangeAspect="1" noChangeArrowheads="1"/>
          </p:cNvPicPr>
          <p:nvPr/>
        </p:nvPicPr>
        <p:blipFill>
          <a:blip r:embed="rId5" cstate="print"/>
          <a:srcRect/>
          <a:stretch>
            <a:fillRect/>
          </a:stretch>
        </p:blipFill>
        <p:spPr bwMode="auto">
          <a:xfrm>
            <a:off x="2362200" y="5486404"/>
            <a:ext cx="1485900" cy="1000125"/>
          </a:xfrm>
          <a:prstGeom prst="rect">
            <a:avLst/>
          </a:prstGeom>
          <a:noFill/>
          <a:ln w="9525">
            <a:noFill/>
            <a:miter lim="800000"/>
            <a:headEnd/>
            <a:tailEnd/>
          </a:ln>
        </p:spPr>
      </p:pic>
      <p:sp>
        <p:nvSpPr>
          <p:cNvPr id="28" name="Line Callout 1 (Border and Accent Bar) 27"/>
          <p:cNvSpPr/>
          <p:nvPr/>
        </p:nvSpPr>
        <p:spPr>
          <a:xfrm>
            <a:off x="5105400" y="914400"/>
            <a:ext cx="609600" cy="304800"/>
          </a:xfrm>
          <a:prstGeom prst="accentBorderCallout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TAG</a:t>
            </a:r>
            <a:endParaRPr 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Analysis of protein products</a:t>
            </a:r>
            <a:endParaRPr lang="en-US" sz="2000" dirty="0">
              <a:latin typeface="Rockwell Extra Bold" pitchFamily="18" charset="0"/>
              <a:cs typeface="Arial" pitchFamily="34" charset="0"/>
            </a:endParaRPr>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37851"/>
            <a:ext cx="3276600" cy="2962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990600" y="4953000"/>
            <a:ext cx="2726708" cy="646331"/>
          </a:xfrm>
          <a:prstGeom prst="rect">
            <a:avLst/>
          </a:prstGeom>
        </p:spPr>
        <p:txBody>
          <a:bodyPr wrap="none">
            <a:spAutoFit/>
          </a:bodyPr>
          <a:lstStyle/>
          <a:p>
            <a:r>
              <a:rPr lang="en-US" dirty="0" smtClean="0">
                <a:latin typeface="Calibri" pitchFamily="34" charset="0"/>
              </a:rPr>
              <a:t>Electrospray MS</a:t>
            </a:r>
          </a:p>
          <a:p>
            <a:r>
              <a:rPr lang="en-US" dirty="0" smtClean="0">
                <a:latin typeface="Calibri" pitchFamily="34" charset="0"/>
              </a:rPr>
              <a:t>MALDI of </a:t>
            </a:r>
            <a:r>
              <a:rPr lang="en-US" dirty="0" err="1" smtClean="0">
                <a:latin typeface="Calibri" pitchFamily="34" charset="0"/>
              </a:rPr>
              <a:t>tryptic</a:t>
            </a:r>
            <a:r>
              <a:rPr lang="en-US" dirty="0" smtClean="0">
                <a:latin typeface="Calibri" pitchFamily="34" charset="0"/>
              </a:rPr>
              <a:t> fragments</a:t>
            </a:r>
            <a:endParaRPr lang="en-US" dirty="0"/>
          </a:p>
        </p:txBody>
      </p:sp>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014764"/>
            <a:ext cx="2819400" cy="2785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5083792" y="4953000"/>
            <a:ext cx="2869375" cy="369332"/>
          </a:xfrm>
          <a:prstGeom prst="rect">
            <a:avLst/>
          </a:prstGeom>
        </p:spPr>
        <p:txBody>
          <a:bodyPr wrap="none">
            <a:spAutoFit/>
          </a:bodyPr>
          <a:lstStyle/>
          <a:p>
            <a:r>
              <a:rPr lang="en-US" dirty="0" smtClean="0">
                <a:latin typeface="Calibri" pitchFamily="34" charset="0"/>
              </a:rPr>
              <a:t>In this case, </a:t>
            </a:r>
            <a:r>
              <a:rPr lang="en-US" dirty="0" err="1" smtClean="0">
                <a:latin typeface="Calibri" pitchFamily="34" charset="0"/>
              </a:rPr>
              <a:t>NaOH</a:t>
            </a:r>
            <a:r>
              <a:rPr lang="en-US" dirty="0" smtClean="0">
                <a:latin typeface="Calibri" pitchFamily="34" charset="0"/>
              </a:rPr>
              <a:t> hydrolysis</a:t>
            </a:r>
            <a:endParaRPr lang="en-US" dirty="0"/>
          </a:p>
        </p:txBody>
      </p:sp>
      <p:sp>
        <p:nvSpPr>
          <p:cNvPr id="35" name="Rectangle 34"/>
          <p:cNvSpPr/>
          <p:nvPr/>
        </p:nvSpPr>
        <p:spPr>
          <a:xfrm>
            <a:off x="6781800" y="6400800"/>
            <a:ext cx="1752403" cy="369332"/>
          </a:xfrm>
          <a:prstGeom prst="rect">
            <a:avLst/>
          </a:prstGeom>
        </p:spPr>
        <p:txBody>
          <a:bodyPr wrap="none">
            <a:spAutoFit/>
          </a:bodyPr>
          <a:lstStyle/>
          <a:p>
            <a:r>
              <a:rPr lang="en-US" dirty="0" smtClean="0"/>
              <a:t>PMID: 18069708</a:t>
            </a:r>
            <a:endParaRPr lang="en-US" dirty="0"/>
          </a:p>
        </p:txBody>
      </p:sp>
    </p:spTree>
    <p:custDataLst>
      <p:tags r:id="rId1"/>
    </p:custDataLst>
    <p:extLst>
      <p:ext uri="{BB962C8B-B14F-4D97-AF65-F5344CB8AC3E}">
        <p14:creationId xmlns:p14="http://schemas.microsoft.com/office/powerpoint/2010/main" val="545392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rot="5400000">
            <a:off x="-3275806" y="3428208"/>
            <a:ext cx="6858000" cy="1588"/>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4000" y="912817"/>
            <a:ext cx="8737600" cy="1587"/>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sp>
        <p:nvSpPr>
          <p:cNvPr id="2052" name="Rectangle 13"/>
          <p:cNvSpPr>
            <a:spLocks noChangeArrowheads="1"/>
          </p:cNvSpPr>
          <p:nvPr/>
        </p:nvSpPr>
        <p:spPr bwMode="auto">
          <a:xfrm>
            <a:off x="152401" y="457203"/>
            <a:ext cx="4005648" cy="461665"/>
          </a:xfrm>
          <a:prstGeom prst="rect">
            <a:avLst/>
          </a:prstGeom>
          <a:noFill/>
          <a:ln w="9525">
            <a:noFill/>
            <a:miter lim="800000"/>
            <a:headEnd/>
            <a:tailEnd/>
          </a:ln>
        </p:spPr>
        <p:txBody>
          <a:bodyPr wrap="none">
            <a:spAutoFit/>
          </a:bodyPr>
          <a:lstStyle/>
          <a:p>
            <a:r>
              <a:rPr lang="en-US" sz="2400">
                <a:solidFill>
                  <a:srgbClr val="333333"/>
                </a:solidFill>
                <a:latin typeface="Calibri" pitchFamily="34" charset="0"/>
              </a:rPr>
              <a:t>Plasmid Based Gateway </a:t>
            </a:r>
            <a:r>
              <a:rPr lang="en-US" sz="2400" i="1">
                <a:solidFill>
                  <a:srgbClr val="333333"/>
                </a:solidFill>
                <a:latin typeface="Calibri" pitchFamily="34" charset="0"/>
              </a:rPr>
              <a:t>in vivo</a:t>
            </a:r>
            <a:endParaRPr lang="en-US" sz="2400">
              <a:solidFill>
                <a:srgbClr val="333333"/>
              </a:solidFill>
              <a:latin typeface="Calibri" pitchFamily="34" charset="0"/>
            </a:endParaRPr>
          </a:p>
        </p:txBody>
      </p:sp>
      <p:sp>
        <p:nvSpPr>
          <p:cNvPr id="15" name="Rectangle 14"/>
          <p:cNvSpPr/>
          <p:nvPr/>
        </p:nvSpPr>
        <p:spPr>
          <a:xfrm>
            <a:off x="254000" y="76200"/>
            <a:ext cx="8737600" cy="381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pic>
        <p:nvPicPr>
          <p:cNvPr id="2054" name="Picture 1"/>
          <p:cNvPicPr>
            <a:picLocks noChangeAspect="1" noChangeArrowheads="1"/>
          </p:cNvPicPr>
          <p:nvPr/>
        </p:nvPicPr>
        <p:blipFill>
          <a:blip r:embed="rId4" cstate="print"/>
          <a:srcRect/>
          <a:stretch>
            <a:fillRect/>
          </a:stretch>
        </p:blipFill>
        <p:spPr bwMode="auto">
          <a:xfrm>
            <a:off x="360365" y="122242"/>
            <a:ext cx="1493837" cy="288925"/>
          </a:xfrm>
          <a:prstGeom prst="rect">
            <a:avLst/>
          </a:prstGeom>
          <a:noFill/>
          <a:ln w="9525">
            <a:noFill/>
            <a:miter lim="800000"/>
            <a:headEnd/>
            <a:tailEnd/>
          </a:ln>
        </p:spPr>
      </p:pic>
      <p:pic>
        <p:nvPicPr>
          <p:cNvPr id="2055" name="Picture 2"/>
          <p:cNvPicPr>
            <a:picLocks noChangeAspect="1" noChangeArrowheads="1"/>
          </p:cNvPicPr>
          <p:nvPr/>
        </p:nvPicPr>
        <p:blipFill>
          <a:blip r:embed="rId5" cstate="print"/>
          <a:srcRect/>
          <a:stretch>
            <a:fillRect/>
          </a:stretch>
        </p:blipFill>
        <p:spPr bwMode="auto">
          <a:xfrm>
            <a:off x="5986465" y="111125"/>
            <a:ext cx="2928937" cy="311150"/>
          </a:xfrm>
          <a:prstGeom prst="rect">
            <a:avLst/>
          </a:prstGeom>
          <a:noFill/>
          <a:ln w="9525">
            <a:noFill/>
            <a:miter lim="800000"/>
            <a:headEnd/>
            <a:tailEnd/>
          </a:ln>
        </p:spPr>
      </p:pic>
      <p:pic>
        <p:nvPicPr>
          <p:cNvPr id="2056" name="Picture 7"/>
          <p:cNvPicPr>
            <a:picLocks noChangeAspect="1" noChangeArrowheads="1"/>
          </p:cNvPicPr>
          <p:nvPr/>
        </p:nvPicPr>
        <p:blipFill>
          <a:blip r:embed="rId6" cstate="print"/>
          <a:srcRect/>
          <a:stretch>
            <a:fillRect/>
          </a:stretch>
        </p:blipFill>
        <p:spPr bwMode="auto">
          <a:xfrm>
            <a:off x="1905000" y="2590804"/>
            <a:ext cx="5365750" cy="3465513"/>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srcRect/>
          <a:stretch>
            <a:fillRect/>
          </a:stretch>
        </p:blipFill>
        <p:spPr bwMode="auto">
          <a:xfrm>
            <a:off x="3886202" y="3124200"/>
            <a:ext cx="1800225" cy="1822450"/>
          </a:xfrm>
          <a:prstGeom prst="rect">
            <a:avLst/>
          </a:prstGeom>
          <a:noFill/>
          <a:ln w="9525">
            <a:noFill/>
            <a:miter lim="800000"/>
            <a:headEnd/>
            <a:tailEnd/>
          </a:ln>
        </p:spPr>
      </p:pic>
      <p:grpSp>
        <p:nvGrpSpPr>
          <p:cNvPr id="2" name="Group 46"/>
          <p:cNvGrpSpPr>
            <a:grpSpLocks/>
          </p:cNvGrpSpPr>
          <p:nvPr/>
        </p:nvGrpSpPr>
        <p:grpSpPr bwMode="auto">
          <a:xfrm>
            <a:off x="2109789" y="1447804"/>
            <a:ext cx="5434012" cy="3465513"/>
            <a:chOff x="2033587" y="1447799"/>
            <a:chExt cx="5434013" cy="3465732"/>
          </a:xfrm>
        </p:grpSpPr>
        <p:sp>
          <p:nvSpPr>
            <p:cNvPr id="2059" name="TextBox 30"/>
            <p:cNvSpPr txBox="1">
              <a:spLocks noChangeArrowheads="1"/>
            </p:cNvSpPr>
            <p:nvPr/>
          </p:nvSpPr>
          <p:spPr bwMode="auto">
            <a:xfrm>
              <a:off x="2362201" y="4267200"/>
              <a:ext cx="1676400" cy="646331"/>
            </a:xfrm>
            <a:prstGeom prst="rect">
              <a:avLst/>
            </a:prstGeom>
            <a:noFill/>
            <a:ln w="9525">
              <a:noFill/>
              <a:miter lim="800000"/>
              <a:headEnd/>
              <a:tailEnd/>
            </a:ln>
          </p:spPr>
          <p:txBody>
            <a:bodyPr>
              <a:spAutoFit/>
            </a:bodyPr>
            <a:lstStyle/>
            <a:p>
              <a:r>
                <a:rPr lang="en-US"/>
                <a:t>Chloramphicol Resistance</a:t>
              </a:r>
            </a:p>
          </p:txBody>
        </p:sp>
        <p:sp>
          <p:nvSpPr>
            <p:cNvPr id="2060" name="TextBox 33"/>
            <p:cNvSpPr txBox="1">
              <a:spLocks noChangeArrowheads="1"/>
            </p:cNvSpPr>
            <p:nvPr/>
          </p:nvSpPr>
          <p:spPr bwMode="auto">
            <a:xfrm>
              <a:off x="5486401" y="4267200"/>
              <a:ext cx="1371600" cy="646331"/>
            </a:xfrm>
            <a:prstGeom prst="rect">
              <a:avLst/>
            </a:prstGeom>
            <a:noFill/>
            <a:ln w="9525">
              <a:noFill/>
              <a:miter lim="800000"/>
              <a:headEnd/>
              <a:tailEnd/>
            </a:ln>
          </p:spPr>
          <p:txBody>
            <a:bodyPr>
              <a:spAutoFit/>
            </a:bodyPr>
            <a:lstStyle/>
            <a:p>
              <a:r>
                <a:rPr lang="en-US"/>
                <a:t>Kanamycin Resistance</a:t>
              </a:r>
            </a:p>
          </p:txBody>
        </p:sp>
        <p:grpSp>
          <p:nvGrpSpPr>
            <p:cNvPr id="3" name="Group 45"/>
            <p:cNvGrpSpPr>
              <a:grpSpLocks/>
            </p:cNvGrpSpPr>
            <p:nvPr/>
          </p:nvGrpSpPr>
          <p:grpSpPr bwMode="auto">
            <a:xfrm>
              <a:off x="2033587" y="1447799"/>
              <a:ext cx="5434013" cy="2057530"/>
              <a:chOff x="2033587" y="1447799"/>
              <a:chExt cx="5434013" cy="2057530"/>
            </a:xfrm>
          </p:grpSpPr>
          <p:sp>
            <p:nvSpPr>
              <p:cNvPr id="40" name="Isosceles Triangle 39"/>
              <p:cNvSpPr/>
              <p:nvPr/>
            </p:nvSpPr>
            <p:spPr>
              <a:xfrm rot="10800000">
                <a:off x="2414587" y="2133642"/>
                <a:ext cx="4648201" cy="1371687"/>
              </a:xfrm>
              <a:prstGeom prst="triangle">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63" name="TextBox 36"/>
              <p:cNvSpPr txBox="1">
                <a:spLocks noChangeArrowheads="1"/>
              </p:cNvSpPr>
              <p:nvPr/>
            </p:nvSpPr>
            <p:spPr bwMode="auto">
              <a:xfrm>
                <a:off x="2795587" y="2133599"/>
                <a:ext cx="1143711" cy="369355"/>
              </a:xfrm>
              <a:prstGeom prst="rect">
                <a:avLst/>
              </a:prstGeom>
              <a:noFill/>
              <a:ln w="9525">
                <a:noFill/>
                <a:miter lim="800000"/>
                <a:headEnd/>
                <a:tailEnd/>
              </a:ln>
            </p:spPr>
            <p:txBody>
              <a:bodyPr wrap="none">
                <a:spAutoFit/>
              </a:bodyPr>
              <a:lstStyle/>
              <a:p>
                <a:r>
                  <a:rPr lang="en-US"/>
                  <a:t>Kill Device</a:t>
                </a:r>
              </a:p>
            </p:txBody>
          </p:sp>
          <p:sp>
            <p:nvSpPr>
              <p:cNvPr id="2064" name="TextBox 37"/>
              <p:cNvSpPr txBox="1">
                <a:spLocks noChangeArrowheads="1"/>
              </p:cNvSpPr>
              <p:nvPr/>
            </p:nvSpPr>
            <p:spPr bwMode="auto">
              <a:xfrm>
                <a:off x="4776787" y="2133599"/>
                <a:ext cx="1680909" cy="369355"/>
              </a:xfrm>
              <a:prstGeom prst="rect">
                <a:avLst/>
              </a:prstGeom>
              <a:noFill/>
              <a:ln w="9525">
                <a:noFill/>
                <a:miter lim="800000"/>
                <a:headEnd/>
                <a:tailEnd/>
              </a:ln>
            </p:spPr>
            <p:txBody>
              <a:bodyPr wrap="none">
                <a:spAutoFit/>
              </a:bodyPr>
              <a:lstStyle/>
              <a:p>
                <a:r>
                  <a:rPr lang="en-US"/>
                  <a:t>Gateway Device</a:t>
                </a:r>
              </a:p>
            </p:txBody>
          </p:sp>
          <p:pic>
            <p:nvPicPr>
              <p:cNvPr id="2065" name="Picture 11"/>
              <p:cNvPicPr>
                <a:picLocks noChangeAspect="1" noChangeArrowheads="1"/>
              </p:cNvPicPr>
              <p:nvPr/>
            </p:nvPicPr>
            <p:blipFill>
              <a:blip r:embed="rId8" cstate="print"/>
              <a:srcRect/>
              <a:stretch>
                <a:fillRect/>
              </a:stretch>
            </p:blipFill>
            <p:spPr bwMode="auto">
              <a:xfrm>
                <a:off x="2033587" y="1447799"/>
                <a:ext cx="5434013" cy="708025"/>
              </a:xfrm>
              <a:prstGeom prst="rect">
                <a:avLst/>
              </a:prstGeom>
              <a:noFill/>
              <a:ln w="9525">
                <a:noFill/>
                <a:miter lim="800000"/>
                <a:headEnd/>
                <a:tailEnd/>
              </a:ln>
            </p:spPr>
          </p:pic>
        </p:gr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par>
                                <p:cTn id="8" presetID="0" presetClass="path" presetSubtype="0" accel="50000" decel="50000" fill="hold" nodeType="withEffect">
                                  <p:stCondLst>
                                    <p:cond delay="0"/>
                                  </p:stCondLst>
                                  <p:childTnLst>
                                    <p:animMotion origin="layout" path="M 7.5E-6 -2.96296E-6 L 0.10834 -2.96296E-6 " pathEditMode="relative" ptsTypes="AA">
                                      <p:cBhvr>
                                        <p:cTn id="9" dur="2000" fill="hold"/>
                                        <p:tgtEl>
                                          <p:spTgt spid="103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4" cstate="print"/>
          <a:srcRect/>
          <a:stretch>
            <a:fillRect/>
          </a:stretch>
        </p:blipFill>
        <p:spPr bwMode="auto">
          <a:xfrm>
            <a:off x="1905000" y="2590804"/>
            <a:ext cx="5365750" cy="3465513"/>
          </a:xfrm>
          <a:prstGeom prst="rect">
            <a:avLst/>
          </a:prstGeom>
          <a:noFill/>
          <a:ln w="9525">
            <a:noFill/>
            <a:miter lim="800000"/>
            <a:headEnd/>
            <a:tailEnd/>
          </a:ln>
        </p:spPr>
      </p:pic>
      <p:pic>
        <p:nvPicPr>
          <p:cNvPr id="20" name="Picture 3"/>
          <p:cNvPicPr>
            <a:picLocks noChangeAspect="1" noChangeArrowheads="1"/>
          </p:cNvPicPr>
          <p:nvPr/>
        </p:nvPicPr>
        <p:blipFill>
          <a:blip r:embed="rId5" cstate="print"/>
          <a:srcRect/>
          <a:stretch>
            <a:fillRect/>
          </a:stretch>
        </p:blipFill>
        <p:spPr bwMode="auto">
          <a:xfrm>
            <a:off x="2667002" y="3124200"/>
            <a:ext cx="1597025" cy="1720850"/>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4876802" y="3124200"/>
            <a:ext cx="1800225" cy="1822450"/>
          </a:xfrm>
          <a:prstGeom prst="rect">
            <a:avLst/>
          </a:prstGeom>
          <a:noFill/>
          <a:ln w="9525">
            <a:noFill/>
            <a:miter lim="800000"/>
            <a:headEnd/>
            <a:tailEnd/>
          </a:ln>
        </p:spPr>
      </p:pic>
      <p:pic>
        <p:nvPicPr>
          <p:cNvPr id="2053" name="Picture 5"/>
          <p:cNvPicPr>
            <a:picLocks noChangeAspect="1" noChangeArrowheads="1"/>
          </p:cNvPicPr>
          <p:nvPr/>
        </p:nvPicPr>
        <p:blipFill>
          <a:blip r:embed="rId7" cstate="print"/>
          <a:srcRect/>
          <a:stretch>
            <a:fillRect/>
          </a:stretch>
        </p:blipFill>
        <p:spPr bwMode="auto">
          <a:xfrm>
            <a:off x="2667002" y="3200404"/>
            <a:ext cx="1597025" cy="1643063"/>
          </a:xfrm>
          <a:prstGeom prst="rect">
            <a:avLst/>
          </a:prstGeom>
          <a:noFill/>
          <a:ln w="9525">
            <a:noFill/>
            <a:miter lim="800000"/>
            <a:headEnd/>
            <a:tailEnd/>
          </a:ln>
        </p:spPr>
      </p:pic>
      <p:pic>
        <p:nvPicPr>
          <p:cNvPr id="2052" name="Picture 4"/>
          <p:cNvPicPr>
            <a:picLocks noChangeAspect="1" noChangeArrowheads="1"/>
          </p:cNvPicPr>
          <p:nvPr/>
        </p:nvPicPr>
        <p:blipFill>
          <a:blip r:embed="rId8" cstate="print"/>
          <a:srcRect/>
          <a:stretch>
            <a:fillRect/>
          </a:stretch>
        </p:blipFill>
        <p:spPr bwMode="auto">
          <a:xfrm>
            <a:off x="4876802" y="3097217"/>
            <a:ext cx="1800225" cy="1855787"/>
          </a:xfrm>
          <a:prstGeom prst="rect">
            <a:avLst/>
          </a:prstGeom>
          <a:noFill/>
          <a:ln w="9525">
            <a:noFill/>
            <a:miter lim="800000"/>
            <a:headEnd/>
            <a:tailEnd/>
          </a:ln>
        </p:spPr>
      </p:pic>
      <p:cxnSp>
        <p:nvCxnSpPr>
          <p:cNvPr id="5" name="Straight Connector 4"/>
          <p:cNvCxnSpPr/>
          <p:nvPr/>
        </p:nvCxnSpPr>
        <p:spPr>
          <a:xfrm rot="5400000">
            <a:off x="-3275806" y="3428208"/>
            <a:ext cx="6858000" cy="1588"/>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4000" y="912817"/>
            <a:ext cx="8737600" cy="1587"/>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sp>
        <p:nvSpPr>
          <p:cNvPr id="3081" name="Rectangle 13"/>
          <p:cNvSpPr>
            <a:spLocks noChangeArrowheads="1"/>
          </p:cNvSpPr>
          <p:nvPr/>
        </p:nvSpPr>
        <p:spPr bwMode="auto">
          <a:xfrm>
            <a:off x="152401" y="457203"/>
            <a:ext cx="4005648" cy="461665"/>
          </a:xfrm>
          <a:prstGeom prst="rect">
            <a:avLst/>
          </a:prstGeom>
          <a:noFill/>
          <a:ln w="9525">
            <a:noFill/>
            <a:miter lim="800000"/>
            <a:headEnd/>
            <a:tailEnd/>
          </a:ln>
        </p:spPr>
        <p:txBody>
          <a:bodyPr wrap="none">
            <a:spAutoFit/>
          </a:bodyPr>
          <a:lstStyle/>
          <a:p>
            <a:r>
              <a:rPr lang="en-US" sz="2400">
                <a:solidFill>
                  <a:srgbClr val="333333"/>
                </a:solidFill>
                <a:latin typeface="Calibri" pitchFamily="34" charset="0"/>
              </a:rPr>
              <a:t>Plasmid Based Gateway </a:t>
            </a:r>
            <a:r>
              <a:rPr lang="en-US" sz="2400" i="1">
                <a:solidFill>
                  <a:srgbClr val="333333"/>
                </a:solidFill>
                <a:latin typeface="Calibri" pitchFamily="34" charset="0"/>
              </a:rPr>
              <a:t>in vivo</a:t>
            </a:r>
            <a:endParaRPr lang="en-US" sz="2400">
              <a:solidFill>
                <a:srgbClr val="333333"/>
              </a:solidFill>
              <a:latin typeface="Calibri" pitchFamily="34" charset="0"/>
            </a:endParaRPr>
          </a:p>
        </p:txBody>
      </p:sp>
      <p:sp>
        <p:nvSpPr>
          <p:cNvPr id="15" name="Rectangle 14"/>
          <p:cNvSpPr/>
          <p:nvPr/>
        </p:nvSpPr>
        <p:spPr>
          <a:xfrm>
            <a:off x="254000" y="76200"/>
            <a:ext cx="8737600" cy="381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pic>
        <p:nvPicPr>
          <p:cNvPr id="3083" name="Picture 1"/>
          <p:cNvPicPr>
            <a:picLocks noChangeAspect="1" noChangeArrowheads="1"/>
          </p:cNvPicPr>
          <p:nvPr/>
        </p:nvPicPr>
        <p:blipFill>
          <a:blip r:embed="rId9" cstate="print"/>
          <a:srcRect/>
          <a:stretch>
            <a:fillRect/>
          </a:stretch>
        </p:blipFill>
        <p:spPr bwMode="auto">
          <a:xfrm>
            <a:off x="360365" y="122242"/>
            <a:ext cx="1493837" cy="288925"/>
          </a:xfrm>
          <a:prstGeom prst="rect">
            <a:avLst/>
          </a:prstGeom>
          <a:noFill/>
          <a:ln w="9525">
            <a:noFill/>
            <a:miter lim="800000"/>
            <a:headEnd/>
            <a:tailEnd/>
          </a:ln>
        </p:spPr>
      </p:pic>
      <p:pic>
        <p:nvPicPr>
          <p:cNvPr id="3084" name="Picture 2"/>
          <p:cNvPicPr>
            <a:picLocks noChangeAspect="1" noChangeArrowheads="1"/>
          </p:cNvPicPr>
          <p:nvPr/>
        </p:nvPicPr>
        <p:blipFill>
          <a:blip r:embed="rId10" cstate="print"/>
          <a:srcRect/>
          <a:stretch>
            <a:fillRect/>
          </a:stretch>
        </p:blipFill>
        <p:spPr bwMode="auto">
          <a:xfrm>
            <a:off x="5986465" y="111125"/>
            <a:ext cx="2928937" cy="311150"/>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1828800" y="762000"/>
            <a:ext cx="1597025" cy="1720850"/>
          </a:xfrm>
          <a:prstGeom prst="rect">
            <a:avLst/>
          </a:prstGeom>
          <a:noFill/>
          <a:ln w="9525">
            <a:noFill/>
            <a:miter lim="800000"/>
            <a:headEnd/>
            <a:tailEnd/>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3.61111E-6 -3.7037E-7 C 0.13507 -0.00787 0.27014 -0.01574 0.35208 0.04167 C 0.43403 0.09908 0.46215 0.29584 0.49167 0.34445 " pathEditMode="relative" ptsTypes="aaA">
                                      <p:cBhvr>
                                        <p:cTn id="6" dur="1000" fill="hold"/>
                                        <p:tgtEl>
                                          <p:spTgt spid="2051"/>
                                        </p:tgtEl>
                                        <p:attrNameLst>
                                          <p:attrName>ppt_x</p:attrName>
                                          <p:attrName>ppt_y</p:attrName>
                                        </p:attrNameLst>
                                      </p:cBhvr>
                                    </p:animMotion>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par>
                                <p:cTn id="10" presetID="1" presetClass="exit" presetSubtype="0" fill="hold" nodeType="withEffect">
                                  <p:stCondLst>
                                    <p:cond delay="0"/>
                                  </p:stCondLst>
                                  <p:childTnLst>
                                    <p:set>
                                      <p:cBhvr>
                                        <p:cTn id="11" dur="1" fill="hold">
                                          <p:stCondLst>
                                            <p:cond delay="0"/>
                                          </p:stCondLst>
                                        </p:cTn>
                                        <p:tgtEl>
                                          <p:spTgt spid="205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52"/>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1032"/>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2053"/>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2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1000"/>
                                        <p:tgtEl>
                                          <p:spTgt spid="1031"/>
                                        </p:tgtEl>
                                      </p:cBhvr>
                                    </p:animEffect>
                                    <p:set>
                                      <p:cBhvr>
                                        <p:cTn id="26" dur="1" fill="hold">
                                          <p:stCondLst>
                                            <p:cond delay="999"/>
                                          </p:stCondLst>
                                        </p:cTn>
                                        <p:tgtEl>
                                          <p:spTgt spid="1031"/>
                                        </p:tgtEl>
                                        <p:attrNameLst>
                                          <p:attrName>style.visibility</p:attrName>
                                        </p:attrNameLst>
                                      </p:cBhvr>
                                      <p:to>
                                        <p:strVal val="hidden"/>
                                      </p:to>
                                    </p:set>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0 0 L 0.25 -0.22222 " pathEditMode="relative" ptsTypes="AA">
                                      <p:cBhvr>
                                        <p:cTn id="29" dur="1000" fill="hold"/>
                                        <p:tgtEl>
                                          <p:spTgt spid="2053"/>
                                        </p:tgtEl>
                                        <p:attrNameLst>
                                          <p:attrName>ppt_x</p:attrName>
                                          <p:attrName>ppt_y</p:attrName>
                                        </p:attrNameLst>
                                      </p:cBhvr>
                                    </p:animMotion>
                                  </p:childTnLst>
                                </p:cTn>
                              </p:par>
                              <p:par>
                                <p:cTn id="30" presetID="0" presetClass="path" presetSubtype="0" accel="50000" decel="50000" fill="hold" nodeType="withEffect">
                                  <p:stCondLst>
                                    <p:cond delay="0"/>
                                  </p:stCondLst>
                                  <p:childTnLst>
                                    <p:animMotion origin="layout" path="M 0 0 L 0.25 -0.22222 " pathEditMode="relative" ptsTypes="AA">
                                      <p:cBhvr>
                                        <p:cTn id="31" dur="1000" fill="hold"/>
                                        <p:tgtEl>
                                          <p:spTgt spid="205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p:cNvPicPr>
            <a:picLocks noChangeAspect="1" noChangeArrowheads="1"/>
          </p:cNvPicPr>
          <p:nvPr/>
        </p:nvPicPr>
        <p:blipFill>
          <a:blip r:embed="rId4" cstate="print"/>
          <a:srcRect/>
          <a:stretch>
            <a:fillRect/>
          </a:stretch>
        </p:blipFill>
        <p:spPr bwMode="auto">
          <a:xfrm>
            <a:off x="533402" y="1555750"/>
            <a:ext cx="1597025" cy="1720850"/>
          </a:xfrm>
          <a:prstGeom prst="rect">
            <a:avLst/>
          </a:prstGeom>
          <a:noFill/>
          <a:ln w="9525">
            <a:noFill/>
            <a:miter lim="800000"/>
            <a:headEnd/>
            <a:tailEnd/>
          </a:ln>
        </p:spPr>
      </p:pic>
      <p:pic>
        <p:nvPicPr>
          <p:cNvPr id="1032" name="Picture 8"/>
          <p:cNvPicPr>
            <a:picLocks noChangeAspect="1" noChangeArrowheads="1"/>
          </p:cNvPicPr>
          <p:nvPr/>
        </p:nvPicPr>
        <p:blipFill>
          <a:blip r:embed="rId5" cstate="print"/>
          <a:srcRect/>
          <a:stretch>
            <a:fillRect/>
          </a:stretch>
        </p:blipFill>
        <p:spPr bwMode="auto">
          <a:xfrm>
            <a:off x="2663825" y="1600200"/>
            <a:ext cx="1800225" cy="1822450"/>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4902202" y="1627188"/>
            <a:ext cx="1597025" cy="1643062"/>
          </a:xfrm>
          <a:prstGeom prst="rect">
            <a:avLst/>
          </a:prstGeom>
          <a:noFill/>
          <a:ln w="9525">
            <a:noFill/>
            <a:miter lim="800000"/>
            <a:headEnd/>
            <a:tailEnd/>
          </a:ln>
        </p:spPr>
      </p:pic>
      <p:pic>
        <p:nvPicPr>
          <p:cNvPr id="2052" name="Picture 4"/>
          <p:cNvPicPr>
            <a:picLocks noChangeAspect="1" noChangeArrowheads="1"/>
          </p:cNvPicPr>
          <p:nvPr/>
        </p:nvPicPr>
        <p:blipFill>
          <a:blip r:embed="rId7" cstate="print"/>
          <a:srcRect/>
          <a:stretch>
            <a:fillRect/>
          </a:stretch>
        </p:blipFill>
        <p:spPr bwMode="auto">
          <a:xfrm>
            <a:off x="7112000" y="1524000"/>
            <a:ext cx="1800225" cy="1855788"/>
          </a:xfrm>
          <a:prstGeom prst="rect">
            <a:avLst/>
          </a:prstGeom>
          <a:noFill/>
          <a:ln w="9525">
            <a:noFill/>
            <a:miter lim="800000"/>
            <a:headEnd/>
            <a:tailEnd/>
          </a:ln>
        </p:spPr>
      </p:pic>
      <p:cxnSp>
        <p:nvCxnSpPr>
          <p:cNvPr id="5" name="Straight Connector 4"/>
          <p:cNvCxnSpPr/>
          <p:nvPr/>
        </p:nvCxnSpPr>
        <p:spPr>
          <a:xfrm rot="5400000">
            <a:off x="-3275806" y="3428208"/>
            <a:ext cx="6858000" cy="1588"/>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4000" y="912817"/>
            <a:ext cx="8737600" cy="1587"/>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sp>
        <p:nvSpPr>
          <p:cNvPr id="4104" name="Rectangle 13"/>
          <p:cNvSpPr>
            <a:spLocks noChangeArrowheads="1"/>
          </p:cNvSpPr>
          <p:nvPr/>
        </p:nvSpPr>
        <p:spPr bwMode="auto">
          <a:xfrm>
            <a:off x="152401" y="457203"/>
            <a:ext cx="4005648" cy="461665"/>
          </a:xfrm>
          <a:prstGeom prst="rect">
            <a:avLst/>
          </a:prstGeom>
          <a:noFill/>
          <a:ln w="9525">
            <a:noFill/>
            <a:miter lim="800000"/>
            <a:headEnd/>
            <a:tailEnd/>
          </a:ln>
        </p:spPr>
        <p:txBody>
          <a:bodyPr wrap="none">
            <a:spAutoFit/>
          </a:bodyPr>
          <a:lstStyle/>
          <a:p>
            <a:r>
              <a:rPr lang="en-US" sz="2400">
                <a:solidFill>
                  <a:srgbClr val="333333"/>
                </a:solidFill>
                <a:latin typeface="Calibri" pitchFamily="34" charset="0"/>
              </a:rPr>
              <a:t>Plasmid Based Gateway </a:t>
            </a:r>
            <a:r>
              <a:rPr lang="en-US" sz="2400" i="1">
                <a:solidFill>
                  <a:srgbClr val="333333"/>
                </a:solidFill>
                <a:latin typeface="Calibri" pitchFamily="34" charset="0"/>
              </a:rPr>
              <a:t>in vivo</a:t>
            </a:r>
            <a:endParaRPr lang="en-US" sz="2400">
              <a:solidFill>
                <a:srgbClr val="333333"/>
              </a:solidFill>
              <a:latin typeface="Calibri" pitchFamily="34" charset="0"/>
            </a:endParaRPr>
          </a:p>
        </p:txBody>
      </p:sp>
      <p:sp>
        <p:nvSpPr>
          <p:cNvPr id="15" name="Rectangle 14"/>
          <p:cNvSpPr/>
          <p:nvPr/>
        </p:nvSpPr>
        <p:spPr>
          <a:xfrm>
            <a:off x="254000" y="76200"/>
            <a:ext cx="8737600" cy="381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pic>
        <p:nvPicPr>
          <p:cNvPr id="4106" name="Picture 1"/>
          <p:cNvPicPr>
            <a:picLocks noChangeAspect="1" noChangeArrowheads="1"/>
          </p:cNvPicPr>
          <p:nvPr/>
        </p:nvPicPr>
        <p:blipFill>
          <a:blip r:embed="rId8" cstate="print"/>
          <a:srcRect/>
          <a:stretch>
            <a:fillRect/>
          </a:stretch>
        </p:blipFill>
        <p:spPr bwMode="auto">
          <a:xfrm>
            <a:off x="360365" y="122242"/>
            <a:ext cx="1493837" cy="288925"/>
          </a:xfrm>
          <a:prstGeom prst="rect">
            <a:avLst/>
          </a:prstGeom>
          <a:noFill/>
          <a:ln w="9525">
            <a:noFill/>
            <a:miter lim="800000"/>
            <a:headEnd/>
            <a:tailEnd/>
          </a:ln>
        </p:spPr>
      </p:pic>
      <p:pic>
        <p:nvPicPr>
          <p:cNvPr id="4107" name="Picture 2"/>
          <p:cNvPicPr>
            <a:picLocks noChangeAspect="1" noChangeArrowheads="1"/>
          </p:cNvPicPr>
          <p:nvPr/>
        </p:nvPicPr>
        <p:blipFill>
          <a:blip r:embed="rId9" cstate="print"/>
          <a:srcRect/>
          <a:stretch>
            <a:fillRect/>
          </a:stretch>
        </p:blipFill>
        <p:spPr bwMode="auto">
          <a:xfrm>
            <a:off x="5986465" y="111125"/>
            <a:ext cx="2928937" cy="311150"/>
          </a:xfrm>
          <a:prstGeom prst="rect">
            <a:avLst/>
          </a:prstGeom>
          <a:noFill/>
          <a:ln w="9525">
            <a:noFill/>
            <a:miter lim="800000"/>
            <a:headEnd/>
            <a:tailEnd/>
          </a:ln>
        </p:spPr>
      </p:pic>
      <p:pic>
        <p:nvPicPr>
          <p:cNvPr id="3076" name="Picture 4"/>
          <p:cNvPicPr>
            <a:picLocks noChangeAspect="1" noChangeArrowheads="1"/>
          </p:cNvPicPr>
          <p:nvPr/>
        </p:nvPicPr>
        <p:blipFill>
          <a:blip r:embed="rId10" cstate="print"/>
          <a:srcRect/>
          <a:stretch>
            <a:fillRect/>
          </a:stretch>
        </p:blipFill>
        <p:spPr bwMode="auto">
          <a:xfrm>
            <a:off x="2438400" y="3733800"/>
            <a:ext cx="2133600" cy="2082800"/>
          </a:xfrm>
          <a:prstGeom prst="rect">
            <a:avLst/>
          </a:prstGeom>
          <a:noFill/>
          <a:ln w="9525">
            <a:noFill/>
            <a:miter lim="800000"/>
            <a:headEnd/>
            <a:tailEnd/>
          </a:ln>
        </p:spPr>
      </p:pic>
      <p:pic>
        <p:nvPicPr>
          <p:cNvPr id="18" name="Picture 4"/>
          <p:cNvPicPr>
            <a:picLocks noChangeAspect="1" noChangeArrowheads="1"/>
          </p:cNvPicPr>
          <p:nvPr/>
        </p:nvPicPr>
        <p:blipFill>
          <a:blip r:embed="rId10" cstate="print"/>
          <a:srcRect/>
          <a:stretch>
            <a:fillRect/>
          </a:stretch>
        </p:blipFill>
        <p:spPr bwMode="auto">
          <a:xfrm>
            <a:off x="228600" y="3733800"/>
            <a:ext cx="2133600" cy="2082800"/>
          </a:xfrm>
          <a:prstGeom prst="rect">
            <a:avLst/>
          </a:prstGeom>
          <a:noFill/>
          <a:ln w="9525">
            <a:noFill/>
            <a:miter lim="800000"/>
            <a:headEnd/>
            <a:tailEnd/>
          </a:ln>
        </p:spPr>
      </p:pic>
      <p:pic>
        <p:nvPicPr>
          <p:cNvPr id="19" name="Picture 4"/>
          <p:cNvPicPr>
            <a:picLocks noChangeAspect="1" noChangeArrowheads="1"/>
          </p:cNvPicPr>
          <p:nvPr/>
        </p:nvPicPr>
        <p:blipFill>
          <a:blip r:embed="rId10" cstate="print"/>
          <a:srcRect/>
          <a:stretch>
            <a:fillRect/>
          </a:stretch>
        </p:blipFill>
        <p:spPr bwMode="auto">
          <a:xfrm>
            <a:off x="4648200" y="3733800"/>
            <a:ext cx="2133600" cy="2082800"/>
          </a:xfrm>
          <a:prstGeom prst="rect">
            <a:avLst/>
          </a:prstGeom>
          <a:noFill/>
          <a:ln w="9525">
            <a:noFill/>
            <a:miter lim="800000"/>
            <a:headEnd/>
            <a:tailEnd/>
          </a:ln>
        </p:spPr>
      </p:pic>
      <p:pic>
        <p:nvPicPr>
          <p:cNvPr id="21" name="Picture 4"/>
          <p:cNvPicPr>
            <a:picLocks noChangeAspect="1" noChangeArrowheads="1"/>
          </p:cNvPicPr>
          <p:nvPr/>
        </p:nvPicPr>
        <p:blipFill>
          <a:blip r:embed="rId10" cstate="print"/>
          <a:srcRect/>
          <a:stretch>
            <a:fillRect/>
          </a:stretch>
        </p:blipFill>
        <p:spPr bwMode="auto">
          <a:xfrm>
            <a:off x="6858000" y="3733800"/>
            <a:ext cx="2133600" cy="2082800"/>
          </a:xfrm>
          <a:prstGeom prst="rect">
            <a:avLst/>
          </a:prstGeom>
          <a:noFill/>
          <a:ln w="9525">
            <a:noFill/>
            <a:miter lim="800000"/>
            <a:headEnd/>
            <a:tailEnd/>
          </a:ln>
        </p:spPr>
      </p:pic>
      <p:sp>
        <p:nvSpPr>
          <p:cNvPr id="22" name="TextBox 21"/>
          <p:cNvSpPr txBox="1">
            <a:spLocks noChangeArrowheads="1"/>
          </p:cNvSpPr>
          <p:nvPr/>
        </p:nvSpPr>
        <p:spPr bwMode="auto">
          <a:xfrm>
            <a:off x="457200" y="2733679"/>
            <a:ext cx="1905000" cy="923925"/>
          </a:xfrm>
          <a:prstGeom prst="rect">
            <a:avLst/>
          </a:prstGeom>
          <a:noFill/>
          <a:ln w="9525">
            <a:noFill/>
            <a:miter lim="800000"/>
            <a:headEnd/>
            <a:tailEnd/>
          </a:ln>
        </p:spPr>
        <p:txBody>
          <a:bodyPr>
            <a:spAutoFit/>
          </a:bodyPr>
          <a:lstStyle/>
          <a:p>
            <a:r>
              <a:rPr lang="en-US"/>
              <a:t>Kanamycin and Chloramphenicol Sensitive</a:t>
            </a:r>
          </a:p>
        </p:txBody>
      </p:sp>
      <p:sp>
        <p:nvSpPr>
          <p:cNvPr id="23" name="TextBox 22"/>
          <p:cNvSpPr txBox="1">
            <a:spLocks noChangeArrowheads="1"/>
          </p:cNvSpPr>
          <p:nvPr/>
        </p:nvSpPr>
        <p:spPr bwMode="auto">
          <a:xfrm>
            <a:off x="2819400" y="3011488"/>
            <a:ext cx="1447800" cy="646112"/>
          </a:xfrm>
          <a:prstGeom prst="rect">
            <a:avLst/>
          </a:prstGeom>
          <a:noFill/>
          <a:ln w="9525">
            <a:noFill/>
            <a:miter lim="800000"/>
            <a:headEnd/>
            <a:tailEnd/>
          </a:ln>
        </p:spPr>
        <p:txBody>
          <a:bodyPr>
            <a:spAutoFit/>
          </a:bodyPr>
          <a:lstStyle/>
          <a:p>
            <a:r>
              <a:rPr lang="en-US"/>
              <a:t>Contains Lethal </a:t>
            </a:r>
            <a:r>
              <a:rPr lang="en-US" i="1"/>
              <a:t>ccdB</a:t>
            </a:r>
          </a:p>
        </p:txBody>
      </p:sp>
      <p:sp>
        <p:nvSpPr>
          <p:cNvPr id="25" name="TextBox 24"/>
          <p:cNvSpPr txBox="1">
            <a:spLocks noChangeArrowheads="1"/>
          </p:cNvSpPr>
          <p:nvPr/>
        </p:nvSpPr>
        <p:spPr bwMode="auto">
          <a:xfrm>
            <a:off x="4800600" y="2733679"/>
            <a:ext cx="1905000" cy="923925"/>
          </a:xfrm>
          <a:prstGeom prst="rect">
            <a:avLst/>
          </a:prstGeom>
          <a:noFill/>
          <a:ln w="9525">
            <a:noFill/>
            <a:miter lim="800000"/>
            <a:headEnd/>
            <a:tailEnd/>
          </a:ln>
        </p:spPr>
        <p:txBody>
          <a:bodyPr>
            <a:spAutoFit/>
          </a:bodyPr>
          <a:lstStyle/>
          <a:p>
            <a:r>
              <a:rPr lang="en-US"/>
              <a:t>Kanamycin and Chloramphenicol Sensitive</a:t>
            </a:r>
          </a:p>
        </p:txBody>
      </p:sp>
      <p:sp>
        <p:nvSpPr>
          <p:cNvPr id="26" name="TextBox 25"/>
          <p:cNvSpPr txBox="1">
            <a:spLocks noChangeArrowheads="1"/>
          </p:cNvSpPr>
          <p:nvPr/>
        </p:nvSpPr>
        <p:spPr bwMode="auto">
          <a:xfrm>
            <a:off x="7391400" y="3287717"/>
            <a:ext cx="1143000" cy="369887"/>
          </a:xfrm>
          <a:prstGeom prst="rect">
            <a:avLst/>
          </a:prstGeom>
          <a:noFill/>
          <a:ln w="9525">
            <a:noFill/>
            <a:miter lim="800000"/>
            <a:headEnd/>
            <a:tailEnd/>
          </a:ln>
        </p:spPr>
        <p:txBody>
          <a:bodyPr>
            <a:spAutoFit/>
          </a:bodyPr>
          <a:lstStyle/>
          <a:p>
            <a:r>
              <a:rPr lang="en-US"/>
              <a:t>Survives</a:t>
            </a:r>
          </a:p>
        </p:txBody>
      </p:sp>
      <p:pic>
        <p:nvPicPr>
          <p:cNvPr id="24" name="Picture 4"/>
          <p:cNvPicPr>
            <a:picLocks noChangeAspect="1" noChangeArrowheads="1"/>
          </p:cNvPicPr>
          <p:nvPr/>
        </p:nvPicPr>
        <p:blipFill>
          <a:blip r:embed="rId7" cstate="print"/>
          <a:srcRect/>
          <a:stretch>
            <a:fillRect/>
          </a:stretch>
        </p:blipFill>
        <p:spPr bwMode="auto">
          <a:xfrm>
            <a:off x="7010402" y="3859217"/>
            <a:ext cx="1800225" cy="1855787"/>
          </a:xfrm>
          <a:prstGeom prst="rect">
            <a:avLst/>
          </a:prstGeom>
          <a:noFill/>
          <a:ln w="9525">
            <a:noFill/>
            <a:miter lim="800000"/>
            <a:headEnd/>
            <a:tailEnd/>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par>
                          <p:cTn id="13" fill="hold">
                            <p:stCondLst>
                              <p:cond delay="0"/>
                            </p:stCondLst>
                            <p:childTnLst>
                              <p:par>
                                <p:cTn id="14" presetID="0" presetClass="path" presetSubtype="0" accel="50000" decel="50000" fill="hold" nodeType="afterEffect">
                                  <p:stCondLst>
                                    <p:cond delay="0"/>
                                  </p:stCondLst>
                                  <p:childTnLst>
                                    <p:animMotion origin="layout" path="M 3.05556E-6 9.25926E-6 L 3.05556E-6 0.33334 " pathEditMode="relative" ptsTypes="AA">
                                      <p:cBhvr>
                                        <p:cTn id="15" dur="2000" fill="hold"/>
                                        <p:tgtEl>
                                          <p:spTgt spid="20"/>
                                        </p:tgtEl>
                                        <p:attrNameLst>
                                          <p:attrName>ppt_x</p:attrName>
                                          <p:attrName>ppt_y</p:attrName>
                                        </p:attrNameLst>
                                      </p:cBhvr>
                                    </p:animMotion>
                                  </p:childTnLst>
                                </p:cTn>
                              </p:par>
                              <p:par>
                                <p:cTn id="16" presetID="0" presetClass="path" presetSubtype="0" accel="50000" decel="50000" fill="hold" nodeType="withEffect">
                                  <p:stCondLst>
                                    <p:cond delay="0"/>
                                  </p:stCondLst>
                                  <p:childTnLst>
                                    <p:animMotion origin="layout" path="M 3.05556E-6 -3.7037E-6 L -0.00643 0.3338 " pathEditMode="relative" rAng="0" ptsTypes="AA">
                                      <p:cBhvr>
                                        <p:cTn id="17" dur="2000" fill="hold"/>
                                        <p:tgtEl>
                                          <p:spTgt spid="1032"/>
                                        </p:tgtEl>
                                        <p:attrNameLst>
                                          <p:attrName>ppt_x</p:attrName>
                                          <p:attrName>ppt_y</p:attrName>
                                        </p:attrNameLst>
                                      </p:cBhvr>
                                      <p:rCtr x="-300" y="16700"/>
                                    </p:animMotion>
                                  </p:childTnLst>
                                </p:cTn>
                              </p:par>
                              <p:par>
                                <p:cTn id="18" presetID="0" presetClass="path" presetSubtype="0" accel="50000" decel="50000" fill="hold" nodeType="withEffect">
                                  <p:stCondLst>
                                    <p:cond delay="0"/>
                                  </p:stCondLst>
                                  <p:childTnLst>
                                    <p:animMotion origin="layout" path="M 2.5E-6 -4.44444E-6 L 0.00156 0.34306 " pathEditMode="relative" rAng="0" ptsTypes="AA">
                                      <p:cBhvr>
                                        <p:cTn id="19" dur="2000" fill="hold"/>
                                        <p:tgtEl>
                                          <p:spTgt spid="2053"/>
                                        </p:tgtEl>
                                        <p:attrNameLst>
                                          <p:attrName>ppt_x</p:attrName>
                                          <p:attrName>ppt_y</p:attrName>
                                        </p:attrNameLst>
                                      </p:cBhvr>
                                      <p:rCtr x="100" y="17200"/>
                                    </p:animMotion>
                                  </p:childTnLst>
                                </p:cTn>
                              </p:par>
                              <p:par>
                                <p:cTn id="20" presetID="0" presetClass="path" presetSubtype="0" accel="50000" decel="50000" fill="hold" nodeType="withEffect">
                                  <p:stCondLst>
                                    <p:cond delay="0"/>
                                  </p:stCondLst>
                                  <p:childTnLst>
                                    <p:animMotion origin="layout" path="M -4.72222E-6 1.85185E-6 L -0.00833 0.34444 " pathEditMode="relative" ptsTypes="AA">
                                      <p:cBhvr>
                                        <p:cTn id="21" dur="2000" fill="hold"/>
                                        <p:tgtEl>
                                          <p:spTgt spid="2052"/>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0" presetClass="exit" presetSubtype="0" fill="hold" nodeType="withEffect">
                                  <p:stCondLst>
                                    <p:cond delay="0"/>
                                  </p:stCondLst>
                                  <p:childTnLst>
                                    <p:animEffect transition="out" filter="fade">
                                      <p:cBhvr>
                                        <p:cTn id="27" dur="2000"/>
                                        <p:tgtEl>
                                          <p:spTgt spid="18"/>
                                        </p:tgtEl>
                                      </p:cBhvr>
                                    </p:animEffect>
                                    <p:set>
                                      <p:cBhvr>
                                        <p:cTn id="28" dur="1" fill="hold">
                                          <p:stCondLst>
                                            <p:cond delay="1999"/>
                                          </p:stCondLst>
                                        </p:cTn>
                                        <p:tgtEl>
                                          <p:spTgt spid="1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2000"/>
                                        <p:tgtEl>
                                          <p:spTgt spid="20"/>
                                        </p:tgtEl>
                                      </p:cBhvr>
                                    </p:animEffect>
                                    <p:set>
                                      <p:cBhvr>
                                        <p:cTn id="31" dur="1" fill="hold">
                                          <p:stCondLst>
                                            <p:cond delay="1999"/>
                                          </p:stCondLst>
                                        </p:cTn>
                                        <p:tgtEl>
                                          <p:spTgt spid="2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par>
                                <p:cTn id="36" presetID="1" presetClass="exit" presetSubtype="0" fill="hold" grpId="1" nodeType="withEffect">
                                  <p:stCondLst>
                                    <p:cond delay="0"/>
                                  </p:stCondLst>
                                  <p:childTnLst>
                                    <p:set>
                                      <p:cBhvr>
                                        <p:cTn id="37" dur="1" fill="hold">
                                          <p:stCondLst>
                                            <p:cond delay="0"/>
                                          </p:stCondLst>
                                        </p:cTn>
                                        <p:tgtEl>
                                          <p:spTgt spid="2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2000"/>
                                        <p:tgtEl>
                                          <p:spTgt spid="1032"/>
                                        </p:tgtEl>
                                      </p:cBhvr>
                                    </p:animEffect>
                                    <p:set>
                                      <p:cBhvr>
                                        <p:cTn id="40" dur="1" fill="hold">
                                          <p:stCondLst>
                                            <p:cond delay="1999"/>
                                          </p:stCondLst>
                                        </p:cTn>
                                        <p:tgtEl>
                                          <p:spTgt spid="1032"/>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2000"/>
                                        <p:tgtEl>
                                          <p:spTgt spid="3076"/>
                                        </p:tgtEl>
                                      </p:cBhvr>
                                    </p:animEffect>
                                    <p:set>
                                      <p:cBhvr>
                                        <p:cTn id="43" dur="1" fill="hold">
                                          <p:stCondLst>
                                            <p:cond delay="1999"/>
                                          </p:stCondLst>
                                        </p:cTn>
                                        <p:tgtEl>
                                          <p:spTgt spid="307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par>
                                <p:cTn id="48" presetID="1" presetClass="exit" presetSubtype="0" fill="hold" grpId="1" nodeType="withEffect">
                                  <p:stCondLst>
                                    <p:cond delay="0"/>
                                  </p:stCondLst>
                                  <p:childTnLst>
                                    <p:set>
                                      <p:cBhvr>
                                        <p:cTn id="49" dur="1" fill="hold">
                                          <p:stCondLst>
                                            <p:cond delay="0"/>
                                          </p:stCondLst>
                                        </p:cTn>
                                        <p:tgtEl>
                                          <p:spTgt spid="23"/>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2000"/>
                                        <p:tgtEl>
                                          <p:spTgt spid="19"/>
                                        </p:tgtEl>
                                      </p:cBhvr>
                                    </p:animEffect>
                                    <p:set>
                                      <p:cBhvr>
                                        <p:cTn id="52" dur="1" fill="hold">
                                          <p:stCondLst>
                                            <p:cond delay="1999"/>
                                          </p:stCondLst>
                                        </p:cTn>
                                        <p:tgtEl>
                                          <p:spTgt spid="19"/>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2000"/>
                                        <p:tgtEl>
                                          <p:spTgt spid="2053"/>
                                        </p:tgtEl>
                                      </p:cBhvr>
                                    </p:animEffect>
                                    <p:set>
                                      <p:cBhvr>
                                        <p:cTn id="55" dur="1" fill="hold">
                                          <p:stCondLst>
                                            <p:cond delay="1999"/>
                                          </p:stCondLst>
                                        </p:cTn>
                                        <p:tgtEl>
                                          <p:spTgt spid="205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par>
                                <p:cTn id="60" presetID="1" presetClass="exit" presetSubtype="0" fill="hold" grpId="1" nodeType="withEffect">
                                  <p:stCondLst>
                                    <p:cond delay="0"/>
                                  </p:stCondLst>
                                  <p:childTnLst>
                                    <p:set>
                                      <p:cBhvr>
                                        <p:cTn id="61" dur="1" fill="hold">
                                          <p:stCondLst>
                                            <p:cond delay="0"/>
                                          </p:stCondLst>
                                        </p:cTn>
                                        <p:tgtEl>
                                          <p:spTgt spid="25"/>
                                        </p:tgtEl>
                                        <p:attrNameLst>
                                          <p:attrName>style.visibility</p:attrName>
                                        </p:attrNameLst>
                                      </p:cBhvr>
                                      <p:to>
                                        <p:strVal val="hidden"/>
                                      </p:to>
                                    </p:set>
                                  </p:childTnLst>
                                </p:cTn>
                              </p:par>
                            </p:childTnLst>
                          </p:cTn>
                        </p:par>
                        <p:par>
                          <p:cTn id="62" fill="hold">
                            <p:stCondLst>
                              <p:cond delay="0"/>
                            </p:stCondLst>
                            <p:childTnLst>
                              <p:par>
                                <p:cTn id="63" presetID="1" presetClass="entr" presetSubtype="0"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2052"/>
                                        </p:tgtEl>
                                        <p:attrNameLst>
                                          <p:attrName>style.visibility</p:attrName>
                                        </p:attrNameLst>
                                      </p:cBhvr>
                                      <p:to>
                                        <p:strVal val="hidden"/>
                                      </p:to>
                                    </p:set>
                                  </p:childTnLst>
                                </p:cTn>
                              </p:par>
                            </p:childTnLst>
                          </p:cTn>
                        </p:par>
                        <p:par>
                          <p:cTn id="67" fill="hold">
                            <p:stCondLst>
                              <p:cond delay="0"/>
                            </p:stCondLst>
                            <p:childTnLst>
                              <p:par>
                                <p:cTn id="68" presetID="0" presetClass="path" presetSubtype="0" accel="50000" decel="50000" fill="hold" nodeType="afterEffect">
                                  <p:stCondLst>
                                    <p:cond delay="0"/>
                                  </p:stCondLst>
                                  <p:childTnLst>
                                    <p:animMotion origin="layout" path="M 0 0 L -0.36667 -0.05556 " pathEditMode="relative" ptsTypes="AA">
                                      <p:cBhvr>
                                        <p:cTn id="69" dur="2000" fill="hold"/>
                                        <p:tgtEl>
                                          <p:spTgt spid="21"/>
                                        </p:tgtEl>
                                        <p:attrNameLst>
                                          <p:attrName>ppt_x</p:attrName>
                                          <p:attrName>ppt_y</p:attrName>
                                        </p:attrNameLst>
                                      </p:cBhvr>
                                    </p:animMotion>
                                  </p:childTnLst>
                                </p:cTn>
                              </p:par>
                              <p:par>
                                <p:cTn id="70" presetID="0" presetClass="path" presetSubtype="0" accel="50000" decel="50000" fill="hold" grpId="1" nodeType="withEffect">
                                  <p:stCondLst>
                                    <p:cond delay="0"/>
                                  </p:stCondLst>
                                  <p:childTnLst>
                                    <p:animMotion origin="layout" path="M 0 0 L -0.36667 -0.05556 " pathEditMode="relative" ptsTypes="AA">
                                      <p:cBhvr>
                                        <p:cTn id="71" dur="2000" fill="hold"/>
                                        <p:tgtEl>
                                          <p:spTgt spid="26"/>
                                        </p:tgtEl>
                                        <p:attrNameLst>
                                          <p:attrName>ppt_x</p:attrName>
                                          <p:attrName>ppt_y</p:attrName>
                                        </p:attrNameLst>
                                      </p:cBhvr>
                                    </p:animMotion>
                                  </p:childTnLst>
                                </p:cTn>
                              </p:par>
                              <p:par>
                                <p:cTn id="72" presetID="0" presetClass="path" presetSubtype="0" accel="50000" decel="50000" fill="hold" nodeType="withEffect">
                                  <p:stCondLst>
                                    <p:cond delay="0"/>
                                  </p:stCondLst>
                                  <p:childTnLst>
                                    <p:animMotion origin="layout" path="M 0 0 L -0.36667 -0.05556 " pathEditMode="relative" ptsTypes="AA">
                                      <p:cBhvr>
                                        <p:cTn id="73" dur="2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5" grpId="0"/>
      <p:bldP spid="25" grpId="1"/>
      <p:bldP spid="26" grpId="0"/>
      <p:bldP spid="26" grpId="1"/>
    </p:bld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i="1" dirty="0" smtClean="0">
                <a:latin typeface="Rockwell Extra Bold" pitchFamily="18" charset="0"/>
                <a:cs typeface="Arial" pitchFamily="34" charset="0"/>
              </a:rPr>
              <a:t>in vivo</a:t>
            </a:r>
            <a:r>
              <a:rPr lang="en-US" sz="3600" dirty="0" smtClean="0">
                <a:latin typeface="Rockwell Extra Bold" pitchFamily="18" charset="0"/>
                <a:cs typeface="Arial" pitchFamily="34" charset="0"/>
              </a:rPr>
              <a:t> Gateway</a:t>
            </a:r>
            <a:endParaRPr lang="en-US" sz="2000" dirty="0">
              <a:latin typeface="Rockwell Extra Bold" pitchFamily="18" charset="0"/>
              <a:cs typeface="Arial" pitchFamily="34" charset="0"/>
            </a:endParaRPr>
          </a:p>
        </p:txBody>
      </p:sp>
      <p:pic>
        <p:nvPicPr>
          <p:cNvPr id="5" name="Picture 2"/>
          <p:cNvPicPr>
            <a:picLocks noChangeAspect="1" noChangeArrowheads="1"/>
          </p:cNvPicPr>
          <p:nvPr/>
        </p:nvPicPr>
        <p:blipFill>
          <a:blip r:embed="rId4" cstate="print"/>
          <a:srcRect/>
          <a:stretch>
            <a:fillRect/>
          </a:stretch>
        </p:blipFill>
        <p:spPr bwMode="auto">
          <a:xfrm>
            <a:off x="762000" y="1295404"/>
            <a:ext cx="7620000" cy="3133725"/>
          </a:xfrm>
          <a:prstGeom prst="rect">
            <a:avLst/>
          </a:prstGeom>
          <a:noFill/>
          <a:ln w="9525">
            <a:noFill/>
            <a:miter lim="800000"/>
            <a:headEnd/>
            <a:tailEnd/>
          </a:ln>
          <a:effectLst/>
        </p:spPr>
      </p:pic>
      <p:sp>
        <p:nvSpPr>
          <p:cNvPr id="6" name="Rectangle 5"/>
          <p:cNvSpPr/>
          <p:nvPr/>
        </p:nvSpPr>
        <p:spPr>
          <a:xfrm>
            <a:off x="1295400" y="4724400"/>
            <a:ext cx="7239000" cy="1569660"/>
          </a:xfrm>
          <a:prstGeom prst="rect">
            <a:avLst/>
          </a:prstGeom>
        </p:spPr>
        <p:txBody>
          <a:bodyPr wrap="square">
            <a:spAutoFit/>
          </a:bodyPr>
          <a:lstStyle/>
          <a:p>
            <a:pPr marL="457200" indent="-457200">
              <a:buFont typeface="Wingdings" pitchFamily="2" charset="2"/>
              <a:buChar char="§"/>
            </a:pPr>
            <a:r>
              <a:rPr lang="en-US" sz="2400" dirty="0" smtClean="0">
                <a:latin typeface="Calibri" pitchFamily="34" charset="0"/>
              </a:rPr>
              <a:t>How do you know the chemistry is working?</a:t>
            </a:r>
          </a:p>
          <a:p>
            <a:pPr marL="457200" indent="-457200">
              <a:buFont typeface="Wingdings" pitchFamily="2" charset="2"/>
              <a:buChar char="§"/>
            </a:pPr>
            <a:r>
              <a:rPr lang="en-US" sz="2400" dirty="0" smtClean="0">
                <a:latin typeface="Calibri" pitchFamily="34" charset="0"/>
              </a:rPr>
              <a:t>Do a product study:</a:t>
            </a:r>
          </a:p>
          <a:p>
            <a:pPr marL="914400" lvl="1" indent="-457200">
              <a:buFont typeface="Wingdings" pitchFamily="2" charset="2"/>
              <a:buChar char="§"/>
            </a:pPr>
            <a:r>
              <a:rPr lang="en-US" sz="2400" dirty="0" smtClean="0">
                <a:latin typeface="Calibri" pitchFamily="34" charset="0"/>
              </a:rPr>
              <a:t>Purify the plasmid (the product)</a:t>
            </a:r>
          </a:p>
          <a:p>
            <a:pPr marL="914400" lvl="1" indent="-457200">
              <a:buFont typeface="Wingdings" pitchFamily="2" charset="2"/>
              <a:buChar char="§"/>
            </a:pPr>
            <a:r>
              <a:rPr lang="en-US" sz="2400" dirty="0" smtClean="0">
                <a:latin typeface="Calibri" pitchFamily="34" charset="0"/>
              </a:rPr>
              <a:t>Sequence it and see if it is the correct sequence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This is Analytical Chemistry!</a:t>
            </a:r>
            <a:endParaRPr lang="en-US" sz="2000" dirty="0">
              <a:solidFill>
                <a:srgbClr val="1F497D">
                  <a:lumMod val="20000"/>
                  <a:lumOff val="80000"/>
                </a:srgbClr>
              </a:solidFill>
              <a:latin typeface="Rockwell Extra Bold" pitchFamily="18" charset="0"/>
              <a:cs typeface="Arial" pitchFamily="34" charset="0"/>
            </a:endParaRPr>
          </a:p>
        </p:txBody>
      </p:sp>
      <p:pic>
        <p:nvPicPr>
          <p:cNvPr id="5124" name="Picture 4"/>
          <p:cNvPicPr>
            <a:picLocks noChangeAspect="1" noChangeArrowheads="1"/>
          </p:cNvPicPr>
          <p:nvPr/>
        </p:nvPicPr>
        <p:blipFill>
          <a:blip r:embed="rId3" cstate="print"/>
          <a:srcRect/>
          <a:stretch>
            <a:fillRect/>
          </a:stretch>
        </p:blipFill>
        <p:spPr bwMode="auto">
          <a:xfrm>
            <a:off x="838200" y="1524004"/>
            <a:ext cx="3429000" cy="4359207"/>
          </a:xfrm>
          <a:prstGeom prst="rect">
            <a:avLst/>
          </a:prstGeom>
          <a:noFill/>
          <a:ln w="9525">
            <a:noFill/>
            <a:miter lim="800000"/>
            <a:headEnd/>
            <a:tailEnd/>
          </a:ln>
          <a:effectLst/>
        </p:spPr>
      </p:pic>
      <p:sp>
        <p:nvSpPr>
          <p:cNvPr id="11" name="Rectangle 10"/>
          <p:cNvSpPr/>
          <p:nvPr/>
        </p:nvSpPr>
        <p:spPr>
          <a:xfrm>
            <a:off x="4572000" y="2286000"/>
            <a:ext cx="4038600" cy="2677656"/>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rPr>
              <a:t>Search for papers where they analyze the </a:t>
            </a:r>
            <a:r>
              <a:rPr lang="en-US" sz="2400" dirty="0" err="1" smtClean="0">
                <a:solidFill>
                  <a:srgbClr val="1F497D">
                    <a:lumMod val="20000"/>
                    <a:lumOff val="80000"/>
                  </a:srgbClr>
                </a:solidFill>
              </a:rPr>
              <a:t>biomolecules</a:t>
            </a:r>
            <a:r>
              <a:rPr lang="en-US" sz="2400" dirty="0" smtClean="0">
                <a:solidFill>
                  <a:srgbClr val="1F497D">
                    <a:lumMod val="20000"/>
                    <a:lumOff val="80000"/>
                  </a:srgbClr>
                </a:solidFill>
              </a:rPr>
              <a:t> you are interested in</a:t>
            </a:r>
          </a:p>
          <a:p>
            <a:pPr marL="457200" indent="-457200">
              <a:buFont typeface="Wingdings" pitchFamily="2" charset="2"/>
              <a:buChar char="§"/>
            </a:pPr>
            <a:r>
              <a:rPr lang="en-US" sz="2400" dirty="0" smtClean="0">
                <a:solidFill>
                  <a:srgbClr val="1F497D">
                    <a:lumMod val="20000"/>
                    <a:lumOff val="80000"/>
                  </a:srgbClr>
                </a:solidFill>
              </a:rPr>
              <a:t>Read the materials and methods section and see how they quantified it</a:t>
            </a:r>
          </a:p>
        </p:txBody>
      </p:sp>
    </p:spTree>
    <p:extLst>
      <p:ext uri="{BB962C8B-B14F-4D97-AF65-F5344CB8AC3E}">
        <p14:creationId xmlns:p14="http://schemas.microsoft.com/office/powerpoint/2010/main" val="11902803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1828800" y="657763"/>
            <a:ext cx="5867400" cy="1323439"/>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Questions to Ponder</a:t>
            </a:r>
            <a:endParaRPr lang="en-US" sz="4000" dirty="0">
              <a:solidFill>
                <a:schemeClr val="bg1"/>
              </a:solidFill>
              <a:latin typeface="Rockwell Extra Bold" pitchFamily="18" charset="0"/>
              <a:cs typeface="Arial" pitchFamily="34" charset="0"/>
            </a:endParaRPr>
          </a:p>
        </p:txBody>
      </p:sp>
      <p:pic>
        <p:nvPicPr>
          <p:cNvPr id="5" name="Picture 4" descr="ponder.png"/>
          <p:cNvPicPr>
            <a:picLocks noChangeAspect="1"/>
          </p:cNvPicPr>
          <p:nvPr/>
        </p:nvPicPr>
        <p:blipFill>
          <a:blip r:embed="rId4" cstate="print"/>
          <a:stretch>
            <a:fillRect/>
          </a:stretch>
        </p:blipFill>
        <p:spPr>
          <a:xfrm>
            <a:off x="2971802" y="2286004"/>
            <a:ext cx="3047619" cy="4380953"/>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533402"/>
            <a:ext cx="7924800" cy="5632311"/>
          </a:xfrm>
          <a:prstGeom prst="rect">
            <a:avLst/>
          </a:prstGeom>
        </p:spPr>
        <p:txBody>
          <a:bodyPr wrap="square">
            <a:spAutoFit/>
          </a:bodyPr>
          <a:lstStyle/>
          <a:p>
            <a:pPr marL="457200" indent="-457200">
              <a:buAutoNum type="arabicParenR"/>
            </a:pPr>
            <a:r>
              <a:rPr lang="en-US" sz="2400" dirty="0" smtClean="0">
                <a:solidFill>
                  <a:srgbClr val="1F497D">
                    <a:lumMod val="20000"/>
                    <a:lumOff val="80000"/>
                  </a:srgbClr>
                </a:solidFill>
                <a:latin typeface="Calibri" pitchFamily="34" charset="0"/>
                <a:cs typeface="Arial" charset="0"/>
              </a:rPr>
              <a:t>I’ve constructed a “yellow pigment device” that makes </a:t>
            </a:r>
            <a:r>
              <a:rPr lang="en-US" sz="2400" dirty="0" err="1" smtClean="0">
                <a:solidFill>
                  <a:srgbClr val="1F497D">
                    <a:lumMod val="20000"/>
                    <a:lumOff val="80000"/>
                  </a:srgbClr>
                </a:solidFill>
                <a:latin typeface="Calibri" pitchFamily="34" charset="0"/>
                <a:cs typeface="Arial" charset="0"/>
              </a:rPr>
              <a:t>xanthophyll</a:t>
            </a:r>
            <a:r>
              <a:rPr lang="en-US" sz="2400" dirty="0" smtClean="0">
                <a:solidFill>
                  <a:srgbClr val="1F497D">
                    <a:lumMod val="20000"/>
                    <a:lumOff val="80000"/>
                  </a:srgbClr>
                </a:solidFill>
                <a:latin typeface="Calibri" pitchFamily="34" charset="0"/>
                <a:cs typeface="Arial" charset="0"/>
              </a:rPr>
              <a:t>.  My cells are turning yellow.  What type of experiment should I do to characterize my device?</a:t>
            </a:r>
          </a:p>
          <a:p>
            <a:pPr marL="457200" indent="-457200">
              <a:buAutoNum type="arabicParenR"/>
            </a:pPr>
            <a:r>
              <a:rPr lang="en-US" sz="2400" dirty="0" smtClean="0">
                <a:solidFill>
                  <a:srgbClr val="1F497D">
                    <a:lumMod val="20000"/>
                    <a:lumOff val="80000"/>
                  </a:srgbClr>
                </a:solidFill>
                <a:latin typeface="Calibri" pitchFamily="34" charset="0"/>
                <a:cs typeface="Arial" charset="0"/>
              </a:rPr>
              <a:t>I’ve taken my yellow pigment device and joined it to an HIV biosensor device.  What experiment should I do to characterize the entire system?</a:t>
            </a:r>
          </a:p>
          <a:p>
            <a:pPr marL="457200" indent="-457200">
              <a:buAutoNum type="arabicParenR"/>
            </a:pPr>
            <a:r>
              <a:rPr lang="en-US" sz="2400" dirty="0" smtClean="0">
                <a:solidFill>
                  <a:srgbClr val="1F497D">
                    <a:lumMod val="20000"/>
                    <a:lumOff val="80000"/>
                  </a:srgbClr>
                </a:solidFill>
                <a:latin typeface="Calibri" pitchFamily="34" charset="0"/>
                <a:cs typeface="Arial" charset="0"/>
              </a:rPr>
              <a:t>I’m trying to make a “cancer cell adhesion device” that displays a Thomsen-</a:t>
            </a:r>
            <a:r>
              <a:rPr lang="en-US" sz="2400" dirty="0" err="1" smtClean="0">
                <a:solidFill>
                  <a:srgbClr val="1F497D">
                    <a:lumMod val="20000"/>
                    <a:lumOff val="80000"/>
                  </a:srgbClr>
                </a:solidFill>
                <a:latin typeface="Calibri" pitchFamily="34" charset="0"/>
                <a:cs typeface="Arial" charset="0"/>
              </a:rPr>
              <a:t>Friedenreich</a:t>
            </a:r>
            <a:r>
              <a:rPr lang="en-US" sz="2400" dirty="0" smtClean="0">
                <a:solidFill>
                  <a:srgbClr val="1F497D">
                    <a:lumMod val="20000"/>
                    <a:lumOff val="80000"/>
                  </a:srgbClr>
                </a:solidFill>
                <a:latin typeface="Calibri" pitchFamily="34" charset="0"/>
                <a:cs typeface="Arial" charset="0"/>
              </a:rPr>
              <a:t> antigen binding </a:t>
            </a:r>
            <a:r>
              <a:rPr lang="en-US" sz="2400" dirty="0" err="1" smtClean="0">
                <a:solidFill>
                  <a:srgbClr val="1F497D">
                    <a:lumMod val="20000"/>
                    <a:lumOff val="80000"/>
                  </a:srgbClr>
                </a:solidFill>
                <a:latin typeface="Calibri" pitchFamily="34" charset="0"/>
                <a:cs typeface="Arial" charset="0"/>
              </a:rPr>
              <a:t>lectin</a:t>
            </a:r>
            <a:r>
              <a:rPr lang="en-US" sz="2400" dirty="0" smtClean="0">
                <a:solidFill>
                  <a:srgbClr val="1F497D">
                    <a:lumMod val="20000"/>
                    <a:lumOff val="80000"/>
                  </a:srgbClr>
                </a:solidFill>
                <a:latin typeface="Calibri" pitchFamily="34" charset="0"/>
                <a:cs typeface="Arial" charset="0"/>
              </a:rPr>
              <a:t> on E. </a:t>
            </a:r>
            <a:r>
              <a:rPr lang="en-US" sz="2400" dirty="0" err="1" smtClean="0">
                <a:solidFill>
                  <a:srgbClr val="1F497D">
                    <a:lumMod val="20000"/>
                    <a:lumOff val="80000"/>
                  </a:srgbClr>
                </a:solidFill>
                <a:latin typeface="Calibri" pitchFamily="34" charset="0"/>
                <a:cs typeface="Arial" charset="0"/>
              </a:rPr>
              <a:t>coli’s</a:t>
            </a:r>
            <a:r>
              <a:rPr lang="en-US" sz="2400" dirty="0" smtClean="0">
                <a:solidFill>
                  <a:srgbClr val="1F497D">
                    <a:lumMod val="20000"/>
                    <a:lumOff val="80000"/>
                  </a:srgbClr>
                </a:solidFill>
                <a:latin typeface="Calibri" pitchFamily="34" charset="0"/>
                <a:cs typeface="Arial" charset="0"/>
              </a:rPr>
              <a:t> surface.  It isn’t working, and I think my </a:t>
            </a:r>
            <a:r>
              <a:rPr lang="en-US" sz="2400" dirty="0" err="1" smtClean="0">
                <a:solidFill>
                  <a:srgbClr val="1F497D">
                    <a:lumMod val="20000"/>
                    <a:lumOff val="80000"/>
                  </a:srgbClr>
                </a:solidFill>
                <a:latin typeface="Calibri" pitchFamily="34" charset="0"/>
                <a:cs typeface="Arial" charset="0"/>
              </a:rPr>
              <a:t>lectin</a:t>
            </a:r>
            <a:r>
              <a:rPr lang="en-US" sz="2400" dirty="0" smtClean="0">
                <a:solidFill>
                  <a:srgbClr val="1F497D">
                    <a:lumMod val="20000"/>
                    <a:lumOff val="80000"/>
                  </a:srgbClr>
                </a:solidFill>
                <a:latin typeface="Calibri" pitchFamily="34" charset="0"/>
                <a:cs typeface="Arial" charset="0"/>
              </a:rPr>
              <a:t> part might be a dud.  What should I make with the </a:t>
            </a:r>
            <a:r>
              <a:rPr lang="en-US" sz="2400" dirty="0" err="1" smtClean="0">
                <a:solidFill>
                  <a:srgbClr val="1F497D">
                    <a:lumMod val="20000"/>
                    <a:lumOff val="80000"/>
                  </a:srgbClr>
                </a:solidFill>
                <a:latin typeface="Calibri" pitchFamily="34" charset="0"/>
                <a:cs typeface="Arial" charset="0"/>
              </a:rPr>
              <a:t>lectin</a:t>
            </a:r>
            <a:r>
              <a:rPr lang="en-US" sz="2400" dirty="0" smtClean="0">
                <a:solidFill>
                  <a:srgbClr val="1F497D">
                    <a:lumMod val="20000"/>
                    <a:lumOff val="80000"/>
                  </a:srgbClr>
                </a:solidFill>
                <a:latin typeface="Calibri" pitchFamily="34" charset="0"/>
                <a:cs typeface="Arial" charset="0"/>
              </a:rPr>
              <a:t> part, and what experiment should I do to see if it works?</a:t>
            </a:r>
          </a:p>
          <a:p>
            <a:pPr marL="457200" indent="-457200">
              <a:buAutoNum type="arabicParenR"/>
            </a:pPr>
            <a:r>
              <a:rPr lang="en-US" sz="2400" dirty="0" smtClean="0">
                <a:solidFill>
                  <a:srgbClr val="1F497D">
                    <a:lumMod val="20000"/>
                    <a:lumOff val="80000"/>
                  </a:srgbClr>
                </a:solidFill>
                <a:latin typeface="Calibri" pitchFamily="34" charset="0"/>
                <a:cs typeface="Arial" charset="0"/>
              </a:rPr>
              <a:t>I’ve read that a phage protein will covalently attach itself to the 5’ </a:t>
            </a:r>
            <a:r>
              <a:rPr lang="en-US" sz="2400" dirty="0" err="1" smtClean="0">
                <a:solidFill>
                  <a:srgbClr val="1F497D">
                    <a:lumMod val="20000"/>
                    <a:lumOff val="80000"/>
                  </a:srgbClr>
                </a:solidFill>
                <a:latin typeface="Calibri" pitchFamily="34" charset="0"/>
                <a:cs typeface="Arial" charset="0"/>
              </a:rPr>
              <a:t>hydroxy</a:t>
            </a:r>
            <a:r>
              <a:rPr lang="en-US" sz="2400" dirty="0" smtClean="0">
                <a:solidFill>
                  <a:srgbClr val="1F497D">
                    <a:lumMod val="20000"/>
                    <a:lumOff val="80000"/>
                  </a:srgbClr>
                </a:solidFill>
                <a:latin typeface="Calibri" pitchFamily="34" charset="0"/>
                <a:cs typeface="Arial" charset="0"/>
              </a:rPr>
              <a:t> of a DNA with a 5’ phosphate.  I made a part out of the coding sequence.  What should I do to characterize the activity of this part?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Mass Spectrometry</a:t>
            </a:r>
            <a:endParaRPr lang="en-US" sz="3200" dirty="0">
              <a:solidFill>
                <a:prstClr val="black"/>
              </a:solidFill>
              <a:latin typeface="Rockwell Extra Bold" pitchFamily="18" charset="0"/>
              <a:cs typeface="Arial" pitchFamily="34" charset="0"/>
            </a:endParaRPr>
          </a:p>
        </p:txBody>
      </p:sp>
      <p:pic>
        <p:nvPicPr>
          <p:cNvPr id="11266" name="Picture 2" descr="http://www.mhhe.com/physsci/chemistry/carey/student/olc/graphics/carey04oc/ch13/figures/133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 y="1524000"/>
            <a:ext cx="7258050" cy="424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671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2743200"/>
            <a:ext cx="9144000" cy="707886"/>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Protein Purification</a:t>
            </a:r>
            <a:endParaRPr lang="en-US" sz="4000" dirty="0">
              <a:solidFill>
                <a:schemeClr val="bg1"/>
              </a:solidFill>
              <a:latin typeface="Rockwell Extra Bold" pitchFamily="18" charset="0"/>
              <a:cs typeface="Arial" pitchFamily="34" charset="0"/>
            </a:endParaRPr>
          </a:p>
        </p:txBody>
      </p:sp>
    </p:spTree>
    <p:extLst>
      <p:ext uri="{BB962C8B-B14F-4D97-AF65-F5344CB8AC3E}">
        <p14:creationId xmlns:p14="http://schemas.microsoft.com/office/powerpoint/2010/main" val="33264460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His-TAG </a:t>
            </a:r>
            <a:r>
              <a:rPr lang="en-US" sz="3600" dirty="0" err="1" smtClean="0">
                <a:latin typeface="Rockwell Extra Bold" pitchFamily="18" charset="0"/>
                <a:cs typeface="Arial" pitchFamily="34" charset="0"/>
              </a:rPr>
              <a:t>Purifcation</a:t>
            </a:r>
            <a:r>
              <a:rPr lang="en-US" sz="3600" dirty="0" smtClean="0">
                <a:latin typeface="Rockwell Extra Bold" pitchFamily="18" charset="0"/>
                <a:cs typeface="Arial" pitchFamily="34" charset="0"/>
              </a:rPr>
              <a:t> on Ni-NTA</a:t>
            </a:r>
            <a:endParaRPr lang="en-US" sz="2000" dirty="0">
              <a:latin typeface="Rockwell Extra Bold" pitchFamily="18" charset="0"/>
              <a:cs typeface="Arial" pitchFamily="34" charset="0"/>
            </a:endParaRPr>
          </a:p>
        </p:txBody>
      </p:sp>
      <p:sp>
        <p:nvSpPr>
          <p:cNvPr id="12" name="Rectangle 11"/>
          <p:cNvSpPr/>
          <p:nvPr/>
        </p:nvSpPr>
        <p:spPr>
          <a:xfrm>
            <a:off x="2362200" y="3657600"/>
            <a:ext cx="5029200" cy="2677656"/>
          </a:xfrm>
          <a:prstGeom prst="rect">
            <a:avLst/>
          </a:prstGeom>
        </p:spPr>
        <p:txBody>
          <a:bodyPr wrap="square">
            <a:spAutoFit/>
          </a:bodyPr>
          <a:lstStyle/>
          <a:p>
            <a:pPr marL="457200" indent="-457200">
              <a:buFont typeface="Wingdings" pitchFamily="2" charset="2"/>
              <a:buChar char="§"/>
            </a:pPr>
            <a:r>
              <a:rPr lang="en-US" sz="2400" dirty="0" smtClean="0">
                <a:latin typeface="Calibri" pitchFamily="34" charset="0"/>
              </a:rPr>
              <a:t>Spin the bacteria out of media</a:t>
            </a:r>
          </a:p>
          <a:p>
            <a:pPr marL="457200" indent="-457200">
              <a:buFont typeface="Wingdings" pitchFamily="2" charset="2"/>
              <a:buChar char="§"/>
            </a:pPr>
            <a:r>
              <a:rPr lang="en-US" sz="2400" dirty="0" err="1" smtClean="0">
                <a:latin typeface="Calibri" pitchFamily="34" charset="0"/>
              </a:rPr>
              <a:t>Lyse</a:t>
            </a:r>
            <a:r>
              <a:rPr lang="en-US" sz="2400" dirty="0" smtClean="0">
                <a:latin typeface="Calibri" pitchFamily="34" charset="0"/>
              </a:rPr>
              <a:t> the bacteria</a:t>
            </a:r>
          </a:p>
          <a:p>
            <a:pPr marL="457200" indent="-457200">
              <a:buFont typeface="Wingdings" pitchFamily="2" charset="2"/>
              <a:buChar char="§"/>
            </a:pPr>
            <a:r>
              <a:rPr lang="en-US" sz="2400" dirty="0" smtClean="0">
                <a:latin typeface="Calibri" pitchFamily="34" charset="0"/>
              </a:rPr>
              <a:t>Clear </a:t>
            </a:r>
            <a:r>
              <a:rPr lang="en-US" sz="2400" dirty="0" err="1" smtClean="0">
                <a:latin typeface="Calibri" pitchFamily="34" charset="0"/>
              </a:rPr>
              <a:t>lysate</a:t>
            </a:r>
            <a:r>
              <a:rPr lang="en-US" sz="2400" dirty="0" smtClean="0">
                <a:latin typeface="Calibri" pitchFamily="34" charset="0"/>
              </a:rPr>
              <a:t> by centrifugation</a:t>
            </a:r>
          </a:p>
          <a:p>
            <a:pPr marL="457200" indent="-457200">
              <a:buFont typeface="Wingdings" pitchFamily="2" charset="2"/>
              <a:buChar char="§"/>
            </a:pPr>
            <a:r>
              <a:rPr lang="en-US" sz="2400" dirty="0" smtClean="0">
                <a:latin typeface="Calibri" pitchFamily="34" charset="0"/>
              </a:rPr>
              <a:t>Bind to Ni-NTA resin</a:t>
            </a:r>
          </a:p>
          <a:p>
            <a:pPr marL="457200" indent="-457200">
              <a:buFont typeface="Wingdings" pitchFamily="2" charset="2"/>
              <a:buChar char="§"/>
            </a:pPr>
            <a:r>
              <a:rPr lang="en-US" sz="2400" dirty="0" smtClean="0">
                <a:latin typeface="Calibri" pitchFamily="34" charset="0"/>
              </a:rPr>
              <a:t>Wash away unbound material</a:t>
            </a:r>
          </a:p>
          <a:p>
            <a:pPr marL="457200" indent="-457200">
              <a:buFont typeface="Wingdings" pitchFamily="2" charset="2"/>
              <a:buChar char="§"/>
            </a:pPr>
            <a:r>
              <a:rPr lang="en-US" sz="2400" dirty="0" smtClean="0">
                <a:latin typeface="Calibri" pitchFamily="34" charset="0"/>
              </a:rPr>
              <a:t>Elute in </a:t>
            </a:r>
            <a:r>
              <a:rPr lang="en-US" sz="2400" dirty="0" err="1" smtClean="0">
                <a:latin typeface="Calibri" pitchFamily="34" charset="0"/>
              </a:rPr>
              <a:t>Imidazole</a:t>
            </a:r>
            <a:endParaRPr lang="en-US" sz="2400" dirty="0" smtClean="0">
              <a:latin typeface="Calibri" pitchFamily="34" charset="0"/>
            </a:endParaRPr>
          </a:p>
          <a:p>
            <a:pPr marL="457200" indent="-457200">
              <a:buFont typeface="Wingdings" pitchFamily="2" charset="2"/>
              <a:buChar char="§"/>
            </a:pPr>
            <a:r>
              <a:rPr lang="en-US" sz="2400" dirty="0" smtClean="0">
                <a:latin typeface="Calibri" pitchFamily="34" charset="0"/>
              </a:rPr>
              <a:t>Dialyze out the </a:t>
            </a:r>
            <a:r>
              <a:rPr lang="en-US" sz="2400" dirty="0" err="1" smtClean="0">
                <a:latin typeface="Calibri" pitchFamily="34" charset="0"/>
              </a:rPr>
              <a:t>imidazole</a:t>
            </a:r>
            <a:endParaRPr lang="en-US" sz="2400" dirty="0" smtClean="0">
              <a:latin typeface="Calibri" pitchFamily="34" charset="0"/>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4" y="2209802"/>
            <a:ext cx="29241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04825" y="1291592"/>
            <a:ext cx="2924175" cy="923330"/>
          </a:xfrm>
          <a:prstGeom prst="rect">
            <a:avLst/>
          </a:prstGeom>
          <a:noFill/>
        </p:spPr>
        <p:txBody>
          <a:bodyPr wrap="square" rtlCol="0">
            <a:spAutoFit/>
          </a:bodyPr>
          <a:lstStyle/>
          <a:p>
            <a:r>
              <a:rPr lang="en-US" dirty="0" smtClean="0"/>
              <a:t>His6-Tag = HHHHHH (6 </a:t>
            </a:r>
            <a:r>
              <a:rPr lang="en-US" dirty="0" err="1" smtClean="0"/>
              <a:t>histidines</a:t>
            </a:r>
            <a:r>
              <a:rPr lang="en-US" dirty="0" smtClean="0"/>
              <a:t> in a row, on N or C terminus)</a:t>
            </a:r>
            <a:endParaRPr lang="en-US" dirty="0"/>
          </a:p>
        </p:txBody>
      </p:sp>
      <p:pic>
        <p:nvPicPr>
          <p:cNvPr id="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8225" y="1052307"/>
            <a:ext cx="3009900" cy="1995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Affinity Purification of Protein</a:t>
            </a:r>
            <a:endParaRPr lang="en-US" sz="2000" dirty="0">
              <a:latin typeface="Rockwell Extra Bold" pitchFamily="18" charset="0"/>
              <a:cs typeface="Arial" pitchFamily="34" charset="0"/>
            </a:endParaRPr>
          </a:p>
        </p:txBody>
      </p:sp>
      <p:sp>
        <p:nvSpPr>
          <p:cNvPr id="4" name="Rectangle 3"/>
          <p:cNvSpPr/>
          <p:nvPr/>
        </p:nvSpPr>
        <p:spPr>
          <a:xfrm>
            <a:off x="1143000" y="1295400"/>
            <a:ext cx="6934200" cy="4893647"/>
          </a:xfrm>
          <a:prstGeom prst="rect">
            <a:avLst/>
          </a:prstGeom>
        </p:spPr>
        <p:txBody>
          <a:bodyPr wrap="square">
            <a:spAutoFit/>
          </a:bodyPr>
          <a:lstStyle/>
          <a:p>
            <a:pPr marL="457200" indent="-457200">
              <a:buFont typeface="Wingdings" pitchFamily="2" charset="2"/>
              <a:buChar char="§"/>
            </a:pPr>
            <a:r>
              <a:rPr lang="en-US" sz="2400" dirty="0" smtClean="0">
                <a:latin typeface="Calibri" pitchFamily="34" charset="0"/>
              </a:rPr>
              <a:t>His-Tag / Ni-NTA resin</a:t>
            </a:r>
          </a:p>
          <a:p>
            <a:pPr marL="457200" indent="-457200">
              <a:buFont typeface="Wingdings" pitchFamily="2" charset="2"/>
              <a:buChar char="§"/>
            </a:pPr>
            <a:r>
              <a:rPr lang="en-US" sz="2400" dirty="0">
                <a:latin typeface="Calibri" pitchFamily="34" charset="0"/>
              </a:rPr>
              <a:t>Glutathione S-</a:t>
            </a:r>
            <a:r>
              <a:rPr lang="en-US" sz="2400" dirty="0" err="1">
                <a:latin typeface="Calibri" pitchFamily="34" charset="0"/>
              </a:rPr>
              <a:t>transferase</a:t>
            </a:r>
            <a:r>
              <a:rPr lang="en-US" sz="2400" dirty="0">
                <a:latin typeface="Calibri" pitchFamily="34" charset="0"/>
              </a:rPr>
              <a:t> / Glutathione resin</a:t>
            </a:r>
          </a:p>
          <a:p>
            <a:pPr marL="457200" indent="-457200">
              <a:buFont typeface="Wingdings" pitchFamily="2" charset="2"/>
              <a:buChar char="§"/>
            </a:pPr>
            <a:r>
              <a:rPr lang="en-US" sz="2400" dirty="0">
                <a:latin typeface="Calibri" pitchFamily="34" charset="0"/>
              </a:rPr>
              <a:t>Maltose binding protein / Maltose </a:t>
            </a:r>
            <a:r>
              <a:rPr lang="en-US" sz="2400" dirty="0" smtClean="0">
                <a:latin typeface="Calibri" pitchFamily="34" charset="0"/>
              </a:rPr>
              <a:t>resin</a:t>
            </a:r>
          </a:p>
          <a:p>
            <a:pPr marL="457200" indent="-457200">
              <a:buFont typeface="Wingdings" pitchFamily="2" charset="2"/>
              <a:buChar char="§"/>
            </a:pPr>
            <a:r>
              <a:rPr lang="en-US" sz="2400" dirty="0" smtClean="0">
                <a:latin typeface="Calibri" pitchFamily="34" charset="0"/>
              </a:rPr>
              <a:t>Chitin binding domain / Chitin resin</a:t>
            </a:r>
          </a:p>
          <a:p>
            <a:pPr marL="457200" indent="-457200">
              <a:buFont typeface="Wingdings" pitchFamily="2" charset="2"/>
              <a:buChar char="§"/>
            </a:pPr>
            <a:endParaRPr lang="en-US" sz="2400" dirty="0" smtClean="0">
              <a:latin typeface="Calibri" pitchFamily="34" charset="0"/>
            </a:endParaRPr>
          </a:p>
          <a:p>
            <a:pPr marL="457200" indent="-457200">
              <a:buFont typeface="Wingdings" pitchFamily="2" charset="2"/>
              <a:buChar char="§"/>
            </a:pPr>
            <a:r>
              <a:rPr lang="en-US" sz="2400" dirty="0" smtClean="0">
                <a:latin typeface="Calibri" pitchFamily="34" charset="0"/>
              </a:rPr>
              <a:t>Epitope Tag / Antibody resin</a:t>
            </a:r>
          </a:p>
          <a:p>
            <a:pPr marL="914400" lvl="1" indent="-457200">
              <a:buFont typeface="Wingdings" pitchFamily="2" charset="2"/>
              <a:buChar char="§"/>
            </a:pPr>
            <a:r>
              <a:rPr lang="en-US" sz="2400" dirty="0" err="1" smtClean="0">
                <a:latin typeface="Calibri" pitchFamily="34" charset="0"/>
              </a:rPr>
              <a:t>Myc</a:t>
            </a:r>
            <a:r>
              <a:rPr lang="en-US" sz="2400" dirty="0" smtClean="0">
                <a:latin typeface="Calibri" pitchFamily="34" charset="0"/>
              </a:rPr>
              <a:t> Tag</a:t>
            </a:r>
          </a:p>
          <a:p>
            <a:pPr marL="914400" lvl="1" indent="-457200">
              <a:buFont typeface="Wingdings" pitchFamily="2" charset="2"/>
              <a:buChar char="§"/>
            </a:pPr>
            <a:r>
              <a:rPr lang="en-US" sz="2400" dirty="0" smtClean="0">
                <a:latin typeface="Calibri" pitchFamily="34" charset="0"/>
              </a:rPr>
              <a:t>HA Tag</a:t>
            </a:r>
          </a:p>
          <a:p>
            <a:pPr marL="914400" lvl="1" indent="-457200">
              <a:buFont typeface="Wingdings" pitchFamily="2" charset="2"/>
              <a:buChar char="§"/>
            </a:pPr>
            <a:r>
              <a:rPr lang="en-US" sz="2400" dirty="0" smtClean="0">
                <a:latin typeface="Calibri" pitchFamily="34" charset="0"/>
              </a:rPr>
              <a:t>FLAG Tag</a:t>
            </a:r>
          </a:p>
          <a:p>
            <a:pPr marL="914400" lvl="1" indent="-457200">
              <a:buFont typeface="Wingdings" pitchFamily="2" charset="2"/>
              <a:buChar char="§"/>
            </a:pPr>
            <a:r>
              <a:rPr lang="en-US" sz="2400" dirty="0" smtClean="0">
                <a:latin typeface="Calibri" pitchFamily="34" charset="0"/>
              </a:rPr>
              <a:t>TAP Tag</a:t>
            </a:r>
          </a:p>
          <a:p>
            <a:pPr marL="914400" lvl="1" indent="-457200">
              <a:buFont typeface="Wingdings" pitchFamily="2" charset="2"/>
              <a:buChar char="§"/>
            </a:pPr>
            <a:endParaRPr lang="en-US" sz="2400" dirty="0">
              <a:latin typeface="Calibri" pitchFamily="34" charset="0"/>
            </a:endParaRPr>
          </a:p>
          <a:p>
            <a:pPr marL="457200" indent="-457200">
              <a:buFont typeface="Wingdings" pitchFamily="2" charset="2"/>
              <a:buChar char="§"/>
            </a:pPr>
            <a:r>
              <a:rPr lang="en-US" sz="2400" dirty="0" smtClean="0">
                <a:latin typeface="Calibri" pitchFamily="34" charset="0"/>
              </a:rPr>
              <a:t>Antibody / Protein A resin</a:t>
            </a:r>
          </a:p>
          <a:p>
            <a:pPr marL="914400" lvl="1" indent="-457200">
              <a:buFont typeface="Wingdings" pitchFamily="2" charset="2"/>
              <a:buChar char="§"/>
            </a:pPr>
            <a:endParaRPr lang="en-US" sz="2400" dirty="0" smtClean="0">
              <a:latin typeface="Calibri" pitchFamily="34" charset="0"/>
            </a:endParaRPr>
          </a:p>
        </p:txBody>
      </p:sp>
    </p:spTree>
    <p:extLst>
      <p:ext uri="{BB962C8B-B14F-4D97-AF65-F5344CB8AC3E}">
        <p14:creationId xmlns:p14="http://schemas.microsoft.com/office/powerpoint/2010/main" val="19655516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Other protein purifications</a:t>
            </a:r>
            <a:endParaRPr lang="en-US" sz="2000" dirty="0">
              <a:latin typeface="Rockwell Extra Bold" pitchFamily="18" charset="0"/>
              <a:cs typeface="Arial" pitchFamily="34" charset="0"/>
            </a:endParaRPr>
          </a:p>
        </p:txBody>
      </p:sp>
      <p:sp>
        <p:nvSpPr>
          <p:cNvPr id="4" name="Rectangle 3"/>
          <p:cNvSpPr/>
          <p:nvPr/>
        </p:nvSpPr>
        <p:spPr>
          <a:xfrm>
            <a:off x="1066800" y="838200"/>
            <a:ext cx="7848600" cy="4893647"/>
          </a:xfrm>
          <a:prstGeom prst="rect">
            <a:avLst/>
          </a:prstGeom>
        </p:spPr>
        <p:txBody>
          <a:bodyPr wrap="square">
            <a:spAutoFit/>
          </a:bodyPr>
          <a:lstStyle/>
          <a:p>
            <a:pPr marL="457200" indent="-457200">
              <a:buFont typeface="Wingdings" pitchFamily="2" charset="2"/>
              <a:buChar char="§"/>
            </a:pPr>
            <a:r>
              <a:rPr lang="en-US" sz="2400" dirty="0" smtClean="0">
                <a:latin typeface="Calibri" pitchFamily="34" charset="0"/>
              </a:rPr>
              <a:t>The field here is usually called “Protein Chemistry” or “</a:t>
            </a:r>
            <a:r>
              <a:rPr lang="en-US" sz="2400" b="1" dirty="0" smtClean="0">
                <a:latin typeface="Calibri" pitchFamily="34" charset="0"/>
              </a:rPr>
              <a:t>b</a:t>
            </a:r>
            <a:r>
              <a:rPr lang="en-US" sz="2400" dirty="0" smtClean="0">
                <a:latin typeface="Calibri" pitchFamily="34" charset="0"/>
              </a:rPr>
              <a:t>iochemistry” (like, ‘do some biochemistry’ not like ‘Journal of </a:t>
            </a:r>
            <a:r>
              <a:rPr lang="en-US" sz="2400" b="1" dirty="0" smtClean="0">
                <a:latin typeface="Calibri" pitchFamily="34" charset="0"/>
              </a:rPr>
              <a:t>B</a:t>
            </a:r>
            <a:r>
              <a:rPr lang="en-US" sz="2400" dirty="0" smtClean="0">
                <a:latin typeface="Calibri" pitchFamily="34" charset="0"/>
              </a:rPr>
              <a:t>iochemistry’)</a:t>
            </a:r>
          </a:p>
          <a:p>
            <a:pPr marL="457200" indent="-457200">
              <a:buFont typeface="Wingdings" pitchFamily="2" charset="2"/>
              <a:buChar char="§"/>
            </a:pPr>
            <a:r>
              <a:rPr lang="en-US" sz="2400" dirty="0" smtClean="0">
                <a:latin typeface="Calibri" pitchFamily="34" charset="0"/>
              </a:rPr>
              <a:t>Size Exclusion chromatography</a:t>
            </a:r>
          </a:p>
          <a:p>
            <a:pPr marL="457200" indent="-457200">
              <a:buFont typeface="Wingdings" pitchFamily="2" charset="2"/>
              <a:buChar char="§"/>
            </a:pPr>
            <a:r>
              <a:rPr lang="en-US" sz="2400" dirty="0" smtClean="0">
                <a:latin typeface="Calibri" pitchFamily="34" charset="0"/>
              </a:rPr>
              <a:t>Anion Exchange chromatography</a:t>
            </a:r>
          </a:p>
          <a:p>
            <a:pPr marL="457200" indent="-457200">
              <a:buFont typeface="Wingdings" pitchFamily="2" charset="2"/>
              <a:buChar char="§"/>
            </a:pPr>
            <a:r>
              <a:rPr lang="en-US" sz="2400" dirty="0" err="1" smtClean="0">
                <a:latin typeface="Calibri" pitchFamily="34" charset="0"/>
              </a:rPr>
              <a:t>Cation</a:t>
            </a:r>
            <a:r>
              <a:rPr lang="en-US" sz="2400" dirty="0" smtClean="0">
                <a:latin typeface="Calibri" pitchFamily="34" charset="0"/>
              </a:rPr>
              <a:t> Exchange chromatography</a:t>
            </a:r>
          </a:p>
          <a:p>
            <a:pPr marL="457200" indent="-457200">
              <a:buFont typeface="Wingdings" pitchFamily="2" charset="2"/>
              <a:buChar char="§"/>
            </a:pPr>
            <a:r>
              <a:rPr lang="en-US" sz="2400" dirty="0">
                <a:latin typeface="Calibri" pitchFamily="34" charset="0"/>
              </a:rPr>
              <a:t>Hydrophobic Interaction </a:t>
            </a:r>
            <a:r>
              <a:rPr lang="en-US" sz="2400" dirty="0" smtClean="0">
                <a:latin typeface="Calibri" pitchFamily="34" charset="0"/>
              </a:rPr>
              <a:t>Chromatography</a:t>
            </a:r>
          </a:p>
          <a:p>
            <a:pPr marL="457200" indent="-457200">
              <a:buFont typeface="Wingdings" pitchFamily="2" charset="2"/>
              <a:buChar char="§"/>
            </a:pPr>
            <a:r>
              <a:rPr lang="en-US" sz="2400" dirty="0" err="1" smtClean="0">
                <a:latin typeface="Calibri" pitchFamily="34" charset="0"/>
              </a:rPr>
              <a:t>Hydroxyapatite</a:t>
            </a:r>
            <a:r>
              <a:rPr lang="en-US" sz="2400" dirty="0" smtClean="0">
                <a:latin typeface="Calibri" pitchFamily="34" charset="0"/>
              </a:rPr>
              <a:t> Chromatography</a:t>
            </a:r>
          </a:p>
          <a:p>
            <a:pPr marL="457200" indent="-457200">
              <a:buFont typeface="Wingdings" pitchFamily="2" charset="2"/>
              <a:buChar char="§"/>
            </a:pPr>
            <a:endParaRPr lang="en-US" sz="2400" dirty="0" smtClean="0">
              <a:latin typeface="Calibri" pitchFamily="34" charset="0"/>
            </a:endParaRPr>
          </a:p>
          <a:p>
            <a:pPr marL="457200" indent="-457200">
              <a:buFont typeface="Wingdings" pitchFamily="2" charset="2"/>
              <a:buChar char="§"/>
            </a:pPr>
            <a:r>
              <a:rPr lang="en-US" sz="2400" dirty="0" smtClean="0">
                <a:latin typeface="Calibri" pitchFamily="34" charset="0"/>
              </a:rPr>
              <a:t>Heat </a:t>
            </a:r>
            <a:r>
              <a:rPr lang="en-US" sz="2400" dirty="0" err="1" smtClean="0">
                <a:latin typeface="Calibri" pitchFamily="34" charset="0"/>
              </a:rPr>
              <a:t>Denaturation</a:t>
            </a:r>
            <a:r>
              <a:rPr lang="en-US" sz="2400" dirty="0" smtClean="0">
                <a:latin typeface="Calibri" pitchFamily="34" charset="0"/>
              </a:rPr>
              <a:t> (Example:  </a:t>
            </a:r>
            <a:r>
              <a:rPr lang="en-US" sz="2400" dirty="0" err="1" smtClean="0">
                <a:latin typeface="Calibri" pitchFamily="34" charset="0"/>
              </a:rPr>
              <a:t>Taq</a:t>
            </a:r>
            <a:r>
              <a:rPr lang="en-US" sz="2400" dirty="0" smtClean="0">
                <a:latin typeface="Calibri" pitchFamily="34" charset="0"/>
              </a:rPr>
              <a:t> polymerase)</a:t>
            </a:r>
          </a:p>
          <a:p>
            <a:pPr marL="457200" indent="-457200">
              <a:buFont typeface="Wingdings" pitchFamily="2" charset="2"/>
              <a:buChar char="§"/>
            </a:pPr>
            <a:r>
              <a:rPr lang="en-US" sz="2400" dirty="0" smtClean="0">
                <a:latin typeface="Calibri" pitchFamily="34" charset="0"/>
              </a:rPr>
              <a:t>Ammonium Sulfate “cuts”</a:t>
            </a:r>
          </a:p>
          <a:p>
            <a:pPr marL="457200" indent="-457200">
              <a:buFont typeface="Wingdings" pitchFamily="2" charset="2"/>
              <a:buChar char="§"/>
            </a:pPr>
            <a:r>
              <a:rPr lang="en-US" sz="2400" dirty="0" err="1" smtClean="0">
                <a:latin typeface="Calibri" pitchFamily="34" charset="0"/>
              </a:rPr>
              <a:t>Immunoprecipitation</a:t>
            </a:r>
            <a:endParaRPr lang="en-US" sz="2400" dirty="0" smtClean="0">
              <a:latin typeface="Calibri" pitchFamily="34" charset="0"/>
            </a:endParaRPr>
          </a:p>
          <a:p>
            <a:pPr marL="457200" indent="-457200">
              <a:buFont typeface="Wingdings" pitchFamily="2" charset="2"/>
              <a:buChar char="§"/>
            </a:pPr>
            <a:r>
              <a:rPr lang="en-US" sz="2400" dirty="0" smtClean="0">
                <a:latin typeface="Calibri" pitchFamily="34" charset="0"/>
              </a:rPr>
              <a:t>Electrophoresis</a:t>
            </a:r>
          </a:p>
        </p:txBody>
      </p:sp>
    </p:spTree>
    <p:custDataLst>
      <p:tags r:id="rId2"/>
    </p:custDataLst>
    <p:extLst>
      <p:ext uri="{BB962C8B-B14F-4D97-AF65-F5344CB8AC3E}">
        <p14:creationId xmlns:p14="http://schemas.microsoft.com/office/powerpoint/2010/main" val="150680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Purifying other Biopolymers</a:t>
            </a:r>
            <a:endParaRPr lang="en-US" sz="2000" dirty="0">
              <a:latin typeface="Rockwell Extra Bold" pitchFamily="18" charset="0"/>
              <a:cs typeface="Arial" pitchFamily="34" charset="0"/>
            </a:endParaRPr>
          </a:p>
        </p:txBody>
      </p:sp>
      <p:sp>
        <p:nvSpPr>
          <p:cNvPr id="4" name="Rectangle 3"/>
          <p:cNvSpPr/>
          <p:nvPr/>
        </p:nvSpPr>
        <p:spPr>
          <a:xfrm>
            <a:off x="2286000" y="1676400"/>
            <a:ext cx="6477000" cy="3046988"/>
          </a:xfrm>
          <a:prstGeom prst="rect">
            <a:avLst/>
          </a:prstGeom>
        </p:spPr>
        <p:txBody>
          <a:bodyPr wrap="square">
            <a:spAutoFit/>
          </a:bodyPr>
          <a:lstStyle/>
          <a:p>
            <a:pPr marL="457200" indent="-457200">
              <a:buFont typeface="Wingdings" pitchFamily="2" charset="2"/>
              <a:buChar char="§"/>
            </a:pPr>
            <a:r>
              <a:rPr lang="en-US" sz="2400" dirty="0" smtClean="0">
                <a:latin typeface="Calibri" pitchFamily="34" charset="0"/>
              </a:rPr>
              <a:t>Genomic DNA</a:t>
            </a:r>
          </a:p>
          <a:p>
            <a:pPr marL="457200" indent="-457200">
              <a:buFont typeface="Wingdings" pitchFamily="2" charset="2"/>
              <a:buChar char="§"/>
            </a:pPr>
            <a:r>
              <a:rPr lang="en-US" sz="2400" dirty="0" smtClean="0">
                <a:latin typeface="Calibri" pitchFamily="34" charset="0"/>
              </a:rPr>
              <a:t>Plasmid DNA</a:t>
            </a:r>
          </a:p>
          <a:p>
            <a:pPr marL="457200" indent="-457200">
              <a:buFont typeface="Wingdings" pitchFamily="2" charset="2"/>
              <a:buChar char="§"/>
            </a:pPr>
            <a:r>
              <a:rPr lang="en-US" sz="2400" dirty="0" smtClean="0">
                <a:latin typeface="Calibri" pitchFamily="34" charset="0"/>
              </a:rPr>
              <a:t>Total RNA</a:t>
            </a:r>
          </a:p>
          <a:p>
            <a:pPr marL="457200" indent="-457200">
              <a:buFont typeface="Wingdings" pitchFamily="2" charset="2"/>
              <a:buChar char="§"/>
            </a:pPr>
            <a:r>
              <a:rPr lang="en-US" sz="2400" dirty="0" err="1" smtClean="0">
                <a:latin typeface="Calibri" pitchFamily="34" charset="0"/>
              </a:rPr>
              <a:t>rRNA</a:t>
            </a:r>
            <a:r>
              <a:rPr lang="en-US" sz="2400" dirty="0" smtClean="0">
                <a:latin typeface="Calibri" pitchFamily="34" charset="0"/>
              </a:rPr>
              <a:t>, </a:t>
            </a:r>
            <a:r>
              <a:rPr lang="en-US" sz="2400" dirty="0" err="1" smtClean="0">
                <a:latin typeface="Calibri" pitchFamily="34" charset="0"/>
              </a:rPr>
              <a:t>tRNA</a:t>
            </a:r>
            <a:r>
              <a:rPr lang="en-US" sz="2400" dirty="0" smtClean="0">
                <a:latin typeface="Calibri" pitchFamily="34" charset="0"/>
              </a:rPr>
              <a:t>/small RNA, mRNA individually</a:t>
            </a:r>
          </a:p>
          <a:p>
            <a:pPr marL="457200" indent="-457200">
              <a:buFont typeface="Wingdings" pitchFamily="2" charset="2"/>
              <a:buChar char="§"/>
            </a:pPr>
            <a:endParaRPr lang="en-US" sz="2400" dirty="0" smtClean="0">
              <a:latin typeface="Calibri" pitchFamily="34" charset="0"/>
            </a:endParaRPr>
          </a:p>
          <a:p>
            <a:pPr marL="457200" indent="-457200">
              <a:buFont typeface="Wingdings" pitchFamily="2" charset="2"/>
              <a:buChar char="§"/>
            </a:pPr>
            <a:r>
              <a:rPr lang="en-US" sz="2400" dirty="0" smtClean="0">
                <a:latin typeface="Calibri" pitchFamily="34" charset="0"/>
              </a:rPr>
              <a:t>Metabolites</a:t>
            </a:r>
          </a:p>
          <a:p>
            <a:pPr marL="457200" indent="-457200">
              <a:buFont typeface="Wingdings" pitchFamily="2" charset="2"/>
              <a:buChar char="§"/>
            </a:pPr>
            <a:r>
              <a:rPr lang="en-US" sz="2400" dirty="0" smtClean="0">
                <a:latin typeface="Calibri" pitchFamily="34" charset="0"/>
              </a:rPr>
              <a:t>Lipids</a:t>
            </a:r>
          </a:p>
          <a:p>
            <a:pPr marL="457200" indent="-457200">
              <a:buFont typeface="Wingdings" pitchFamily="2" charset="2"/>
              <a:buChar char="§"/>
            </a:pPr>
            <a:r>
              <a:rPr lang="en-US" sz="2400" dirty="0" smtClean="0">
                <a:latin typeface="Calibri" pitchFamily="34" charset="0"/>
              </a:rPr>
              <a:t>Carbohydrates</a:t>
            </a:r>
          </a:p>
        </p:txBody>
      </p:sp>
    </p:spTree>
    <p:extLst>
      <p:ext uri="{BB962C8B-B14F-4D97-AF65-F5344CB8AC3E}">
        <p14:creationId xmlns:p14="http://schemas.microsoft.com/office/powerpoint/2010/main" val="9237587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9.1|0.8"/>
</p:tagLst>
</file>

<file path=ppt/tags/tag10.xml><?xml version="1.0" encoding="utf-8"?>
<p:tagLst xmlns:a="http://schemas.openxmlformats.org/drawingml/2006/main" xmlns:r="http://schemas.openxmlformats.org/officeDocument/2006/relationships" xmlns:p="http://schemas.openxmlformats.org/presentationml/2006/main">
  <p:tag name="TIMING" val="|9.5|7.3|5.7|8.3|24.3|5.1"/>
</p:tagLst>
</file>

<file path=ppt/tags/tag11.xml><?xml version="1.0" encoding="utf-8"?>
<p:tagLst xmlns:a="http://schemas.openxmlformats.org/drawingml/2006/main" xmlns:r="http://schemas.openxmlformats.org/officeDocument/2006/relationships" xmlns:p="http://schemas.openxmlformats.org/presentationml/2006/main">
  <p:tag name="TIMING" val="|11.8|10.4"/>
</p:tagLst>
</file>

<file path=ppt/tags/tag12.xml><?xml version="1.0" encoding="utf-8"?>
<p:tagLst xmlns:a="http://schemas.openxmlformats.org/drawingml/2006/main" xmlns:r="http://schemas.openxmlformats.org/officeDocument/2006/relationships" xmlns:p="http://schemas.openxmlformats.org/presentationml/2006/main">
  <p:tag name="TIMING" val="|11.2"/>
</p:tagLst>
</file>

<file path=ppt/tags/tag13.xml><?xml version="1.0" encoding="utf-8"?>
<p:tagLst xmlns:a="http://schemas.openxmlformats.org/drawingml/2006/main" xmlns:r="http://schemas.openxmlformats.org/officeDocument/2006/relationships" xmlns:p="http://schemas.openxmlformats.org/presentationml/2006/main">
  <p:tag name="TIMING" val="|36.7"/>
</p:tagLst>
</file>

<file path=ppt/tags/tag14.xml><?xml version="1.0" encoding="utf-8"?>
<p:tagLst xmlns:a="http://schemas.openxmlformats.org/drawingml/2006/main" xmlns:r="http://schemas.openxmlformats.org/officeDocument/2006/relationships" xmlns:p="http://schemas.openxmlformats.org/presentationml/2006/main">
  <p:tag name="TIMING" val="|72.8"/>
</p:tagLst>
</file>

<file path=ppt/tags/tag15.xml><?xml version="1.0" encoding="utf-8"?>
<p:tagLst xmlns:a="http://schemas.openxmlformats.org/drawingml/2006/main" xmlns:r="http://schemas.openxmlformats.org/officeDocument/2006/relationships" xmlns:p="http://schemas.openxmlformats.org/presentationml/2006/main">
  <p:tag name="TIMING" val="|62.4"/>
</p:tagLst>
</file>

<file path=ppt/tags/tag16.xml><?xml version="1.0" encoding="utf-8"?>
<p:tagLst xmlns:a="http://schemas.openxmlformats.org/drawingml/2006/main" xmlns:r="http://schemas.openxmlformats.org/officeDocument/2006/relationships" xmlns:p="http://schemas.openxmlformats.org/presentationml/2006/main">
  <p:tag name="TIMING" val="|22.1|6.4"/>
</p:tagLst>
</file>

<file path=ppt/tags/tag17.xml><?xml version="1.0" encoding="utf-8"?>
<p:tagLst xmlns:a="http://schemas.openxmlformats.org/drawingml/2006/main" xmlns:r="http://schemas.openxmlformats.org/officeDocument/2006/relationships" xmlns:p="http://schemas.openxmlformats.org/presentationml/2006/main">
  <p:tag name="TIMING" val="|26|17.5|7.4|5.3|5.9"/>
</p:tagLst>
</file>

<file path=ppt/tags/tag2.xml><?xml version="1.0" encoding="utf-8"?>
<p:tagLst xmlns:a="http://schemas.openxmlformats.org/drawingml/2006/main" xmlns:r="http://schemas.openxmlformats.org/officeDocument/2006/relationships" xmlns:p="http://schemas.openxmlformats.org/presentationml/2006/main">
  <p:tag name="TIMING" val="|27.8|41.2"/>
</p:tagLst>
</file>

<file path=ppt/tags/tag3.xml><?xml version="1.0" encoding="utf-8"?>
<p:tagLst xmlns:a="http://schemas.openxmlformats.org/drawingml/2006/main" xmlns:r="http://schemas.openxmlformats.org/officeDocument/2006/relationships" xmlns:p="http://schemas.openxmlformats.org/presentationml/2006/main">
  <p:tag name="TIMING" val="|28.7"/>
</p:tagLst>
</file>

<file path=ppt/tags/tag4.xml><?xml version="1.0" encoding="utf-8"?>
<p:tagLst xmlns:a="http://schemas.openxmlformats.org/drawingml/2006/main" xmlns:r="http://schemas.openxmlformats.org/officeDocument/2006/relationships" xmlns:p="http://schemas.openxmlformats.org/presentationml/2006/main">
  <p:tag name="TIMING" val="|15.8"/>
</p:tagLst>
</file>

<file path=ppt/tags/tag5.xml><?xml version="1.0" encoding="utf-8"?>
<p:tagLst xmlns:a="http://schemas.openxmlformats.org/drawingml/2006/main" xmlns:r="http://schemas.openxmlformats.org/officeDocument/2006/relationships" xmlns:p="http://schemas.openxmlformats.org/presentationml/2006/main">
  <p:tag name="TIMING" val="|13.9|17.3"/>
</p:tagLst>
</file>

<file path=ppt/tags/tag6.xml><?xml version="1.0" encoding="utf-8"?>
<p:tagLst xmlns:a="http://schemas.openxmlformats.org/drawingml/2006/main" xmlns:r="http://schemas.openxmlformats.org/officeDocument/2006/relationships" xmlns:p="http://schemas.openxmlformats.org/presentationml/2006/main">
  <p:tag name="TIMING" val="|14.2|7.9"/>
</p:tagLst>
</file>

<file path=ppt/tags/tag7.xml><?xml version="1.0" encoding="utf-8"?>
<p:tagLst xmlns:a="http://schemas.openxmlformats.org/drawingml/2006/main" xmlns:r="http://schemas.openxmlformats.org/officeDocument/2006/relationships" xmlns:p="http://schemas.openxmlformats.org/presentationml/2006/main">
  <p:tag name="TIMING" val="|16.6"/>
</p:tagLst>
</file>

<file path=ppt/tags/tag8.xml><?xml version="1.0" encoding="utf-8"?>
<p:tagLst xmlns:a="http://schemas.openxmlformats.org/drawingml/2006/main" xmlns:r="http://schemas.openxmlformats.org/officeDocument/2006/relationships" xmlns:p="http://schemas.openxmlformats.org/presentationml/2006/main">
  <p:tag name="TIMING" val="|11.9"/>
</p:tagLst>
</file>

<file path=ppt/tags/tag9.xml><?xml version="1.0" encoding="utf-8"?>
<p:tagLst xmlns:a="http://schemas.openxmlformats.org/drawingml/2006/main" xmlns:r="http://schemas.openxmlformats.org/officeDocument/2006/relationships" xmlns:p="http://schemas.openxmlformats.org/presentationml/2006/main">
  <p:tag name="TIMING" val="|7.1|2.2|5.2"/>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2828</TotalTime>
  <Words>5177</Words>
  <Application>Microsoft Office PowerPoint</Application>
  <PresentationFormat>On-screen Show (4:3)</PresentationFormat>
  <Paragraphs>319</Paragraphs>
  <Slides>38</Slides>
  <Notes>38</Notes>
  <HiddenSlides>0</HiddenSlides>
  <MMClips>0</MMClips>
  <ScaleCrop>false</ScaleCrop>
  <HeadingPairs>
    <vt:vector size="4" baseType="variant">
      <vt:variant>
        <vt:lpstr>Theme</vt:lpstr>
      </vt:variant>
      <vt:variant>
        <vt:i4>7</vt:i4>
      </vt:variant>
      <vt:variant>
        <vt:lpstr>Slide Titles</vt:lpstr>
      </vt:variant>
      <vt:variant>
        <vt:i4>38</vt:i4>
      </vt:variant>
    </vt:vector>
  </HeadingPairs>
  <TitlesOfParts>
    <vt:vector size="45" baseType="lpstr">
      <vt:lpstr>1_Office Theme</vt:lpstr>
      <vt:lpstr>3_Office Theme</vt:lpstr>
      <vt:lpstr>2_Office Theme</vt:lpstr>
      <vt:lpstr>4_Office Theme</vt:lpstr>
      <vt:lpstr>5_Office Theme</vt:lpstr>
      <vt:lpstr>6_Office Theme</vt:lpstr>
      <vt:lpstr>7_Office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401</cp:revision>
  <dcterms:created xsi:type="dcterms:W3CDTF">2009-02-12T04:11:10Z</dcterms:created>
  <dcterms:modified xsi:type="dcterms:W3CDTF">2014-04-09T16:36:11Z</dcterms:modified>
</cp:coreProperties>
</file>