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theme/themeOverride4.xml" ContentType="application/vnd.openxmlformats-officedocument.themeOverride+xml"/>
  <Override PartName="/ppt/notesSlides/notesSlide15.xml" ContentType="application/vnd.openxmlformats-officedocument.presentationml.notesSlide+xml"/>
  <Override PartName="/ppt/theme/themeOverride5.xml" ContentType="application/vnd.openxmlformats-officedocument.themeOverride+xml"/>
  <Override PartName="/ppt/notesSlides/notesSlide16.xml" ContentType="application/vnd.openxmlformats-officedocument.presentationml.notesSlide+xml"/>
  <Override PartName="/ppt/theme/themeOverride6.xml" ContentType="application/vnd.openxmlformats-officedocument.themeOverride+xml"/>
  <Override PartName="/ppt/notesSlides/notesSlide17.xml" ContentType="application/vnd.openxmlformats-officedocument.presentationml.notesSlide+xml"/>
  <Override PartName="/ppt/theme/themeOverride7.xml" ContentType="application/vnd.openxmlformats-officedocument.themeOverr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8.xml" ContentType="application/vnd.openxmlformats-officedocument.themeOverride+xml"/>
  <Override PartName="/ppt/notesSlides/notesSlide25.xml" ContentType="application/vnd.openxmlformats-officedocument.presentationml.notesSlide+xml"/>
  <Override PartName="/ppt/tags/tag11.xml" ContentType="application/vnd.openxmlformats-officedocument.presentationml.tags+xml"/>
  <Override PartName="/ppt/notesSlides/notesSlide26.xml" ContentType="application/vnd.openxmlformats-officedocument.presentationml.notesSlide+xml"/>
  <Override PartName="/ppt/tags/tag12.xml" ContentType="application/vnd.openxmlformats-officedocument.presentationml.tags+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theme/themeOverride9.xml" ContentType="application/vnd.openxmlformats-officedocument.themeOverride+xml"/>
  <Override PartName="/ppt/theme/themeOverride10.xml" ContentType="application/vnd.openxmlformats-officedocument.themeOverride+xml"/>
  <Override PartName="/ppt/notesSlides/notesSlide30.xml" ContentType="application/vnd.openxmlformats-officedocument.presentationml.notesSlide+xml"/>
  <Override PartName="/ppt/tags/tag14.xml" ContentType="application/vnd.openxmlformats-officedocument.presentationml.tags+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theme/themeOverride11.xml" ContentType="application/vnd.openxmlformats-officedocument.themeOverr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96" r:id="rId3"/>
  </p:sldMasterIdLst>
  <p:notesMasterIdLst>
    <p:notesMasterId r:id="rId37"/>
  </p:notesMasterIdLst>
  <p:sldIdLst>
    <p:sldId id="303" r:id="rId4"/>
    <p:sldId id="277" r:id="rId5"/>
    <p:sldId id="278" r:id="rId6"/>
    <p:sldId id="306" r:id="rId7"/>
    <p:sldId id="270" r:id="rId8"/>
    <p:sldId id="280" r:id="rId9"/>
    <p:sldId id="281" r:id="rId10"/>
    <p:sldId id="282" r:id="rId11"/>
    <p:sldId id="283" r:id="rId12"/>
    <p:sldId id="284" r:id="rId13"/>
    <p:sldId id="285" r:id="rId14"/>
    <p:sldId id="286" r:id="rId15"/>
    <p:sldId id="287" r:id="rId16"/>
    <p:sldId id="313" r:id="rId17"/>
    <p:sldId id="314" r:id="rId18"/>
    <p:sldId id="311" r:id="rId19"/>
    <p:sldId id="312" r:id="rId20"/>
    <p:sldId id="302" r:id="rId21"/>
    <p:sldId id="292" r:id="rId22"/>
    <p:sldId id="290" r:id="rId23"/>
    <p:sldId id="294" r:id="rId24"/>
    <p:sldId id="295" r:id="rId25"/>
    <p:sldId id="293" r:id="rId26"/>
    <p:sldId id="296" r:id="rId27"/>
    <p:sldId id="305" r:id="rId28"/>
    <p:sldId id="297" r:id="rId29"/>
    <p:sldId id="298" r:id="rId30"/>
    <p:sldId id="299" r:id="rId31"/>
    <p:sldId id="300" r:id="rId32"/>
    <p:sldId id="307" r:id="rId33"/>
    <p:sldId id="308" r:id="rId34"/>
    <p:sldId id="309" r:id="rId35"/>
    <p:sldId id="31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45" autoAdjust="0"/>
    <p:restoredTop sz="26342" autoAdjust="0"/>
  </p:normalViewPr>
  <p:slideViewPr>
    <p:cSldViewPr>
      <p:cViewPr>
        <p:scale>
          <a:sx n="100" d="100"/>
          <a:sy n="100" d="100"/>
        </p:scale>
        <p:origin x="-509" y="509"/>
      </p:cViewPr>
      <p:guideLst>
        <p:guide orient="horz" pos="2160"/>
        <p:guide pos="2880"/>
      </p:guideLst>
    </p:cSldViewPr>
  </p:slideViewPr>
  <p:notesTextViewPr>
    <p:cViewPr>
      <p:scale>
        <a:sx n="100" d="100"/>
        <a:sy n="100" d="100"/>
      </p:scale>
      <p:origin x="0" y="0"/>
    </p:cViewPr>
  </p:notesTextViewPr>
  <p:sorterViewPr>
    <p:cViewPr>
      <p:scale>
        <a:sx n="75" d="100"/>
        <a:sy n="75" d="100"/>
      </p:scale>
      <p:origin x="0" y="1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tx>
            <c:strRef>
              <c:f>Sheet1!$D$2</c:f>
              <c:strCache>
                <c:ptCount val="1"/>
                <c:pt idx="0">
                  <c:v>Bait Only</c:v>
                </c:pt>
              </c:strCache>
            </c:strRef>
          </c:tx>
          <c:marker>
            <c:symbol val="none"/>
          </c:marker>
          <c:xVal>
            <c:numRef>
              <c:f>Sheet1!$C$3:$C$944</c:f>
              <c:numCache>
                <c:formatCode>General</c:formatCode>
                <c:ptCount val="942"/>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pt idx="214">
                  <c:v>1070</c:v>
                </c:pt>
                <c:pt idx="215">
                  <c:v>1075</c:v>
                </c:pt>
                <c:pt idx="216">
                  <c:v>1080</c:v>
                </c:pt>
                <c:pt idx="217">
                  <c:v>1085</c:v>
                </c:pt>
                <c:pt idx="218">
                  <c:v>1090</c:v>
                </c:pt>
                <c:pt idx="219">
                  <c:v>1095</c:v>
                </c:pt>
                <c:pt idx="220">
                  <c:v>1100</c:v>
                </c:pt>
                <c:pt idx="221">
                  <c:v>1105</c:v>
                </c:pt>
                <c:pt idx="222">
                  <c:v>1110</c:v>
                </c:pt>
                <c:pt idx="223">
                  <c:v>1115</c:v>
                </c:pt>
                <c:pt idx="224">
                  <c:v>1120</c:v>
                </c:pt>
                <c:pt idx="225">
                  <c:v>1125</c:v>
                </c:pt>
                <c:pt idx="226">
                  <c:v>1130</c:v>
                </c:pt>
                <c:pt idx="227">
                  <c:v>1135</c:v>
                </c:pt>
                <c:pt idx="228">
                  <c:v>1140</c:v>
                </c:pt>
                <c:pt idx="229">
                  <c:v>1145</c:v>
                </c:pt>
                <c:pt idx="230">
                  <c:v>1150</c:v>
                </c:pt>
                <c:pt idx="231">
                  <c:v>1155</c:v>
                </c:pt>
                <c:pt idx="232">
                  <c:v>1160</c:v>
                </c:pt>
                <c:pt idx="233">
                  <c:v>1165</c:v>
                </c:pt>
                <c:pt idx="234">
                  <c:v>1170</c:v>
                </c:pt>
                <c:pt idx="235">
                  <c:v>1175</c:v>
                </c:pt>
                <c:pt idx="236">
                  <c:v>1180</c:v>
                </c:pt>
                <c:pt idx="237">
                  <c:v>1185</c:v>
                </c:pt>
                <c:pt idx="238">
                  <c:v>1190</c:v>
                </c:pt>
                <c:pt idx="239">
                  <c:v>1195</c:v>
                </c:pt>
                <c:pt idx="240">
                  <c:v>1200</c:v>
                </c:pt>
                <c:pt idx="241">
                  <c:v>1205</c:v>
                </c:pt>
                <c:pt idx="242">
                  <c:v>1210</c:v>
                </c:pt>
                <c:pt idx="243">
                  <c:v>1215</c:v>
                </c:pt>
                <c:pt idx="244">
                  <c:v>1220</c:v>
                </c:pt>
                <c:pt idx="245">
                  <c:v>1225</c:v>
                </c:pt>
                <c:pt idx="246">
                  <c:v>1230</c:v>
                </c:pt>
                <c:pt idx="247">
                  <c:v>1235</c:v>
                </c:pt>
                <c:pt idx="248">
                  <c:v>1240</c:v>
                </c:pt>
                <c:pt idx="249">
                  <c:v>1245</c:v>
                </c:pt>
                <c:pt idx="250">
                  <c:v>1250</c:v>
                </c:pt>
                <c:pt idx="251">
                  <c:v>1255</c:v>
                </c:pt>
                <c:pt idx="252">
                  <c:v>1260</c:v>
                </c:pt>
                <c:pt idx="253">
                  <c:v>1265</c:v>
                </c:pt>
                <c:pt idx="254">
                  <c:v>1270</c:v>
                </c:pt>
                <c:pt idx="255">
                  <c:v>1275</c:v>
                </c:pt>
                <c:pt idx="256">
                  <c:v>1280</c:v>
                </c:pt>
                <c:pt idx="257">
                  <c:v>1285</c:v>
                </c:pt>
                <c:pt idx="258">
                  <c:v>1290</c:v>
                </c:pt>
                <c:pt idx="259">
                  <c:v>1295</c:v>
                </c:pt>
                <c:pt idx="260">
                  <c:v>1300</c:v>
                </c:pt>
                <c:pt idx="261">
                  <c:v>1305</c:v>
                </c:pt>
                <c:pt idx="262">
                  <c:v>1310</c:v>
                </c:pt>
                <c:pt idx="263">
                  <c:v>1315</c:v>
                </c:pt>
                <c:pt idx="264">
                  <c:v>1320</c:v>
                </c:pt>
                <c:pt idx="265">
                  <c:v>1325</c:v>
                </c:pt>
                <c:pt idx="266">
                  <c:v>1330</c:v>
                </c:pt>
                <c:pt idx="267">
                  <c:v>1335</c:v>
                </c:pt>
                <c:pt idx="268">
                  <c:v>1340</c:v>
                </c:pt>
                <c:pt idx="269">
                  <c:v>1345</c:v>
                </c:pt>
                <c:pt idx="270">
                  <c:v>1350</c:v>
                </c:pt>
                <c:pt idx="271">
                  <c:v>1355</c:v>
                </c:pt>
                <c:pt idx="272">
                  <c:v>1360</c:v>
                </c:pt>
                <c:pt idx="273">
                  <c:v>1365</c:v>
                </c:pt>
                <c:pt idx="274">
                  <c:v>1370</c:v>
                </c:pt>
                <c:pt idx="275">
                  <c:v>1375</c:v>
                </c:pt>
                <c:pt idx="276">
                  <c:v>1380</c:v>
                </c:pt>
                <c:pt idx="277">
                  <c:v>1385</c:v>
                </c:pt>
                <c:pt idx="278">
                  <c:v>1390</c:v>
                </c:pt>
                <c:pt idx="279">
                  <c:v>1395</c:v>
                </c:pt>
                <c:pt idx="280">
                  <c:v>1400</c:v>
                </c:pt>
                <c:pt idx="281">
                  <c:v>1405</c:v>
                </c:pt>
                <c:pt idx="282">
                  <c:v>1410</c:v>
                </c:pt>
                <c:pt idx="283">
                  <c:v>1415</c:v>
                </c:pt>
                <c:pt idx="284">
                  <c:v>1420</c:v>
                </c:pt>
                <c:pt idx="285">
                  <c:v>1425</c:v>
                </c:pt>
                <c:pt idx="286">
                  <c:v>1430</c:v>
                </c:pt>
                <c:pt idx="287">
                  <c:v>1435</c:v>
                </c:pt>
                <c:pt idx="288">
                  <c:v>1440</c:v>
                </c:pt>
                <c:pt idx="289">
                  <c:v>1445</c:v>
                </c:pt>
                <c:pt idx="290">
                  <c:v>1450</c:v>
                </c:pt>
                <c:pt idx="291">
                  <c:v>1455</c:v>
                </c:pt>
                <c:pt idx="292">
                  <c:v>1460</c:v>
                </c:pt>
                <c:pt idx="293">
                  <c:v>1465</c:v>
                </c:pt>
                <c:pt idx="294">
                  <c:v>1470</c:v>
                </c:pt>
                <c:pt idx="295">
                  <c:v>1475</c:v>
                </c:pt>
                <c:pt idx="296">
                  <c:v>1480</c:v>
                </c:pt>
                <c:pt idx="297">
                  <c:v>1485</c:v>
                </c:pt>
                <c:pt idx="298">
                  <c:v>1490</c:v>
                </c:pt>
                <c:pt idx="299">
                  <c:v>1495</c:v>
                </c:pt>
                <c:pt idx="300">
                  <c:v>1500</c:v>
                </c:pt>
                <c:pt idx="301">
                  <c:v>1505</c:v>
                </c:pt>
                <c:pt idx="302">
                  <c:v>1510</c:v>
                </c:pt>
                <c:pt idx="303">
                  <c:v>1515</c:v>
                </c:pt>
                <c:pt idx="304">
                  <c:v>1520</c:v>
                </c:pt>
                <c:pt idx="305">
                  <c:v>1525</c:v>
                </c:pt>
                <c:pt idx="306">
                  <c:v>1530</c:v>
                </c:pt>
                <c:pt idx="307">
                  <c:v>1535</c:v>
                </c:pt>
                <c:pt idx="308">
                  <c:v>1540</c:v>
                </c:pt>
                <c:pt idx="309">
                  <c:v>1545</c:v>
                </c:pt>
                <c:pt idx="310">
                  <c:v>1550</c:v>
                </c:pt>
                <c:pt idx="311">
                  <c:v>1555</c:v>
                </c:pt>
                <c:pt idx="312">
                  <c:v>1560</c:v>
                </c:pt>
                <c:pt idx="313">
                  <c:v>1565</c:v>
                </c:pt>
                <c:pt idx="314">
                  <c:v>1570</c:v>
                </c:pt>
                <c:pt idx="315">
                  <c:v>1575</c:v>
                </c:pt>
                <c:pt idx="316">
                  <c:v>1580</c:v>
                </c:pt>
                <c:pt idx="317">
                  <c:v>1585</c:v>
                </c:pt>
                <c:pt idx="318">
                  <c:v>1590</c:v>
                </c:pt>
                <c:pt idx="319">
                  <c:v>1595</c:v>
                </c:pt>
                <c:pt idx="320">
                  <c:v>1600</c:v>
                </c:pt>
                <c:pt idx="321">
                  <c:v>1605</c:v>
                </c:pt>
                <c:pt idx="322">
                  <c:v>1610</c:v>
                </c:pt>
                <c:pt idx="323">
                  <c:v>1615</c:v>
                </c:pt>
                <c:pt idx="324">
                  <c:v>1620</c:v>
                </c:pt>
                <c:pt idx="325">
                  <c:v>1625</c:v>
                </c:pt>
                <c:pt idx="326">
                  <c:v>1630</c:v>
                </c:pt>
                <c:pt idx="327">
                  <c:v>1635</c:v>
                </c:pt>
                <c:pt idx="328">
                  <c:v>1640</c:v>
                </c:pt>
                <c:pt idx="329">
                  <c:v>1645</c:v>
                </c:pt>
                <c:pt idx="330">
                  <c:v>1650</c:v>
                </c:pt>
                <c:pt idx="331">
                  <c:v>1655</c:v>
                </c:pt>
                <c:pt idx="332">
                  <c:v>1660</c:v>
                </c:pt>
                <c:pt idx="333">
                  <c:v>1665</c:v>
                </c:pt>
                <c:pt idx="334">
                  <c:v>1670</c:v>
                </c:pt>
                <c:pt idx="335">
                  <c:v>1675</c:v>
                </c:pt>
                <c:pt idx="336">
                  <c:v>1680</c:v>
                </c:pt>
                <c:pt idx="337">
                  <c:v>1685</c:v>
                </c:pt>
                <c:pt idx="338">
                  <c:v>1690</c:v>
                </c:pt>
                <c:pt idx="339">
                  <c:v>1695</c:v>
                </c:pt>
                <c:pt idx="340">
                  <c:v>1700</c:v>
                </c:pt>
                <c:pt idx="341">
                  <c:v>1705</c:v>
                </c:pt>
                <c:pt idx="342">
                  <c:v>1710</c:v>
                </c:pt>
                <c:pt idx="343">
                  <c:v>1715</c:v>
                </c:pt>
                <c:pt idx="344">
                  <c:v>1720</c:v>
                </c:pt>
                <c:pt idx="345">
                  <c:v>1725</c:v>
                </c:pt>
                <c:pt idx="346">
                  <c:v>1730</c:v>
                </c:pt>
                <c:pt idx="347">
                  <c:v>1735</c:v>
                </c:pt>
                <c:pt idx="348">
                  <c:v>1740</c:v>
                </c:pt>
                <c:pt idx="349">
                  <c:v>1745</c:v>
                </c:pt>
                <c:pt idx="350">
                  <c:v>1750</c:v>
                </c:pt>
                <c:pt idx="351">
                  <c:v>1755</c:v>
                </c:pt>
                <c:pt idx="352">
                  <c:v>1760</c:v>
                </c:pt>
                <c:pt idx="353">
                  <c:v>1765</c:v>
                </c:pt>
                <c:pt idx="354">
                  <c:v>1770</c:v>
                </c:pt>
                <c:pt idx="355">
                  <c:v>1775</c:v>
                </c:pt>
                <c:pt idx="356">
                  <c:v>1780</c:v>
                </c:pt>
                <c:pt idx="357">
                  <c:v>1785</c:v>
                </c:pt>
                <c:pt idx="358">
                  <c:v>1790</c:v>
                </c:pt>
                <c:pt idx="359">
                  <c:v>1795</c:v>
                </c:pt>
                <c:pt idx="360">
                  <c:v>1800</c:v>
                </c:pt>
                <c:pt idx="361">
                  <c:v>1805</c:v>
                </c:pt>
                <c:pt idx="362">
                  <c:v>1810</c:v>
                </c:pt>
                <c:pt idx="363">
                  <c:v>1815</c:v>
                </c:pt>
                <c:pt idx="364">
                  <c:v>1820</c:v>
                </c:pt>
                <c:pt idx="365">
                  <c:v>1825</c:v>
                </c:pt>
                <c:pt idx="366">
                  <c:v>1830</c:v>
                </c:pt>
                <c:pt idx="367">
                  <c:v>1835</c:v>
                </c:pt>
                <c:pt idx="368">
                  <c:v>1840</c:v>
                </c:pt>
                <c:pt idx="369">
                  <c:v>1845</c:v>
                </c:pt>
                <c:pt idx="370">
                  <c:v>1850</c:v>
                </c:pt>
                <c:pt idx="371">
                  <c:v>1855</c:v>
                </c:pt>
                <c:pt idx="372">
                  <c:v>1860</c:v>
                </c:pt>
                <c:pt idx="373">
                  <c:v>1865</c:v>
                </c:pt>
                <c:pt idx="374">
                  <c:v>1870</c:v>
                </c:pt>
                <c:pt idx="375">
                  <c:v>1875</c:v>
                </c:pt>
                <c:pt idx="376">
                  <c:v>1880</c:v>
                </c:pt>
                <c:pt idx="377">
                  <c:v>1885</c:v>
                </c:pt>
                <c:pt idx="378">
                  <c:v>1890</c:v>
                </c:pt>
                <c:pt idx="379">
                  <c:v>1895</c:v>
                </c:pt>
                <c:pt idx="380">
                  <c:v>1900</c:v>
                </c:pt>
                <c:pt idx="381">
                  <c:v>1905</c:v>
                </c:pt>
                <c:pt idx="382">
                  <c:v>1910</c:v>
                </c:pt>
                <c:pt idx="383">
                  <c:v>1915</c:v>
                </c:pt>
                <c:pt idx="384">
                  <c:v>1920</c:v>
                </c:pt>
                <c:pt idx="385">
                  <c:v>1925</c:v>
                </c:pt>
                <c:pt idx="386">
                  <c:v>1930</c:v>
                </c:pt>
                <c:pt idx="387">
                  <c:v>1935</c:v>
                </c:pt>
                <c:pt idx="388">
                  <c:v>1940</c:v>
                </c:pt>
                <c:pt idx="389">
                  <c:v>1945</c:v>
                </c:pt>
                <c:pt idx="390">
                  <c:v>1950</c:v>
                </c:pt>
                <c:pt idx="391">
                  <c:v>1955</c:v>
                </c:pt>
                <c:pt idx="392">
                  <c:v>1960</c:v>
                </c:pt>
                <c:pt idx="393">
                  <c:v>1965</c:v>
                </c:pt>
                <c:pt idx="394">
                  <c:v>1970</c:v>
                </c:pt>
                <c:pt idx="395">
                  <c:v>1975</c:v>
                </c:pt>
                <c:pt idx="396">
                  <c:v>1980</c:v>
                </c:pt>
                <c:pt idx="397">
                  <c:v>1985</c:v>
                </c:pt>
                <c:pt idx="398">
                  <c:v>1990</c:v>
                </c:pt>
                <c:pt idx="399">
                  <c:v>1995</c:v>
                </c:pt>
                <c:pt idx="400">
                  <c:v>2000</c:v>
                </c:pt>
                <c:pt idx="401">
                  <c:v>2005</c:v>
                </c:pt>
                <c:pt idx="402">
                  <c:v>2010</c:v>
                </c:pt>
                <c:pt idx="403">
                  <c:v>2015</c:v>
                </c:pt>
                <c:pt idx="404">
                  <c:v>2020</c:v>
                </c:pt>
                <c:pt idx="405">
                  <c:v>2025</c:v>
                </c:pt>
                <c:pt idx="406">
                  <c:v>2030</c:v>
                </c:pt>
                <c:pt idx="407">
                  <c:v>2035</c:v>
                </c:pt>
                <c:pt idx="408">
                  <c:v>2040</c:v>
                </c:pt>
                <c:pt idx="409">
                  <c:v>2045</c:v>
                </c:pt>
                <c:pt idx="410">
                  <c:v>2050</c:v>
                </c:pt>
                <c:pt idx="411">
                  <c:v>2055</c:v>
                </c:pt>
                <c:pt idx="412">
                  <c:v>2060</c:v>
                </c:pt>
                <c:pt idx="413">
                  <c:v>2065</c:v>
                </c:pt>
                <c:pt idx="414">
                  <c:v>2070</c:v>
                </c:pt>
                <c:pt idx="415">
                  <c:v>2075</c:v>
                </c:pt>
                <c:pt idx="416">
                  <c:v>2080</c:v>
                </c:pt>
                <c:pt idx="417">
                  <c:v>2085</c:v>
                </c:pt>
                <c:pt idx="418">
                  <c:v>2090</c:v>
                </c:pt>
                <c:pt idx="419">
                  <c:v>2095</c:v>
                </c:pt>
                <c:pt idx="420">
                  <c:v>2100</c:v>
                </c:pt>
                <c:pt idx="421">
                  <c:v>2105</c:v>
                </c:pt>
                <c:pt idx="422">
                  <c:v>2110</c:v>
                </c:pt>
                <c:pt idx="423">
                  <c:v>2115</c:v>
                </c:pt>
                <c:pt idx="424">
                  <c:v>2120</c:v>
                </c:pt>
                <c:pt idx="425">
                  <c:v>2125</c:v>
                </c:pt>
                <c:pt idx="426">
                  <c:v>2130</c:v>
                </c:pt>
                <c:pt idx="427">
                  <c:v>2135</c:v>
                </c:pt>
                <c:pt idx="428">
                  <c:v>2140</c:v>
                </c:pt>
                <c:pt idx="429">
                  <c:v>2145</c:v>
                </c:pt>
                <c:pt idx="430">
                  <c:v>2150</c:v>
                </c:pt>
                <c:pt idx="431">
                  <c:v>2155</c:v>
                </c:pt>
                <c:pt idx="432">
                  <c:v>2160</c:v>
                </c:pt>
                <c:pt idx="433">
                  <c:v>2165</c:v>
                </c:pt>
                <c:pt idx="434">
                  <c:v>2170</c:v>
                </c:pt>
                <c:pt idx="435">
                  <c:v>2175</c:v>
                </c:pt>
                <c:pt idx="436">
                  <c:v>2180</c:v>
                </c:pt>
                <c:pt idx="437">
                  <c:v>2185</c:v>
                </c:pt>
                <c:pt idx="438">
                  <c:v>2190</c:v>
                </c:pt>
                <c:pt idx="439">
                  <c:v>2195</c:v>
                </c:pt>
                <c:pt idx="440">
                  <c:v>2200</c:v>
                </c:pt>
                <c:pt idx="441">
                  <c:v>2205</c:v>
                </c:pt>
                <c:pt idx="442">
                  <c:v>2210</c:v>
                </c:pt>
                <c:pt idx="443">
                  <c:v>2215</c:v>
                </c:pt>
                <c:pt idx="444">
                  <c:v>2220</c:v>
                </c:pt>
                <c:pt idx="445">
                  <c:v>2225</c:v>
                </c:pt>
                <c:pt idx="446">
                  <c:v>2230</c:v>
                </c:pt>
                <c:pt idx="447">
                  <c:v>2235</c:v>
                </c:pt>
                <c:pt idx="448">
                  <c:v>2240</c:v>
                </c:pt>
                <c:pt idx="449">
                  <c:v>2245</c:v>
                </c:pt>
                <c:pt idx="450">
                  <c:v>2250</c:v>
                </c:pt>
                <c:pt idx="451">
                  <c:v>2255</c:v>
                </c:pt>
                <c:pt idx="452">
                  <c:v>2260</c:v>
                </c:pt>
                <c:pt idx="453">
                  <c:v>2265</c:v>
                </c:pt>
                <c:pt idx="454">
                  <c:v>2270</c:v>
                </c:pt>
                <c:pt idx="455">
                  <c:v>2275</c:v>
                </c:pt>
                <c:pt idx="456">
                  <c:v>2280</c:v>
                </c:pt>
                <c:pt idx="457">
                  <c:v>2285</c:v>
                </c:pt>
                <c:pt idx="458">
                  <c:v>2290</c:v>
                </c:pt>
                <c:pt idx="459">
                  <c:v>2295</c:v>
                </c:pt>
                <c:pt idx="460">
                  <c:v>2300</c:v>
                </c:pt>
                <c:pt idx="461">
                  <c:v>2305</c:v>
                </c:pt>
                <c:pt idx="462">
                  <c:v>2310</c:v>
                </c:pt>
                <c:pt idx="463">
                  <c:v>2315</c:v>
                </c:pt>
                <c:pt idx="464">
                  <c:v>2320</c:v>
                </c:pt>
                <c:pt idx="465">
                  <c:v>2325</c:v>
                </c:pt>
                <c:pt idx="466">
                  <c:v>2330</c:v>
                </c:pt>
                <c:pt idx="467">
                  <c:v>2335</c:v>
                </c:pt>
                <c:pt idx="468">
                  <c:v>2340</c:v>
                </c:pt>
                <c:pt idx="469">
                  <c:v>2345</c:v>
                </c:pt>
                <c:pt idx="470">
                  <c:v>2350</c:v>
                </c:pt>
                <c:pt idx="471">
                  <c:v>2355</c:v>
                </c:pt>
                <c:pt idx="472">
                  <c:v>2360</c:v>
                </c:pt>
                <c:pt idx="473">
                  <c:v>2365</c:v>
                </c:pt>
                <c:pt idx="474">
                  <c:v>2370</c:v>
                </c:pt>
                <c:pt idx="475">
                  <c:v>2375</c:v>
                </c:pt>
                <c:pt idx="476">
                  <c:v>2380</c:v>
                </c:pt>
                <c:pt idx="477">
                  <c:v>2385</c:v>
                </c:pt>
                <c:pt idx="478">
                  <c:v>2390</c:v>
                </c:pt>
                <c:pt idx="479">
                  <c:v>2395</c:v>
                </c:pt>
                <c:pt idx="480">
                  <c:v>2400</c:v>
                </c:pt>
                <c:pt idx="481">
                  <c:v>2405</c:v>
                </c:pt>
                <c:pt idx="482">
                  <c:v>2410</c:v>
                </c:pt>
                <c:pt idx="483">
                  <c:v>2415</c:v>
                </c:pt>
                <c:pt idx="484">
                  <c:v>2420</c:v>
                </c:pt>
                <c:pt idx="485">
                  <c:v>2425</c:v>
                </c:pt>
                <c:pt idx="486">
                  <c:v>2430</c:v>
                </c:pt>
                <c:pt idx="487">
                  <c:v>2435</c:v>
                </c:pt>
                <c:pt idx="488">
                  <c:v>2440</c:v>
                </c:pt>
                <c:pt idx="489">
                  <c:v>2445</c:v>
                </c:pt>
                <c:pt idx="490">
                  <c:v>2450</c:v>
                </c:pt>
                <c:pt idx="491">
                  <c:v>2455</c:v>
                </c:pt>
                <c:pt idx="492">
                  <c:v>2460</c:v>
                </c:pt>
                <c:pt idx="493">
                  <c:v>2465</c:v>
                </c:pt>
                <c:pt idx="494">
                  <c:v>2470</c:v>
                </c:pt>
                <c:pt idx="495">
                  <c:v>2475</c:v>
                </c:pt>
                <c:pt idx="496">
                  <c:v>2480</c:v>
                </c:pt>
                <c:pt idx="497">
                  <c:v>2485</c:v>
                </c:pt>
                <c:pt idx="498">
                  <c:v>2490</c:v>
                </c:pt>
                <c:pt idx="499">
                  <c:v>2495</c:v>
                </c:pt>
                <c:pt idx="500">
                  <c:v>2500</c:v>
                </c:pt>
                <c:pt idx="501">
                  <c:v>2505</c:v>
                </c:pt>
                <c:pt idx="502">
                  <c:v>2510</c:v>
                </c:pt>
                <c:pt idx="503">
                  <c:v>2515</c:v>
                </c:pt>
                <c:pt idx="504">
                  <c:v>2520</c:v>
                </c:pt>
                <c:pt idx="505">
                  <c:v>2525</c:v>
                </c:pt>
                <c:pt idx="506">
                  <c:v>2530</c:v>
                </c:pt>
                <c:pt idx="507">
                  <c:v>2535</c:v>
                </c:pt>
                <c:pt idx="508">
                  <c:v>2540</c:v>
                </c:pt>
                <c:pt idx="509">
                  <c:v>2545</c:v>
                </c:pt>
                <c:pt idx="510">
                  <c:v>2550</c:v>
                </c:pt>
                <c:pt idx="511">
                  <c:v>2555</c:v>
                </c:pt>
                <c:pt idx="512">
                  <c:v>2560</c:v>
                </c:pt>
                <c:pt idx="513">
                  <c:v>2565</c:v>
                </c:pt>
                <c:pt idx="514">
                  <c:v>2570</c:v>
                </c:pt>
                <c:pt idx="515">
                  <c:v>2575</c:v>
                </c:pt>
                <c:pt idx="516">
                  <c:v>2580</c:v>
                </c:pt>
                <c:pt idx="517">
                  <c:v>2585</c:v>
                </c:pt>
                <c:pt idx="518">
                  <c:v>2590</c:v>
                </c:pt>
                <c:pt idx="519">
                  <c:v>2595</c:v>
                </c:pt>
                <c:pt idx="520">
                  <c:v>2600</c:v>
                </c:pt>
                <c:pt idx="521">
                  <c:v>2605</c:v>
                </c:pt>
                <c:pt idx="522">
                  <c:v>2610</c:v>
                </c:pt>
                <c:pt idx="523">
                  <c:v>2615</c:v>
                </c:pt>
                <c:pt idx="524">
                  <c:v>2620</c:v>
                </c:pt>
                <c:pt idx="525">
                  <c:v>2625</c:v>
                </c:pt>
                <c:pt idx="526">
                  <c:v>2630</c:v>
                </c:pt>
                <c:pt idx="527">
                  <c:v>2635</c:v>
                </c:pt>
                <c:pt idx="528">
                  <c:v>2640</c:v>
                </c:pt>
                <c:pt idx="529">
                  <c:v>2645</c:v>
                </c:pt>
                <c:pt idx="530">
                  <c:v>2650</c:v>
                </c:pt>
                <c:pt idx="531">
                  <c:v>2655</c:v>
                </c:pt>
                <c:pt idx="532">
                  <c:v>2660</c:v>
                </c:pt>
                <c:pt idx="533">
                  <c:v>2665</c:v>
                </c:pt>
                <c:pt idx="534">
                  <c:v>2670</c:v>
                </c:pt>
                <c:pt idx="535">
                  <c:v>2675</c:v>
                </c:pt>
                <c:pt idx="536">
                  <c:v>2680</c:v>
                </c:pt>
                <c:pt idx="537">
                  <c:v>2685</c:v>
                </c:pt>
                <c:pt idx="538">
                  <c:v>2690</c:v>
                </c:pt>
                <c:pt idx="539">
                  <c:v>2695</c:v>
                </c:pt>
                <c:pt idx="540">
                  <c:v>2700</c:v>
                </c:pt>
                <c:pt idx="541">
                  <c:v>2705</c:v>
                </c:pt>
                <c:pt idx="542">
                  <c:v>2710</c:v>
                </c:pt>
                <c:pt idx="543">
                  <c:v>2715</c:v>
                </c:pt>
                <c:pt idx="544">
                  <c:v>2720</c:v>
                </c:pt>
                <c:pt idx="545">
                  <c:v>2725</c:v>
                </c:pt>
                <c:pt idx="546">
                  <c:v>2730</c:v>
                </c:pt>
                <c:pt idx="547">
                  <c:v>2735</c:v>
                </c:pt>
                <c:pt idx="548">
                  <c:v>2740</c:v>
                </c:pt>
                <c:pt idx="549">
                  <c:v>2745</c:v>
                </c:pt>
                <c:pt idx="550">
                  <c:v>2750</c:v>
                </c:pt>
                <c:pt idx="551">
                  <c:v>2755</c:v>
                </c:pt>
                <c:pt idx="552">
                  <c:v>2760</c:v>
                </c:pt>
                <c:pt idx="553">
                  <c:v>2765</c:v>
                </c:pt>
                <c:pt idx="554">
                  <c:v>2770</c:v>
                </c:pt>
                <c:pt idx="555">
                  <c:v>2775</c:v>
                </c:pt>
                <c:pt idx="556">
                  <c:v>2780</c:v>
                </c:pt>
                <c:pt idx="557">
                  <c:v>2785</c:v>
                </c:pt>
                <c:pt idx="558">
                  <c:v>2790</c:v>
                </c:pt>
                <c:pt idx="559">
                  <c:v>2795</c:v>
                </c:pt>
                <c:pt idx="560">
                  <c:v>2800</c:v>
                </c:pt>
                <c:pt idx="561">
                  <c:v>2805</c:v>
                </c:pt>
                <c:pt idx="562">
                  <c:v>2810</c:v>
                </c:pt>
                <c:pt idx="563">
                  <c:v>2815</c:v>
                </c:pt>
                <c:pt idx="564">
                  <c:v>2820</c:v>
                </c:pt>
                <c:pt idx="565">
                  <c:v>2825</c:v>
                </c:pt>
                <c:pt idx="566">
                  <c:v>2830</c:v>
                </c:pt>
                <c:pt idx="567">
                  <c:v>2835</c:v>
                </c:pt>
                <c:pt idx="568">
                  <c:v>2840</c:v>
                </c:pt>
                <c:pt idx="569">
                  <c:v>2845</c:v>
                </c:pt>
                <c:pt idx="570">
                  <c:v>2850</c:v>
                </c:pt>
                <c:pt idx="571">
                  <c:v>2855</c:v>
                </c:pt>
                <c:pt idx="572">
                  <c:v>2860</c:v>
                </c:pt>
                <c:pt idx="573">
                  <c:v>2865</c:v>
                </c:pt>
                <c:pt idx="574">
                  <c:v>2870</c:v>
                </c:pt>
                <c:pt idx="575">
                  <c:v>2875</c:v>
                </c:pt>
                <c:pt idx="576">
                  <c:v>2880</c:v>
                </c:pt>
                <c:pt idx="577">
                  <c:v>2885</c:v>
                </c:pt>
                <c:pt idx="578">
                  <c:v>2890</c:v>
                </c:pt>
                <c:pt idx="579">
                  <c:v>2895</c:v>
                </c:pt>
                <c:pt idx="580">
                  <c:v>2900</c:v>
                </c:pt>
                <c:pt idx="581">
                  <c:v>2905</c:v>
                </c:pt>
                <c:pt idx="582">
                  <c:v>2910</c:v>
                </c:pt>
                <c:pt idx="583">
                  <c:v>2915</c:v>
                </c:pt>
                <c:pt idx="584">
                  <c:v>2920</c:v>
                </c:pt>
                <c:pt idx="585">
                  <c:v>2925</c:v>
                </c:pt>
                <c:pt idx="586">
                  <c:v>2930</c:v>
                </c:pt>
                <c:pt idx="587">
                  <c:v>2935</c:v>
                </c:pt>
                <c:pt idx="588">
                  <c:v>2940</c:v>
                </c:pt>
                <c:pt idx="589">
                  <c:v>2945</c:v>
                </c:pt>
                <c:pt idx="590">
                  <c:v>2950</c:v>
                </c:pt>
                <c:pt idx="591">
                  <c:v>2955</c:v>
                </c:pt>
                <c:pt idx="592">
                  <c:v>2960</c:v>
                </c:pt>
                <c:pt idx="593">
                  <c:v>2965</c:v>
                </c:pt>
                <c:pt idx="594">
                  <c:v>2970</c:v>
                </c:pt>
                <c:pt idx="595">
                  <c:v>2975</c:v>
                </c:pt>
                <c:pt idx="596">
                  <c:v>2980</c:v>
                </c:pt>
                <c:pt idx="597">
                  <c:v>2985</c:v>
                </c:pt>
                <c:pt idx="598">
                  <c:v>2990</c:v>
                </c:pt>
                <c:pt idx="599">
                  <c:v>2995</c:v>
                </c:pt>
                <c:pt idx="600">
                  <c:v>3000</c:v>
                </c:pt>
                <c:pt idx="601">
                  <c:v>3005</c:v>
                </c:pt>
                <c:pt idx="602">
                  <c:v>3010</c:v>
                </c:pt>
                <c:pt idx="603">
                  <c:v>3015</c:v>
                </c:pt>
                <c:pt idx="604">
                  <c:v>3020</c:v>
                </c:pt>
                <c:pt idx="605">
                  <c:v>3025</c:v>
                </c:pt>
                <c:pt idx="606">
                  <c:v>3030</c:v>
                </c:pt>
                <c:pt idx="607">
                  <c:v>3035</c:v>
                </c:pt>
                <c:pt idx="608">
                  <c:v>3040</c:v>
                </c:pt>
                <c:pt idx="609">
                  <c:v>3045</c:v>
                </c:pt>
                <c:pt idx="610">
                  <c:v>3050</c:v>
                </c:pt>
                <c:pt idx="611">
                  <c:v>3055</c:v>
                </c:pt>
                <c:pt idx="612">
                  <c:v>3060</c:v>
                </c:pt>
                <c:pt idx="613">
                  <c:v>3065</c:v>
                </c:pt>
                <c:pt idx="614">
                  <c:v>3070</c:v>
                </c:pt>
                <c:pt idx="615">
                  <c:v>3075</c:v>
                </c:pt>
                <c:pt idx="616">
                  <c:v>3080</c:v>
                </c:pt>
                <c:pt idx="617">
                  <c:v>3085</c:v>
                </c:pt>
                <c:pt idx="618">
                  <c:v>3090</c:v>
                </c:pt>
                <c:pt idx="619">
                  <c:v>3095</c:v>
                </c:pt>
                <c:pt idx="620">
                  <c:v>3100</c:v>
                </c:pt>
                <c:pt idx="621">
                  <c:v>3105</c:v>
                </c:pt>
                <c:pt idx="622">
                  <c:v>3110</c:v>
                </c:pt>
                <c:pt idx="623">
                  <c:v>3115</c:v>
                </c:pt>
                <c:pt idx="624">
                  <c:v>3120</c:v>
                </c:pt>
                <c:pt idx="625">
                  <c:v>3125</c:v>
                </c:pt>
                <c:pt idx="626">
                  <c:v>3130</c:v>
                </c:pt>
                <c:pt idx="627">
                  <c:v>3135</c:v>
                </c:pt>
                <c:pt idx="628">
                  <c:v>3140</c:v>
                </c:pt>
                <c:pt idx="629">
                  <c:v>3145</c:v>
                </c:pt>
                <c:pt idx="630">
                  <c:v>3150</c:v>
                </c:pt>
                <c:pt idx="631">
                  <c:v>3155</c:v>
                </c:pt>
                <c:pt idx="632">
                  <c:v>3160</c:v>
                </c:pt>
                <c:pt idx="633">
                  <c:v>3165</c:v>
                </c:pt>
                <c:pt idx="634">
                  <c:v>3170</c:v>
                </c:pt>
                <c:pt idx="635">
                  <c:v>3175</c:v>
                </c:pt>
                <c:pt idx="636">
                  <c:v>3180</c:v>
                </c:pt>
                <c:pt idx="637">
                  <c:v>3185</c:v>
                </c:pt>
                <c:pt idx="638">
                  <c:v>3190</c:v>
                </c:pt>
                <c:pt idx="639">
                  <c:v>3195</c:v>
                </c:pt>
                <c:pt idx="640">
                  <c:v>3200</c:v>
                </c:pt>
                <c:pt idx="641">
                  <c:v>3205</c:v>
                </c:pt>
                <c:pt idx="642">
                  <c:v>3210</c:v>
                </c:pt>
                <c:pt idx="643">
                  <c:v>3215</c:v>
                </c:pt>
                <c:pt idx="644">
                  <c:v>3220</c:v>
                </c:pt>
                <c:pt idx="645">
                  <c:v>3225</c:v>
                </c:pt>
                <c:pt idx="646">
                  <c:v>3230</c:v>
                </c:pt>
                <c:pt idx="647">
                  <c:v>3235</c:v>
                </c:pt>
                <c:pt idx="648">
                  <c:v>3240</c:v>
                </c:pt>
                <c:pt idx="649">
                  <c:v>3245</c:v>
                </c:pt>
                <c:pt idx="650">
                  <c:v>3250</c:v>
                </c:pt>
                <c:pt idx="651">
                  <c:v>3255</c:v>
                </c:pt>
                <c:pt idx="652">
                  <c:v>3260</c:v>
                </c:pt>
                <c:pt idx="653">
                  <c:v>3265</c:v>
                </c:pt>
                <c:pt idx="654">
                  <c:v>3270</c:v>
                </c:pt>
                <c:pt idx="655">
                  <c:v>3275</c:v>
                </c:pt>
                <c:pt idx="656">
                  <c:v>3280</c:v>
                </c:pt>
                <c:pt idx="657">
                  <c:v>3285</c:v>
                </c:pt>
                <c:pt idx="658">
                  <c:v>3290</c:v>
                </c:pt>
                <c:pt idx="659">
                  <c:v>3295</c:v>
                </c:pt>
                <c:pt idx="660">
                  <c:v>3300</c:v>
                </c:pt>
                <c:pt idx="661">
                  <c:v>3305</c:v>
                </c:pt>
                <c:pt idx="662">
                  <c:v>3310</c:v>
                </c:pt>
                <c:pt idx="663">
                  <c:v>3315</c:v>
                </c:pt>
                <c:pt idx="664">
                  <c:v>3320</c:v>
                </c:pt>
                <c:pt idx="665">
                  <c:v>3325</c:v>
                </c:pt>
                <c:pt idx="666">
                  <c:v>3330</c:v>
                </c:pt>
                <c:pt idx="667">
                  <c:v>3335</c:v>
                </c:pt>
                <c:pt idx="668">
                  <c:v>3340</c:v>
                </c:pt>
                <c:pt idx="669">
                  <c:v>3345</c:v>
                </c:pt>
                <c:pt idx="670">
                  <c:v>3350</c:v>
                </c:pt>
                <c:pt idx="671">
                  <c:v>3355</c:v>
                </c:pt>
                <c:pt idx="672">
                  <c:v>3360</c:v>
                </c:pt>
                <c:pt idx="673">
                  <c:v>3365</c:v>
                </c:pt>
                <c:pt idx="674">
                  <c:v>3370</c:v>
                </c:pt>
                <c:pt idx="675">
                  <c:v>3375</c:v>
                </c:pt>
                <c:pt idx="676">
                  <c:v>3380</c:v>
                </c:pt>
                <c:pt idx="677">
                  <c:v>3385</c:v>
                </c:pt>
                <c:pt idx="678">
                  <c:v>3390</c:v>
                </c:pt>
                <c:pt idx="679">
                  <c:v>3395</c:v>
                </c:pt>
                <c:pt idx="680">
                  <c:v>3400</c:v>
                </c:pt>
                <c:pt idx="681">
                  <c:v>3405</c:v>
                </c:pt>
                <c:pt idx="682">
                  <c:v>3410</c:v>
                </c:pt>
                <c:pt idx="683">
                  <c:v>3415</c:v>
                </c:pt>
                <c:pt idx="684">
                  <c:v>3420</c:v>
                </c:pt>
                <c:pt idx="685">
                  <c:v>3425</c:v>
                </c:pt>
                <c:pt idx="686">
                  <c:v>3430</c:v>
                </c:pt>
                <c:pt idx="687">
                  <c:v>3435</c:v>
                </c:pt>
                <c:pt idx="688">
                  <c:v>3440</c:v>
                </c:pt>
                <c:pt idx="689">
                  <c:v>3445</c:v>
                </c:pt>
                <c:pt idx="690">
                  <c:v>3450</c:v>
                </c:pt>
                <c:pt idx="691">
                  <c:v>3455</c:v>
                </c:pt>
                <c:pt idx="692">
                  <c:v>3460</c:v>
                </c:pt>
                <c:pt idx="693">
                  <c:v>3465</c:v>
                </c:pt>
                <c:pt idx="694">
                  <c:v>3470</c:v>
                </c:pt>
                <c:pt idx="695">
                  <c:v>3475</c:v>
                </c:pt>
                <c:pt idx="696">
                  <c:v>3480</c:v>
                </c:pt>
                <c:pt idx="697">
                  <c:v>3485</c:v>
                </c:pt>
                <c:pt idx="698">
                  <c:v>3490</c:v>
                </c:pt>
                <c:pt idx="699">
                  <c:v>3495</c:v>
                </c:pt>
                <c:pt idx="700">
                  <c:v>3500</c:v>
                </c:pt>
                <c:pt idx="701">
                  <c:v>3505</c:v>
                </c:pt>
                <c:pt idx="702">
                  <c:v>3510</c:v>
                </c:pt>
                <c:pt idx="703">
                  <c:v>3515</c:v>
                </c:pt>
                <c:pt idx="704">
                  <c:v>3520</c:v>
                </c:pt>
                <c:pt idx="705">
                  <c:v>3525</c:v>
                </c:pt>
                <c:pt idx="706">
                  <c:v>3530</c:v>
                </c:pt>
                <c:pt idx="707">
                  <c:v>3535</c:v>
                </c:pt>
                <c:pt idx="708">
                  <c:v>3540</c:v>
                </c:pt>
                <c:pt idx="709">
                  <c:v>3545</c:v>
                </c:pt>
                <c:pt idx="710">
                  <c:v>3550</c:v>
                </c:pt>
                <c:pt idx="711">
                  <c:v>3555</c:v>
                </c:pt>
                <c:pt idx="712">
                  <c:v>3560</c:v>
                </c:pt>
                <c:pt idx="713">
                  <c:v>3565</c:v>
                </c:pt>
                <c:pt idx="714">
                  <c:v>3570</c:v>
                </c:pt>
                <c:pt idx="715">
                  <c:v>3575</c:v>
                </c:pt>
                <c:pt idx="716">
                  <c:v>3580</c:v>
                </c:pt>
                <c:pt idx="717">
                  <c:v>3585</c:v>
                </c:pt>
                <c:pt idx="718">
                  <c:v>3590</c:v>
                </c:pt>
                <c:pt idx="719">
                  <c:v>3595</c:v>
                </c:pt>
                <c:pt idx="720">
                  <c:v>3600</c:v>
                </c:pt>
                <c:pt idx="721">
                  <c:v>3605</c:v>
                </c:pt>
                <c:pt idx="722">
                  <c:v>3610</c:v>
                </c:pt>
                <c:pt idx="723">
                  <c:v>3615</c:v>
                </c:pt>
                <c:pt idx="724">
                  <c:v>3620</c:v>
                </c:pt>
                <c:pt idx="725">
                  <c:v>3625</c:v>
                </c:pt>
                <c:pt idx="726">
                  <c:v>3630</c:v>
                </c:pt>
                <c:pt idx="727">
                  <c:v>3635</c:v>
                </c:pt>
                <c:pt idx="728">
                  <c:v>3640</c:v>
                </c:pt>
                <c:pt idx="729">
                  <c:v>3645</c:v>
                </c:pt>
                <c:pt idx="730">
                  <c:v>3650</c:v>
                </c:pt>
                <c:pt idx="731">
                  <c:v>3655</c:v>
                </c:pt>
                <c:pt idx="732">
                  <c:v>3660</c:v>
                </c:pt>
                <c:pt idx="733">
                  <c:v>3665</c:v>
                </c:pt>
                <c:pt idx="734">
                  <c:v>3670</c:v>
                </c:pt>
                <c:pt idx="735">
                  <c:v>3675</c:v>
                </c:pt>
                <c:pt idx="736">
                  <c:v>3680</c:v>
                </c:pt>
                <c:pt idx="737">
                  <c:v>3685</c:v>
                </c:pt>
                <c:pt idx="738">
                  <c:v>3690</c:v>
                </c:pt>
                <c:pt idx="739">
                  <c:v>3695</c:v>
                </c:pt>
                <c:pt idx="740">
                  <c:v>3700</c:v>
                </c:pt>
                <c:pt idx="741">
                  <c:v>3705</c:v>
                </c:pt>
                <c:pt idx="742">
                  <c:v>3710</c:v>
                </c:pt>
                <c:pt idx="743">
                  <c:v>3715</c:v>
                </c:pt>
                <c:pt idx="744">
                  <c:v>3720</c:v>
                </c:pt>
                <c:pt idx="745">
                  <c:v>3725</c:v>
                </c:pt>
                <c:pt idx="746">
                  <c:v>3730</c:v>
                </c:pt>
                <c:pt idx="747">
                  <c:v>3735</c:v>
                </c:pt>
                <c:pt idx="748">
                  <c:v>3740</c:v>
                </c:pt>
                <c:pt idx="749">
                  <c:v>3745</c:v>
                </c:pt>
                <c:pt idx="750">
                  <c:v>3750</c:v>
                </c:pt>
                <c:pt idx="751">
                  <c:v>3755</c:v>
                </c:pt>
                <c:pt idx="752">
                  <c:v>3760</c:v>
                </c:pt>
                <c:pt idx="753">
                  <c:v>3765</c:v>
                </c:pt>
                <c:pt idx="754">
                  <c:v>3770</c:v>
                </c:pt>
                <c:pt idx="755">
                  <c:v>3775</c:v>
                </c:pt>
                <c:pt idx="756">
                  <c:v>3780</c:v>
                </c:pt>
                <c:pt idx="757">
                  <c:v>3785</c:v>
                </c:pt>
                <c:pt idx="758">
                  <c:v>3790</c:v>
                </c:pt>
                <c:pt idx="759">
                  <c:v>3795</c:v>
                </c:pt>
                <c:pt idx="760">
                  <c:v>3800</c:v>
                </c:pt>
                <c:pt idx="761">
                  <c:v>3805</c:v>
                </c:pt>
                <c:pt idx="762">
                  <c:v>3810</c:v>
                </c:pt>
                <c:pt idx="763">
                  <c:v>3815</c:v>
                </c:pt>
                <c:pt idx="764">
                  <c:v>3820</c:v>
                </c:pt>
                <c:pt idx="765">
                  <c:v>3825</c:v>
                </c:pt>
                <c:pt idx="766">
                  <c:v>3830</c:v>
                </c:pt>
                <c:pt idx="767">
                  <c:v>3835</c:v>
                </c:pt>
                <c:pt idx="768">
                  <c:v>3840</c:v>
                </c:pt>
                <c:pt idx="769">
                  <c:v>3845</c:v>
                </c:pt>
                <c:pt idx="770">
                  <c:v>3850</c:v>
                </c:pt>
                <c:pt idx="771">
                  <c:v>3855</c:v>
                </c:pt>
                <c:pt idx="772">
                  <c:v>3860</c:v>
                </c:pt>
                <c:pt idx="773">
                  <c:v>3865</c:v>
                </c:pt>
                <c:pt idx="774">
                  <c:v>3870</c:v>
                </c:pt>
                <c:pt idx="775">
                  <c:v>3875</c:v>
                </c:pt>
                <c:pt idx="776">
                  <c:v>3880</c:v>
                </c:pt>
                <c:pt idx="777">
                  <c:v>3885</c:v>
                </c:pt>
                <c:pt idx="778">
                  <c:v>3890</c:v>
                </c:pt>
                <c:pt idx="779">
                  <c:v>3895</c:v>
                </c:pt>
                <c:pt idx="780">
                  <c:v>3900</c:v>
                </c:pt>
                <c:pt idx="781">
                  <c:v>3905</c:v>
                </c:pt>
                <c:pt idx="782">
                  <c:v>3910</c:v>
                </c:pt>
                <c:pt idx="783">
                  <c:v>3915</c:v>
                </c:pt>
                <c:pt idx="784">
                  <c:v>3920</c:v>
                </c:pt>
                <c:pt idx="785">
                  <c:v>3925</c:v>
                </c:pt>
                <c:pt idx="786">
                  <c:v>3930</c:v>
                </c:pt>
                <c:pt idx="787">
                  <c:v>3935</c:v>
                </c:pt>
                <c:pt idx="788">
                  <c:v>3940</c:v>
                </c:pt>
                <c:pt idx="789">
                  <c:v>3945</c:v>
                </c:pt>
                <c:pt idx="790">
                  <c:v>3950</c:v>
                </c:pt>
                <c:pt idx="791">
                  <c:v>3955</c:v>
                </c:pt>
                <c:pt idx="792">
                  <c:v>3960</c:v>
                </c:pt>
                <c:pt idx="793">
                  <c:v>3965</c:v>
                </c:pt>
                <c:pt idx="794">
                  <c:v>3970</c:v>
                </c:pt>
                <c:pt idx="795">
                  <c:v>3975</c:v>
                </c:pt>
                <c:pt idx="796">
                  <c:v>3980</c:v>
                </c:pt>
                <c:pt idx="797">
                  <c:v>3985</c:v>
                </c:pt>
                <c:pt idx="798">
                  <c:v>3990</c:v>
                </c:pt>
                <c:pt idx="799">
                  <c:v>3995</c:v>
                </c:pt>
                <c:pt idx="800">
                  <c:v>4000</c:v>
                </c:pt>
                <c:pt idx="801">
                  <c:v>4005</c:v>
                </c:pt>
                <c:pt idx="802">
                  <c:v>4010</c:v>
                </c:pt>
                <c:pt idx="803">
                  <c:v>4015</c:v>
                </c:pt>
                <c:pt idx="804">
                  <c:v>4020</c:v>
                </c:pt>
                <c:pt idx="805">
                  <c:v>4025</c:v>
                </c:pt>
                <c:pt idx="806">
                  <c:v>4030</c:v>
                </c:pt>
                <c:pt idx="807">
                  <c:v>4035</c:v>
                </c:pt>
                <c:pt idx="808">
                  <c:v>4040</c:v>
                </c:pt>
                <c:pt idx="809">
                  <c:v>4045</c:v>
                </c:pt>
                <c:pt idx="810">
                  <c:v>4050</c:v>
                </c:pt>
                <c:pt idx="811">
                  <c:v>4055</c:v>
                </c:pt>
                <c:pt idx="812">
                  <c:v>4060</c:v>
                </c:pt>
                <c:pt idx="813">
                  <c:v>4065</c:v>
                </c:pt>
                <c:pt idx="814">
                  <c:v>4070</c:v>
                </c:pt>
                <c:pt idx="815">
                  <c:v>4075</c:v>
                </c:pt>
                <c:pt idx="816">
                  <c:v>4080</c:v>
                </c:pt>
                <c:pt idx="817">
                  <c:v>4085</c:v>
                </c:pt>
                <c:pt idx="818">
                  <c:v>4090</c:v>
                </c:pt>
                <c:pt idx="819">
                  <c:v>4095</c:v>
                </c:pt>
                <c:pt idx="820">
                  <c:v>4100</c:v>
                </c:pt>
                <c:pt idx="821">
                  <c:v>4105</c:v>
                </c:pt>
                <c:pt idx="822">
                  <c:v>4110</c:v>
                </c:pt>
                <c:pt idx="823">
                  <c:v>4115</c:v>
                </c:pt>
                <c:pt idx="824">
                  <c:v>4120</c:v>
                </c:pt>
                <c:pt idx="825">
                  <c:v>4125</c:v>
                </c:pt>
                <c:pt idx="826">
                  <c:v>4130</c:v>
                </c:pt>
                <c:pt idx="827">
                  <c:v>4135</c:v>
                </c:pt>
                <c:pt idx="828">
                  <c:v>4140</c:v>
                </c:pt>
                <c:pt idx="829">
                  <c:v>4145</c:v>
                </c:pt>
                <c:pt idx="830">
                  <c:v>4150</c:v>
                </c:pt>
                <c:pt idx="831">
                  <c:v>4155</c:v>
                </c:pt>
                <c:pt idx="832">
                  <c:v>4160</c:v>
                </c:pt>
                <c:pt idx="833">
                  <c:v>4165</c:v>
                </c:pt>
                <c:pt idx="834">
                  <c:v>4170</c:v>
                </c:pt>
                <c:pt idx="835">
                  <c:v>4175</c:v>
                </c:pt>
                <c:pt idx="836">
                  <c:v>4180</c:v>
                </c:pt>
                <c:pt idx="837">
                  <c:v>4185</c:v>
                </c:pt>
                <c:pt idx="838">
                  <c:v>4190</c:v>
                </c:pt>
                <c:pt idx="839">
                  <c:v>4195</c:v>
                </c:pt>
                <c:pt idx="840">
                  <c:v>4200</c:v>
                </c:pt>
                <c:pt idx="841">
                  <c:v>4205</c:v>
                </c:pt>
                <c:pt idx="842">
                  <c:v>4210</c:v>
                </c:pt>
                <c:pt idx="843">
                  <c:v>4215</c:v>
                </c:pt>
                <c:pt idx="844">
                  <c:v>4220</c:v>
                </c:pt>
                <c:pt idx="845">
                  <c:v>4225</c:v>
                </c:pt>
                <c:pt idx="846">
                  <c:v>4230</c:v>
                </c:pt>
                <c:pt idx="847">
                  <c:v>4235</c:v>
                </c:pt>
                <c:pt idx="848">
                  <c:v>4240</c:v>
                </c:pt>
                <c:pt idx="849">
                  <c:v>4245</c:v>
                </c:pt>
                <c:pt idx="850">
                  <c:v>4250</c:v>
                </c:pt>
                <c:pt idx="851">
                  <c:v>4255</c:v>
                </c:pt>
                <c:pt idx="852">
                  <c:v>4260</c:v>
                </c:pt>
                <c:pt idx="853">
                  <c:v>4265</c:v>
                </c:pt>
                <c:pt idx="854">
                  <c:v>4270</c:v>
                </c:pt>
                <c:pt idx="855">
                  <c:v>4275</c:v>
                </c:pt>
                <c:pt idx="856">
                  <c:v>4280</c:v>
                </c:pt>
                <c:pt idx="857">
                  <c:v>4285</c:v>
                </c:pt>
                <c:pt idx="858">
                  <c:v>4290</c:v>
                </c:pt>
                <c:pt idx="859">
                  <c:v>4295</c:v>
                </c:pt>
                <c:pt idx="860">
                  <c:v>4300</c:v>
                </c:pt>
                <c:pt idx="861">
                  <c:v>4305</c:v>
                </c:pt>
                <c:pt idx="862">
                  <c:v>4310</c:v>
                </c:pt>
                <c:pt idx="863">
                  <c:v>4315</c:v>
                </c:pt>
                <c:pt idx="864">
                  <c:v>4320</c:v>
                </c:pt>
                <c:pt idx="865">
                  <c:v>4325</c:v>
                </c:pt>
                <c:pt idx="866">
                  <c:v>4330</c:v>
                </c:pt>
                <c:pt idx="867">
                  <c:v>4335</c:v>
                </c:pt>
                <c:pt idx="868">
                  <c:v>4340</c:v>
                </c:pt>
                <c:pt idx="869">
                  <c:v>4345</c:v>
                </c:pt>
                <c:pt idx="870">
                  <c:v>4350</c:v>
                </c:pt>
                <c:pt idx="871">
                  <c:v>4355</c:v>
                </c:pt>
                <c:pt idx="872">
                  <c:v>4360</c:v>
                </c:pt>
                <c:pt idx="873">
                  <c:v>4365</c:v>
                </c:pt>
                <c:pt idx="874">
                  <c:v>4370</c:v>
                </c:pt>
                <c:pt idx="875">
                  <c:v>4375</c:v>
                </c:pt>
                <c:pt idx="876">
                  <c:v>4380</c:v>
                </c:pt>
                <c:pt idx="877">
                  <c:v>4385</c:v>
                </c:pt>
                <c:pt idx="878">
                  <c:v>4390</c:v>
                </c:pt>
                <c:pt idx="879">
                  <c:v>4395</c:v>
                </c:pt>
                <c:pt idx="880">
                  <c:v>4400</c:v>
                </c:pt>
                <c:pt idx="881">
                  <c:v>4405</c:v>
                </c:pt>
                <c:pt idx="882">
                  <c:v>4410</c:v>
                </c:pt>
                <c:pt idx="883">
                  <c:v>4415</c:v>
                </c:pt>
                <c:pt idx="884">
                  <c:v>4420</c:v>
                </c:pt>
                <c:pt idx="885">
                  <c:v>4425</c:v>
                </c:pt>
                <c:pt idx="886">
                  <c:v>4430</c:v>
                </c:pt>
                <c:pt idx="887">
                  <c:v>4435</c:v>
                </c:pt>
                <c:pt idx="888">
                  <c:v>4440</c:v>
                </c:pt>
                <c:pt idx="889">
                  <c:v>4445</c:v>
                </c:pt>
                <c:pt idx="890">
                  <c:v>4450</c:v>
                </c:pt>
                <c:pt idx="891">
                  <c:v>4455</c:v>
                </c:pt>
                <c:pt idx="892">
                  <c:v>4460</c:v>
                </c:pt>
                <c:pt idx="893">
                  <c:v>4465</c:v>
                </c:pt>
                <c:pt idx="894">
                  <c:v>4470</c:v>
                </c:pt>
                <c:pt idx="895">
                  <c:v>4475</c:v>
                </c:pt>
                <c:pt idx="896">
                  <c:v>4480</c:v>
                </c:pt>
                <c:pt idx="897">
                  <c:v>4485</c:v>
                </c:pt>
                <c:pt idx="898">
                  <c:v>4490</c:v>
                </c:pt>
                <c:pt idx="899">
                  <c:v>4495</c:v>
                </c:pt>
                <c:pt idx="900">
                  <c:v>4500</c:v>
                </c:pt>
                <c:pt idx="901">
                  <c:v>4505</c:v>
                </c:pt>
                <c:pt idx="902">
                  <c:v>4510</c:v>
                </c:pt>
                <c:pt idx="903">
                  <c:v>4515</c:v>
                </c:pt>
                <c:pt idx="904">
                  <c:v>4520</c:v>
                </c:pt>
                <c:pt idx="905">
                  <c:v>4525</c:v>
                </c:pt>
                <c:pt idx="906">
                  <c:v>4530</c:v>
                </c:pt>
                <c:pt idx="907">
                  <c:v>4535</c:v>
                </c:pt>
                <c:pt idx="908">
                  <c:v>4540</c:v>
                </c:pt>
                <c:pt idx="909">
                  <c:v>4545</c:v>
                </c:pt>
                <c:pt idx="910">
                  <c:v>4550</c:v>
                </c:pt>
                <c:pt idx="911">
                  <c:v>4555</c:v>
                </c:pt>
                <c:pt idx="912">
                  <c:v>4560</c:v>
                </c:pt>
                <c:pt idx="913">
                  <c:v>4565</c:v>
                </c:pt>
                <c:pt idx="914">
                  <c:v>4570</c:v>
                </c:pt>
                <c:pt idx="915">
                  <c:v>4575</c:v>
                </c:pt>
                <c:pt idx="916">
                  <c:v>4580</c:v>
                </c:pt>
                <c:pt idx="917">
                  <c:v>4585</c:v>
                </c:pt>
                <c:pt idx="918">
                  <c:v>4590</c:v>
                </c:pt>
                <c:pt idx="919">
                  <c:v>4595</c:v>
                </c:pt>
                <c:pt idx="920">
                  <c:v>4600</c:v>
                </c:pt>
                <c:pt idx="921">
                  <c:v>4605</c:v>
                </c:pt>
                <c:pt idx="922">
                  <c:v>4610</c:v>
                </c:pt>
                <c:pt idx="923">
                  <c:v>4615</c:v>
                </c:pt>
                <c:pt idx="924">
                  <c:v>4620</c:v>
                </c:pt>
                <c:pt idx="925">
                  <c:v>4625</c:v>
                </c:pt>
                <c:pt idx="926">
                  <c:v>4630</c:v>
                </c:pt>
                <c:pt idx="927">
                  <c:v>4635</c:v>
                </c:pt>
                <c:pt idx="928">
                  <c:v>4640</c:v>
                </c:pt>
                <c:pt idx="929">
                  <c:v>4645</c:v>
                </c:pt>
                <c:pt idx="930">
                  <c:v>4650</c:v>
                </c:pt>
                <c:pt idx="931">
                  <c:v>4655</c:v>
                </c:pt>
                <c:pt idx="932">
                  <c:v>4660</c:v>
                </c:pt>
                <c:pt idx="933">
                  <c:v>4665</c:v>
                </c:pt>
                <c:pt idx="934">
                  <c:v>4670</c:v>
                </c:pt>
                <c:pt idx="935">
                  <c:v>4675</c:v>
                </c:pt>
                <c:pt idx="936">
                  <c:v>4680</c:v>
                </c:pt>
                <c:pt idx="937">
                  <c:v>4685</c:v>
                </c:pt>
                <c:pt idx="938">
                  <c:v>4690</c:v>
                </c:pt>
                <c:pt idx="939">
                  <c:v>4695</c:v>
                </c:pt>
                <c:pt idx="940">
                  <c:v>4700</c:v>
                </c:pt>
                <c:pt idx="941">
                  <c:v>4705</c:v>
                </c:pt>
              </c:numCache>
            </c:numRef>
          </c:xVal>
          <c:yVal>
            <c:numRef>
              <c:f>Sheet1!$D$3:$D$944</c:f>
              <c:numCache>
                <c:formatCode>General</c:formatCode>
                <c:ptCount val="942"/>
                <c:pt idx="0">
                  <c:v>1.9960079840319611E-3</c:v>
                </c:pt>
                <c:pt idx="1">
                  <c:v>9.9009900990100191E-3</c:v>
                </c:pt>
                <c:pt idx="2">
                  <c:v>1.9607843137254902E-2</c:v>
                </c:pt>
                <c:pt idx="3">
                  <c:v>2.9126213592233007E-2</c:v>
                </c:pt>
                <c:pt idx="4">
                  <c:v>3.8461538461538484E-2</c:v>
                </c:pt>
                <c:pt idx="5">
                  <c:v>4.7619047619047714E-2</c:v>
                </c:pt>
                <c:pt idx="6">
                  <c:v>5.6603773584905683E-2</c:v>
                </c:pt>
                <c:pt idx="7">
                  <c:v>6.5420560747663573E-2</c:v>
                </c:pt>
                <c:pt idx="8">
                  <c:v>7.4074074074074084E-2</c:v>
                </c:pt>
                <c:pt idx="9">
                  <c:v>8.2568807339450379E-2</c:v>
                </c:pt>
                <c:pt idx="10">
                  <c:v>9.0909090909091508E-2</c:v>
                </c:pt>
                <c:pt idx="11">
                  <c:v>9.909909909910021E-2</c:v>
                </c:pt>
                <c:pt idx="12">
                  <c:v>0.10714285714285714</c:v>
                </c:pt>
                <c:pt idx="13">
                  <c:v>0.11504424778761174</c:v>
                </c:pt>
                <c:pt idx="14">
                  <c:v>0.12280701754385964</c:v>
                </c:pt>
                <c:pt idx="15">
                  <c:v>0.1304347826086957</c:v>
                </c:pt>
                <c:pt idx="16">
                  <c:v>0.13793103448275959</c:v>
                </c:pt>
                <c:pt idx="17">
                  <c:v>0.14529914529914628</c:v>
                </c:pt>
                <c:pt idx="18">
                  <c:v>0.15254237288135741</c:v>
                </c:pt>
                <c:pt idx="19">
                  <c:v>0.15966386554621934</c:v>
                </c:pt>
                <c:pt idx="20">
                  <c:v>0.16666666666666669</c:v>
                </c:pt>
                <c:pt idx="21">
                  <c:v>0.17355371900826447</c:v>
                </c:pt>
                <c:pt idx="22">
                  <c:v>0.18032786885245924</c:v>
                </c:pt>
                <c:pt idx="23">
                  <c:v>0.18699186991869921</c:v>
                </c:pt>
                <c:pt idx="24">
                  <c:v>0.19354838709677588</c:v>
                </c:pt>
                <c:pt idx="25">
                  <c:v>0.2</c:v>
                </c:pt>
                <c:pt idx="26">
                  <c:v>0.20634920634920728</c:v>
                </c:pt>
                <c:pt idx="27">
                  <c:v>0.21259842519685163</c:v>
                </c:pt>
                <c:pt idx="28">
                  <c:v>0.21875000000000044</c:v>
                </c:pt>
                <c:pt idx="29">
                  <c:v>0.22480620155038858</c:v>
                </c:pt>
                <c:pt idx="30">
                  <c:v>0.23076923076923242</c:v>
                </c:pt>
                <c:pt idx="31">
                  <c:v>0.23664122137404581</c:v>
                </c:pt>
                <c:pt idx="32">
                  <c:v>0.24242424242424351</c:v>
                </c:pt>
                <c:pt idx="33">
                  <c:v>0.24812030075187971</c:v>
                </c:pt>
                <c:pt idx="34">
                  <c:v>0.25373134328358027</c:v>
                </c:pt>
                <c:pt idx="35">
                  <c:v>0.2592592592592593</c:v>
                </c:pt>
                <c:pt idx="36">
                  <c:v>0.26470588235294301</c:v>
                </c:pt>
                <c:pt idx="37">
                  <c:v>0.27007299270073032</c:v>
                </c:pt>
                <c:pt idx="38">
                  <c:v>0.27536231884057982</c:v>
                </c:pt>
                <c:pt idx="39">
                  <c:v>0.2805755395683453</c:v>
                </c:pt>
                <c:pt idx="40">
                  <c:v>0.28571428571428803</c:v>
                </c:pt>
                <c:pt idx="41">
                  <c:v>0.29078014184397188</c:v>
                </c:pt>
                <c:pt idx="42">
                  <c:v>0.29577464788732438</c:v>
                </c:pt>
                <c:pt idx="43">
                  <c:v>0.30069930069930068</c:v>
                </c:pt>
                <c:pt idx="44">
                  <c:v>0.30555555555555558</c:v>
                </c:pt>
                <c:pt idx="45">
                  <c:v>0.31034482758620896</c:v>
                </c:pt>
                <c:pt idx="46">
                  <c:v>0.31506849315068858</c:v>
                </c:pt>
                <c:pt idx="47">
                  <c:v>0.31972789115646555</c:v>
                </c:pt>
                <c:pt idx="48">
                  <c:v>0.3243243243243279</c:v>
                </c:pt>
                <c:pt idx="49">
                  <c:v>0.32885906040268698</c:v>
                </c:pt>
                <c:pt idx="50">
                  <c:v>0.33333333333333331</c:v>
                </c:pt>
                <c:pt idx="51">
                  <c:v>0.33774834437086387</c:v>
                </c:pt>
                <c:pt idx="52">
                  <c:v>0.34210526315789752</c:v>
                </c:pt>
                <c:pt idx="53">
                  <c:v>0.34640522875816993</c:v>
                </c:pt>
                <c:pt idx="54">
                  <c:v>0.35064935064935066</c:v>
                </c:pt>
                <c:pt idx="55">
                  <c:v>0.35483870967742226</c:v>
                </c:pt>
                <c:pt idx="56">
                  <c:v>0.35897435897436142</c:v>
                </c:pt>
                <c:pt idx="57">
                  <c:v>0.36305732484076431</c:v>
                </c:pt>
                <c:pt idx="58">
                  <c:v>0.36708860759493994</c:v>
                </c:pt>
                <c:pt idx="59">
                  <c:v>0.37106918238993913</c:v>
                </c:pt>
                <c:pt idx="60">
                  <c:v>0.37500000000000161</c:v>
                </c:pt>
                <c:pt idx="61">
                  <c:v>0.37888198757764507</c:v>
                </c:pt>
                <c:pt idx="62">
                  <c:v>0.38271604938271847</c:v>
                </c:pt>
                <c:pt idx="63">
                  <c:v>0.38650306748466617</c:v>
                </c:pt>
                <c:pt idx="64">
                  <c:v>0.3902439024390244</c:v>
                </c:pt>
                <c:pt idx="65">
                  <c:v>0.39393939393939637</c:v>
                </c:pt>
                <c:pt idx="66">
                  <c:v>0.39759036144578525</c:v>
                </c:pt>
                <c:pt idx="67">
                  <c:v>0.40119760479041916</c:v>
                </c:pt>
                <c:pt idx="68">
                  <c:v>0.40476190476190477</c:v>
                </c:pt>
                <c:pt idx="69">
                  <c:v>0.40828402366863908</c:v>
                </c:pt>
                <c:pt idx="70">
                  <c:v>0.41176470588235536</c:v>
                </c:pt>
                <c:pt idx="71">
                  <c:v>0.41520467836257513</c:v>
                </c:pt>
                <c:pt idx="72">
                  <c:v>0.41860465116279233</c:v>
                </c:pt>
                <c:pt idx="73">
                  <c:v>0.42196531791907804</c:v>
                </c:pt>
                <c:pt idx="74">
                  <c:v>0.42528735632183906</c:v>
                </c:pt>
                <c:pt idx="75">
                  <c:v>0.42857142857142855</c:v>
                </c:pt>
                <c:pt idx="76">
                  <c:v>0.43181818181818465</c:v>
                </c:pt>
                <c:pt idx="77">
                  <c:v>0.43502824858757222</c:v>
                </c:pt>
                <c:pt idx="78">
                  <c:v>0.43820224719101131</c:v>
                </c:pt>
                <c:pt idx="79">
                  <c:v>0.44134078212290739</c:v>
                </c:pt>
                <c:pt idx="80">
                  <c:v>0.44444444444444575</c:v>
                </c:pt>
                <c:pt idx="81">
                  <c:v>0.44751381215469782</c:v>
                </c:pt>
                <c:pt idx="82">
                  <c:v>0.45054945054945056</c:v>
                </c:pt>
                <c:pt idx="83">
                  <c:v>0.45355191256830579</c:v>
                </c:pt>
                <c:pt idx="84">
                  <c:v>0.45652173913043481</c:v>
                </c:pt>
                <c:pt idx="85">
                  <c:v>0.45945945945945948</c:v>
                </c:pt>
                <c:pt idx="86">
                  <c:v>0.46236559139785427</c:v>
                </c:pt>
                <c:pt idx="87">
                  <c:v>0.46524064171122975</c:v>
                </c:pt>
                <c:pt idx="88">
                  <c:v>0.46808510638298056</c:v>
                </c:pt>
                <c:pt idx="89">
                  <c:v>0.47089947089947376</c:v>
                </c:pt>
                <c:pt idx="90">
                  <c:v>0.47368421052631576</c:v>
                </c:pt>
                <c:pt idx="91">
                  <c:v>0.47643979057591634</c:v>
                </c:pt>
                <c:pt idx="92">
                  <c:v>0.47916666666666874</c:v>
                </c:pt>
                <c:pt idx="93">
                  <c:v>0.48186528497409564</c:v>
                </c:pt>
                <c:pt idx="94">
                  <c:v>0.4845360824742268</c:v>
                </c:pt>
                <c:pt idx="95">
                  <c:v>0.48717948717949039</c:v>
                </c:pt>
                <c:pt idx="96">
                  <c:v>0.48979591836734698</c:v>
                </c:pt>
                <c:pt idx="97">
                  <c:v>0.49238578680203338</c:v>
                </c:pt>
                <c:pt idx="98">
                  <c:v>0.49494949494949741</c:v>
                </c:pt>
                <c:pt idx="99">
                  <c:v>0.49748743718593197</c:v>
                </c:pt>
                <c:pt idx="100">
                  <c:v>0.5</c:v>
                </c:pt>
                <c:pt idx="101">
                  <c:v>0.50248756218905155</c:v>
                </c:pt>
                <c:pt idx="102">
                  <c:v>0.50495049504950495</c:v>
                </c:pt>
                <c:pt idx="103">
                  <c:v>0.50738916256157662</c:v>
                </c:pt>
                <c:pt idx="104">
                  <c:v>0.50980392156862742</c:v>
                </c:pt>
                <c:pt idx="105">
                  <c:v>0.51219512195121597</c:v>
                </c:pt>
                <c:pt idx="106">
                  <c:v>0.51456310679611228</c:v>
                </c:pt>
                <c:pt idx="107">
                  <c:v>0.51690821256039277</c:v>
                </c:pt>
                <c:pt idx="108">
                  <c:v>0.51923076923076439</c:v>
                </c:pt>
                <c:pt idx="109">
                  <c:v>0.52153110047846851</c:v>
                </c:pt>
                <c:pt idx="110">
                  <c:v>0.52380952380952384</c:v>
                </c:pt>
                <c:pt idx="111">
                  <c:v>0.52606635071089958</c:v>
                </c:pt>
                <c:pt idx="112">
                  <c:v>0.52830188679245249</c:v>
                </c:pt>
                <c:pt idx="113">
                  <c:v>0.53051643192488251</c:v>
                </c:pt>
                <c:pt idx="114">
                  <c:v>0.53271028037383172</c:v>
                </c:pt>
                <c:pt idx="115">
                  <c:v>0.5348837209302284</c:v>
                </c:pt>
                <c:pt idx="116">
                  <c:v>0.53703703703703709</c:v>
                </c:pt>
                <c:pt idx="117">
                  <c:v>0.53917050691244239</c:v>
                </c:pt>
                <c:pt idx="118">
                  <c:v>0.54128440366972475</c:v>
                </c:pt>
                <c:pt idx="119">
                  <c:v>0.54337899543379065</c:v>
                </c:pt>
                <c:pt idx="120">
                  <c:v>0.54545454545454541</c:v>
                </c:pt>
                <c:pt idx="121">
                  <c:v>0.54751131221719462</c:v>
                </c:pt>
                <c:pt idx="122">
                  <c:v>0.5495495495495496</c:v>
                </c:pt>
                <c:pt idx="123">
                  <c:v>0.55156950672645422</c:v>
                </c:pt>
                <c:pt idx="124">
                  <c:v>0.5535714285714286</c:v>
                </c:pt>
                <c:pt idx="125">
                  <c:v>0.55555555555555569</c:v>
                </c:pt>
                <c:pt idx="126">
                  <c:v>0.55752212389380529</c:v>
                </c:pt>
                <c:pt idx="127">
                  <c:v>0.55947136563876654</c:v>
                </c:pt>
                <c:pt idx="128">
                  <c:v>0.56140350877192413</c:v>
                </c:pt>
                <c:pt idx="129">
                  <c:v>0.56331877729257662</c:v>
                </c:pt>
                <c:pt idx="130">
                  <c:v>0.56521739130434756</c:v>
                </c:pt>
                <c:pt idx="131">
                  <c:v>0.56709956709957055</c:v>
                </c:pt>
                <c:pt idx="132">
                  <c:v>0.568965517241383</c:v>
                </c:pt>
                <c:pt idx="133">
                  <c:v>0.57081545064378414</c:v>
                </c:pt>
                <c:pt idx="134">
                  <c:v>0.57264957264958372</c:v>
                </c:pt>
                <c:pt idx="135">
                  <c:v>0.57446808510638259</c:v>
                </c:pt>
                <c:pt idx="136">
                  <c:v>0.57627118644067865</c:v>
                </c:pt>
                <c:pt idx="137">
                  <c:v>0.57805907172995752</c:v>
                </c:pt>
                <c:pt idx="138">
                  <c:v>0.57983193277311418</c:v>
                </c:pt>
                <c:pt idx="139">
                  <c:v>0.5815899581589955</c:v>
                </c:pt>
                <c:pt idx="140">
                  <c:v>0.58333333333333359</c:v>
                </c:pt>
                <c:pt idx="141">
                  <c:v>0.58506224066389989</c:v>
                </c:pt>
                <c:pt idx="142">
                  <c:v>0.58677685950413461</c:v>
                </c:pt>
                <c:pt idx="143">
                  <c:v>0.58847736625514357</c:v>
                </c:pt>
                <c:pt idx="144">
                  <c:v>0.59016393442622639</c:v>
                </c:pt>
                <c:pt idx="145">
                  <c:v>0.59183673469388154</c:v>
                </c:pt>
                <c:pt idx="146">
                  <c:v>0.59349593495934949</c:v>
                </c:pt>
                <c:pt idx="147">
                  <c:v>0.59514170040486003</c:v>
                </c:pt>
                <c:pt idx="148">
                  <c:v>0.5967741935483919</c:v>
                </c:pt>
                <c:pt idx="149">
                  <c:v>0.59839357429718953</c:v>
                </c:pt>
                <c:pt idx="150">
                  <c:v>0.60000000000000064</c:v>
                </c:pt>
                <c:pt idx="151">
                  <c:v>0.60159362549800965</c:v>
                </c:pt>
                <c:pt idx="152">
                  <c:v>0.60317460317460725</c:v>
                </c:pt>
                <c:pt idx="153">
                  <c:v>0.60474308300395263</c:v>
                </c:pt>
                <c:pt idx="154">
                  <c:v>0.606299212598435</c:v>
                </c:pt>
                <c:pt idx="155">
                  <c:v>0.60784313725490546</c:v>
                </c:pt>
                <c:pt idx="156">
                  <c:v>0.60937500000000333</c:v>
                </c:pt>
                <c:pt idx="157">
                  <c:v>0.61089494163424163</c:v>
                </c:pt>
                <c:pt idx="158">
                  <c:v>0.61240310077519378</c:v>
                </c:pt>
                <c:pt idx="159">
                  <c:v>0.61389961389962111</c:v>
                </c:pt>
                <c:pt idx="160">
                  <c:v>0.61538461538461564</c:v>
                </c:pt>
                <c:pt idx="161">
                  <c:v>0.61685823754789992</c:v>
                </c:pt>
                <c:pt idx="162">
                  <c:v>0.61832061068702704</c:v>
                </c:pt>
                <c:pt idx="163">
                  <c:v>0.61977186311787791</c:v>
                </c:pt>
                <c:pt idx="164">
                  <c:v>0.621212121212118</c:v>
                </c:pt>
                <c:pt idx="165">
                  <c:v>0.6226415094339659</c:v>
                </c:pt>
                <c:pt idx="166">
                  <c:v>0.62406015037593987</c:v>
                </c:pt>
                <c:pt idx="167">
                  <c:v>0.62546816479400746</c:v>
                </c:pt>
                <c:pt idx="168">
                  <c:v>0.62686567164179618</c:v>
                </c:pt>
                <c:pt idx="169">
                  <c:v>0.62825278810408924</c:v>
                </c:pt>
                <c:pt idx="170">
                  <c:v>0.62962962962963542</c:v>
                </c:pt>
                <c:pt idx="171">
                  <c:v>0.63099630996309963</c:v>
                </c:pt>
                <c:pt idx="172">
                  <c:v>0.63235294117647067</c:v>
                </c:pt>
                <c:pt idx="173">
                  <c:v>0.63369963369964333</c:v>
                </c:pt>
                <c:pt idx="174">
                  <c:v>0.63503649635036563</c:v>
                </c:pt>
                <c:pt idx="175">
                  <c:v>0.63636363636364002</c:v>
                </c:pt>
                <c:pt idx="176">
                  <c:v>0.63768115942029346</c:v>
                </c:pt>
                <c:pt idx="177">
                  <c:v>0.63898916967509389</c:v>
                </c:pt>
                <c:pt idx="178">
                  <c:v>0.64028776978417268</c:v>
                </c:pt>
                <c:pt idx="179">
                  <c:v>0.6415770609318997</c:v>
                </c:pt>
                <c:pt idx="180">
                  <c:v>0.6428571428571429</c:v>
                </c:pt>
                <c:pt idx="181">
                  <c:v>0.64412811387900781</c:v>
                </c:pt>
                <c:pt idx="182">
                  <c:v>0.64539007092198664</c:v>
                </c:pt>
                <c:pt idx="183">
                  <c:v>0.64664310954063664</c:v>
                </c:pt>
                <c:pt idx="184">
                  <c:v>0.647887323943662</c:v>
                </c:pt>
                <c:pt idx="185">
                  <c:v>0.64912280701754665</c:v>
                </c:pt>
                <c:pt idx="186">
                  <c:v>0.65034965034965608</c:v>
                </c:pt>
                <c:pt idx="187">
                  <c:v>0.65156794425087161</c:v>
                </c:pt>
                <c:pt idx="188">
                  <c:v>0.65277777777778134</c:v>
                </c:pt>
                <c:pt idx="189">
                  <c:v>0.65397923875433006</c:v>
                </c:pt>
                <c:pt idx="190">
                  <c:v>0.65517241379310909</c:v>
                </c:pt>
                <c:pt idx="191">
                  <c:v>0.6563573883161512</c:v>
                </c:pt>
                <c:pt idx="192">
                  <c:v>0.65753424657534265</c:v>
                </c:pt>
                <c:pt idx="193">
                  <c:v>0.65870307167235564</c:v>
                </c:pt>
                <c:pt idx="194">
                  <c:v>0.65986394557823125</c:v>
                </c:pt>
                <c:pt idx="195">
                  <c:v>0.66101694915254239</c:v>
                </c:pt>
                <c:pt idx="196">
                  <c:v>0.66216216216216217</c:v>
                </c:pt>
                <c:pt idx="197">
                  <c:v>0.66329966329966772</c:v>
                </c:pt>
                <c:pt idx="198">
                  <c:v>0.66442953020134365</c:v>
                </c:pt>
                <c:pt idx="199">
                  <c:v>0.66555183946489027</c:v>
                </c:pt>
                <c:pt idx="200">
                  <c:v>0.66666666666666663</c:v>
                </c:pt>
                <c:pt idx="201">
                  <c:v>0.66777408637874491</c:v>
                </c:pt>
                <c:pt idx="202">
                  <c:v>0.66887417218543688</c:v>
                </c:pt>
                <c:pt idx="203">
                  <c:v>0.66996699669967563</c:v>
                </c:pt>
                <c:pt idx="204">
                  <c:v>0.67105263157895101</c:v>
                </c:pt>
                <c:pt idx="205">
                  <c:v>0.67213114754098724</c:v>
                </c:pt>
                <c:pt idx="206">
                  <c:v>0.67320261437909223</c:v>
                </c:pt>
                <c:pt idx="207">
                  <c:v>0.67426710097719866</c:v>
                </c:pt>
                <c:pt idx="208">
                  <c:v>0.67532467532468177</c:v>
                </c:pt>
                <c:pt idx="209">
                  <c:v>0.67637540453074918</c:v>
                </c:pt>
                <c:pt idx="210">
                  <c:v>0.67741935483870963</c:v>
                </c:pt>
                <c:pt idx="211">
                  <c:v>0.67845659163987548</c:v>
                </c:pt>
                <c:pt idx="212">
                  <c:v>0.67948717948717963</c:v>
                </c:pt>
                <c:pt idx="213">
                  <c:v>0.68051118210862649</c:v>
                </c:pt>
                <c:pt idx="214">
                  <c:v>0.68152866242038723</c:v>
                </c:pt>
                <c:pt idx="215">
                  <c:v>0.68253968253968733</c:v>
                </c:pt>
                <c:pt idx="216">
                  <c:v>0.68354430379746756</c:v>
                </c:pt>
                <c:pt idx="217">
                  <c:v>0.6845425867507885</c:v>
                </c:pt>
                <c:pt idx="218">
                  <c:v>0.68553459119496618</c:v>
                </c:pt>
                <c:pt idx="219">
                  <c:v>0.68652037617555084</c:v>
                </c:pt>
                <c:pt idx="220">
                  <c:v>0.68750000000000144</c:v>
                </c:pt>
                <c:pt idx="221">
                  <c:v>0.68847352024922059</c:v>
                </c:pt>
                <c:pt idx="222">
                  <c:v>0.68944099378882251</c:v>
                </c:pt>
                <c:pt idx="223">
                  <c:v>0.69040247678018862</c:v>
                </c:pt>
                <c:pt idx="224">
                  <c:v>0.69135802469135854</c:v>
                </c:pt>
                <c:pt idx="225">
                  <c:v>0.69230769230769473</c:v>
                </c:pt>
                <c:pt idx="226">
                  <c:v>0.6932515337423315</c:v>
                </c:pt>
                <c:pt idx="227">
                  <c:v>0.69418960244649008</c:v>
                </c:pt>
                <c:pt idx="228">
                  <c:v>0.69512195121951792</c:v>
                </c:pt>
                <c:pt idx="229">
                  <c:v>0.69604863221885405</c:v>
                </c:pt>
                <c:pt idx="230">
                  <c:v>0.69696969696970212</c:v>
                </c:pt>
                <c:pt idx="231">
                  <c:v>0.69788519637462654</c:v>
                </c:pt>
                <c:pt idx="232">
                  <c:v>0.69879518072289371</c:v>
                </c:pt>
                <c:pt idx="233">
                  <c:v>0.69969969969970836</c:v>
                </c:pt>
                <c:pt idx="234">
                  <c:v>0.70059880239521277</c:v>
                </c:pt>
                <c:pt idx="235">
                  <c:v>0.70149253731343364</c:v>
                </c:pt>
                <c:pt idx="236">
                  <c:v>0.70238095238095233</c:v>
                </c:pt>
                <c:pt idx="237">
                  <c:v>0.70326409495548969</c:v>
                </c:pt>
                <c:pt idx="238">
                  <c:v>0.70414201183431968</c:v>
                </c:pt>
                <c:pt idx="239">
                  <c:v>0.70501474926253649</c:v>
                </c:pt>
                <c:pt idx="240">
                  <c:v>0.70588235294117663</c:v>
                </c:pt>
                <c:pt idx="241">
                  <c:v>0.70674486803519643</c:v>
                </c:pt>
                <c:pt idx="242">
                  <c:v>0.70760233918128668</c:v>
                </c:pt>
                <c:pt idx="243">
                  <c:v>0.70845481049562764</c:v>
                </c:pt>
                <c:pt idx="244">
                  <c:v>0.70930232558139539</c:v>
                </c:pt>
                <c:pt idx="245">
                  <c:v>0.71014492753623193</c:v>
                </c:pt>
                <c:pt idx="246">
                  <c:v>0.71098265895953761</c:v>
                </c:pt>
                <c:pt idx="247">
                  <c:v>0.71181556195965356</c:v>
                </c:pt>
                <c:pt idx="248">
                  <c:v>0.71264367816092322</c:v>
                </c:pt>
                <c:pt idx="249">
                  <c:v>0.71346704871059996</c:v>
                </c:pt>
                <c:pt idx="250">
                  <c:v>0.71428571428571463</c:v>
                </c:pt>
                <c:pt idx="251">
                  <c:v>0.71509971509971926</c:v>
                </c:pt>
                <c:pt idx="252">
                  <c:v>0.71590909090909505</c:v>
                </c:pt>
                <c:pt idx="253">
                  <c:v>0.71671388101983002</c:v>
                </c:pt>
                <c:pt idx="254">
                  <c:v>0.71751412429378569</c:v>
                </c:pt>
                <c:pt idx="255">
                  <c:v>0.71830985915492962</c:v>
                </c:pt>
                <c:pt idx="256">
                  <c:v>0.71910112359550971</c:v>
                </c:pt>
                <c:pt idx="257">
                  <c:v>0.71988795518207283</c:v>
                </c:pt>
                <c:pt idx="258">
                  <c:v>0.7206703910614527</c:v>
                </c:pt>
                <c:pt idx="259">
                  <c:v>0.72144846796657791</c:v>
                </c:pt>
                <c:pt idx="260">
                  <c:v>0.72222222222222221</c:v>
                </c:pt>
                <c:pt idx="261">
                  <c:v>0.72299168975069261</c:v>
                </c:pt>
                <c:pt idx="262">
                  <c:v>0.72375690607734811</c:v>
                </c:pt>
                <c:pt idx="263">
                  <c:v>0.72451790633608815</c:v>
                </c:pt>
                <c:pt idx="264">
                  <c:v>0.72527472527472525</c:v>
                </c:pt>
                <c:pt idx="265">
                  <c:v>0.72602739726027465</c:v>
                </c:pt>
                <c:pt idx="266">
                  <c:v>0.72677595628416036</c:v>
                </c:pt>
                <c:pt idx="267">
                  <c:v>0.72752043596730243</c:v>
                </c:pt>
                <c:pt idx="268">
                  <c:v>0.72826086956521741</c:v>
                </c:pt>
                <c:pt idx="269">
                  <c:v>0.7289972899728997</c:v>
                </c:pt>
                <c:pt idx="270">
                  <c:v>0.72972972972972971</c:v>
                </c:pt>
                <c:pt idx="271">
                  <c:v>0.7304582210242585</c:v>
                </c:pt>
                <c:pt idx="272">
                  <c:v>0.73118279569892453</c:v>
                </c:pt>
                <c:pt idx="273">
                  <c:v>0.73190348525469173</c:v>
                </c:pt>
                <c:pt idx="274">
                  <c:v>0.73262032085561501</c:v>
                </c:pt>
                <c:pt idx="275">
                  <c:v>0.73333333333333361</c:v>
                </c:pt>
                <c:pt idx="276">
                  <c:v>0.73404255319149359</c:v>
                </c:pt>
                <c:pt idx="277">
                  <c:v>0.73474801061008921</c:v>
                </c:pt>
                <c:pt idx="278">
                  <c:v>0.73544973544973913</c:v>
                </c:pt>
                <c:pt idx="279">
                  <c:v>0.73614775725593673</c:v>
                </c:pt>
                <c:pt idx="280">
                  <c:v>0.73684210526315785</c:v>
                </c:pt>
                <c:pt idx="281">
                  <c:v>0.73753280839895008</c:v>
                </c:pt>
                <c:pt idx="282">
                  <c:v>0.73821989528795806</c:v>
                </c:pt>
                <c:pt idx="283">
                  <c:v>0.73890339425587881</c:v>
                </c:pt>
                <c:pt idx="284">
                  <c:v>0.7395833333333337</c:v>
                </c:pt>
                <c:pt idx="285">
                  <c:v>0.74025974025974062</c:v>
                </c:pt>
                <c:pt idx="286">
                  <c:v>0.7409326424870466</c:v>
                </c:pt>
                <c:pt idx="287">
                  <c:v>0.74160206718346577</c:v>
                </c:pt>
                <c:pt idx="288">
                  <c:v>0.74226804123711343</c:v>
                </c:pt>
                <c:pt idx="289">
                  <c:v>0.74293059125964012</c:v>
                </c:pt>
                <c:pt idx="290">
                  <c:v>0.74358974358974361</c:v>
                </c:pt>
                <c:pt idx="291">
                  <c:v>0.7442455242966789</c:v>
                </c:pt>
                <c:pt idx="292">
                  <c:v>0.7448979591836784</c:v>
                </c:pt>
                <c:pt idx="293">
                  <c:v>0.74554707379134855</c:v>
                </c:pt>
                <c:pt idx="294">
                  <c:v>0.74619289340101902</c:v>
                </c:pt>
                <c:pt idx="295">
                  <c:v>0.74683544303797789</c:v>
                </c:pt>
                <c:pt idx="296">
                  <c:v>0.74747474747474763</c:v>
                </c:pt>
                <c:pt idx="297">
                  <c:v>0.74811083123425692</c:v>
                </c:pt>
                <c:pt idx="298">
                  <c:v>0.74874371859296485</c:v>
                </c:pt>
                <c:pt idx="299">
                  <c:v>0.74937343358396402</c:v>
                </c:pt>
                <c:pt idx="300">
                  <c:v>0.75000000000000333</c:v>
                </c:pt>
                <c:pt idx="301">
                  <c:v>0.75062344139651282</c:v>
                </c:pt>
                <c:pt idx="302">
                  <c:v>0.75124378109452761</c:v>
                </c:pt>
                <c:pt idx="303">
                  <c:v>0.75186104218362693</c:v>
                </c:pt>
                <c:pt idx="304">
                  <c:v>0.75247524752475659</c:v>
                </c:pt>
                <c:pt idx="305">
                  <c:v>0.75308641975308765</c:v>
                </c:pt>
                <c:pt idx="306">
                  <c:v>0.75369458128079225</c:v>
                </c:pt>
                <c:pt idx="307">
                  <c:v>0.75429975429975848</c:v>
                </c:pt>
                <c:pt idx="308">
                  <c:v>0.75490196078431371</c:v>
                </c:pt>
                <c:pt idx="309">
                  <c:v>0.75550122249389584</c:v>
                </c:pt>
                <c:pt idx="310">
                  <c:v>0.75609756097560976</c:v>
                </c:pt>
                <c:pt idx="311">
                  <c:v>0.75669099756691405</c:v>
                </c:pt>
                <c:pt idx="312">
                  <c:v>0.75728155339806236</c:v>
                </c:pt>
                <c:pt idx="313">
                  <c:v>0.75786924939467726</c:v>
                </c:pt>
                <c:pt idx="314">
                  <c:v>0.7584541062801976</c:v>
                </c:pt>
                <c:pt idx="315">
                  <c:v>0.75903614457831325</c:v>
                </c:pt>
                <c:pt idx="316">
                  <c:v>0.7596153846153888</c:v>
                </c:pt>
                <c:pt idx="317">
                  <c:v>0.76019184652278915</c:v>
                </c:pt>
                <c:pt idx="318">
                  <c:v>0.76076555023923464</c:v>
                </c:pt>
                <c:pt idx="319">
                  <c:v>0.76133651551312664</c:v>
                </c:pt>
                <c:pt idx="320">
                  <c:v>0.76190476190476186</c:v>
                </c:pt>
                <c:pt idx="321">
                  <c:v>0.7624703087886</c:v>
                </c:pt>
                <c:pt idx="322">
                  <c:v>0.76303317535545023</c:v>
                </c:pt>
                <c:pt idx="323">
                  <c:v>0.7635933806146572</c:v>
                </c:pt>
                <c:pt idx="324">
                  <c:v>0.76415094339622669</c:v>
                </c:pt>
                <c:pt idx="325">
                  <c:v>0.76470588235294479</c:v>
                </c:pt>
                <c:pt idx="326">
                  <c:v>0.7652582159624417</c:v>
                </c:pt>
                <c:pt idx="327">
                  <c:v>0.76580796252927885</c:v>
                </c:pt>
                <c:pt idx="328">
                  <c:v>0.76635514018691586</c:v>
                </c:pt>
                <c:pt idx="329">
                  <c:v>0.76689976689977102</c:v>
                </c:pt>
                <c:pt idx="330">
                  <c:v>0.76744186046512208</c:v>
                </c:pt>
                <c:pt idx="331">
                  <c:v>0.7679814385150886</c:v>
                </c:pt>
                <c:pt idx="332">
                  <c:v>0.76851851851852271</c:v>
                </c:pt>
                <c:pt idx="333">
                  <c:v>0.76905311778290997</c:v>
                </c:pt>
                <c:pt idx="334">
                  <c:v>0.76958525345622164</c:v>
                </c:pt>
                <c:pt idx="335">
                  <c:v>0.77011494252873802</c:v>
                </c:pt>
                <c:pt idx="336">
                  <c:v>0.77064220183486265</c:v>
                </c:pt>
                <c:pt idx="337">
                  <c:v>0.77116704805491831</c:v>
                </c:pt>
                <c:pt idx="338">
                  <c:v>0.77168949771689999</c:v>
                </c:pt>
                <c:pt idx="339">
                  <c:v>0.77220956719818334</c:v>
                </c:pt>
                <c:pt idx="340">
                  <c:v>0.77272727272727515</c:v>
                </c:pt>
                <c:pt idx="341">
                  <c:v>0.77324263038549335</c:v>
                </c:pt>
                <c:pt idx="342">
                  <c:v>0.77375565610860586</c:v>
                </c:pt>
                <c:pt idx="343">
                  <c:v>0.77426636568848761</c:v>
                </c:pt>
                <c:pt idx="344">
                  <c:v>0.77477477477477796</c:v>
                </c:pt>
                <c:pt idx="345">
                  <c:v>0.77528089887640461</c:v>
                </c:pt>
                <c:pt idx="346">
                  <c:v>0.77578475336323138</c:v>
                </c:pt>
                <c:pt idx="347">
                  <c:v>0.7762863534675617</c:v>
                </c:pt>
                <c:pt idx="348">
                  <c:v>0.77678571428571797</c:v>
                </c:pt>
                <c:pt idx="349">
                  <c:v>0.77728285077951065</c:v>
                </c:pt>
                <c:pt idx="350">
                  <c:v>0.77777777777778012</c:v>
                </c:pt>
                <c:pt idx="351">
                  <c:v>0.77827050997782554</c:v>
                </c:pt>
                <c:pt idx="352">
                  <c:v>0.77876106194690109</c:v>
                </c:pt>
                <c:pt idx="353">
                  <c:v>0.77924944812362362</c:v>
                </c:pt>
                <c:pt idx="354">
                  <c:v>0.77973568281938821</c:v>
                </c:pt>
                <c:pt idx="355">
                  <c:v>0.78021978021978022</c:v>
                </c:pt>
                <c:pt idx="356">
                  <c:v>0.7807017543859649</c:v>
                </c:pt>
                <c:pt idx="357">
                  <c:v>0.7811816192560177</c:v>
                </c:pt>
                <c:pt idx="358">
                  <c:v>0.7816593886462887</c:v>
                </c:pt>
                <c:pt idx="359">
                  <c:v>0.7821350762527236</c:v>
                </c:pt>
                <c:pt idx="360">
                  <c:v>0.78260869565217872</c:v>
                </c:pt>
                <c:pt idx="361">
                  <c:v>0.7830802603036876</c:v>
                </c:pt>
                <c:pt idx="362">
                  <c:v>0.78354978354978677</c:v>
                </c:pt>
                <c:pt idx="363">
                  <c:v>0.78401727861771053</c:v>
                </c:pt>
                <c:pt idx="364">
                  <c:v>0.7844827586206895</c:v>
                </c:pt>
                <c:pt idx="365">
                  <c:v>0.78494623655914553</c:v>
                </c:pt>
                <c:pt idx="366">
                  <c:v>0.78540772532188841</c:v>
                </c:pt>
                <c:pt idx="367">
                  <c:v>0.78586723768736622</c:v>
                </c:pt>
                <c:pt idx="368">
                  <c:v>0.78632478632478664</c:v>
                </c:pt>
                <c:pt idx="369">
                  <c:v>0.78678038379530857</c:v>
                </c:pt>
                <c:pt idx="370">
                  <c:v>0.7872340425531964</c:v>
                </c:pt>
                <c:pt idx="371">
                  <c:v>0.78768577494692149</c:v>
                </c:pt>
                <c:pt idx="372">
                  <c:v>0.78813559322033899</c:v>
                </c:pt>
                <c:pt idx="373">
                  <c:v>0.78858350951374157</c:v>
                </c:pt>
                <c:pt idx="374">
                  <c:v>0.78902953586497893</c:v>
                </c:pt>
                <c:pt idx="375">
                  <c:v>0.78947368421052633</c:v>
                </c:pt>
                <c:pt idx="376">
                  <c:v>0.7899159663865547</c:v>
                </c:pt>
                <c:pt idx="377">
                  <c:v>0.79035639412997849</c:v>
                </c:pt>
                <c:pt idx="378">
                  <c:v>0.79079497907950203</c:v>
                </c:pt>
                <c:pt idx="379">
                  <c:v>0.79123173277661796</c:v>
                </c:pt>
                <c:pt idx="380">
                  <c:v>0.79166666666666652</c:v>
                </c:pt>
                <c:pt idx="381">
                  <c:v>0.79209979209979786</c:v>
                </c:pt>
                <c:pt idx="382">
                  <c:v>0.79253112033194606</c:v>
                </c:pt>
                <c:pt idx="383">
                  <c:v>0.79296066252588404</c:v>
                </c:pt>
                <c:pt idx="384">
                  <c:v>0.79338842975206125</c:v>
                </c:pt>
                <c:pt idx="385">
                  <c:v>0.79381443298969423</c:v>
                </c:pt>
                <c:pt idx="386">
                  <c:v>0.79423868312757262</c:v>
                </c:pt>
                <c:pt idx="387">
                  <c:v>0.79466119096509269</c:v>
                </c:pt>
                <c:pt idx="388">
                  <c:v>0.79508196721311475</c:v>
                </c:pt>
                <c:pt idx="389">
                  <c:v>0.79550102249489241</c:v>
                </c:pt>
                <c:pt idx="390">
                  <c:v>0.79591836734693555</c:v>
                </c:pt>
                <c:pt idx="391">
                  <c:v>0.79633401221995925</c:v>
                </c:pt>
                <c:pt idx="392">
                  <c:v>0.79674796747967869</c:v>
                </c:pt>
                <c:pt idx="393">
                  <c:v>0.79716024340770786</c:v>
                </c:pt>
                <c:pt idx="394">
                  <c:v>0.79757085020242913</c:v>
                </c:pt>
                <c:pt idx="395">
                  <c:v>0.79797979797980156</c:v>
                </c:pt>
                <c:pt idx="396">
                  <c:v>0.79838709677419362</c:v>
                </c:pt>
                <c:pt idx="397">
                  <c:v>0.79879275653923565</c:v>
                </c:pt>
                <c:pt idx="398">
                  <c:v>0.79919678714859665</c:v>
                </c:pt>
                <c:pt idx="399">
                  <c:v>0.79959919839679361</c:v>
                </c:pt>
                <c:pt idx="400">
                  <c:v>0.8</c:v>
                </c:pt>
                <c:pt idx="401">
                  <c:v>0.80039920159680966</c:v>
                </c:pt>
                <c:pt idx="402">
                  <c:v>0.80079681274900805</c:v>
                </c:pt>
                <c:pt idx="403">
                  <c:v>0.8011928429423455</c:v>
                </c:pt>
                <c:pt idx="404">
                  <c:v>0.80158730158729741</c:v>
                </c:pt>
                <c:pt idx="405">
                  <c:v>0.80198019801980203</c:v>
                </c:pt>
                <c:pt idx="406">
                  <c:v>0.80237154150197632</c:v>
                </c:pt>
                <c:pt idx="407">
                  <c:v>0.80276134122287968</c:v>
                </c:pt>
                <c:pt idx="408">
                  <c:v>0.80314960629921728</c:v>
                </c:pt>
                <c:pt idx="409">
                  <c:v>0.80353634577602406</c:v>
                </c:pt>
                <c:pt idx="410">
                  <c:v>0.80392156862745101</c:v>
                </c:pt>
                <c:pt idx="411">
                  <c:v>0.80430528375733856</c:v>
                </c:pt>
                <c:pt idx="412">
                  <c:v>0.8046875</c:v>
                </c:pt>
                <c:pt idx="413">
                  <c:v>0.80506822612085771</c:v>
                </c:pt>
                <c:pt idx="414">
                  <c:v>0.80544747081712054</c:v>
                </c:pt>
                <c:pt idx="415">
                  <c:v>0.80582524271845024</c:v>
                </c:pt>
                <c:pt idx="416">
                  <c:v>0.8062015503876</c:v>
                </c:pt>
                <c:pt idx="417">
                  <c:v>0.80657640232108363</c:v>
                </c:pt>
                <c:pt idx="418">
                  <c:v>0.80694980694981377</c:v>
                </c:pt>
                <c:pt idx="419">
                  <c:v>0.80732177263969662</c:v>
                </c:pt>
                <c:pt idx="420">
                  <c:v>0.80769230769230771</c:v>
                </c:pt>
                <c:pt idx="421">
                  <c:v>0.80806142034549289</c:v>
                </c:pt>
                <c:pt idx="422">
                  <c:v>0.80842911877394641</c:v>
                </c:pt>
                <c:pt idx="423">
                  <c:v>0.8087954110898723</c:v>
                </c:pt>
                <c:pt idx="424">
                  <c:v>0.80916030534351169</c:v>
                </c:pt>
                <c:pt idx="425">
                  <c:v>0.80952380952380965</c:v>
                </c:pt>
                <c:pt idx="426">
                  <c:v>0.80988593155893562</c:v>
                </c:pt>
                <c:pt idx="427">
                  <c:v>0.81024667931688865</c:v>
                </c:pt>
                <c:pt idx="428">
                  <c:v>0.81060606060606055</c:v>
                </c:pt>
                <c:pt idx="429">
                  <c:v>0.8109640831758036</c:v>
                </c:pt>
                <c:pt idx="430">
                  <c:v>0.81132075471698117</c:v>
                </c:pt>
                <c:pt idx="431">
                  <c:v>0.81167608286252368</c:v>
                </c:pt>
                <c:pt idx="432">
                  <c:v>0.81203007518796666</c:v>
                </c:pt>
                <c:pt idx="433">
                  <c:v>0.81238273921200421</c:v>
                </c:pt>
                <c:pt idx="434">
                  <c:v>0.81273408239700373</c:v>
                </c:pt>
                <c:pt idx="435">
                  <c:v>0.81308411214953635</c:v>
                </c:pt>
                <c:pt idx="436">
                  <c:v>0.81343283582089554</c:v>
                </c:pt>
                <c:pt idx="437">
                  <c:v>0.81378026070763132</c:v>
                </c:pt>
                <c:pt idx="438">
                  <c:v>0.81412639405204457</c:v>
                </c:pt>
                <c:pt idx="439">
                  <c:v>0.8144712430426716</c:v>
                </c:pt>
                <c:pt idx="440">
                  <c:v>0.81481481481481799</c:v>
                </c:pt>
                <c:pt idx="441">
                  <c:v>0.81515711645101663</c:v>
                </c:pt>
                <c:pt idx="442">
                  <c:v>0.81549815498154976</c:v>
                </c:pt>
                <c:pt idx="443">
                  <c:v>0.81583793738490062</c:v>
                </c:pt>
                <c:pt idx="444">
                  <c:v>0.81617647058823561</c:v>
                </c:pt>
                <c:pt idx="445">
                  <c:v>0.81651376146788957</c:v>
                </c:pt>
                <c:pt idx="446">
                  <c:v>0.81684981684982427</c:v>
                </c:pt>
                <c:pt idx="447">
                  <c:v>0.81718464351005482</c:v>
                </c:pt>
                <c:pt idx="448">
                  <c:v>0.8175182481751827</c:v>
                </c:pt>
                <c:pt idx="449">
                  <c:v>0.81785063752276865</c:v>
                </c:pt>
                <c:pt idx="450">
                  <c:v>0.8181818181818219</c:v>
                </c:pt>
                <c:pt idx="451">
                  <c:v>0.81851179673321239</c:v>
                </c:pt>
                <c:pt idx="452">
                  <c:v>0.8188405797101449</c:v>
                </c:pt>
                <c:pt idx="453">
                  <c:v>0.81916817359855365</c:v>
                </c:pt>
                <c:pt idx="454">
                  <c:v>0.81949458483754456</c:v>
                </c:pt>
                <c:pt idx="455">
                  <c:v>0.81981981981982299</c:v>
                </c:pt>
                <c:pt idx="456">
                  <c:v>0.82014388489208634</c:v>
                </c:pt>
                <c:pt idx="457">
                  <c:v>0.82046678635547576</c:v>
                </c:pt>
                <c:pt idx="458">
                  <c:v>0.82078853046594979</c:v>
                </c:pt>
                <c:pt idx="459">
                  <c:v>0.8211091234347081</c:v>
                </c:pt>
                <c:pt idx="460">
                  <c:v>0.82142857142857606</c:v>
                </c:pt>
                <c:pt idx="461">
                  <c:v>0.82174688057041356</c:v>
                </c:pt>
                <c:pt idx="462">
                  <c:v>0.82206405693950535</c:v>
                </c:pt>
                <c:pt idx="463">
                  <c:v>0.8223801065719355</c:v>
                </c:pt>
                <c:pt idx="464">
                  <c:v>0.82269503546099876</c:v>
                </c:pt>
                <c:pt idx="465">
                  <c:v>0.82300884955752263</c:v>
                </c:pt>
                <c:pt idx="466">
                  <c:v>0.82332155477031799</c:v>
                </c:pt>
                <c:pt idx="467">
                  <c:v>0.82363315696649064</c:v>
                </c:pt>
                <c:pt idx="468">
                  <c:v>0.823943661971831</c:v>
                </c:pt>
                <c:pt idx="469">
                  <c:v>0.82425307557118077</c:v>
                </c:pt>
                <c:pt idx="470">
                  <c:v>0.82456140350877605</c:v>
                </c:pt>
                <c:pt idx="471">
                  <c:v>0.82486865148861765</c:v>
                </c:pt>
                <c:pt idx="472">
                  <c:v>0.82517482517482565</c:v>
                </c:pt>
                <c:pt idx="473">
                  <c:v>0.82547993019197263</c:v>
                </c:pt>
                <c:pt idx="474">
                  <c:v>0.82578397212543564</c:v>
                </c:pt>
                <c:pt idx="475">
                  <c:v>0.82608695652173914</c:v>
                </c:pt>
                <c:pt idx="476">
                  <c:v>0.82638888888888884</c:v>
                </c:pt>
                <c:pt idx="477">
                  <c:v>0.82668977469671079</c:v>
                </c:pt>
                <c:pt idx="478">
                  <c:v>0.82698961937716264</c:v>
                </c:pt>
                <c:pt idx="479">
                  <c:v>0.82728842832469773</c:v>
                </c:pt>
                <c:pt idx="480">
                  <c:v>0.82758620689655149</c:v>
                </c:pt>
                <c:pt idx="481">
                  <c:v>0.82788296041308085</c:v>
                </c:pt>
                <c:pt idx="482">
                  <c:v>0.82817869415808176</c:v>
                </c:pt>
                <c:pt idx="483">
                  <c:v>0.82847341337907965</c:v>
                </c:pt>
                <c:pt idx="484">
                  <c:v>0.82876712328767121</c:v>
                </c:pt>
                <c:pt idx="485">
                  <c:v>0.82905982905983255</c:v>
                </c:pt>
                <c:pt idx="486">
                  <c:v>0.8293515358361776</c:v>
                </c:pt>
                <c:pt idx="487">
                  <c:v>0.82964224872231651</c:v>
                </c:pt>
                <c:pt idx="488">
                  <c:v>0.82993197278911923</c:v>
                </c:pt>
                <c:pt idx="489">
                  <c:v>0.83022071307300915</c:v>
                </c:pt>
                <c:pt idx="490">
                  <c:v>0.83050847457627164</c:v>
                </c:pt>
                <c:pt idx="491">
                  <c:v>0.83079526226734712</c:v>
                </c:pt>
                <c:pt idx="492">
                  <c:v>0.83108108108108103</c:v>
                </c:pt>
                <c:pt idx="493">
                  <c:v>0.8313659359190555</c:v>
                </c:pt>
                <c:pt idx="494">
                  <c:v>0.83164983164984096</c:v>
                </c:pt>
                <c:pt idx="495">
                  <c:v>0.83193277310924352</c:v>
                </c:pt>
                <c:pt idx="496">
                  <c:v>0.83221476510067116</c:v>
                </c:pt>
                <c:pt idx="497">
                  <c:v>0.83249581239531711</c:v>
                </c:pt>
                <c:pt idx="498">
                  <c:v>0.83277591973244169</c:v>
                </c:pt>
                <c:pt idx="499">
                  <c:v>0.83305509181969961</c:v>
                </c:pt>
                <c:pt idx="500">
                  <c:v>0.8333333333333337</c:v>
                </c:pt>
                <c:pt idx="501">
                  <c:v>0.83361064891846925</c:v>
                </c:pt>
                <c:pt idx="502">
                  <c:v>0.83388704318936879</c:v>
                </c:pt>
                <c:pt idx="503">
                  <c:v>0.83416252072968256</c:v>
                </c:pt>
                <c:pt idx="504">
                  <c:v>0.83443708609271527</c:v>
                </c:pt>
                <c:pt idx="505">
                  <c:v>0.83471074380165156</c:v>
                </c:pt>
                <c:pt idx="506">
                  <c:v>0.83498349834983565</c:v>
                </c:pt>
                <c:pt idx="507">
                  <c:v>0.83525535420098862</c:v>
                </c:pt>
                <c:pt idx="508">
                  <c:v>0.83552631578947367</c:v>
                </c:pt>
                <c:pt idx="509">
                  <c:v>0.83579638752052565</c:v>
                </c:pt>
                <c:pt idx="510">
                  <c:v>0.83606557377049184</c:v>
                </c:pt>
                <c:pt idx="511">
                  <c:v>0.83633387888707034</c:v>
                </c:pt>
                <c:pt idx="512">
                  <c:v>0.83660130718954728</c:v>
                </c:pt>
                <c:pt idx="513">
                  <c:v>0.83686786296900484</c:v>
                </c:pt>
                <c:pt idx="514">
                  <c:v>0.83713355048860005</c:v>
                </c:pt>
                <c:pt idx="515">
                  <c:v>0.83739837398373984</c:v>
                </c:pt>
                <c:pt idx="516">
                  <c:v>0.83766233766233766</c:v>
                </c:pt>
                <c:pt idx="517">
                  <c:v>0.8379254457050247</c:v>
                </c:pt>
                <c:pt idx="518">
                  <c:v>0.83818770226537265</c:v>
                </c:pt>
                <c:pt idx="519">
                  <c:v>0.83844911147011725</c:v>
                </c:pt>
                <c:pt idx="520">
                  <c:v>0.83870967741936076</c:v>
                </c:pt>
                <c:pt idx="521">
                  <c:v>0.83896940418679866</c:v>
                </c:pt>
                <c:pt idx="522">
                  <c:v>0.83922829581993552</c:v>
                </c:pt>
                <c:pt idx="523">
                  <c:v>0.8394863563402889</c:v>
                </c:pt>
                <c:pt idx="524">
                  <c:v>0.83974358974359065</c:v>
                </c:pt>
                <c:pt idx="525">
                  <c:v>0.84000000000000064</c:v>
                </c:pt>
                <c:pt idx="526">
                  <c:v>0.84025559105431313</c:v>
                </c:pt>
                <c:pt idx="527">
                  <c:v>0.84051036682615277</c:v>
                </c:pt>
                <c:pt idx="528">
                  <c:v>0.84076433121019478</c:v>
                </c:pt>
                <c:pt idx="529">
                  <c:v>0.84101748807631149</c:v>
                </c:pt>
                <c:pt idx="530">
                  <c:v>0.84126984126984161</c:v>
                </c:pt>
                <c:pt idx="531">
                  <c:v>0.8415213946117277</c:v>
                </c:pt>
                <c:pt idx="532">
                  <c:v>0.84177215189873422</c:v>
                </c:pt>
                <c:pt idx="533">
                  <c:v>0.8420221169036336</c:v>
                </c:pt>
                <c:pt idx="534">
                  <c:v>0.84227129337539997</c:v>
                </c:pt>
                <c:pt idx="535">
                  <c:v>0.84251968503937003</c:v>
                </c:pt>
                <c:pt idx="536">
                  <c:v>0.84276729559748464</c:v>
                </c:pt>
                <c:pt idx="537">
                  <c:v>0.84301412872841441</c:v>
                </c:pt>
                <c:pt idx="538">
                  <c:v>0.84326018808777359</c:v>
                </c:pt>
                <c:pt idx="539">
                  <c:v>0.84350547730829895</c:v>
                </c:pt>
                <c:pt idx="540">
                  <c:v>0.84375000000000333</c:v>
                </c:pt>
                <c:pt idx="541">
                  <c:v>0.84399375975039004</c:v>
                </c:pt>
                <c:pt idx="542">
                  <c:v>0.84423676012461057</c:v>
                </c:pt>
                <c:pt idx="543">
                  <c:v>0.84447900466563064</c:v>
                </c:pt>
                <c:pt idx="544">
                  <c:v>0.84472049689441575</c:v>
                </c:pt>
                <c:pt idx="545">
                  <c:v>0.84496124031008113</c:v>
                </c:pt>
                <c:pt idx="546">
                  <c:v>0.84520123839009875</c:v>
                </c:pt>
                <c:pt idx="547">
                  <c:v>0.84544049459042137</c:v>
                </c:pt>
                <c:pt idx="548">
                  <c:v>0.84567901234568854</c:v>
                </c:pt>
                <c:pt idx="549">
                  <c:v>0.84591679506933748</c:v>
                </c:pt>
                <c:pt idx="550">
                  <c:v>0.84615384615385025</c:v>
                </c:pt>
                <c:pt idx="551">
                  <c:v>0.84639016897081409</c:v>
                </c:pt>
                <c:pt idx="552">
                  <c:v>0.84662576687116564</c:v>
                </c:pt>
                <c:pt idx="553">
                  <c:v>0.84686064318529863</c:v>
                </c:pt>
                <c:pt idx="554">
                  <c:v>0.84709480122324265</c:v>
                </c:pt>
                <c:pt idx="555">
                  <c:v>0.84732824427481279</c:v>
                </c:pt>
                <c:pt idx="556">
                  <c:v>0.84756097560975607</c:v>
                </c:pt>
                <c:pt idx="557">
                  <c:v>0.84779299847792999</c:v>
                </c:pt>
                <c:pt idx="558">
                  <c:v>0.8480243161094283</c:v>
                </c:pt>
                <c:pt idx="559">
                  <c:v>0.84825493171471922</c:v>
                </c:pt>
                <c:pt idx="560">
                  <c:v>0.84848484848484862</c:v>
                </c:pt>
                <c:pt idx="561">
                  <c:v>0.84871406959152795</c:v>
                </c:pt>
                <c:pt idx="562">
                  <c:v>0.84894259818731121</c:v>
                </c:pt>
                <c:pt idx="563">
                  <c:v>0.84917043740573628</c:v>
                </c:pt>
                <c:pt idx="564">
                  <c:v>0.8493975903614458</c:v>
                </c:pt>
                <c:pt idx="565">
                  <c:v>0.84962406015038083</c:v>
                </c:pt>
                <c:pt idx="566">
                  <c:v>0.84984984984985346</c:v>
                </c:pt>
                <c:pt idx="567">
                  <c:v>0.8500749625187447</c:v>
                </c:pt>
                <c:pt idx="568">
                  <c:v>0.85029940119760483</c:v>
                </c:pt>
                <c:pt idx="569">
                  <c:v>0.85052316890881918</c:v>
                </c:pt>
                <c:pt idx="570">
                  <c:v>0.85074626865671665</c:v>
                </c:pt>
                <c:pt idx="571">
                  <c:v>0.8509687034277198</c:v>
                </c:pt>
                <c:pt idx="572">
                  <c:v>0.8511904761904836</c:v>
                </c:pt>
                <c:pt idx="573">
                  <c:v>0.85141158989598442</c:v>
                </c:pt>
                <c:pt idx="574">
                  <c:v>0.85163204747774479</c:v>
                </c:pt>
                <c:pt idx="575">
                  <c:v>0.85185185185185264</c:v>
                </c:pt>
                <c:pt idx="576">
                  <c:v>0.85207100591715978</c:v>
                </c:pt>
                <c:pt idx="577">
                  <c:v>0.8522895125553972</c:v>
                </c:pt>
                <c:pt idx="578">
                  <c:v>0.85250737463126847</c:v>
                </c:pt>
                <c:pt idx="579">
                  <c:v>0.8527245949926362</c:v>
                </c:pt>
                <c:pt idx="580">
                  <c:v>0.85294117647059786</c:v>
                </c:pt>
                <c:pt idx="581">
                  <c:v>0.85315712187958881</c:v>
                </c:pt>
                <c:pt idx="582">
                  <c:v>0.85337243401759855</c:v>
                </c:pt>
                <c:pt idx="583">
                  <c:v>0.85358711566617862</c:v>
                </c:pt>
                <c:pt idx="584">
                  <c:v>0.85380116959064323</c:v>
                </c:pt>
                <c:pt idx="585">
                  <c:v>0.85401459854014594</c:v>
                </c:pt>
                <c:pt idx="586">
                  <c:v>0.8542274052478136</c:v>
                </c:pt>
                <c:pt idx="587">
                  <c:v>0.85443959243085965</c:v>
                </c:pt>
                <c:pt idx="588">
                  <c:v>0.85465116279069764</c:v>
                </c:pt>
                <c:pt idx="589">
                  <c:v>0.85486211901306242</c:v>
                </c:pt>
                <c:pt idx="590">
                  <c:v>0.85507246376811663</c:v>
                </c:pt>
                <c:pt idx="591">
                  <c:v>0.8552821997105603</c:v>
                </c:pt>
                <c:pt idx="592">
                  <c:v>0.8554913294797688</c:v>
                </c:pt>
                <c:pt idx="593">
                  <c:v>0.85569985569986395</c:v>
                </c:pt>
                <c:pt idx="594">
                  <c:v>0.85590778097982712</c:v>
                </c:pt>
                <c:pt idx="595">
                  <c:v>0.85611510791366907</c:v>
                </c:pt>
                <c:pt idx="596">
                  <c:v>0.85632183908046322</c:v>
                </c:pt>
                <c:pt idx="597">
                  <c:v>0.85652797704448058</c:v>
                </c:pt>
                <c:pt idx="598">
                  <c:v>0.85673352435530081</c:v>
                </c:pt>
                <c:pt idx="599">
                  <c:v>0.85693848354792568</c:v>
                </c:pt>
                <c:pt idx="600">
                  <c:v>0.85714285714285765</c:v>
                </c:pt>
                <c:pt idx="601">
                  <c:v>0.85734664764621971</c:v>
                </c:pt>
                <c:pt idx="602">
                  <c:v>0.8575498575498649</c:v>
                </c:pt>
                <c:pt idx="603">
                  <c:v>0.85775248933143666</c:v>
                </c:pt>
                <c:pt idx="604">
                  <c:v>0.85795454545454564</c:v>
                </c:pt>
                <c:pt idx="605">
                  <c:v>0.85815602836879801</c:v>
                </c:pt>
                <c:pt idx="606">
                  <c:v>0.85835694050991507</c:v>
                </c:pt>
                <c:pt idx="607">
                  <c:v>0.85855728429985867</c:v>
                </c:pt>
                <c:pt idx="608">
                  <c:v>0.85875706214689729</c:v>
                </c:pt>
                <c:pt idx="609">
                  <c:v>0.85895627644570238</c:v>
                </c:pt>
                <c:pt idx="610">
                  <c:v>0.85915492957746453</c:v>
                </c:pt>
                <c:pt idx="611">
                  <c:v>0.85935302390998591</c:v>
                </c:pt>
                <c:pt idx="612">
                  <c:v>0.8595505617977478</c:v>
                </c:pt>
                <c:pt idx="613">
                  <c:v>0.85974754558204769</c:v>
                </c:pt>
                <c:pt idx="614">
                  <c:v>0.85994397759104035</c:v>
                </c:pt>
                <c:pt idx="615">
                  <c:v>0.86013986013986332</c:v>
                </c:pt>
                <c:pt idx="616">
                  <c:v>0.86033519553072624</c:v>
                </c:pt>
                <c:pt idx="617">
                  <c:v>0.86052998605299869</c:v>
                </c:pt>
                <c:pt idx="618">
                  <c:v>0.86072423398329412</c:v>
                </c:pt>
                <c:pt idx="619">
                  <c:v>0.8609179415855357</c:v>
                </c:pt>
                <c:pt idx="620">
                  <c:v>0.8611111111111116</c:v>
                </c:pt>
                <c:pt idx="621">
                  <c:v>0.8613037447988906</c:v>
                </c:pt>
                <c:pt idx="622">
                  <c:v>0.86149584487534625</c:v>
                </c:pt>
                <c:pt idx="623">
                  <c:v>0.8616874135546384</c:v>
                </c:pt>
                <c:pt idx="624">
                  <c:v>0.86187845303868127</c:v>
                </c:pt>
                <c:pt idx="625">
                  <c:v>0.86206896551723811</c:v>
                </c:pt>
                <c:pt idx="626">
                  <c:v>0.86225895316804779</c:v>
                </c:pt>
                <c:pt idx="627">
                  <c:v>0.86244841815681372</c:v>
                </c:pt>
                <c:pt idx="628">
                  <c:v>0.86263736263736268</c:v>
                </c:pt>
                <c:pt idx="629">
                  <c:v>0.86282578875171467</c:v>
                </c:pt>
                <c:pt idx="630">
                  <c:v>0.86301369863014021</c:v>
                </c:pt>
                <c:pt idx="631">
                  <c:v>0.86320109439124482</c:v>
                </c:pt>
                <c:pt idx="632">
                  <c:v>0.86338797814207668</c:v>
                </c:pt>
                <c:pt idx="633">
                  <c:v>0.86357435197817545</c:v>
                </c:pt>
                <c:pt idx="634">
                  <c:v>0.86376021798365443</c:v>
                </c:pt>
                <c:pt idx="635">
                  <c:v>0.86394557823129658</c:v>
                </c:pt>
                <c:pt idx="636">
                  <c:v>0.86413043478260854</c:v>
                </c:pt>
                <c:pt idx="637">
                  <c:v>0.8643147896879203</c:v>
                </c:pt>
                <c:pt idx="638">
                  <c:v>0.8644986449864499</c:v>
                </c:pt>
                <c:pt idx="639">
                  <c:v>0.86468200270635998</c:v>
                </c:pt>
                <c:pt idx="640">
                  <c:v>0.86486486486486491</c:v>
                </c:pt>
                <c:pt idx="641">
                  <c:v>0.86504723346829326</c:v>
                </c:pt>
                <c:pt idx="642">
                  <c:v>0.86522911051213358</c:v>
                </c:pt>
                <c:pt idx="643">
                  <c:v>0.86541049798115743</c:v>
                </c:pt>
                <c:pt idx="644">
                  <c:v>0.8655913978494626</c:v>
                </c:pt>
                <c:pt idx="645">
                  <c:v>0.86577181208054654</c:v>
                </c:pt>
                <c:pt idx="646">
                  <c:v>0.86595174262734664</c:v>
                </c:pt>
                <c:pt idx="647">
                  <c:v>0.86613119143239625</c:v>
                </c:pt>
                <c:pt idx="648">
                  <c:v>0.86631016042780751</c:v>
                </c:pt>
                <c:pt idx="649">
                  <c:v>0.86648865153538412</c:v>
                </c:pt>
                <c:pt idx="650">
                  <c:v>0.8666666666666667</c:v>
                </c:pt>
                <c:pt idx="651">
                  <c:v>0.86684420772304005</c:v>
                </c:pt>
                <c:pt idx="652">
                  <c:v>0.8670212765957519</c:v>
                </c:pt>
                <c:pt idx="653">
                  <c:v>0.86719787516600588</c:v>
                </c:pt>
                <c:pt idx="654">
                  <c:v>0.86737400530503983</c:v>
                </c:pt>
                <c:pt idx="655">
                  <c:v>0.86754966887417695</c:v>
                </c:pt>
                <c:pt idx="656">
                  <c:v>0.86772486772487234</c:v>
                </c:pt>
                <c:pt idx="657">
                  <c:v>0.86789960369882202</c:v>
                </c:pt>
                <c:pt idx="658">
                  <c:v>0.8680738786279687</c:v>
                </c:pt>
                <c:pt idx="659">
                  <c:v>0.86824769433465165</c:v>
                </c:pt>
                <c:pt idx="660">
                  <c:v>0.86842105263158853</c:v>
                </c:pt>
                <c:pt idx="661">
                  <c:v>0.8685939553219445</c:v>
                </c:pt>
                <c:pt idx="662">
                  <c:v>0.86876640419947915</c:v>
                </c:pt>
                <c:pt idx="663">
                  <c:v>0.86893840104849762</c:v>
                </c:pt>
                <c:pt idx="664">
                  <c:v>0.86910994764398486</c:v>
                </c:pt>
                <c:pt idx="665">
                  <c:v>0.86928104575163356</c:v>
                </c:pt>
                <c:pt idx="666">
                  <c:v>0.86945169712793735</c:v>
                </c:pt>
                <c:pt idx="667">
                  <c:v>0.8696219035202134</c:v>
                </c:pt>
                <c:pt idx="668">
                  <c:v>0.86979166666667229</c:v>
                </c:pt>
                <c:pt idx="669">
                  <c:v>0.86996098829648894</c:v>
                </c:pt>
                <c:pt idx="670">
                  <c:v>0.87012987012987952</c:v>
                </c:pt>
                <c:pt idx="671">
                  <c:v>0.8702983138780862</c:v>
                </c:pt>
                <c:pt idx="672">
                  <c:v>0.8704663212435233</c:v>
                </c:pt>
                <c:pt idx="673">
                  <c:v>0.87063389391979795</c:v>
                </c:pt>
                <c:pt idx="674">
                  <c:v>0.87080103359173766</c:v>
                </c:pt>
                <c:pt idx="675">
                  <c:v>0.87096774193548387</c:v>
                </c:pt>
                <c:pt idx="676">
                  <c:v>0.87113402061856082</c:v>
                </c:pt>
                <c:pt idx="677">
                  <c:v>0.87129987129987962</c:v>
                </c:pt>
                <c:pt idx="678">
                  <c:v>0.87146529562982356</c:v>
                </c:pt>
                <c:pt idx="679">
                  <c:v>0.87163029525032165</c:v>
                </c:pt>
                <c:pt idx="680">
                  <c:v>0.87179487179487902</c:v>
                </c:pt>
                <c:pt idx="681">
                  <c:v>0.8719590268886086</c:v>
                </c:pt>
                <c:pt idx="682">
                  <c:v>0.87212276214833762</c:v>
                </c:pt>
                <c:pt idx="683">
                  <c:v>0.87228607918263057</c:v>
                </c:pt>
                <c:pt idx="684">
                  <c:v>0.87244897959183765</c:v>
                </c:pt>
                <c:pt idx="685">
                  <c:v>0.87261146496815645</c:v>
                </c:pt>
                <c:pt idx="686">
                  <c:v>0.8727735368956786</c:v>
                </c:pt>
                <c:pt idx="687">
                  <c:v>0.87293519695044475</c:v>
                </c:pt>
                <c:pt idx="688">
                  <c:v>0.87309644670051123</c:v>
                </c:pt>
                <c:pt idx="689">
                  <c:v>0.87325728770595656</c:v>
                </c:pt>
                <c:pt idx="690">
                  <c:v>0.87341772151898733</c:v>
                </c:pt>
                <c:pt idx="691">
                  <c:v>0.87357774968394442</c:v>
                </c:pt>
                <c:pt idx="692">
                  <c:v>0.8737373737373737</c:v>
                </c:pt>
                <c:pt idx="693">
                  <c:v>0.87389659520807528</c:v>
                </c:pt>
                <c:pt idx="694">
                  <c:v>0.8740554156171334</c:v>
                </c:pt>
                <c:pt idx="695">
                  <c:v>0.87421383647799111</c:v>
                </c:pt>
                <c:pt idx="696">
                  <c:v>0.87437185929648809</c:v>
                </c:pt>
                <c:pt idx="697">
                  <c:v>0.87452948557089494</c:v>
                </c:pt>
                <c:pt idx="698">
                  <c:v>0.87468671679198062</c:v>
                </c:pt>
                <c:pt idx="699">
                  <c:v>0.87484355444305872</c:v>
                </c:pt>
                <c:pt idx="700">
                  <c:v>0.87500000000000333</c:v>
                </c:pt>
                <c:pt idx="701">
                  <c:v>0.87515605493133586</c:v>
                </c:pt>
                <c:pt idx="702">
                  <c:v>0.87531172069825469</c:v>
                </c:pt>
                <c:pt idx="703">
                  <c:v>0.87546699875466516</c:v>
                </c:pt>
                <c:pt idx="704">
                  <c:v>0.8756218905472678</c:v>
                </c:pt>
                <c:pt idx="705">
                  <c:v>0.87577639751553205</c:v>
                </c:pt>
                <c:pt idx="706">
                  <c:v>0.87593052109181169</c:v>
                </c:pt>
                <c:pt idx="707">
                  <c:v>0.87608426270136308</c:v>
                </c:pt>
                <c:pt idx="708">
                  <c:v>0.87623762376237624</c:v>
                </c:pt>
                <c:pt idx="709">
                  <c:v>0.87639060568603533</c:v>
                </c:pt>
                <c:pt idx="710">
                  <c:v>0.87654320987654322</c:v>
                </c:pt>
                <c:pt idx="711">
                  <c:v>0.87669543773120273</c:v>
                </c:pt>
                <c:pt idx="712">
                  <c:v>0.87684729064040134</c:v>
                </c:pt>
                <c:pt idx="713">
                  <c:v>0.87699876998769988</c:v>
                </c:pt>
                <c:pt idx="714">
                  <c:v>0.87714987714988701</c:v>
                </c:pt>
                <c:pt idx="715">
                  <c:v>0.87730061349693622</c:v>
                </c:pt>
                <c:pt idx="716">
                  <c:v>0.87745098039215652</c:v>
                </c:pt>
                <c:pt idx="717">
                  <c:v>0.87760097919216662</c:v>
                </c:pt>
                <c:pt idx="718">
                  <c:v>0.87775061124694465</c:v>
                </c:pt>
                <c:pt idx="719">
                  <c:v>0.87789987789988766</c:v>
                </c:pt>
                <c:pt idx="720">
                  <c:v>0.8780487804878081</c:v>
                </c:pt>
                <c:pt idx="721">
                  <c:v>0.87819732034104769</c:v>
                </c:pt>
                <c:pt idx="722">
                  <c:v>0.87834549878345913</c:v>
                </c:pt>
                <c:pt idx="723">
                  <c:v>0.87849331713244261</c:v>
                </c:pt>
                <c:pt idx="724">
                  <c:v>0.87864077669903751</c:v>
                </c:pt>
                <c:pt idx="725">
                  <c:v>0.87878787878788234</c:v>
                </c:pt>
                <c:pt idx="726">
                  <c:v>0.87893462469733663</c:v>
                </c:pt>
                <c:pt idx="727">
                  <c:v>0.87908101571946795</c:v>
                </c:pt>
                <c:pt idx="728">
                  <c:v>0.8792270531401023</c:v>
                </c:pt>
                <c:pt idx="729">
                  <c:v>0.87937273823884365</c:v>
                </c:pt>
                <c:pt idx="730">
                  <c:v>0.87951807228916024</c:v>
                </c:pt>
                <c:pt idx="731">
                  <c:v>0.87966305655836818</c:v>
                </c:pt>
                <c:pt idx="732">
                  <c:v>0.87980769230769706</c:v>
                </c:pt>
                <c:pt idx="733">
                  <c:v>0.87995198079231696</c:v>
                </c:pt>
                <c:pt idx="734">
                  <c:v>0.88009592326139363</c:v>
                </c:pt>
                <c:pt idx="735">
                  <c:v>0.88023952095808522</c:v>
                </c:pt>
                <c:pt idx="736">
                  <c:v>0.88038277511961427</c:v>
                </c:pt>
                <c:pt idx="737">
                  <c:v>0.88052568697729949</c:v>
                </c:pt>
                <c:pt idx="738">
                  <c:v>0.88066825775656354</c:v>
                </c:pt>
                <c:pt idx="739">
                  <c:v>0.88081048867699652</c:v>
                </c:pt>
                <c:pt idx="740">
                  <c:v>0.8809523809523776</c:v>
                </c:pt>
                <c:pt idx="741">
                  <c:v>0.88109393579072559</c:v>
                </c:pt>
                <c:pt idx="742">
                  <c:v>0.88123515439430089</c:v>
                </c:pt>
                <c:pt idx="743">
                  <c:v>0.88137603795966757</c:v>
                </c:pt>
                <c:pt idx="744">
                  <c:v>0.88151658767772023</c:v>
                </c:pt>
                <c:pt idx="745">
                  <c:v>0.88165680473372854</c:v>
                </c:pt>
                <c:pt idx="746">
                  <c:v>0.88179669030732999</c:v>
                </c:pt>
                <c:pt idx="747">
                  <c:v>0.88193624557260686</c:v>
                </c:pt>
                <c:pt idx="748">
                  <c:v>0.88207547169811928</c:v>
                </c:pt>
                <c:pt idx="749">
                  <c:v>0.88221436984687618</c:v>
                </c:pt>
                <c:pt idx="750">
                  <c:v>0.88235294117647056</c:v>
                </c:pt>
                <c:pt idx="751">
                  <c:v>0.88249118683901251</c:v>
                </c:pt>
                <c:pt idx="752">
                  <c:v>0.88262910798122052</c:v>
                </c:pt>
                <c:pt idx="753">
                  <c:v>0.88276670574442873</c:v>
                </c:pt>
                <c:pt idx="754">
                  <c:v>0.88290398126463487</c:v>
                </c:pt>
                <c:pt idx="755">
                  <c:v>0.88304093567251685</c:v>
                </c:pt>
                <c:pt idx="756">
                  <c:v>0.88317757009345854</c:v>
                </c:pt>
                <c:pt idx="757">
                  <c:v>0.8833138856476046</c:v>
                </c:pt>
                <c:pt idx="758">
                  <c:v>0.88344988344988928</c:v>
                </c:pt>
                <c:pt idx="759">
                  <c:v>0.88358556461001159</c:v>
                </c:pt>
                <c:pt idx="760">
                  <c:v>0.88372093023256015</c:v>
                </c:pt>
                <c:pt idx="761">
                  <c:v>0.88385598141695487</c:v>
                </c:pt>
                <c:pt idx="762">
                  <c:v>0.88399071925754225</c:v>
                </c:pt>
                <c:pt idx="763">
                  <c:v>0.88412514484356952</c:v>
                </c:pt>
                <c:pt idx="764">
                  <c:v>0.88425925925925952</c:v>
                </c:pt>
                <c:pt idx="765">
                  <c:v>0.88439306358381831</c:v>
                </c:pt>
                <c:pt idx="766">
                  <c:v>0.88452655889145149</c:v>
                </c:pt>
                <c:pt idx="767">
                  <c:v>0.88465974625144395</c:v>
                </c:pt>
                <c:pt idx="768">
                  <c:v>0.88479262672811454</c:v>
                </c:pt>
                <c:pt idx="769">
                  <c:v>0.88492520138090092</c:v>
                </c:pt>
                <c:pt idx="770">
                  <c:v>0.88505747126436751</c:v>
                </c:pt>
                <c:pt idx="771">
                  <c:v>0.88518943742824585</c:v>
                </c:pt>
                <c:pt idx="772">
                  <c:v>0.88532110091742933</c:v>
                </c:pt>
                <c:pt idx="773">
                  <c:v>0.88545246277204692</c:v>
                </c:pt>
                <c:pt idx="774">
                  <c:v>0.88558352402745488</c:v>
                </c:pt>
                <c:pt idx="775">
                  <c:v>0.88571428571428557</c:v>
                </c:pt>
                <c:pt idx="776">
                  <c:v>0.88584474885844877</c:v>
                </c:pt>
                <c:pt idx="777">
                  <c:v>0.8859749144811917</c:v>
                </c:pt>
                <c:pt idx="778">
                  <c:v>0.88610478359909151</c:v>
                </c:pt>
                <c:pt idx="779">
                  <c:v>0.88623435722412025</c:v>
                </c:pt>
                <c:pt idx="780">
                  <c:v>0.88636363636363802</c:v>
                </c:pt>
                <c:pt idx="781">
                  <c:v>0.88649262202043266</c:v>
                </c:pt>
                <c:pt idx="782">
                  <c:v>0.88662131519274523</c:v>
                </c:pt>
                <c:pt idx="783">
                  <c:v>0.88674971687429804</c:v>
                </c:pt>
                <c:pt idx="784">
                  <c:v>0.8868778280543006</c:v>
                </c:pt>
                <c:pt idx="785">
                  <c:v>0.8870056497175145</c:v>
                </c:pt>
                <c:pt idx="786">
                  <c:v>0.88713318284424059</c:v>
                </c:pt>
                <c:pt idx="787">
                  <c:v>0.88726042841037345</c:v>
                </c:pt>
                <c:pt idx="788">
                  <c:v>0.88738738738738532</c:v>
                </c:pt>
                <c:pt idx="789">
                  <c:v>0.88751406074240313</c:v>
                </c:pt>
                <c:pt idx="790">
                  <c:v>0.88764044943820564</c:v>
                </c:pt>
                <c:pt idx="791">
                  <c:v>0.8877665544332215</c:v>
                </c:pt>
                <c:pt idx="792">
                  <c:v>0.88789237668161625</c:v>
                </c:pt>
                <c:pt idx="793">
                  <c:v>0.88801791713325851</c:v>
                </c:pt>
                <c:pt idx="794">
                  <c:v>0.88814317673378362</c:v>
                </c:pt>
                <c:pt idx="795">
                  <c:v>0.88826815642458612</c:v>
                </c:pt>
                <c:pt idx="796">
                  <c:v>0.88839285714285754</c:v>
                </c:pt>
                <c:pt idx="797">
                  <c:v>0.8885172798216221</c:v>
                </c:pt>
                <c:pt idx="798">
                  <c:v>0.88864142538975954</c:v>
                </c:pt>
                <c:pt idx="799">
                  <c:v>0.88876529477196653</c:v>
                </c:pt>
                <c:pt idx="800">
                  <c:v>0.8888888888888915</c:v>
                </c:pt>
                <c:pt idx="801">
                  <c:v>0.88901220865704589</c:v>
                </c:pt>
                <c:pt idx="802">
                  <c:v>0.88913525498891488</c:v>
                </c:pt>
                <c:pt idx="803">
                  <c:v>0.88925802879290938</c:v>
                </c:pt>
                <c:pt idx="804">
                  <c:v>0.88938053097345149</c:v>
                </c:pt>
                <c:pt idx="805">
                  <c:v>0.8895027624309364</c:v>
                </c:pt>
                <c:pt idx="806">
                  <c:v>0.8896247240618127</c:v>
                </c:pt>
                <c:pt idx="807">
                  <c:v>0.88974641675855004</c:v>
                </c:pt>
                <c:pt idx="808">
                  <c:v>0.88986784140969299</c:v>
                </c:pt>
                <c:pt idx="809">
                  <c:v>0.8899889988998918</c:v>
                </c:pt>
                <c:pt idx="810">
                  <c:v>0.89010989010989594</c:v>
                </c:pt>
                <c:pt idx="811">
                  <c:v>0.89023051591657554</c:v>
                </c:pt>
                <c:pt idx="812">
                  <c:v>0.890350877192984</c:v>
                </c:pt>
                <c:pt idx="813">
                  <c:v>0.89047097480832449</c:v>
                </c:pt>
                <c:pt idx="814">
                  <c:v>0.89059080962801163</c:v>
                </c:pt>
                <c:pt idx="815">
                  <c:v>0.89071038251366152</c:v>
                </c:pt>
                <c:pt idx="816">
                  <c:v>0.89082969432315073</c:v>
                </c:pt>
                <c:pt idx="817">
                  <c:v>0.89094874591057971</c:v>
                </c:pt>
                <c:pt idx="818">
                  <c:v>0.89106753812635942</c:v>
                </c:pt>
                <c:pt idx="819">
                  <c:v>0.89118607181719256</c:v>
                </c:pt>
                <c:pt idx="820">
                  <c:v>0.89130434782608658</c:v>
                </c:pt>
                <c:pt idx="821">
                  <c:v>0.89142236699239719</c:v>
                </c:pt>
                <c:pt idx="822">
                  <c:v>0.89154013015184452</c:v>
                </c:pt>
                <c:pt idx="823">
                  <c:v>0.89165763813651588</c:v>
                </c:pt>
                <c:pt idx="824">
                  <c:v>0.89177489177489633</c:v>
                </c:pt>
                <c:pt idx="825">
                  <c:v>0.89189189189189644</c:v>
                </c:pt>
                <c:pt idx="826">
                  <c:v>0.89200863930885954</c:v>
                </c:pt>
                <c:pt idx="827">
                  <c:v>0.89212513484358669</c:v>
                </c:pt>
                <c:pt idx="828">
                  <c:v>0.89224137931034553</c:v>
                </c:pt>
                <c:pt idx="829">
                  <c:v>0.89235737351991351</c:v>
                </c:pt>
                <c:pt idx="830">
                  <c:v>0.89247311827957365</c:v>
                </c:pt>
                <c:pt idx="831">
                  <c:v>0.89258861439312875</c:v>
                </c:pt>
                <c:pt idx="832">
                  <c:v>0.8927038626609467</c:v>
                </c:pt>
                <c:pt idx="833">
                  <c:v>0.89281886387995657</c:v>
                </c:pt>
                <c:pt idx="834">
                  <c:v>0.89293361884368561</c:v>
                </c:pt>
                <c:pt idx="835">
                  <c:v>0.89304812834224556</c:v>
                </c:pt>
                <c:pt idx="836">
                  <c:v>0.8931623931623911</c:v>
                </c:pt>
                <c:pt idx="837">
                  <c:v>0.89327641408751501</c:v>
                </c:pt>
                <c:pt idx="838">
                  <c:v>0.89339019189764979</c:v>
                </c:pt>
                <c:pt idx="839">
                  <c:v>0.89350372736954253</c:v>
                </c:pt>
                <c:pt idx="840">
                  <c:v>0.8936170212765977</c:v>
                </c:pt>
                <c:pt idx="841">
                  <c:v>0.89373007438894969</c:v>
                </c:pt>
                <c:pt idx="842">
                  <c:v>0.89384288747346363</c:v>
                </c:pt>
                <c:pt idx="843">
                  <c:v>0.8939554612937457</c:v>
                </c:pt>
                <c:pt idx="844">
                  <c:v>0.89406779661017299</c:v>
                </c:pt>
                <c:pt idx="845">
                  <c:v>0.89417989417990063</c:v>
                </c:pt>
                <c:pt idx="846">
                  <c:v>0.89429175475687361</c:v>
                </c:pt>
                <c:pt idx="847">
                  <c:v>0.89440337909186662</c:v>
                </c:pt>
                <c:pt idx="848">
                  <c:v>0.89451476793248708</c:v>
                </c:pt>
                <c:pt idx="849">
                  <c:v>0.89462592202319102</c:v>
                </c:pt>
                <c:pt idx="850">
                  <c:v>0.8947368421052635</c:v>
                </c:pt>
                <c:pt idx="851">
                  <c:v>0.89484752891692743</c:v>
                </c:pt>
                <c:pt idx="852">
                  <c:v>0.89495798319327902</c:v>
                </c:pt>
                <c:pt idx="853">
                  <c:v>0.89506820566631651</c:v>
                </c:pt>
                <c:pt idx="854">
                  <c:v>0.89517819706499124</c:v>
                </c:pt>
                <c:pt idx="855">
                  <c:v>0.89528795811518502</c:v>
                </c:pt>
                <c:pt idx="856">
                  <c:v>0.89539748953974951</c:v>
                </c:pt>
                <c:pt idx="857">
                  <c:v>0.89550679205851802</c:v>
                </c:pt>
                <c:pt idx="858">
                  <c:v>0.89561586638831436</c:v>
                </c:pt>
                <c:pt idx="859">
                  <c:v>0.89572471324296277</c:v>
                </c:pt>
                <c:pt idx="860">
                  <c:v>0.8958333333333357</c:v>
                </c:pt>
                <c:pt idx="861">
                  <c:v>0.89594172736732725</c:v>
                </c:pt>
                <c:pt idx="862">
                  <c:v>0.89604989604990315</c:v>
                </c:pt>
                <c:pt idx="863">
                  <c:v>0.89615784008307675</c:v>
                </c:pt>
                <c:pt idx="864">
                  <c:v>0.89626556016597458</c:v>
                </c:pt>
                <c:pt idx="865">
                  <c:v>0.89637305699482084</c:v>
                </c:pt>
                <c:pt idx="866">
                  <c:v>0.89648033126293658</c:v>
                </c:pt>
                <c:pt idx="867">
                  <c:v>0.89658738366080659</c:v>
                </c:pt>
                <c:pt idx="868">
                  <c:v>0.89669421487603562</c:v>
                </c:pt>
                <c:pt idx="869">
                  <c:v>0.89680082559340035</c:v>
                </c:pt>
                <c:pt idx="870">
                  <c:v>0.89690721649485128</c:v>
                </c:pt>
                <c:pt idx="871">
                  <c:v>0.89701338825952659</c:v>
                </c:pt>
                <c:pt idx="872">
                  <c:v>0.89711934156378781</c:v>
                </c:pt>
                <c:pt idx="873">
                  <c:v>0.89722507708119792</c:v>
                </c:pt>
                <c:pt idx="874">
                  <c:v>0.89733059548254557</c:v>
                </c:pt>
                <c:pt idx="875">
                  <c:v>0.8974358974359008</c:v>
                </c:pt>
                <c:pt idx="876">
                  <c:v>0.89754098360655754</c:v>
                </c:pt>
                <c:pt idx="877">
                  <c:v>0.89764585465712143</c:v>
                </c:pt>
                <c:pt idx="878">
                  <c:v>0.89775051124744454</c:v>
                </c:pt>
                <c:pt idx="879">
                  <c:v>0.8978549540347317</c:v>
                </c:pt>
                <c:pt idx="880">
                  <c:v>0.89795918367347438</c:v>
                </c:pt>
                <c:pt idx="881">
                  <c:v>0.89806320081549451</c:v>
                </c:pt>
                <c:pt idx="882">
                  <c:v>0.89816700610998124</c:v>
                </c:pt>
                <c:pt idx="883">
                  <c:v>0.8982706002034615</c:v>
                </c:pt>
                <c:pt idx="884">
                  <c:v>0.89837398373983657</c:v>
                </c:pt>
                <c:pt idx="885">
                  <c:v>0.89847715736040767</c:v>
                </c:pt>
                <c:pt idx="886">
                  <c:v>0.89858012170385049</c:v>
                </c:pt>
                <c:pt idx="887">
                  <c:v>0.89868287740628361</c:v>
                </c:pt>
                <c:pt idx="888">
                  <c:v>0.89878542510121451</c:v>
                </c:pt>
                <c:pt idx="889">
                  <c:v>0.89888776541961557</c:v>
                </c:pt>
                <c:pt idx="890">
                  <c:v>0.89898989898990112</c:v>
                </c:pt>
                <c:pt idx="891">
                  <c:v>0.89909182643794361</c:v>
                </c:pt>
                <c:pt idx="892">
                  <c:v>0.89919354838709653</c:v>
                </c:pt>
                <c:pt idx="893">
                  <c:v>0.89929506545820925</c:v>
                </c:pt>
                <c:pt idx="894">
                  <c:v>0.89939637826961749</c:v>
                </c:pt>
                <c:pt idx="895">
                  <c:v>0.89949748743718794</c:v>
                </c:pt>
                <c:pt idx="896">
                  <c:v>0.8995983935742996</c:v>
                </c:pt>
                <c:pt idx="897">
                  <c:v>0.89969909729188424</c:v>
                </c:pt>
                <c:pt idx="898">
                  <c:v>0.89979959919840213</c:v>
                </c:pt>
                <c:pt idx="899">
                  <c:v>0.8998998998999026</c:v>
                </c:pt>
                <c:pt idx="900">
                  <c:v>0.9</c:v>
                </c:pt>
                <c:pt idx="901">
                  <c:v>0.90009990009990015</c:v>
                </c:pt>
                <c:pt idx="902">
                  <c:v>0.90019960079840644</c:v>
                </c:pt>
                <c:pt idx="903">
                  <c:v>0.9002991026919247</c:v>
                </c:pt>
                <c:pt idx="904">
                  <c:v>0.90039840637450763</c:v>
                </c:pt>
                <c:pt idx="905">
                  <c:v>0.90049751243781095</c:v>
                </c:pt>
                <c:pt idx="906">
                  <c:v>0.90059642147117291</c:v>
                </c:pt>
                <c:pt idx="907">
                  <c:v>0.90069513406156965</c:v>
                </c:pt>
                <c:pt idx="908">
                  <c:v>0.90079365079365081</c:v>
                </c:pt>
                <c:pt idx="909">
                  <c:v>0.90089197224975648</c:v>
                </c:pt>
                <c:pt idx="910">
                  <c:v>0.90099009900990101</c:v>
                </c:pt>
                <c:pt idx="911">
                  <c:v>0.90108803165182982</c:v>
                </c:pt>
                <c:pt idx="912">
                  <c:v>0.90118577075098816</c:v>
                </c:pt>
                <c:pt idx="913">
                  <c:v>0.90128331688055252</c:v>
                </c:pt>
                <c:pt idx="914">
                  <c:v>0.90138067061143989</c:v>
                </c:pt>
                <c:pt idx="915">
                  <c:v>0.90147783251231561</c:v>
                </c:pt>
                <c:pt idx="916">
                  <c:v>0.90157480314960625</c:v>
                </c:pt>
                <c:pt idx="917">
                  <c:v>0.90167158308751261</c:v>
                </c:pt>
                <c:pt idx="918">
                  <c:v>0.9017681728880157</c:v>
                </c:pt>
                <c:pt idx="919">
                  <c:v>0.90186457311089363</c:v>
                </c:pt>
                <c:pt idx="920">
                  <c:v>0.90196078431372551</c:v>
                </c:pt>
                <c:pt idx="921">
                  <c:v>0.90205680705190949</c:v>
                </c:pt>
                <c:pt idx="922">
                  <c:v>0.90215264187866517</c:v>
                </c:pt>
                <c:pt idx="923">
                  <c:v>0.90224828934506351</c:v>
                </c:pt>
                <c:pt idx="924">
                  <c:v>0.90234375</c:v>
                </c:pt>
                <c:pt idx="925">
                  <c:v>0.90243902439024359</c:v>
                </c:pt>
                <c:pt idx="926">
                  <c:v>0.90253411306042886</c:v>
                </c:pt>
                <c:pt idx="927">
                  <c:v>0.90262901655307648</c:v>
                </c:pt>
                <c:pt idx="928">
                  <c:v>0.90272373540856354</c:v>
                </c:pt>
                <c:pt idx="929">
                  <c:v>0.90281827016520899</c:v>
                </c:pt>
                <c:pt idx="930">
                  <c:v>0.90291262135922257</c:v>
                </c:pt>
                <c:pt idx="931">
                  <c:v>0.90300678952473257</c:v>
                </c:pt>
                <c:pt idx="932">
                  <c:v>0.90310077519379861</c:v>
                </c:pt>
                <c:pt idx="933">
                  <c:v>0.90319457889641819</c:v>
                </c:pt>
                <c:pt idx="934">
                  <c:v>0.90328820116054154</c:v>
                </c:pt>
                <c:pt idx="935">
                  <c:v>0.90338164251207764</c:v>
                </c:pt>
                <c:pt idx="936">
                  <c:v>0.90347490347490345</c:v>
                </c:pt>
                <c:pt idx="937">
                  <c:v>0.9035679845708775</c:v>
                </c:pt>
                <c:pt idx="938">
                  <c:v>0.90366088631984665</c:v>
                </c:pt>
                <c:pt idx="939">
                  <c:v>0.90375360923965353</c:v>
                </c:pt>
                <c:pt idx="940">
                  <c:v>0.90384615384615352</c:v>
                </c:pt>
                <c:pt idx="941">
                  <c:v>0.90393852065321811</c:v>
                </c:pt>
              </c:numCache>
            </c:numRef>
          </c:yVal>
          <c:smooth val="1"/>
        </c:ser>
        <c:ser>
          <c:idx val="1"/>
          <c:order val="1"/>
          <c:tx>
            <c:strRef>
              <c:f>Sheet1!$E$2</c:f>
              <c:strCache>
                <c:ptCount val="1"/>
                <c:pt idx="0">
                  <c:v>Bait + Prey</c:v>
                </c:pt>
              </c:strCache>
            </c:strRef>
          </c:tx>
          <c:marker>
            <c:symbol val="none"/>
          </c:marker>
          <c:xVal>
            <c:numRef>
              <c:f>Sheet1!$C$3:$C$944</c:f>
              <c:numCache>
                <c:formatCode>General</c:formatCode>
                <c:ptCount val="942"/>
                <c:pt idx="0">
                  <c:v>1</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pt idx="214">
                  <c:v>1070</c:v>
                </c:pt>
                <c:pt idx="215">
                  <c:v>1075</c:v>
                </c:pt>
                <c:pt idx="216">
                  <c:v>1080</c:v>
                </c:pt>
                <c:pt idx="217">
                  <c:v>1085</c:v>
                </c:pt>
                <c:pt idx="218">
                  <c:v>1090</c:v>
                </c:pt>
                <c:pt idx="219">
                  <c:v>1095</c:v>
                </c:pt>
                <c:pt idx="220">
                  <c:v>1100</c:v>
                </c:pt>
                <c:pt idx="221">
                  <c:v>1105</c:v>
                </c:pt>
                <c:pt idx="222">
                  <c:v>1110</c:v>
                </c:pt>
                <c:pt idx="223">
                  <c:v>1115</c:v>
                </c:pt>
                <c:pt idx="224">
                  <c:v>1120</c:v>
                </c:pt>
                <c:pt idx="225">
                  <c:v>1125</c:v>
                </c:pt>
                <c:pt idx="226">
                  <c:v>1130</c:v>
                </c:pt>
                <c:pt idx="227">
                  <c:v>1135</c:v>
                </c:pt>
                <c:pt idx="228">
                  <c:v>1140</c:v>
                </c:pt>
                <c:pt idx="229">
                  <c:v>1145</c:v>
                </c:pt>
                <c:pt idx="230">
                  <c:v>1150</c:v>
                </c:pt>
                <c:pt idx="231">
                  <c:v>1155</c:v>
                </c:pt>
                <c:pt idx="232">
                  <c:v>1160</c:v>
                </c:pt>
                <c:pt idx="233">
                  <c:v>1165</c:v>
                </c:pt>
                <c:pt idx="234">
                  <c:v>1170</c:v>
                </c:pt>
                <c:pt idx="235">
                  <c:v>1175</c:v>
                </c:pt>
                <c:pt idx="236">
                  <c:v>1180</c:v>
                </c:pt>
                <c:pt idx="237">
                  <c:v>1185</c:v>
                </c:pt>
                <c:pt idx="238">
                  <c:v>1190</c:v>
                </c:pt>
                <c:pt idx="239">
                  <c:v>1195</c:v>
                </c:pt>
                <c:pt idx="240">
                  <c:v>1200</c:v>
                </c:pt>
                <c:pt idx="241">
                  <c:v>1205</c:v>
                </c:pt>
                <c:pt idx="242">
                  <c:v>1210</c:v>
                </c:pt>
                <c:pt idx="243">
                  <c:v>1215</c:v>
                </c:pt>
                <c:pt idx="244">
                  <c:v>1220</c:v>
                </c:pt>
                <c:pt idx="245">
                  <c:v>1225</c:v>
                </c:pt>
                <c:pt idx="246">
                  <c:v>1230</c:v>
                </c:pt>
                <c:pt idx="247">
                  <c:v>1235</c:v>
                </c:pt>
                <c:pt idx="248">
                  <c:v>1240</c:v>
                </c:pt>
                <c:pt idx="249">
                  <c:v>1245</c:v>
                </c:pt>
                <c:pt idx="250">
                  <c:v>1250</c:v>
                </c:pt>
                <c:pt idx="251">
                  <c:v>1255</c:v>
                </c:pt>
                <c:pt idx="252">
                  <c:v>1260</c:v>
                </c:pt>
                <c:pt idx="253">
                  <c:v>1265</c:v>
                </c:pt>
                <c:pt idx="254">
                  <c:v>1270</c:v>
                </c:pt>
                <c:pt idx="255">
                  <c:v>1275</c:v>
                </c:pt>
                <c:pt idx="256">
                  <c:v>1280</c:v>
                </c:pt>
                <c:pt idx="257">
                  <c:v>1285</c:v>
                </c:pt>
                <c:pt idx="258">
                  <c:v>1290</c:v>
                </c:pt>
                <c:pt idx="259">
                  <c:v>1295</c:v>
                </c:pt>
                <c:pt idx="260">
                  <c:v>1300</c:v>
                </c:pt>
                <c:pt idx="261">
                  <c:v>1305</c:v>
                </c:pt>
                <c:pt idx="262">
                  <c:v>1310</c:v>
                </c:pt>
                <c:pt idx="263">
                  <c:v>1315</c:v>
                </c:pt>
                <c:pt idx="264">
                  <c:v>1320</c:v>
                </c:pt>
                <c:pt idx="265">
                  <c:v>1325</c:v>
                </c:pt>
                <c:pt idx="266">
                  <c:v>1330</c:v>
                </c:pt>
                <c:pt idx="267">
                  <c:v>1335</c:v>
                </c:pt>
                <c:pt idx="268">
                  <c:v>1340</c:v>
                </c:pt>
                <c:pt idx="269">
                  <c:v>1345</c:v>
                </c:pt>
                <c:pt idx="270">
                  <c:v>1350</c:v>
                </c:pt>
                <c:pt idx="271">
                  <c:v>1355</c:v>
                </c:pt>
                <c:pt idx="272">
                  <c:v>1360</c:v>
                </c:pt>
                <c:pt idx="273">
                  <c:v>1365</c:v>
                </c:pt>
                <c:pt idx="274">
                  <c:v>1370</c:v>
                </c:pt>
                <c:pt idx="275">
                  <c:v>1375</c:v>
                </c:pt>
                <c:pt idx="276">
                  <c:v>1380</c:v>
                </c:pt>
                <c:pt idx="277">
                  <c:v>1385</c:v>
                </c:pt>
                <c:pt idx="278">
                  <c:v>1390</c:v>
                </c:pt>
                <c:pt idx="279">
                  <c:v>1395</c:v>
                </c:pt>
                <c:pt idx="280">
                  <c:v>1400</c:v>
                </c:pt>
                <c:pt idx="281">
                  <c:v>1405</c:v>
                </c:pt>
                <c:pt idx="282">
                  <c:v>1410</c:v>
                </c:pt>
                <c:pt idx="283">
                  <c:v>1415</c:v>
                </c:pt>
                <c:pt idx="284">
                  <c:v>1420</c:v>
                </c:pt>
                <c:pt idx="285">
                  <c:v>1425</c:v>
                </c:pt>
                <c:pt idx="286">
                  <c:v>1430</c:v>
                </c:pt>
                <c:pt idx="287">
                  <c:v>1435</c:v>
                </c:pt>
                <c:pt idx="288">
                  <c:v>1440</c:v>
                </c:pt>
                <c:pt idx="289">
                  <c:v>1445</c:v>
                </c:pt>
                <c:pt idx="290">
                  <c:v>1450</c:v>
                </c:pt>
                <c:pt idx="291">
                  <c:v>1455</c:v>
                </c:pt>
                <c:pt idx="292">
                  <c:v>1460</c:v>
                </c:pt>
                <c:pt idx="293">
                  <c:v>1465</c:v>
                </c:pt>
                <c:pt idx="294">
                  <c:v>1470</c:v>
                </c:pt>
                <c:pt idx="295">
                  <c:v>1475</c:v>
                </c:pt>
                <c:pt idx="296">
                  <c:v>1480</c:v>
                </c:pt>
                <c:pt idx="297">
                  <c:v>1485</c:v>
                </c:pt>
                <c:pt idx="298">
                  <c:v>1490</c:v>
                </c:pt>
                <c:pt idx="299">
                  <c:v>1495</c:v>
                </c:pt>
                <c:pt idx="300">
                  <c:v>1500</c:v>
                </c:pt>
                <c:pt idx="301">
                  <c:v>1505</c:v>
                </c:pt>
                <c:pt idx="302">
                  <c:v>1510</c:v>
                </c:pt>
                <c:pt idx="303">
                  <c:v>1515</c:v>
                </c:pt>
                <c:pt idx="304">
                  <c:v>1520</c:v>
                </c:pt>
                <c:pt idx="305">
                  <c:v>1525</c:v>
                </c:pt>
                <c:pt idx="306">
                  <c:v>1530</c:v>
                </c:pt>
                <c:pt idx="307">
                  <c:v>1535</c:v>
                </c:pt>
                <c:pt idx="308">
                  <c:v>1540</c:v>
                </c:pt>
                <c:pt idx="309">
                  <c:v>1545</c:v>
                </c:pt>
                <c:pt idx="310">
                  <c:v>1550</c:v>
                </c:pt>
                <c:pt idx="311">
                  <c:v>1555</c:v>
                </c:pt>
                <c:pt idx="312">
                  <c:v>1560</c:v>
                </c:pt>
                <c:pt idx="313">
                  <c:v>1565</c:v>
                </c:pt>
                <c:pt idx="314">
                  <c:v>1570</c:v>
                </c:pt>
                <c:pt idx="315">
                  <c:v>1575</c:v>
                </c:pt>
                <c:pt idx="316">
                  <c:v>1580</c:v>
                </c:pt>
                <c:pt idx="317">
                  <c:v>1585</c:v>
                </c:pt>
                <c:pt idx="318">
                  <c:v>1590</c:v>
                </c:pt>
                <c:pt idx="319">
                  <c:v>1595</c:v>
                </c:pt>
                <c:pt idx="320">
                  <c:v>1600</c:v>
                </c:pt>
                <c:pt idx="321">
                  <c:v>1605</c:v>
                </c:pt>
                <c:pt idx="322">
                  <c:v>1610</c:v>
                </c:pt>
                <c:pt idx="323">
                  <c:v>1615</c:v>
                </c:pt>
                <c:pt idx="324">
                  <c:v>1620</c:v>
                </c:pt>
                <c:pt idx="325">
                  <c:v>1625</c:v>
                </c:pt>
                <c:pt idx="326">
                  <c:v>1630</c:v>
                </c:pt>
                <c:pt idx="327">
                  <c:v>1635</c:v>
                </c:pt>
                <c:pt idx="328">
                  <c:v>1640</c:v>
                </c:pt>
                <c:pt idx="329">
                  <c:v>1645</c:v>
                </c:pt>
                <c:pt idx="330">
                  <c:v>1650</c:v>
                </c:pt>
                <c:pt idx="331">
                  <c:v>1655</c:v>
                </c:pt>
                <c:pt idx="332">
                  <c:v>1660</c:v>
                </c:pt>
                <c:pt idx="333">
                  <c:v>1665</c:v>
                </c:pt>
                <c:pt idx="334">
                  <c:v>1670</c:v>
                </c:pt>
                <c:pt idx="335">
                  <c:v>1675</c:v>
                </c:pt>
                <c:pt idx="336">
                  <c:v>1680</c:v>
                </c:pt>
                <c:pt idx="337">
                  <c:v>1685</c:v>
                </c:pt>
                <c:pt idx="338">
                  <c:v>1690</c:v>
                </c:pt>
                <c:pt idx="339">
                  <c:v>1695</c:v>
                </c:pt>
                <c:pt idx="340">
                  <c:v>1700</c:v>
                </c:pt>
                <c:pt idx="341">
                  <c:v>1705</c:v>
                </c:pt>
                <c:pt idx="342">
                  <c:v>1710</c:v>
                </c:pt>
                <c:pt idx="343">
                  <c:v>1715</c:v>
                </c:pt>
                <c:pt idx="344">
                  <c:v>1720</c:v>
                </c:pt>
                <c:pt idx="345">
                  <c:v>1725</c:v>
                </c:pt>
                <c:pt idx="346">
                  <c:v>1730</c:v>
                </c:pt>
                <c:pt idx="347">
                  <c:v>1735</c:v>
                </c:pt>
                <c:pt idx="348">
                  <c:v>1740</c:v>
                </c:pt>
                <c:pt idx="349">
                  <c:v>1745</c:v>
                </c:pt>
                <c:pt idx="350">
                  <c:v>1750</c:v>
                </c:pt>
                <c:pt idx="351">
                  <c:v>1755</c:v>
                </c:pt>
                <c:pt idx="352">
                  <c:v>1760</c:v>
                </c:pt>
                <c:pt idx="353">
                  <c:v>1765</c:v>
                </c:pt>
                <c:pt idx="354">
                  <c:v>1770</c:v>
                </c:pt>
                <c:pt idx="355">
                  <c:v>1775</c:v>
                </c:pt>
                <c:pt idx="356">
                  <c:v>1780</c:v>
                </c:pt>
                <c:pt idx="357">
                  <c:v>1785</c:v>
                </c:pt>
                <c:pt idx="358">
                  <c:v>1790</c:v>
                </c:pt>
                <c:pt idx="359">
                  <c:v>1795</c:v>
                </c:pt>
                <c:pt idx="360">
                  <c:v>1800</c:v>
                </c:pt>
                <c:pt idx="361">
                  <c:v>1805</c:v>
                </c:pt>
                <c:pt idx="362">
                  <c:v>1810</c:v>
                </c:pt>
                <c:pt idx="363">
                  <c:v>1815</c:v>
                </c:pt>
                <c:pt idx="364">
                  <c:v>1820</c:v>
                </c:pt>
                <c:pt idx="365">
                  <c:v>1825</c:v>
                </c:pt>
                <c:pt idx="366">
                  <c:v>1830</c:v>
                </c:pt>
                <c:pt idx="367">
                  <c:v>1835</c:v>
                </c:pt>
                <c:pt idx="368">
                  <c:v>1840</c:v>
                </c:pt>
                <c:pt idx="369">
                  <c:v>1845</c:v>
                </c:pt>
                <c:pt idx="370">
                  <c:v>1850</c:v>
                </c:pt>
                <c:pt idx="371">
                  <c:v>1855</c:v>
                </c:pt>
                <c:pt idx="372">
                  <c:v>1860</c:v>
                </c:pt>
                <c:pt idx="373">
                  <c:v>1865</c:v>
                </c:pt>
                <c:pt idx="374">
                  <c:v>1870</c:v>
                </c:pt>
                <c:pt idx="375">
                  <c:v>1875</c:v>
                </c:pt>
                <c:pt idx="376">
                  <c:v>1880</c:v>
                </c:pt>
                <c:pt idx="377">
                  <c:v>1885</c:v>
                </c:pt>
                <c:pt idx="378">
                  <c:v>1890</c:v>
                </c:pt>
                <c:pt idx="379">
                  <c:v>1895</c:v>
                </c:pt>
                <c:pt idx="380">
                  <c:v>1900</c:v>
                </c:pt>
                <c:pt idx="381">
                  <c:v>1905</c:v>
                </c:pt>
                <c:pt idx="382">
                  <c:v>1910</c:v>
                </c:pt>
                <c:pt idx="383">
                  <c:v>1915</c:v>
                </c:pt>
                <c:pt idx="384">
                  <c:v>1920</c:v>
                </c:pt>
                <c:pt idx="385">
                  <c:v>1925</c:v>
                </c:pt>
                <c:pt idx="386">
                  <c:v>1930</c:v>
                </c:pt>
                <c:pt idx="387">
                  <c:v>1935</c:v>
                </c:pt>
                <c:pt idx="388">
                  <c:v>1940</c:v>
                </c:pt>
                <c:pt idx="389">
                  <c:v>1945</c:v>
                </c:pt>
                <c:pt idx="390">
                  <c:v>1950</c:v>
                </c:pt>
                <c:pt idx="391">
                  <c:v>1955</c:v>
                </c:pt>
                <c:pt idx="392">
                  <c:v>1960</c:v>
                </c:pt>
                <c:pt idx="393">
                  <c:v>1965</c:v>
                </c:pt>
                <c:pt idx="394">
                  <c:v>1970</c:v>
                </c:pt>
                <c:pt idx="395">
                  <c:v>1975</c:v>
                </c:pt>
                <c:pt idx="396">
                  <c:v>1980</c:v>
                </c:pt>
                <c:pt idx="397">
                  <c:v>1985</c:v>
                </c:pt>
                <c:pt idx="398">
                  <c:v>1990</c:v>
                </c:pt>
                <c:pt idx="399">
                  <c:v>1995</c:v>
                </c:pt>
                <c:pt idx="400">
                  <c:v>2000</c:v>
                </c:pt>
                <c:pt idx="401">
                  <c:v>2005</c:v>
                </c:pt>
                <c:pt idx="402">
                  <c:v>2010</c:v>
                </c:pt>
                <c:pt idx="403">
                  <c:v>2015</c:v>
                </c:pt>
                <c:pt idx="404">
                  <c:v>2020</c:v>
                </c:pt>
                <c:pt idx="405">
                  <c:v>2025</c:v>
                </c:pt>
                <c:pt idx="406">
                  <c:v>2030</c:v>
                </c:pt>
                <c:pt idx="407">
                  <c:v>2035</c:v>
                </c:pt>
                <c:pt idx="408">
                  <c:v>2040</c:v>
                </c:pt>
                <c:pt idx="409">
                  <c:v>2045</c:v>
                </c:pt>
                <c:pt idx="410">
                  <c:v>2050</c:v>
                </c:pt>
                <c:pt idx="411">
                  <c:v>2055</c:v>
                </c:pt>
                <c:pt idx="412">
                  <c:v>2060</c:v>
                </c:pt>
                <c:pt idx="413">
                  <c:v>2065</c:v>
                </c:pt>
                <c:pt idx="414">
                  <c:v>2070</c:v>
                </c:pt>
                <c:pt idx="415">
                  <c:v>2075</c:v>
                </c:pt>
                <c:pt idx="416">
                  <c:v>2080</c:v>
                </c:pt>
                <c:pt idx="417">
                  <c:v>2085</c:v>
                </c:pt>
                <c:pt idx="418">
                  <c:v>2090</c:v>
                </c:pt>
                <c:pt idx="419">
                  <c:v>2095</c:v>
                </c:pt>
                <c:pt idx="420">
                  <c:v>2100</c:v>
                </c:pt>
                <c:pt idx="421">
                  <c:v>2105</c:v>
                </c:pt>
                <c:pt idx="422">
                  <c:v>2110</c:v>
                </c:pt>
                <c:pt idx="423">
                  <c:v>2115</c:v>
                </c:pt>
                <c:pt idx="424">
                  <c:v>2120</c:v>
                </c:pt>
                <c:pt idx="425">
                  <c:v>2125</c:v>
                </c:pt>
                <c:pt idx="426">
                  <c:v>2130</c:v>
                </c:pt>
                <c:pt idx="427">
                  <c:v>2135</c:v>
                </c:pt>
                <c:pt idx="428">
                  <c:v>2140</c:v>
                </c:pt>
                <c:pt idx="429">
                  <c:v>2145</c:v>
                </c:pt>
                <c:pt idx="430">
                  <c:v>2150</c:v>
                </c:pt>
                <c:pt idx="431">
                  <c:v>2155</c:v>
                </c:pt>
                <c:pt idx="432">
                  <c:v>2160</c:v>
                </c:pt>
                <c:pt idx="433">
                  <c:v>2165</c:v>
                </c:pt>
                <c:pt idx="434">
                  <c:v>2170</c:v>
                </c:pt>
                <c:pt idx="435">
                  <c:v>2175</c:v>
                </c:pt>
                <c:pt idx="436">
                  <c:v>2180</c:v>
                </c:pt>
                <c:pt idx="437">
                  <c:v>2185</c:v>
                </c:pt>
                <c:pt idx="438">
                  <c:v>2190</c:v>
                </c:pt>
                <c:pt idx="439">
                  <c:v>2195</c:v>
                </c:pt>
                <c:pt idx="440">
                  <c:v>2200</c:v>
                </c:pt>
                <c:pt idx="441">
                  <c:v>2205</c:v>
                </c:pt>
                <c:pt idx="442">
                  <c:v>2210</c:v>
                </c:pt>
                <c:pt idx="443">
                  <c:v>2215</c:v>
                </c:pt>
                <c:pt idx="444">
                  <c:v>2220</c:v>
                </c:pt>
                <c:pt idx="445">
                  <c:v>2225</c:v>
                </c:pt>
                <c:pt idx="446">
                  <c:v>2230</c:v>
                </c:pt>
                <c:pt idx="447">
                  <c:v>2235</c:v>
                </c:pt>
                <c:pt idx="448">
                  <c:v>2240</c:v>
                </c:pt>
                <c:pt idx="449">
                  <c:v>2245</c:v>
                </c:pt>
                <c:pt idx="450">
                  <c:v>2250</c:v>
                </c:pt>
                <c:pt idx="451">
                  <c:v>2255</c:v>
                </c:pt>
                <c:pt idx="452">
                  <c:v>2260</c:v>
                </c:pt>
                <c:pt idx="453">
                  <c:v>2265</c:v>
                </c:pt>
                <c:pt idx="454">
                  <c:v>2270</c:v>
                </c:pt>
                <c:pt idx="455">
                  <c:v>2275</c:v>
                </c:pt>
                <c:pt idx="456">
                  <c:v>2280</c:v>
                </c:pt>
                <c:pt idx="457">
                  <c:v>2285</c:v>
                </c:pt>
                <c:pt idx="458">
                  <c:v>2290</c:v>
                </c:pt>
                <c:pt idx="459">
                  <c:v>2295</c:v>
                </c:pt>
                <c:pt idx="460">
                  <c:v>2300</c:v>
                </c:pt>
                <c:pt idx="461">
                  <c:v>2305</c:v>
                </c:pt>
                <c:pt idx="462">
                  <c:v>2310</c:v>
                </c:pt>
                <c:pt idx="463">
                  <c:v>2315</c:v>
                </c:pt>
                <c:pt idx="464">
                  <c:v>2320</c:v>
                </c:pt>
                <c:pt idx="465">
                  <c:v>2325</c:v>
                </c:pt>
                <c:pt idx="466">
                  <c:v>2330</c:v>
                </c:pt>
                <c:pt idx="467">
                  <c:v>2335</c:v>
                </c:pt>
                <c:pt idx="468">
                  <c:v>2340</c:v>
                </c:pt>
                <c:pt idx="469">
                  <c:v>2345</c:v>
                </c:pt>
                <c:pt idx="470">
                  <c:v>2350</c:v>
                </c:pt>
                <c:pt idx="471">
                  <c:v>2355</c:v>
                </c:pt>
                <c:pt idx="472">
                  <c:v>2360</c:v>
                </c:pt>
                <c:pt idx="473">
                  <c:v>2365</c:v>
                </c:pt>
                <c:pt idx="474">
                  <c:v>2370</c:v>
                </c:pt>
                <c:pt idx="475">
                  <c:v>2375</c:v>
                </c:pt>
                <c:pt idx="476">
                  <c:v>2380</c:v>
                </c:pt>
                <c:pt idx="477">
                  <c:v>2385</c:v>
                </c:pt>
                <c:pt idx="478">
                  <c:v>2390</c:v>
                </c:pt>
                <c:pt idx="479">
                  <c:v>2395</c:v>
                </c:pt>
                <c:pt idx="480">
                  <c:v>2400</c:v>
                </c:pt>
                <c:pt idx="481">
                  <c:v>2405</c:v>
                </c:pt>
                <c:pt idx="482">
                  <c:v>2410</c:v>
                </c:pt>
                <c:pt idx="483">
                  <c:v>2415</c:v>
                </c:pt>
                <c:pt idx="484">
                  <c:v>2420</c:v>
                </c:pt>
                <c:pt idx="485">
                  <c:v>2425</c:v>
                </c:pt>
                <c:pt idx="486">
                  <c:v>2430</c:v>
                </c:pt>
                <c:pt idx="487">
                  <c:v>2435</c:v>
                </c:pt>
                <c:pt idx="488">
                  <c:v>2440</c:v>
                </c:pt>
                <c:pt idx="489">
                  <c:v>2445</c:v>
                </c:pt>
                <c:pt idx="490">
                  <c:v>2450</c:v>
                </c:pt>
                <c:pt idx="491">
                  <c:v>2455</c:v>
                </c:pt>
                <c:pt idx="492">
                  <c:v>2460</c:v>
                </c:pt>
                <c:pt idx="493">
                  <c:v>2465</c:v>
                </c:pt>
                <c:pt idx="494">
                  <c:v>2470</c:v>
                </c:pt>
                <c:pt idx="495">
                  <c:v>2475</c:v>
                </c:pt>
                <c:pt idx="496">
                  <c:v>2480</c:v>
                </c:pt>
                <c:pt idx="497">
                  <c:v>2485</c:v>
                </c:pt>
                <c:pt idx="498">
                  <c:v>2490</c:v>
                </c:pt>
                <c:pt idx="499">
                  <c:v>2495</c:v>
                </c:pt>
                <c:pt idx="500">
                  <c:v>2500</c:v>
                </c:pt>
                <c:pt idx="501">
                  <c:v>2505</c:v>
                </c:pt>
                <c:pt idx="502">
                  <c:v>2510</c:v>
                </c:pt>
                <c:pt idx="503">
                  <c:v>2515</c:v>
                </c:pt>
                <c:pt idx="504">
                  <c:v>2520</c:v>
                </c:pt>
                <c:pt idx="505">
                  <c:v>2525</c:v>
                </c:pt>
                <c:pt idx="506">
                  <c:v>2530</c:v>
                </c:pt>
                <c:pt idx="507">
                  <c:v>2535</c:v>
                </c:pt>
                <c:pt idx="508">
                  <c:v>2540</c:v>
                </c:pt>
                <c:pt idx="509">
                  <c:v>2545</c:v>
                </c:pt>
                <c:pt idx="510">
                  <c:v>2550</c:v>
                </c:pt>
                <c:pt idx="511">
                  <c:v>2555</c:v>
                </c:pt>
                <c:pt idx="512">
                  <c:v>2560</c:v>
                </c:pt>
                <c:pt idx="513">
                  <c:v>2565</c:v>
                </c:pt>
                <c:pt idx="514">
                  <c:v>2570</c:v>
                </c:pt>
                <c:pt idx="515">
                  <c:v>2575</c:v>
                </c:pt>
                <c:pt idx="516">
                  <c:v>2580</c:v>
                </c:pt>
                <c:pt idx="517">
                  <c:v>2585</c:v>
                </c:pt>
                <c:pt idx="518">
                  <c:v>2590</c:v>
                </c:pt>
                <c:pt idx="519">
                  <c:v>2595</c:v>
                </c:pt>
                <c:pt idx="520">
                  <c:v>2600</c:v>
                </c:pt>
                <c:pt idx="521">
                  <c:v>2605</c:v>
                </c:pt>
                <c:pt idx="522">
                  <c:v>2610</c:v>
                </c:pt>
                <c:pt idx="523">
                  <c:v>2615</c:v>
                </c:pt>
                <c:pt idx="524">
                  <c:v>2620</c:v>
                </c:pt>
                <c:pt idx="525">
                  <c:v>2625</c:v>
                </c:pt>
                <c:pt idx="526">
                  <c:v>2630</c:v>
                </c:pt>
                <c:pt idx="527">
                  <c:v>2635</c:v>
                </c:pt>
                <c:pt idx="528">
                  <c:v>2640</c:v>
                </c:pt>
                <c:pt idx="529">
                  <c:v>2645</c:v>
                </c:pt>
                <c:pt idx="530">
                  <c:v>2650</c:v>
                </c:pt>
                <c:pt idx="531">
                  <c:v>2655</c:v>
                </c:pt>
                <c:pt idx="532">
                  <c:v>2660</c:v>
                </c:pt>
                <c:pt idx="533">
                  <c:v>2665</c:v>
                </c:pt>
                <c:pt idx="534">
                  <c:v>2670</c:v>
                </c:pt>
                <c:pt idx="535">
                  <c:v>2675</c:v>
                </c:pt>
                <c:pt idx="536">
                  <c:v>2680</c:v>
                </c:pt>
                <c:pt idx="537">
                  <c:v>2685</c:v>
                </c:pt>
                <c:pt idx="538">
                  <c:v>2690</c:v>
                </c:pt>
                <c:pt idx="539">
                  <c:v>2695</c:v>
                </c:pt>
                <c:pt idx="540">
                  <c:v>2700</c:v>
                </c:pt>
                <c:pt idx="541">
                  <c:v>2705</c:v>
                </c:pt>
                <c:pt idx="542">
                  <c:v>2710</c:v>
                </c:pt>
                <c:pt idx="543">
                  <c:v>2715</c:v>
                </c:pt>
                <c:pt idx="544">
                  <c:v>2720</c:v>
                </c:pt>
                <c:pt idx="545">
                  <c:v>2725</c:v>
                </c:pt>
                <c:pt idx="546">
                  <c:v>2730</c:v>
                </c:pt>
                <c:pt idx="547">
                  <c:v>2735</c:v>
                </c:pt>
                <c:pt idx="548">
                  <c:v>2740</c:v>
                </c:pt>
                <c:pt idx="549">
                  <c:v>2745</c:v>
                </c:pt>
                <c:pt idx="550">
                  <c:v>2750</c:v>
                </c:pt>
                <c:pt idx="551">
                  <c:v>2755</c:v>
                </c:pt>
                <c:pt idx="552">
                  <c:v>2760</c:v>
                </c:pt>
                <c:pt idx="553">
                  <c:v>2765</c:v>
                </c:pt>
                <c:pt idx="554">
                  <c:v>2770</c:v>
                </c:pt>
                <c:pt idx="555">
                  <c:v>2775</c:v>
                </c:pt>
                <c:pt idx="556">
                  <c:v>2780</c:v>
                </c:pt>
                <c:pt idx="557">
                  <c:v>2785</c:v>
                </c:pt>
                <c:pt idx="558">
                  <c:v>2790</c:v>
                </c:pt>
                <c:pt idx="559">
                  <c:v>2795</c:v>
                </c:pt>
                <c:pt idx="560">
                  <c:v>2800</c:v>
                </c:pt>
                <c:pt idx="561">
                  <c:v>2805</c:v>
                </c:pt>
                <c:pt idx="562">
                  <c:v>2810</c:v>
                </c:pt>
                <c:pt idx="563">
                  <c:v>2815</c:v>
                </c:pt>
                <c:pt idx="564">
                  <c:v>2820</c:v>
                </c:pt>
                <c:pt idx="565">
                  <c:v>2825</c:v>
                </c:pt>
                <c:pt idx="566">
                  <c:v>2830</c:v>
                </c:pt>
                <c:pt idx="567">
                  <c:v>2835</c:v>
                </c:pt>
                <c:pt idx="568">
                  <c:v>2840</c:v>
                </c:pt>
                <c:pt idx="569">
                  <c:v>2845</c:v>
                </c:pt>
                <c:pt idx="570">
                  <c:v>2850</c:v>
                </c:pt>
                <c:pt idx="571">
                  <c:v>2855</c:v>
                </c:pt>
                <c:pt idx="572">
                  <c:v>2860</c:v>
                </c:pt>
                <c:pt idx="573">
                  <c:v>2865</c:v>
                </c:pt>
                <c:pt idx="574">
                  <c:v>2870</c:v>
                </c:pt>
                <c:pt idx="575">
                  <c:v>2875</c:v>
                </c:pt>
                <c:pt idx="576">
                  <c:v>2880</c:v>
                </c:pt>
                <c:pt idx="577">
                  <c:v>2885</c:v>
                </c:pt>
                <c:pt idx="578">
                  <c:v>2890</c:v>
                </c:pt>
                <c:pt idx="579">
                  <c:v>2895</c:v>
                </c:pt>
                <c:pt idx="580">
                  <c:v>2900</c:v>
                </c:pt>
                <c:pt idx="581">
                  <c:v>2905</c:v>
                </c:pt>
                <c:pt idx="582">
                  <c:v>2910</c:v>
                </c:pt>
                <c:pt idx="583">
                  <c:v>2915</c:v>
                </c:pt>
                <c:pt idx="584">
                  <c:v>2920</c:v>
                </c:pt>
                <c:pt idx="585">
                  <c:v>2925</c:v>
                </c:pt>
                <c:pt idx="586">
                  <c:v>2930</c:v>
                </c:pt>
                <c:pt idx="587">
                  <c:v>2935</c:v>
                </c:pt>
                <c:pt idx="588">
                  <c:v>2940</c:v>
                </c:pt>
                <c:pt idx="589">
                  <c:v>2945</c:v>
                </c:pt>
                <c:pt idx="590">
                  <c:v>2950</c:v>
                </c:pt>
                <c:pt idx="591">
                  <c:v>2955</c:v>
                </c:pt>
                <c:pt idx="592">
                  <c:v>2960</c:v>
                </c:pt>
                <c:pt idx="593">
                  <c:v>2965</c:v>
                </c:pt>
                <c:pt idx="594">
                  <c:v>2970</c:v>
                </c:pt>
                <c:pt idx="595">
                  <c:v>2975</c:v>
                </c:pt>
                <c:pt idx="596">
                  <c:v>2980</c:v>
                </c:pt>
                <c:pt idx="597">
                  <c:v>2985</c:v>
                </c:pt>
                <c:pt idx="598">
                  <c:v>2990</c:v>
                </c:pt>
                <c:pt idx="599">
                  <c:v>2995</c:v>
                </c:pt>
                <c:pt idx="600">
                  <c:v>3000</c:v>
                </c:pt>
                <c:pt idx="601">
                  <c:v>3005</c:v>
                </c:pt>
                <c:pt idx="602">
                  <c:v>3010</c:v>
                </c:pt>
                <c:pt idx="603">
                  <c:v>3015</c:v>
                </c:pt>
                <c:pt idx="604">
                  <c:v>3020</c:v>
                </c:pt>
                <c:pt idx="605">
                  <c:v>3025</c:v>
                </c:pt>
                <c:pt idx="606">
                  <c:v>3030</c:v>
                </c:pt>
                <c:pt idx="607">
                  <c:v>3035</c:v>
                </c:pt>
                <c:pt idx="608">
                  <c:v>3040</c:v>
                </c:pt>
                <c:pt idx="609">
                  <c:v>3045</c:v>
                </c:pt>
                <c:pt idx="610">
                  <c:v>3050</c:v>
                </c:pt>
                <c:pt idx="611">
                  <c:v>3055</c:v>
                </c:pt>
                <c:pt idx="612">
                  <c:v>3060</c:v>
                </c:pt>
                <c:pt idx="613">
                  <c:v>3065</c:v>
                </c:pt>
                <c:pt idx="614">
                  <c:v>3070</c:v>
                </c:pt>
                <c:pt idx="615">
                  <c:v>3075</c:v>
                </c:pt>
                <c:pt idx="616">
                  <c:v>3080</c:v>
                </c:pt>
                <c:pt idx="617">
                  <c:v>3085</c:v>
                </c:pt>
                <c:pt idx="618">
                  <c:v>3090</c:v>
                </c:pt>
                <c:pt idx="619">
                  <c:v>3095</c:v>
                </c:pt>
                <c:pt idx="620">
                  <c:v>3100</c:v>
                </c:pt>
                <c:pt idx="621">
                  <c:v>3105</c:v>
                </c:pt>
                <c:pt idx="622">
                  <c:v>3110</c:v>
                </c:pt>
                <c:pt idx="623">
                  <c:v>3115</c:v>
                </c:pt>
                <c:pt idx="624">
                  <c:v>3120</c:v>
                </c:pt>
                <c:pt idx="625">
                  <c:v>3125</c:v>
                </c:pt>
                <c:pt idx="626">
                  <c:v>3130</c:v>
                </c:pt>
                <c:pt idx="627">
                  <c:v>3135</c:v>
                </c:pt>
                <c:pt idx="628">
                  <c:v>3140</c:v>
                </c:pt>
                <c:pt idx="629">
                  <c:v>3145</c:v>
                </c:pt>
                <c:pt idx="630">
                  <c:v>3150</c:v>
                </c:pt>
                <c:pt idx="631">
                  <c:v>3155</c:v>
                </c:pt>
                <c:pt idx="632">
                  <c:v>3160</c:v>
                </c:pt>
                <c:pt idx="633">
                  <c:v>3165</c:v>
                </c:pt>
                <c:pt idx="634">
                  <c:v>3170</c:v>
                </c:pt>
                <c:pt idx="635">
                  <c:v>3175</c:v>
                </c:pt>
                <c:pt idx="636">
                  <c:v>3180</c:v>
                </c:pt>
                <c:pt idx="637">
                  <c:v>3185</c:v>
                </c:pt>
                <c:pt idx="638">
                  <c:v>3190</c:v>
                </c:pt>
                <c:pt idx="639">
                  <c:v>3195</c:v>
                </c:pt>
                <c:pt idx="640">
                  <c:v>3200</c:v>
                </c:pt>
                <c:pt idx="641">
                  <c:v>3205</c:v>
                </c:pt>
                <c:pt idx="642">
                  <c:v>3210</c:v>
                </c:pt>
                <c:pt idx="643">
                  <c:v>3215</c:v>
                </c:pt>
                <c:pt idx="644">
                  <c:v>3220</c:v>
                </c:pt>
                <c:pt idx="645">
                  <c:v>3225</c:v>
                </c:pt>
                <c:pt idx="646">
                  <c:v>3230</c:v>
                </c:pt>
                <c:pt idx="647">
                  <c:v>3235</c:v>
                </c:pt>
                <c:pt idx="648">
                  <c:v>3240</c:v>
                </c:pt>
                <c:pt idx="649">
                  <c:v>3245</c:v>
                </c:pt>
                <c:pt idx="650">
                  <c:v>3250</c:v>
                </c:pt>
                <c:pt idx="651">
                  <c:v>3255</c:v>
                </c:pt>
                <c:pt idx="652">
                  <c:v>3260</c:v>
                </c:pt>
                <c:pt idx="653">
                  <c:v>3265</c:v>
                </c:pt>
                <c:pt idx="654">
                  <c:v>3270</c:v>
                </c:pt>
                <c:pt idx="655">
                  <c:v>3275</c:v>
                </c:pt>
                <c:pt idx="656">
                  <c:v>3280</c:v>
                </c:pt>
                <c:pt idx="657">
                  <c:v>3285</c:v>
                </c:pt>
                <c:pt idx="658">
                  <c:v>3290</c:v>
                </c:pt>
                <c:pt idx="659">
                  <c:v>3295</c:v>
                </c:pt>
                <c:pt idx="660">
                  <c:v>3300</c:v>
                </c:pt>
                <c:pt idx="661">
                  <c:v>3305</c:v>
                </c:pt>
                <c:pt idx="662">
                  <c:v>3310</c:v>
                </c:pt>
                <c:pt idx="663">
                  <c:v>3315</c:v>
                </c:pt>
                <c:pt idx="664">
                  <c:v>3320</c:v>
                </c:pt>
                <c:pt idx="665">
                  <c:v>3325</c:v>
                </c:pt>
                <c:pt idx="666">
                  <c:v>3330</c:v>
                </c:pt>
                <c:pt idx="667">
                  <c:v>3335</c:v>
                </c:pt>
                <c:pt idx="668">
                  <c:v>3340</c:v>
                </c:pt>
                <c:pt idx="669">
                  <c:v>3345</c:v>
                </c:pt>
                <c:pt idx="670">
                  <c:v>3350</c:v>
                </c:pt>
                <c:pt idx="671">
                  <c:v>3355</c:v>
                </c:pt>
                <c:pt idx="672">
                  <c:v>3360</c:v>
                </c:pt>
                <c:pt idx="673">
                  <c:v>3365</c:v>
                </c:pt>
                <c:pt idx="674">
                  <c:v>3370</c:v>
                </c:pt>
                <c:pt idx="675">
                  <c:v>3375</c:v>
                </c:pt>
                <c:pt idx="676">
                  <c:v>3380</c:v>
                </c:pt>
                <c:pt idx="677">
                  <c:v>3385</c:v>
                </c:pt>
                <c:pt idx="678">
                  <c:v>3390</c:v>
                </c:pt>
                <c:pt idx="679">
                  <c:v>3395</c:v>
                </c:pt>
                <c:pt idx="680">
                  <c:v>3400</c:v>
                </c:pt>
                <c:pt idx="681">
                  <c:v>3405</c:v>
                </c:pt>
                <c:pt idx="682">
                  <c:v>3410</c:v>
                </c:pt>
                <c:pt idx="683">
                  <c:v>3415</c:v>
                </c:pt>
                <c:pt idx="684">
                  <c:v>3420</c:v>
                </c:pt>
                <c:pt idx="685">
                  <c:v>3425</c:v>
                </c:pt>
                <c:pt idx="686">
                  <c:v>3430</c:v>
                </c:pt>
                <c:pt idx="687">
                  <c:v>3435</c:v>
                </c:pt>
                <c:pt idx="688">
                  <c:v>3440</c:v>
                </c:pt>
                <c:pt idx="689">
                  <c:v>3445</c:v>
                </c:pt>
                <c:pt idx="690">
                  <c:v>3450</c:v>
                </c:pt>
                <c:pt idx="691">
                  <c:v>3455</c:v>
                </c:pt>
                <c:pt idx="692">
                  <c:v>3460</c:v>
                </c:pt>
                <c:pt idx="693">
                  <c:v>3465</c:v>
                </c:pt>
                <c:pt idx="694">
                  <c:v>3470</c:v>
                </c:pt>
                <c:pt idx="695">
                  <c:v>3475</c:v>
                </c:pt>
                <c:pt idx="696">
                  <c:v>3480</c:v>
                </c:pt>
                <c:pt idx="697">
                  <c:v>3485</c:v>
                </c:pt>
                <c:pt idx="698">
                  <c:v>3490</c:v>
                </c:pt>
                <c:pt idx="699">
                  <c:v>3495</c:v>
                </c:pt>
                <c:pt idx="700">
                  <c:v>3500</c:v>
                </c:pt>
                <c:pt idx="701">
                  <c:v>3505</c:v>
                </c:pt>
                <c:pt idx="702">
                  <c:v>3510</c:v>
                </c:pt>
                <c:pt idx="703">
                  <c:v>3515</c:v>
                </c:pt>
                <c:pt idx="704">
                  <c:v>3520</c:v>
                </c:pt>
                <c:pt idx="705">
                  <c:v>3525</c:v>
                </c:pt>
                <c:pt idx="706">
                  <c:v>3530</c:v>
                </c:pt>
                <c:pt idx="707">
                  <c:v>3535</c:v>
                </c:pt>
                <c:pt idx="708">
                  <c:v>3540</c:v>
                </c:pt>
                <c:pt idx="709">
                  <c:v>3545</c:v>
                </c:pt>
                <c:pt idx="710">
                  <c:v>3550</c:v>
                </c:pt>
                <c:pt idx="711">
                  <c:v>3555</c:v>
                </c:pt>
                <c:pt idx="712">
                  <c:v>3560</c:v>
                </c:pt>
                <c:pt idx="713">
                  <c:v>3565</c:v>
                </c:pt>
                <c:pt idx="714">
                  <c:v>3570</c:v>
                </c:pt>
                <c:pt idx="715">
                  <c:v>3575</c:v>
                </c:pt>
                <c:pt idx="716">
                  <c:v>3580</c:v>
                </c:pt>
                <c:pt idx="717">
                  <c:v>3585</c:v>
                </c:pt>
                <c:pt idx="718">
                  <c:v>3590</c:v>
                </c:pt>
                <c:pt idx="719">
                  <c:v>3595</c:v>
                </c:pt>
                <c:pt idx="720">
                  <c:v>3600</c:v>
                </c:pt>
                <c:pt idx="721">
                  <c:v>3605</c:v>
                </c:pt>
                <c:pt idx="722">
                  <c:v>3610</c:v>
                </c:pt>
                <c:pt idx="723">
                  <c:v>3615</c:v>
                </c:pt>
                <c:pt idx="724">
                  <c:v>3620</c:v>
                </c:pt>
                <c:pt idx="725">
                  <c:v>3625</c:v>
                </c:pt>
                <c:pt idx="726">
                  <c:v>3630</c:v>
                </c:pt>
                <c:pt idx="727">
                  <c:v>3635</c:v>
                </c:pt>
                <c:pt idx="728">
                  <c:v>3640</c:v>
                </c:pt>
                <c:pt idx="729">
                  <c:v>3645</c:v>
                </c:pt>
                <c:pt idx="730">
                  <c:v>3650</c:v>
                </c:pt>
                <c:pt idx="731">
                  <c:v>3655</c:v>
                </c:pt>
                <c:pt idx="732">
                  <c:v>3660</c:v>
                </c:pt>
                <c:pt idx="733">
                  <c:v>3665</c:v>
                </c:pt>
                <c:pt idx="734">
                  <c:v>3670</c:v>
                </c:pt>
                <c:pt idx="735">
                  <c:v>3675</c:v>
                </c:pt>
                <c:pt idx="736">
                  <c:v>3680</c:v>
                </c:pt>
                <c:pt idx="737">
                  <c:v>3685</c:v>
                </c:pt>
                <c:pt idx="738">
                  <c:v>3690</c:v>
                </c:pt>
                <c:pt idx="739">
                  <c:v>3695</c:v>
                </c:pt>
                <c:pt idx="740">
                  <c:v>3700</c:v>
                </c:pt>
                <c:pt idx="741">
                  <c:v>3705</c:v>
                </c:pt>
                <c:pt idx="742">
                  <c:v>3710</c:v>
                </c:pt>
                <c:pt idx="743">
                  <c:v>3715</c:v>
                </c:pt>
                <c:pt idx="744">
                  <c:v>3720</c:v>
                </c:pt>
                <c:pt idx="745">
                  <c:v>3725</c:v>
                </c:pt>
                <c:pt idx="746">
                  <c:v>3730</c:v>
                </c:pt>
                <c:pt idx="747">
                  <c:v>3735</c:v>
                </c:pt>
                <c:pt idx="748">
                  <c:v>3740</c:v>
                </c:pt>
                <c:pt idx="749">
                  <c:v>3745</c:v>
                </c:pt>
                <c:pt idx="750">
                  <c:v>3750</c:v>
                </c:pt>
                <c:pt idx="751">
                  <c:v>3755</c:v>
                </c:pt>
                <c:pt idx="752">
                  <c:v>3760</c:v>
                </c:pt>
                <c:pt idx="753">
                  <c:v>3765</c:v>
                </c:pt>
                <c:pt idx="754">
                  <c:v>3770</c:v>
                </c:pt>
                <c:pt idx="755">
                  <c:v>3775</c:v>
                </c:pt>
                <c:pt idx="756">
                  <c:v>3780</c:v>
                </c:pt>
                <c:pt idx="757">
                  <c:v>3785</c:v>
                </c:pt>
                <c:pt idx="758">
                  <c:v>3790</c:v>
                </c:pt>
                <c:pt idx="759">
                  <c:v>3795</c:v>
                </c:pt>
                <c:pt idx="760">
                  <c:v>3800</c:v>
                </c:pt>
                <c:pt idx="761">
                  <c:v>3805</c:v>
                </c:pt>
                <c:pt idx="762">
                  <c:v>3810</c:v>
                </c:pt>
                <c:pt idx="763">
                  <c:v>3815</c:v>
                </c:pt>
                <c:pt idx="764">
                  <c:v>3820</c:v>
                </c:pt>
                <c:pt idx="765">
                  <c:v>3825</c:v>
                </c:pt>
                <c:pt idx="766">
                  <c:v>3830</c:v>
                </c:pt>
                <c:pt idx="767">
                  <c:v>3835</c:v>
                </c:pt>
                <c:pt idx="768">
                  <c:v>3840</c:v>
                </c:pt>
                <c:pt idx="769">
                  <c:v>3845</c:v>
                </c:pt>
                <c:pt idx="770">
                  <c:v>3850</c:v>
                </c:pt>
                <c:pt idx="771">
                  <c:v>3855</c:v>
                </c:pt>
                <c:pt idx="772">
                  <c:v>3860</c:v>
                </c:pt>
                <c:pt idx="773">
                  <c:v>3865</c:v>
                </c:pt>
                <c:pt idx="774">
                  <c:v>3870</c:v>
                </c:pt>
                <c:pt idx="775">
                  <c:v>3875</c:v>
                </c:pt>
                <c:pt idx="776">
                  <c:v>3880</c:v>
                </c:pt>
                <c:pt idx="777">
                  <c:v>3885</c:v>
                </c:pt>
                <c:pt idx="778">
                  <c:v>3890</c:v>
                </c:pt>
                <c:pt idx="779">
                  <c:v>3895</c:v>
                </c:pt>
                <c:pt idx="780">
                  <c:v>3900</c:v>
                </c:pt>
                <c:pt idx="781">
                  <c:v>3905</c:v>
                </c:pt>
                <c:pt idx="782">
                  <c:v>3910</c:v>
                </c:pt>
                <c:pt idx="783">
                  <c:v>3915</c:v>
                </c:pt>
                <c:pt idx="784">
                  <c:v>3920</c:v>
                </c:pt>
                <c:pt idx="785">
                  <c:v>3925</c:v>
                </c:pt>
                <c:pt idx="786">
                  <c:v>3930</c:v>
                </c:pt>
                <c:pt idx="787">
                  <c:v>3935</c:v>
                </c:pt>
                <c:pt idx="788">
                  <c:v>3940</c:v>
                </c:pt>
                <c:pt idx="789">
                  <c:v>3945</c:v>
                </c:pt>
                <c:pt idx="790">
                  <c:v>3950</c:v>
                </c:pt>
                <c:pt idx="791">
                  <c:v>3955</c:v>
                </c:pt>
                <c:pt idx="792">
                  <c:v>3960</c:v>
                </c:pt>
                <c:pt idx="793">
                  <c:v>3965</c:v>
                </c:pt>
                <c:pt idx="794">
                  <c:v>3970</c:v>
                </c:pt>
                <c:pt idx="795">
                  <c:v>3975</c:v>
                </c:pt>
                <c:pt idx="796">
                  <c:v>3980</c:v>
                </c:pt>
                <c:pt idx="797">
                  <c:v>3985</c:v>
                </c:pt>
                <c:pt idx="798">
                  <c:v>3990</c:v>
                </c:pt>
                <c:pt idx="799">
                  <c:v>3995</c:v>
                </c:pt>
                <c:pt idx="800">
                  <c:v>4000</c:v>
                </c:pt>
                <c:pt idx="801">
                  <c:v>4005</c:v>
                </c:pt>
                <c:pt idx="802">
                  <c:v>4010</c:v>
                </c:pt>
                <c:pt idx="803">
                  <c:v>4015</c:v>
                </c:pt>
                <c:pt idx="804">
                  <c:v>4020</c:v>
                </c:pt>
                <c:pt idx="805">
                  <c:v>4025</c:v>
                </c:pt>
                <c:pt idx="806">
                  <c:v>4030</c:v>
                </c:pt>
                <c:pt idx="807">
                  <c:v>4035</c:v>
                </c:pt>
                <c:pt idx="808">
                  <c:v>4040</c:v>
                </c:pt>
                <c:pt idx="809">
                  <c:v>4045</c:v>
                </c:pt>
                <c:pt idx="810">
                  <c:v>4050</c:v>
                </c:pt>
                <c:pt idx="811">
                  <c:v>4055</c:v>
                </c:pt>
                <c:pt idx="812">
                  <c:v>4060</c:v>
                </c:pt>
                <c:pt idx="813">
                  <c:v>4065</c:v>
                </c:pt>
                <c:pt idx="814">
                  <c:v>4070</c:v>
                </c:pt>
                <c:pt idx="815">
                  <c:v>4075</c:v>
                </c:pt>
                <c:pt idx="816">
                  <c:v>4080</c:v>
                </c:pt>
                <c:pt idx="817">
                  <c:v>4085</c:v>
                </c:pt>
                <c:pt idx="818">
                  <c:v>4090</c:v>
                </c:pt>
                <c:pt idx="819">
                  <c:v>4095</c:v>
                </c:pt>
                <c:pt idx="820">
                  <c:v>4100</c:v>
                </c:pt>
                <c:pt idx="821">
                  <c:v>4105</c:v>
                </c:pt>
                <c:pt idx="822">
                  <c:v>4110</c:v>
                </c:pt>
                <c:pt idx="823">
                  <c:v>4115</c:v>
                </c:pt>
                <c:pt idx="824">
                  <c:v>4120</c:v>
                </c:pt>
                <c:pt idx="825">
                  <c:v>4125</c:v>
                </c:pt>
                <c:pt idx="826">
                  <c:v>4130</c:v>
                </c:pt>
                <c:pt idx="827">
                  <c:v>4135</c:v>
                </c:pt>
                <c:pt idx="828">
                  <c:v>4140</c:v>
                </c:pt>
                <c:pt idx="829">
                  <c:v>4145</c:v>
                </c:pt>
                <c:pt idx="830">
                  <c:v>4150</c:v>
                </c:pt>
                <c:pt idx="831">
                  <c:v>4155</c:v>
                </c:pt>
                <c:pt idx="832">
                  <c:v>4160</c:v>
                </c:pt>
                <c:pt idx="833">
                  <c:v>4165</c:v>
                </c:pt>
                <c:pt idx="834">
                  <c:v>4170</c:v>
                </c:pt>
                <c:pt idx="835">
                  <c:v>4175</c:v>
                </c:pt>
                <c:pt idx="836">
                  <c:v>4180</c:v>
                </c:pt>
                <c:pt idx="837">
                  <c:v>4185</c:v>
                </c:pt>
                <c:pt idx="838">
                  <c:v>4190</c:v>
                </c:pt>
                <c:pt idx="839">
                  <c:v>4195</c:v>
                </c:pt>
                <c:pt idx="840">
                  <c:v>4200</c:v>
                </c:pt>
                <c:pt idx="841">
                  <c:v>4205</c:v>
                </c:pt>
                <c:pt idx="842">
                  <c:v>4210</c:v>
                </c:pt>
                <c:pt idx="843">
                  <c:v>4215</c:v>
                </c:pt>
                <c:pt idx="844">
                  <c:v>4220</c:v>
                </c:pt>
                <c:pt idx="845">
                  <c:v>4225</c:v>
                </c:pt>
                <c:pt idx="846">
                  <c:v>4230</c:v>
                </c:pt>
                <c:pt idx="847">
                  <c:v>4235</c:v>
                </c:pt>
                <c:pt idx="848">
                  <c:v>4240</c:v>
                </c:pt>
                <c:pt idx="849">
                  <c:v>4245</c:v>
                </c:pt>
                <c:pt idx="850">
                  <c:v>4250</c:v>
                </c:pt>
                <c:pt idx="851">
                  <c:v>4255</c:v>
                </c:pt>
                <c:pt idx="852">
                  <c:v>4260</c:v>
                </c:pt>
                <c:pt idx="853">
                  <c:v>4265</c:v>
                </c:pt>
                <c:pt idx="854">
                  <c:v>4270</c:v>
                </c:pt>
                <c:pt idx="855">
                  <c:v>4275</c:v>
                </c:pt>
                <c:pt idx="856">
                  <c:v>4280</c:v>
                </c:pt>
                <c:pt idx="857">
                  <c:v>4285</c:v>
                </c:pt>
                <c:pt idx="858">
                  <c:v>4290</c:v>
                </c:pt>
                <c:pt idx="859">
                  <c:v>4295</c:v>
                </c:pt>
                <c:pt idx="860">
                  <c:v>4300</c:v>
                </c:pt>
                <c:pt idx="861">
                  <c:v>4305</c:v>
                </c:pt>
                <c:pt idx="862">
                  <c:v>4310</c:v>
                </c:pt>
                <c:pt idx="863">
                  <c:v>4315</c:v>
                </c:pt>
                <c:pt idx="864">
                  <c:v>4320</c:v>
                </c:pt>
                <c:pt idx="865">
                  <c:v>4325</c:v>
                </c:pt>
                <c:pt idx="866">
                  <c:v>4330</c:v>
                </c:pt>
                <c:pt idx="867">
                  <c:v>4335</c:v>
                </c:pt>
                <c:pt idx="868">
                  <c:v>4340</c:v>
                </c:pt>
                <c:pt idx="869">
                  <c:v>4345</c:v>
                </c:pt>
                <c:pt idx="870">
                  <c:v>4350</c:v>
                </c:pt>
                <c:pt idx="871">
                  <c:v>4355</c:v>
                </c:pt>
                <c:pt idx="872">
                  <c:v>4360</c:v>
                </c:pt>
                <c:pt idx="873">
                  <c:v>4365</c:v>
                </c:pt>
                <c:pt idx="874">
                  <c:v>4370</c:v>
                </c:pt>
                <c:pt idx="875">
                  <c:v>4375</c:v>
                </c:pt>
                <c:pt idx="876">
                  <c:v>4380</c:v>
                </c:pt>
                <c:pt idx="877">
                  <c:v>4385</c:v>
                </c:pt>
                <c:pt idx="878">
                  <c:v>4390</c:v>
                </c:pt>
                <c:pt idx="879">
                  <c:v>4395</c:v>
                </c:pt>
                <c:pt idx="880">
                  <c:v>4400</c:v>
                </c:pt>
                <c:pt idx="881">
                  <c:v>4405</c:v>
                </c:pt>
                <c:pt idx="882">
                  <c:v>4410</c:v>
                </c:pt>
                <c:pt idx="883">
                  <c:v>4415</c:v>
                </c:pt>
                <c:pt idx="884">
                  <c:v>4420</c:v>
                </c:pt>
                <c:pt idx="885">
                  <c:v>4425</c:v>
                </c:pt>
                <c:pt idx="886">
                  <c:v>4430</c:v>
                </c:pt>
                <c:pt idx="887">
                  <c:v>4435</c:v>
                </c:pt>
                <c:pt idx="888">
                  <c:v>4440</c:v>
                </c:pt>
                <c:pt idx="889">
                  <c:v>4445</c:v>
                </c:pt>
                <c:pt idx="890">
                  <c:v>4450</c:v>
                </c:pt>
                <c:pt idx="891">
                  <c:v>4455</c:v>
                </c:pt>
                <c:pt idx="892">
                  <c:v>4460</c:v>
                </c:pt>
                <c:pt idx="893">
                  <c:v>4465</c:v>
                </c:pt>
                <c:pt idx="894">
                  <c:v>4470</c:v>
                </c:pt>
                <c:pt idx="895">
                  <c:v>4475</c:v>
                </c:pt>
                <c:pt idx="896">
                  <c:v>4480</c:v>
                </c:pt>
                <c:pt idx="897">
                  <c:v>4485</c:v>
                </c:pt>
                <c:pt idx="898">
                  <c:v>4490</c:v>
                </c:pt>
                <c:pt idx="899">
                  <c:v>4495</c:v>
                </c:pt>
                <c:pt idx="900">
                  <c:v>4500</c:v>
                </c:pt>
                <c:pt idx="901">
                  <c:v>4505</c:v>
                </c:pt>
                <c:pt idx="902">
                  <c:v>4510</c:v>
                </c:pt>
                <c:pt idx="903">
                  <c:v>4515</c:v>
                </c:pt>
                <c:pt idx="904">
                  <c:v>4520</c:v>
                </c:pt>
                <c:pt idx="905">
                  <c:v>4525</c:v>
                </c:pt>
                <c:pt idx="906">
                  <c:v>4530</c:v>
                </c:pt>
                <c:pt idx="907">
                  <c:v>4535</c:v>
                </c:pt>
                <c:pt idx="908">
                  <c:v>4540</c:v>
                </c:pt>
                <c:pt idx="909">
                  <c:v>4545</c:v>
                </c:pt>
                <c:pt idx="910">
                  <c:v>4550</c:v>
                </c:pt>
                <c:pt idx="911">
                  <c:v>4555</c:v>
                </c:pt>
                <c:pt idx="912">
                  <c:v>4560</c:v>
                </c:pt>
                <c:pt idx="913">
                  <c:v>4565</c:v>
                </c:pt>
                <c:pt idx="914">
                  <c:v>4570</c:v>
                </c:pt>
                <c:pt idx="915">
                  <c:v>4575</c:v>
                </c:pt>
                <c:pt idx="916">
                  <c:v>4580</c:v>
                </c:pt>
                <c:pt idx="917">
                  <c:v>4585</c:v>
                </c:pt>
                <c:pt idx="918">
                  <c:v>4590</c:v>
                </c:pt>
                <c:pt idx="919">
                  <c:v>4595</c:v>
                </c:pt>
                <c:pt idx="920">
                  <c:v>4600</c:v>
                </c:pt>
                <c:pt idx="921">
                  <c:v>4605</c:v>
                </c:pt>
                <c:pt idx="922">
                  <c:v>4610</c:v>
                </c:pt>
                <c:pt idx="923">
                  <c:v>4615</c:v>
                </c:pt>
                <c:pt idx="924">
                  <c:v>4620</c:v>
                </c:pt>
                <c:pt idx="925">
                  <c:v>4625</c:v>
                </c:pt>
                <c:pt idx="926">
                  <c:v>4630</c:v>
                </c:pt>
                <c:pt idx="927">
                  <c:v>4635</c:v>
                </c:pt>
                <c:pt idx="928">
                  <c:v>4640</c:v>
                </c:pt>
                <c:pt idx="929">
                  <c:v>4645</c:v>
                </c:pt>
                <c:pt idx="930">
                  <c:v>4650</c:v>
                </c:pt>
                <c:pt idx="931">
                  <c:v>4655</c:v>
                </c:pt>
                <c:pt idx="932">
                  <c:v>4660</c:v>
                </c:pt>
                <c:pt idx="933">
                  <c:v>4665</c:v>
                </c:pt>
                <c:pt idx="934">
                  <c:v>4670</c:v>
                </c:pt>
                <c:pt idx="935">
                  <c:v>4675</c:v>
                </c:pt>
                <c:pt idx="936">
                  <c:v>4680</c:v>
                </c:pt>
                <c:pt idx="937">
                  <c:v>4685</c:v>
                </c:pt>
                <c:pt idx="938">
                  <c:v>4690</c:v>
                </c:pt>
                <c:pt idx="939">
                  <c:v>4695</c:v>
                </c:pt>
                <c:pt idx="940">
                  <c:v>4700</c:v>
                </c:pt>
                <c:pt idx="941">
                  <c:v>4705</c:v>
                </c:pt>
              </c:numCache>
            </c:numRef>
          </c:xVal>
          <c:yVal>
            <c:numRef>
              <c:f>Sheet1!$E$3:$E$944</c:f>
              <c:numCache>
                <c:formatCode>General</c:formatCode>
                <c:ptCount val="942"/>
                <c:pt idx="0">
                  <c:v>1.9960079840319611E-3</c:v>
                </c:pt>
                <c:pt idx="1">
                  <c:v>9.9009900990100191E-3</c:v>
                </c:pt>
                <c:pt idx="2">
                  <c:v>1.9607843137254902E-2</c:v>
                </c:pt>
                <c:pt idx="3">
                  <c:v>2.9126213592233007E-2</c:v>
                </c:pt>
                <c:pt idx="4">
                  <c:v>3.8461538461538484E-2</c:v>
                </c:pt>
                <c:pt idx="5">
                  <c:v>4.7619047619047714E-2</c:v>
                </c:pt>
                <c:pt idx="6">
                  <c:v>5.6603773584905683E-2</c:v>
                </c:pt>
                <c:pt idx="7">
                  <c:v>6.5420560747663573E-2</c:v>
                </c:pt>
                <c:pt idx="8">
                  <c:v>7.4074074074074084E-2</c:v>
                </c:pt>
                <c:pt idx="9">
                  <c:v>8.2568807339450379E-2</c:v>
                </c:pt>
                <c:pt idx="10">
                  <c:v>9.0909090909091508E-2</c:v>
                </c:pt>
                <c:pt idx="11">
                  <c:v>9.909909909910021E-2</c:v>
                </c:pt>
                <c:pt idx="12">
                  <c:v>0.10714285714285714</c:v>
                </c:pt>
                <c:pt idx="13">
                  <c:v>0.11504424778761174</c:v>
                </c:pt>
                <c:pt idx="14">
                  <c:v>0.12280701754385964</c:v>
                </c:pt>
                <c:pt idx="15">
                  <c:v>0.1304347826086957</c:v>
                </c:pt>
                <c:pt idx="16">
                  <c:v>0.13793103448275959</c:v>
                </c:pt>
                <c:pt idx="17">
                  <c:v>0.14529914529914628</c:v>
                </c:pt>
                <c:pt idx="18">
                  <c:v>0.15254237288135741</c:v>
                </c:pt>
                <c:pt idx="19">
                  <c:v>0.15966386554621934</c:v>
                </c:pt>
                <c:pt idx="20">
                  <c:v>0.16666666666666669</c:v>
                </c:pt>
                <c:pt idx="21">
                  <c:v>0.16528925619834828</c:v>
                </c:pt>
                <c:pt idx="22">
                  <c:v>0.16393442622950818</c:v>
                </c:pt>
                <c:pt idx="23">
                  <c:v>0.16260162601626019</c:v>
                </c:pt>
                <c:pt idx="24">
                  <c:v>0.16129032258064593</c:v>
                </c:pt>
                <c:pt idx="25">
                  <c:v>0.16000000000000036</c:v>
                </c:pt>
                <c:pt idx="26">
                  <c:v>0.15873015873015894</c:v>
                </c:pt>
                <c:pt idx="27">
                  <c:v>0.15748031496063078</c:v>
                </c:pt>
                <c:pt idx="28">
                  <c:v>0.15625000000000044</c:v>
                </c:pt>
                <c:pt idx="29">
                  <c:v>0.15503875968992345</c:v>
                </c:pt>
                <c:pt idx="30">
                  <c:v>0.15384615384615524</c:v>
                </c:pt>
                <c:pt idx="31">
                  <c:v>0.15267175572519084</c:v>
                </c:pt>
                <c:pt idx="32">
                  <c:v>0.15151515151515288</c:v>
                </c:pt>
                <c:pt idx="33">
                  <c:v>0.15037593984962441</c:v>
                </c:pt>
                <c:pt idx="34">
                  <c:v>0.14925373134328371</c:v>
                </c:pt>
                <c:pt idx="35">
                  <c:v>0.14814814814814894</c:v>
                </c:pt>
                <c:pt idx="36">
                  <c:v>0.14705882352941191</c:v>
                </c:pt>
                <c:pt idx="37">
                  <c:v>0.14598540145985486</c:v>
                </c:pt>
                <c:pt idx="38">
                  <c:v>0.14492753623188406</c:v>
                </c:pt>
                <c:pt idx="39">
                  <c:v>0.14388489208633201</c:v>
                </c:pt>
                <c:pt idx="40">
                  <c:v>0.14285714285714407</c:v>
                </c:pt>
                <c:pt idx="41">
                  <c:v>0.14184397163120571</c:v>
                </c:pt>
                <c:pt idx="42">
                  <c:v>0.14084507042253541</c:v>
                </c:pt>
                <c:pt idx="43">
                  <c:v>0.13986013986014084</c:v>
                </c:pt>
                <c:pt idx="44">
                  <c:v>0.1388888888888889</c:v>
                </c:pt>
                <c:pt idx="45">
                  <c:v>0.13793103448275959</c:v>
                </c:pt>
                <c:pt idx="46">
                  <c:v>0.13698630136986398</c:v>
                </c:pt>
                <c:pt idx="47">
                  <c:v>0.1360544217687075</c:v>
                </c:pt>
                <c:pt idx="48">
                  <c:v>0.135135135135136</c:v>
                </c:pt>
                <c:pt idx="49">
                  <c:v>0.13422818791946403</c:v>
                </c:pt>
                <c:pt idx="50">
                  <c:v>0.13333333333333341</c:v>
                </c:pt>
                <c:pt idx="51">
                  <c:v>0.13245033112582913</c:v>
                </c:pt>
                <c:pt idx="52">
                  <c:v>0.13157894736842121</c:v>
                </c:pt>
                <c:pt idx="53">
                  <c:v>0.13071895424836621</c:v>
                </c:pt>
                <c:pt idx="54">
                  <c:v>0.12987012987012986</c:v>
                </c:pt>
                <c:pt idx="55">
                  <c:v>0.12903225806451613</c:v>
                </c:pt>
                <c:pt idx="56">
                  <c:v>0.12820512820512819</c:v>
                </c:pt>
                <c:pt idx="57">
                  <c:v>0.12738853503184713</c:v>
                </c:pt>
                <c:pt idx="58">
                  <c:v>0.12658227848101269</c:v>
                </c:pt>
                <c:pt idx="59">
                  <c:v>0.12578616352201274</c:v>
                </c:pt>
                <c:pt idx="60">
                  <c:v>0.125</c:v>
                </c:pt>
                <c:pt idx="61">
                  <c:v>0.12422360248447299</c:v>
                </c:pt>
                <c:pt idx="62">
                  <c:v>0.12345679012345678</c:v>
                </c:pt>
                <c:pt idx="63">
                  <c:v>0.12269938650306748</c:v>
                </c:pt>
                <c:pt idx="64">
                  <c:v>0.12195121951219511</c:v>
                </c:pt>
                <c:pt idx="65">
                  <c:v>0.12121212121212177</c:v>
                </c:pt>
                <c:pt idx="66">
                  <c:v>0.12048192771084337</c:v>
                </c:pt>
                <c:pt idx="67">
                  <c:v>0.11976047904191715</c:v>
                </c:pt>
                <c:pt idx="68">
                  <c:v>0.11904761904761954</c:v>
                </c:pt>
                <c:pt idx="69">
                  <c:v>0.11834319526627279</c:v>
                </c:pt>
                <c:pt idx="70">
                  <c:v>0.1176470588235297</c:v>
                </c:pt>
                <c:pt idx="71">
                  <c:v>0.11695906432748535</c:v>
                </c:pt>
                <c:pt idx="72">
                  <c:v>0.11627906976744203</c:v>
                </c:pt>
                <c:pt idx="73">
                  <c:v>0.11560693641618579</c:v>
                </c:pt>
                <c:pt idx="74">
                  <c:v>0.11494252873563272</c:v>
                </c:pt>
                <c:pt idx="75">
                  <c:v>0.114285714285715</c:v>
                </c:pt>
                <c:pt idx="76">
                  <c:v>0.11363636363636358</c:v>
                </c:pt>
                <c:pt idx="77">
                  <c:v>0.11299435028248642</c:v>
                </c:pt>
                <c:pt idx="78">
                  <c:v>0.11235955056179747</c:v>
                </c:pt>
                <c:pt idx="79">
                  <c:v>0.11173184357541995</c:v>
                </c:pt>
                <c:pt idx="80">
                  <c:v>0.11111111111111129</c:v>
                </c:pt>
                <c:pt idx="81">
                  <c:v>0.11049723756906055</c:v>
                </c:pt>
                <c:pt idx="82">
                  <c:v>0.10989010989011012</c:v>
                </c:pt>
                <c:pt idx="83">
                  <c:v>0.10928961748633879</c:v>
                </c:pt>
                <c:pt idx="84">
                  <c:v>0.10869565217391415</c:v>
                </c:pt>
                <c:pt idx="85">
                  <c:v>0.10810810810810811</c:v>
                </c:pt>
                <c:pt idx="86">
                  <c:v>0.10752688172043086</c:v>
                </c:pt>
                <c:pt idx="87">
                  <c:v>0.10695187165775401</c:v>
                </c:pt>
                <c:pt idx="88">
                  <c:v>0.10638297872340426</c:v>
                </c:pt>
                <c:pt idx="89">
                  <c:v>0.10582010582010599</c:v>
                </c:pt>
                <c:pt idx="90">
                  <c:v>0.10526315789473686</c:v>
                </c:pt>
                <c:pt idx="91">
                  <c:v>0.10471204188481679</c:v>
                </c:pt>
                <c:pt idx="92">
                  <c:v>0.10416666666666717</c:v>
                </c:pt>
                <c:pt idx="93">
                  <c:v>0.1036269430051823</c:v>
                </c:pt>
                <c:pt idx="94">
                  <c:v>0.10309278350515523</c:v>
                </c:pt>
                <c:pt idx="95">
                  <c:v>0.10256410256410305</c:v>
                </c:pt>
                <c:pt idx="96">
                  <c:v>0.10204081632653061</c:v>
                </c:pt>
                <c:pt idx="97">
                  <c:v>0.10152284263959392</c:v>
                </c:pt>
                <c:pt idx="98">
                  <c:v>0.10101010101010102</c:v>
                </c:pt>
                <c:pt idx="99">
                  <c:v>0.10050251256281409</c:v>
                </c:pt>
                <c:pt idx="100">
                  <c:v>0.1</c:v>
                </c:pt>
                <c:pt idx="101">
                  <c:v>9.9502487562189768E-2</c:v>
                </c:pt>
                <c:pt idx="102">
                  <c:v>9.9009900990100028E-2</c:v>
                </c:pt>
                <c:pt idx="103">
                  <c:v>9.8522167487685691E-2</c:v>
                </c:pt>
                <c:pt idx="104">
                  <c:v>9.8039215686274744E-2</c:v>
                </c:pt>
                <c:pt idx="105">
                  <c:v>9.7560975609756267E-2</c:v>
                </c:pt>
                <c:pt idx="106">
                  <c:v>9.7087378640776725E-2</c:v>
                </c:pt>
                <c:pt idx="107">
                  <c:v>9.6618357487922704E-2</c:v>
                </c:pt>
                <c:pt idx="108">
                  <c:v>9.6153846153847172E-2</c:v>
                </c:pt>
                <c:pt idx="109">
                  <c:v>9.569377990430622E-2</c:v>
                </c:pt>
                <c:pt idx="110">
                  <c:v>9.5238095238095746E-2</c:v>
                </c:pt>
                <c:pt idx="111">
                  <c:v>9.4786729857820065E-2</c:v>
                </c:pt>
                <c:pt idx="112">
                  <c:v>9.4339622641509524E-2</c:v>
                </c:pt>
                <c:pt idx="113">
                  <c:v>9.3896713615023567E-2</c:v>
                </c:pt>
                <c:pt idx="114">
                  <c:v>9.3457943925234682E-2</c:v>
                </c:pt>
                <c:pt idx="115">
                  <c:v>9.3023255813953543E-2</c:v>
                </c:pt>
                <c:pt idx="116">
                  <c:v>9.2592592592593601E-2</c:v>
                </c:pt>
                <c:pt idx="117">
                  <c:v>9.2165898617511524E-2</c:v>
                </c:pt>
                <c:pt idx="118">
                  <c:v>9.1743119266055009E-2</c:v>
                </c:pt>
                <c:pt idx="119">
                  <c:v>9.1324200913242753E-2</c:v>
                </c:pt>
                <c:pt idx="120">
                  <c:v>9.0909090909091508E-2</c:v>
                </c:pt>
                <c:pt idx="121">
                  <c:v>9.0497737556560987E-2</c:v>
                </c:pt>
                <c:pt idx="122">
                  <c:v>9.0090090090091113E-2</c:v>
                </c:pt>
                <c:pt idx="123">
                  <c:v>8.9686098654708543E-2</c:v>
                </c:pt>
                <c:pt idx="124">
                  <c:v>8.9285714285713982E-2</c:v>
                </c:pt>
                <c:pt idx="125">
                  <c:v>8.8888888888889767E-2</c:v>
                </c:pt>
                <c:pt idx="126">
                  <c:v>8.8495575221239881E-2</c:v>
                </c:pt>
                <c:pt idx="127">
                  <c:v>8.8105726872247242E-2</c:v>
                </c:pt>
                <c:pt idx="128">
                  <c:v>8.771929824561403E-2</c:v>
                </c:pt>
                <c:pt idx="129">
                  <c:v>8.7336244541484712E-2</c:v>
                </c:pt>
                <c:pt idx="130">
                  <c:v>8.6956521739130765E-2</c:v>
                </c:pt>
                <c:pt idx="131">
                  <c:v>8.6580086580087146E-2</c:v>
                </c:pt>
                <c:pt idx="132">
                  <c:v>8.6206896551724227E-2</c:v>
                </c:pt>
                <c:pt idx="133">
                  <c:v>8.5836909871244746E-2</c:v>
                </c:pt>
                <c:pt idx="134">
                  <c:v>8.54700854700855E-2</c:v>
                </c:pt>
                <c:pt idx="135">
                  <c:v>8.5106382978724068E-2</c:v>
                </c:pt>
                <c:pt idx="136">
                  <c:v>8.4745762711865333E-2</c:v>
                </c:pt>
                <c:pt idx="137">
                  <c:v>8.4388185654008435E-2</c:v>
                </c:pt>
                <c:pt idx="138">
                  <c:v>8.403361344537813E-2</c:v>
                </c:pt>
                <c:pt idx="139">
                  <c:v>8.3682008368201569E-2</c:v>
                </c:pt>
                <c:pt idx="140">
                  <c:v>8.3333333333333565E-2</c:v>
                </c:pt>
                <c:pt idx="141">
                  <c:v>8.2987551867219914E-2</c:v>
                </c:pt>
                <c:pt idx="142">
                  <c:v>8.2644628099174208E-2</c:v>
                </c:pt>
                <c:pt idx="143">
                  <c:v>8.2304526748971207E-2</c:v>
                </c:pt>
                <c:pt idx="144">
                  <c:v>8.1967213114754051E-2</c:v>
                </c:pt>
                <c:pt idx="145">
                  <c:v>8.1632653061224525E-2</c:v>
                </c:pt>
                <c:pt idx="146">
                  <c:v>8.1300813008130079E-2</c:v>
                </c:pt>
                <c:pt idx="147">
                  <c:v>8.0971659919028313E-2</c:v>
                </c:pt>
                <c:pt idx="148">
                  <c:v>8.0645161290323231E-2</c:v>
                </c:pt>
                <c:pt idx="149">
                  <c:v>8.0321285140562262E-2</c:v>
                </c:pt>
                <c:pt idx="150">
                  <c:v>8.0000000000000224E-2</c:v>
                </c:pt>
                <c:pt idx="151">
                  <c:v>7.9681274900398932E-2</c:v>
                </c:pt>
                <c:pt idx="152">
                  <c:v>7.936507936507943E-2</c:v>
                </c:pt>
                <c:pt idx="153">
                  <c:v>7.9051383399209502E-2</c:v>
                </c:pt>
                <c:pt idx="154">
                  <c:v>7.874015748031496E-2</c:v>
                </c:pt>
                <c:pt idx="155">
                  <c:v>7.8431372549019704E-2</c:v>
                </c:pt>
                <c:pt idx="156">
                  <c:v>7.8125E-2</c:v>
                </c:pt>
                <c:pt idx="157">
                  <c:v>7.7821011673151794E-2</c:v>
                </c:pt>
                <c:pt idx="158">
                  <c:v>7.7519379844961697E-2</c:v>
                </c:pt>
                <c:pt idx="159">
                  <c:v>7.7220077220077413E-2</c:v>
                </c:pt>
                <c:pt idx="160">
                  <c:v>7.6923076923077024E-2</c:v>
                </c:pt>
                <c:pt idx="161">
                  <c:v>7.662835249042145E-2</c:v>
                </c:pt>
                <c:pt idx="162">
                  <c:v>7.6335877862595422E-2</c:v>
                </c:pt>
                <c:pt idx="163">
                  <c:v>7.6045627376425923E-2</c:v>
                </c:pt>
                <c:pt idx="164">
                  <c:v>7.5757575757575912E-2</c:v>
                </c:pt>
                <c:pt idx="165">
                  <c:v>7.5471698113207808E-2</c:v>
                </c:pt>
                <c:pt idx="166">
                  <c:v>7.5187969924812414E-2</c:v>
                </c:pt>
                <c:pt idx="167">
                  <c:v>7.4906367041199087E-2</c:v>
                </c:pt>
                <c:pt idx="168">
                  <c:v>7.4626865671641784E-2</c:v>
                </c:pt>
                <c:pt idx="169">
                  <c:v>7.434944237918216E-2</c:v>
                </c:pt>
                <c:pt idx="170">
                  <c:v>7.4074074074074084E-2</c:v>
                </c:pt>
                <c:pt idx="171">
                  <c:v>7.3800738007380184E-2</c:v>
                </c:pt>
                <c:pt idx="172">
                  <c:v>7.3529411764705899E-2</c:v>
                </c:pt>
                <c:pt idx="173">
                  <c:v>7.3260073260073319E-2</c:v>
                </c:pt>
                <c:pt idx="174">
                  <c:v>7.2992700729927543E-2</c:v>
                </c:pt>
                <c:pt idx="175">
                  <c:v>7.2727272727272724E-2</c:v>
                </c:pt>
                <c:pt idx="176">
                  <c:v>7.2463768115942434E-2</c:v>
                </c:pt>
                <c:pt idx="177">
                  <c:v>7.2202166064981962E-2</c:v>
                </c:pt>
                <c:pt idx="178">
                  <c:v>7.1942446043165464E-2</c:v>
                </c:pt>
                <c:pt idx="179">
                  <c:v>7.1684587813620429E-2</c:v>
                </c:pt>
                <c:pt idx="180">
                  <c:v>7.1428571428571494E-2</c:v>
                </c:pt>
                <c:pt idx="181">
                  <c:v>7.1174377224199309E-2</c:v>
                </c:pt>
                <c:pt idx="182">
                  <c:v>7.0921985815602911E-2</c:v>
                </c:pt>
                <c:pt idx="183">
                  <c:v>7.0671378091872766E-2</c:v>
                </c:pt>
                <c:pt idx="184">
                  <c:v>7.0422535211267734E-2</c:v>
                </c:pt>
                <c:pt idx="185">
                  <c:v>7.0175438596491224E-2</c:v>
                </c:pt>
                <c:pt idx="186">
                  <c:v>6.993006993007031E-2</c:v>
                </c:pt>
                <c:pt idx="187">
                  <c:v>6.9686411149826613E-2</c:v>
                </c:pt>
                <c:pt idx="188">
                  <c:v>6.9444444444444794E-2</c:v>
                </c:pt>
                <c:pt idx="189">
                  <c:v>6.9204152249134954E-2</c:v>
                </c:pt>
                <c:pt idx="190">
                  <c:v>6.8965517241379323E-2</c:v>
                </c:pt>
                <c:pt idx="191">
                  <c:v>6.8728522336769793E-2</c:v>
                </c:pt>
                <c:pt idx="192">
                  <c:v>6.8493150684931503E-2</c:v>
                </c:pt>
                <c:pt idx="193">
                  <c:v>6.8259385665528846E-2</c:v>
                </c:pt>
                <c:pt idx="194">
                  <c:v>6.8027210884353914E-2</c:v>
                </c:pt>
                <c:pt idx="195">
                  <c:v>6.7796610169492247E-2</c:v>
                </c:pt>
                <c:pt idx="196">
                  <c:v>6.7567567567567571E-2</c:v>
                </c:pt>
                <c:pt idx="197">
                  <c:v>6.7340067340067422E-2</c:v>
                </c:pt>
                <c:pt idx="198">
                  <c:v>6.7114093959732377E-2</c:v>
                </c:pt>
                <c:pt idx="199">
                  <c:v>6.6889632107023533E-2</c:v>
                </c:pt>
                <c:pt idx="200">
                  <c:v>6.6666666666666693E-2</c:v>
                </c:pt>
                <c:pt idx="201">
                  <c:v>6.6445182724252275E-2</c:v>
                </c:pt>
                <c:pt idx="202">
                  <c:v>6.622516556291351E-2</c:v>
                </c:pt>
                <c:pt idx="203">
                  <c:v>6.6006600660066014E-2</c:v>
                </c:pt>
                <c:pt idx="204">
                  <c:v>6.5789473684210523E-2</c:v>
                </c:pt>
                <c:pt idx="205">
                  <c:v>6.5573770491803324E-2</c:v>
                </c:pt>
                <c:pt idx="206">
                  <c:v>6.5359477124183468E-2</c:v>
                </c:pt>
                <c:pt idx="207">
                  <c:v>6.5146579804560331E-2</c:v>
                </c:pt>
                <c:pt idx="208">
                  <c:v>6.4935064935065276E-2</c:v>
                </c:pt>
                <c:pt idx="209">
                  <c:v>6.4724919093851502E-2</c:v>
                </c:pt>
                <c:pt idx="210">
                  <c:v>6.4516129032258548E-2</c:v>
                </c:pt>
                <c:pt idx="211">
                  <c:v>6.4308681672026274E-2</c:v>
                </c:pt>
                <c:pt idx="212">
                  <c:v>6.4102564102564139E-2</c:v>
                </c:pt>
                <c:pt idx="213">
                  <c:v>6.3897763578274772E-2</c:v>
                </c:pt>
                <c:pt idx="214">
                  <c:v>6.3694267515923594E-2</c:v>
                </c:pt>
                <c:pt idx="215">
                  <c:v>6.349206349206353E-2</c:v>
                </c:pt>
                <c:pt idx="216">
                  <c:v>6.3291139240506514E-2</c:v>
                </c:pt>
                <c:pt idx="217">
                  <c:v>6.309148264984267E-2</c:v>
                </c:pt>
                <c:pt idx="218">
                  <c:v>6.2893081761006844E-2</c:v>
                </c:pt>
                <c:pt idx="219">
                  <c:v>6.2695924764890304E-2</c:v>
                </c:pt>
                <c:pt idx="220">
                  <c:v>6.2500000000000139E-2</c:v>
                </c:pt>
                <c:pt idx="221">
                  <c:v>6.2305295950156242E-2</c:v>
                </c:pt>
                <c:pt idx="222">
                  <c:v>6.2111801242236531E-2</c:v>
                </c:pt>
                <c:pt idx="223">
                  <c:v>6.1919504643962862E-2</c:v>
                </c:pt>
                <c:pt idx="224">
                  <c:v>6.1728395061728412E-2</c:v>
                </c:pt>
                <c:pt idx="225">
                  <c:v>6.1538461538461833E-2</c:v>
                </c:pt>
                <c:pt idx="226">
                  <c:v>6.1349693251534103E-2</c:v>
                </c:pt>
                <c:pt idx="227">
                  <c:v>6.1162079510703592E-2</c:v>
                </c:pt>
                <c:pt idx="228">
                  <c:v>6.0975609756097567E-2</c:v>
                </c:pt>
                <c:pt idx="229">
                  <c:v>6.0790273556231733E-2</c:v>
                </c:pt>
                <c:pt idx="230">
                  <c:v>6.0606060606060712E-2</c:v>
                </c:pt>
                <c:pt idx="231">
                  <c:v>6.0422960725075532E-2</c:v>
                </c:pt>
                <c:pt idx="232">
                  <c:v>6.0240963855422075E-2</c:v>
                </c:pt>
                <c:pt idx="233">
                  <c:v>6.0060060060060087E-2</c:v>
                </c:pt>
                <c:pt idx="234">
                  <c:v>5.98802395209585E-2</c:v>
                </c:pt>
                <c:pt idx="235">
                  <c:v>5.9701492537313966E-2</c:v>
                </c:pt>
                <c:pt idx="236">
                  <c:v>5.9523809523809507E-2</c:v>
                </c:pt>
                <c:pt idx="237">
                  <c:v>5.9347181008902433E-2</c:v>
                </c:pt>
                <c:pt idx="238">
                  <c:v>5.9171597633136529E-2</c:v>
                </c:pt>
                <c:pt idx="239">
                  <c:v>5.8997050147492923E-2</c:v>
                </c:pt>
                <c:pt idx="240">
                  <c:v>5.8823529411764705E-2</c:v>
                </c:pt>
                <c:pt idx="241">
                  <c:v>5.8651026392961866E-2</c:v>
                </c:pt>
                <c:pt idx="242">
                  <c:v>5.8479532163742687E-2</c:v>
                </c:pt>
                <c:pt idx="243">
                  <c:v>5.8309037900874904E-2</c:v>
                </c:pt>
                <c:pt idx="244">
                  <c:v>5.8139534883721353E-2</c:v>
                </c:pt>
                <c:pt idx="245">
                  <c:v>5.7971014492753624E-2</c:v>
                </c:pt>
                <c:pt idx="246">
                  <c:v>5.7803468208092533E-2</c:v>
                </c:pt>
                <c:pt idx="247">
                  <c:v>5.7636887608069162E-2</c:v>
                </c:pt>
                <c:pt idx="248">
                  <c:v>5.7471264367816133E-2</c:v>
                </c:pt>
                <c:pt idx="249">
                  <c:v>5.7306590257880173E-2</c:v>
                </c:pt>
                <c:pt idx="250">
                  <c:v>5.7142857142857162E-2</c:v>
                </c:pt>
                <c:pt idx="251">
                  <c:v>5.6980056980056967E-2</c:v>
                </c:pt>
                <c:pt idx="252">
                  <c:v>5.6818181818182163E-2</c:v>
                </c:pt>
                <c:pt idx="253">
                  <c:v>5.6657223796033995E-2</c:v>
                </c:pt>
                <c:pt idx="254">
                  <c:v>5.6497175141243194E-2</c:v>
                </c:pt>
                <c:pt idx="255">
                  <c:v>5.6338028169014086E-2</c:v>
                </c:pt>
                <c:pt idx="256">
                  <c:v>5.6179775280898681E-2</c:v>
                </c:pt>
                <c:pt idx="257">
                  <c:v>5.6022408963585492E-2</c:v>
                </c:pt>
                <c:pt idx="258">
                  <c:v>5.5865921787709522E-2</c:v>
                </c:pt>
                <c:pt idx="259">
                  <c:v>5.5710306406685492E-2</c:v>
                </c:pt>
                <c:pt idx="260">
                  <c:v>5.5555555555555455E-2</c:v>
                </c:pt>
                <c:pt idx="261">
                  <c:v>5.5401662049861758E-2</c:v>
                </c:pt>
                <c:pt idx="262">
                  <c:v>5.5248618784530378E-2</c:v>
                </c:pt>
                <c:pt idx="263">
                  <c:v>5.509641873278269E-2</c:v>
                </c:pt>
                <c:pt idx="264">
                  <c:v>5.4945054945054944E-2</c:v>
                </c:pt>
                <c:pt idx="265">
                  <c:v>5.479452054794591E-2</c:v>
                </c:pt>
                <c:pt idx="266">
                  <c:v>5.4644808743169078E-2</c:v>
                </c:pt>
                <c:pt idx="267">
                  <c:v>5.4495912806539981E-2</c:v>
                </c:pt>
                <c:pt idx="268">
                  <c:v>5.4347826086956527E-2</c:v>
                </c:pt>
                <c:pt idx="269">
                  <c:v>5.4200542005420085E-2</c:v>
                </c:pt>
                <c:pt idx="270">
                  <c:v>5.4054054054054126E-2</c:v>
                </c:pt>
                <c:pt idx="271">
                  <c:v>5.3908355795148272E-2</c:v>
                </c:pt>
                <c:pt idx="272">
                  <c:v>5.3763440860215499E-2</c:v>
                </c:pt>
                <c:pt idx="273">
                  <c:v>5.3619302949061733E-2</c:v>
                </c:pt>
                <c:pt idx="274">
                  <c:v>5.3475935828877004E-2</c:v>
                </c:pt>
                <c:pt idx="275">
                  <c:v>5.3333333333333906E-2</c:v>
                </c:pt>
                <c:pt idx="276">
                  <c:v>5.3191489361702107E-2</c:v>
                </c:pt>
                <c:pt idx="277">
                  <c:v>5.3050397877984094E-2</c:v>
                </c:pt>
                <c:pt idx="278">
                  <c:v>5.2910052910052907E-2</c:v>
                </c:pt>
                <c:pt idx="279">
                  <c:v>5.2770448548812812E-2</c:v>
                </c:pt>
                <c:pt idx="280">
                  <c:v>5.2631578947368432E-2</c:v>
                </c:pt>
                <c:pt idx="281">
                  <c:v>5.2493438320210507E-2</c:v>
                </c:pt>
                <c:pt idx="282">
                  <c:v>5.2356020942409119E-2</c:v>
                </c:pt>
                <c:pt idx="283">
                  <c:v>5.22193211488255E-2</c:v>
                </c:pt>
                <c:pt idx="284">
                  <c:v>5.2083333333333849E-2</c:v>
                </c:pt>
                <c:pt idx="285">
                  <c:v>5.1948051948051972E-2</c:v>
                </c:pt>
                <c:pt idx="286">
                  <c:v>5.1813471502591101E-2</c:v>
                </c:pt>
                <c:pt idx="287">
                  <c:v>5.167958656330713E-2</c:v>
                </c:pt>
                <c:pt idx="288">
                  <c:v>5.1546391752577317E-2</c:v>
                </c:pt>
                <c:pt idx="289">
                  <c:v>5.1413881748072113E-2</c:v>
                </c:pt>
                <c:pt idx="290">
                  <c:v>5.1282051282051294E-2</c:v>
                </c:pt>
                <c:pt idx="291">
                  <c:v>5.1150895140664766E-2</c:v>
                </c:pt>
                <c:pt idx="292">
                  <c:v>5.1020408163265286E-2</c:v>
                </c:pt>
                <c:pt idx="293">
                  <c:v>5.0890585241730735E-2</c:v>
                </c:pt>
                <c:pt idx="294">
                  <c:v>5.076142131979744E-2</c:v>
                </c:pt>
                <c:pt idx="295">
                  <c:v>5.0632911392405437E-2</c:v>
                </c:pt>
                <c:pt idx="296">
                  <c:v>5.0505050505050456E-2</c:v>
                </c:pt>
                <c:pt idx="297">
                  <c:v>5.0377833753149033E-2</c:v>
                </c:pt>
                <c:pt idx="298">
                  <c:v>5.0251256281406975E-2</c:v>
                </c:pt>
                <c:pt idx="299">
                  <c:v>5.0125313283208017E-2</c:v>
                </c:pt>
                <c:pt idx="300">
                  <c:v>5.0000000000000114E-2</c:v>
                </c:pt>
                <c:pt idx="301">
                  <c:v>4.9875311720698423E-2</c:v>
                </c:pt>
                <c:pt idx="302">
                  <c:v>4.9751243781094495E-2</c:v>
                </c:pt>
                <c:pt idx="303">
                  <c:v>4.9627791563275493E-2</c:v>
                </c:pt>
                <c:pt idx="304">
                  <c:v>4.9504950495049507E-2</c:v>
                </c:pt>
                <c:pt idx="305">
                  <c:v>4.9382716049383317E-2</c:v>
                </c:pt>
                <c:pt idx="306">
                  <c:v>4.9261083743842533E-2</c:v>
                </c:pt>
                <c:pt idx="307">
                  <c:v>4.9140049140049137E-2</c:v>
                </c:pt>
                <c:pt idx="308">
                  <c:v>4.9019607843138004E-2</c:v>
                </c:pt>
                <c:pt idx="309">
                  <c:v>4.8899755501222497E-2</c:v>
                </c:pt>
                <c:pt idx="310">
                  <c:v>4.8780487804878606E-2</c:v>
                </c:pt>
                <c:pt idx="311">
                  <c:v>4.8661800486617855E-2</c:v>
                </c:pt>
                <c:pt idx="312">
                  <c:v>4.8543689320388432E-2</c:v>
                </c:pt>
                <c:pt idx="313">
                  <c:v>4.8426150121065374E-2</c:v>
                </c:pt>
                <c:pt idx="314">
                  <c:v>4.8309178743961352E-2</c:v>
                </c:pt>
                <c:pt idx="315">
                  <c:v>4.8192771084337796E-2</c:v>
                </c:pt>
                <c:pt idx="316">
                  <c:v>4.8076923076923399E-2</c:v>
                </c:pt>
                <c:pt idx="317">
                  <c:v>4.7961630695444089E-2</c:v>
                </c:pt>
                <c:pt idx="318">
                  <c:v>4.7846889952153492E-2</c:v>
                </c:pt>
                <c:pt idx="319">
                  <c:v>4.7732696897375353E-2</c:v>
                </c:pt>
                <c:pt idx="320">
                  <c:v>4.7619047619047714E-2</c:v>
                </c:pt>
                <c:pt idx="321">
                  <c:v>4.7505938242280422E-2</c:v>
                </c:pt>
                <c:pt idx="322">
                  <c:v>4.7393364928910608E-2</c:v>
                </c:pt>
                <c:pt idx="323">
                  <c:v>4.7281323877068564E-2</c:v>
                </c:pt>
                <c:pt idx="324">
                  <c:v>4.7169811320754707E-2</c:v>
                </c:pt>
                <c:pt idx="325">
                  <c:v>4.7058823529411924E-2</c:v>
                </c:pt>
                <c:pt idx="326">
                  <c:v>4.6948356807511783E-2</c:v>
                </c:pt>
                <c:pt idx="327">
                  <c:v>4.6838407494145494E-2</c:v>
                </c:pt>
                <c:pt idx="328">
                  <c:v>4.6728971962617084E-2</c:v>
                </c:pt>
                <c:pt idx="329">
                  <c:v>4.6620046620046617E-2</c:v>
                </c:pt>
                <c:pt idx="330">
                  <c:v>4.6511627906977104E-2</c:v>
                </c:pt>
                <c:pt idx="331">
                  <c:v>4.6403712296983791E-2</c:v>
                </c:pt>
                <c:pt idx="332">
                  <c:v>4.6296296296296634E-2</c:v>
                </c:pt>
                <c:pt idx="333">
                  <c:v>4.6189376443418015E-2</c:v>
                </c:pt>
                <c:pt idx="334">
                  <c:v>4.6082949308755762E-2</c:v>
                </c:pt>
                <c:pt idx="335">
                  <c:v>4.5977011494252866E-2</c:v>
                </c:pt>
                <c:pt idx="336">
                  <c:v>4.5871559633027505E-2</c:v>
                </c:pt>
                <c:pt idx="337">
                  <c:v>4.5766590389016606E-2</c:v>
                </c:pt>
                <c:pt idx="338">
                  <c:v>4.5662100456621391E-2</c:v>
                </c:pt>
                <c:pt idx="339">
                  <c:v>4.5558086560364267E-2</c:v>
                </c:pt>
                <c:pt idx="340">
                  <c:v>4.5454545454545484E-2</c:v>
                </c:pt>
                <c:pt idx="341">
                  <c:v>4.5351473922902834E-2</c:v>
                </c:pt>
                <c:pt idx="342">
                  <c:v>4.5248868778280021E-2</c:v>
                </c:pt>
                <c:pt idx="343">
                  <c:v>4.5146726862302484E-2</c:v>
                </c:pt>
                <c:pt idx="344">
                  <c:v>4.5045045045045064E-2</c:v>
                </c:pt>
                <c:pt idx="345">
                  <c:v>4.4943820224719107E-2</c:v>
                </c:pt>
                <c:pt idx="346">
                  <c:v>4.4843049327354272E-2</c:v>
                </c:pt>
                <c:pt idx="347">
                  <c:v>4.4742729306487934E-2</c:v>
                </c:pt>
                <c:pt idx="348">
                  <c:v>4.4642857142857116E-2</c:v>
                </c:pt>
                <c:pt idx="349">
                  <c:v>4.4543429844098557E-2</c:v>
                </c:pt>
                <c:pt idx="350">
                  <c:v>4.444444444444471E-2</c:v>
                </c:pt>
                <c:pt idx="351">
                  <c:v>4.4345898004434586E-2</c:v>
                </c:pt>
                <c:pt idx="352">
                  <c:v>4.4247787610619482E-2</c:v>
                </c:pt>
                <c:pt idx="353">
                  <c:v>4.4150110375275886E-2</c:v>
                </c:pt>
                <c:pt idx="354">
                  <c:v>4.4052863436123788E-2</c:v>
                </c:pt>
                <c:pt idx="355">
                  <c:v>4.3956043956044299E-2</c:v>
                </c:pt>
                <c:pt idx="356">
                  <c:v>4.3859649122807015E-2</c:v>
                </c:pt>
                <c:pt idx="357">
                  <c:v>4.3763676148797115E-2</c:v>
                </c:pt>
                <c:pt idx="358">
                  <c:v>4.3668122270742356E-2</c:v>
                </c:pt>
                <c:pt idx="359">
                  <c:v>4.3572984749455423E-2</c:v>
                </c:pt>
                <c:pt idx="360">
                  <c:v>4.3478260869565223E-2</c:v>
                </c:pt>
                <c:pt idx="361">
                  <c:v>4.3383947939262799E-2</c:v>
                </c:pt>
                <c:pt idx="362">
                  <c:v>4.3290043290043323E-2</c:v>
                </c:pt>
                <c:pt idx="363">
                  <c:v>4.3196544276457867E-2</c:v>
                </c:pt>
                <c:pt idx="364">
                  <c:v>4.3103448275861947E-2</c:v>
                </c:pt>
                <c:pt idx="365">
                  <c:v>4.3010752688172046E-2</c:v>
                </c:pt>
                <c:pt idx="366">
                  <c:v>4.2918454935622873E-2</c:v>
                </c:pt>
                <c:pt idx="367">
                  <c:v>4.2826552462526812E-2</c:v>
                </c:pt>
                <c:pt idx="368">
                  <c:v>4.2735042735042784E-2</c:v>
                </c:pt>
                <c:pt idx="369">
                  <c:v>4.2643923240938533E-2</c:v>
                </c:pt>
                <c:pt idx="370">
                  <c:v>4.2553191489361833E-2</c:v>
                </c:pt>
                <c:pt idx="371">
                  <c:v>4.2462845010615834E-2</c:v>
                </c:pt>
                <c:pt idx="372">
                  <c:v>4.2372881355932708E-2</c:v>
                </c:pt>
                <c:pt idx="373">
                  <c:v>4.2283298097251593E-2</c:v>
                </c:pt>
                <c:pt idx="374">
                  <c:v>4.2194092827004599E-2</c:v>
                </c:pt>
                <c:pt idx="375">
                  <c:v>4.2105263157894784E-2</c:v>
                </c:pt>
                <c:pt idx="376">
                  <c:v>4.2016806722689093E-2</c:v>
                </c:pt>
                <c:pt idx="377">
                  <c:v>4.1928721174004167E-2</c:v>
                </c:pt>
                <c:pt idx="378">
                  <c:v>4.1841004184100396E-2</c:v>
                </c:pt>
                <c:pt idx="379">
                  <c:v>4.1753653444676533E-2</c:v>
                </c:pt>
                <c:pt idx="380">
                  <c:v>4.1666666666666692E-2</c:v>
                </c:pt>
                <c:pt idx="381">
                  <c:v>4.1580041580041575E-2</c:v>
                </c:pt>
                <c:pt idx="382">
                  <c:v>4.1493775933610311E-2</c:v>
                </c:pt>
                <c:pt idx="383">
                  <c:v>4.1407867494824016E-2</c:v>
                </c:pt>
                <c:pt idx="384">
                  <c:v>4.1322314049587104E-2</c:v>
                </c:pt>
                <c:pt idx="385">
                  <c:v>4.1237113402061855E-2</c:v>
                </c:pt>
                <c:pt idx="386">
                  <c:v>4.1152263374485576E-2</c:v>
                </c:pt>
                <c:pt idx="387">
                  <c:v>4.1067761806981934E-2</c:v>
                </c:pt>
                <c:pt idx="388">
                  <c:v>4.0983606557377122E-2</c:v>
                </c:pt>
                <c:pt idx="389">
                  <c:v>4.0899795501022497E-2</c:v>
                </c:pt>
                <c:pt idx="390">
                  <c:v>4.081632653061263E-2</c:v>
                </c:pt>
                <c:pt idx="391">
                  <c:v>4.0733197556008703E-2</c:v>
                </c:pt>
                <c:pt idx="392">
                  <c:v>4.065040650406504E-2</c:v>
                </c:pt>
                <c:pt idx="393">
                  <c:v>4.0567951318458424E-2</c:v>
                </c:pt>
                <c:pt idx="394">
                  <c:v>4.0485829959514184E-2</c:v>
                </c:pt>
                <c:pt idx="395">
                  <c:v>4.0404040404040414E-2</c:v>
                </c:pt>
                <c:pt idx="396">
                  <c:v>4.0322580645161608E-2</c:v>
                </c:pt>
                <c:pt idx="397">
                  <c:v>4.0241448692152321E-2</c:v>
                </c:pt>
                <c:pt idx="398">
                  <c:v>4.0160642570281097E-2</c:v>
                </c:pt>
                <c:pt idx="399">
                  <c:v>4.0080160320641434E-2</c:v>
                </c:pt>
                <c:pt idx="400">
                  <c:v>4.0000000000000112E-2</c:v>
                </c:pt>
                <c:pt idx="401">
                  <c:v>3.992015968063873E-2</c:v>
                </c:pt>
                <c:pt idx="402">
                  <c:v>3.9840637450199494E-2</c:v>
                </c:pt>
                <c:pt idx="403">
                  <c:v>3.9761431411530809E-2</c:v>
                </c:pt>
                <c:pt idx="404">
                  <c:v>3.9682539682539854E-2</c:v>
                </c:pt>
                <c:pt idx="405">
                  <c:v>3.9603960396039785E-2</c:v>
                </c:pt>
                <c:pt idx="406">
                  <c:v>3.9525691699604751E-2</c:v>
                </c:pt>
                <c:pt idx="407">
                  <c:v>3.9447731755424334E-2</c:v>
                </c:pt>
                <c:pt idx="408">
                  <c:v>3.9370078740157605E-2</c:v>
                </c:pt>
                <c:pt idx="409">
                  <c:v>3.9292730844793802E-2</c:v>
                </c:pt>
                <c:pt idx="410">
                  <c:v>3.9215686274509852E-2</c:v>
                </c:pt>
                <c:pt idx="411">
                  <c:v>3.9138943248532287E-2</c:v>
                </c:pt>
                <c:pt idx="412">
                  <c:v>3.90625E-2</c:v>
                </c:pt>
                <c:pt idx="413">
                  <c:v>3.8986354775828458E-2</c:v>
                </c:pt>
                <c:pt idx="414">
                  <c:v>3.8910505836575876E-2</c:v>
                </c:pt>
                <c:pt idx="415">
                  <c:v>3.8834951456310877E-2</c:v>
                </c:pt>
                <c:pt idx="416">
                  <c:v>3.875968992248062E-2</c:v>
                </c:pt>
                <c:pt idx="417">
                  <c:v>3.8684719535783452E-2</c:v>
                </c:pt>
                <c:pt idx="418">
                  <c:v>3.8610038610038609E-2</c:v>
                </c:pt>
                <c:pt idx="419">
                  <c:v>3.8535645472061938E-2</c:v>
                </c:pt>
                <c:pt idx="420">
                  <c:v>3.8461538461538484E-2</c:v>
                </c:pt>
                <c:pt idx="421">
                  <c:v>3.8387715930902115E-2</c:v>
                </c:pt>
                <c:pt idx="422">
                  <c:v>3.8314176245210732E-2</c:v>
                </c:pt>
                <c:pt idx="423">
                  <c:v>3.8240917782027151E-2</c:v>
                </c:pt>
                <c:pt idx="424">
                  <c:v>3.8167938931297704E-2</c:v>
                </c:pt>
                <c:pt idx="425">
                  <c:v>3.8095238095238099E-2</c:v>
                </c:pt>
                <c:pt idx="426">
                  <c:v>3.8022813688213211E-2</c:v>
                </c:pt>
                <c:pt idx="427">
                  <c:v>3.7950664136622396E-2</c:v>
                </c:pt>
                <c:pt idx="428">
                  <c:v>3.7878787878788095E-2</c:v>
                </c:pt>
                <c:pt idx="429">
                  <c:v>3.7807183364839521E-2</c:v>
                </c:pt>
                <c:pt idx="430">
                  <c:v>3.7735849056604105E-2</c:v>
                </c:pt>
                <c:pt idx="431">
                  <c:v>3.7664783427495491E-2</c:v>
                </c:pt>
                <c:pt idx="432">
                  <c:v>3.7593984962406055E-2</c:v>
                </c:pt>
                <c:pt idx="433">
                  <c:v>3.7523452157598502E-2</c:v>
                </c:pt>
                <c:pt idx="434">
                  <c:v>3.7453183520599592E-2</c:v>
                </c:pt>
                <c:pt idx="435">
                  <c:v>3.7383177570093913E-2</c:v>
                </c:pt>
                <c:pt idx="436">
                  <c:v>3.7313432835820892E-2</c:v>
                </c:pt>
                <c:pt idx="437">
                  <c:v>3.7243947858473507E-2</c:v>
                </c:pt>
                <c:pt idx="438">
                  <c:v>3.7174721189591212E-2</c:v>
                </c:pt>
                <c:pt idx="439">
                  <c:v>3.7105751391465686E-2</c:v>
                </c:pt>
                <c:pt idx="440">
                  <c:v>3.7037037037037243E-2</c:v>
                </c:pt>
                <c:pt idx="441">
                  <c:v>3.6968576709796676E-2</c:v>
                </c:pt>
                <c:pt idx="442">
                  <c:v>3.6900369003690092E-2</c:v>
                </c:pt>
                <c:pt idx="443">
                  <c:v>3.6832412523020677E-2</c:v>
                </c:pt>
                <c:pt idx="444">
                  <c:v>3.6764705882353109E-2</c:v>
                </c:pt>
                <c:pt idx="445">
                  <c:v>3.6697247706422423E-2</c:v>
                </c:pt>
                <c:pt idx="446">
                  <c:v>3.6630036630036659E-2</c:v>
                </c:pt>
                <c:pt idx="447">
                  <c:v>3.6563071297989032E-2</c:v>
                </c:pt>
                <c:pt idx="448">
                  <c:v>3.6496350364963723E-2</c:v>
                </c:pt>
                <c:pt idx="449">
                  <c:v>3.6429872495446533E-2</c:v>
                </c:pt>
                <c:pt idx="450">
                  <c:v>3.6363636363636362E-2</c:v>
                </c:pt>
                <c:pt idx="451">
                  <c:v>3.6297640653357742E-2</c:v>
                </c:pt>
                <c:pt idx="452">
                  <c:v>3.6231884057971245E-2</c:v>
                </c:pt>
                <c:pt idx="453">
                  <c:v>3.6166365280289416E-2</c:v>
                </c:pt>
                <c:pt idx="454">
                  <c:v>3.6101083032490981E-2</c:v>
                </c:pt>
                <c:pt idx="455">
                  <c:v>3.6036036036036036E-2</c:v>
                </c:pt>
                <c:pt idx="456">
                  <c:v>3.5971223021582871E-2</c:v>
                </c:pt>
                <c:pt idx="457">
                  <c:v>3.5906642728905105E-2</c:v>
                </c:pt>
                <c:pt idx="458">
                  <c:v>3.5842293906810242E-2</c:v>
                </c:pt>
                <c:pt idx="459">
                  <c:v>3.5778175313059275E-2</c:v>
                </c:pt>
                <c:pt idx="460">
                  <c:v>3.5714285714285712E-2</c:v>
                </c:pt>
                <c:pt idx="461">
                  <c:v>3.5650623885918012E-2</c:v>
                </c:pt>
                <c:pt idx="462">
                  <c:v>3.5587188612099842E-2</c:v>
                </c:pt>
                <c:pt idx="463">
                  <c:v>3.5523978685613057E-2</c:v>
                </c:pt>
                <c:pt idx="464">
                  <c:v>3.5460992907801456E-2</c:v>
                </c:pt>
                <c:pt idx="465">
                  <c:v>3.5398230088495616E-2</c:v>
                </c:pt>
                <c:pt idx="466">
                  <c:v>3.5335689045936404E-2</c:v>
                </c:pt>
                <c:pt idx="467">
                  <c:v>3.5273368606702257E-2</c:v>
                </c:pt>
                <c:pt idx="468">
                  <c:v>3.5211267605634103E-2</c:v>
                </c:pt>
                <c:pt idx="469">
                  <c:v>3.514938488576469E-2</c:v>
                </c:pt>
                <c:pt idx="470">
                  <c:v>3.5087719298245612E-2</c:v>
                </c:pt>
                <c:pt idx="471">
                  <c:v>3.5026269702276812E-2</c:v>
                </c:pt>
                <c:pt idx="472">
                  <c:v>3.4965034965034975E-2</c:v>
                </c:pt>
                <c:pt idx="473">
                  <c:v>3.4904013961605612E-2</c:v>
                </c:pt>
                <c:pt idx="474">
                  <c:v>3.4843205574913327E-2</c:v>
                </c:pt>
                <c:pt idx="475">
                  <c:v>3.4782608695652181E-2</c:v>
                </c:pt>
                <c:pt idx="476">
                  <c:v>3.4722222222222245E-2</c:v>
                </c:pt>
                <c:pt idx="477">
                  <c:v>3.4662045060658592E-2</c:v>
                </c:pt>
                <c:pt idx="478">
                  <c:v>3.460207612456765E-2</c:v>
                </c:pt>
                <c:pt idx="479">
                  <c:v>3.4542314335060449E-2</c:v>
                </c:pt>
                <c:pt idx="480">
                  <c:v>3.4482758620689696E-2</c:v>
                </c:pt>
                <c:pt idx="481">
                  <c:v>3.4423407917383984E-2</c:v>
                </c:pt>
                <c:pt idx="482">
                  <c:v>3.4364261168384883E-2</c:v>
                </c:pt>
                <c:pt idx="483">
                  <c:v>3.4305317324185479E-2</c:v>
                </c:pt>
                <c:pt idx="484">
                  <c:v>3.4246575342465752E-2</c:v>
                </c:pt>
                <c:pt idx="485">
                  <c:v>3.4188034188034191E-2</c:v>
                </c:pt>
                <c:pt idx="486">
                  <c:v>3.4129692832764506E-2</c:v>
                </c:pt>
                <c:pt idx="487">
                  <c:v>3.4071550255536626E-2</c:v>
                </c:pt>
                <c:pt idx="488">
                  <c:v>3.4013605442177089E-2</c:v>
                </c:pt>
                <c:pt idx="489">
                  <c:v>3.3955857385398996E-2</c:v>
                </c:pt>
                <c:pt idx="490">
                  <c:v>3.3898305084745985E-2</c:v>
                </c:pt>
                <c:pt idx="491">
                  <c:v>3.3840947546531518E-2</c:v>
                </c:pt>
                <c:pt idx="492">
                  <c:v>3.3783783783783806E-2</c:v>
                </c:pt>
                <c:pt idx="493">
                  <c:v>3.3726812816188868E-2</c:v>
                </c:pt>
                <c:pt idx="494">
                  <c:v>3.3670033670033864E-2</c:v>
                </c:pt>
                <c:pt idx="495">
                  <c:v>3.3613445378151405E-2</c:v>
                </c:pt>
                <c:pt idx="496">
                  <c:v>3.3557046979865855E-2</c:v>
                </c:pt>
                <c:pt idx="497">
                  <c:v>3.3500837520938041E-2</c:v>
                </c:pt>
                <c:pt idx="498">
                  <c:v>3.3444816053511815E-2</c:v>
                </c:pt>
                <c:pt idx="499">
                  <c:v>3.3388981636060085E-2</c:v>
                </c:pt>
                <c:pt idx="500">
                  <c:v>3.3333333333333402E-2</c:v>
                </c:pt>
                <c:pt idx="501">
                  <c:v>3.3277870216306404E-2</c:v>
                </c:pt>
                <c:pt idx="502">
                  <c:v>3.3222591362126248E-2</c:v>
                </c:pt>
                <c:pt idx="503">
                  <c:v>3.3167495854063041E-2</c:v>
                </c:pt>
                <c:pt idx="504">
                  <c:v>3.3112582781456956E-2</c:v>
                </c:pt>
                <c:pt idx="505">
                  <c:v>3.3057851239669422E-2</c:v>
                </c:pt>
                <c:pt idx="506">
                  <c:v>3.3003300330033042E-2</c:v>
                </c:pt>
                <c:pt idx="507">
                  <c:v>3.2948929159802312E-2</c:v>
                </c:pt>
                <c:pt idx="508">
                  <c:v>3.2894736842105282E-2</c:v>
                </c:pt>
                <c:pt idx="509">
                  <c:v>3.2840722495895168E-2</c:v>
                </c:pt>
                <c:pt idx="510">
                  <c:v>3.2786885245901641E-2</c:v>
                </c:pt>
                <c:pt idx="511">
                  <c:v>3.2733224222586052E-2</c:v>
                </c:pt>
                <c:pt idx="512">
                  <c:v>3.2679738562091817E-2</c:v>
                </c:pt>
                <c:pt idx="513">
                  <c:v>3.2626427406199206E-2</c:v>
                </c:pt>
                <c:pt idx="514">
                  <c:v>3.2573289902280242E-2</c:v>
                </c:pt>
                <c:pt idx="515">
                  <c:v>3.2520325203252036E-2</c:v>
                </c:pt>
                <c:pt idx="516">
                  <c:v>3.2467532467532645E-2</c:v>
                </c:pt>
                <c:pt idx="517">
                  <c:v>3.2414910858995401E-2</c:v>
                </c:pt>
                <c:pt idx="518">
                  <c:v>3.2362459546925591E-2</c:v>
                </c:pt>
                <c:pt idx="519">
                  <c:v>3.2310177705977612E-2</c:v>
                </c:pt>
                <c:pt idx="520">
                  <c:v>3.2258064516129309E-2</c:v>
                </c:pt>
                <c:pt idx="521">
                  <c:v>3.2206119162641059E-2</c:v>
                </c:pt>
                <c:pt idx="522">
                  <c:v>3.2154340836012894E-2</c:v>
                </c:pt>
                <c:pt idx="523">
                  <c:v>3.2102728731942205E-2</c:v>
                </c:pt>
                <c:pt idx="524">
                  <c:v>3.2051282051282215E-2</c:v>
                </c:pt>
                <c:pt idx="525">
                  <c:v>3.2000000000000195E-2</c:v>
                </c:pt>
                <c:pt idx="526">
                  <c:v>3.1948881789137386E-2</c:v>
                </c:pt>
                <c:pt idx="527">
                  <c:v>3.1897926634768842E-2</c:v>
                </c:pt>
                <c:pt idx="528">
                  <c:v>3.1847133757962012E-2</c:v>
                </c:pt>
                <c:pt idx="529">
                  <c:v>3.1796502384737683E-2</c:v>
                </c:pt>
                <c:pt idx="530">
                  <c:v>3.1746031746031744E-2</c:v>
                </c:pt>
                <c:pt idx="531">
                  <c:v>3.169572107765474E-2</c:v>
                </c:pt>
                <c:pt idx="532">
                  <c:v>3.1645569620253437E-2</c:v>
                </c:pt>
                <c:pt idx="533">
                  <c:v>3.1595576619273605E-2</c:v>
                </c:pt>
                <c:pt idx="534">
                  <c:v>3.1545741324921335E-2</c:v>
                </c:pt>
                <c:pt idx="535">
                  <c:v>3.1496062992126012E-2</c:v>
                </c:pt>
                <c:pt idx="536">
                  <c:v>3.1446540880503422E-2</c:v>
                </c:pt>
                <c:pt idx="537">
                  <c:v>3.1397174254317116E-2</c:v>
                </c:pt>
                <c:pt idx="538">
                  <c:v>3.1347962382445346E-2</c:v>
                </c:pt>
                <c:pt idx="539">
                  <c:v>3.12989045383412E-2</c:v>
                </c:pt>
                <c:pt idx="540">
                  <c:v>3.125000000000016E-2</c:v>
                </c:pt>
                <c:pt idx="541">
                  <c:v>3.1201248049922341E-2</c:v>
                </c:pt>
                <c:pt idx="542">
                  <c:v>3.1152647975078052E-2</c:v>
                </c:pt>
                <c:pt idx="543">
                  <c:v>3.1104199066874214E-2</c:v>
                </c:pt>
                <c:pt idx="544">
                  <c:v>3.1055900621118279E-2</c:v>
                </c:pt>
                <c:pt idx="545">
                  <c:v>3.1007751937984489E-2</c:v>
                </c:pt>
                <c:pt idx="546">
                  <c:v>3.0959752321981431E-2</c:v>
                </c:pt>
                <c:pt idx="547">
                  <c:v>3.0911901081916784E-2</c:v>
                </c:pt>
                <c:pt idx="548">
                  <c:v>3.0864197530864397E-2</c:v>
                </c:pt>
                <c:pt idx="549">
                  <c:v>3.0816640986132602E-2</c:v>
                </c:pt>
                <c:pt idx="550">
                  <c:v>3.0769230769230802E-2</c:v>
                </c:pt>
                <c:pt idx="551">
                  <c:v>3.0721966205837187E-2</c:v>
                </c:pt>
                <c:pt idx="552">
                  <c:v>3.0674846625767159E-2</c:v>
                </c:pt>
                <c:pt idx="553">
                  <c:v>3.0627871362940286E-2</c:v>
                </c:pt>
                <c:pt idx="554">
                  <c:v>3.0581039755351688E-2</c:v>
                </c:pt>
                <c:pt idx="555">
                  <c:v>3.053435114503817E-2</c:v>
                </c:pt>
                <c:pt idx="556">
                  <c:v>3.048780487804888E-2</c:v>
                </c:pt>
                <c:pt idx="557">
                  <c:v>3.0441400304414196E-2</c:v>
                </c:pt>
                <c:pt idx="558">
                  <c:v>3.039513677811569E-2</c:v>
                </c:pt>
                <c:pt idx="559">
                  <c:v>3.0349013657056296E-2</c:v>
                </c:pt>
                <c:pt idx="560">
                  <c:v>3.0303030303030349E-2</c:v>
                </c:pt>
                <c:pt idx="561">
                  <c:v>3.0257186081694573E-2</c:v>
                </c:pt>
                <c:pt idx="562">
                  <c:v>3.0211480362537766E-2</c:v>
                </c:pt>
                <c:pt idx="563">
                  <c:v>3.0165912518854022E-2</c:v>
                </c:pt>
                <c:pt idx="564">
                  <c:v>3.0120481927710788E-2</c:v>
                </c:pt>
                <c:pt idx="565">
                  <c:v>3.0075187969925126E-2</c:v>
                </c:pt>
                <c:pt idx="566">
                  <c:v>3.0030030030030051E-2</c:v>
                </c:pt>
                <c:pt idx="567">
                  <c:v>2.9985007496252065E-2</c:v>
                </c:pt>
                <c:pt idx="568">
                  <c:v>2.9940119760479268E-2</c:v>
                </c:pt>
                <c:pt idx="569">
                  <c:v>2.9895366218236272E-2</c:v>
                </c:pt>
                <c:pt idx="570">
                  <c:v>2.9850746268656816E-2</c:v>
                </c:pt>
                <c:pt idx="571">
                  <c:v>2.9806259314456043E-2</c:v>
                </c:pt>
                <c:pt idx="572">
                  <c:v>2.9761904761904809E-2</c:v>
                </c:pt>
                <c:pt idx="573">
                  <c:v>2.9717682020802407E-2</c:v>
                </c:pt>
                <c:pt idx="574">
                  <c:v>2.9673590504451244E-2</c:v>
                </c:pt>
                <c:pt idx="575">
                  <c:v>2.9629629629629825E-2</c:v>
                </c:pt>
                <c:pt idx="576">
                  <c:v>2.9585798816568056E-2</c:v>
                </c:pt>
                <c:pt idx="577">
                  <c:v>2.9542097488921986E-2</c:v>
                </c:pt>
                <c:pt idx="578">
                  <c:v>2.9498525073746309E-2</c:v>
                </c:pt>
                <c:pt idx="579">
                  <c:v>2.9455081001472792E-2</c:v>
                </c:pt>
                <c:pt idx="580">
                  <c:v>2.9411764705882353E-2</c:v>
                </c:pt>
                <c:pt idx="581">
                  <c:v>2.9368575624082228E-2</c:v>
                </c:pt>
                <c:pt idx="582">
                  <c:v>2.9325513196480937E-2</c:v>
                </c:pt>
                <c:pt idx="583">
                  <c:v>2.9282576866764453E-2</c:v>
                </c:pt>
                <c:pt idx="584">
                  <c:v>2.9239766081871607E-2</c:v>
                </c:pt>
                <c:pt idx="585">
                  <c:v>2.9197080291970798E-2</c:v>
                </c:pt>
                <c:pt idx="586">
                  <c:v>2.9154518950437303E-2</c:v>
                </c:pt>
                <c:pt idx="587">
                  <c:v>2.9112081513828238E-2</c:v>
                </c:pt>
                <c:pt idx="588">
                  <c:v>2.9069767441860652E-2</c:v>
                </c:pt>
                <c:pt idx="589">
                  <c:v>2.9027576197387477E-2</c:v>
                </c:pt>
                <c:pt idx="590">
                  <c:v>2.8985507246376812E-2</c:v>
                </c:pt>
                <c:pt idx="591">
                  <c:v>2.8943560057887119E-2</c:v>
                </c:pt>
                <c:pt idx="592">
                  <c:v>2.8901734104046239E-2</c:v>
                </c:pt>
                <c:pt idx="593">
                  <c:v>2.886002886002887E-2</c:v>
                </c:pt>
                <c:pt idx="594">
                  <c:v>2.8818443804034581E-2</c:v>
                </c:pt>
                <c:pt idx="595">
                  <c:v>2.8776978417266438E-2</c:v>
                </c:pt>
                <c:pt idx="596">
                  <c:v>2.8735632183908202E-2</c:v>
                </c:pt>
                <c:pt idx="597">
                  <c:v>2.8694404591104738E-2</c:v>
                </c:pt>
                <c:pt idx="598">
                  <c:v>2.8653295128940041E-2</c:v>
                </c:pt>
                <c:pt idx="599">
                  <c:v>2.8612303290414882E-2</c:v>
                </c:pt>
                <c:pt idx="600">
                  <c:v>2.8571428571428612E-2</c:v>
                </c:pt>
                <c:pt idx="601">
                  <c:v>2.8530670470756244E-2</c:v>
                </c:pt>
                <c:pt idx="602">
                  <c:v>2.8490028490028487E-2</c:v>
                </c:pt>
                <c:pt idx="603">
                  <c:v>2.8449502133712678E-2</c:v>
                </c:pt>
                <c:pt idx="604">
                  <c:v>2.8409090909091002E-2</c:v>
                </c:pt>
                <c:pt idx="605">
                  <c:v>2.8368794326241127E-2</c:v>
                </c:pt>
                <c:pt idx="606">
                  <c:v>2.8328611898016977E-2</c:v>
                </c:pt>
                <c:pt idx="607">
                  <c:v>2.8288543140028287E-2</c:v>
                </c:pt>
                <c:pt idx="608">
                  <c:v>2.8248587570621611E-2</c:v>
                </c:pt>
                <c:pt idx="609">
                  <c:v>2.8208744710860451E-2</c:v>
                </c:pt>
                <c:pt idx="610">
                  <c:v>2.8169014084507043E-2</c:v>
                </c:pt>
                <c:pt idx="611">
                  <c:v>2.8129395218002808E-2</c:v>
                </c:pt>
                <c:pt idx="612">
                  <c:v>2.8089887640449604E-2</c:v>
                </c:pt>
                <c:pt idx="613">
                  <c:v>2.8050490883590462E-2</c:v>
                </c:pt>
                <c:pt idx="614">
                  <c:v>2.801120448179285E-2</c:v>
                </c:pt>
                <c:pt idx="615">
                  <c:v>2.7972027972028173E-2</c:v>
                </c:pt>
                <c:pt idx="616">
                  <c:v>2.7932960893854924E-2</c:v>
                </c:pt>
                <c:pt idx="617">
                  <c:v>2.7894002789400598E-2</c:v>
                </c:pt>
                <c:pt idx="618">
                  <c:v>2.7855153203342642E-2</c:v>
                </c:pt>
                <c:pt idx="619">
                  <c:v>2.7816411682893068E-2</c:v>
                </c:pt>
                <c:pt idx="620">
                  <c:v>2.7777777777778154E-2</c:v>
                </c:pt>
                <c:pt idx="621">
                  <c:v>2.7739251040222051E-2</c:v>
                </c:pt>
                <c:pt idx="622">
                  <c:v>2.7700831024930855E-2</c:v>
                </c:pt>
                <c:pt idx="623">
                  <c:v>2.7662517289073669E-2</c:v>
                </c:pt>
                <c:pt idx="624">
                  <c:v>2.7624309392265251E-2</c:v>
                </c:pt>
                <c:pt idx="625">
                  <c:v>2.7586206896551804E-2</c:v>
                </c:pt>
                <c:pt idx="626">
                  <c:v>2.7548209366391192E-2</c:v>
                </c:pt>
                <c:pt idx="627">
                  <c:v>2.7510316368638241E-2</c:v>
                </c:pt>
                <c:pt idx="628">
                  <c:v>2.7472527472527791E-2</c:v>
                </c:pt>
                <c:pt idx="629">
                  <c:v>2.7434842249657296E-2</c:v>
                </c:pt>
                <c:pt idx="630">
                  <c:v>2.7397260273972785E-2</c:v>
                </c:pt>
                <c:pt idx="631">
                  <c:v>2.7359781121751036E-2</c:v>
                </c:pt>
                <c:pt idx="632">
                  <c:v>2.7322404371584667E-2</c:v>
                </c:pt>
                <c:pt idx="633">
                  <c:v>2.7285129604365868E-2</c:v>
                </c:pt>
                <c:pt idx="634">
                  <c:v>2.7247956403270088E-2</c:v>
                </c:pt>
                <c:pt idx="635">
                  <c:v>2.7210884353741478E-2</c:v>
                </c:pt>
                <c:pt idx="636">
                  <c:v>2.717391304347851E-2</c:v>
                </c:pt>
                <c:pt idx="637">
                  <c:v>2.7137042062415528E-2</c:v>
                </c:pt>
                <c:pt idx="638">
                  <c:v>2.7100271002710216E-2</c:v>
                </c:pt>
                <c:pt idx="639">
                  <c:v>2.706359945872815E-2</c:v>
                </c:pt>
                <c:pt idx="640">
                  <c:v>2.7027027027027285E-2</c:v>
                </c:pt>
                <c:pt idx="641">
                  <c:v>2.6990553306342768E-2</c:v>
                </c:pt>
                <c:pt idx="642">
                  <c:v>2.6954177897574375E-2</c:v>
                </c:pt>
                <c:pt idx="643">
                  <c:v>2.6917900403768721E-2</c:v>
                </c:pt>
                <c:pt idx="644">
                  <c:v>2.6881720430107704E-2</c:v>
                </c:pt>
                <c:pt idx="645">
                  <c:v>2.6845637583892898E-2</c:v>
                </c:pt>
                <c:pt idx="646">
                  <c:v>2.680965147453096E-2</c:v>
                </c:pt>
                <c:pt idx="647">
                  <c:v>2.6773761713520989E-2</c:v>
                </c:pt>
                <c:pt idx="648">
                  <c:v>2.6737967914438669E-2</c:v>
                </c:pt>
                <c:pt idx="649">
                  <c:v>2.6702269692924056E-2</c:v>
                </c:pt>
                <c:pt idx="650">
                  <c:v>2.6666666666666682E-2</c:v>
                </c:pt>
                <c:pt idx="651">
                  <c:v>2.6631158455393048E-2</c:v>
                </c:pt>
                <c:pt idx="652">
                  <c:v>2.6595744680851248E-2</c:v>
                </c:pt>
                <c:pt idx="653">
                  <c:v>2.6560424966799463E-2</c:v>
                </c:pt>
                <c:pt idx="654">
                  <c:v>2.6525198938992037E-2</c:v>
                </c:pt>
                <c:pt idx="655">
                  <c:v>2.6490066225165709E-2</c:v>
                </c:pt>
                <c:pt idx="656">
                  <c:v>2.6455026455026669E-2</c:v>
                </c:pt>
                <c:pt idx="657">
                  <c:v>2.6420079260237778E-2</c:v>
                </c:pt>
                <c:pt idx="658">
                  <c:v>2.6385224274406406E-2</c:v>
                </c:pt>
                <c:pt idx="659">
                  <c:v>2.6350461133069828E-2</c:v>
                </c:pt>
                <c:pt idx="660">
                  <c:v>2.6315789473684216E-2</c:v>
                </c:pt>
                <c:pt idx="661">
                  <c:v>2.6281208935611245E-2</c:v>
                </c:pt>
                <c:pt idx="662">
                  <c:v>2.6246719160105132E-2</c:v>
                </c:pt>
                <c:pt idx="663">
                  <c:v>2.6212319790301492E-2</c:v>
                </c:pt>
                <c:pt idx="664">
                  <c:v>2.6178010471204469E-2</c:v>
                </c:pt>
                <c:pt idx="665">
                  <c:v>2.6143790849673429E-2</c:v>
                </c:pt>
                <c:pt idx="666">
                  <c:v>2.6109660574412684E-2</c:v>
                </c:pt>
                <c:pt idx="667">
                  <c:v>2.6075619295958401E-2</c:v>
                </c:pt>
                <c:pt idx="668">
                  <c:v>2.604166666666689E-2</c:v>
                </c:pt>
                <c:pt idx="669">
                  <c:v>2.6007802340702216E-2</c:v>
                </c:pt>
                <c:pt idx="670">
                  <c:v>2.5974025974026104E-2</c:v>
                </c:pt>
                <c:pt idx="671">
                  <c:v>2.594033722438413E-2</c:v>
                </c:pt>
                <c:pt idx="672">
                  <c:v>2.5906735751295352E-2</c:v>
                </c:pt>
                <c:pt idx="673">
                  <c:v>2.5873221216041412E-2</c:v>
                </c:pt>
                <c:pt idx="674">
                  <c:v>2.5839793281654016E-2</c:v>
                </c:pt>
                <c:pt idx="675">
                  <c:v>2.5806451612903292E-2</c:v>
                </c:pt>
                <c:pt idx="676">
                  <c:v>2.5773195876288783E-2</c:v>
                </c:pt>
                <c:pt idx="677">
                  <c:v>2.5740025740025811E-2</c:v>
                </c:pt>
                <c:pt idx="678">
                  <c:v>2.5706940874036056E-2</c:v>
                </c:pt>
                <c:pt idx="679">
                  <c:v>2.5673940949936032E-2</c:v>
                </c:pt>
                <c:pt idx="680">
                  <c:v>2.5641025641025855E-2</c:v>
                </c:pt>
                <c:pt idx="681">
                  <c:v>2.5608194622279371E-2</c:v>
                </c:pt>
                <c:pt idx="682">
                  <c:v>2.5575447570332654E-2</c:v>
                </c:pt>
                <c:pt idx="683">
                  <c:v>2.5542784163473841E-2</c:v>
                </c:pt>
                <c:pt idx="684">
                  <c:v>2.5510204081632647E-2</c:v>
                </c:pt>
                <c:pt idx="685">
                  <c:v>2.5477707006369792E-2</c:v>
                </c:pt>
                <c:pt idx="686">
                  <c:v>2.5445292620865489E-2</c:v>
                </c:pt>
                <c:pt idx="687">
                  <c:v>2.5412960609911245E-2</c:v>
                </c:pt>
                <c:pt idx="688">
                  <c:v>2.5380710659898491E-2</c:v>
                </c:pt>
                <c:pt idx="689">
                  <c:v>2.5348542458808642E-2</c:v>
                </c:pt>
                <c:pt idx="690">
                  <c:v>2.5316455696202528E-2</c:v>
                </c:pt>
                <c:pt idx="691">
                  <c:v>2.5284450063211152E-2</c:v>
                </c:pt>
                <c:pt idx="692">
                  <c:v>2.5252525252525249E-2</c:v>
                </c:pt>
                <c:pt idx="693">
                  <c:v>2.5220680958385863E-2</c:v>
                </c:pt>
                <c:pt idx="694">
                  <c:v>2.5188916876574558E-2</c:v>
                </c:pt>
                <c:pt idx="695">
                  <c:v>2.5157232704402642E-2</c:v>
                </c:pt>
                <c:pt idx="696">
                  <c:v>2.5125628140703519E-2</c:v>
                </c:pt>
                <c:pt idx="697">
                  <c:v>2.5094102885822055E-2</c:v>
                </c:pt>
                <c:pt idx="698">
                  <c:v>2.5062656641604009E-2</c:v>
                </c:pt>
                <c:pt idx="699">
                  <c:v>2.503128911138941E-2</c:v>
                </c:pt>
                <c:pt idx="700">
                  <c:v>2.5000000000000092E-2</c:v>
                </c:pt>
                <c:pt idx="701">
                  <c:v>2.4968789013732659E-2</c:v>
                </c:pt>
                <c:pt idx="702">
                  <c:v>2.4937655860349212E-2</c:v>
                </c:pt>
                <c:pt idx="703">
                  <c:v>2.4906600249065998E-2</c:v>
                </c:pt>
                <c:pt idx="704">
                  <c:v>2.4875621890547265E-2</c:v>
                </c:pt>
                <c:pt idx="705">
                  <c:v>2.4844720496894412E-2</c:v>
                </c:pt>
                <c:pt idx="706">
                  <c:v>2.4813895781637868E-2</c:v>
                </c:pt>
                <c:pt idx="707">
                  <c:v>2.4783147459727688E-2</c:v>
                </c:pt>
                <c:pt idx="708">
                  <c:v>2.4752475247524792E-2</c:v>
                </c:pt>
                <c:pt idx="709">
                  <c:v>2.4721878862793704E-2</c:v>
                </c:pt>
                <c:pt idx="710">
                  <c:v>2.4691358024691495E-2</c:v>
                </c:pt>
                <c:pt idx="711">
                  <c:v>2.4660912453761032E-2</c:v>
                </c:pt>
                <c:pt idx="712">
                  <c:v>2.4630541871921322E-2</c:v>
                </c:pt>
                <c:pt idx="713">
                  <c:v>2.4600246002460226E-2</c:v>
                </c:pt>
                <c:pt idx="714">
                  <c:v>2.457002457002469E-2</c:v>
                </c:pt>
                <c:pt idx="715">
                  <c:v>2.4539877300613758E-2</c:v>
                </c:pt>
                <c:pt idx="716">
                  <c:v>2.4509803921568651E-2</c:v>
                </c:pt>
                <c:pt idx="717">
                  <c:v>2.4479804161566851E-2</c:v>
                </c:pt>
                <c:pt idx="718">
                  <c:v>2.4449877750611498E-2</c:v>
                </c:pt>
                <c:pt idx="719">
                  <c:v>2.4420024420024496E-2</c:v>
                </c:pt>
                <c:pt idx="720">
                  <c:v>2.4390243902439032E-2</c:v>
                </c:pt>
                <c:pt idx="721">
                  <c:v>2.4360535931790377E-2</c:v>
                </c:pt>
                <c:pt idx="722">
                  <c:v>2.4330900243309056E-2</c:v>
                </c:pt>
                <c:pt idx="723">
                  <c:v>2.4301336573511762E-2</c:v>
                </c:pt>
                <c:pt idx="724">
                  <c:v>2.4271844660194428E-2</c:v>
                </c:pt>
                <c:pt idx="725">
                  <c:v>2.4242424242424229E-2</c:v>
                </c:pt>
                <c:pt idx="726">
                  <c:v>2.4213075060532691E-2</c:v>
                </c:pt>
                <c:pt idx="727">
                  <c:v>2.4183796856106408E-2</c:v>
                </c:pt>
                <c:pt idx="728">
                  <c:v>2.4154589371980499E-2</c:v>
                </c:pt>
                <c:pt idx="729">
                  <c:v>2.412545235223143E-2</c:v>
                </c:pt>
                <c:pt idx="730">
                  <c:v>2.4096385542168676E-2</c:v>
                </c:pt>
                <c:pt idx="731">
                  <c:v>2.4067388688327529E-2</c:v>
                </c:pt>
                <c:pt idx="732">
                  <c:v>2.403846153846155E-2</c:v>
                </c:pt>
                <c:pt idx="733">
                  <c:v>2.4009603841536598E-2</c:v>
                </c:pt>
                <c:pt idx="734">
                  <c:v>2.398081534772185E-2</c:v>
                </c:pt>
                <c:pt idx="735">
                  <c:v>2.3952095808383235E-2</c:v>
                </c:pt>
                <c:pt idx="736">
                  <c:v>2.3923444976076555E-2</c:v>
                </c:pt>
                <c:pt idx="737">
                  <c:v>2.3894862604540042E-2</c:v>
                </c:pt>
                <c:pt idx="738">
                  <c:v>2.3866348448687392E-2</c:v>
                </c:pt>
                <c:pt idx="739">
                  <c:v>2.3837902264600946E-2</c:v>
                </c:pt>
                <c:pt idx="740">
                  <c:v>2.3809523809523933E-2</c:v>
                </c:pt>
                <c:pt idx="741">
                  <c:v>2.3781212841855109E-2</c:v>
                </c:pt>
                <c:pt idx="742">
                  <c:v>2.3752969121140138E-2</c:v>
                </c:pt>
                <c:pt idx="743">
                  <c:v>2.3724792408066436E-2</c:v>
                </c:pt>
                <c:pt idx="744">
                  <c:v>2.3696682464455002E-2</c:v>
                </c:pt>
                <c:pt idx="745">
                  <c:v>2.3668639053254437E-2</c:v>
                </c:pt>
                <c:pt idx="746">
                  <c:v>2.3640661938534268E-2</c:v>
                </c:pt>
                <c:pt idx="747">
                  <c:v>2.3612750885478196E-2</c:v>
                </c:pt>
                <c:pt idx="748">
                  <c:v>2.3584905660377412E-2</c:v>
                </c:pt>
                <c:pt idx="749">
                  <c:v>2.3557126030624268E-2</c:v>
                </c:pt>
                <c:pt idx="750">
                  <c:v>2.3529411764705879E-2</c:v>
                </c:pt>
                <c:pt idx="751">
                  <c:v>2.3501762632197408E-2</c:v>
                </c:pt>
                <c:pt idx="752">
                  <c:v>2.3474178403756086E-2</c:v>
                </c:pt>
                <c:pt idx="753">
                  <c:v>2.3446658851113716E-2</c:v>
                </c:pt>
                <c:pt idx="754">
                  <c:v>2.3419203747072612E-2</c:v>
                </c:pt>
                <c:pt idx="755">
                  <c:v>2.3391812865497092E-2</c:v>
                </c:pt>
                <c:pt idx="756">
                  <c:v>2.3364485981308327E-2</c:v>
                </c:pt>
                <c:pt idx="757">
                  <c:v>2.3337222870478548E-2</c:v>
                </c:pt>
                <c:pt idx="758">
                  <c:v>2.3310023310023308E-2</c:v>
                </c:pt>
                <c:pt idx="759">
                  <c:v>2.328288707799769E-2</c:v>
                </c:pt>
                <c:pt idx="760">
                  <c:v>2.3255813953488382E-2</c:v>
                </c:pt>
                <c:pt idx="761">
                  <c:v>2.3228803716608595E-2</c:v>
                </c:pt>
                <c:pt idx="762">
                  <c:v>2.3201856148491878E-2</c:v>
                </c:pt>
                <c:pt idx="763">
                  <c:v>2.3174971031286188E-2</c:v>
                </c:pt>
                <c:pt idx="764">
                  <c:v>2.3148148148148147E-2</c:v>
                </c:pt>
                <c:pt idx="765">
                  <c:v>2.3121387283237E-2</c:v>
                </c:pt>
                <c:pt idx="766">
                  <c:v>2.3094688221709007E-2</c:v>
                </c:pt>
                <c:pt idx="767">
                  <c:v>2.3068050749711588E-2</c:v>
                </c:pt>
                <c:pt idx="768">
                  <c:v>2.3041474654377881E-2</c:v>
                </c:pt>
                <c:pt idx="769">
                  <c:v>2.3014959723820491E-2</c:v>
                </c:pt>
                <c:pt idx="770">
                  <c:v>2.2988505747126492E-2</c:v>
                </c:pt>
                <c:pt idx="771">
                  <c:v>2.296211251435152E-2</c:v>
                </c:pt>
                <c:pt idx="772">
                  <c:v>2.2935779816514061E-2</c:v>
                </c:pt>
                <c:pt idx="773">
                  <c:v>2.2909507445590126E-2</c:v>
                </c:pt>
                <c:pt idx="774">
                  <c:v>2.2883295194508196E-2</c:v>
                </c:pt>
                <c:pt idx="775">
                  <c:v>2.285714285714309E-2</c:v>
                </c:pt>
                <c:pt idx="776">
                  <c:v>2.2831050228310789E-2</c:v>
                </c:pt>
                <c:pt idx="777">
                  <c:v>2.2805017103763169E-2</c:v>
                </c:pt>
                <c:pt idx="778">
                  <c:v>2.2779043280182369E-2</c:v>
                </c:pt>
                <c:pt idx="779">
                  <c:v>2.2753128555176555E-2</c:v>
                </c:pt>
                <c:pt idx="780">
                  <c:v>2.2727272727272999E-2</c:v>
                </c:pt>
                <c:pt idx="781">
                  <c:v>2.2701475595913991E-2</c:v>
                </c:pt>
                <c:pt idx="782">
                  <c:v>2.2675736961451445E-2</c:v>
                </c:pt>
                <c:pt idx="783">
                  <c:v>2.2650056625141652E-2</c:v>
                </c:pt>
                <c:pt idx="784">
                  <c:v>2.2624434389140267E-2</c:v>
                </c:pt>
                <c:pt idx="785">
                  <c:v>2.2598870056497192E-2</c:v>
                </c:pt>
                <c:pt idx="786">
                  <c:v>2.2573363431151471E-2</c:v>
                </c:pt>
                <c:pt idx="787">
                  <c:v>2.2547914317925848E-2</c:v>
                </c:pt>
                <c:pt idx="788">
                  <c:v>2.2522522522522612E-2</c:v>
                </c:pt>
                <c:pt idx="789">
                  <c:v>2.2497187851518691E-2</c:v>
                </c:pt>
                <c:pt idx="790">
                  <c:v>2.2471910112359966E-2</c:v>
                </c:pt>
                <c:pt idx="791">
                  <c:v>2.2446689113355792E-2</c:v>
                </c:pt>
                <c:pt idx="792">
                  <c:v>2.2421524663677212E-2</c:v>
                </c:pt>
                <c:pt idx="793">
                  <c:v>2.239641657334827E-2</c:v>
                </c:pt>
                <c:pt idx="794">
                  <c:v>2.2371364653244085E-2</c:v>
                </c:pt>
                <c:pt idx="795">
                  <c:v>2.2346368715083973E-2</c:v>
                </c:pt>
                <c:pt idx="796">
                  <c:v>2.2321428571428641E-2</c:v>
                </c:pt>
                <c:pt idx="797">
                  <c:v>2.2296544035674482E-2</c:v>
                </c:pt>
                <c:pt idx="798">
                  <c:v>2.2271714922049293E-2</c:v>
                </c:pt>
                <c:pt idx="799">
                  <c:v>2.2246941045606386E-2</c:v>
                </c:pt>
                <c:pt idx="800">
                  <c:v>2.2222222222222292E-2</c:v>
                </c:pt>
                <c:pt idx="801">
                  <c:v>2.2197558268590448E-2</c:v>
                </c:pt>
                <c:pt idx="802">
                  <c:v>2.2172949002217456E-2</c:v>
                </c:pt>
                <c:pt idx="803">
                  <c:v>2.2148394241417478E-2</c:v>
                </c:pt>
                <c:pt idx="804">
                  <c:v>2.2123893805309845E-2</c:v>
                </c:pt>
                <c:pt idx="805">
                  <c:v>2.2099447513812424E-2</c:v>
                </c:pt>
                <c:pt idx="806">
                  <c:v>2.2075055187638134E-2</c:v>
                </c:pt>
                <c:pt idx="807">
                  <c:v>2.2050716648291092E-2</c:v>
                </c:pt>
                <c:pt idx="808">
                  <c:v>2.2026431718061675E-2</c:v>
                </c:pt>
                <c:pt idx="809">
                  <c:v>2.2002200220022219E-2</c:v>
                </c:pt>
                <c:pt idx="810">
                  <c:v>2.1978021978022001E-2</c:v>
                </c:pt>
                <c:pt idx="811">
                  <c:v>2.1953896816685012E-2</c:v>
                </c:pt>
                <c:pt idx="812">
                  <c:v>2.1929824561403612E-2</c:v>
                </c:pt>
                <c:pt idx="813">
                  <c:v>2.1905805038335252E-2</c:v>
                </c:pt>
                <c:pt idx="814">
                  <c:v>2.188183807439846E-2</c:v>
                </c:pt>
                <c:pt idx="815">
                  <c:v>2.1857923497267912E-2</c:v>
                </c:pt>
                <c:pt idx="816">
                  <c:v>2.1834061135371202E-2</c:v>
                </c:pt>
                <c:pt idx="817">
                  <c:v>2.1810250817884416E-2</c:v>
                </c:pt>
                <c:pt idx="818">
                  <c:v>2.178649237472768E-2</c:v>
                </c:pt>
                <c:pt idx="819">
                  <c:v>2.1762785636561477E-2</c:v>
                </c:pt>
                <c:pt idx="820">
                  <c:v>2.1739130434782612E-2</c:v>
                </c:pt>
                <c:pt idx="821">
                  <c:v>2.1715526601520086E-2</c:v>
                </c:pt>
                <c:pt idx="822">
                  <c:v>2.169197396963141E-2</c:v>
                </c:pt>
                <c:pt idx="823">
                  <c:v>2.1668472372697742E-2</c:v>
                </c:pt>
                <c:pt idx="824">
                  <c:v>2.1645021645021696E-2</c:v>
                </c:pt>
                <c:pt idx="825">
                  <c:v>2.1621621621621692E-2</c:v>
                </c:pt>
                <c:pt idx="826">
                  <c:v>2.1598272138228992E-2</c:v>
                </c:pt>
                <c:pt idx="827">
                  <c:v>2.1574973031283837E-2</c:v>
                </c:pt>
                <c:pt idx="828">
                  <c:v>2.1551724137930977E-2</c:v>
                </c:pt>
                <c:pt idx="829">
                  <c:v>2.1528525296017138E-2</c:v>
                </c:pt>
                <c:pt idx="830">
                  <c:v>2.1505376344086041E-2</c:v>
                </c:pt>
                <c:pt idx="831">
                  <c:v>2.1482277121375248E-2</c:v>
                </c:pt>
                <c:pt idx="832">
                  <c:v>2.1459227467811457E-2</c:v>
                </c:pt>
                <c:pt idx="833">
                  <c:v>2.143622722400872E-2</c:v>
                </c:pt>
                <c:pt idx="834">
                  <c:v>2.1413276231263597E-2</c:v>
                </c:pt>
                <c:pt idx="835">
                  <c:v>2.1390374331550797E-2</c:v>
                </c:pt>
                <c:pt idx="836">
                  <c:v>2.1367521367521368E-2</c:v>
                </c:pt>
                <c:pt idx="837">
                  <c:v>2.1344717182497489E-2</c:v>
                </c:pt>
                <c:pt idx="838">
                  <c:v>2.1321961620469294E-2</c:v>
                </c:pt>
                <c:pt idx="839">
                  <c:v>2.1299254526091611E-2</c:v>
                </c:pt>
                <c:pt idx="840">
                  <c:v>2.1276595744680847E-2</c:v>
                </c:pt>
                <c:pt idx="841">
                  <c:v>2.1253985122210647E-2</c:v>
                </c:pt>
                <c:pt idx="842">
                  <c:v>2.1231422505308045E-2</c:v>
                </c:pt>
                <c:pt idx="843">
                  <c:v>2.12089077412515E-2</c:v>
                </c:pt>
                <c:pt idx="844">
                  <c:v>2.1186440677966246E-2</c:v>
                </c:pt>
                <c:pt idx="845">
                  <c:v>2.1164021164021166E-2</c:v>
                </c:pt>
                <c:pt idx="846">
                  <c:v>2.1141649048625956E-2</c:v>
                </c:pt>
                <c:pt idx="847">
                  <c:v>2.1119324181626212E-2</c:v>
                </c:pt>
                <c:pt idx="848">
                  <c:v>2.1097046413502341E-2</c:v>
                </c:pt>
                <c:pt idx="849">
                  <c:v>2.1074815595363876E-2</c:v>
                </c:pt>
                <c:pt idx="850">
                  <c:v>2.1052631578947392E-2</c:v>
                </c:pt>
                <c:pt idx="851">
                  <c:v>2.1030494216614092E-2</c:v>
                </c:pt>
                <c:pt idx="852">
                  <c:v>2.1008403361344546E-2</c:v>
                </c:pt>
                <c:pt idx="853">
                  <c:v>2.098635886673663E-2</c:v>
                </c:pt>
                <c:pt idx="854">
                  <c:v>2.0964360587002212E-2</c:v>
                </c:pt>
                <c:pt idx="855">
                  <c:v>2.0942408376963411E-2</c:v>
                </c:pt>
                <c:pt idx="856">
                  <c:v>2.0920502092050198E-2</c:v>
                </c:pt>
                <c:pt idx="857">
                  <c:v>2.0898641588296882E-2</c:v>
                </c:pt>
                <c:pt idx="858">
                  <c:v>2.0876826722338208E-2</c:v>
                </c:pt>
                <c:pt idx="859">
                  <c:v>2.0855057351407792E-2</c:v>
                </c:pt>
                <c:pt idx="860">
                  <c:v>2.0833333333333478E-2</c:v>
                </c:pt>
                <c:pt idx="861">
                  <c:v>2.0811654526534891E-2</c:v>
                </c:pt>
                <c:pt idx="862">
                  <c:v>2.0790020790020788E-2</c:v>
                </c:pt>
                <c:pt idx="863">
                  <c:v>2.0768431983385169E-2</c:v>
                </c:pt>
                <c:pt idx="864">
                  <c:v>2.0746887966804992E-2</c:v>
                </c:pt>
                <c:pt idx="865">
                  <c:v>2.072538860103627E-2</c:v>
                </c:pt>
                <c:pt idx="866">
                  <c:v>2.0703933747412012E-2</c:v>
                </c:pt>
                <c:pt idx="867">
                  <c:v>2.0682523267838628E-2</c:v>
                </c:pt>
                <c:pt idx="868">
                  <c:v>2.0661157024793632E-2</c:v>
                </c:pt>
                <c:pt idx="869">
                  <c:v>2.0639834881321196E-2</c:v>
                </c:pt>
                <c:pt idx="870">
                  <c:v>2.0618556701030927E-2</c:v>
                </c:pt>
                <c:pt idx="871">
                  <c:v>2.0597322348094752E-2</c:v>
                </c:pt>
                <c:pt idx="872">
                  <c:v>2.0576131687242802E-2</c:v>
                </c:pt>
                <c:pt idx="873">
                  <c:v>2.0554984583761596E-2</c:v>
                </c:pt>
                <c:pt idx="874">
                  <c:v>2.05338809034908E-2</c:v>
                </c:pt>
                <c:pt idx="875">
                  <c:v>2.0512820512820641E-2</c:v>
                </c:pt>
                <c:pt idx="876">
                  <c:v>2.0491803278688592E-2</c:v>
                </c:pt>
                <c:pt idx="877">
                  <c:v>2.0470829068577431E-2</c:v>
                </c:pt>
                <c:pt idx="878">
                  <c:v>2.044989775051146E-2</c:v>
                </c:pt>
                <c:pt idx="879">
                  <c:v>2.0429009193054192E-2</c:v>
                </c:pt>
                <c:pt idx="880">
                  <c:v>2.0408163265306152E-2</c:v>
                </c:pt>
                <c:pt idx="881">
                  <c:v>2.0387359836901132E-2</c:v>
                </c:pt>
                <c:pt idx="882">
                  <c:v>2.0366598778004077E-2</c:v>
                </c:pt>
                <c:pt idx="883">
                  <c:v>2.0345879959308241E-2</c:v>
                </c:pt>
                <c:pt idx="884">
                  <c:v>2.032520325203252E-2</c:v>
                </c:pt>
                <c:pt idx="885">
                  <c:v>2.0304568527918801E-2</c:v>
                </c:pt>
                <c:pt idx="886">
                  <c:v>2.0283975659229608E-2</c:v>
                </c:pt>
                <c:pt idx="887">
                  <c:v>2.0263424518743672E-2</c:v>
                </c:pt>
                <c:pt idx="888">
                  <c:v>2.0242914979757092E-2</c:v>
                </c:pt>
                <c:pt idx="889">
                  <c:v>2.0222446916076844E-2</c:v>
                </c:pt>
                <c:pt idx="890">
                  <c:v>2.0202020202020211E-2</c:v>
                </c:pt>
                <c:pt idx="891">
                  <c:v>2.0181634712411751E-2</c:v>
                </c:pt>
                <c:pt idx="892">
                  <c:v>2.0161290322580638E-2</c:v>
                </c:pt>
                <c:pt idx="893">
                  <c:v>2.0140986908358503E-2</c:v>
                </c:pt>
                <c:pt idx="894">
                  <c:v>2.0120724346076327E-2</c:v>
                </c:pt>
                <c:pt idx="895">
                  <c:v>2.0100502512562842E-2</c:v>
                </c:pt>
                <c:pt idx="896">
                  <c:v>2.0080321285140611E-2</c:v>
                </c:pt>
                <c:pt idx="897">
                  <c:v>2.0060180541624891E-2</c:v>
                </c:pt>
                <c:pt idx="898">
                  <c:v>2.0040080160320651E-2</c:v>
                </c:pt>
                <c:pt idx="899">
                  <c:v>2.0020020020020051E-2</c:v>
                </c:pt>
                <c:pt idx="900">
                  <c:v>2.0000000000000052E-2</c:v>
                </c:pt>
                <c:pt idx="901">
                  <c:v>1.9980019980019983E-2</c:v>
                </c:pt>
                <c:pt idx="902">
                  <c:v>1.9960079840319566E-2</c:v>
                </c:pt>
                <c:pt idx="903">
                  <c:v>1.9940179461615394E-2</c:v>
                </c:pt>
                <c:pt idx="904">
                  <c:v>1.9920318725099601E-2</c:v>
                </c:pt>
                <c:pt idx="905">
                  <c:v>1.9900497512437963E-2</c:v>
                </c:pt>
                <c:pt idx="906">
                  <c:v>1.9880715705765599E-2</c:v>
                </c:pt>
                <c:pt idx="907">
                  <c:v>1.9860973187686311E-2</c:v>
                </c:pt>
                <c:pt idx="908">
                  <c:v>1.9841269841269951E-2</c:v>
                </c:pt>
                <c:pt idx="909">
                  <c:v>1.9821605550049561E-2</c:v>
                </c:pt>
                <c:pt idx="910">
                  <c:v>1.9801980198019917E-2</c:v>
                </c:pt>
                <c:pt idx="911">
                  <c:v>1.9782393669634149E-2</c:v>
                </c:pt>
                <c:pt idx="912">
                  <c:v>1.9762845849802563E-2</c:v>
                </c:pt>
                <c:pt idx="913">
                  <c:v>1.9743336623889461E-2</c:v>
                </c:pt>
                <c:pt idx="914">
                  <c:v>1.9723865877712216E-2</c:v>
                </c:pt>
                <c:pt idx="915">
                  <c:v>1.9704433497537106E-2</c:v>
                </c:pt>
                <c:pt idx="916">
                  <c:v>1.968503937007883E-2</c:v>
                </c:pt>
                <c:pt idx="917">
                  <c:v>1.9665683382497644E-2</c:v>
                </c:pt>
                <c:pt idx="918">
                  <c:v>1.964636542239686E-2</c:v>
                </c:pt>
                <c:pt idx="919">
                  <c:v>1.9627085377821443E-2</c:v>
                </c:pt>
                <c:pt idx="920">
                  <c:v>1.9607843137254902E-2</c:v>
                </c:pt>
                <c:pt idx="921">
                  <c:v>1.9588638589618134E-2</c:v>
                </c:pt>
                <c:pt idx="922">
                  <c:v>1.9569471624266331E-2</c:v>
                </c:pt>
                <c:pt idx="923">
                  <c:v>1.9550342130987303E-2</c:v>
                </c:pt>
                <c:pt idx="924">
                  <c:v>1.9531250000000003E-2</c:v>
                </c:pt>
                <c:pt idx="925">
                  <c:v>1.9512195121951223E-2</c:v>
                </c:pt>
                <c:pt idx="926">
                  <c:v>1.9493177387914354E-2</c:v>
                </c:pt>
                <c:pt idx="927">
                  <c:v>1.9474196689386623E-2</c:v>
                </c:pt>
                <c:pt idx="928">
                  <c:v>1.9455252918287941E-2</c:v>
                </c:pt>
                <c:pt idx="929">
                  <c:v>1.9436345966958223E-2</c:v>
                </c:pt>
                <c:pt idx="930">
                  <c:v>1.9417475728155466E-2</c:v>
                </c:pt>
                <c:pt idx="931">
                  <c:v>1.9398642095053348E-2</c:v>
                </c:pt>
                <c:pt idx="932">
                  <c:v>1.937984496124031E-2</c:v>
                </c:pt>
                <c:pt idx="933">
                  <c:v>1.9361084220716491E-2</c:v>
                </c:pt>
                <c:pt idx="934">
                  <c:v>1.9342359767891788E-2</c:v>
                </c:pt>
                <c:pt idx="935">
                  <c:v>1.9323671497584669E-2</c:v>
                </c:pt>
                <c:pt idx="936">
                  <c:v>1.9305019305019426E-2</c:v>
                </c:pt>
                <c:pt idx="937">
                  <c:v>1.9286403085824501E-2</c:v>
                </c:pt>
                <c:pt idx="938">
                  <c:v>1.9267822736030938E-2</c:v>
                </c:pt>
                <c:pt idx="939">
                  <c:v>1.9249278152069303E-2</c:v>
                </c:pt>
                <c:pt idx="940">
                  <c:v>1.9230769230769367E-2</c:v>
                </c:pt>
                <c:pt idx="941">
                  <c:v>1.9212295869356393E-2</c:v>
                </c:pt>
              </c:numCache>
            </c:numRef>
          </c:yVal>
          <c:smooth val="1"/>
        </c:ser>
        <c:dLbls>
          <c:showLegendKey val="0"/>
          <c:showVal val="0"/>
          <c:showCatName val="0"/>
          <c:showSerName val="0"/>
          <c:showPercent val="0"/>
          <c:showBubbleSize val="0"/>
        </c:dLbls>
        <c:axId val="77456128"/>
        <c:axId val="77783040"/>
      </c:scatterChart>
      <c:valAx>
        <c:axId val="77456128"/>
        <c:scaling>
          <c:orientation val="minMax"/>
        </c:scaling>
        <c:delete val="0"/>
        <c:axPos val="b"/>
        <c:numFmt formatCode="General" sourceLinked="1"/>
        <c:majorTickMark val="out"/>
        <c:minorTickMark val="none"/>
        <c:tickLblPos val="nextTo"/>
        <c:crossAx val="77783040"/>
        <c:crosses val="autoZero"/>
        <c:crossBetween val="midCat"/>
      </c:valAx>
      <c:valAx>
        <c:axId val="77783040"/>
        <c:scaling>
          <c:orientation val="minMax"/>
        </c:scaling>
        <c:delete val="0"/>
        <c:axPos val="l"/>
        <c:majorGridlines/>
        <c:numFmt formatCode="General" sourceLinked="1"/>
        <c:majorTickMark val="out"/>
        <c:minorTickMark val="none"/>
        <c:tickLblPos val="nextTo"/>
        <c:crossAx val="77456128"/>
        <c:crosses val="autoZero"/>
        <c:crossBetween val="midCat"/>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9BE02-935F-4708-A3D8-76FE419CB699}" type="datetimeFigureOut">
              <a:rPr lang="en-US" smtClean="0"/>
              <a:pPr/>
              <a:t>10/23/2013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DE4053-7D34-4D25-BF3A-2508A4EB3318}" type="slidenum">
              <a:rPr lang="en-US" smtClean="0"/>
              <a:pPr/>
              <a:t>‹#›</a:t>
            </a:fld>
            <a:endParaRPr lang="en-US"/>
          </a:p>
        </p:txBody>
      </p:sp>
    </p:spTree>
    <p:extLst>
      <p:ext uri="{BB962C8B-B14F-4D97-AF65-F5344CB8AC3E}">
        <p14:creationId xmlns:p14="http://schemas.microsoft.com/office/powerpoint/2010/main" val="87694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Biochemical Circuits are genetic</a:t>
            </a:r>
            <a:r>
              <a:rPr lang="en-US" baseline="0" dirty="0" smtClean="0"/>
              <a:t> circuits, and like the transcriptional circuits they exhibit intricate dynamic behavior.  The distinguishing quality of these circuits is the inclusion of post-transcriptional processes such as protein-protein interactions.</a:t>
            </a:r>
            <a:endParaRPr lang="en-US" dirty="0"/>
          </a:p>
        </p:txBody>
      </p:sp>
      <p:sp>
        <p:nvSpPr>
          <p:cNvPr id="4" name="Slide Number Placeholder 3"/>
          <p:cNvSpPr>
            <a:spLocks noGrp="1"/>
          </p:cNvSpPr>
          <p:nvPr>
            <p:ph type="sldNum" sz="quarter" idx="10"/>
          </p:nvPr>
        </p:nvSpPr>
        <p:spPr/>
        <p:txBody>
          <a:bodyPr/>
          <a:lstStyle/>
          <a:p>
            <a:fld id="{ECDE4053-7D34-4D25-BF3A-2508A4EB3318}"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18752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Font typeface="Wingdings" pitchFamily="2" charset="2"/>
              <a:buNone/>
            </a:pPr>
            <a:r>
              <a:rPr lang="en-US" dirty="0" smtClean="0">
                <a:solidFill>
                  <a:srgbClr val="262626"/>
                </a:solidFill>
              </a:rPr>
              <a:t>You can tell by inspection whether a circuit has extensible substructure or not. The question you will likely at some point need to ask yourself is, How do I know if I can employ Bob’s ultrasensitive switch in my application?</a:t>
            </a:r>
            <a:r>
              <a:rPr lang="en-US" baseline="0" dirty="0" smtClean="0">
                <a:solidFill>
                  <a:srgbClr val="262626"/>
                </a:solidFill>
              </a:rPr>
              <a:t> </a:t>
            </a:r>
            <a:r>
              <a:rPr lang="en-US" dirty="0" smtClean="0">
                <a:solidFill>
                  <a:srgbClr val="262626"/>
                </a:solidFill>
              </a:rPr>
              <a:t>You should be able to readily recognize whether you are looking at a sensor, actuator, or processor by inspection of the circuit diagram</a:t>
            </a:r>
            <a:r>
              <a:rPr lang="en-US" baseline="0" dirty="0" smtClean="0">
                <a:solidFill>
                  <a:schemeClr val="tx1"/>
                </a:solidFill>
              </a:rPr>
              <a:t>.  From this you can readily judge its ability to be modified for use in a more complicated design.</a:t>
            </a:r>
            <a:endParaRPr lang="en-US" dirty="0" smtClean="0">
              <a:solidFill>
                <a:srgbClr val="262626"/>
              </a:solidFill>
            </a:endParaRPr>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E2B0F2-D8E5-4ECD-B020-7E84946C7BD6}"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Let’s try some examples. Here is the toggle switch.  The question</a:t>
            </a:r>
            <a:r>
              <a:rPr lang="en-US" baseline="0" dirty="0" smtClean="0"/>
              <a:t> we need to ask ourselves is whether there is a place in the DNA where we can cut out some ‘output’ gene and swap in GFP.  Also, can we swap out some sensor and put in </a:t>
            </a:r>
            <a:r>
              <a:rPr lang="en-US" baseline="0" dirty="0" err="1" smtClean="0"/>
              <a:t>Pbad</a:t>
            </a:r>
            <a:r>
              <a:rPr lang="en-US" baseline="0" dirty="0" smtClean="0"/>
              <a:t>.  The reporter in the toggle switch is already transcription of GFP, so we can already rule out actuator.   The two encoded proteins seem highly tied to their specific promoters.  I can’t for example, replace the </a:t>
            </a:r>
            <a:r>
              <a:rPr lang="en-US" baseline="0" dirty="0" err="1" smtClean="0"/>
              <a:t>Ptet</a:t>
            </a:r>
            <a:r>
              <a:rPr lang="en-US" baseline="0" dirty="0" smtClean="0"/>
              <a:t> promoter and swap in </a:t>
            </a:r>
            <a:r>
              <a:rPr lang="en-US" baseline="0" dirty="0" err="1" smtClean="0"/>
              <a:t>Pbad</a:t>
            </a:r>
            <a:r>
              <a:rPr lang="en-US" baseline="0" dirty="0" smtClean="0"/>
              <a:t>.  So, at least as drawn, the toggle switch isn’t actually a processor, it would be a sensor.  It responds to environmental stimuli which are the small molecules </a:t>
            </a:r>
            <a:r>
              <a:rPr lang="en-US" baseline="0" dirty="0" err="1" smtClean="0"/>
              <a:t>anhydrotetracycline</a:t>
            </a:r>
            <a:r>
              <a:rPr lang="en-US" baseline="0" dirty="0" smtClean="0"/>
              <a:t> and IPTG.  It is possible to modify the circuit by adding a second gene that placed one of the repressors under </a:t>
            </a:r>
            <a:r>
              <a:rPr lang="en-US" baseline="0" dirty="0" err="1" smtClean="0"/>
              <a:t>Pbad</a:t>
            </a:r>
            <a:r>
              <a:rPr lang="en-US" baseline="0" dirty="0" smtClean="0"/>
              <a:t>, and from this you can turn the toggle switch into a processor.  Actually, in all cases you can add a copy of any protein component, and you control its behavior by controlling its promoter, and thus you end up with a processor.  However, you would have to re-inspect the model carefully to make sure it still displays the same behavior with the added reactions. Some circuits will retain their original behavior and others won’t.  This one will still contain the </a:t>
            </a:r>
            <a:r>
              <a:rPr lang="en-US" baseline="0" dirty="0" err="1" smtClean="0"/>
              <a:t>bistability</a:t>
            </a:r>
            <a:r>
              <a:rPr lang="en-US" baseline="0" dirty="0" smtClean="0"/>
              <a:t> behavior with, say, a </a:t>
            </a:r>
            <a:r>
              <a:rPr lang="en-US" baseline="0" dirty="0" err="1" smtClean="0"/>
              <a:t>Pbad-tetR</a:t>
            </a:r>
            <a:r>
              <a:rPr lang="en-US" baseline="0" dirty="0" smtClean="0"/>
              <a:t> </a:t>
            </a:r>
            <a:r>
              <a:rPr lang="en-US" baseline="0" dirty="0" err="1" smtClean="0"/>
              <a:t>constract</a:t>
            </a:r>
            <a:r>
              <a:rPr lang="en-US" baseline="0" dirty="0" smtClean="0"/>
              <a:t> added.  However, the ‘turn on/turn off’ description of the behavior stops being appropriate.  It becomes something more appropriately described as a </a:t>
            </a:r>
            <a:r>
              <a:rPr lang="en-US" baseline="0" dirty="0" err="1" smtClean="0"/>
              <a:t>bistable</a:t>
            </a:r>
            <a:r>
              <a:rPr lang="en-US" baseline="0" dirty="0" smtClean="0"/>
              <a:t> ultrasensitive switch.</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381209-7C26-4C93-8FD9-A6BFCB322DDE}"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Here’s one I did when I was a postdoc</a:t>
            </a:r>
            <a:r>
              <a:rPr lang="en-US" baseline="0" dirty="0" smtClean="0"/>
              <a:t>.  The inner guts of the AND gate involve a suppressor </a:t>
            </a:r>
            <a:r>
              <a:rPr lang="en-US" baseline="0" dirty="0" err="1" smtClean="0"/>
              <a:t>tRNA</a:t>
            </a:r>
            <a:r>
              <a:rPr lang="en-US" baseline="0" dirty="0" smtClean="0"/>
              <a:t> under the </a:t>
            </a:r>
            <a:r>
              <a:rPr lang="en-US" baseline="0" dirty="0" err="1" smtClean="0"/>
              <a:t>Psal</a:t>
            </a:r>
            <a:r>
              <a:rPr lang="en-US" baseline="0" dirty="0" smtClean="0"/>
              <a:t> promoter, and a T7-RNA polymerase under the </a:t>
            </a:r>
            <a:r>
              <a:rPr lang="en-US" baseline="0" dirty="0" err="1" smtClean="0"/>
              <a:t>mgrB</a:t>
            </a:r>
            <a:r>
              <a:rPr lang="en-US" baseline="0" dirty="0" smtClean="0"/>
              <a:t> promoter.  The output is a T7 promoter driving </a:t>
            </a:r>
            <a:r>
              <a:rPr lang="en-US" baseline="0" dirty="0" err="1" smtClean="0"/>
              <a:t>invasin</a:t>
            </a:r>
            <a:r>
              <a:rPr lang="en-US" baseline="0" dirty="0" smtClean="0"/>
              <a:t>.  As shown, it is drawn as a processor, and indeed the inputs and outputs are exchangeable.  It is a two input/one output processor, but a processor nonetheless.  The two inputs in this circuit are </a:t>
            </a:r>
            <a:r>
              <a:rPr lang="en-US" baseline="0" dirty="0" err="1" smtClean="0"/>
              <a:t>Psal</a:t>
            </a:r>
            <a:r>
              <a:rPr lang="en-US" baseline="0" dirty="0" smtClean="0"/>
              <a:t> and </a:t>
            </a:r>
            <a:r>
              <a:rPr lang="en-US" baseline="0" dirty="0" err="1" smtClean="0"/>
              <a:t>mrgB</a:t>
            </a:r>
            <a:r>
              <a:rPr lang="en-US" baseline="0" dirty="0" smtClean="0"/>
              <a:t>, but those can be exchanged for, say, the luciferase </a:t>
            </a:r>
            <a:r>
              <a:rPr lang="en-US" baseline="0" dirty="0" err="1" smtClean="0"/>
              <a:t>luxI</a:t>
            </a:r>
            <a:r>
              <a:rPr lang="en-US" baseline="0" dirty="0" smtClean="0"/>
              <a:t> promoter and </a:t>
            </a:r>
            <a:r>
              <a:rPr lang="en-US" baseline="0" dirty="0" err="1" smtClean="0"/>
              <a:t>Pbad</a:t>
            </a:r>
            <a:r>
              <a:rPr lang="en-US" baseline="0" dirty="0" smtClean="0"/>
              <a:t>.  Similarly, I can exchange the output from </a:t>
            </a:r>
            <a:r>
              <a:rPr lang="en-US" baseline="0" dirty="0" err="1" smtClean="0"/>
              <a:t>invasin</a:t>
            </a:r>
            <a:r>
              <a:rPr lang="en-US" baseline="0" dirty="0" smtClean="0"/>
              <a:t> to GFP, and I would not need to re-write my model and analysis.  It would still clearly be an AND gate obeying the equations of the original model.</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2AE3DA-AC49-467D-AF63-BE74BD32760B}"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Here’s another genetic circuit that is actually a sensor</a:t>
            </a:r>
            <a:r>
              <a:rPr lang="en-US" baseline="0" dirty="0" smtClean="0"/>
              <a:t> but looks a little like a processor.  It has the same general architecture as the </a:t>
            </a:r>
            <a:r>
              <a:rPr lang="en-US" baseline="0" dirty="0" err="1" smtClean="0"/>
              <a:t>repressilator</a:t>
            </a:r>
            <a:r>
              <a:rPr lang="en-US" baseline="0" dirty="0" smtClean="0"/>
              <a:t>, but slightly different connectivity.  It uses the same three </a:t>
            </a:r>
            <a:r>
              <a:rPr lang="en-US" baseline="0" dirty="0" err="1" smtClean="0"/>
              <a:t>reressors</a:t>
            </a:r>
            <a:r>
              <a:rPr lang="en-US" baseline="0" dirty="0" smtClean="0"/>
              <a:t>, but </a:t>
            </a:r>
            <a:r>
              <a:rPr lang="en-US" baseline="0" dirty="0" err="1" smtClean="0"/>
              <a:t>lacI</a:t>
            </a:r>
            <a:r>
              <a:rPr lang="en-US" baseline="0" dirty="0" smtClean="0"/>
              <a:t> inhibits its own synthesis as well as </a:t>
            </a:r>
            <a:r>
              <a:rPr lang="en-US" baseline="0" dirty="0" err="1" smtClean="0"/>
              <a:t>tetR</a:t>
            </a:r>
            <a:r>
              <a:rPr lang="en-US" baseline="0" dirty="0" smtClean="0"/>
              <a:t>.  </a:t>
            </a:r>
            <a:r>
              <a:rPr lang="en-US" baseline="0" dirty="0" err="1" smtClean="0"/>
              <a:t>Ptet</a:t>
            </a:r>
            <a:r>
              <a:rPr lang="en-US" baseline="0" dirty="0" smtClean="0"/>
              <a:t> controls </a:t>
            </a:r>
            <a:r>
              <a:rPr lang="en-US" baseline="0" dirty="0" err="1" smtClean="0"/>
              <a:t>cI</a:t>
            </a:r>
            <a:r>
              <a:rPr lang="en-US" baseline="0" dirty="0" smtClean="0"/>
              <a:t>, and </a:t>
            </a:r>
            <a:r>
              <a:rPr lang="en-US" baseline="0" dirty="0" err="1" smtClean="0"/>
              <a:t>cI</a:t>
            </a:r>
            <a:r>
              <a:rPr lang="en-US" baseline="0" dirty="0" smtClean="0"/>
              <a:t> controls the output promoter.  So, I can exchange GFP for any other actuator under the lambda promoter, and I won’t change the behavior of the circuit.  There is no place where I can add in a </a:t>
            </a:r>
            <a:r>
              <a:rPr lang="en-US" baseline="0" dirty="0" err="1" smtClean="0"/>
              <a:t>Pbad</a:t>
            </a:r>
            <a:r>
              <a:rPr lang="en-US" baseline="0" dirty="0" smtClean="0"/>
              <a:t> promoter without disrupting the basic wiring of the circuit.  I can add a second repressor such as </a:t>
            </a:r>
            <a:r>
              <a:rPr lang="en-US" baseline="0" dirty="0" err="1" smtClean="0"/>
              <a:t>Pbad-tetR</a:t>
            </a:r>
            <a:r>
              <a:rPr lang="en-US" baseline="0" dirty="0" smtClean="0"/>
              <a:t>, but that’s not going to transfer this logic behavior onto the promoter.</a:t>
            </a:r>
          </a:p>
          <a:p>
            <a:r>
              <a:rPr lang="en-US" baseline="0" dirty="0" smtClean="0"/>
              <a:t>*</a:t>
            </a:r>
          </a:p>
          <a:p>
            <a:r>
              <a:rPr lang="en-US" baseline="0" dirty="0" smtClean="0"/>
              <a:t>Different genetic circuits are heterogeneous in terms of the nature of their inputs and outputs.  In many cases such as this one, the inputs are necessarily specific chemicals instead of extensible signal carriers.  So, sometimes there is modular reuse of a genetic circuit, but other times the circuit cannot be expanded upon.</a:t>
            </a:r>
            <a:endParaRPr lang="en-US" dirty="0" smtClean="0"/>
          </a:p>
        </p:txBody>
      </p:sp>
      <p:sp>
        <p:nvSpPr>
          <p:cNvPr id="4" name="Slide Number Placeholder 3"/>
          <p:cNvSpPr>
            <a:spLocks noGrp="1"/>
          </p:cNvSpPr>
          <p:nvPr>
            <p:ph type="sldNum" sz="quarter" idx="5"/>
          </p:nvPr>
        </p:nvSpPr>
        <p:spPr/>
        <p:txBody>
          <a:bodyPr/>
          <a:lstStyle/>
          <a:p>
            <a:pPr>
              <a:defRPr/>
            </a:pPr>
            <a:fld id="{14AD051B-3724-4204-9B26-DF11169A089A}"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threshold-gating, a</a:t>
            </a:r>
            <a:r>
              <a:rPr lang="en-US" baseline="0" dirty="0" smtClean="0"/>
              <a:t> competitive protein binding interaction modifies the response behavior of a genetic circuit.</a:t>
            </a:r>
            <a:endParaRPr lang="en-US" dirty="0"/>
          </a:p>
        </p:txBody>
      </p:sp>
      <p:sp>
        <p:nvSpPr>
          <p:cNvPr id="4" name="Slide Number Placeholder 3"/>
          <p:cNvSpPr>
            <a:spLocks noGrp="1"/>
          </p:cNvSpPr>
          <p:nvPr>
            <p:ph type="sldNum" sz="quarter" idx="10"/>
          </p:nvPr>
        </p:nvSpPr>
        <p:spPr/>
        <p:txBody>
          <a:bodyPr/>
          <a:lstStyle/>
          <a:p>
            <a:fld id="{ECDE4053-7D34-4D25-BF3A-2508A4EB3318}"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218752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Suppose there is a promoter, shown as the blue arrow which is controlling the expression of some gene in pink.  There is also a transcription factor, in blue that acts upon the promoter.  In the example we’ll discuss the blue transcription factor is an activator, but the general point of threshold-gating applies to either</a:t>
            </a:r>
            <a:r>
              <a:rPr lang="en-US" baseline="0" dirty="0" smtClean="0"/>
              <a:t> activators or repressors.  So, if there is some amount of the blue protein present it would cause activation, and we could express the fractional activation with an </a:t>
            </a:r>
            <a:r>
              <a:rPr lang="en-US" baseline="0" dirty="0" err="1" smtClean="0"/>
              <a:t>KaA</a:t>
            </a:r>
            <a:r>
              <a:rPr lang="en-US" baseline="0" dirty="0" smtClean="0"/>
              <a:t>/(1+KaA) term. Furthermore, let’s consider the extreme case in which the binding is sub-</a:t>
            </a:r>
            <a:r>
              <a:rPr lang="en-US" baseline="0" dirty="0" err="1" smtClean="0"/>
              <a:t>nanomolar</a:t>
            </a:r>
            <a:r>
              <a:rPr lang="en-US" baseline="0" dirty="0" smtClean="0"/>
              <a:t> and thus the DNA titrates out the activator.  Thus, I illustrate that activator as bound to the promoter and causing transcription initiation.</a:t>
            </a:r>
          </a:p>
          <a:p>
            <a:pPr eaLnBrk="1" hangingPunct="1">
              <a:spcBef>
                <a:spcPct val="0"/>
              </a:spcBef>
            </a:pPr>
            <a:r>
              <a:rPr lang="en-US" baseline="0" dirty="0" smtClean="0"/>
              <a:t>*</a:t>
            </a:r>
          </a:p>
          <a:p>
            <a:pPr eaLnBrk="1" hangingPunct="1">
              <a:spcBef>
                <a:spcPct val="0"/>
              </a:spcBef>
            </a:pPr>
            <a:r>
              <a:rPr lang="en-US" baseline="0" dirty="0" smtClean="0"/>
              <a:t>Now consider that I add a second green gene encoding a protein that inhibits and sequesters the activator.  Assuming that it binds very tightly and its concentration exceeds that of the activator, then it will titrate out all the activator into these non-functional complexes. Thus, there isn’t much activator around to bind to the promoter, and it goes unoccupied.</a:t>
            </a:r>
          </a:p>
          <a:p>
            <a:pPr eaLnBrk="1" hangingPunct="1">
              <a:spcBef>
                <a:spcPct val="0"/>
              </a:spcBef>
            </a:pPr>
            <a:r>
              <a:rPr lang="en-US" baseline="0" dirty="0" smtClean="0"/>
              <a:t>*</a:t>
            </a:r>
          </a:p>
          <a:p>
            <a:pPr eaLnBrk="1" hangingPunct="1">
              <a:spcBef>
                <a:spcPct val="0"/>
              </a:spcBef>
            </a:pPr>
            <a:r>
              <a:rPr lang="en-US" baseline="0" dirty="0" smtClean="0"/>
              <a:t>Finally consider that we add a little more activator such that it is more concentrated than the inhibitor, and thus the free activators can bind to the promoter and initiate transcription.  Thus, as you ramp up the amount of activator output transcription is zero until some threshold is reached and then transcription jumps dramatically with a relatively small addition of activator.</a:t>
            </a:r>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58DBCB-37C9-48A6-ADAC-A8C467970130}"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We’ve talked previously about transcription circuits</a:t>
            </a:r>
            <a:r>
              <a:rPr lang="en-US" baseline="0" dirty="0" smtClean="0"/>
              <a:t> such as </a:t>
            </a:r>
            <a:r>
              <a:rPr lang="en-US" dirty="0" smtClean="0"/>
              <a:t>Inverters,</a:t>
            </a:r>
            <a:r>
              <a:rPr lang="en-US" baseline="0" dirty="0" smtClean="0"/>
              <a:t> Toggle Switches, and </a:t>
            </a:r>
            <a:r>
              <a:rPr lang="en-US" baseline="0" dirty="0" err="1" smtClean="0"/>
              <a:t>Repressilators</a:t>
            </a:r>
            <a:r>
              <a:rPr lang="en-US" baseline="0" dirty="0" smtClean="0"/>
              <a:t>.  And we saw how these circuits are composed of transcriptional repressors and the promoters they control.  For these simple circuits, only one transcription factor acts on any one of the promoters, and the only difference from one circuit to the next is the number of repressors and which ones are put behind which promoters.</a:t>
            </a:r>
          </a:p>
          <a:p>
            <a:pPr eaLnBrk="1" hangingPunct="1">
              <a:spcBef>
                <a:spcPct val="0"/>
              </a:spcBef>
            </a:pPr>
            <a:r>
              <a:rPr lang="en-US" baseline="0" dirty="0" smtClean="0"/>
              <a:t>*</a:t>
            </a:r>
          </a:p>
          <a:p>
            <a:pPr eaLnBrk="1" hangingPunct="1">
              <a:spcBef>
                <a:spcPct val="0"/>
              </a:spcBef>
            </a:pPr>
            <a:r>
              <a:rPr lang="en-US" baseline="0" dirty="0" smtClean="0"/>
              <a:t>There are also more complicated circuits that involve more transcription factors, such as Activators, or involve the convergence of several transcription factors on one promoter.  Here we illustrate an OR gate architecture composed of two input promoters that each drive expression of an activator, and either activator induces transcription from the output promoter.  To model this more complicated case, we would need to deal with a few more states in our binding polynomial, but otherwise the model for this system is no different than for any other transcriptional circuit.</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84E6B1-9461-4C85-B428-DF3B3695DD31}"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 this paper by Cross and </a:t>
            </a:r>
            <a:r>
              <a:rPr lang="en-US" dirty="0" err="1" smtClean="0"/>
              <a:t>cowerks</a:t>
            </a:r>
            <a:r>
              <a:rPr lang="en-US" baseline="0" dirty="0" smtClean="0"/>
              <a:t> they use this threshold-gating motif to construct a genetic circuit.  At left here, they illustrate that the activator activates some promoter but A can also participate in complex formation.  At right, the dotted line is the predicted response of their circuit without the competing sequestration reaction, and the solid line shows what happens if the inhibitor is present.  Adding the inhibitor has two effects:  first, it results in a high-pass filter in which weak signals are attenuated and only strong signals result in responses.  Second, the switch becomes ultrasensitive and switches from off to on under a narrow range of values.</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881CBF-C6A0-434E-B85D-66CF93CB91A0}"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Let’s do some math.  This first equation is</a:t>
            </a:r>
            <a:r>
              <a:rPr lang="en-US" baseline="0" dirty="0" smtClean="0"/>
              <a:t> derived from the equilibrium expression </a:t>
            </a:r>
            <a:r>
              <a:rPr lang="en-US" baseline="0" dirty="0" err="1" smtClean="0"/>
              <a:t>Kd</a:t>
            </a:r>
            <a:r>
              <a:rPr lang="en-US" baseline="0" dirty="0" smtClean="0"/>
              <a:t> = A times B over AB complex.  The total amount of A, A total, is equal the amount of free A plus the amount of AB complex.  Similarly, total B is equal to free B plus AB complex.</a:t>
            </a:r>
          </a:p>
          <a:p>
            <a:pPr eaLnBrk="1" hangingPunct="1">
              <a:spcBef>
                <a:spcPct val="0"/>
              </a:spcBef>
            </a:pPr>
            <a:r>
              <a:rPr lang="en-US" baseline="0" dirty="0" smtClean="0"/>
              <a:t>*</a:t>
            </a:r>
          </a:p>
          <a:p>
            <a:pPr eaLnBrk="1" hangingPunct="1">
              <a:spcBef>
                <a:spcPct val="0"/>
              </a:spcBef>
            </a:pPr>
            <a:r>
              <a:rPr lang="en-US" baseline="0" dirty="0" smtClean="0"/>
              <a:t>I won’t derive it in detail, but what you do is first solve the equilibrium for A, then substitute in </a:t>
            </a:r>
            <a:r>
              <a:rPr lang="en-US" baseline="0" dirty="0" err="1" smtClean="0"/>
              <a:t>Atotal</a:t>
            </a:r>
            <a:r>
              <a:rPr lang="en-US" baseline="0" dirty="0" smtClean="0"/>
              <a:t> minus A for AB, then substitute in for B, and finally you can solve that for A using the</a:t>
            </a:r>
          </a:p>
          <a:p>
            <a:pPr eaLnBrk="1" hangingPunct="1">
              <a:spcBef>
                <a:spcPct val="0"/>
              </a:spcBef>
            </a:pPr>
            <a:r>
              <a:rPr lang="en-US" baseline="0" dirty="0" smtClean="0"/>
              <a:t>*</a:t>
            </a:r>
          </a:p>
          <a:p>
            <a:pPr eaLnBrk="1" hangingPunct="1">
              <a:spcBef>
                <a:spcPct val="0"/>
              </a:spcBef>
            </a:pPr>
            <a:r>
              <a:rPr lang="en-US" baseline="0" dirty="0" smtClean="0"/>
              <a:t>Quadratic equation.  This is an expression for free A.  In Shea-</a:t>
            </a:r>
            <a:r>
              <a:rPr lang="en-US" baseline="0" dirty="0" err="1" smtClean="0"/>
              <a:t>Ackers</a:t>
            </a:r>
            <a:r>
              <a:rPr lang="en-US" baseline="0" dirty="0" smtClean="0"/>
              <a:t> we describe the fraction of the promoters active for transcription as </a:t>
            </a:r>
            <a:r>
              <a:rPr lang="en-US" baseline="0" dirty="0" err="1" smtClean="0"/>
              <a:t>Ka</a:t>
            </a:r>
            <a:r>
              <a:rPr lang="en-US" baseline="0" dirty="0" smtClean="0"/>
              <a:t>*A over (1+KaA), so we could substitute this expression for A into that and get an appropriate model for the system.  That would be ugly, but that derivation will deal with the edge cases where the binding interactions are moderate in strength.</a:t>
            </a:r>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41A2DF-FC73-4E2D-8C59-F1EAC4A7C585}"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Instead,</a:t>
            </a:r>
            <a:r>
              <a:rPr lang="en-US" baseline="0" dirty="0" smtClean="0"/>
              <a:t> the authors do some simplifying math.  They model the transcription rate as some constant rate </a:t>
            </a:r>
            <a:r>
              <a:rPr lang="en-US" baseline="0" dirty="0" err="1" smtClean="0"/>
              <a:t>Omin</a:t>
            </a:r>
            <a:r>
              <a:rPr lang="en-US" baseline="0" dirty="0" smtClean="0"/>
              <a:t> + </a:t>
            </a:r>
            <a:r>
              <a:rPr lang="en-US" baseline="0" dirty="0" err="1" smtClean="0"/>
              <a:t>Omax</a:t>
            </a:r>
            <a:r>
              <a:rPr lang="en-US" baseline="0" dirty="0" smtClean="0"/>
              <a:t>*A/</a:t>
            </a:r>
            <a:r>
              <a:rPr lang="en-US" baseline="0" dirty="0" err="1" smtClean="0"/>
              <a:t>A+k</a:t>
            </a:r>
            <a:r>
              <a:rPr lang="en-US" baseline="0" dirty="0" smtClean="0"/>
              <a:t>.  This looks a little different than our Shea </a:t>
            </a:r>
            <a:r>
              <a:rPr lang="en-US" baseline="0" dirty="0" err="1" smtClean="0"/>
              <a:t>Ackers</a:t>
            </a:r>
            <a:r>
              <a:rPr lang="en-US" baseline="0" dirty="0" smtClean="0"/>
              <a:t> math, but its very similar.  If we derive our Shea-</a:t>
            </a:r>
            <a:r>
              <a:rPr lang="en-US" baseline="0" dirty="0" err="1" smtClean="0"/>
              <a:t>Ackers</a:t>
            </a:r>
            <a:r>
              <a:rPr lang="en-US" baseline="0" dirty="0" smtClean="0"/>
              <a:t> model and include a basal transcription rate for the promoter in the </a:t>
            </a:r>
            <a:r>
              <a:rPr lang="en-US" baseline="0" dirty="0" err="1" smtClean="0"/>
              <a:t>absense</a:t>
            </a:r>
            <a:r>
              <a:rPr lang="en-US" baseline="0" dirty="0" smtClean="0"/>
              <a:t> of A and we also assume that degradation is </a:t>
            </a:r>
            <a:r>
              <a:rPr lang="en-US" baseline="0" dirty="0" err="1" smtClean="0"/>
              <a:t>zeroth</a:t>
            </a:r>
            <a:r>
              <a:rPr lang="en-US" baseline="0" dirty="0" smtClean="0"/>
              <a:t> order, then we’ll get this equation.</a:t>
            </a:r>
          </a:p>
          <a:p>
            <a:pPr eaLnBrk="1" hangingPunct="1">
              <a:spcBef>
                <a:spcPct val="0"/>
              </a:spcBef>
            </a:pPr>
            <a:r>
              <a:rPr lang="en-US" baseline="0" dirty="0" smtClean="0"/>
              <a:t>*</a:t>
            </a:r>
          </a:p>
          <a:p>
            <a:pPr eaLnBrk="1" hangingPunct="1">
              <a:spcBef>
                <a:spcPct val="0"/>
              </a:spcBef>
            </a:pPr>
            <a:r>
              <a:rPr lang="en-US" baseline="0" dirty="0" smtClean="0"/>
              <a:t>They’ll assume that A and B bind tightly to one another.  This is equivalent to saying that </a:t>
            </a:r>
            <a:r>
              <a:rPr lang="en-US" baseline="0" dirty="0" err="1" smtClean="0"/>
              <a:t>Btotal</a:t>
            </a:r>
            <a:r>
              <a:rPr lang="en-US" baseline="0" dirty="0" smtClean="0"/>
              <a:t> divided by </a:t>
            </a:r>
            <a:r>
              <a:rPr lang="en-US" baseline="0" dirty="0" err="1" smtClean="0"/>
              <a:t>Kd</a:t>
            </a:r>
            <a:r>
              <a:rPr lang="en-US" baseline="0" dirty="0" smtClean="0"/>
              <a:t> is much greater than 1. If this is the case, then the system can be modeled with two equations.  When </a:t>
            </a:r>
            <a:r>
              <a:rPr lang="en-US" baseline="0" dirty="0" err="1" smtClean="0"/>
              <a:t>Atotal</a:t>
            </a:r>
            <a:r>
              <a:rPr lang="en-US" baseline="0" dirty="0" smtClean="0"/>
              <a:t> is less than </a:t>
            </a:r>
            <a:r>
              <a:rPr lang="en-US" baseline="0" dirty="0" err="1" smtClean="0"/>
              <a:t>Btotal</a:t>
            </a:r>
            <a:r>
              <a:rPr lang="en-US" baseline="0" dirty="0" smtClean="0"/>
              <a:t>, the transcription rate is the </a:t>
            </a:r>
            <a:r>
              <a:rPr lang="en-US" baseline="0" dirty="0" err="1" smtClean="0"/>
              <a:t>Omin</a:t>
            </a:r>
            <a:r>
              <a:rPr lang="en-US" baseline="0" dirty="0" smtClean="0"/>
              <a:t> rate.  When A total exceeds </a:t>
            </a:r>
            <a:r>
              <a:rPr lang="en-US" baseline="0" dirty="0" err="1" smtClean="0"/>
              <a:t>Btotal</a:t>
            </a:r>
            <a:r>
              <a:rPr lang="en-US" baseline="0" dirty="0" smtClean="0"/>
              <a:t>, then we use the A/A+K expression </a:t>
            </a:r>
            <a:r>
              <a:rPr lang="en-US" baseline="0" dirty="0" err="1" smtClean="0"/>
              <a:t>substiting</a:t>
            </a:r>
            <a:r>
              <a:rPr lang="en-US" baseline="0" dirty="0" smtClean="0"/>
              <a:t> in </a:t>
            </a:r>
            <a:r>
              <a:rPr lang="en-US" baseline="0" dirty="0" err="1" smtClean="0"/>
              <a:t>Atotal-Btotal</a:t>
            </a:r>
            <a:r>
              <a:rPr lang="en-US" baseline="0" dirty="0" smtClean="0"/>
              <a:t> for A.</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168AEE-BBBA-453A-BF05-F2937E6F683D}"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They experimentally test the math in yeast.  They construct two genes.</a:t>
            </a:r>
            <a:r>
              <a:rPr lang="en-US" baseline="0" dirty="0" smtClean="0"/>
              <a:t>  The </a:t>
            </a:r>
            <a:r>
              <a:rPr lang="en-US" baseline="0" dirty="0" err="1" smtClean="0"/>
              <a:t>CEBPalpha</a:t>
            </a:r>
            <a:r>
              <a:rPr lang="en-US" baseline="0" dirty="0" smtClean="0"/>
              <a:t> gene is the activator, and DN is the inhibitor.  They examine different promoters for each construct to scan the parameter space.  If the activator is active, it causes YFP expression from a downstream reporter.</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03BC41-D3B9-4DFF-97C9-51E33468349C}"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Experimentally, the observed data looks quite </a:t>
            </a:r>
            <a:r>
              <a:rPr lang="en-US" baseline="0" dirty="0" smtClean="0"/>
              <a:t>similar to the model.  Each colored line represents a different strength promoter on the inhibitor DN.  For weaker promoters, the system has the slow and graded response of the inhibitor-free model.  As the promoters get stronger, the more inhibitor is present which shifts the response towards the right by soaking up activator.  At the higher promoter strengths, </a:t>
            </a:r>
            <a:r>
              <a:rPr lang="en-US" baseline="0" dirty="0" err="1" smtClean="0"/>
              <a:t>ultrasensitivity</a:t>
            </a:r>
            <a:r>
              <a:rPr lang="en-US" baseline="0" dirty="0" smtClean="0"/>
              <a:t> is clearly present.</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D83080-BF6F-4444-915E-E9A461282DB2}"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the threshold-gating motif, the split-component motif is used to modify the response of a genetic circuit.  It deals with the scenario</a:t>
            </a:r>
            <a:r>
              <a:rPr lang="en-US" baseline="0" dirty="0" smtClean="0"/>
              <a:t> in which a model component is replaced with a heterodimer.</a:t>
            </a:r>
            <a:endParaRPr lang="en-US" dirty="0"/>
          </a:p>
        </p:txBody>
      </p:sp>
      <p:sp>
        <p:nvSpPr>
          <p:cNvPr id="4" name="Slide Number Placeholder 3"/>
          <p:cNvSpPr>
            <a:spLocks noGrp="1"/>
          </p:cNvSpPr>
          <p:nvPr>
            <p:ph type="sldNum" sz="quarter" idx="10"/>
          </p:nvPr>
        </p:nvSpPr>
        <p:spPr/>
        <p:txBody>
          <a:bodyPr/>
          <a:lstStyle/>
          <a:p>
            <a:fld id="{ECDE4053-7D34-4D25-BF3A-2508A4EB3318}"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218752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 system to</a:t>
            </a:r>
            <a:r>
              <a:rPr lang="en-US" baseline="0" dirty="0" smtClean="0"/>
              <a:t> think about when thinking about split components is the two hybrid system.  </a:t>
            </a:r>
          </a:p>
          <a:p>
            <a:pPr eaLnBrk="1" hangingPunct="1">
              <a:spcBef>
                <a:spcPct val="0"/>
              </a:spcBef>
            </a:pPr>
            <a:r>
              <a:rPr lang="en-US" baseline="0" dirty="0" smtClean="0"/>
              <a:t>*</a:t>
            </a:r>
          </a:p>
          <a:p>
            <a:pPr eaLnBrk="1" hangingPunct="1">
              <a:spcBef>
                <a:spcPct val="0"/>
              </a:spcBef>
            </a:pPr>
            <a:r>
              <a:rPr lang="en-US" baseline="0" dirty="0" smtClean="0"/>
              <a:t>In this yeast circuit,</a:t>
            </a:r>
            <a:r>
              <a:rPr lang="en-US" dirty="0" smtClean="0">
                <a:solidFill>
                  <a:srgbClr val="262626"/>
                </a:solidFill>
              </a:rPr>
              <a:t> a transcriptional activator is split into two proteins that interact through a protein-protein interaction to get activation.</a:t>
            </a:r>
            <a:r>
              <a:rPr lang="en-US" baseline="0" dirty="0" smtClean="0"/>
              <a:t> The DB subunit of the transcriptionally activating heterodimer binds the DNA, and the other subunit, AD, recruits the polymerase.  DB is referred to as the bait and AD as the prey. The interaction between AD and DB is controlled by a pairing of fused proteins designated X and Y in the figure.</a:t>
            </a:r>
          </a:p>
          <a:p>
            <a:pPr eaLnBrk="1" hangingPunct="1">
              <a:spcBef>
                <a:spcPct val="0"/>
              </a:spcBef>
            </a:pPr>
            <a:r>
              <a:rPr lang="en-US" baseline="0" dirty="0" smtClean="0"/>
              <a:t>*</a:t>
            </a:r>
          </a:p>
          <a:p>
            <a:pPr eaLnBrk="1" hangingPunct="1">
              <a:spcBef>
                <a:spcPct val="0"/>
              </a:spcBef>
            </a:pPr>
            <a:r>
              <a:rPr lang="en-US" baseline="0" dirty="0" smtClean="0"/>
              <a:t>Everything we say about the two-hybrid circuit would apply to the scenario in which the activator is split into two genes.  It also does not need to be an activator, and for that matter it doesn’t even need to be a transcriptional signal.  The split-component motif applies to any scenario in which you split a soluble component into two components that work in concert.</a:t>
            </a:r>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8E7C08-AE5A-4064-AC5F-153FB0E8FFA5}"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Since BP is the activating species, we need to get an expression for the amount of protein in this </a:t>
            </a:r>
            <a:r>
              <a:rPr lang="en-US" dirty="0" err="1" smtClean="0"/>
              <a:t>complexation</a:t>
            </a:r>
            <a:r>
              <a:rPr lang="en-US" baseline="0" dirty="0" smtClean="0"/>
              <a:t> state.  We write out the chemical reaction and the equilibrium expression that </a:t>
            </a:r>
            <a:r>
              <a:rPr lang="en-US" baseline="0" dirty="0" err="1" smtClean="0"/>
              <a:t>Ka</a:t>
            </a:r>
            <a:r>
              <a:rPr lang="en-US" baseline="0" dirty="0" smtClean="0"/>
              <a:t> equals BP over B times P.</a:t>
            </a:r>
          </a:p>
          <a:p>
            <a:pPr eaLnBrk="1" hangingPunct="1">
              <a:spcBef>
                <a:spcPct val="0"/>
              </a:spcBef>
            </a:pPr>
            <a:r>
              <a:rPr lang="en-US" baseline="0" dirty="0" smtClean="0"/>
              <a:t>*</a:t>
            </a:r>
          </a:p>
          <a:p>
            <a:pPr eaLnBrk="1" hangingPunct="1">
              <a:spcBef>
                <a:spcPct val="0"/>
              </a:spcBef>
            </a:pPr>
            <a:r>
              <a:rPr lang="en-US" baseline="0" dirty="0" smtClean="0"/>
              <a:t>We can also get an expression for total bait and total prey as the sum of the free species plus the complex.</a:t>
            </a:r>
          </a:p>
          <a:p>
            <a:pPr eaLnBrk="1" hangingPunct="1">
              <a:spcBef>
                <a:spcPct val="0"/>
              </a:spcBef>
            </a:pPr>
            <a:r>
              <a:rPr lang="en-US" baseline="0" dirty="0" smtClean="0"/>
              <a:t>*</a:t>
            </a:r>
          </a:p>
          <a:p>
            <a:pPr eaLnBrk="1" hangingPunct="1">
              <a:spcBef>
                <a:spcPct val="0"/>
              </a:spcBef>
            </a:pPr>
            <a:r>
              <a:rPr lang="en-US" baseline="0" dirty="0" smtClean="0"/>
              <a:t>We can then substitute these in to get an expression that eliminates the free B and free P terms.</a:t>
            </a:r>
          </a:p>
          <a:p>
            <a:pPr eaLnBrk="1" hangingPunct="1">
              <a:spcBef>
                <a:spcPct val="0"/>
              </a:spcBef>
            </a:pPr>
            <a:r>
              <a:rPr lang="en-US" baseline="0" dirty="0" smtClean="0"/>
              <a:t>*</a:t>
            </a:r>
          </a:p>
          <a:p>
            <a:pPr eaLnBrk="1" hangingPunct="1">
              <a:spcBef>
                <a:spcPct val="0"/>
              </a:spcBef>
            </a:pPr>
            <a:r>
              <a:rPr lang="en-US" baseline="0" dirty="0" smtClean="0"/>
              <a:t>We would then solve that equation for BP, which will be messy, then substitute that into an expression based on total bait, total prey, and a binding constant for the promoter.  If we also write differential equations describing the formation of bait and prey protein (the total bait and total prey) we have a complete set to describe the system.</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096B6A-C3FC-48E9-A4A9-D57F28DD5AB0}"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That is the math we need to do if the binding constants aren’t that tight, and it will be messy.  However, if</a:t>
            </a:r>
            <a:r>
              <a:rPr lang="en-US" baseline="0" dirty="0" smtClean="0"/>
              <a:t> you really want to be this accurate with your modeling you will be doing everything numerically, so let’s make some simplifying assumptions.  </a:t>
            </a:r>
          </a:p>
          <a:p>
            <a:pPr eaLnBrk="1" hangingPunct="1">
              <a:spcBef>
                <a:spcPct val="0"/>
              </a:spcBef>
            </a:pPr>
            <a:r>
              <a:rPr lang="en-US" baseline="0" dirty="0" smtClean="0"/>
              <a:t>*</a:t>
            </a:r>
          </a:p>
          <a:p>
            <a:pPr eaLnBrk="1" hangingPunct="1">
              <a:spcBef>
                <a:spcPct val="0"/>
              </a:spcBef>
            </a:pPr>
            <a:r>
              <a:rPr lang="en-US" baseline="0" dirty="0" smtClean="0"/>
              <a:t>In this paper, they will assume that the binding is very tight and thus bait and prey </a:t>
            </a:r>
            <a:r>
              <a:rPr lang="en-US" baseline="0" dirty="0" err="1" smtClean="0"/>
              <a:t>stoichiometrically</a:t>
            </a:r>
            <a:r>
              <a:rPr lang="en-US" baseline="0" dirty="0" smtClean="0"/>
              <a:t> titrate each other out.</a:t>
            </a:r>
          </a:p>
          <a:p>
            <a:pPr eaLnBrk="1" hangingPunct="1">
              <a:spcBef>
                <a:spcPct val="0"/>
              </a:spcBef>
            </a:pPr>
            <a:r>
              <a:rPr lang="en-US" baseline="0" dirty="0" smtClean="0"/>
              <a:t>*</a:t>
            </a:r>
          </a:p>
          <a:p>
            <a:pPr eaLnBrk="1" hangingPunct="1">
              <a:spcBef>
                <a:spcPct val="0"/>
              </a:spcBef>
            </a:pPr>
            <a:r>
              <a:rPr lang="en-US" baseline="0" dirty="0" smtClean="0"/>
              <a:t>They also consider the scenario in which there is cross-reactivity with other competing components in the cell</a:t>
            </a:r>
          </a:p>
          <a:p>
            <a:pPr eaLnBrk="1" hangingPunct="1">
              <a:spcBef>
                <a:spcPct val="0"/>
              </a:spcBef>
            </a:pPr>
            <a:r>
              <a:rPr lang="en-US" baseline="0" dirty="0" smtClean="0"/>
              <a:t>*</a:t>
            </a:r>
          </a:p>
          <a:p>
            <a:pPr marL="0" indent="0">
              <a:buFont typeface="Wingdings" pitchFamily="2" charset="2"/>
              <a:buNone/>
            </a:pPr>
            <a:r>
              <a:rPr lang="en-US" dirty="0" smtClean="0">
                <a:solidFill>
                  <a:srgbClr val="262626"/>
                </a:solidFill>
              </a:rPr>
              <a:t>If we assume that we are only going to deal with orthogonal components and tight binding, this all becomes fairly simple.</a:t>
            </a:r>
            <a:r>
              <a:rPr lang="en-US" baseline="0" dirty="0" smtClean="0">
                <a:solidFill>
                  <a:srgbClr val="262626"/>
                </a:solidFill>
              </a:rPr>
              <a:t>  When the prey concentration is higher than bait, all the bait is in the form of </a:t>
            </a:r>
            <a:r>
              <a:rPr lang="en-US" baseline="0" dirty="0" err="1" smtClean="0">
                <a:solidFill>
                  <a:srgbClr val="262626"/>
                </a:solidFill>
              </a:rPr>
              <a:t>bait:prey</a:t>
            </a:r>
            <a:r>
              <a:rPr lang="en-US" baseline="0" dirty="0" smtClean="0">
                <a:solidFill>
                  <a:srgbClr val="262626"/>
                </a:solidFill>
              </a:rPr>
              <a:t> complex and thus our fraction of open promoters can be expressed in terms of only the bait.  When the prey concentration is less than the bait, then the amount of functional complex is the total prey concentration.  In derivation of the binding polynomial, the total amount of protein is given by the total amount of bait.</a:t>
            </a:r>
            <a:endParaRPr lang="en-US" dirty="0" smtClean="0">
              <a:solidFill>
                <a:srgbClr val="262626"/>
              </a:solidFill>
            </a:endParaRPr>
          </a:p>
          <a:p>
            <a:pPr eaLnBrk="1" hangingPunct="1">
              <a:spcBef>
                <a:spcPct val="0"/>
              </a:spcBef>
            </a:pP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39DBE9-6635-4021-B877-05B60B679166}"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Here we plot out the transfer function that relates an input bait concentration with the output response.  If you exclude the prey and consider the scenario of a single activator, you get the blue line which</a:t>
            </a:r>
            <a:r>
              <a:rPr lang="en-US" baseline="0" dirty="0" smtClean="0"/>
              <a:t> follows the typical slow and graded response.  When you include the prey in the model, it follows the same curve as the activator system until bait and prey reach the same concentration.  After this, no more activating complex can be formed, so no higher signal is achieved, but each added bait molecule competes with the </a:t>
            </a:r>
            <a:r>
              <a:rPr lang="en-US" baseline="0" dirty="0" err="1" smtClean="0"/>
              <a:t>Bait:Prey</a:t>
            </a:r>
            <a:r>
              <a:rPr lang="en-US" baseline="0" dirty="0" smtClean="0"/>
              <a:t> complex for promoter binding thus slowly decreasing the signal over time.  Thus, there is an optimal expression to the system in which bait and prey concentrations are equal, but there is also a leveling effect that keeps the system at a similar expression level.  Quite unlike the ultrasensitive threshold-gated motif, the split-component motif is quite insensitive.</a:t>
            </a:r>
            <a:endParaRPr lang="en-US" dirty="0" smtClean="0"/>
          </a:p>
        </p:txBody>
      </p:sp>
      <p:sp>
        <p:nvSpPr>
          <p:cNvPr id="4" name="Slide Number Placeholder 3"/>
          <p:cNvSpPr>
            <a:spLocks noGrp="1"/>
          </p:cNvSpPr>
          <p:nvPr>
            <p:ph type="sldNum" sz="quarter" idx="5"/>
          </p:nvPr>
        </p:nvSpPr>
        <p:spPr/>
        <p:txBody>
          <a:bodyPr/>
          <a:lstStyle/>
          <a:p>
            <a:pPr>
              <a:defRPr/>
            </a:pPr>
            <a:fld id="{C2160A89-96B9-4810-8A71-DF67BFF09228}"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Other genetic</a:t>
            </a:r>
            <a:r>
              <a:rPr lang="en-US" baseline="0" dirty="0" smtClean="0"/>
              <a:t> circuits exploit additional biochemical mechanisms.  For example, the transcriptional AND gate employs a suppressor </a:t>
            </a:r>
            <a:r>
              <a:rPr lang="en-US" baseline="0" dirty="0" err="1" smtClean="0"/>
              <a:t>tRNA</a:t>
            </a:r>
            <a:r>
              <a:rPr lang="en-US" baseline="0" dirty="0" smtClean="0"/>
              <a:t> which causes nonsense suppression of stop codons in a T7 RNA polymerase gene.  To model such a system, you would need to describe this suppression phenomenon in the terms corresponding to translation elongation.</a:t>
            </a:r>
          </a:p>
          <a:p>
            <a:pPr eaLnBrk="1" hangingPunct="1">
              <a:spcBef>
                <a:spcPct val="0"/>
              </a:spcBef>
            </a:pPr>
            <a:r>
              <a:rPr lang="en-US" baseline="0" dirty="0" smtClean="0"/>
              <a:t>*</a:t>
            </a:r>
          </a:p>
          <a:p>
            <a:pPr eaLnBrk="1" hangingPunct="1">
              <a:spcBef>
                <a:spcPct val="0"/>
              </a:spcBef>
            </a:pPr>
            <a:r>
              <a:rPr lang="en-US" baseline="0" dirty="0" smtClean="0"/>
              <a:t>This genetic circuit by </a:t>
            </a:r>
            <a:r>
              <a:rPr lang="en-US" baseline="0" dirty="0" err="1" smtClean="0"/>
              <a:t>Dueber</a:t>
            </a:r>
            <a:r>
              <a:rPr lang="en-US" baseline="0" dirty="0" smtClean="0"/>
              <a:t> and Lim isn’t a transcriptional circuit at all – it controls polymerization of Actin.  The ‘output’ protein, N-WASP was engineered as a fusion protein to a PDZ domain and the peptide it specifically binds.  The </a:t>
            </a:r>
            <a:r>
              <a:rPr lang="en-US" baseline="0" dirty="0" err="1" smtClean="0"/>
              <a:t>intramolecular</a:t>
            </a:r>
            <a:r>
              <a:rPr lang="en-US" baseline="0" dirty="0" smtClean="0"/>
              <a:t> binding reaction between the two domains inhibits normal N-WASP function.  By adding the peptide in trans, some of these fusion proteins become activated and cause actin polymerization.</a:t>
            </a:r>
          </a:p>
          <a:p>
            <a:pPr eaLnBrk="1" hangingPunct="1">
              <a:spcBef>
                <a:spcPct val="0"/>
              </a:spcBef>
            </a:pPr>
            <a:r>
              <a:rPr lang="en-US" dirty="0" smtClean="0"/>
              <a:t>*</a:t>
            </a:r>
          </a:p>
          <a:p>
            <a:pPr eaLnBrk="1" hangingPunct="1">
              <a:spcBef>
                <a:spcPct val="0"/>
              </a:spcBef>
            </a:pPr>
            <a:r>
              <a:rPr lang="en-US" dirty="0" smtClean="0"/>
              <a:t>By inserting</a:t>
            </a:r>
            <a:r>
              <a:rPr lang="en-US" baseline="0" dirty="0" smtClean="0"/>
              <a:t> multiple PDZ domains into the protein, they can increasing the cooperatively of the circuit.  A system like this can also be modeled with differential equations, just not the specific formulation of Shea-</a:t>
            </a:r>
            <a:r>
              <a:rPr lang="en-US" baseline="0" dirty="0" err="1" smtClean="0"/>
              <a:t>Ackers</a:t>
            </a:r>
            <a:r>
              <a:rPr lang="en-US" baseline="0" dirty="0" smtClean="0"/>
              <a:t>.</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6C9681-9B61-4854-81C2-D2BBD7EDCCC5}"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Transfer functions describe</a:t>
            </a:r>
            <a:r>
              <a:rPr lang="en-US" baseline="0" dirty="0" smtClean="0"/>
              <a:t> the input to output relationship of a biological process.  They are most frequently encountered in the context of genetic circuits such as logic gates and environmental sensors.</a:t>
            </a:r>
            <a:endParaRPr lang="en-US" dirty="0"/>
          </a:p>
        </p:txBody>
      </p:sp>
      <p:sp>
        <p:nvSpPr>
          <p:cNvPr id="4" name="Slide Number Placeholder 3"/>
          <p:cNvSpPr>
            <a:spLocks noGrp="1"/>
          </p:cNvSpPr>
          <p:nvPr>
            <p:ph type="sldNum" sz="quarter" idx="10"/>
          </p:nvPr>
        </p:nvSpPr>
        <p:spPr/>
        <p:txBody>
          <a:bodyPr/>
          <a:lstStyle/>
          <a:p>
            <a:fld id="{ECDE4053-7D34-4D25-BF3A-2508A4EB3318}"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218752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We described a clade of genetic circuits that involve the joining of sensors, processors, and actuators.</a:t>
            </a:r>
            <a:r>
              <a:rPr lang="en-US" baseline="0" dirty="0" smtClean="0"/>
              <a:t>  All of these involved transcriptional inputs or outputs, and it will be useful to mathematically relate these variables.  When people speak of ‘characterizing a device’ they generally are referring to the experimental measurement of an environmental input and the cell’s response.  For example, the light sensor from Voigt and coworkers involves a </a:t>
            </a:r>
            <a:r>
              <a:rPr lang="en-US" baseline="0" dirty="0" err="1" smtClean="0"/>
              <a:t>histidine</a:t>
            </a:r>
            <a:r>
              <a:rPr lang="en-US" baseline="0" dirty="0" smtClean="0"/>
              <a:t> kinase cascade that responds to light and outputs transcription.  Controlled amounts of light can be provided using a lamp and mask, and transcription can be monitored by fusing the output promoter to a reporter gene such as </a:t>
            </a:r>
            <a:r>
              <a:rPr lang="en-US" baseline="0" dirty="0" err="1" smtClean="0"/>
              <a:t>lacZ</a:t>
            </a:r>
            <a:r>
              <a:rPr lang="en-US" baseline="0" dirty="0" smtClean="0"/>
              <a:t>.  In the figure at right, they place a graded mask over the bacterial culture allowing a gradient of light over the bacteria.  By measuring the color formation in the cells, they can describe the transfer function relating transcription output to incoming light signal.</a:t>
            </a:r>
          </a:p>
          <a:p>
            <a:pPr eaLnBrk="1" hangingPunct="1">
              <a:spcBef>
                <a:spcPct val="0"/>
              </a:spcBef>
            </a:pPr>
            <a:r>
              <a:rPr lang="en-US" baseline="0" dirty="0" smtClean="0"/>
              <a:t>*</a:t>
            </a:r>
          </a:p>
          <a:p>
            <a:pPr eaLnBrk="1" hangingPunct="1">
              <a:spcBef>
                <a:spcPct val="0"/>
              </a:spcBef>
            </a:pPr>
            <a:r>
              <a:rPr lang="en-US" baseline="0" dirty="0" smtClean="0"/>
              <a:t>Similarly, a genetic AND gate such as this one would be characterized by a transfer function that maps input transcription to output transcription.  Typically, this is done by varying the concentration of an inducer with a known relationship to transcript level, and is monitored by GFP formation as an indirect measure of output transcription.</a:t>
            </a:r>
          </a:p>
          <a:p>
            <a:pPr eaLnBrk="1" hangingPunct="1">
              <a:spcBef>
                <a:spcPct val="0"/>
              </a:spcBef>
            </a:pPr>
            <a:endParaRPr lang="en-US" baseline="0" dirty="0" smtClean="0"/>
          </a:p>
          <a:p>
            <a:pPr eaLnBrk="1" hangingPunct="1">
              <a:spcBef>
                <a:spcPct val="0"/>
              </a:spcBef>
            </a:pPr>
            <a:r>
              <a:rPr lang="en-US" baseline="0" dirty="0" smtClean="0"/>
              <a:t>When we characterize an existing device, we find out what it really does.  However, when we want to design a device we need some way of predicting what the circuit will do.  I’ll walk you through an example derivation so you see how this works.</a:t>
            </a:r>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8E7C08-AE5A-4064-AC5F-153FB0E8FFA5}" type="slidenum">
              <a:rPr lang="en-US" smtClean="0">
                <a:solidFill>
                  <a:prstClr val="black"/>
                </a:solidFill>
              </a:rPr>
              <a:pPr fontAlgn="base">
                <a:spcBef>
                  <a:spcPct val="0"/>
                </a:spcBef>
                <a:spcAft>
                  <a:spcPct val="0"/>
                </a:spcAft>
                <a:defRPr/>
              </a:pPr>
              <a:t>31</a:t>
            </a:fld>
            <a:endParaRPr lang="en-US" smtClean="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aseline="0" dirty="0" smtClean="0"/>
              <a:t>The transfer function is specific to the inner workings of your genetic circuit and can be derived from the differential equation model.  So, step one in deriving the transfer function is to inspect the diagram and write out differential equations.  Here we are considering some inducible promoter.  The detailed differential equation model describing the inner workings of any specific inducible promoter would depend on additional factors such as the amount of repressor and any other states of the promoter.  However, let’s keep this simple for discussion.  Let’s assume that this *click* simple ‘activator’ model captures the behavior of the circuit.  We say that the GFP protein (or GFP mRNA) changes with time by a production term involving a binding equilibrium, and a degradation term first order with respect to GFP.  This is exactly what we described with the Shea-</a:t>
            </a:r>
            <a:r>
              <a:rPr lang="en-US" baseline="0" dirty="0" err="1" smtClean="0"/>
              <a:t>Ackers</a:t>
            </a:r>
            <a:r>
              <a:rPr lang="en-US" baseline="0" dirty="0" smtClean="0"/>
              <a:t> model for a promoter under the control of an activator protein with a constitutive background.  Regardless of what you write out for the differential equation, the rest of the analysis is decoupled from the details of the equation.  You will make a steady state assumption, set this differential equation equal to zero, and then solve for G</a:t>
            </a:r>
          </a:p>
          <a:p>
            <a:pPr eaLnBrk="1" hangingPunct="1">
              <a:spcBef>
                <a:spcPct val="0"/>
              </a:spcBef>
            </a:pPr>
            <a:r>
              <a:rPr lang="en-US" baseline="0" dirty="0" smtClean="0"/>
              <a:t>*</a:t>
            </a:r>
          </a:p>
          <a:p>
            <a:pPr eaLnBrk="1" hangingPunct="1">
              <a:spcBef>
                <a:spcPct val="0"/>
              </a:spcBef>
            </a:pPr>
            <a:r>
              <a:rPr lang="en-US" baseline="0" dirty="0" smtClean="0"/>
              <a:t>And what you get is an expression for G in the steady state as a function of inducer concentrations and </a:t>
            </a:r>
            <a:r>
              <a:rPr lang="en-US" baseline="0" dirty="0" err="1" smtClean="0"/>
              <a:t>variatious</a:t>
            </a:r>
            <a:r>
              <a:rPr lang="en-US" baseline="0" dirty="0" smtClean="0"/>
              <a:t> rate and equilibrium constants.  You can thus examine what will happen to G as a function of any of these variables.  If you examine G as a function of k, you’d see that is linearly related to this maximal transcription rate.  Similarly, if you examine G as a function of I you’d see that it follows a normal saturation binding curve.</a:t>
            </a:r>
          </a:p>
          <a:p>
            <a:pPr eaLnBrk="1" hangingPunct="1">
              <a:spcBef>
                <a:spcPct val="0"/>
              </a:spcBef>
            </a:pPr>
            <a:endParaRPr lang="en-US" baseline="0" dirty="0" smtClean="0"/>
          </a:p>
          <a:p>
            <a:pPr eaLnBrk="1" hangingPunct="1">
              <a:spcBef>
                <a:spcPct val="0"/>
              </a:spcBef>
            </a:pPr>
            <a:r>
              <a:rPr lang="en-US" baseline="0" dirty="0" smtClean="0"/>
              <a:t>Deriving the transfer function is a simple extension of the modeling we have discussed based on differential equations.  It is a useful analysis when you wish to predict how your system will respond to any changes in </a:t>
            </a:r>
            <a:r>
              <a:rPr lang="en-US" baseline="0" dirty="0" err="1" smtClean="0"/>
              <a:t>paramaters</a:t>
            </a:r>
            <a:r>
              <a:rPr lang="en-US" baseline="0" dirty="0" smtClean="0"/>
              <a:t> that you might choose to vary.</a:t>
            </a:r>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8E7C08-AE5A-4064-AC5F-153FB0E8FFA5}" type="slidenum">
              <a:rPr lang="en-US" smtClean="0">
                <a:solidFill>
                  <a:prstClr val="black"/>
                </a:solidFill>
              </a:rPr>
              <a:pPr fontAlgn="base">
                <a:spcBef>
                  <a:spcPct val="0"/>
                </a:spcBef>
                <a:spcAft>
                  <a:spcPct val="0"/>
                </a:spcAft>
                <a:defRPr/>
              </a:pPr>
              <a:t>32</a:t>
            </a:fld>
            <a:endParaRPr lang="en-US" smtClean="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There</a:t>
            </a:r>
            <a:r>
              <a:rPr lang="en-US" baseline="0" dirty="0" smtClean="0"/>
              <a:t> are many reasons why you might want to exploit biochemical circuits instead of simple transcriptional circuits in your designs.  </a:t>
            </a:r>
            <a:r>
              <a:rPr lang="en-US" baseline="0" dirty="0" err="1" smtClean="0"/>
              <a:t>Intramolecular</a:t>
            </a:r>
            <a:r>
              <a:rPr lang="en-US" baseline="0" dirty="0" smtClean="0"/>
              <a:t> interactions are typically orders of magnitude faster than the processes of transcription and translation. Sequentially building up an mRNA and protein involves thousands of enzymatic reactions, so it’s intrinsically a slow process to affect systems in this way. </a:t>
            </a:r>
          </a:p>
          <a:p>
            <a:pPr eaLnBrk="1" hangingPunct="1">
              <a:spcBef>
                <a:spcPct val="0"/>
              </a:spcBef>
            </a:pPr>
            <a:r>
              <a:rPr lang="en-US" baseline="0" dirty="0" smtClean="0"/>
              <a:t>*</a:t>
            </a:r>
          </a:p>
          <a:p>
            <a:pPr eaLnBrk="1" hangingPunct="1">
              <a:spcBef>
                <a:spcPct val="0"/>
              </a:spcBef>
            </a:pPr>
            <a:r>
              <a:rPr lang="en-US" baseline="0" dirty="0" smtClean="0"/>
              <a:t>We can describe a hierarchy of signaling timescales.  The slowest ones are DNA modification, transcriptional, and translational control.  These require proteins to turn over, so they typically occur on the multiple minutes timescale or slower.  Protein </a:t>
            </a:r>
            <a:r>
              <a:rPr lang="en-US" baseline="0" dirty="0" err="1" smtClean="0"/>
              <a:t>protein</a:t>
            </a:r>
            <a:r>
              <a:rPr lang="en-US" baseline="0" dirty="0" smtClean="0"/>
              <a:t> interactions, small molecule signaling, and phosphorylation cascades happen on the timescale of many microseconds to seconds.  The fastest responses involve the opening of channels associated with ion gradients and the electrical responses they confer.</a:t>
            </a:r>
          </a:p>
          <a:p>
            <a:pPr eaLnBrk="1" hangingPunct="1">
              <a:spcBef>
                <a:spcPct val="0"/>
              </a:spcBef>
            </a:pPr>
            <a:r>
              <a:rPr lang="en-US" baseline="0" dirty="0" smtClean="0"/>
              <a:t>*</a:t>
            </a:r>
          </a:p>
          <a:p>
            <a:pPr eaLnBrk="1" hangingPunct="1">
              <a:spcBef>
                <a:spcPct val="0"/>
              </a:spcBef>
            </a:pPr>
            <a:r>
              <a:rPr lang="en-US" dirty="0" smtClean="0"/>
              <a:t>Another reason to use biochemical components in a design is to buffer out noise.  If</a:t>
            </a:r>
            <a:r>
              <a:rPr lang="en-US" baseline="0" dirty="0" smtClean="0"/>
              <a:t> we’re talking E. coli, there are between 1 and 2 copies of the genome typically present in each cell during normal growth. Expression from that 1.5 copies of a gene is necessarily noisy due to the stochastic nature of small numbers of molecules.  Proteins are typically in the ballpark of 1000 molecules per cell, thus they operate more within a mass action kinetics regime. *click* If switching happens more due to the action of these more numerous molecules, more consistent responses result because the stochastic reactions all average out.</a:t>
            </a:r>
          </a:p>
          <a:p>
            <a:pPr eaLnBrk="1" hangingPunct="1">
              <a:spcBef>
                <a:spcPct val="0"/>
              </a:spcBef>
            </a:pPr>
            <a:r>
              <a:rPr lang="en-US" baseline="0" dirty="0" smtClean="0"/>
              <a:t>*</a:t>
            </a:r>
          </a:p>
          <a:p>
            <a:pPr eaLnBrk="1" hangingPunct="1">
              <a:spcBef>
                <a:spcPct val="0"/>
              </a:spcBef>
            </a:pPr>
            <a:r>
              <a:rPr lang="en-US" dirty="0" smtClean="0"/>
              <a:t>Biochemical components</a:t>
            </a:r>
            <a:r>
              <a:rPr lang="en-US" baseline="0" dirty="0" smtClean="0"/>
              <a:t> can alter the sensitivity of the circuit, and we’ll discuss two examples of this later.</a:t>
            </a:r>
          </a:p>
          <a:p>
            <a:pPr eaLnBrk="1" hangingPunct="1">
              <a:spcBef>
                <a:spcPct val="0"/>
              </a:spcBef>
            </a:pPr>
            <a:r>
              <a:rPr lang="en-US" baseline="0" dirty="0" smtClean="0"/>
              <a:t>*</a:t>
            </a:r>
          </a:p>
          <a:p>
            <a:pPr eaLnBrk="1" hangingPunct="1">
              <a:spcBef>
                <a:spcPct val="0"/>
              </a:spcBef>
            </a:pPr>
            <a:r>
              <a:rPr lang="en-US" baseline="0" dirty="0" smtClean="0"/>
              <a:t>Finally, biochemical components can allow for crosstalk between devices in a cell for more complex functionality than is achieved with transcriptional control alone. The challenge with biochemical circuits is that they rely on intermolecular interactions rather than simple rules of fusing together promoters with coding sequences.  Nevertheless, it is often possible to reuse existing interacting molecules in a new context and achieve some of these benefits.</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69A866-DD69-43D0-9333-9605E3DF7512}"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more</a:t>
            </a:r>
            <a:r>
              <a:rPr lang="en-US" baseline="0" dirty="0" smtClean="0"/>
              <a:t> powerful things you can do with transcription circuits is separate responsive behaviors into distinct sensor, processor, and actuator devices.</a:t>
            </a:r>
            <a:endParaRPr lang="en-US" dirty="0"/>
          </a:p>
        </p:txBody>
      </p:sp>
      <p:sp>
        <p:nvSpPr>
          <p:cNvPr id="4" name="Slide Number Placeholder 3"/>
          <p:cNvSpPr>
            <a:spLocks noGrp="1"/>
          </p:cNvSpPr>
          <p:nvPr>
            <p:ph type="sldNum" sz="quarter" idx="10"/>
          </p:nvPr>
        </p:nvSpPr>
        <p:spPr/>
        <p:txBody>
          <a:bodyPr/>
          <a:lstStyle/>
          <a:p>
            <a:fld id="{ECDE4053-7D34-4D25-BF3A-2508A4EB3318}" type="slidenum">
              <a:rPr lang="en-US" smtClean="0"/>
              <a:pPr/>
              <a:t>5</a:t>
            </a:fld>
            <a:endParaRPr lang="en-US"/>
          </a:p>
        </p:txBody>
      </p:sp>
    </p:spTree>
    <p:extLst>
      <p:ext uri="{BB962C8B-B14F-4D97-AF65-F5344CB8AC3E}">
        <p14:creationId xmlns:p14="http://schemas.microsoft.com/office/powerpoint/2010/main" val="3218752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solidFill>
                  <a:srgbClr val="262626"/>
                </a:solidFill>
              </a:rPr>
              <a:t>Transcriptional signals are useful modularity points in the retrosynthetic analysis of a biological activity.</a:t>
            </a:r>
            <a:r>
              <a:rPr lang="en-US" baseline="0" dirty="0" smtClean="0">
                <a:solidFill>
                  <a:srgbClr val="262626"/>
                </a:solidFill>
              </a:rPr>
              <a:t>  Their value is that no specific biochemical interactions are needed for two unrelated processes to become coupled.  Connecting a sensor and an actuator only involves joining of a promoter with a downstream coding sequence, without any additional interactions between the two processes.  Basically, any promoter can be put in front of any coding sequence.</a:t>
            </a:r>
          </a:p>
          <a:p>
            <a:pPr marL="0" marR="0" indent="0" algn="l" defTabSz="914400" rtl="0" eaLnBrk="1" fontAlgn="auto" latinLnBrk="0" hangingPunct="1">
              <a:lnSpc>
                <a:spcPct val="100000"/>
              </a:lnSpc>
              <a:spcBef>
                <a:spcPct val="0"/>
              </a:spcBef>
              <a:spcAft>
                <a:spcPts val="0"/>
              </a:spcAft>
              <a:buClrTx/>
              <a:buSzTx/>
              <a:buFontTx/>
              <a:buNone/>
              <a:tabLst/>
              <a:defRPr/>
            </a:pPr>
            <a:r>
              <a:rPr lang="en-US" baseline="0" dirty="0" smtClean="0">
                <a:solidFill>
                  <a:srgbClr val="262626"/>
                </a:solidFill>
              </a:rPr>
              <a:t>*</a:t>
            </a:r>
          </a:p>
          <a:p>
            <a:pPr marL="0" marR="0" indent="0" algn="l" defTabSz="914400" rtl="0" eaLnBrk="1" fontAlgn="auto" latinLnBrk="0" hangingPunct="1">
              <a:lnSpc>
                <a:spcPct val="100000"/>
              </a:lnSpc>
              <a:spcBef>
                <a:spcPct val="0"/>
              </a:spcBef>
              <a:spcAft>
                <a:spcPts val="0"/>
              </a:spcAft>
              <a:buClrTx/>
              <a:buSzTx/>
              <a:buFontTx/>
              <a:buNone/>
              <a:tabLst/>
              <a:defRPr/>
            </a:pPr>
            <a:r>
              <a:rPr lang="en-US" baseline="0" dirty="0" smtClean="0">
                <a:solidFill>
                  <a:srgbClr val="262626"/>
                </a:solidFill>
              </a:rPr>
              <a:t>Thus, we can categorize different devices in terms of whether they input or output transcriptional signals and from this derive the potential combinations of devices into larger devices.  A sensor is something that inputs an environmental signal and drives output expression in response.  Inducible promoters are simple examples of sensor devices.  You typically characterize the function of a sensor device by fusing it to GFP and monitoring GFP as some function of the environmental signal.</a:t>
            </a:r>
            <a:endParaRPr lang="en-US" dirty="0" smtClean="0">
              <a:solidFill>
                <a:srgbClr val="262626"/>
              </a:solidFill>
            </a:endParaRPr>
          </a:p>
          <a:p>
            <a:pPr eaLnBrk="1" hangingPunct="1">
              <a:spcBef>
                <a:spcPct val="0"/>
              </a:spcBef>
            </a:pP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F9619F-F803-44E6-8399-15F3098F03CF}"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Actuators are devices that input a transcriptional signal and output some non-transcriptional</a:t>
            </a:r>
            <a:r>
              <a:rPr lang="en-US" baseline="0" dirty="0" smtClean="0"/>
              <a:t> behavior.  That would include an operon encoding a biosynthetic pathway, or perhaps </a:t>
            </a:r>
            <a:r>
              <a:rPr lang="en-US" baseline="0" dirty="0" err="1" smtClean="0"/>
              <a:t>proteinaceous</a:t>
            </a:r>
            <a:r>
              <a:rPr lang="en-US" baseline="0" dirty="0" smtClean="0"/>
              <a:t> appendages to the cell’s surface.  You typically characterize an actuator by placing under the control of a simple inducible promoter, such as </a:t>
            </a:r>
            <a:r>
              <a:rPr lang="en-US" baseline="0" dirty="0" err="1" smtClean="0"/>
              <a:t>Pbad</a:t>
            </a:r>
            <a:r>
              <a:rPr lang="en-US" baseline="0" dirty="0" smtClean="0"/>
              <a:t>, and monitoring some measure of the output behavior as a function of inducer concentration.  For example, if your sensor was a </a:t>
            </a:r>
            <a:r>
              <a:rPr lang="en-US" baseline="0" dirty="0" err="1" smtClean="0"/>
              <a:t>Pbad</a:t>
            </a:r>
            <a:r>
              <a:rPr lang="en-US" baseline="0" dirty="0" smtClean="0"/>
              <a:t> promoter and you have it driving an actuator that is a biosynthetic pathway for </a:t>
            </a:r>
            <a:r>
              <a:rPr lang="en-US" baseline="0" dirty="0" err="1" smtClean="0"/>
              <a:t>violacein</a:t>
            </a:r>
            <a:r>
              <a:rPr lang="en-US" baseline="0" dirty="0" smtClean="0"/>
              <a:t>, you might vary arabinose concentration and monitoring purple color, or you might quantify </a:t>
            </a:r>
            <a:r>
              <a:rPr lang="en-US" baseline="0" dirty="0" err="1" smtClean="0"/>
              <a:t>violacein</a:t>
            </a:r>
            <a:r>
              <a:rPr lang="en-US" baseline="0" dirty="0" smtClean="0"/>
              <a:t> by LC-MS assays.</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FD9B7B-BA6B-44FD-8A16-34FC12ED1249}"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Finally there are signal processors which input transcription and output transcription.  Inverters are</a:t>
            </a:r>
            <a:r>
              <a:rPr lang="en-US" baseline="0" dirty="0" smtClean="0"/>
              <a:t> examples of signal processors with a single input and single output.  Various logic gates are also signal processors with multiple transcriptional inputs and a single transcriptional output.  You typically characterize a signal processor by sandwiching it in between an inducible promoter and an output fluorescent protein reporter, and then monitoring fluorescence as a function of inducer.</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94567B-6613-425D-BD16-7F8A2F701D27}"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solidFill>
                  <a:srgbClr val="262626"/>
                </a:solidFill>
              </a:rPr>
              <a:t>There isn’t really a name for a circuit that is environment in / behavior out, but it</a:t>
            </a:r>
            <a:r>
              <a:rPr lang="en-US" baseline="0" dirty="0" smtClean="0">
                <a:solidFill>
                  <a:srgbClr val="262626"/>
                </a:solidFill>
              </a:rPr>
              <a:t> is buildable and with a little tuning it is usually possible to have the function of all three components manifested in the complete system. </a:t>
            </a:r>
            <a:r>
              <a:rPr lang="en-US" baseline="0" dirty="0" smtClean="0">
                <a:solidFill>
                  <a:schemeClr val="tx1"/>
                </a:solidFill>
              </a:rPr>
              <a:t>Here we illustrate a trivial combination of one from each class:  the sensor </a:t>
            </a:r>
            <a:r>
              <a:rPr lang="en-US" baseline="0" dirty="0" err="1" smtClean="0">
                <a:solidFill>
                  <a:schemeClr val="tx1"/>
                </a:solidFill>
              </a:rPr>
              <a:t>Pbad</a:t>
            </a:r>
            <a:r>
              <a:rPr lang="en-US" baseline="0" dirty="0" smtClean="0">
                <a:solidFill>
                  <a:schemeClr val="tx1"/>
                </a:solidFill>
              </a:rPr>
              <a:t> drives transcription of the input promoter for an inverter, which drives expression of GFP.  If we get the ribosome binding sites all turned correctly, this device responds to increasing environmental concentrations of arabinose with decreasing </a:t>
            </a:r>
            <a:r>
              <a:rPr lang="en-US" baseline="0" dirty="0" err="1" smtClean="0">
                <a:solidFill>
                  <a:schemeClr val="tx1"/>
                </a:solidFill>
              </a:rPr>
              <a:t>fluorescense</a:t>
            </a:r>
            <a:r>
              <a:rPr lang="en-US" baseline="0" dirty="0" smtClean="0">
                <a:solidFill>
                  <a:schemeClr val="tx1"/>
                </a:solidFill>
              </a:rPr>
              <a:t>.</a:t>
            </a:r>
            <a:endParaRPr lang="en-US" dirty="0" smtClean="0">
              <a:solidFill>
                <a:srgbClr val="262626"/>
              </a:solidFill>
            </a:endParaRPr>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D935AA-34B4-47EF-90A5-A6AFA5D07F82}"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06B766B-B3E6-4EF6-B07D-CBDED28ED441}" type="datetimeFigureOut">
              <a:rPr lang="en-US">
                <a:solidFill>
                  <a:prstClr val="black">
                    <a:tint val="75000"/>
                  </a:prstClr>
                </a:solidFill>
              </a:rPr>
              <a:pPr>
                <a:defRPr/>
              </a:pPr>
              <a:t>10/23/2013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91FFB60-B603-434B-BB6F-B01E10772ED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4C6191-624F-47B2-B96E-524F3DF468D6}" type="datetimeFigureOut">
              <a:rPr lang="en-US">
                <a:solidFill>
                  <a:prstClr val="black">
                    <a:tint val="75000"/>
                  </a:prstClr>
                </a:solidFill>
              </a:rPr>
              <a:pPr>
                <a:defRPr/>
              </a:pPr>
              <a:t>10/23/2013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36D3D11-9C1E-4B04-B47D-EFA8968DEF6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C47E1C-C5BC-4036-980C-15047BD02477}" type="datetimeFigureOut">
              <a:rPr lang="en-US">
                <a:solidFill>
                  <a:prstClr val="black">
                    <a:tint val="75000"/>
                  </a:prstClr>
                </a:solidFill>
              </a:rPr>
              <a:pPr>
                <a:defRPr/>
              </a:pPr>
              <a:t>10/23/2013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5E2B027-7F89-4AD4-9F4B-31467C3FA3C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06B766B-B3E6-4EF6-B07D-CBDED28ED441}" type="datetimeFigureOut">
              <a:rPr lang="en-US" smtClean="0">
                <a:solidFill>
                  <a:prstClr val="black">
                    <a:tint val="75000"/>
                  </a:prstClr>
                </a:solidFill>
              </a:rPr>
              <a:pPr>
                <a:defRPr/>
              </a:pPr>
              <a:t>10/23/2013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91FFB60-B603-434B-BB6F-B01E10772ED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2059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ED88BC-B72B-4A5E-B5D0-C544234F18FA}" type="datetimeFigureOut">
              <a:rPr lang="en-US" smtClean="0">
                <a:solidFill>
                  <a:prstClr val="black">
                    <a:tint val="75000"/>
                  </a:prstClr>
                </a:solidFill>
              </a:rPr>
              <a:pPr>
                <a:defRPr/>
              </a:pPr>
              <a:t>10/23/2013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74D3A2-3FD1-4931-BCF0-9ACAD96CD2A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2172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45122C9-1CC4-40ED-BF32-E132346408D7}" type="datetimeFigureOut">
              <a:rPr lang="en-US" smtClean="0">
                <a:solidFill>
                  <a:prstClr val="black">
                    <a:tint val="75000"/>
                  </a:prstClr>
                </a:solidFill>
              </a:rPr>
              <a:pPr>
                <a:defRPr/>
              </a:pPr>
              <a:t>10/23/2013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6DA5AB5-EB0F-4FD3-B6DA-22D1D9A1195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58626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B9D76DF-D04B-4BD9-9AF9-6F41D8DD3405}" type="datetimeFigureOut">
              <a:rPr lang="en-US" smtClean="0">
                <a:solidFill>
                  <a:prstClr val="black">
                    <a:tint val="75000"/>
                  </a:prstClr>
                </a:solidFill>
              </a:rPr>
              <a:pPr>
                <a:defRPr/>
              </a:pPr>
              <a:t>10/23/2013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BA25B9A-6DF8-4CA8-96B9-6A4F8D1342C6}"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9783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89352FA-DD65-4FE3-A217-23EB5B916EC4}" type="datetimeFigureOut">
              <a:rPr lang="en-US" smtClean="0">
                <a:solidFill>
                  <a:prstClr val="black">
                    <a:tint val="75000"/>
                  </a:prstClr>
                </a:solidFill>
              </a:rPr>
              <a:pPr>
                <a:defRPr/>
              </a:pPr>
              <a:t>10/23/2013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79A7ED0-B7A7-42DF-AF6E-5CC6EE54192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4787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64B7954-4E95-4806-A305-5511F862DF23}" type="datetimeFigureOut">
              <a:rPr lang="en-US" smtClean="0">
                <a:solidFill>
                  <a:prstClr val="black">
                    <a:tint val="75000"/>
                  </a:prstClr>
                </a:solidFill>
              </a:rPr>
              <a:pPr>
                <a:defRPr/>
              </a:pPr>
              <a:t>10/23/2013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EF5398C-377B-4D95-B2DE-AE173745A3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69258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8ABEDC6-C1AD-49BE-A97F-323888AAF315}" type="datetimeFigureOut">
              <a:rPr lang="en-US" smtClean="0">
                <a:solidFill>
                  <a:prstClr val="black">
                    <a:tint val="75000"/>
                  </a:prstClr>
                </a:solidFill>
              </a:rPr>
              <a:pPr>
                <a:defRPr/>
              </a:pPr>
              <a:t>10/23/2013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ED22DD2A-6A61-4F2F-9839-774934E4AA46}"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31810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AAFDB02-AE93-4E24-9239-228B5F0122FB}" type="datetimeFigureOut">
              <a:rPr lang="en-US" smtClean="0">
                <a:solidFill>
                  <a:prstClr val="black">
                    <a:tint val="75000"/>
                  </a:prstClr>
                </a:solidFill>
              </a:rPr>
              <a:pPr>
                <a:defRPr/>
              </a:pPr>
              <a:t>10/23/2013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50E1E89-F38D-4AFC-8A04-90F6527886D6}"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0515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ED88BC-B72B-4A5E-B5D0-C544234F18FA}" type="datetimeFigureOut">
              <a:rPr lang="en-US">
                <a:solidFill>
                  <a:prstClr val="black">
                    <a:tint val="75000"/>
                  </a:prstClr>
                </a:solidFill>
              </a:rPr>
              <a:pPr>
                <a:defRPr/>
              </a:pPr>
              <a:t>10/23/2013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74D3A2-3FD1-4931-BCF0-9ACAD96CD2A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4ADB51D-E556-4E62-9C46-AABCDE4117BF}" type="datetimeFigureOut">
              <a:rPr lang="en-US" smtClean="0">
                <a:solidFill>
                  <a:prstClr val="black">
                    <a:tint val="75000"/>
                  </a:prstClr>
                </a:solidFill>
              </a:rPr>
              <a:pPr>
                <a:defRPr/>
              </a:pPr>
              <a:t>10/23/2013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278EEE0-7CBF-406E-8FAB-AE6187B83D9A}"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97281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4C6191-624F-47B2-B96E-524F3DF468D6}" type="datetimeFigureOut">
              <a:rPr lang="en-US" smtClean="0">
                <a:solidFill>
                  <a:prstClr val="black">
                    <a:tint val="75000"/>
                  </a:prstClr>
                </a:solidFill>
              </a:rPr>
              <a:pPr>
                <a:defRPr/>
              </a:pPr>
              <a:t>10/23/2013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36D3D11-9C1E-4B04-B47D-EFA8968DEF6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069143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C47E1C-C5BC-4036-980C-15047BD02477}" type="datetimeFigureOut">
              <a:rPr lang="en-US" smtClean="0">
                <a:solidFill>
                  <a:prstClr val="black">
                    <a:tint val="75000"/>
                  </a:prstClr>
                </a:solidFill>
              </a:rPr>
              <a:pPr>
                <a:defRPr/>
              </a:pPr>
              <a:t>10/23/2013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5E2B027-7F89-4AD4-9F4B-31467C3FA3C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4475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A8B4569-961C-4664-8A2D-2A502CC328E1}" type="datetimeFigureOut">
              <a:rPr lang="en-US"/>
              <a:pPr/>
              <a:t>10/23/2013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E6FD8F1-5E11-44D0-9F4D-8D01F05356F5}" type="slidenum">
              <a:rPr lang="en-US"/>
              <a:pPr/>
              <a:t>‹#›</a:t>
            </a:fld>
            <a:endParaRPr lang="en-US"/>
          </a:p>
        </p:txBody>
      </p:sp>
    </p:spTree>
    <p:extLst>
      <p:ext uri="{BB962C8B-B14F-4D97-AF65-F5344CB8AC3E}">
        <p14:creationId xmlns:p14="http://schemas.microsoft.com/office/powerpoint/2010/main" val="3933260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1954BE-0C2D-4429-B496-B57693DB7292}" type="datetimeFigureOut">
              <a:rPr lang="en-US"/>
              <a:pPr/>
              <a:t>10/23/2013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5388D3-F712-41B8-95A0-8416AB47C079}" type="slidenum">
              <a:rPr lang="en-US"/>
              <a:pPr/>
              <a:t>‹#›</a:t>
            </a:fld>
            <a:endParaRPr lang="en-US"/>
          </a:p>
        </p:txBody>
      </p:sp>
    </p:spTree>
    <p:extLst>
      <p:ext uri="{BB962C8B-B14F-4D97-AF65-F5344CB8AC3E}">
        <p14:creationId xmlns:p14="http://schemas.microsoft.com/office/powerpoint/2010/main" val="2219384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C857848-02C1-4F3B-86A1-CD519CE126C8}" type="datetimeFigureOut">
              <a:rPr lang="en-US"/>
              <a:pPr/>
              <a:t>10/23/2013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D303865-573E-4AAB-98C6-84B5044DA05F}" type="slidenum">
              <a:rPr lang="en-US"/>
              <a:pPr/>
              <a:t>‹#›</a:t>
            </a:fld>
            <a:endParaRPr lang="en-US"/>
          </a:p>
        </p:txBody>
      </p:sp>
    </p:spTree>
    <p:extLst>
      <p:ext uri="{BB962C8B-B14F-4D97-AF65-F5344CB8AC3E}">
        <p14:creationId xmlns:p14="http://schemas.microsoft.com/office/powerpoint/2010/main" val="42661225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A053D5E-6B40-4115-86E5-357EB2B628DC}" type="datetimeFigureOut">
              <a:rPr lang="en-US"/>
              <a:pPr/>
              <a:t>10/23/2013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EF1A11EB-3631-4661-8D90-9CFAD6F09003}" type="slidenum">
              <a:rPr lang="en-US"/>
              <a:pPr/>
              <a:t>‹#›</a:t>
            </a:fld>
            <a:endParaRPr lang="en-US"/>
          </a:p>
        </p:txBody>
      </p:sp>
    </p:spTree>
    <p:extLst>
      <p:ext uri="{BB962C8B-B14F-4D97-AF65-F5344CB8AC3E}">
        <p14:creationId xmlns:p14="http://schemas.microsoft.com/office/powerpoint/2010/main" val="2499747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07EE241-DE7C-4D7C-A8E8-00FFE61685D2}" type="datetimeFigureOut">
              <a:rPr lang="en-US"/>
              <a:pPr/>
              <a:t>10/23/2013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B778505A-B84F-4C10-8BAF-9D788801A7E7}" type="slidenum">
              <a:rPr lang="en-US"/>
              <a:pPr/>
              <a:t>‹#›</a:t>
            </a:fld>
            <a:endParaRPr lang="en-US"/>
          </a:p>
        </p:txBody>
      </p:sp>
    </p:spTree>
    <p:extLst>
      <p:ext uri="{BB962C8B-B14F-4D97-AF65-F5344CB8AC3E}">
        <p14:creationId xmlns:p14="http://schemas.microsoft.com/office/powerpoint/2010/main" val="6777352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B2E879A-1A4F-432B-B7E6-C6E860949D87}" type="datetimeFigureOut">
              <a:rPr lang="en-US"/>
              <a:pPr/>
              <a:t>10/23/2013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C168192E-B165-4EC0-B3E8-A0A82CE350DB}" type="slidenum">
              <a:rPr lang="en-US"/>
              <a:pPr/>
              <a:t>‹#›</a:t>
            </a:fld>
            <a:endParaRPr lang="en-US"/>
          </a:p>
        </p:txBody>
      </p:sp>
    </p:spTree>
    <p:extLst>
      <p:ext uri="{BB962C8B-B14F-4D97-AF65-F5344CB8AC3E}">
        <p14:creationId xmlns:p14="http://schemas.microsoft.com/office/powerpoint/2010/main" val="93157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A565814-E3F8-4190-A4CA-E7C36FEEE0E5}" type="datetimeFigureOut">
              <a:rPr lang="en-US"/>
              <a:pPr/>
              <a:t>10/23/2013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E2866A19-4EDB-4832-BAA4-04929D711D09}" type="slidenum">
              <a:rPr lang="en-US"/>
              <a:pPr/>
              <a:t>‹#›</a:t>
            </a:fld>
            <a:endParaRPr lang="en-US"/>
          </a:p>
        </p:txBody>
      </p:sp>
    </p:spTree>
    <p:extLst>
      <p:ext uri="{BB962C8B-B14F-4D97-AF65-F5344CB8AC3E}">
        <p14:creationId xmlns:p14="http://schemas.microsoft.com/office/powerpoint/2010/main" val="293423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45122C9-1CC4-40ED-BF32-E132346408D7}" type="datetimeFigureOut">
              <a:rPr lang="en-US">
                <a:solidFill>
                  <a:prstClr val="black">
                    <a:tint val="75000"/>
                  </a:prstClr>
                </a:solidFill>
              </a:rPr>
              <a:pPr>
                <a:defRPr/>
              </a:pPr>
              <a:t>10/23/2013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6DA5AB5-EB0F-4FD3-B6DA-22D1D9A1195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97E6936-8899-4BDB-A662-CAD50510094B}" type="datetimeFigureOut">
              <a:rPr lang="en-US"/>
              <a:pPr/>
              <a:t>10/23/2013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1BADAC8-19BE-4D73-B994-A70053C07849}" type="slidenum">
              <a:rPr lang="en-US"/>
              <a:pPr/>
              <a:t>‹#›</a:t>
            </a:fld>
            <a:endParaRPr lang="en-US"/>
          </a:p>
        </p:txBody>
      </p:sp>
    </p:spTree>
    <p:extLst>
      <p:ext uri="{BB962C8B-B14F-4D97-AF65-F5344CB8AC3E}">
        <p14:creationId xmlns:p14="http://schemas.microsoft.com/office/powerpoint/2010/main" val="38299623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9C67352-8E18-4C0D-A99A-415C35CDFF1F}" type="datetimeFigureOut">
              <a:rPr lang="en-US"/>
              <a:pPr/>
              <a:t>10/23/2013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908863A-2B38-41A7-A3D8-B188167E479F}" type="slidenum">
              <a:rPr lang="en-US"/>
              <a:pPr/>
              <a:t>‹#›</a:t>
            </a:fld>
            <a:endParaRPr lang="en-US"/>
          </a:p>
        </p:txBody>
      </p:sp>
    </p:spTree>
    <p:extLst>
      <p:ext uri="{BB962C8B-B14F-4D97-AF65-F5344CB8AC3E}">
        <p14:creationId xmlns:p14="http://schemas.microsoft.com/office/powerpoint/2010/main" val="3378907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C6C1116-7A65-4495-A9BF-FE2219EDAFA3}" type="datetimeFigureOut">
              <a:rPr lang="en-US"/>
              <a:pPr/>
              <a:t>10/23/2013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FF8185F-ED7F-408C-A09E-A52DF05F2F73}" type="slidenum">
              <a:rPr lang="en-US"/>
              <a:pPr/>
              <a:t>‹#›</a:t>
            </a:fld>
            <a:endParaRPr lang="en-US"/>
          </a:p>
        </p:txBody>
      </p:sp>
    </p:spTree>
    <p:extLst>
      <p:ext uri="{BB962C8B-B14F-4D97-AF65-F5344CB8AC3E}">
        <p14:creationId xmlns:p14="http://schemas.microsoft.com/office/powerpoint/2010/main" val="27801499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FE33D68-92DC-4FBE-B73F-4BF0564BE318}" type="datetimeFigureOut">
              <a:rPr lang="en-US"/>
              <a:pPr/>
              <a:t>10/23/2013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CF0A651-41C8-41C9-9296-F8A6DE84B5FE}" type="slidenum">
              <a:rPr lang="en-US"/>
              <a:pPr/>
              <a:t>‹#›</a:t>
            </a:fld>
            <a:endParaRPr lang="en-US"/>
          </a:p>
        </p:txBody>
      </p:sp>
    </p:spTree>
    <p:extLst>
      <p:ext uri="{BB962C8B-B14F-4D97-AF65-F5344CB8AC3E}">
        <p14:creationId xmlns:p14="http://schemas.microsoft.com/office/powerpoint/2010/main" val="370188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B9D76DF-D04B-4BD9-9AF9-6F41D8DD3405}" type="datetimeFigureOut">
              <a:rPr lang="en-US">
                <a:solidFill>
                  <a:prstClr val="black">
                    <a:tint val="75000"/>
                  </a:prstClr>
                </a:solidFill>
              </a:rPr>
              <a:pPr>
                <a:defRPr/>
              </a:pPr>
              <a:t>10/23/2013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BA25B9A-6DF8-4CA8-96B9-6A4F8D1342C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89352FA-DD65-4FE3-A217-23EB5B916EC4}" type="datetimeFigureOut">
              <a:rPr lang="en-US">
                <a:solidFill>
                  <a:prstClr val="black">
                    <a:tint val="75000"/>
                  </a:prstClr>
                </a:solidFill>
              </a:rPr>
              <a:pPr>
                <a:defRPr/>
              </a:pPr>
              <a:t>10/23/2013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79A7ED0-B7A7-42DF-AF6E-5CC6EE5419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64B7954-4E95-4806-A305-5511F862DF23}" type="datetimeFigureOut">
              <a:rPr lang="en-US">
                <a:solidFill>
                  <a:prstClr val="black">
                    <a:tint val="75000"/>
                  </a:prstClr>
                </a:solidFill>
              </a:rPr>
              <a:pPr>
                <a:defRPr/>
              </a:pPr>
              <a:t>10/23/2013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EF5398C-377B-4D95-B2DE-AE173745A32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8ABEDC6-C1AD-49BE-A97F-323888AAF315}" type="datetimeFigureOut">
              <a:rPr lang="en-US">
                <a:solidFill>
                  <a:prstClr val="black">
                    <a:tint val="75000"/>
                  </a:prstClr>
                </a:solidFill>
              </a:rPr>
              <a:pPr>
                <a:defRPr/>
              </a:pPr>
              <a:t>10/23/2013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ED22DD2A-6A61-4F2F-9839-774934E4AA4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AAFDB02-AE93-4E24-9239-228B5F0122FB}" type="datetimeFigureOut">
              <a:rPr lang="en-US">
                <a:solidFill>
                  <a:prstClr val="black">
                    <a:tint val="75000"/>
                  </a:prstClr>
                </a:solidFill>
              </a:rPr>
              <a:pPr>
                <a:defRPr/>
              </a:pPr>
              <a:t>10/23/2013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50E1E89-F38D-4AFC-8A04-90F6527886D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4ADB51D-E556-4E62-9C46-AABCDE4117BF}" type="datetimeFigureOut">
              <a:rPr lang="en-US">
                <a:solidFill>
                  <a:prstClr val="black">
                    <a:tint val="75000"/>
                  </a:prstClr>
                </a:solidFill>
              </a:rPr>
              <a:pPr>
                <a:defRPr/>
              </a:pPr>
              <a:t>10/23/2013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278EEE0-7CBF-406E-8FAB-AE6187B83D9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E05E7D7-D2BB-463E-A9FD-C80588571879}" type="datetimeFigureOut">
              <a:rPr lang="en-US">
                <a:solidFill>
                  <a:prstClr val="black">
                    <a:tint val="75000"/>
                  </a:prstClr>
                </a:solidFill>
              </a:rPr>
              <a:pPr>
                <a:defRPr/>
              </a:pPr>
              <a:t>10/23/2013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5222C77-4F90-4FBD-A098-32F021933E9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E05E7D7-D2BB-463E-A9FD-C80588571879}" type="datetimeFigureOut">
              <a:rPr lang="en-US" smtClean="0">
                <a:solidFill>
                  <a:prstClr val="black">
                    <a:tint val="75000"/>
                  </a:prstClr>
                </a:solidFill>
              </a:rPr>
              <a:pPr>
                <a:defRPr/>
              </a:pPr>
              <a:t>10/23/2013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222C77-4F90-4FBD-A098-32F021933E98}"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6341781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pPr>
            <a:fld id="{72DF0BC5-6AFE-4182-B959-6DB58210BD30}" type="datetimeFigureOut">
              <a:rPr lang="en-US">
                <a:ea typeface="ＭＳ Ｐゴシック" pitchFamily="34" charset="-128"/>
              </a:rPr>
              <a:pPr fontAlgn="base">
                <a:spcBef>
                  <a:spcPct val="0"/>
                </a:spcBef>
                <a:spcAft>
                  <a:spcPct val="0"/>
                </a:spcAft>
              </a:pPr>
              <a:t>10/23/2013</a:t>
            </a:fld>
            <a:endParaRPr lang="en-US">
              <a:ea typeface="ＭＳ Ｐゴシック"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fontAlgn="base">
              <a:spcBef>
                <a:spcPct val="0"/>
              </a:spcBef>
              <a:spcAft>
                <a:spcPct val="0"/>
              </a:spcAft>
            </a:pPr>
            <a:fld id="{41E4F5A9-4CD0-4418-916B-69D546C2BF31}" type="slidenum">
              <a:rPr lang="en-US">
                <a:ea typeface="ＭＳ Ｐゴシック" pitchFamily="34" charset="-128"/>
              </a:rPr>
              <a:pPr fontAlgn="base">
                <a:spcBef>
                  <a:spcPct val="0"/>
                </a:spcBef>
                <a:spcAft>
                  <a:spcPct val="0"/>
                </a:spcAft>
              </a:pPr>
              <a:t>‹#›</a:t>
            </a:fld>
            <a:endParaRPr lang="en-US">
              <a:ea typeface="ＭＳ Ｐゴシック" pitchFamily="34" charset="-128"/>
            </a:endParaRPr>
          </a:p>
        </p:txBody>
      </p:sp>
    </p:spTree>
    <p:extLst>
      <p:ext uri="{BB962C8B-B14F-4D97-AF65-F5344CB8AC3E}">
        <p14:creationId xmlns:p14="http://schemas.microsoft.com/office/powerpoint/2010/main" val="2061709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themeOverride" Target="../theme/themeOverride3.xml"/><Relationship Id="rId5" Type="http://schemas.openxmlformats.org/officeDocument/2006/relationships/hyperlink" Target="http://www.nature.com/ncomms/journal/v2/n10/full/ncomms1516.html" TargetMode="Externa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themeOverride" Target="../theme/themeOverride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hemeOverride" Target="../theme/themeOverride5.xml"/><Relationship Id="rId5" Type="http://schemas.openxmlformats.org/officeDocument/2006/relationships/hyperlink" Target="http://2008.igem.org/Team:iHKU/modelling"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4.xml"/><Relationship Id="rId1" Type="http://schemas.openxmlformats.org/officeDocument/2006/relationships/themeOverride" Target="../theme/themeOverride6.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hemeOverride" Target="../theme/themeOverride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slideLayout" Target="../slideLayouts/slideLayout2.xml"/><Relationship Id="rId7" Type="http://schemas.openxmlformats.org/officeDocument/2006/relationships/oleObject" Target="../embeddings/oleObject2.bin"/><Relationship Id="rId12" Type="http://schemas.openxmlformats.org/officeDocument/2006/relationships/image" Target="../media/image18.wmf"/><Relationship Id="rId2" Type="http://schemas.openxmlformats.org/officeDocument/2006/relationships/tags" Target="../tags/tag9.xml"/><Relationship Id="rId1" Type="http://schemas.openxmlformats.org/officeDocument/2006/relationships/vmlDrawing" Target="../drawings/vmlDrawing1.vml"/><Relationship Id="rId6" Type="http://schemas.openxmlformats.org/officeDocument/2006/relationships/image" Target="../media/image15.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7.wmf"/><Relationship Id="rId4" Type="http://schemas.openxmlformats.org/officeDocument/2006/relationships/notesSlide" Target="../notesSlides/notesSlide21.xml"/><Relationship Id="rId9"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9.bin"/><Relationship Id="rId3" Type="http://schemas.openxmlformats.org/officeDocument/2006/relationships/slideLayout" Target="../slideLayouts/slideLayout2.xml"/><Relationship Id="rId7" Type="http://schemas.openxmlformats.org/officeDocument/2006/relationships/oleObject" Target="../embeddings/oleObject6.bin"/><Relationship Id="rId12" Type="http://schemas.openxmlformats.org/officeDocument/2006/relationships/image" Target="../media/image22.wmf"/><Relationship Id="rId2" Type="http://schemas.openxmlformats.org/officeDocument/2006/relationships/tags" Target="../tags/tag10.xml"/><Relationship Id="rId16" Type="http://schemas.openxmlformats.org/officeDocument/2006/relationships/image" Target="../media/image24.wmf"/><Relationship Id="rId1" Type="http://schemas.openxmlformats.org/officeDocument/2006/relationships/vmlDrawing" Target="../drawings/vmlDrawing2.vml"/><Relationship Id="rId6" Type="http://schemas.openxmlformats.org/officeDocument/2006/relationships/image" Target="../media/image19.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21.wmf"/><Relationship Id="rId4" Type="http://schemas.openxmlformats.org/officeDocument/2006/relationships/notesSlide" Target="../notesSlides/notesSlide22.xml"/><Relationship Id="rId9" Type="http://schemas.openxmlformats.org/officeDocument/2006/relationships/oleObject" Target="../embeddings/oleObject7.bin"/><Relationship Id="rId14"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hemeOverride" Target="../theme/themeOverride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27.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hemeOverride" Target="../theme/themeOverride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4.xml"/><Relationship Id="rId1" Type="http://schemas.openxmlformats.org/officeDocument/2006/relationships/themeOverride" Target="../theme/themeOverride11.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Rockwell Extra Bold" pitchFamily="18" charset="0"/>
                <a:ea typeface="+mn-ea"/>
                <a:cs typeface="Arial" charset="0"/>
              </a:rPr>
              <a:t>Biochemical Circuits</a:t>
            </a:r>
            <a:endParaRPr lang="en-US" dirty="0">
              <a:solidFill>
                <a:schemeClr val="bg1"/>
              </a:solidFill>
              <a:latin typeface="Rockwell Extra Bold" pitchFamily="18" charset="0"/>
              <a:ea typeface="+mn-ea"/>
              <a:cs typeface="Arial" charset="0"/>
            </a:endParaRPr>
          </a:p>
        </p:txBody>
      </p:sp>
    </p:spTree>
    <p:extLst>
      <p:ext uri="{BB962C8B-B14F-4D97-AF65-F5344CB8AC3E}">
        <p14:creationId xmlns:p14="http://schemas.microsoft.com/office/powerpoint/2010/main" val="33393439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Extensibility of inputs/outputs</a:t>
            </a:r>
            <a:endParaRPr lang="en-US" sz="2800" i="1">
              <a:latin typeface="Rockwell Extra Bold" pitchFamily="18" charset="0"/>
            </a:endParaRPr>
          </a:p>
        </p:txBody>
      </p:sp>
      <p:sp>
        <p:nvSpPr>
          <p:cNvPr id="21507" name="Rectangle 9"/>
          <p:cNvSpPr>
            <a:spLocks noChangeArrowheads="1"/>
          </p:cNvSpPr>
          <p:nvPr/>
        </p:nvSpPr>
        <p:spPr bwMode="auto">
          <a:xfrm>
            <a:off x="685800" y="914400"/>
            <a:ext cx="7620000" cy="4247317"/>
          </a:xfrm>
          <a:prstGeom prst="rect">
            <a:avLst/>
          </a:prstGeom>
          <a:noFill/>
          <a:ln w="9525">
            <a:noFill/>
            <a:miter lim="800000"/>
            <a:headEnd/>
            <a:tailEnd/>
          </a:ln>
        </p:spPr>
        <p:txBody>
          <a:bodyPr>
            <a:spAutoFit/>
          </a:bodyPr>
          <a:lstStyle/>
          <a:p>
            <a:pPr marL="457200" indent="-457200">
              <a:buFont typeface="Wingdings" pitchFamily="2" charset="2"/>
              <a:buChar char="§"/>
            </a:pPr>
            <a:r>
              <a:rPr lang="en-US" dirty="0">
                <a:solidFill>
                  <a:srgbClr val="262626"/>
                </a:solidFill>
              </a:rPr>
              <a:t>Common signal carriers are modularity points in the decomposition of a biological activity </a:t>
            </a:r>
          </a:p>
          <a:p>
            <a:pPr marL="457200" indent="-457200">
              <a:buFont typeface="Wingdings" pitchFamily="2" charset="2"/>
              <a:buChar char="§"/>
            </a:pPr>
            <a:r>
              <a:rPr lang="en-US" dirty="0">
                <a:solidFill>
                  <a:srgbClr val="262626"/>
                </a:solidFill>
              </a:rPr>
              <a:t>There are only 3 extensible common signal carriers that have been described:  translational control, transcriptional control, and physical association</a:t>
            </a:r>
          </a:p>
          <a:p>
            <a:pPr marL="457200" indent="-457200">
              <a:buFont typeface="Wingdings" pitchFamily="2" charset="2"/>
              <a:buChar char="§"/>
            </a:pPr>
            <a:r>
              <a:rPr lang="en-US" dirty="0">
                <a:solidFill>
                  <a:srgbClr val="262626"/>
                </a:solidFill>
              </a:rPr>
              <a:t>Sensor devices are environment in / common signal carrier out</a:t>
            </a:r>
          </a:p>
          <a:p>
            <a:pPr marL="457200" indent="-457200">
              <a:buFont typeface="Wingdings" pitchFamily="2" charset="2"/>
              <a:buChar char="§"/>
            </a:pPr>
            <a:r>
              <a:rPr lang="en-US" dirty="0">
                <a:solidFill>
                  <a:srgbClr val="262626"/>
                </a:solidFill>
              </a:rPr>
              <a:t>Actuator devices are common signal carrier in / behavior out</a:t>
            </a:r>
          </a:p>
          <a:p>
            <a:pPr marL="457200" indent="-457200">
              <a:buFont typeface="Wingdings" pitchFamily="2" charset="2"/>
              <a:buChar char="§"/>
            </a:pPr>
            <a:r>
              <a:rPr lang="en-US" dirty="0">
                <a:solidFill>
                  <a:srgbClr val="262626"/>
                </a:solidFill>
              </a:rPr>
              <a:t>Processing devices are common signal carrier in and out</a:t>
            </a:r>
          </a:p>
          <a:p>
            <a:pPr marL="457200" indent="-457200">
              <a:buFont typeface="Wingdings" pitchFamily="2" charset="2"/>
              <a:buChar char="§"/>
            </a:pPr>
            <a:r>
              <a:rPr lang="en-US" dirty="0">
                <a:solidFill>
                  <a:srgbClr val="262626"/>
                </a:solidFill>
              </a:rPr>
              <a:t>There isn’t really a name for a circuit that is environment in / behavior out, but you can only characterize these more complex devices</a:t>
            </a:r>
          </a:p>
          <a:p>
            <a:pPr marL="457200" indent="-457200">
              <a:buFont typeface="Wingdings" pitchFamily="2" charset="2"/>
              <a:buChar char="§"/>
            </a:pPr>
            <a:endParaRPr lang="en-US" dirty="0">
              <a:solidFill>
                <a:srgbClr val="262626"/>
              </a:solidFill>
            </a:endParaRPr>
          </a:p>
          <a:p>
            <a:pPr marL="457200" indent="-457200">
              <a:buFont typeface="Wingdings" pitchFamily="2" charset="2"/>
              <a:buChar char="§"/>
            </a:pPr>
            <a:r>
              <a:rPr lang="en-US" dirty="0">
                <a:solidFill>
                  <a:srgbClr val="262626"/>
                </a:solidFill>
              </a:rPr>
              <a:t>Nevertheless, you can tell by inspection whether a circuit has extensible substructure or </a:t>
            </a:r>
            <a:r>
              <a:rPr lang="en-US" dirty="0" smtClean="0">
                <a:solidFill>
                  <a:srgbClr val="262626"/>
                </a:solidFill>
              </a:rPr>
              <a:t>not</a:t>
            </a:r>
          </a:p>
          <a:p>
            <a:pPr marL="457200" indent="-457200">
              <a:buFont typeface="Wingdings" pitchFamily="2" charset="2"/>
              <a:buChar char="§"/>
            </a:pPr>
            <a:r>
              <a:rPr lang="en-US" dirty="0" smtClean="0">
                <a:solidFill>
                  <a:srgbClr val="262626"/>
                </a:solidFill>
              </a:rPr>
              <a:t>You </a:t>
            </a:r>
            <a:r>
              <a:rPr lang="en-US" dirty="0">
                <a:solidFill>
                  <a:srgbClr val="262626"/>
                </a:solidFill>
              </a:rPr>
              <a:t>should be able to readily recognize which type of device you are looking at based on the circuit diagram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Extensibility of inputs/outputs</a:t>
            </a:r>
            <a:endParaRPr lang="en-US" sz="2800" i="1">
              <a:latin typeface="Rockwell Extra Bold" pitchFamily="18" charset="0"/>
            </a:endParaRPr>
          </a:p>
        </p:txBody>
      </p:sp>
      <p:pic>
        <p:nvPicPr>
          <p:cNvPr id="22531" name="Picture 13" descr="http://www.ccbi.cam.ac.uk/iGEM2007/images/5/5e/Toggle_Switch.jpg"/>
          <p:cNvPicPr>
            <a:picLocks noChangeAspect="1" noChangeArrowheads="1"/>
          </p:cNvPicPr>
          <p:nvPr/>
        </p:nvPicPr>
        <p:blipFill>
          <a:blip r:embed="rId4" cstate="print"/>
          <a:srcRect/>
          <a:stretch>
            <a:fillRect/>
          </a:stretch>
        </p:blipFill>
        <p:spPr bwMode="auto">
          <a:xfrm>
            <a:off x="228600" y="1981200"/>
            <a:ext cx="8682038" cy="3105150"/>
          </a:xfrm>
          <a:prstGeom prst="rect">
            <a:avLst/>
          </a:prstGeom>
          <a:noFill/>
          <a:ln w="9525">
            <a:noFill/>
            <a:miter lim="800000"/>
            <a:headEnd/>
            <a:tailEnd/>
          </a:ln>
        </p:spPr>
      </p:pic>
      <p:sp>
        <p:nvSpPr>
          <p:cNvPr id="22532" name="Rectangle 11"/>
          <p:cNvSpPr>
            <a:spLocks noChangeArrowheads="1"/>
          </p:cNvSpPr>
          <p:nvPr/>
        </p:nvSpPr>
        <p:spPr bwMode="auto">
          <a:xfrm>
            <a:off x="2057400" y="5181600"/>
            <a:ext cx="1916113" cy="646113"/>
          </a:xfrm>
          <a:prstGeom prst="rect">
            <a:avLst/>
          </a:prstGeom>
          <a:noFill/>
          <a:ln w="9525">
            <a:noFill/>
            <a:miter lim="800000"/>
            <a:headEnd/>
            <a:tailEnd/>
          </a:ln>
        </p:spPr>
        <p:txBody>
          <a:bodyPr wrap="none">
            <a:spAutoFit/>
          </a:bodyPr>
          <a:lstStyle/>
          <a:p>
            <a:r>
              <a:rPr lang="en-US"/>
              <a:t>Toggle switch</a:t>
            </a:r>
          </a:p>
          <a:p>
            <a:r>
              <a:rPr lang="en-US"/>
              <a:t>PMID: 10659857</a:t>
            </a:r>
          </a:p>
        </p:txBody>
      </p:sp>
      <p:sp>
        <p:nvSpPr>
          <p:cNvPr id="5" name="TextBox 4"/>
          <p:cNvSpPr txBox="1">
            <a:spLocks noChangeArrowheads="1"/>
          </p:cNvSpPr>
          <p:nvPr/>
        </p:nvSpPr>
        <p:spPr bwMode="auto">
          <a:xfrm>
            <a:off x="5715000" y="5562600"/>
            <a:ext cx="3200400" cy="646113"/>
          </a:xfrm>
          <a:prstGeom prst="rect">
            <a:avLst/>
          </a:prstGeom>
          <a:noFill/>
          <a:ln w="9525">
            <a:noFill/>
            <a:miter lim="800000"/>
            <a:headEnd/>
            <a:tailEnd/>
          </a:ln>
        </p:spPr>
        <p:txBody>
          <a:bodyPr>
            <a:spAutoFit/>
          </a:bodyPr>
          <a:lstStyle/>
          <a:p>
            <a:r>
              <a:rPr lang="en-US">
                <a:solidFill>
                  <a:srgbClr val="FF0000"/>
                </a:solidFill>
              </a:rPr>
              <a:t>Input:  No</a:t>
            </a:r>
          </a:p>
          <a:p>
            <a:r>
              <a:rPr lang="en-US">
                <a:solidFill>
                  <a:srgbClr val="FF0000"/>
                </a:solidFill>
              </a:rPr>
              <a:t>Output:  Transcription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Extensibility of inputs/outputs</a:t>
            </a:r>
            <a:endParaRPr lang="en-US" sz="2800" i="1">
              <a:latin typeface="Rockwell Extra Bold" pitchFamily="18" charset="0"/>
            </a:endParaRPr>
          </a:p>
        </p:txBody>
      </p:sp>
      <p:pic>
        <p:nvPicPr>
          <p:cNvPr id="23555" name="Picture 2"/>
          <p:cNvPicPr>
            <a:picLocks noChangeAspect="1" noChangeArrowheads="1"/>
          </p:cNvPicPr>
          <p:nvPr/>
        </p:nvPicPr>
        <p:blipFill>
          <a:blip r:embed="rId4" cstate="print"/>
          <a:srcRect/>
          <a:stretch>
            <a:fillRect/>
          </a:stretch>
        </p:blipFill>
        <p:spPr bwMode="auto">
          <a:xfrm>
            <a:off x="1076325" y="1657350"/>
            <a:ext cx="6991350" cy="3543300"/>
          </a:xfrm>
          <a:prstGeom prst="rect">
            <a:avLst/>
          </a:prstGeom>
          <a:noFill/>
          <a:ln w="9525">
            <a:noFill/>
            <a:miter lim="800000"/>
            <a:headEnd/>
            <a:tailEnd/>
          </a:ln>
        </p:spPr>
      </p:pic>
      <p:sp>
        <p:nvSpPr>
          <p:cNvPr id="23556" name="Rectangle 5"/>
          <p:cNvSpPr>
            <a:spLocks noChangeArrowheads="1"/>
          </p:cNvSpPr>
          <p:nvPr/>
        </p:nvSpPr>
        <p:spPr bwMode="auto">
          <a:xfrm>
            <a:off x="2971800" y="5181600"/>
            <a:ext cx="1966913" cy="646113"/>
          </a:xfrm>
          <a:prstGeom prst="rect">
            <a:avLst/>
          </a:prstGeom>
          <a:noFill/>
          <a:ln w="9525">
            <a:noFill/>
            <a:miter lim="800000"/>
            <a:headEnd/>
            <a:tailEnd/>
          </a:ln>
        </p:spPr>
        <p:txBody>
          <a:bodyPr wrap="none">
            <a:spAutoFit/>
          </a:bodyPr>
          <a:lstStyle/>
          <a:p>
            <a:r>
              <a:rPr lang="en-US"/>
              <a:t>Invasin AND gate</a:t>
            </a:r>
          </a:p>
          <a:p>
            <a:r>
              <a:rPr lang="en-US"/>
              <a:t>PMID: 17700541</a:t>
            </a:r>
          </a:p>
        </p:txBody>
      </p:sp>
      <p:sp>
        <p:nvSpPr>
          <p:cNvPr id="5" name="TextBox 4"/>
          <p:cNvSpPr txBox="1">
            <a:spLocks noChangeArrowheads="1"/>
          </p:cNvSpPr>
          <p:nvPr/>
        </p:nvSpPr>
        <p:spPr bwMode="auto">
          <a:xfrm>
            <a:off x="5715000" y="5562600"/>
            <a:ext cx="3200400" cy="646113"/>
          </a:xfrm>
          <a:prstGeom prst="rect">
            <a:avLst/>
          </a:prstGeom>
          <a:noFill/>
          <a:ln w="9525">
            <a:noFill/>
            <a:miter lim="800000"/>
            <a:headEnd/>
            <a:tailEnd/>
          </a:ln>
        </p:spPr>
        <p:txBody>
          <a:bodyPr>
            <a:spAutoFit/>
          </a:bodyPr>
          <a:lstStyle/>
          <a:p>
            <a:r>
              <a:rPr lang="en-US">
                <a:solidFill>
                  <a:srgbClr val="FF0000"/>
                </a:solidFill>
              </a:rPr>
              <a:t>Input:  Transcription</a:t>
            </a:r>
          </a:p>
          <a:p>
            <a:r>
              <a:rPr lang="en-US">
                <a:solidFill>
                  <a:srgbClr val="FF0000"/>
                </a:solidFill>
              </a:rPr>
              <a:t>Output:  Transcription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4" cstate="print"/>
          <a:srcRect/>
          <a:stretch>
            <a:fillRect/>
          </a:stretch>
        </p:blipFill>
        <p:spPr bwMode="auto">
          <a:xfrm>
            <a:off x="2133600" y="685800"/>
            <a:ext cx="3937000" cy="1473200"/>
          </a:xfrm>
          <a:prstGeom prst="rect">
            <a:avLst/>
          </a:prstGeom>
          <a:noFill/>
          <a:ln w="9525">
            <a:noFill/>
            <a:miter lim="800000"/>
            <a:headEnd/>
            <a:tailEnd/>
          </a:ln>
        </p:spPr>
      </p:pic>
      <p:pic>
        <p:nvPicPr>
          <p:cNvPr id="24579" name="Picture 3"/>
          <p:cNvPicPr>
            <a:picLocks noChangeAspect="1" noChangeArrowheads="1"/>
          </p:cNvPicPr>
          <p:nvPr/>
        </p:nvPicPr>
        <p:blipFill>
          <a:blip r:embed="rId5" cstate="print"/>
          <a:srcRect/>
          <a:stretch>
            <a:fillRect/>
          </a:stretch>
        </p:blipFill>
        <p:spPr bwMode="auto">
          <a:xfrm>
            <a:off x="1600200" y="2286000"/>
            <a:ext cx="5334000" cy="3381375"/>
          </a:xfrm>
          <a:prstGeom prst="rect">
            <a:avLst/>
          </a:prstGeom>
          <a:noFill/>
          <a:ln w="9525">
            <a:noFill/>
            <a:miter lim="800000"/>
            <a:headEnd/>
            <a:tailEnd/>
          </a:ln>
        </p:spPr>
      </p:pic>
      <p:sp>
        <p:nvSpPr>
          <p:cNvPr id="24580"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Extensibility of inputs/outputs</a:t>
            </a:r>
            <a:endParaRPr lang="en-US" sz="2800" i="1">
              <a:latin typeface="Rockwell Extra Bold" pitchFamily="18" charset="0"/>
            </a:endParaRPr>
          </a:p>
        </p:txBody>
      </p:sp>
      <p:sp>
        <p:nvSpPr>
          <p:cNvPr id="24581" name="Rectangle 6"/>
          <p:cNvSpPr>
            <a:spLocks noChangeArrowheads="1"/>
          </p:cNvSpPr>
          <p:nvPr/>
        </p:nvSpPr>
        <p:spPr bwMode="auto">
          <a:xfrm>
            <a:off x="3276600" y="5791200"/>
            <a:ext cx="1916113" cy="646113"/>
          </a:xfrm>
          <a:prstGeom prst="rect">
            <a:avLst/>
          </a:prstGeom>
          <a:noFill/>
          <a:ln w="9525">
            <a:noFill/>
            <a:miter lim="800000"/>
            <a:headEnd/>
            <a:tailEnd/>
          </a:ln>
        </p:spPr>
        <p:txBody>
          <a:bodyPr wrap="none">
            <a:spAutoFit/>
          </a:bodyPr>
          <a:lstStyle/>
          <a:p>
            <a:r>
              <a:rPr lang="en-US"/>
              <a:t>NOR gate</a:t>
            </a:r>
          </a:p>
          <a:p>
            <a:r>
              <a:rPr lang="en-US"/>
              <a:t>PMID: 12029133</a:t>
            </a:r>
          </a:p>
        </p:txBody>
      </p:sp>
      <p:sp>
        <p:nvSpPr>
          <p:cNvPr id="8" name="TextBox 7"/>
          <p:cNvSpPr txBox="1">
            <a:spLocks noChangeArrowheads="1"/>
          </p:cNvSpPr>
          <p:nvPr/>
        </p:nvSpPr>
        <p:spPr bwMode="auto">
          <a:xfrm>
            <a:off x="5715000" y="5562600"/>
            <a:ext cx="3200400" cy="646113"/>
          </a:xfrm>
          <a:prstGeom prst="rect">
            <a:avLst/>
          </a:prstGeom>
          <a:noFill/>
          <a:ln w="9525">
            <a:noFill/>
            <a:miter lim="800000"/>
            <a:headEnd/>
            <a:tailEnd/>
          </a:ln>
        </p:spPr>
        <p:txBody>
          <a:bodyPr>
            <a:spAutoFit/>
          </a:bodyPr>
          <a:lstStyle/>
          <a:p>
            <a:r>
              <a:rPr lang="en-US">
                <a:solidFill>
                  <a:srgbClr val="FF0000"/>
                </a:solidFill>
              </a:rPr>
              <a:t>Input:  No</a:t>
            </a:r>
          </a:p>
          <a:p>
            <a:r>
              <a:rPr lang="en-US">
                <a:solidFill>
                  <a:srgbClr val="FF0000"/>
                </a:solidFill>
              </a:rPr>
              <a:t>Output:  Transcription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indent="0">
              <a:buNone/>
            </a:pPr>
            <a:r>
              <a:rPr lang="en-US" dirty="0" smtClean="0"/>
              <a:t>Is this a transcriptional sensor, actuator, or processor?</a:t>
            </a:r>
            <a:endParaRPr lang="en-US" dirty="0"/>
          </a:p>
        </p:txBody>
      </p:sp>
      <p:pic>
        <p:nvPicPr>
          <p:cNvPr id="34818" name="Picture 2" descr="http://www.nature.com/ncomms/journal/v2/n10/images_article/ncomms1516-f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86000"/>
            <a:ext cx="5715000" cy="27146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90800" y="5181600"/>
            <a:ext cx="4572000" cy="646331"/>
          </a:xfrm>
          <a:prstGeom prst="rect">
            <a:avLst/>
          </a:prstGeom>
        </p:spPr>
        <p:txBody>
          <a:bodyPr>
            <a:spAutoFit/>
          </a:bodyPr>
          <a:lstStyle/>
          <a:p>
            <a:r>
              <a:rPr lang="en-US" dirty="0">
                <a:hlinkClick r:id="rId5"/>
              </a:rPr>
              <a:t>http://www.nature.com/ncomms/journal/v2/n10/full/ncomms1516.html</a:t>
            </a:r>
            <a:endParaRPr lang="en-US" dirty="0"/>
          </a:p>
        </p:txBody>
      </p:sp>
    </p:spTree>
    <p:extLst>
      <p:ext uri="{BB962C8B-B14F-4D97-AF65-F5344CB8AC3E}">
        <p14:creationId xmlns:p14="http://schemas.microsoft.com/office/powerpoint/2010/main" val="32844813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indent="0">
              <a:buNone/>
            </a:pPr>
            <a:r>
              <a:rPr lang="en-US" dirty="0" smtClean="0"/>
              <a:t>Is this a transcriptional sensor, actuator, or processor?</a:t>
            </a:r>
            <a:endParaRPr lang="en-US" dirty="0"/>
          </a:p>
        </p:txBody>
      </p:sp>
      <p:sp>
        <p:nvSpPr>
          <p:cNvPr id="5" name="Rectangle 6"/>
          <p:cNvSpPr>
            <a:spLocks noChangeArrowheads="1"/>
          </p:cNvSpPr>
          <p:nvPr/>
        </p:nvSpPr>
        <p:spPr bwMode="auto">
          <a:xfrm>
            <a:off x="1797844" y="5447506"/>
            <a:ext cx="2636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a:t>A Biosynthetic Device</a:t>
            </a:r>
          </a:p>
        </p:txBody>
      </p:sp>
      <p:grpSp>
        <p:nvGrpSpPr>
          <p:cNvPr id="6" name="Group 33"/>
          <p:cNvGrpSpPr>
            <a:grpSpLocks/>
          </p:cNvGrpSpPr>
          <p:nvPr/>
        </p:nvGrpSpPr>
        <p:grpSpPr bwMode="auto">
          <a:xfrm>
            <a:off x="1718469" y="2896394"/>
            <a:ext cx="4300537" cy="2417762"/>
            <a:chOff x="4462571" y="2362200"/>
            <a:chExt cx="4300429" cy="2417366"/>
          </a:xfrm>
        </p:grpSpPr>
        <p:sp>
          <p:nvSpPr>
            <p:cNvPr id="7" name="Bent Arrow 6"/>
            <p:cNvSpPr/>
            <p:nvPr/>
          </p:nvSpPr>
          <p:spPr>
            <a:xfrm>
              <a:off x="4462571" y="2362200"/>
              <a:ext cx="504812" cy="588866"/>
            </a:xfrm>
            <a:prstGeom prst="bentArrow">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8" name="Right Arrow 7"/>
            <p:cNvSpPr/>
            <p:nvPr/>
          </p:nvSpPr>
          <p:spPr>
            <a:xfrm>
              <a:off x="4734026" y="2503464"/>
              <a:ext cx="925490" cy="588867"/>
            </a:xfrm>
            <a:prstGeom prst="rightArrow">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9" name="Right Arrow 8"/>
            <p:cNvSpPr/>
            <p:nvPr/>
          </p:nvSpPr>
          <p:spPr>
            <a:xfrm>
              <a:off x="5626179" y="2503464"/>
              <a:ext cx="925490" cy="588867"/>
            </a:xfrm>
            <a:prstGeom prst="rightArrow">
              <a:avLst/>
            </a:prstGeom>
            <a:solidFill>
              <a:srgbClr val="1F497D">
                <a:lumMod val="20000"/>
                <a:lumOff val="8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10" name="Right Arrow 9"/>
            <p:cNvSpPr/>
            <p:nvPr/>
          </p:nvSpPr>
          <p:spPr>
            <a:xfrm>
              <a:off x="6499282" y="2503464"/>
              <a:ext cx="925490" cy="588867"/>
            </a:xfrm>
            <a:prstGeom prst="rightArrow">
              <a:avLst/>
            </a:prstGeom>
            <a:solidFill>
              <a:srgbClr val="1F497D">
                <a:lumMod val="60000"/>
                <a:lumOff val="4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11" name="Rectangle 10"/>
            <p:cNvSpPr/>
            <p:nvPr/>
          </p:nvSpPr>
          <p:spPr>
            <a:xfrm>
              <a:off x="4870548" y="2641554"/>
              <a:ext cx="527037" cy="311099"/>
            </a:xfrm>
            <a:prstGeom prst="rect">
              <a:avLst/>
            </a:prstGeom>
          </p:spPr>
          <p:txBody>
            <a:bodyPr wrap="none">
              <a:spAutoFit/>
            </a:bodyPr>
            <a:lstStyle/>
            <a:p>
              <a:pPr fontAlgn="auto">
                <a:spcBef>
                  <a:spcPts val="0"/>
                </a:spcBef>
                <a:spcAft>
                  <a:spcPts val="0"/>
                </a:spcAft>
                <a:defRPr/>
              </a:pPr>
              <a:r>
                <a:rPr lang="en-US" sz="1600" i="1" kern="0" dirty="0" err="1">
                  <a:solidFill>
                    <a:sysClr val="windowText" lastClr="000000"/>
                  </a:solidFill>
                </a:rPr>
                <a:t>atoB</a:t>
              </a:r>
              <a:endParaRPr lang="en-US" sz="1600" kern="0" dirty="0">
                <a:solidFill>
                  <a:sysClr val="windowText" lastClr="000000"/>
                </a:solidFill>
              </a:endParaRPr>
            </a:p>
          </p:txBody>
        </p:sp>
        <p:sp>
          <p:nvSpPr>
            <p:cNvPr id="12" name="Rectangle 11"/>
            <p:cNvSpPr/>
            <p:nvPr/>
          </p:nvSpPr>
          <p:spPr>
            <a:xfrm>
              <a:off x="5726189" y="2641554"/>
              <a:ext cx="652446" cy="311099"/>
            </a:xfrm>
            <a:prstGeom prst="rect">
              <a:avLst/>
            </a:prstGeom>
          </p:spPr>
          <p:txBody>
            <a:bodyPr wrap="none">
              <a:spAutoFit/>
            </a:bodyPr>
            <a:lstStyle/>
            <a:p>
              <a:pPr fontAlgn="auto">
                <a:spcBef>
                  <a:spcPts val="0"/>
                </a:spcBef>
                <a:spcAft>
                  <a:spcPts val="0"/>
                </a:spcAft>
                <a:defRPr/>
              </a:pPr>
              <a:r>
                <a:rPr lang="en-US" sz="1600" i="1" kern="0" dirty="0">
                  <a:solidFill>
                    <a:sysClr val="windowText" lastClr="000000"/>
                  </a:solidFill>
                </a:rPr>
                <a:t>HMGS</a:t>
              </a:r>
              <a:endParaRPr lang="en-US" sz="1600" kern="0" dirty="0">
                <a:solidFill>
                  <a:sysClr val="windowText" lastClr="000000"/>
                </a:solidFill>
              </a:endParaRPr>
            </a:p>
          </p:txBody>
        </p:sp>
        <p:sp>
          <p:nvSpPr>
            <p:cNvPr id="13" name="Rectangle 12"/>
            <p:cNvSpPr/>
            <p:nvPr/>
          </p:nvSpPr>
          <p:spPr>
            <a:xfrm>
              <a:off x="6551669" y="2641554"/>
              <a:ext cx="733407" cy="311099"/>
            </a:xfrm>
            <a:prstGeom prst="rect">
              <a:avLst/>
            </a:prstGeom>
          </p:spPr>
          <p:txBody>
            <a:bodyPr wrap="none">
              <a:spAutoFit/>
            </a:bodyPr>
            <a:lstStyle/>
            <a:p>
              <a:pPr fontAlgn="auto">
                <a:spcBef>
                  <a:spcPts val="0"/>
                </a:spcBef>
                <a:spcAft>
                  <a:spcPts val="0"/>
                </a:spcAft>
                <a:defRPr/>
              </a:pPr>
              <a:r>
                <a:rPr lang="en-US" sz="1600" i="1" kern="0" dirty="0" err="1">
                  <a:solidFill>
                    <a:sysClr val="windowText" lastClr="000000"/>
                  </a:solidFill>
                </a:rPr>
                <a:t>tHMGR</a:t>
              </a:r>
              <a:endParaRPr lang="en-US" sz="1600" kern="0" dirty="0">
                <a:solidFill>
                  <a:sysClr val="windowText" lastClr="000000"/>
                </a:solidFill>
              </a:endParaRPr>
            </a:p>
          </p:txBody>
        </p:sp>
        <p:sp>
          <p:nvSpPr>
            <p:cNvPr id="14" name="Bent Arrow 13"/>
            <p:cNvSpPr/>
            <p:nvPr/>
          </p:nvSpPr>
          <p:spPr>
            <a:xfrm>
              <a:off x="4462571" y="4049436"/>
              <a:ext cx="504812" cy="588867"/>
            </a:xfrm>
            <a:prstGeom prst="bentArrow">
              <a:avLst/>
            </a:prstGeom>
            <a:solidFill>
              <a:srgbClr val="1F497D">
                <a:lumMod val="60000"/>
                <a:lumOff val="4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15" name="Right Arrow 14"/>
            <p:cNvSpPr/>
            <p:nvPr/>
          </p:nvSpPr>
          <p:spPr>
            <a:xfrm>
              <a:off x="4734026" y="4190700"/>
              <a:ext cx="969939" cy="588866"/>
            </a:xfrm>
            <a:prstGeom prst="rightArrow">
              <a:avLst/>
            </a:prstGeom>
            <a:solidFill>
              <a:srgbClr val="1F497D">
                <a:lumMod val="60000"/>
                <a:lumOff val="4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16" name="Right Arrow 15"/>
            <p:cNvSpPr/>
            <p:nvPr/>
          </p:nvSpPr>
          <p:spPr>
            <a:xfrm>
              <a:off x="5672216" y="4190700"/>
              <a:ext cx="923902" cy="588866"/>
            </a:xfrm>
            <a:prstGeom prst="rightArrow">
              <a:avLst/>
            </a:prstGeom>
            <a:solidFill>
              <a:srgbClr val="4F81BD">
                <a:lumMod val="40000"/>
                <a:lumOff val="6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17" name="Right Arrow 16"/>
            <p:cNvSpPr/>
            <p:nvPr/>
          </p:nvSpPr>
          <p:spPr>
            <a:xfrm>
              <a:off x="6545319" y="4190700"/>
              <a:ext cx="923902" cy="588866"/>
            </a:xfrm>
            <a:prstGeom prst="rightArrow">
              <a:avLst/>
            </a:prstGeom>
            <a:solidFill>
              <a:srgbClr val="4F81BD">
                <a:lumMod val="60000"/>
                <a:lumOff val="4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18" name="Rectangle 17"/>
            <p:cNvSpPr/>
            <p:nvPr/>
          </p:nvSpPr>
          <p:spPr>
            <a:xfrm>
              <a:off x="4914997" y="4330378"/>
              <a:ext cx="481001" cy="311099"/>
            </a:xfrm>
            <a:prstGeom prst="rect">
              <a:avLst/>
            </a:prstGeom>
          </p:spPr>
          <p:txBody>
            <a:bodyPr wrap="none">
              <a:spAutoFit/>
            </a:bodyPr>
            <a:lstStyle/>
            <a:p>
              <a:pPr fontAlgn="auto">
                <a:spcBef>
                  <a:spcPts val="0"/>
                </a:spcBef>
                <a:spcAft>
                  <a:spcPts val="0"/>
                </a:spcAft>
                <a:defRPr/>
              </a:pPr>
              <a:r>
                <a:rPr lang="en-US" sz="1600" i="1" kern="0" dirty="0">
                  <a:solidFill>
                    <a:sysClr val="windowText" lastClr="000000"/>
                  </a:solidFill>
                </a:rPr>
                <a:t>ADS</a:t>
              </a:r>
              <a:endParaRPr lang="en-US" sz="1600" kern="0" dirty="0">
                <a:solidFill>
                  <a:sysClr val="windowText" lastClr="000000"/>
                </a:solidFill>
              </a:endParaRPr>
            </a:p>
          </p:txBody>
        </p:sp>
        <p:sp>
          <p:nvSpPr>
            <p:cNvPr id="19" name="Rectangle 18"/>
            <p:cNvSpPr/>
            <p:nvPr/>
          </p:nvSpPr>
          <p:spPr>
            <a:xfrm>
              <a:off x="5770638" y="4330378"/>
              <a:ext cx="563548" cy="311099"/>
            </a:xfrm>
            <a:prstGeom prst="rect">
              <a:avLst/>
            </a:prstGeom>
          </p:spPr>
          <p:txBody>
            <a:bodyPr wrap="none">
              <a:spAutoFit/>
            </a:bodyPr>
            <a:lstStyle/>
            <a:p>
              <a:pPr fontAlgn="auto">
                <a:spcBef>
                  <a:spcPts val="0"/>
                </a:spcBef>
                <a:spcAft>
                  <a:spcPts val="0"/>
                </a:spcAft>
                <a:defRPr/>
              </a:pPr>
              <a:r>
                <a:rPr lang="en-US" sz="1600" i="1" kern="0" dirty="0">
                  <a:solidFill>
                    <a:sysClr val="windowText" lastClr="000000"/>
                  </a:solidFill>
                </a:rPr>
                <a:t>AMO</a:t>
              </a:r>
              <a:endParaRPr lang="en-US" sz="1600" kern="0" dirty="0">
                <a:solidFill>
                  <a:sysClr val="windowText" lastClr="000000"/>
                </a:solidFill>
              </a:endParaRPr>
            </a:p>
          </p:txBody>
        </p:sp>
        <p:sp>
          <p:nvSpPr>
            <p:cNvPr id="20" name="Rectangle 19"/>
            <p:cNvSpPr/>
            <p:nvPr/>
          </p:nvSpPr>
          <p:spPr>
            <a:xfrm>
              <a:off x="6596117" y="4330378"/>
              <a:ext cx="468300" cy="311099"/>
            </a:xfrm>
            <a:prstGeom prst="rect">
              <a:avLst/>
            </a:prstGeom>
          </p:spPr>
          <p:txBody>
            <a:bodyPr wrap="none">
              <a:spAutoFit/>
            </a:bodyPr>
            <a:lstStyle/>
            <a:p>
              <a:pPr fontAlgn="auto">
                <a:spcBef>
                  <a:spcPts val="0"/>
                </a:spcBef>
                <a:spcAft>
                  <a:spcPts val="0"/>
                </a:spcAft>
                <a:defRPr/>
              </a:pPr>
              <a:r>
                <a:rPr lang="en-US" sz="1600" i="1" kern="0" dirty="0">
                  <a:solidFill>
                    <a:sysClr val="windowText" lastClr="000000"/>
                  </a:solidFill>
                </a:rPr>
                <a:t>CPR</a:t>
              </a:r>
              <a:endParaRPr lang="en-US" sz="1600" kern="0" dirty="0">
                <a:solidFill>
                  <a:sysClr val="windowText" lastClr="000000"/>
                </a:solidFill>
              </a:endParaRPr>
            </a:p>
          </p:txBody>
        </p:sp>
        <p:sp>
          <p:nvSpPr>
            <p:cNvPr id="21" name="Bent Arrow 20"/>
            <p:cNvSpPr/>
            <p:nvPr/>
          </p:nvSpPr>
          <p:spPr>
            <a:xfrm>
              <a:off x="4462571" y="3230420"/>
              <a:ext cx="504812" cy="587279"/>
            </a:xfrm>
            <a:prstGeom prst="bentArrow">
              <a:avLst/>
            </a:prstGeom>
            <a:solidFill>
              <a:srgbClr val="1F497D">
                <a:lumMod val="40000"/>
                <a:lumOff val="6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22" name="Right Arrow 21"/>
            <p:cNvSpPr/>
            <p:nvPr/>
          </p:nvSpPr>
          <p:spPr>
            <a:xfrm>
              <a:off x="4734026" y="3371685"/>
              <a:ext cx="925490" cy="587279"/>
            </a:xfrm>
            <a:prstGeom prst="rightArrow">
              <a:avLst/>
            </a:prstGeom>
            <a:solidFill>
              <a:srgbClr val="4F81BD">
                <a:lumMod val="40000"/>
                <a:lumOff val="6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23" name="Right Arrow 22"/>
            <p:cNvSpPr/>
            <p:nvPr/>
          </p:nvSpPr>
          <p:spPr>
            <a:xfrm>
              <a:off x="5626179" y="3371685"/>
              <a:ext cx="925490" cy="587279"/>
            </a:xfrm>
            <a:prstGeom prst="rightArrow">
              <a:avLst/>
            </a:prstGeom>
            <a:solidFill>
              <a:srgbClr val="4F81BD">
                <a:lumMod val="60000"/>
                <a:lumOff val="4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24" name="Right Arrow 23"/>
            <p:cNvSpPr/>
            <p:nvPr/>
          </p:nvSpPr>
          <p:spPr>
            <a:xfrm>
              <a:off x="6499282" y="3371685"/>
              <a:ext cx="925490" cy="587279"/>
            </a:xfrm>
            <a:prstGeom prst="rightArrow">
              <a:avLst/>
            </a:prstGeom>
            <a:solidFill>
              <a:srgbClr val="1F497D">
                <a:lumMod val="60000"/>
                <a:lumOff val="4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25" name="Rectangle 24"/>
            <p:cNvSpPr/>
            <p:nvPr/>
          </p:nvSpPr>
          <p:spPr>
            <a:xfrm>
              <a:off x="4870548" y="3509774"/>
              <a:ext cx="428614" cy="311099"/>
            </a:xfrm>
            <a:prstGeom prst="rect">
              <a:avLst/>
            </a:prstGeom>
          </p:spPr>
          <p:txBody>
            <a:bodyPr wrap="none">
              <a:spAutoFit/>
            </a:bodyPr>
            <a:lstStyle/>
            <a:p>
              <a:pPr fontAlgn="auto">
                <a:spcBef>
                  <a:spcPts val="0"/>
                </a:spcBef>
                <a:spcAft>
                  <a:spcPts val="0"/>
                </a:spcAft>
                <a:defRPr/>
              </a:pPr>
              <a:r>
                <a:rPr lang="en-US" sz="1600" i="1" kern="0" dirty="0">
                  <a:solidFill>
                    <a:sysClr val="windowText" lastClr="000000"/>
                  </a:solidFill>
                </a:rPr>
                <a:t>MK</a:t>
              </a:r>
              <a:endParaRPr lang="en-US" sz="1600" kern="0" dirty="0">
                <a:solidFill>
                  <a:sysClr val="windowText" lastClr="000000"/>
                </a:solidFill>
              </a:endParaRPr>
            </a:p>
          </p:txBody>
        </p:sp>
        <p:sp>
          <p:nvSpPr>
            <p:cNvPr id="26" name="Rectangle 25"/>
            <p:cNvSpPr/>
            <p:nvPr/>
          </p:nvSpPr>
          <p:spPr>
            <a:xfrm>
              <a:off x="5726189" y="3509774"/>
              <a:ext cx="525449" cy="311099"/>
            </a:xfrm>
            <a:prstGeom prst="rect">
              <a:avLst/>
            </a:prstGeom>
          </p:spPr>
          <p:txBody>
            <a:bodyPr wrap="none">
              <a:spAutoFit/>
            </a:bodyPr>
            <a:lstStyle/>
            <a:p>
              <a:pPr fontAlgn="auto">
                <a:spcBef>
                  <a:spcPts val="0"/>
                </a:spcBef>
                <a:spcAft>
                  <a:spcPts val="0"/>
                </a:spcAft>
                <a:defRPr/>
              </a:pPr>
              <a:r>
                <a:rPr lang="en-US" sz="1600" i="1" kern="0" dirty="0">
                  <a:solidFill>
                    <a:sysClr val="windowText" lastClr="000000"/>
                  </a:solidFill>
                </a:rPr>
                <a:t>PMK</a:t>
              </a:r>
              <a:endParaRPr lang="en-US" sz="1600" kern="0" dirty="0">
                <a:solidFill>
                  <a:sysClr val="windowText" lastClr="000000"/>
                </a:solidFill>
              </a:endParaRPr>
            </a:p>
          </p:txBody>
        </p:sp>
        <p:sp>
          <p:nvSpPr>
            <p:cNvPr id="27" name="Rectangle 26"/>
            <p:cNvSpPr/>
            <p:nvPr/>
          </p:nvSpPr>
          <p:spPr>
            <a:xfrm>
              <a:off x="6551669" y="3509774"/>
              <a:ext cx="542911" cy="311099"/>
            </a:xfrm>
            <a:prstGeom prst="rect">
              <a:avLst/>
            </a:prstGeom>
          </p:spPr>
          <p:txBody>
            <a:bodyPr wrap="none">
              <a:spAutoFit/>
            </a:bodyPr>
            <a:lstStyle/>
            <a:p>
              <a:pPr fontAlgn="auto">
                <a:spcBef>
                  <a:spcPts val="0"/>
                </a:spcBef>
                <a:spcAft>
                  <a:spcPts val="0"/>
                </a:spcAft>
                <a:defRPr/>
              </a:pPr>
              <a:r>
                <a:rPr lang="en-US" sz="1600" i="1" kern="0" dirty="0">
                  <a:solidFill>
                    <a:sysClr val="windowText" lastClr="000000"/>
                  </a:solidFill>
                </a:rPr>
                <a:t>MPD</a:t>
              </a:r>
              <a:endParaRPr lang="en-US" sz="1600" kern="0" dirty="0">
                <a:solidFill>
                  <a:sysClr val="windowText" lastClr="000000"/>
                </a:solidFill>
              </a:endParaRPr>
            </a:p>
          </p:txBody>
        </p:sp>
        <p:sp>
          <p:nvSpPr>
            <p:cNvPr id="28" name="Right Arrow 27"/>
            <p:cNvSpPr/>
            <p:nvPr/>
          </p:nvSpPr>
          <p:spPr>
            <a:xfrm>
              <a:off x="7372385" y="3371685"/>
              <a:ext cx="576249" cy="587279"/>
            </a:xfrm>
            <a:prstGeom prst="rightArrow">
              <a:avLst/>
            </a:prstGeom>
            <a:solidFill>
              <a:srgbClr val="4F81BD">
                <a:lumMod val="60000"/>
                <a:lumOff val="4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29" name="Right Arrow 28"/>
            <p:cNvSpPr/>
            <p:nvPr/>
          </p:nvSpPr>
          <p:spPr>
            <a:xfrm>
              <a:off x="7954983" y="3371685"/>
              <a:ext cx="808017" cy="587279"/>
            </a:xfrm>
            <a:prstGeom prst="rightArrow">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endParaRPr lang="en-US" sz="1600" kern="0">
                <a:solidFill>
                  <a:sysClr val="window" lastClr="FFFFFF"/>
                </a:solidFill>
                <a:latin typeface="Calibri"/>
                <a:cs typeface="+mn-cs"/>
              </a:endParaRPr>
            </a:p>
          </p:txBody>
        </p:sp>
        <p:sp>
          <p:nvSpPr>
            <p:cNvPr id="30" name="Rectangle 29"/>
            <p:cNvSpPr/>
            <p:nvPr/>
          </p:nvSpPr>
          <p:spPr>
            <a:xfrm>
              <a:off x="7424772" y="3509774"/>
              <a:ext cx="352416" cy="311099"/>
            </a:xfrm>
            <a:prstGeom prst="rect">
              <a:avLst/>
            </a:prstGeom>
          </p:spPr>
          <p:txBody>
            <a:bodyPr wrap="none">
              <a:spAutoFit/>
            </a:bodyPr>
            <a:lstStyle/>
            <a:p>
              <a:pPr fontAlgn="auto">
                <a:spcBef>
                  <a:spcPts val="0"/>
                </a:spcBef>
                <a:spcAft>
                  <a:spcPts val="0"/>
                </a:spcAft>
                <a:defRPr/>
              </a:pPr>
              <a:r>
                <a:rPr lang="en-US" sz="1600" i="1" kern="0" dirty="0" err="1">
                  <a:solidFill>
                    <a:sysClr val="windowText" lastClr="000000"/>
                  </a:solidFill>
                </a:rPr>
                <a:t>idi</a:t>
              </a:r>
              <a:endParaRPr lang="en-US" sz="1600" kern="0" dirty="0">
                <a:solidFill>
                  <a:sysClr val="windowText" lastClr="000000"/>
                </a:solidFill>
              </a:endParaRPr>
            </a:p>
          </p:txBody>
        </p:sp>
        <p:sp>
          <p:nvSpPr>
            <p:cNvPr id="31" name="Rectangle 30"/>
            <p:cNvSpPr/>
            <p:nvPr/>
          </p:nvSpPr>
          <p:spPr>
            <a:xfrm>
              <a:off x="8005782" y="3509774"/>
              <a:ext cx="492113" cy="311099"/>
            </a:xfrm>
            <a:prstGeom prst="rect">
              <a:avLst/>
            </a:prstGeom>
          </p:spPr>
          <p:txBody>
            <a:bodyPr wrap="none">
              <a:spAutoFit/>
            </a:bodyPr>
            <a:lstStyle/>
            <a:p>
              <a:pPr fontAlgn="auto">
                <a:spcBef>
                  <a:spcPts val="0"/>
                </a:spcBef>
                <a:spcAft>
                  <a:spcPts val="0"/>
                </a:spcAft>
                <a:defRPr/>
              </a:pPr>
              <a:r>
                <a:rPr lang="en-US" sz="1600" i="1" kern="0" dirty="0" err="1">
                  <a:solidFill>
                    <a:sysClr val="windowText" lastClr="000000"/>
                  </a:solidFill>
                </a:rPr>
                <a:t>isp</a:t>
              </a:r>
              <a:r>
                <a:rPr lang="en-US" sz="1600" kern="0" dirty="0" err="1">
                  <a:solidFill>
                    <a:sysClr val="windowText" lastClr="000000"/>
                  </a:solidFill>
                </a:rPr>
                <a:t>A</a:t>
              </a:r>
              <a:endParaRPr lang="en-US" sz="1600" kern="0" dirty="0">
                <a:solidFill>
                  <a:sysClr val="windowText" lastClr="000000"/>
                </a:solidFill>
              </a:endParaRPr>
            </a:p>
          </p:txBody>
        </p:sp>
      </p:grpSp>
      <p:pic>
        <p:nvPicPr>
          <p:cNvPr id="32" name="Picture 31" descr="http://upload.wikimedia.org/wikipedia/commons/thumb/f/fb/Artemisinin.svg/651px-Artemisini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09406" y="1808956"/>
            <a:ext cx="22415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9268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indent="0">
              <a:buNone/>
            </a:pPr>
            <a:r>
              <a:rPr lang="en-US" dirty="0" smtClean="0"/>
              <a:t>Is this a transcriptional sensor, actuator, or processor?</a:t>
            </a:r>
            <a:endParaRPr lang="en-US" dirty="0"/>
          </a:p>
        </p:txBody>
      </p:sp>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76473"/>
            <a:ext cx="60923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971800" y="6248400"/>
            <a:ext cx="4316823" cy="369332"/>
          </a:xfrm>
          <a:prstGeom prst="rect">
            <a:avLst/>
          </a:prstGeom>
        </p:spPr>
        <p:txBody>
          <a:bodyPr wrap="none">
            <a:spAutoFit/>
          </a:bodyPr>
          <a:lstStyle/>
          <a:p>
            <a:r>
              <a:rPr lang="en-US" dirty="0">
                <a:hlinkClick r:id="rId5"/>
              </a:rPr>
              <a:t>http://2008.igem.org/Team:iHKU/modelling</a:t>
            </a:r>
            <a:endParaRPr lang="en-US" dirty="0"/>
          </a:p>
        </p:txBody>
      </p:sp>
    </p:spTree>
    <p:extLst>
      <p:ext uri="{BB962C8B-B14F-4D97-AF65-F5344CB8AC3E}">
        <p14:creationId xmlns:p14="http://schemas.microsoft.com/office/powerpoint/2010/main" val="2606933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indent="0">
              <a:buNone/>
            </a:pPr>
            <a:r>
              <a:rPr lang="en-US" dirty="0"/>
              <a:t>Is this a transcriptional sensor, actuator, or processor?</a:t>
            </a:r>
          </a:p>
        </p:txBody>
      </p:sp>
      <p:pic>
        <p:nvPicPr>
          <p:cNvPr id="5" name="Picture 7"/>
          <p:cNvPicPr>
            <a:picLocks noChangeAspect="1" noChangeArrowheads="1"/>
          </p:cNvPicPr>
          <p:nvPr/>
        </p:nvPicPr>
        <p:blipFill>
          <a:blip r:embed="rId4" cstate="print"/>
          <a:srcRect/>
          <a:stretch>
            <a:fillRect/>
          </a:stretch>
        </p:blipFill>
        <p:spPr bwMode="auto">
          <a:xfrm>
            <a:off x="1676399" y="2571114"/>
            <a:ext cx="5491857" cy="2381885"/>
          </a:xfrm>
          <a:prstGeom prst="rect">
            <a:avLst/>
          </a:prstGeom>
          <a:noFill/>
          <a:ln w="9525">
            <a:noFill/>
            <a:miter lim="800000"/>
            <a:headEnd/>
            <a:tailEnd/>
          </a:ln>
        </p:spPr>
      </p:pic>
    </p:spTree>
    <p:extLst>
      <p:ext uri="{BB962C8B-B14F-4D97-AF65-F5344CB8AC3E}">
        <p14:creationId xmlns:p14="http://schemas.microsoft.com/office/powerpoint/2010/main" val="2996101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Rockwell Extra Bold" pitchFamily="18" charset="0"/>
                <a:ea typeface="+mn-ea"/>
                <a:cs typeface="Arial" charset="0"/>
              </a:rPr>
              <a:t>Threshold-Gating</a:t>
            </a:r>
            <a:endParaRPr lang="en-US" dirty="0">
              <a:solidFill>
                <a:schemeClr val="bg1"/>
              </a:solidFill>
              <a:latin typeface="Rockwell Extra Bold" pitchFamily="18" charset="0"/>
              <a:ea typeface="+mn-ea"/>
              <a:cs typeface="Arial" charset="0"/>
            </a:endParaRPr>
          </a:p>
        </p:txBody>
      </p:sp>
    </p:spTree>
    <p:extLst>
      <p:ext uri="{BB962C8B-B14F-4D97-AF65-F5344CB8AC3E}">
        <p14:creationId xmlns:p14="http://schemas.microsoft.com/office/powerpoint/2010/main" val="3924217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The threshold-gated motif</a:t>
            </a:r>
            <a:endParaRPr lang="en-US" sz="2800" i="1">
              <a:latin typeface="Rockwell Extra Bold" pitchFamily="18" charset="0"/>
            </a:endParaRPr>
          </a:p>
        </p:txBody>
      </p:sp>
      <p:sp>
        <p:nvSpPr>
          <p:cNvPr id="3" name="Chord 2"/>
          <p:cNvSpPr/>
          <p:nvPr/>
        </p:nvSpPr>
        <p:spPr>
          <a:xfrm>
            <a:off x="1828800" y="24384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Chord 3"/>
          <p:cNvSpPr/>
          <p:nvPr/>
        </p:nvSpPr>
        <p:spPr>
          <a:xfrm rot="10800000">
            <a:off x="2057400" y="2362200"/>
            <a:ext cx="685800" cy="685800"/>
          </a:xfrm>
          <a:prstGeom prst="chor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2590800" y="6172200"/>
            <a:ext cx="502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1866900" y="3695700"/>
            <a:ext cx="1371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a:off x="6629400" y="5715000"/>
            <a:ext cx="2209800" cy="914400"/>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Chord 13"/>
          <p:cNvSpPr/>
          <p:nvPr/>
        </p:nvSpPr>
        <p:spPr>
          <a:xfrm>
            <a:off x="3810000" y="28194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Chord 14"/>
          <p:cNvSpPr/>
          <p:nvPr/>
        </p:nvSpPr>
        <p:spPr>
          <a:xfrm rot="10800000">
            <a:off x="4038600" y="2743200"/>
            <a:ext cx="685800" cy="685800"/>
          </a:xfrm>
          <a:prstGeom prst="chor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Chord 15"/>
          <p:cNvSpPr/>
          <p:nvPr/>
        </p:nvSpPr>
        <p:spPr>
          <a:xfrm>
            <a:off x="2971800" y="12954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Chord 16"/>
          <p:cNvSpPr/>
          <p:nvPr/>
        </p:nvSpPr>
        <p:spPr>
          <a:xfrm rot="10800000">
            <a:off x="3200400" y="1219200"/>
            <a:ext cx="685800" cy="685800"/>
          </a:xfrm>
          <a:prstGeom prst="chor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Chord 17"/>
          <p:cNvSpPr/>
          <p:nvPr/>
        </p:nvSpPr>
        <p:spPr>
          <a:xfrm>
            <a:off x="5257800" y="20574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Chord 18"/>
          <p:cNvSpPr/>
          <p:nvPr/>
        </p:nvSpPr>
        <p:spPr>
          <a:xfrm rot="10800000">
            <a:off x="5486400" y="1981200"/>
            <a:ext cx="685800" cy="685800"/>
          </a:xfrm>
          <a:prstGeom prst="chor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Chord 19"/>
          <p:cNvSpPr/>
          <p:nvPr/>
        </p:nvSpPr>
        <p:spPr>
          <a:xfrm>
            <a:off x="5638800" y="34290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Chord 20"/>
          <p:cNvSpPr/>
          <p:nvPr/>
        </p:nvSpPr>
        <p:spPr>
          <a:xfrm rot="10800000">
            <a:off x="5867400" y="3352800"/>
            <a:ext cx="685800" cy="685800"/>
          </a:xfrm>
          <a:prstGeom prst="chor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Chord 21"/>
          <p:cNvSpPr/>
          <p:nvPr/>
        </p:nvSpPr>
        <p:spPr>
          <a:xfrm>
            <a:off x="6705600" y="10668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Chord 22"/>
          <p:cNvSpPr/>
          <p:nvPr/>
        </p:nvSpPr>
        <p:spPr>
          <a:xfrm rot="10800000">
            <a:off x="6934200" y="990600"/>
            <a:ext cx="685800" cy="685800"/>
          </a:xfrm>
          <a:prstGeom prst="chor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Chord 23"/>
          <p:cNvSpPr/>
          <p:nvPr/>
        </p:nvSpPr>
        <p:spPr>
          <a:xfrm>
            <a:off x="7315200" y="25146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Chord 24"/>
          <p:cNvSpPr/>
          <p:nvPr/>
        </p:nvSpPr>
        <p:spPr>
          <a:xfrm rot="10800000">
            <a:off x="7543800" y="2438400"/>
            <a:ext cx="685800" cy="685800"/>
          </a:xfrm>
          <a:prstGeom prst="chor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Chord 25"/>
          <p:cNvSpPr/>
          <p:nvPr/>
        </p:nvSpPr>
        <p:spPr>
          <a:xfrm>
            <a:off x="1066800" y="10668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Chord 26"/>
          <p:cNvSpPr/>
          <p:nvPr/>
        </p:nvSpPr>
        <p:spPr>
          <a:xfrm rot="10800000">
            <a:off x="1295400" y="990600"/>
            <a:ext cx="685800" cy="685800"/>
          </a:xfrm>
          <a:prstGeom prst="chor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Chord 27"/>
          <p:cNvSpPr/>
          <p:nvPr/>
        </p:nvSpPr>
        <p:spPr>
          <a:xfrm>
            <a:off x="609600" y="31242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Chord 28"/>
          <p:cNvSpPr/>
          <p:nvPr/>
        </p:nvSpPr>
        <p:spPr>
          <a:xfrm rot="10800000">
            <a:off x="838200" y="3048000"/>
            <a:ext cx="685800" cy="685800"/>
          </a:xfrm>
          <a:prstGeom prst="chor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Chord 31"/>
          <p:cNvSpPr/>
          <p:nvPr/>
        </p:nvSpPr>
        <p:spPr>
          <a:xfrm>
            <a:off x="2895600" y="35052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Chord 32"/>
          <p:cNvSpPr/>
          <p:nvPr/>
        </p:nvSpPr>
        <p:spPr>
          <a:xfrm rot="10800000">
            <a:off x="3124200" y="3429000"/>
            <a:ext cx="685800" cy="685800"/>
          </a:xfrm>
          <a:prstGeom prst="chor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Chord 33"/>
          <p:cNvSpPr/>
          <p:nvPr/>
        </p:nvSpPr>
        <p:spPr>
          <a:xfrm>
            <a:off x="1676400" y="36576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Chord 37"/>
          <p:cNvSpPr/>
          <p:nvPr/>
        </p:nvSpPr>
        <p:spPr>
          <a:xfrm>
            <a:off x="609600" y="19812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Chord 38"/>
          <p:cNvSpPr/>
          <p:nvPr/>
        </p:nvSpPr>
        <p:spPr>
          <a:xfrm>
            <a:off x="4191000" y="3810000"/>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Bent Arrow 4"/>
          <p:cNvSpPr/>
          <p:nvPr/>
        </p:nvSpPr>
        <p:spPr>
          <a:xfrm>
            <a:off x="2438400" y="5029200"/>
            <a:ext cx="1066800" cy="1143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Arrow 5"/>
          <p:cNvSpPr/>
          <p:nvPr/>
        </p:nvSpPr>
        <p:spPr>
          <a:xfrm>
            <a:off x="3429000" y="5715000"/>
            <a:ext cx="2209800" cy="914400"/>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Bent Arrow 39"/>
          <p:cNvSpPr/>
          <p:nvPr/>
        </p:nvSpPr>
        <p:spPr>
          <a:xfrm>
            <a:off x="5943600" y="5029200"/>
            <a:ext cx="1066800" cy="1143000"/>
          </a:xfrm>
          <a:prstGeom prst="ben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Chord 34"/>
          <p:cNvSpPr/>
          <p:nvPr/>
        </p:nvSpPr>
        <p:spPr>
          <a:xfrm rot="6316433">
            <a:off x="2632444" y="5793221"/>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Chord 35"/>
          <p:cNvSpPr/>
          <p:nvPr/>
        </p:nvSpPr>
        <p:spPr>
          <a:xfrm rot="6316433">
            <a:off x="2652764" y="5793222"/>
            <a:ext cx="685800" cy="6858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Different types of circuits</a:t>
            </a:r>
            <a:endParaRPr lang="en-US" sz="2800" i="1">
              <a:latin typeface="Rockwell Extra Bold" pitchFamily="18" charset="0"/>
            </a:endParaRPr>
          </a:p>
        </p:txBody>
      </p:sp>
      <p:pic>
        <p:nvPicPr>
          <p:cNvPr id="14341" name="Picture 9" descr="http://lh6.ggpht.com/_SPEoWFy-qc4/SRmgZq9OPOI/AAAAAAAAAF8/kCTybDJxLpU/s288/RobustAndTunableCircuit.jpg"/>
          <p:cNvPicPr>
            <a:picLocks noChangeAspect="1" noChangeArrowheads="1"/>
          </p:cNvPicPr>
          <p:nvPr/>
        </p:nvPicPr>
        <p:blipFill>
          <a:blip r:embed="rId4" cstate="print"/>
          <a:srcRect/>
          <a:stretch>
            <a:fillRect/>
          </a:stretch>
        </p:blipFill>
        <p:spPr bwMode="auto">
          <a:xfrm>
            <a:off x="990600" y="1143000"/>
            <a:ext cx="2743200" cy="1952625"/>
          </a:xfrm>
          <a:prstGeom prst="rect">
            <a:avLst/>
          </a:prstGeom>
          <a:noFill/>
          <a:ln w="9525">
            <a:noFill/>
            <a:miter lim="800000"/>
            <a:headEnd/>
            <a:tailEnd/>
          </a:ln>
        </p:spPr>
      </p:pic>
      <p:sp>
        <p:nvSpPr>
          <p:cNvPr id="14342" name="Rectangle 9"/>
          <p:cNvSpPr>
            <a:spLocks noChangeArrowheads="1"/>
          </p:cNvSpPr>
          <p:nvPr/>
        </p:nvSpPr>
        <p:spPr bwMode="auto">
          <a:xfrm>
            <a:off x="1066800" y="3048000"/>
            <a:ext cx="1916113" cy="646113"/>
          </a:xfrm>
          <a:prstGeom prst="rect">
            <a:avLst/>
          </a:prstGeom>
          <a:noFill/>
          <a:ln w="9525">
            <a:noFill/>
            <a:miter lim="800000"/>
            <a:headEnd/>
            <a:tailEnd/>
          </a:ln>
        </p:spPr>
        <p:txBody>
          <a:bodyPr wrap="none">
            <a:spAutoFit/>
          </a:bodyPr>
          <a:lstStyle/>
          <a:p>
            <a:r>
              <a:rPr lang="en-US"/>
              <a:t>Repressilator</a:t>
            </a:r>
          </a:p>
          <a:p>
            <a:r>
              <a:rPr lang="en-US"/>
              <a:t>PMID: 10659856</a:t>
            </a:r>
          </a:p>
        </p:txBody>
      </p:sp>
      <p:pic>
        <p:nvPicPr>
          <p:cNvPr id="14343" name="Picture 13" descr="http://www.ccbi.cam.ac.uk/iGEM2007/images/5/5e/Toggle_Switch.jpg"/>
          <p:cNvPicPr>
            <a:picLocks noChangeAspect="1" noChangeArrowheads="1"/>
          </p:cNvPicPr>
          <p:nvPr/>
        </p:nvPicPr>
        <p:blipFill>
          <a:blip r:embed="rId5" cstate="print"/>
          <a:srcRect/>
          <a:stretch>
            <a:fillRect/>
          </a:stretch>
        </p:blipFill>
        <p:spPr bwMode="auto">
          <a:xfrm>
            <a:off x="4572000" y="1411287"/>
            <a:ext cx="3781425" cy="1352550"/>
          </a:xfrm>
          <a:prstGeom prst="rect">
            <a:avLst/>
          </a:prstGeom>
          <a:noFill/>
          <a:ln w="9525">
            <a:noFill/>
            <a:miter lim="800000"/>
            <a:headEnd/>
            <a:tailEnd/>
          </a:ln>
        </p:spPr>
      </p:pic>
      <p:sp>
        <p:nvSpPr>
          <p:cNvPr id="14344" name="Rectangle 11"/>
          <p:cNvSpPr>
            <a:spLocks noChangeArrowheads="1"/>
          </p:cNvSpPr>
          <p:nvPr/>
        </p:nvSpPr>
        <p:spPr bwMode="auto">
          <a:xfrm>
            <a:off x="4800600" y="2630487"/>
            <a:ext cx="1916113" cy="646113"/>
          </a:xfrm>
          <a:prstGeom prst="rect">
            <a:avLst/>
          </a:prstGeom>
          <a:noFill/>
          <a:ln w="9525">
            <a:noFill/>
            <a:miter lim="800000"/>
            <a:headEnd/>
            <a:tailEnd/>
          </a:ln>
        </p:spPr>
        <p:txBody>
          <a:bodyPr wrap="none">
            <a:spAutoFit/>
          </a:bodyPr>
          <a:lstStyle/>
          <a:p>
            <a:r>
              <a:rPr lang="en-US"/>
              <a:t>Toggle switch</a:t>
            </a:r>
          </a:p>
          <a:p>
            <a:r>
              <a:rPr lang="en-US"/>
              <a:t>PMID: 10659857</a:t>
            </a:r>
          </a:p>
        </p:txBody>
      </p:sp>
      <p:pic>
        <p:nvPicPr>
          <p:cNvPr id="337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19600"/>
            <a:ext cx="6762750" cy="149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The threshold-gated motif</a:t>
            </a:r>
            <a:endParaRPr lang="en-US" sz="2800" i="1">
              <a:latin typeface="Rockwell Extra Bold" pitchFamily="18" charset="0"/>
            </a:endParaRPr>
          </a:p>
        </p:txBody>
      </p:sp>
      <p:sp>
        <p:nvSpPr>
          <p:cNvPr id="27651" name="Rectangle 9"/>
          <p:cNvSpPr>
            <a:spLocks noChangeArrowheads="1"/>
          </p:cNvSpPr>
          <p:nvPr/>
        </p:nvSpPr>
        <p:spPr bwMode="auto">
          <a:xfrm>
            <a:off x="685800" y="1219200"/>
            <a:ext cx="7620000" cy="646113"/>
          </a:xfrm>
          <a:prstGeom prst="rect">
            <a:avLst/>
          </a:prstGeom>
          <a:noFill/>
          <a:ln w="9525">
            <a:noFill/>
            <a:miter lim="800000"/>
            <a:headEnd/>
            <a:tailEnd/>
          </a:ln>
        </p:spPr>
        <p:txBody>
          <a:bodyPr>
            <a:spAutoFit/>
          </a:bodyPr>
          <a:lstStyle/>
          <a:p>
            <a:pPr marL="457200" indent="-457200">
              <a:buFont typeface="Wingdings" pitchFamily="2" charset="2"/>
              <a:buChar char="§"/>
            </a:pPr>
            <a:r>
              <a:rPr lang="en-US">
                <a:solidFill>
                  <a:srgbClr val="262626"/>
                </a:solidFill>
              </a:rPr>
              <a:t>Including a constitutively-expressed inhibitor into a circuit will increase the sharpness of the response </a:t>
            </a:r>
          </a:p>
        </p:txBody>
      </p:sp>
      <p:pic>
        <p:nvPicPr>
          <p:cNvPr id="27652" name="Picture 4"/>
          <p:cNvPicPr>
            <a:picLocks noChangeAspect="1" noChangeArrowheads="1"/>
          </p:cNvPicPr>
          <p:nvPr/>
        </p:nvPicPr>
        <p:blipFill>
          <a:blip r:embed="rId3" cstate="print"/>
          <a:srcRect/>
          <a:stretch>
            <a:fillRect/>
          </a:stretch>
        </p:blipFill>
        <p:spPr bwMode="auto">
          <a:xfrm>
            <a:off x="838200" y="2362200"/>
            <a:ext cx="2962275" cy="3019425"/>
          </a:xfrm>
          <a:prstGeom prst="rect">
            <a:avLst/>
          </a:prstGeom>
          <a:noFill/>
          <a:ln w="9525">
            <a:noFill/>
            <a:miter lim="800000"/>
            <a:headEnd/>
            <a:tailEnd/>
          </a:ln>
        </p:spPr>
      </p:pic>
      <p:pic>
        <p:nvPicPr>
          <p:cNvPr id="27653" name="Picture 5"/>
          <p:cNvPicPr>
            <a:picLocks noChangeAspect="1" noChangeArrowheads="1"/>
          </p:cNvPicPr>
          <p:nvPr/>
        </p:nvPicPr>
        <p:blipFill>
          <a:blip r:embed="rId4" cstate="print"/>
          <a:srcRect/>
          <a:stretch>
            <a:fillRect/>
          </a:stretch>
        </p:blipFill>
        <p:spPr bwMode="auto">
          <a:xfrm>
            <a:off x="4343400" y="2286000"/>
            <a:ext cx="4152900" cy="3714750"/>
          </a:xfrm>
          <a:prstGeom prst="rect">
            <a:avLst/>
          </a:prstGeom>
          <a:noFill/>
          <a:ln w="9525">
            <a:noFill/>
            <a:miter lim="800000"/>
            <a:headEnd/>
            <a:tailEnd/>
          </a:ln>
        </p:spPr>
      </p:pic>
      <p:sp>
        <p:nvSpPr>
          <p:cNvPr id="27654" name="Rectangle 5"/>
          <p:cNvSpPr>
            <a:spLocks noChangeArrowheads="1"/>
          </p:cNvSpPr>
          <p:nvPr/>
        </p:nvSpPr>
        <p:spPr bwMode="auto">
          <a:xfrm>
            <a:off x="1219200" y="5715000"/>
            <a:ext cx="3186113" cy="646113"/>
          </a:xfrm>
          <a:prstGeom prst="rect">
            <a:avLst/>
          </a:prstGeom>
          <a:noFill/>
          <a:ln w="9525">
            <a:noFill/>
            <a:miter lim="800000"/>
            <a:headEnd/>
            <a:tailEnd/>
          </a:ln>
        </p:spPr>
        <p:txBody>
          <a:bodyPr wrap="none">
            <a:spAutoFit/>
          </a:bodyPr>
          <a:lstStyle/>
          <a:p>
            <a:r>
              <a:rPr lang="en-US" dirty="0"/>
              <a:t>Threshold-gated transcription</a:t>
            </a:r>
          </a:p>
          <a:p>
            <a:r>
              <a:rPr lang="en-US" dirty="0"/>
              <a:t>PMID 19455136</a:t>
            </a:r>
          </a:p>
        </p:txBody>
      </p:sp>
      <p:sp>
        <p:nvSpPr>
          <p:cNvPr id="2" name="Rectangle 1"/>
          <p:cNvSpPr/>
          <p:nvPr/>
        </p:nvSpPr>
        <p:spPr>
          <a:xfrm>
            <a:off x="5181600" y="2514600"/>
            <a:ext cx="1447800" cy="135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The threshold-gated motif</a:t>
            </a:r>
            <a:endParaRPr lang="en-US" sz="2800" i="1">
              <a:latin typeface="Rockwell Extra Bold" pitchFamily="18" charset="0"/>
            </a:endParaRPr>
          </a:p>
        </p:txBody>
      </p:sp>
      <p:sp>
        <p:nvSpPr>
          <p:cNvPr id="103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03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3"/>
          <p:cNvGraphicFramePr>
            <a:graphicFrameLocks noChangeAspect="1"/>
          </p:cNvGraphicFramePr>
          <p:nvPr/>
        </p:nvGraphicFramePr>
        <p:xfrm>
          <a:off x="685800" y="2514600"/>
          <a:ext cx="2185988" cy="546100"/>
        </p:xfrm>
        <a:graphic>
          <a:graphicData uri="http://schemas.openxmlformats.org/presentationml/2006/ole">
            <mc:AlternateContent xmlns:mc="http://schemas.openxmlformats.org/markup-compatibility/2006">
              <mc:Choice xmlns:v="urn:schemas-microsoft-com:vml" Requires="v">
                <p:oleObj spid="_x0000_s32066" r:id="rId5" imgW="800100" imgH="203200" progId="">
                  <p:embed/>
                </p:oleObj>
              </mc:Choice>
              <mc:Fallback>
                <p:oleObj r:id="rId5" imgW="800100" imgH="2032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514600"/>
                        <a:ext cx="2185988"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7" name="Object 5"/>
          <p:cNvGraphicFramePr>
            <a:graphicFrameLocks noChangeAspect="1"/>
          </p:cNvGraphicFramePr>
          <p:nvPr/>
        </p:nvGraphicFramePr>
        <p:xfrm>
          <a:off x="685800" y="1905000"/>
          <a:ext cx="2185988" cy="546100"/>
        </p:xfrm>
        <a:graphic>
          <a:graphicData uri="http://schemas.openxmlformats.org/presentationml/2006/ole">
            <mc:AlternateContent xmlns:mc="http://schemas.openxmlformats.org/markup-compatibility/2006">
              <mc:Choice xmlns:v="urn:schemas-microsoft-com:vml" Requires="v">
                <p:oleObj spid="_x0000_s32067" r:id="rId7" imgW="800100" imgH="203200" progId="">
                  <p:embed/>
                </p:oleObj>
              </mc:Choice>
              <mc:Fallback>
                <p:oleObj r:id="rId7" imgW="800100" imgH="203200"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905000"/>
                        <a:ext cx="2185988"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8" name="Object 7"/>
          <p:cNvGraphicFramePr>
            <a:graphicFrameLocks noChangeAspect="1"/>
          </p:cNvGraphicFramePr>
          <p:nvPr/>
        </p:nvGraphicFramePr>
        <p:xfrm>
          <a:off x="533400" y="4724400"/>
          <a:ext cx="8237538" cy="993775"/>
        </p:xfrm>
        <a:graphic>
          <a:graphicData uri="http://schemas.openxmlformats.org/presentationml/2006/ole">
            <mc:AlternateContent xmlns:mc="http://schemas.openxmlformats.org/markup-compatibility/2006">
              <mc:Choice xmlns:v="urn:schemas-microsoft-com:vml" Requires="v">
                <p:oleObj spid="_x0000_s32068" r:id="rId9" imgW="3238500" imgH="393700" progId="">
                  <p:embed/>
                </p:oleObj>
              </mc:Choice>
              <mc:Fallback>
                <p:oleObj r:id="rId9" imgW="3238500" imgH="393700" progId="">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4724400"/>
                        <a:ext cx="8237538"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9" name="Object 9"/>
          <p:cNvGraphicFramePr>
            <a:graphicFrameLocks noChangeAspect="1"/>
          </p:cNvGraphicFramePr>
          <p:nvPr/>
        </p:nvGraphicFramePr>
        <p:xfrm>
          <a:off x="685800" y="1295400"/>
          <a:ext cx="2601913" cy="546100"/>
        </p:xfrm>
        <a:graphic>
          <a:graphicData uri="http://schemas.openxmlformats.org/presentationml/2006/ole">
            <mc:AlternateContent xmlns:mc="http://schemas.openxmlformats.org/markup-compatibility/2006">
              <mc:Choice xmlns:v="urn:schemas-microsoft-com:vml" Requires="v">
                <p:oleObj spid="_x0000_s32069" r:id="rId11" imgW="952500" imgH="203200" progId="">
                  <p:embed/>
                </p:oleObj>
              </mc:Choice>
              <mc:Fallback>
                <p:oleObj r:id="rId11" imgW="952500" imgH="203200" progId="">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1295400"/>
                        <a:ext cx="2601913"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TextBox 41"/>
          <p:cNvSpPr txBox="1">
            <a:spLocks noChangeArrowheads="1"/>
          </p:cNvSpPr>
          <p:nvPr/>
        </p:nvSpPr>
        <p:spPr bwMode="auto">
          <a:xfrm>
            <a:off x="762000" y="3200400"/>
            <a:ext cx="8001000" cy="1200150"/>
          </a:xfrm>
          <a:prstGeom prst="rect">
            <a:avLst/>
          </a:prstGeom>
          <a:noFill/>
          <a:ln w="9525">
            <a:noFill/>
            <a:miter lim="800000"/>
            <a:headEnd/>
            <a:tailEnd/>
          </a:ln>
        </p:spPr>
        <p:txBody>
          <a:bodyPr>
            <a:spAutoFit/>
          </a:bodyPr>
          <a:lstStyle/>
          <a:p>
            <a:pPr marL="342900" indent="-342900">
              <a:buFontTx/>
              <a:buAutoNum type="arabicParenR"/>
            </a:pPr>
            <a:r>
              <a:rPr lang="en-US" dirty="0"/>
              <a:t>Solve the equilibrium expression for A</a:t>
            </a:r>
          </a:p>
          <a:p>
            <a:pPr marL="342900" indent="-342900">
              <a:buFontTx/>
              <a:buAutoNum type="arabicParenR"/>
            </a:pPr>
            <a:r>
              <a:rPr lang="en-US" dirty="0"/>
              <a:t>Substitute in At-A for AB</a:t>
            </a:r>
          </a:p>
          <a:p>
            <a:pPr marL="342900" indent="-342900">
              <a:buFontTx/>
              <a:buAutoNum type="arabicParenR"/>
            </a:pPr>
            <a:r>
              <a:rPr lang="en-US" dirty="0"/>
              <a:t>Substitute Bt – AB = Bt – (At-A) for B</a:t>
            </a:r>
          </a:p>
          <a:p>
            <a:pPr marL="342900" indent="-342900">
              <a:buFontTx/>
              <a:buAutoNum type="arabicParenR"/>
            </a:pPr>
            <a:r>
              <a:rPr lang="en-US" dirty="0"/>
              <a:t>Then solve for </a:t>
            </a:r>
            <a:r>
              <a:rPr lang="en-US" dirty="0" smtClean="0"/>
              <a:t>A using the quadratic equation:</a:t>
            </a:r>
            <a:endParaRPr lang="en-US" dirty="0"/>
          </a:p>
        </p:txBody>
      </p:sp>
      <p:sp>
        <p:nvSpPr>
          <p:cNvPr id="1037" name="Rectangle 42"/>
          <p:cNvSpPr>
            <a:spLocks noChangeArrowheads="1"/>
          </p:cNvSpPr>
          <p:nvPr/>
        </p:nvSpPr>
        <p:spPr bwMode="auto">
          <a:xfrm>
            <a:off x="1219200" y="6096000"/>
            <a:ext cx="6007100" cy="369888"/>
          </a:xfrm>
          <a:prstGeom prst="rect">
            <a:avLst/>
          </a:prstGeom>
          <a:noFill/>
          <a:ln w="9525">
            <a:noFill/>
            <a:miter lim="800000"/>
            <a:headEnd/>
            <a:tailEnd/>
          </a:ln>
        </p:spPr>
        <p:txBody>
          <a:bodyPr wrap="none">
            <a:spAutoFit/>
          </a:bodyPr>
          <a:lstStyle/>
          <a:p>
            <a:pPr marL="342900" indent="-342900"/>
            <a:r>
              <a:rPr lang="en-US"/>
              <a:t>Can combine that with a Shea-Ackers model of the circuit</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p:bldP spid="10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a:latin typeface="Rockwell Extra Bold" pitchFamily="18" charset="0"/>
              </a:rPr>
              <a:t>The threshold-gated </a:t>
            </a:r>
            <a:r>
              <a:rPr lang="en-US" sz="2800" dirty="0" smtClean="0">
                <a:latin typeface="Rockwell Extra Bold" pitchFamily="18" charset="0"/>
              </a:rPr>
              <a:t>motif simplified</a:t>
            </a:r>
            <a:endParaRPr lang="en-US" sz="2800" i="1" dirty="0">
              <a:latin typeface="Rockwell Extra Bold" pitchFamily="18" charset="0"/>
            </a:endParaRPr>
          </a:p>
        </p:txBody>
      </p:sp>
      <p:sp>
        <p:nvSpPr>
          <p:cNvPr id="205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5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5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6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6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6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6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64"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65"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66"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67"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6"/>
          <p:cNvGraphicFramePr>
            <a:graphicFrameLocks noChangeAspect="1"/>
          </p:cNvGraphicFramePr>
          <p:nvPr/>
        </p:nvGraphicFramePr>
        <p:xfrm>
          <a:off x="1447800" y="1524000"/>
          <a:ext cx="2925763" cy="804863"/>
        </p:xfrm>
        <a:graphic>
          <a:graphicData uri="http://schemas.openxmlformats.org/presentationml/2006/ole">
            <mc:AlternateContent xmlns:mc="http://schemas.openxmlformats.org/markup-compatibility/2006">
              <mc:Choice xmlns:v="urn:schemas-microsoft-com:vml" Requires="v">
                <p:oleObj spid="_x0000_s33244" r:id="rId5" imgW="1422400" imgH="393700" progId="">
                  <p:embed/>
                </p:oleObj>
              </mc:Choice>
              <mc:Fallback>
                <p:oleObj r:id="rId5" imgW="1422400" imgH="3937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1524000"/>
                        <a:ext cx="2925763"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8"/>
          <p:cNvGraphicFramePr>
            <a:graphicFrameLocks noChangeAspect="1"/>
          </p:cNvGraphicFramePr>
          <p:nvPr/>
        </p:nvGraphicFramePr>
        <p:xfrm>
          <a:off x="1371600" y="3810000"/>
          <a:ext cx="1119188" cy="411163"/>
        </p:xfrm>
        <a:graphic>
          <a:graphicData uri="http://schemas.openxmlformats.org/presentationml/2006/ole">
            <mc:AlternateContent xmlns:mc="http://schemas.openxmlformats.org/markup-compatibility/2006">
              <mc:Choice xmlns:v="urn:schemas-microsoft-com:vml" Requires="v">
                <p:oleObj spid="_x0000_s33245" r:id="rId7" imgW="546100" imgH="203200" progId="">
                  <p:embed/>
                </p:oleObj>
              </mc:Choice>
              <mc:Fallback>
                <p:oleObj r:id="rId7" imgW="546100" imgH="20320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810000"/>
                        <a:ext cx="1119188"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0"/>
          <p:cNvGraphicFramePr>
            <a:graphicFrameLocks noChangeAspect="1"/>
          </p:cNvGraphicFramePr>
          <p:nvPr/>
        </p:nvGraphicFramePr>
        <p:xfrm>
          <a:off x="1371600" y="4373563"/>
          <a:ext cx="3925888" cy="884237"/>
        </p:xfrm>
        <a:graphic>
          <a:graphicData uri="http://schemas.openxmlformats.org/presentationml/2006/ole">
            <mc:AlternateContent xmlns:mc="http://schemas.openxmlformats.org/markup-compatibility/2006">
              <mc:Choice xmlns:v="urn:schemas-microsoft-com:vml" Requires="v">
                <p:oleObj spid="_x0000_s33246" r:id="rId9" imgW="1905000" imgH="431800" progId="">
                  <p:embed/>
                </p:oleObj>
              </mc:Choice>
              <mc:Fallback>
                <p:oleObj r:id="rId9" imgW="1905000" imgH="431800"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373563"/>
                        <a:ext cx="3925888"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12"/>
          <p:cNvGraphicFramePr>
            <a:graphicFrameLocks noChangeAspect="1"/>
          </p:cNvGraphicFramePr>
          <p:nvPr/>
        </p:nvGraphicFramePr>
        <p:xfrm>
          <a:off x="5910263" y="3810000"/>
          <a:ext cx="1100137" cy="411163"/>
        </p:xfrm>
        <a:graphic>
          <a:graphicData uri="http://schemas.openxmlformats.org/presentationml/2006/ole">
            <mc:AlternateContent xmlns:mc="http://schemas.openxmlformats.org/markup-compatibility/2006">
              <mc:Choice xmlns:v="urn:schemas-microsoft-com:vml" Requires="v">
                <p:oleObj spid="_x0000_s33247" r:id="rId11" imgW="533400" imgH="203200" progId="">
                  <p:embed/>
                </p:oleObj>
              </mc:Choice>
              <mc:Fallback>
                <p:oleObj r:id="rId11" imgW="533400" imgH="203200" progId="">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10263" y="3810000"/>
                        <a:ext cx="1100137"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14"/>
          <p:cNvGraphicFramePr>
            <a:graphicFrameLocks noChangeAspect="1"/>
          </p:cNvGraphicFramePr>
          <p:nvPr/>
        </p:nvGraphicFramePr>
        <p:xfrm>
          <a:off x="5910263" y="4530725"/>
          <a:ext cx="1100137" cy="412750"/>
        </p:xfrm>
        <a:graphic>
          <a:graphicData uri="http://schemas.openxmlformats.org/presentationml/2006/ole">
            <mc:AlternateContent xmlns:mc="http://schemas.openxmlformats.org/markup-compatibility/2006">
              <mc:Choice xmlns:v="urn:schemas-microsoft-com:vml" Requires="v">
                <p:oleObj spid="_x0000_s33248" r:id="rId13" imgW="533400" imgH="203200" progId="">
                  <p:embed/>
                </p:oleObj>
              </mc:Choice>
              <mc:Fallback>
                <p:oleObj r:id="rId13" imgW="533400" imgH="203200" progId="">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10263" y="4530725"/>
                        <a:ext cx="1100137"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19"/>
          <p:cNvGraphicFramePr>
            <a:graphicFrameLocks noChangeAspect="1"/>
          </p:cNvGraphicFramePr>
          <p:nvPr/>
        </p:nvGraphicFramePr>
        <p:xfrm>
          <a:off x="5489575" y="3052763"/>
          <a:ext cx="962025" cy="392112"/>
        </p:xfrm>
        <a:graphic>
          <a:graphicData uri="http://schemas.openxmlformats.org/presentationml/2006/ole">
            <mc:AlternateContent xmlns:mc="http://schemas.openxmlformats.org/markup-compatibility/2006">
              <mc:Choice xmlns:v="urn:schemas-microsoft-com:vml" Requires="v">
                <p:oleObj spid="_x0000_s33249" r:id="rId15" imgW="469900" imgH="203200" progId="">
                  <p:embed/>
                </p:oleObj>
              </mc:Choice>
              <mc:Fallback>
                <p:oleObj r:id="rId15" imgW="469900" imgH="203200" progId="">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9575" y="3052763"/>
                        <a:ext cx="962025"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 name="Rectangle 28"/>
          <p:cNvSpPr>
            <a:spLocks noChangeArrowheads="1"/>
          </p:cNvSpPr>
          <p:nvPr/>
        </p:nvSpPr>
        <p:spPr bwMode="auto">
          <a:xfrm>
            <a:off x="6470650" y="3011488"/>
            <a:ext cx="539750" cy="400050"/>
          </a:xfrm>
          <a:prstGeom prst="rect">
            <a:avLst/>
          </a:prstGeom>
          <a:noFill/>
          <a:ln w="9525">
            <a:noFill/>
            <a:miter lim="800000"/>
            <a:headEnd/>
            <a:tailEnd/>
          </a:ln>
        </p:spPr>
        <p:txBody>
          <a:bodyPr wrap="none">
            <a:spAutoFit/>
          </a:bodyPr>
          <a:lstStyle/>
          <a:p>
            <a:r>
              <a:rPr lang="en-AU" sz="2000"/>
              <a:t>» 1</a:t>
            </a:r>
            <a:endParaRPr lang="en-US" sz="2000"/>
          </a:p>
        </p:txBody>
      </p:sp>
      <p:sp>
        <p:nvSpPr>
          <p:cNvPr id="2069" name="TextBox 30"/>
          <p:cNvSpPr txBox="1">
            <a:spLocks noChangeArrowheads="1"/>
          </p:cNvSpPr>
          <p:nvPr/>
        </p:nvSpPr>
        <p:spPr bwMode="auto">
          <a:xfrm>
            <a:off x="533400" y="2935288"/>
            <a:ext cx="4724400" cy="646112"/>
          </a:xfrm>
          <a:prstGeom prst="rect">
            <a:avLst/>
          </a:prstGeom>
          <a:noFill/>
          <a:ln w="9525">
            <a:noFill/>
            <a:miter lim="800000"/>
            <a:headEnd/>
            <a:tailEnd/>
          </a:ln>
        </p:spPr>
        <p:txBody>
          <a:bodyPr>
            <a:spAutoFit/>
          </a:bodyPr>
          <a:lstStyle/>
          <a:p>
            <a:r>
              <a:rPr lang="en-US"/>
              <a:t>If you assume that A and B bind tightly, the math simplifies:</a:t>
            </a:r>
          </a:p>
        </p:txBody>
      </p:sp>
      <p:sp>
        <p:nvSpPr>
          <p:cNvPr id="2070" name="TextBox 31"/>
          <p:cNvSpPr txBox="1">
            <a:spLocks noChangeArrowheads="1"/>
          </p:cNvSpPr>
          <p:nvPr/>
        </p:nvSpPr>
        <p:spPr bwMode="auto">
          <a:xfrm>
            <a:off x="533400" y="914400"/>
            <a:ext cx="7162800" cy="369332"/>
          </a:xfrm>
          <a:prstGeom prst="rect">
            <a:avLst/>
          </a:prstGeom>
          <a:noFill/>
          <a:ln w="9525">
            <a:noFill/>
            <a:miter lim="800000"/>
            <a:headEnd/>
            <a:tailEnd/>
          </a:ln>
        </p:spPr>
        <p:txBody>
          <a:bodyPr>
            <a:spAutoFit/>
          </a:bodyPr>
          <a:lstStyle/>
          <a:p>
            <a:r>
              <a:rPr lang="en-US" dirty="0" smtClean="0"/>
              <a:t>An </a:t>
            </a:r>
            <a:r>
              <a:rPr lang="en-US" dirty="0"/>
              <a:t>activated promoter with a constitutive background:</a:t>
            </a:r>
          </a:p>
        </p:txBody>
      </p:sp>
      <p:sp>
        <p:nvSpPr>
          <p:cNvPr id="2071"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 grpId="0"/>
      <p:bldP spid="20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The threshold-gated motif</a:t>
            </a:r>
            <a:endParaRPr lang="en-US" sz="2800" i="1">
              <a:latin typeface="Rockwell Extra Bold" pitchFamily="18" charset="0"/>
            </a:endParaRPr>
          </a:p>
        </p:txBody>
      </p:sp>
      <p:sp>
        <p:nvSpPr>
          <p:cNvPr id="30723" name="Rectangle 5"/>
          <p:cNvSpPr>
            <a:spLocks noChangeArrowheads="1"/>
          </p:cNvSpPr>
          <p:nvPr/>
        </p:nvSpPr>
        <p:spPr bwMode="auto">
          <a:xfrm>
            <a:off x="1143000" y="5638800"/>
            <a:ext cx="3186113" cy="646113"/>
          </a:xfrm>
          <a:prstGeom prst="rect">
            <a:avLst/>
          </a:prstGeom>
          <a:noFill/>
          <a:ln w="9525">
            <a:noFill/>
            <a:miter lim="800000"/>
            <a:headEnd/>
            <a:tailEnd/>
          </a:ln>
        </p:spPr>
        <p:txBody>
          <a:bodyPr wrap="none">
            <a:spAutoFit/>
          </a:bodyPr>
          <a:lstStyle/>
          <a:p>
            <a:r>
              <a:rPr lang="en-US"/>
              <a:t>Threshold-gated transcription</a:t>
            </a:r>
          </a:p>
          <a:p>
            <a:r>
              <a:rPr lang="en-US"/>
              <a:t>19455136</a:t>
            </a:r>
          </a:p>
        </p:txBody>
      </p:sp>
      <p:pic>
        <p:nvPicPr>
          <p:cNvPr id="30724" name="Picture 6"/>
          <p:cNvPicPr>
            <a:picLocks noChangeAspect="1" noChangeArrowheads="1"/>
          </p:cNvPicPr>
          <p:nvPr/>
        </p:nvPicPr>
        <p:blipFill>
          <a:blip r:embed="rId3" cstate="print"/>
          <a:srcRect/>
          <a:stretch>
            <a:fillRect/>
          </a:stretch>
        </p:blipFill>
        <p:spPr bwMode="auto">
          <a:xfrm>
            <a:off x="990600" y="1066800"/>
            <a:ext cx="7404100" cy="4495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The threshold-gated motif</a:t>
            </a:r>
            <a:endParaRPr lang="en-US" sz="2800" i="1">
              <a:latin typeface="Rockwell Extra Bold" pitchFamily="18" charset="0"/>
            </a:endParaRPr>
          </a:p>
        </p:txBody>
      </p:sp>
      <p:sp>
        <p:nvSpPr>
          <p:cNvPr id="3174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174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175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175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175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175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1754"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1755"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1756"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1757"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66568" name="Picture 8"/>
          <p:cNvPicPr>
            <a:picLocks noChangeAspect="1" noChangeArrowheads="1"/>
          </p:cNvPicPr>
          <p:nvPr/>
        </p:nvPicPr>
        <p:blipFill>
          <a:blip r:embed="rId3" cstate="print"/>
          <a:srcRect/>
          <a:stretch>
            <a:fillRect/>
          </a:stretch>
        </p:blipFill>
        <p:spPr bwMode="auto">
          <a:xfrm>
            <a:off x="4572000" y="1447800"/>
            <a:ext cx="4294188" cy="4106863"/>
          </a:xfrm>
          <a:prstGeom prst="rect">
            <a:avLst/>
          </a:prstGeom>
          <a:noFill/>
          <a:ln w="9525">
            <a:noFill/>
            <a:miter lim="800000"/>
            <a:headEnd/>
            <a:tailEnd/>
          </a:ln>
        </p:spPr>
      </p:pic>
      <p:pic>
        <p:nvPicPr>
          <p:cNvPr id="31759" name="Picture 9"/>
          <p:cNvPicPr>
            <a:picLocks noChangeAspect="1" noChangeArrowheads="1"/>
          </p:cNvPicPr>
          <p:nvPr/>
        </p:nvPicPr>
        <p:blipFill>
          <a:blip r:embed="rId4" cstate="print"/>
          <a:srcRect/>
          <a:stretch>
            <a:fillRect/>
          </a:stretch>
        </p:blipFill>
        <p:spPr bwMode="auto">
          <a:xfrm>
            <a:off x="304800" y="1676400"/>
            <a:ext cx="4229100" cy="3784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Rockwell Extra Bold" pitchFamily="18" charset="0"/>
                <a:ea typeface="+mn-ea"/>
                <a:cs typeface="Arial" charset="0"/>
              </a:rPr>
              <a:t>Split-Components</a:t>
            </a:r>
            <a:endParaRPr lang="en-US" dirty="0">
              <a:solidFill>
                <a:schemeClr val="bg1"/>
              </a:solidFill>
              <a:latin typeface="Rockwell Extra Bold" pitchFamily="18" charset="0"/>
              <a:ea typeface="+mn-ea"/>
              <a:cs typeface="Arial" charset="0"/>
            </a:endParaRPr>
          </a:p>
        </p:txBody>
      </p:sp>
    </p:spTree>
    <p:extLst>
      <p:ext uri="{BB962C8B-B14F-4D97-AF65-F5344CB8AC3E}">
        <p14:creationId xmlns:p14="http://schemas.microsoft.com/office/powerpoint/2010/main" val="1834495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The split-component motif</a:t>
            </a:r>
            <a:endParaRPr lang="en-US" sz="2800" i="1">
              <a:latin typeface="Rockwell Extra Bold" pitchFamily="18" charset="0"/>
            </a:endParaRPr>
          </a:p>
        </p:txBody>
      </p:sp>
      <p:sp>
        <p:nvSpPr>
          <p:cNvPr id="32771" name="Rectangle 9"/>
          <p:cNvSpPr>
            <a:spLocks noChangeArrowheads="1"/>
          </p:cNvSpPr>
          <p:nvPr/>
        </p:nvSpPr>
        <p:spPr bwMode="auto">
          <a:xfrm>
            <a:off x="4572000" y="1219200"/>
            <a:ext cx="4343400" cy="2862322"/>
          </a:xfrm>
          <a:prstGeom prst="rect">
            <a:avLst/>
          </a:prstGeom>
          <a:noFill/>
          <a:ln w="9525">
            <a:noFill/>
            <a:miter lim="800000"/>
            <a:headEnd/>
            <a:tailEnd/>
          </a:ln>
        </p:spPr>
        <p:txBody>
          <a:bodyPr>
            <a:spAutoFit/>
          </a:bodyPr>
          <a:lstStyle/>
          <a:p>
            <a:pPr marL="457200" indent="-457200">
              <a:buFont typeface="Wingdings" pitchFamily="2" charset="2"/>
              <a:buChar char="§"/>
            </a:pPr>
            <a:r>
              <a:rPr lang="en-US" dirty="0">
                <a:solidFill>
                  <a:srgbClr val="262626"/>
                </a:solidFill>
              </a:rPr>
              <a:t>A two-hybrid system is an example of the split-component motif</a:t>
            </a:r>
          </a:p>
          <a:p>
            <a:pPr marL="457200" indent="-457200">
              <a:buFont typeface="Wingdings" pitchFamily="2" charset="2"/>
              <a:buChar char="§"/>
            </a:pPr>
            <a:r>
              <a:rPr lang="en-US" dirty="0" smtClean="0">
                <a:solidFill>
                  <a:srgbClr val="262626"/>
                </a:solidFill>
              </a:rPr>
              <a:t>a </a:t>
            </a:r>
            <a:r>
              <a:rPr lang="en-US" dirty="0">
                <a:solidFill>
                  <a:srgbClr val="262626"/>
                </a:solidFill>
              </a:rPr>
              <a:t>transcriptional activator is split into two proteins that interact through a protein-protein interaction to get activation</a:t>
            </a:r>
          </a:p>
          <a:p>
            <a:pPr marL="457200" indent="-457200">
              <a:buFont typeface="Wingdings" pitchFamily="2" charset="2"/>
              <a:buChar char="§"/>
            </a:pPr>
            <a:r>
              <a:rPr lang="en-US" dirty="0">
                <a:solidFill>
                  <a:srgbClr val="262626"/>
                </a:solidFill>
              </a:rPr>
              <a:t>Can always (at least imagine) splitting any soluble component of a genetic circuit into two proteins interacting by a protein-protein </a:t>
            </a:r>
            <a:r>
              <a:rPr lang="en-US" dirty="0" smtClean="0">
                <a:solidFill>
                  <a:srgbClr val="262626"/>
                </a:solidFill>
              </a:rPr>
              <a:t>interaction</a:t>
            </a:r>
            <a:endParaRPr lang="en-US" dirty="0">
              <a:solidFill>
                <a:srgbClr val="262626"/>
              </a:solidFill>
            </a:endParaRPr>
          </a:p>
        </p:txBody>
      </p:sp>
      <p:pic>
        <p:nvPicPr>
          <p:cNvPr id="32772" name="Picture 4"/>
          <p:cNvPicPr>
            <a:picLocks noChangeAspect="1" noChangeArrowheads="1"/>
          </p:cNvPicPr>
          <p:nvPr/>
        </p:nvPicPr>
        <p:blipFill>
          <a:blip r:embed="rId4" cstate="print"/>
          <a:srcRect/>
          <a:stretch>
            <a:fillRect/>
          </a:stretch>
        </p:blipFill>
        <p:spPr bwMode="auto">
          <a:xfrm>
            <a:off x="533400" y="1143000"/>
            <a:ext cx="4025900" cy="2476500"/>
          </a:xfrm>
          <a:prstGeom prst="rect">
            <a:avLst/>
          </a:prstGeom>
          <a:noFill/>
          <a:ln w="9525">
            <a:noFill/>
            <a:miter lim="800000"/>
            <a:headEnd/>
            <a:tailEnd/>
          </a:ln>
        </p:spPr>
      </p:pic>
      <p:pic>
        <p:nvPicPr>
          <p:cNvPr id="32773" name="Picture 5"/>
          <p:cNvPicPr>
            <a:picLocks noChangeAspect="1" noChangeArrowheads="1"/>
          </p:cNvPicPr>
          <p:nvPr/>
        </p:nvPicPr>
        <p:blipFill>
          <a:blip r:embed="rId5" cstate="print"/>
          <a:srcRect/>
          <a:stretch>
            <a:fillRect/>
          </a:stretch>
        </p:blipFill>
        <p:spPr bwMode="auto">
          <a:xfrm>
            <a:off x="533400" y="3962400"/>
            <a:ext cx="4114800" cy="1905000"/>
          </a:xfrm>
          <a:prstGeom prst="rect">
            <a:avLst/>
          </a:prstGeom>
          <a:noFill/>
          <a:ln w="9525">
            <a:noFill/>
            <a:miter lim="800000"/>
            <a:headEnd/>
            <a:tailEnd/>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Modeling the two-hybrid system</a:t>
            </a:r>
            <a:endParaRPr lang="en-US" sz="2800" i="1">
              <a:latin typeface="Rockwell Extra Bold" pitchFamily="18" charset="0"/>
            </a:endParaRPr>
          </a:p>
        </p:txBody>
      </p:sp>
      <p:sp>
        <p:nvSpPr>
          <p:cNvPr id="33795"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33796" name="Rectangle 6"/>
          <p:cNvSpPr>
            <a:spLocks noChangeArrowheads="1"/>
          </p:cNvSpPr>
          <p:nvPr/>
        </p:nvSpPr>
        <p:spPr bwMode="auto">
          <a:xfrm>
            <a:off x="0" y="8001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3379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379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3799"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3800"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3801"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3802" name="Rectangle 9"/>
          <p:cNvSpPr>
            <a:spLocks noChangeArrowheads="1"/>
          </p:cNvSpPr>
          <p:nvPr/>
        </p:nvSpPr>
        <p:spPr bwMode="auto">
          <a:xfrm>
            <a:off x="914400" y="914400"/>
            <a:ext cx="8001000" cy="1477963"/>
          </a:xfrm>
          <a:prstGeom prst="rect">
            <a:avLst/>
          </a:prstGeom>
          <a:noFill/>
          <a:ln w="9525">
            <a:noFill/>
            <a:miter lim="800000"/>
            <a:headEnd/>
            <a:tailEnd/>
          </a:ln>
        </p:spPr>
        <p:txBody>
          <a:bodyPr>
            <a:spAutoFit/>
          </a:bodyPr>
          <a:lstStyle/>
          <a:p>
            <a:pPr marL="457200" indent="-457200">
              <a:buFont typeface="Wingdings" pitchFamily="2" charset="2"/>
              <a:buChar char="§"/>
            </a:pPr>
            <a:r>
              <a:rPr lang="en-US">
                <a:solidFill>
                  <a:srgbClr val="262626"/>
                </a:solidFill>
              </a:rPr>
              <a:t>Since BP (the bait/prey complex) is the active species, you want to express BP to write out the Shea-Ackers partition function</a:t>
            </a:r>
          </a:p>
          <a:p>
            <a:pPr marL="457200" indent="-457200">
              <a:buFont typeface="Wingdings" pitchFamily="2" charset="2"/>
              <a:buChar char="§"/>
            </a:pPr>
            <a:r>
              <a:rPr lang="en-US">
                <a:solidFill>
                  <a:srgbClr val="262626"/>
                </a:solidFill>
              </a:rPr>
              <a:t>Can also include total bait “Bait” and total prey “Prey” terms since those are going to fit in with the Shea-Ackers equations describing their own production</a:t>
            </a:r>
          </a:p>
        </p:txBody>
      </p:sp>
      <p:sp>
        <p:nvSpPr>
          <p:cNvPr id="3380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3804"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71650" y="2514600"/>
            <a:ext cx="1685925" cy="552450"/>
          </a:xfrm>
          <a:prstGeom prst="rect">
            <a:avLst/>
          </a:prstGeom>
          <a:noFill/>
          <a:ln w="9525">
            <a:noFill/>
            <a:miter lim="800000"/>
            <a:headEnd/>
            <a:tailEnd/>
          </a:ln>
        </p:spPr>
      </p:pic>
      <p:sp>
        <p:nvSpPr>
          <p:cNvPr id="3380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3806"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695450" y="3200400"/>
            <a:ext cx="1485900" cy="733425"/>
          </a:xfrm>
          <a:prstGeom prst="rect">
            <a:avLst/>
          </a:prstGeom>
          <a:noFill/>
          <a:ln w="9525">
            <a:noFill/>
            <a:miter lim="800000"/>
            <a:headEnd/>
            <a:tailEnd/>
          </a:ln>
        </p:spPr>
      </p:pic>
      <p:sp>
        <p:nvSpPr>
          <p:cNvPr id="3380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71685" name="Picture 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210050" y="2590800"/>
            <a:ext cx="1962150" cy="409575"/>
          </a:xfrm>
          <a:prstGeom prst="rect">
            <a:avLst/>
          </a:prstGeom>
          <a:noFill/>
          <a:ln w="9525">
            <a:noFill/>
            <a:miter lim="800000"/>
            <a:headEnd/>
            <a:tailEnd/>
          </a:ln>
        </p:spPr>
      </p:pic>
      <p:sp>
        <p:nvSpPr>
          <p:cNvPr id="3380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71687" name="Picture 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210050" y="3352800"/>
            <a:ext cx="2009775" cy="409575"/>
          </a:xfrm>
          <a:prstGeom prst="rect">
            <a:avLst/>
          </a:prstGeom>
          <a:noFill/>
          <a:ln w="9525">
            <a:noFill/>
            <a:miter lim="800000"/>
            <a:headEnd/>
            <a:tailEnd/>
          </a:ln>
        </p:spPr>
      </p:pic>
      <p:sp>
        <p:nvSpPr>
          <p:cNvPr id="3381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7" name="TextBox 26"/>
          <p:cNvSpPr txBox="1">
            <a:spLocks noChangeArrowheads="1"/>
          </p:cNvSpPr>
          <p:nvPr/>
        </p:nvSpPr>
        <p:spPr bwMode="auto">
          <a:xfrm>
            <a:off x="685800" y="5040313"/>
            <a:ext cx="8077200" cy="646112"/>
          </a:xfrm>
          <a:prstGeom prst="rect">
            <a:avLst/>
          </a:prstGeom>
          <a:noFill/>
          <a:ln w="9525">
            <a:noFill/>
            <a:miter lim="800000"/>
            <a:headEnd/>
            <a:tailEnd/>
          </a:ln>
        </p:spPr>
        <p:txBody>
          <a:bodyPr>
            <a:spAutoFit/>
          </a:bodyPr>
          <a:lstStyle/>
          <a:p>
            <a:r>
              <a:rPr lang="en-US"/>
              <a:t>…then solve that for BP, which is messy, but can then substitute that into Shea-Ackers to get an expression based on Bait, Prey, and Ka (or Kd):</a:t>
            </a:r>
          </a:p>
        </p:txBody>
      </p:sp>
      <p:sp>
        <p:nvSpPr>
          <p:cNvPr id="33813"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71691" name="Picture 1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743200" y="5791200"/>
            <a:ext cx="3228975" cy="752475"/>
          </a:xfrm>
          <a:prstGeom prst="rect">
            <a:avLst/>
          </a:prstGeom>
          <a:noFill/>
          <a:ln w="9525">
            <a:noFill/>
            <a:miter lim="800000"/>
            <a:headEnd/>
            <a:tailEnd/>
          </a:ln>
        </p:spPr>
      </p:pic>
      <p:sp>
        <p:nvSpPr>
          <p:cNvPr id="33815" name="TextBox 23"/>
          <p:cNvSpPr txBox="1">
            <a:spLocks noChangeArrowheads="1"/>
          </p:cNvSpPr>
          <p:nvPr/>
        </p:nvSpPr>
        <p:spPr bwMode="auto">
          <a:xfrm>
            <a:off x="2514600" y="2362200"/>
            <a:ext cx="484188" cy="400050"/>
          </a:xfrm>
          <a:prstGeom prst="rect">
            <a:avLst/>
          </a:prstGeom>
          <a:solidFill>
            <a:schemeClr val="bg1"/>
          </a:solidFill>
          <a:ln w="9525">
            <a:noFill/>
            <a:miter lim="800000"/>
            <a:headEnd/>
            <a:tailEnd/>
          </a:ln>
        </p:spPr>
        <p:txBody>
          <a:bodyPr wrap="none">
            <a:spAutoFit/>
          </a:bodyPr>
          <a:lstStyle/>
          <a:p>
            <a:r>
              <a:rPr lang="en-US" sz="2000" i="1">
                <a:latin typeface="Times New Roman" pitchFamily="18" charset="0"/>
                <a:cs typeface="Times New Roman" pitchFamily="18" charset="0"/>
              </a:rPr>
              <a:t>Ka</a:t>
            </a:r>
          </a:p>
        </p:txBody>
      </p:sp>
      <p:sp>
        <p:nvSpPr>
          <p:cNvPr id="33816" name="TextBox 24"/>
          <p:cNvSpPr txBox="1">
            <a:spLocks noChangeArrowheads="1"/>
          </p:cNvSpPr>
          <p:nvPr/>
        </p:nvSpPr>
        <p:spPr bwMode="auto">
          <a:xfrm>
            <a:off x="1600200" y="3352800"/>
            <a:ext cx="484188" cy="400050"/>
          </a:xfrm>
          <a:prstGeom prst="rect">
            <a:avLst/>
          </a:prstGeom>
          <a:solidFill>
            <a:schemeClr val="bg1"/>
          </a:solidFill>
          <a:ln w="9525">
            <a:noFill/>
            <a:miter lim="800000"/>
            <a:headEnd/>
            <a:tailEnd/>
          </a:ln>
        </p:spPr>
        <p:txBody>
          <a:bodyPr wrap="none">
            <a:spAutoFit/>
          </a:bodyPr>
          <a:lstStyle/>
          <a:p>
            <a:r>
              <a:rPr lang="en-US" sz="2000" i="1">
                <a:latin typeface="Times New Roman" pitchFamily="18" charset="0"/>
                <a:cs typeface="Times New Roman" pitchFamily="18" charset="0"/>
              </a:rPr>
              <a:t>Ka</a:t>
            </a:r>
          </a:p>
        </p:txBody>
      </p:sp>
      <p:grpSp>
        <p:nvGrpSpPr>
          <p:cNvPr id="2" name="Group 27"/>
          <p:cNvGrpSpPr>
            <a:grpSpLocks/>
          </p:cNvGrpSpPr>
          <p:nvPr/>
        </p:nvGrpSpPr>
        <p:grpSpPr bwMode="auto">
          <a:xfrm>
            <a:off x="3097213" y="4191000"/>
            <a:ext cx="5208587" cy="800100"/>
            <a:chOff x="3096972" y="4191000"/>
            <a:chExt cx="5208828" cy="800100"/>
          </a:xfrm>
        </p:grpSpPr>
        <p:pic>
          <p:nvPicPr>
            <p:cNvPr id="33818" name="Picture 9"/>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143250" y="4191000"/>
              <a:ext cx="5162550" cy="800100"/>
            </a:xfrm>
            <a:prstGeom prst="rect">
              <a:avLst/>
            </a:prstGeom>
            <a:noFill/>
            <a:ln w="9525">
              <a:noFill/>
              <a:miter lim="800000"/>
              <a:headEnd/>
              <a:tailEnd/>
            </a:ln>
          </p:spPr>
        </p:pic>
        <p:sp>
          <p:nvSpPr>
            <p:cNvPr id="33819" name="TextBox 25"/>
            <p:cNvSpPr txBox="1">
              <a:spLocks noChangeArrowheads="1"/>
            </p:cNvSpPr>
            <p:nvPr/>
          </p:nvSpPr>
          <p:spPr bwMode="auto">
            <a:xfrm>
              <a:off x="3096972" y="4324290"/>
              <a:ext cx="484428" cy="400110"/>
            </a:xfrm>
            <a:prstGeom prst="rect">
              <a:avLst/>
            </a:prstGeom>
            <a:solidFill>
              <a:schemeClr val="bg1"/>
            </a:solidFill>
            <a:ln w="9525">
              <a:noFill/>
              <a:miter lim="800000"/>
              <a:headEnd/>
              <a:tailEnd/>
            </a:ln>
          </p:spPr>
          <p:txBody>
            <a:bodyPr wrap="none">
              <a:spAutoFit/>
            </a:bodyPr>
            <a:lstStyle/>
            <a:p>
              <a:r>
                <a:rPr lang="en-US" sz="2000" i="1">
                  <a:latin typeface="Times New Roman" pitchFamily="18" charset="0"/>
                  <a:cs typeface="Times New Roman" pitchFamily="18" charset="0"/>
                </a:rPr>
                <a:t>Ka</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Modeling the two-hybrid system</a:t>
            </a:r>
            <a:endParaRPr lang="en-US" sz="2800" i="1">
              <a:latin typeface="Rockwell Extra Bold" pitchFamily="18" charset="0"/>
            </a:endParaRPr>
          </a:p>
        </p:txBody>
      </p:sp>
      <p:sp>
        <p:nvSpPr>
          <p:cNvPr id="34819" name="Rectangle 9"/>
          <p:cNvSpPr>
            <a:spLocks noChangeArrowheads="1"/>
          </p:cNvSpPr>
          <p:nvPr/>
        </p:nvSpPr>
        <p:spPr bwMode="auto">
          <a:xfrm>
            <a:off x="914400" y="914400"/>
            <a:ext cx="8001000" cy="1754326"/>
          </a:xfrm>
          <a:prstGeom prst="rect">
            <a:avLst/>
          </a:prstGeom>
          <a:noFill/>
          <a:ln w="9525">
            <a:noFill/>
            <a:miter lim="800000"/>
            <a:headEnd/>
            <a:tailEnd/>
          </a:ln>
        </p:spPr>
        <p:txBody>
          <a:bodyPr>
            <a:spAutoFit/>
          </a:bodyPr>
          <a:lstStyle/>
          <a:p>
            <a:pPr marL="457200" indent="-457200">
              <a:buFont typeface="Wingdings" pitchFamily="2" charset="2"/>
              <a:buChar char="§"/>
            </a:pPr>
            <a:r>
              <a:rPr lang="en-US" dirty="0">
                <a:solidFill>
                  <a:srgbClr val="262626"/>
                </a:solidFill>
              </a:rPr>
              <a:t>You can go through and consider the scenario where binding constant isn’t all that tight and you’ll get a more complicated answer</a:t>
            </a:r>
          </a:p>
          <a:p>
            <a:pPr marL="457200" indent="-457200">
              <a:buFont typeface="Wingdings" pitchFamily="2" charset="2"/>
              <a:buChar char="§"/>
            </a:pPr>
            <a:r>
              <a:rPr lang="en-US" dirty="0">
                <a:solidFill>
                  <a:srgbClr val="262626"/>
                </a:solidFill>
              </a:rPr>
              <a:t>PMID 17557786  assumes that binding is effectively stoichiometric</a:t>
            </a:r>
          </a:p>
          <a:p>
            <a:pPr marL="457200" indent="-457200">
              <a:buFont typeface="Wingdings" pitchFamily="2" charset="2"/>
              <a:buChar char="§"/>
            </a:pPr>
            <a:r>
              <a:rPr lang="en-US" dirty="0">
                <a:solidFill>
                  <a:srgbClr val="262626"/>
                </a:solidFill>
              </a:rPr>
              <a:t>It also considers the scenario in which there is cross-reactivity with other components in the cell that compete with bait/prey interactions or the scenario where the bait itself induces </a:t>
            </a:r>
            <a:r>
              <a:rPr lang="en-US" dirty="0" smtClean="0">
                <a:solidFill>
                  <a:srgbClr val="262626"/>
                </a:solidFill>
              </a:rPr>
              <a:t>activation</a:t>
            </a:r>
            <a:endParaRPr lang="en-US" dirty="0">
              <a:solidFill>
                <a:srgbClr val="262626"/>
              </a:solidFill>
            </a:endParaRPr>
          </a:p>
        </p:txBody>
      </p:sp>
      <p:sp>
        <p:nvSpPr>
          <p:cNvPr id="34820" name="TextBox 5"/>
          <p:cNvSpPr txBox="1">
            <a:spLocks noChangeArrowheads="1"/>
          </p:cNvSpPr>
          <p:nvPr/>
        </p:nvSpPr>
        <p:spPr bwMode="auto">
          <a:xfrm>
            <a:off x="533400" y="3429000"/>
            <a:ext cx="1985963" cy="369888"/>
          </a:xfrm>
          <a:prstGeom prst="rect">
            <a:avLst/>
          </a:prstGeom>
          <a:noFill/>
          <a:ln w="9525">
            <a:noFill/>
            <a:miter lim="800000"/>
            <a:headEnd/>
            <a:tailEnd/>
          </a:ln>
        </p:spPr>
        <p:txBody>
          <a:bodyPr wrap="none">
            <a:spAutoFit/>
          </a:bodyPr>
          <a:lstStyle/>
          <a:p>
            <a:r>
              <a:rPr lang="en-US"/>
              <a:t>When Prey &gt; Bait</a:t>
            </a:r>
          </a:p>
        </p:txBody>
      </p:sp>
      <p:sp>
        <p:nvSpPr>
          <p:cNvPr id="34821"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34822" name="Rectangle 6"/>
          <p:cNvSpPr>
            <a:spLocks noChangeArrowheads="1"/>
          </p:cNvSpPr>
          <p:nvPr/>
        </p:nvSpPr>
        <p:spPr bwMode="auto">
          <a:xfrm>
            <a:off x="0" y="8001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3482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4825"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4826" name="TextBox 15"/>
          <p:cNvSpPr txBox="1">
            <a:spLocks noChangeArrowheads="1"/>
          </p:cNvSpPr>
          <p:nvPr/>
        </p:nvSpPr>
        <p:spPr bwMode="auto">
          <a:xfrm>
            <a:off x="533400" y="5105400"/>
            <a:ext cx="2051050" cy="369888"/>
          </a:xfrm>
          <a:prstGeom prst="rect">
            <a:avLst/>
          </a:prstGeom>
          <a:noFill/>
          <a:ln w="9525">
            <a:noFill/>
            <a:miter lim="800000"/>
            <a:headEnd/>
            <a:tailEnd/>
          </a:ln>
        </p:spPr>
        <p:txBody>
          <a:bodyPr wrap="none">
            <a:spAutoFit/>
          </a:bodyPr>
          <a:lstStyle/>
          <a:p>
            <a:r>
              <a:rPr lang="en-US"/>
              <a:t>When Prey &lt; Bait</a:t>
            </a:r>
          </a:p>
        </p:txBody>
      </p:sp>
      <p:sp>
        <p:nvSpPr>
          <p:cNvPr id="34827"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4828"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4829" name="Picture 1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88771" y="3974939"/>
            <a:ext cx="3495675" cy="819150"/>
          </a:xfrm>
          <a:prstGeom prst="rect">
            <a:avLst/>
          </a:prstGeom>
          <a:noFill/>
          <a:ln w="9525">
            <a:noFill/>
            <a:miter lim="800000"/>
            <a:headEnd/>
            <a:tailEnd/>
          </a:ln>
        </p:spPr>
      </p:pic>
      <p:sp>
        <p:nvSpPr>
          <p:cNvPr id="34830"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4831" name="Picture 1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28800" y="5715000"/>
            <a:ext cx="3457575" cy="819150"/>
          </a:xfrm>
          <a:prstGeom prst="rect">
            <a:avLst/>
          </a:prstGeom>
          <a:noFill/>
          <a:ln w="9525">
            <a:noFill/>
            <a:miter lim="800000"/>
            <a:headEnd/>
            <a:tailEnd/>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1981200" y="2438400"/>
          <a:ext cx="5715000" cy="3429000"/>
        </p:xfrm>
        <a:graphic>
          <a:graphicData uri="http://schemas.openxmlformats.org/drawingml/2006/chart">
            <c:chart xmlns:c="http://schemas.openxmlformats.org/drawingml/2006/chart" xmlns:r="http://schemas.openxmlformats.org/officeDocument/2006/relationships" r:id="rId3"/>
          </a:graphicData>
        </a:graphic>
      </p:graphicFrame>
      <p:sp>
        <p:nvSpPr>
          <p:cNvPr id="35843"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Modeling the two-hybrid system</a:t>
            </a:r>
            <a:endParaRPr lang="en-US" sz="2800" i="1">
              <a:latin typeface="Rockwell Extra Bold" pitchFamily="18" charset="0"/>
            </a:endParaRPr>
          </a:p>
        </p:txBody>
      </p:sp>
      <p:sp>
        <p:nvSpPr>
          <p:cNvPr id="35844" name="Rectangle 9"/>
          <p:cNvSpPr>
            <a:spLocks noChangeArrowheads="1"/>
          </p:cNvSpPr>
          <p:nvPr/>
        </p:nvSpPr>
        <p:spPr bwMode="auto">
          <a:xfrm>
            <a:off x="914400" y="914400"/>
            <a:ext cx="8001000" cy="1200150"/>
          </a:xfrm>
          <a:prstGeom prst="rect">
            <a:avLst/>
          </a:prstGeom>
          <a:noFill/>
          <a:ln w="9525">
            <a:noFill/>
            <a:miter lim="800000"/>
            <a:headEnd/>
            <a:tailEnd/>
          </a:ln>
        </p:spPr>
        <p:txBody>
          <a:bodyPr>
            <a:spAutoFit/>
          </a:bodyPr>
          <a:lstStyle/>
          <a:p>
            <a:pPr marL="457200" indent="-457200">
              <a:buFont typeface="Wingdings" pitchFamily="2" charset="2"/>
              <a:buChar char="§"/>
            </a:pPr>
            <a:r>
              <a:rPr lang="en-US">
                <a:solidFill>
                  <a:srgbClr val="262626"/>
                </a:solidFill>
              </a:rPr>
              <a:t>Transfer function shown below for scenario in which P is constitutively expressed</a:t>
            </a:r>
          </a:p>
          <a:p>
            <a:pPr marL="457200" indent="-457200">
              <a:buFont typeface="Wingdings" pitchFamily="2" charset="2"/>
              <a:buChar char="§"/>
            </a:pPr>
            <a:r>
              <a:rPr lang="en-US">
                <a:solidFill>
                  <a:srgbClr val="262626"/>
                </a:solidFill>
              </a:rPr>
              <a:t>Get a leveling effect which caps the amount of activity that can come out of the system </a:t>
            </a:r>
          </a:p>
        </p:txBody>
      </p:sp>
      <p:sp>
        <p:nvSpPr>
          <p:cNvPr id="35845" name="TextBox 6"/>
          <p:cNvSpPr txBox="1">
            <a:spLocks noChangeArrowheads="1"/>
          </p:cNvSpPr>
          <p:nvPr/>
        </p:nvSpPr>
        <p:spPr bwMode="auto">
          <a:xfrm>
            <a:off x="4191000" y="5791200"/>
            <a:ext cx="582613" cy="369888"/>
          </a:xfrm>
          <a:prstGeom prst="rect">
            <a:avLst/>
          </a:prstGeom>
          <a:noFill/>
          <a:ln w="9525">
            <a:noFill/>
            <a:miter lim="800000"/>
            <a:headEnd/>
            <a:tailEnd/>
          </a:ln>
        </p:spPr>
        <p:txBody>
          <a:bodyPr wrap="none">
            <a:spAutoFit/>
          </a:bodyPr>
          <a:lstStyle/>
          <a:p>
            <a:r>
              <a:rPr lang="en-US"/>
              <a:t>Bait</a:t>
            </a:r>
          </a:p>
        </p:txBody>
      </p:sp>
      <p:sp>
        <p:nvSpPr>
          <p:cNvPr id="35846" name="TextBox 7"/>
          <p:cNvSpPr txBox="1">
            <a:spLocks noChangeArrowheads="1"/>
          </p:cNvSpPr>
          <p:nvPr/>
        </p:nvSpPr>
        <p:spPr bwMode="auto">
          <a:xfrm>
            <a:off x="1600200" y="3810000"/>
            <a:ext cx="376238" cy="369888"/>
          </a:xfrm>
          <a:prstGeom prst="rect">
            <a:avLst/>
          </a:prstGeom>
          <a:noFill/>
          <a:ln w="9525">
            <a:noFill/>
            <a:miter lim="800000"/>
            <a:headEnd/>
            <a:tailEnd/>
          </a:ln>
        </p:spPr>
        <p:txBody>
          <a:bodyPr wrap="none">
            <a:spAutoFit/>
          </a:bodyPr>
          <a:lstStyle/>
          <a:p>
            <a:r>
              <a:rPr lang="en-US"/>
              <a:t>M</a:t>
            </a:r>
          </a:p>
        </p:txBody>
      </p:sp>
      <p:sp>
        <p:nvSpPr>
          <p:cNvPr id="35847" name="TextBox 6"/>
          <p:cNvSpPr txBox="1">
            <a:spLocks noChangeArrowheads="1"/>
          </p:cNvSpPr>
          <p:nvPr/>
        </p:nvSpPr>
        <p:spPr bwMode="auto">
          <a:xfrm>
            <a:off x="5334000" y="3276600"/>
            <a:ext cx="2762250" cy="646113"/>
          </a:xfrm>
          <a:prstGeom prst="rect">
            <a:avLst/>
          </a:prstGeom>
          <a:noFill/>
          <a:ln w="9525">
            <a:noFill/>
            <a:miter lim="800000"/>
            <a:headEnd/>
            <a:tailEnd/>
          </a:ln>
        </p:spPr>
        <p:txBody>
          <a:bodyPr wrap="none">
            <a:spAutoFit/>
          </a:bodyPr>
          <a:lstStyle/>
          <a:p>
            <a:r>
              <a:rPr lang="en-US"/>
              <a:t>Activator  alone </a:t>
            </a:r>
          </a:p>
          <a:p>
            <a:r>
              <a:rPr lang="en-US"/>
              <a:t>(constitutively active bait)</a:t>
            </a:r>
          </a:p>
        </p:txBody>
      </p:sp>
      <p:sp>
        <p:nvSpPr>
          <p:cNvPr id="35848" name="TextBox 7"/>
          <p:cNvSpPr txBox="1">
            <a:spLocks noChangeArrowheads="1"/>
          </p:cNvSpPr>
          <p:nvPr/>
        </p:nvSpPr>
        <p:spPr bwMode="auto">
          <a:xfrm>
            <a:off x="4648200" y="4876800"/>
            <a:ext cx="1319213" cy="369888"/>
          </a:xfrm>
          <a:prstGeom prst="rect">
            <a:avLst/>
          </a:prstGeom>
          <a:noFill/>
          <a:ln w="9525">
            <a:noFill/>
            <a:miter lim="800000"/>
            <a:headEnd/>
            <a:tailEnd/>
          </a:ln>
        </p:spPr>
        <p:txBody>
          <a:bodyPr wrap="none">
            <a:spAutoFit/>
          </a:bodyPr>
          <a:lstStyle/>
          <a:p>
            <a:r>
              <a:rPr lang="en-US"/>
              <a:t>Bait + Prey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Different types of circuits</a:t>
            </a:r>
            <a:endParaRPr lang="en-US" sz="2800" i="1">
              <a:latin typeface="Rockwell Extra Bold" pitchFamily="18" charset="0"/>
            </a:endParaRPr>
          </a:p>
        </p:txBody>
      </p:sp>
      <p:sp>
        <p:nvSpPr>
          <p:cNvPr id="15363" name="Rectangle 9"/>
          <p:cNvSpPr>
            <a:spLocks noChangeArrowheads="1"/>
          </p:cNvSpPr>
          <p:nvPr/>
        </p:nvSpPr>
        <p:spPr bwMode="auto">
          <a:xfrm>
            <a:off x="685800" y="838200"/>
            <a:ext cx="7620000" cy="1200150"/>
          </a:xfrm>
          <a:prstGeom prst="rect">
            <a:avLst/>
          </a:prstGeom>
          <a:noFill/>
          <a:ln w="9525">
            <a:noFill/>
            <a:miter lim="800000"/>
            <a:headEnd/>
            <a:tailEnd/>
          </a:ln>
        </p:spPr>
        <p:txBody>
          <a:bodyPr>
            <a:spAutoFit/>
          </a:bodyPr>
          <a:lstStyle/>
          <a:p>
            <a:pPr marL="457200" indent="-457200">
              <a:buFont typeface="Wingdings" pitchFamily="2" charset="2"/>
              <a:buChar char="§"/>
            </a:pPr>
            <a:r>
              <a:rPr lang="en-US">
                <a:solidFill>
                  <a:srgbClr val="262626"/>
                </a:solidFill>
              </a:rPr>
              <a:t>Some genetic circuits involve other types of biochemical components that interact without directly affecting transcription</a:t>
            </a:r>
          </a:p>
          <a:p>
            <a:pPr marL="457200" indent="-457200">
              <a:buFont typeface="Wingdings" pitchFamily="2" charset="2"/>
              <a:buChar char="§"/>
            </a:pPr>
            <a:r>
              <a:rPr lang="en-US">
                <a:solidFill>
                  <a:srgbClr val="262626"/>
                </a:solidFill>
              </a:rPr>
              <a:t>They require additional considerations for modeling beyond Shea-Ackers</a:t>
            </a:r>
          </a:p>
        </p:txBody>
      </p:sp>
      <p:grpSp>
        <p:nvGrpSpPr>
          <p:cNvPr id="2" name="Group 1"/>
          <p:cNvGrpSpPr/>
          <p:nvPr/>
        </p:nvGrpSpPr>
        <p:grpSpPr>
          <a:xfrm>
            <a:off x="152400" y="2209800"/>
            <a:ext cx="3733800" cy="2398713"/>
            <a:chOff x="152400" y="2209800"/>
            <a:chExt cx="3733800" cy="2398713"/>
          </a:xfrm>
        </p:grpSpPr>
        <p:pic>
          <p:nvPicPr>
            <p:cNvPr id="15364" name="Picture 11" descr="http://www.nature.com/msb/journal/v3/n1/images/msb4100173-f1.jpg"/>
            <p:cNvPicPr>
              <a:picLocks noChangeAspect="1" noChangeArrowheads="1"/>
            </p:cNvPicPr>
            <p:nvPr/>
          </p:nvPicPr>
          <p:blipFill>
            <a:blip r:embed="rId4" cstate="print"/>
            <a:srcRect/>
            <a:stretch>
              <a:fillRect/>
            </a:stretch>
          </p:blipFill>
          <p:spPr bwMode="auto">
            <a:xfrm>
              <a:off x="152400" y="2209800"/>
              <a:ext cx="3733800" cy="1604963"/>
            </a:xfrm>
            <a:prstGeom prst="rect">
              <a:avLst/>
            </a:prstGeom>
            <a:noFill/>
            <a:ln w="9525">
              <a:noFill/>
              <a:miter lim="800000"/>
              <a:headEnd/>
              <a:tailEnd/>
            </a:ln>
          </p:spPr>
        </p:pic>
        <p:sp>
          <p:nvSpPr>
            <p:cNvPr id="15365" name="Rectangle 5"/>
            <p:cNvSpPr>
              <a:spLocks noChangeArrowheads="1"/>
            </p:cNvSpPr>
            <p:nvPr/>
          </p:nvSpPr>
          <p:spPr bwMode="auto">
            <a:xfrm>
              <a:off x="228600" y="3962400"/>
              <a:ext cx="2741613" cy="646113"/>
            </a:xfrm>
            <a:prstGeom prst="rect">
              <a:avLst/>
            </a:prstGeom>
            <a:noFill/>
            <a:ln w="9525">
              <a:noFill/>
              <a:miter lim="800000"/>
              <a:headEnd/>
              <a:tailEnd/>
            </a:ln>
          </p:spPr>
          <p:txBody>
            <a:bodyPr wrap="none">
              <a:spAutoFit/>
            </a:bodyPr>
            <a:lstStyle/>
            <a:p>
              <a:r>
                <a:rPr lang="en-US"/>
                <a:t>Transcriptional AND gate</a:t>
              </a:r>
            </a:p>
            <a:p>
              <a:r>
                <a:rPr lang="en-US"/>
                <a:t>PMID: 17700541</a:t>
              </a:r>
            </a:p>
          </p:txBody>
        </p:sp>
      </p:grpSp>
      <p:grpSp>
        <p:nvGrpSpPr>
          <p:cNvPr id="3" name="Group 2"/>
          <p:cNvGrpSpPr/>
          <p:nvPr/>
        </p:nvGrpSpPr>
        <p:grpSpPr>
          <a:xfrm>
            <a:off x="5105400" y="1828800"/>
            <a:ext cx="3352800" cy="1905000"/>
            <a:chOff x="5105400" y="1828800"/>
            <a:chExt cx="3352800" cy="1905000"/>
          </a:xfrm>
        </p:grpSpPr>
        <p:pic>
          <p:nvPicPr>
            <p:cNvPr id="15366" name="Picture 7"/>
            <p:cNvPicPr>
              <a:picLocks noChangeAspect="1" noChangeArrowheads="1"/>
            </p:cNvPicPr>
            <p:nvPr/>
          </p:nvPicPr>
          <p:blipFill>
            <a:blip r:embed="rId5" cstate="print"/>
            <a:srcRect/>
            <a:stretch>
              <a:fillRect/>
            </a:stretch>
          </p:blipFill>
          <p:spPr bwMode="auto">
            <a:xfrm>
              <a:off x="5105400" y="1828800"/>
              <a:ext cx="3352800" cy="1454150"/>
            </a:xfrm>
            <a:prstGeom prst="rect">
              <a:avLst/>
            </a:prstGeom>
            <a:noFill/>
            <a:ln w="9525">
              <a:noFill/>
              <a:miter lim="800000"/>
              <a:headEnd/>
              <a:tailEnd/>
            </a:ln>
          </p:spPr>
        </p:pic>
        <p:sp>
          <p:nvSpPr>
            <p:cNvPr id="15367" name="Rectangle 5"/>
            <p:cNvSpPr>
              <a:spLocks noChangeArrowheads="1"/>
            </p:cNvSpPr>
            <p:nvPr/>
          </p:nvSpPr>
          <p:spPr bwMode="auto">
            <a:xfrm>
              <a:off x="5181600" y="3087688"/>
              <a:ext cx="3044825" cy="646112"/>
            </a:xfrm>
            <a:prstGeom prst="rect">
              <a:avLst/>
            </a:prstGeom>
            <a:noFill/>
            <a:ln w="9525">
              <a:noFill/>
              <a:miter lim="800000"/>
              <a:headEnd/>
              <a:tailEnd/>
            </a:ln>
          </p:spPr>
          <p:txBody>
            <a:bodyPr wrap="none">
              <a:spAutoFit/>
            </a:bodyPr>
            <a:lstStyle/>
            <a:p>
              <a:r>
                <a:rPr lang="en-US" dirty="0"/>
                <a:t>Allosteric signaling switches</a:t>
              </a:r>
            </a:p>
            <a:p>
              <a:r>
                <a:rPr lang="en-US" dirty="0"/>
                <a:t>PMID: 14512628 </a:t>
              </a:r>
            </a:p>
          </p:txBody>
        </p:sp>
      </p:grpSp>
      <p:grpSp>
        <p:nvGrpSpPr>
          <p:cNvPr id="4" name="Group 3"/>
          <p:cNvGrpSpPr/>
          <p:nvPr/>
        </p:nvGrpSpPr>
        <p:grpSpPr>
          <a:xfrm>
            <a:off x="3200400" y="4038600"/>
            <a:ext cx="5638800" cy="2627313"/>
            <a:chOff x="3200400" y="4038600"/>
            <a:chExt cx="5638800" cy="2627313"/>
          </a:xfrm>
        </p:grpSpPr>
        <p:pic>
          <p:nvPicPr>
            <p:cNvPr id="15368" name="Picture 8"/>
            <p:cNvPicPr>
              <a:picLocks noChangeAspect="1" noChangeArrowheads="1"/>
            </p:cNvPicPr>
            <p:nvPr/>
          </p:nvPicPr>
          <p:blipFill>
            <a:blip r:embed="rId6" cstate="print"/>
            <a:srcRect/>
            <a:stretch>
              <a:fillRect/>
            </a:stretch>
          </p:blipFill>
          <p:spPr bwMode="auto">
            <a:xfrm>
              <a:off x="3200400" y="4038600"/>
              <a:ext cx="5638800" cy="2114550"/>
            </a:xfrm>
            <a:prstGeom prst="rect">
              <a:avLst/>
            </a:prstGeom>
            <a:noFill/>
            <a:ln w="9525">
              <a:noFill/>
              <a:miter lim="800000"/>
              <a:headEnd/>
              <a:tailEnd/>
            </a:ln>
          </p:spPr>
        </p:pic>
        <p:sp>
          <p:nvSpPr>
            <p:cNvPr id="15369" name="Rectangle 5"/>
            <p:cNvSpPr>
              <a:spLocks noChangeArrowheads="1"/>
            </p:cNvSpPr>
            <p:nvPr/>
          </p:nvSpPr>
          <p:spPr bwMode="auto">
            <a:xfrm>
              <a:off x="3505200" y="6019800"/>
              <a:ext cx="2646363" cy="646113"/>
            </a:xfrm>
            <a:prstGeom prst="rect">
              <a:avLst/>
            </a:prstGeom>
            <a:noFill/>
            <a:ln w="9525">
              <a:noFill/>
              <a:miter lim="800000"/>
              <a:headEnd/>
              <a:tailEnd/>
            </a:ln>
          </p:spPr>
          <p:txBody>
            <a:bodyPr wrap="none">
              <a:spAutoFit/>
            </a:bodyPr>
            <a:lstStyle/>
            <a:p>
              <a:r>
                <a:rPr lang="en-US"/>
                <a:t>Ultransensitive switches</a:t>
              </a:r>
            </a:p>
            <a:p>
              <a:r>
                <a:rPr lang="en-US"/>
                <a:t>PMID: 17515908 </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Rockwell Extra Bold" pitchFamily="18" charset="0"/>
                <a:ea typeface="+mn-ea"/>
                <a:cs typeface="Arial" charset="0"/>
              </a:rPr>
              <a:t>Transfer Functions</a:t>
            </a:r>
            <a:endParaRPr lang="en-US" dirty="0">
              <a:solidFill>
                <a:schemeClr val="bg1"/>
              </a:solidFill>
              <a:latin typeface="Rockwell Extra Bold" pitchFamily="18" charset="0"/>
              <a:ea typeface="+mn-ea"/>
              <a:cs typeface="Arial" charset="0"/>
            </a:endParaRPr>
          </a:p>
        </p:txBody>
      </p:sp>
    </p:spTree>
    <p:extLst>
      <p:ext uri="{BB962C8B-B14F-4D97-AF65-F5344CB8AC3E}">
        <p14:creationId xmlns:p14="http://schemas.microsoft.com/office/powerpoint/2010/main" val="3212260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solidFill>
                  <a:prstClr val="black"/>
                </a:solidFill>
                <a:latin typeface="Rockwell Extra Bold" pitchFamily="18" charset="0"/>
              </a:rPr>
              <a:t>What is a transfer function?</a:t>
            </a:r>
            <a:endParaRPr lang="en-US" sz="2800" i="1" dirty="0">
              <a:solidFill>
                <a:prstClr val="black"/>
              </a:solidFill>
              <a:latin typeface="Rockwell Extra Bold" pitchFamily="18" charset="0"/>
            </a:endParaRPr>
          </a:p>
        </p:txBody>
      </p:sp>
      <p:pic>
        <p:nvPicPr>
          <p:cNvPr id="337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58620"/>
            <a:ext cx="3962400" cy="2253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137474"/>
            <a:ext cx="2971800" cy="2241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319588"/>
            <a:ext cx="444817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7852" y="3733800"/>
            <a:ext cx="2722096"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620648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388360" y="2590800"/>
            <a:ext cx="1945640" cy="0"/>
          </a:xfrm>
          <a:prstGeom prst="line">
            <a:avLst/>
          </a:prstGeom>
        </p:spPr>
        <p:style>
          <a:lnRef idx="1">
            <a:schemeClr val="accent1"/>
          </a:lnRef>
          <a:fillRef idx="0">
            <a:schemeClr val="accent1"/>
          </a:fillRef>
          <a:effectRef idx="0">
            <a:schemeClr val="accent1"/>
          </a:effectRef>
          <a:fontRef idx="minor">
            <a:schemeClr val="tx1"/>
          </a:fontRef>
        </p:style>
      </p:cxnSp>
      <p:sp>
        <p:nvSpPr>
          <p:cNvPr id="32770"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solidFill>
                  <a:prstClr val="black"/>
                </a:solidFill>
                <a:latin typeface="Rockwell Extra Bold" pitchFamily="18" charset="0"/>
              </a:rPr>
              <a:t>Transfer function derivation</a:t>
            </a:r>
            <a:endParaRPr lang="en-US" sz="2800" i="1" dirty="0">
              <a:solidFill>
                <a:prstClr val="black"/>
              </a:solidFill>
              <a:latin typeface="Rockwell Extra Bold" pitchFamily="18" charset="0"/>
            </a:endParaRPr>
          </a:p>
        </p:txBody>
      </p:sp>
      <p:pic>
        <p:nvPicPr>
          <p:cNvPr id="348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258" y="3657600"/>
            <a:ext cx="5486400" cy="1332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9258" y="5848771"/>
            <a:ext cx="5089358"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Bent Arrow 4"/>
          <p:cNvSpPr/>
          <p:nvPr/>
        </p:nvSpPr>
        <p:spPr>
          <a:xfrm>
            <a:off x="3388360" y="1562100"/>
            <a:ext cx="990600" cy="1066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6" name="Right Arrow 5"/>
          <p:cNvSpPr/>
          <p:nvPr/>
        </p:nvSpPr>
        <p:spPr>
          <a:xfrm>
            <a:off x="4293937" y="2247900"/>
            <a:ext cx="1371600" cy="6858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solidFill>
                  <a:prstClr val="white"/>
                </a:solidFill>
              </a:rPr>
              <a:t>gfp</a:t>
            </a:r>
            <a:endParaRPr lang="en-US" dirty="0">
              <a:solidFill>
                <a:prstClr val="white"/>
              </a:solidFill>
            </a:endParaRPr>
          </a:p>
        </p:txBody>
      </p:sp>
      <p:sp>
        <p:nvSpPr>
          <p:cNvPr id="7" name="TextBox 6"/>
          <p:cNvSpPr txBox="1"/>
          <p:nvPr/>
        </p:nvSpPr>
        <p:spPr>
          <a:xfrm>
            <a:off x="1371600" y="1611868"/>
            <a:ext cx="1139658" cy="369332"/>
          </a:xfrm>
          <a:prstGeom prst="rect">
            <a:avLst/>
          </a:prstGeom>
          <a:noFill/>
        </p:spPr>
        <p:txBody>
          <a:bodyPr wrap="square" rtlCol="0">
            <a:spAutoFit/>
          </a:bodyPr>
          <a:lstStyle/>
          <a:p>
            <a:r>
              <a:rPr lang="en-US" dirty="0" smtClean="0">
                <a:solidFill>
                  <a:prstClr val="black"/>
                </a:solidFill>
              </a:rPr>
              <a:t>Inducer</a:t>
            </a:r>
            <a:endParaRPr lang="en-US" dirty="0">
              <a:solidFill>
                <a:prstClr val="black"/>
              </a:solidFill>
            </a:endParaRPr>
          </a:p>
        </p:txBody>
      </p:sp>
      <p:cxnSp>
        <p:nvCxnSpPr>
          <p:cNvPr id="9" name="Straight Arrow Connector 8"/>
          <p:cNvCxnSpPr/>
          <p:nvPr/>
        </p:nvCxnSpPr>
        <p:spPr>
          <a:xfrm>
            <a:off x="2133600" y="1981200"/>
            <a:ext cx="9144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02110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indent="0">
              <a:buNone/>
            </a:pPr>
            <a:r>
              <a:rPr lang="en-US" dirty="0" smtClean="0"/>
              <a:t>Derive the transfer function for the following:</a:t>
            </a:r>
            <a:endParaRPr lang="en-US" dirty="0"/>
          </a:p>
        </p:txBody>
      </p:sp>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752600"/>
            <a:ext cx="6438900"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912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a:latin typeface="Rockwell Extra Bold" pitchFamily="18" charset="0"/>
              </a:rPr>
              <a:t>Why do biochemical circuits?</a:t>
            </a:r>
            <a:endParaRPr lang="en-US" sz="2800" i="1" dirty="0">
              <a:latin typeface="Rockwell Extra Bold" pitchFamily="18" charset="0"/>
            </a:endParaRPr>
          </a:p>
        </p:txBody>
      </p:sp>
      <p:sp>
        <p:nvSpPr>
          <p:cNvPr id="26627" name="Rectangle 9"/>
          <p:cNvSpPr>
            <a:spLocks noChangeArrowheads="1"/>
          </p:cNvSpPr>
          <p:nvPr/>
        </p:nvSpPr>
        <p:spPr bwMode="auto">
          <a:xfrm>
            <a:off x="685800" y="1074738"/>
            <a:ext cx="8077200" cy="368300"/>
          </a:xfrm>
          <a:prstGeom prst="rect">
            <a:avLst/>
          </a:prstGeom>
          <a:noFill/>
          <a:ln w="9525">
            <a:noFill/>
            <a:miter lim="800000"/>
            <a:headEnd/>
            <a:tailEnd/>
          </a:ln>
        </p:spPr>
        <p:txBody>
          <a:bodyPr>
            <a:spAutoFit/>
          </a:bodyPr>
          <a:lstStyle/>
          <a:p>
            <a:pPr marL="457200" indent="-457200">
              <a:buFont typeface="Wingdings" pitchFamily="2" charset="2"/>
              <a:buChar char="§"/>
            </a:pPr>
            <a:r>
              <a:rPr lang="en-US" dirty="0" smtClean="0">
                <a:solidFill>
                  <a:srgbClr val="262626"/>
                </a:solidFill>
              </a:rPr>
              <a:t>Proteins </a:t>
            </a:r>
            <a:r>
              <a:rPr lang="en-US" dirty="0">
                <a:solidFill>
                  <a:srgbClr val="262626"/>
                </a:solidFill>
              </a:rPr>
              <a:t>have switch times that are faster than transcription/translation</a:t>
            </a:r>
          </a:p>
        </p:txBody>
      </p:sp>
      <p:sp>
        <p:nvSpPr>
          <p:cNvPr id="26628" name="TextBox 9"/>
          <p:cNvSpPr txBox="1">
            <a:spLocks noChangeArrowheads="1"/>
          </p:cNvSpPr>
          <p:nvPr/>
        </p:nvSpPr>
        <p:spPr bwMode="auto">
          <a:xfrm>
            <a:off x="2209800" y="1752600"/>
            <a:ext cx="5638800" cy="2030413"/>
          </a:xfrm>
          <a:prstGeom prst="rect">
            <a:avLst/>
          </a:prstGeom>
          <a:noFill/>
          <a:ln w="9525">
            <a:noFill/>
            <a:miter lim="800000"/>
            <a:headEnd/>
            <a:tailEnd/>
          </a:ln>
        </p:spPr>
        <p:txBody>
          <a:bodyPr>
            <a:spAutoFit/>
          </a:bodyPr>
          <a:lstStyle/>
          <a:p>
            <a:r>
              <a:rPr lang="en-US"/>
              <a:t>Electrical (voltage-gated channels)</a:t>
            </a:r>
          </a:p>
          <a:p>
            <a:r>
              <a:rPr lang="en-US"/>
              <a:t>Scaffolded phosphorylation cascades </a:t>
            </a:r>
          </a:p>
          <a:p>
            <a:r>
              <a:rPr lang="en-US"/>
              <a:t>Small molecule signaling (secondary messengers)</a:t>
            </a:r>
          </a:p>
          <a:p>
            <a:r>
              <a:rPr lang="en-US"/>
              <a:t>Soluble protein-protein interactions</a:t>
            </a:r>
          </a:p>
          <a:p>
            <a:r>
              <a:rPr lang="en-US"/>
              <a:t>Translational control</a:t>
            </a:r>
          </a:p>
          <a:p>
            <a:r>
              <a:rPr lang="en-US"/>
              <a:t>Transcriptional control</a:t>
            </a:r>
          </a:p>
          <a:p>
            <a:r>
              <a:rPr lang="en-US"/>
              <a:t>DNA modification</a:t>
            </a:r>
          </a:p>
        </p:txBody>
      </p:sp>
      <p:sp>
        <p:nvSpPr>
          <p:cNvPr id="12" name="Up Arrow 11"/>
          <p:cNvSpPr/>
          <p:nvPr/>
        </p:nvSpPr>
        <p:spPr>
          <a:xfrm>
            <a:off x="1828800" y="1828800"/>
            <a:ext cx="304800" cy="1752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0" name="TextBox 12"/>
          <p:cNvSpPr txBox="1">
            <a:spLocks noChangeArrowheads="1"/>
          </p:cNvSpPr>
          <p:nvPr/>
        </p:nvSpPr>
        <p:spPr bwMode="auto">
          <a:xfrm>
            <a:off x="838200" y="2590800"/>
            <a:ext cx="966788" cy="368300"/>
          </a:xfrm>
          <a:prstGeom prst="rect">
            <a:avLst/>
          </a:prstGeom>
          <a:noFill/>
          <a:ln w="9525">
            <a:noFill/>
            <a:miter lim="800000"/>
            <a:headEnd/>
            <a:tailEnd/>
          </a:ln>
        </p:spPr>
        <p:txBody>
          <a:bodyPr wrap="none">
            <a:spAutoFit/>
          </a:bodyPr>
          <a:lstStyle/>
          <a:p>
            <a:r>
              <a:rPr lang="en-US"/>
              <a:t>SPEED</a:t>
            </a:r>
          </a:p>
        </p:txBody>
      </p:sp>
      <p:sp>
        <p:nvSpPr>
          <p:cNvPr id="26631" name="Rectangle 9"/>
          <p:cNvSpPr>
            <a:spLocks noChangeArrowheads="1"/>
          </p:cNvSpPr>
          <p:nvPr/>
        </p:nvSpPr>
        <p:spPr bwMode="auto">
          <a:xfrm>
            <a:off x="685800" y="4114800"/>
            <a:ext cx="8077200" cy="1477328"/>
          </a:xfrm>
          <a:prstGeom prst="rect">
            <a:avLst/>
          </a:prstGeom>
          <a:noFill/>
          <a:ln w="9525">
            <a:noFill/>
            <a:miter lim="800000"/>
            <a:headEnd/>
            <a:tailEnd/>
          </a:ln>
        </p:spPr>
        <p:txBody>
          <a:bodyPr>
            <a:spAutoFit/>
          </a:bodyPr>
          <a:lstStyle/>
          <a:p>
            <a:pPr marL="457200" indent="-457200">
              <a:buFont typeface="Wingdings" pitchFamily="2" charset="2"/>
              <a:buChar char="§"/>
            </a:pPr>
            <a:r>
              <a:rPr lang="en-US" dirty="0">
                <a:solidFill>
                  <a:srgbClr val="262626"/>
                </a:solidFill>
              </a:rPr>
              <a:t>Since DNA is often at low concentrations, it is noise sensitive</a:t>
            </a:r>
          </a:p>
          <a:p>
            <a:pPr marL="457200" indent="-457200">
              <a:buFont typeface="Wingdings" pitchFamily="2" charset="2"/>
              <a:buChar char="§"/>
            </a:pPr>
            <a:r>
              <a:rPr lang="en-US" dirty="0">
                <a:solidFill>
                  <a:srgbClr val="262626"/>
                </a:solidFill>
              </a:rPr>
              <a:t>Incorporating biochemical circuits can buffer out that noise since they involve high-concentration intermediates</a:t>
            </a:r>
          </a:p>
          <a:p>
            <a:pPr marL="457200" indent="-457200">
              <a:buFont typeface="Wingdings" pitchFamily="2" charset="2"/>
              <a:buChar char="§"/>
            </a:pPr>
            <a:r>
              <a:rPr lang="en-US" dirty="0" smtClean="0">
                <a:solidFill>
                  <a:srgbClr val="262626"/>
                </a:solidFill>
              </a:rPr>
              <a:t>Some </a:t>
            </a:r>
            <a:r>
              <a:rPr lang="en-US" dirty="0">
                <a:solidFill>
                  <a:srgbClr val="262626"/>
                </a:solidFill>
              </a:rPr>
              <a:t>biochemical motifs can increase the sensitivity of a circuit</a:t>
            </a:r>
          </a:p>
          <a:p>
            <a:pPr marL="457200" indent="-457200">
              <a:buFont typeface="Wingdings" pitchFamily="2" charset="2"/>
              <a:buChar char="§"/>
            </a:pPr>
            <a:r>
              <a:rPr lang="en-US" dirty="0">
                <a:solidFill>
                  <a:srgbClr val="262626"/>
                </a:solidFill>
              </a:rPr>
              <a:t>Can allow for crosstalk between devices in a cell</a:t>
            </a:r>
          </a:p>
        </p:txBody>
      </p:sp>
    </p:spTree>
    <p:custDataLst>
      <p:tags r:id="rId1"/>
    </p:custDataLst>
    <p:extLst>
      <p:ext uri="{BB962C8B-B14F-4D97-AF65-F5344CB8AC3E}">
        <p14:creationId xmlns:p14="http://schemas.microsoft.com/office/powerpoint/2010/main" val="1552073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3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3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3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12" grpId="0" animBg="1"/>
      <p:bldP spid="2663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Rockwell Extra Bold" pitchFamily="18" charset="0"/>
                <a:ea typeface="+mn-ea"/>
                <a:cs typeface="Arial" charset="0"/>
              </a:rPr>
              <a:t>Sensors,  Processors, and Actuators</a:t>
            </a:r>
            <a:endParaRPr lang="en-US" dirty="0">
              <a:solidFill>
                <a:schemeClr val="bg1"/>
              </a:solidFill>
              <a:latin typeface="Rockwell Extra Bold" pitchFamily="18" charset="0"/>
              <a:ea typeface="+mn-ea"/>
              <a:cs typeface="Arial"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Extensibility of inputs/outputs</a:t>
            </a:r>
            <a:endParaRPr lang="en-US" sz="2800" i="1">
              <a:latin typeface="Rockwell Extra Bold" pitchFamily="18" charset="0"/>
            </a:endParaRPr>
          </a:p>
        </p:txBody>
      </p:sp>
      <p:sp>
        <p:nvSpPr>
          <p:cNvPr id="17411" name="Rectangle 9"/>
          <p:cNvSpPr>
            <a:spLocks noChangeArrowheads="1"/>
          </p:cNvSpPr>
          <p:nvPr/>
        </p:nvSpPr>
        <p:spPr bwMode="auto">
          <a:xfrm>
            <a:off x="685800" y="914400"/>
            <a:ext cx="7620000" cy="923330"/>
          </a:xfrm>
          <a:prstGeom prst="rect">
            <a:avLst/>
          </a:prstGeom>
          <a:noFill/>
          <a:ln w="9525">
            <a:noFill/>
            <a:miter lim="800000"/>
            <a:headEnd/>
            <a:tailEnd/>
          </a:ln>
        </p:spPr>
        <p:txBody>
          <a:bodyPr>
            <a:spAutoFit/>
          </a:bodyPr>
          <a:lstStyle/>
          <a:p>
            <a:pPr marL="457200" indent="-457200">
              <a:buFont typeface="Wingdings" pitchFamily="2" charset="2"/>
              <a:buChar char="§"/>
            </a:pPr>
            <a:r>
              <a:rPr lang="en-US" dirty="0" smtClean="0">
                <a:solidFill>
                  <a:srgbClr val="262626"/>
                </a:solidFill>
              </a:rPr>
              <a:t>Transcriptional signals are </a:t>
            </a:r>
            <a:r>
              <a:rPr lang="en-US" dirty="0">
                <a:solidFill>
                  <a:srgbClr val="262626"/>
                </a:solidFill>
              </a:rPr>
              <a:t>modularity points in the decomposition of a biological activity </a:t>
            </a:r>
          </a:p>
          <a:p>
            <a:pPr marL="457200" indent="-457200">
              <a:buFont typeface="Wingdings" pitchFamily="2" charset="2"/>
              <a:buChar char="§"/>
            </a:pPr>
            <a:r>
              <a:rPr lang="en-US" dirty="0" smtClean="0">
                <a:solidFill>
                  <a:srgbClr val="262626"/>
                </a:solidFill>
              </a:rPr>
              <a:t>Sensor </a:t>
            </a:r>
            <a:r>
              <a:rPr lang="en-US" dirty="0">
                <a:solidFill>
                  <a:srgbClr val="262626"/>
                </a:solidFill>
              </a:rPr>
              <a:t>devices are environment in / common signal carrier </a:t>
            </a:r>
            <a:r>
              <a:rPr lang="en-US" dirty="0" smtClean="0">
                <a:solidFill>
                  <a:srgbClr val="262626"/>
                </a:solidFill>
              </a:rPr>
              <a:t>out</a:t>
            </a:r>
            <a:endParaRPr lang="en-US" dirty="0">
              <a:solidFill>
                <a:srgbClr val="262626"/>
              </a:solidFill>
            </a:endParaRPr>
          </a:p>
        </p:txBody>
      </p:sp>
      <p:sp>
        <p:nvSpPr>
          <p:cNvPr id="4" name="Text Box 3"/>
          <p:cNvSpPr txBox="1">
            <a:spLocks noChangeArrowheads="1"/>
          </p:cNvSpPr>
          <p:nvPr/>
        </p:nvSpPr>
        <p:spPr bwMode="auto">
          <a:xfrm>
            <a:off x="3429000" y="3505200"/>
            <a:ext cx="2667000" cy="1066800"/>
          </a:xfrm>
          <a:prstGeom prst="rect">
            <a:avLst/>
          </a:prstGeom>
          <a:noFill/>
          <a:ln w="9525">
            <a:noFill/>
            <a:miter lim="800000"/>
            <a:headEnd/>
            <a:tailEnd/>
          </a:ln>
        </p:spPr>
        <p:txBody>
          <a:bodyPr>
            <a:spAutoFit/>
          </a:bodyPr>
          <a:lstStyle/>
          <a:p>
            <a:pPr>
              <a:spcBef>
                <a:spcPct val="50000"/>
              </a:spcBef>
            </a:pPr>
            <a:r>
              <a:rPr lang="en-US" sz="3200" b="1"/>
              <a:t>Signal Processors</a:t>
            </a:r>
          </a:p>
        </p:txBody>
      </p:sp>
      <p:sp>
        <p:nvSpPr>
          <p:cNvPr id="5" name="Text Box 4"/>
          <p:cNvSpPr txBox="1">
            <a:spLocks noChangeArrowheads="1"/>
          </p:cNvSpPr>
          <p:nvPr/>
        </p:nvSpPr>
        <p:spPr bwMode="auto">
          <a:xfrm>
            <a:off x="304800" y="3687763"/>
            <a:ext cx="2667000" cy="579437"/>
          </a:xfrm>
          <a:prstGeom prst="rect">
            <a:avLst/>
          </a:prstGeom>
          <a:noFill/>
          <a:ln w="9525">
            <a:noFill/>
            <a:miter lim="800000"/>
            <a:headEnd/>
            <a:tailEnd/>
          </a:ln>
        </p:spPr>
        <p:txBody>
          <a:bodyPr>
            <a:spAutoFit/>
          </a:bodyPr>
          <a:lstStyle/>
          <a:p>
            <a:pPr>
              <a:spcBef>
                <a:spcPct val="50000"/>
              </a:spcBef>
            </a:pPr>
            <a:r>
              <a:rPr lang="en-US" sz="3200" b="1"/>
              <a:t>Sensors</a:t>
            </a:r>
          </a:p>
        </p:txBody>
      </p:sp>
      <p:sp>
        <p:nvSpPr>
          <p:cNvPr id="6" name="Text Box 5"/>
          <p:cNvSpPr txBox="1">
            <a:spLocks noChangeArrowheads="1"/>
          </p:cNvSpPr>
          <p:nvPr/>
        </p:nvSpPr>
        <p:spPr bwMode="auto">
          <a:xfrm>
            <a:off x="6248400" y="3733800"/>
            <a:ext cx="2667000" cy="579438"/>
          </a:xfrm>
          <a:prstGeom prst="rect">
            <a:avLst/>
          </a:prstGeom>
          <a:noFill/>
          <a:ln w="9525">
            <a:noFill/>
            <a:miter lim="800000"/>
            <a:headEnd/>
            <a:tailEnd/>
          </a:ln>
        </p:spPr>
        <p:txBody>
          <a:bodyPr>
            <a:spAutoFit/>
          </a:bodyPr>
          <a:lstStyle/>
          <a:p>
            <a:pPr>
              <a:spcBef>
                <a:spcPct val="50000"/>
              </a:spcBef>
            </a:pPr>
            <a:r>
              <a:rPr lang="en-US" sz="3200" b="1"/>
              <a:t>Actuators</a:t>
            </a:r>
          </a:p>
        </p:txBody>
      </p:sp>
      <p:sp>
        <p:nvSpPr>
          <p:cNvPr id="7" name="Line 6"/>
          <p:cNvSpPr>
            <a:spLocks noChangeShapeType="1"/>
          </p:cNvSpPr>
          <p:nvPr/>
        </p:nvSpPr>
        <p:spPr bwMode="auto">
          <a:xfrm>
            <a:off x="2590800" y="3962400"/>
            <a:ext cx="609600" cy="0"/>
          </a:xfrm>
          <a:prstGeom prst="line">
            <a:avLst/>
          </a:prstGeom>
          <a:noFill/>
          <a:ln w="50800">
            <a:solidFill>
              <a:schemeClr val="tx1"/>
            </a:solidFill>
            <a:round/>
            <a:headEnd/>
            <a:tailEnd type="triangle" w="lg" len="lg"/>
          </a:ln>
        </p:spPr>
        <p:txBody>
          <a:bodyPr/>
          <a:lstStyle/>
          <a:p>
            <a:endParaRPr lang="en-US"/>
          </a:p>
        </p:txBody>
      </p:sp>
      <p:sp>
        <p:nvSpPr>
          <p:cNvPr id="8" name="Line 7"/>
          <p:cNvSpPr>
            <a:spLocks noChangeShapeType="1"/>
          </p:cNvSpPr>
          <p:nvPr/>
        </p:nvSpPr>
        <p:spPr bwMode="auto">
          <a:xfrm>
            <a:off x="5486400" y="3962400"/>
            <a:ext cx="609600" cy="0"/>
          </a:xfrm>
          <a:prstGeom prst="line">
            <a:avLst/>
          </a:prstGeom>
          <a:noFill/>
          <a:ln w="50800">
            <a:solidFill>
              <a:schemeClr val="tx1"/>
            </a:solidFill>
            <a:round/>
            <a:headEnd/>
            <a:tailEnd type="triangle" w="lg" len="lg"/>
          </a:ln>
        </p:spPr>
        <p:txBody>
          <a:bodyPr/>
          <a:lstStyle/>
          <a:p>
            <a:endParaRPr lang="en-US"/>
          </a:p>
        </p:txBody>
      </p:sp>
      <p:sp>
        <p:nvSpPr>
          <p:cNvPr id="9" name="Text Box 4"/>
          <p:cNvSpPr txBox="1">
            <a:spLocks noChangeArrowheads="1"/>
          </p:cNvSpPr>
          <p:nvPr/>
        </p:nvSpPr>
        <p:spPr bwMode="auto">
          <a:xfrm>
            <a:off x="2133600" y="5181600"/>
            <a:ext cx="2667000" cy="579438"/>
          </a:xfrm>
          <a:prstGeom prst="rect">
            <a:avLst/>
          </a:prstGeom>
          <a:noFill/>
          <a:ln w="9525">
            <a:noFill/>
            <a:miter lim="800000"/>
            <a:headEnd/>
            <a:tailEnd/>
          </a:ln>
        </p:spPr>
        <p:txBody>
          <a:bodyPr>
            <a:spAutoFit/>
          </a:bodyPr>
          <a:lstStyle/>
          <a:p>
            <a:pPr>
              <a:spcBef>
                <a:spcPct val="50000"/>
              </a:spcBef>
            </a:pPr>
            <a:r>
              <a:rPr lang="en-US" sz="3200" b="1"/>
              <a:t>Sensors</a:t>
            </a:r>
          </a:p>
        </p:txBody>
      </p:sp>
      <p:sp>
        <p:nvSpPr>
          <p:cNvPr id="10" name="Line 6"/>
          <p:cNvSpPr>
            <a:spLocks noChangeShapeType="1"/>
          </p:cNvSpPr>
          <p:nvPr/>
        </p:nvSpPr>
        <p:spPr bwMode="auto">
          <a:xfrm>
            <a:off x="4419600" y="5456238"/>
            <a:ext cx="609600" cy="0"/>
          </a:xfrm>
          <a:prstGeom prst="line">
            <a:avLst/>
          </a:prstGeom>
          <a:noFill/>
          <a:ln w="50800">
            <a:solidFill>
              <a:schemeClr val="tx1"/>
            </a:solidFill>
            <a:round/>
            <a:headEnd/>
            <a:tailEnd type="triangle" w="lg" len="lg"/>
          </a:ln>
        </p:spPr>
        <p:txBody>
          <a:bodyPr/>
          <a:lstStyle/>
          <a:p>
            <a:endParaRPr lang="en-US"/>
          </a:p>
        </p:txBody>
      </p:sp>
      <p:sp>
        <p:nvSpPr>
          <p:cNvPr id="11" name="Text Box 5"/>
          <p:cNvSpPr txBox="1">
            <a:spLocks noChangeArrowheads="1"/>
          </p:cNvSpPr>
          <p:nvPr/>
        </p:nvSpPr>
        <p:spPr bwMode="auto">
          <a:xfrm>
            <a:off x="5257800" y="5181600"/>
            <a:ext cx="2667000" cy="579438"/>
          </a:xfrm>
          <a:prstGeom prst="rect">
            <a:avLst/>
          </a:prstGeom>
          <a:noFill/>
          <a:ln w="9525">
            <a:noFill/>
            <a:miter lim="800000"/>
            <a:headEnd/>
            <a:tailEnd/>
          </a:ln>
        </p:spPr>
        <p:txBody>
          <a:bodyPr>
            <a:spAutoFit/>
          </a:bodyPr>
          <a:lstStyle/>
          <a:p>
            <a:pPr>
              <a:spcBef>
                <a:spcPct val="50000"/>
              </a:spcBef>
            </a:pPr>
            <a:r>
              <a:rPr lang="en-US" sz="3200" b="1">
                <a:solidFill>
                  <a:srgbClr val="00B050"/>
                </a:solidFill>
              </a:rPr>
              <a:t>GFP</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Extensibility of inputs/outputs</a:t>
            </a:r>
            <a:endParaRPr lang="en-US" sz="2800" i="1">
              <a:latin typeface="Rockwell Extra Bold" pitchFamily="18" charset="0"/>
            </a:endParaRPr>
          </a:p>
        </p:txBody>
      </p:sp>
      <p:sp>
        <p:nvSpPr>
          <p:cNvPr id="18435" name="Rectangle 9"/>
          <p:cNvSpPr>
            <a:spLocks noChangeArrowheads="1"/>
          </p:cNvSpPr>
          <p:nvPr/>
        </p:nvSpPr>
        <p:spPr bwMode="auto">
          <a:xfrm>
            <a:off x="685800" y="914400"/>
            <a:ext cx="7620000" cy="1200329"/>
          </a:xfrm>
          <a:prstGeom prst="rect">
            <a:avLst/>
          </a:prstGeom>
          <a:noFill/>
          <a:ln w="9525">
            <a:noFill/>
            <a:miter lim="800000"/>
            <a:headEnd/>
            <a:tailEnd/>
          </a:ln>
        </p:spPr>
        <p:txBody>
          <a:bodyPr>
            <a:spAutoFit/>
          </a:bodyPr>
          <a:lstStyle/>
          <a:p>
            <a:pPr marL="457200" indent="-457200">
              <a:buFont typeface="Wingdings" pitchFamily="2" charset="2"/>
              <a:buChar char="§"/>
            </a:pPr>
            <a:r>
              <a:rPr lang="en-US" dirty="0">
                <a:solidFill>
                  <a:srgbClr val="262626"/>
                </a:solidFill>
              </a:rPr>
              <a:t>Transcriptional signals are modularity points in the decomposition of a biological activity </a:t>
            </a:r>
          </a:p>
          <a:p>
            <a:pPr marL="457200" indent="-457200">
              <a:buFont typeface="Wingdings" pitchFamily="2" charset="2"/>
              <a:buChar char="§"/>
            </a:pPr>
            <a:r>
              <a:rPr lang="en-US" dirty="0">
                <a:solidFill>
                  <a:srgbClr val="262626"/>
                </a:solidFill>
              </a:rPr>
              <a:t>Sensor devices are environment in / common signal carrier out</a:t>
            </a:r>
          </a:p>
          <a:p>
            <a:pPr marL="457200" indent="-457200">
              <a:buFont typeface="Wingdings" pitchFamily="2" charset="2"/>
              <a:buChar char="§"/>
            </a:pPr>
            <a:r>
              <a:rPr lang="en-US" dirty="0">
                <a:solidFill>
                  <a:srgbClr val="262626"/>
                </a:solidFill>
              </a:rPr>
              <a:t>Actuator devices are common signal carrier in / behavior </a:t>
            </a:r>
            <a:r>
              <a:rPr lang="en-US" dirty="0" smtClean="0">
                <a:solidFill>
                  <a:srgbClr val="262626"/>
                </a:solidFill>
              </a:rPr>
              <a:t>out</a:t>
            </a:r>
            <a:endParaRPr lang="en-US" dirty="0">
              <a:solidFill>
                <a:srgbClr val="262626"/>
              </a:solidFill>
            </a:endParaRPr>
          </a:p>
        </p:txBody>
      </p:sp>
      <p:sp>
        <p:nvSpPr>
          <p:cNvPr id="18436" name="Text Box 3"/>
          <p:cNvSpPr txBox="1">
            <a:spLocks noChangeArrowheads="1"/>
          </p:cNvSpPr>
          <p:nvPr/>
        </p:nvSpPr>
        <p:spPr bwMode="auto">
          <a:xfrm>
            <a:off x="3429000" y="3505200"/>
            <a:ext cx="2667000" cy="1066800"/>
          </a:xfrm>
          <a:prstGeom prst="rect">
            <a:avLst/>
          </a:prstGeom>
          <a:noFill/>
          <a:ln w="9525">
            <a:noFill/>
            <a:miter lim="800000"/>
            <a:headEnd/>
            <a:tailEnd/>
          </a:ln>
        </p:spPr>
        <p:txBody>
          <a:bodyPr>
            <a:spAutoFit/>
          </a:bodyPr>
          <a:lstStyle/>
          <a:p>
            <a:pPr>
              <a:spcBef>
                <a:spcPct val="50000"/>
              </a:spcBef>
            </a:pPr>
            <a:r>
              <a:rPr lang="en-US" sz="3200" b="1"/>
              <a:t>Signal Processors</a:t>
            </a:r>
          </a:p>
        </p:txBody>
      </p:sp>
      <p:sp>
        <p:nvSpPr>
          <p:cNvPr id="18437" name="Text Box 4"/>
          <p:cNvSpPr txBox="1">
            <a:spLocks noChangeArrowheads="1"/>
          </p:cNvSpPr>
          <p:nvPr/>
        </p:nvSpPr>
        <p:spPr bwMode="auto">
          <a:xfrm>
            <a:off x="304800" y="3687763"/>
            <a:ext cx="2667000" cy="579437"/>
          </a:xfrm>
          <a:prstGeom prst="rect">
            <a:avLst/>
          </a:prstGeom>
          <a:noFill/>
          <a:ln w="9525">
            <a:noFill/>
            <a:miter lim="800000"/>
            <a:headEnd/>
            <a:tailEnd/>
          </a:ln>
        </p:spPr>
        <p:txBody>
          <a:bodyPr>
            <a:spAutoFit/>
          </a:bodyPr>
          <a:lstStyle/>
          <a:p>
            <a:pPr>
              <a:spcBef>
                <a:spcPct val="50000"/>
              </a:spcBef>
            </a:pPr>
            <a:r>
              <a:rPr lang="en-US" sz="3200" b="1"/>
              <a:t>Sensors</a:t>
            </a:r>
          </a:p>
        </p:txBody>
      </p:sp>
      <p:sp>
        <p:nvSpPr>
          <p:cNvPr id="18438" name="Text Box 5"/>
          <p:cNvSpPr txBox="1">
            <a:spLocks noChangeArrowheads="1"/>
          </p:cNvSpPr>
          <p:nvPr/>
        </p:nvSpPr>
        <p:spPr bwMode="auto">
          <a:xfrm>
            <a:off x="6248400" y="3733800"/>
            <a:ext cx="2667000" cy="579438"/>
          </a:xfrm>
          <a:prstGeom prst="rect">
            <a:avLst/>
          </a:prstGeom>
          <a:noFill/>
          <a:ln w="9525">
            <a:noFill/>
            <a:miter lim="800000"/>
            <a:headEnd/>
            <a:tailEnd/>
          </a:ln>
        </p:spPr>
        <p:txBody>
          <a:bodyPr>
            <a:spAutoFit/>
          </a:bodyPr>
          <a:lstStyle/>
          <a:p>
            <a:pPr>
              <a:spcBef>
                <a:spcPct val="50000"/>
              </a:spcBef>
            </a:pPr>
            <a:r>
              <a:rPr lang="en-US" sz="3200" b="1"/>
              <a:t>Actuators</a:t>
            </a:r>
          </a:p>
        </p:txBody>
      </p:sp>
      <p:sp>
        <p:nvSpPr>
          <p:cNvPr id="18439" name="Line 6"/>
          <p:cNvSpPr>
            <a:spLocks noChangeShapeType="1"/>
          </p:cNvSpPr>
          <p:nvPr/>
        </p:nvSpPr>
        <p:spPr bwMode="auto">
          <a:xfrm>
            <a:off x="2590800" y="3962400"/>
            <a:ext cx="609600" cy="0"/>
          </a:xfrm>
          <a:prstGeom prst="line">
            <a:avLst/>
          </a:prstGeom>
          <a:noFill/>
          <a:ln w="50800">
            <a:solidFill>
              <a:schemeClr val="tx1"/>
            </a:solidFill>
            <a:round/>
            <a:headEnd/>
            <a:tailEnd type="triangle" w="lg" len="lg"/>
          </a:ln>
        </p:spPr>
        <p:txBody>
          <a:bodyPr/>
          <a:lstStyle/>
          <a:p>
            <a:endParaRPr lang="en-US"/>
          </a:p>
        </p:txBody>
      </p:sp>
      <p:sp>
        <p:nvSpPr>
          <p:cNvPr id="18440" name="Line 7"/>
          <p:cNvSpPr>
            <a:spLocks noChangeShapeType="1"/>
          </p:cNvSpPr>
          <p:nvPr/>
        </p:nvSpPr>
        <p:spPr bwMode="auto">
          <a:xfrm>
            <a:off x="5486400" y="3962400"/>
            <a:ext cx="609600" cy="0"/>
          </a:xfrm>
          <a:prstGeom prst="line">
            <a:avLst/>
          </a:prstGeom>
          <a:noFill/>
          <a:ln w="50800">
            <a:solidFill>
              <a:schemeClr val="tx1"/>
            </a:solidFill>
            <a:round/>
            <a:headEnd/>
            <a:tailEnd type="triangle" w="lg" len="lg"/>
          </a:ln>
        </p:spPr>
        <p:txBody>
          <a:bodyPr/>
          <a:lstStyle/>
          <a:p>
            <a:endParaRPr lang="en-US"/>
          </a:p>
        </p:txBody>
      </p:sp>
      <p:sp>
        <p:nvSpPr>
          <p:cNvPr id="18441" name="Text Box 5"/>
          <p:cNvSpPr txBox="1">
            <a:spLocks noChangeArrowheads="1"/>
          </p:cNvSpPr>
          <p:nvPr/>
        </p:nvSpPr>
        <p:spPr bwMode="auto">
          <a:xfrm>
            <a:off x="4724400" y="5410200"/>
            <a:ext cx="2667000" cy="579438"/>
          </a:xfrm>
          <a:prstGeom prst="rect">
            <a:avLst/>
          </a:prstGeom>
          <a:noFill/>
          <a:ln w="9525">
            <a:noFill/>
            <a:miter lim="800000"/>
            <a:headEnd/>
            <a:tailEnd/>
          </a:ln>
        </p:spPr>
        <p:txBody>
          <a:bodyPr>
            <a:spAutoFit/>
          </a:bodyPr>
          <a:lstStyle/>
          <a:p>
            <a:pPr>
              <a:spcBef>
                <a:spcPct val="50000"/>
              </a:spcBef>
            </a:pPr>
            <a:r>
              <a:rPr lang="en-US" sz="3200" b="1"/>
              <a:t>Actuators</a:t>
            </a:r>
          </a:p>
        </p:txBody>
      </p:sp>
      <p:sp>
        <p:nvSpPr>
          <p:cNvPr id="18442" name="Line 7"/>
          <p:cNvSpPr>
            <a:spLocks noChangeShapeType="1"/>
          </p:cNvSpPr>
          <p:nvPr/>
        </p:nvSpPr>
        <p:spPr bwMode="auto">
          <a:xfrm>
            <a:off x="3962400" y="5638800"/>
            <a:ext cx="609600" cy="0"/>
          </a:xfrm>
          <a:prstGeom prst="line">
            <a:avLst/>
          </a:prstGeom>
          <a:noFill/>
          <a:ln w="50800">
            <a:solidFill>
              <a:schemeClr val="tx1"/>
            </a:solidFill>
            <a:round/>
            <a:headEnd/>
            <a:tailEnd type="triangle" w="lg" len="lg"/>
          </a:ln>
        </p:spPr>
        <p:txBody>
          <a:bodyPr/>
          <a:lstStyle/>
          <a:p>
            <a:endParaRPr lang="en-US"/>
          </a:p>
        </p:txBody>
      </p:sp>
      <p:sp>
        <p:nvSpPr>
          <p:cNvPr id="18443" name="Text Box 4"/>
          <p:cNvSpPr txBox="1">
            <a:spLocks noChangeArrowheads="1"/>
          </p:cNvSpPr>
          <p:nvPr/>
        </p:nvSpPr>
        <p:spPr bwMode="auto">
          <a:xfrm>
            <a:off x="2362200" y="5410200"/>
            <a:ext cx="2667000" cy="579438"/>
          </a:xfrm>
          <a:prstGeom prst="rect">
            <a:avLst/>
          </a:prstGeom>
          <a:noFill/>
          <a:ln w="9525">
            <a:noFill/>
            <a:miter lim="800000"/>
            <a:headEnd/>
            <a:tailEnd/>
          </a:ln>
        </p:spPr>
        <p:txBody>
          <a:bodyPr>
            <a:spAutoFit/>
          </a:bodyPr>
          <a:lstStyle/>
          <a:p>
            <a:pPr>
              <a:spcBef>
                <a:spcPct val="50000"/>
              </a:spcBef>
            </a:pPr>
            <a:r>
              <a:rPr lang="en-US" sz="3200" b="1">
                <a:solidFill>
                  <a:srgbClr val="FF0000"/>
                </a:solidFill>
              </a:rPr>
              <a:t>Pbad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Extensibility of inputs/outputs</a:t>
            </a:r>
            <a:endParaRPr lang="en-US" sz="2800" i="1">
              <a:latin typeface="Rockwell Extra Bold" pitchFamily="18" charset="0"/>
            </a:endParaRPr>
          </a:p>
        </p:txBody>
      </p:sp>
      <p:sp>
        <p:nvSpPr>
          <p:cNvPr id="19459" name="Rectangle 9"/>
          <p:cNvSpPr>
            <a:spLocks noChangeArrowheads="1"/>
          </p:cNvSpPr>
          <p:nvPr/>
        </p:nvSpPr>
        <p:spPr bwMode="auto">
          <a:xfrm>
            <a:off x="685800" y="914400"/>
            <a:ext cx="7620000" cy="1477328"/>
          </a:xfrm>
          <a:prstGeom prst="rect">
            <a:avLst/>
          </a:prstGeom>
          <a:noFill/>
          <a:ln w="9525">
            <a:noFill/>
            <a:miter lim="800000"/>
            <a:headEnd/>
            <a:tailEnd/>
          </a:ln>
        </p:spPr>
        <p:txBody>
          <a:bodyPr>
            <a:spAutoFit/>
          </a:bodyPr>
          <a:lstStyle/>
          <a:p>
            <a:pPr marL="457200" indent="-457200">
              <a:buFont typeface="Wingdings" pitchFamily="2" charset="2"/>
              <a:buChar char="§"/>
            </a:pPr>
            <a:r>
              <a:rPr lang="en-US" dirty="0">
                <a:solidFill>
                  <a:srgbClr val="262626"/>
                </a:solidFill>
              </a:rPr>
              <a:t>Transcriptional signals are modularity points in the decomposition of a biological activity </a:t>
            </a:r>
          </a:p>
          <a:p>
            <a:pPr marL="457200" indent="-457200">
              <a:buFont typeface="Wingdings" pitchFamily="2" charset="2"/>
              <a:buChar char="§"/>
            </a:pPr>
            <a:r>
              <a:rPr lang="en-US" dirty="0">
                <a:solidFill>
                  <a:srgbClr val="262626"/>
                </a:solidFill>
              </a:rPr>
              <a:t>Sensor devices are environment in / common signal carrier out</a:t>
            </a:r>
          </a:p>
          <a:p>
            <a:pPr marL="457200" indent="-457200">
              <a:buFont typeface="Wingdings" pitchFamily="2" charset="2"/>
              <a:buChar char="§"/>
            </a:pPr>
            <a:r>
              <a:rPr lang="en-US" dirty="0">
                <a:solidFill>
                  <a:srgbClr val="262626"/>
                </a:solidFill>
              </a:rPr>
              <a:t>Actuator devices are common signal carrier in / behavior out</a:t>
            </a:r>
          </a:p>
          <a:p>
            <a:pPr marL="457200" indent="-457200">
              <a:buFont typeface="Wingdings" pitchFamily="2" charset="2"/>
              <a:buChar char="§"/>
            </a:pPr>
            <a:r>
              <a:rPr lang="en-US" dirty="0">
                <a:solidFill>
                  <a:srgbClr val="262626"/>
                </a:solidFill>
              </a:rPr>
              <a:t>Processing devices are common signal carrier in and out</a:t>
            </a:r>
          </a:p>
        </p:txBody>
      </p:sp>
      <p:sp>
        <p:nvSpPr>
          <p:cNvPr id="19460" name="Text Box 3"/>
          <p:cNvSpPr txBox="1">
            <a:spLocks noChangeArrowheads="1"/>
          </p:cNvSpPr>
          <p:nvPr/>
        </p:nvSpPr>
        <p:spPr bwMode="auto">
          <a:xfrm>
            <a:off x="3429000" y="3505200"/>
            <a:ext cx="2667000" cy="1066800"/>
          </a:xfrm>
          <a:prstGeom prst="rect">
            <a:avLst/>
          </a:prstGeom>
          <a:noFill/>
          <a:ln w="9525">
            <a:noFill/>
            <a:miter lim="800000"/>
            <a:headEnd/>
            <a:tailEnd/>
          </a:ln>
        </p:spPr>
        <p:txBody>
          <a:bodyPr>
            <a:spAutoFit/>
          </a:bodyPr>
          <a:lstStyle/>
          <a:p>
            <a:pPr>
              <a:spcBef>
                <a:spcPct val="50000"/>
              </a:spcBef>
            </a:pPr>
            <a:r>
              <a:rPr lang="en-US" sz="3200" b="1"/>
              <a:t>Signal Processors</a:t>
            </a:r>
          </a:p>
        </p:txBody>
      </p:sp>
      <p:sp>
        <p:nvSpPr>
          <p:cNvPr id="19461" name="Text Box 4"/>
          <p:cNvSpPr txBox="1">
            <a:spLocks noChangeArrowheads="1"/>
          </p:cNvSpPr>
          <p:nvPr/>
        </p:nvSpPr>
        <p:spPr bwMode="auto">
          <a:xfrm>
            <a:off x="304800" y="3687763"/>
            <a:ext cx="2667000" cy="579437"/>
          </a:xfrm>
          <a:prstGeom prst="rect">
            <a:avLst/>
          </a:prstGeom>
          <a:noFill/>
          <a:ln w="9525">
            <a:noFill/>
            <a:miter lim="800000"/>
            <a:headEnd/>
            <a:tailEnd/>
          </a:ln>
        </p:spPr>
        <p:txBody>
          <a:bodyPr>
            <a:spAutoFit/>
          </a:bodyPr>
          <a:lstStyle/>
          <a:p>
            <a:pPr>
              <a:spcBef>
                <a:spcPct val="50000"/>
              </a:spcBef>
            </a:pPr>
            <a:r>
              <a:rPr lang="en-US" sz="3200" b="1"/>
              <a:t>Sensors</a:t>
            </a:r>
          </a:p>
        </p:txBody>
      </p:sp>
      <p:sp>
        <p:nvSpPr>
          <p:cNvPr id="19462" name="Text Box 5"/>
          <p:cNvSpPr txBox="1">
            <a:spLocks noChangeArrowheads="1"/>
          </p:cNvSpPr>
          <p:nvPr/>
        </p:nvSpPr>
        <p:spPr bwMode="auto">
          <a:xfrm>
            <a:off x="6248400" y="3733800"/>
            <a:ext cx="2667000" cy="579438"/>
          </a:xfrm>
          <a:prstGeom prst="rect">
            <a:avLst/>
          </a:prstGeom>
          <a:noFill/>
          <a:ln w="9525">
            <a:noFill/>
            <a:miter lim="800000"/>
            <a:headEnd/>
            <a:tailEnd/>
          </a:ln>
        </p:spPr>
        <p:txBody>
          <a:bodyPr>
            <a:spAutoFit/>
          </a:bodyPr>
          <a:lstStyle/>
          <a:p>
            <a:pPr>
              <a:spcBef>
                <a:spcPct val="50000"/>
              </a:spcBef>
            </a:pPr>
            <a:r>
              <a:rPr lang="en-US" sz="3200" b="1"/>
              <a:t>Actuators</a:t>
            </a:r>
          </a:p>
        </p:txBody>
      </p:sp>
      <p:sp>
        <p:nvSpPr>
          <p:cNvPr id="19463" name="Line 6"/>
          <p:cNvSpPr>
            <a:spLocks noChangeShapeType="1"/>
          </p:cNvSpPr>
          <p:nvPr/>
        </p:nvSpPr>
        <p:spPr bwMode="auto">
          <a:xfrm>
            <a:off x="2590800" y="3962400"/>
            <a:ext cx="609600" cy="0"/>
          </a:xfrm>
          <a:prstGeom prst="line">
            <a:avLst/>
          </a:prstGeom>
          <a:noFill/>
          <a:ln w="50800">
            <a:solidFill>
              <a:schemeClr val="tx1"/>
            </a:solidFill>
            <a:round/>
            <a:headEnd/>
            <a:tailEnd type="triangle" w="lg" len="lg"/>
          </a:ln>
        </p:spPr>
        <p:txBody>
          <a:bodyPr/>
          <a:lstStyle/>
          <a:p>
            <a:endParaRPr lang="en-US"/>
          </a:p>
        </p:txBody>
      </p:sp>
      <p:sp>
        <p:nvSpPr>
          <p:cNvPr id="19464" name="Line 7"/>
          <p:cNvSpPr>
            <a:spLocks noChangeShapeType="1"/>
          </p:cNvSpPr>
          <p:nvPr/>
        </p:nvSpPr>
        <p:spPr bwMode="auto">
          <a:xfrm>
            <a:off x="5486400" y="3962400"/>
            <a:ext cx="609600" cy="0"/>
          </a:xfrm>
          <a:prstGeom prst="line">
            <a:avLst/>
          </a:prstGeom>
          <a:noFill/>
          <a:ln w="50800">
            <a:solidFill>
              <a:schemeClr val="tx1"/>
            </a:solidFill>
            <a:round/>
            <a:headEnd/>
            <a:tailEnd type="triangle" w="lg" len="lg"/>
          </a:ln>
        </p:spPr>
        <p:txBody>
          <a:bodyPr/>
          <a:lstStyle/>
          <a:p>
            <a:endParaRPr lang="en-US"/>
          </a:p>
        </p:txBody>
      </p:sp>
      <p:sp>
        <p:nvSpPr>
          <p:cNvPr id="19465" name="Text Box 5"/>
          <p:cNvSpPr txBox="1">
            <a:spLocks noChangeArrowheads="1"/>
          </p:cNvSpPr>
          <p:nvPr/>
        </p:nvSpPr>
        <p:spPr bwMode="auto">
          <a:xfrm>
            <a:off x="6477000" y="5181600"/>
            <a:ext cx="2667000" cy="579438"/>
          </a:xfrm>
          <a:prstGeom prst="rect">
            <a:avLst/>
          </a:prstGeom>
          <a:noFill/>
          <a:ln w="9525">
            <a:noFill/>
            <a:miter lim="800000"/>
            <a:headEnd/>
            <a:tailEnd/>
          </a:ln>
        </p:spPr>
        <p:txBody>
          <a:bodyPr>
            <a:spAutoFit/>
          </a:bodyPr>
          <a:lstStyle/>
          <a:p>
            <a:pPr>
              <a:spcBef>
                <a:spcPct val="50000"/>
              </a:spcBef>
            </a:pPr>
            <a:r>
              <a:rPr lang="en-US" sz="3200" b="1">
                <a:solidFill>
                  <a:srgbClr val="00B050"/>
                </a:solidFill>
              </a:rPr>
              <a:t>GFP</a:t>
            </a:r>
          </a:p>
        </p:txBody>
      </p:sp>
      <p:sp>
        <p:nvSpPr>
          <p:cNvPr id="19466" name="Text Box 4"/>
          <p:cNvSpPr txBox="1">
            <a:spLocks noChangeArrowheads="1"/>
          </p:cNvSpPr>
          <p:nvPr/>
        </p:nvSpPr>
        <p:spPr bwMode="auto">
          <a:xfrm>
            <a:off x="685800" y="5181600"/>
            <a:ext cx="2667000" cy="579438"/>
          </a:xfrm>
          <a:prstGeom prst="rect">
            <a:avLst/>
          </a:prstGeom>
          <a:noFill/>
          <a:ln w="9525">
            <a:noFill/>
            <a:miter lim="800000"/>
            <a:headEnd/>
            <a:tailEnd/>
          </a:ln>
        </p:spPr>
        <p:txBody>
          <a:bodyPr>
            <a:spAutoFit/>
          </a:bodyPr>
          <a:lstStyle/>
          <a:p>
            <a:pPr>
              <a:spcBef>
                <a:spcPct val="50000"/>
              </a:spcBef>
            </a:pPr>
            <a:r>
              <a:rPr lang="en-US" sz="3200" b="1">
                <a:solidFill>
                  <a:srgbClr val="FF0000"/>
                </a:solidFill>
              </a:rPr>
              <a:t>Pbad</a:t>
            </a:r>
          </a:p>
        </p:txBody>
      </p:sp>
      <p:sp>
        <p:nvSpPr>
          <p:cNvPr id="19467" name="Text Box 3"/>
          <p:cNvSpPr txBox="1">
            <a:spLocks noChangeArrowheads="1"/>
          </p:cNvSpPr>
          <p:nvPr/>
        </p:nvSpPr>
        <p:spPr bwMode="auto">
          <a:xfrm>
            <a:off x="3352800" y="5029200"/>
            <a:ext cx="2667000" cy="1066800"/>
          </a:xfrm>
          <a:prstGeom prst="rect">
            <a:avLst/>
          </a:prstGeom>
          <a:noFill/>
          <a:ln w="9525">
            <a:noFill/>
            <a:miter lim="800000"/>
            <a:headEnd/>
            <a:tailEnd/>
          </a:ln>
        </p:spPr>
        <p:txBody>
          <a:bodyPr>
            <a:spAutoFit/>
          </a:bodyPr>
          <a:lstStyle/>
          <a:p>
            <a:pPr>
              <a:spcBef>
                <a:spcPct val="50000"/>
              </a:spcBef>
            </a:pPr>
            <a:r>
              <a:rPr lang="en-US" sz="3200" b="1"/>
              <a:t>Signal Processors</a:t>
            </a:r>
          </a:p>
        </p:txBody>
      </p:sp>
      <p:sp>
        <p:nvSpPr>
          <p:cNvPr id="19468" name="Line 6"/>
          <p:cNvSpPr>
            <a:spLocks noChangeShapeType="1"/>
          </p:cNvSpPr>
          <p:nvPr/>
        </p:nvSpPr>
        <p:spPr bwMode="auto">
          <a:xfrm>
            <a:off x="2514600" y="5486400"/>
            <a:ext cx="609600" cy="0"/>
          </a:xfrm>
          <a:prstGeom prst="line">
            <a:avLst/>
          </a:prstGeom>
          <a:noFill/>
          <a:ln w="50800">
            <a:solidFill>
              <a:schemeClr val="tx1"/>
            </a:solidFill>
            <a:round/>
            <a:headEnd/>
            <a:tailEnd type="triangle" w="lg" len="lg"/>
          </a:ln>
        </p:spPr>
        <p:txBody>
          <a:bodyPr/>
          <a:lstStyle/>
          <a:p>
            <a:endParaRPr lang="en-US"/>
          </a:p>
        </p:txBody>
      </p:sp>
      <p:sp>
        <p:nvSpPr>
          <p:cNvPr id="19469" name="Line 7"/>
          <p:cNvSpPr>
            <a:spLocks noChangeShapeType="1"/>
          </p:cNvSpPr>
          <p:nvPr/>
        </p:nvSpPr>
        <p:spPr bwMode="auto">
          <a:xfrm>
            <a:off x="5410200" y="5486400"/>
            <a:ext cx="609600" cy="0"/>
          </a:xfrm>
          <a:prstGeom prst="line">
            <a:avLst/>
          </a:prstGeom>
          <a:noFill/>
          <a:ln w="50800">
            <a:solidFill>
              <a:schemeClr val="tx1"/>
            </a:solidFill>
            <a:round/>
            <a:headEnd/>
            <a:tailEnd type="triangle" w="lg" len="lg"/>
          </a:ln>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Extensibility of inputs/outputs</a:t>
            </a:r>
            <a:endParaRPr lang="en-US" sz="2800" i="1">
              <a:latin typeface="Rockwell Extra Bold" pitchFamily="18" charset="0"/>
            </a:endParaRPr>
          </a:p>
        </p:txBody>
      </p:sp>
      <p:sp>
        <p:nvSpPr>
          <p:cNvPr id="20483" name="Rectangle 9"/>
          <p:cNvSpPr>
            <a:spLocks noChangeArrowheads="1"/>
          </p:cNvSpPr>
          <p:nvPr/>
        </p:nvSpPr>
        <p:spPr bwMode="auto">
          <a:xfrm>
            <a:off x="685800" y="914400"/>
            <a:ext cx="7620000" cy="3140075"/>
          </a:xfrm>
          <a:prstGeom prst="rect">
            <a:avLst/>
          </a:prstGeom>
          <a:noFill/>
          <a:ln w="9525">
            <a:noFill/>
            <a:miter lim="800000"/>
            <a:headEnd/>
            <a:tailEnd/>
          </a:ln>
        </p:spPr>
        <p:txBody>
          <a:bodyPr>
            <a:spAutoFit/>
          </a:bodyPr>
          <a:lstStyle/>
          <a:p>
            <a:pPr marL="457200" indent="-457200">
              <a:buFont typeface="Wingdings" pitchFamily="2" charset="2"/>
              <a:buChar char="§"/>
            </a:pPr>
            <a:r>
              <a:rPr lang="en-US" dirty="0">
                <a:solidFill>
                  <a:srgbClr val="262626"/>
                </a:solidFill>
              </a:rPr>
              <a:t>Common signal carriers are modularity points in the decomposition of a biological activity </a:t>
            </a:r>
          </a:p>
          <a:p>
            <a:pPr marL="457200" indent="-457200">
              <a:buFont typeface="Wingdings" pitchFamily="2" charset="2"/>
              <a:buChar char="§"/>
            </a:pPr>
            <a:r>
              <a:rPr lang="en-US" dirty="0">
                <a:solidFill>
                  <a:srgbClr val="262626"/>
                </a:solidFill>
              </a:rPr>
              <a:t>There are only 3 extensible common signal carriers that have been described:  translational control, transcriptional control, and physical association</a:t>
            </a:r>
          </a:p>
          <a:p>
            <a:pPr marL="457200" indent="-457200">
              <a:buFont typeface="Wingdings" pitchFamily="2" charset="2"/>
              <a:buChar char="§"/>
            </a:pPr>
            <a:r>
              <a:rPr lang="en-US" dirty="0">
                <a:solidFill>
                  <a:srgbClr val="262626"/>
                </a:solidFill>
              </a:rPr>
              <a:t>Sensor devices are environment in / common signal carrier out</a:t>
            </a:r>
          </a:p>
          <a:p>
            <a:pPr marL="457200" indent="-457200">
              <a:buFont typeface="Wingdings" pitchFamily="2" charset="2"/>
              <a:buChar char="§"/>
            </a:pPr>
            <a:r>
              <a:rPr lang="en-US" dirty="0">
                <a:solidFill>
                  <a:srgbClr val="262626"/>
                </a:solidFill>
              </a:rPr>
              <a:t>Actuator devices are common signal carrier in / behavior out</a:t>
            </a:r>
          </a:p>
          <a:p>
            <a:pPr marL="457200" indent="-457200">
              <a:buFont typeface="Wingdings" pitchFamily="2" charset="2"/>
              <a:buChar char="§"/>
            </a:pPr>
            <a:r>
              <a:rPr lang="en-US" dirty="0">
                <a:solidFill>
                  <a:srgbClr val="262626"/>
                </a:solidFill>
              </a:rPr>
              <a:t>Processing devices are common signal carrier in and out</a:t>
            </a:r>
          </a:p>
          <a:p>
            <a:pPr marL="457200" indent="-457200">
              <a:buFont typeface="Wingdings" pitchFamily="2" charset="2"/>
              <a:buChar char="§"/>
            </a:pPr>
            <a:r>
              <a:rPr lang="en-US" dirty="0">
                <a:solidFill>
                  <a:srgbClr val="262626"/>
                </a:solidFill>
              </a:rPr>
              <a:t>There isn’t really a name for a circuit that is environment in / behavior out, but you can only characterize these more complex devices</a:t>
            </a:r>
          </a:p>
        </p:txBody>
      </p:sp>
      <p:sp>
        <p:nvSpPr>
          <p:cNvPr id="20484" name="Text Box 5"/>
          <p:cNvSpPr txBox="1">
            <a:spLocks noChangeArrowheads="1"/>
          </p:cNvSpPr>
          <p:nvPr/>
        </p:nvSpPr>
        <p:spPr bwMode="auto">
          <a:xfrm>
            <a:off x="6477000" y="5105400"/>
            <a:ext cx="2667000" cy="579438"/>
          </a:xfrm>
          <a:prstGeom prst="rect">
            <a:avLst/>
          </a:prstGeom>
          <a:noFill/>
          <a:ln w="9525">
            <a:noFill/>
            <a:miter lim="800000"/>
            <a:headEnd/>
            <a:tailEnd/>
          </a:ln>
        </p:spPr>
        <p:txBody>
          <a:bodyPr>
            <a:spAutoFit/>
          </a:bodyPr>
          <a:lstStyle/>
          <a:p>
            <a:pPr>
              <a:spcBef>
                <a:spcPct val="50000"/>
              </a:spcBef>
            </a:pPr>
            <a:r>
              <a:rPr lang="en-US" sz="3200" b="1">
                <a:solidFill>
                  <a:srgbClr val="00B050"/>
                </a:solidFill>
              </a:rPr>
              <a:t>GFP</a:t>
            </a:r>
          </a:p>
        </p:txBody>
      </p:sp>
      <p:sp>
        <p:nvSpPr>
          <p:cNvPr id="20485" name="Text Box 4"/>
          <p:cNvSpPr txBox="1">
            <a:spLocks noChangeArrowheads="1"/>
          </p:cNvSpPr>
          <p:nvPr/>
        </p:nvSpPr>
        <p:spPr bwMode="auto">
          <a:xfrm>
            <a:off x="685800" y="5105400"/>
            <a:ext cx="2667000" cy="579438"/>
          </a:xfrm>
          <a:prstGeom prst="rect">
            <a:avLst/>
          </a:prstGeom>
          <a:noFill/>
          <a:ln w="9525">
            <a:noFill/>
            <a:miter lim="800000"/>
            <a:headEnd/>
            <a:tailEnd/>
          </a:ln>
        </p:spPr>
        <p:txBody>
          <a:bodyPr>
            <a:spAutoFit/>
          </a:bodyPr>
          <a:lstStyle/>
          <a:p>
            <a:pPr>
              <a:spcBef>
                <a:spcPct val="50000"/>
              </a:spcBef>
            </a:pPr>
            <a:r>
              <a:rPr lang="en-US" sz="3200" b="1">
                <a:solidFill>
                  <a:srgbClr val="FF0000"/>
                </a:solidFill>
              </a:rPr>
              <a:t>Pbad</a:t>
            </a:r>
          </a:p>
        </p:txBody>
      </p:sp>
      <p:sp>
        <p:nvSpPr>
          <p:cNvPr id="20486" name="Text Box 3"/>
          <p:cNvSpPr txBox="1">
            <a:spLocks noChangeArrowheads="1"/>
          </p:cNvSpPr>
          <p:nvPr/>
        </p:nvSpPr>
        <p:spPr bwMode="auto">
          <a:xfrm>
            <a:off x="3352800" y="5102732"/>
            <a:ext cx="2057400" cy="584775"/>
          </a:xfrm>
          <a:prstGeom prst="rect">
            <a:avLst/>
          </a:prstGeom>
          <a:noFill/>
          <a:ln w="9525">
            <a:noFill/>
            <a:miter lim="800000"/>
            <a:headEnd/>
            <a:tailEnd/>
          </a:ln>
        </p:spPr>
        <p:txBody>
          <a:bodyPr wrap="square">
            <a:spAutoFit/>
          </a:bodyPr>
          <a:lstStyle/>
          <a:p>
            <a:pPr algn="ctr">
              <a:spcBef>
                <a:spcPct val="50000"/>
              </a:spcBef>
            </a:pPr>
            <a:r>
              <a:rPr lang="en-US" sz="3200" b="1" dirty="0" smtClean="0">
                <a:solidFill>
                  <a:srgbClr val="FFC000"/>
                </a:solidFill>
              </a:rPr>
              <a:t>inverter</a:t>
            </a:r>
            <a:endParaRPr lang="en-US" sz="3200" b="1" dirty="0">
              <a:solidFill>
                <a:srgbClr val="FFC000"/>
              </a:solidFill>
            </a:endParaRPr>
          </a:p>
        </p:txBody>
      </p:sp>
      <p:sp>
        <p:nvSpPr>
          <p:cNvPr id="20487" name="Line 6"/>
          <p:cNvSpPr>
            <a:spLocks noChangeShapeType="1"/>
          </p:cNvSpPr>
          <p:nvPr/>
        </p:nvSpPr>
        <p:spPr bwMode="auto">
          <a:xfrm>
            <a:off x="2514600" y="5395119"/>
            <a:ext cx="609600" cy="0"/>
          </a:xfrm>
          <a:prstGeom prst="line">
            <a:avLst/>
          </a:prstGeom>
          <a:noFill/>
          <a:ln w="50800">
            <a:solidFill>
              <a:schemeClr val="tx1"/>
            </a:solidFill>
            <a:round/>
            <a:headEnd/>
            <a:tailEnd type="triangle" w="lg" len="lg"/>
          </a:ln>
        </p:spPr>
        <p:txBody>
          <a:bodyPr/>
          <a:lstStyle/>
          <a:p>
            <a:endParaRPr lang="en-US"/>
          </a:p>
        </p:txBody>
      </p:sp>
      <p:sp>
        <p:nvSpPr>
          <p:cNvPr id="20488" name="Line 7"/>
          <p:cNvSpPr>
            <a:spLocks noChangeShapeType="1"/>
          </p:cNvSpPr>
          <p:nvPr/>
        </p:nvSpPr>
        <p:spPr bwMode="auto">
          <a:xfrm>
            <a:off x="5410200" y="5395119"/>
            <a:ext cx="609600" cy="0"/>
          </a:xfrm>
          <a:prstGeom prst="line">
            <a:avLst/>
          </a:prstGeom>
          <a:noFill/>
          <a:ln w="50800">
            <a:solidFill>
              <a:schemeClr val="tx1"/>
            </a:solidFill>
            <a:round/>
            <a:headEnd/>
            <a:tailEnd type="triangle" w="lg" len="lg"/>
          </a:ln>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2.8"/>
</p:tagLst>
</file>

<file path=ppt/tags/tag10.xml><?xml version="1.0" encoding="utf-8"?>
<p:tagLst xmlns:a="http://schemas.openxmlformats.org/drawingml/2006/main" xmlns:r="http://schemas.openxmlformats.org/officeDocument/2006/relationships" xmlns:p="http://schemas.openxmlformats.org/presentationml/2006/main">
  <p:tag name="TIMING" val="|25.5"/>
</p:tagLst>
</file>

<file path=ppt/tags/tag11.xml><?xml version="1.0" encoding="utf-8"?>
<p:tagLst xmlns:a="http://schemas.openxmlformats.org/drawingml/2006/main" xmlns:r="http://schemas.openxmlformats.org/officeDocument/2006/relationships" xmlns:p="http://schemas.openxmlformats.org/presentationml/2006/main">
  <p:tag name="TIMING" val="|5.7|41.7"/>
</p:tagLst>
</file>

<file path=ppt/tags/tag12.xml><?xml version="1.0" encoding="utf-8"?>
<p:tagLst xmlns:a="http://schemas.openxmlformats.org/drawingml/2006/main" xmlns:r="http://schemas.openxmlformats.org/officeDocument/2006/relationships" xmlns:p="http://schemas.openxmlformats.org/presentationml/2006/main">
  <p:tag name="TIMING" val="|15.3|7.1|6.6"/>
</p:tagLst>
</file>

<file path=ppt/tags/tag13.xml><?xml version="1.0" encoding="utf-8"?>
<p:tagLst xmlns:a="http://schemas.openxmlformats.org/drawingml/2006/main" xmlns:r="http://schemas.openxmlformats.org/officeDocument/2006/relationships" xmlns:p="http://schemas.openxmlformats.org/presentationml/2006/main">
  <p:tag name="TIMING" val="|14.5|7.2|6.5"/>
</p:tagLst>
</file>

<file path=ppt/tags/tag14.xml><?xml version="1.0" encoding="utf-8"?>
<p:tagLst xmlns:a="http://schemas.openxmlformats.org/drawingml/2006/main" xmlns:r="http://schemas.openxmlformats.org/officeDocument/2006/relationships" xmlns:p="http://schemas.openxmlformats.org/presentationml/2006/main">
  <p:tag name="TIMING" val="|62.8"/>
</p:tagLst>
</file>

<file path=ppt/tags/tag15.xml><?xml version="1.0" encoding="utf-8"?>
<p:tagLst xmlns:a="http://schemas.openxmlformats.org/drawingml/2006/main" xmlns:r="http://schemas.openxmlformats.org/officeDocument/2006/relationships" xmlns:p="http://schemas.openxmlformats.org/presentationml/2006/main">
  <p:tag name="TIMING" val="|31|39"/>
</p:tagLst>
</file>

<file path=ppt/tags/tag2.xml><?xml version="1.0" encoding="utf-8"?>
<p:tagLst xmlns:a="http://schemas.openxmlformats.org/drawingml/2006/main" xmlns:r="http://schemas.openxmlformats.org/officeDocument/2006/relationships" xmlns:p="http://schemas.openxmlformats.org/presentationml/2006/main">
  <p:tag name="TIMING" val="|23.2|28.9"/>
</p:tagLst>
</file>

<file path=ppt/tags/tag3.xml><?xml version="1.0" encoding="utf-8"?>
<p:tagLst xmlns:a="http://schemas.openxmlformats.org/drawingml/2006/main" xmlns:r="http://schemas.openxmlformats.org/officeDocument/2006/relationships" xmlns:p="http://schemas.openxmlformats.org/presentationml/2006/main">
  <p:tag name="TIMING" val="|23.4|31.9|27.7|10.2|6.9"/>
</p:tagLst>
</file>

<file path=ppt/tags/tag4.xml><?xml version="1.0" encoding="utf-8"?>
<p:tagLst xmlns:a="http://schemas.openxmlformats.org/drawingml/2006/main" xmlns:r="http://schemas.openxmlformats.org/officeDocument/2006/relationships" xmlns:p="http://schemas.openxmlformats.org/presentationml/2006/main">
  <p:tag name="TIMING" val="|29"/>
</p:tagLst>
</file>

<file path=ppt/tags/tag5.xml><?xml version="1.0" encoding="utf-8"?>
<p:tagLst xmlns:a="http://schemas.openxmlformats.org/drawingml/2006/main" xmlns:r="http://schemas.openxmlformats.org/officeDocument/2006/relationships" xmlns:p="http://schemas.openxmlformats.org/presentationml/2006/main">
  <p:tag name="TIMING" val="|100.6"/>
</p:tagLst>
</file>

<file path=ppt/tags/tag6.xml><?xml version="1.0" encoding="utf-8"?>
<p:tagLst xmlns:a="http://schemas.openxmlformats.org/drawingml/2006/main" xmlns:r="http://schemas.openxmlformats.org/officeDocument/2006/relationships" xmlns:p="http://schemas.openxmlformats.org/presentationml/2006/main">
  <p:tag name="TIMING" val="|56.4"/>
</p:tagLst>
</file>

<file path=ppt/tags/tag7.xml><?xml version="1.0" encoding="utf-8"?>
<p:tagLst xmlns:a="http://schemas.openxmlformats.org/drawingml/2006/main" xmlns:r="http://schemas.openxmlformats.org/officeDocument/2006/relationships" xmlns:p="http://schemas.openxmlformats.org/presentationml/2006/main">
  <p:tag name="TIMING" val="|46.7"/>
</p:tagLst>
</file>

<file path=ppt/tags/tag8.xml><?xml version="1.0" encoding="utf-8"?>
<p:tagLst xmlns:a="http://schemas.openxmlformats.org/drawingml/2006/main" xmlns:r="http://schemas.openxmlformats.org/officeDocument/2006/relationships" xmlns:p="http://schemas.openxmlformats.org/presentationml/2006/main">
  <p:tag name="TIMING" val="|43.8|22.7"/>
</p:tagLst>
</file>

<file path=ppt/tags/tag9.xml><?xml version="1.0" encoding="utf-8"?>
<p:tagLst xmlns:a="http://schemas.openxmlformats.org/drawingml/2006/main" xmlns:r="http://schemas.openxmlformats.org/officeDocument/2006/relationships" xmlns:p="http://schemas.openxmlformats.org/presentationml/2006/main">
  <p:tag name="TIMING" val="|21|12.7"/>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626</TotalTime>
  <Words>5161</Words>
  <Application>Microsoft Office PowerPoint</Application>
  <PresentationFormat>On-screen Show (4:3)</PresentationFormat>
  <Paragraphs>276</Paragraphs>
  <Slides>33</Slides>
  <Notes>33</Notes>
  <HiddenSlides>0</HiddenSlides>
  <MMClips>0</MMClips>
  <ScaleCrop>false</ScaleCrop>
  <HeadingPairs>
    <vt:vector size="6" baseType="variant">
      <vt:variant>
        <vt:lpstr>Theme</vt:lpstr>
      </vt:variant>
      <vt:variant>
        <vt:i4>3</vt:i4>
      </vt:variant>
      <vt:variant>
        <vt:lpstr>Embedded OLE Servers</vt:lpstr>
      </vt:variant>
      <vt:variant>
        <vt:i4>0</vt:i4>
      </vt:variant>
      <vt:variant>
        <vt:lpstr>Slide Titles</vt:lpstr>
      </vt:variant>
      <vt:variant>
        <vt:i4>33</vt:i4>
      </vt:variant>
    </vt:vector>
  </HeadingPairs>
  <TitlesOfParts>
    <vt:vector size="36" baseType="lpstr">
      <vt:lpstr>1_Office Theme</vt:lpstr>
      <vt:lpstr>14_Office Theme</vt:lpstr>
      <vt:lpstr>3_Office Theme</vt:lpstr>
      <vt:lpstr>Biochemical Circuits</vt:lpstr>
      <vt:lpstr>PowerPoint Presentation</vt:lpstr>
      <vt:lpstr>PowerPoint Presentation</vt:lpstr>
      <vt:lpstr>PowerPoint Presentation</vt:lpstr>
      <vt:lpstr>Sensors,  Processors, and Actuators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Threshold-Gating</vt:lpstr>
      <vt:lpstr>PowerPoint Presentation</vt:lpstr>
      <vt:lpstr>PowerPoint Presentation</vt:lpstr>
      <vt:lpstr>PowerPoint Presentation</vt:lpstr>
      <vt:lpstr>PowerPoint Presentation</vt:lpstr>
      <vt:lpstr>PowerPoint Presentation</vt:lpstr>
      <vt:lpstr>PowerPoint Presentation</vt:lpstr>
      <vt:lpstr>Split-Components</vt:lpstr>
      <vt:lpstr>PowerPoint Presentation</vt:lpstr>
      <vt:lpstr>PowerPoint Presentation</vt:lpstr>
      <vt:lpstr>PowerPoint Presentation</vt:lpstr>
      <vt:lpstr>PowerPoint Presentation</vt:lpstr>
      <vt:lpstr>Transfer Functions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94</cp:revision>
  <dcterms:created xsi:type="dcterms:W3CDTF">2012-10-12T02:40:08Z</dcterms:created>
  <dcterms:modified xsi:type="dcterms:W3CDTF">2013-10-23T14:31:11Z</dcterms:modified>
</cp:coreProperties>
</file>