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2.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3.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heme/themeOverride3.xml" ContentType="application/vnd.openxmlformats-officedocument.themeOverr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4.xml" ContentType="application/vnd.openxmlformats-officedocument.presentationml.tags+xml"/>
  <Override PartName="/ppt/notesSlides/notesSlide21.xml" ContentType="application/vnd.openxmlformats-officedocument.presentationml.notesSlide+xml"/>
  <Override PartName="/ppt/tags/tag5.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 id="2147483696" r:id="rId5"/>
  </p:sldMasterIdLst>
  <p:notesMasterIdLst>
    <p:notesMasterId r:id="rId32"/>
  </p:notesMasterIdLst>
  <p:sldIdLst>
    <p:sldId id="306" r:id="rId6"/>
    <p:sldId id="296" r:id="rId7"/>
    <p:sldId id="297" r:id="rId8"/>
    <p:sldId id="270" r:id="rId9"/>
    <p:sldId id="285" r:id="rId10"/>
    <p:sldId id="288" r:id="rId11"/>
    <p:sldId id="286" r:id="rId12"/>
    <p:sldId id="287" r:id="rId13"/>
    <p:sldId id="305" r:id="rId14"/>
    <p:sldId id="302" r:id="rId15"/>
    <p:sldId id="303" r:id="rId16"/>
    <p:sldId id="304" r:id="rId17"/>
    <p:sldId id="290" r:id="rId18"/>
    <p:sldId id="291" r:id="rId19"/>
    <p:sldId id="298" r:id="rId20"/>
    <p:sldId id="300" r:id="rId21"/>
    <p:sldId id="289" r:id="rId22"/>
    <p:sldId id="301" r:id="rId23"/>
    <p:sldId id="292" r:id="rId24"/>
    <p:sldId id="277" r:id="rId25"/>
    <p:sldId id="278" r:id="rId26"/>
    <p:sldId id="279" r:id="rId27"/>
    <p:sldId id="283" r:id="rId28"/>
    <p:sldId id="280" r:id="rId29"/>
    <p:sldId id="281" r:id="rId30"/>
    <p:sldId id="282" r:id="rId3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A5A5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498" autoAdjust="0"/>
    <p:restoredTop sz="57054" autoAdjust="0"/>
  </p:normalViewPr>
  <p:slideViewPr>
    <p:cSldViewPr>
      <p:cViewPr>
        <p:scale>
          <a:sx n="66" d="100"/>
          <a:sy n="66" d="100"/>
        </p:scale>
        <p:origin x="-1613" y="-58"/>
      </p:cViewPr>
      <p:guideLst>
        <p:guide orient="horz" pos="2160"/>
        <p:guide pos="2880"/>
      </p:guideLst>
    </p:cSldViewPr>
  </p:slideViewPr>
  <p:notesTextViewPr>
    <p:cViewPr>
      <p:scale>
        <a:sx n="100" d="100"/>
        <a:sy n="100" d="100"/>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EFEE6E45-837F-45EA-AAB0-7B175F1B612E}" type="datetimeFigureOut">
              <a:rPr lang="en-US"/>
              <a:pPr>
                <a:defRPr/>
              </a:pPr>
              <a:t>11/18/2013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DE204CD0-BEB8-4C5D-8CAF-5D18E78F3C93}" type="slidenum">
              <a:rPr lang="en-US"/>
              <a:pPr>
                <a:defRPr/>
              </a:pPr>
              <a:t>‹#›</a:t>
            </a:fld>
            <a:endParaRPr lang="en-US"/>
          </a:p>
        </p:txBody>
      </p:sp>
    </p:spTree>
    <p:extLst>
      <p:ext uri="{BB962C8B-B14F-4D97-AF65-F5344CB8AC3E}">
        <p14:creationId xmlns:p14="http://schemas.microsoft.com/office/powerpoint/2010/main" val="28473395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Refactoring refers to the rewriting of computer</a:t>
            </a:r>
            <a:r>
              <a:rPr lang="en-US" baseline="0" dirty="0" smtClean="0"/>
              <a:t> code to improve it by </a:t>
            </a:r>
            <a:r>
              <a:rPr lang="en-US" sz="1200" b="0" i="0" kern="1200" dirty="0" smtClean="0">
                <a:solidFill>
                  <a:schemeClr val="tx1"/>
                </a:solidFill>
                <a:effectLst/>
                <a:latin typeface="+mn-lt"/>
                <a:ea typeface="+mn-ea"/>
                <a:cs typeface="+mn-cs"/>
              </a:rPr>
              <a:t>altering its internal structure without changing its external behavior.  In the context of biology, this means </a:t>
            </a:r>
            <a:r>
              <a:rPr lang="en-US" sz="1200" b="0" i="0" kern="1200" baseline="0" dirty="0" smtClean="0">
                <a:solidFill>
                  <a:schemeClr val="tx1"/>
                </a:solidFill>
                <a:effectLst/>
                <a:latin typeface="+mn-lt"/>
                <a:ea typeface="+mn-ea"/>
                <a:cs typeface="+mn-cs"/>
              </a:rPr>
              <a:t>altering a set of genes without disrupting their original function.  Two scenarios are often encountered.  One is genome refactoring.  Here, a genome of an organism is rewritten to introduce convenient cloning sites for further investigation, or for defining the minimal set of genes for that organism.  Such work has been carried out with phage T7, the Mycobacterium genome, and Yeast chromosomes.  The other context is refactoring of genetic devices often as a prelude to transferring those genes into another organism.</a:t>
            </a:r>
            <a:endParaRPr lang="en-US" dirty="0"/>
          </a:p>
        </p:txBody>
      </p:sp>
      <p:sp>
        <p:nvSpPr>
          <p:cNvPr id="4" name="Slide Number Placeholder 3"/>
          <p:cNvSpPr>
            <a:spLocks noGrp="1"/>
          </p:cNvSpPr>
          <p:nvPr>
            <p:ph type="sldNum" sz="quarter" idx="10"/>
          </p:nvPr>
        </p:nvSpPr>
        <p:spPr/>
        <p:txBody>
          <a:bodyPr/>
          <a:lstStyle/>
          <a:p>
            <a:fld id="{4BB48B6E-650D-4D8A-AE3E-A07D8CC7BFD9}"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564299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smtClean="0"/>
              <a:t>In this study, </a:t>
            </a:r>
            <a:r>
              <a:rPr lang="en-US" altLang="en-US" dirty="0" err="1" smtClean="0"/>
              <a:t>Endy</a:t>
            </a:r>
            <a:r>
              <a:rPr lang="en-US" altLang="en-US" dirty="0" smtClean="0"/>
              <a:t> and coworkers rewrite</a:t>
            </a:r>
            <a:r>
              <a:rPr lang="en-US" altLang="en-US" baseline="0" dirty="0" smtClean="0"/>
              <a:t> the T7 genome to have well-defined gene boundaries amenable to </a:t>
            </a:r>
            <a:r>
              <a:rPr lang="en-US" altLang="en-US" baseline="0" dirty="0" err="1" smtClean="0"/>
              <a:t>BioBrick</a:t>
            </a:r>
            <a:r>
              <a:rPr lang="en-US" altLang="en-US" baseline="0" dirty="0" smtClean="0"/>
              <a:t>-style cloning methods.  It was the first introduction to the idea of rewriting a genetic circuit to make it more </a:t>
            </a:r>
            <a:r>
              <a:rPr lang="en-US" altLang="en-US" baseline="0" dirty="0" err="1" smtClean="0"/>
              <a:t>engineerable</a:t>
            </a:r>
            <a:r>
              <a:rPr lang="en-US" altLang="en-US" baseline="0" dirty="0" smtClean="0"/>
              <a:t> through refactoring.</a:t>
            </a:r>
            <a:endParaRPr lang="en-US" altLang="en-US" dirty="0" smtClean="0"/>
          </a:p>
        </p:txBody>
      </p:sp>
      <p:sp>
        <p:nvSpPr>
          <p:cNvPr id="61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EDD65934-F954-4415-BDD1-9CD78A1278B5}" type="slidenum">
              <a:rPr lang="en-US">
                <a:solidFill>
                  <a:prstClr val="black"/>
                </a:solidFill>
              </a:rPr>
              <a:pPr>
                <a:defRPr/>
              </a:pPr>
              <a:t>10</a:t>
            </a:fld>
            <a:endParaRPr lang="en-US">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smtClean="0"/>
              <a:t>The T7 phage infects E. coli and is encoded by a 40 kb genome encoding 55 proteins.  It is an extensively well-studied organism from the perspective of traditional</a:t>
            </a:r>
            <a:r>
              <a:rPr lang="en-US" altLang="en-US" baseline="0" dirty="0" smtClean="0"/>
              <a:t> genetics, and a great deal is known about the role of each protein.  Many of these proteins are involved in forming the </a:t>
            </a:r>
            <a:r>
              <a:rPr lang="en-US" altLang="en-US" baseline="0" dirty="0" err="1" smtClean="0"/>
              <a:t>proteinaceous</a:t>
            </a:r>
            <a:r>
              <a:rPr lang="en-US" altLang="en-US" baseline="0" dirty="0" smtClean="0"/>
              <a:t> shell of the phage, while others are involved in the DNA replication and packaging steps, </a:t>
            </a:r>
            <a:r>
              <a:rPr lang="en-US" altLang="en-US" baseline="0" dirty="0" err="1" smtClean="0"/>
              <a:t>lysis</a:t>
            </a:r>
            <a:r>
              <a:rPr lang="en-US" altLang="en-US" baseline="0" dirty="0" smtClean="0"/>
              <a:t> of the cell, and a great deal of regulation. </a:t>
            </a:r>
          </a:p>
          <a:p>
            <a:pPr eaLnBrk="1" hangingPunct="1">
              <a:spcBef>
                <a:spcPct val="0"/>
              </a:spcBef>
            </a:pPr>
            <a:r>
              <a:rPr lang="en-US" altLang="en-US" baseline="0" dirty="0" smtClean="0"/>
              <a:t>*</a:t>
            </a:r>
          </a:p>
          <a:p>
            <a:pPr eaLnBrk="1" hangingPunct="1">
              <a:spcBef>
                <a:spcPct val="0"/>
              </a:spcBef>
            </a:pPr>
            <a:r>
              <a:rPr lang="en-US" altLang="en-US" dirty="0" smtClean="0"/>
              <a:t>In previous studies</a:t>
            </a:r>
            <a:r>
              <a:rPr lang="en-US" altLang="en-US" baseline="0" dirty="0" smtClean="0"/>
              <a:t> the authors had done computational models to T7 phage but were unable to make predictions about the effects of mutations in T7</a:t>
            </a:r>
          </a:p>
          <a:p>
            <a:pPr eaLnBrk="1" hangingPunct="1">
              <a:spcBef>
                <a:spcPct val="0"/>
              </a:spcBef>
            </a:pPr>
            <a:r>
              <a:rPr lang="en-US" altLang="en-US" baseline="0" dirty="0" smtClean="0"/>
              <a:t>*</a:t>
            </a:r>
          </a:p>
          <a:p>
            <a:pPr eaLnBrk="1" hangingPunct="1">
              <a:spcBef>
                <a:spcPct val="0"/>
              </a:spcBef>
            </a:pPr>
            <a:r>
              <a:rPr lang="en-US" altLang="en-US" baseline="0" dirty="0" smtClean="0"/>
              <a:t>It was clear that subtle aspects of T7 were either misunderstood, or not yet identified.  Part of the difficulty is that phage often contain overlapping open reading frames in which the coding sequence of one protein overlaps the regulation of another.  Such scenarios can give complicated behavior.</a:t>
            </a:r>
          </a:p>
          <a:p>
            <a:pPr eaLnBrk="1" hangingPunct="1">
              <a:spcBef>
                <a:spcPct val="0"/>
              </a:spcBef>
            </a:pPr>
            <a:r>
              <a:rPr lang="en-US" altLang="en-US" baseline="0" dirty="0" smtClean="0"/>
              <a:t>*</a:t>
            </a:r>
          </a:p>
          <a:p>
            <a:pPr eaLnBrk="1" hangingPunct="1">
              <a:spcBef>
                <a:spcPct val="0"/>
              </a:spcBef>
            </a:pPr>
            <a:r>
              <a:rPr lang="en-US" altLang="en-US" baseline="0" dirty="0" smtClean="0"/>
              <a:t>Their proposed solution is to try to construct a phage that behaves like the model rather than making the model fit the phage.  The first step for this would be to introduce sites into the phage that allow them to swap in and out regulation.</a:t>
            </a:r>
          </a:p>
          <a:p>
            <a:pPr eaLnBrk="1" hangingPunct="1">
              <a:spcBef>
                <a:spcPct val="0"/>
              </a:spcBef>
            </a:pPr>
            <a:r>
              <a:rPr lang="en-US" altLang="en-US" baseline="0" dirty="0" smtClean="0"/>
              <a:t>*</a:t>
            </a:r>
          </a:p>
          <a:p>
            <a:pPr eaLnBrk="1" hangingPunct="1">
              <a:spcBef>
                <a:spcPct val="0"/>
              </a:spcBef>
            </a:pPr>
            <a:r>
              <a:rPr lang="en-US" altLang="en-US" baseline="0" dirty="0" smtClean="0"/>
              <a:t>What they come up with is a variant of T7, called T7.1, and the essential difference between the engineered phage and </a:t>
            </a:r>
            <a:r>
              <a:rPr lang="en-US" altLang="en-US" baseline="0" dirty="0" err="1" smtClean="0"/>
              <a:t>wildtype</a:t>
            </a:r>
            <a:r>
              <a:rPr lang="en-US" altLang="en-US" baseline="0" dirty="0" smtClean="0"/>
              <a:t> is the introduction of restriction sites at useful spots in the genome and the repair of overlapping genes into “normal” style separated operons.</a:t>
            </a:r>
            <a:endParaRPr lang="en-US" altLang="en-US" dirty="0" smtClean="0"/>
          </a:p>
        </p:txBody>
      </p:sp>
      <p:sp>
        <p:nvSpPr>
          <p:cNvPr id="61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5B2D96F1-E03B-46AD-B14A-65FEAAA04AFD}" type="slidenum">
              <a:rPr lang="en-US">
                <a:solidFill>
                  <a:prstClr val="black"/>
                </a:solidFill>
              </a:rPr>
              <a:pPr>
                <a:defRPr/>
              </a:pPr>
              <a:t>11</a:t>
            </a:fld>
            <a:endParaRPr lang="en-US">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smtClean="0"/>
              <a:t>Though the engineered phage is less potent</a:t>
            </a:r>
            <a:r>
              <a:rPr lang="en-US" altLang="en-US" baseline="0" dirty="0" smtClean="0"/>
              <a:t> </a:t>
            </a:r>
            <a:r>
              <a:rPr lang="en-US" altLang="en-US" dirty="0" smtClean="0"/>
              <a:t>than the wild-type in </a:t>
            </a:r>
            <a:r>
              <a:rPr lang="en-US" altLang="en-US" dirty="0" err="1" smtClean="0"/>
              <a:t>lysis</a:t>
            </a:r>
            <a:r>
              <a:rPr lang="en-US" altLang="en-US" dirty="0" smtClean="0"/>
              <a:t> assays, the phage is still functional.</a:t>
            </a:r>
            <a:r>
              <a:rPr lang="en-US" altLang="en-US" baseline="0" dirty="0" smtClean="0"/>
              <a:t>  What this shows is that you can introduce large-</a:t>
            </a:r>
            <a:r>
              <a:rPr lang="en-US" altLang="en-US" baseline="0" dirty="0" err="1" smtClean="0"/>
              <a:t>scake</a:t>
            </a:r>
            <a:r>
              <a:rPr lang="en-US" altLang="en-US" baseline="0" dirty="0" smtClean="0"/>
              <a:t> </a:t>
            </a:r>
            <a:r>
              <a:rPr lang="en-US" altLang="en-US" baseline="0" dirty="0" err="1" smtClean="0"/>
              <a:t>purturbations</a:t>
            </a:r>
            <a:r>
              <a:rPr lang="en-US" altLang="en-US" baseline="0" dirty="0" smtClean="0"/>
              <a:t> to regulatory regions in a genome without breaking it.  This is what we might expect based on our understanding of the regulation in this system. The idea of entirely re-writing genomes to make them more </a:t>
            </a:r>
            <a:r>
              <a:rPr lang="en-US" altLang="en-US" baseline="0" dirty="0" err="1" smtClean="0"/>
              <a:t>engineerable</a:t>
            </a:r>
            <a:r>
              <a:rPr lang="en-US" altLang="en-US" baseline="0" dirty="0" smtClean="0"/>
              <a:t> is an ongoing area of research as most actively exemplified by the Synthetic Yeast 2.0 project.</a:t>
            </a:r>
            <a:endParaRPr lang="en-US" altLang="en-US" dirty="0" smtClean="0"/>
          </a:p>
        </p:txBody>
      </p:sp>
      <p:sp>
        <p:nvSpPr>
          <p:cNvPr id="61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EBA20B0F-8FAD-4AAF-8650-03E40299BF98}" type="slidenum">
              <a:rPr lang="en-US">
                <a:solidFill>
                  <a:prstClr val="black"/>
                </a:solidFill>
              </a:rPr>
              <a:pPr>
                <a:defRPr/>
              </a:pPr>
              <a:t>12</a:t>
            </a:fld>
            <a:endParaRPr lang="en-US">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dirty="0" err="1" smtClean="0"/>
              <a:t>Nitrogenase</a:t>
            </a:r>
            <a:r>
              <a:rPr lang="en-US" dirty="0" smtClean="0"/>
              <a:t> is an enzyme complex encoded by many bacteria that is able to fix nitrogen from air and reduce</a:t>
            </a:r>
            <a:r>
              <a:rPr lang="en-US" baseline="0" dirty="0" smtClean="0"/>
              <a:t> it to ammonia.</a:t>
            </a:r>
            <a:endParaRPr lang="en-US" dirty="0" smtClean="0"/>
          </a:p>
        </p:txBody>
      </p:sp>
      <p:sp>
        <p:nvSpPr>
          <p:cNvPr id="4" name="Slide Number Placeholder 3"/>
          <p:cNvSpPr>
            <a:spLocks noGrp="1"/>
          </p:cNvSpPr>
          <p:nvPr>
            <p:ph type="sldNum" sz="quarter" idx="5"/>
          </p:nvPr>
        </p:nvSpPr>
        <p:spPr/>
        <p:txBody>
          <a:bodyPr/>
          <a:lstStyle/>
          <a:p>
            <a:pPr>
              <a:defRPr/>
            </a:pPr>
            <a:fld id="{99880AF6-D421-4D26-B6DB-0398DA3F36A4}" type="slidenum">
              <a:rPr lang="en-US">
                <a:solidFill>
                  <a:prstClr val="black"/>
                </a:solidFill>
              </a:rPr>
              <a:pPr>
                <a:defRPr/>
              </a:pPr>
              <a:t>13</a:t>
            </a:fld>
            <a:endParaRPr lang="en-US">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this study, Voigt and coworkers refactored the nitrogen fixation gene cluster from </a:t>
            </a:r>
            <a:r>
              <a:rPr lang="en-US" baseline="0" dirty="0" err="1" smtClean="0"/>
              <a:t>Klebsiella</a:t>
            </a:r>
            <a:r>
              <a:rPr lang="en-US" baseline="0" dirty="0" smtClean="0"/>
              <a:t>.  The ultimate goal is to make these genes portable such that nitrogen fixation could be transferred to other organisms such as plants.  In these experiments, they demonstrate the first steps of the process wherein they are able to functionally replace the </a:t>
            </a:r>
            <a:r>
              <a:rPr lang="en-US" baseline="0" dirty="0" err="1" smtClean="0"/>
              <a:t>Klebsiella</a:t>
            </a:r>
            <a:r>
              <a:rPr lang="en-US" baseline="0" dirty="0" smtClean="0"/>
              <a:t> cluster with the refactored copy.</a:t>
            </a:r>
            <a:endParaRPr lang="en-US" dirty="0"/>
          </a:p>
        </p:txBody>
      </p:sp>
      <p:sp>
        <p:nvSpPr>
          <p:cNvPr id="4" name="Slide Number Placeholder 3"/>
          <p:cNvSpPr>
            <a:spLocks noGrp="1"/>
          </p:cNvSpPr>
          <p:nvPr>
            <p:ph type="sldNum" sz="quarter" idx="10"/>
          </p:nvPr>
        </p:nvSpPr>
        <p:spPr/>
        <p:txBody>
          <a:bodyPr/>
          <a:lstStyle/>
          <a:p>
            <a:pPr>
              <a:defRPr/>
            </a:pPr>
            <a:fld id="{DE204CD0-BEB8-4C5D-8CAF-5D18E78F3C93}" type="slidenum">
              <a:rPr lang="en-US" smtClean="0"/>
              <a:pPr>
                <a:defRPr/>
              </a:pPr>
              <a:t>14</a:t>
            </a:fld>
            <a:endParaRPr lang="en-US"/>
          </a:p>
        </p:txBody>
      </p:sp>
    </p:spTree>
    <p:extLst>
      <p:ext uri="{BB962C8B-B14F-4D97-AF65-F5344CB8AC3E}">
        <p14:creationId xmlns:p14="http://schemas.microsoft.com/office/powerpoint/2010/main" val="17236931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Nitrogenase</a:t>
            </a:r>
            <a:r>
              <a:rPr lang="en-US" baseline="0" dirty="0" smtClean="0"/>
              <a:t> is a multi-enzyme complex composed of a </a:t>
            </a:r>
            <a:r>
              <a:rPr lang="en-US" baseline="0" dirty="0" err="1" smtClean="0"/>
              <a:t>heteroterameric</a:t>
            </a:r>
            <a:r>
              <a:rPr lang="en-US" baseline="0" dirty="0" smtClean="0"/>
              <a:t> </a:t>
            </a:r>
            <a:r>
              <a:rPr lang="en-US" baseline="0" dirty="0" err="1" smtClean="0"/>
              <a:t>Molybrdenum</a:t>
            </a:r>
            <a:r>
              <a:rPr lang="en-US" baseline="0" dirty="0" smtClean="0"/>
              <a:t>/iron protein and a </a:t>
            </a:r>
            <a:r>
              <a:rPr lang="en-US" baseline="0" dirty="0" err="1" smtClean="0"/>
              <a:t>homodimeric</a:t>
            </a:r>
            <a:r>
              <a:rPr lang="en-US" baseline="0" dirty="0" smtClean="0"/>
              <a:t> iron protein.</a:t>
            </a:r>
            <a:endParaRPr lang="en-US" dirty="0"/>
          </a:p>
        </p:txBody>
      </p:sp>
      <p:sp>
        <p:nvSpPr>
          <p:cNvPr id="4" name="Slide Number Placeholder 3"/>
          <p:cNvSpPr>
            <a:spLocks noGrp="1"/>
          </p:cNvSpPr>
          <p:nvPr>
            <p:ph type="sldNum" sz="quarter" idx="10"/>
          </p:nvPr>
        </p:nvSpPr>
        <p:spPr/>
        <p:txBody>
          <a:bodyPr/>
          <a:lstStyle/>
          <a:p>
            <a:pPr>
              <a:defRPr/>
            </a:pPr>
            <a:fld id="{DE204CD0-BEB8-4C5D-8CAF-5D18E78F3C93}" type="slidenum">
              <a:rPr lang="en-US" smtClean="0"/>
              <a:pPr>
                <a:defRPr/>
              </a:pPr>
              <a:t>15</a:t>
            </a:fld>
            <a:endParaRPr lang="en-US"/>
          </a:p>
        </p:txBody>
      </p:sp>
    </p:spTree>
    <p:extLst>
      <p:ext uri="{BB962C8B-B14F-4D97-AF65-F5344CB8AC3E}">
        <p14:creationId xmlns:p14="http://schemas.microsoft.com/office/powerpoint/2010/main" val="15785776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reaction catalyzed</a:t>
            </a:r>
            <a:r>
              <a:rPr lang="en-US" baseline="0" dirty="0" smtClean="0"/>
              <a:t> by </a:t>
            </a:r>
            <a:r>
              <a:rPr lang="en-US" baseline="0" dirty="0" err="1" smtClean="0"/>
              <a:t>nitrogenase</a:t>
            </a:r>
            <a:r>
              <a:rPr lang="en-US" baseline="0" dirty="0" smtClean="0"/>
              <a:t> involves reduction of nitrogen with the consumption of ATP to produce ammonia and release hydrogen gas.</a:t>
            </a:r>
          </a:p>
          <a:p>
            <a:r>
              <a:rPr lang="en-US" baseline="0" dirty="0" smtClean="0"/>
              <a:t>*</a:t>
            </a:r>
          </a:p>
          <a:p>
            <a:r>
              <a:rPr lang="en-US" dirty="0" smtClean="0"/>
              <a:t>Reactions</a:t>
            </a:r>
            <a:r>
              <a:rPr lang="en-US" baseline="0" dirty="0" smtClean="0"/>
              <a:t> like this are usually quite challenging to catalyze.  The substrate (N2) is very small and stable, so it is challenging to have an active site that can bind to it.  Enzymes that react with very small molecules like gases typically employ a metal center, and for </a:t>
            </a:r>
            <a:r>
              <a:rPr lang="en-US" baseline="0" dirty="0" err="1" smtClean="0"/>
              <a:t>Nitrogenase</a:t>
            </a:r>
            <a:r>
              <a:rPr lang="en-US" baseline="0" dirty="0" smtClean="0"/>
              <a:t>, this involves a complicated complex of Molybdenum, iron, and sulfur.  It isn’t essential that you understand the chemistry to understand this paper.  Suffice it to say, nitrogen binds to one of the iron centers and then electrons and protons are transferred iteratively until the N2 molecule is fully reduced to two ammonia molecules. What is important to understand is that iron/sulfur centers are often very challenging to transfer out of their native context. They require their own set of enzymes for biosynthesis.</a:t>
            </a:r>
            <a:endParaRPr lang="en-US" dirty="0"/>
          </a:p>
        </p:txBody>
      </p:sp>
      <p:sp>
        <p:nvSpPr>
          <p:cNvPr id="4" name="Slide Number Placeholder 3"/>
          <p:cNvSpPr>
            <a:spLocks noGrp="1"/>
          </p:cNvSpPr>
          <p:nvPr>
            <p:ph type="sldNum" sz="quarter" idx="10"/>
          </p:nvPr>
        </p:nvSpPr>
        <p:spPr/>
        <p:txBody>
          <a:bodyPr/>
          <a:lstStyle/>
          <a:p>
            <a:pPr>
              <a:defRPr/>
            </a:pPr>
            <a:fld id="{DE204CD0-BEB8-4C5D-8CAF-5D18E78F3C93}" type="slidenum">
              <a:rPr lang="en-US" smtClean="0"/>
              <a:pPr>
                <a:defRPr/>
              </a:pPr>
              <a:t>16</a:t>
            </a:fld>
            <a:endParaRPr lang="en-US"/>
          </a:p>
        </p:txBody>
      </p:sp>
    </p:spTree>
    <p:extLst>
      <p:ext uri="{BB962C8B-B14F-4D97-AF65-F5344CB8AC3E}">
        <p14:creationId xmlns:p14="http://schemas.microsoft.com/office/powerpoint/2010/main" val="15785776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their native context, the scaffolding proteins </a:t>
            </a:r>
            <a:r>
              <a:rPr lang="en-US" dirty="0" err="1" smtClean="0"/>
              <a:t>nifJ</a:t>
            </a:r>
            <a:r>
              <a:rPr lang="en-US" dirty="0" smtClean="0"/>
              <a:t> and </a:t>
            </a:r>
            <a:r>
              <a:rPr lang="en-US" dirty="0" err="1" smtClean="0"/>
              <a:t>nifF</a:t>
            </a:r>
            <a:r>
              <a:rPr lang="en-US" dirty="0" smtClean="0"/>
              <a:t> genes</a:t>
            </a:r>
            <a:r>
              <a:rPr lang="en-US" baseline="0" dirty="0" smtClean="0"/>
              <a:t> are expressed at low levels, and when you attempt to overexpress them activity drops rapidly.  The </a:t>
            </a:r>
            <a:r>
              <a:rPr lang="en-US" baseline="0" dirty="0" err="1" smtClean="0"/>
              <a:t>nifUSVWZM</a:t>
            </a:r>
            <a:r>
              <a:rPr lang="en-US" baseline="0" dirty="0" smtClean="0"/>
              <a:t> genes, in army green are responsible for biosynthesis of the smaller Fe-S clusters.  The </a:t>
            </a:r>
            <a:r>
              <a:rPr lang="en-US" baseline="0" dirty="0" err="1" smtClean="0"/>
              <a:t>nifBQ</a:t>
            </a:r>
            <a:r>
              <a:rPr lang="en-US" baseline="0" dirty="0" smtClean="0"/>
              <a:t> genes in </a:t>
            </a:r>
            <a:r>
              <a:rPr lang="en-US" baseline="0" dirty="0" err="1" smtClean="0"/>
              <a:t>forrest</a:t>
            </a:r>
            <a:r>
              <a:rPr lang="en-US" baseline="0" dirty="0" smtClean="0"/>
              <a:t> green are responsible for formation of the iron/molybdenum core.  These enzymes are natively expressed 10x higher than the scaffolding genes.  There are additional genes, such as </a:t>
            </a:r>
            <a:r>
              <a:rPr lang="en-US" baseline="0" dirty="0" err="1" smtClean="0"/>
              <a:t>nifL</a:t>
            </a:r>
            <a:r>
              <a:rPr lang="en-US" baseline="0" dirty="0" smtClean="0"/>
              <a:t> and </a:t>
            </a:r>
            <a:r>
              <a:rPr lang="en-US" baseline="0" dirty="0" err="1" smtClean="0"/>
              <a:t>nifA</a:t>
            </a:r>
            <a:r>
              <a:rPr lang="en-US" baseline="0" dirty="0" smtClean="0"/>
              <a:t> that play regulatory roles within the cluster and thus would be removed during refactoring.  In their experiment, the authors start with the </a:t>
            </a:r>
            <a:r>
              <a:rPr lang="en-US" baseline="0" dirty="0" err="1" smtClean="0"/>
              <a:t>wildtype</a:t>
            </a:r>
            <a:r>
              <a:rPr lang="en-US" baseline="0" dirty="0" smtClean="0"/>
              <a:t> sequence, extract out the open reading frames, and then remove unwanted genes.  They remove any genes that through genetic experiments are known to be non-essential for the function of the cluster.  They also remove any regulatory genes such that only the functional components of the cluster remain.  They then randomize the codons in these ORFS and reassemble synthetic operons with synthetic promoters.  The only ambiguous questions to be answered are what ribosome binding sites, promoter strengths, or novel regulation to put in.  This last aspect ultimately is the engineering challenge of such an effort.  It would be difficult to do a fully combinatorial sampling of the space.  For even two choices of </a:t>
            </a:r>
            <a:r>
              <a:rPr lang="en-US" baseline="0" dirty="0" err="1" smtClean="0"/>
              <a:t>rbs</a:t>
            </a:r>
            <a:r>
              <a:rPr lang="en-US" baseline="0" dirty="0" smtClean="0"/>
              <a:t> at each position, there are 17 genes and thus 2^17 or 132,072 permutations, and most likely more than two choices of </a:t>
            </a:r>
            <a:r>
              <a:rPr lang="en-US" baseline="0" dirty="0" err="1" smtClean="0"/>
              <a:t>rbs</a:t>
            </a:r>
            <a:r>
              <a:rPr lang="en-US" baseline="0" dirty="0" smtClean="0"/>
              <a:t> would be required.</a:t>
            </a:r>
            <a:endParaRPr lang="en-US" dirty="0"/>
          </a:p>
        </p:txBody>
      </p:sp>
      <p:sp>
        <p:nvSpPr>
          <p:cNvPr id="4" name="Slide Number Placeholder 3"/>
          <p:cNvSpPr>
            <a:spLocks noGrp="1"/>
          </p:cNvSpPr>
          <p:nvPr>
            <p:ph type="sldNum" sz="quarter" idx="10"/>
          </p:nvPr>
        </p:nvSpPr>
        <p:spPr/>
        <p:txBody>
          <a:bodyPr/>
          <a:lstStyle/>
          <a:p>
            <a:pPr>
              <a:defRPr/>
            </a:pPr>
            <a:fld id="{DE204CD0-BEB8-4C5D-8CAF-5D18E78F3C93}" type="slidenum">
              <a:rPr lang="en-US" smtClean="0"/>
              <a:pPr>
                <a:defRPr/>
              </a:pPr>
              <a:t>17</a:t>
            </a:fld>
            <a:endParaRPr lang="en-US"/>
          </a:p>
        </p:txBody>
      </p:sp>
    </p:spTree>
    <p:extLst>
      <p:ext uri="{BB962C8B-B14F-4D97-AF65-F5344CB8AC3E}">
        <p14:creationId xmlns:p14="http://schemas.microsoft.com/office/powerpoint/2010/main" val="26828203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This question of how to choose the regulation is ultimately a subject of research.  In later papers, the Voigt team has taken other optimization strategies that have been more effective in finding the optimum.  This</a:t>
            </a:r>
            <a:r>
              <a:rPr lang="en-US" baseline="0" dirty="0" smtClean="0"/>
              <a:t> experiment, however, gives some notion to the complexity of the fitness landscape.  First, they use the RBS calculator to pick a single ribosome binding site for each gene that is predicted to be in the ballpark of the native construct’s RBS strength.  They then systematically vary the promoter for each operon and examine whether that operon complements a knockout of the corresponding genes in the native cluster. In each chart, the promoter in front of one operon is being systematically varied, and the </a:t>
            </a:r>
            <a:r>
              <a:rPr lang="en-US" baseline="0" dirty="0" err="1" smtClean="0"/>
              <a:t>nitrogenase</a:t>
            </a:r>
            <a:r>
              <a:rPr lang="en-US" baseline="0" dirty="0" smtClean="0"/>
              <a:t> activity of each synthetic cluster is the Y axis.  What is clear is that the expression level of several of the operons affect the overall activity and have fairly narrow optima.</a:t>
            </a:r>
            <a:endParaRPr lang="en-US" dirty="0" smtClean="0"/>
          </a:p>
        </p:txBody>
      </p:sp>
      <p:sp>
        <p:nvSpPr>
          <p:cNvPr id="4" name="Slide Number Placeholder 3"/>
          <p:cNvSpPr>
            <a:spLocks noGrp="1"/>
          </p:cNvSpPr>
          <p:nvPr>
            <p:ph type="sldNum" sz="quarter" idx="10"/>
          </p:nvPr>
        </p:nvSpPr>
        <p:spPr/>
        <p:txBody>
          <a:bodyPr/>
          <a:lstStyle/>
          <a:p>
            <a:pPr>
              <a:defRPr/>
            </a:pPr>
            <a:fld id="{DE204CD0-BEB8-4C5D-8CAF-5D18E78F3C93}" type="slidenum">
              <a:rPr lang="en-US" smtClean="0"/>
              <a:pPr>
                <a:defRPr/>
              </a:pPr>
              <a:t>18</a:t>
            </a:fld>
            <a:endParaRPr lang="en-US"/>
          </a:p>
        </p:txBody>
      </p:sp>
    </p:spTree>
    <p:extLst>
      <p:ext uri="{BB962C8B-B14F-4D97-AF65-F5344CB8AC3E}">
        <p14:creationId xmlns:p14="http://schemas.microsoft.com/office/powerpoint/2010/main" val="40896242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Refactoring photosynthesis isn’t something that has been done yet. However, I want</a:t>
            </a:r>
            <a:r>
              <a:rPr lang="en-US" baseline="0" dirty="0" smtClean="0"/>
              <a:t> you to understand what goes on inside the more complex gene clusters to see the diversity of processes that can occur.  There are many ‘advanced’ gene clusters in prokaryotes.  </a:t>
            </a:r>
            <a:r>
              <a:rPr lang="en-US" baseline="0" dirty="0" err="1" smtClean="0"/>
              <a:t>Magnetosomes</a:t>
            </a:r>
            <a:r>
              <a:rPr lang="en-US" baseline="0" dirty="0" smtClean="0"/>
              <a:t> are another really popular example.  In terms of us having extensive knowledge about what is encoded by these clusters in molecular terms, no process is better studied than photosynthesis.  Thus, I will describe to you how this process works and how you might approach refactoring it.  Refactoring photosystems is one of the problems on the 10-year horizon for our field, but is impractical with existing infrastructure.  Nevertheless, it is a good example for thinking through how to approach designing biology in modules.</a:t>
            </a:r>
            <a:endParaRPr lang="en-US" dirty="0"/>
          </a:p>
        </p:txBody>
      </p:sp>
      <p:sp>
        <p:nvSpPr>
          <p:cNvPr id="4" name="Slide Number Placeholder 3"/>
          <p:cNvSpPr>
            <a:spLocks noGrp="1"/>
          </p:cNvSpPr>
          <p:nvPr>
            <p:ph type="sldNum" sz="quarter" idx="10"/>
          </p:nvPr>
        </p:nvSpPr>
        <p:spPr/>
        <p:txBody>
          <a:bodyPr/>
          <a:lstStyle/>
          <a:p>
            <a:pPr>
              <a:defRPr/>
            </a:pPr>
            <a:fld id="{DE204CD0-BEB8-4C5D-8CAF-5D18E78F3C93}" type="slidenum">
              <a:rPr lang="en-US" smtClean="0"/>
              <a:pPr>
                <a:defRPr/>
              </a:pPr>
              <a:t>19</a:t>
            </a:fld>
            <a:endParaRPr lang="en-US"/>
          </a:p>
        </p:txBody>
      </p:sp>
    </p:spTree>
    <p:extLst>
      <p:ext uri="{BB962C8B-B14F-4D97-AF65-F5344CB8AC3E}">
        <p14:creationId xmlns:p14="http://schemas.microsoft.com/office/powerpoint/2010/main" val="159757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Refactoring refers to the rewriting of computer</a:t>
            </a:r>
            <a:r>
              <a:rPr lang="en-US" baseline="0" dirty="0" smtClean="0"/>
              <a:t> code to improve it by </a:t>
            </a:r>
            <a:r>
              <a:rPr lang="en-US" sz="1200" b="0" i="0" kern="1200" dirty="0" smtClean="0">
                <a:solidFill>
                  <a:schemeClr val="tx1"/>
                </a:solidFill>
                <a:effectLst/>
                <a:latin typeface="+mn-lt"/>
                <a:ea typeface="+mn-ea"/>
                <a:cs typeface="+mn-cs"/>
              </a:rPr>
              <a:t>altering its internal structure without changing its external behavior.  In the context of biology, this means </a:t>
            </a:r>
            <a:r>
              <a:rPr lang="en-US" sz="1200" b="0" i="0" kern="1200" baseline="0" dirty="0" smtClean="0">
                <a:solidFill>
                  <a:schemeClr val="tx1"/>
                </a:solidFill>
                <a:effectLst/>
                <a:latin typeface="+mn-lt"/>
                <a:ea typeface="+mn-ea"/>
                <a:cs typeface="+mn-cs"/>
              </a:rPr>
              <a:t>altering a set of genes without disrupting their original function.  Two scenarios are often encountered.  One is genome refactoring.  Here, a genome of an organism is rewritten to introduce convenient cloning sites for further investigation, or for defining the minimal set of genes for that organism.  Such work has been carried out with phage T7, the Mycobacterium genome, and Yeast chromosomes.  The other context is refactoring of genetic devices often as a prelude to transferring those genes into another organism.</a:t>
            </a:r>
            <a:endParaRPr lang="en-US" dirty="0"/>
          </a:p>
        </p:txBody>
      </p:sp>
      <p:sp>
        <p:nvSpPr>
          <p:cNvPr id="4" name="Slide Number Placeholder 3"/>
          <p:cNvSpPr>
            <a:spLocks noGrp="1"/>
          </p:cNvSpPr>
          <p:nvPr>
            <p:ph type="sldNum" sz="quarter" idx="10"/>
          </p:nvPr>
        </p:nvSpPr>
        <p:spPr/>
        <p:txBody>
          <a:bodyPr/>
          <a:lstStyle/>
          <a:p>
            <a:fld id="{4BB48B6E-650D-4D8A-AE3E-A07D8CC7BFD9}"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5642999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p:spPr>
      </p:sp>
      <p:sp>
        <p:nvSpPr>
          <p:cNvPr id="296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Many bacteria including the cyanobacteria</a:t>
            </a:r>
            <a:r>
              <a:rPr lang="en-US" baseline="0" dirty="0" smtClean="0"/>
              <a:t> perform photosynthesis.  The overall process is split into two portions, the light harvesting system otherwise known as the </a:t>
            </a:r>
            <a:r>
              <a:rPr lang="en-US" baseline="0" dirty="0" err="1" smtClean="0"/>
              <a:t>photosytem</a:t>
            </a:r>
            <a:r>
              <a:rPr lang="en-US" baseline="0" dirty="0" smtClean="0"/>
              <a:t>, and the carbon fixation process that is called a </a:t>
            </a:r>
            <a:r>
              <a:rPr lang="en-US" baseline="0" dirty="0" err="1" smtClean="0"/>
              <a:t>carboxysome</a:t>
            </a:r>
            <a:r>
              <a:rPr lang="en-US" baseline="0" dirty="0" smtClean="0"/>
              <a:t>.  Both of these processes are in some way </a:t>
            </a:r>
            <a:r>
              <a:rPr lang="en-US" baseline="0" dirty="0" err="1" smtClean="0"/>
              <a:t>comparmentalized</a:t>
            </a:r>
            <a:r>
              <a:rPr lang="en-US" baseline="0" dirty="0" smtClean="0"/>
              <a:t> within bacteria.  The </a:t>
            </a:r>
            <a:r>
              <a:rPr lang="en-US" baseline="0" dirty="0" err="1" smtClean="0"/>
              <a:t>carboxysome</a:t>
            </a:r>
            <a:r>
              <a:rPr lang="en-US" baseline="0" dirty="0" smtClean="0"/>
              <a:t> is an array of enzymes inside a </a:t>
            </a:r>
            <a:r>
              <a:rPr lang="en-US" baseline="0" dirty="0" err="1" smtClean="0"/>
              <a:t>proteinaceous</a:t>
            </a:r>
            <a:r>
              <a:rPr lang="en-US" baseline="0" dirty="0" smtClean="0"/>
              <a:t> shell, and the photosystem is a series of </a:t>
            </a:r>
            <a:r>
              <a:rPr lang="en-US" baseline="0" dirty="0" err="1" smtClean="0"/>
              <a:t>chromophores</a:t>
            </a:r>
            <a:r>
              <a:rPr lang="en-US" baseline="0" dirty="0" smtClean="0"/>
              <a:t> decorating a large integral membrane protein.  This system has been studied extensively from a genetics and biochemical perspective.  The importance and role of the many genes is well known.  However, when you move the gene cluster into E. coli, nothing happens.  Thus, making a ‘photosynthetic device’ for use in E. coli or other organisms would require a refactoring effort.</a:t>
            </a:r>
          </a:p>
        </p:txBody>
      </p:sp>
      <p:sp>
        <p:nvSpPr>
          <p:cNvPr id="122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1382B76-0B81-41B7-B30F-0B57AC308620}" type="slidenum">
              <a:rPr lang="en-US" smtClean="0"/>
              <a:pPr fontAlgn="base">
                <a:spcBef>
                  <a:spcPct val="0"/>
                </a:spcBef>
                <a:spcAft>
                  <a:spcPct val="0"/>
                </a:spcAft>
                <a:defRPr/>
              </a:pPr>
              <a:t>20</a:t>
            </a:fld>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p:spPr>
      </p:sp>
      <p:sp>
        <p:nvSpPr>
          <p:cNvPr id="30723" name="Notes Placeholder 2"/>
          <p:cNvSpPr>
            <a:spLocks noGrp="1"/>
          </p:cNvSpPr>
          <p:nvPr>
            <p:ph type="body" idx="1"/>
          </p:nvPr>
        </p:nvSpPr>
        <p:spPr bwMode="auto">
          <a:noFill/>
        </p:spPr>
        <p:txBody>
          <a:bodyPr wrap="square" numCol="1" anchor="t" anchorCtr="0" compatLnSpc="1">
            <a:prstTxWarp prst="textNoShape">
              <a:avLst/>
            </a:prstTxWarp>
          </a:bodyPr>
          <a:lstStyle/>
          <a:p>
            <a:pPr marL="0" indent="0" fontAlgn="auto">
              <a:spcBef>
                <a:spcPts val="0"/>
              </a:spcBef>
              <a:spcAft>
                <a:spcPts val="0"/>
              </a:spcAft>
              <a:buFont typeface="Wingdings" pitchFamily="2" charset="2"/>
              <a:buNone/>
              <a:defRPr/>
            </a:pPr>
            <a:r>
              <a:rPr lang="en-US" dirty="0" smtClean="0">
                <a:solidFill>
                  <a:schemeClr val="tx1">
                    <a:lumMod val="85000"/>
                    <a:lumOff val="15000"/>
                  </a:schemeClr>
                </a:solidFill>
                <a:latin typeface="Calibri" pitchFamily="34" charset="0"/>
                <a:cs typeface="+mn-cs"/>
              </a:rPr>
              <a:t>If we want to reconstruct photosynthesis</a:t>
            </a:r>
            <a:r>
              <a:rPr lang="en-US" baseline="0" dirty="0" smtClean="0">
                <a:solidFill>
                  <a:schemeClr val="tx1">
                    <a:lumMod val="85000"/>
                    <a:lumOff val="15000"/>
                  </a:schemeClr>
                </a:solidFill>
                <a:latin typeface="Calibri" pitchFamily="34" charset="0"/>
                <a:cs typeface="+mn-cs"/>
              </a:rPr>
              <a:t> in E. coli, we’re going to need to simplify the problem.  There are 100’s of KB of genes involved in such an experiment, so we’ll need to be able to debug the system with simpler substructure of the entire process. </a:t>
            </a:r>
            <a:r>
              <a:rPr lang="en-US" dirty="0" smtClean="0">
                <a:solidFill>
                  <a:schemeClr val="tx1">
                    <a:lumMod val="85000"/>
                    <a:lumOff val="15000"/>
                  </a:schemeClr>
                </a:solidFill>
                <a:latin typeface="Calibri" pitchFamily="34" charset="0"/>
                <a:cs typeface="+mn-cs"/>
              </a:rPr>
              <a:t>A clear modularity point for breaking this apart is between the photosystem and the </a:t>
            </a:r>
            <a:r>
              <a:rPr lang="en-US" dirty="0" err="1" smtClean="0">
                <a:solidFill>
                  <a:schemeClr val="tx1">
                    <a:lumMod val="85000"/>
                    <a:lumOff val="15000"/>
                  </a:schemeClr>
                </a:solidFill>
                <a:latin typeface="Calibri" pitchFamily="34" charset="0"/>
                <a:cs typeface="+mn-cs"/>
              </a:rPr>
              <a:t>carboxysome</a:t>
            </a:r>
            <a:endParaRPr lang="en-US" dirty="0" smtClean="0">
              <a:solidFill>
                <a:schemeClr val="tx1">
                  <a:lumMod val="85000"/>
                  <a:lumOff val="15000"/>
                </a:schemeClr>
              </a:solidFill>
              <a:latin typeface="Calibri" pitchFamily="34" charset="0"/>
              <a:cs typeface="+mn-cs"/>
            </a:endParaRPr>
          </a:p>
          <a:p>
            <a:pPr marL="457200" indent="-457200" fontAlgn="auto">
              <a:spcBef>
                <a:spcPts val="0"/>
              </a:spcBef>
              <a:spcAft>
                <a:spcPts val="0"/>
              </a:spcAft>
              <a:buFont typeface="Wingdings" pitchFamily="2" charset="2"/>
              <a:buChar char="§"/>
              <a:defRPr/>
            </a:pPr>
            <a:r>
              <a:rPr lang="en-US" dirty="0" smtClean="0">
                <a:solidFill>
                  <a:schemeClr val="tx1">
                    <a:lumMod val="85000"/>
                    <a:lumOff val="15000"/>
                  </a:schemeClr>
                </a:solidFill>
                <a:latin typeface="Calibri" pitchFamily="34" charset="0"/>
                <a:cs typeface="+mn-cs"/>
              </a:rPr>
              <a:t>Genetic analysis in bacteria containing these clusters shows that the connectivity between the two is simply the transfer of metabolic intermediates.  For example, the photosystem process continues</a:t>
            </a:r>
            <a:r>
              <a:rPr lang="en-US" baseline="0" dirty="0" smtClean="0">
                <a:solidFill>
                  <a:schemeClr val="tx1">
                    <a:lumMod val="85000"/>
                    <a:lumOff val="15000"/>
                  </a:schemeClr>
                </a:solidFill>
                <a:latin typeface="Calibri" pitchFamily="34" charset="0"/>
                <a:cs typeface="+mn-cs"/>
              </a:rPr>
              <a:t> to occur even when there is a knockout of the </a:t>
            </a:r>
            <a:r>
              <a:rPr lang="en-US" baseline="0" dirty="0" err="1" smtClean="0">
                <a:solidFill>
                  <a:schemeClr val="tx1">
                    <a:lumMod val="85000"/>
                    <a:lumOff val="15000"/>
                  </a:schemeClr>
                </a:solidFill>
                <a:latin typeface="Calibri" pitchFamily="34" charset="0"/>
                <a:cs typeface="+mn-cs"/>
              </a:rPr>
              <a:t>carboxysome</a:t>
            </a:r>
            <a:r>
              <a:rPr lang="en-US" baseline="0" dirty="0" smtClean="0">
                <a:solidFill>
                  <a:schemeClr val="tx1">
                    <a:lumMod val="85000"/>
                    <a:lumOff val="15000"/>
                  </a:schemeClr>
                </a:solidFill>
                <a:latin typeface="Calibri" pitchFamily="34" charset="0"/>
                <a:cs typeface="+mn-cs"/>
              </a:rPr>
              <a:t>.</a:t>
            </a:r>
            <a:endParaRPr lang="en-US" dirty="0" smtClean="0">
              <a:solidFill>
                <a:schemeClr val="tx1">
                  <a:lumMod val="85000"/>
                  <a:lumOff val="15000"/>
                </a:schemeClr>
              </a:solidFill>
              <a:latin typeface="Calibri" pitchFamily="34" charset="0"/>
              <a:cs typeface="+mn-cs"/>
            </a:endParaRPr>
          </a:p>
          <a:p>
            <a:pPr marL="457200" indent="-457200" fontAlgn="auto">
              <a:spcBef>
                <a:spcPts val="0"/>
              </a:spcBef>
              <a:spcAft>
                <a:spcPts val="0"/>
              </a:spcAft>
              <a:buFont typeface="Wingdings" pitchFamily="2" charset="2"/>
              <a:buChar char="§"/>
              <a:defRPr/>
            </a:pPr>
            <a:r>
              <a:rPr lang="en-US" dirty="0" smtClean="0">
                <a:solidFill>
                  <a:schemeClr val="tx1">
                    <a:lumMod val="85000"/>
                    <a:lumOff val="15000"/>
                  </a:schemeClr>
                </a:solidFill>
                <a:latin typeface="Calibri" pitchFamily="34" charset="0"/>
                <a:cs typeface="+mn-cs"/>
              </a:rPr>
              <a:t>So, we should be able to separately engineer</a:t>
            </a:r>
            <a:r>
              <a:rPr lang="en-US" baseline="0" dirty="0" smtClean="0">
                <a:solidFill>
                  <a:schemeClr val="tx1">
                    <a:lumMod val="85000"/>
                    <a:lumOff val="15000"/>
                  </a:schemeClr>
                </a:solidFill>
                <a:latin typeface="Calibri" pitchFamily="34" charset="0"/>
                <a:cs typeface="+mn-cs"/>
              </a:rPr>
              <a:t> the two processes.  We can</a:t>
            </a:r>
            <a:r>
              <a:rPr lang="en-US" dirty="0" smtClean="0">
                <a:solidFill>
                  <a:schemeClr val="tx1">
                    <a:lumMod val="85000"/>
                    <a:lumOff val="15000"/>
                  </a:schemeClr>
                </a:solidFill>
                <a:latin typeface="Calibri" pitchFamily="34" charset="0"/>
                <a:cs typeface="+mn-cs"/>
              </a:rPr>
              <a:t> separate the task into making distinct carbon-fixing and light-harvesting devices</a:t>
            </a:r>
          </a:p>
          <a:p>
            <a:pPr marL="457200" indent="-457200" fontAlgn="auto">
              <a:spcBef>
                <a:spcPts val="0"/>
              </a:spcBef>
              <a:spcAft>
                <a:spcPts val="0"/>
              </a:spcAft>
              <a:buFont typeface="Wingdings" pitchFamily="2" charset="2"/>
              <a:buChar char="§"/>
              <a:defRPr/>
            </a:pPr>
            <a:r>
              <a:rPr lang="en-US" dirty="0" smtClean="0">
                <a:solidFill>
                  <a:schemeClr val="tx1">
                    <a:lumMod val="85000"/>
                    <a:lumOff val="15000"/>
                  </a:schemeClr>
                </a:solidFill>
                <a:latin typeface="Calibri" pitchFamily="34" charset="0"/>
                <a:cs typeface="+mn-cs"/>
              </a:rPr>
              <a:t>Fortunately, all the genes for photosynthesis are known and extensively studied with plenty of genetics.</a:t>
            </a:r>
            <a:r>
              <a:rPr lang="en-US" baseline="0" dirty="0" smtClean="0">
                <a:solidFill>
                  <a:schemeClr val="tx1">
                    <a:lumMod val="85000"/>
                    <a:lumOff val="15000"/>
                  </a:schemeClr>
                </a:solidFill>
                <a:latin typeface="Calibri" pitchFamily="34" charset="0"/>
                <a:cs typeface="+mn-cs"/>
              </a:rPr>
              <a:t>  Furthermore, </a:t>
            </a:r>
            <a:r>
              <a:rPr lang="en-US" dirty="0" smtClean="0">
                <a:solidFill>
                  <a:schemeClr val="tx1">
                    <a:lumMod val="85000"/>
                    <a:lumOff val="15000"/>
                  </a:schemeClr>
                </a:solidFill>
                <a:latin typeface="Calibri" pitchFamily="34" charset="0"/>
                <a:cs typeface="+mn-cs"/>
              </a:rPr>
              <a:t>all the enzymes needed to do the Calvin cycle are housed within the </a:t>
            </a:r>
            <a:r>
              <a:rPr lang="en-US" dirty="0" err="1" smtClean="0">
                <a:solidFill>
                  <a:schemeClr val="tx1">
                    <a:lumMod val="85000"/>
                    <a:lumOff val="15000"/>
                  </a:schemeClr>
                </a:solidFill>
                <a:latin typeface="Calibri" pitchFamily="34" charset="0"/>
                <a:cs typeface="+mn-cs"/>
              </a:rPr>
              <a:t>carboxysome</a:t>
            </a:r>
            <a:r>
              <a:rPr lang="en-US" dirty="0" smtClean="0">
                <a:solidFill>
                  <a:schemeClr val="tx1">
                    <a:lumMod val="85000"/>
                    <a:lumOff val="15000"/>
                  </a:schemeClr>
                </a:solidFill>
                <a:latin typeface="Calibri" pitchFamily="34" charset="0"/>
                <a:cs typeface="+mn-cs"/>
              </a:rPr>
              <a:t> and are similarly well-studied</a:t>
            </a:r>
          </a:p>
          <a:p>
            <a:pPr eaLnBrk="1" hangingPunct="1">
              <a:spcBef>
                <a:spcPct val="0"/>
              </a:spcBef>
            </a:pPr>
            <a:endParaRPr lang="en-US" dirty="0" smtClean="0"/>
          </a:p>
        </p:txBody>
      </p:sp>
      <p:sp>
        <p:nvSpPr>
          <p:cNvPr id="122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FA4FA87-DD7F-4C9F-8C91-6AB13DF6B51D}" type="slidenum">
              <a:rPr lang="en-US" smtClean="0"/>
              <a:pPr fontAlgn="base">
                <a:spcBef>
                  <a:spcPct val="0"/>
                </a:spcBef>
                <a:spcAft>
                  <a:spcPct val="0"/>
                </a:spcAft>
                <a:defRPr/>
              </a:pPr>
              <a:t>21</a:t>
            </a:fld>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The first one to tack is the photosystem.</a:t>
            </a:r>
            <a:r>
              <a:rPr lang="en-US" baseline="0" dirty="0" smtClean="0"/>
              <a:t>  The most studied gene cluster for a photosystem is from </a:t>
            </a:r>
            <a:r>
              <a:rPr lang="en-US" baseline="0" dirty="0" err="1" smtClean="0"/>
              <a:t>Rhodobacter</a:t>
            </a:r>
            <a:r>
              <a:rPr lang="en-US" baseline="0" dirty="0" smtClean="0"/>
              <a:t> </a:t>
            </a:r>
            <a:r>
              <a:rPr lang="en-US" baseline="0" dirty="0" err="1" smtClean="0"/>
              <a:t>sphaeroides</a:t>
            </a:r>
            <a:r>
              <a:rPr lang="en-US" baseline="0" dirty="0" smtClean="0"/>
              <a:t>.  Most organisms have two such photosystems, PS1 and PS2, and we’ll focus on PS1 though PS2 is a fairly similar process.</a:t>
            </a:r>
          </a:p>
          <a:p>
            <a:pPr eaLnBrk="1" hangingPunct="1">
              <a:spcBef>
                <a:spcPct val="0"/>
              </a:spcBef>
            </a:pPr>
            <a:r>
              <a:rPr lang="en-US" baseline="0" dirty="0" smtClean="0"/>
              <a:t>*</a:t>
            </a:r>
          </a:p>
          <a:p>
            <a:pPr marL="0" marR="0" indent="0" algn="l" defTabSz="914400" rtl="0" eaLnBrk="1" fontAlgn="base" latinLnBrk="0" hangingPunct="1">
              <a:lnSpc>
                <a:spcPct val="100000"/>
              </a:lnSpc>
              <a:spcBef>
                <a:spcPct val="0"/>
              </a:spcBef>
              <a:spcAft>
                <a:spcPct val="0"/>
              </a:spcAft>
              <a:buClrTx/>
              <a:buSzTx/>
              <a:buFontTx/>
              <a:buNone/>
              <a:tabLst/>
              <a:defRPr/>
            </a:pPr>
            <a:r>
              <a:rPr lang="en-US" dirty="0" smtClean="0">
                <a:solidFill>
                  <a:schemeClr val="tx1">
                    <a:lumMod val="85000"/>
                    <a:lumOff val="15000"/>
                  </a:schemeClr>
                </a:solidFill>
                <a:latin typeface="Calibri" pitchFamily="34" charset="0"/>
                <a:cs typeface="+mn-cs"/>
              </a:rPr>
              <a:t>PS1</a:t>
            </a:r>
            <a:r>
              <a:rPr lang="en-US" baseline="0" dirty="0" smtClean="0">
                <a:solidFill>
                  <a:schemeClr val="tx1">
                    <a:lumMod val="85000"/>
                    <a:lumOff val="15000"/>
                  </a:schemeClr>
                </a:solidFill>
                <a:latin typeface="Calibri" pitchFamily="34" charset="0"/>
                <a:cs typeface="+mn-cs"/>
              </a:rPr>
              <a:t> encodes </a:t>
            </a:r>
            <a:r>
              <a:rPr lang="en-US" dirty="0" smtClean="0">
                <a:solidFill>
                  <a:schemeClr val="tx1">
                    <a:lumMod val="85000"/>
                    <a:lumOff val="15000"/>
                  </a:schemeClr>
                </a:solidFill>
                <a:latin typeface="Calibri" pitchFamily="34" charset="0"/>
                <a:cs typeface="+mn-cs"/>
              </a:rPr>
              <a:t>2 metabolites which are pigments:  one</a:t>
            </a:r>
            <a:r>
              <a:rPr lang="en-US" baseline="0" dirty="0" smtClean="0">
                <a:solidFill>
                  <a:schemeClr val="tx1">
                    <a:lumMod val="85000"/>
                    <a:lumOff val="15000"/>
                  </a:schemeClr>
                </a:solidFill>
                <a:latin typeface="Calibri" pitchFamily="34" charset="0"/>
                <a:cs typeface="+mn-cs"/>
              </a:rPr>
              <a:t> is </a:t>
            </a:r>
            <a:r>
              <a:rPr lang="en-US" dirty="0" smtClean="0">
                <a:solidFill>
                  <a:schemeClr val="tx1">
                    <a:lumMod val="85000"/>
                    <a:lumOff val="15000"/>
                  </a:schemeClr>
                </a:solidFill>
                <a:latin typeface="Calibri" pitchFamily="34" charset="0"/>
                <a:cs typeface="+mn-cs"/>
              </a:rPr>
              <a:t>a carotenoid and the other a </a:t>
            </a:r>
            <a:r>
              <a:rPr lang="en-US" dirty="0" err="1" smtClean="0">
                <a:solidFill>
                  <a:schemeClr val="tx1">
                    <a:lumMod val="85000"/>
                    <a:lumOff val="15000"/>
                  </a:schemeClr>
                </a:solidFill>
                <a:latin typeface="Calibri" pitchFamily="34" charset="0"/>
                <a:cs typeface="+mn-cs"/>
              </a:rPr>
              <a:t>bacteriochlorophyll</a:t>
            </a:r>
            <a:endParaRPr lang="en-US" dirty="0" smtClean="0">
              <a:solidFill>
                <a:schemeClr val="tx1">
                  <a:lumMod val="85000"/>
                  <a:lumOff val="15000"/>
                </a:schemeClr>
              </a:solidFill>
              <a:latin typeface="Calibri" pitchFamily="34" charset="0"/>
              <a:cs typeface="+mn-cs"/>
            </a:endParaRPr>
          </a:p>
          <a:p>
            <a:pPr marL="0" marR="0" indent="0" algn="l" defTabSz="914400" rtl="0" eaLnBrk="1" fontAlgn="base" latinLnBrk="0" hangingPunct="1">
              <a:lnSpc>
                <a:spcPct val="100000"/>
              </a:lnSpc>
              <a:spcBef>
                <a:spcPct val="0"/>
              </a:spcBef>
              <a:spcAft>
                <a:spcPct val="0"/>
              </a:spcAft>
              <a:buClrTx/>
              <a:buSzTx/>
              <a:buFontTx/>
              <a:buNone/>
              <a:tabLst/>
              <a:defRPr/>
            </a:pPr>
            <a:r>
              <a:rPr lang="en-US" dirty="0" smtClean="0">
                <a:solidFill>
                  <a:schemeClr val="tx1">
                    <a:lumMod val="85000"/>
                    <a:lumOff val="15000"/>
                  </a:schemeClr>
                </a:solidFill>
                <a:latin typeface="Calibri" pitchFamily="34" charset="0"/>
                <a:cs typeface="+mn-cs"/>
              </a:rPr>
              <a:t>*</a:t>
            </a:r>
          </a:p>
          <a:p>
            <a:pPr marL="0" marR="0" indent="0" algn="l" defTabSz="914400" rtl="0" eaLnBrk="1" fontAlgn="base" latinLnBrk="0" hangingPunct="1">
              <a:lnSpc>
                <a:spcPct val="100000"/>
              </a:lnSpc>
              <a:spcBef>
                <a:spcPct val="0"/>
              </a:spcBef>
              <a:spcAft>
                <a:spcPct val="0"/>
              </a:spcAft>
              <a:buClrTx/>
              <a:buSzTx/>
              <a:buFontTx/>
              <a:buNone/>
              <a:tabLst/>
              <a:defRPr/>
            </a:pPr>
            <a:r>
              <a:rPr lang="en-US" dirty="0" smtClean="0">
                <a:solidFill>
                  <a:schemeClr val="tx1">
                    <a:lumMod val="85000"/>
                    <a:lumOff val="15000"/>
                  </a:schemeClr>
                </a:solidFill>
                <a:latin typeface="Calibri" pitchFamily="34" charset="0"/>
                <a:cs typeface="+mn-cs"/>
              </a:rPr>
              <a:t>It also encodes</a:t>
            </a:r>
            <a:r>
              <a:rPr lang="en-US" baseline="0" dirty="0" smtClean="0">
                <a:solidFill>
                  <a:schemeClr val="tx1">
                    <a:lumMod val="85000"/>
                    <a:lumOff val="15000"/>
                  </a:schemeClr>
                </a:solidFill>
                <a:latin typeface="Calibri" pitchFamily="34" charset="0"/>
                <a:cs typeface="+mn-cs"/>
              </a:rPr>
              <a:t> a multi-protein scaffold that holds these pigments in place in the inner membrane</a:t>
            </a:r>
          </a:p>
          <a:p>
            <a:pPr marL="0" marR="0" indent="0" algn="l" defTabSz="914400" rtl="0" eaLnBrk="1" fontAlgn="base" latinLnBrk="0" hangingPunct="1">
              <a:lnSpc>
                <a:spcPct val="100000"/>
              </a:lnSpc>
              <a:spcBef>
                <a:spcPct val="0"/>
              </a:spcBef>
              <a:spcAft>
                <a:spcPct val="0"/>
              </a:spcAft>
              <a:buClrTx/>
              <a:buSzTx/>
              <a:buFontTx/>
              <a:buNone/>
              <a:tabLst/>
              <a:defRPr/>
            </a:pPr>
            <a:r>
              <a:rPr lang="en-US" baseline="0" dirty="0" smtClean="0">
                <a:solidFill>
                  <a:schemeClr val="tx1">
                    <a:lumMod val="85000"/>
                    <a:lumOff val="15000"/>
                  </a:schemeClr>
                </a:solidFill>
                <a:latin typeface="Calibri" pitchFamily="34" charset="0"/>
                <a:cs typeface="+mn-cs"/>
              </a:rPr>
              <a:t>*</a:t>
            </a:r>
          </a:p>
          <a:p>
            <a:pPr marL="0" indent="0" fontAlgn="auto">
              <a:spcBef>
                <a:spcPts val="0"/>
              </a:spcBef>
              <a:spcAft>
                <a:spcPts val="0"/>
              </a:spcAft>
              <a:buFont typeface="Wingdings" pitchFamily="2" charset="2"/>
              <a:buNone/>
              <a:defRPr/>
            </a:pPr>
            <a:r>
              <a:rPr lang="en-US" dirty="0" smtClean="0">
                <a:solidFill>
                  <a:schemeClr val="tx1">
                    <a:lumMod val="85000"/>
                    <a:lumOff val="15000"/>
                  </a:schemeClr>
                </a:solidFill>
                <a:latin typeface="Calibri" pitchFamily="34" charset="0"/>
                <a:cs typeface="+mn-cs"/>
              </a:rPr>
              <a:t>Light absorbed by the </a:t>
            </a:r>
            <a:r>
              <a:rPr lang="en-US" dirty="0" err="1" smtClean="0">
                <a:solidFill>
                  <a:schemeClr val="tx1">
                    <a:lumMod val="85000"/>
                    <a:lumOff val="15000"/>
                  </a:schemeClr>
                </a:solidFill>
                <a:latin typeface="Calibri" pitchFamily="34" charset="0"/>
                <a:cs typeface="+mn-cs"/>
              </a:rPr>
              <a:t>chromophores</a:t>
            </a:r>
            <a:r>
              <a:rPr lang="en-US" dirty="0" smtClean="0">
                <a:solidFill>
                  <a:schemeClr val="tx1">
                    <a:lumMod val="85000"/>
                    <a:lumOff val="15000"/>
                  </a:schemeClr>
                </a:solidFill>
                <a:latin typeface="Calibri" pitchFamily="34" charset="0"/>
                <a:cs typeface="+mn-cs"/>
              </a:rPr>
              <a:t> is translated into chemical energy by splitting water releasing oxygen and protons.  This results in a proton gradient.</a:t>
            </a:r>
            <a:r>
              <a:rPr lang="en-US" baseline="0" dirty="0" smtClean="0">
                <a:solidFill>
                  <a:schemeClr val="tx1">
                    <a:lumMod val="85000"/>
                    <a:lumOff val="15000"/>
                  </a:schemeClr>
                </a:solidFill>
                <a:latin typeface="Calibri" pitchFamily="34" charset="0"/>
                <a:cs typeface="+mn-cs"/>
              </a:rPr>
              <a:t>  </a:t>
            </a:r>
            <a:r>
              <a:rPr lang="en-US" dirty="0" smtClean="0">
                <a:solidFill>
                  <a:schemeClr val="tx1">
                    <a:lumMod val="85000"/>
                    <a:lumOff val="15000"/>
                  </a:schemeClr>
                </a:solidFill>
                <a:latin typeface="Calibri" pitchFamily="34" charset="0"/>
                <a:cs typeface="+mn-cs"/>
              </a:rPr>
              <a:t>Proton influx drives ATP synthase which generates ATP.  Thus, the photosystem converts light energy into the chemical energy stored in </a:t>
            </a:r>
            <a:r>
              <a:rPr lang="en-US" dirty="0" err="1" smtClean="0">
                <a:solidFill>
                  <a:schemeClr val="tx1">
                    <a:lumMod val="85000"/>
                    <a:lumOff val="15000"/>
                  </a:schemeClr>
                </a:solidFill>
                <a:latin typeface="Calibri" pitchFamily="34" charset="0"/>
                <a:cs typeface="+mn-cs"/>
              </a:rPr>
              <a:t>phosphodiester</a:t>
            </a:r>
            <a:r>
              <a:rPr lang="en-US" dirty="0" smtClean="0">
                <a:solidFill>
                  <a:schemeClr val="tx1">
                    <a:lumMod val="85000"/>
                    <a:lumOff val="15000"/>
                  </a:schemeClr>
                </a:solidFill>
                <a:latin typeface="Calibri" pitchFamily="34" charset="0"/>
                <a:cs typeface="+mn-cs"/>
              </a:rPr>
              <a:t> bonds.</a:t>
            </a:r>
          </a:p>
          <a:p>
            <a:pPr marL="0" marR="0" indent="0" algn="l" defTabSz="914400" rtl="0" eaLnBrk="1" fontAlgn="base" latinLnBrk="0" hangingPunct="1">
              <a:lnSpc>
                <a:spcPct val="100000"/>
              </a:lnSpc>
              <a:spcBef>
                <a:spcPct val="0"/>
              </a:spcBef>
              <a:spcAft>
                <a:spcPct val="0"/>
              </a:spcAft>
              <a:buClrTx/>
              <a:buSzTx/>
              <a:buFontTx/>
              <a:buNone/>
              <a:tabLst/>
              <a:defRPr/>
            </a:pPr>
            <a:endParaRPr lang="en-US" dirty="0" smtClean="0">
              <a:solidFill>
                <a:schemeClr val="tx1">
                  <a:lumMod val="85000"/>
                  <a:lumOff val="15000"/>
                </a:schemeClr>
              </a:solidFill>
              <a:latin typeface="Calibri" pitchFamily="34" charset="0"/>
              <a:cs typeface="+mn-cs"/>
            </a:endParaRPr>
          </a:p>
          <a:p>
            <a:pPr eaLnBrk="1" hangingPunct="1">
              <a:spcBef>
                <a:spcPct val="0"/>
              </a:spcBef>
            </a:pPr>
            <a:endParaRPr lang="en-US" dirty="0" smtClean="0"/>
          </a:p>
        </p:txBody>
      </p:sp>
      <p:sp>
        <p:nvSpPr>
          <p:cNvPr id="122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43C455D-03D8-4E1F-A6AE-F8F9D9661F7A}" type="slidenum">
              <a:rPr lang="en-US" smtClean="0"/>
              <a:pPr fontAlgn="base">
                <a:spcBef>
                  <a:spcPct val="0"/>
                </a:spcBef>
                <a:spcAft>
                  <a:spcPct val="0"/>
                </a:spcAft>
                <a:defRPr/>
              </a:pPr>
              <a:t>22</a:t>
            </a:fld>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The gene cluster encoding photosystem</a:t>
            </a:r>
            <a:r>
              <a:rPr lang="en-US" baseline="0" dirty="0" smtClean="0"/>
              <a:t> 1 is 40.7kb in length and contains 38 open reading frames.  It is divided into around 8 operons with a complicated regulatory relay under the control of a transcription factor </a:t>
            </a:r>
            <a:r>
              <a:rPr lang="en-US" baseline="0" dirty="0" err="1" smtClean="0"/>
              <a:t>CrtJ</a:t>
            </a:r>
            <a:r>
              <a:rPr lang="en-US" baseline="0" dirty="0" smtClean="0"/>
              <a:t>.  Since we are going to refactor this thing, we will ignore all this regulation.</a:t>
            </a:r>
            <a:endParaRPr lang="en-US" dirty="0" smtClean="0"/>
          </a:p>
        </p:txBody>
      </p:sp>
      <p:sp>
        <p:nvSpPr>
          <p:cNvPr id="122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FA3E3DD-685D-4D89-B742-7C26D8B89DDD}" type="slidenum">
              <a:rPr lang="en-US" smtClean="0"/>
              <a:pPr fontAlgn="base">
                <a:spcBef>
                  <a:spcPct val="0"/>
                </a:spcBef>
                <a:spcAft>
                  <a:spcPct val="0"/>
                </a:spcAft>
                <a:defRPr/>
              </a:pPr>
              <a:t>23</a:t>
            </a:fld>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379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Thus we just need to focus on the coding sequences.  Within the photosystem there are multiple distinct processes underway.  There are 3 distinct operons each encoding</a:t>
            </a:r>
            <a:r>
              <a:rPr lang="en-US" baseline="0" dirty="0" smtClean="0"/>
              <a:t> </a:t>
            </a:r>
            <a:r>
              <a:rPr lang="en-US" baseline="0" dirty="0" err="1" smtClean="0"/>
              <a:t>monofunction</a:t>
            </a:r>
            <a:r>
              <a:rPr lang="en-US" baseline="0" dirty="0" smtClean="0"/>
              <a:t> enzyme pathways for production of the pigments, there are operons encoding each component of the protein scaffold, and then addition genes encoding related processes such as urea metabolism.  If we want to refactor this, we probably need to break it down further into more lab-manageable chunks. The entire gene cluster encodes a singular process in the sense that if we enumerated all the </a:t>
            </a:r>
            <a:r>
              <a:rPr lang="en-US" baseline="0" dirty="0" err="1" smtClean="0"/>
              <a:t>intramolecular</a:t>
            </a:r>
            <a:r>
              <a:rPr lang="en-US" baseline="0" dirty="0" smtClean="0"/>
              <a:t> interactions in this system, we’d find that each gene touches another gene either by interactions of the proteins in a complex or though the sharing of a metabolite. The most practical way to decompose a project like this would be do divide the task by means of the smaller processes that have assayable phenotypes.  One clear place to do this would be around the biosynthetic operons.  Though the pigment product of these operons becomes incorporated into the photosystem, the biosynthesis of the pigment itself would occur regardless of whether the photosystem is present.  Thus, we should be able to construct operons that just make the pigments as a first step towards constructing the entire device.</a:t>
            </a:r>
            <a:endParaRPr lang="en-US" dirty="0" smtClean="0"/>
          </a:p>
        </p:txBody>
      </p:sp>
      <p:sp>
        <p:nvSpPr>
          <p:cNvPr id="4" name="Slide Number Placeholder 3"/>
          <p:cNvSpPr>
            <a:spLocks noGrp="1"/>
          </p:cNvSpPr>
          <p:nvPr>
            <p:ph type="sldNum" sz="quarter" idx="5"/>
          </p:nvPr>
        </p:nvSpPr>
        <p:spPr/>
        <p:txBody>
          <a:bodyPr/>
          <a:lstStyle/>
          <a:p>
            <a:pPr>
              <a:defRPr/>
            </a:pPr>
            <a:fld id="{5E1C6230-213A-4CAE-A89E-F5160E08782F}" type="slidenum">
              <a:rPr lang="en-US" smtClean="0"/>
              <a:pPr>
                <a:defRPr/>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Carotenoid biosynthetic pathways have been extensively explored.  Like</a:t>
            </a:r>
            <a:r>
              <a:rPr lang="en-US" baseline="0" dirty="0" smtClean="0"/>
              <a:t> all </a:t>
            </a:r>
            <a:r>
              <a:rPr lang="en-US" baseline="0" dirty="0" err="1" smtClean="0"/>
              <a:t>terpenoids</a:t>
            </a:r>
            <a:r>
              <a:rPr lang="en-US" baseline="0" dirty="0" smtClean="0"/>
              <a:t>, they fan out from IPP, and more specifically from </a:t>
            </a:r>
            <a:r>
              <a:rPr lang="en-US" baseline="0" dirty="0" err="1" smtClean="0"/>
              <a:t>geranylgeranyl</a:t>
            </a:r>
            <a:r>
              <a:rPr lang="en-US" baseline="0" dirty="0" smtClean="0"/>
              <a:t> </a:t>
            </a:r>
            <a:r>
              <a:rPr lang="en-US" baseline="0" dirty="0" err="1" smtClean="0"/>
              <a:t>disphosphate</a:t>
            </a:r>
            <a:r>
              <a:rPr lang="en-US" baseline="0" dirty="0" smtClean="0"/>
              <a:t> and then </a:t>
            </a:r>
            <a:r>
              <a:rPr lang="en-US" baseline="0" dirty="0" err="1" smtClean="0"/>
              <a:t>Phytoene</a:t>
            </a:r>
            <a:r>
              <a:rPr lang="en-US" baseline="0" dirty="0" smtClean="0"/>
              <a:t>.  Two common carotenoids in photosystems are </a:t>
            </a:r>
            <a:r>
              <a:rPr lang="en-US" baseline="0" dirty="0" err="1" smtClean="0"/>
              <a:t>spheroidenone</a:t>
            </a:r>
            <a:r>
              <a:rPr lang="en-US" baseline="0" dirty="0" smtClean="0"/>
              <a:t> and </a:t>
            </a:r>
            <a:r>
              <a:rPr lang="en-US" baseline="0" dirty="0" err="1" smtClean="0"/>
              <a:t>hydroxyspherodenone</a:t>
            </a:r>
            <a:r>
              <a:rPr lang="en-US" baseline="0" dirty="0" smtClean="0"/>
              <a:t>, and both are biosynthetically reachable using normal </a:t>
            </a:r>
            <a:r>
              <a:rPr lang="en-US" baseline="0" dirty="0" err="1" smtClean="0"/>
              <a:t>monofunctional</a:t>
            </a:r>
            <a:r>
              <a:rPr lang="en-US" baseline="0" dirty="0" smtClean="0"/>
              <a:t> enzymes.  Thus the task of producing this substructure of the photosystem is no different than any other small molecule biosynthesis problem.</a:t>
            </a:r>
            <a:endParaRPr lang="en-US" dirty="0" smtClean="0"/>
          </a:p>
        </p:txBody>
      </p:sp>
      <p:sp>
        <p:nvSpPr>
          <p:cNvPr id="4" name="Slide Number Placeholder 3"/>
          <p:cNvSpPr>
            <a:spLocks noGrp="1"/>
          </p:cNvSpPr>
          <p:nvPr>
            <p:ph type="sldNum" sz="quarter" idx="5"/>
          </p:nvPr>
        </p:nvSpPr>
        <p:spPr/>
        <p:txBody>
          <a:bodyPr/>
          <a:lstStyle/>
          <a:p>
            <a:pPr>
              <a:defRPr/>
            </a:pPr>
            <a:fld id="{4BA40141-9EF6-4D2C-991D-153BA7596099}" type="slidenum">
              <a:rPr lang="en-US" smtClean="0"/>
              <a:pPr>
                <a:defRPr/>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p:spPr>
      </p:sp>
      <p:sp>
        <p:nvSpPr>
          <p:cNvPr id="3584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err="1" smtClean="0"/>
              <a:t>Bacteriochlorphyll</a:t>
            </a:r>
            <a:r>
              <a:rPr lang="en-US" dirty="0" smtClean="0"/>
              <a:t> biosynthesis is similarly just a small</a:t>
            </a:r>
            <a:r>
              <a:rPr lang="en-US" baseline="0" dirty="0" smtClean="0"/>
              <a:t> molecule biosynthesis problem.  It has been noted that it is a very challenging one because these pigments tend to be toxic when there is no light </a:t>
            </a:r>
            <a:r>
              <a:rPr lang="en-US" baseline="0" dirty="0" err="1" smtClean="0"/>
              <a:t>havesting</a:t>
            </a:r>
            <a:r>
              <a:rPr lang="en-US" baseline="0" dirty="0" smtClean="0"/>
              <a:t> complex to absorb the product.  Also, it is a particularly long biosynthesis which would make it more challenging, but nevertheless it is essentially a small molecule biosynthesis problem.  </a:t>
            </a:r>
            <a:r>
              <a:rPr lang="en-US" baseline="0" dirty="0" err="1" smtClean="0"/>
              <a:t>Protoporphyrin</a:t>
            </a:r>
            <a:r>
              <a:rPr lang="en-US" baseline="0" dirty="0" smtClean="0"/>
              <a:t> IX is a key intermediate in the biosynthesis of </a:t>
            </a:r>
            <a:r>
              <a:rPr lang="en-US" baseline="0" dirty="0" err="1" smtClean="0"/>
              <a:t>bacteriochlorophyll</a:t>
            </a:r>
            <a:r>
              <a:rPr lang="en-US" baseline="0" dirty="0" smtClean="0"/>
              <a:t>, but it is also the penultimate step of </a:t>
            </a:r>
            <a:r>
              <a:rPr lang="en-US" baseline="0" dirty="0" err="1" smtClean="0"/>
              <a:t>heme</a:t>
            </a:r>
            <a:r>
              <a:rPr lang="en-US" baseline="0" dirty="0" smtClean="0"/>
              <a:t> biosynthesis.  Thus, most organisms, including E. coli and yeast, already make this intermediate.  The remainder of the genes are specific to photosynthesis and are encoded within the PS1 gene cluster.</a:t>
            </a:r>
          </a:p>
          <a:p>
            <a:endParaRPr lang="en-US" baseline="0" dirty="0" smtClean="0"/>
          </a:p>
          <a:p>
            <a:r>
              <a:rPr lang="en-US" baseline="0" dirty="0" smtClean="0"/>
              <a:t>In addition to producing all the pigments, they must be taken up into the light </a:t>
            </a:r>
            <a:r>
              <a:rPr lang="en-US" baseline="0" dirty="0" err="1" smtClean="0"/>
              <a:t>havesting</a:t>
            </a:r>
            <a:r>
              <a:rPr lang="en-US" baseline="0" dirty="0" smtClean="0"/>
              <a:t> complex which also must be expressed.  Fortunately, it is known you can functionally separate these steps.  If you knockout the biosynthesis of these pigments in the source organism, they can be complemented by exogenous feeding of the pigments with restoration of function.  Thus, constructing the photosystem could be divided into three parallel tracks:  refactoring of the scaffolding proteins, refactoring of </a:t>
            </a:r>
            <a:r>
              <a:rPr lang="en-US" baseline="0" dirty="0" err="1" smtClean="0"/>
              <a:t>bacteriochlorophyll</a:t>
            </a:r>
            <a:r>
              <a:rPr lang="en-US" baseline="0" dirty="0" smtClean="0"/>
              <a:t>, and refactoring of the carotenoids.</a:t>
            </a:r>
            <a:endParaRPr lang="en-US" dirty="0" smtClean="0"/>
          </a:p>
        </p:txBody>
      </p:sp>
      <p:sp>
        <p:nvSpPr>
          <p:cNvPr id="4" name="Slide Number Placeholder 3"/>
          <p:cNvSpPr>
            <a:spLocks noGrp="1"/>
          </p:cNvSpPr>
          <p:nvPr>
            <p:ph type="sldNum" sz="quarter" idx="5"/>
          </p:nvPr>
        </p:nvSpPr>
        <p:spPr/>
        <p:txBody>
          <a:bodyPr/>
          <a:lstStyle/>
          <a:p>
            <a:pPr>
              <a:defRPr/>
            </a:pPr>
            <a:fld id="{3D5001D1-4DA5-4CA9-9EDB-36B63FA1626F}" type="slidenum">
              <a:rPr lang="en-US" smtClean="0"/>
              <a:pPr>
                <a:defRPr/>
              </a:pPr>
              <a:t>26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p:spPr>
      </p:sp>
      <p:sp>
        <p:nvSpPr>
          <p:cNvPr id="89091"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baseline="0" dirty="0" smtClean="0">
                <a:solidFill>
                  <a:schemeClr val="tx1"/>
                </a:solidFill>
                <a:effectLst/>
                <a:latin typeface="+mn-lt"/>
                <a:ea typeface="+mn-ea"/>
                <a:cs typeface="+mn-cs"/>
              </a:rPr>
              <a:t>In the context of biosynthesis, we discussed how we could refactor a biosynthetic pathway by stripping the enzyme-coding genes of their regulation and then recombining them with well-studied parts.</a:t>
            </a:r>
            <a:endParaRPr lang="en-US" dirty="0" smtClean="0"/>
          </a:p>
        </p:txBody>
      </p:sp>
      <p:sp>
        <p:nvSpPr>
          <p:cNvPr id="4" name="Slide Number Placeholder 3"/>
          <p:cNvSpPr>
            <a:spLocks noGrp="1"/>
          </p:cNvSpPr>
          <p:nvPr>
            <p:ph type="sldNum" sz="quarter" idx="5"/>
          </p:nvPr>
        </p:nvSpPr>
        <p:spPr/>
        <p:txBody>
          <a:bodyPr/>
          <a:lstStyle/>
          <a:p>
            <a:pPr>
              <a:defRPr/>
            </a:pPr>
            <a:fld id="{1B6C5B77-EC2B-4009-95A8-601974F8DFA5}" type="slidenum">
              <a:rPr lang="en-US">
                <a:solidFill>
                  <a:prstClr val="black"/>
                </a:solidFill>
              </a:rPr>
              <a:pPr>
                <a:defRPr/>
              </a:pPr>
              <a:t>3</a:t>
            </a:fld>
            <a:endParaRPr 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pPr marL="0" indent="0" fontAlgn="auto">
              <a:spcBef>
                <a:spcPts val="0"/>
              </a:spcBef>
              <a:spcAft>
                <a:spcPts val="0"/>
              </a:spcAft>
              <a:buFont typeface="Wingdings" pitchFamily="2" charset="2"/>
              <a:buNone/>
              <a:defRPr/>
            </a:pPr>
            <a:r>
              <a:rPr lang="en-US" sz="1200" dirty="0" smtClean="0">
                <a:solidFill>
                  <a:schemeClr val="tx1">
                    <a:lumMod val="85000"/>
                    <a:lumOff val="15000"/>
                  </a:schemeClr>
                </a:solidFill>
                <a:latin typeface="Calibri" pitchFamily="34" charset="0"/>
                <a:cs typeface="+mn-cs"/>
              </a:rPr>
              <a:t>We’ve also looked at some more complex devices involved in the interactions between microbes and other biological systems.</a:t>
            </a:r>
            <a:r>
              <a:rPr lang="en-US" sz="1200" baseline="0" dirty="0" smtClean="0">
                <a:solidFill>
                  <a:schemeClr val="tx1">
                    <a:lumMod val="85000"/>
                    <a:lumOff val="15000"/>
                  </a:schemeClr>
                </a:solidFill>
                <a:latin typeface="Calibri" pitchFamily="34" charset="0"/>
                <a:cs typeface="+mn-cs"/>
              </a:rPr>
              <a:t>  </a:t>
            </a:r>
            <a:r>
              <a:rPr lang="en-US" sz="1200" dirty="0" smtClean="0">
                <a:solidFill>
                  <a:schemeClr val="tx1">
                    <a:lumMod val="85000"/>
                    <a:lumOff val="15000"/>
                  </a:schemeClr>
                </a:solidFill>
                <a:latin typeface="Calibri" pitchFamily="34" charset="0"/>
                <a:cs typeface="+mn-cs"/>
              </a:rPr>
              <a:t>But there are also very exotic processes encoded by microbes that have nothing to do with pathogenesis or commensalism. These include </a:t>
            </a:r>
            <a:r>
              <a:rPr lang="en-US" sz="1200" dirty="0" err="1" smtClean="0">
                <a:solidFill>
                  <a:schemeClr val="tx1">
                    <a:lumMod val="85000"/>
                    <a:lumOff val="15000"/>
                  </a:schemeClr>
                </a:solidFill>
                <a:latin typeface="Calibri" pitchFamily="34" charset="0"/>
                <a:cs typeface="+mn-cs"/>
              </a:rPr>
              <a:t>biomineralization</a:t>
            </a:r>
            <a:r>
              <a:rPr lang="en-US" sz="1200" dirty="0" smtClean="0">
                <a:solidFill>
                  <a:schemeClr val="tx1">
                    <a:lumMod val="85000"/>
                    <a:lumOff val="15000"/>
                  </a:schemeClr>
                </a:solidFill>
                <a:latin typeface="Calibri" pitchFamily="34" charset="0"/>
                <a:cs typeface="+mn-cs"/>
              </a:rPr>
              <a:t>, DNA manipulation, DNA uptake, spore formation, fruiting body formation, surface adhesion, photosynthesis, </a:t>
            </a:r>
            <a:r>
              <a:rPr lang="en-US" sz="1200" dirty="0" err="1" smtClean="0">
                <a:solidFill>
                  <a:schemeClr val="tx1">
                    <a:lumMod val="85000"/>
                    <a:lumOff val="15000"/>
                  </a:schemeClr>
                </a:solidFill>
                <a:latin typeface="Calibri" pitchFamily="34" charset="0"/>
                <a:cs typeface="+mn-cs"/>
              </a:rPr>
              <a:t>chemotaxis</a:t>
            </a:r>
            <a:r>
              <a:rPr lang="en-US" sz="1200" dirty="0" smtClean="0">
                <a:solidFill>
                  <a:schemeClr val="tx1">
                    <a:lumMod val="85000"/>
                    <a:lumOff val="15000"/>
                  </a:schemeClr>
                </a:solidFill>
                <a:latin typeface="Calibri" pitchFamily="34" charset="0"/>
                <a:cs typeface="+mn-cs"/>
              </a:rPr>
              <a:t>, </a:t>
            </a:r>
            <a:r>
              <a:rPr lang="en-US" sz="1200" dirty="0" err="1" smtClean="0">
                <a:solidFill>
                  <a:schemeClr val="tx1">
                    <a:lumMod val="85000"/>
                    <a:lumOff val="15000"/>
                  </a:schemeClr>
                </a:solidFill>
                <a:latin typeface="Calibri" pitchFamily="34" charset="0"/>
                <a:cs typeface="+mn-cs"/>
              </a:rPr>
              <a:t>cannabilism</a:t>
            </a:r>
            <a:r>
              <a:rPr lang="en-US" sz="1200" dirty="0" smtClean="0">
                <a:solidFill>
                  <a:schemeClr val="tx1">
                    <a:lumMod val="85000"/>
                    <a:lumOff val="15000"/>
                  </a:schemeClr>
                </a:solidFill>
                <a:latin typeface="Calibri" pitchFamily="34" charset="0"/>
                <a:cs typeface="+mn-cs"/>
              </a:rPr>
              <a:t>, cell geometry, and so forth.</a:t>
            </a:r>
            <a:r>
              <a:rPr lang="en-US" sz="1200" baseline="0" dirty="0" smtClean="0">
                <a:solidFill>
                  <a:schemeClr val="tx1">
                    <a:lumMod val="85000"/>
                    <a:lumOff val="15000"/>
                  </a:schemeClr>
                </a:solidFill>
                <a:latin typeface="Calibri" pitchFamily="34" charset="0"/>
                <a:cs typeface="+mn-cs"/>
              </a:rPr>
              <a:t> In the next few chapters we will address the questions, </a:t>
            </a:r>
            <a:r>
              <a:rPr lang="en-US" sz="1200" dirty="0" smtClean="0">
                <a:solidFill>
                  <a:schemeClr val="tx1">
                    <a:lumMod val="85000"/>
                    <a:lumOff val="15000"/>
                  </a:schemeClr>
                </a:solidFill>
                <a:latin typeface="Calibri" pitchFamily="34" charset="0"/>
                <a:cs typeface="+mn-cs"/>
              </a:rPr>
              <a:t>can we encode these processes as genetic devices?  And can we make *new* devices on this level of complexity?</a:t>
            </a:r>
          </a:p>
          <a:p>
            <a:pPr eaLnBrk="1" hangingPunct="1">
              <a:spcBef>
                <a:spcPct val="0"/>
              </a:spcBef>
            </a:pPr>
            <a:endParaRPr lang="en-US" dirty="0" smtClean="0"/>
          </a:p>
        </p:txBody>
      </p:sp>
      <p:sp>
        <p:nvSpPr>
          <p:cNvPr id="122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ED773F0-F209-4103-9583-589EF31C113A}" type="slidenum">
              <a:rPr lang="en-US" smtClean="0"/>
              <a:pPr fontAlgn="base">
                <a:spcBef>
                  <a:spcPct val="0"/>
                </a:spcBef>
                <a:spcAft>
                  <a:spcPct val="0"/>
                </a:spcAft>
                <a:defRPr/>
              </a:pPr>
              <a:t>4</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p:spPr>
      </p:sp>
      <p:sp>
        <p:nvSpPr>
          <p:cNvPr id="245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To explain these more exotic functionalities, let’s start with the basics.  Every organism minimally needs to solve 4 issues.  They must be able to grow</a:t>
            </a:r>
            <a:r>
              <a:rPr lang="en-US" baseline="0" dirty="0" smtClean="0"/>
              <a:t> and divide, undergo the central dogma processes, produce the chemicals that enable the central dogma, and have the ability to respond to changes in the outside world.  In practice, this requires around 3000 genes for an autotrophic organism such as a non-pathogenic bacterium, and it is encoded by around 3 </a:t>
            </a:r>
            <a:r>
              <a:rPr lang="en-US" baseline="0" dirty="0" err="1" smtClean="0"/>
              <a:t>millsion</a:t>
            </a:r>
            <a:r>
              <a:rPr lang="en-US" baseline="0" dirty="0" smtClean="0"/>
              <a:t> base pairs of DNA.  If you compare these genes from one species to the next you will see they are highly conserved.  They are almost identical amongst the </a:t>
            </a:r>
            <a:r>
              <a:rPr lang="en-US" baseline="0" dirty="0" err="1" smtClean="0"/>
              <a:t>enterobacteria</a:t>
            </a:r>
            <a:r>
              <a:rPr lang="en-US" baseline="0" dirty="0" smtClean="0"/>
              <a:t>, and typically homologs of these genes or alternate solutions are present in all bacteria.</a:t>
            </a:r>
            <a:endParaRPr lang="en-US" dirty="0" smtClean="0"/>
          </a:p>
        </p:txBody>
      </p:sp>
      <p:sp>
        <p:nvSpPr>
          <p:cNvPr id="122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A1F0C91-699B-4A3E-9698-09551F3979EE}" type="slidenum">
              <a:rPr lang="en-US" smtClean="0"/>
              <a:pPr fontAlgn="base">
                <a:spcBef>
                  <a:spcPct val="0"/>
                </a:spcBef>
                <a:spcAft>
                  <a:spcPct val="0"/>
                </a:spcAft>
                <a:defRPr/>
              </a:pPr>
              <a:t>5</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p:spPr>
      </p:sp>
      <p:sp>
        <p:nvSpPr>
          <p:cNvPr id="256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Then there is the other stuff which varies from strain to</a:t>
            </a:r>
            <a:r>
              <a:rPr lang="en-US" baseline="0" dirty="0" smtClean="0"/>
              <a:t> strain within one species.  It is the existence of these secondary functions that often distinguishes one species of bacteria from another and leads to their specialized adaptation to specific environmental </a:t>
            </a:r>
            <a:r>
              <a:rPr lang="en-US" baseline="0" dirty="0" err="1" smtClean="0"/>
              <a:t>nieches</a:t>
            </a:r>
            <a:r>
              <a:rPr lang="en-US" baseline="0" dirty="0" smtClean="0"/>
              <a:t>.  These are the genes that encode things like secondary metabolism, specialized development programs, virulence factors, and the like.  Evolutionary pressure caused by horizontal transfer of these genes pushes their sequence into gene clusters organized at specific regions of the genome. Here you are looking at the </a:t>
            </a:r>
            <a:r>
              <a:rPr lang="en-US" sz="1200" b="0" i="0" kern="1200" dirty="0" err="1" smtClean="0">
                <a:solidFill>
                  <a:schemeClr val="tx1"/>
                </a:solidFill>
                <a:effectLst/>
                <a:latin typeface="+mn-lt"/>
                <a:ea typeface="+mn-ea"/>
                <a:cs typeface="+mn-cs"/>
              </a:rPr>
              <a:t>Corynebacterium</a:t>
            </a:r>
            <a:r>
              <a:rPr lang="en-US" sz="1200" b="0" i="0" kern="1200" dirty="0" smtClean="0">
                <a:solidFill>
                  <a:schemeClr val="tx1"/>
                </a:solidFill>
                <a:effectLst/>
                <a:latin typeface="+mn-lt"/>
                <a:ea typeface="+mn-ea"/>
                <a:cs typeface="+mn-cs"/>
              </a:rPr>
              <a:t> genome.  Based on homology to known virulence factors</a:t>
            </a:r>
            <a:r>
              <a:rPr lang="en-US" sz="1200" b="0" i="0" kern="1200" baseline="0" dirty="0" smtClean="0">
                <a:solidFill>
                  <a:schemeClr val="tx1"/>
                </a:solidFill>
                <a:effectLst/>
                <a:latin typeface="+mn-lt"/>
                <a:ea typeface="+mn-ea"/>
                <a:cs typeface="+mn-cs"/>
              </a:rPr>
              <a:t> in other organisms, you see the locations of 13 islands.  In two other strains of the bacterium, you get similar patches of genes that are present in some strains and not others.  This pattern of having conserved loci for a type of gene cluster at specific regions of the genome is very common.  For example, if an E. coli strain encodes an O-antigen, it most likely will be present between the </a:t>
            </a:r>
            <a:r>
              <a:rPr lang="en-US" sz="1200" b="0" i="0" kern="1200" baseline="0" dirty="0" err="1" smtClean="0">
                <a:solidFill>
                  <a:schemeClr val="tx1"/>
                </a:solidFill>
                <a:effectLst/>
                <a:latin typeface="+mn-lt"/>
                <a:ea typeface="+mn-ea"/>
                <a:cs typeface="+mn-cs"/>
              </a:rPr>
              <a:t>gnd</a:t>
            </a:r>
            <a:r>
              <a:rPr lang="en-US" sz="1200" b="0" i="0" kern="1200" baseline="0" dirty="0" smtClean="0">
                <a:solidFill>
                  <a:schemeClr val="tx1"/>
                </a:solidFill>
                <a:effectLst/>
                <a:latin typeface="+mn-lt"/>
                <a:ea typeface="+mn-ea"/>
                <a:cs typeface="+mn-cs"/>
              </a:rPr>
              <a:t> and </a:t>
            </a:r>
            <a:r>
              <a:rPr lang="en-US" sz="1200" b="0" i="0" kern="1200" baseline="0" dirty="0" err="1" smtClean="0">
                <a:solidFill>
                  <a:schemeClr val="tx1"/>
                </a:solidFill>
                <a:effectLst/>
                <a:latin typeface="+mn-lt"/>
                <a:ea typeface="+mn-ea"/>
                <a:cs typeface="+mn-cs"/>
              </a:rPr>
              <a:t>galF</a:t>
            </a:r>
            <a:r>
              <a:rPr lang="en-US" sz="1200" b="0" i="0" kern="1200" baseline="0" dirty="0" smtClean="0">
                <a:solidFill>
                  <a:schemeClr val="tx1"/>
                </a:solidFill>
                <a:effectLst/>
                <a:latin typeface="+mn-lt"/>
                <a:ea typeface="+mn-ea"/>
                <a:cs typeface="+mn-cs"/>
              </a:rPr>
              <a:t> genes, but will be an entirely different sequence from one strain to the other.  The evidence of clustering implies horizontal gene transfer which implies that somehow these genes are sufficient to encode a process.  As we’ve seen in previous chapters, many things can get broken when you move a set of genes to another organism.</a:t>
            </a:r>
            <a:endParaRPr lang="en-US" dirty="0" smtClean="0"/>
          </a:p>
        </p:txBody>
      </p:sp>
      <p:sp>
        <p:nvSpPr>
          <p:cNvPr id="122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1434C2D-E0C1-43D4-97AA-538CE6D51EC6}" type="slidenum">
              <a:rPr lang="en-US" smtClean="0"/>
              <a:pPr fontAlgn="base">
                <a:spcBef>
                  <a:spcPct val="0"/>
                </a:spcBef>
                <a:spcAft>
                  <a:spcPct val="0"/>
                </a:spcAft>
                <a:defRPr/>
              </a:pPr>
              <a:t>6</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p:spPr>
      </p:sp>
      <p:sp>
        <p:nvSpPr>
          <p:cNvPr id="276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One of the challenges in studying the transfer of clusters from one organism to another is their cost.  As of 2013, 10kb of DNA costs $2000,</a:t>
            </a:r>
            <a:r>
              <a:rPr lang="en-US" baseline="0" dirty="0" smtClean="0"/>
              <a:t> which is non-trivial, and often these clusters are far larger than 10kb.  Additionally, the usual result of trying to transfer one of these clusters into a model organism like E. coli is for something to get broken in the process.  Thus, in practice you rarely can just clone out or synthesize the sequence present in the source organism and put it into E. coli.</a:t>
            </a:r>
          </a:p>
          <a:p>
            <a:pPr eaLnBrk="1" hangingPunct="1">
              <a:spcBef>
                <a:spcPct val="0"/>
              </a:spcBef>
            </a:pPr>
            <a:r>
              <a:rPr lang="en-US" baseline="0" dirty="0" smtClean="0"/>
              <a:t>*</a:t>
            </a:r>
          </a:p>
          <a:p>
            <a:pPr eaLnBrk="1" hangingPunct="1">
              <a:spcBef>
                <a:spcPct val="0"/>
              </a:spcBef>
            </a:pPr>
            <a:r>
              <a:rPr lang="en-US" baseline="0" dirty="0" smtClean="0"/>
              <a:t>A specialized definition for refactoring in the devices context is reliable methodology to take a known sequence and then adapt it to work in your choice organism.  This is a very new idea in genetic engineering, and very few example exist yet.  The challenge here is what exactly do  you need to take into account to have a robust methodology?</a:t>
            </a:r>
          </a:p>
          <a:p>
            <a:pPr eaLnBrk="1" hangingPunct="1">
              <a:spcBef>
                <a:spcPct val="0"/>
              </a:spcBef>
            </a:pPr>
            <a:r>
              <a:rPr lang="en-US" baseline="0" dirty="0" smtClean="0"/>
              <a:t>*</a:t>
            </a:r>
          </a:p>
          <a:p>
            <a:pPr eaLnBrk="1" hangingPunct="1">
              <a:spcBef>
                <a:spcPct val="0"/>
              </a:spcBef>
            </a:pPr>
            <a:r>
              <a:rPr lang="en-US" baseline="0" dirty="0" smtClean="0"/>
              <a:t>The simples hypothesis interprets a gene cluster as being defined by a set of molecular functions encoded as proteins, transcriptional control over when each protein is produced and control of each gene’s expression level</a:t>
            </a:r>
          </a:p>
          <a:p>
            <a:pPr eaLnBrk="1" hangingPunct="1">
              <a:spcBef>
                <a:spcPct val="0"/>
              </a:spcBef>
            </a:pPr>
            <a:r>
              <a:rPr lang="en-US" baseline="0" dirty="0" smtClean="0"/>
              <a:t>*</a:t>
            </a:r>
          </a:p>
          <a:p>
            <a:pPr eaLnBrk="1" hangingPunct="1">
              <a:spcBef>
                <a:spcPct val="0"/>
              </a:spcBef>
            </a:pPr>
            <a:r>
              <a:rPr lang="en-US" baseline="0" dirty="0" smtClean="0"/>
              <a:t>If that is all that is required to have a well-performing gene cluster, then it should be possible to remove all endogenous regulation by removing 5’ and 3’ UTR sequences, reshuffling the codon usage, then putting back appropriate ribosome  binding sites and promoters.  It is not clear yet how general this approach is, but time will tell.</a:t>
            </a:r>
            <a:endParaRPr lang="en-US" dirty="0" smtClean="0"/>
          </a:p>
        </p:txBody>
      </p:sp>
      <p:sp>
        <p:nvSpPr>
          <p:cNvPr id="122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214897A-762E-4C1C-B50B-51851ADBC45E}" type="slidenum">
              <a:rPr lang="en-US" smtClean="0"/>
              <a:pPr fontAlgn="base">
                <a:spcBef>
                  <a:spcPct val="0"/>
                </a:spcBef>
                <a:spcAft>
                  <a:spcPct val="0"/>
                </a:spcAft>
                <a:defRPr/>
              </a:pPr>
              <a:t>7</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We’re going to stick to simple prokaryotic processes and</a:t>
            </a:r>
            <a:r>
              <a:rPr lang="en-US" baseline="0" dirty="0" smtClean="0"/>
              <a:t> explain how a few work, but I want to show you this video so that you can see just how complex </a:t>
            </a:r>
            <a:r>
              <a:rPr lang="en-US" baseline="0" dirty="0" err="1" smtClean="0"/>
              <a:t>microbialogical</a:t>
            </a:r>
            <a:r>
              <a:rPr lang="en-US" baseline="0" dirty="0" smtClean="0"/>
              <a:t> devices can be.  This single-celled organism is called </a:t>
            </a:r>
            <a:r>
              <a:rPr lang="en-US" baseline="0" dirty="0" err="1" smtClean="0"/>
              <a:t>Bursaria</a:t>
            </a:r>
            <a:r>
              <a:rPr lang="en-US" baseline="0" dirty="0" smtClean="0"/>
              <a:t>.  If you look at many of these organisms under a microscope you’ll see that they are all structurally identical.  They each have equally sized feeding organs that </a:t>
            </a:r>
            <a:r>
              <a:rPr lang="en-US" baseline="0" dirty="0" err="1" smtClean="0"/>
              <a:t>siphen</a:t>
            </a:r>
            <a:r>
              <a:rPr lang="en-US" baseline="0" dirty="0" smtClean="0"/>
              <a:t> in food particles and then digestion.  If this were a worm it wouldn’t be anything extraordinary.  Multicellular organisms have things like mouths and </a:t>
            </a:r>
            <a:r>
              <a:rPr lang="en-US" baseline="0" dirty="0" err="1" smtClean="0"/>
              <a:t>stomaches</a:t>
            </a:r>
            <a:r>
              <a:rPr lang="en-US" baseline="0" dirty="0" smtClean="0"/>
              <a:t> ubiquitously, but this is a single-celled organism.  There are no intermediary modular objects inside this one cell—these are in the realm of chemical objects and all this morphology must be encoded as biochemistry.  We won’t try to make any sense of </a:t>
            </a:r>
            <a:r>
              <a:rPr lang="en-US" baseline="0" dirty="0" err="1" smtClean="0"/>
              <a:t>Bursaria</a:t>
            </a:r>
            <a:r>
              <a:rPr lang="en-US" baseline="0" dirty="0" smtClean="0"/>
              <a:t> in these lectures, but clearly the potential for complexity amongst microbiological devices is quite extraordinary.</a:t>
            </a:r>
            <a:endParaRPr lang="en-US" dirty="0" smtClean="0"/>
          </a:p>
        </p:txBody>
      </p:sp>
      <p:sp>
        <p:nvSpPr>
          <p:cNvPr id="122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822DFDB-8C58-440A-A7F8-5E5A01F93B27}" type="slidenum">
              <a:rPr lang="en-US" smtClean="0"/>
              <a:pPr fontAlgn="base">
                <a:spcBef>
                  <a:spcPct val="0"/>
                </a:spcBef>
                <a:spcAft>
                  <a:spcPct val="0"/>
                </a:spcAft>
                <a:defRPr/>
              </a:pPr>
              <a:t>8</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dirty="0" smtClean="0"/>
              <a:t>Refactoring involves rewriting</a:t>
            </a:r>
            <a:r>
              <a:rPr lang="en-US" baseline="0" dirty="0" smtClean="0"/>
              <a:t> a natural genetic sequence for various purposes.  Often the goal is to transfer processes from one organism to another, but in other cases the goal is more subtle.</a:t>
            </a:r>
            <a:endParaRPr lang="en-US" dirty="0" smtClean="0"/>
          </a:p>
        </p:txBody>
      </p:sp>
      <p:sp>
        <p:nvSpPr>
          <p:cNvPr id="4" name="Slide Number Placeholder 3"/>
          <p:cNvSpPr>
            <a:spLocks noGrp="1"/>
          </p:cNvSpPr>
          <p:nvPr>
            <p:ph type="sldNum" sz="quarter" idx="5"/>
          </p:nvPr>
        </p:nvSpPr>
        <p:spPr/>
        <p:txBody>
          <a:bodyPr/>
          <a:lstStyle/>
          <a:p>
            <a:pPr>
              <a:defRPr/>
            </a:pPr>
            <a:fld id="{99880AF6-D421-4D26-B6DB-0398DA3F36A4}" type="slidenum">
              <a:rPr lang="en-US">
                <a:solidFill>
                  <a:prstClr val="black"/>
                </a:solidFill>
              </a:rPr>
              <a:pPr>
                <a:defRPr/>
              </a:pPr>
              <a:t>9</a:t>
            </a:fld>
            <a:endParaRPr 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BC974CE2-C50F-4441-8CCD-085EBC408F9C}" type="datetimeFigureOut">
              <a:rPr lang="en-US"/>
              <a:pPr>
                <a:defRPr/>
              </a:pPr>
              <a:t>11/18/2013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26E9340-46EC-4B02-BE1F-FFB4A4643873}"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145F0ED-BE54-4B6D-8A57-434963A8DD54}" type="datetimeFigureOut">
              <a:rPr lang="en-US"/>
              <a:pPr>
                <a:defRPr/>
              </a:pPr>
              <a:t>11/18/2013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DC3108E-C7B0-46D3-B8A2-3EC1F6EC6B4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5DD482C-563E-4818-A6A8-A56B1346E891}" type="datetimeFigureOut">
              <a:rPr lang="en-US"/>
              <a:pPr>
                <a:defRPr/>
              </a:pPr>
              <a:t>11/18/2013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CF6EA65-C7E0-4F6B-9118-69734546A384}"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406B766B-B3E6-4EF6-B07D-CBDED28ED441}" type="datetimeFigureOut">
              <a:rPr lang="en-US">
                <a:solidFill>
                  <a:prstClr val="black">
                    <a:tint val="75000"/>
                  </a:prstClr>
                </a:solidFill>
              </a:rPr>
              <a:pPr>
                <a:defRPr/>
              </a:pPr>
              <a:t>11/18/2013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991FFB60-B603-434B-BB6F-B01E10772ED7}"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8ED88BC-B72B-4A5E-B5D0-C544234F18FA}" type="datetimeFigureOut">
              <a:rPr lang="en-US">
                <a:solidFill>
                  <a:prstClr val="black">
                    <a:tint val="75000"/>
                  </a:prstClr>
                </a:solidFill>
              </a:rPr>
              <a:pPr>
                <a:defRPr/>
              </a:pPr>
              <a:t>11/18/2013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C574D3A2-3FD1-4931-BCF0-9ACAD96CD2AF}"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45122C9-1CC4-40ED-BF32-E132346408D7}" type="datetimeFigureOut">
              <a:rPr lang="en-US">
                <a:solidFill>
                  <a:prstClr val="black">
                    <a:tint val="75000"/>
                  </a:prstClr>
                </a:solidFill>
              </a:rPr>
              <a:pPr>
                <a:defRPr/>
              </a:pPr>
              <a:t>11/18/2013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76DA5AB5-EB0F-4FD3-B6DA-22D1D9A11950}"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3B9D76DF-D04B-4BD9-9AF9-6F41D8DD3405}" type="datetimeFigureOut">
              <a:rPr lang="en-US">
                <a:solidFill>
                  <a:prstClr val="black">
                    <a:tint val="75000"/>
                  </a:prstClr>
                </a:solidFill>
              </a:rPr>
              <a:pPr>
                <a:defRPr/>
              </a:pPr>
              <a:t>11/18/2013</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FBA25B9A-6DF8-4CA8-96B9-6A4F8D1342C6}"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289352FA-DD65-4FE3-A217-23EB5B916EC4}" type="datetimeFigureOut">
              <a:rPr lang="en-US">
                <a:solidFill>
                  <a:prstClr val="black">
                    <a:tint val="75000"/>
                  </a:prstClr>
                </a:solidFill>
              </a:rPr>
              <a:pPr>
                <a:defRPr/>
              </a:pPr>
              <a:t>11/18/2013</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979A7ED0-B7A7-42DF-AF6E-5CC6EE54192C}"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D64B7954-4E95-4806-A305-5511F862DF23}" type="datetimeFigureOut">
              <a:rPr lang="en-US">
                <a:solidFill>
                  <a:prstClr val="black">
                    <a:tint val="75000"/>
                  </a:prstClr>
                </a:solidFill>
              </a:rPr>
              <a:pPr>
                <a:defRPr/>
              </a:pPr>
              <a:t>11/18/2013</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8EF5398C-377B-4D95-B2DE-AE173745A32F}"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8ABEDC6-C1AD-49BE-A97F-323888AAF315}" type="datetimeFigureOut">
              <a:rPr lang="en-US">
                <a:solidFill>
                  <a:prstClr val="black">
                    <a:tint val="75000"/>
                  </a:prstClr>
                </a:solidFill>
              </a:rPr>
              <a:pPr>
                <a:defRPr/>
              </a:pPr>
              <a:t>11/18/2013</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ED22DD2A-6A61-4F2F-9839-774934E4AA46}"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BAAFDB02-AE93-4E24-9239-228B5F0122FB}" type="datetimeFigureOut">
              <a:rPr lang="en-US">
                <a:solidFill>
                  <a:prstClr val="black">
                    <a:tint val="75000"/>
                  </a:prstClr>
                </a:solidFill>
              </a:rPr>
              <a:pPr>
                <a:defRPr/>
              </a:pPr>
              <a:t>11/18/2013</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C50E1E89-F38D-4AFC-8A04-90F6527886D6}"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652C718-06A4-419D-B373-20F45CA1F8AB}" type="datetimeFigureOut">
              <a:rPr lang="en-US"/>
              <a:pPr>
                <a:defRPr/>
              </a:pPr>
              <a:t>11/18/2013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6425DE4-D602-49BA-A5FA-3560AA31E089}"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C4ADB51D-E556-4E62-9C46-AABCDE4117BF}" type="datetimeFigureOut">
              <a:rPr lang="en-US">
                <a:solidFill>
                  <a:prstClr val="black">
                    <a:tint val="75000"/>
                  </a:prstClr>
                </a:solidFill>
              </a:rPr>
              <a:pPr>
                <a:defRPr/>
              </a:pPr>
              <a:t>11/18/2013</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A278EEE0-7CBF-406E-8FAB-AE6187B83D9A}"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74C6191-624F-47B2-B96E-524F3DF468D6}" type="datetimeFigureOut">
              <a:rPr lang="en-US">
                <a:solidFill>
                  <a:prstClr val="black">
                    <a:tint val="75000"/>
                  </a:prstClr>
                </a:solidFill>
              </a:rPr>
              <a:pPr>
                <a:defRPr/>
              </a:pPr>
              <a:t>11/18/2013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336D3D11-9C1E-4B04-B47D-EFA8968DEF6C}"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0C47E1C-C5BC-4036-980C-15047BD02477}" type="datetimeFigureOut">
              <a:rPr lang="en-US">
                <a:solidFill>
                  <a:prstClr val="black">
                    <a:tint val="75000"/>
                  </a:prstClr>
                </a:solidFill>
              </a:rPr>
              <a:pPr>
                <a:defRPr/>
              </a:pPr>
              <a:t>11/18/2013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35E2B027-7F89-4AD4-9F4B-31467C3FA3C1}" type="slidenum">
              <a:rPr lang="en-US">
                <a:solidFill>
                  <a:prstClr val="black">
                    <a:tint val="75000"/>
                  </a:prstClr>
                </a:solidFill>
              </a:rPr>
              <a:pPr>
                <a:defRPr/>
              </a:pPr>
              <a:t>‹#›</a:t>
            </a:fld>
            <a:endParaRPr lang="en-US">
              <a:solidFill>
                <a:prstClr val="black">
                  <a:tint val="75000"/>
                </a:prstClr>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2127DE45-9AB3-44FE-A20E-EC06D1436E7C}" type="datetimeFigureOut">
              <a:rPr lang="en-US" smtClean="0">
                <a:solidFill>
                  <a:prstClr val="black">
                    <a:tint val="75000"/>
                  </a:prstClr>
                </a:solidFill>
              </a:rPr>
              <a:pPr/>
              <a:t>11/18/2013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23AA80FB-7487-4CFE-AB4F-5F1B3EE53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670458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2127DE45-9AB3-44FE-A20E-EC06D1436E7C}" type="datetimeFigureOut">
              <a:rPr lang="en-US" smtClean="0">
                <a:solidFill>
                  <a:prstClr val="black">
                    <a:tint val="75000"/>
                  </a:prstClr>
                </a:solidFill>
              </a:rPr>
              <a:pPr/>
              <a:t>11/18/2013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23AA80FB-7487-4CFE-AB4F-5F1B3EE53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112573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2127DE45-9AB3-44FE-A20E-EC06D1436E7C}" type="datetimeFigureOut">
              <a:rPr lang="en-US" smtClean="0">
                <a:solidFill>
                  <a:prstClr val="black">
                    <a:tint val="75000"/>
                  </a:prstClr>
                </a:solidFill>
              </a:rPr>
              <a:pPr/>
              <a:t>11/18/2013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23AA80FB-7487-4CFE-AB4F-5F1B3EE53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0980507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2127DE45-9AB3-44FE-A20E-EC06D1436E7C}" type="datetimeFigureOut">
              <a:rPr lang="en-US" smtClean="0">
                <a:solidFill>
                  <a:prstClr val="black">
                    <a:tint val="75000"/>
                  </a:prstClr>
                </a:solidFill>
              </a:rPr>
              <a:pPr/>
              <a:t>11/18/2013</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fld id="{23AA80FB-7487-4CFE-AB4F-5F1B3EE53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0556451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2127DE45-9AB3-44FE-A20E-EC06D1436E7C}" type="datetimeFigureOut">
              <a:rPr lang="en-US" smtClean="0">
                <a:solidFill>
                  <a:prstClr val="black">
                    <a:tint val="75000"/>
                  </a:prstClr>
                </a:solidFill>
              </a:rPr>
              <a:pPr/>
              <a:t>11/18/2013</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fld id="{23AA80FB-7487-4CFE-AB4F-5F1B3EE53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015556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2127DE45-9AB3-44FE-A20E-EC06D1436E7C}" type="datetimeFigureOut">
              <a:rPr lang="en-US" smtClean="0">
                <a:solidFill>
                  <a:prstClr val="black">
                    <a:tint val="75000"/>
                  </a:prstClr>
                </a:solidFill>
              </a:rPr>
              <a:pPr/>
              <a:t>11/18/2013</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fld id="{23AA80FB-7487-4CFE-AB4F-5F1B3EE53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360906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127DE45-9AB3-44FE-A20E-EC06D1436E7C}" type="datetimeFigureOut">
              <a:rPr lang="en-US" smtClean="0">
                <a:solidFill>
                  <a:prstClr val="black">
                    <a:tint val="75000"/>
                  </a:prstClr>
                </a:solidFill>
              </a:rPr>
              <a:pPr/>
              <a:t>11/18/2013</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fld id="{23AA80FB-7487-4CFE-AB4F-5F1B3EE53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65260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54B9E46F-FBE5-4002-972B-25EB7E1E885D}" type="datetimeFigureOut">
              <a:rPr lang="en-US"/>
              <a:pPr>
                <a:defRPr/>
              </a:pPr>
              <a:t>11/18/2013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C663865-69F7-4CDF-B434-96E9B17E7489}" type="slidenum">
              <a:rPr lang="en-US"/>
              <a:pPr>
                <a:defRPr/>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2127DE45-9AB3-44FE-A20E-EC06D1436E7C}" type="datetimeFigureOut">
              <a:rPr lang="en-US" smtClean="0">
                <a:solidFill>
                  <a:prstClr val="black">
                    <a:tint val="75000"/>
                  </a:prstClr>
                </a:solidFill>
              </a:rPr>
              <a:pPr/>
              <a:t>11/18/2013</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fld id="{23AA80FB-7487-4CFE-AB4F-5F1B3EE53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3077212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2127DE45-9AB3-44FE-A20E-EC06D1436E7C}" type="datetimeFigureOut">
              <a:rPr lang="en-US" smtClean="0">
                <a:solidFill>
                  <a:prstClr val="black">
                    <a:tint val="75000"/>
                  </a:prstClr>
                </a:solidFill>
              </a:rPr>
              <a:pPr/>
              <a:t>11/18/2013</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fld id="{23AA80FB-7487-4CFE-AB4F-5F1B3EE53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640403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2127DE45-9AB3-44FE-A20E-EC06D1436E7C}" type="datetimeFigureOut">
              <a:rPr lang="en-US" smtClean="0">
                <a:solidFill>
                  <a:prstClr val="black">
                    <a:tint val="75000"/>
                  </a:prstClr>
                </a:solidFill>
              </a:rPr>
              <a:pPr/>
              <a:t>11/18/2013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23AA80FB-7487-4CFE-AB4F-5F1B3EE53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8580083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2127DE45-9AB3-44FE-A20E-EC06D1436E7C}" type="datetimeFigureOut">
              <a:rPr lang="en-US" smtClean="0">
                <a:solidFill>
                  <a:prstClr val="black">
                    <a:tint val="75000"/>
                  </a:prstClr>
                </a:solidFill>
              </a:rPr>
              <a:pPr/>
              <a:t>11/18/2013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23AA80FB-7487-4CFE-AB4F-5F1B3EE535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0603012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64729F0A-A69A-4AA9-A8BF-E727081D6484}" type="datetimeFigureOut">
              <a:rPr lang="en-US">
                <a:solidFill>
                  <a:prstClr val="black">
                    <a:tint val="75000"/>
                  </a:prstClr>
                </a:solidFill>
              </a:rPr>
              <a:pPr>
                <a:defRPr/>
              </a:pPr>
              <a:t>11/18/2013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0E474F09-3063-485E-B8CA-0DD3E19830D9}"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7737447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D391274-A3DE-4C39-BCCD-4633FD159D32}" type="datetimeFigureOut">
              <a:rPr lang="en-US">
                <a:solidFill>
                  <a:prstClr val="black">
                    <a:tint val="75000"/>
                  </a:prstClr>
                </a:solidFill>
              </a:rPr>
              <a:pPr>
                <a:defRPr/>
              </a:pPr>
              <a:t>11/18/2013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033500AE-FD83-4823-A0B3-B3D3B18FCB59}"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24937873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5AA4B119-D751-44C5-81E4-82639FA60D24}" type="datetimeFigureOut">
              <a:rPr lang="en-US">
                <a:solidFill>
                  <a:prstClr val="black">
                    <a:tint val="75000"/>
                  </a:prstClr>
                </a:solidFill>
              </a:rPr>
              <a:pPr>
                <a:defRPr/>
              </a:pPr>
              <a:t>11/18/2013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C3B0E301-C01B-46F5-B3DA-4B097B40F80C}"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47213166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46813E94-0535-4A2F-9E1B-05EB65B651F2}" type="datetimeFigureOut">
              <a:rPr lang="en-US">
                <a:solidFill>
                  <a:prstClr val="black">
                    <a:tint val="75000"/>
                  </a:prstClr>
                </a:solidFill>
              </a:rPr>
              <a:pPr>
                <a:defRPr/>
              </a:pPr>
              <a:t>11/18/2013</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3E6B8574-4472-49BD-B4F3-2D4BBF946168}"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40094448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799315E0-9D3A-4605-9879-E3072061E83C}" type="datetimeFigureOut">
              <a:rPr lang="en-US">
                <a:solidFill>
                  <a:prstClr val="black">
                    <a:tint val="75000"/>
                  </a:prstClr>
                </a:solidFill>
              </a:rPr>
              <a:pPr>
                <a:defRPr/>
              </a:pPr>
              <a:t>11/18/2013</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39AC1E0A-9467-411D-BD78-E7D0CA3BBA94}"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90048758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26CC64C6-179C-4B05-9148-56D247524E25}" type="datetimeFigureOut">
              <a:rPr lang="en-US">
                <a:solidFill>
                  <a:prstClr val="black">
                    <a:tint val="75000"/>
                  </a:prstClr>
                </a:solidFill>
              </a:rPr>
              <a:pPr>
                <a:defRPr/>
              </a:pPr>
              <a:t>11/18/2013</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55FEA76D-6E49-41B8-B886-EC9BAB2AA57F}"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697462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798BCCF6-3988-4D96-B3AA-C4AF962A3226}" type="datetimeFigureOut">
              <a:rPr lang="en-US"/>
              <a:pPr>
                <a:defRPr/>
              </a:pPr>
              <a:t>11/18/2013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C793753-0F71-4FFF-ACF7-A1D0ED468B42}" type="slidenum">
              <a:rPr lang="en-US"/>
              <a:pPr>
                <a:defRPr/>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3A829E1-86F7-4801-959D-91E3EE4AB208}" type="datetimeFigureOut">
              <a:rPr lang="en-US">
                <a:solidFill>
                  <a:prstClr val="black">
                    <a:tint val="75000"/>
                  </a:prstClr>
                </a:solidFill>
              </a:rPr>
              <a:pPr>
                <a:defRPr/>
              </a:pPr>
              <a:t>11/18/2013</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937EF4BD-3865-42CB-8047-F60D953951C9}"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68995331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8CF42B4A-2577-4E1C-A47C-50BDC66A7B67}" type="datetimeFigureOut">
              <a:rPr lang="en-US">
                <a:solidFill>
                  <a:prstClr val="black">
                    <a:tint val="75000"/>
                  </a:prstClr>
                </a:solidFill>
              </a:rPr>
              <a:pPr>
                <a:defRPr/>
              </a:pPr>
              <a:t>11/18/2013</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098301D2-3C8B-4B0F-9569-C8C760FD0163}"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03059568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6410344-6BA3-42E0-8AF5-C85F30B2DCB6}" type="datetimeFigureOut">
              <a:rPr lang="en-US">
                <a:solidFill>
                  <a:prstClr val="black">
                    <a:tint val="75000"/>
                  </a:prstClr>
                </a:solidFill>
              </a:rPr>
              <a:pPr>
                <a:defRPr/>
              </a:pPr>
              <a:t>11/18/2013</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5E116CCA-43F9-4C0E-B372-A638200492AF}"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12174268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3EC5146-0808-4178-BCF3-6186A5DFA469}" type="datetimeFigureOut">
              <a:rPr lang="en-US">
                <a:solidFill>
                  <a:prstClr val="black">
                    <a:tint val="75000"/>
                  </a:prstClr>
                </a:solidFill>
              </a:rPr>
              <a:pPr>
                <a:defRPr/>
              </a:pPr>
              <a:t>11/18/2013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95A2C8A3-6BF1-4CED-9FC7-39894D587298}"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46539813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2A6DADC-BAC8-40EC-A92D-BD79C8EE5338}" type="datetimeFigureOut">
              <a:rPr lang="en-US">
                <a:solidFill>
                  <a:prstClr val="black">
                    <a:tint val="75000"/>
                  </a:prstClr>
                </a:solidFill>
              </a:rPr>
              <a:pPr>
                <a:defRPr/>
              </a:pPr>
              <a:t>11/18/2013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10C02FC0-8269-4A95-8C71-D9DCA2A1CCA0}"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81868440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4C1F161F-174D-454A-85BD-5098CE55819B}" type="datetimeFigureOut">
              <a:rPr lang="en-US">
                <a:solidFill>
                  <a:prstClr val="black">
                    <a:tint val="75000"/>
                  </a:prstClr>
                </a:solidFill>
              </a:rPr>
              <a:pPr>
                <a:defRPr/>
              </a:pPr>
              <a:t>11/18/2013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12DCE2CD-4B28-40C6-9A8E-864A275C1F75}"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8946116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2EEE6D6-2866-4AC7-B04A-02456A56D5A2}" type="datetimeFigureOut">
              <a:rPr lang="en-US">
                <a:solidFill>
                  <a:prstClr val="black">
                    <a:tint val="75000"/>
                  </a:prstClr>
                </a:solidFill>
              </a:rPr>
              <a:pPr>
                <a:defRPr/>
              </a:pPr>
              <a:t>11/18/2013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51C370D0-3789-4F7F-B0E3-84F618021838}"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65064012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284432D8-9625-45EE-928E-5BD91675E7E9}" type="datetimeFigureOut">
              <a:rPr lang="en-US">
                <a:solidFill>
                  <a:prstClr val="black">
                    <a:tint val="75000"/>
                  </a:prstClr>
                </a:solidFill>
              </a:rPr>
              <a:pPr>
                <a:defRPr/>
              </a:pPr>
              <a:t>11/18/2013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542A3877-6CB3-4C58-9255-D4DFDD154961}"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78958534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FA5EF96E-61FD-45CE-A7B8-8F3E92B8D9CA}" type="datetimeFigureOut">
              <a:rPr lang="en-US">
                <a:solidFill>
                  <a:prstClr val="black">
                    <a:tint val="75000"/>
                  </a:prstClr>
                </a:solidFill>
              </a:rPr>
              <a:pPr>
                <a:defRPr/>
              </a:pPr>
              <a:t>11/18/2013</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DD64F024-8C3A-4BD3-96BA-41025476AD1B}"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71631226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5B4EE41F-85BF-4D3A-9429-F2DDFD61E83A}" type="datetimeFigureOut">
              <a:rPr lang="en-US">
                <a:solidFill>
                  <a:prstClr val="black">
                    <a:tint val="75000"/>
                  </a:prstClr>
                </a:solidFill>
              </a:rPr>
              <a:pPr>
                <a:defRPr/>
              </a:pPr>
              <a:t>11/18/2013</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33F90E74-6344-44AD-B3C4-D5621867095C}"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537051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743A9243-4DD6-4957-A537-B47C68D09C57}" type="datetimeFigureOut">
              <a:rPr lang="en-US"/>
              <a:pPr>
                <a:defRPr/>
              </a:pPr>
              <a:t>11/18/2013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296D14DE-5159-4723-B8DA-77C69C0C36BF}" type="slidenum">
              <a:rPr lang="en-US"/>
              <a:pPr>
                <a:defRPr/>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74BFF02A-6DA4-4B49-97E5-FED4B3380705}" type="datetimeFigureOut">
              <a:rPr lang="en-US">
                <a:solidFill>
                  <a:prstClr val="black">
                    <a:tint val="75000"/>
                  </a:prstClr>
                </a:solidFill>
              </a:rPr>
              <a:pPr>
                <a:defRPr/>
              </a:pPr>
              <a:t>11/18/2013</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0CA0FA59-6170-469E-925B-A13434001707}"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5810118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B085489-B1E2-4B54-BC89-7ADB6506997B}" type="datetimeFigureOut">
              <a:rPr lang="en-US">
                <a:solidFill>
                  <a:prstClr val="black">
                    <a:tint val="75000"/>
                  </a:prstClr>
                </a:solidFill>
              </a:rPr>
              <a:pPr>
                <a:defRPr/>
              </a:pPr>
              <a:t>11/18/2013</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00E857DD-25FD-4AE4-B15B-1EF27BED703C}"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11170895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E30AF06C-83FE-4AD9-90F0-9C378C8E194A}" type="datetimeFigureOut">
              <a:rPr lang="en-US">
                <a:solidFill>
                  <a:prstClr val="black">
                    <a:tint val="75000"/>
                  </a:prstClr>
                </a:solidFill>
              </a:rPr>
              <a:pPr>
                <a:defRPr/>
              </a:pPr>
              <a:t>11/18/2013</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ABAEC1CE-F11D-42B4-B2E9-2390CBF783CE}"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61350568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CF83794-A984-4031-9B7B-C5BD98CC0DD3}" type="datetimeFigureOut">
              <a:rPr lang="en-US">
                <a:solidFill>
                  <a:prstClr val="black">
                    <a:tint val="75000"/>
                  </a:prstClr>
                </a:solidFill>
              </a:rPr>
              <a:pPr>
                <a:defRPr/>
              </a:pPr>
              <a:t>11/18/2013</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C5CD939B-B67A-411C-9F95-FB90E7188113}"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61939735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6A3D881-CAF7-448A-A8ED-5DB8857DFD1C}" type="datetimeFigureOut">
              <a:rPr lang="en-US">
                <a:solidFill>
                  <a:prstClr val="black">
                    <a:tint val="75000"/>
                  </a:prstClr>
                </a:solidFill>
              </a:rPr>
              <a:pPr>
                <a:defRPr/>
              </a:pPr>
              <a:t>11/18/2013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68E100DB-E790-4ECF-9BC4-C8DB1BDDE744}"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38744287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D5C4585-82B1-4B04-B044-C265ED3F23CB}" type="datetimeFigureOut">
              <a:rPr lang="en-US">
                <a:solidFill>
                  <a:prstClr val="black">
                    <a:tint val="75000"/>
                  </a:prstClr>
                </a:solidFill>
              </a:rPr>
              <a:pPr>
                <a:defRPr/>
              </a:pPr>
              <a:t>11/18/2013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7E23FE5E-B8D6-4371-AD22-7516F1A2AABE}"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049633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EE6191C2-D156-4D03-97E9-AC581AC4E1CF}" type="datetimeFigureOut">
              <a:rPr lang="en-US"/>
              <a:pPr>
                <a:defRPr/>
              </a:pPr>
              <a:t>11/18/2013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322DC25-93E7-4D41-9DC6-186EFB906885}"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64525E3E-347F-4B9B-A826-42061FE1F104}" type="datetimeFigureOut">
              <a:rPr lang="en-US"/>
              <a:pPr>
                <a:defRPr/>
              </a:pPr>
              <a:t>11/18/2013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C93EAC4-D91A-43C4-BE3A-0C52D46D0E06}"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E4A2B817-4574-4707-9787-1F0DFC5A0579}" type="datetimeFigureOut">
              <a:rPr lang="en-US"/>
              <a:pPr>
                <a:defRPr/>
              </a:pPr>
              <a:t>11/18/2013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BCFC1A0-8CF6-42B4-8814-84C652B61E31}"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C029ACA4-3C7B-456F-AAE9-B524EAF2448E}" type="datetimeFigureOut">
              <a:rPr lang="en-US"/>
              <a:pPr>
                <a:defRPr/>
              </a:pPr>
              <a:t>11/18/2013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9309BA0-33F4-4C59-8591-4D9A58E7E99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9613C28D-E991-46E7-B4F8-B43AC3BC3151}" type="datetimeFigureOut">
              <a:rPr lang="en-US"/>
              <a:pPr>
                <a:defRPr/>
              </a:pPr>
              <a:t>11/18/2013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B87A4C9D-E60B-402E-B6D7-F82B7358244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5"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EE05E7D7-D2BB-463E-A9FD-C80588571879}" type="datetimeFigureOut">
              <a:rPr lang="en-US">
                <a:solidFill>
                  <a:prstClr val="black">
                    <a:tint val="75000"/>
                  </a:prstClr>
                </a:solidFill>
              </a:rPr>
              <a:pPr>
                <a:defRPr/>
              </a:pPr>
              <a:t>11/18/2013</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75222C77-4F90-4FBD-A098-32F021933E98}" type="slidenum">
              <a:rPr lang="en-US">
                <a:solidFill>
                  <a:prstClr val="black">
                    <a:tint val="75000"/>
                  </a:prstClr>
                </a:solidFill>
              </a:rPr>
              <a:pPr>
                <a:def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2127DE45-9AB3-44FE-A20E-EC06D1436E7C}" type="datetimeFigureOut">
              <a:rPr lang="en-US" smtClean="0">
                <a:solidFill>
                  <a:prstClr val="black">
                    <a:tint val="75000"/>
                  </a:prstClr>
                </a:solidFill>
                <a:latin typeface="Calibri"/>
              </a:rPr>
              <a:pPr fontAlgn="auto">
                <a:spcBef>
                  <a:spcPts val="0"/>
                </a:spcBef>
                <a:spcAft>
                  <a:spcPts val="0"/>
                </a:spcAft>
              </a:pPr>
              <a:t>11/18/2013</a:t>
            </a:fld>
            <a:endParaRPr lang="en-US">
              <a:solidFill>
                <a:prstClr val="black">
                  <a:tint val="75000"/>
                </a:prstClr>
              </a:solidFill>
              <a:latin typeface="Calibri"/>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en-US">
              <a:solidFill>
                <a:prstClr val="black">
                  <a:tint val="75000"/>
                </a:prstClr>
              </a:solidFill>
              <a:latin typeface="Calibri"/>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23AA80FB-7487-4CFE-AB4F-5F1B3EE535C1}" type="slidenum">
              <a:rPr lang="en-US" smtClean="0">
                <a:solidFill>
                  <a:prstClr val="black">
                    <a:tint val="75000"/>
                  </a:prstClr>
                </a:solidFill>
                <a:latin typeface="Calibri"/>
              </a:rPr>
              <a:pPr fontAlgn="auto">
                <a:spcBef>
                  <a:spcPts val="0"/>
                </a:spcBef>
                <a:spcAft>
                  <a:spcPts val="0"/>
                </a:spcAft>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711497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F9D0DF11-89A7-4BE5-8E67-B6B2EFB29A71}" type="datetimeFigureOut">
              <a:rPr lang="en-US">
                <a:solidFill>
                  <a:prstClr val="black">
                    <a:tint val="75000"/>
                  </a:prstClr>
                </a:solidFill>
              </a:rPr>
              <a:pPr>
                <a:defRPr/>
              </a:pPr>
              <a:t>11/18/2013</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CA76CD13-595C-41DD-B87F-8D874D80333C}"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85404988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3E92A80B-6993-4FFC-84C1-849EEEF832A8}" type="datetimeFigureOut">
              <a:rPr lang="en-US">
                <a:solidFill>
                  <a:prstClr val="black">
                    <a:tint val="75000"/>
                  </a:prstClr>
                </a:solidFill>
              </a:rPr>
              <a:pPr>
                <a:defRPr/>
              </a:pPr>
              <a:t>11/18/2013</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3C47B6AC-E47F-49CA-A173-C52E3AF93263}"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66605510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3.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6.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6.xml"/><Relationship Id="rId1" Type="http://schemas.openxmlformats.org/officeDocument/2006/relationships/tags" Target="../tags/tag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6.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3.xml"/><Relationship Id="rId1" Type="http://schemas.openxmlformats.org/officeDocument/2006/relationships/tags" Target="../tags/tag3.xml"/><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3.xml"/><Relationship Id="rId1" Type="http://schemas.openxmlformats.org/officeDocument/2006/relationships/themeOverride" Target="../theme/themeOverride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3.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22.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file:///C:\Users\jcanderson\Dropbox\Courses\132\Devices%2013\DE976ACD_0.wmv" TargetMode="External"/><Relationship Id="rId1" Type="http://schemas.microsoft.com/office/2007/relationships/media" Target="file:///C:\Users\jcanderson\Dropbox\Courses\132\Devices%2013\DE976ACD_0.wmv" TargetMode="External"/><Relationship Id="rId5" Type="http://schemas.openxmlformats.org/officeDocument/2006/relationships/image" Target="../media/image7.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87575"/>
            <a:ext cx="7391400" cy="1470025"/>
          </a:xfrm>
        </p:spPr>
        <p:txBody>
          <a:bodyPr/>
          <a:lstStyle/>
          <a:p>
            <a:r>
              <a:rPr lang="en-US" dirty="0" smtClean="0">
                <a:solidFill>
                  <a:schemeClr val="bg1"/>
                </a:solidFill>
                <a:latin typeface="Rockwell Extra Bold" pitchFamily="18" charset="0"/>
              </a:rPr>
              <a:t>Refactoring</a:t>
            </a:r>
            <a:endParaRPr lang="en-US" dirty="0">
              <a:solidFill>
                <a:schemeClr val="bg1"/>
              </a:solidFill>
              <a:latin typeface="Rockwell Extra Bold" pitchFamily="18" charset="0"/>
            </a:endParaRPr>
          </a:p>
        </p:txBody>
      </p:sp>
    </p:spTree>
    <p:extLst>
      <p:ext uri="{BB962C8B-B14F-4D97-AF65-F5344CB8AC3E}">
        <p14:creationId xmlns:p14="http://schemas.microsoft.com/office/powerpoint/2010/main" val="327851895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275" y="490538"/>
            <a:ext cx="7791450" cy="587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Rectangle 2"/>
          <p:cNvSpPr>
            <a:spLocks noChangeArrowheads="1"/>
          </p:cNvSpPr>
          <p:nvPr/>
        </p:nvSpPr>
        <p:spPr bwMode="auto">
          <a:xfrm>
            <a:off x="6781800" y="228600"/>
            <a:ext cx="22971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mtClean="0">
                <a:solidFill>
                  <a:prstClr val="black"/>
                </a:solidFill>
              </a:rPr>
              <a:t>PMID 16729053 </a:t>
            </a:r>
          </a:p>
        </p:txBody>
      </p:sp>
    </p:spTree>
    <p:extLst>
      <p:ext uri="{BB962C8B-B14F-4D97-AF65-F5344CB8AC3E}">
        <p14:creationId xmlns:p14="http://schemas.microsoft.com/office/powerpoint/2010/main" val="1801102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4"/>
          <p:cNvSpPr txBox="1">
            <a:spLocks noChangeArrowheads="1"/>
          </p:cNvSpPr>
          <p:nvPr/>
        </p:nvSpPr>
        <p:spPr bwMode="auto">
          <a:xfrm>
            <a:off x="457200" y="228600"/>
            <a:ext cx="8610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800" smtClean="0">
                <a:solidFill>
                  <a:prstClr val="black"/>
                </a:solidFill>
                <a:latin typeface="Rockwell Extra Bold" pitchFamily="18" charset="0"/>
              </a:rPr>
              <a:t>Refactoring T7 Phage</a:t>
            </a:r>
            <a:endParaRPr lang="en-US" altLang="en-US" sz="2800" i="1" smtClean="0">
              <a:solidFill>
                <a:prstClr val="black"/>
              </a:solidFill>
              <a:latin typeface="Rockwell Extra Bold" pitchFamily="18" charset="0"/>
            </a:endParaRPr>
          </a:p>
        </p:txBody>
      </p:sp>
      <p:pic>
        <p:nvPicPr>
          <p:cNvPr id="819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066800"/>
            <a:ext cx="8915400"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a:spLocks noChangeArrowheads="1"/>
          </p:cNvSpPr>
          <p:nvPr/>
        </p:nvSpPr>
        <p:spPr bwMode="auto">
          <a:xfrm>
            <a:off x="838200" y="3200400"/>
            <a:ext cx="8077200" cy="2862263"/>
          </a:xfrm>
          <a:prstGeom prst="rect">
            <a:avLst/>
          </a:prstGeom>
          <a:noFill/>
          <a:ln w="9525">
            <a:noFill/>
            <a:miter lim="800000"/>
            <a:headEnd/>
            <a:tailEnd/>
          </a:ln>
        </p:spPr>
        <p:txBody>
          <a:bodyPr>
            <a:spAutoFit/>
          </a:bodyPr>
          <a:lstStyle/>
          <a:p>
            <a:pPr marL="457200" indent="-457200" fontAlgn="auto">
              <a:spcBef>
                <a:spcPts val="0"/>
              </a:spcBef>
              <a:spcAft>
                <a:spcPts val="0"/>
              </a:spcAft>
              <a:buFont typeface="Wingdings" pitchFamily="2" charset="2"/>
              <a:buChar char="§"/>
              <a:defRPr/>
            </a:pPr>
            <a:r>
              <a:rPr lang="en-US" sz="2000" dirty="0">
                <a:solidFill>
                  <a:prstClr val="black">
                    <a:lumMod val="85000"/>
                    <a:lumOff val="15000"/>
                  </a:prstClr>
                </a:solidFill>
                <a:latin typeface="Calibri" pitchFamily="34" charset="0"/>
                <a:cs typeface="+mn-cs"/>
              </a:rPr>
              <a:t>Previous efforts to model T7 phage infection were unable to make predictions about the effects of mutations in T7</a:t>
            </a:r>
          </a:p>
          <a:p>
            <a:pPr marL="457200" indent="-457200" fontAlgn="auto">
              <a:spcBef>
                <a:spcPts val="0"/>
              </a:spcBef>
              <a:spcAft>
                <a:spcPts val="0"/>
              </a:spcAft>
              <a:buFont typeface="Wingdings" pitchFamily="2" charset="2"/>
              <a:buChar char="§"/>
              <a:defRPr/>
            </a:pPr>
            <a:r>
              <a:rPr lang="en-US" sz="2000" dirty="0">
                <a:solidFill>
                  <a:prstClr val="black">
                    <a:lumMod val="85000"/>
                    <a:lumOff val="15000"/>
                  </a:prstClr>
                </a:solidFill>
                <a:latin typeface="Calibri" pitchFamily="34" charset="0"/>
                <a:cs typeface="+mn-cs"/>
              </a:rPr>
              <a:t>Clearly there are aspects of T7 that are either misunderstood, or just not yet identified</a:t>
            </a:r>
          </a:p>
          <a:p>
            <a:pPr marL="457200" indent="-457200" fontAlgn="auto">
              <a:spcBef>
                <a:spcPts val="0"/>
              </a:spcBef>
              <a:spcAft>
                <a:spcPts val="0"/>
              </a:spcAft>
              <a:buFont typeface="Wingdings" pitchFamily="2" charset="2"/>
              <a:buChar char="§"/>
              <a:defRPr/>
            </a:pPr>
            <a:r>
              <a:rPr lang="en-US" sz="2000" dirty="0">
                <a:solidFill>
                  <a:prstClr val="black">
                    <a:lumMod val="85000"/>
                    <a:lumOff val="15000"/>
                  </a:prstClr>
                </a:solidFill>
                <a:latin typeface="Calibri" pitchFamily="34" charset="0"/>
                <a:cs typeface="+mn-cs"/>
              </a:rPr>
              <a:t>To make a “simpler” T7, </a:t>
            </a:r>
            <a:r>
              <a:rPr lang="en-US" sz="2000" dirty="0" err="1">
                <a:solidFill>
                  <a:prstClr val="black">
                    <a:lumMod val="85000"/>
                    <a:lumOff val="15000"/>
                  </a:prstClr>
                </a:solidFill>
                <a:latin typeface="Calibri" pitchFamily="34" charset="0"/>
                <a:cs typeface="+mn-cs"/>
              </a:rPr>
              <a:t>Endy</a:t>
            </a:r>
            <a:r>
              <a:rPr lang="en-US" sz="2000" dirty="0">
                <a:solidFill>
                  <a:prstClr val="black">
                    <a:lumMod val="85000"/>
                    <a:lumOff val="15000"/>
                  </a:prstClr>
                </a:solidFill>
                <a:latin typeface="Calibri" pitchFamily="34" charset="0"/>
                <a:cs typeface="+mn-cs"/>
              </a:rPr>
              <a:t> and co. </a:t>
            </a:r>
            <a:r>
              <a:rPr lang="en-US" sz="2000" dirty="0" err="1">
                <a:solidFill>
                  <a:prstClr val="black">
                    <a:lumMod val="85000"/>
                    <a:lumOff val="15000"/>
                  </a:prstClr>
                </a:solidFill>
                <a:latin typeface="Calibri" pitchFamily="34" charset="0"/>
                <a:cs typeface="+mn-cs"/>
              </a:rPr>
              <a:t>refactored</a:t>
            </a:r>
            <a:r>
              <a:rPr lang="en-US" sz="2000" dirty="0">
                <a:solidFill>
                  <a:prstClr val="black">
                    <a:lumMod val="85000"/>
                    <a:lumOff val="15000"/>
                  </a:prstClr>
                </a:solidFill>
                <a:latin typeface="Calibri" pitchFamily="34" charset="0"/>
                <a:cs typeface="+mn-cs"/>
              </a:rPr>
              <a:t> T7 into a cloning-friendly variant</a:t>
            </a:r>
          </a:p>
          <a:p>
            <a:pPr marL="457200" indent="-457200" fontAlgn="auto">
              <a:spcBef>
                <a:spcPts val="0"/>
              </a:spcBef>
              <a:spcAft>
                <a:spcPts val="0"/>
              </a:spcAft>
              <a:buFont typeface="Wingdings" pitchFamily="2" charset="2"/>
              <a:buChar char="§"/>
              <a:defRPr/>
            </a:pPr>
            <a:r>
              <a:rPr lang="en-US" sz="2000" dirty="0">
                <a:solidFill>
                  <a:prstClr val="black">
                    <a:lumMod val="85000"/>
                    <a:lumOff val="15000"/>
                  </a:prstClr>
                </a:solidFill>
                <a:latin typeface="Calibri" pitchFamily="34" charset="0"/>
                <a:cs typeface="+mn-cs"/>
              </a:rPr>
              <a:t>The essential difference between “T7.1” and wt is the introduction of unique restriction sites at useful spots and the repair of overlapping genes into “normal” separated </a:t>
            </a:r>
            <a:r>
              <a:rPr lang="en-US" sz="2000" dirty="0" err="1">
                <a:solidFill>
                  <a:prstClr val="black">
                    <a:lumMod val="85000"/>
                    <a:lumOff val="15000"/>
                  </a:prstClr>
                </a:solidFill>
                <a:latin typeface="Calibri" pitchFamily="34" charset="0"/>
                <a:cs typeface="+mn-cs"/>
              </a:rPr>
              <a:t>operons</a:t>
            </a:r>
            <a:endParaRPr lang="en-US" sz="2000" dirty="0">
              <a:solidFill>
                <a:prstClr val="black">
                  <a:lumMod val="85000"/>
                  <a:lumOff val="15000"/>
                </a:prstClr>
              </a:solidFill>
              <a:latin typeface="Calibri" pitchFamily="34" charset="0"/>
              <a:cs typeface="+mn-cs"/>
            </a:endParaRPr>
          </a:p>
        </p:txBody>
      </p:sp>
    </p:spTree>
    <p:custDataLst>
      <p:tags r:id="rId1"/>
    </p:custDataLst>
    <p:extLst>
      <p:ext uri="{BB962C8B-B14F-4D97-AF65-F5344CB8AC3E}">
        <p14:creationId xmlns:p14="http://schemas.microsoft.com/office/powerpoint/2010/main" val="41901107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4"/>
          <p:cNvSpPr txBox="1">
            <a:spLocks noChangeArrowheads="1"/>
          </p:cNvSpPr>
          <p:nvPr/>
        </p:nvSpPr>
        <p:spPr bwMode="auto">
          <a:xfrm>
            <a:off x="457200" y="228600"/>
            <a:ext cx="8610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800" smtClean="0">
                <a:solidFill>
                  <a:prstClr val="black"/>
                </a:solidFill>
                <a:latin typeface="Rockwell Extra Bold" pitchFamily="18" charset="0"/>
              </a:rPr>
              <a:t>…and it’s still viable</a:t>
            </a:r>
            <a:endParaRPr lang="en-US" altLang="en-US" sz="2800" i="1" smtClean="0">
              <a:solidFill>
                <a:prstClr val="black"/>
              </a:solidFill>
              <a:latin typeface="Rockwell Extra Bold" pitchFamily="18" charset="0"/>
            </a:endParaRPr>
          </a:p>
        </p:txBody>
      </p:sp>
      <p:pic>
        <p:nvPicPr>
          <p:cNvPr id="921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143000"/>
            <a:ext cx="2351088"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3810000"/>
            <a:ext cx="2411413" cy="237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1" name="TextBox 6"/>
          <p:cNvSpPr txBox="1">
            <a:spLocks noChangeArrowheads="1"/>
          </p:cNvSpPr>
          <p:nvPr/>
        </p:nvSpPr>
        <p:spPr bwMode="auto">
          <a:xfrm>
            <a:off x="914400" y="3430588"/>
            <a:ext cx="10699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mtClean="0">
                <a:solidFill>
                  <a:prstClr val="black"/>
                </a:solidFill>
              </a:rPr>
              <a:t>Wildtype</a:t>
            </a:r>
          </a:p>
        </p:txBody>
      </p:sp>
      <p:sp>
        <p:nvSpPr>
          <p:cNvPr id="9222" name="TextBox 7"/>
          <p:cNvSpPr txBox="1">
            <a:spLocks noChangeArrowheads="1"/>
          </p:cNvSpPr>
          <p:nvPr/>
        </p:nvSpPr>
        <p:spPr bwMode="auto">
          <a:xfrm>
            <a:off x="820738" y="6107113"/>
            <a:ext cx="13128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mtClean="0">
                <a:solidFill>
                  <a:prstClr val="black"/>
                </a:solidFill>
              </a:rPr>
              <a:t>Refactored</a:t>
            </a:r>
          </a:p>
        </p:txBody>
      </p:sp>
      <p:pic>
        <p:nvPicPr>
          <p:cNvPr id="9223"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0" y="1295400"/>
            <a:ext cx="6002338"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405549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1752600" y="2209800"/>
            <a:ext cx="6324600" cy="1446550"/>
          </a:xfrm>
          <a:prstGeom prst="rect">
            <a:avLst/>
          </a:prstGeom>
          <a:noFill/>
          <a:ln w="9525">
            <a:noFill/>
            <a:miter lim="800000"/>
            <a:headEnd/>
            <a:tailEnd/>
          </a:ln>
        </p:spPr>
        <p:txBody>
          <a:bodyPr>
            <a:spAutoFit/>
          </a:bodyPr>
          <a:lstStyle/>
          <a:p>
            <a:r>
              <a:rPr lang="en-US" sz="4400" dirty="0" smtClean="0">
                <a:solidFill>
                  <a:prstClr val="white"/>
                </a:solidFill>
                <a:latin typeface="Rockwell Extra Bold" pitchFamily="18" charset="0"/>
              </a:rPr>
              <a:t>Refactoring </a:t>
            </a:r>
            <a:r>
              <a:rPr lang="en-US" sz="4400" dirty="0" err="1" smtClean="0">
                <a:solidFill>
                  <a:prstClr val="white"/>
                </a:solidFill>
                <a:latin typeface="Rockwell Extra Bold" pitchFamily="18" charset="0"/>
              </a:rPr>
              <a:t>Nitrogenase</a:t>
            </a:r>
            <a:endParaRPr lang="en-US" sz="4400" dirty="0">
              <a:solidFill>
                <a:prstClr val="white"/>
              </a:solidFill>
              <a:latin typeface="Rockwell Extra Bold" pitchFamily="18" charset="0"/>
            </a:endParaRPr>
          </a:p>
        </p:txBody>
      </p:sp>
      <p:sp>
        <p:nvSpPr>
          <p:cNvPr id="3" name="TextBox 2"/>
          <p:cNvSpPr txBox="1"/>
          <p:nvPr/>
        </p:nvSpPr>
        <p:spPr>
          <a:xfrm>
            <a:off x="5334000" y="6324600"/>
            <a:ext cx="3581400" cy="369332"/>
          </a:xfrm>
          <a:prstGeom prst="rect">
            <a:avLst/>
          </a:prstGeom>
          <a:noFill/>
        </p:spPr>
        <p:txBody>
          <a:bodyPr wrap="square" rtlCol="0">
            <a:spAutoFit/>
          </a:bodyPr>
          <a:lstStyle/>
          <a:p>
            <a:r>
              <a:rPr lang="en-US" dirty="0" smtClean="0">
                <a:solidFill>
                  <a:schemeClr val="bg1"/>
                </a:solidFill>
              </a:rPr>
              <a:t>PMID: 22509035</a:t>
            </a:r>
            <a:endParaRPr lang="en-US"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2"/>
          <p:cNvPicPr>
            <a:picLocks noChangeAspect="1" noChangeArrowheads="1"/>
          </p:cNvPicPr>
          <p:nvPr/>
        </p:nvPicPr>
        <p:blipFill>
          <a:blip r:embed="rId3" cstate="print"/>
          <a:srcRect/>
          <a:stretch>
            <a:fillRect/>
          </a:stretch>
        </p:blipFill>
        <p:spPr bwMode="auto">
          <a:xfrm>
            <a:off x="609600" y="990600"/>
            <a:ext cx="7877432" cy="1905000"/>
          </a:xfrm>
          <a:prstGeom prst="rect">
            <a:avLst/>
          </a:prstGeom>
          <a:noFill/>
          <a:ln w="9525">
            <a:noFill/>
            <a:miter lim="800000"/>
            <a:headEnd/>
            <a:tailEnd/>
          </a:ln>
        </p:spPr>
      </p:pic>
      <p:pic>
        <p:nvPicPr>
          <p:cNvPr id="65539" name="Picture 3"/>
          <p:cNvPicPr>
            <a:picLocks noChangeAspect="1" noChangeArrowheads="1"/>
          </p:cNvPicPr>
          <p:nvPr/>
        </p:nvPicPr>
        <p:blipFill>
          <a:blip r:embed="rId4" cstate="print"/>
          <a:srcRect/>
          <a:stretch>
            <a:fillRect/>
          </a:stretch>
        </p:blipFill>
        <p:spPr bwMode="auto">
          <a:xfrm>
            <a:off x="1066800" y="3048000"/>
            <a:ext cx="3314700" cy="3438525"/>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295400"/>
            <a:ext cx="5638800" cy="5153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a:spLocks noChangeArrowheads="1"/>
          </p:cNvSpPr>
          <p:nvPr/>
        </p:nvSpPr>
        <p:spPr bwMode="auto">
          <a:xfrm>
            <a:off x="457200" y="228600"/>
            <a:ext cx="8610600" cy="523875"/>
          </a:xfrm>
          <a:prstGeom prst="rect">
            <a:avLst/>
          </a:prstGeom>
          <a:noFill/>
          <a:ln w="9525">
            <a:noFill/>
            <a:miter lim="800000"/>
            <a:headEnd/>
            <a:tailEnd/>
          </a:ln>
        </p:spPr>
        <p:txBody>
          <a:bodyPr>
            <a:spAutoFit/>
          </a:bodyPr>
          <a:lstStyle/>
          <a:p>
            <a:r>
              <a:rPr lang="en-US" sz="2800" dirty="0" err="1" smtClean="0">
                <a:latin typeface="Rockwell Extra Bold" pitchFamily="18" charset="0"/>
              </a:rPr>
              <a:t>Nitrogenase</a:t>
            </a:r>
            <a:r>
              <a:rPr lang="en-US" sz="2800" dirty="0" smtClean="0">
                <a:latin typeface="Rockwell Extra Bold" pitchFamily="18" charset="0"/>
              </a:rPr>
              <a:t> Complex</a:t>
            </a:r>
            <a:endParaRPr lang="en-US" sz="2800" dirty="0">
              <a:latin typeface="Rockwell Extra Bold" pitchFamily="18" charset="0"/>
            </a:endParaRPr>
          </a:p>
        </p:txBody>
      </p:sp>
    </p:spTree>
    <p:extLst>
      <p:ext uri="{BB962C8B-B14F-4D97-AF65-F5344CB8AC3E}">
        <p14:creationId xmlns:p14="http://schemas.microsoft.com/office/powerpoint/2010/main" val="23363875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457200" y="228600"/>
            <a:ext cx="8610600" cy="523875"/>
          </a:xfrm>
          <a:prstGeom prst="rect">
            <a:avLst/>
          </a:prstGeom>
          <a:noFill/>
          <a:ln w="9525">
            <a:noFill/>
            <a:miter lim="800000"/>
            <a:headEnd/>
            <a:tailEnd/>
          </a:ln>
        </p:spPr>
        <p:txBody>
          <a:bodyPr>
            <a:spAutoFit/>
          </a:bodyPr>
          <a:lstStyle/>
          <a:p>
            <a:r>
              <a:rPr lang="en-US" sz="2800" dirty="0" err="1" smtClean="0">
                <a:latin typeface="Rockwell Extra Bold" pitchFamily="18" charset="0"/>
              </a:rPr>
              <a:t>Nitrogenase</a:t>
            </a:r>
            <a:r>
              <a:rPr lang="en-US" sz="2800" dirty="0" smtClean="0">
                <a:latin typeface="Rockwell Extra Bold" pitchFamily="18" charset="0"/>
              </a:rPr>
              <a:t> Reaction</a:t>
            </a:r>
            <a:endParaRPr lang="en-US" sz="2800" dirty="0">
              <a:latin typeface="Rockwell Extra Bold" pitchFamily="18" charset="0"/>
            </a:endParaRPr>
          </a:p>
        </p:txBody>
      </p:sp>
      <p:pic>
        <p:nvPicPr>
          <p:cNvPr id="3074" name="Picture 2" descr=" \mathrm{N_2 + 8 \ H^+ + 8 \ e^- + 16 \ ATP + 16 \ H_2O \longrightarrow 2 \ NH_3 + H_2 + 16 \ ADP + 16 \ P_i}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371600"/>
            <a:ext cx="8756073" cy="304800"/>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44386" y="2057400"/>
            <a:ext cx="5524500" cy="4467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6218971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2"/>
          <p:cNvPicPr>
            <a:picLocks noChangeAspect="1" noChangeArrowheads="1"/>
          </p:cNvPicPr>
          <p:nvPr/>
        </p:nvPicPr>
        <p:blipFill>
          <a:blip r:embed="rId3" cstate="print"/>
          <a:srcRect/>
          <a:stretch>
            <a:fillRect/>
          </a:stretch>
        </p:blipFill>
        <p:spPr bwMode="auto">
          <a:xfrm>
            <a:off x="1600200" y="762000"/>
            <a:ext cx="6210300" cy="5648325"/>
          </a:xfrm>
          <a:prstGeom prst="rect">
            <a:avLst/>
          </a:prstGeom>
          <a:noFill/>
          <a:ln w="9525">
            <a:noFill/>
            <a:miter lim="800000"/>
            <a:headEnd/>
            <a:tailEnd/>
          </a:ln>
        </p:spPr>
      </p:pic>
      <p:sp>
        <p:nvSpPr>
          <p:cNvPr id="5" name="TextBox 4"/>
          <p:cNvSpPr txBox="1">
            <a:spLocks noChangeArrowheads="1"/>
          </p:cNvSpPr>
          <p:nvPr/>
        </p:nvSpPr>
        <p:spPr bwMode="auto">
          <a:xfrm>
            <a:off x="457200" y="228600"/>
            <a:ext cx="8610600" cy="523875"/>
          </a:xfrm>
          <a:prstGeom prst="rect">
            <a:avLst/>
          </a:prstGeom>
          <a:noFill/>
          <a:ln w="9525">
            <a:noFill/>
            <a:miter lim="800000"/>
            <a:headEnd/>
            <a:tailEnd/>
          </a:ln>
        </p:spPr>
        <p:txBody>
          <a:bodyPr>
            <a:spAutoFit/>
          </a:bodyPr>
          <a:lstStyle/>
          <a:p>
            <a:r>
              <a:rPr lang="en-US" sz="2800" dirty="0" smtClean="0">
                <a:latin typeface="Rockwell Extra Bold" pitchFamily="18" charset="0"/>
              </a:rPr>
              <a:t>Refactoring </a:t>
            </a:r>
            <a:r>
              <a:rPr lang="en-US" sz="2800" dirty="0" err="1" smtClean="0">
                <a:latin typeface="Rockwell Extra Bold" pitchFamily="18" charset="0"/>
              </a:rPr>
              <a:t>Nitrogenase</a:t>
            </a:r>
            <a:endParaRPr lang="en-US" sz="2800" dirty="0">
              <a:latin typeface="Rockwell Extra Bold"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a:spLocks noChangeArrowheads="1"/>
          </p:cNvSpPr>
          <p:nvPr/>
        </p:nvSpPr>
        <p:spPr bwMode="auto">
          <a:xfrm>
            <a:off x="457200" y="228600"/>
            <a:ext cx="8610600" cy="523875"/>
          </a:xfrm>
          <a:prstGeom prst="rect">
            <a:avLst/>
          </a:prstGeom>
          <a:noFill/>
          <a:ln w="9525">
            <a:noFill/>
            <a:miter lim="800000"/>
            <a:headEnd/>
            <a:tailEnd/>
          </a:ln>
        </p:spPr>
        <p:txBody>
          <a:bodyPr>
            <a:spAutoFit/>
          </a:bodyPr>
          <a:lstStyle/>
          <a:p>
            <a:r>
              <a:rPr lang="en-US" sz="2800" dirty="0" smtClean="0">
                <a:latin typeface="Rockwell Extra Bold" pitchFamily="18" charset="0"/>
              </a:rPr>
              <a:t>Complementation</a:t>
            </a:r>
            <a:endParaRPr lang="en-US" sz="2800" dirty="0">
              <a:latin typeface="Rockwell Extra Bold" pitchFamily="18" charset="0"/>
            </a:endParaRP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990600"/>
            <a:ext cx="7108109" cy="533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692305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bg1"/>
                </a:solidFill>
                <a:latin typeface="Rockwell Extra Bold" pitchFamily="18" charset="0"/>
              </a:rPr>
              <a:t>Photosynthetic Clusters</a:t>
            </a:r>
            <a:endParaRPr lang="en-US" dirty="0">
              <a:solidFill>
                <a:schemeClr val="bg1"/>
              </a:solidFill>
              <a:latin typeface="Rockwell Extra Bold" pitchFamily="18"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87575"/>
            <a:ext cx="7391400" cy="1470025"/>
          </a:xfrm>
        </p:spPr>
        <p:txBody>
          <a:bodyPr/>
          <a:lstStyle/>
          <a:p>
            <a:r>
              <a:rPr lang="en-US" dirty="0" smtClean="0">
                <a:solidFill>
                  <a:schemeClr val="bg1"/>
                </a:solidFill>
                <a:latin typeface="Rockwell Extra Bold" pitchFamily="18" charset="0"/>
              </a:rPr>
              <a:t>Complex Devices and Refactoring</a:t>
            </a:r>
            <a:endParaRPr lang="en-US" dirty="0">
              <a:solidFill>
                <a:schemeClr val="bg1"/>
              </a:solidFill>
              <a:latin typeface="Rockwell Extra Bold" pitchFamily="18" charset="0"/>
            </a:endParaRPr>
          </a:p>
        </p:txBody>
      </p:sp>
    </p:spTree>
    <p:extLst>
      <p:ext uri="{BB962C8B-B14F-4D97-AF65-F5344CB8AC3E}">
        <p14:creationId xmlns:p14="http://schemas.microsoft.com/office/powerpoint/2010/main" val="118297909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5943600" y="762000"/>
            <a:ext cx="3200400" cy="3970318"/>
          </a:xfrm>
          <a:prstGeom prst="rect">
            <a:avLst/>
          </a:prstGeom>
          <a:noFill/>
          <a:ln w="9525">
            <a:noFill/>
            <a:miter lim="800000"/>
            <a:headEnd/>
            <a:tailEnd/>
          </a:ln>
        </p:spPr>
        <p:txBody>
          <a:bodyPr>
            <a:spAutoFit/>
          </a:bodyPr>
          <a:lstStyle/>
          <a:p>
            <a:pPr marL="457200" indent="-457200" fontAlgn="auto">
              <a:spcBef>
                <a:spcPts val="0"/>
              </a:spcBef>
              <a:spcAft>
                <a:spcPts val="0"/>
              </a:spcAft>
              <a:buFont typeface="Wingdings" pitchFamily="2" charset="2"/>
              <a:buChar char="§"/>
              <a:defRPr/>
            </a:pPr>
            <a:r>
              <a:rPr lang="en-US" dirty="0">
                <a:solidFill>
                  <a:schemeClr val="tx1">
                    <a:lumMod val="85000"/>
                    <a:lumOff val="15000"/>
                  </a:schemeClr>
                </a:solidFill>
                <a:latin typeface="Calibri" pitchFamily="34" charset="0"/>
                <a:cs typeface="+mn-cs"/>
              </a:rPr>
              <a:t>Many bacteria, including </a:t>
            </a:r>
            <a:r>
              <a:rPr lang="en-US" dirty="0" err="1">
                <a:solidFill>
                  <a:schemeClr val="tx1">
                    <a:lumMod val="85000"/>
                    <a:lumOff val="15000"/>
                  </a:schemeClr>
                </a:solidFill>
                <a:latin typeface="Calibri" pitchFamily="34" charset="0"/>
                <a:cs typeface="+mn-cs"/>
              </a:rPr>
              <a:t>Cyanobacteria</a:t>
            </a:r>
            <a:r>
              <a:rPr lang="en-US" dirty="0">
                <a:solidFill>
                  <a:schemeClr val="tx1">
                    <a:lumMod val="85000"/>
                    <a:lumOff val="15000"/>
                  </a:schemeClr>
                </a:solidFill>
                <a:latin typeface="Calibri" pitchFamily="34" charset="0"/>
                <a:cs typeface="+mn-cs"/>
              </a:rPr>
              <a:t>, do photosynthesis</a:t>
            </a:r>
          </a:p>
          <a:p>
            <a:pPr marL="457200" indent="-457200" fontAlgn="auto">
              <a:spcBef>
                <a:spcPts val="0"/>
              </a:spcBef>
              <a:spcAft>
                <a:spcPts val="0"/>
              </a:spcAft>
              <a:buFont typeface="Wingdings" pitchFamily="2" charset="2"/>
              <a:buChar char="§"/>
              <a:defRPr/>
            </a:pPr>
            <a:endParaRPr lang="en-US" dirty="0">
              <a:solidFill>
                <a:schemeClr val="tx1">
                  <a:lumMod val="85000"/>
                  <a:lumOff val="15000"/>
                </a:schemeClr>
              </a:solidFill>
              <a:latin typeface="Calibri" pitchFamily="34" charset="0"/>
              <a:cs typeface="+mn-cs"/>
            </a:endParaRPr>
          </a:p>
          <a:p>
            <a:pPr marL="457200" indent="-457200" fontAlgn="auto">
              <a:spcBef>
                <a:spcPts val="0"/>
              </a:spcBef>
              <a:spcAft>
                <a:spcPts val="0"/>
              </a:spcAft>
              <a:buFont typeface="Wingdings" pitchFamily="2" charset="2"/>
              <a:buChar char="§"/>
              <a:defRPr/>
            </a:pPr>
            <a:r>
              <a:rPr lang="en-US" dirty="0" smtClean="0">
                <a:solidFill>
                  <a:schemeClr val="tx1">
                    <a:lumMod val="85000"/>
                    <a:lumOff val="15000"/>
                  </a:schemeClr>
                </a:solidFill>
                <a:latin typeface="Calibri" pitchFamily="34" charset="0"/>
                <a:cs typeface="+mn-cs"/>
              </a:rPr>
              <a:t>Combination </a:t>
            </a:r>
            <a:r>
              <a:rPr lang="en-US" dirty="0">
                <a:solidFill>
                  <a:schemeClr val="tx1">
                    <a:lumMod val="85000"/>
                    <a:lumOff val="15000"/>
                  </a:schemeClr>
                </a:solidFill>
                <a:latin typeface="Calibri" pitchFamily="34" charset="0"/>
                <a:cs typeface="+mn-cs"/>
              </a:rPr>
              <a:t>of light harvesting (the photosystem), and carbon fixation (the </a:t>
            </a:r>
            <a:r>
              <a:rPr lang="en-US" dirty="0" err="1">
                <a:solidFill>
                  <a:schemeClr val="tx1">
                    <a:lumMod val="85000"/>
                    <a:lumOff val="15000"/>
                  </a:schemeClr>
                </a:solidFill>
                <a:latin typeface="Calibri" pitchFamily="34" charset="0"/>
                <a:cs typeface="+mn-cs"/>
              </a:rPr>
              <a:t>carboxysome</a:t>
            </a:r>
            <a:r>
              <a:rPr lang="en-US" dirty="0">
                <a:solidFill>
                  <a:schemeClr val="tx1">
                    <a:lumMod val="85000"/>
                    <a:lumOff val="15000"/>
                  </a:schemeClr>
                </a:solidFill>
                <a:latin typeface="Calibri" pitchFamily="34" charset="0"/>
                <a:cs typeface="+mn-cs"/>
              </a:rPr>
              <a:t>)</a:t>
            </a:r>
          </a:p>
          <a:p>
            <a:pPr marL="457200" indent="-457200" fontAlgn="auto">
              <a:spcBef>
                <a:spcPts val="0"/>
              </a:spcBef>
              <a:spcAft>
                <a:spcPts val="0"/>
              </a:spcAft>
              <a:buFont typeface="Wingdings" pitchFamily="2" charset="2"/>
              <a:buChar char="§"/>
              <a:defRPr/>
            </a:pPr>
            <a:endParaRPr lang="en-US" dirty="0" smtClean="0">
              <a:solidFill>
                <a:schemeClr val="tx1">
                  <a:lumMod val="85000"/>
                  <a:lumOff val="15000"/>
                </a:schemeClr>
              </a:solidFill>
              <a:latin typeface="Calibri" pitchFamily="34" charset="0"/>
              <a:cs typeface="+mn-cs"/>
            </a:endParaRPr>
          </a:p>
          <a:p>
            <a:pPr marL="457200" indent="-457200" fontAlgn="auto">
              <a:spcBef>
                <a:spcPts val="0"/>
              </a:spcBef>
              <a:spcAft>
                <a:spcPts val="0"/>
              </a:spcAft>
              <a:buFont typeface="Wingdings" pitchFamily="2" charset="2"/>
              <a:buChar char="§"/>
              <a:defRPr/>
            </a:pPr>
            <a:r>
              <a:rPr lang="en-US" dirty="0" smtClean="0">
                <a:solidFill>
                  <a:schemeClr val="tx1">
                    <a:lumMod val="85000"/>
                    <a:lumOff val="15000"/>
                  </a:schemeClr>
                </a:solidFill>
                <a:latin typeface="Calibri" pitchFamily="34" charset="0"/>
                <a:cs typeface="+mn-cs"/>
              </a:rPr>
              <a:t>Compartmentalized </a:t>
            </a:r>
            <a:r>
              <a:rPr lang="en-US" dirty="0">
                <a:solidFill>
                  <a:schemeClr val="tx1">
                    <a:lumMod val="85000"/>
                    <a:lumOff val="15000"/>
                  </a:schemeClr>
                </a:solidFill>
                <a:latin typeface="Calibri" pitchFamily="34" charset="0"/>
                <a:cs typeface="+mn-cs"/>
              </a:rPr>
              <a:t>within bacteria</a:t>
            </a:r>
          </a:p>
          <a:p>
            <a:pPr marL="457200" indent="-457200" fontAlgn="auto">
              <a:spcBef>
                <a:spcPts val="0"/>
              </a:spcBef>
              <a:spcAft>
                <a:spcPts val="0"/>
              </a:spcAft>
              <a:buFont typeface="Wingdings" pitchFamily="2" charset="2"/>
              <a:buChar char="§"/>
              <a:defRPr/>
            </a:pPr>
            <a:endParaRPr lang="en-US" dirty="0" smtClean="0">
              <a:solidFill>
                <a:schemeClr val="tx1">
                  <a:lumMod val="85000"/>
                  <a:lumOff val="15000"/>
                </a:schemeClr>
              </a:solidFill>
              <a:latin typeface="Calibri" pitchFamily="34" charset="0"/>
              <a:cs typeface="+mn-cs"/>
            </a:endParaRPr>
          </a:p>
          <a:p>
            <a:pPr marL="457200" indent="-457200" fontAlgn="auto">
              <a:spcBef>
                <a:spcPts val="0"/>
              </a:spcBef>
              <a:spcAft>
                <a:spcPts val="0"/>
              </a:spcAft>
              <a:buFont typeface="Wingdings" pitchFamily="2" charset="2"/>
              <a:buChar char="§"/>
              <a:defRPr/>
            </a:pPr>
            <a:r>
              <a:rPr lang="en-US" dirty="0" smtClean="0">
                <a:solidFill>
                  <a:schemeClr val="tx1">
                    <a:lumMod val="85000"/>
                    <a:lumOff val="15000"/>
                  </a:schemeClr>
                </a:solidFill>
                <a:latin typeface="Calibri" pitchFamily="34" charset="0"/>
                <a:cs typeface="+mn-cs"/>
              </a:rPr>
              <a:t>Gene </a:t>
            </a:r>
            <a:r>
              <a:rPr lang="en-US" dirty="0">
                <a:solidFill>
                  <a:schemeClr val="tx1">
                    <a:lumMod val="85000"/>
                    <a:lumOff val="15000"/>
                  </a:schemeClr>
                </a:solidFill>
                <a:latin typeface="Calibri" pitchFamily="34" charset="0"/>
                <a:cs typeface="+mn-cs"/>
              </a:rPr>
              <a:t>cluster doesn’t do anything in </a:t>
            </a:r>
            <a:r>
              <a:rPr lang="en-US" i="1" dirty="0">
                <a:solidFill>
                  <a:schemeClr val="tx1">
                    <a:lumMod val="85000"/>
                    <a:lumOff val="15000"/>
                  </a:schemeClr>
                </a:solidFill>
                <a:latin typeface="Calibri" pitchFamily="34" charset="0"/>
                <a:cs typeface="+mn-cs"/>
              </a:rPr>
              <a:t>E. coli</a:t>
            </a:r>
          </a:p>
        </p:txBody>
      </p:sp>
      <p:sp>
        <p:nvSpPr>
          <p:cNvPr id="9219" name="TextBox 4"/>
          <p:cNvSpPr txBox="1">
            <a:spLocks noChangeArrowheads="1"/>
          </p:cNvSpPr>
          <p:nvPr/>
        </p:nvSpPr>
        <p:spPr bwMode="auto">
          <a:xfrm>
            <a:off x="457200" y="228600"/>
            <a:ext cx="8610600" cy="523875"/>
          </a:xfrm>
          <a:prstGeom prst="rect">
            <a:avLst/>
          </a:prstGeom>
          <a:noFill/>
          <a:ln w="9525">
            <a:noFill/>
            <a:miter lim="800000"/>
            <a:headEnd/>
            <a:tailEnd/>
          </a:ln>
        </p:spPr>
        <p:txBody>
          <a:bodyPr>
            <a:spAutoFit/>
          </a:bodyPr>
          <a:lstStyle/>
          <a:p>
            <a:r>
              <a:rPr lang="en-US" sz="2800">
                <a:latin typeface="Rockwell Extra Bold" pitchFamily="18" charset="0"/>
              </a:rPr>
              <a:t>Photosynthesis</a:t>
            </a:r>
          </a:p>
        </p:txBody>
      </p:sp>
      <p:pic>
        <p:nvPicPr>
          <p:cNvPr id="9220" name="Picture 5"/>
          <p:cNvPicPr>
            <a:picLocks noChangeAspect="1" noChangeArrowheads="1"/>
          </p:cNvPicPr>
          <p:nvPr/>
        </p:nvPicPr>
        <p:blipFill>
          <a:blip r:embed="rId3" cstate="print"/>
          <a:srcRect/>
          <a:stretch>
            <a:fillRect/>
          </a:stretch>
        </p:blipFill>
        <p:spPr bwMode="auto">
          <a:xfrm>
            <a:off x="228600" y="1143000"/>
            <a:ext cx="5621338" cy="4953000"/>
          </a:xfrm>
          <a:prstGeom prst="rect">
            <a:avLst/>
          </a:prstGeom>
          <a:noFill/>
          <a:ln w="9525">
            <a:noFill/>
            <a:miter lim="800000"/>
            <a:headEnd/>
            <a:tailEnd/>
          </a:ln>
        </p:spPr>
      </p:pic>
      <p:cxnSp>
        <p:nvCxnSpPr>
          <p:cNvPr id="7" name="Straight Arrow Connector 6"/>
          <p:cNvCxnSpPr/>
          <p:nvPr/>
        </p:nvCxnSpPr>
        <p:spPr>
          <a:xfrm rot="16200000" flipV="1">
            <a:off x="4381500" y="5067300"/>
            <a:ext cx="1143000"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410200" y="6096000"/>
            <a:ext cx="3733800" cy="646113"/>
          </a:xfrm>
          <a:prstGeom prst="rect">
            <a:avLst/>
          </a:prstGeom>
          <a:noFill/>
        </p:spPr>
        <p:txBody>
          <a:bodyPr>
            <a:spAutoFit/>
          </a:bodyPr>
          <a:lstStyle/>
          <a:p>
            <a:pPr>
              <a:defRPr/>
            </a:pPr>
            <a:r>
              <a:rPr lang="en-US" dirty="0">
                <a:solidFill>
                  <a:schemeClr val="tx2">
                    <a:lumMod val="75000"/>
                  </a:schemeClr>
                </a:solidFill>
                <a:latin typeface="Calibri" pitchFamily="34" charset="0"/>
                <a:cs typeface="+mn-cs"/>
              </a:rPr>
              <a:t>Goes into </a:t>
            </a:r>
            <a:r>
              <a:rPr lang="en-US" dirty="0" err="1">
                <a:solidFill>
                  <a:schemeClr val="tx2">
                    <a:lumMod val="75000"/>
                  </a:schemeClr>
                </a:solidFill>
                <a:latin typeface="Calibri" pitchFamily="34" charset="0"/>
                <a:cs typeface="+mn-cs"/>
              </a:rPr>
              <a:t>gluconeogenesis</a:t>
            </a:r>
            <a:r>
              <a:rPr lang="en-US" dirty="0">
                <a:solidFill>
                  <a:schemeClr val="tx2">
                    <a:lumMod val="75000"/>
                  </a:schemeClr>
                </a:solidFill>
                <a:latin typeface="Calibri" pitchFamily="34" charset="0"/>
                <a:cs typeface="+mn-cs"/>
              </a:rPr>
              <a:t>; also part of </a:t>
            </a:r>
            <a:r>
              <a:rPr lang="en-US" dirty="0" err="1">
                <a:solidFill>
                  <a:schemeClr val="tx2">
                    <a:lumMod val="75000"/>
                  </a:schemeClr>
                </a:solidFill>
                <a:latin typeface="Calibri" pitchFamily="34" charset="0"/>
                <a:cs typeface="+mn-cs"/>
              </a:rPr>
              <a:t>glycolysis</a:t>
            </a:r>
            <a:r>
              <a:rPr lang="en-US" dirty="0">
                <a:solidFill>
                  <a:schemeClr val="tx2">
                    <a:lumMod val="75000"/>
                  </a:schemeClr>
                </a:solidFill>
                <a:latin typeface="Calibri" pitchFamily="34" charset="0"/>
                <a:cs typeface="+mn-cs"/>
              </a:rPr>
              <a:t> (central metabolism)</a:t>
            </a:r>
          </a:p>
        </p:txBody>
      </p:sp>
      <p:cxnSp>
        <p:nvCxnSpPr>
          <p:cNvPr id="11" name="Straight Arrow Connector 10"/>
          <p:cNvCxnSpPr/>
          <p:nvPr/>
        </p:nvCxnSpPr>
        <p:spPr>
          <a:xfrm rot="5400000" flipH="1" flipV="1">
            <a:off x="571500" y="4457700"/>
            <a:ext cx="9906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52400" y="5181600"/>
            <a:ext cx="1752600" cy="923925"/>
          </a:xfrm>
          <a:prstGeom prst="rect">
            <a:avLst/>
          </a:prstGeom>
          <a:noFill/>
        </p:spPr>
        <p:txBody>
          <a:bodyPr>
            <a:spAutoFit/>
          </a:bodyPr>
          <a:lstStyle/>
          <a:p>
            <a:pPr>
              <a:defRPr/>
            </a:pPr>
            <a:r>
              <a:rPr lang="en-US" dirty="0">
                <a:solidFill>
                  <a:schemeClr val="tx2">
                    <a:lumMod val="75000"/>
                  </a:schemeClr>
                </a:solidFill>
                <a:latin typeface="Calibri" pitchFamily="34" charset="0"/>
                <a:cs typeface="+mn-cs"/>
              </a:rPr>
              <a:t>Energy comes from the </a:t>
            </a:r>
            <a:r>
              <a:rPr lang="en-US" dirty="0" err="1">
                <a:solidFill>
                  <a:schemeClr val="tx2">
                    <a:lumMod val="75000"/>
                  </a:schemeClr>
                </a:solidFill>
                <a:latin typeface="Calibri" pitchFamily="34" charset="0"/>
                <a:cs typeface="+mn-cs"/>
              </a:rPr>
              <a:t>photosystem</a:t>
            </a:r>
            <a:endParaRPr lang="en-US" dirty="0">
              <a:solidFill>
                <a:schemeClr val="tx2">
                  <a:lumMod val="75000"/>
                </a:schemeClr>
              </a:solidFill>
              <a:latin typeface="Calibri" pitchFamily="34" charset="0"/>
              <a:cs typeface="+mn-cs"/>
            </a:endParaRPr>
          </a:p>
        </p:txBody>
      </p:sp>
      <p:sp>
        <p:nvSpPr>
          <p:cNvPr id="15" name="TextBox 14"/>
          <p:cNvSpPr txBox="1"/>
          <p:nvPr/>
        </p:nvSpPr>
        <p:spPr>
          <a:xfrm>
            <a:off x="4038600" y="914400"/>
            <a:ext cx="1752600" cy="369888"/>
          </a:xfrm>
          <a:prstGeom prst="rect">
            <a:avLst/>
          </a:prstGeom>
          <a:noFill/>
        </p:spPr>
        <p:txBody>
          <a:bodyPr>
            <a:spAutoFit/>
          </a:bodyPr>
          <a:lstStyle/>
          <a:p>
            <a:pPr>
              <a:defRPr/>
            </a:pPr>
            <a:r>
              <a:rPr lang="en-US" dirty="0">
                <a:solidFill>
                  <a:schemeClr val="tx2">
                    <a:lumMod val="75000"/>
                  </a:schemeClr>
                </a:solidFill>
                <a:latin typeface="Calibri" pitchFamily="34" charset="0"/>
                <a:cs typeface="+mn-cs"/>
              </a:rPr>
              <a:t>CO2 from the air</a:t>
            </a:r>
          </a:p>
        </p:txBody>
      </p:sp>
      <p:cxnSp>
        <p:nvCxnSpPr>
          <p:cNvPr id="16" name="Straight Arrow Connector 15"/>
          <p:cNvCxnSpPr>
            <a:stCxn id="15" idx="1"/>
          </p:cNvCxnSpPr>
          <p:nvPr/>
        </p:nvCxnSpPr>
        <p:spPr>
          <a:xfrm rot="10800000" flipV="1">
            <a:off x="3505200" y="1098550"/>
            <a:ext cx="533400" cy="1968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533400" y="762000"/>
            <a:ext cx="8077200" cy="2585323"/>
          </a:xfrm>
          <a:prstGeom prst="rect">
            <a:avLst/>
          </a:prstGeom>
          <a:noFill/>
          <a:ln w="9525">
            <a:noFill/>
            <a:miter lim="800000"/>
            <a:headEnd/>
            <a:tailEnd/>
          </a:ln>
        </p:spPr>
        <p:txBody>
          <a:bodyPr>
            <a:spAutoFit/>
          </a:bodyPr>
          <a:lstStyle/>
          <a:p>
            <a:pPr marL="457200" indent="-457200" fontAlgn="auto">
              <a:spcBef>
                <a:spcPts val="0"/>
              </a:spcBef>
              <a:spcAft>
                <a:spcPts val="0"/>
              </a:spcAft>
              <a:buFont typeface="Wingdings" pitchFamily="2" charset="2"/>
              <a:buChar char="§"/>
              <a:defRPr/>
            </a:pPr>
            <a:r>
              <a:rPr lang="en-US" dirty="0">
                <a:solidFill>
                  <a:schemeClr val="tx1">
                    <a:lumMod val="85000"/>
                    <a:lumOff val="15000"/>
                  </a:schemeClr>
                </a:solidFill>
                <a:latin typeface="Calibri" pitchFamily="34" charset="0"/>
                <a:cs typeface="+mn-cs"/>
              </a:rPr>
              <a:t>A clear modularity point for breaking this apart is between the </a:t>
            </a:r>
            <a:r>
              <a:rPr lang="en-US" dirty="0" err="1">
                <a:solidFill>
                  <a:schemeClr val="tx1">
                    <a:lumMod val="85000"/>
                    <a:lumOff val="15000"/>
                  </a:schemeClr>
                </a:solidFill>
                <a:latin typeface="Calibri" pitchFamily="34" charset="0"/>
                <a:cs typeface="+mn-cs"/>
              </a:rPr>
              <a:t>photosystem</a:t>
            </a:r>
            <a:r>
              <a:rPr lang="en-US" dirty="0">
                <a:solidFill>
                  <a:schemeClr val="tx1">
                    <a:lumMod val="85000"/>
                    <a:lumOff val="15000"/>
                  </a:schemeClr>
                </a:solidFill>
                <a:latin typeface="Calibri" pitchFamily="34" charset="0"/>
                <a:cs typeface="+mn-cs"/>
              </a:rPr>
              <a:t> and the </a:t>
            </a:r>
            <a:r>
              <a:rPr lang="en-US" dirty="0" err="1">
                <a:solidFill>
                  <a:schemeClr val="tx1">
                    <a:lumMod val="85000"/>
                    <a:lumOff val="15000"/>
                  </a:schemeClr>
                </a:solidFill>
                <a:latin typeface="Calibri" pitchFamily="34" charset="0"/>
                <a:cs typeface="+mn-cs"/>
              </a:rPr>
              <a:t>carboxysome</a:t>
            </a:r>
            <a:endParaRPr lang="en-US" dirty="0">
              <a:solidFill>
                <a:schemeClr val="tx1">
                  <a:lumMod val="85000"/>
                  <a:lumOff val="15000"/>
                </a:schemeClr>
              </a:solidFill>
              <a:latin typeface="Calibri" pitchFamily="34" charset="0"/>
              <a:cs typeface="+mn-cs"/>
            </a:endParaRPr>
          </a:p>
          <a:p>
            <a:pPr marL="457200" indent="-457200" fontAlgn="auto">
              <a:spcBef>
                <a:spcPts val="0"/>
              </a:spcBef>
              <a:spcAft>
                <a:spcPts val="0"/>
              </a:spcAft>
              <a:buFont typeface="Wingdings" pitchFamily="2" charset="2"/>
              <a:buChar char="§"/>
              <a:defRPr/>
            </a:pPr>
            <a:r>
              <a:rPr lang="en-US" dirty="0">
                <a:solidFill>
                  <a:schemeClr val="tx1">
                    <a:lumMod val="85000"/>
                    <a:lumOff val="15000"/>
                  </a:schemeClr>
                </a:solidFill>
                <a:latin typeface="Calibri" pitchFamily="34" charset="0"/>
                <a:cs typeface="+mn-cs"/>
              </a:rPr>
              <a:t>Genetic analysis in bacteria containing these </a:t>
            </a:r>
            <a:r>
              <a:rPr lang="en-US" dirty="0" smtClean="0">
                <a:solidFill>
                  <a:schemeClr val="tx1">
                    <a:lumMod val="85000"/>
                    <a:lumOff val="15000"/>
                  </a:schemeClr>
                </a:solidFill>
                <a:latin typeface="Calibri" pitchFamily="34" charset="0"/>
                <a:cs typeface="+mn-cs"/>
              </a:rPr>
              <a:t>clusters shows </a:t>
            </a:r>
            <a:r>
              <a:rPr lang="en-US" dirty="0">
                <a:solidFill>
                  <a:schemeClr val="tx1">
                    <a:lumMod val="85000"/>
                    <a:lumOff val="15000"/>
                  </a:schemeClr>
                </a:solidFill>
                <a:latin typeface="Calibri" pitchFamily="34" charset="0"/>
                <a:cs typeface="+mn-cs"/>
              </a:rPr>
              <a:t>that the connectivity between the two is simply the transfer of metabolic intermediates</a:t>
            </a:r>
          </a:p>
          <a:p>
            <a:pPr marL="457200" indent="-457200" fontAlgn="auto">
              <a:spcBef>
                <a:spcPts val="0"/>
              </a:spcBef>
              <a:spcAft>
                <a:spcPts val="0"/>
              </a:spcAft>
              <a:buFont typeface="Wingdings" pitchFamily="2" charset="2"/>
              <a:buChar char="§"/>
              <a:defRPr/>
            </a:pPr>
            <a:r>
              <a:rPr lang="en-US" dirty="0" smtClean="0">
                <a:solidFill>
                  <a:schemeClr val="tx1">
                    <a:lumMod val="85000"/>
                    <a:lumOff val="15000"/>
                  </a:schemeClr>
                </a:solidFill>
                <a:latin typeface="Calibri" pitchFamily="34" charset="0"/>
                <a:cs typeface="+mn-cs"/>
              </a:rPr>
              <a:t>Separate </a:t>
            </a:r>
            <a:r>
              <a:rPr lang="en-US" dirty="0">
                <a:solidFill>
                  <a:schemeClr val="tx1">
                    <a:lumMod val="85000"/>
                    <a:lumOff val="15000"/>
                  </a:schemeClr>
                </a:solidFill>
                <a:latin typeface="Calibri" pitchFamily="34" charset="0"/>
                <a:cs typeface="+mn-cs"/>
              </a:rPr>
              <a:t>the task into making distinct carbon-fixing and light-harvesting devices</a:t>
            </a:r>
          </a:p>
          <a:p>
            <a:pPr marL="457200" indent="-457200" fontAlgn="auto">
              <a:spcBef>
                <a:spcPts val="0"/>
              </a:spcBef>
              <a:spcAft>
                <a:spcPts val="0"/>
              </a:spcAft>
              <a:buFont typeface="Wingdings" pitchFamily="2" charset="2"/>
              <a:buChar char="§"/>
              <a:defRPr/>
            </a:pPr>
            <a:r>
              <a:rPr lang="en-US" dirty="0">
                <a:solidFill>
                  <a:schemeClr val="tx1">
                    <a:lumMod val="85000"/>
                    <a:lumOff val="15000"/>
                  </a:schemeClr>
                </a:solidFill>
                <a:latin typeface="Calibri" pitchFamily="34" charset="0"/>
                <a:cs typeface="+mn-cs"/>
              </a:rPr>
              <a:t>All the genes for photosynthesis are known and extensively studied with plenty of genetics</a:t>
            </a:r>
          </a:p>
          <a:p>
            <a:pPr marL="457200" indent="-457200" fontAlgn="auto">
              <a:spcBef>
                <a:spcPts val="0"/>
              </a:spcBef>
              <a:spcAft>
                <a:spcPts val="0"/>
              </a:spcAft>
              <a:buFont typeface="Wingdings" pitchFamily="2" charset="2"/>
              <a:buChar char="§"/>
              <a:defRPr/>
            </a:pPr>
            <a:r>
              <a:rPr lang="en-US" dirty="0">
                <a:solidFill>
                  <a:schemeClr val="tx1">
                    <a:lumMod val="85000"/>
                    <a:lumOff val="15000"/>
                  </a:schemeClr>
                </a:solidFill>
                <a:latin typeface="Calibri" pitchFamily="34" charset="0"/>
                <a:cs typeface="+mn-cs"/>
              </a:rPr>
              <a:t>All the enzymes needed to do the Calvin cycle are housed within the </a:t>
            </a:r>
            <a:r>
              <a:rPr lang="en-US" dirty="0" err="1" smtClean="0">
                <a:solidFill>
                  <a:schemeClr val="tx1">
                    <a:lumMod val="85000"/>
                    <a:lumOff val="15000"/>
                  </a:schemeClr>
                </a:solidFill>
                <a:latin typeface="Calibri" pitchFamily="34" charset="0"/>
                <a:cs typeface="+mn-cs"/>
              </a:rPr>
              <a:t>carboxysome</a:t>
            </a:r>
            <a:r>
              <a:rPr lang="en-US" dirty="0" smtClean="0">
                <a:solidFill>
                  <a:schemeClr val="tx1">
                    <a:lumMod val="85000"/>
                    <a:lumOff val="15000"/>
                  </a:schemeClr>
                </a:solidFill>
                <a:latin typeface="Calibri" pitchFamily="34" charset="0"/>
                <a:cs typeface="+mn-cs"/>
              </a:rPr>
              <a:t> and are similarly well-studied</a:t>
            </a:r>
            <a:endParaRPr lang="en-US" dirty="0">
              <a:solidFill>
                <a:schemeClr val="tx1">
                  <a:lumMod val="85000"/>
                  <a:lumOff val="15000"/>
                </a:schemeClr>
              </a:solidFill>
              <a:latin typeface="Calibri" pitchFamily="34" charset="0"/>
              <a:cs typeface="+mn-cs"/>
            </a:endParaRPr>
          </a:p>
        </p:txBody>
      </p:sp>
      <p:sp>
        <p:nvSpPr>
          <p:cNvPr id="10243" name="TextBox 4"/>
          <p:cNvSpPr txBox="1">
            <a:spLocks noChangeArrowheads="1"/>
          </p:cNvSpPr>
          <p:nvPr/>
        </p:nvSpPr>
        <p:spPr bwMode="auto">
          <a:xfrm>
            <a:off x="457200" y="228600"/>
            <a:ext cx="8610600" cy="523875"/>
          </a:xfrm>
          <a:prstGeom prst="rect">
            <a:avLst/>
          </a:prstGeom>
          <a:noFill/>
          <a:ln w="9525">
            <a:noFill/>
            <a:miter lim="800000"/>
            <a:headEnd/>
            <a:tailEnd/>
          </a:ln>
        </p:spPr>
        <p:txBody>
          <a:bodyPr>
            <a:spAutoFit/>
          </a:bodyPr>
          <a:lstStyle/>
          <a:p>
            <a:r>
              <a:rPr lang="en-US" sz="2800">
                <a:latin typeface="Rockwell Extra Bold" pitchFamily="18" charset="0"/>
              </a:rPr>
              <a:t>Photosynthesis</a:t>
            </a:r>
          </a:p>
        </p:txBody>
      </p:sp>
      <p:pic>
        <p:nvPicPr>
          <p:cNvPr id="10244" name="Picture 6"/>
          <p:cNvPicPr>
            <a:picLocks noChangeAspect="1" noChangeArrowheads="1"/>
          </p:cNvPicPr>
          <p:nvPr/>
        </p:nvPicPr>
        <p:blipFill>
          <a:blip r:embed="rId4" cstate="print"/>
          <a:srcRect/>
          <a:stretch>
            <a:fillRect/>
          </a:stretch>
        </p:blipFill>
        <p:spPr bwMode="auto">
          <a:xfrm>
            <a:off x="3030538" y="4038600"/>
            <a:ext cx="6113462" cy="2819400"/>
          </a:xfrm>
          <a:prstGeom prst="rect">
            <a:avLst/>
          </a:prstGeom>
          <a:noFill/>
          <a:ln w="9525">
            <a:noFill/>
            <a:miter lim="800000"/>
            <a:headEnd/>
            <a:tailEnd/>
          </a:ln>
        </p:spPr>
      </p:pic>
      <p:pic>
        <p:nvPicPr>
          <p:cNvPr id="10245" name="Picture 4"/>
          <p:cNvPicPr>
            <a:picLocks noChangeAspect="1" noChangeArrowheads="1"/>
          </p:cNvPicPr>
          <p:nvPr/>
        </p:nvPicPr>
        <p:blipFill>
          <a:blip r:embed="rId5" cstate="print"/>
          <a:srcRect/>
          <a:stretch>
            <a:fillRect/>
          </a:stretch>
        </p:blipFill>
        <p:spPr bwMode="auto">
          <a:xfrm>
            <a:off x="152400" y="4078288"/>
            <a:ext cx="4552950" cy="1174750"/>
          </a:xfrm>
          <a:prstGeom prst="rect">
            <a:avLst/>
          </a:prstGeom>
          <a:noFill/>
          <a:ln w="9525">
            <a:noFill/>
            <a:miter lim="800000"/>
            <a:headEnd/>
            <a:tailEnd/>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533400" y="762000"/>
            <a:ext cx="8077200" cy="2308324"/>
          </a:xfrm>
          <a:prstGeom prst="rect">
            <a:avLst/>
          </a:prstGeom>
          <a:noFill/>
          <a:ln w="9525">
            <a:noFill/>
            <a:miter lim="800000"/>
            <a:headEnd/>
            <a:tailEnd/>
          </a:ln>
        </p:spPr>
        <p:txBody>
          <a:bodyPr>
            <a:spAutoFit/>
          </a:bodyPr>
          <a:lstStyle/>
          <a:p>
            <a:pPr marL="457200" indent="-457200" fontAlgn="auto">
              <a:spcBef>
                <a:spcPts val="0"/>
              </a:spcBef>
              <a:spcAft>
                <a:spcPts val="0"/>
              </a:spcAft>
              <a:buFont typeface="Wingdings" pitchFamily="2" charset="2"/>
              <a:buChar char="§"/>
              <a:defRPr/>
            </a:pPr>
            <a:r>
              <a:rPr lang="en-US" dirty="0">
                <a:solidFill>
                  <a:schemeClr val="tx1">
                    <a:lumMod val="85000"/>
                    <a:lumOff val="15000"/>
                  </a:schemeClr>
                </a:solidFill>
                <a:latin typeface="Calibri" pitchFamily="34" charset="0"/>
                <a:cs typeface="+mn-cs"/>
              </a:rPr>
              <a:t>There are 2 </a:t>
            </a:r>
            <a:r>
              <a:rPr lang="en-US" dirty="0" err="1">
                <a:solidFill>
                  <a:schemeClr val="tx1">
                    <a:lumMod val="85000"/>
                    <a:lumOff val="15000"/>
                  </a:schemeClr>
                </a:solidFill>
                <a:latin typeface="Calibri" pitchFamily="34" charset="0"/>
                <a:cs typeface="+mn-cs"/>
              </a:rPr>
              <a:t>photosystems</a:t>
            </a:r>
            <a:r>
              <a:rPr lang="en-US" dirty="0">
                <a:solidFill>
                  <a:schemeClr val="tx1">
                    <a:lumMod val="85000"/>
                    <a:lumOff val="15000"/>
                  </a:schemeClr>
                </a:solidFill>
                <a:latin typeface="Calibri" pitchFamily="34" charset="0"/>
                <a:cs typeface="+mn-cs"/>
              </a:rPr>
              <a:t>:  PS1 and PS2, we’ll focus on PS1</a:t>
            </a:r>
          </a:p>
          <a:p>
            <a:pPr marL="457200" indent="-457200" fontAlgn="auto">
              <a:spcBef>
                <a:spcPts val="0"/>
              </a:spcBef>
              <a:spcAft>
                <a:spcPts val="0"/>
              </a:spcAft>
              <a:buFont typeface="Wingdings" pitchFamily="2" charset="2"/>
              <a:buChar char="§"/>
              <a:defRPr/>
            </a:pPr>
            <a:r>
              <a:rPr lang="en-US" dirty="0" smtClean="0">
                <a:solidFill>
                  <a:schemeClr val="tx1">
                    <a:lumMod val="85000"/>
                    <a:lumOff val="15000"/>
                  </a:schemeClr>
                </a:solidFill>
                <a:latin typeface="Calibri" pitchFamily="34" charset="0"/>
                <a:cs typeface="+mn-cs"/>
              </a:rPr>
              <a:t>There </a:t>
            </a:r>
            <a:r>
              <a:rPr lang="en-US" dirty="0">
                <a:solidFill>
                  <a:schemeClr val="tx1">
                    <a:lumMod val="85000"/>
                    <a:lumOff val="15000"/>
                  </a:schemeClr>
                </a:solidFill>
                <a:latin typeface="Calibri" pitchFamily="34" charset="0"/>
                <a:cs typeface="+mn-cs"/>
              </a:rPr>
              <a:t>are 2 types of pigments:  a carotenoid and </a:t>
            </a:r>
            <a:r>
              <a:rPr lang="en-US" dirty="0" err="1">
                <a:solidFill>
                  <a:schemeClr val="tx1">
                    <a:lumMod val="85000"/>
                    <a:lumOff val="15000"/>
                  </a:schemeClr>
                </a:solidFill>
                <a:latin typeface="Calibri" pitchFamily="34" charset="0"/>
                <a:cs typeface="+mn-cs"/>
              </a:rPr>
              <a:t>bacteriochlorophyll</a:t>
            </a:r>
            <a:endParaRPr lang="en-US" dirty="0">
              <a:solidFill>
                <a:schemeClr val="tx1">
                  <a:lumMod val="85000"/>
                  <a:lumOff val="15000"/>
                </a:schemeClr>
              </a:solidFill>
              <a:latin typeface="Calibri" pitchFamily="34" charset="0"/>
              <a:cs typeface="+mn-cs"/>
            </a:endParaRPr>
          </a:p>
          <a:p>
            <a:pPr marL="457200" indent="-457200" fontAlgn="auto">
              <a:spcBef>
                <a:spcPts val="0"/>
              </a:spcBef>
              <a:spcAft>
                <a:spcPts val="0"/>
              </a:spcAft>
              <a:buFont typeface="Wingdings" pitchFamily="2" charset="2"/>
              <a:buChar char="§"/>
              <a:defRPr/>
            </a:pPr>
            <a:r>
              <a:rPr lang="en-US" dirty="0">
                <a:solidFill>
                  <a:schemeClr val="tx1">
                    <a:lumMod val="85000"/>
                    <a:lumOff val="15000"/>
                  </a:schemeClr>
                </a:solidFill>
                <a:latin typeface="Calibri" pitchFamily="34" charset="0"/>
                <a:cs typeface="+mn-cs"/>
              </a:rPr>
              <a:t>A multi-protein scaffold that holds these pigments in place in the inner membrane</a:t>
            </a:r>
          </a:p>
          <a:p>
            <a:pPr marL="457200" indent="-457200" fontAlgn="auto">
              <a:spcBef>
                <a:spcPts val="0"/>
              </a:spcBef>
              <a:spcAft>
                <a:spcPts val="0"/>
              </a:spcAft>
              <a:buFont typeface="Wingdings" pitchFamily="2" charset="2"/>
              <a:buChar char="§"/>
              <a:defRPr/>
            </a:pPr>
            <a:r>
              <a:rPr lang="en-US" dirty="0">
                <a:solidFill>
                  <a:schemeClr val="tx1">
                    <a:lumMod val="85000"/>
                    <a:lumOff val="15000"/>
                  </a:schemeClr>
                </a:solidFill>
                <a:latin typeface="Calibri" pitchFamily="34" charset="0"/>
                <a:cs typeface="+mn-cs"/>
              </a:rPr>
              <a:t>Light absorbed by the </a:t>
            </a:r>
            <a:r>
              <a:rPr lang="en-US" dirty="0" err="1">
                <a:solidFill>
                  <a:schemeClr val="tx1">
                    <a:lumMod val="85000"/>
                    <a:lumOff val="15000"/>
                  </a:schemeClr>
                </a:solidFill>
                <a:latin typeface="Calibri" pitchFamily="34" charset="0"/>
                <a:cs typeface="+mn-cs"/>
              </a:rPr>
              <a:t>chromophores</a:t>
            </a:r>
            <a:r>
              <a:rPr lang="en-US" dirty="0">
                <a:solidFill>
                  <a:schemeClr val="tx1">
                    <a:lumMod val="85000"/>
                    <a:lumOff val="15000"/>
                  </a:schemeClr>
                </a:solidFill>
                <a:latin typeface="Calibri" pitchFamily="34" charset="0"/>
                <a:cs typeface="+mn-cs"/>
              </a:rPr>
              <a:t> is translated into chemical energy by splitting water releasing oxygen and protons, in the process creating a proton </a:t>
            </a:r>
            <a:r>
              <a:rPr lang="en-US" dirty="0" smtClean="0">
                <a:solidFill>
                  <a:schemeClr val="tx1">
                    <a:lumMod val="85000"/>
                    <a:lumOff val="15000"/>
                  </a:schemeClr>
                </a:solidFill>
                <a:latin typeface="Calibri" pitchFamily="34" charset="0"/>
                <a:cs typeface="+mn-cs"/>
              </a:rPr>
              <a:t>gradient</a:t>
            </a:r>
            <a:endParaRPr lang="en-US" dirty="0">
              <a:solidFill>
                <a:schemeClr val="tx1">
                  <a:lumMod val="85000"/>
                  <a:lumOff val="15000"/>
                </a:schemeClr>
              </a:solidFill>
              <a:latin typeface="Calibri" pitchFamily="34" charset="0"/>
              <a:cs typeface="+mn-cs"/>
            </a:endParaRPr>
          </a:p>
          <a:p>
            <a:pPr marL="457200" indent="-457200" fontAlgn="auto">
              <a:spcBef>
                <a:spcPts val="0"/>
              </a:spcBef>
              <a:spcAft>
                <a:spcPts val="0"/>
              </a:spcAft>
              <a:buFont typeface="Wingdings" pitchFamily="2" charset="2"/>
              <a:buChar char="§"/>
              <a:defRPr/>
            </a:pPr>
            <a:r>
              <a:rPr lang="en-US" dirty="0">
                <a:solidFill>
                  <a:schemeClr val="tx1">
                    <a:lumMod val="85000"/>
                    <a:lumOff val="15000"/>
                  </a:schemeClr>
                </a:solidFill>
                <a:latin typeface="Calibri" pitchFamily="34" charset="0"/>
                <a:cs typeface="+mn-cs"/>
              </a:rPr>
              <a:t>Protons drive ATP </a:t>
            </a:r>
            <a:r>
              <a:rPr lang="en-US" dirty="0" err="1">
                <a:solidFill>
                  <a:schemeClr val="tx1">
                    <a:lumMod val="85000"/>
                    <a:lumOff val="15000"/>
                  </a:schemeClr>
                </a:solidFill>
                <a:latin typeface="Calibri" pitchFamily="34" charset="0"/>
                <a:cs typeface="+mn-cs"/>
              </a:rPr>
              <a:t>synthase</a:t>
            </a:r>
            <a:r>
              <a:rPr lang="en-US" dirty="0">
                <a:solidFill>
                  <a:schemeClr val="tx1">
                    <a:lumMod val="85000"/>
                    <a:lumOff val="15000"/>
                  </a:schemeClr>
                </a:solidFill>
                <a:latin typeface="Calibri" pitchFamily="34" charset="0"/>
                <a:cs typeface="+mn-cs"/>
              </a:rPr>
              <a:t> which generates ATP</a:t>
            </a:r>
          </a:p>
        </p:txBody>
      </p:sp>
      <p:sp>
        <p:nvSpPr>
          <p:cNvPr id="11267" name="TextBox 4"/>
          <p:cNvSpPr txBox="1">
            <a:spLocks noChangeArrowheads="1"/>
          </p:cNvSpPr>
          <p:nvPr/>
        </p:nvSpPr>
        <p:spPr bwMode="auto">
          <a:xfrm>
            <a:off x="457200" y="228600"/>
            <a:ext cx="8610600" cy="523875"/>
          </a:xfrm>
          <a:prstGeom prst="rect">
            <a:avLst/>
          </a:prstGeom>
          <a:noFill/>
          <a:ln w="9525">
            <a:noFill/>
            <a:miter lim="800000"/>
            <a:headEnd/>
            <a:tailEnd/>
          </a:ln>
        </p:spPr>
        <p:txBody>
          <a:bodyPr>
            <a:spAutoFit/>
          </a:bodyPr>
          <a:lstStyle/>
          <a:p>
            <a:r>
              <a:rPr lang="en-US" sz="2800" dirty="0">
                <a:latin typeface="Rockwell Extra Bold" pitchFamily="18" charset="0"/>
              </a:rPr>
              <a:t>Light </a:t>
            </a:r>
            <a:r>
              <a:rPr lang="en-US" sz="2800" dirty="0" smtClean="0">
                <a:latin typeface="Rockwell Extra Bold" pitchFamily="18" charset="0"/>
              </a:rPr>
              <a:t>Harvesting </a:t>
            </a:r>
            <a:r>
              <a:rPr lang="en-US" sz="2800" dirty="0">
                <a:latin typeface="Rockwell Extra Bold" pitchFamily="18" charset="0"/>
              </a:rPr>
              <a:t>Complex</a:t>
            </a:r>
          </a:p>
        </p:txBody>
      </p:sp>
      <p:pic>
        <p:nvPicPr>
          <p:cNvPr id="11268" name="Picture 5"/>
          <p:cNvPicPr>
            <a:picLocks noChangeAspect="1" noChangeArrowheads="1"/>
          </p:cNvPicPr>
          <p:nvPr/>
        </p:nvPicPr>
        <p:blipFill>
          <a:blip r:embed="rId4" cstate="print"/>
          <a:srcRect/>
          <a:stretch>
            <a:fillRect/>
          </a:stretch>
        </p:blipFill>
        <p:spPr bwMode="auto">
          <a:xfrm>
            <a:off x="2667000" y="3408363"/>
            <a:ext cx="4038600" cy="3322637"/>
          </a:xfrm>
          <a:prstGeom prst="rect">
            <a:avLst/>
          </a:prstGeom>
          <a:noFill/>
          <a:ln w="9525">
            <a:noFill/>
            <a:miter lim="800000"/>
            <a:headEnd/>
            <a:tailEnd/>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4"/>
          <p:cNvSpPr txBox="1">
            <a:spLocks noChangeArrowheads="1"/>
          </p:cNvSpPr>
          <p:nvPr/>
        </p:nvSpPr>
        <p:spPr bwMode="auto">
          <a:xfrm>
            <a:off x="457200" y="228600"/>
            <a:ext cx="8610600" cy="523875"/>
          </a:xfrm>
          <a:prstGeom prst="rect">
            <a:avLst/>
          </a:prstGeom>
          <a:noFill/>
          <a:ln w="9525">
            <a:noFill/>
            <a:miter lim="800000"/>
            <a:headEnd/>
            <a:tailEnd/>
          </a:ln>
        </p:spPr>
        <p:txBody>
          <a:bodyPr>
            <a:spAutoFit/>
          </a:bodyPr>
          <a:lstStyle/>
          <a:p>
            <a:r>
              <a:rPr lang="en-US" sz="2800">
                <a:latin typeface="Rockwell Extra Bold" pitchFamily="18" charset="0"/>
              </a:rPr>
              <a:t>Light Havesting Complex</a:t>
            </a:r>
          </a:p>
        </p:txBody>
      </p:sp>
      <p:pic>
        <p:nvPicPr>
          <p:cNvPr id="12291" name="Picture 2"/>
          <p:cNvPicPr>
            <a:picLocks noChangeAspect="1" noChangeArrowheads="1"/>
          </p:cNvPicPr>
          <p:nvPr/>
        </p:nvPicPr>
        <p:blipFill>
          <a:blip r:embed="rId3" cstate="print"/>
          <a:srcRect/>
          <a:stretch>
            <a:fillRect/>
          </a:stretch>
        </p:blipFill>
        <p:spPr bwMode="auto">
          <a:xfrm>
            <a:off x="685800" y="1981200"/>
            <a:ext cx="7927975" cy="228600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3" cstate="print"/>
          <a:srcRect/>
          <a:stretch>
            <a:fillRect/>
          </a:stretch>
        </p:blipFill>
        <p:spPr bwMode="auto">
          <a:xfrm>
            <a:off x="533400" y="2286000"/>
            <a:ext cx="8332788" cy="3433763"/>
          </a:xfrm>
          <a:prstGeom prst="rect">
            <a:avLst/>
          </a:prstGeom>
          <a:noFill/>
          <a:ln w="9525">
            <a:noFill/>
            <a:miter lim="800000"/>
            <a:headEnd/>
            <a:tailEnd/>
          </a:ln>
        </p:spPr>
      </p:pic>
      <p:cxnSp>
        <p:nvCxnSpPr>
          <p:cNvPr id="6" name="Straight Connector 5"/>
          <p:cNvCxnSpPr/>
          <p:nvPr/>
        </p:nvCxnSpPr>
        <p:spPr>
          <a:xfrm>
            <a:off x="4038600" y="2209800"/>
            <a:ext cx="685800" cy="1588"/>
          </a:xfrm>
          <a:prstGeom prst="line">
            <a:avLst/>
          </a:prstGeom>
          <a:ln w="381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5105400" y="2209800"/>
            <a:ext cx="1371600" cy="1588"/>
          </a:xfrm>
          <a:prstGeom prst="line">
            <a:avLst/>
          </a:prstGeom>
          <a:ln w="381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629400" y="2209800"/>
            <a:ext cx="1143000" cy="1588"/>
          </a:xfrm>
          <a:prstGeom prst="line">
            <a:avLst/>
          </a:prstGeom>
          <a:ln w="381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495800" y="1752600"/>
            <a:ext cx="3276600" cy="369888"/>
          </a:xfrm>
          <a:prstGeom prst="rect">
            <a:avLst/>
          </a:prstGeom>
          <a:noFill/>
        </p:spPr>
        <p:txBody>
          <a:bodyPr>
            <a:spAutoFit/>
          </a:bodyPr>
          <a:lstStyle/>
          <a:p>
            <a:pPr>
              <a:defRPr/>
            </a:pPr>
            <a:r>
              <a:rPr lang="en-US" dirty="0">
                <a:solidFill>
                  <a:schemeClr val="tx2">
                    <a:lumMod val="60000"/>
                    <a:lumOff val="40000"/>
                  </a:schemeClr>
                </a:solidFill>
              </a:rPr>
              <a:t>Biosynthesis of pigments</a:t>
            </a:r>
          </a:p>
        </p:txBody>
      </p:sp>
      <p:cxnSp>
        <p:nvCxnSpPr>
          <p:cNvPr id="12" name="Straight Connector 11"/>
          <p:cNvCxnSpPr/>
          <p:nvPr/>
        </p:nvCxnSpPr>
        <p:spPr>
          <a:xfrm>
            <a:off x="838200" y="2209800"/>
            <a:ext cx="381000" cy="1588"/>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848600" y="2209800"/>
            <a:ext cx="685800" cy="1588"/>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733800" y="2209800"/>
            <a:ext cx="228600" cy="1588"/>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81000" y="1752600"/>
            <a:ext cx="3276600" cy="369888"/>
          </a:xfrm>
          <a:prstGeom prst="rect">
            <a:avLst/>
          </a:prstGeom>
          <a:noFill/>
        </p:spPr>
        <p:txBody>
          <a:bodyPr>
            <a:spAutoFit/>
          </a:bodyPr>
          <a:lstStyle/>
          <a:p>
            <a:pPr>
              <a:defRPr/>
            </a:pPr>
            <a:r>
              <a:rPr lang="en-US" dirty="0">
                <a:solidFill>
                  <a:schemeClr val="accent2">
                    <a:lumMod val="75000"/>
                  </a:schemeClr>
                </a:solidFill>
              </a:rPr>
              <a:t>Protein scaffold</a:t>
            </a:r>
          </a:p>
        </p:txBody>
      </p:sp>
      <p:sp>
        <p:nvSpPr>
          <p:cNvPr id="13323" name="TextBox 4"/>
          <p:cNvSpPr txBox="1">
            <a:spLocks noChangeArrowheads="1"/>
          </p:cNvSpPr>
          <p:nvPr/>
        </p:nvSpPr>
        <p:spPr bwMode="auto">
          <a:xfrm>
            <a:off x="457200" y="228600"/>
            <a:ext cx="8610600" cy="523875"/>
          </a:xfrm>
          <a:prstGeom prst="rect">
            <a:avLst/>
          </a:prstGeom>
          <a:noFill/>
          <a:ln w="9525">
            <a:noFill/>
            <a:miter lim="800000"/>
            <a:headEnd/>
            <a:tailEnd/>
          </a:ln>
        </p:spPr>
        <p:txBody>
          <a:bodyPr>
            <a:spAutoFit/>
          </a:bodyPr>
          <a:lstStyle/>
          <a:p>
            <a:r>
              <a:rPr lang="en-US" sz="2800">
                <a:latin typeface="Rockwell Extra Bold" pitchFamily="18" charset="0"/>
              </a:rPr>
              <a:t>Rhodobacter sphaeroides PS1</a:t>
            </a:r>
          </a:p>
        </p:txBody>
      </p:sp>
      <p:sp>
        <p:nvSpPr>
          <p:cNvPr id="13324" name="TextBox 19"/>
          <p:cNvSpPr txBox="1">
            <a:spLocks noChangeArrowheads="1"/>
          </p:cNvSpPr>
          <p:nvPr/>
        </p:nvSpPr>
        <p:spPr bwMode="auto">
          <a:xfrm>
            <a:off x="7951788" y="3962400"/>
            <a:ext cx="685800" cy="369888"/>
          </a:xfrm>
          <a:prstGeom prst="rect">
            <a:avLst/>
          </a:prstGeom>
          <a:noFill/>
          <a:ln w="9525">
            <a:noFill/>
            <a:miter lim="800000"/>
            <a:headEnd/>
            <a:tailEnd/>
          </a:ln>
        </p:spPr>
        <p:txBody>
          <a:bodyPr wrap="none">
            <a:spAutoFit/>
          </a:bodyPr>
          <a:lstStyle/>
          <a:p>
            <a:r>
              <a:rPr lang="en-US"/>
              <a:t>45kb</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4"/>
          <p:cNvPicPr>
            <a:picLocks noChangeAspect="1" noChangeArrowheads="1"/>
          </p:cNvPicPr>
          <p:nvPr/>
        </p:nvPicPr>
        <p:blipFill>
          <a:blip r:embed="rId3" cstate="print"/>
          <a:srcRect/>
          <a:stretch>
            <a:fillRect/>
          </a:stretch>
        </p:blipFill>
        <p:spPr bwMode="auto">
          <a:xfrm>
            <a:off x="5486400" y="1676400"/>
            <a:ext cx="2895600" cy="898525"/>
          </a:xfrm>
          <a:prstGeom prst="rect">
            <a:avLst/>
          </a:prstGeom>
          <a:noFill/>
          <a:ln w="9525">
            <a:noFill/>
            <a:miter lim="800000"/>
            <a:headEnd/>
            <a:tailEnd/>
          </a:ln>
        </p:spPr>
      </p:pic>
      <p:pic>
        <p:nvPicPr>
          <p:cNvPr id="14339" name="Picture 5"/>
          <p:cNvPicPr>
            <a:picLocks noChangeAspect="1" noChangeArrowheads="1"/>
          </p:cNvPicPr>
          <p:nvPr/>
        </p:nvPicPr>
        <p:blipFill>
          <a:blip r:embed="rId4" cstate="print"/>
          <a:srcRect/>
          <a:stretch>
            <a:fillRect/>
          </a:stretch>
        </p:blipFill>
        <p:spPr bwMode="auto">
          <a:xfrm>
            <a:off x="4732338" y="3581400"/>
            <a:ext cx="4106862" cy="636588"/>
          </a:xfrm>
          <a:prstGeom prst="rect">
            <a:avLst/>
          </a:prstGeom>
          <a:noFill/>
          <a:ln w="9525">
            <a:noFill/>
            <a:miter lim="800000"/>
            <a:headEnd/>
            <a:tailEnd/>
          </a:ln>
        </p:spPr>
      </p:pic>
      <p:sp>
        <p:nvSpPr>
          <p:cNvPr id="14340" name="TextBox 6"/>
          <p:cNvSpPr txBox="1">
            <a:spLocks noChangeArrowheads="1"/>
          </p:cNvSpPr>
          <p:nvPr/>
        </p:nvSpPr>
        <p:spPr bwMode="auto">
          <a:xfrm>
            <a:off x="6172200" y="2286000"/>
            <a:ext cx="1749425" cy="369888"/>
          </a:xfrm>
          <a:prstGeom prst="rect">
            <a:avLst/>
          </a:prstGeom>
          <a:noFill/>
          <a:ln w="9525">
            <a:noFill/>
            <a:miter lim="800000"/>
            <a:headEnd/>
            <a:tailEnd/>
          </a:ln>
        </p:spPr>
        <p:txBody>
          <a:bodyPr wrap="none">
            <a:spAutoFit/>
          </a:bodyPr>
          <a:lstStyle/>
          <a:p>
            <a:r>
              <a:rPr lang="en-US"/>
              <a:t>Spheroidenone</a:t>
            </a:r>
          </a:p>
        </p:txBody>
      </p:sp>
      <p:sp>
        <p:nvSpPr>
          <p:cNvPr id="14341" name="TextBox 7"/>
          <p:cNvSpPr txBox="1">
            <a:spLocks noChangeArrowheads="1"/>
          </p:cNvSpPr>
          <p:nvPr/>
        </p:nvSpPr>
        <p:spPr bwMode="auto">
          <a:xfrm>
            <a:off x="5867400" y="4343400"/>
            <a:ext cx="2441575" cy="369888"/>
          </a:xfrm>
          <a:prstGeom prst="rect">
            <a:avLst/>
          </a:prstGeom>
          <a:noFill/>
          <a:ln w="9525">
            <a:noFill/>
            <a:miter lim="800000"/>
            <a:headEnd/>
            <a:tailEnd/>
          </a:ln>
        </p:spPr>
        <p:txBody>
          <a:bodyPr wrap="none">
            <a:spAutoFit/>
          </a:bodyPr>
          <a:lstStyle/>
          <a:p>
            <a:r>
              <a:rPr lang="en-US"/>
              <a:t>Hydroxypheroidenone</a:t>
            </a:r>
          </a:p>
        </p:txBody>
      </p:sp>
      <p:pic>
        <p:nvPicPr>
          <p:cNvPr id="14342" name="Picture 3"/>
          <p:cNvPicPr>
            <a:picLocks noChangeAspect="1" noChangeArrowheads="1"/>
          </p:cNvPicPr>
          <p:nvPr/>
        </p:nvPicPr>
        <p:blipFill>
          <a:blip r:embed="rId5" cstate="print"/>
          <a:srcRect/>
          <a:stretch>
            <a:fillRect/>
          </a:stretch>
        </p:blipFill>
        <p:spPr bwMode="auto">
          <a:xfrm>
            <a:off x="304800" y="990600"/>
            <a:ext cx="4495800" cy="5497513"/>
          </a:xfrm>
          <a:prstGeom prst="rect">
            <a:avLst/>
          </a:prstGeom>
          <a:noFill/>
          <a:ln w="9525">
            <a:noFill/>
            <a:miter lim="800000"/>
            <a:headEnd/>
            <a:tailEnd/>
          </a:ln>
        </p:spPr>
      </p:pic>
      <p:sp>
        <p:nvSpPr>
          <p:cNvPr id="14343" name="TextBox 4"/>
          <p:cNvSpPr txBox="1">
            <a:spLocks noChangeArrowheads="1"/>
          </p:cNvSpPr>
          <p:nvPr/>
        </p:nvSpPr>
        <p:spPr bwMode="auto">
          <a:xfrm>
            <a:off x="457200" y="228600"/>
            <a:ext cx="8610600" cy="523875"/>
          </a:xfrm>
          <a:prstGeom prst="rect">
            <a:avLst/>
          </a:prstGeom>
          <a:noFill/>
          <a:ln w="9525">
            <a:noFill/>
            <a:miter lim="800000"/>
            <a:headEnd/>
            <a:tailEnd/>
          </a:ln>
        </p:spPr>
        <p:txBody>
          <a:bodyPr>
            <a:spAutoFit/>
          </a:bodyPr>
          <a:lstStyle/>
          <a:p>
            <a:r>
              <a:rPr lang="en-US" sz="2800">
                <a:latin typeface="Rockwell Extra Bold" pitchFamily="18" charset="0"/>
              </a:rPr>
              <a:t>Carotenoid biosynthesis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3" cstate="print"/>
          <a:srcRect/>
          <a:stretch>
            <a:fillRect/>
          </a:stretch>
        </p:blipFill>
        <p:spPr bwMode="auto">
          <a:xfrm>
            <a:off x="6096000" y="152400"/>
            <a:ext cx="2592388" cy="6557963"/>
          </a:xfrm>
          <a:prstGeom prst="rect">
            <a:avLst/>
          </a:prstGeom>
          <a:noFill/>
          <a:ln w="9525">
            <a:noFill/>
            <a:miter lim="800000"/>
            <a:headEnd/>
            <a:tailEnd/>
          </a:ln>
        </p:spPr>
      </p:pic>
      <p:pic>
        <p:nvPicPr>
          <p:cNvPr id="15363" name="Picture 3"/>
          <p:cNvPicPr>
            <a:picLocks noChangeAspect="1" noChangeArrowheads="1"/>
          </p:cNvPicPr>
          <p:nvPr/>
        </p:nvPicPr>
        <p:blipFill>
          <a:blip r:embed="rId4" cstate="print"/>
          <a:srcRect/>
          <a:stretch>
            <a:fillRect/>
          </a:stretch>
        </p:blipFill>
        <p:spPr bwMode="auto">
          <a:xfrm>
            <a:off x="914400" y="1274763"/>
            <a:ext cx="4267200" cy="5583237"/>
          </a:xfrm>
          <a:prstGeom prst="rect">
            <a:avLst/>
          </a:prstGeom>
          <a:noFill/>
          <a:ln w="9525">
            <a:noFill/>
            <a:miter lim="800000"/>
            <a:headEnd/>
            <a:tailEnd/>
          </a:ln>
        </p:spPr>
      </p:pic>
      <p:sp>
        <p:nvSpPr>
          <p:cNvPr id="15364" name="TextBox 4"/>
          <p:cNvSpPr txBox="1">
            <a:spLocks noChangeArrowheads="1"/>
          </p:cNvSpPr>
          <p:nvPr/>
        </p:nvSpPr>
        <p:spPr bwMode="auto">
          <a:xfrm>
            <a:off x="457200" y="228600"/>
            <a:ext cx="6172200" cy="954088"/>
          </a:xfrm>
          <a:prstGeom prst="rect">
            <a:avLst/>
          </a:prstGeom>
          <a:noFill/>
          <a:ln w="9525">
            <a:noFill/>
            <a:miter lim="800000"/>
            <a:headEnd/>
            <a:tailEnd/>
          </a:ln>
        </p:spPr>
        <p:txBody>
          <a:bodyPr>
            <a:spAutoFit/>
          </a:bodyPr>
          <a:lstStyle/>
          <a:p>
            <a:r>
              <a:rPr lang="en-US" sz="2800">
                <a:latin typeface="Rockwell Extra Bold" pitchFamily="18" charset="0"/>
              </a:rPr>
              <a:t>Bacteriochlorophyll biosynthesis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Box 4"/>
          <p:cNvSpPr txBox="1">
            <a:spLocks noChangeArrowheads="1"/>
          </p:cNvSpPr>
          <p:nvPr/>
        </p:nvSpPr>
        <p:spPr bwMode="auto">
          <a:xfrm>
            <a:off x="304800" y="130175"/>
            <a:ext cx="8610600" cy="523875"/>
          </a:xfrm>
          <a:prstGeom prst="rect">
            <a:avLst/>
          </a:prstGeom>
          <a:noFill/>
          <a:ln w="9525">
            <a:noFill/>
            <a:miter lim="800000"/>
            <a:headEnd/>
            <a:tailEnd/>
          </a:ln>
        </p:spPr>
        <p:txBody>
          <a:bodyPr>
            <a:spAutoFit/>
          </a:bodyPr>
          <a:lstStyle/>
          <a:p>
            <a:r>
              <a:rPr lang="en-US" sz="2800">
                <a:solidFill>
                  <a:prstClr val="black"/>
                </a:solidFill>
                <a:latin typeface="Rockwell Extra Bold" pitchFamily="18" charset="0"/>
                <a:cs typeface="Arial" pitchFamily="34" charset="0"/>
              </a:rPr>
              <a:t>Regulation:  Transcriptional Control</a:t>
            </a:r>
          </a:p>
        </p:txBody>
      </p:sp>
      <p:sp>
        <p:nvSpPr>
          <p:cNvPr id="3" name="Right Arrow 2"/>
          <p:cNvSpPr/>
          <p:nvPr/>
        </p:nvSpPr>
        <p:spPr>
          <a:xfrm>
            <a:off x="2743200" y="4038600"/>
            <a:ext cx="1066800" cy="76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4" name="Right Arrow 3"/>
          <p:cNvSpPr/>
          <p:nvPr/>
        </p:nvSpPr>
        <p:spPr>
          <a:xfrm>
            <a:off x="4648200" y="4038600"/>
            <a:ext cx="1066800" cy="76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5" name="Right Arrow 4"/>
          <p:cNvSpPr/>
          <p:nvPr/>
        </p:nvSpPr>
        <p:spPr>
          <a:xfrm>
            <a:off x="6553200" y="4038600"/>
            <a:ext cx="1066800" cy="76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cxnSp>
        <p:nvCxnSpPr>
          <p:cNvPr id="8" name="Straight Connector 7"/>
          <p:cNvCxnSpPr/>
          <p:nvPr/>
        </p:nvCxnSpPr>
        <p:spPr>
          <a:xfrm rot="16200000" flipH="1">
            <a:off x="4514056" y="1581944"/>
            <a:ext cx="1588" cy="567690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9" name="Cloud 8"/>
          <p:cNvSpPr/>
          <p:nvPr/>
        </p:nvSpPr>
        <p:spPr>
          <a:xfrm>
            <a:off x="3048000" y="2819400"/>
            <a:ext cx="685800" cy="6096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10" name="Cloud 9"/>
          <p:cNvSpPr/>
          <p:nvPr/>
        </p:nvSpPr>
        <p:spPr>
          <a:xfrm>
            <a:off x="4953000" y="2819400"/>
            <a:ext cx="685800" cy="6096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11" name="Cloud 10"/>
          <p:cNvSpPr/>
          <p:nvPr/>
        </p:nvSpPr>
        <p:spPr>
          <a:xfrm>
            <a:off x="6858000" y="2819400"/>
            <a:ext cx="685800" cy="6096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36874" name="TextBox 11"/>
          <p:cNvSpPr txBox="1">
            <a:spLocks noChangeArrowheads="1"/>
          </p:cNvSpPr>
          <p:nvPr/>
        </p:nvSpPr>
        <p:spPr bwMode="auto">
          <a:xfrm>
            <a:off x="1905000" y="2057400"/>
            <a:ext cx="481013" cy="584200"/>
          </a:xfrm>
          <a:prstGeom prst="rect">
            <a:avLst/>
          </a:prstGeom>
          <a:noFill/>
          <a:ln w="9525">
            <a:noFill/>
            <a:miter lim="800000"/>
            <a:headEnd/>
            <a:tailEnd/>
          </a:ln>
        </p:spPr>
        <p:txBody>
          <a:bodyPr wrap="none">
            <a:spAutoFit/>
          </a:bodyPr>
          <a:lstStyle/>
          <a:p>
            <a:r>
              <a:rPr lang="en-US" sz="3200" b="1">
                <a:solidFill>
                  <a:srgbClr val="4F81BD"/>
                </a:solidFill>
                <a:latin typeface="Arial" pitchFamily="34" charset="0"/>
                <a:cs typeface="Arial" pitchFamily="34" charset="0"/>
              </a:rPr>
              <a:t>A</a:t>
            </a:r>
          </a:p>
        </p:txBody>
      </p:sp>
      <p:sp>
        <p:nvSpPr>
          <p:cNvPr id="36875" name="TextBox 12"/>
          <p:cNvSpPr txBox="1">
            <a:spLocks noChangeArrowheads="1"/>
          </p:cNvSpPr>
          <p:nvPr/>
        </p:nvSpPr>
        <p:spPr bwMode="auto">
          <a:xfrm>
            <a:off x="4114800" y="2057400"/>
            <a:ext cx="481013" cy="584200"/>
          </a:xfrm>
          <a:prstGeom prst="rect">
            <a:avLst/>
          </a:prstGeom>
          <a:noFill/>
          <a:ln w="9525">
            <a:noFill/>
            <a:miter lim="800000"/>
            <a:headEnd/>
            <a:tailEnd/>
          </a:ln>
        </p:spPr>
        <p:txBody>
          <a:bodyPr wrap="none">
            <a:spAutoFit/>
          </a:bodyPr>
          <a:lstStyle/>
          <a:p>
            <a:r>
              <a:rPr lang="en-US" sz="3200" b="1">
                <a:solidFill>
                  <a:srgbClr val="4F81BD"/>
                </a:solidFill>
                <a:latin typeface="Arial" pitchFamily="34" charset="0"/>
                <a:cs typeface="Arial" pitchFamily="34" charset="0"/>
              </a:rPr>
              <a:t>B</a:t>
            </a:r>
          </a:p>
        </p:txBody>
      </p:sp>
      <p:sp>
        <p:nvSpPr>
          <p:cNvPr id="36876" name="TextBox 13"/>
          <p:cNvSpPr txBox="1">
            <a:spLocks noChangeArrowheads="1"/>
          </p:cNvSpPr>
          <p:nvPr/>
        </p:nvSpPr>
        <p:spPr bwMode="auto">
          <a:xfrm>
            <a:off x="5995988" y="2057400"/>
            <a:ext cx="481012" cy="584200"/>
          </a:xfrm>
          <a:prstGeom prst="rect">
            <a:avLst/>
          </a:prstGeom>
          <a:noFill/>
          <a:ln w="9525">
            <a:noFill/>
            <a:miter lim="800000"/>
            <a:headEnd/>
            <a:tailEnd/>
          </a:ln>
        </p:spPr>
        <p:txBody>
          <a:bodyPr wrap="none">
            <a:spAutoFit/>
          </a:bodyPr>
          <a:lstStyle/>
          <a:p>
            <a:r>
              <a:rPr lang="en-US" sz="3200" b="1">
                <a:solidFill>
                  <a:srgbClr val="4F81BD"/>
                </a:solidFill>
                <a:latin typeface="Arial" pitchFamily="34" charset="0"/>
                <a:cs typeface="Arial" pitchFamily="34" charset="0"/>
              </a:rPr>
              <a:t>C</a:t>
            </a:r>
          </a:p>
        </p:txBody>
      </p:sp>
      <p:sp>
        <p:nvSpPr>
          <p:cNvPr id="36877" name="TextBox 14"/>
          <p:cNvSpPr txBox="1">
            <a:spLocks noChangeArrowheads="1"/>
          </p:cNvSpPr>
          <p:nvPr/>
        </p:nvSpPr>
        <p:spPr bwMode="auto">
          <a:xfrm>
            <a:off x="8053388" y="2057400"/>
            <a:ext cx="458787" cy="584200"/>
          </a:xfrm>
          <a:prstGeom prst="rect">
            <a:avLst/>
          </a:prstGeom>
          <a:noFill/>
          <a:ln w="9525">
            <a:noFill/>
            <a:miter lim="800000"/>
            <a:headEnd/>
            <a:tailEnd/>
          </a:ln>
        </p:spPr>
        <p:txBody>
          <a:bodyPr wrap="none">
            <a:spAutoFit/>
          </a:bodyPr>
          <a:lstStyle/>
          <a:p>
            <a:r>
              <a:rPr lang="en-US" sz="3200" b="1">
                <a:solidFill>
                  <a:srgbClr val="4F81BD"/>
                </a:solidFill>
                <a:latin typeface="Arial" pitchFamily="34" charset="0"/>
                <a:cs typeface="Arial" pitchFamily="34" charset="0"/>
              </a:rPr>
              <a:t>P</a:t>
            </a:r>
          </a:p>
        </p:txBody>
      </p:sp>
      <p:cxnSp>
        <p:nvCxnSpPr>
          <p:cNvPr id="17" name="Straight Arrow Connector 16"/>
          <p:cNvCxnSpPr/>
          <p:nvPr/>
        </p:nvCxnSpPr>
        <p:spPr>
          <a:xfrm>
            <a:off x="2895600" y="23622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800600" y="23622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781800" y="23622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5400000" flipH="1" flipV="1">
            <a:off x="3009900" y="3695700"/>
            <a:ext cx="4572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5400000" flipH="1" flipV="1">
            <a:off x="4914900" y="3695700"/>
            <a:ext cx="4572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5400000" flipH="1" flipV="1">
            <a:off x="6819900" y="3695700"/>
            <a:ext cx="4572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Bent Arrow 5"/>
          <p:cNvSpPr/>
          <p:nvPr/>
        </p:nvSpPr>
        <p:spPr>
          <a:xfrm>
            <a:off x="1524000" y="3733800"/>
            <a:ext cx="914400" cy="914400"/>
          </a:xfrm>
          <a:prstGeom prst="ben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black"/>
              </a:solidFill>
            </a:endParaRPr>
          </a:p>
        </p:txBody>
      </p:sp>
      <p:sp>
        <p:nvSpPr>
          <p:cNvPr id="36885" name="Rectangle 25"/>
          <p:cNvSpPr>
            <a:spLocks noChangeArrowheads="1"/>
          </p:cNvSpPr>
          <p:nvPr/>
        </p:nvSpPr>
        <p:spPr bwMode="auto">
          <a:xfrm>
            <a:off x="3200400" y="5029200"/>
            <a:ext cx="5767388" cy="954088"/>
          </a:xfrm>
          <a:prstGeom prst="rect">
            <a:avLst/>
          </a:prstGeom>
          <a:noFill/>
          <a:ln w="9525">
            <a:noFill/>
            <a:miter lim="800000"/>
            <a:headEnd/>
            <a:tailEnd/>
          </a:ln>
        </p:spPr>
        <p:txBody>
          <a:bodyPr>
            <a:spAutoFit/>
          </a:bodyPr>
          <a:lstStyle/>
          <a:p>
            <a:r>
              <a:rPr lang="en-US" sz="2800">
                <a:solidFill>
                  <a:prstClr val="black"/>
                </a:solidFill>
                <a:latin typeface="Arial" pitchFamily="34" charset="0"/>
                <a:cs typeface="Arial" pitchFamily="34" charset="0"/>
              </a:rPr>
              <a:t>Changing promoters eliminates transcriptional control</a:t>
            </a:r>
            <a:endParaRPr lang="en-US" sz="2000">
              <a:solidFill>
                <a:prstClr val="black"/>
              </a:solidFill>
              <a:latin typeface="Arial" pitchFamily="34" charset="0"/>
              <a:cs typeface="Arial" pitchFamily="34" charset="0"/>
            </a:endParaRPr>
          </a:p>
        </p:txBody>
      </p:sp>
    </p:spTree>
    <p:extLst>
      <p:ext uri="{BB962C8B-B14F-4D97-AF65-F5344CB8AC3E}">
        <p14:creationId xmlns:p14="http://schemas.microsoft.com/office/powerpoint/2010/main" val="919668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Box 4"/>
          <p:cNvSpPr txBox="1">
            <a:spLocks noChangeArrowheads="1"/>
          </p:cNvSpPr>
          <p:nvPr/>
        </p:nvSpPr>
        <p:spPr bwMode="auto">
          <a:xfrm>
            <a:off x="457200" y="228600"/>
            <a:ext cx="8610600" cy="523875"/>
          </a:xfrm>
          <a:prstGeom prst="rect">
            <a:avLst/>
          </a:prstGeom>
          <a:noFill/>
          <a:ln w="9525">
            <a:noFill/>
            <a:miter lim="800000"/>
            <a:headEnd/>
            <a:tailEnd/>
          </a:ln>
        </p:spPr>
        <p:txBody>
          <a:bodyPr>
            <a:spAutoFit/>
          </a:bodyPr>
          <a:lstStyle/>
          <a:p>
            <a:r>
              <a:rPr lang="en-US" sz="2800">
                <a:latin typeface="Rockwell Extra Bold" pitchFamily="18" charset="0"/>
              </a:rPr>
              <a:t>Diversity of Natural Devices</a:t>
            </a:r>
          </a:p>
        </p:txBody>
      </p:sp>
      <p:pic>
        <p:nvPicPr>
          <p:cNvPr id="3076" name="Picture 7"/>
          <p:cNvPicPr>
            <a:picLocks noChangeAspect="1" noChangeArrowheads="1"/>
          </p:cNvPicPr>
          <p:nvPr/>
        </p:nvPicPr>
        <p:blipFill>
          <a:blip r:embed="rId3" cstate="print"/>
          <a:srcRect/>
          <a:stretch>
            <a:fillRect/>
          </a:stretch>
        </p:blipFill>
        <p:spPr bwMode="auto">
          <a:xfrm>
            <a:off x="2545557" y="2209800"/>
            <a:ext cx="1905000" cy="1917700"/>
          </a:xfrm>
          <a:prstGeom prst="rect">
            <a:avLst/>
          </a:prstGeom>
          <a:noFill/>
          <a:ln w="9525">
            <a:noFill/>
            <a:miter lim="800000"/>
            <a:headEnd/>
            <a:tailEnd/>
          </a:ln>
        </p:spPr>
      </p:pic>
      <p:pic>
        <p:nvPicPr>
          <p:cNvPr id="3077" name="Picture 8"/>
          <p:cNvPicPr>
            <a:picLocks noChangeAspect="1" noChangeArrowheads="1"/>
          </p:cNvPicPr>
          <p:nvPr/>
        </p:nvPicPr>
        <p:blipFill>
          <a:blip r:embed="rId4" cstate="print"/>
          <a:srcRect/>
          <a:stretch>
            <a:fillRect/>
          </a:stretch>
        </p:blipFill>
        <p:spPr bwMode="auto">
          <a:xfrm>
            <a:off x="365919" y="2203450"/>
            <a:ext cx="1981200" cy="1898650"/>
          </a:xfrm>
          <a:prstGeom prst="rect">
            <a:avLst/>
          </a:prstGeom>
          <a:noFill/>
          <a:ln w="9525">
            <a:noFill/>
            <a:miter lim="800000"/>
            <a:headEnd/>
            <a:tailEnd/>
          </a:ln>
        </p:spPr>
      </p:pic>
      <p:sp>
        <p:nvSpPr>
          <p:cNvPr id="3078" name="TextBox 8"/>
          <p:cNvSpPr txBox="1">
            <a:spLocks noChangeArrowheads="1"/>
          </p:cNvSpPr>
          <p:nvPr/>
        </p:nvSpPr>
        <p:spPr bwMode="auto">
          <a:xfrm>
            <a:off x="823119" y="4114800"/>
            <a:ext cx="1143000" cy="369888"/>
          </a:xfrm>
          <a:prstGeom prst="rect">
            <a:avLst/>
          </a:prstGeom>
          <a:noFill/>
          <a:ln w="9525">
            <a:noFill/>
            <a:miter lim="800000"/>
            <a:headEnd/>
            <a:tailEnd/>
          </a:ln>
        </p:spPr>
        <p:txBody>
          <a:bodyPr>
            <a:spAutoFit/>
          </a:bodyPr>
          <a:lstStyle/>
          <a:p>
            <a:r>
              <a:rPr lang="en-US"/>
              <a:t>Diatoms</a:t>
            </a:r>
          </a:p>
        </p:txBody>
      </p:sp>
      <p:sp>
        <p:nvSpPr>
          <p:cNvPr id="3079" name="TextBox 9"/>
          <p:cNvSpPr txBox="1">
            <a:spLocks noChangeArrowheads="1"/>
          </p:cNvSpPr>
          <p:nvPr/>
        </p:nvSpPr>
        <p:spPr bwMode="auto">
          <a:xfrm>
            <a:off x="2697957" y="4114800"/>
            <a:ext cx="1600200" cy="646113"/>
          </a:xfrm>
          <a:prstGeom prst="rect">
            <a:avLst/>
          </a:prstGeom>
          <a:noFill/>
          <a:ln w="9525">
            <a:noFill/>
            <a:miter lim="800000"/>
            <a:headEnd/>
            <a:tailEnd/>
          </a:ln>
        </p:spPr>
        <p:txBody>
          <a:bodyPr>
            <a:spAutoFit/>
          </a:bodyPr>
          <a:lstStyle/>
          <a:p>
            <a:r>
              <a:rPr lang="en-US" i="1"/>
              <a:t>Myxococcus xanthus</a:t>
            </a:r>
          </a:p>
        </p:txBody>
      </p:sp>
      <p:sp>
        <p:nvSpPr>
          <p:cNvPr id="3080" name="TextBox 10"/>
          <p:cNvSpPr txBox="1">
            <a:spLocks noChangeArrowheads="1"/>
          </p:cNvSpPr>
          <p:nvPr/>
        </p:nvSpPr>
        <p:spPr bwMode="auto">
          <a:xfrm>
            <a:off x="4755357" y="4114800"/>
            <a:ext cx="1600200" cy="646113"/>
          </a:xfrm>
          <a:prstGeom prst="rect">
            <a:avLst/>
          </a:prstGeom>
          <a:noFill/>
          <a:ln w="9525">
            <a:noFill/>
            <a:miter lim="800000"/>
            <a:headEnd/>
            <a:tailEnd/>
          </a:ln>
        </p:spPr>
        <p:txBody>
          <a:bodyPr>
            <a:spAutoFit/>
          </a:bodyPr>
          <a:lstStyle/>
          <a:p>
            <a:r>
              <a:rPr lang="en-US" i="1"/>
              <a:t>Caulobacter crescentus</a:t>
            </a:r>
          </a:p>
        </p:txBody>
      </p:sp>
      <p:pic>
        <p:nvPicPr>
          <p:cNvPr id="3081" name="Picture 9"/>
          <p:cNvPicPr>
            <a:picLocks noChangeAspect="1" noChangeArrowheads="1"/>
          </p:cNvPicPr>
          <p:nvPr/>
        </p:nvPicPr>
        <p:blipFill>
          <a:blip r:embed="rId5" cstate="print"/>
          <a:srcRect/>
          <a:stretch>
            <a:fillRect/>
          </a:stretch>
        </p:blipFill>
        <p:spPr bwMode="auto">
          <a:xfrm>
            <a:off x="4679157" y="2209800"/>
            <a:ext cx="1836737" cy="1905000"/>
          </a:xfrm>
          <a:prstGeom prst="rect">
            <a:avLst/>
          </a:prstGeom>
          <a:noFill/>
          <a:ln w="9525">
            <a:noFill/>
            <a:miter lim="800000"/>
            <a:headEnd/>
            <a:tailEnd/>
          </a:ln>
        </p:spPr>
      </p:pic>
      <p:pic>
        <p:nvPicPr>
          <p:cNvPr id="3082" name="Picture 12"/>
          <p:cNvPicPr>
            <a:picLocks noChangeAspect="1" noChangeArrowheads="1"/>
          </p:cNvPicPr>
          <p:nvPr/>
        </p:nvPicPr>
        <p:blipFill>
          <a:blip r:embed="rId6" cstate="print"/>
          <a:srcRect/>
          <a:stretch>
            <a:fillRect/>
          </a:stretch>
        </p:blipFill>
        <p:spPr bwMode="auto">
          <a:xfrm>
            <a:off x="6736557" y="2209800"/>
            <a:ext cx="2087562" cy="1905000"/>
          </a:xfrm>
          <a:prstGeom prst="rect">
            <a:avLst/>
          </a:prstGeom>
          <a:noFill/>
          <a:ln w="9525">
            <a:noFill/>
            <a:miter lim="800000"/>
            <a:headEnd/>
            <a:tailEnd/>
          </a:ln>
        </p:spPr>
      </p:pic>
      <p:sp>
        <p:nvSpPr>
          <p:cNvPr id="3083" name="TextBox 15"/>
          <p:cNvSpPr txBox="1">
            <a:spLocks noChangeArrowheads="1"/>
          </p:cNvSpPr>
          <p:nvPr/>
        </p:nvSpPr>
        <p:spPr bwMode="auto">
          <a:xfrm>
            <a:off x="6965157" y="4114800"/>
            <a:ext cx="1752600" cy="369888"/>
          </a:xfrm>
          <a:prstGeom prst="rect">
            <a:avLst/>
          </a:prstGeom>
          <a:noFill/>
          <a:ln w="9525">
            <a:noFill/>
            <a:miter lim="800000"/>
            <a:headEnd/>
            <a:tailEnd/>
          </a:ln>
        </p:spPr>
        <p:txBody>
          <a:bodyPr>
            <a:spAutoFit/>
          </a:bodyPr>
          <a:lstStyle/>
          <a:p>
            <a:r>
              <a:rPr lang="en-US" i="1"/>
              <a:t>Cyanobacteria</a:t>
            </a:r>
          </a:p>
        </p:txBody>
      </p:sp>
      <p:sp>
        <p:nvSpPr>
          <p:cNvPr id="2" name="TextBox 1"/>
          <p:cNvSpPr txBox="1"/>
          <p:nvPr/>
        </p:nvSpPr>
        <p:spPr>
          <a:xfrm>
            <a:off x="457200" y="5029200"/>
            <a:ext cx="8153400" cy="830997"/>
          </a:xfrm>
          <a:prstGeom prst="rect">
            <a:avLst/>
          </a:prstGeom>
          <a:noFill/>
        </p:spPr>
        <p:txBody>
          <a:bodyPr wrap="square" rtlCol="0">
            <a:spAutoFit/>
          </a:bodyPr>
          <a:lstStyle/>
          <a:p>
            <a:r>
              <a:rPr lang="en-US" sz="2400" dirty="0" smtClean="0">
                <a:solidFill>
                  <a:schemeClr val="tx1">
                    <a:lumMod val="85000"/>
                    <a:lumOff val="15000"/>
                  </a:schemeClr>
                </a:solidFill>
                <a:latin typeface="Calibri" pitchFamily="34" charset="0"/>
              </a:rPr>
              <a:t>Can </a:t>
            </a:r>
            <a:r>
              <a:rPr lang="en-US" sz="2400" dirty="0">
                <a:solidFill>
                  <a:schemeClr val="tx1">
                    <a:lumMod val="85000"/>
                    <a:lumOff val="15000"/>
                  </a:schemeClr>
                </a:solidFill>
                <a:latin typeface="Calibri" pitchFamily="34" charset="0"/>
              </a:rPr>
              <a:t>we encode these processes as genetic devices?  </a:t>
            </a:r>
            <a:endParaRPr lang="en-US" sz="2400" dirty="0" smtClean="0">
              <a:solidFill>
                <a:schemeClr val="tx1">
                  <a:lumMod val="85000"/>
                  <a:lumOff val="15000"/>
                </a:schemeClr>
              </a:solidFill>
              <a:latin typeface="Calibri" pitchFamily="34" charset="0"/>
            </a:endParaRPr>
          </a:p>
          <a:p>
            <a:r>
              <a:rPr lang="en-US" sz="2400" dirty="0">
                <a:solidFill>
                  <a:schemeClr val="tx1">
                    <a:lumMod val="85000"/>
                    <a:lumOff val="15000"/>
                  </a:schemeClr>
                </a:solidFill>
                <a:latin typeface="Calibri" pitchFamily="34" charset="0"/>
              </a:rPr>
              <a:t>C</a:t>
            </a:r>
            <a:r>
              <a:rPr lang="en-US" sz="2400" dirty="0" smtClean="0">
                <a:solidFill>
                  <a:schemeClr val="tx1">
                    <a:lumMod val="85000"/>
                    <a:lumOff val="15000"/>
                  </a:schemeClr>
                </a:solidFill>
                <a:latin typeface="Calibri" pitchFamily="34" charset="0"/>
              </a:rPr>
              <a:t>an </a:t>
            </a:r>
            <a:r>
              <a:rPr lang="en-US" sz="2400" dirty="0">
                <a:solidFill>
                  <a:schemeClr val="tx1">
                    <a:lumMod val="85000"/>
                    <a:lumOff val="15000"/>
                  </a:schemeClr>
                </a:solidFill>
                <a:latin typeface="Calibri" pitchFamily="34" charset="0"/>
              </a:rPr>
              <a:t>we make </a:t>
            </a:r>
            <a:r>
              <a:rPr lang="en-US" sz="2400" dirty="0" smtClean="0">
                <a:solidFill>
                  <a:schemeClr val="tx1">
                    <a:lumMod val="85000"/>
                    <a:lumOff val="15000"/>
                  </a:schemeClr>
                </a:solidFill>
                <a:latin typeface="Calibri" pitchFamily="34" charset="0"/>
              </a:rPr>
              <a:t>new </a:t>
            </a:r>
            <a:r>
              <a:rPr lang="en-US" sz="2400" dirty="0">
                <a:solidFill>
                  <a:schemeClr val="tx1">
                    <a:lumMod val="85000"/>
                    <a:lumOff val="15000"/>
                  </a:schemeClr>
                </a:solidFill>
                <a:latin typeface="Calibri" pitchFamily="34" charset="0"/>
              </a:rPr>
              <a:t>devices on this level of complexity?</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2"/>
          <p:cNvSpPr>
            <a:spLocks noGrp="1" noChangeArrowheads="1"/>
          </p:cNvSpPr>
          <p:nvPr>
            <p:ph type="title"/>
          </p:nvPr>
        </p:nvSpPr>
        <p:spPr>
          <a:xfrm>
            <a:off x="457200" y="0"/>
            <a:ext cx="8229600" cy="1143000"/>
          </a:xfrm>
        </p:spPr>
        <p:txBody>
          <a:bodyPr/>
          <a:lstStyle/>
          <a:p>
            <a:pPr algn="l">
              <a:defRPr/>
            </a:pPr>
            <a:r>
              <a:rPr lang="en-US" sz="2800" dirty="0">
                <a:latin typeface="Rockwell Extra Bold" pitchFamily="18" charset="0"/>
                <a:ea typeface="+mn-ea"/>
                <a:cs typeface="Arial" charset="0"/>
              </a:rPr>
              <a:t>Core bacterial chassis</a:t>
            </a:r>
          </a:p>
        </p:txBody>
      </p:sp>
      <p:pic>
        <p:nvPicPr>
          <p:cNvPr id="4099" name="Picture 5"/>
          <p:cNvPicPr>
            <a:picLocks noChangeAspect="1" noChangeArrowheads="1"/>
          </p:cNvPicPr>
          <p:nvPr/>
        </p:nvPicPr>
        <p:blipFill>
          <a:blip r:embed="rId3" cstate="print"/>
          <a:srcRect/>
          <a:stretch>
            <a:fillRect/>
          </a:stretch>
        </p:blipFill>
        <p:spPr bwMode="auto">
          <a:xfrm>
            <a:off x="619125" y="990600"/>
            <a:ext cx="7905750" cy="3286125"/>
          </a:xfrm>
          <a:prstGeom prst="rect">
            <a:avLst/>
          </a:prstGeom>
          <a:noFill/>
          <a:ln w="9525">
            <a:noFill/>
            <a:miter lim="800000"/>
            <a:headEnd/>
            <a:tailEnd/>
          </a:ln>
        </p:spPr>
      </p:pic>
      <p:sp>
        <p:nvSpPr>
          <p:cNvPr id="4100" name="Text Box 6"/>
          <p:cNvSpPr txBox="1">
            <a:spLocks noChangeArrowheads="1"/>
          </p:cNvSpPr>
          <p:nvPr/>
        </p:nvSpPr>
        <p:spPr bwMode="auto">
          <a:xfrm>
            <a:off x="990600" y="4311650"/>
            <a:ext cx="1447800" cy="641350"/>
          </a:xfrm>
          <a:prstGeom prst="rect">
            <a:avLst/>
          </a:prstGeom>
          <a:noFill/>
          <a:ln w="9525">
            <a:noFill/>
            <a:miter lim="800000"/>
            <a:headEnd/>
            <a:tailEnd/>
          </a:ln>
        </p:spPr>
        <p:txBody>
          <a:bodyPr>
            <a:spAutoFit/>
          </a:bodyPr>
          <a:lstStyle/>
          <a:p>
            <a:pPr algn="ctr">
              <a:spcBef>
                <a:spcPct val="50000"/>
              </a:spcBef>
            </a:pPr>
            <a:r>
              <a:rPr lang="en-US"/>
              <a:t>Cell growth and division</a:t>
            </a:r>
          </a:p>
        </p:txBody>
      </p:sp>
      <p:sp>
        <p:nvSpPr>
          <p:cNvPr id="4101" name="Text Box 7"/>
          <p:cNvSpPr txBox="1">
            <a:spLocks noChangeArrowheads="1"/>
          </p:cNvSpPr>
          <p:nvPr/>
        </p:nvSpPr>
        <p:spPr bwMode="auto">
          <a:xfrm>
            <a:off x="2819400" y="4311650"/>
            <a:ext cx="1600200" cy="641350"/>
          </a:xfrm>
          <a:prstGeom prst="rect">
            <a:avLst/>
          </a:prstGeom>
          <a:noFill/>
          <a:ln w="9525">
            <a:noFill/>
            <a:miter lim="800000"/>
            <a:headEnd/>
            <a:tailEnd/>
          </a:ln>
        </p:spPr>
        <p:txBody>
          <a:bodyPr>
            <a:spAutoFit/>
          </a:bodyPr>
          <a:lstStyle/>
          <a:p>
            <a:pPr algn="ctr">
              <a:spcBef>
                <a:spcPct val="50000"/>
              </a:spcBef>
            </a:pPr>
            <a:r>
              <a:rPr lang="en-US"/>
              <a:t>The Central Dogma</a:t>
            </a:r>
          </a:p>
        </p:txBody>
      </p:sp>
      <p:sp>
        <p:nvSpPr>
          <p:cNvPr id="4102" name="Text Box 8"/>
          <p:cNvSpPr txBox="1">
            <a:spLocks noChangeArrowheads="1"/>
          </p:cNvSpPr>
          <p:nvPr/>
        </p:nvSpPr>
        <p:spPr bwMode="auto">
          <a:xfrm>
            <a:off x="4419600" y="4311650"/>
            <a:ext cx="1676400" cy="641350"/>
          </a:xfrm>
          <a:prstGeom prst="rect">
            <a:avLst/>
          </a:prstGeom>
          <a:noFill/>
          <a:ln w="9525">
            <a:noFill/>
            <a:miter lim="800000"/>
            <a:headEnd/>
            <a:tailEnd/>
          </a:ln>
        </p:spPr>
        <p:txBody>
          <a:bodyPr>
            <a:spAutoFit/>
          </a:bodyPr>
          <a:lstStyle/>
          <a:p>
            <a:pPr algn="ctr">
              <a:spcBef>
                <a:spcPct val="50000"/>
              </a:spcBef>
            </a:pPr>
            <a:r>
              <a:rPr lang="en-US"/>
              <a:t>Primary Metabolism</a:t>
            </a:r>
          </a:p>
        </p:txBody>
      </p:sp>
      <p:sp>
        <p:nvSpPr>
          <p:cNvPr id="4103" name="Text Box 9"/>
          <p:cNvSpPr txBox="1">
            <a:spLocks noChangeArrowheads="1"/>
          </p:cNvSpPr>
          <p:nvPr/>
        </p:nvSpPr>
        <p:spPr bwMode="auto">
          <a:xfrm>
            <a:off x="6324600" y="4311650"/>
            <a:ext cx="1676400" cy="641350"/>
          </a:xfrm>
          <a:prstGeom prst="rect">
            <a:avLst/>
          </a:prstGeom>
          <a:noFill/>
          <a:ln w="9525">
            <a:noFill/>
            <a:miter lim="800000"/>
            <a:headEnd/>
            <a:tailEnd/>
          </a:ln>
        </p:spPr>
        <p:txBody>
          <a:bodyPr>
            <a:spAutoFit/>
          </a:bodyPr>
          <a:lstStyle/>
          <a:p>
            <a:pPr algn="ctr">
              <a:spcBef>
                <a:spcPct val="50000"/>
              </a:spcBef>
            </a:pPr>
            <a:r>
              <a:rPr lang="en-US"/>
              <a:t>Environment Sensing</a:t>
            </a:r>
          </a:p>
        </p:txBody>
      </p:sp>
      <p:sp>
        <p:nvSpPr>
          <p:cNvPr id="4104" name="Rectangle 11"/>
          <p:cNvSpPr>
            <a:spLocks noChangeArrowheads="1"/>
          </p:cNvSpPr>
          <p:nvPr/>
        </p:nvSpPr>
        <p:spPr bwMode="auto">
          <a:xfrm>
            <a:off x="1447800" y="5181600"/>
            <a:ext cx="7467600" cy="1416050"/>
          </a:xfrm>
          <a:prstGeom prst="rect">
            <a:avLst/>
          </a:prstGeom>
          <a:noFill/>
          <a:ln w="9525">
            <a:noFill/>
            <a:miter lim="800000"/>
            <a:headEnd/>
            <a:tailEnd/>
          </a:ln>
        </p:spPr>
        <p:txBody>
          <a:bodyPr>
            <a:spAutoFit/>
          </a:bodyPr>
          <a:lstStyle/>
          <a:p>
            <a:pPr>
              <a:lnSpc>
                <a:spcPct val="90000"/>
              </a:lnSpc>
              <a:spcBef>
                <a:spcPct val="20000"/>
              </a:spcBef>
              <a:buFontTx/>
              <a:buChar char="•"/>
            </a:pPr>
            <a:r>
              <a:rPr lang="en-US" sz="2800"/>
              <a:t>  ~3000 genes common to all bacteria</a:t>
            </a:r>
          </a:p>
          <a:p>
            <a:pPr>
              <a:lnSpc>
                <a:spcPct val="90000"/>
              </a:lnSpc>
              <a:spcBef>
                <a:spcPct val="20000"/>
              </a:spcBef>
              <a:buFontTx/>
              <a:buChar char="•"/>
            </a:pPr>
            <a:r>
              <a:rPr lang="en-US" sz="2800"/>
              <a:t>  Encoded by ~3 million bases of DNA</a:t>
            </a:r>
          </a:p>
          <a:p>
            <a:pPr>
              <a:lnSpc>
                <a:spcPct val="90000"/>
              </a:lnSpc>
              <a:spcBef>
                <a:spcPct val="20000"/>
              </a:spcBef>
              <a:buFontTx/>
              <a:buChar char="•"/>
            </a:pPr>
            <a:r>
              <a:rPr lang="en-US" sz="2800"/>
              <a:t>  Almost identical among Enterobacteria</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iai.asm.org/content/vol78/issue9/images/large/zii9990987380002.jpeg"/>
          <p:cNvPicPr>
            <a:picLocks noChangeAspect="1" noChangeArrowheads="1"/>
          </p:cNvPicPr>
          <p:nvPr/>
        </p:nvPicPr>
        <p:blipFill>
          <a:blip r:embed="rId3" cstate="print"/>
          <a:srcRect/>
          <a:stretch>
            <a:fillRect/>
          </a:stretch>
        </p:blipFill>
        <p:spPr bwMode="auto">
          <a:xfrm>
            <a:off x="1447800" y="533400"/>
            <a:ext cx="6343650" cy="5991225"/>
          </a:xfrm>
          <a:prstGeom prst="rect">
            <a:avLst/>
          </a:prstGeom>
          <a:noFill/>
          <a:ln w="9525">
            <a:noFill/>
            <a:miter lim="800000"/>
            <a:headEnd/>
            <a:tailEnd/>
          </a:ln>
        </p:spPr>
      </p:pic>
      <p:sp>
        <p:nvSpPr>
          <p:cNvPr id="19" name="Rectangle 2"/>
          <p:cNvSpPr>
            <a:spLocks noGrp="1" noChangeArrowheads="1"/>
          </p:cNvSpPr>
          <p:nvPr>
            <p:ph type="title"/>
          </p:nvPr>
        </p:nvSpPr>
        <p:spPr>
          <a:xfrm>
            <a:off x="457200" y="0"/>
            <a:ext cx="8229600" cy="1143000"/>
          </a:xfrm>
        </p:spPr>
        <p:txBody>
          <a:bodyPr/>
          <a:lstStyle/>
          <a:p>
            <a:pPr algn="l">
              <a:defRPr/>
            </a:pPr>
            <a:r>
              <a:rPr lang="en-US" sz="2800" dirty="0" smtClean="0">
                <a:latin typeface="Rockwell Extra Bold" pitchFamily="18" charset="0"/>
                <a:ea typeface="+mn-ea"/>
                <a:cs typeface="Arial" charset="0"/>
              </a:rPr>
              <a:t>Secondary Functions</a:t>
            </a:r>
            <a:endParaRPr lang="en-US" sz="2800" dirty="0">
              <a:latin typeface="Rockwell Extra Bold" pitchFamily="18" charset="0"/>
              <a:ea typeface="+mn-ea"/>
              <a:cs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533400" y="914400"/>
            <a:ext cx="8077200" cy="5632311"/>
          </a:xfrm>
          <a:prstGeom prst="rect">
            <a:avLst/>
          </a:prstGeom>
          <a:noFill/>
          <a:ln w="9525">
            <a:noFill/>
            <a:miter lim="800000"/>
            <a:headEnd/>
            <a:tailEnd/>
          </a:ln>
        </p:spPr>
        <p:txBody>
          <a:bodyPr>
            <a:spAutoFit/>
          </a:bodyPr>
          <a:lstStyle/>
          <a:p>
            <a:pPr marL="457200" indent="-457200" fontAlgn="auto">
              <a:spcBef>
                <a:spcPts val="0"/>
              </a:spcBef>
              <a:spcAft>
                <a:spcPts val="0"/>
              </a:spcAft>
              <a:buFont typeface="Wingdings" pitchFamily="2" charset="2"/>
              <a:buChar char="§"/>
              <a:defRPr/>
            </a:pPr>
            <a:r>
              <a:rPr lang="en-US" sz="2000" dirty="0">
                <a:solidFill>
                  <a:schemeClr val="tx1">
                    <a:lumMod val="85000"/>
                    <a:lumOff val="15000"/>
                  </a:schemeClr>
                </a:solidFill>
                <a:latin typeface="Calibri" pitchFamily="34" charset="0"/>
                <a:cs typeface="+mn-cs"/>
              </a:rPr>
              <a:t>Today, just synthesizing long sequences (10kb+) is something you do cautiously since its expensive</a:t>
            </a:r>
          </a:p>
          <a:p>
            <a:pPr marL="457200" indent="-457200" fontAlgn="auto">
              <a:spcBef>
                <a:spcPts val="0"/>
              </a:spcBef>
              <a:spcAft>
                <a:spcPts val="0"/>
              </a:spcAft>
              <a:buFont typeface="Wingdings" pitchFamily="2" charset="2"/>
              <a:buChar char="§"/>
              <a:defRPr/>
            </a:pPr>
            <a:r>
              <a:rPr lang="en-US" sz="2000" dirty="0">
                <a:solidFill>
                  <a:schemeClr val="tx1">
                    <a:lumMod val="85000"/>
                    <a:lumOff val="15000"/>
                  </a:schemeClr>
                </a:solidFill>
                <a:latin typeface="Calibri" pitchFamily="34" charset="0"/>
                <a:cs typeface="+mn-cs"/>
              </a:rPr>
              <a:t>Microbiological devices are pretty much always 10kb+</a:t>
            </a:r>
          </a:p>
          <a:p>
            <a:pPr marL="457200" indent="-457200" fontAlgn="auto">
              <a:spcBef>
                <a:spcPts val="0"/>
              </a:spcBef>
              <a:spcAft>
                <a:spcPts val="0"/>
              </a:spcAft>
              <a:buFont typeface="Wingdings" pitchFamily="2" charset="2"/>
              <a:buChar char="§"/>
              <a:defRPr/>
            </a:pPr>
            <a:r>
              <a:rPr lang="en-US" sz="2000" dirty="0">
                <a:solidFill>
                  <a:schemeClr val="tx1">
                    <a:lumMod val="85000"/>
                    <a:lumOff val="15000"/>
                  </a:schemeClr>
                </a:solidFill>
                <a:latin typeface="Calibri" pitchFamily="34" charset="0"/>
                <a:cs typeface="+mn-cs"/>
              </a:rPr>
              <a:t>They rarely transfer from one genome to another</a:t>
            </a:r>
          </a:p>
          <a:p>
            <a:pPr marL="457200" indent="-457200" fontAlgn="auto">
              <a:spcBef>
                <a:spcPts val="0"/>
              </a:spcBef>
              <a:spcAft>
                <a:spcPts val="0"/>
              </a:spcAft>
              <a:buFont typeface="Wingdings" pitchFamily="2" charset="2"/>
              <a:buChar char="§"/>
              <a:defRPr/>
            </a:pPr>
            <a:endParaRPr lang="en-US" sz="2000" dirty="0">
              <a:solidFill>
                <a:schemeClr val="tx1">
                  <a:lumMod val="85000"/>
                  <a:lumOff val="15000"/>
                </a:schemeClr>
              </a:solidFill>
              <a:latin typeface="Calibri" pitchFamily="34" charset="0"/>
              <a:cs typeface="+mn-cs"/>
            </a:endParaRPr>
          </a:p>
          <a:p>
            <a:pPr marL="457200" indent="-457200" fontAlgn="auto">
              <a:spcBef>
                <a:spcPts val="0"/>
              </a:spcBef>
              <a:spcAft>
                <a:spcPts val="0"/>
              </a:spcAft>
              <a:buFont typeface="Wingdings" pitchFamily="2" charset="2"/>
              <a:buChar char="§"/>
              <a:defRPr/>
            </a:pPr>
            <a:r>
              <a:rPr lang="en-US" sz="2000" dirty="0">
                <a:solidFill>
                  <a:schemeClr val="tx1">
                    <a:lumMod val="85000"/>
                    <a:lumOff val="15000"/>
                  </a:schemeClr>
                </a:solidFill>
                <a:latin typeface="Calibri" pitchFamily="34" charset="0"/>
                <a:cs typeface="+mn-cs"/>
              </a:rPr>
              <a:t>“Refactoring” would generally be some sort of reliable methodology that allowed you to take a known sequence, know the full ensemble of gene functions within it, then rework the coding sequences and regulation so that it works in your organism.</a:t>
            </a:r>
          </a:p>
          <a:p>
            <a:pPr marL="457200" indent="-457200" fontAlgn="auto">
              <a:spcBef>
                <a:spcPts val="0"/>
              </a:spcBef>
              <a:spcAft>
                <a:spcPts val="0"/>
              </a:spcAft>
              <a:buFont typeface="Wingdings" pitchFamily="2" charset="2"/>
              <a:buChar char="§"/>
              <a:defRPr/>
            </a:pPr>
            <a:r>
              <a:rPr lang="en-US" sz="2000" dirty="0">
                <a:solidFill>
                  <a:schemeClr val="tx1">
                    <a:lumMod val="85000"/>
                    <a:lumOff val="15000"/>
                  </a:schemeClr>
                </a:solidFill>
                <a:latin typeface="Calibri" pitchFamily="34" charset="0"/>
                <a:cs typeface="+mn-cs"/>
              </a:rPr>
              <a:t>Not a common activity yet.  It’s clearly hard.</a:t>
            </a:r>
          </a:p>
          <a:p>
            <a:pPr marL="457200" indent="-457200" fontAlgn="auto">
              <a:spcBef>
                <a:spcPts val="0"/>
              </a:spcBef>
              <a:spcAft>
                <a:spcPts val="0"/>
              </a:spcAft>
              <a:buFont typeface="Wingdings" pitchFamily="2" charset="2"/>
              <a:buChar char="§"/>
              <a:defRPr/>
            </a:pPr>
            <a:endParaRPr lang="en-US" sz="2000" dirty="0">
              <a:solidFill>
                <a:schemeClr val="tx1">
                  <a:lumMod val="85000"/>
                  <a:lumOff val="15000"/>
                </a:schemeClr>
              </a:solidFill>
              <a:latin typeface="Calibri" pitchFamily="34" charset="0"/>
              <a:cs typeface="+mn-cs"/>
            </a:endParaRPr>
          </a:p>
          <a:p>
            <a:pPr marL="457200" indent="-457200" fontAlgn="auto">
              <a:spcBef>
                <a:spcPts val="0"/>
              </a:spcBef>
              <a:spcAft>
                <a:spcPts val="0"/>
              </a:spcAft>
              <a:buFont typeface="Wingdings" pitchFamily="2" charset="2"/>
              <a:buChar char="§"/>
              <a:defRPr/>
            </a:pPr>
            <a:r>
              <a:rPr lang="en-US" sz="2000" dirty="0">
                <a:solidFill>
                  <a:schemeClr val="tx1">
                    <a:lumMod val="85000"/>
                    <a:lumOff val="15000"/>
                  </a:schemeClr>
                </a:solidFill>
                <a:latin typeface="Calibri" pitchFamily="34" charset="0"/>
                <a:cs typeface="+mn-cs"/>
              </a:rPr>
              <a:t>Hypothesis 1:  All these things really are is</a:t>
            </a:r>
            <a:r>
              <a:rPr lang="en-US" sz="2000" dirty="0" smtClean="0">
                <a:solidFill>
                  <a:schemeClr val="tx1">
                    <a:lumMod val="85000"/>
                    <a:lumOff val="15000"/>
                  </a:schemeClr>
                </a:solidFill>
                <a:latin typeface="Calibri" pitchFamily="34" charset="0"/>
                <a:cs typeface="+mn-cs"/>
              </a:rPr>
              <a:t>:</a:t>
            </a:r>
            <a:endParaRPr lang="en-US" sz="2000" dirty="0">
              <a:solidFill>
                <a:schemeClr val="tx1">
                  <a:lumMod val="85000"/>
                  <a:lumOff val="15000"/>
                </a:schemeClr>
              </a:solidFill>
              <a:latin typeface="Calibri" pitchFamily="34" charset="0"/>
              <a:cs typeface="+mn-cs"/>
            </a:endParaRPr>
          </a:p>
          <a:p>
            <a:pPr marL="914400" lvl="1" indent="-457200" fontAlgn="auto">
              <a:spcBef>
                <a:spcPts val="0"/>
              </a:spcBef>
              <a:spcAft>
                <a:spcPts val="0"/>
              </a:spcAft>
              <a:buFont typeface="Wingdings" pitchFamily="2" charset="2"/>
              <a:buChar char="§"/>
              <a:defRPr/>
            </a:pPr>
            <a:r>
              <a:rPr lang="en-US" sz="2000" dirty="0" smtClean="0">
                <a:solidFill>
                  <a:schemeClr val="tx1">
                    <a:lumMod val="85000"/>
                    <a:lumOff val="15000"/>
                  </a:schemeClr>
                </a:solidFill>
                <a:latin typeface="Calibri" pitchFamily="34" charset="0"/>
                <a:cs typeface="+mn-cs"/>
              </a:rPr>
              <a:t>A set of molecular functions encoded as proteins</a:t>
            </a:r>
          </a:p>
          <a:p>
            <a:pPr marL="914400" lvl="1" indent="-457200" fontAlgn="auto">
              <a:spcBef>
                <a:spcPts val="0"/>
              </a:spcBef>
              <a:spcAft>
                <a:spcPts val="0"/>
              </a:spcAft>
              <a:buFont typeface="Wingdings" pitchFamily="2" charset="2"/>
              <a:buChar char="§"/>
              <a:defRPr/>
            </a:pPr>
            <a:r>
              <a:rPr lang="en-US" sz="2000" dirty="0" smtClean="0">
                <a:solidFill>
                  <a:schemeClr val="tx1">
                    <a:lumMod val="85000"/>
                    <a:lumOff val="15000"/>
                  </a:schemeClr>
                </a:solidFill>
                <a:latin typeface="Calibri" pitchFamily="34" charset="0"/>
                <a:cs typeface="+mn-cs"/>
              </a:rPr>
              <a:t>Transcriptional </a:t>
            </a:r>
            <a:r>
              <a:rPr lang="en-US" sz="2000" dirty="0">
                <a:solidFill>
                  <a:schemeClr val="tx1">
                    <a:lumMod val="85000"/>
                    <a:lumOff val="15000"/>
                  </a:schemeClr>
                </a:solidFill>
                <a:latin typeface="Calibri" pitchFamily="34" charset="0"/>
                <a:cs typeface="+mn-cs"/>
              </a:rPr>
              <a:t>control over when </a:t>
            </a:r>
            <a:r>
              <a:rPr lang="en-US" sz="2000" dirty="0" smtClean="0">
                <a:solidFill>
                  <a:schemeClr val="tx1">
                    <a:lumMod val="85000"/>
                    <a:lumOff val="15000"/>
                  </a:schemeClr>
                </a:solidFill>
                <a:latin typeface="Calibri" pitchFamily="34" charset="0"/>
                <a:cs typeface="+mn-cs"/>
              </a:rPr>
              <a:t>each protein </a:t>
            </a:r>
            <a:r>
              <a:rPr lang="en-US" sz="2000" dirty="0">
                <a:solidFill>
                  <a:schemeClr val="tx1">
                    <a:lumMod val="85000"/>
                    <a:lumOff val="15000"/>
                  </a:schemeClr>
                </a:solidFill>
                <a:latin typeface="Calibri" pitchFamily="34" charset="0"/>
                <a:cs typeface="+mn-cs"/>
              </a:rPr>
              <a:t>is produced</a:t>
            </a:r>
          </a:p>
          <a:p>
            <a:pPr marL="914400" lvl="1" indent="-457200" fontAlgn="auto">
              <a:spcBef>
                <a:spcPts val="0"/>
              </a:spcBef>
              <a:spcAft>
                <a:spcPts val="0"/>
              </a:spcAft>
              <a:buFont typeface="Wingdings" pitchFamily="2" charset="2"/>
              <a:buChar char="§"/>
              <a:defRPr/>
            </a:pPr>
            <a:r>
              <a:rPr lang="en-US" sz="2000" dirty="0" smtClean="0">
                <a:solidFill>
                  <a:schemeClr val="tx1">
                    <a:lumMod val="85000"/>
                    <a:lumOff val="15000"/>
                  </a:schemeClr>
                </a:solidFill>
                <a:latin typeface="Calibri" pitchFamily="34" charset="0"/>
                <a:cs typeface="+mn-cs"/>
              </a:rPr>
              <a:t>Quantitative </a:t>
            </a:r>
            <a:r>
              <a:rPr lang="en-US" sz="2000" dirty="0">
                <a:solidFill>
                  <a:schemeClr val="tx1">
                    <a:lumMod val="85000"/>
                    <a:lumOff val="15000"/>
                  </a:schemeClr>
                </a:solidFill>
                <a:latin typeface="Calibri" pitchFamily="34" charset="0"/>
                <a:cs typeface="+mn-cs"/>
              </a:rPr>
              <a:t>control of each </a:t>
            </a:r>
            <a:r>
              <a:rPr lang="en-US" sz="2000" dirty="0" smtClean="0">
                <a:solidFill>
                  <a:schemeClr val="tx1">
                    <a:lumMod val="85000"/>
                    <a:lumOff val="15000"/>
                  </a:schemeClr>
                </a:solidFill>
                <a:latin typeface="Calibri" pitchFamily="34" charset="0"/>
                <a:cs typeface="+mn-cs"/>
              </a:rPr>
              <a:t>gene’s expression </a:t>
            </a:r>
            <a:r>
              <a:rPr lang="en-US" sz="2000" dirty="0">
                <a:solidFill>
                  <a:schemeClr val="tx1">
                    <a:lumMod val="85000"/>
                    <a:lumOff val="15000"/>
                  </a:schemeClr>
                </a:solidFill>
                <a:latin typeface="Calibri" pitchFamily="34" charset="0"/>
                <a:cs typeface="+mn-cs"/>
              </a:rPr>
              <a:t>level</a:t>
            </a:r>
          </a:p>
          <a:p>
            <a:pPr marL="457200" indent="-457200" fontAlgn="auto">
              <a:spcBef>
                <a:spcPts val="0"/>
              </a:spcBef>
              <a:spcAft>
                <a:spcPts val="0"/>
              </a:spcAft>
              <a:buFont typeface="Wingdings" pitchFamily="2" charset="2"/>
              <a:buChar char="§"/>
              <a:defRPr/>
            </a:pPr>
            <a:endParaRPr lang="en-US" sz="2000" dirty="0">
              <a:solidFill>
                <a:schemeClr val="tx1">
                  <a:lumMod val="85000"/>
                  <a:lumOff val="15000"/>
                </a:schemeClr>
              </a:solidFill>
              <a:latin typeface="Calibri" pitchFamily="34" charset="0"/>
            </a:endParaRPr>
          </a:p>
          <a:p>
            <a:pPr marL="457200" indent="-457200" fontAlgn="auto">
              <a:spcBef>
                <a:spcPts val="0"/>
              </a:spcBef>
              <a:spcAft>
                <a:spcPts val="0"/>
              </a:spcAft>
              <a:buFont typeface="Wingdings" pitchFamily="2" charset="2"/>
              <a:buChar char="§"/>
              <a:defRPr/>
            </a:pPr>
            <a:r>
              <a:rPr lang="en-US" sz="2000" dirty="0">
                <a:solidFill>
                  <a:schemeClr val="tx1">
                    <a:lumMod val="85000"/>
                    <a:lumOff val="15000"/>
                  </a:schemeClr>
                </a:solidFill>
                <a:latin typeface="Calibri" pitchFamily="34" charset="0"/>
              </a:rPr>
              <a:t>If that’s true, you should be able to gut the regulation, reshuffle all the </a:t>
            </a:r>
            <a:r>
              <a:rPr lang="en-US" sz="2000" dirty="0" err="1">
                <a:solidFill>
                  <a:schemeClr val="tx1">
                    <a:lumMod val="85000"/>
                    <a:lumOff val="15000"/>
                  </a:schemeClr>
                </a:solidFill>
                <a:latin typeface="Calibri" pitchFamily="34" charset="0"/>
              </a:rPr>
              <a:t>codon</a:t>
            </a:r>
            <a:r>
              <a:rPr lang="en-US" sz="2000" dirty="0">
                <a:solidFill>
                  <a:schemeClr val="tx1">
                    <a:lumMod val="85000"/>
                    <a:lumOff val="15000"/>
                  </a:schemeClr>
                </a:solidFill>
                <a:latin typeface="Calibri" pitchFamily="34" charset="0"/>
              </a:rPr>
              <a:t> usage, and the thing still work</a:t>
            </a:r>
          </a:p>
        </p:txBody>
      </p:sp>
      <p:sp>
        <p:nvSpPr>
          <p:cNvPr id="7171" name="TextBox 4"/>
          <p:cNvSpPr txBox="1">
            <a:spLocks noChangeArrowheads="1"/>
          </p:cNvSpPr>
          <p:nvPr/>
        </p:nvSpPr>
        <p:spPr bwMode="auto">
          <a:xfrm>
            <a:off x="457200" y="228600"/>
            <a:ext cx="8610600" cy="523875"/>
          </a:xfrm>
          <a:prstGeom prst="rect">
            <a:avLst/>
          </a:prstGeom>
          <a:noFill/>
          <a:ln w="9525">
            <a:noFill/>
            <a:miter lim="800000"/>
            <a:headEnd/>
            <a:tailEnd/>
          </a:ln>
        </p:spPr>
        <p:txBody>
          <a:bodyPr>
            <a:spAutoFit/>
          </a:bodyPr>
          <a:lstStyle/>
          <a:p>
            <a:r>
              <a:rPr lang="en-US" sz="2800">
                <a:latin typeface="Rockwell Extra Bold" pitchFamily="18" charset="0"/>
              </a:rPr>
              <a:t>When synthesis is (essentially) free</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4"/>
          <p:cNvSpPr txBox="1">
            <a:spLocks noChangeArrowheads="1"/>
          </p:cNvSpPr>
          <p:nvPr/>
        </p:nvSpPr>
        <p:spPr bwMode="auto">
          <a:xfrm>
            <a:off x="457200" y="228600"/>
            <a:ext cx="8610600" cy="523875"/>
          </a:xfrm>
          <a:prstGeom prst="rect">
            <a:avLst/>
          </a:prstGeom>
          <a:noFill/>
          <a:ln w="9525">
            <a:noFill/>
            <a:miter lim="800000"/>
            <a:headEnd/>
            <a:tailEnd/>
          </a:ln>
        </p:spPr>
        <p:txBody>
          <a:bodyPr>
            <a:spAutoFit/>
          </a:bodyPr>
          <a:lstStyle/>
          <a:p>
            <a:r>
              <a:rPr lang="en-US" sz="2800">
                <a:latin typeface="Rockwell Extra Bold" pitchFamily="18" charset="0"/>
              </a:rPr>
              <a:t>Eukaryotes are a whole other story</a:t>
            </a:r>
          </a:p>
        </p:txBody>
      </p:sp>
      <p:sp>
        <p:nvSpPr>
          <p:cNvPr id="6147" name="Rectangle 4"/>
          <p:cNvSpPr>
            <a:spLocks noChangeArrowheads="1"/>
          </p:cNvSpPr>
          <p:nvPr/>
        </p:nvSpPr>
        <p:spPr bwMode="auto">
          <a:xfrm>
            <a:off x="1371600" y="5983288"/>
            <a:ext cx="6583363" cy="646112"/>
          </a:xfrm>
          <a:prstGeom prst="rect">
            <a:avLst/>
          </a:prstGeom>
          <a:noFill/>
          <a:ln w="9525">
            <a:noFill/>
            <a:miter lim="800000"/>
            <a:headEnd/>
            <a:tailEnd/>
          </a:ln>
        </p:spPr>
        <p:txBody>
          <a:bodyPr wrap="none">
            <a:spAutoFit/>
          </a:bodyPr>
          <a:lstStyle/>
          <a:p>
            <a:r>
              <a:rPr lang="en-US" i="1" dirty="0" err="1"/>
              <a:t>Bursaria</a:t>
            </a:r>
            <a:r>
              <a:rPr lang="en-US" i="1" dirty="0"/>
              <a:t> </a:t>
            </a:r>
            <a:r>
              <a:rPr lang="en-US" i="1" dirty="0" err="1"/>
              <a:t>truncatella</a:t>
            </a:r>
            <a:endParaRPr lang="en-US" i="1" dirty="0"/>
          </a:p>
          <a:p>
            <a:r>
              <a:rPr lang="en-US" dirty="0"/>
              <a:t>http://video.yandex.ru/users/labx/view/46/?cauthor=labx&amp;cid=3</a:t>
            </a:r>
          </a:p>
        </p:txBody>
      </p:sp>
      <p:pic>
        <p:nvPicPr>
          <p:cNvPr id="5" name="DE976ACD_0.wmv">
            <a:hlinkClick r:id="" action="ppaction://media"/>
          </p:cNvPr>
          <p:cNvPicPr>
            <a:picLocks noRot="1" noChangeAspect="1"/>
          </p:cNvPicPr>
          <p:nvPr>
            <a:videoFile r:link="rId2"/>
            <p:extLst>
              <p:ext uri="{DAA4B4D4-6D71-4841-9C94-3DE7FCFB9230}">
                <p14:media xmlns:p14="http://schemas.microsoft.com/office/powerpoint/2010/main" r:link="rId1"/>
              </p:ext>
            </p:extLst>
          </p:nvPr>
        </p:nvPicPr>
        <p:blipFill>
          <a:blip r:embed="rId5" cstate="print"/>
          <a:srcRect/>
          <a:stretch>
            <a:fillRect/>
          </a:stretch>
        </p:blipFill>
        <p:spPr bwMode="auto">
          <a:xfrm>
            <a:off x="1371600" y="1219200"/>
            <a:ext cx="6308725" cy="472440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6726"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5"/>
                    </p:tgtEl>
                  </p:cond>
                </p:stCondLst>
                <p:endSync evt="end" delay="0">
                  <p:rtn val="all"/>
                </p:endSync>
                <p:childTnLst>
                  <p:par>
                    <p:cTn id="8" fill="hold">
                      <p:stCondLst>
                        <p:cond delay="0"/>
                      </p:stCondLst>
                      <p:childTnLst>
                        <p:par>
                          <p:cTn id="9" fill="hold">
                            <p:stCondLst>
                              <p:cond delay="0"/>
                            </p:stCondLst>
                            <p:childTnLst>
                              <p:par>
                                <p:cTn id="10" presetID="3" presetClass="mediacall" presetSubtype="0" fill="hold" nodeType="clickEffect">
                                  <p:stCondLst>
                                    <p:cond delay="0"/>
                                  </p:stCondLst>
                                  <p:childTnLst>
                                    <p:cmd type="call" cmd="stop">
                                      <p:cBhvr>
                                        <p:cTn id="11" dur="1" fill="hold"/>
                                        <p:tgtEl>
                                          <p:spTgt spid="5"/>
                                        </p:tgtEl>
                                      </p:cBhvr>
                                    </p:cmd>
                                  </p:childTnLst>
                                </p:cTn>
                              </p:par>
                            </p:childTnLst>
                          </p:cTn>
                        </p:par>
                      </p:childTnLst>
                    </p:cTn>
                  </p:par>
                </p:childTnLst>
              </p:cTn>
              <p:nextCondLst>
                <p:cond evt="onClick" delay="0">
                  <p:tgtEl>
                    <p:spTgt spid="5"/>
                  </p:tgtEl>
                </p:cond>
              </p:nextCondLst>
            </p:seq>
            <p:video>
              <p:cMediaNode mute="1">
                <p:cTn id="12" repeatCount="indefinite" fill="hold" display="0">
                  <p:stCondLst>
                    <p:cond delay="indefinite"/>
                  </p:stCondLst>
                  <p:endCondLst>
                    <p:cond evt="onNext" delay="0">
                      <p:tgtEl>
                        <p:sldTgt/>
                      </p:tgtEl>
                    </p:cond>
                    <p:cond evt="onPrev" delay="0">
                      <p:tgtEl>
                        <p:sldTgt/>
                      </p:tgtEl>
                    </p:cond>
                  </p:endCondLst>
                </p:cTn>
                <p:tgtEl>
                  <p:spTgt spid="5"/>
                </p:tgtEl>
              </p:cMediaNode>
            </p:video>
          </p:childTnLst>
        </p:cTn>
      </p:par>
    </p:tnLst>
  </p:timing>
  <p:extLst mod="1"/>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1752600" y="2209800"/>
            <a:ext cx="6324600" cy="769441"/>
          </a:xfrm>
          <a:prstGeom prst="rect">
            <a:avLst/>
          </a:prstGeom>
          <a:noFill/>
          <a:ln w="9525">
            <a:noFill/>
            <a:miter lim="800000"/>
            <a:headEnd/>
            <a:tailEnd/>
          </a:ln>
        </p:spPr>
        <p:txBody>
          <a:bodyPr>
            <a:spAutoFit/>
          </a:bodyPr>
          <a:lstStyle/>
          <a:p>
            <a:r>
              <a:rPr lang="en-US" sz="4400" dirty="0" smtClean="0">
                <a:solidFill>
                  <a:prstClr val="white"/>
                </a:solidFill>
                <a:latin typeface="Rockwell Extra Bold" pitchFamily="18" charset="0"/>
              </a:rPr>
              <a:t>T7 Refactoring</a:t>
            </a:r>
            <a:endParaRPr lang="en-US" sz="4400" dirty="0">
              <a:solidFill>
                <a:prstClr val="white"/>
              </a:solidFill>
              <a:latin typeface="Rockwell Extra Bold" pitchFamily="18" charset="0"/>
            </a:endParaRPr>
          </a:p>
        </p:txBody>
      </p:sp>
      <p:sp>
        <p:nvSpPr>
          <p:cNvPr id="3" name="TextBox 2"/>
          <p:cNvSpPr txBox="1"/>
          <p:nvPr/>
        </p:nvSpPr>
        <p:spPr>
          <a:xfrm>
            <a:off x="5334000" y="6324600"/>
            <a:ext cx="3581400" cy="369332"/>
          </a:xfrm>
          <a:prstGeom prst="rect">
            <a:avLst/>
          </a:prstGeom>
          <a:noFill/>
        </p:spPr>
        <p:txBody>
          <a:bodyPr wrap="square" rtlCol="0">
            <a:spAutoFit/>
          </a:bodyPr>
          <a:lstStyle/>
          <a:p>
            <a:r>
              <a:rPr lang="en-US" dirty="0" smtClean="0">
                <a:solidFill>
                  <a:prstClr val="white"/>
                </a:solidFill>
              </a:rPr>
              <a:t>PMID: 22509035</a:t>
            </a:r>
            <a:endParaRPr lang="en-US" dirty="0">
              <a:solidFill>
                <a:prstClr val="white"/>
              </a:solidFill>
            </a:endParaRPr>
          </a:p>
        </p:txBody>
      </p:sp>
    </p:spTree>
    <p:extLst>
      <p:ext uri="{BB962C8B-B14F-4D97-AF65-F5344CB8AC3E}">
        <p14:creationId xmlns:p14="http://schemas.microsoft.com/office/powerpoint/2010/main" val="6273778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35.1|23.6|7|8.4"/>
</p:tagLst>
</file>

<file path=ppt/tags/tag2.xml><?xml version="1.0" encoding="utf-8"?>
<p:tagLst xmlns:a="http://schemas.openxmlformats.org/drawingml/2006/main" xmlns:r="http://schemas.openxmlformats.org/officeDocument/2006/relationships" xmlns:p="http://schemas.openxmlformats.org/presentationml/2006/main">
  <p:tag name="TIMING" val="|24.6|9.4|18.1|13.2"/>
</p:tagLst>
</file>

<file path=ppt/tags/tag3.xml><?xml version="1.0" encoding="utf-8"?>
<p:tagLst xmlns:a="http://schemas.openxmlformats.org/drawingml/2006/main" xmlns:r="http://schemas.openxmlformats.org/officeDocument/2006/relationships" xmlns:p="http://schemas.openxmlformats.org/presentationml/2006/main">
  <p:tag name="TIMING" val="|10"/>
</p:tagLst>
</file>

<file path=ppt/tags/tag4.xml><?xml version="1.0" encoding="utf-8"?>
<p:tagLst xmlns:a="http://schemas.openxmlformats.org/drawingml/2006/main" xmlns:r="http://schemas.openxmlformats.org/officeDocument/2006/relationships" xmlns:p="http://schemas.openxmlformats.org/presentationml/2006/main">
  <p:tag name="TIMING" val="|22|19.7|9.5"/>
</p:tagLst>
</file>

<file path=ppt/tags/tag5.xml><?xml version="1.0" encoding="utf-8"?>
<p:tagLst xmlns:a="http://schemas.openxmlformats.org/drawingml/2006/main" xmlns:r="http://schemas.openxmlformats.org/officeDocument/2006/relationships" xmlns:p="http://schemas.openxmlformats.org/presentationml/2006/main">
  <p:tag name="TIMING" val="|16.8|6.9|5.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0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1681</TotalTime>
  <Words>4066</Words>
  <Application>Microsoft Office PowerPoint</Application>
  <PresentationFormat>On-screen Show (4:3)</PresentationFormat>
  <Paragraphs>170</Paragraphs>
  <Slides>26</Slides>
  <Notes>26</Notes>
  <HiddenSlides>0</HiddenSlides>
  <MMClips>1</MMClips>
  <ScaleCrop>false</ScaleCrop>
  <HeadingPairs>
    <vt:vector size="4" baseType="variant">
      <vt:variant>
        <vt:lpstr>Theme</vt:lpstr>
      </vt:variant>
      <vt:variant>
        <vt:i4>5</vt:i4>
      </vt:variant>
      <vt:variant>
        <vt:lpstr>Slide Titles</vt:lpstr>
      </vt:variant>
      <vt:variant>
        <vt:i4>26</vt:i4>
      </vt:variant>
    </vt:vector>
  </HeadingPairs>
  <TitlesOfParts>
    <vt:vector size="31" baseType="lpstr">
      <vt:lpstr>Office Theme</vt:lpstr>
      <vt:lpstr>1_Office Theme</vt:lpstr>
      <vt:lpstr>10_Office Theme</vt:lpstr>
      <vt:lpstr>2_Office Theme</vt:lpstr>
      <vt:lpstr>3_Office Theme</vt:lpstr>
      <vt:lpstr>Refactoring</vt:lpstr>
      <vt:lpstr>Complex Devices and Refactoring</vt:lpstr>
      <vt:lpstr>PowerPoint Presentation</vt:lpstr>
      <vt:lpstr>PowerPoint Presentation</vt:lpstr>
      <vt:lpstr>Core bacterial chassis</vt:lpstr>
      <vt:lpstr>Secondary Functions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Photosynthetic Clusters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jcanderson</dc:creator>
  <cp:lastModifiedBy>jcanderson</cp:lastModifiedBy>
  <cp:revision>202</cp:revision>
  <dcterms:created xsi:type="dcterms:W3CDTF">2009-09-27T15:42:10Z</dcterms:created>
  <dcterms:modified xsi:type="dcterms:W3CDTF">2013-11-18T15:41:44Z</dcterms:modified>
</cp:coreProperties>
</file>