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7.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8.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Lst>
  <p:notesMasterIdLst>
    <p:notesMasterId r:id="rId40"/>
  </p:notesMasterIdLst>
  <p:sldIdLst>
    <p:sldId id="347" r:id="rId7"/>
    <p:sldId id="363" r:id="rId8"/>
    <p:sldId id="364" r:id="rId9"/>
    <p:sldId id="366" r:id="rId10"/>
    <p:sldId id="365" r:id="rId11"/>
    <p:sldId id="375" r:id="rId12"/>
    <p:sldId id="367" r:id="rId13"/>
    <p:sldId id="369" r:id="rId14"/>
    <p:sldId id="368" r:id="rId15"/>
    <p:sldId id="360" r:id="rId16"/>
    <p:sldId id="353" r:id="rId17"/>
    <p:sldId id="370" r:id="rId18"/>
    <p:sldId id="371" r:id="rId19"/>
    <p:sldId id="372" r:id="rId20"/>
    <p:sldId id="373" r:id="rId21"/>
    <p:sldId id="374" r:id="rId22"/>
    <p:sldId id="376" r:id="rId23"/>
    <p:sldId id="384" r:id="rId24"/>
    <p:sldId id="377" r:id="rId25"/>
    <p:sldId id="362" r:id="rId26"/>
    <p:sldId id="379" r:id="rId27"/>
    <p:sldId id="354" r:id="rId28"/>
    <p:sldId id="381" r:id="rId29"/>
    <p:sldId id="355" r:id="rId30"/>
    <p:sldId id="380" r:id="rId31"/>
    <p:sldId id="382" r:id="rId32"/>
    <p:sldId id="358" r:id="rId33"/>
    <p:sldId id="356" r:id="rId34"/>
    <p:sldId id="385" r:id="rId35"/>
    <p:sldId id="383" r:id="rId36"/>
    <p:sldId id="378" r:id="rId37"/>
    <p:sldId id="386" r:id="rId38"/>
    <p:sldId id="3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E1E"/>
    <a:srgbClr val="090B09"/>
    <a:srgbClr val="171F17"/>
    <a:srgbClr val="333333"/>
    <a:srgbClr val="000000"/>
    <a:srgbClr val="B7DEE8"/>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898" autoAdjust="0"/>
  </p:normalViewPr>
  <p:slideViewPr>
    <p:cSldViewPr>
      <p:cViewPr varScale="1">
        <p:scale>
          <a:sx n="32" d="100"/>
          <a:sy n="32" d="100"/>
        </p:scale>
        <p:origin x="-2352"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D54E-F741-4685-A35F-51C84DCA64B1}" type="datetimeFigureOut">
              <a:rPr lang="en-US" smtClean="0"/>
              <a:pPr/>
              <a:t>1/10/2014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B22BF-F0B2-49A6-8890-5DA87E70F4CF}" type="slidenum">
              <a:rPr lang="en-US" smtClean="0"/>
              <a:pPr/>
              <a:t>‹#›</a:t>
            </a:fld>
            <a:endParaRPr lang="en-US"/>
          </a:p>
        </p:txBody>
      </p:sp>
    </p:spTree>
    <p:extLst>
      <p:ext uri="{BB962C8B-B14F-4D97-AF65-F5344CB8AC3E}">
        <p14:creationId xmlns:p14="http://schemas.microsoft.com/office/powerpoint/2010/main" val="266762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 multiplex characterization experiment is much like a directed evolution or combinatorial experiment.  There is a large library, and</a:t>
            </a:r>
            <a:r>
              <a:rPr lang="en-US" baseline="0" dirty="0" smtClean="0"/>
              <a:t> there is a selection.  The type of library will be highly variant in the examples we go through today, but the end result is always the same – there is a deep sequencing run that will give rise to a large amount of data from which biological knowledge is extracted.</a:t>
            </a:r>
          </a:p>
          <a:p>
            <a:endParaRPr lang="en-US" baseline="0" dirty="0" smtClean="0"/>
          </a:p>
          <a:p>
            <a:r>
              <a:rPr lang="en-US" baseline="0" dirty="0" smtClean="0"/>
              <a:t>This is a fairly new topic in biology only made available recently through the commercialization of next-generation sequencing such as the </a:t>
            </a:r>
            <a:r>
              <a:rPr lang="en-US" baseline="0" dirty="0" err="1" smtClean="0"/>
              <a:t>Illumina</a:t>
            </a:r>
            <a:r>
              <a:rPr lang="en-US" baseline="0" dirty="0" smtClean="0"/>
              <a:t> platform.  The notable property of this experiment is the extremely high volume of data that is extracted in a single run of deep sequencing.  It is normally in the 10 to 100 million read range, putting it as likely the highest density analytical measurement a person can perform today.  So, next-gen sequencing has been revolutionary in the sequencing of genomes, but it’s also likely to be transformative in terms of how we do characterization in the context of synthetic biology.  In multiplex characterization experiments, we are using deep sequencing not as a discovery or genome sequencing tool, but rather as an analytical tool.  Very often these experiments will involve counting DNA barcodes present in samples, and using this data to extract large amounts of information.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Before</a:t>
            </a:r>
            <a:r>
              <a:rPr lang="en-US" baseline="0" dirty="0" smtClean="0"/>
              <a:t> we get into examples, let’s talk about some of the components of a multiplex characterization experiment.  This is a very new topic in biology, and only a few examples of these experiments exist, but this is something my lab does, so I’ve thought a lot about it, and it tends to reduce to the following components  (list them).  </a:t>
            </a:r>
          </a:p>
          <a:p>
            <a:endParaRPr lang="en-US" baseline="0" dirty="0" smtClean="0"/>
          </a:p>
          <a:p>
            <a:r>
              <a:rPr lang="en-US" baseline="0" dirty="0" smtClean="0"/>
              <a:t>For starters, here’s a video that nicely describes how deep sequencing works on the </a:t>
            </a:r>
            <a:r>
              <a:rPr lang="en-US" baseline="0" dirty="0" err="1" smtClean="0"/>
              <a:t>Illumina</a:t>
            </a:r>
            <a:r>
              <a:rPr lang="en-US" baseline="0" dirty="0" smtClean="0"/>
              <a:t> platform.  The video describes how you process genomic DNAs for sequencing, which is the normal use.  There is a step in the video in which a PCR product is loaded onto a </a:t>
            </a:r>
            <a:r>
              <a:rPr lang="en-US" baseline="0" dirty="0" err="1" smtClean="0"/>
              <a:t>flowcell</a:t>
            </a:r>
            <a:r>
              <a:rPr lang="en-US" baseline="0" dirty="0" smtClean="0"/>
              <a:t>.  That is the part where the multiplex characterization experiment and the genome sequencing become the same.  In our characterization experiments, we’ll generate a similar PCR product through some other means.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PCR products for </a:t>
            </a:r>
            <a:r>
              <a:rPr lang="en-US" dirty="0" err="1" smtClean="0"/>
              <a:t>illumina</a:t>
            </a:r>
            <a:r>
              <a:rPr lang="en-US" baseline="0" dirty="0" smtClean="0"/>
              <a:t> sequencing look something like this.  The P5 and P7 sequences are on the ends followed by </a:t>
            </a:r>
            <a:r>
              <a:rPr lang="en-US" baseline="0" dirty="0" err="1" smtClean="0"/>
              <a:t>MiSeq</a:t>
            </a:r>
            <a:r>
              <a:rPr lang="en-US" baseline="0" dirty="0" smtClean="0"/>
              <a:t> primer binding sequences, and then a variable-length spacer, and then 20bp sites specific to your experiment.  Inclusion of the variable-length spacer is a technicality.  The likely high-sequence similarity of a multiplex characterization sample messes up the reading, so you have to create some variability by putting randomness here.  A sample like the above can be read in both directions (that’s paired-end reads) or just one, and based on which instrument and which run you do, it can be 30bp reads up to 300bp reads.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So, if you did paired-end reads of a sequence like this, what you’d actually get in the data file is something like the sequence here</a:t>
            </a:r>
            <a:r>
              <a:rPr lang="en-US" baseline="0" dirty="0" smtClean="0"/>
              <a:t> starting with the variable region and including whatever library-specific priming sites you used.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 A</a:t>
            </a:r>
            <a:r>
              <a:rPr lang="en-US" baseline="0" dirty="0" smtClean="0"/>
              <a:t> very common trick in using deep sequencing as an analytical tool involves writing </a:t>
            </a:r>
            <a:r>
              <a:rPr lang="en-US" baseline="0" dirty="0" err="1" smtClean="0"/>
              <a:t>dna</a:t>
            </a:r>
            <a:r>
              <a:rPr lang="en-US" baseline="0" dirty="0" smtClean="0"/>
              <a:t> barcodes, as noted here in green.  If you keep constant the bases flanking a custom barcode, you can algorithmically extract the barcode from the sequence by scanning for the context.  At first glance, it may not be obvious why you’d need to barcode a gene when you could just use the gene itself as an identity marker.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multiple situations you find yourself in when constructing these assays that require a barcode.  For example, the</a:t>
            </a:r>
            <a:r>
              <a:rPr lang="en-US" baseline="0" dirty="0" smtClean="0"/>
              <a:t> genetic element you are trying to characterize might be very long, or it might be a combinatorial library of part combinations.  You’ll only get the first 250 </a:t>
            </a:r>
            <a:r>
              <a:rPr lang="en-US" baseline="0" dirty="0" err="1" smtClean="0"/>
              <a:t>bp</a:t>
            </a:r>
            <a:r>
              <a:rPr lang="en-US" baseline="0" dirty="0" smtClean="0"/>
              <a:t> of the construct in the read, so the identity of this read is underdetermined.  By barcoding the entire construct, one only needs to read this short sequence at the beginning to know which full-length sequence it corresponds to.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Barcoding also allows you to separate the </a:t>
            </a:r>
            <a:r>
              <a:rPr lang="en-US" dirty="0" err="1" smtClean="0"/>
              <a:t>orf</a:t>
            </a:r>
            <a:r>
              <a:rPr lang="en-US" dirty="0" smtClean="0"/>
              <a:t> from the sample you are sequencing.</a:t>
            </a:r>
            <a:r>
              <a:rPr lang="en-US" baseline="0" dirty="0" smtClean="0"/>
              <a:t>  In many of these experiments, it is necessary to PCR out the sample required for sequencing.  If the genes aren’t all the same length, or they don’t all have the same sequence context, then you can’t PCR them all out in an unbiased way.  By separating the barcode from the sequence being probed, you can insert a good PCR priming site </a:t>
            </a:r>
            <a:r>
              <a:rPr lang="en-US" baseline="0" dirty="0" err="1" smtClean="0"/>
              <a:t>inbetween</a:t>
            </a:r>
            <a:r>
              <a:rPr lang="en-US" baseline="0" dirty="0" smtClean="0"/>
              <a:t> thereby standardizing the length and much of the sequence for the resulting PCR products.  Alright, so that’s barcoding, and ultimately these are just little sequences that you add into your designs to track them.  The length of the barcode is chosen based on how much diversity you need to track.  For a billion-member library you’d need minimally 15 bases (4^15 is around 1 billion).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Putting DNAs into cells often becomes a limiting</a:t>
            </a:r>
            <a:r>
              <a:rPr lang="en-US" baseline="0" dirty="0" smtClean="0"/>
              <a:t> component of a characterization experiment, so there is a lot of interest in moving to in vitro methods.  The simples artificial container is an </a:t>
            </a:r>
            <a:r>
              <a:rPr lang="en-US" baseline="0" dirty="0" err="1" smtClean="0"/>
              <a:t>eppendorf</a:t>
            </a:r>
            <a:r>
              <a:rPr lang="en-US" baseline="0" dirty="0" smtClean="0"/>
              <a:t> tube, but much smaller compartments can be constructed using very simple methods such as emulsions or liposomes.</a:t>
            </a:r>
          </a:p>
          <a:p>
            <a:endParaRPr lang="en-US" baseline="0" dirty="0" smtClean="0"/>
          </a:p>
          <a:p>
            <a:r>
              <a:rPr lang="en-US" dirty="0" smtClean="0"/>
              <a:t>You</a:t>
            </a:r>
            <a:r>
              <a:rPr lang="en-US" baseline="0" dirty="0" smtClean="0"/>
              <a:t> can encapsulate pretty much any aqueous liquid you want into an oil-based micelle which results in an </a:t>
            </a:r>
            <a:r>
              <a:rPr lang="en-US" baseline="0" dirty="0" err="1" smtClean="0"/>
              <a:t>emlsion</a:t>
            </a:r>
            <a:r>
              <a:rPr lang="en-US" baseline="0" dirty="0" smtClean="0"/>
              <a:t> such as shown in the image.  You just vortex together mineral oil, surfactant, and your aqueous sample, and you get little droplets.  Technologies for making liposomes also exist, and there are methods of controlling the sizes and </a:t>
            </a:r>
            <a:r>
              <a:rPr lang="en-US" baseline="0" dirty="0" err="1" smtClean="0"/>
              <a:t>polydispersity</a:t>
            </a:r>
            <a:r>
              <a:rPr lang="en-US" baseline="0" dirty="0" smtClean="0"/>
              <a:t> of these things.  For example, Fletcher lab has developed an instrument that injects liquid across a bilayer to form highly self-similar liposomes.  A common method is to dilute a DNA sample to the level at which typically 1 DNA molecule becomes isolated within a micelle, and then biochemical reactions occur to that one molecule.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Some techniques will require more than 1 DNA within a micelle or </a:t>
            </a:r>
            <a:r>
              <a:rPr lang="en-US" dirty="0" err="1" smtClean="0"/>
              <a:t>lipsome</a:t>
            </a:r>
            <a:r>
              <a:rPr lang="en-US" dirty="0" smtClean="0"/>
              <a:t>.  This can be achieved by clonal on-bead PCR.  Here, you dilute your template</a:t>
            </a:r>
            <a:r>
              <a:rPr lang="en-US" baseline="0" dirty="0" smtClean="0"/>
              <a:t> DNAs to single-molecule-per-micelle concentrations along with PCR reagents and beads decorated with one of the two </a:t>
            </a:r>
            <a:r>
              <a:rPr lang="en-US" baseline="0" dirty="0" err="1" smtClean="0"/>
              <a:t>pcr</a:t>
            </a:r>
            <a:r>
              <a:rPr lang="en-US" baseline="0" dirty="0" smtClean="0"/>
              <a:t> primers.  The other </a:t>
            </a:r>
            <a:r>
              <a:rPr lang="en-US" baseline="0" dirty="0" err="1" smtClean="0"/>
              <a:t>pcr</a:t>
            </a:r>
            <a:r>
              <a:rPr lang="en-US" baseline="0" dirty="0" smtClean="0"/>
              <a:t> primer is provided in solution.  You put that into an emulsion and then put it on a </a:t>
            </a:r>
            <a:r>
              <a:rPr lang="en-US" baseline="0" dirty="0" err="1" smtClean="0"/>
              <a:t>thermocycler</a:t>
            </a:r>
            <a:r>
              <a:rPr lang="en-US" baseline="0" dirty="0" smtClean="0"/>
              <a:t>.  The micelles are stable to the conditions of the </a:t>
            </a:r>
            <a:r>
              <a:rPr lang="en-US" baseline="0" dirty="0" err="1" smtClean="0"/>
              <a:t>thermocycler</a:t>
            </a:r>
            <a:r>
              <a:rPr lang="en-US" baseline="0" dirty="0" smtClean="0"/>
              <a:t>, so PCR only occurs in small compartments.  Thus, only one template DNA is amplified in each micelle.  Since one of the primers is attached to the bead, these clonal copies all end up attached to the bead.  The experiment results in a sample of beads in which each bead is decorated with around 1000 copies of a single genetic sequence.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Finally, we have in vitro</a:t>
            </a:r>
            <a:r>
              <a:rPr lang="en-US" baseline="0" dirty="0" smtClean="0"/>
              <a:t> translation.  These are basically fractions of E. coli, wheat germ, or rabbit </a:t>
            </a:r>
            <a:r>
              <a:rPr lang="en-US" baseline="0" dirty="0" err="1" smtClean="0"/>
              <a:t>reticulosites</a:t>
            </a:r>
            <a:r>
              <a:rPr lang="en-US" baseline="0" dirty="0" smtClean="0"/>
              <a:t> that are able to biosynthesize proteins in vitro. There are two types:  </a:t>
            </a:r>
            <a:r>
              <a:rPr lang="en-US" baseline="0" dirty="0" err="1" smtClean="0"/>
              <a:t>TxTl</a:t>
            </a:r>
            <a:r>
              <a:rPr lang="en-US" baseline="0" dirty="0" smtClean="0"/>
              <a:t> and </a:t>
            </a:r>
            <a:r>
              <a:rPr lang="en-US" baseline="0" dirty="0" err="1" smtClean="0"/>
              <a:t>Tl</a:t>
            </a:r>
            <a:r>
              <a:rPr lang="en-US" baseline="0" dirty="0" smtClean="0"/>
              <a:t>.  This is something that can be made in the lab, and many labs do that.  It is also commercially available from NEB and the like.  The </a:t>
            </a:r>
            <a:r>
              <a:rPr lang="en-US" baseline="0" dirty="0" err="1" smtClean="0"/>
              <a:t>Tl</a:t>
            </a:r>
            <a:r>
              <a:rPr lang="en-US" baseline="0" dirty="0" smtClean="0"/>
              <a:t>-only kits are more pure – they only include the ribosomes, </a:t>
            </a:r>
            <a:r>
              <a:rPr lang="en-US" baseline="0" dirty="0" err="1" smtClean="0"/>
              <a:t>tRNAs</a:t>
            </a:r>
            <a:r>
              <a:rPr lang="en-US" baseline="0" dirty="0" smtClean="0"/>
              <a:t>, </a:t>
            </a:r>
            <a:r>
              <a:rPr lang="en-US" baseline="0" dirty="0" err="1" smtClean="0"/>
              <a:t>synthetases</a:t>
            </a:r>
            <a:r>
              <a:rPr lang="en-US" baseline="0" dirty="0" smtClean="0"/>
              <a:t>, amino acids, ATP, and elongation factors needed to support translation.  There are more complex preps like an S30 extract that also demonstrate some transcriptional activity and the like, hence the name </a:t>
            </a:r>
            <a:r>
              <a:rPr lang="en-US" baseline="0" dirty="0" err="1" smtClean="0"/>
              <a:t>TxTl</a:t>
            </a:r>
            <a:r>
              <a:rPr lang="en-US" baseline="0" dirty="0" smtClean="0"/>
              <a:t>.  It is very common to include T7 RNA polymerase to a </a:t>
            </a:r>
            <a:r>
              <a:rPr lang="en-US" baseline="0" dirty="0" err="1" smtClean="0"/>
              <a:t>Tx</a:t>
            </a:r>
            <a:r>
              <a:rPr lang="en-US" baseline="0" dirty="0" smtClean="0"/>
              <a:t> or </a:t>
            </a:r>
            <a:r>
              <a:rPr lang="en-US" baseline="0" dirty="0" err="1" smtClean="0"/>
              <a:t>TxTl</a:t>
            </a:r>
            <a:r>
              <a:rPr lang="en-US" baseline="0" dirty="0" smtClean="0"/>
              <a:t> mix to provide a large amount of mRNA of your gene of interest.</a:t>
            </a:r>
          </a:p>
          <a:p>
            <a:endParaRPr lang="en-US" baseline="0" dirty="0" smtClean="0"/>
          </a:p>
          <a:p>
            <a:r>
              <a:rPr lang="en-US" dirty="0" smtClean="0"/>
              <a:t>In</a:t>
            </a:r>
            <a:r>
              <a:rPr lang="en-US" baseline="0" dirty="0" smtClean="0"/>
              <a:t> vitro translation systems are there own subject of synthetic biology, but Jewett and Swartz are the labs most known for developing the biochemistry of modern systems.  Richard Murray also has pioneered development of ‘</a:t>
            </a:r>
            <a:r>
              <a:rPr lang="en-US" baseline="0" dirty="0" err="1" smtClean="0"/>
              <a:t>breadboarding</a:t>
            </a:r>
            <a:r>
              <a:rPr lang="en-US" baseline="0" dirty="0" smtClean="0"/>
              <a:t>’ with small </a:t>
            </a:r>
            <a:r>
              <a:rPr lang="en-US" baseline="0" dirty="0" err="1" smtClean="0"/>
              <a:t>TxTl</a:t>
            </a:r>
            <a:r>
              <a:rPr lang="en-US" baseline="0" dirty="0" smtClean="0"/>
              <a:t> reactions carried out in parallel.  When combined with micelles or liposomes, you obtain a sort of pseudo-cell that is very easy to produce at high volume simply by </a:t>
            </a:r>
            <a:r>
              <a:rPr lang="en-US" baseline="0" dirty="0" err="1" smtClean="0"/>
              <a:t>vortexing</a:t>
            </a:r>
            <a:r>
              <a:rPr lang="en-US" baseline="0" dirty="0" smtClean="0"/>
              <a:t> together liquids.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Before we jump into the fun part, let’s recap</a:t>
            </a:r>
            <a:r>
              <a:rPr lang="en-US" baseline="0" dirty="0" smtClean="0"/>
              <a:t> some ideas from directed evolution and combinatorial methods.  There are many types of libraries that might serve as the input to a multiplex characterization experiment, but a few are more common than others.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Since RNA and DNA libraries can be readily amplified by </a:t>
            </a:r>
            <a:r>
              <a:rPr lang="en-US" dirty="0" err="1" smtClean="0"/>
              <a:t>rtPCR</a:t>
            </a:r>
            <a:r>
              <a:rPr lang="en-US" baseline="0" dirty="0" smtClean="0"/>
              <a:t> or PCR directly, such libraries are prime candidates for analysis by deep sequencing.  Let’s look at some examples.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Here is an example from</a:t>
            </a:r>
            <a:r>
              <a:rPr lang="en-US" baseline="0" dirty="0" smtClean="0"/>
              <a:t> Tom </a:t>
            </a:r>
            <a:r>
              <a:rPr lang="en-US" baseline="0" dirty="0" err="1" smtClean="0"/>
              <a:t>Soh</a:t>
            </a:r>
            <a:r>
              <a:rPr lang="en-US" baseline="0" dirty="0" smtClean="0"/>
              <a:t> in which deep sequencing is used as the readout after a SELEX experiment.  They begin with a typical poly-N oligonucleotide containing PCR priming sites on both ends, then subject this library to selection for binding to a protein.  In this variant, they employ a microfluidic device to perform the separation of bound and unbound DNAs, however, this step of the experiment might also be done by more traditional columns or panning.  The sample is then prepped for deep sequencing, and they calculate the frequency of observed sequences within the hit population.  From this, they can identify the most promising sequences for further </a:t>
            </a:r>
            <a:r>
              <a:rPr lang="en-US" baseline="0" dirty="0" err="1" smtClean="0"/>
              <a:t>analaysis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a more analytical</a:t>
            </a:r>
            <a:r>
              <a:rPr lang="en-US" baseline="0" dirty="0" smtClean="0"/>
              <a:t> usage, RNA </a:t>
            </a:r>
            <a:r>
              <a:rPr lang="en-US" baseline="0" dirty="0" err="1" smtClean="0"/>
              <a:t>seq</a:t>
            </a:r>
            <a:r>
              <a:rPr lang="en-US" baseline="0" dirty="0" smtClean="0"/>
              <a:t> has become the most popular way of analyzing gene expression in cells and has largely replaced microarrays for this application.  Here, a mRNA is extracted from the sample and then converted to </a:t>
            </a:r>
            <a:r>
              <a:rPr lang="en-US" baseline="0" dirty="0" err="1" smtClean="0"/>
              <a:t>cDNA</a:t>
            </a:r>
            <a:r>
              <a:rPr lang="en-US" baseline="0" dirty="0" smtClean="0"/>
              <a:t> using reverse transcription.  In the process, the adapter sequences for deep sequencing are incorporated, and then read.  By counting the number of reads of each sequence, one gets a measure of the relative expression level of these genes in the original sample.  By comparing the frequency of a given gene across different samples, one can determine whether that gene is </a:t>
            </a:r>
            <a:r>
              <a:rPr lang="en-US" baseline="0" dirty="0" err="1" smtClean="0"/>
              <a:t>upregulated</a:t>
            </a:r>
            <a:r>
              <a:rPr lang="en-US" baseline="0" dirty="0" smtClean="0"/>
              <a:t> or </a:t>
            </a:r>
            <a:r>
              <a:rPr lang="en-US" baseline="0" dirty="0" err="1" smtClean="0"/>
              <a:t>downregulated</a:t>
            </a:r>
            <a:r>
              <a:rPr lang="en-US" baseline="0" dirty="0" smtClean="0"/>
              <a:t> under some conditions.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Deep sequencing</a:t>
            </a:r>
            <a:r>
              <a:rPr lang="en-US" baseline="0" dirty="0" smtClean="0"/>
              <a:t> also allows us to ask more chemical questions about a biomolecule.  Here, the PARS method allows you to map out the secondary structure of an RNA in a multiplex fashion.  Samples of mRNA with a 5’ barcode are treated with enzymes that cleave various secondary structures.  These fragments are then subjected to deep sequencing revealing the fragments in between these secondary structural elements.  </a:t>
            </a:r>
            <a:r>
              <a:rPr lang="en-US" dirty="0" smtClean="0"/>
              <a:t>Effectively, it’s a lot like</a:t>
            </a:r>
            <a:r>
              <a:rPr lang="en-US" baseline="0" dirty="0" smtClean="0"/>
              <a:t> fingerprinting assays, but done more easily and on more sequences in parallel.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SHAPE</a:t>
            </a:r>
            <a:r>
              <a:rPr lang="en-US" baseline="0" dirty="0" smtClean="0"/>
              <a:t> reaction (Weeks) allows you to chemically distinguish residues on an mRNA that are flexible or constrained.  The 2’OH of an RNA base is more reactive when it is flexible, so it is more likely to react with this reagent 1M7.  Once incorporated, the 2’-adduct blocks reverse transcription resulting in fragment sequences.  The method provides a series of structural constraints that when combined with modeling methods provides insights in the tertiary structure and molecular dynamics of the molecule.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SHAPE-</a:t>
            </a:r>
            <a:r>
              <a:rPr lang="en-US" dirty="0" err="1" smtClean="0"/>
              <a:t>Seq</a:t>
            </a:r>
            <a:r>
              <a:rPr lang="en-US" dirty="0" smtClean="0"/>
              <a:t> is a method developed</a:t>
            </a:r>
            <a:r>
              <a:rPr lang="en-US" baseline="0" dirty="0" smtClean="0"/>
              <a:t> in the </a:t>
            </a:r>
            <a:r>
              <a:rPr lang="en-US" dirty="0" err="1" smtClean="0"/>
              <a:t>Arkin</a:t>
            </a:r>
            <a:r>
              <a:rPr lang="en-US" dirty="0" smtClean="0"/>
              <a:t> lab by Julius Lucks that enables</a:t>
            </a:r>
            <a:r>
              <a:rPr lang="en-US" baseline="0" dirty="0" smtClean="0"/>
              <a:t> the readout of the SHAPE reaction by deep sequencing using a barcoding strategy.  This allows them to analyze the structural properties of libraries RNAs.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Multiplex characterization of protein functions is less advanced</a:t>
            </a:r>
            <a:r>
              <a:rPr lang="en-US" baseline="0" dirty="0" smtClean="0"/>
              <a:t> then its used on DNA and RNA, but such methods are feasible here too.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Just as you can deep sequence the pool of </a:t>
            </a:r>
            <a:r>
              <a:rPr lang="en-US" dirty="0" err="1" smtClean="0"/>
              <a:t>selectants</a:t>
            </a:r>
            <a:r>
              <a:rPr lang="en-US" dirty="0" smtClean="0"/>
              <a:t> from a SELEX experiment, you can also deep sequence</a:t>
            </a:r>
            <a:r>
              <a:rPr lang="en-US" baseline="0" dirty="0" smtClean="0"/>
              <a:t> the </a:t>
            </a:r>
            <a:r>
              <a:rPr lang="en-US" baseline="0" dirty="0" err="1" smtClean="0"/>
              <a:t>selectants</a:t>
            </a:r>
            <a:r>
              <a:rPr lang="en-US" baseline="0" dirty="0" smtClean="0"/>
              <a:t> from panning a phage-display library.  Here, </a:t>
            </a:r>
            <a:r>
              <a:rPr lang="en-US" dirty="0" smtClean="0"/>
              <a:t>Fowler</a:t>
            </a:r>
            <a:r>
              <a:rPr lang="en-US" baseline="0" dirty="0" smtClean="0"/>
              <a:t> demonstrates that deep sequencing can be used to analyze the results of phage display and thereby characterize mutant WW domains.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Genetic selections provide one of the most promising routes towards applying</a:t>
            </a:r>
            <a:r>
              <a:rPr lang="en-US" baseline="0" dirty="0" smtClean="0"/>
              <a:t> deep sequencing to protein functions.  Here is an illustration from the 2011 </a:t>
            </a:r>
            <a:r>
              <a:rPr lang="en-US" baseline="0" dirty="0" err="1" smtClean="0"/>
              <a:t>harvard</a:t>
            </a:r>
            <a:r>
              <a:rPr lang="en-US" baseline="0" dirty="0" smtClean="0"/>
              <a:t> </a:t>
            </a:r>
            <a:r>
              <a:rPr lang="en-US" baseline="0" dirty="0" err="1" smtClean="0"/>
              <a:t>igem</a:t>
            </a:r>
            <a:r>
              <a:rPr lang="en-US" baseline="0" dirty="0" smtClean="0"/>
              <a:t> team with Sri </a:t>
            </a:r>
            <a:r>
              <a:rPr lang="en-US" baseline="0" dirty="0" err="1" smtClean="0"/>
              <a:t>Kosuri</a:t>
            </a:r>
            <a:r>
              <a:rPr lang="en-US" baseline="0" dirty="0" smtClean="0"/>
              <a:t> and George Church in which they adapt a one-hybrid system to characterize a library of 55,000 zinc finger genes.</a:t>
            </a:r>
            <a:endParaRPr lang="en-US" dirty="0" smtClean="0"/>
          </a:p>
          <a:p>
            <a:endParaRPr lang="en-US" dirty="0" smtClean="0"/>
          </a:p>
          <a:p>
            <a:r>
              <a:rPr lang="en-US" dirty="0" smtClean="0"/>
              <a:t>This is a normal way in</a:t>
            </a:r>
            <a:r>
              <a:rPr lang="en-US" baseline="0" dirty="0" smtClean="0"/>
              <a:t> which zinc fingers are been assayed.  You construct a yeast strain that reports transcription by expression of selectable markers.  If the zinc finger binds to a probe sequence inserted upstream of the promoter, RNA polymerase is recruited to the DNA, the markers express, and the cell survives.  Therefore, transcription becomes linked to survival of the cells.</a:t>
            </a:r>
          </a:p>
          <a:p>
            <a:endParaRPr lang="en-US" baseline="0" dirty="0" smtClean="0"/>
          </a:p>
          <a:p>
            <a:r>
              <a:rPr lang="en-US" baseline="0" dirty="0" smtClean="0"/>
              <a:t>The </a:t>
            </a:r>
            <a:r>
              <a:rPr lang="en-US" baseline="0" dirty="0" err="1" smtClean="0"/>
              <a:t>harvard</a:t>
            </a:r>
            <a:r>
              <a:rPr lang="en-US" baseline="0" dirty="0" smtClean="0"/>
              <a:t> experiment employs a library of computationally-designed ZF’s and synthesizes 55,000 of them on one Agilent OLS array.  After selection, the </a:t>
            </a:r>
            <a:r>
              <a:rPr lang="en-US" baseline="0" dirty="0" err="1" smtClean="0"/>
              <a:t>survivers</a:t>
            </a:r>
            <a:r>
              <a:rPr lang="en-US" baseline="0" dirty="0" smtClean="0"/>
              <a:t> are deep-sequenced.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From</a:t>
            </a:r>
            <a:r>
              <a:rPr lang="en-US" baseline="0" dirty="0" smtClean="0"/>
              <a:t> this, they get a bag of zinc finger sequences that all bind to the probe sequence. </a:t>
            </a:r>
            <a:r>
              <a:rPr lang="en-US" dirty="0" smtClean="0"/>
              <a:t>From such data, models encapsulating the binding specificity of each designed</a:t>
            </a:r>
            <a:r>
              <a:rPr lang="en-US" baseline="0" dirty="0" smtClean="0"/>
              <a:t> zinc finger can be calculated.  What’s represented on the right are ‘sequence logos’ that visually represent the pattern of sequences that work for different triplets.  However, there are also hidden </a:t>
            </a:r>
            <a:r>
              <a:rPr lang="en-US" baseline="0" dirty="0" err="1" smtClean="0"/>
              <a:t>markov</a:t>
            </a:r>
            <a:r>
              <a:rPr lang="en-US" baseline="0" dirty="0" smtClean="0"/>
              <a:t>-style models that can be constructed from such data that enable prediction of interactions between a zinc finger and a given DNA.</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Error-prone</a:t>
            </a:r>
            <a:r>
              <a:rPr lang="en-US" baseline="0" dirty="0" smtClean="0"/>
              <a:t> libraries involve the generation of random point mutations within a gene.  These are usually introduced by error-prone </a:t>
            </a:r>
            <a:r>
              <a:rPr lang="en-US" baseline="0" dirty="0" err="1" smtClean="0"/>
              <a:t>pcr</a:t>
            </a:r>
            <a:r>
              <a:rPr lang="en-US" baseline="0" dirty="0" smtClean="0"/>
              <a:t> methods.  They are most t</a:t>
            </a:r>
            <a:r>
              <a:rPr lang="en-US" dirty="0" smtClean="0"/>
              <a:t>ypically used in context of directed</a:t>
            </a:r>
            <a:r>
              <a:rPr lang="en-US" baseline="0" dirty="0" smtClean="0"/>
              <a:t> evolution.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Multiplex characterization experiments are not limited to analyzing the biochemical functions of genes.  They also can be used to ask more systems-level questions</a:t>
            </a:r>
            <a:r>
              <a:rPr lang="en-US" baseline="0" dirty="0" smtClean="0"/>
              <a:t> about growth behavior or expression properties.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TRMR</a:t>
            </a:r>
            <a:r>
              <a:rPr lang="en-US" baseline="0" dirty="0" smtClean="0"/>
              <a:t> is a method developed by Ryan Gill that involves the generation of genomic mutations from oligonucleotides.  These </a:t>
            </a:r>
            <a:r>
              <a:rPr lang="en-US" baseline="0" dirty="0" err="1" smtClean="0"/>
              <a:t>oligos</a:t>
            </a:r>
            <a:r>
              <a:rPr lang="en-US" baseline="0" dirty="0" smtClean="0"/>
              <a:t> are generated from chips and designed to target specific sites in specific genes with mutations and a barcode.  The procedure to introduce these mutations involve MAGE-like reactions involving homologous recombination enhanced by lambda red.  The result is a library of strains in which up and down mutations to the genes are tagged with barcodes.  Typically there is one such modification to each genome.  This population of bacteria is subjected to selections such as a challenge with a toxic metabolite.  Those mutations that enhance performance under these conditions become enriched while those that reduce performance are diminished.  After selection, the barcodes are </a:t>
            </a:r>
            <a:r>
              <a:rPr lang="en-US" baseline="0" dirty="0" err="1" smtClean="0"/>
              <a:t>PCR’d</a:t>
            </a:r>
            <a:r>
              <a:rPr lang="en-US" baseline="0" dirty="0" smtClean="0"/>
              <a:t> out of the sample and subjected to deep sequencing.  Based on the observed frequency of each barcode, the relevance of each mutation to a growth challenge can be inferred.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Another use of multiplex characterization is for promoters.  In this variation, a library of promoter elements</a:t>
            </a:r>
            <a:r>
              <a:rPr lang="en-US" baseline="0" dirty="0" smtClean="0"/>
              <a:t> is placed upstream of an RFP gene and a barcode.  The barcode is unique to each promoter variant and will be incorporated into the mRNA if the gene is expressed.  The library of DNAs is introduced into retinal cells by electroporation, and then the mRNA was extracted.  If the promoter expressed during the experiment, then mRNAs will be present containing its barcode within this mixed mRNA sample.  After reverse transcription and PCR, the pool is sequenced, and the frequency of each barcode is calculated.  By normalizing against the frequency of each barcode in a deep sequence sample generated from the DNA present in the original sample, the relative expression of each gene can be quantified.  In this manner, the effect of different mutations of a promoter can be mapped out in one experiment.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a:t>
            </a:r>
            <a:r>
              <a:rPr lang="en-US" baseline="0" dirty="0" smtClean="0"/>
              <a:t> alanine scan is used to identify important residues in a protein.  Here, you make the set of all possible alanine mutations to a gene.  For a 300 amino acid protein, there would be 300 such alanine mutants.  Traditionally a set of mutants is constructed by site-directed mutagenesis methods like </a:t>
            </a:r>
            <a:r>
              <a:rPr lang="en-US" baseline="0" dirty="0" err="1" smtClean="0"/>
              <a:t>QuickChange</a:t>
            </a:r>
            <a:r>
              <a:rPr lang="en-US" baseline="0" dirty="0" smtClean="0"/>
              <a:t>.  However, there are new fabrication methods under development that will enable one-pot production of these libraries.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Saturation libraries are usually associated with large combinatorial libraries and genetic</a:t>
            </a:r>
            <a:r>
              <a:rPr lang="en-US" baseline="0" dirty="0" smtClean="0"/>
              <a:t> </a:t>
            </a:r>
            <a:r>
              <a:rPr lang="en-US" dirty="0" smtClean="0"/>
              <a:t>selections.  Here, individual residues in a gene are targeted</a:t>
            </a:r>
            <a:r>
              <a:rPr lang="en-US" baseline="0" dirty="0" smtClean="0"/>
              <a:t> for mutagenesis with multiple potential values at each site.  </a:t>
            </a:r>
            <a:r>
              <a:rPr lang="en-US" dirty="0" smtClean="0"/>
              <a:t>These libraries are often generated by </a:t>
            </a:r>
            <a:r>
              <a:rPr lang="en-US" dirty="0" err="1" smtClean="0"/>
              <a:t>soeing</a:t>
            </a:r>
            <a:r>
              <a:rPr lang="en-US" baseline="0" dirty="0" smtClean="0"/>
              <a:t> or </a:t>
            </a:r>
            <a:r>
              <a:rPr lang="en-US" baseline="0" dirty="0" err="1" smtClean="0"/>
              <a:t>eipcr</a:t>
            </a:r>
            <a:r>
              <a:rPr lang="en-US" baseline="0" dirty="0" smtClean="0"/>
              <a:t> with degenerate oligonucleotides, and it is common to see NNK degenerate codons within these </a:t>
            </a:r>
            <a:r>
              <a:rPr lang="en-US" baseline="0" dirty="0" err="1" smtClean="0"/>
              <a:t>oligo</a:t>
            </a:r>
            <a:r>
              <a:rPr lang="en-US" baseline="0" dirty="0" smtClean="0"/>
              <a:t> sequences.  These libraries often involve saturation of a narrow pocket of residues in a protein, such as the active site of an enzyme.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At the devices level, it is now possible to </a:t>
            </a:r>
            <a:r>
              <a:rPr lang="en-US" dirty="0" err="1" smtClean="0"/>
              <a:t>combinatorialize</a:t>
            </a:r>
            <a:r>
              <a:rPr lang="en-US" dirty="0" smtClean="0"/>
              <a:t> around a set of promoters, ribosome binding sites, and open reading frames</a:t>
            </a:r>
            <a:r>
              <a:rPr lang="en-US" baseline="0" dirty="0" smtClean="0"/>
              <a:t> to explore the relationship between genetic composition and expression behavior.  Often, these libraries are constructed from sets of </a:t>
            </a:r>
            <a:r>
              <a:rPr lang="en-US" baseline="0" dirty="0" err="1" smtClean="0"/>
              <a:t>preconstructed</a:t>
            </a:r>
            <a:r>
              <a:rPr lang="en-US" baseline="0" dirty="0" smtClean="0"/>
              <a:t> parts and assembled into a large set of constructs by golden gate methods.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most traditional library</a:t>
            </a:r>
            <a:r>
              <a:rPr lang="en-US" baseline="0" dirty="0" smtClean="0"/>
              <a:t> is a genomic DNA library.  Here, either a clonal genomic DNA sample or the DNA extracted from an environmental sample is purified, then sheared into smaller fragments, and ligated into a vector.  Much of biology up to the advent of PCR and genome sequencing was learned through screening of such libraries.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What’s new in this library</a:t>
            </a:r>
            <a:r>
              <a:rPr lang="en-US" baseline="0" dirty="0" smtClean="0"/>
              <a:t> fabrication domain is next-gen gene synthesis.  Most strategies begin with a custom DNA microarray onto which around 55,000 oligonucleotides have been printed.  The </a:t>
            </a:r>
            <a:r>
              <a:rPr lang="en-US" baseline="0" dirty="0" err="1" smtClean="0"/>
              <a:t>oligos</a:t>
            </a:r>
            <a:r>
              <a:rPr lang="en-US" baseline="0" dirty="0" smtClean="0"/>
              <a:t> are sheared off the chip and collected as a single sample referred to as an OLS library.  There are several different protocols for assembling these </a:t>
            </a:r>
            <a:r>
              <a:rPr lang="en-US" baseline="0" dirty="0" err="1" smtClean="0"/>
              <a:t>oligos</a:t>
            </a:r>
            <a:r>
              <a:rPr lang="en-US" baseline="0" dirty="0" smtClean="0"/>
              <a:t> into full-length DNAs, but in general they are similar in setup to Ligase Chain Assembly and Polymerase Chain Assembly, which we’ve talked about before.  Here we illustrate one of the methods developed within the Church lab by Sri </a:t>
            </a:r>
            <a:r>
              <a:rPr lang="en-US" baseline="0" dirty="0" err="1" smtClean="0"/>
              <a:t>Kosuri</a:t>
            </a:r>
            <a:r>
              <a:rPr lang="en-US" baseline="0" dirty="0" smtClean="0"/>
              <a:t>.  The power of next-gen synthesis is that you get to write around 1000 genes, and it is possible to make them assembly all in one pot without the use of robotics.  So, you can write large libraries of designer genes using these microarrays.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Next-gen synthesis allows you to make all sorts of libraries, but one of the more pertinent ones is a</a:t>
            </a:r>
            <a:r>
              <a:rPr lang="en-US" baseline="0" dirty="0" smtClean="0"/>
              <a:t> </a:t>
            </a:r>
            <a:r>
              <a:rPr lang="en-US" baseline="0" dirty="0" err="1" smtClean="0"/>
              <a:t>metagenomic</a:t>
            </a:r>
            <a:r>
              <a:rPr lang="en-US" baseline="0" dirty="0" smtClean="0"/>
              <a:t> </a:t>
            </a:r>
            <a:r>
              <a:rPr lang="en-US" baseline="0" dirty="0" err="1" smtClean="0"/>
              <a:t>ortholog</a:t>
            </a:r>
            <a:r>
              <a:rPr lang="en-US" baseline="0" dirty="0" smtClean="0"/>
              <a:t> library.  Here, you use tools like PSI-BLAST or more sophisticated bioinformatics methods to extract around 1000 genes of related biological function and fabricate them all on one chip.  For example, you might synthesize 1000 </a:t>
            </a:r>
            <a:r>
              <a:rPr lang="en-US" baseline="0" dirty="0" err="1" smtClean="0"/>
              <a:t>cellulases</a:t>
            </a:r>
            <a:r>
              <a:rPr lang="en-US" baseline="0" dirty="0" smtClean="0"/>
              <a:t> using this method and then assay their function.  Unlike other types of libraries, these fully-synthetic libraries allow you to explore a *functional* space of molecules rather than ones chosen based on the existence of a fabrication trick.  So, these allow you to approach mining sequence space with very precise libraries yet still reap the benefits of a great deal of diversity without the need for specialized equipment.  It’s pretty easy.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80914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62253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78056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690815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23431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1"/>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50782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49184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8"/>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1"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EC237D-7FE1-4014-95FE-98916415EECD}" type="datetimeFigureOut">
              <a:rPr lang="en-US" smtClean="0"/>
              <a:pPr/>
              <a:t>1/10/2014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14748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EC237D-7FE1-4014-95FE-98916415EECD}" type="datetimeFigureOut">
              <a:rPr lang="en-US" smtClean="0"/>
              <a:pPr/>
              <a:t>1/10/2014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854865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EC237D-7FE1-4014-95FE-98916415EECD}" type="datetimeFigureOut">
              <a:rPr lang="en-US" smtClean="0"/>
              <a:pPr/>
              <a:t>1/10/2014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60972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20937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540190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495196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427238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6" y="365125"/>
            <a:ext cx="1971675"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28651"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308687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3360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5800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47518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6565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7487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382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28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57110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9837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5106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25049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927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917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09877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1"/>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40062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87880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8"/>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1"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en-US">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0069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en-US">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7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18973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3328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44063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613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3825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6" y="365125"/>
            <a:ext cx="1971675"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28651"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48841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8733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91413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1"/>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1884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5662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8"/>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1"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en-US">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3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1225041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en-US">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93267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32534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73415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79076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74224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6" y="365125"/>
            <a:ext cx="1971675"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28651"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18019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618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255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14725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0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7866327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21212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818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06094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75989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57564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2521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863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70189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061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67362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1/10/2014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extLst>
      <p:ext uri="{BB962C8B-B14F-4D97-AF65-F5344CB8AC3E}">
        <p14:creationId xmlns:p14="http://schemas.microsoft.com/office/powerpoint/2010/main" val="1226461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1/10/2014</a:t>
            </a:fld>
            <a:endParaRPr lang="en-US"/>
          </a:p>
        </p:txBody>
      </p:sp>
      <p:sp>
        <p:nvSpPr>
          <p:cNvPr id="5" name="Espace réservé du pied de page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extLst>
      <p:ext uri="{BB962C8B-B14F-4D97-AF65-F5344CB8AC3E}">
        <p14:creationId xmlns:p14="http://schemas.microsoft.com/office/powerpoint/2010/main" val="3039867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822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18715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37952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1/10/2014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88288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http://www.youtube.com/v/77r5p8IBwJk?&amp;hl=en_US" TargetMode="Externa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hyperlink" Target="http://people.umass.edu/mcclemen/Group_files/image005.jpg" TargetMode="External"/><Relationship Id="rId2" Type="http://schemas.openxmlformats.org/officeDocument/2006/relationships/notesSlide" Target="../notesSlides/notesSlide17.xml"/><Relationship Id="rId1" Type="http://schemas.openxmlformats.org/officeDocument/2006/relationships/slideLayout" Target="../slideLayouts/slideLayout46.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hyperlink" Target="http://lamp.tu-graz.ac.at/~hadley/nanoscience/week4/assemble.gi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hyperlink" Target="http://www.invitrogen.com/etc/medialib/en/images/ics_organized/applications/nucleic_acid_amplification/data_image/560_wide.Par.5532.Image.504.322.1..gif" TargetMode="External"/><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www2.fml.tuebingen.mpg.de/raetsch/members/research/transcriptomics/images/RNA-Sequencing.png"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7.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www.nature.com/nature/journal/v409/n6822/images/409860bw.2.jpg"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257961"/>
            <a:ext cx="91440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Multiplex </a:t>
            </a:r>
          </a:p>
          <a:p>
            <a:pPr algn="ctr"/>
            <a:r>
              <a:rPr lang="en-US" sz="4000" dirty="0" smtClean="0">
                <a:solidFill>
                  <a:schemeClr val="bg1"/>
                </a:solidFill>
                <a:latin typeface="Rockwell Extra Bold" pitchFamily="18" charset="0"/>
                <a:cs typeface="Arial" pitchFamily="34" charset="0"/>
              </a:rPr>
              <a:t>Characterization</a:t>
            </a:r>
            <a:endParaRPr lang="en-US" sz="4000" dirty="0">
              <a:solidFill>
                <a:schemeClr val="bg1"/>
              </a:solidFill>
              <a:latin typeface="Rockwell Extra Bold" pitchFamily="18"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806714"/>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Tools of the Trade</a:t>
            </a:r>
            <a:endParaRPr lang="en-US" sz="4000" dirty="0">
              <a:solidFill>
                <a:prstClr val="white"/>
              </a:solidFill>
              <a:latin typeface="Rockwell Extra Bold" pitchFamily="18" charset="0"/>
              <a:cs typeface="Arial" pitchFamily="34" charset="0"/>
            </a:endParaRPr>
          </a:p>
        </p:txBody>
      </p:sp>
      <p:sp>
        <p:nvSpPr>
          <p:cNvPr id="4" name="TextBox 3"/>
          <p:cNvSpPr txBox="1"/>
          <p:nvPr/>
        </p:nvSpPr>
        <p:spPr>
          <a:xfrm>
            <a:off x="4114800" y="3733800"/>
            <a:ext cx="4114800" cy="1938992"/>
          </a:xfrm>
          <a:prstGeom prst="rect">
            <a:avLst/>
          </a:prstGeom>
          <a:noFill/>
        </p:spPr>
        <p:txBody>
          <a:bodyPr wrap="square" rtlCol="0">
            <a:spAutoFit/>
          </a:bodyPr>
          <a:lstStyle/>
          <a:p>
            <a:r>
              <a:rPr lang="en-US" sz="2400" dirty="0" smtClean="0">
                <a:solidFill>
                  <a:prstClr val="white"/>
                </a:solidFill>
              </a:rPr>
              <a:t>Deep Sequencing</a:t>
            </a:r>
          </a:p>
          <a:p>
            <a:r>
              <a:rPr lang="en-US" sz="2400" dirty="0" smtClean="0">
                <a:solidFill>
                  <a:prstClr val="white"/>
                </a:solidFill>
              </a:rPr>
              <a:t>Barcoding</a:t>
            </a:r>
          </a:p>
          <a:p>
            <a:r>
              <a:rPr lang="en-US" sz="2400" dirty="0">
                <a:solidFill>
                  <a:prstClr val="white"/>
                </a:solidFill>
              </a:rPr>
              <a:t>Emulsions/Liposomes</a:t>
            </a:r>
          </a:p>
          <a:p>
            <a:r>
              <a:rPr lang="en-US" sz="2400" dirty="0" smtClean="0">
                <a:solidFill>
                  <a:prstClr val="white"/>
                </a:solidFill>
              </a:rPr>
              <a:t>On-bead PCR</a:t>
            </a:r>
          </a:p>
          <a:p>
            <a:r>
              <a:rPr lang="en-US" sz="2400" dirty="0" smtClean="0">
                <a:solidFill>
                  <a:prstClr val="white"/>
                </a:solidFill>
              </a:rPr>
              <a:t>In vitro translation (</a:t>
            </a:r>
            <a:r>
              <a:rPr lang="en-US" sz="2400" dirty="0" err="1" smtClean="0">
                <a:solidFill>
                  <a:prstClr val="white"/>
                </a:solidFill>
              </a:rPr>
              <a:t>TxTl</a:t>
            </a:r>
            <a:r>
              <a:rPr lang="en-US" sz="2400" dirty="0" smtClean="0">
                <a:solidFill>
                  <a:prstClr val="white"/>
                </a:solidFill>
              </a:rPr>
              <a:t>)</a:t>
            </a:r>
            <a:endParaRPr lang="en-US" sz="2400" dirty="0">
              <a:solidFill>
                <a:prstClr val="white"/>
              </a:solidFill>
            </a:endParaRPr>
          </a:p>
        </p:txBody>
      </p:sp>
    </p:spTree>
    <p:extLst>
      <p:ext uri="{BB962C8B-B14F-4D97-AF65-F5344CB8AC3E}">
        <p14:creationId xmlns:p14="http://schemas.microsoft.com/office/powerpoint/2010/main" val="140577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How Deep Sequencing works</a:t>
            </a:r>
            <a:endParaRPr lang="en-US" sz="2000" dirty="0">
              <a:latin typeface="Rockwell Extra Bold" pitchFamily="18" charset="0"/>
              <a:cs typeface="Arial" pitchFamily="34" charset="0"/>
            </a:endParaRPr>
          </a:p>
        </p:txBody>
      </p:sp>
      <p:pic>
        <p:nvPicPr>
          <p:cNvPr id="5" name="77r5p8IBwJk?&amp;hl=en_US"/>
          <p:cNvPicPr>
            <a:picLocks noRot="1" noChangeAspect="1"/>
          </p:cNvPicPr>
          <p:nvPr>
            <a:quickTimeFile r:link="rId2"/>
          </p:nvPr>
        </p:nvPicPr>
        <p:blipFill>
          <a:blip r:embed="rId5"/>
          <a:stretch>
            <a:fillRect/>
          </a:stretch>
        </p:blipFill>
        <p:spPr>
          <a:xfrm>
            <a:off x="685800" y="790092"/>
            <a:ext cx="8001000" cy="60007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Paired-end </a:t>
            </a:r>
            <a:r>
              <a:rPr lang="en-US" sz="3600" dirty="0" err="1" smtClean="0">
                <a:solidFill>
                  <a:prstClr val="black"/>
                </a:solidFill>
                <a:latin typeface="Rockwell Extra Bold" pitchFamily="18" charset="0"/>
                <a:cs typeface="Arial" pitchFamily="34" charset="0"/>
              </a:rPr>
              <a:t>Illumina</a:t>
            </a:r>
            <a:r>
              <a:rPr lang="en-US" sz="3600" dirty="0" smtClean="0">
                <a:solidFill>
                  <a:prstClr val="black"/>
                </a:solidFill>
                <a:latin typeface="Rockwell Extra Bold" pitchFamily="18" charset="0"/>
                <a:cs typeface="Arial" pitchFamily="34" charset="0"/>
              </a:rPr>
              <a:t> samples</a:t>
            </a:r>
            <a:endParaRPr lang="en-US" sz="2000" dirty="0">
              <a:solidFill>
                <a:prstClr val="black"/>
              </a:solidFill>
              <a:latin typeface="Rockwell Extra Bold" pitchFamily="18" charset="0"/>
              <a:cs typeface="Arial" pitchFamily="34" charset="0"/>
            </a:endParaRPr>
          </a:p>
        </p:txBody>
      </p:sp>
      <p:sp>
        <p:nvSpPr>
          <p:cNvPr id="2" name="Rectangle 1"/>
          <p:cNvSpPr/>
          <p:nvPr/>
        </p:nvSpPr>
        <p:spPr>
          <a:xfrm>
            <a:off x="990600" y="2133600"/>
            <a:ext cx="7239000" cy="3046988"/>
          </a:xfrm>
          <a:prstGeom prst="rect">
            <a:avLst/>
          </a:prstGeom>
        </p:spPr>
        <p:txBody>
          <a:bodyPr wrap="square">
            <a:spAutoFit/>
          </a:bodyPr>
          <a:lstStyle/>
          <a:p>
            <a:r>
              <a:rPr lang="en-US" sz="1600" b="1" dirty="0" smtClean="0">
                <a:solidFill>
                  <a:srgbClr val="FF0000"/>
                </a:solidFill>
                <a:latin typeface="Courier New" pitchFamily="49" charset="0"/>
                <a:cs typeface="Courier New" pitchFamily="49" charset="0"/>
              </a:rPr>
              <a:t>AATGATACGGCGACCACCGAGATCT</a:t>
            </a:r>
            <a:r>
              <a:rPr lang="en-US" sz="1600" b="1" dirty="0" smtClean="0">
                <a:solidFill>
                  <a:srgbClr val="00B0F0"/>
                </a:solidFill>
                <a:latin typeface="Courier New" pitchFamily="49" charset="0"/>
                <a:cs typeface="Courier New" pitchFamily="49" charset="0"/>
              </a:rPr>
              <a:t>ACACTCTTTCCCTACACGACGCTCTTCCGATCT</a:t>
            </a:r>
            <a:r>
              <a:rPr lang="en-US" sz="1600" b="1" dirty="0" smtClean="0">
                <a:solidFill>
                  <a:schemeClr val="accent4">
                    <a:lumMod val="60000"/>
                    <a:lumOff val="40000"/>
                  </a:schemeClr>
                </a:solidFill>
                <a:latin typeface="Courier New" pitchFamily="49" charset="0"/>
                <a:cs typeface="Courier New" pitchFamily="49" charset="0"/>
              </a:rPr>
              <a:t>N..N</a:t>
            </a:r>
            <a:r>
              <a:rPr lang="en-US" sz="1600" b="1" dirty="0" smtClean="0">
                <a:solidFill>
                  <a:schemeClr val="bg1">
                    <a:lumMod val="75000"/>
                  </a:schemeClr>
                </a:solidFill>
                <a:latin typeface="Courier New" pitchFamily="49" charset="0"/>
                <a:cs typeface="Courier New" pitchFamily="49" charset="0"/>
              </a:rPr>
              <a:t>NNNNNNNNNNNNNNNNNNNN</a:t>
            </a:r>
            <a:r>
              <a:rPr lang="en-US" sz="1600" dirty="0" smtClean="0">
                <a:latin typeface="Courier New" pitchFamily="49" charset="0"/>
                <a:cs typeface="Courier New" pitchFamily="49" charset="0"/>
              </a:rPr>
              <a:t>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a:t>
            </a:r>
            <a:r>
              <a:rPr lang="en-US" sz="1600" b="1" dirty="0" smtClean="0">
                <a:solidFill>
                  <a:schemeClr val="bg1">
                    <a:lumMod val="75000"/>
                  </a:schemeClr>
                </a:solidFill>
                <a:latin typeface="Courier New" pitchFamily="49" charset="0"/>
                <a:cs typeface="Courier New" pitchFamily="49" charset="0"/>
              </a:rPr>
              <a:t>NNNNNNNNNNNNNNNNNNNN</a:t>
            </a:r>
            <a:r>
              <a:rPr lang="en-US" sz="1600" b="1" dirty="0">
                <a:solidFill>
                  <a:schemeClr val="accent4">
                    <a:lumMod val="60000"/>
                    <a:lumOff val="40000"/>
                  </a:schemeClr>
                </a:solidFill>
                <a:latin typeface="Courier New" pitchFamily="49" charset="0"/>
                <a:cs typeface="Courier New" pitchFamily="49" charset="0"/>
              </a:rPr>
              <a:t>N..N</a:t>
            </a:r>
            <a:r>
              <a:rPr lang="en-US" sz="1600" b="1" dirty="0" smtClean="0">
                <a:solidFill>
                  <a:schemeClr val="accent4">
                    <a:lumMod val="75000"/>
                  </a:schemeClr>
                </a:solidFill>
                <a:latin typeface="Courier New" pitchFamily="49" charset="0"/>
                <a:cs typeface="Courier New" pitchFamily="49" charset="0"/>
              </a:rPr>
              <a:t>AGATCGGAAGAGCACACGTCTGAACTCCAGTCAC</a:t>
            </a:r>
            <a:r>
              <a:rPr lang="en-US" sz="1600" b="1" dirty="0" smtClean="0">
                <a:solidFill>
                  <a:schemeClr val="accent6">
                    <a:lumMod val="75000"/>
                  </a:schemeClr>
                </a:solidFill>
                <a:latin typeface="Courier New" pitchFamily="49" charset="0"/>
                <a:cs typeface="Courier New" pitchFamily="49" charset="0"/>
              </a:rPr>
              <a:t>ATCTCGTATGCCGTCTTCTGCTTG</a:t>
            </a:r>
            <a:endParaRPr lang="en-US" sz="1600" b="1" dirty="0">
              <a:solidFill>
                <a:schemeClr val="accent6">
                  <a:lumMod val="75000"/>
                </a:schemeClr>
              </a:solidFill>
              <a:latin typeface="Courier New" pitchFamily="49" charset="0"/>
              <a:cs typeface="Courier New" pitchFamily="49" charset="0"/>
            </a:endParaRPr>
          </a:p>
        </p:txBody>
      </p:sp>
      <p:sp>
        <p:nvSpPr>
          <p:cNvPr id="4" name="Rectangle 3"/>
          <p:cNvSpPr/>
          <p:nvPr/>
        </p:nvSpPr>
        <p:spPr>
          <a:xfrm>
            <a:off x="1356256" y="1307068"/>
            <a:ext cx="2529860" cy="338554"/>
          </a:xfrm>
          <a:prstGeom prst="rect">
            <a:avLst/>
          </a:prstGeom>
        </p:spPr>
        <p:txBody>
          <a:bodyPr wrap="none">
            <a:spAutoFit/>
          </a:bodyPr>
          <a:lstStyle/>
          <a:p>
            <a:pPr algn="ctr"/>
            <a:r>
              <a:rPr lang="en-US" sz="1600" b="1" dirty="0">
                <a:solidFill>
                  <a:srgbClr val="FF0000"/>
                </a:solidFill>
                <a:latin typeface="Courier New" pitchFamily="49" charset="0"/>
                <a:cs typeface="Courier New" pitchFamily="49" charset="0"/>
              </a:rPr>
              <a:t>P5 </a:t>
            </a:r>
            <a:r>
              <a:rPr lang="en-US" sz="1600" b="1" dirty="0" err="1">
                <a:solidFill>
                  <a:srgbClr val="FF0000"/>
                </a:solidFill>
                <a:latin typeface="Courier New" pitchFamily="49" charset="0"/>
                <a:cs typeface="Courier New" pitchFamily="49" charset="0"/>
              </a:rPr>
              <a:t>Illumina</a:t>
            </a:r>
            <a:r>
              <a:rPr lang="en-US" sz="1600" b="1" dirty="0">
                <a:solidFill>
                  <a:srgbClr val="FF0000"/>
                </a:solidFill>
                <a:latin typeface="Courier New" pitchFamily="49" charset="0"/>
                <a:cs typeface="Courier New" pitchFamily="49" charset="0"/>
              </a:rPr>
              <a:t> adapter</a:t>
            </a:r>
          </a:p>
        </p:txBody>
      </p:sp>
      <p:sp>
        <p:nvSpPr>
          <p:cNvPr id="13" name="Rectangle 12"/>
          <p:cNvSpPr/>
          <p:nvPr/>
        </p:nvSpPr>
        <p:spPr>
          <a:xfrm>
            <a:off x="4643979" y="1307068"/>
            <a:ext cx="2653290" cy="338554"/>
          </a:xfrm>
          <a:prstGeom prst="rect">
            <a:avLst/>
          </a:prstGeom>
        </p:spPr>
        <p:txBody>
          <a:bodyPr wrap="none">
            <a:spAutoFit/>
          </a:bodyPr>
          <a:lstStyle/>
          <a:p>
            <a:pPr algn="ctr"/>
            <a:r>
              <a:rPr lang="en-US" sz="1600" b="1" dirty="0" err="1">
                <a:solidFill>
                  <a:srgbClr val="00B0F0"/>
                </a:solidFill>
                <a:latin typeface="Courier New" pitchFamily="49" charset="0"/>
                <a:cs typeface="Courier New" pitchFamily="49" charset="0"/>
              </a:rPr>
              <a:t>MiSeq</a:t>
            </a:r>
            <a:r>
              <a:rPr lang="en-US" sz="1600" b="1" dirty="0">
                <a:solidFill>
                  <a:srgbClr val="00B0F0"/>
                </a:solidFill>
                <a:latin typeface="Courier New" pitchFamily="49" charset="0"/>
                <a:cs typeface="Courier New" pitchFamily="49" charset="0"/>
              </a:rPr>
              <a:t> Primer Binding</a:t>
            </a:r>
          </a:p>
        </p:txBody>
      </p:sp>
      <p:sp>
        <p:nvSpPr>
          <p:cNvPr id="14" name="Rectangle 13"/>
          <p:cNvSpPr/>
          <p:nvPr/>
        </p:nvSpPr>
        <p:spPr>
          <a:xfrm>
            <a:off x="5558381" y="5605046"/>
            <a:ext cx="2653290" cy="338554"/>
          </a:xfrm>
          <a:prstGeom prst="rect">
            <a:avLst/>
          </a:prstGeom>
        </p:spPr>
        <p:txBody>
          <a:bodyPr wrap="none">
            <a:spAutoFit/>
          </a:bodyPr>
          <a:lstStyle/>
          <a:p>
            <a:pPr algn="ctr"/>
            <a:r>
              <a:rPr lang="en-US" sz="1600" b="1" dirty="0" err="1">
                <a:solidFill>
                  <a:schemeClr val="accent4">
                    <a:lumMod val="75000"/>
                  </a:schemeClr>
                </a:solidFill>
                <a:latin typeface="Courier New" pitchFamily="49" charset="0"/>
                <a:cs typeface="Courier New" pitchFamily="49" charset="0"/>
              </a:rPr>
              <a:t>MiSeq</a:t>
            </a:r>
            <a:r>
              <a:rPr lang="en-US" sz="1600" b="1" dirty="0">
                <a:solidFill>
                  <a:schemeClr val="accent4">
                    <a:lumMod val="75000"/>
                  </a:schemeClr>
                </a:solidFill>
                <a:latin typeface="Courier New" pitchFamily="49" charset="0"/>
                <a:cs typeface="Courier New" pitchFamily="49" charset="0"/>
              </a:rPr>
              <a:t> Primer Binding</a:t>
            </a:r>
          </a:p>
        </p:txBody>
      </p:sp>
      <p:sp>
        <p:nvSpPr>
          <p:cNvPr id="15" name="Rectangle 14"/>
          <p:cNvSpPr/>
          <p:nvPr/>
        </p:nvSpPr>
        <p:spPr>
          <a:xfrm>
            <a:off x="1600200" y="5605046"/>
            <a:ext cx="2529860" cy="338554"/>
          </a:xfrm>
          <a:prstGeom prst="rect">
            <a:avLst/>
          </a:prstGeom>
        </p:spPr>
        <p:txBody>
          <a:bodyPr wrap="none">
            <a:spAutoFit/>
          </a:bodyPr>
          <a:lstStyle/>
          <a:p>
            <a:pPr algn="ctr"/>
            <a:r>
              <a:rPr lang="en-US" sz="1600" b="1" dirty="0" smtClean="0">
                <a:solidFill>
                  <a:schemeClr val="accent6">
                    <a:lumMod val="75000"/>
                  </a:schemeClr>
                </a:solidFill>
                <a:latin typeface="Courier New" pitchFamily="49" charset="0"/>
                <a:cs typeface="Courier New" pitchFamily="49" charset="0"/>
              </a:rPr>
              <a:t>P7 </a:t>
            </a:r>
            <a:r>
              <a:rPr lang="en-US" sz="1600" b="1" dirty="0" err="1">
                <a:solidFill>
                  <a:schemeClr val="accent6">
                    <a:lumMod val="75000"/>
                  </a:schemeClr>
                </a:solidFill>
                <a:latin typeface="Courier New" pitchFamily="49" charset="0"/>
                <a:cs typeface="Courier New" pitchFamily="49" charset="0"/>
              </a:rPr>
              <a:t>Illumina</a:t>
            </a:r>
            <a:r>
              <a:rPr lang="en-US" sz="1600" b="1" dirty="0">
                <a:solidFill>
                  <a:schemeClr val="accent6">
                    <a:lumMod val="75000"/>
                  </a:schemeClr>
                </a:solidFill>
                <a:latin typeface="Courier New" pitchFamily="49" charset="0"/>
                <a:cs typeface="Courier New" pitchFamily="49" charset="0"/>
              </a:rPr>
              <a:t> adapter</a:t>
            </a:r>
          </a:p>
        </p:txBody>
      </p:sp>
      <p:sp>
        <p:nvSpPr>
          <p:cNvPr id="5" name="Rectangle 4"/>
          <p:cNvSpPr/>
          <p:nvPr/>
        </p:nvSpPr>
        <p:spPr>
          <a:xfrm>
            <a:off x="3276600" y="6172200"/>
            <a:ext cx="3217547" cy="369332"/>
          </a:xfrm>
          <a:prstGeom prst="rect">
            <a:avLst/>
          </a:prstGeom>
        </p:spPr>
        <p:txBody>
          <a:bodyPr wrap="none">
            <a:spAutoFit/>
          </a:bodyPr>
          <a:lstStyle/>
          <a:p>
            <a:r>
              <a:rPr lang="en-US" b="1" dirty="0" smtClean="0">
                <a:solidFill>
                  <a:schemeClr val="accent4">
                    <a:lumMod val="60000"/>
                    <a:lumOff val="40000"/>
                  </a:schemeClr>
                </a:solidFill>
                <a:latin typeface="Courier New" pitchFamily="49" charset="0"/>
                <a:cs typeface="Courier New" pitchFamily="49" charset="0"/>
              </a:rPr>
              <a:t>Variable-length Spacer</a:t>
            </a:r>
            <a:endParaRPr lang="en-US" dirty="0"/>
          </a:p>
        </p:txBody>
      </p:sp>
    </p:spTree>
    <p:extLst>
      <p:ext uri="{BB962C8B-B14F-4D97-AF65-F5344CB8AC3E}">
        <p14:creationId xmlns:p14="http://schemas.microsoft.com/office/powerpoint/2010/main" val="3219547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err="1" smtClean="0">
                <a:solidFill>
                  <a:prstClr val="black"/>
                </a:solidFill>
                <a:latin typeface="Rockwell Extra Bold" pitchFamily="18" charset="0"/>
                <a:cs typeface="Arial" pitchFamily="34" charset="0"/>
              </a:rPr>
              <a:t>MiSeq</a:t>
            </a:r>
            <a:r>
              <a:rPr lang="en-US" sz="3600" dirty="0" smtClean="0">
                <a:solidFill>
                  <a:prstClr val="black"/>
                </a:solidFill>
                <a:latin typeface="Rockwell Extra Bold" pitchFamily="18" charset="0"/>
                <a:cs typeface="Arial" pitchFamily="34" charset="0"/>
              </a:rPr>
              <a:t> Data</a:t>
            </a:r>
            <a:endParaRPr lang="en-US" sz="2000" dirty="0">
              <a:solidFill>
                <a:prstClr val="black"/>
              </a:solidFill>
              <a:latin typeface="Rockwell Extra Bold" pitchFamily="18" charset="0"/>
              <a:cs typeface="Arial" pitchFamily="34" charset="0"/>
            </a:endParaRPr>
          </a:p>
        </p:txBody>
      </p:sp>
      <p:sp>
        <p:nvSpPr>
          <p:cNvPr id="9" name="Rectangle 8"/>
          <p:cNvSpPr/>
          <p:nvPr/>
        </p:nvSpPr>
        <p:spPr>
          <a:xfrm>
            <a:off x="990600" y="2133600"/>
            <a:ext cx="7239000" cy="3046988"/>
          </a:xfrm>
          <a:prstGeom prst="rect">
            <a:avLst/>
          </a:prstGeom>
        </p:spPr>
        <p:txBody>
          <a:bodyPr wrap="square">
            <a:spAutoFit/>
          </a:bodyPr>
          <a:lstStyle/>
          <a:p>
            <a:r>
              <a:rPr lang="en-US" sz="1600" b="1" dirty="0" smtClean="0">
                <a:ln>
                  <a:solidFill>
                    <a:schemeClr val="bg1"/>
                  </a:solidFill>
                </a:ln>
                <a:solidFill>
                  <a:srgbClr val="FF0000"/>
                </a:solidFill>
                <a:latin typeface="Courier New" pitchFamily="49" charset="0"/>
                <a:cs typeface="Courier New" pitchFamily="49" charset="0"/>
              </a:rPr>
              <a:t>AATGATACGGCGACCACCGAGATCT</a:t>
            </a:r>
            <a:r>
              <a:rPr lang="en-US" sz="1600" b="1" dirty="0" smtClean="0">
                <a:ln>
                  <a:solidFill>
                    <a:schemeClr val="bg1"/>
                  </a:solidFill>
                </a:ln>
                <a:solidFill>
                  <a:srgbClr val="00B0F0"/>
                </a:solidFill>
                <a:latin typeface="Courier New" pitchFamily="49" charset="0"/>
                <a:cs typeface="Courier New" pitchFamily="49" charset="0"/>
              </a:rPr>
              <a:t>ACACTCTTTCCCTACACGACGCTCTTCCGATCT</a:t>
            </a:r>
            <a:r>
              <a:rPr lang="en-US" sz="1600" b="1" dirty="0" smtClean="0">
                <a:solidFill>
                  <a:schemeClr val="accent4">
                    <a:lumMod val="60000"/>
                    <a:lumOff val="40000"/>
                  </a:schemeClr>
                </a:solidFill>
                <a:latin typeface="Courier New" pitchFamily="49" charset="0"/>
                <a:cs typeface="Courier New" pitchFamily="49" charset="0"/>
              </a:rPr>
              <a:t>N..N</a:t>
            </a:r>
            <a:r>
              <a:rPr lang="en-US" sz="1600" b="1" dirty="0" smtClean="0">
                <a:solidFill>
                  <a:schemeClr val="bg1">
                    <a:lumMod val="75000"/>
                  </a:schemeClr>
                </a:solidFill>
                <a:latin typeface="Courier New" pitchFamily="49" charset="0"/>
                <a:cs typeface="Courier New" pitchFamily="49" charset="0"/>
              </a:rPr>
              <a:t>NNNNNNNNNNNNNNNNNNNN</a:t>
            </a:r>
            <a:r>
              <a:rPr lang="en-US" sz="1600" dirty="0" smtClean="0">
                <a:latin typeface="Courier New" pitchFamily="49" charset="0"/>
                <a:cs typeface="Courier New" pitchFamily="49" charset="0"/>
              </a:rPr>
              <a:t>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a:t>
            </a:r>
            <a:r>
              <a:rPr lang="en-US" sz="1600" b="1" dirty="0" smtClean="0">
                <a:solidFill>
                  <a:schemeClr val="bg1">
                    <a:lumMod val="75000"/>
                  </a:schemeClr>
                </a:solidFill>
                <a:latin typeface="Courier New" pitchFamily="49" charset="0"/>
                <a:cs typeface="Courier New" pitchFamily="49" charset="0"/>
              </a:rPr>
              <a:t>NNNNNNNNNNNNNNNNNNNN</a:t>
            </a:r>
            <a:r>
              <a:rPr lang="en-US" sz="1600" b="1" dirty="0" smtClean="0">
                <a:solidFill>
                  <a:schemeClr val="accent4">
                    <a:lumMod val="60000"/>
                    <a:lumOff val="40000"/>
                  </a:schemeClr>
                </a:solidFill>
                <a:latin typeface="Courier New" pitchFamily="49" charset="0"/>
                <a:cs typeface="Courier New" pitchFamily="49" charset="0"/>
              </a:rPr>
              <a:t>N</a:t>
            </a:r>
            <a:r>
              <a:rPr lang="en-US" sz="1600" b="1" dirty="0">
                <a:solidFill>
                  <a:schemeClr val="accent4">
                    <a:lumMod val="60000"/>
                    <a:lumOff val="40000"/>
                  </a:schemeClr>
                </a:solidFill>
                <a:latin typeface="Courier New" pitchFamily="49" charset="0"/>
                <a:cs typeface="Courier New" pitchFamily="49" charset="0"/>
              </a:rPr>
              <a:t>..N</a:t>
            </a:r>
            <a:r>
              <a:rPr lang="en-US" sz="1600" b="1" dirty="0" smtClean="0">
                <a:solidFill>
                  <a:schemeClr val="accent4">
                    <a:lumMod val="75000"/>
                  </a:schemeClr>
                </a:solidFill>
                <a:latin typeface="Courier New" pitchFamily="49" charset="0"/>
                <a:cs typeface="Courier New" pitchFamily="49" charset="0"/>
              </a:rPr>
              <a:t>AGATCGGAAGAGCACACGTCTGAACTCCAGTCAC</a:t>
            </a:r>
            <a:r>
              <a:rPr lang="en-US" sz="1600" b="1" dirty="0" smtClean="0">
                <a:solidFill>
                  <a:schemeClr val="accent6">
                    <a:lumMod val="75000"/>
                  </a:schemeClr>
                </a:solidFill>
                <a:latin typeface="Courier New" pitchFamily="49" charset="0"/>
                <a:cs typeface="Courier New" pitchFamily="49" charset="0"/>
              </a:rPr>
              <a:t>ATCTCGTATGCCGTCTTCTGCTTG</a:t>
            </a:r>
            <a:endParaRPr lang="en-US" sz="1600" b="1" dirty="0">
              <a:solidFill>
                <a:schemeClr val="accent6">
                  <a:lumMod val="75000"/>
                </a:schemeClr>
              </a:solidFill>
              <a:latin typeface="Courier New" pitchFamily="49" charset="0"/>
              <a:cs typeface="Courier New" pitchFamily="49" charset="0"/>
            </a:endParaRPr>
          </a:p>
        </p:txBody>
      </p:sp>
      <p:sp>
        <p:nvSpPr>
          <p:cNvPr id="6" name="Rectangle 5"/>
          <p:cNvSpPr/>
          <p:nvPr/>
        </p:nvSpPr>
        <p:spPr>
          <a:xfrm>
            <a:off x="990600" y="2057400"/>
            <a:ext cx="7086600" cy="3048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0" y="2362200"/>
            <a:ext cx="457200" cy="3048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4047" y="4844412"/>
            <a:ext cx="4710953" cy="3048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1" y="4539612"/>
            <a:ext cx="2743200" cy="3048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887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Barcoding</a:t>
            </a:r>
            <a:endParaRPr lang="en-US" sz="2000" dirty="0">
              <a:solidFill>
                <a:prstClr val="black"/>
              </a:solidFill>
              <a:latin typeface="Rockwell Extra Bold" pitchFamily="18" charset="0"/>
              <a:cs typeface="Arial" pitchFamily="34" charset="0"/>
            </a:endParaRPr>
          </a:p>
        </p:txBody>
      </p:sp>
      <p:sp>
        <p:nvSpPr>
          <p:cNvPr id="2" name="Rectangle 1"/>
          <p:cNvSpPr/>
          <p:nvPr/>
        </p:nvSpPr>
        <p:spPr>
          <a:xfrm>
            <a:off x="990600" y="2133600"/>
            <a:ext cx="7239000" cy="3046988"/>
          </a:xfrm>
          <a:prstGeom prst="rect">
            <a:avLst/>
          </a:prstGeom>
        </p:spPr>
        <p:txBody>
          <a:bodyPr wrap="square">
            <a:spAutoFit/>
          </a:bodyPr>
          <a:lstStyle/>
          <a:p>
            <a:r>
              <a:rPr lang="en-US" sz="1600" dirty="0">
                <a:latin typeface="Courier New" pitchFamily="49" charset="0"/>
                <a:cs typeface="Courier New" pitchFamily="49" charset="0"/>
              </a:rPr>
              <a:t>AATGATACGGCGACCACCGAGATCTACACTCTTTCCCTACACGACGCTCTTCCGATCTN..</a:t>
            </a:r>
            <a:r>
              <a:rPr lang="en-US" sz="1600" dirty="0" smtClean="0">
                <a:latin typeface="Courier New" pitchFamily="49" charset="0"/>
                <a:cs typeface="Courier New" pitchFamily="49" charset="0"/>
              </a:rPr>
              <a:t>NNNNNN</a:t>
            </a:r>
            <a:r>
              <a:rPr lang="en-US" sz="1600" b="1" dirty="0" smtClean="0">
                <a:solidFill>
                  <a:srgbClr val="00B050"/>
                </a:solidFill>
                <a:latin typeface="Courier New" pitchFamily="49" charset="0"/>
                <a:cs typeface="Courier New" pitchFamily="49" charset="0"/>
              </a:rPr>
              <a:t>ctcccaggctaa</a:t>
            </a:r>
            <a:r>
              <a:rPr lang="en-US" sz="1600" dirty="0" smtClean="0">
                <a:latin typeface="Courier New" pitchFamily="49" charset="0"/>
                <a:cs typeface="Courier New" pitchFamily="49" charset="0"/>
              </a:rPr>
              <a:t>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a:t>
            </a:r>
            <a:r>
              <a:rPr lang="en-US" sz="1600" dirty="0">
                <a:latin typeface="Courier New" pitchFamily="49" charset="0"/>
                <a:cs typeface="Courier New" pitchFamily="49" charset="0"/>
              </a:rPr>
              <a:t>..NAGATCGGAAGAGCACACGTCTGAACTCCAGTCACATCTCGTATGCCGTCTTCTGCTTG</a:t>
            </a:r>
          </a:p>
        </p:txBody>
      </p:sp>
    </p:spTree>
    <p:extLst>
      <p:ext uri="{BB962C8B-B14F-4D97-AF65-F5344CB8AC3E}">
        <p14:creationId xmlns:p14="http://schemas.microsoft.com/office/powerpoint/2010/main" val="1427880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Barcoding</a:t>
            </a:r>
            <a:endParaRPr lang="en-US" sz="2000" dirty="0">
              <a:solidFill>
                <a:prstClr val="black"/>
              </a:solidFill>
              <a:latin typeface="Rockwell Extra Bold" pitchFamily="18" charset="0"/>
              <a:cs typeface="Arial" pitchFamily="34" charset="0"/>
            </a:endParaRPr>
          </a:p>
        </p:txBody>
      </p:sp>
      <p:sp>
        <p:nvSpPr>
          <p:cNvPr id="2" name="Rectangle 1"/>
          <p:cNvSpPr/>
          <p:nvPr/>
        </p:nvSpPr>
        <p:spPr>
          <a:xfrm>
            <a:off x="990600" y="2133600"/>
            <a:ext cx="7239000" cy="1077218"/>
          </a:xfrm>
          <a:prstGeom prst="rect">
            <a:avLst/>
          </a:prstGeom>
        </p:spPr>
        <p:txBody>
          <a:bodyPr wrap="square">
            <a:spAutoFit/>
          </a:bodyPr>
          <a:lstStyle/>
          <a:p>
            <a:r>
              <a:rPr lang="en-US" sz="1600" dirty="0" smtClean="0">
                <a:solidFill>
                  <a:prstClr val="black"/>
                </a:solidFill>
                <a:latin typeface="Courier New" pitchFamily="49" charset="0"/>
                <a:cs typeface="Courier New" pitchFamily="49" charset="0"/>
              </a:rPr>
              <a:t>NNNNNNNNN</a:t>
            </a:r>
            <a:r>
              <a:rPr lang="en-US" sz="1600" b="1" dirty="0" smtClean="0">
                <a:solidFill>
                  <a:srgbClr val="00B050"/>
                </a:solidFill>
                <a:latin typeface="Courier New" pitchFamily="49" charset="0"/>
                <a:cs typeface="Courier New" pitchFamily="49" charset="0"/>
              </a:rPr>
              <a:t>ctcccaggctaa</a:t>
            </a:r>
            <a:r>
              <a:rPr lang="en-US" sz="1600" dirty="0" smtClean="0">
                <a:solidFill>
                  <a:prstClr val="black"/>
                </a:solidFill>
                <a:latin typeface="Courier New" pitchFamily="49" charset="0"/>
                <a:cs typeface="Courier New" pitchFamily="49" charset="0"/>
              </a:rPr>
              <a:t>NNNNNNNNNNNNNNNNNNNNNNNNNNNNNNNNNNNNNNNNNNNNNNNNNNNNNNNNNNNNNNNNNNNNNNNNNNNNNNNNNNNNNNNNNNNNNNNNNNNNNNNNNatgaaaataattgctgatagtaagcttattagaaaaagaatgattgatttaaatattaatagcatt</a:t>
            </a:r>
            <a:endParaRPr lang="en-US" sz="1600" dirty="0">
              <a:latin typeface="Courier New" pitchFamily="49" charset="0"/>
              <a:cs typeface="Courier New" pitchFamily="49" charset="0"/>
            </a:endParaRPr>
          </a:p>
        </p:txBody>
      </p:sp>
      <p:sp>
        <p:nvSpPr>
          <p:cNvPr id="5" name="TextBox 4"/>
          <p:cNvSpPr txBox="1"/>
          <p:nvPr/>
        </p:nvSpPr>
        <p:spPr>
          <a:xfrm>
            <a:off x="4724400" y="4114800"/>
            <a:ext cx="2819400" cy="646331"/>
          </a:xfrm>
          <a:prstGeom prst="rect">
            <a:avLst/>
          </a:prstGeom>
          <a:noFill/>
        </p:spPr>
        <p:txBody>
          <a:bodyPr wrap="square" rtlCol="0">
            <a:spAutoFit/>
          </a:bodyPr>
          <a:lstStyle/>
          <a:p>
            <a:r>
              <a:rPr lang="en-US" dirty="0"/>
              <a:t>In practice, your read will be only 250bp or shorter</a:t>
            </a:r>
          </a:p>
        </p:txBody>
      </p:sp>
    </p:spTree>
    <p:extLst>
      <p:ext uri="{BB962C8B-B14F-4D97-AF65-F5344CB8AC3E}">
        <p14:creationId xmlns:p14="http://schemas.microsoft.com/office/powerpoint/2010/main" val="2622193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Barcoding</a:t>
            </a:r>
            <a:endParaRPr lang="en-US" sz="2000" dirty="0">
              <a:solidFill>
                <a:prstClr val="black"/>
              </a:solidFill>
              <a:latin typeface="Rockwell Extra Bold" pitchFamily="18" charset="0"/>
              <a:cs typeface="Arial" pitchFamily="34" charset="0"/>
            </a:endParaRPr>
          </a:p>
        </p:txBody>
      </p:sp>
      <p:sp>
        <p:nvSpPr>
          <p:cNvPr id="2" name="Rectangle 1"/>
          <p:cNvSpPr/>
          <p:nvPr/>
        </p:nvSpPr>
        <p:spPr>
          <a:xfrm>
            <a:off x="990600" y="2133600"/>
            <a:ext cx="7239000" cy="1077218"/>
          </a:xfrm>
          <a:prstGeom prst="rect">
            <a:avLst/>
          </a:prstGeom>
        </p:spPr>
        <p:txBody>
          <a:bodyPr wrap="square">
            <a:spAutoFit/>
          </a:bodyPr>
          <a:lstStyle/>
          <a:p>
            <a:r>
              <a:rPr lang="en-US" sz="1600" dirty="0" smtClean="0">
                <a:solidFill>
                  <a:prstClr val="black"/>
                </a:solidFill>
                <a:latin typeface="Courier New" pitchFamily="49" charset="0"/>
                <a:cs typeface="Courier New" pitchFamily="49" charset="0"/>
              </a:rPr>
              <a:t>NNNNNNNNN</a:t>
            </a:r>
            <a:r>
              <a:rPr lang="en-US" sz="1600" b="1" dirty="0" smtClean="0">
                <a:solidFill>
                  <a:srgbClr val="00B050"/>
                </a:solidFill>
                <a:latin typeface="Courier New" pitchFamily="49" charset="0"/>
                <a:cs typeface="Courier New" pitchFamily="49" charset="0"/>
              </a:rPr>
              <a:t>ctcccaggctaa</a:t>
            </a:r>
            <a:r>
              <a:rPr lang="en-US" sz="1600" dirty="0">
                <a:solidFill>
                  <a:prstClr val="black"/>
                </a:solidFill>
                <a:latin typeface="Courier New" pitchFamily="49" charset="0"/>
                <a:cs typeface="Courier New" pitchFamily="49" charset="0"/>
              </a:rPr>
              <a:t>NNNNNNNNNNNNNNNNNNN</a:t>
            </a:r>
            <a:r>
              <a:rPr lang="en-US" sz="1600" b="1" dirty="0">
                <a:solidFill>
                  <a:schemeClr val="accent2"/>
                </a:solidFill>
                <a:latin typeface="Courier New" pitchFamily="49" charset="0"/>
                <a:cs typeface="Courier New" pitchFamily="49" charset="0"/>
              </a:rPr>
              <a:t>CCCTATAGTGAGTCGTATTA</a:t>
            </a:r>
            <a:r>
              <a:rPr lang="en-US" sz="1600" dirty="0">
                <a:solidFill>
                  <a:prstClr val="black"/>
                </a:solidFill>
                <a:latin typeface="Courier New" pitchFamily="49" charset="0"/>
                <a:cs typeface="Courier New" pitchFamily="49" charset="0"/>
              </a:rPr>
              <a:t>NNNNNNNNNNNNNNNNNNNNNNNNNNNNNNNNNNNNNNNNNNNNNNNNNNNNNNNNNNNNNNNNNNatgaaaataattgctgatagtaagcttattagaaaaagaatgattgatttaaatattaatagcatt</a:t>
            </a:r>
            <a:endParaRPr lang="en-US" sz="1600" dirty="0">
              <a:latin typeface="Courier New" pitchFamily="49" charset="0"/>
              <a:cs typeface="Courier New" pitchFamily="49" charset="0"/>
            </a:endParaRPr>
          </a:p>
        </p:txBody>
      </p:sp>
      <p:sp>
        <p:nvSpPr>
          <p:cNvPr id="4" name="TextBox 3"/>
          <p:cNvSpPr txBox="1"/>
          <p:nvPr/>
        </p:nvSpPr>
        <p:spPr>
          <a:xfrm>
            <a:off x="5638800" y="1367100"/>
            <a:ext cx="2819400" cy="584775"/>
          </a:xfrm>
          <a:prstGeom prst="rect">
            <a:avLst/>
          </a:prstGeom>
          <a:noFill/>
        </p:spPr>
        <p:txBody>
          <a:bodyPr wrap="square" rtlCol="0">
            <a:spAutoFit/>
          </a:bodyPr>
          <a:lstStyle/>
          <a:p>
            <a:r>
              <a:rPr lang="en-US" sz="1600" b="1" dirty="0">
                <a:solidFill>
                  <a:schemeClr val="accent2"/>
                </a:solidFill>
                <a:latin typeface="Courier New" pitchFamily="49" charset="0"/>
                <a:cs typeface="Courier New" pitchFamily="49" charset="0"/>
              </a:rPr>
              <a:t>Reverse priming site.  Here, T7 </a:t>
            </a:r>
            <a:r>
              <a:rPr lang="en-US" sz="1600" b="1" dirty="0" smtClean="0">
                <a:solidFill>
                  <a:schemeClr val="accent2"/>
                </a:solidFill>
                <a:latin typeface="Courier New" pitchFamily="49" charset="0"/>
                <a:cs typeface="Courier New" pitchFamily="49" charset="0"/>
              </a:rPr>
              <a:t>Universal</a:t>
            </a:r>
            <a:endParaRPr lang="en-US" sz="1600"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2738813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3268" y="1676400"/>
            <a:ext cx="2743200" cy="923330"/>
          </a:xfrm>
          <a:prstGeom prst="rect">
            <a:avLst/>
          </a:prstGeom>
        </p:spPr>
        <p:txBody>
          <a:bodyPr wrap="square">
            <a:spAutoFit/>
          </a:bodyPr>
          <a:lstStyle/>
          <a:p>
            <a:r>
              <a:rPr lang="en-US" dirty="0">
                <a:hlinkClick r:id="rId3"/>
              </a:rPr>
              <a:t>http://people.umass.edu/mcclemen/Group_files/image005.jpg</a:t>
            </a:r>
            <a:endParaRPr lang="en-US" dirty="0"/>
          </a:p>
        </p:txBody>
      </p:sp>
      <p:sp>
        <p:nvSpPr>
          <p:cNvPr id="2" name="Rectangle 1"/>
          <p:cNvSpPr/>
          <p:nvPr/>
        </p:nvSpPr>
        <p:spPr>
          <a:xfrm>
            <a:off x="1219200" y="3464876"/>
            <a:ext cx="2438400" cy="1200329"/>
          </a:xfrm>
          <a:prstGeom prst="rect">
            <a:avLst/>
          </a:prstGeom>
        </p:spPr>
        <p:txBody>
          <a:bodyPr wrap="square">
            <a:spAutoFit/>
          </a:bodyPr>
          <a:lstStyle/>
          <a:p>
            <a:r>
              <a:rPr lang="en-US" dirty="0">
                <a:hlinkClick r:id="rId4"/>
              </a:rPr>
              <a:t>http://lamp.tu-graz.ac.at/~hadley/nanoscience/week4/assemble.gif</a:t>
            </a:r>
            <a:endParaRPr lang="en-US" dirty="0"/>
          </a:p>
        </p:txBody>
      </p: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Emulsions and Liposomes</a:t>
            </a:r>
            <a:endParaRPr lang="en-US" sz="2000" dirty="0">
              <a:solidFill>
                <a:prstClr val="black"/>
              </a:solidFill>
              <a:latin typeface="Rockwell Extra Bold" pitchFamily="18" charset="0"/>
              <a:cs typeface="Arial" pitchFamily="34" charset="0"/>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6081" y="1066800"/>
            <a:ext cx="34575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descr="http://lamp.tu-graz.ac.at/~hadley/nanoscience/week4/assembl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229" y="2362200"/>
            <a:ext cx="4105334"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80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On-bead emulsion PCR</a:t>
            </a:r>
            <a:endParaRPr lang="en-US" sz="2000" dirty="0">
              <a:solidFill>
                <a:prstClr val="black"/>
              </a:solidFill>
              <a:latin typeface="Rockwell Extra Bold" pitchFamily="18" charset="0"/>
              <a:cs typeface="Arial" pitchFamily="34" charset="0"/>
            </a:endParaRPr>
          </a:p>
        </p:txBody>
      </p:sp>
      <p:pic>
        <p:nvPicPr>
          <p:cNvPr id="5" name="Picture 4"/>
          <p:cNvPicPr>
            <a:picLocks noChangeAspect="1"/>
          </p:cNvPicPr>
          <p:nvPr/>
        </p:nvPicPr>
        <p:blipFill>
          <a:blip r:embed="rId3"/>
          <a:stretch>
            <a:fillRect/>
          </a:stretch>
        </p:blipFill>
        <p:spPr>
          <a:xfrm>
            <a:off x="304800" y="2362200"/>
            <a:ext cx="8775700" cy="1765300"/>
          </a:xfrm>
          <a:prstGeom prst="rect">
            <a:avLst/>
          </a:prstGeom>
        </p:spPr>
      </p:pic>
      <p:sp>
        <p:nvSpPr>
          <p:cNvPr id="6" name="TextBox 5"/>
          <p:cNvSpPr txBox="1"/>
          <p:nvPr/>
        </p:nvSpPr>
        <p:spPr>
          <a:xfrm>
            <a:off x="6324600" y="6172200"/>
            <a:ext cx="2667000" cy="381000"/>
          </a:xfrm>
          <a:prstGeom prst="rect">
            <a:avLst/>
          </a:prstGeom>
          <a:noFill/>
        </p:spPr>
        <p:txBody>
          <a:bodyPr wrap="square" rtlCol="0">
            <a:spAutoFit/>
          </a:bodyPr>
          <a:lstStyle/>
          <a:p>
            <a:r>
              <a:rPr lang="en-US" dirty="0"/>
              <a:t>PMID: 19997069</a:t>
            </a:r>
          </a:p>
        </p:txBody>
      </p:sp>
    </p:spTree>
    <p:extLst>
      <p:ext uri="{BB962C8B-B14F-4D97-AF65-F5344CB8AC3E}">
        <p14:creationId xmlns:p14="http://schemas.microsoft.com/office/powerpoint/2010/main" val="1624385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828836"/>
            <a:ext cx="4572000" cy="1200329"/>
          </a:xfrm>
          <a:prstGeom prst="rect">
            <a:avLst/>
          </a:prstGeom>
        </p:spPr>
        <p:txBody>
          <a:bodyPr>
            <a:spAutoFit/>
          </a:bodyPr>
          <a:lstStyle/>
          <a:p>
            <a:r>
              <a:rPr lang="en-US" dirty="0">
                <a:hlinkClick r:id="rId3"/>
              </a:rPr>
              <a:t>http://www.invitrogen.com/</a:t>
            </a:r>
            <a:r>
              <a:rPr lang="en-US" dirty="0" err="1">
                <a:hlinkClick r:id="rId3"/>
              </a:rPr>
              <a:t>etc</a:t>
            </a:r>
            <a:r>
              <a:rPr lang="en-US" dirty="0">
                <a:hlinkClick r:id="rId3"/>
              </a:rPr>
              <a:t>/</a:t>
            </a:r>
            <a:r>
              <a:rPr lang="en-US" dirty="0" err="1">
                <a:hlinkClick r:id="rId3"/>
              </a:rPr>
              <a:t>medialib</a:t>
            </a:r>
            <a:r>
              <a:rPr lang="en-US" dirty="0">
                <a:hlinkClick r:id="rId3"/>
              </a:rPr>
              <a:t>/en/images/</a:t>
            </a:r>
            <a:r>
              <a:rPr lang="en-US" dirty="0" err="1">
                <a:hlinkClick r:id="rId3"/>
              </a:rPr>
              <a:t>ics_organized</a:t>
            </a:r>
            <a:r>
              <a:rPr lang="en-US" dirty="0">
                <a:hlinkClick r:id="rId3"/>
              </a:rPr>
              <a:t>/applications/</a:t>
            </a:r>
            <a:r>
              <a:rPr lang="en-US" dirty="0" err="1">
                <a:hlinkClick r:id="rId3"/>
              </a:rPr>
              <a:t>nucleic_acid_amplification</a:t>
            </a:r>
            <a:r>
              <a:rPr lang="en-US" dirty="0">
                <a:hlinkClick r:id="rId3"/>
              </a:rPr>
              <a:t>/</a:t>
            </a:r>
            <a:r>
              <a:rPr lang="en-US" dirty="0" err="1">
                <a:hlinkClick r:id="rId3"/>
              </a:rPr>
              <a:t>data_image</a:t>
            </a:r>
            <a:r>
              <a:rPr lang="en-US" dirty="0">
                <a:hlinkClick r:id="rId3"/>
              </a:rPr>
              <a:t>/560_wide.Par.5532.Image.504.322.1..gif</a:t>
            </a:r>
            <a:endParaRPr lang="en-US" dirty="0"/>
          </a:p>
        </p:txBody>
      </p: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i="1" dirty="0" smtClean="0">
                <a:solidFill>
                  <a:prstClr val="black"/>
                </a:solidFill>
                <a:latin typeface="Rockwell Extra Bold" pitchFamily="18" charset="0"/>
                <a:cs typeface="Arial" pitchFamily="34" charset="0"/>
              </a:rPr>
              <a:t>In vitro</a:t>
            </a:r>
            <a:r>
              <a:rPr lang="en-US" sz="3600" dirty="0" smtClean="0">
                <a:solidFill>
                  <a:prstClr val="black"/>
                </a:solidFill>
                <a:latin typeface="Rockwell Extra Bold" pitchFamily="18" charset="0"/>
                <a:cs typeface="Arial" pitchFamily="34" charset="0"/>
              </a:rPr>
              <a:t> translation, </a:t>
            </a:r>
            <a:r>
              <a:rPr lang="en-US" sz="3600" dirty="0" err="1" smtClean="0">
                <a:solidFill>
                  <a:prstClr val="black"/>
                </a:solidFill>
                <a:latin typeface="Rockwell Extra Bold" pitchFamily="18" charset="0"/>
                <a:cs typeface="Arial" pitchFamily="34" charset="0"/>
              </a:rPr>
              <a:t>TxTl</a:t>
            </a:r>
            <a:endParaRPr lang="en-US" sz="2000" dirty="0">
              <a:solidFill>
                <a:prstClr val="black"/>
              </a:solidFill>
              <a:latin typeface="Rockwell Extra Bold" pitchFamily="18" charset="0"/>
              <a:cs typeface="Arial" pitchFamily="34" charset="0"/>
            </a:endParaRPr>
          </a:p>
        </p:txBody>
      </p:sp>
      <p:pic>
        <p:nvPicPr>
          <p:cNvPr id="14338" name="Picture 2" descr="http://www.invitrogen.com/etc/medialib/en/images/ics_organized/applications/nucleic_acid_amplification/data_image/560_wide.Par.5532.Image.504.322.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76400"/>
            <a:ext cx="6326257" cy="4041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72050" y="5704728"/>
            <a:ext cx="3771900" cy="646331"/>
          </a:xfrm>
          <a:prstGeom prst="rect">
            <a:avLst/>
          </a:prstGeom>
          <a:noFill/>
        </p:spPr>
        <p:txBody>
          <a:bodyPr wrap="square" rtlCol="0">
            <a:spAutoFit/>
          </a:bodyPr>
          <a:lstStyle/>
          <a:p>
            <a:r>
              <a:rPr lang="en-US" dirty="0" err="1" smtClean="0"/>
              <a:t>PureExpress</a:t>
            </a:r>
            <a:r>
              <a:rPr lang="en-US" dirty="0" smtClean="0"/>
              <a:t> (NEB):		</a:t>
            </a:r>
            <a:r>
              <a:rPr lang="en-US" dirty="0" err="1" smtClean="0"/>
              <a:t>Tl</a:t>
            </a:r>
            <a:r>
              <a:rPr lang="en-US" dirty="0" smtClean="0"/>
              <a:t> only</a:t>
            </a:r>
          </a:p>
          <a:p>
            <a:r>
              <a:rPr lang="en-US" dirty="0" smtClean="0"/>
              <a:t>S30 Extract:		</a:t>
            </a:r>
            <a:r>
              <a:rPr lang="en-US" dirty="0" err="1" smtClean="0"/>
              <a:t>TxTl</a:t>
            </a:r>
            <a:r>
              <a:rPr lang="en-US" dirty="0" smtClean="0"/>
              <a:t> </a:t>
            </a:r>
            <a:endParaRPr lang="en-US" dirty="0"/>
          </a:p>
        </p:txBody>
      </p:sp>
    </p:spTree>
    <p:extLst>
      <p:ext uri="{BB962C8B-B14F-4D97-AF65-F5344CB8AC3E}">
        <p14:creationId xmlns:p14="http://schemas.microsoft.com/office/powerpoint/2010/main" val="1456446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806714"/>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Types of Libraries</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7119172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2133600"/>
            <a:ext cx="8534400" cy="1323439"/>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Multiplex characterization of RNAs and DNAs</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299312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SELEX with Deep Sequencing</a:t>
            </a:r>
            <a:endParaRPr lang="en-US" sz="2000" dirty="0">
              <a:latin typeface="Rockwell Extra Bold" pitchFamily="18" charset="0"/>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044621"/>
            <a:ext cx="3276600" cy="2858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 y="1143000"/>
            <a:ext cx="2667000" cy="646331"/>
          </a:xfrm>
          <a:prstGeom prst="rect">
            <a:avLst/>
          </a:prstGeom>
          <a:noFill/>
        </p:spPr>
        <p:txBody>
          <a:bodyPr wrap="square" rtlCol="0">
            <a:spAutoFit/>
          </a:bodyPr>
          <a:lstStyle/>
          <a:p>
            <a:r>
              <a:rPr lang="en-US" dirty="0" smtClean="0"/>
              <a:t>Microfluidic-based SELEX of DNA </a:t>
            </a:r>
            <a:r>
              <a:rPr lang="en-US" dirty="0" err="1" smtClean="0"/>
              <a:t>Aptamer</a:t>
            </a:r>
            <a:r>
              <a:rPr lang="en-US" dirty="0" smtClean="0"/>
              <a:t> library</a:t>
            </a:r>
            <a:endParaRPr lang="en-US" dirty="0"/>
          </a:p>
        </p:txBody>
      </p:sp>
      <p:cxnSp>
        <p:nvCxnSpPr>
          <p:cNvPr id="7" name="Straight Arrow Connector 6"/>
          <p:cNvCxnSpPr/>
          <p:nvPr/>
        </p:nvCxnSpPr>
        <p:spPr>
          <a:xfrm>
            <a:off x="914400" y="1905000"/>
            <a:ext cx="7239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3376949"/>
            <a:ext cx="3200400" cy="3024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a:off x="5524499" y="2386853"/>
            <a:ext cx="7239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29299" y="2348753"/>
            <a:ext cx="2667000" cy="369332"/>
          </a:xfrm>
          <a:prstGeom prst="rect">
            <a:avLst/>
          </a:prstGeom>
          <a:noFill/>
        </p:spPr>
        <p:txBody>
          <a:bodyPr wrap="square" rtlCol="0">
            <a:spAutoFit/>
          </a:bodyPr>
          <a:lstStyle/>
          <a:p>
            <a:r>
              <a:rPr lang="en-US" dirty="0" smtClean="0"/>
              <a:t>Deep Sequencing</a:t>
            </a:r>
            <a:endParaRPr lang="en-US" dirty="0"/>
          </a:p>
        </p:txBody>
      </p:sp>
      <p:sp>
        <p:nvSpPr>
          <p:cNvPr id="8" name="Rectangle 7"/>
          <p:cNvSpPr/>
          <p:nvPr/>
        </p:nvSpPr>
        <p:spPr>
          <a:xfrm>
            <a:off x="5753100" y="3276600"/>
            <a:ext cx="2667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91400" y="6504801"/>
            <a:ext cx="1367118" cy="276999"/>
          </a:xfrm>
          <a:prstGeom prst="rect">
            <a:avLst/>
          </a:prstGeom>
          <a:noFill/>
        </p:spPr>
        <p:txBody>
          <a:bodyPr wrap="square" rtlCol="0">
            <a:spAutoFit/>
          </a:bodyPr>
          <a:lstStyle/>
          <a:p>
            <a:r>
              <a:rPr lang="en-US" sz="1200" dirty="0"/>
              <a:t>PMID: 20705898</a:t>
            </a:r>
          </a:p>
        </p:txBody>
      </p:sp>
    </p:spTree>
    <p:extLst>
      <p:ext uri="{BB962C8B-B14F-4D97-AF65-F5344CB8AC3E}">
        <p14:creationId xmlns:p14="http://schemas.microsoft.com/office/powerpoint/2010/main" val="1042905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923330"/>
          </a:xfrm>
          <a:prstGeom prst="rect">
            <a:avLst/>
          </a:prstGeom>
        </p:spPr>
        <p:txBody>
          <a:bodyPr>
            <a:spAutoFit/>
          </a:bodyPr>
          <a:lstStyle/>
          <a:p>
            <a:r>
              <a:rPr lang="en-US" dirty="0">
                <a:hlinkClick r:id="rId3"/>
              </a:rPr>
              <a:t>http://www2.fml.tuebingen.mpg.de/raetsch/members/research/transcriptomics/images/RNA-Sequencing.png</a:t>
            </a:r>
            <a:endParaRPr lang="en-US" dirty="0"/>
          </a:p>
        </p:txBody>
      </p: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RNA </a:t>
            </a:r>
            <a:r>
              <a:rPr lang="en-US" sz="3600" dirty="0" err="1" smtClean="0">
                <a:latin typeface="Rockwell Extra Bold" pitchFamily="18" charset="0"/>
                <a:cs typeface="Arial" pitchFamily="34" charset="0"/>
              </a:rPr>
              <a:t>Seq</a:t>
            </a:r>
            <a:endParaRPr lang="en-US" sz="2000" dirty="0">
              <a:latin typeface="Rockwell Extra Bold" pitchFamily="18" charset="0"/>
              <a:cs typeface="Arial" pitchFamily="34" charset="0"/>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990600"/>
            <a:ext cx="8229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74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PARS</a:t>
            </a:r>
            <a:endParaRPr lang="en-US" sz="2000" dirty="0">
              <a:latin typeface="Rockwell Extra Bold" pitchFamily="18"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49" y="1104900"/>
            <a:ext cx="6492502" cy="4990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77000" y="6324600"/>
            <a:ext cx="2743200" cy="369332"/>
          </a:xfrm>
          <a:prstGeom prst="rect">
            <a:avLst/>
          </a:prstGeom>
          <a:noFill/>
        </p:spPr>
        <p:txBody>
          <a:bodyPr wrap="square" rtlCol="0">
            <a:spAutoFit/>
          </a:bodyPr>
          <a:lstStyle/>
          <a:p>
            <a:r>
              <a:rPr lang="en-US" dirty="0"/>
              <a:t>PMID: 20811459</a:t>
            </a:r>
          </a:p>
        </p:txBody>
      </p:sp>
    </p:spTree>
    <p:extLst>
      <p:ext uri="{BB962C8B-B14F-4D97-AF65-F5344CB8AC3E}">
        <p14:creationId xmlns:p14="http://schemas.microsoft.com/office/powerpoint/2010/main" val="144400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SHAPE</a:t>
            </a:r>
            <a:endParaRPr lang="en-US" sz="2000" dirty="0">
              <a:latin typeface="Rockwell Extra Bold" pitchFamily="18" charset="0"/>
              <a:cs typeface="Arial" pitchFamily="34" charset="0"/>
            </a:endParaRPr>
          </a:p>
        </p:txBody>
      </p:sp>
      <p:sp>
        <p:nvSpPr>
          <p:cNvPr id="5" name="TextBox 4"/>
          <p:cNvSpPr txBox="1"/>
          <p:nvPr/>
        </p:nvSpPr>
        <p:spPr>
          <a:xfrm>
            <a:off x="6629400" y="5410200"/>
            <a:ext cx="2057400" cy="1200329"/>
          </a:xfrm>
          <a:prstGeom prst="rect">
            <a:avLst/>
          </a:prstGeom>
          <a:noFill/>
        </p:spPr>
        <p:txBody>
          <a:bodyPr wrap="square" rtlCol="0">
            <a:spAutoFit/>
          </a:bodyPr>
          <a:lstStyle/>
          <a:p>
            <a:r>
              <a:rPr lang="en-US" dirty="0"/>
              <a:t>PMID: </a:t>
            </a:r>
            <a:r>
              <a:rPr lang="en-US" dirty="0" smtClean="0"/>
              <a:t>21642531</a:t>
            </a:r>
          </a:p>
          <a:p>
            <a:r>
              <a:rPr lang="en-US" dirty="0"/>
              <a:t>PMID: </a:t>
            </a:r>
            <a:r>
              <a:rPr lang="en-US" dirty="0" smtClean="0"/>
              <a:t>17367143</a:t>
            </a:r>
          </a:p>
          <a:p>
            <a:r>
              <a:rPr lang="en-US" dirty="0"/>
              <a:t>PMID: </a:t>
            </a:r>
            <a:r>
              <a:rPr lang="en-US" dirty="0" smtClean="0"/>
              <a:t>20554050</a:t>
            </a:r>
          </a:p>
          <a:p>
            <a:r>
              <a:rPr lang="en-US" dirty="0"/>
              <a:t>PMID: 17406453</a:t>
            </a:r>
          </a:p>
        </p:txBody>
      </p:sp>
      <p:pic>
        <p:nvPicPr>
          <p:cNvPr id="2052" name="Picture 4" descr="http://upload.wikimedia.org/wikipedia/commons/b/b8/1M7_RNA_ad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162800" cy="326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38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SHAPE-</a:t>
            </a:r>
            <a:r>
              <a:rPr lang="en-US" sz="3600" dirty="0" err="1" smtClean="0">
                <a:latin typeface="Rockwell Extra Bold" pitchFamily="18" charset="0"/>
                <a:cs typeface="Arial" pitchFamily="34" charset="0"/>
              </a:rPr>
              <a:t>Seq</a:t>
            </a:r>
            <a:endParaRPr lang="en-US" sz="2000" dirty="0">
              <a:latin typeface="Rockwell Extra Bold" pitchFamily="18" charset="0"/>
              <a:cs typeface="Arial" pitchFamily="34"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14463"/>
            <a:ext cx="8604250" cy="3919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6248400" y="6096000"/>
            <a:ext cx="2057400" cy="369332"/>
          </a:xfrm>
          <a:prstGeom prst="rect">
            <a:avLst/>
          </a:prstGeom>
          <a:noFill/>
        </p:spPr>
        <p:txBody>
          <a:bodyPr wrap="square" rtlCol="0">
            <a:spAutoFit/>
          </a:bodyPr>
          <a:lstStyle/>
          <a:p>
            <a:r>
              <a:rPr lang="en-US" dirty="0"/>
              <a:t>PMID: 21642531</a:t>
            </a:r>
          </a:p>
        </p:txBody>
      </p:sp>
    </p:spTree>
    <p:extLst>
      <p:ext uri="{BB962C8B-B14F-4D97-AF65-F5344CB8AC3E}">
        <p14:creationId xmlns:p14="http://schemas.microsoft.com/office/powerpoint/2010/main" val="3873992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2133600"/>
            <a:ext cx="8534400" cy="1323439"/>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Multiplex characterization of protein function</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16712442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Coupled with Phage Display</a:t>
            </a:r>
            <a:endParaRPr lang="en-US" sz="2000" dirty="0">
              <a:latin typeface="Rockwell Extra Bold" pitchFamily="18"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2" y="1066800"/>
            <a:ext cx="54387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76400" y="10668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29400" y="6412468"/>
            <a:ext cx="2514600" cy="369332"/>
          </a:xfrm>
          <a:prstGeom prst="rect">
            <a:avLst/>
          </a:prstGeom>
          <a:noFill/>
        </p:spPr>
        <p:txBody>
          <a:bodyPr wrap="square" rtlCol="0">
            <a:spAutoFit/>
          </a:bodyPr>
          <a:lstStyle/>
          <a:p>
            <a:r>
              <a:rPr lang="en-US" dirty="0"/>
              <a:t>PMID: </a:t>
            </a:r>
            <a:r>
              <a:rPr lang="en-US" dirty="0" smtClean="0"/>
              <a:t>20711194</a:t>
            </a:r>
            <a:endParaRPr lang="en-US" dirty="0"/>
          </a:p>
        </p:txBody>
      </p:sp>
    </p:spTree>
    <p:extLst>
      <p:ext uri="{BB962C8B-B14F-4D97-AF65-F5344CB8AC3E}">
        <p14:creationId xmlns:p14="http://schemas.microsoft.com/office/powerpoint/2010/main" val="3412463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One-hybrid multiplexing</a:t>
            </a:r>
            <a:endParaRPr lang="en-US" sz="2000" dirty="0">
              <a:latin typeface="Rockwell Extra Bold" pitchFamily="18" charset="0"/>
              <a:cs typeface="Arial" pitchFamily="34" charset="0"/>
            </a:endParaRPr>
          </a:p>
        </p:txBody>
      </p:sp>
      <p:pic>
        <p:nvPicPr>
          <p:cNvPr id="4" name="Image 1"/>
          <p:cNvPicPr>
            <a:picLocks noChangeAspect="1"/>
          </p:cNvPicPr>
          <p:nvPr/>
        </p:nvPicPr>
        <p:blipFill>
          <a:blip r:embed="rId3"/>
          <a:stretch>
            <a:fillRect/>
          </a:stretch>
        </p:blipFill>
        <p:spPr>
          <a:xfrm>
            <a:off x="1447800" y="1295400"/>
            <a:ext cx="5963623" cy="3458458"/>
          </a:xfrm>
          <a:prstGeom prst="rect">
            <a:avLst/>
          </a:prstGeom>
        </p:spPr>
      </p:pic>
      <p:sp>
        <p:nvSpPr>
          <p:cNvPr id="6" name="ZoneTexte 3"/>
          <p:cNvSpPr txBox="1"/>
          <p:nvPr/>
        </p:nvSpPr>
        <p:spPr>
          <a:xfrm>
            <a:off x="5278225" y="6336268"/>
            <a:ext cx="3789575" cy="369332"/>
          </a:xfrm>
          <a:prstGeom prst="rect">
            <a:avLst/>
          </a:prstGeom>
          <a:noFill/>
        </p:spPr>
        <p:txBody>
          <a:bodyPr wrap="square" rtlCol="0">
            <a:spAutoFit/>
          </a:bodyPr>
          <a:lstStyle/>
          <a:p>
            <a:r>
              <a:rPr lang="en-US" dirty="0" err="1" smtClean="0"/>
              <a:t>Kosuri</a:t>
            </a:r>
            <a:r>
              <a:rPr lang="en-US" dirty="0" smtClean="0"/>
              <a:t>, Church, Harvard </a:t>
            </a:r>
            <a:r>
              <a:rPr lang="en-US" dirty="0" err="1" smtClean="0"/>
              <a:t>iGEM</a:t>
            </a:r>
            <a:r>
              <a:rPr lang="en-US" dirty="0" smtClean="0"/>
              <a:t> 2011</a:t>
            </a:r>
            <a:endParaRPr lang="en-US" dirty="0"/>
          </a:p>
        </p:txBody>
      </p:sp>
    </p:spTree>
    <p:extLst>
      <p:ext uri="{BB962C8B-B14F-4D97-AF65-F5344CB8AC3E}">
        <p14:creationId xmlns:p14="http://schemas.microsoft.com/office/powerpoint/2010/main" val="3826614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One-hybrid multiplexing</a:t>
            </a:r>
            <a:endParaRPr lang="en-US" sz="2000" dirty="0">
              <a:latin typeface="Rockwell Extra Bold" pitchFamily="18" charset="0"/>
              <a:cs typeface="Arial" pitchFamily="34" charset="0"/>
            </a:endParaRPr>
          </a:p>
        </p:txBody>
      </p:sp>
      <p:sp>
        <p:nvSpPr>
          <p:cNvPr id="5" name="ZoneTexte 3"/>
          <p:cNvSpPr txBox="1"/>
          <p:nvPr/>
        </p:nvSpPr>
        <p:spPr>
          <a:xfrm>
            <a:off x="5278225" y="6336268"/>
            <a:ext cx="3789575" cy="369332"/>
          </a:xfrm>
          <a:prstGeom prst="rect">
            <a:avLst/>
          </a:prstGeom>
          <a:noFill/>
        </p:spPr>
        <p:txBody>
          <a:bodyPr wrap="square" rtlCol="0">
            <a:spAutoFit/>
          </a:bodyPr>
          <a:lstStyle/>
          <a:p>
            <a:r>
              <a:rPr lang="en-US" dirty="0" err="1" smtClean="0"/>
              <a:t>Kosuri</a:t>
            </a:r>
            <a:r>
              <a:rPr lang="en-US" dirty="0" smtClean="0"/>
              <a:t>, Church, Harvard </a:t>
            </a:r>
            <a:r>
              <a:rPr lang="en-US" dirty="0" err="1" smtClean="0"/>
              <a:t>iGEM</a:t>
            </a:r>
            <a:r>
              <a:rPr lang="en-US" dirty="0" smtClean="0"/>
              <a:t> 2011</a:t>
            </a:r>
            <a:endParaRPr lang="en-US" dirty="0"/>
          </a:p>
        </p:txBody>
      </p:sp>
      <p:pic>
        <p:nvPicPr>
          <p:cNvPr id="6" name="Picture 5"/>
          <p:cNvPicPr>
            <a:picLocks noChangeAspect="1"/>
          </p:cNvPicPr>
          <p:nvPr/>
        </p:nvPicPr>
        <p:blipFill>
          <a:blip r:embed="rId3"/>
          <a:stretch>
            <a:fillRect/>
          </a:stretch>
        </p:blipFill>
        <p:spPr>
          <a:xfrm>
            <a:off x="1122981" y="1600200"/>
            <a:ext cx="3677619" cy="3886200"/>
          </a:xfrm>
          <a:prstGeom prst="rect">
            <a:avLst/>
          </a:prstGeom>
        </p:spPr>
      </p:pic>
      <p:pic>
        <p:nvPicPr>
          <p:cNvPr id="7" name="Picture 6"/>
          <p:cNvPicPr>
            <a:picLocks noChangeAspect="1"/>
          </p:cNvPicPr>
          <p:nvPr/>
        </p:nvPicPr>
        <p:blipFill>
          <a:blip r:embed="rId4"/>
          <a:stretch>
            <a:fillRect/>
          </a:stretch>
        </p:blipFill>
        <p:spPr>
          <a:xfrm>
            <a:off x="5715000" y="1447800"/>
            <a:ext cx="2071572" cy="4051300"/>
          </a:xfrm>
          <a:prstGeom prst="rect">
            <a:avLst/>
          </a:prstGeom>
        </p:spPr>
      </p:pic>
    </p:spTree>
    <p:extLst>
      <p:ext uri="{BB962C8B-B14F-4D97-AF65-F5344CB8AC3E}">
        <p14:creationId xmlns:p14="http://schemas.microsoft.com/office/powerpoint/2010/main" val="4224464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Error-Prone Libraries</a:t>
            </a:r>
            <a:endParaRPr lang="en-US" sz="2000" dirty="0">
              <a:solidFill>
                <a:prstClr val="black"/>
              </a:solidFill>
              <a:latin typeface="Rockwell Extra Bold" pitchFamily="18" charset="0"/>
              <a:cs typeface="Arial" pitchFamily="34" charset="0"/>
            </a:endParaRPr>
          </a:p>
        </p:txBody>
      </p:sp>
      <p:sp>
        <p:nvSpPr>
          <p:cNvPr id="2" name="Right Arrow 1"/>
          <p:cNvSpPr/>
          <p:nvPr/>
        </p:nvSpPr>
        <p:spPr>
          <a:xfrm>
            <a:off x="1219200" y="1371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621124" y="2552700"/>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95750" y="2166902"/>
            <a:ext cx="2628900" cy="369332"/>
          </a:xfrm>
          <a:prstGeom prst="rect">
            <a:avLst/>
          </a:prstGeom>
          <a:noFill/>
        </p:spPr>
        <p:txBody>
          <a:bodyPr wrap="square" rtlCol="0">
            <a:spAutoFit/>
          </a:bodyPr>
          <a:lstStyle/>
          <a:p>
            <a:r>
              <a:rPr lang="en-US" dirty="0" smtClean="0"/>
              <a:t>Random point mutations</a:t>
            </a:r>
          </a:p>
        </p:txBody>
      </p:sp>
      <p:grpSp>
        <p:nvGrpSpPr>
          <p:cNvPr id="22" name="Group 21"/>
          <p:cNvGrpSpPr/>
          <p:nvPr/>
        </p:nvGrpSpPr>
        <p:grpSpPr>
          <a:xfrm>
            <a:off x="4648200" y="3124200"/>
            <a:ext cx="1295400" cy="685800"/>
            <a:chOff x="4800600" y="3505200"/>
            <a:chExt cx="1295400" cy="685800"/>
          </a:xfrm>
        </p:grpSpPr>
        <p:sp>
          <p:nvSpPr>
            <p:cNvPr id="23" name="Right Arrow 22"/>
            <p:cNvSpPr/>
            <p:nvPr/>
          </p:nvSpPr>
          <p:spPr>
            <a:xfrm>
              <a:off x="4800600" y="3505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953000" y="36576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05400" y="36576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648200" y="4762500"/>
            <a:ext cx="1295400" cy="685800"/>
            <a:chOff x="5600700" y="4953000"/>
            <a:chExt cx="1295400" cy="685800"/>
          </a:xfrm>
        </p:grpSpPr>
        <p:sp>
          <p:nvSpPr>
            <p:cNvPr id="27" name="Right Arrow 26"/>
            <p:cNvSpPr/>
            <p:nvPr/>
          </p:nvSpPr>
          <p:spPr>
            <a:xfrm>
              <a:off x="5600700" y="49530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172200" y="5113176"/>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477000" y="5113176"/>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51054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648200" y="3943350"/>
            <a:ext cx="1295400" cy="685800"/>
            <a:chOff x="3505200" y="4648200"/>
            <a:chExt cx="1295400" cy="685800"/>
          </a:xfrm>
        </p:grpSpPr>
        <p:sp>
          <p:nvSpPr>
            <p:cNvPr id="32" name="Right Arrow 31"/>
            <p:cNvSpPr/>
            <p:nvPr/>
          </p:nvSpPr>
          <p:spPr>
            <a:xfrm>
              <a:off x="3505200" y="4648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4038600" y="4807598"/>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Right Arrow 34"/>
          <p:cNvSpPr/>
          <p:nvPr/>
        </p:nvSpPr>
        <p:spPr>
          <a:xfrm>
            <a:off x="4648200" y="5562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876800" y="57150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1147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2133600"/>
            <a:ext cx="8534400" cy="1323439"/>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Multiplex characterization of biological properties</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2162488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TRMR/Genome Barcoding</a:t>
            </a:r>
            <a:endParaRPr lang="en-US" sz="2000" dirty="0">
              <a:latin typeface="Rockwell Extra Bold" pitchFamily="18" charset="0"/>
              <a:cs typeface="Arial" pitchFamily="34" charset="0"/>
            </a:endParaRPr>
          </a:p>
        </p:txBody>
      </p:sp>
      <p:pic>
        <p:nvPicPr>
          <p:cNvPr id="2050" name="Picture 2" descr="TRMR enables genome-scale selection of rational modifications to the expression of single 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295400"/>
            <a:ext cx="8435501"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05600" y="6356866"/>
            <a:ext cx="2362200" cy="369332"/>
          </a:xfrm>
          <a:prstGeom prst="rect">
            <a:avLst/>
          </a:prstGeom>
          <a:noFill/>
        </p:spPr>
        <p:txBody>
          <a:bodyPr wrap="square" rtlCol="0">
            <a:spAutoFit/>
          </a:bodyPr>
          <a:lstStyle/>
          <a:p>
            <a:r>
              <a:rPr lang="en-US" dirty="0"/>
              <a:t>PMID: 20639866</a:t>
            </a:r>
          </a:p>
        </p:txBody>
      </p:sp>
    </p:spTree>
    <p:extLst>
      <p:ext uri="{BB962C8B-B14F-4D97-AF65-F5344CB8AC3E}">
        <p14:creationId xmlns:p14="http://schemas.microsoft.com/office/powerpoint/2010/main" val="2274191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CRE-</a:t>
            </a:r>
            <a:r>
              <a:rPr lang="en-US" sz="3600" dirty="0" err="1" smtClean="0">
                <a:latin typeface="Rockwell Extra Bold" pitchFamily="18" charset="0"/>
                <a:cs typeface="Arial" pitchFamily="34" charset="0"/>
              </a:rPr>
              <a:t>Seq</a:t>
            </a:r>
            <a:endParaRPr lang="en-US" sz="2000" dirty="0">
              <a:latin typeface="Rockwell Extra Bold" pitchFamily="18" charset="0"/>
              <a:cs typeface="Arial" pitchFamily="34" charset="0"/>
            </a:endParaRPr>
          </a:p>
        </p:txBody>
      </p:sp>
      <p:sp>
        <p:nvSpPr>
          <p:cNvPr id="4" name="TextBox 3"/>
          <p:cNvSpPr txBox="1"/>
          <p:nvPr/>
        </p:nvSpPr>
        <p:spPr>
          <a:xfrm>
            <a:off x="6858000" y="6400800"/>
            <a:ext cx="2133600" cy="381000"/>
          </a:xfrm>
          <a:prstGeom prst="rect">
            <a:avLst/>
          </a:prstGeom>
          <a:noFill/>
        </p:spPr>
        <p:txBody>
          <a:bodyPr wrap="square" rtlCol="0">
            <a:spAutoFit/>
          </a:bodyPr>
          <a:lstStyle/>
          <a:p>
            <a:r>
              <a:rPr lang="en-US" dirty="0"/>
              <a:t>PMID: 23129659</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1000125"/>
            <a:ext cx="70389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102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DUAL selection and Deep </a:t>
            </a:r>
            <a:r>
              <a:rPr lang="en-US" sz="3600" dirty="0" err="1" smtClean="0">
                <a:latin typeface="Rockwell Extra Bold" pitchFamily="18" charset="0"/>
                <a:cs typeface="Arial" pitchFamily="34" charset="0"/>
              </a:rPr>
              <a:t>seq</a:t>
            </a:r>
            <a:endParaRPr lang="en-US" sz="2000" dirty="0">
              <a:latin typeface="Rockwell Extra Bold" pitchFamily="18" charset="0"/>
              <a:cs typeface="Arial" pitchFamily="34" charset="0"/>
            </a:endParaRPr>
          </a:p>
        </p:txBody>
      </p:sp>
    </p:spTree>
    <p:extLst>
      <p:ext uri="{BB962C8B-B14F-4D97-AF65-F5344CB8AC3E}">
        <p14:creationId xmlns:p14="http://schemas.microsoft.com/office/powerpoint/2010/main" val="2156148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Alanine Scan Libraries</a:t>
            </a:r>
            <a:endParaRPr lang="en-US" sz="2000" dirty="0">
              <a:solidFill>
                <a:prstClr val="black"/>
              </a:solidFill>
              <a:latin typeface="Rockwell Extra Bold" pitchFamily="18" charset="0"/>
              <a:cs typeface="Arial" pitchFamily="34" charset="0"/>
            </a:endParaRPr>
          </a:p>
        </p:txBody>
      </p:sp>
      <p:sp>
        <p:nvSpPr>
          <p:cNvPr id="2" name="Right Arrow 1"/>
          <p:cNvSpPr/>
          <p:nvPr/>
        </p:nvSpPr>
        <p:spPr>
          <a:xfrm>
            <a:off x="1219200" y="1371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621124" y="2552700"/>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38600" y="1828800"/>
            <a:ext cx="3352800" cy="646331"/>
          </a:xfrm>
          <a:prstGeom prst="rect">
            <a:avLst/>
          </a:prstGeom>
          <a:noFill/>
        </p:spPr>
        <p:txBody>
          <a:bodyPr wrap="square" rtlCol="0">
            <a:spAutoFit/>
          </a:bodyPr>
          <a:lstStyle/>
          <a:p>
            <a:r>
              <a:rPr lang="en-US" dirty="0" smtClean="0"/>
              <a:t>Mutate each site of the gene to alanine, one mutant per gene</a:t>
            </a:r>
            <a:endParaRPr lang="en-US" dirty="0"/>
          </a:p>
        </p:txBody>
      </p:sp>
      <p:sp>
        <p:nvSpPr>
          <p:cNvPr id="55" name="Right Arrow 54"/>
          <p:cNvSpPr/>
          <p:nvPr/>
        </p:nvSpPr>
        <p:spPr>
          <a:xfrm>
            <a:off x="4648200" y="315919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4800600" y="3318588"/>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a:xfrm>
            <a:off x="4648200" y="399739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4953000" y="4156788"/>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ight Arrow 58"/>
          <p:cNvSpPr/>
          <p:nvPr/>
        </p:nvSpPr>
        <p:spPr>
          <a:xfrm>
            <a:off x="4648200" y="483559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5105400" y="4994988"/>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4648200" y="567379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257800" y="5833188"/>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494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Saturation Libraries</a:t>
            </a:r>
            <a:endParaRPr lang="en-US" sz="2000" dirty="0">
              <a:solidFill>
                <a:prstClr val="black"/>
              </a:solidFill>
              <a:latin typeface="Rockwell Extra Bold" pitchFamily="18" charset="0"/>
              <a:cs typeface="Arial" pitchFamily="34" charset="0"/>
            </a:endParaRPr>
          </a:p>
        </p:txBody>
      </p:sp>
      <p:sp>
        <p:nvSpPr>
          <p:cNvPr id="2" name="Right Arrow 1"/>
          <p:cNvSpPr/>
          <p:nvPr/>
        </p:nvSpPr>
        <p:spPr>
          <a:xfrm>
            <a:off x="1219200" y="1371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621124" y="2552700"/>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38600" y="1828800"/>
            <a:ext cx="3352800" cy="923330"/>
          </a:xfrm>
          <a:prstGeom prst="rect">
            <a:avLst/>
          </a:prstGeom>
          <a:noFill/>
        </p:spPr>
        <p:txBody>
          <a:bodyPr wrap="square" rtlCol="0">
            <a:spAutoFit/>
          </a:bodyPr>
          <a:lstStyle/>
          <a:p>
            <a:r>
              <a:rPr lang="en-US" dirty="0" smtClean="0"/>
              <a:t>Multiple specific sites, a specific set of mutations at each site, in combinations</a:t>
            </a:r>
            <a:endParaRPr lang="en-US" dirty="0"/>
          </a:p>
        </p:txBody>
      </p:sp>
      <p:sp>
        <p:nvSpPr>
          <p:cNvPr id="46" name="Right Arrow 45"/>
          <p:cNvSpPr/>
          <p:nvPr/>
        </p:nvSpPr>
        <p:spPr>
          <a:xfrm>
            <a:off x="4648200" y="3124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800600" y="3276600"/>
            <a:ext cx="0" cy="38100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53000" y="3276600"/>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181600" y="3276600"/>
            <a:ext cx="0" cy="38100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486400" y="3276600"/>
            <a:ext cx="0" cy="38100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105400" y="3268824"/>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Right Arrow 51"/>
          <p:cNvSpPr/>
          <p:nvPr/>
        </p:nvSpPr>
        <p:spPr>
          <a:xfrm>
            <a:off x="4648200" y="39624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4800600" y="4114800"/>
            <a:ext cx="0" cy="381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953000" y="4114800"/>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81600" y="41148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486400" y="4114800"/>
            <a:ext cx="0" cy="38100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05400" y="4107024"/>
            <a:ext cx="0" cy="38100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8" name="Right Arrow 57"/>
          <p:cNvSpPr/>
          <p:nvPr/>
        </p:nvSpPr>
        <p:spPr>
          <a:xfrm>
            <a:off x="4648200" y="4800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59" name="Straight Connector 58"/>
          <p:cNvCxnSpPr/>
          <p:nvPr/>
        </p:nvCxnSpPr>
        <p:spPr>
          <a:xfrm>
            <a:off x="4800600" y="49530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953000" y="4953000"/>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181600" y="4953000"/>
            <a:ext cx="0" cy="38100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86400" y="4953000"/>
            <a:ext cx="0" cy="381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105400" y="4945224"/>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4" name="Right Arrow 63"/>
          <p:cNvSpPr/>
          <p:nvPr/>
        </p:nvSpPr>
        <p:spPr>
          <a:xfrm>
            <a:off x="4648200" y="56388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4800600" y="57912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953000" y="5791200"/>
            <a:ext cx="0" cy="38100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600" y="5791200"/>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86400" y="5791200"/>
            <a:ext cx="0" cy="38100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05400" y="5783424"/>
            <a:ext cx="0" cy="38100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16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a:off x="4953000" y="51435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334000" y="49911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Bent Arrow 69"/>
          <p:cNvSpPr/>
          <p:nvPr/>
        </p:nvSpPr>
        <p:spPr>
          <a:xfrm>
            <a:off x="4876800" y="4495800"/>
            <a:ext cx="762000" cy="762000"/>
          </a:xfrm>
          <a:prstGeom prst="ben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4953000" y="43053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334000" y="4152900"/>
            <a:ext cx="304800" cy="304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 Arrow 38"/>
          <p:cNvSpPr/>
          <p:nvPr/>
        </p:nvSpPr>
        <p:spPr>
          <a:xfrm>
            <a:off x="4876800" y="3657600"/>
            <a:ext cx="762000" cy="762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p:cNvCxnSpPr/>
          <p:nvPr/>
        </p:nvCxnSpPr>
        <p:spPr>
          <a:xfrm>
            <a:off x="4953000" y="34671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Expression Libraries</a:t>
            </a:r>
            <a:endParaRPr lang="en-US" sz="2000" dirty="0">
              <a:solidFill>
                <a:prstClr val="black"/>
              </a:solidFill>
              <a:latin typeface="Rockwell Extra Bold" pitchFamily="18" charset="0"/>
              <a:cs typeface="Arial" pitchFamily="34" charset="0"/>
            </a:endParaRPr>
          </a:p>
        </p:txBody>
      </p:sp>
      <p:cxnSp>
        <p:nvCxnSpPr>
          <p:cNvPr id="9" name="Straight Arrow Connector 8"/>
          <p:cNvCxnSpPr/>
          <p:nvPr/>
        </p:nvCxnSpPr>
        <p:spPr>
          <a:xfrm>
            <a:off x="2621124" y="2552700"/>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5867400" y="3124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5867400" y="3962400"/>
            <a:ext cx="1295400" cy="685800"/>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5867400" y="48006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8" name="Group 7"/>
          <p:cNvGrpSpPr/>
          <p:nvPr/>
        </p:nvGrpSpPr>
        <p:grpSpPr>
          <a:xfrm flipH="1" flipV="1">
            <a:off x="4876800" y="5486400"/>
            <a:ext cx="2286000" cy="990600"/>
            <a:chOff x="4876800" y="5334000"/>
            <a:chExt cx="2286000" cy="990600"/>
          </a:xfrm>
        </p:grpSpPr>
        <p:cxnSp>
          <p:nvCxnSpPr>
            <p:cNvPr id="40" name="Straight Connector 39"/>
            <p:cNvCxnSpPr/>
            <p:nvPr/>
          </p:nvCxnSpPr>
          <p:spPr>
            <a:xfrm>
              <a:off x="4953000" y="59817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334000" y="5829300"/>
              <a:ext cx="304800" cy="304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ent Arrow 41"/>
            <p:cNvSpPr/>
            <p:nvPr/>
          </p:nvSpPr>
          <p:spPr>
            <a:xfrm>
              <a:off x="4876800" y="5334000"/>
              <a:ext cx="762000" cy="762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ight Arrow 63"/>
            <p:cNvSpPr/>
            <p:nvPr/>
          </p:nvSpPr>
          <p:spPr>
            <a:xfrm>
              <a:off x="5867400" y="5638800"/>
              <a:ext cx="1295400" cy="685800"/>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5334000" y="3314700"/>
            <a:ext cx="304800" cy="304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 Arrow 4"/>
          <p:cNvSpPr/>
          <p:nvPr/>
        </p:nvSpPr>
        <p:spPr>
          <a:xfrm>
            <a:off x="4876800" y="2819400"/>
            <a:ext cx="762000" cy="762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 name="Straight Connector 70"/>
          <p:cNvCxnSpPr/>
          <p:nvPr/>
        </p:nvCxnSpPr>
        <p:spPr>
          <a:xfrm>
            <a:off x="424771" y="24003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05771" y="2247900"/>
            <a:ext cx="304800" cy="304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Bent Arrow 72"/>
          <p:cNvSpPr/>
          <p:nvPr/>
        </p:nvSpPr>
        <p:spPr>
          <a:xfrm>
            <a:off x="348571" y="1752600"/>
            <a:ext cx="762000" cy="762000"/>
          </a:xfrm>
          <a:prstGeom prst="ben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424771" y="1562100"/>
            <a:ext cx="198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ight Arrow 74"/>
          <p:cNvSpPr/>
          <p:nvPr/>
        </p:nvSpPr>
        <p:spPr>
          <a:xfrm>
            <a:off x="1339171" y="1219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1339171" y="2057400"/>
            <a:ext cx="1295400" cy="685800"/>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05771" y="1409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Bent Arrow 77"/>
          <p:cNvSpPr/>
          <p:nvPr/>
        </p:nvSpPr>
        <p:spPr>
          <a:xfrm>
            <a:off x="348571" y="914400"/>
            <a:ext cx="762000" cy="762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3100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Genomic DNA libraries</a:t>
            </a:r>
            <a:endParaRPr lang="en-US" sz="2000" dirty="0">
              <a:solidFill>
                <a:prstClr val="black"/>
              </a:solidFill>
              <a:latin typeface="Rockwell Extra Bold" pitchFamily="18" charset="0"/>
              <a:cs typeface="Arial" pitchFamily="34" charset="0"/>
            </a:endParaRPr>
          </a:p>
        </p:txBody>
      </p:sp>
      <p:sp>
        <p:nvSpPr>
          <p:cNvPr id="45" name="TextBox 44"/>
          <p:cNvSpPr txBox="1"/>
          <p:nvPr/>
        </p:nvSpPr>
        <p:spPr>
          <a:xfrm>
            <a:off x="4038600" y="1828800"/>
            <a:ext cx="3352800" cy="923330"/>
          </a:xfrm>
          <a:prstGeom prst="rect">
            <a:avLst/>
          </a:prstGeom>
          <a:noFill/>
        </p:spPr>
        <p:txBody>
          <a:bodyPr wrap="square" rtlCol="0">
            <a:spAutoFit/>
          </a:bodyPr>
          <a:lstStyle/>
          <a:p>
            <a:r>
              <a:rPr lang="en-US" dirty="0" smtClean="0"/>
              <a:t>Fragments of a genome or environmental sample of genomes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1" y="3200399"/>
            <a:ext cx="1449243" cy="619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4012476"/>
            <a:ext cx="1449246" cy="5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0" y="4749590"/>
            <a:ext cx="1449246" cy="54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0100" y="5499198"/>
            <a:ext cx="1449243" cy="520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90600" y="1200016"/>
            <a:ext cx="1371600" cy="1384995"/>
          </a:xfrm>
          <a:prstGeom prst="rect">
            <a:avLst/>
          </a:prstGeom>
        </p:spPr>
        <p:txBody>
          <a:bodyPr wrap="square">
            <a:spAutoFit/>
          </a:bodyPr>
          <a:lstStyle/>
          <a:p>
            <a:r>
              <a:rPr lang="en-US" sz="1400" dirty="0">
                <a:hlinkClick r:id="rId7"/>
              </a:rPr>
              <a:t>http://www.nature.com/nature/journal/v409/n6822/images/409860bw.2.jpg</a:t>
            </a:r>
            <a:endParaRPr lang="en-US" sz="1400"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066800"/>
            <a:ext cx="2067687"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2621124" y="2552700"/>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758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Next-gen Synthesis</a:t>
            </a:r>
            <a:endParaRPr lang="en-US" sz="2000" dirty="0">
              <a:solidFill>
                <a:prstClr val="black"/>
              </a:solidFill>
              <a:latin typeface="Rockwell Extra Bold" pitchFamily="18" charset="0"/>
              <a:cs typeface="Arial" pitchFamily="34" charset="0"/>
            </a:endParaRPr>
          </a:p>
        </p:txBody>
      </p:sp>
      <p:pic>
        <p:nvPicPr>
          <p:cNvPr id="3074" name="Picture 2" descr="C:\Users\jcanderson\Desktop\Untitle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76867"/>
            <a:ext cx="2786745"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95800" y="6458002"/>
            <a:ext cx="2057400" cy="307777"/>
          </a:xfrm>
          <a:prstGeom prst="rect">
            <a:avLst/>
          </a:prstGeom>
          <a:noFill/>
        </p:spPr>
        <p:txBody>
          <a:bodyPr wrap="square" rtlCol="0">
            <a:spAutoFit/>
          </a:bodyPr>
          <a:lstStyle/>
          <a:p>
            <a:r>
              <a:rPr lang="en-US" sz="1400" dirty="0"/>
              <a:t>PMID: 21113165</a:t>
            </a:r>
          </a:p>
        </p:txBody>
      </p:sp>
    </p:spTree>
    <p:extLst>
      <p:ext uri="{BB962C8B-B14F-4D97-AF65-F5344CB8AC3E}">
        <p14:creationId xmlns:p14="http://schemas.microsoft.com/office/powerpoint/2010/main" val="2247365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2617"/>
            <a:ext cx="2205544" cy="293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4"/>
          <p:cNvSpPr txBox="1">
            <a:spLocks noChangeArrowheads="1"/>
          </p:cNvSpPr>
          <p:nvPr/>
        </p:nvSpPr>
        <p:spPr bwMode="auto">
          <a:xfrm>
            <a:off x="304800" y="130314"/>
            <a:ext cx="8915400" cy="584776"/>
          </a:xfrm>
          <a:prstGeom prst="rect">
            <a:avLst/>
          </a:prstGeom>
          <a:noFill/>
          <a:ln w="9525">
            <a:noFill/>
            <a:miter lim="800000"/>
            <a:headEnd/>
            <a:tailEnd/>
          </a:ln>
        </p:spPr>
        <p:txBody>
          <a:bodyPr wrap="square">
            <a:spAutoFit/>
          </a:bodyPr>
          <a:lstStyle/>
          <a:p>
            <a:r>
              <a:rPr lang="en-US" sz="3200" dirty="0" err="1" smtClean="0">
                <a:solidFill>
                  <a:prstClr val="black"/>
                </a:solidFill>
                <a:latin typeface="Rockwell Extra Bold" pitchFamily="18" charset="0"/>
                <a:cs typeface="Arial" pitchFamily="34" charset="0"/>
              </a:rPr>
              <a:t>Metagenomic</a:t>
            </a:r>
            <a:r>
              <a:rPr lang="en-US" sz="3200" dirty="0">
                <a:solidFill>
                  <a:prstClr val="black"/>
                </a:solidFill>
                <a:latin typeface="Rockwell Extra Bold" pitchFamily="18" charset="0"/>
                <a:cs typeface="Arial" pitchFamily="34" charset="0"/>
              </a:rPr>
              <a:t> </a:t>
            </a:r>
            <a:r>
              <a:rPr lang="en-US" sz="3200" dirty="0" err="1" smtClean="0">
                <a:solidFill>
                  <a:prstClr val="black"/>
                </a:solidFill>
                <a:latin typeface="Rockwell Extra Bold" pitchFamily="18" charset="0"/>
                <a:cs typeface="Arial" pitchFamily="34" charset="0"/>
              </a:rPr>
              <a:t>Ortholog</a:t>
            </a:r>
            <a:r>
              <a:rPr lang="en-US" sz="3200" dirty="0" smtClean="0">
                <a:solidFill>
                  <a:prstClr val="black"/>
                </a:solidFill>
                <a:latin typeface="Rockwell Extra Bold" pitchFamily="18" charset="0"/>
                <a:cs typeface="Arial" pitchFamily="34" charset="0"/>
              </a:rPr>
              <a:t> libraries</a:t>
            </a:r>
            <a:endParaRPr lang="en-US" dirty="0">
              <a:solidFill>
                <a:prstClr val="black"/>
              </a:solidFill>
              <a:latin typeface="Rockwell Extra Bold" pitchFamily="18" charset="0"/>
              <a:cs typeface="Arial" pitchFamily="34" charset="0"/>
            </a:endParaRPr>
          </a:p>
        </p:txBody>
      </p:sp>
      <p:cxnSp>
        <p:nvCxnSpPr>
          <p:cNvPr id="9" name="Straight Arrow Connector 8"/>
          <p:cNvCxnSpPr/>
          <p:nvPr/>
        </p:nvCxnSpPr>
        <p:spPr>
          <a:xfrm>
            <a:off x="2895600" y="3119912"/>
            <a:ext cx="1143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38600" y="1828800"/>
            <a:ext cx="3352800" cy="646331"/>
          </a:xfrm>
          <a:prstGeom prst="rect">
            <a:avLst/>
          </a:prstGeom>
          <a:noFill/>
        </p:spPr>
        <p:txBody>
          <a:bodyPr wrap="square" rtlCol="0">
            <a:spAutoFit/>
          </a:bodyPr>
          <a:lstStyle/>
          <a:p>
            <a:r>
              <a:rPr lang="en-US" dirty="0" smtClean="0"/>
              <a:t>Synthesize </a:t>
            </a:r>
            <a:r>
              <a:rPr lang="en-US" dirty="0" err="1" smtClean="0"/>
              <a:t>orthologs</a:t>
            </a:r>
            <a:r>
              <a:rPr lang="en-US" dirty="0" smtClean="0"/>
              <a:t> of a class of genetic elements</a:t>
            </a:r>
            <a:endParaRPr lang="en-US" dirty="0"/>
          </a:p>
        </p:txBody>
      </p:sp>
      <p:pic>
        <p:nvPicPr>
          <p:cNvPr id="2052" name="Picture 4" descr="https://encrypted-tbn1.gstatic.com/images?q=tbn:ANd9GcQyPlD0D6qrowmr6rZp9YH9gH1DKIe6g_FipC37uox_Sj1IWjnVL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240923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a:off x="4648200" y="3106202"/>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648200" y="3944402"/>
            <a:ext cx="1295400" cy="685800"/>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648200" y="4782602"/>
            <a:ext cx="1295400" cy="68580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648200" y="5620802"/>
            <a:ext cx="1295400" cy="6858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325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2917</TotalTime>
  <Words>3523</Words>
  <Application>Microsoft Office PowerPoint</Application>
  <PresentationFormat>On-screen Show (4:3)</PresentationFormat>
  <Paragraphs>155</Paragraphs>
  <Slides>33</Slides>
  <Notes>33</Notes>
  <HiddenSlides>0</HiddenSlides>
  <MMClips>1</MMClips>
  <ScaleCrop>false</ScaleCrop>
  <HeadingPairs>
    <vt:vector size="4" baseType="variant">
      <vt:variant>
        <vt:lpstr>Theme</vt:lpstr>
      </vt:variant>
      <vt:variant>
        <vt:i4>6</vt:i4>
      </vt:variant>
      <vt:variant>
        <vt:lpstr>Slide Titles</vt:lpstr>
      </vt:variant>
      <vt:variant>
        <vt:i4>33</vt:i4>
      </vt:variant>
    </vt:vector>
  </HeadingPairs>
  <TitlesOfParts>
    <vt:vector size="39" baseType="lpstr">
      <vt:lpstr>2_Office Theme</vt:lpstr>
      <vt:lpstr>Thème Office</vt:lpstr>
      <vt:lpstr>3_Office Theme</vt:lpstr>
      <vt:lpstr>1_Thème Office</vt:lpstr>
      <vt:lpstr>2_Thème Office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507</cp:revision>
  <dcterms:created xsi:type="dcterms:W3CDTF">2009-02-12T04:11:10Z</dcterms:created>
  <dcterms:modified xsi:type="dcterms:W3CDTF">2014-01-11T00:34:05Z</dcterms:modified>
</cp:coreProperties>
</file>