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Override4.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2.xml" ContentType="application/vnd.openxmlformats-officedocument.presentationml.tags+xml"/>
  <Override PartName="/ppt/notesSlides/notesSlide47.xml" ContentType="application/vnd.openxmlformats-officedocument.presentationml.notesSlide+xml"/>
  <Override PartName="/ppt/tags/tag1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heme/themeOverride5.xml" ContentType="application/vnd.openxmlformats-officedocument.themeOverr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heme/themeOverride6.xml" ContentType="application/vnd.openxmlformats-officedocument.themeOverr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heme/themeOverride7.xml" ContentType="application/vnd.openxmlformats-officedocument.themeOverr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heme/themeOverride8.xml" ContentType="application/vnd.openxmlformats-officedocument.themeOverr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heme/themeOverride9.xml" ContentType="application/vnd.openxmlformats-officedocument.themeOverr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tags/tag14.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heme/themeOverride10.xml" ContentType="application/vnd.openxmlformats-officedocument.themeOverride+xml"/>
  <Override PartName="/ppt/tags/tag15.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0"/>
  </p:notesMasterIdLst>
  <p:sldIdLst>
    <p:sldId id="371" r:id="rId3"/>
    <p:sldId id="372" r:id="rId4"/>
    <p:sldId id="373" r:id="rId5"/>
    <p:sldId id="366" r:id="rId6"/>
    <p:sldId id="260" r:id="rId7"/>
    <p:sldId id="261" r:id="rId8"/>
    <p:sldId id="263" r:id="rId9"/>
    <p:sldId id="262" r:id="rId10"/>
    <p:sldId id="264" r:id="rId11"/>
    <p:sldId id="265" r:id="rId12"/>
    <p:sldId id="266" r:id="rId13"/>
    <p:sldId id="267" r:id="rId14"/>
    <p:sldId id="368" r:id="rId15"/>
    <p:sldId id="367" r:id="rId16"/>
    <p:sldId id="268" r:id="rId17"/>
    <p:sldId id="269" r:id="rId18"/>
    <p:sldId id="272" r:id="rId19"/>
    <p:sldId id="273" r:id="rId20"/>
    <p:sldId id="271" r:id="rId21"/>
    <p:sldId id="274" r:id="rId22"/>
    <p:sldId id="275" r:id="rId23"/>
    <p:sldId id="276" r:id="rId24"/>
    <p:sldId id="278" r:id="rId25"/>
    <p:sldId id="369" r:id="rId26"/>
    <p:sldId id="279" r:id="rId27"/>
    <p:sldId id="280" r:id="rId28"/>
    <p:sldId id="282" r:id="rId29"/>
    <p:sldId id="283" r:id="rId30"/>
    <p:sldId id="285" r:id="rId31"/>
    <p:sldId id="286" r:id="rId32"/>
    <p:sldId id="287" r:id="rId33"/>
    <p:sldId id="284"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65" r:id="rId49"/>
    <p:sldId id="302" r:id="rId50"/>
    <p:sldId id="303" r:id="rId51"/>
    <p:sldId id="304" r:id="rId52"/>
    <p:sldId id="305" r:id="rId53"/>
    <p:sldId id="306" r:id="rId54"/>
    <p:sldId id="307" r:id="rId55"/>
    <p:sldId id="309" r:id="rId56"/>
    <p:sldId id="310" r:id="rId57"/>
    <p:sldId id="308" r:id="rId58"/>
    <p:sldId id="314" r:id="rId59"/>
    <p:sldId id="313" r:id="rId60"/>
    <p:sldId id="315" r:id="rId61"/>
    <p:sldId id="316" r:id="rId62"/>
    <p:sldId id="311" r:id="rId63"/>
    <p:sldId id="312" r:id="rId64"/>
    <p:sldId id="317" r:id="rId65"/>
    <p:sldId id="318" r:id="rId66"/>
    <p:sldId id="325" r:id="rId67"/>
    <p:sldId id="370" r:id="rId68"/>
    <p:sldId id="319" r:id="rId69"/>
    <p:sldId id="320" r:id="rId70"/>
    <p:sldId id="321" r:id="rId71"/>
    <p:sldId id="322" r:id="rId72"/>
    <p:sldId id="323" r:id="rId73"/>
    <p:sldId id="324"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6" r:id="rId102"/>
    <p:sldId id="355" r:id="rId103"/>
    <p:sldId id="357" r:id="rId104"/>
    <p:sldId id="358" r:id="rId105"/>
    <p:sldId id="361" r:id="rId106"/>
    <p:sldId id="362" r:id="rId107"/>
    <p:sldId id="363" r:id="rId108"/>
    <p:sldId id="364" r:id="rId10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23" autoAdjust="0"/>
    <p:restoredTop sz="65793" autoAdjust="0"/>
  </p:normalViewPr>
  <p:slideViewPr>
    <p:cSldViewPr>
      <p:cViewPr>
        <p:scale>
          <a:sx n="66" d="100"/>
          <a:sy n="66" d="100"/>
        </p:scale>
        <p:origin x="-1474" y="24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227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30533-3C7D-4748-8D9F-173FE80F9998}"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7338A351-633C-4F66-9FF2-349AC855AEB4}">
      <dgm:prSet phldrT="[Text]" custT="1"/>
      <dgm:spPr/>
      <dgm:t>
        <a:bodyPr/>
        <a:lstStyle/>
        <a:p>
          <a:r>
            <a:rPr lang="en-US" sz="1800" dirty="0" smtClean="0"/>
            <a:t>Type I</a:t>
          </a:r>
          <a:endParaRPr lang="en-US" sz="1800" dirty="0"/>
        </a:p>
      </dgm:t>
    </dgm:pt>
    <dgm:pt modelId="{BEF77F20-E9D3-4046-87A7-2AA828BA137A}" type="parTrans" cxnId="{D8C66334-942A-4375-810C-63F4AA908089}">
      <dgm:prSet/>
      <dgm:spPr/>
      <dgm:t>
        <a:bodyPr/>
        <a:lstStyle/>
        <a:p>
          <a:endParaRPr lang="en-US" sz="4000"/>
        </a:p>
      </dgm:t>
    </dgm:pt>
    <dgm:pt modelId="{63A9FE03-C6AD-4E34-BB02-54E87EE8433F}" type="sibTrans" cxnId="{D8C66334-942A-4375-810C-63F4AA908089}">
      <dgm:prSet/>
      <dgm:spPr/>
      <dgm:t>
        <a:bodyPr/>
        <a:lstStyle/>
        <a:p>
          <a:endParaRPr lang="en-US" sz="4000"/>
        </a:p>
      </dgm:t>
    </dgm:pt>
    <dgm:pt modelId="{E08B4D6F-F32C-4D95-B062-D674173EFD73}">
      <dgm:prSet custT="1"/>
      <dgm:spPr/>
      <dgm:t>
        <a:bodyPr/>
        <a:lstStyle/>
        <a:p>
          <a:r>
            <a:rPr lang="en-US" sz="1800" dirty="0" smtClean="0"/>
            <a:t>RMS systems (3 subunit proteins)</a:t>
          </a:r>
          <a:endParaRPr lang="en-US" sz="1800" dirty="0"/>
        </a:p>
      </dgm:t>
    </dgm:pt>
    <dgm:pt modelId="{0D2F8983-8077-4126-9ADC-99B9464E70AD}" type="parTrans" cxnId="{0110540C-EA5B-4783-BA6D-AE6EEC4031C3}">
      <dgm:prSet/>
      <dgm:spPr/>
      <dgm:t>
        <a:bodyPr/>
        <a:lstStyle/>
        <a:p>
          <a:endParaRPr lang="en-US" sz="4000"/>
        </a:p>
      </dgm:t>
    </dgm:pt>
    <dgm:pt modelId="{7894F13E-9FCD-4C82-BA3B-BE1B674C8E0E}" type="sibTrans" cxnId="{0110540C-EA5B-4783-BA6D-AE6EEC4031C3}">
      <dgm:prSet/>
      <dgm:spPr/>
      <dgm:t>
        <a:bodyPr/>
        <a:lstStyle/>
        <a:p>
          <a:endParaRPr lang="en-US" sz="4000"/>
        </a:p>
      </dgm:t>
    </dgm:pt>
    <dgm:pt modelId="{BA53A99C-8006-47F8-AAA7-46F72A66B11E}">
      <dgm:prSet custT="1"/>
      <dgm:spPr/>
      <dgm:t>
        <a:bodyPr/>
        <a:lstStyle/>
        <a:p>
          <a:r>
            <a:rPr lang="en-US" sz="1800" dirty="0" smtClean="0"/>
            <a:t>Typically named </a:t>
          </a:r>
          <a:r>
            <a:rPr lang="en-US" sz="1800" dirty="0" err="1" smtClean="0"/>
            <a:t>HsdR</a:t>
          </a:r>
          <a:r>
            <a:rPr lang="en-US" sz="1800" dirty="0" smtClean="0"/>
            <a:t>, </a:t>
          </a:r>
          <a:r>
            <a:rPr lang="en-US" sz="1800" dirty="0" err="1" smtClean="0"/>
            <a:t>HsdM</a:t>
          </a:r>
          <a:r>
            <a:rPr lang="en-US" sz="1800" dirty="0" smtClean="0"/>
            <a:t>, and </a:t>
          </a:r>
          <a:r>
            <a:rPr lang="en-US" sz="1800" dirty="0" err="1" smtClean="0"/>
            <a:t>HsdS</a:t>
          </a:r>
          <a:endParaRPr lang="en-US" sz="1800" dirty="0"/>
        </a:p>
      </dgm:t>
    </dgm:pt>
    <dgm:pt modelId="{12947726-C613-408B-82C4-A76B333B043A}" type="parTrans" cxnId="{81410507-551F-45C0-A5A6-3D1CFBCA4CDE}">
      <dgm:prSet/>
      <dgm:spPr/>
      <dgm:t>
        <a:bodyPr/>
        <a:lstStyle/>
        <a:p>
          <a:endParaRPr lang="en-US" sz="4000"/>
        </a:p>
      </dgm:t>
    </dgm:pt>
    <dgm:pt modelId="{DE0D7D54-8779-4BCB-9D7F-73308DF69721}" type="sibTrans" cxnId="{81410507-551F-45C0-A5A6-3D1CFBCA4CDE}">
      <dgm:prSet/>
      <dgm:spPr/>
      <dgm:t>
        <a:bodyPr/>
        <a:lstStyle/>
        <a:p>
          <a:endParaRPr lang="en-US" sz="4000"/>
        </a:p>
      </dgm:t>
    </dgm:pt>
    <dgm:pt modelId="{D3A34E91-5C3F-4590-93F3-3B217DE08DE1}">
      <dgm:prSet custT="1"/>
      <dgm:spPr/>
      <dgm:t>
        <a:bodyPr/>
        <a:lstStyle/>
        <a:p>
          <a:r>
            <a:rPr lang="en-US" sz="1800" dirty="0" smtClean="0"/>
            <a:t>Generally not sequence specific</a:t>
          </a:r>
          <a:endParaRPr lang="en-US" sz="1800" dirty="0"/>
        </a:p>
      </dgm:t>
    </dgm:pt>
    <dgm:pt modelId="{60FF7E1B-5A93-4219-AA77-AEDE05CE9933}" type="parTrans" cxnId="{B74672F7-518C-48C7-9005-92A61B70BEE8}">
      <dgm:prSet/>
      <dgm:spPr/>
      <dgm:t>
        <a:bodyPr/>
        <a:lstStyle/>
        <a:p>
          <a:endParaRPr lang="en-US" sz="4000"/>
        </a:p>
      </dgm:t>
    </dgm:pt>
    <dgm:pt modelId="{DB7D7789-C1D7-4540-AEA4-CA841553ACF8}" type="sibTrans" cxnId="{B74672F7-518C-48C7-9005-92A61B70BEE8}">
      <dgm:prSet/>
      <dgm:spPr/>
      <dgm:t>
        <a:bodyPr/>
        <a:lstStyle/>
        <a:p>
          <a:endParaRPr lang="en-US" sz="4000"/>
        </a:p>
      </dgm:t>
    </dgm:pt>
    <dgm:pt modelId="{2A86A668-55FB-4261-9877-067A905E21EC}">
      <dgm:prSet custT="1"/>
      <dgm:spPr/>
      <dgm:t>
        <a:bodyPr/>
        <a:lstStyle/>
        <a:p>
          <a:r>
            <a:rPr lang="en-US" sz="1800" dirty="0" smtClean="0"/>
            <a:t>Not used in vitro</a:t>
          </a:r>
          <a:endParaRPr lang="en-US" sz="1800" dirty="0"/>
        </a:p>
      </dgm:t>
    </dgm:pt>
    <dgm:pt modelId="{96C10F33-05F8-452E-A7FD-6A4152631613}" type="parTrans" cxnId="{5E4CFB6C-7D1A-4D40-8893-9FA69F8D1543}">
      <dgm:prSet/>
      <dgm:spPr/>
      <dgm:t>
        <a:bodyPr/>
        <a:lstStyle/>
        <a:p>
          <a:endParaRPr lang="en-US" sz="4000"/>
        </a:p>
      </dgm:t>
    </dgm:pt>
    <dgm:pt modelId="{9D4CBCF3-C27D-4EE4-8E5A-69B4AF64EF3B}" type="sibTrans" cxnId="{5E4CFB6C-7D1A-4D40-8893-9FA69F8D1543}">
      <dgm:prSet/>
      <dgm:spPr/>
      <dgm:t>
        <a:bodyPr/>
        <a:lstStyle/>
        <a:p>
          <a:endParaRPr lang="en-US" sz="4000"/>
        </a:p>
      </dgm:t>
    </dgm:pt>
    <dgm:pt modelId="{7EA3C62C-2754-43F5-A697-66222D094341}">
      <dgm:prSet custT="1"/>
      <dgm:spPr/>
      <dgm:t>
        <a:bodyPr/>
        <a:lstStyle/>
        <a:p>
          <a:r>
            <a:rPr lang="en-US" sz="1800" dirty="0" smtClean="0"/>
            <a:t>Usually knocked out</a:t>
          </a:r>
          <a:endParaRPr lang="en-US" sz="1800" dirty="0"/>
        </a:p>
      </dgm:t>
    </dgm:pt>
    <dgm:pt modelId="{8FF9E6F3-C60D-481C-BF8F-4EE3057FFA95}" type="parTrans" cxnId="{A57DB90A-42B9-44E3-91C5-E28EA0E8A46A}">
      <dgm:prSet/>
      <dgm:spPr/>
      <dgm:t>
        <a:bodyPr/>
        <a:lstStyle/>
        <a:p>
          <a:endParaRPr lang="en-US" sz="4000"/>
        </a:p>
      </dgm:t>
    </dgm:pt>
    <dgm:pt modelId="{E788716E-F6E6-4155-B3E2-03B0F6D3DCCC}" type="sibTrans" cxnId="{A57DB90A-42B9-44E3-91C5-E28EA0E8A46A}">
      <dgm:prSet/>
      <dgm:spPr/>
      <dgm:t>
        <a:bodyPr/>
        <a:lstStyle/>
        <a:p>
          <a:endParaRPr lang="en-US" sz="4000"/>
        </a:p>
      </dgm:t>
    </dgm:pt>
    <dgm:pt modelId="{93C3AFB6-49A9-4564-AA70-D08FE68C1CF9}">
      <dgm:prSet custT="1"/>
      <dgm:spPr/>
      <dgm:t>
        <a:bodyPr/>
        <a:lstStyle/>
        <a:p>
          <a:r>
            <a:rPr lang="en-US" sz="1800" dirty="0" smtClean="0"/>
            <a:t>Type II</a:t>
          </a:r>
          <a:endParaRPr lang="en-US" sz="1800" dirty="0"/>
        </a:p>
      </dgm:t>
    </dgm:pt>
    <dgm:pt modelId="{CA9098CA-C16A-4698-AE81-32B1F3C8DF42}" type="parTrans" cxnId="{9008CFBE-8423-43F3-8871-4E3753B75A61}">
      <dgm:prSet/>
      <dgm:spPr/>
      <dgm:t>
        <a:bodyPr/>
        <a:lstStyle/>
        <a:p>
          <a:endParaRPr lang="en-US" sz="4000"/>
        </a:p>
      </dgm:t>
    </dgm:pt>
    <dgm:pt modelId="{8551C577-7A40-424C-8FCA-65744492398C}" type="sibTrans" cxnId="{9008CFBE-8423-43F3-8871-4E3753B75A61}">
      <dgm:prSet/>
      <dgm:spPr/>
      <dgm:t>
        <a:bodyPr/>
        <a:lstStyle/>
        <a:p>
          <a:endParaRPr lang="en-US" sz="4000"/>
        </a:p>
      </dgm:t>
    </dgm:pt>
    <dgm:pt modelId="{55772A9B-25D0-446E-87FB-E972F69D2B23}">
      <dgm:prSet custT="1"/>
      <dgm:spPr/>
      <dgm:t>
        <a:bodyPr/>
        <a:lstStyle/>
        <a:p>
          <a:r>
            <a:rPr lang="en-US" sz="1800" dirty="0" smtClean="0"/>
            <a:t>We’ll go through these in detail</a:t>
          </a:r>
          <a:endParaRPr lang="en-US" sz="1800" dirty="0"/>
        </a:p>
      </dgm:t>
    </dgm:pt>
    <dgm:pt modelId="{C17DD7E9-A912-404A-A96C-11A2FC55EBA5}" type="parTrans" cxnId="{C7257FFE-E2CD-4761-ADEF-36906BACA0E8}">
      <dgm:prSet/>
      <dgm:spPr/>
      <dgm:t>
        <a:bodyPr/>
        <a:lstStyle/>
        <a:p>
          <a:endParaRPr lang="en-US" sz="4000"/>
        </a:p>
      </dgm:t>
    </dgm:pt>
    <dgm:pt modelId="{69FCFFD7-47E2-4998-8948-A42092EE4D3E}" type="sibTrans" cxnId="{C7257FFE-E2CD-4761-ADEF-36906BACA0E8}">
      <dgm:prSet/>
      <dgm:spPr/>
      <dgm:t>
        <a:bodyPr/>
        <a:lstStyle/>
        <a:p>
          <a:endParaRPr lang="en-US" sz="4000"/>
        </a:p>
      </dgm:t>
    </dgm:pt>
    <dgm:pt modelId="{4C59F4D7-376D-4062-8862-6DC734D47D20}">
      <dgm:prSet custT="1"/>
      <dgm:spPr/>
      <dgm:t>
        <a:bodyPr/>
        <a:lstStyle/>
        <a:p>
          <a:r>
            <a:rPr lang="en-US" sz="1800" dirty="0" smtClean="0"/>
            <a:t>Type III</a:t>
          </a:r>
          <a:endParaRPr lang="en-US" sz="1800" dirty="0"/>
        </a:p>
      </dgm:t>
    </dgm:pt>
    <dgm:pt modelId="{BF4B8B91-EDB6-4DD0-9118-166EF4333E26}" type="parTrans" cxnId="{B5EA5B34-0483-481F-8D62-AEF5C095936E}">
      <dgm:prSet/>
      <dgm:spPr/>
      <dgm:t>
        <a:bodyPr/>
        <a:lstStyle/>
        <a:p>
          <a:endParaRPr lang="en-US" sz="4000"/>
        </a:p>
      </dgm:t>
    </dgm:pt>
    <dgm:pt modelId="{BCD0A556-F9E0-4B04-889F-43BA57B37696}" type="sibTrans" cxnId="{B5EA5B34-0483-481F-8D62-AEF5C095936E}">
      <dgm:prSet/>
      <dgm:spPr/>
      <dgm:t>
        <a:bodyPr/>
        <a:lstStyle/>
        <a:p>
          <a:endParaRPr lang="en-US" sz="4000"/>
        </a:p>
      </dgm:t>
    </dgm:pt>
    <dgm:pt modelId="{FAB30299-95B2-4340-AB9A-02310F00855E}">
      <dgm:prSet custT="1"/>
      <dgm:spPr/>
      <dgm:t>
        <a:bodyPr/>
        <a:lstStyle/>
        <a:p>
          <a:r>
            <a:rPr lang="en-US" sz="1800" dirty="0" smtClean="0"/>
            <a:t>Sequence-specific, but not in common use</a:t>
          </a:r>
          <a:endParaRPr lang="en-US" sz="1800" dirty="0"/>
        </a:p>
      </dgm:t>
    </dgm:pt>
    <dgm:pt modelId="{8ADEAE99-304B-4749-AE94-5DE44CCCA8DE}" type="parTrans" cxnId="{5BDD0B5F-CD56-458F-A051-2C547B8DD413}">
      <dgm:prSet/>
      <dgm:spPr/>
      <dgm:t>
        <a:bodyPr/>
        <a:lstStyle/>
        <a:p>
          <a:endParaRPr lang="en-US" sz="4000"/>
        </a:p>
      </dgm:t>
    </dgm:pt>
    <dgm:pt modelId="{ABB76F0D-F23C-4481-96D0-0D9E823B4018}" type="sibTrans" cxnId="{5BDD0B5F-CD56-458F-A051-2C547B8DD413}">
      <dgm:prSet/>
      <dgm:spPr/>
      <dgm:t>
        <a:bodyPr/>
        <a:lstStyle/>
        <a:p>
          <a:endParaRPr lang="en-US" sz="4000"/>
        </a:p>
      </dgm:t>
    </dgm:pt>
    <dgm:pt modelId="{A09C38E0-9193-4488-8147-61C67743EB8C}">
      <dgm:prSet custT="1"/>
      <dgm:spPr/>
      <dgm:t>
        <a:bodyPr/>
        <a:lstStyle/>
        <a:p>
          <a:r>
            <a:rPr lang="en-US" sz="1800" dirty="0" smtClean="0"/>
            <a:t>Type IV</a:t>
          </a:r>
          <a:endParaRPr lang="en-US" sz="1800" dirty="0"/>
        </a:p>
      </dgm:t>
    </dgm:pt>
    <dgm:pt modelId="{990F73A9-594D-4198-AD74-D606F2598082}" type="parTrans" cxnId="{5FF1BF8F-198A-424B-A4DA-D9886F7003FC}">
      <dgm:prSet/>
      <dgm:spPr/>
      <dgm:t>
        <a:bodyPr/>
        <a:lstStyle/>
        <a:p>
          <a:endParaRPr lang="en-US" sz="4000"/>
        </a:p>
      </dgm:t>
    </dgm:pt>
    <dgm:pt modelId="{F981760D-4939-4577-9634-8DF2E097864D}" type="sibTrans" cxnId="{5FF1BF8F-198A-424B-A4DA-D9886F7003FC}">
      <dgm:prSet/>
      <dgm:spPr/>
      <dgm:t>
        <a:bodyPr/>
        <a:lstStyle/>
        <a:p>
          <a:endParaRPr lang="en-US" sz="4000"/>
        </a:p>
      </dgm:t>
    </dgm:pt>
    <dgm:pt modelId="{77B4DD04-11F7-4CE7-B706-6C26B1077241}">
      <dgm:prSet custT="1"/>
      <dgm:spPr/>
      <dgm:t>
        <a:bodyPr/>
        <a:lstStyle/>
        <a:p>
          <a:r>
            <a:rPr lang="en-US" sz="1800" dirty="0" smtClean="0"/>
            <a:t>Cleave modified (</a:t>
          </a:r>
          <a:r>
            <a:rPr lang="en-US" sz="1800" dirty="0" err="1" smtClean="0"/>
            <a:t>methylated</a:t>
          </a:r>
          <a:r>
            <a:rPr lang="en-US" sz="1800" dirty="0" smtClean="0"/>
            <a:t>, etc.) DNA</a:t>
          </a:r>
          <a:endParaRPr lang="en-US" sz="1800" dirty="0"/>
        </a:p>
      </dgm:t>
    </dgm:pt>
    <dgm:pt modelId="{678F3F10-4BB5-4D7D-B9ED-C089515A7BAF}" type="parTrans" cxnId="{FE75CF53-1028-4B3C-AA5A-FB9392275E15}">
      <dgm:prSet/>
      <dgm:spPr/>
      <dgm:t>
        <a:bodyPr/>
        <a:lstStyle/>
        <a:p>
          <a:endParaRPr lang="en-US" sz="4000"/>
        </a:p>
      </dgm:t>
    </dgm:pt>
    <dgm:pt modelId="{6DB85613-7F8F-45BD-A80F-3CE7F44AEB03}" type="sibTrans" cxnId="{FE75CF53-1028-4B3C-AA5A-FB9392275E15}">
      <dgm:prSet/>
      <dgm:spPr/>
      <dgm:t>
        <a:bodyPr/>
        <a:lstStyle/>
        <a:p>
          <a:endParaRPr lang="en-US" sz="4000"/>
        </a:p>
      </dgm:t>
    </dgm:pt>
    <dgm:pt modelId="{FEC5250F-BE44-4A57-92B3-3995970058BB}">
      <dgm:prSet custT="1"/>
      <dgm:spPr/>
      <dgm:t>
        <a:bodyPr/>
        <a:lstStyle/>
        <a:p>
          <a:r>
            <a:rPr lang="en-US" sz="1800" dirty="0" err="1" smtClean="0"/>
            <a:t>McrA</a:t>
          </a:r>
          <a:r>
            <a:rPr lang="en-US" sz="1800" dirty="0" smtClean="0"/>
            <a:t>, </a:t>
          </a:r>
          <a:r>
            <a:rPr lang="en-US" sz="1800" dirty="0" err="1" smtClean="0"/>
            <a:t>McrBC</a:t>
          </a:r>
          <a:r>
            <a:rPr lang="en-US" sz="1800" dirty="0" smtClean="0"/>
            <a:t> and </a:t>
          </a:r>
          <a:r>
            <a:rPr lang="en-US" sz="1800" dirty="0" err="1" smtClean="0"/>
            <a:t>Mrr</a:t>
          </a:r>
          <a:r>
            <a:rPr lang="en-US" sz="1800" dirty="0" smtClean="0"/>
            <a:t>, usually knocked out</a:t>
          </a:r>
          <a:endParaRPr lang="en-US" sz="1800" dirty="0"/>
        </a:p>
      </dgm:t>
    </dgm:pt>
    <dgm:pt modelId="{78E7EF1D-61DA-4512-A4AB-027B71B28BE1}" type="parTrans" cxnId="{602D20F6-1D25-4F01-8223-37CC4182A569}">
      <dgm:prSet/>
      <dgm:spPr/>
      <dgm:t>
        <a:bodyPr/>
        <a:lstStyle/>
        <a:p>
          <a:endParaRPr lang="en-US"/>
        </a:p>
      </dgm:t>
    </dgm:pt>
    <dgm:pt modelId="{59C3ED4D-40BC-4108-83F0-EC0DD71868AF}" type="sibTrans" cxnId="{602D20F6-1D25-4F01-8223-37CC4182A569}">
      <dgm:prSet/>
      <dgm:spPr/>
      <dgm:t>
        <a:bodyPr/>
        <a:lstStyle/>
        <a:p>
          <a:endParaRPr lang="en-US"/>
        </a:p>
      </dgm:t>
    </dgm:pt>
    <dgm:pt modelId="{3D895257-9FF9-41A8-8847-6FA392268BF1}">
      <dgm:prSet custT="1"/>
      <dgm:spPr/>
      <dgm:t>
        <a:bodyPr/>
        <a:lstStyle/>
        <a:p>
          <a:r>
            <a:rPr lang="en-US" sz="1800" dirty="0" smtClean="0"/>
            <a:t>Cleave at specific DNA sequences</a:t>
          </a:r>
          <a:endParaRPr lang="en-US" sz="1800" dirty="0"/>
        </a:p>
      </dgm:t>
    </dgm:pt>
    <dgm:pt modelId="{8CAA0001-7575-4C74-87BD-0AAFB8628EC1}" type="parTrans" cxnId="{D0DE8CD3-03D0-4A90-A28A-864A9615B8D7}">
      <dgm:prSet/>
      <dgm:spPr/>
    </dgm:pt>
    <dgm:pt modelId="{98326BB6-1B90-47A4-ABB4-031881507267}" type="sibTrans" cxnId="{D0DE8CD3-03D0-4A90-A28A-864A9615B8D7}">
      <dgm:prSet/>
      <dgm:spPr/>
    </dgm:pt>
    <dgm:pt modelId="{6A63A048-63E5-464C-8E7B-30A351DBB8E6}" type="pres">
      <dgm:prSet presAssocID="{7AB30533-3C7D-4748-8D9F-173FE80F9998}" presName="linear" presStyleCnt="0">
        <dgm:presLayoutVars>
          <dgm:dir/>
          <dgm:animLvl val="lvl"/>
          <dgm:resizeHandles val="exact"/>
        </dgm:presLayoutVars>
      </dgm:prSet>
      <dgm:spPr/>
      <dgm:t>
        <a:bodyPr/>
        <a:lstStyle/>
        <a:p>
          <a:endParaRPr lang="en-US"/>
        </a:p>
      </dgm:t>
    </dgm:pt>
    <dgm:pt modelId="{5D834D29-A4A5-43D7-ACD1-8A8D86F4287B}" type="pres">
      <dgm:prSet presAssocID="{7338A351-633C-4F66-9FF2-349AC855AEB4}" presName="parentLin" presStyleCnt="0"/>
      <dgm:spPr/>
    </dgm:pt>
    <dgm:pt modelId="{99EB6B71-44F2-4238-BE4D-9A56C1DEDDDE}" type="pres">
      <dgm:prSet presAssocID="{7338A351-633C-4F66-9FF2-349AC855AEB4}" presName="parentLeftMargin" presStyleLbl="node1" presStyleIdx="0" presStyleCnt="4"/>
      <dgm:spPr/>
      <dgm:t>
        <a:bodyPr/>
        <a:lstStyle/>
        <a:p>
          <a:endParaRPr lang="en-US"/>
        </a:p>
      </dgm:t>
    </dgm:pt>
    <dgm:pt modelId="{716C2A70-531E-4585-B019-79012931A60B}" type="pres">
      <dgm:prSet presAssocID="{7338A351-633C-4F66-9FF2-349AC855AEB4}" presName="parentText" presStyleLbl="node1" presStyleIdx="0" presStyleCnt="4">
        <dgm:presLayoutVars>
          <dgm:chMax val="0"/>
          <dgm:bulletEnabled val="1"/>
        </dgm:presLayoutVars>
      </dgm:prSet>
      <dgm:spPr/>
      <dgm:t>
        <a:bodyPr/>
        <a:lstStyle/>
        <a:p>
          <a:endParaRPr lang="en-US"/>
        </a:p>
      </dgm:t>
    </dgm:pt>
    <dgm:pt modelId="{7943B041-FF6D-4303-A9CC-5112D2837684}" type="pres">
      <dgm:prSet presAssocID="{7338A351-633C-4F66-9FF2-349AC855AEB4}" presName="negativeSpace" presStyleCnt="0"/>
      <dgm:spPr/>
    </dgm:pt>
    <dgm:pt modelId="{77F1EFBC-C22E-4D5D-8261-FE4CC0518EA4}" type="pres">
      <dgm:prSet presAssocID="{7338A351-633C-4F66-9FF2-349AC855AEB4}" presName="childText" presStyleLbl="conFgAcc1" presStyleIdx="0" presStyleCnt="4">
        <dgm:presLayoutVars>
          <dgm:bulletEnabled val="1"/>
        </dgm:presLayoutVars>
      </dgm:prSet>
      <dgm:spPr/>
      <dgm:t>
        <a:bodyPr/>
        <a:lstStyle/>
        <a:p>
          <a:endParaRPr lang="en-US"/>
        </a:p>
      </dgm:t>
    </dgm:pt>
    <dgm:pt modelId="{B84ABC31-82D4-4B08-B436-FAE68CF0D831}" type="pres">
      <dgm:prSet presAssocID="{63A9FE03-C6AD-4E34-BB02-54E87EE8433F}" presName="spaceBetweenRectangles" presStyleCnt="0"/>
      <dgm:spPr/>
    </dgm:pt>
    <dgm:pt modelId="{CD456952-00A1-460C-96AD-72513F1936B9}" type="pres">
      <dgm:prSet presAssocID="{93C3AFB6-49A9-4564-AA70-D08FE68C1CF9}" presName="parentLin" presStyleCnt="0"/>
      <dgm:spPr/>
    </dgm:pt>
    <dgm:pt modelId="{107B93CE-7BCE-426E-B830-3463A5DCA85C}" type="pres">
      <dgm:prSet presAssocID="{93C3AFB6-49A9-4564-AA70-D08FE68C1CF9}" presName="parentLeftMargin" presStyleLbl="node1" presStyleIdx="0" presStyleCnt="4"/>
      <dgm:spPr/>
      <dgm:t>
        <a:bodyPr/>
        <a:lstStyle/>
        <a:p>
          <a:endParaRPr lang="en-US"/>
        </a:p>
      </dgm:t>
    </dgm:pt>
    <dgm:pt modelId="{D967E2D1-43D6-4499-ADD6-6E45DFA129AC}" type="pres">
      <dgm:prSet presAssocID="{93C3AFB6-49A9-4564-AA70-D08FE68C1CF9}" presName="parentText" presStyleLbl="node1" presStyleIdx="1" presStyleCnt="4">
        <dgm:presLayoutVars>
          <dgm:chMax val="0"/>
          <dgm:bulletEnabled val="1"/>
        </dgm:presLayoutVars>
      </dgm:prSet>
      <dgm:spPr/>
      <dgm:t>
        <a:bodyPr/>
        <a:lstStyle/>
        <a:p>
          <a:endParaRPr lang="en-US"/>
        </a:p>
      </dgm:t>
    </dgm:pt>
    <dgm:pt modelId="{6D565C4B-9066-40B6-B2FE-3767FA186727}" type="pres">
      <dgm:prSet presAssocID="{93C3AFB6-49A9-4564-AA70-D08FE68C1CF9}" presName="negativeSpace" presStyleCnt="0"/>
      <dgm:spPr/>
    </dgm:pt>
    <dgm:pt modelId="{766F42E4-5029-448B-8723-417371CE0B17}" type="pres">
      <dgm:prSet presAssocID="{93C3AFB6-49A9-4564-AA70-D08FE68C1CF9}" presName="childText" presStyleLbl="conFgAcc1" presStyleIdx="1" presStyleCnt="4">
        <dgm:presLayoutVars>
          <dgm:bulletEnabled val="1"/>
        </dgm:presLayoutVars>
      </dgm:prSet>
      <dgm:spPr/>
      <dgm:t>
        <a:bodyPr/>
        <a:lstStyle/>
        <a:p>
          <a:endParaRPr lang="en-US"/>
        </a:p>
      </dgm:t>
    </dgm:pt>
    <dgm:pt modelId="{39591048-F4D1-4287-A026-29519260F8CD}" type="pres">
      <dgm:prSet presAssocID="{8551C577-7A40-424C-8FCA-65744492398C}" presName="spaceBetweenRectangles" presStyleCnt="0"/>
      <dgm:spPr/>
    </dgm:pt>
    <dgm:pt modelId="{97B24719-9C42-411C-BDA4-227284CB566B}" type="pres">
      <dgm:prSet presAssocID="{4C59F4D7-376D-4062-8862-6DC734D47D20}" presName="parentLin" presStyleCnt="0"/>
      <dgm:spPr/>
    </dgm:pt>
    <dgm:pt modelId="{35378814-A2E8-40E1-AD54-5CCC00666339}" type="pres">
      <dgm:prSet presAssocID="{4C59F4D7-376D-4062-8862-6DC734D47D20}" presName="parentLeftMargin" presStyleLbl="node1" presStyleIdx="1" presStyleCnt="4"/>
      <dgm:spPr/>
      <dgm:t>
        <a:bodyPr/>
        <a:lstStyle/>
        <a:p>
          <a:endParaRPr lang="en-US"/>
        </a:p>
      </dgm:t>
    </dgm:pt>
    <dgm:pt modelId="{9C369214-7A6F-4277-B303-E695E9ACFC1F}" type="pres">
      <dgm:prSet presAssocID="{4C59F4D7-376D-4062-8862-6DC734D47D20}" presName="parentText" presStyleLbl="node1" presStyleIdx="2" presStyleCnt="4">
        <dgm:presLayoutVars>
          <dgm:chMax val="0"/>
          <dgm:bulletEnabled val="1"/>
        </dgm:presLayoutVars>
      </dgm:prSet>
      <dgm:spPr/>
      <dgm:t>
        <a:bodyPr/>
        <a:lstStyle/>
        <a:p>
          <a:endParaRPr lang="en-US"/>
        </a:p>
      </dgm:t>
    </dgm:pt>
    <dgm:pt modelId="{EEF314CD-2299-42AF-AC4B-9FF590F07DDC}" type="pres">
      <dgm:prSet presAssocID="{4C59F4D7-376D-4062-8862-6DC734D47D20}" presName="negativeSpace" presStyleCnt="0"/>
      <dgm:spPr/>
    </dgm:pt>
    <dgm:pt modelId="{93A25796-833B-4B27-9F27-37188C4F03DE}" type="pres">
      <dgm:prSet presAssocID="{4C59F4D7-376D-4062-8862-6DC734D47D20}" presName="childText" presStyleLbl="conFgAcc1" presStyleIdx="2" presStyleCnt="4">
        <dgm:presLayoutVars>
          <dgm:bulletEnabled val="1"/>
        </dgm:presLayoutVars>
      </dgm:prSet>
      <dgm:spPr/>
      <dgm:t>
        <a:bodyPr/>
        <a:lstStyle/>
        <a:p>
          <a:endParaRPr lang="en-US"/>
        </a:p>
      </dgm:t>
    </dgm:pt>
    <dgm:pt modelId="{250A793E-F406-47BE-874F-880837D86526}" type="pres">
      <dgm:prSet presAssocID="{BCD0A556-F9E0-4B04-889F-43BA57B37696}" presName="spaceBetweenRectangles" presStyleCnt="0"/>
      <dgm:spPr/>
    </dgm:pt>
    <dgm:pt modelId="{3E4660C9-8097-4FBF-A969-86D8E7BD95D3}" type="pres">
      <dgm:prSet presAssocID="{A09C38E0-9193-4488-8147-61C67743EB8C}" presName="parentLin" presStyleCnt="0"/>
      <dgm:spPr/>
    </dgm:pt>
    <dgm:pt modelId="{9ABE0F11-22EE-4028-812F-FAA59BED1110}" type="pres">
      <dgm:prSet presAssocID="{A09C38E0-9193-4488-8147-61C67743EB8C}" presName="parentLeftMargin" presStyleLbl="node1" presStyleIdx="2" presStyleCnt="4"/>
      <dgm:spPr/>
      <dgm:t>
        <a:bodyPr/>
        <a:lstStyle/>
        <a:p>
          <a:endParaRPr lang="en-US"/>
        </a:p>
      </dgm:t>
    </dgm:pt>
    <dgm:pt modelId="{E887998A-8EFB-43F8-A3AE-5F6EE9119DEC}" type="pres">
      <dgm:prSet presAssocID="{A09C38E0-9193-4488-8147-61C67743EB8C}" presName="parentText" presStyleLbl="node1" presStyleIdx="3" presStyleCnt="4">
        <dgm:presLayoutVars>
          <dgm:chMax val="0"/>
          <dgm:bulletEnabled val="1"/>
        </dgm:presLayoutVars>
      </dgm:prSet>
      <dgm:spPr/>
      <dgm:t>
        <a:bodyPr/>
        <a:lstStyle/>
        <a:p>
          <a:endParaRPr lang="en-US"/>
        </a:p>
      </dgm:t>
    </dgm:pt>
    <dgm:pt modelId="{05E3E4A5-D676-4E85-BC99-E57763E03321}" type="pres">
      <dgm:prSet presAssocID="{A09C38E0-9193-4488-8147-61C67743EB8C}" presName="negativeSpace" presStyleCnt="0"/>
      <dgm:spPr/>
    </dgm:pt>
    <dgm:pt modelId="{2DA49B06-80E0-4BFD-BE5D-9A92784C7F1C}" type="pres">
      <dgm:prSet presAssocID="{A09C38E0-9193-4488-8147-61C67743EB8C}" presName="childText" presStyleLbl="conFgAcc1" presStyleIdx="3" presStyleCnt="4">
        <dgm:presLayoutVars>
          <dgm:bulletEnabled val="1"/>
        </dgm:presLayoutVars>
      </dgm:prSet>
      <dgm:spPr/>
      <dgm:t>
        <a:bodyPr/>
        <a:lstStyle/>
        <a:p>
          <a:endParaRPr lang="en-US"/>
        </a:p>
      </dgm:t>
    </dgm:pt>
  </dgm:ptLst>
  <dgm:cxnLst>
    <dgm:cxn modelId="{9008CFBE-8423-43F3-8871-4E3753B75A61}" srcId="{7AB30533-3C7D-4748-8D9F-173FE80F9998}" destId="{93C3AFB6-49A9-4564-AA70-D08FE68C1CF9}" srcOrd="1" destOrd="0" parTransId="{CA9098CA-C16A-4698-AE81-32B1F3C8DF42}" sibTransId="{8551C577-7A40-424C-8FCA-65744492398C}"/>
    <dgm:cxn modelId="{5D3BA411-DCDA-4A94-81F6-D9D2DCF56C54}" type="presOf" srcId="{E08B4D6F-F32C-4D95-B062-D674173EFD73}" destId="{77F1EFBC-C22E-4D5D-8261-FE4CC0518EA4}" srcOrd="0" destOrd="0" presId="urn:microsoft.com/office/officeart/2005/8/layout/list1"/>
    <dgm:cxn modelId="{D0DE8CD3-03D0-4A90-A28A-864A9615B8D7}" srcId="{93C3AFB6-49A9-4564-AA70-D08FE68C1CF9}" destId="{3D895257-9FF9-41A8-8847-6FA392268BF1}" srcOrd="0" destOrd="0" parTransId="{8CAA0001-7575-4C74-87BD-0AAFB8628EC1}" sibTransId="{98326BB6-1B90-47A4-ABB4-031881507267}"/>
    <dgm:cxn modelId="{A9A14404-52A2-4C3B-8B54-7C6732D9C527}" type="presOf" srcId="{93C3AFB6-49A9-4564-AA70-D08FE68C1CF9}" destId="{107B93CE-7BCE-426E-B830-3463A5DCA85C}" srcOrd="0" destOrd="0" presId="urn:microsoft.com/office/officeart/2005/8/layout/list1"/>
    <dgm:cxn modelId="{602D20F6-1D25-4F01-8223-37CC4182A569}" srcId="{A09C38E0-9193-4488-8147-61C67743EB8C}" destId="{FEC5250F-BE44-4A57-92B3-3995970058BB}" srcOrd="1" destOrd="0" parTransId="{78E7EF1D-61DA-4512-A4AB-027B71B28BE1}" sibTransId="{59C3ED4D-40BC-4108-83F0-EC0DD71868AF}"/>
    <dgm:cxn modelId="{2966A213-29CB-4463-A7DE-5932BE24055A}" type="presOf" srcId="{7AB30533-3C7D-4748-8D9F-173FE80F9998}" destId="{6A63A048-63E5-464C-8E7B-30A351DBB8E6}" srcOrd="0" destOrd="0" presId="urn:microsoft.com/office/officeart/2005/8/layout/list1"/>
    <dgm:cxn modelId="{836A383A-8FE4-4C99-AA9D-6C5E62280F2A}" type="presOf" srcId="{93C3AFB6-49A9-4564-AA70-D08FE68C1CF9}" destId="{D967E2D1-43D6-4499-ADD6-6E45DFA129AC}" srcOrd="1" destOrd="0" presId="urn:microsoft.com/office/officeart/2005/8/layout/list1"/>
    <dgm:cxn modelId="{A57DB90A-42B9-44E3-91C5-E28EA0E8A46A}" srcId="{7338A351-633C-4F66-9FF2-349AC855AEB4}" destId="{7EA3C62C-2754-43F5-A697-66222D094341}" srcOrd="4" destOrd="0" parTransId="{8FF9E6F3-C60D-481C-BF8F-4EE3057FFA95}" sibTransId="{E788716E-F6E6-4155-B3E2-03B0F6D3DCCC}"/>
    <dgm:cxn modelId="{81410507-551F-45C0-A5A6-3D1CFBCA4CDE}" srcId="{7338A351-633C-4F66-9FF2-349AC855AEB4}" destId="{BA53A99C-8006-47F8-AAA7-46F72A66B11E}" srcOrd="1" destOrd="0" parTransId="{12947726-C613-408B-82C4-A76B333B043A}" sibTransId="{DE0D7D54-8779-4BCB-9D7F-73308DF69721}"/>
    <dgm:cxn modelId="{C533D3F0-7A77-4C06-B200-25F4F07D6D70}" type="presOf" srcId="{A09C38E0-9193-4488-8147-61C67743EB8C}" destId="{9ABE0F11-22EE-4028-812F-FAA59BED1110}" srcOrd="0" destOrd="0" presId="urn:microsoft.com/office/officeart/2005/8/layout/list1"/>
    <dgm:cxn modelId="{65846AD6-17F9-4683-8D5E-AA51827E17BB}" type="presOf" srcId="{3D895257-9FF9-41A8-8847-6FA392268BF1}" destId="{766F42E4-5029-448B-8723-417371CE0B17}" srcOrd="0" destOrd="0" presId="urn:microsoft.com/office/officeart/2005/8/layout/list1"/>
    <dgm:cxn modelId="{7A722713-E797-4F83-A233-DC901CDB9808}" type="presOf" srcId="{7338A351-633C-4F66-9FF2-349AC855AEB4}" destId="{99EB6B71-44F2-4238-BE4D-9A56C1DEDDDE}" srcOrd="0" destOrd="0" presId="urn:microsoft.com/office/officeart/2005/8/layout/list1"/>
    <dgm:cxn modelId="{B71A0C24-CBED-4366-AAFC-C272D59CDC0E}" type="presOf" srcId="{4C59F4D7-376D-4062-8862-6DC734D47D20}" destId="{35378814-A2E8-40E1-AD54-5CCC00666339}" srcOrd="0" destOrd="0" presId="urn:microsoft.com/office/officeart/2005/8/layout/list1"/>
    <dgm:cxn modelId="{4566944C-0905-4B3B-A50D-271E3D942D2C}" type="presOf" srcId="{A09C38E0-9193-4488-8147-61C67743EB8C}" destId="{E887998A-8EFB-43F8-A3AE-5F6EE9119DEC}" srcOrd="1" destOrd="0" presId="urn:microsoft.com/office/officeart/2005/8/layout/list1"/>
    <dgm:cxn modelId="{5FF1BF8F-198A-424B-A4DA-D9886F7003FC}" srcId="{7AB30533-3C7D-4748-8D9F-173FE80F9998}" destId="{A09C38E0-9193-4488-8147-61C67743EB8C}" srcOrd="3" destOrd="0" parTransId="{990F73A9-594D-4198-AD74-D606F2598082}" sibTransId="{F981760D-4939-4577-9634-8DF2E097864D}"/>
    <dgm:cxn modelId="{783C2641-65B6-4E38-A3AE-4FBF33120B0B}" type="presOf" srcId="{7EA3C62C-2754-43F5-A697-66222D094341}" destId="{77F1EFBC-C22E-4D5D-8261-FE4CC0518EA4}" srcOrd="0" destOrd="4" presId="urn:microsoft.com/office/officeart/2005/8/layout/list1"/>
    <dgm:cxn modelId="{D8C66334-942A-4375-810C-63F4AA908089}" srcId="{7AB30533-3C7D-4748-8D9F-173FE80F9998}" destId="{7338A351-633C-4F66-9FF2-349AC855AEB4}" srcOrd="0" destOrd="0" parTransId="{BEF77F20-E9D3-4046-87A7-2AA828BA137A}" sibTransId="{63A9FE03-C6AD-4E34-BB02-54E87EE8433F}"/>
    <dgm:cxn modelId="{AF614A2F-DDD8-42F7-825D-6A48EF7E9401}" type="presOf" srcId="{FAB30299-95B2-4340-AB9A-02310F00855E}" destId="{93A25796-833B-4B27-9F27-37188C4F03DE}" srcOrd="0" destOrd="0" presId="urn:microsoft.com/office/officeart/2005/8/layout/list1"/>
    <dgm:cxn modelId="{0110540C-EA5B-4783-BA6D-AE6EEC4031C3}" srcId="{7338A351-633C-4F66-9FF2-349AC855AEB4}" destId="{E08B4D6F-F32C-4D95-B062-D674173EFD73}" srcOrd="0" destOrd="0" parTransId="{0D2F8983-8077-4126-9ADC-99B9464E70AD}" sibTransId="{7894F13E-9FCD-4C82-BA3B-BE1B674C8E0E}"/>
    <dgm:cxn modelId="{5E4CFB6C-7D1A-4D40-8893-9FA69F8D1543}" srcId="{7338A351-633C-4F66-9FF2-349AC855AEB4}" destId="{2A86A668-55FB-4261-9877-067A905E21EC}" srcOrd="3" destOrd="0" parTransId="{96C10F33-05F8-452E-A7FD-6A4152631613}" sibTransId="{9D4CBCF3-C27D-4EE4-8E5A-69B4AF64EF3B}"/>
    <dgm:cxn modelId="{B5EA5B34-0483-481F-8D62-AEF5C095936E}" srcId="{7AB30533-3C7D-4748-8D9F-173FE80F9998}" destId="{4C59F4D7-376D-4062-8862-6DC734D47D20}" srcOrd="2" destOrd="0" parTransId="{BF4B8B91-EDB6-4DD0-9118-166EF4333E26}" sibTransId="{BCD0A556-F9E0-4B04-889F-43BA57B37696}"/>
    <dgm:cxn modelId="{C7257FFE-E2CD-4761-ADEF-36906BACA0E8}" srcId="{93C3AFB6-49A9-4564-AA70-D08FE68C1CF9}" destId="{55772A9B-25D0-446E-87FB-E972F69D2B23}" srcOrd="1" destOrd="0" parTransId="{C17DD7E9-A912-404A-A96C-11A2FC55EBA5}" sibTransId="{69FCFFD7-47E2-4998-8948-A42092EE4D3E}"/>
    <dgm:cxn modelId="{FCBB9A73-E43B-47EA-8C3F-C15BA5B7A5A3}" type="presOf" srcId="{D3A34E91-5C3F-4590-93F3-3B217DE08DE1}" destId="{77F1EFBC-C22E-4D5D-8261-FE4CC0518EA4}" srcOrd="0" destOrd="2" presId="urn:microsoft.com/office/officeart/2005/8/layout/list1"/>
    <dgm:cxn modelId="{5BDD0B5F-CD56-458F-A051-2C547B8DD413}" srcId="{4C59F4D7-376D-4062-8862-6DC734D47D20}" destId="{FAB30299-95B2-4340-AB9A-02310F00855E}" srcOrd="0" destOrd="0" parTransId="{8ADEAE99-304B-4749-AE94-5DE44CCCA8DE}" sibTransId="{ABB76F0D-F23C-4481-96D0-0D9E823B4018}"/>
    <dgm:cxn modelId="{CDE59251-B912-4123-9F52-2041AB2BF35D}" type="presOf" srcId="{FEC5250F-BE44-4A57-92B3-3995970058BB}" destId="{2DA49B06-80E0-4BFD-BE5D-9A92784C7F1C}" srcOrd="0" destOrd="1" presId="urn:microsoft.com/office/officeart/2005/8/layout/list1"/>
    <dgm:cxn modelId="{9588E6D4-729F-4C94-8C52-B2D353B9EA7C}" type="presOf" srcId="{7338A351-633C-4F66-9FF2-349AC855AEB4}" destId="{716C2A70-531E-4585-B019-79012931A60B}" srcOrd="1" destOrd="0" presId="urn:microsoft.com/office/officeart/2005/8/layout/list1"/>
    <dgm:cxn modelId="{DF2AAE67-60A7-403E-8668-616D9B9A5FAA}" type="presOf" srcId="{55772A9B-25D0-446E-87FB-E972F69D2B23}" destId="{766F42E4-5029-448B-8723-417371CE0B17}" srcOrd="0" destOrd="1" presId="urn:microsoft.com/office/officeart/2005/8/layout/list1"/>
    <dgm:cxn modelId="{98C20E8A-387A-44E8-9B66-BBA661CD314B}" type="presOf" srcId="{77B4DD04-11F7-4CE7-B706-6C26B1077241}" destId="{2DA49B06-80E0-4BFD-BE5D-9A92784C7F1C}" srcOrd="0" destOrd="0" presId="urn:microsoft.com/office/officeart/2005/8/layout/list1"/>
    <dgm:cxn modelId="{3D0C6DB5-0F90-447B-88F3-059EAC148AD3}" type="presOf" srcId="{2A86A668-55FB-4261-9877-067A905E21EC}" destId="{77F1EFBC-C22E-4D5D-8261-FE4CC0518EA4}" srcOrd="0" destOrd="3" presId="urn:microsoft.com/office/officeart/2005/8/layout/list1"/>
    <dgm:cxn modelId="{974B70FF-9918-43EC-817F-195E5310FD39}" type="presOf" srcId="{4C59F4D7-376D-4062-8862-6DC734D47D20}" destId="{9C369214-7A6F-4277-B303-E695E9ACFC1F}" srcOrd="1" destOrd="0" presId="urn:microsoft.com/office/officeart/2005/8/layout/list1"/>
    <dgm:cxn modelId="{B74672F7-518C-48C7-9005-92A61B70BEE8}" srcId="{7338A351-633C-4F66-9FF2-349AC855AEB4}" destId="{D3A34E91-5C3F-4590-93F3-3B217DE08DE1}" srcOrd="2" destOrd="0" parTransId="{60FF7E1B-5A93-4219-AA77-AEDE05CE9933}" sibTransId="{DB7D7789-C1D7-4540-AEA4-CA841553ACF8}"/>
    <dgm:cxn modelId="{FE75CF53-1028-4B3C-AA5A-FB9392275E15}" srcId="{A09C38E0-9193-4488-8147-61C67743EB8C}" destId="{77B4DD04-11F7-4CE7-B706-6C26B1077241}" srcOrd="0" destOrd="0" parTransId="{678F3F10-4BB5-4D7D-B9ED-C089515A7BAF}" sibTransId="{6DB85613-7F8F-45BD-A80F-3CE7F44AEB03}"/>
    <dgm:cxn modelId="{2544657A-5ECA-44EF-974B-DC3EA1EC5437}" type="presOf" srcId="{BA53A99C-8006-47F8-AAA7-46F72A66B11E}" destId="{77F1EFBC-C22E-4D5D-8261-FE4CC0518EA4}" srcOrd="0" destOrd="1" presId="urn:microsoft.com/office/officeart/2005/8/layout/list1"/>
    <dgm:cxn modelId="{2DAAD615-71A7-4581-9548-51D4408A8E6F}" type="presParOf" srcId="{6A63A048-63E5-464C-8E7B-30A351DBB8E6}" destId="{5D834D29-A4A5-43D7-ACD1-8A8D86F4287B}" srcOrd="0" destOrd="0" presId="urn:microsoft.com/office/officeart/2005/8/layout/list1"/>
    <dgm:cxn modelId="{379676CB-DC94-4489-BBA4-D61FA879E074}" type="presParOf" srcId="{5D834D29-A4A5-43D7-ACD1-8A8D86F4287B}" destId="{99EB6B71-44F2-4238-BE4D-9A56C1DEDDDE}" srcOrd="0" destOrd="0" presId="urn:microsoft.com/office/officeart/2005/8/layout/list1"/>
    <dgm:cxn modelId="{891BB42C-2EF0-4CD9-BA25-09BD386ABA5E}" type="presParOf" srcId="{5D834D29-A4A5-43D7-ACD1-8A8D86F4287B}" destId="{716C2A70-531E-4585-B019-79012931A60B}" srcOrd="1" destOrd="0" presId="urn:microsoft.com/office/officeart/2005/8/layout/list1"/>
    <dgm:cxn modelId="{C2A10414-DABD-4F55-8623-3AF407076CFE}" type="presParOf" srcId="{6A63A048-63E5-464C-8E7B-30A351DBB8E6}" destId="{7943B041-FF6D-4303-A9CC-5112D2837684}" srcOrd="1" destOrd="0" presId="urn:microsoft.com/office/officeart/2005/8/layout/list1"/>
    <dgm:cxn modelId="{63FD5FD6-2140-4B40-A906-A1E8FA52FA19}" type="presParOf" srcId="{6A63A048-63E5-464C-8E7B-30A351DBB8E6}" destId="{77F1EFBC-C22E-4D5D-8261-FE4CC0518EA4}" srcOrd="2" destOrd="0" presId="urn:microsoft.com/office/officeart/2005/8/layout/list1"/>
    <dgm:cxn modelId="{8F7355FA-2F35-45EF-992D-5DB7B89703B3}" type="presParOf" srcId="{6A63A048-63E5-464C-8E7B-30A351DBB8E6}" destId="{B84ABC31-82D4-4B08-B436-FAE68CF0D831}" srcOrd="3" destOrd="0" presId="urn:microsoft.com/office/officeart/2005/8/layout/list1"/>
    <dgm:cxn modelId="{7AC8640F-D9D6-4187-850A-F68DF0872ABC}" type="presParOf" srcId="{6A63A048-63E5-464C-8E7B-30A351DBB8E6}" destId="{CD456952-00A1-460C-96AD-72513F1936B9}" srcOrd="4" destOrd="0" presId="urn:microsoft.com/office/officeart/2005/8/layout/list1"/>
    <dgm:cxn modelId="{753A2383-149E-451B-B1C1-51D6D09BB3E6}" type="presParOf" srcId="{CD456952-00A1-460C-96AD-72513F1936B9}" destId="{107B93CE-7BCE-426E-B830-3463A5DCA85C}" srcOrd="0" destOrd="0" presId="urn:microsoft.com/office/officeart/2005/8/layout/list1"/>
    <dgm:cxn modelId="{DFDB27F4-E096-430B-99BF-605045E03DB9}" type="presParOf" srcId="{CD456952-00A1-460C-96AD-72513F1936B9}" destId="{D967E2D1-43D6-4499-ADD6-6E45DFA129AC}" srcOrd="1" destOrd="0" presId="urn:microsoft.com/office/officeart/2005/8/layout/list1"/>
    <dgm:cxn modelId="{AE2517D4-3937-42D3-8CF1-5653A0106368}" type="presParOf" srcId="{6A63A048-63E5-464C-8E7B-30A351DBB8E6}" destId="{6D565C4B-9066-40B6-B2FE-3767FA186727}" srcOrd="5" destOrd="0" presId="urn:microsoft.com/office/officeart/2005/8/layout/list1"/>
    <dgm:cxn modelId="{04B30C97-0C43-4B83-8ECD-9E3A1CEE2334}" type="presParOf" srcId="{6A63A048-63E5-464C-8E7B-30A351DBB8E6}" destId="{766F42E4-5029-448B-8723-417371CE0B17}" srcOrd="6" destOrd="0" presId="urn:microsoft.com/office/officeart/2005/8/layout/list1"/>
    <dgm:cxn modelId="{63BB2EE7-8317-4528-BDA0-DBF95B32D456}" type="presParOf" srcId="{6A63A048-63E5-464C-8E7B-30A351DBB8E6}" destId="{39591048-F4D1-4287-A026-29519260F8CD}" srcOrd="7" destOrd="0" presId="urn:microsoft.com/office/officeart/2005/8/layout/list1"/>
    <dgm:cxn modelId="{D70F865E-11F1-42CC-9E26-8F0780188F74}" type="presParOf" srcId="{6A63A048-63E5-464C-8E7B-30A351DBB8E6}" destId="{97B24719-9C42-411C-BDA4-227284CB566B}" srcOrd="8" destOrd="0" presId="urn:microsoft.com/office/officeart/2005/8/layout/list1"/>
    <dgm:cxn modelId="{6DFACCF4-1690-4023-B802-392C6B074F47}" type="presParOf" srcId="{97B24719-9C42-411C-BDA4-227284CB566B}" destId="{35378814-A2E8-40E1-AD54-5CCC00666339}" srcOrd="0" destOrd="0" presId="urn:microsoft.com/office/officeart/2005/8/layout/list1"/>
    <dgm:cxn modelId="{CC1DF4BB-8862-454E-B617-53E2307A411F}" type="presParOf" srcId="{97B24719-9C42-411C-BDA4-227284CB566B}" destId="{9C369214-7A6F-4277-B303-E695E9ACFC1F}" srcOrd="1" destOrd="0" presId="urn:microsoft.com/office/officeart/2005/8/layout/list1"/>
    <dgm:cxn modelId="{1C4718D5-6260-4F8B-BF51-86583222F2F9}" type="presParOf" srcId="{6A63A048-63E5-464C-8E7B-30A351DBB8E6}" destId="{EEF314CD-2299-42AF-AC4B-9FF590F07DDC}" srcOrd="9" destOrd="0" presId="urn:microsoft.com/office/officeart/2005/8/layout/list1"/>
    <dgm:cxn modelId="{13D7F315-0EBC-447E-B91C-9EA4FAA6FFB2}" type="presParOf" srcId="{6A63A048-63E5-464C-8E7B-30A351DBB8E6}" destId="{93A25796-833B-4B27-9F27-37188C4F03DE}" srcOrd="10" destOrd="0" presId="urn:microsoft.com/office/officeart/2005/8/layout/list1"/>
    <dgm:cxn modelId="{28A398F8-5D68-40A9-934C-3B9FF48DFD76}" type="presParOf" srcId="{6A63A048-63E5-464C-8E7B-30A351DBB8E6}" destId="{250A793E-F406-47BE-874F-880837D86526}" srcOrd="11" destOrd="0" presId="urn:microsoft.com/office/officeart/2005/8/layout/list1"/>
    <dgm:cxn modelId="{BE2CC268-FA5B-4624-8813-396B0B07287A}" type="presParOf" srcId="{6A63A048-63E5-464C-8E7B-30A351DBB8E6}" destId="{3E4660C9-8097-4FBF-A969-86D8E7BD95D3}" srcOrd="12" destOrd="0" presId="urn:microsoft.com/office/officeart/2005/8/layout/list1"/>
    <dgm:cxn modelId="{E5EA745A-EF8E-4791-B066-97966294C6CB}" type="presParOf" srcId="{3E4660C9-8097-4FBF-A969-86D8E7BD95D3}" destId="{9ABE0F11-22EE-4028-812F-FAA59BED1110}" srcOrd="0" destOrd="0" presId="urn:microsoft.com/office/officeart/2005/8/layout/list1"/>
    <dgm:cxn modelId="{365E6EA5-7DE9-4B4F-BBE1-6D8E43376A0D}" type="presParOf" srcId="{3E4660C9-8097-4FBF-A969-86D8E7BD95D3}" destId="{E887998A-8EFB-43F8-A3AE-5F6EE9119DEC}" srcOrd="1" destOrd="0" presId="urn:microsoft.com/office/officeart/2005/8/layout/list1"/>
    <dgm:cxn modelId="{9F69836D-0040-4A0D-BC35-6A7A8750565F}" type="presParOf" srcId="{6A63A048-63E5-464C-8E7B-30A351DBB8E6}" destId="{05E3E4A5-D676-4E85-BC99-E57763E03321}" srcOrd="13" destOrd="0" presId="urn:microsoft.com/office/officeart/2005/8/layout/list1"/>
    <dgm:cxn modelId="{44B6E399-F5D6-46AE-AE32-5FDBF7B8341F}" type="presParOf" srcId="{6A63A048-63E5-464C-8E7B-30A351DBB8E6}" destId="{2DA49B06-80E0-4BFD-BE5D-9A92784C7F1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30533-3C7D-4748-8D9F-173FE80F9998}"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7338A351-633C-4F66-9FF2-349AC855AEB4}">
      <dgm:prSet phldrT="[Text]" custT="1"/>
      <dgm:spPr/>
      <dgm:t>
        <a:bodyPr/>
        <a:lstStyle/>
        <a:p>
          <a:r>
            <a:rPr lang="en-US" sz="1800" dirty="0" smtClean="0"/>
            <a:t>5’ 4bp Overhang</a:t>
          </a:r>
          <a:endParaRPr lang="en-US" sz="1800" dirty="0"/>
        </a:p>
      </dgm:t>
    </dgm:pt>
    <dgm:pt modelId="{BEF77F20-E9D3-4046-87A7-2AA828BA137A}" type="parTrans" cxnId="{D8C66334-942A-4375-810C-63F4AA908089}">
      <dgm:prSet/>
      <dgm:spPr/>
      <dgm:t>
        <a:bodyPr/>
        <a:lstStyle/>
        <a:p>
          <a:endParaRPr lang="en-US" sz="4000"/>
        </a:p>
      </dgm:t>
    </dgm:pt>
    <dgm:pt modelId="{63A9FE03-C6AD-4E34-BB02-54E87EE8433F}" type="sibTrans" cxnId="{D8C66334-942A-4375-810C-63F4AA908089}">
      <dgm:prSet/>
      <dgm:spPr/>
      <dgm:t>
        <a:bodyPr/>
        <a:lstStyle/>
        <a:p>
          <a:endParaRPr lang="en-US" sz="4000"/>
        </a:p>
      </dgm:t>
    </dgm:pt>
    <dgm:pt modelId="{1C60E2FD-9E49-461D-ADD3-5BD41C417905}">
      <dgm:prSet custT="1"/>
      <dgm:spPr/>
      <dgm:t>
        <a:bodyPr/>
        <a:lstStyle/>
        <a:p>
          <a:r>
            <a:rPr lang="en-US" sz="1800" smtClean="0"/>
            <a:t>BamHI G/GATCC</a:t>
          </a:r>
        </a:p>
      </dgm:t>
    </dgm:pt>
    <dgm:pt modelId="{4AC85A01-556D-4A60-8ED0-2613CC6D4402}" type="parTrans" cxnId="{3DA1439F-C4A5-4AD7-905A-7B4910C32B9A}">
      <dgm:prSet/>
      <dgm:spPr/>
      <dgm:t>
        <a:bodyPr/>
        <a:lstStyle/>
        <a:p>
          <a:endParaRPr lang="en-US"/>
        </a:p>
      </dgm:t>
    </dgm:pt>
    <dgm:pt modelId="{4FFAC739-DB79-4E01-B29D-1FF78A266572}" type="sibTrans" cxnId="{3DA1439F-C4A5-4AD7-905A-7B4910C32B9A}">
      <dgm:prSet/>
      <dgm:spPr/>
      <dgm:t>
        <a:bodyPr/>
        <a:lstStyle/>
        <a:p>
          <a:endParaRPr lang="en-US"/>
        </a:p>
      </dgm:t>
    </dgm:pt>
    <dgm:pt modelId="{E69A92D0-8059-417C-B8EC-3B4670596911}">
      <dgm:prSet custT="1"/>
      <dgm:spPr/>
      <dgm:t>
        <a:bodyPr/>
        <a:lstStyle/>
        <a:p>
          <a:r>
            <a:rPr lang="en-US" sz="1800" smtClean="0"/>
            <a:t>XbaI T/CTAGA</a:t>
          </a:r>
        </a:p>
      </dgm:t>
    </dgm:pt>
    <dgm:pt modelId="{9504D65A-8023-4C3F-B527-8911C0222F61}" type="parTrans" cxnId="{31C6ABC7-5E3F-4C02-AC05-77FB020BDFBE}">
      <dgm:prSet/>
      <dgm:spPr/>
      <dgm:t>
        <a:bodyPr/>
        <a:lstStyle/>
        <a:p>
          <a:endParaRPr lang="en-US"/>
        </a:p>
      </dgm:t>
    </dgm:pt>
    <dgm:pt modelId="{77814275-E792-470A-8C8B-5164178DB96E}" type="sibTrans" cxnId="{31C6ABC7-5E3F-4C02-AC05-77FB020BDFBE}">
      <dgm:prSet/>
      <dgm:spPr/>
      <dgm:t>
        <a:bodyPr/>
        <a:lstStyle/>
        <a:p>
          <a:endParaRPr lang="en-US"/>
        </a:p>
      </dgm:t>
    </dgm:pt>
    <dgm:pt modelId="{8DB94909-15B5-48D0-8811-1D552BD53E1F}">
      <dgm:prSet custT="1"/>
      <dgm:spPr/>
      <dgm:t>
        <a:bodyPr/>
        <a:lstStyle/>
        <a:p>
          <a:r>
            <a:rPr lang="en-US" sz="1800" smtClean="0"/>
            <a:t>EcoRI G/AATTC</a:t>
          </a:r>
        </a:p>
      </dgm:t>
    </dgm:pt>
    <dgm:pt modelId="{AFF14B85-F5B5-4165-B334-A0A1473DB15C}" type="parTrans" cxnId="{A64FC552-CF41-4AA0-86B3-36AFD97820DB}">
      <dgm:prSet/>
      <dgm:spPr/>
      <dgm:t>
        <a:bodyPr/>
        <a:lstStyle/>
        <a:p>
          <a:endParaRPr lang="en-US"/>
        </a:p>
      </dgm:t>
    </dgm:pt>
    <dgm:pt modelId="{185409CF-5B40-423B-B25D-5486E66EAA2F}" type="sibTrans" cxnId="{A64FC552-CF41-4AA0-86B3-36AFD97820DB}">
      <dgm:prSet/>
      <dgm:spPr/>
      <dgm:t>
        <a:bodyPr/>
        <a:lstStyle/>
        <a:p>
          <a:endParaRPr lang="en-US"/>
        </a:p>
      </dgm:t>
    </dgm:pt>
    <dgm:pt modelId="{B43286F3-935C-4C0D-AA72-6C5096B7F29A}">
      <dgm:prSet custT="1"/>
      <dgm:spPr/>
      <dgm:t>
        <a:bodyPr/>
        <a:lstStyle/>
        <a:p>
          <a:r>
            <a:rPr lang="en-US" sz="1800" smtClean="0"/>
            <a:t>3' 4bp Overhang</a:t>
          </a:r>
        </a:p>
      </dgm:t>
    </dgm:pt>
    <dgm:pt modelId="{F3051C5B-488F-4349-9827-687BE08E7D6A}" type="parTrans" cxnId="{571B1D43-F8EB-4B11-9070-395C883E916B}">
      <dgm:prSet/>
      <dgm:spPr/>
      <dgm:t>
        <a:bodyPr/>
        <a:lstStyle/>
        <a:p>
          <a:endParaRPr lang="en-US"/>
        </a:p>
      </dgm:t>
    </dgm:pt>
    <dgm:pt modelId="{9D519534-FF70-4A9D-87F5-9A1E18EEE824}" type="sibTrans" cxnId="{571B1D43-F8EB-4B11-9070-395C883E916B}">
      <dgm:prSet/>
      <dgm:spPr/>
      <dgm:t>
        <a:bodyPr/>
        <a:lstStyle/>
        <a:p>
          <a:endParaRPr lang="en-US"/>
        </a:p>
      </dgm:t>
    </dgm:pt>
    <dgm:pt modelId="{DEC91962-651B-4666-8512-20FD3EBD32E8}">
      <dgm:prSet custT="1"/>
      <dgm:spPr/>
      <dgm:t>
        <a:bodyPr/>
        <a:lstStyle/>
        <a:p>
          <a:r>
            <a:rPr lang="en-US" sz="1800" smtClean="0"/>
            <a:t>PstI CTGCA/G</a:t>
          </a:r>
        </a:p>
      </dgm:t>
    </dgm:pt>
    <dgm:pt modelId="{0CE1773F-9A13-4754-B140-A4C0B717B1F2}" type="parTrans" cxnId="{EA125000-5FB2-49DA-B3CA-2693F3C7634B}">
      <dgm:prSet/>
      <dgm:spPr/>
      <dgm:t>
        <a:bodyPr/>
        <a:lstStyle/>
        <a:p>
          <a:endParaRPr lang="en-US"/>
        </a:p>
      </dgm:t>
    </dgm:pt>
    <dgm:pt modelId="{47DE4CDE-4873-4C93-A335-44D4FD6D6B3A}" type="sibTrans" cxnId="{EA125000-5FB2-49DA-B3CA-2693F3C7634B}">
      <dgm:prSet/>
      <dgm:spPr/>
      <dgm:t>
        <a:bodyPr/>
        <a:lstStyle/>
        <a:p>
          <a:endParaRPr lang="en-US"/>
        </a:p>
      </dgm:t>
    </dgm:pt>
    <dgm:pt modelId="{2B648578-F269-424D-8347-BB4B53610A66}">
      <dgm:prSet custT="1"/>
      <dgm:spPr/>
      <dgm:t>
        <a:bodyPr/>
        <a:lstStyle/>
        <a:p>
          <a:r>
            <a:rPr lang="en-US" sz="1800" smtClean="0"/>
            <a:t>5' 2bp Overhang</a:t>
          </a:r>
        </a:p>
      </dgm:t>
    </dgm:pt>
    <dgm:pt modelId="{312F6913-6FB9-4EE5-8AB4-E172DFB67249}" type="parTrans" cxnId="{F58B58F1-ED32-4FE1-87D6-10BE669BEEEE}">
      <dgm:prSet/>
      <dgm:spPr/>
      <dgm:t>
        <a:bodyPr/>
        <a:lstStyle/>
        <a:p>
          <a:endParaRPr lang="en-US"/>
        </a:p>
      </dgm:t>
    </dgm:pt>
    <dgm:pt modelId="{E4A47503-2656-4630-996D-2650C7823F3B}" type="sibTrans" cxnId="{F58B58F1-ED32-4FE1-87D6-10BE669BEEEE}">
      <dgm:prSet/>
      <dgm:spPr/>
      <dgm:t>
        <a:bodyPr/>
        <a:lstStyle/>
        <a:p>
          <a:endParaRPr lang="en-US"/>
        </a:p>
      </dgm:t>
    </dgm:pt>
    <dgm:pt modelId="{ACEE88DD-56E9-4EF1-993A-E8A9038A6235}">
      <dgm:prSet custT="1"/>
      <dgm:spPr/>
      <dgm:t>
        <a:bodyPr/>
        <a:lstStyle/>
        <a:p>
          <a:r>
            <a:rPr lang="en-US" sz="1800" dirty="0" err="1" smtClean="0"/>
            <a:t>NdeI</a:t>
          </a:r>
          <a:r>
            <a:rPr lang="en-US" sz="1800" dirty="0" smtClean="0"/>
            <a:t> CA/TATG</a:t>
          </a:r>
        </a:p>
      </dgm:t>
    </dgm:pt>
    <dgm:pt modelId="{E93B0E9D-EBE8-48E5-8B2A-EE6B26B509FF}" type="parTrans" cxnId="{56B48A9D-E626-4943-8299-B41EDA77607B}">
      <dgm:prSet/>
      <dgm:spPr/>
      <dgm:t>
        <a:bodyPr/>
        <a:lstStyle/>
        <a:p>
          <a:endParaRPr lang="en-US"/>
        </a:p>
      </dgm:t>
    </dgm:pt>
    <dgm:pt modelId="{0B843667-D6E8-411D-8FD8-8B7C80FA66DB}" type="sibTrans" cxnId="{56B48A9D-E626-4943-8299-B41EDA77607B}">
      <dgm:prSet/>
      <dgm:spPr/>
      <dgm:t>
        <a:bodyPr/>
        <a:lstStyle/>
        <a:p>
          <a:endParaRPr lang="en-US"/>
        </a:p>
      </dgm:t>
    </dgm:pt>
    <dgm:pt modelId="{8F3AC8FA-C1B9-4FD4-8D8C-79C700779DEC}">
      <dgm:prSet custT="1"/>
      <dgm:spPr/>
      <dgm:t>
        <a:bodyPr/>
        <a:lstStyle/>
        <a:p>
          <a:r>
            <a:rPr lang="en-US" sz="1800" smtClean="0"/>
            <a:t>3' 2bp Overhang</a:t>
          </a:r>
        </a:p>
      </dgm:t>
    </dgm:pt>
    <dgm:pt modelId="{18CE81A5-63C0-424D-BD0E-B1F72FB8D5B5}" type="parTrans" cxnId="{934F743C-2FB1-44B4-8E39-D9A01686CE0A}">
      <dgm:prSet/>
      <dgm:spPr/>
      <dgm:t>
        <a:bodyPr/>
        <a:lstStyle/>
        <a:p>
          <a:endParaRPr lang="en-US"/>
        </a:p>
      </dgm:t>
    </dgm:pt>
    <dgm:pt modelId="{1A2D7D96-5683-48BF-A430-478FD41ACBCD}" type="sibTrans" cxnId="{934F743C-2FB1-44B4-8E39-D9A01686CE0A}">
      <dgm:prSet/>
      <dgm:spPr/>
      <dgm:t>
        <a:bodyPr/>
        <a:lstStyle/>
        <a:p>
          <a:endParaRPr lang="en-US"/>
        </a:p>
      </dgm:t>
    </dgm:pt>
    <dgm:pt modelId="{BE03BEA7-34C6-4C28-A865-CB6B4DE9C349}">
      <dgm:prSet custT="1"/>
      <dgm:spPr/>
      <dgm:t>
        <a:bodyPr/>
        <a:lstStyle/>
        <a:p>
          <a:r>
            <a:rPr lang="en-US" sz="1800" dirty="0" err="1" smtClean="0"/>
            <a:t>PacI</a:t>
          </a:r>
          <a:r>
            <a:rPr lang="en-US" sz="1800" dirty="0" smtClean="0"/>
            <a:t> TTAAT/TAA</a:t>
          </a:r>
        </a:p>
      </dgm:t>
    </dgm:pt>
    <dgm:pt modelId="{83FC7287-D66A-49A7-842D-E6BC7A710E7A}" type="parTrans" cxnId="{31C829B0-501F-4B09-83E1-3961C1DA62AE}">
      <dgm:prSet/>
      <dgm:spPr/>
      <dgm:t>
        <a:bodyPr/>
        <a:lstStyle/>
        <a:p>
          <a:endParaRPr lang="en-US"/>
        </a:p>
      </dgm:t>
    </dgm:pt>
    <dgm:pt modelId="{759955C8-1641-406D-9AC9-1DB59C918EDE}" type="sibTrans" cxnId="{31C829B0-501F-4B09-83E1-3961C1DA62AE}">
      <dgm:prSet/>
      <dgm:spPr/>
      <dgm:t>
        <a:bodyPr/>
        <a:lstStyle/>
        <a:p>
          <a:endParaRPr lang="en-US"/>
        </a:p>
      </dgm:t>
    </dgm:pt>
    <dgm:pt modelId="{6A63A048-63E5-464C-8E7B-30A351DBB8E6}" type="pres">
      <dgm:prSet presAssocID="{7AB30533-3C7D-4748-8D9F-173FE80F9998}" presName="linear" presStyleCnt="0">
        <dgm:presLayoutVars>
          <dgm:dir/>
          <dgm:animLvl val="lvl"/>
          <dgm:resizeHandles val="exact"/>
        </dgm:presLayoutVars>
      </dgm:prSet>
      <dgm:spPr/>
      <dgm:t>
        <a:bodyPr/>
        <a:lstStyle/>
        <a:p>
          <a:endParaRPr lang="en-US"/>
        </a:p>
      </dgm:t>
    </dgm:pt>
    <dgm:pt modelId="{5D834D29-A4A5-43D7-ACD1-8A8D86F4287B}" type="pres">
      <dgm:prSet presAssocID="{7338A351-633C-4F66-9FF2-349AC855AEB4}" presName="parentLin" presStyleCnt="0"/>
      <dgm:spPr/>
    </dgm:pt>
    <dgm:pt modelId="{99EB6B71-44F2-4238-BE4D-9A56C1DEDDDE}" type="pres">
      <dgm:prSet presAssocID="{7338A351-633C-4F66-9FF2-349AC855AEB4}" presName="parentLeftMargin" presStyleLbl="node1" presStyleIdx="0" presStyleCnt="4"/>
      <dgm:spPr/>
      <dgm:t>
        <a:bodyPr/>
        <a:lstStyle/>
        <a:p>
          <a:endParaRPr lang="en-US"/>
        </a:p>
      </dgm:t>
    </dgm:pt>
    <dgm:pt modelId="{716C2A70-531E-4585-B019-79012931A60B}" type="pres">
      <dgm:prSet presAssocID="{7338A351-633C-4F66-9FF2-349AC855AEB4}" presName="parentText" presStyleLbl="node1" presStyleIdx="0" presStyleCnt="4">
        <dgm:presLayoutVars>
          <dgm:chMax val="0"/>
          <dgm:bulletEnabled val="1"/>
        </dgm:presLayoutVars>
      </dgm:prSet>
      <dgm:spPr/>
      <dgm:t>
        <a:bodyPr/>
        <a:lstStyle/>
        <a:p>
          <a:endParaRPr lang="en-US"/>
        </a:p>
      </dgm:t>
    </dgm:pt>
    <dgm:pt modelId="{7943B041-FF6D-4303-A9CC-5112D2837684}" type="pres">
      <dgm:prSet presAssocID="{7338A351-633C-4F66-9FF2-349AC855AEB4}" presName="negativeSpace" presStyleCnt="0"/>
      <dgm:spPr/>
    </dgm:pt>
    <dgm:pt modelId="{77F1EFBC-C22E-4D5D-8261-FE4CC0518EA4}" type="pres">
      <dgm:prSet presAssocID="{7338A351-633C-4F66-9FF2-349AC855AEB4}" presName="childText" presStyleLbl="conFgAcc1" presStyleIdx="0" presStyleCnt="4">
        <dgm:presLayoutVars>
          <dgm:bulletEnabled val="1"/>
        </dgm:presLayoutVars>
      </dgm:prSet>
      <dgm:spPr/>
      <dgm:t>
        <a:bodyPr/>
        <a:lstStyle/>
        <a:p>
          <a:endParaRPr lang="en-US"/>
        </a:p>
      </dgm:t>
    </dgm:pt>
    <dgm:pt modelId="{B84ABC31-82D4-4B08-B436-FAE68CF0D831}" type="pres">
      <dgm:prSet presAssocID="{63A9FE03-C6AD-4E34-BB02-54E87EE8433F}" presName="spaceBetweenRectangles" presStyleCnt="0"/>
      <dgm:spPr/>
    </dgm:pt>
    <dgm:pt modelId="{B93B6332-87A7-4ECC-B787-52CAB00080E6}" type="pres">
      <dgm:prSet presAssocID="{B43286F3-935C-4C0D-AA72-6C5096B7F29A}" presName="parentLin" presStyleCnt="0"/>
      <dgm:spPr/>
    </dgm:pt>
    <dgm:pt modelId="{5A0A48AD-F8D8-4767-AEDE-643F0418C9B6}" type="pres">
      <dgm:prSet presAssocID="{B43286F3-935C-4C0D-AA72-6C5096B7F29A}" presName="parentLeftMargin" presStyleLbl="node1" presStyleIdx="0" presStyleCnt="4"/>
      <dgm:spPr/>
      <dgm:t>
        <a:bodyPr/>
        <a:lstStyle/>
        <a:p>
          <a:endParaRPr lang="en-US"/>
        </a:p>
      </dgm:t>
    </dgm:pt>
    <dgm:pt modelId="{EA40FEE0-94FD-4A88-B348-7CF0C2AF333F}" type="pres">
      <dgm:prSet presAssocID="{B43286F3-935C-4C0D-AA72-6C5096B7F29A}" presName="parentText" presStyleLbl="node1" presStyleIdx="1" presStyleCnt="4">
        <dgm:presLayoutVars>
          <dgm:chMax val="0"/>
          <dgm:bulletEnabled val="1"/>
        </dgm:presLayoutVars>
      </dgm:prSet>
      <dgm:spPr/>
      <dgm:t>
        <a:bodyPr/>
        <a:lstStyle/>
        <a:p>
          <a:endParaRPr lang="en-US"/>
        </a:p>
      </dgm:t>
    </dgm:pt>
    <dgm:pt modelId="{30B1BD1F-A3B9-4AFE-AE00-89BD4A54C939}" type="pres">
      <dgm:prSet presAssocID="{B43286F3-935C-4C0D-AA72-6C5096B7F29A}" presName="negativeSpace" presStyleCnt="0"/>
      <dgm:spPr/>
    </dgm:pt>
    <dgm:pt modelId="{0B6A7E96-4D68-4FF2-BB66-47E72246E9B5}" type="pres">
      <dgm:prSet presAssocID="{B43286F3-935C-4C0D-AA72-6C5096B7F29A}" presName="childText" presStyleLbl="conFgAcc1" presStyleIdx="1" presStyleCnt="4">
        <dgm:presLayoutVars>
          <dgm:bulletEnabled val="1"/>
        </dgm:presLayoutVars>
      </dgm:prSet>
      <dgm:spPr/>
      <dgm:t>
        <a:bodyPr/>
        <a:lstStyle/>
        <a:p>
          <a:endParaRPr lang="en-US"/>
        </a:p>
      </dgm:t>
    </dgm:pt>
    <dgm:pt modelId="{7E854158-F854-4022-BD9D-D247A0FBE8B1}" type="pres">
      <dgm:prSet presAssocID="{9D519534-FF70-4A9D-87F5-9A1E18EEE824}" presName="spaceBetweenRectangles" presStyleCnt="0"/>
      <dgm:spPr/>
    </dgm:pt>
    <dgm:pt modelId="{481B7DF6-495A-44AB-B90D-1DD2FB38DD82}" type="pres">
      <dgm:prSet presAssocID="{2B648578-F269-424D-8347-BB4B53610A66}" presName="parentLin" presStyleCnt="0"/>
      <dgm:spPr/>
    </dgm:pt>
    <dgm:pt modelId="{98A1C568-9FA1-4376-BF0A-ADC804DDB5B9}" type="pres">
      <dgm:prSet presAssocID="{2B648578-F269-424D-8347-BB4B53610A66}" presName="parentLeftMargin" presStyleLbl="node1" presStyleIdx="1" presStyleCnt="4"/>
      <dgm:spPr/>
      <dgm:t>
        <a:bodyPr/>
        <a:lstStyle/>
        <a:p>
          <a:endParaRPr lang="en-US"/>
        </a:p>
      </dgm:t>
    </dgm:pt>
    <dgm:pt modelId="{E1B17D41-D56C-43C1-8437-4F01A5ABEACB}" type="pres">
      <dgm:prSet presAssocID="{2B648578-F269-424D-8347-BB4B53610A66}" presName="parentText" presStyleLbl="node1" presStyleIdx="2" presStyleCnt="4">
        <dgm:presLayoutVars>
          <dgm:chMax val="0"/>
          <dgm:bulletEnabled val="1"/>
        </dgm:presLayoutVars>
      </dgm:prSet>
      <dgm:spPr/>
      <dgm:t>
        <a:bodyPr/>
        <a:lstStyle/>
        <a:p>
          <a:endParaRPr lang="en-US"/>
        </a:p>
      </dgm:t>
    </dgm:pt>
    <dgm:pt modelId="{41A99BDE-BB7D-4EAA-83E5-DCF5C1396F93}" type="pres">
      <dgm:prSet presAssocID="{2B648578-F269-424D-8347-BB4B53610A66}" presName="negativeSpace" presStyleCnt="0"/>
      <dgm:spPr/>
    </dgm:pt>
    <dgm:pt modelId="{15DC2452-AF7F-4C92-870E-AB8F573B5737}" type="pres">
      <dgm:prSet presAssocID="{2B648578-F269-424D-8347-BB4B53610A66}" presName="childText" presStyleLbl="conFgAcc1" presStyleIdx="2" presStyleCnt="4">
        <dgm:presLayoutVars>
          <dgm:bulletEnabled val="1"/>
        </dgm:presLayoutVars>
      </dgm:prSet>
      <dgm:spPr/>
      <dgm:t>
        <a:bodyPr/>
        <a:lstStyle/>
        <a:p>
          <a:endParaRPr lang="en-US"/>
        </a:p>
      </dgm:t>
    </dgm:pt>
    <dgm:pt modelId="{127E68FD-6D1E-4220-858A-A90AEFE197B9}" type="pres">
      <dgm:prSet presAssocID="{E4A47503-2656-4630-996D-2650C7823F3B}" presName="spaceBetweenRectangles" presStyleCnt="0"/>
      <dgm:spPr/>
    </dgm:pt>
    <dgm:pt modelId="{AF0BEC7A-0077-4FCB-88FE-24C056EA3E54}" type="pres">
      <dgm:prSet presAssocID="{8F3AC8FA-C1B9-4FD4-8D8C-79C700779DEC}" presName="parentLin" presStyleCnt="0"/>
      <dgm:spPr/>
    </dgm:pt>
    <dgm:pt modelId="{B67E99C6-EAE3-476F-BDB9-C0FBBD7E7F74}" type="pres">
      <dgm:prSet presAssocID="{8F3AC8FA-C1B9-4FD4-8D8C-79C700779DEC}" presName="parentLeftMargin" presStyleLbl="node1" presStyleIdx="2" presStyleCnt="4"/>
      <dgm:spPr/>
      <dgm:t>
        <a:bodyPr/>
        <a:lstStyle/>
        <a:p>
          <a:endParaRPr lang="en-US"/>
        </a:p>
      </dgm:t>
    </dgm:pt>
    <dgm:pt modelId="{93C86E5E-E2C7-4471-AAFE-BB6CF2682854}" type="pres">
      <dgm:prSet presAssocID="{8F3AC8FA-C1B9-4FD4-8D8C-79C700779DEC}" presName="parentText" presStyleLbl="node1" presStyleIdx="3" presStyleCnt="4">
        <dgm:presLayoutVars>
          <dgm:chMax val="0"/>
          <dgm:bulletEnabled val="1"/>
        </dgm:presLayoutVars>
      </dgm:prSet>
      <dgm:spPr/>
      <dgm:t>
        <a:bodyPr/>
        <a:lstStyle/>
        <a:p>
          <a:endParaRPr lang="en-US"/>
        </a:p>
      </dgm:t>
    </dgm:pt>
    <dgm:pt modelId="{23CABA97-3732-4B92-9DC7-ACEC2353CE9D}" type="pres">
      <dgm:prSet presAssocID="{8F3AC8FA-C1B9-4FD4-8D8C-79C700779DEC}" presName="negativeSpace" presStyleCnt="0"/>
      <dgm:spPr/>
    </dgm:pt>
    <dgm:pt modelId="{13A836B9-D991-431E-9F43-A47C466DD93F}" type="pres">
      <dgm:prSet presAssocID="{8F3AC8FA-C1B9-4FD4-8D8C-79C700779DEC}" presName="childText" presStyleLbl="conFgAcc1" presStyleIdx="3" presStyleCnt="4">
        <dgm:presLayoutVars>
          <dgm:bulletEnabled val="1"/>
        </dgm:presLayoutVars>
      </dgm:prSet>
      <dgm:spPr/>
      <dgm:t>
        <a:bodyPr/>
        <a:lstStyle/>
        <a:p>
          <a:endParaRPr lang="en-US"/>
        </a:p>
      </dgm:t>
    </dgm:pt>
  </dgm:ptLst>
  <dgm:cxnLst>
    <dgm:cxn modelId="{A5874699-31F2-40C2-A645-21CFEF957872}" type="presOf" srcId="{E69A92D0-8059-417C-B8EC-3B4670596911}" destId="{77F1EFBC-C22E-4D5D-8261-FE4CC0518EA4}" srcOrd="0" destOrd="1" presId="urn:microsoft.com/office/officeart/2005/8/layout/list1"/>
    <dgm:cxn modelId="{C9F0F988-8E91-47B7-8853-AC55E15A735E}" type="presOf" srcId="{8F3AC8FA-C1B9-4FD4-8D8C-79C700779DEC}" destId="{B67E99C6-EAE3-476F-BDB9-C0FBBD7E7F74}" srcOrd="0" destOrd="0" presId="urn:microsoft.com/office/officeart/2005/8/layout/list1"/>
    <dgm:cxn modelId="{9992092C-FC8F-4812-9E03-C2952E47B0DF}" type="presOf" srcId="{7AB30533-3C7D-4748-8D9F-173FE80F9998}" destId="{6A63A048-63E5-464C-8E7B-30A351DBB8E6}" srcOrd="0" destOrd="0" presId="urn:microsoft.com/office/officeart/2005/8/layout/list1"/>
    <dgm:cxn modelId="{4FFBEC11-63F5-4107-8027-EFE74A858FF0}" type="presOf" srcId="{7338A351-633C-4F66-9FF2-349AC855AEB4}" destId="{716C2A70-531E-4585-B019-79012931A60B}" srcOrd="1" destOrd="0" presId="urn:microsoft.com/office/officeart/2005/8/layout/list1"/>
    <dgm:cxn modelId="{EA125000-5FB2-49DA-B3CA-2693F3C7634B}" srcId="{B43286F3-935C-4C0D-AA72-6C5096B7F29A}" destId="{DEC91962-651B-4666-8512-20FD3EBD32E8}" srcOrd="0" destOrd="0" parTransId="{0CE1773F-9A13-4754-B140-A4C0B717B1F2}" sibTransId="{47DE4CDE-4873-4C93-A335-44D4FD6D6B3A}"/>
    <dgm:cxn modelId="{A64FC552-CF41-4AA0-86B3-36AFD97820DB}" srcId="{7338A351-633C-4F66-9FF2-349AC855AEB4}" destId="{8DB94909-15B5-48D0-8811-1D552BD53E1F}" srcOrd="2" destOrd="0" parTransId="{AFF14B85-F5B5-4165-B334-A0A1473DB15C}" sibTransId="{185409CF-5B40-423B-B25D-5486E66EAA2F}"/>
    <dgm:cxn modelId="{3DA1439F-C4A5-4AD7-905A-7B4910C32B9A}" srcId="{7338A351-633C-4F66-9FF2-349AC855AEB4}" destId="{1C60E2FD-9E49-461D-ADD3-5BD41C417905}" srcOrd="0" destOrd="0" parTransId="{4AC85A01-556D-4A60-8ED0-2613CC6D4402}" sibTransId="{4FFAC739-DB79-4E01-B29D-1FF78A266572}"/>
    <dgm:cxn modelId="{D8C66334-942A-4375-810C-63F4AA908089}" srcId="{7AB30533-3C7D-4748-8D9F-173FE80F9998}" destId="{7338A351-633C-4F66-9FF2-349AC855AEB4}" srcOrd="0" destOrd="0" parTransId="{BEF77F20-E9D3-4046-87A7-2AA828BA137A}" sibTransId="{63A9FE03-C6AD-4E34-BB02-54E87EE8433F}"/>
    <dgm:cxn modelId="{934F743C-2FB1-44B4-8E39-D9A01686CE0A}" srcId="{7AB30533-3C7D-4748-8D9F-173FE80F9998}" destId="{8F3AC8FA-C1B9-4FD4-8D8C-79C700779DEC}" srcOrd="3" destOrd="0" parTransId="{18CE81A5-63C0-424D-BD0E-B1F72FB8D5B5}" sibTransId="{1A2D7D96-5683-48BF-A430-478FD41ACBCD}"/>
    <dgm:cxn modelId="{2F3EA0B9-D75C-47CF-A048-3506D80B6F77}" type="presOf" srcId="{7338A351-633C-4F66-9FF2-349AC855AEB4}" destId="{99EB6B71-44F2-4238-BE4D-9A56C1DEDDDE}" srcOrd="0" destOrd="0" presId="urn:microsoft.com/office/officeart/2005/8/layout/list1"/>
    <dgm:cxn modelId="{ED04B6B4-8B17-40BE-B5AA-ED00F512F3E9}" type="presOf" srcId="{B43286F3-935C-4C0D-AA72-6C5096B7F29A}" destId="{5A0A48AD-F8D8-4767-AEDE-643F0418C9B6}" srcOrd="0" destOrd="0" presId="urn:microsoft.com/office/officeart/2005/8/layout/list1"/>
    <dgm:cxn modelId="{2AF8D5C3-BF9F-4DE3-B4E1-68E1EA01734B}" type="presOf" srcId="{2B648578-F269-424D-8347-BB4B53610A66}" destId="{98A1C568-9FA1-4376-BF0A-ADC804DDB5B9}" srcOrd="0" destOrd="0" presId="urn:microsoft.com/office/officeart/2005/8/layout/list1"/>
    <dgm:cxn modelId="{ADB56A1B-F2F5-4721-B816-6A2F6B5B3CBD}" type="presOf" srcId="{B43286F3-935C-4C0D-AA72-6C5096B7F29A}" destId="{EA40FEE0-94FD-4A88-B348-7CF0C2AF333F}" srcOrd="1" destOrd="0" presId="urn:microsoft.com/office/officeart/2005/8/layout/list1"/>
    <dgm:cxn modelId="{E98AF89E-3B17-47FB-B27A-8D52EECAECA3}" type="presOf" srcId="{DEC91962-651B-4666-8512-20FD3EBD32E8}" destId="{0B6A7E96-4D68-4FF2-BB66-47E72246E9B5}" srcOrd="0" destOrd="0" presId="urn:microsoft.com/office/officeart/2005/8/layout/list1"/>
    <dgm:cxn modelId="{56B046B3-779E-41B7-840D-F30A79DFE922}" type="presOf" srcId="{2B648578-F269-424D-8347-BB4B53610A66}" destId="{E1B17D41-D56C-43C1-8437-4F01A5ABEACB}" srcOrd="1" destOrd="0" presId="urn:microsoft.com/office/officeart/2005/8/layout/list1"/>
    <dgm:cxn modelId="{AEEFF11E-E336-4D3D-8464-7F667957EC58}" type="presOf" srcId="{8DB94909-15B5-48D0-8811-1D552BD53E1F}" destId="{77F1EFBC-C22E-4D5D-8261-FE4CC0518EA4}" srcOrd="0" destOrd="2" presId="urn:microsoft.com/office/officeart/2005/8/layout/list1"/>
    <dgm:cxn modelId="{97C1F7FC-2FD6-42A3-A3B1-D08985F31B97}" type="presOf" srcId="{8F3AC8FA-C1B9-4FD4-8D8C-79C700779DEC}" destId="{93C86E5E-E2C7-4471-AAFE-BB6CF2682854}" srcOrd="1" destOrd="0" presId="urn:microsoft.com/office/officeart/2005/8/layout/list1"/>
    <dgm:cxn modelId="{56B48A9D-E626-4943-8299-B41EDA77607B}" srcId="{2B648578-F269-424D-8347-BB4B53610A66}" destId="{ACEE88DD-56E9-4EF1-993A-E8A9038A6235}" srcOrd="0" destOrd="0" parTransId="{E93B0E9D-EBE8-48E5-8B2A-EE6B26B509FF}" sibTransId="{0B843667-D6E8-411D-8FD8-8B7C80FA66DB}"/>
    <dgm:cxn modelId="{F58B58F1-ED32-4FE1-87D6-10BE669BEEEE}" srcId="{7AB30533-3C7D-4748-8D9F-173FE80F9998}" destId="{2B648578-F269-424D-8347-BB4B53610A66}" srcOrd="2" destOrd="0" parTransId="{312F6913-6FB9-4EE5-8AB4-E172DFB67249}" sibTransId="{E4A47503-2656-4630-996D-2650C7823F3B}"/>
    <dgm:cxn modelId="{EA6C4F0B-2FA1-4943-83F1-9E690EF39510}" type="presOf" srcId="{BE03BEA7-34C6-4C28-A865-CB6B4DE9C349}" destId="{13A836B9-D991-431E-9F43-A47C466DD93F}" srcOrd="0" destOrd="0" presId="urn:microsoft.com/office/officeart/2005/8/layout/list1"/>
    <dgm:cxn modelId="{571B1D43-F8EB-4B11-9070-395C883E916B}" srcId="{7AB30533-3C7D-4748-8D9F-173FE80F9998}" destId="{B43286F3-935C-4C0D-AA72-6C5096B7F29A}" srcOrd="1" destOrd="0" parTransId="{F3051C5B-488F-4349-9827-687BE08E7D6A}" sibTransId="{9D519534-FF70-4A9D-87F5-9A1E18EEE824}"/>
    <dgm:cxn modelId="{31C6ABC7-5E3F-4C02-AC05-77FB020BDFBE}" srcId="{7338A351-633C-4F66-9FF2-349AC855AEB4}" destId="{E69A92D0-8059-417C-B8EC-3B4670596911}" srcOrd="1" destOrd="0" parTransId="{9504D65A-8023-4C3F-B527-8911C0222F61}" sibTransId="{77814275-E792-470A-8C8B-5164178DB96E}"/>
    <dgm:cxn modelId="{31C829B0-501F-4B09-83E1-3961C1DA62AE}" srcId="{8F3AC8FA-C1B9-4FD4-8D8C-79C700779DEC}" destId="{BE03BEA7-34C6-4C28-A865-CB6B4DE9C349}" srcOrd="0" destOrd="0" parTransId="{83FC7287-D66A-49A7-842D-E6BC7A710E7A}" sibTransId="{759955C8-1641-406D-9AC9-1DB59C918EDE}"/>
    <dgm:cxn modelId="{F765602B-3A4A-4945-B545-900493E56A0C}" type="presOf" srcId="{ACEE88DD-56E9-4EF1-993A-E8A9038A6235}" destId="{15DC2452-AF7F-4C92-870E-AB8F573B5737}" srcOrd="0" destOrd="0" presId="urn:microsoft.com/office/officeart/2005/8/layout/list1"/>
    <dgm:cxn modelId="{5A6ADC7B-EC17-4502-BA51-36A4EFEC8297}" type="presOf" srcId="{1C60E2FD-9E49-461D-ADD3-5BD41C417905}" destId="{77F1EFBC-C22E-4D5D-8261-FE4CC0518EA4}" srcOrd="0" destOrd="0" presId="urn:microsoft.com/office/officeart/2005/8/layout/list1"/>
    <dgm:cxn modelId="{66518DA3-581A-42BA-BB16-9DAA25BF2656}" type="presParOf" srcId="{6A63A048-63E5-464C-8E7B-30A351DBB8E6}" destId="{5D834D29-A4A5-43D7-ACD1-8A8D86F4287B}" srcOrd="0" destOrd="0" presId="urn:microsoft.com/office/officeart/2005/8/layout/list1"/>
    <dgm:cxn modelId="{5074EC99-0F83-4A51-9F99-B28EE92BC72F}" type="presParOf" srcId="{5D834D29-A4A5-43D7-ACD1-8A8D86F4287B}" destId="{99EB6B71-44F2-4238-BE4D-9A56C1DEDDDE}" srcOrd="0" destOrd="0" presId="urn:microsoft.com/office/officeart/2005/8/layout/list1"/>
    <dgm:cxn modelId="{2D5ADB7F-92D6-4DFC-A79C-52C561F21DB9}" type="presParOf" srcId="{5D834D29-A4A5-43D7-ACD1-8A8D86F4287B}" destId="{716C2A70-531E-4585-B019-79012931A60B}" srcOrd="1" destOrd="0" presId="urn:microsoft.com/office/officeart/2005/8/layout/list1"/>
    <dgm:cxn modelId="{37673BE5-2BFD-4212-A909-E2A4A436CFFA}" type="presParOf" srcId="{6A63A048-63E5-464C-8E7B-30A351DBB8E6}" destId="{7943B041-FF6D-4303-A9CC-5112D2837684}" srcOrd="1" destOrd="0" presId="urn:microsoft.com/office/officeart/2005/8/layout/list1"/>
    <dgm:cxn modelId="{5A1EBE67-09C6-40A7-A7C6-CD37104E80FB}" type="presParOf" srcId="{6A63A048-63E5-464C-8E7B-30A351DBB8E6}" destId="{77F1EFBC-C22E-4D5D-8261-FE4CC0518EA4}" srcOrd="2" destOrd="0" presId="urn:microsoft.com/office/officeart/2005/8/layout/list1"/>
    <dgm:cxn modelId="{F2F4011D-A24B-4D31-B4B2-A7BF6465A2C6}" type="presParOf" srcId="{6A63A048-63E5-464C-8E7B-30A351DBB8E6}" destId="{B84ABC31-82D4-4B08-B436-FAE68CF0D831}" srcOrd="3" destOrd="0" presId="urn:microsoft.com/office/officeart/2005/8/layout/list1"/>
    <dgm:cxn modelId="{D13ADD5F-8548-43E4-BDC2-E62C41479BCD}" type="presParOf" srcId="{6A63A048-63E5-464C-8E7B-30A351DBB8E6}" destId="{B93B6332-87A7-4ECC-B787-52CAB00080E6}" srcOrd="4" destOrd="0" presId="urn:microsoft.com/office/officeart/2005/8/layout/list1"/>
    <dgm:cxn modelId="{94773C11-799F-4B79-950C-53DA3442088C}" type="presParOf" srcId="{B93B6332-87A7-4ECC-B787-52CAB00080E6}" destId="{5A0A48AD-F8D8-4767-AEDE-643F0418C9B6}" srcOrd="0" destOrd="0" presId="urn:microsoft.com/office/officeart/2005/8/layout/list1"/>
    <dgm:cxn modelId="{DF7ED69F-5DFD-4440-B771-45C28C61C48F}" type="presParOf" srcId="{B93B6332-87A7-4ECC-B787-52CAB00080E6}" destId="{EA40FEE0-94FD-4A88-B348-7CF0C2AF333F}" srcOrd="1" destOrd="0" presId="urn:microsoft.com/office/officeart/2005/8/layout/list1"/>
    <dgm:cxn modelId="{7B47A0CF-719A-4B49-8112-AFD4D6B21BF3}" type="presParOf" srcId="{6A63A048-63E5-464C-8E7B-30A351DBB8E6}" destId="{30B1BD1F-A3B9-4AFE-AE00-89BD4A54C939}" srcOrd="5" destOrd="0" presId="urn:microsoft.com/office/officeart/2005/8/layout/list1"/>
    <dgm:cxn modelId="{9F7C81C6-F066-4AB7-A3A3-CEC077135CC6}" type="presParOf" srcId="{6A63A048-63E5-464C-8E7B-30A351DBB8E6}" destId="{0B6A7E96-4D68-4FF2-BB66-47E72246E9B5}" srcOrd="6" destOrd="0" presId="urn:microsoft.com/office/officeart/2005/8/layout/list1"/>
    <dgm:cxn modelId="{3A0E245D-F6D1-46CF-BB19-BFFCEBE594BA}" type="presParOf" srcId="{6A63A048-63E5-464C-8E7B-30A351DBB8E6}" destId="{7E854158-F854-4022-BD9D-D247A0FBE8B1}" srcOrd="7" destOrd="0" presId="urn:microsoft.com/office/officeart/2005/8/layout/list1"/>
    <dgm:cxn modelId="{4D9A9BD0-82D1-4588-8E2B-7F7E8DA15338}" type="presParOf" srcId="{6A63A048-63E5-464C-8E7B-30A351DBB8E6}" destId="{481B7DF6-495A-44AB-B90D-1DD2FB38DD82}" srcOrd="8" destOrd="0" presId="urn:microsoft.com/office/officeart/2005/8/layout/list1"/>
    <dgm:cxn modelId="{D6271F7C-6532-47D3-8AAB-3E6EF5B87435}" type="presParOf" srcId="{481B7DF6-495A-44AB-B90D-1DD2FB38DD82}" destId="{98A1C568-9FA1-4376-BF0A-ADC804DDB5B9}" srcOrd="0" destOrd="0" presId="urn:microsoft.com/office/officeart/2005/8/layout/list1"/>
    <dgm:cxn modelId="{C4A9E480-E28A-4BB1-9408-26D53BDE9E96}" type="presParOf" srcId="{481B7DF6-495A-44AB-B90D-1DD2FB38DD82}" destId="{E1B17D41-D56C-43C1-8437-4F01A5ABEACB}" srcOrd="1" destOrd="0" presId="urn:microsoft.com/office/officeart/2005/8/layout/list1"/>
    <dgm:cxn modelId="{900288AF-C36B-42F9-9D68-53E651702058}" type="presParOf" srcId="{6A63A048-63E5-464C-8E7B-30A351DBB8E6}" destId="{41A99BDE-BB7D-4EAA-83E5-DCF5C1396F93}" srcOrd="9" destOrd="0" presId="urn:microsoft.com/office/officeart/2005/8/layout/list1"/>
    <dgm:cxn modelId="{95ED3371-E965-497C-ADED-C0B8C4EDE296}" type="presParOf" srcId="{6A63A048-63E5-464C-8E7B-30A351DBB8E6}" destId="{15DC2452-AF7F-4C92-870E-AB8F573B5737}" srcOrd="10" destOrd="0" presId="urn:microsoft.com/office/officeart/2005/8/layout/list1"/>
    <dgm:cxn modelId="{C481E4DC-C40B-4F41-8ABA-AE09A731DF19}" type="presParOf" srcId="{6A63A048-63E5-464C-8E7B-30A351DBB8E6}" destId="{127E68FD-6D1E-4220-858A-A90AEFE197B9}" srcOrd="11" destOrd="0" presId="urn:microsoft.com/office/officeart/2005/8/layout/list1"/>
    <dgm:cxn modelId="{4D496AAF-8950-4BDE-93FC-731EFB153FD9}" type="presParOf" srcId="{6A63A048-63E5-464C-8E7B-30A351DBB8E6}" destId="{AF0BEC7A-0077-4FCB-88FE-24C056EA3E54}" srcOrd="12" destOrd="0" presId="urn:microsoft.com/office/officeart/2005/8/layout/list1"/>
    <dgm:cxn modelId="{B960FB83-9160-415C-99DC-C43E0804FBC8}" type="presParOf" srcId="{AF0BEC7A-0077-4FCB-88FE-24C056EA3E54}" destId="{B67E99C6-EAE3-476F-BDB9-C0FBBD7E7F74}" srcOrd="0" destOrd="0" presId="urn:microsoft.com/office/officeart/2005/8/layout/list1"/>
    <dgm:cxn modelId="{E03AC21F-8394-4B96-9E8B-92744A6422B9}" type="presParOf" srcId="{AF0BEC7A-0077-4FCB-88FE-24C056EA3E54}" destId="{93C86E5E-E2C7-4471-AAFE-BB6CF2682854}" srcOrd="1" destOrd="0" presId="urn:microsoft.com/office/officeart/2005/8/layout/list1"/>
    <dgm:cxn modelId="{860D1550-903B-4476-AAA8-F703DD2D3991}" type="presParOf" srcId="{6A63A048-63E5-464C-8E7B-30A351DBB8E6}" destId="{23CABA97-3732-4B92-9DC7-ACEC2353CE9D}" srcOrd="13" destOrd="0" presId="urn:microsoft.com/office/officeart/2005/8/layout/list1"/>
    <dgm:cxn modelId="{6D50598A-798D-4F08-98BA-6FF4F0FC3C59}" type="presParOf" srcId="{6A63A048-63E5-464C-8E7B-30A351DBB8E6}" destId="{13A836B9-D991-431E-9F43-A47C466DD93F}"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30533-3C7D-4748-8D9F-173FE80F9998}"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7338A351-633C-4F66-9FF2-349AC855AEB4}">
      <dgm:prSet phldrT="[Text]" custT="1"/>
      <dgm:spPr/>
      <dgm:t>
        <a:bodyPr/>
        <a:lstStyle/>
        <a:p>
          <a:r>
            <a:rPr lang="en-US" sz="1800" dirty="0" smtClean="0"/>
            <a:t>Blunt cutters</a:t>
          </a:r>
          <a:endParaRPr lang="en-US" sz="1800" dirty="0"/>
        </a:p>
      </dgm:t>
    </dgm:pt>
    <dgm:pt modelId="{BEF77F20-E9D3-4046-87A7-2AA828BA137A}" type="parTrans" cxnId="{D8C66334-942A-4375-810C-63F4AA908089}">
      <dgm:prSet/>
      <dgm:spPr/>
      <dgm:t>
        <a:bodyPr/>
        <a:lstStyle/>
        <a:p>
          <a:endParaRPr lang="en-US" sz="4000"/>
        </a:p>
      </dgm:t>
    </dgm:pt>
    <dgm:pt modelId="{63A9FE03-C6AD-4E34-BB02-54E87EE8433F}" type="sibTrans" cxnId="{D8C66334-942A-4375-810C-63F4AA908089}">
      <dgm:prSet/>
      <dgm:spPr/>
      <dgm:t>
        <a:bodyPr/>
        <a:lstStyle/>
        <a:p>
          <a:endParaRPr lang="en-US" sz="4000"/>
        </a:p>
      </dgm:t>
    </dgm:pt>
    <dgm:pt modelId="{1C60E2FD-9E49-461D-ADD3-5BD41C417905}">
      <dgm:prSet custT="1"/>
      <dgm:spPr/>
      <dgm:t>
        <a:bodyPr/>
        <a:lstStyle/>
        <a:p>
          <a:r>
            <a:rPr lang="en-US" sz="1800" dirty="0" err="1" smtClean="0"/>
            <a:t>EcoRV</a:t>
          </a:r>
          <a:r>
            <a:rPr lang="en-US" sz="1800" dirty="0" smtClean="0"/>
            <a:t> GAT/ATC</a:t>
          </a:r>
        </a:p>
      </dgm:t>
    </dgm:pt>
    <dgm:pt modelId="{4AC85A01-556D-4A60-8ED0-2613CC6D4402}" type="parTrans" cxnId="{3DA1439F-C4A5-4AD7-905A-7B4910C32B9A}">
      <dgm:prSet/>
      <dgm:spPr/>
      <dgm:t>
        <a:bodyPr/>
        <a:lstStyle/>
        <a:p>
          <a:endParaRPr lang="en-US"/>
        </a:p>
      </dgm:t>
    </dgm:pt>
    <dgm:pt modelId="{4FFAC739-DB79-4E01-B29D-1FF78A266572}" type="sibTrans" cxnId="{3DA1439F-C4A5-4AD7-905A-7B4910C32B9A}">
      <dgm:prSet/>
      <dgm:spPr/>
      <dgm:t>
        <a:bodyPr/>
        <a:lstStyle/>
        <a:p>
          <a:endParaRPr lang="en-US"/>
        </a:p>
      </dgm:t>
    </dgm:pt>
    <dgm:pt modelId="{B43286F3-935C-4C0D-AA72-6C5096B7F29A}">
      <dgm:prSet custT="1"/>
      <dgm:spPr/>
      <dgm:t>
        <a:bodyPr/>
        <a:lstStyle/>
        <a:p>
          <a:r>
            <a:rPr lang="en-US" sz="1800" dirty="0" smtClean="0"/>
            <a:t>Others</a:t>
          </a:r>
        </a:p>
      </dgm:t>
    </dgm:pt>
    <dgm:pt modelId="{F3051C5B-488F-4349-9827-687BE08E7D6A}" type="parTrans" cxnId="{571B1D43-F8EB-4B11-9070-395C883E916B}">
      <dgm:prSet/>
      <dgm:spPr/>
      <dgm:t>
        <a:bodyPr/>
        <a:lstStyle/>
        <a:p>
          <a:endParaRPr lang="en-US"/>
        </a:p>
      </dgm:t>
    </dgm:pt>
    <dgm:pt modelId="{9D519534-FF70-4A9D-87F5-9A1E18EEE824}" type="sibTrans" cxnId="{571B1D43-F8EB-4B11-9070-395C883E916B}">
      <dgm:prSet/>
      <dgm:spPr/>
      <dgm:t>
        <a:bodyPr/>
        <a:lstStyle/>
        <a:p>
          <a:endParaRPr lang="en-US"/>
        </a:p>
      </dgm:t>
    </dgm:pt>
    <dgm:pt modelId="{DEC91962-651B-4666-8512-20FD3EBD32E8}">
      <dgm:prSet custT="1"/>
      <dgm:spPr/>
      <dgm:t>
        <a:bodyPr/>
        <a:lstStyle/>
        <a:p>
          <a:r>
            <a:rPr lang="en-US" sz="1800" dirty="0" smtClean="0"/>
            <a:t>5bp, 3bp, and 1bp overhangs</a:t>
          </a:r>
        </a:p>
      </dgm:t>
    </dgm:pt>
    <dgm:pt modelId="{0CE1773F-9A13-4754-B140-A4C0B717B1F2}" type="parTrans" cxnId="{EA125000-5FB2-49DA-B3CA-2693F3C7634B}">
      <dgm:prSet/>
      <dgm:spPr/>
      <dgm:t>
        <a:bodyPr/>
        <a:lstStyle/>
        <a:p>
          <a:endParaRPr lang="en-US"/>
        </a:p>
      </dgm:t>
    </dgm:pt>
    <dgm:pt modelId="{47DE4CDE-4873-4C93-A335-44D4FD6D6B3A}" type="sibTrans" cxnId="{EA125000-5FB2-49DA-B3CA-2693F3C7634B}">
      <dgm:prSet/>
      <dgm:spPr/>
      <dgm:t>
        <a:bodyPr/>
        <a:lstStyle/>
        <a:p>
          <a:endParaRPr lang="en-US"/>
        </a:p>
      </dgm:t>
    </dgm:pt>
    <dgm:pt modelId="{2B648578-F269-424D-8347-BB4B53610A66}">
      <dgm:prSet custT="1"/>
      <dgm:spPr/>
      <dgm:t>
        <a:bodyPr/>
        <a:lstStyle/>
        <a:p>
          <a:r>
            <a:rPr lang="en-US" sz="1800" dirty="0" smtClean="0"/>
            <a:t>Degenerate cutters</a:t>
          </a:r>
        </a:p>
      </dgm:t>
    </dgm:pt>
    <dgm:pt modelId="{312F6913-6FB9-4EE5-8AB4-E172DFB67249}" type="parTrans" cxnId="{F58B58F1-ED32-4FE1-87D6-10BE669BEEEE}">
      <dgm:prSet/>
      <dgm:spPr/>
      <dgm:t>
        <a:bodyPr/>
        <a:lstStyle/>
        <a:p>
          <a:endParaRPr lang="en-US"/>
        </a:p>
      </dgm:t>
    </dgm:pt>
    <dgm:pt modelId="{E4A47503-2656-4630-996D-2650C7823F3B}" type="sibTrans" cxnId="{F58B58F1-ED32-4FE1-87D6-10BE669BEEEE}">
      <dgm:prSet/>
      <dgm:spPr/>
      <dgm:t>
        <a:bodyPr/>
        <a:lstStyle/>
        <a:p>
          <a:endParaRPr lang="en-US"/>
        </a:p>
      </dgm:t>
    </dgm:pt>
    <dgm:pt modelId="{ACEE88DD-56E9-4EF1-993A-E8A9038A6235}">
      <dgm:prSet custT="1"/>
      <dgm:spPr/>
      <dgm:t>
        <a:bodyPr/>
        <a:lstStyle/>
        <a:p>
          <a:r>
            <a:rPr lang="en-US" sz="1800" dirty="0" err="1" smtClean="0"/>
            <a:t>XcmI</a:t>
          </a:r>
          <a:r>
            <a:rPr lang="en-US" sz="1800" dirty="0" smtClean="0"/>
            <a:t> CCANNNNN/NNNNTGG</a:t>
          </a:r>
        </a:p>
      </dgm:t>
    </dgm:pt>
    <dgm:pt modelId="{E93B0E9D-EBE8-48E5-8B2A-EE6B26B509FF}" type="parTrans" cxnId="{56B48A9D-E626-4943-8299-B41EDA77607B}">
      <dgm:prSet/>
      <dgm:spPr/>
      <dgm:t>
        <a:bodyPr/>
        <a:lstStyle/>
        <a:p>
          <a:endParaRPr lang="en-US"/>
        </a:p>
      </dgm:t>
    </dgm:pt>
    <dgm:pt modelId="{0B843667-D6E8-411D-8FD8-8B7C80FA66DB}" type="sibTrans" cxnId="{56B48A9D-E626-4943-8299-B41EDA77607B}">
      <dgm:prSet/>
      <dgm:spPr/>
      <dgm:t>
        <a:bodyPr/>
        <a:lstStyle/>
        <a:p>
          <a:endParaRPr lang="en-US"/>
        </a:p>
      </dgm:t>
    </dgm:pt>
    <dgm:pt modelId="{B0B5D93A-AEAC-4830-A70D-AB91CD51FE0E}">
      <dgm:prSet custT="1"/>
      <dgm:spPr/>
      <dgm:t>
        <a:bodyPr/>
        <a:lstStyle/>
        <a:p>
          <a:r>
            <a:rPr lang="en-US" sz="1800" dirty="0" err="1" smtClean="0"/>
            <a:t>PvuII CAG/CTG</a:t>
          </a:r>
        </a:p>
      </dgm:t>
    </dgm:pt>
    <dgm:pt modelId="{72348511-956C-47F9-BDA6-941767FA4FB3}" type="parTrans" cxnId="{5D8BF421-EC58-43C4-A688-674D8E6F7096}">
      <dgm:prSet/>
      <dgm:spPr/>
      <dgm:t>
        <a:bodyPr/>
        <a:lstStyle/>
        <a:p>
          <a:endParaRPr lang="en-US"/>
        </a:p>
      </dgm:t>
    </dgm:pt>
    <dgm:pt modelId="{9AD7511F-EC9C-4FE1-B9BB-55C6C580F7A1}" type="sibTrans" cxnId="{5D8BF421-EC58-43C4-A688-674D8E6F7096}">
      <dgm:prSet/>
      <dgm:spPr/>
      <dgm:t>
        <a:bodyPr/>
        <a:lstStyle/>
        <a:p>
          <a:endParaRPr lang="en-US"/>
        </a:p>
      </dgm:t>
    </dgm:pt>
    <dgm:pt modelId="{126B1853-2648-4509-8685-2DBEBAD96908}">
      <dgm:prSet custT="1"/>
      <dgm:spPr/>
      <dgm:t>
        <a:bodyPr/>
        <a:lstStyle/>
        <a:p>
          <a:r>
            <a:rPr lang="en-US" sz="1800" dirty="0" err="1" smtClean="0"/>
            <a:t>AlwNI CAGNNN/CTG</a:t>
          </a:r>
        </a:p>
      </dgm:t>
    </dgm:pt>
    <dgm:pt modelId="{AC4A4D6C-D76B-4935-988D-3C2B402EE4B2}" type="parTrans" cxnId="{D6B3E2E8-82A0-45C6-B4C8-5039AA5E3F5B}">
      <dgm:prSet/>
      <dgm:spPr/>
      <dgm:t>
        <a:bodyPr/>
        <a:lstStyle/>
        <a:p>
          <a:endParaRPr lang="en-US"/>
        </a:p>
      </dgm:t>
    </dgm:pt>
    <dgm:pt modelId="{313A632B-641C-4B4E-89F1-0F11C527C639}" type="sibTrans" cxnId="{D6B3E2E8-82A0-45C6-B4C8-5039AA5E3F5B}">
      <dgm:prSet/>
      <dgm:spPr/>
      <dgm:t>
        <a:bodyPr/>
        <a:lstStyle/>
        <a:p>
          <a:endParaRPr lang="en-US"/>
        </a:p>
      </dgm:t>
    </dgm:pt>
    <dgm:pt modelId="{FE6651F0-CD6E-4AE5-AC72-D3689988CCC8}">
      <dgm:prSet custT="1"/>
      <dgm:spPr/>
      <dgm:t>
        <a:bodyPr/>
        <a:lstStyle/>
        <a:p>
          <a:r>
            <a:rPr lang="en-US" sz="1800" dirty="0" err="1" smtClean="0"/>
            <a:t>SfiI GGCCNNNN/NGGCC</a:t>
          </a:r>
        </a:p>
      </dgm:t>
    </dgm:pt>
    <dgm:pt modelId="{18510727-69C5-488F-8454-59213A0A7E3D}" type="parTrans" cxnId="{B39CF123-C52A-4312-A249-A5B79C13CA33}">
      <dgm:prSet/>
      <dgm:spPr/>
      <dgm:t>
        <a:bodyPr/>
        <a:lstStyle/>
        <a:p>
          <a:endParaRPr lang="en-US"/>
        </a:p>
      </dgm:t>
    </dgm:pt>
    <dgm:pt modelId="{12B2F391-51E7-430C-B33D-A75F994F37A4}" type="sibTrans" cxnId="{B39CF123-C52A-4312-A249-A5B79C13CA33}">
      <dgm:prSet/>
      <dgm:spPr/>
      <dgm:t>
        <a:bodyPr/>
        <a:lstStyle/>
        <a:p>
          <a:endParaRPr lang="en-US"/>
        </a:p>
      </dgm:t>
    </dgm:pt>
    <dgm:pt modelId="{9B9A8BB8-4847-4AE7-8CA4-E39A5AD9D13F}">
      <dgm:prSet custT="1"/>
      <dgm:spPr/>
      <dgm:t>
        <a:bodyPr/>
        <a:lstStyle/>
        <a:p>
          <a:r>
            <a:rPr lang="en-US" sz="1800" dirty="0" err="1" smtClean="0"/>
            <a:t>FalI (8/13) AAGNNNNNCTT (13/8)</a:t>
          </a:r>
        </a:p>
      </dgm:t>
    </dgm:pt>
    <dgm:pt modelId="{EBF638B2-D597-4BAA-A6A9-4F08C6D6802B}" type="parTrans" cxnId="{7D805DAC-6EAB-432C-91B9-6AB6C69B7733}">
      <dgm:prSet/>
      <dgm:spPr/>
      <dgm:t>
        <a:bodyPr/>
        <a:lstStyle/>
        <a:p>
          <a:endParaRPr lang="en-US"/>
        </a:p>
      </dgm:t>
    </dgm:pt>
    <dgm:pt modelId="{90E44050-C6B9-475E-8FA7-0450D8B78465}" type="sibTrans" cxnId="{7D805DAC-6EAB-432C-91B9-6AB6C69B7733}">
      <dgm:prSet/>
      <dgm:spPr/>
      <dgm:t>
        <a:bodyPr/>
        <a:lstStyle/>
        <a:p>
          <a:endParaRPr lang="en-US"/>
        </a:p>
      </dgm:t>
    </dgm:pt>
    <dgm:pt modelId="{6A63A048-63E5-464C-8E7B-30A351DBB8E6}" type="pres">
      <dgm:prSet presAssocID="{7AB30533-3C7D-4748-8D9F-173FE80F9998}" presName="linear" presStyleCnt="0">
        <dgm:presLayoutVars>
          <dgm:dir/>
          <dgm:animLvl val="lvl"/>
          <dgm:resizeHandles val="exact"/>
        </dgm:presLayoutVars>
      </dgm:prSet>
      <dgm:spPr/>
      <dgm:t>
        <a:bodyPr/>
        <a:lstStyle/>
        <a:p>
          <a:endParaRPr lang="en-US"/>
        </a:p>
      </dgm:t>
    </dgm:pt>
    <dgm:pt modelId="{5D834D29-A4A5-43D7-ACD1-8A8D86F4287B}" type="pres">
      <dgm:prSet presAssocID="{7338A351-633C-4F66-9FF2-349AC855AEB4}" presName="parentLin" presStyleCnt="0"/>
      <dgm:spPr/>
    </dgm:pt>
    <dgm:pt modelId="{99EB6B71-44F2-4238-BE4D-9A56C1DEDDDE}" type="pres">
      <dgm:prSet presAssocID="{7338A351-633C-4F66-9FF2-349AC855AEB4}" presName="parentLeftMargin" presStyleLbl="node1" presStyleIdx="0" presStyleCnt="3"/>
      <dgm:spPr/>
      <dgm:t>
        <a:bodyPr/>
        <a:lstStyle/>
        <a:p>
          <a:endParaRPr lang="en-US"/>
        </a:p>
      </dgm:t>
    </dgm:pt>
    <dgm:pt modelId="{716C2A70-531E-4585-B019-79012931A60B}" type="pres">
      <dgm:prSet presAssocID="{7338A351-633C-4F66-9FF2-349AC855AEB4}" presName="parentText" presStyleLbl="node1" presStyleIdx="0" presStyleCnt="3">
        <dgm:presLayoutVars>
          <dgm:chMax val="0"/>
          <dgm:bulletEnabled val="1"/>
        </dgm:presLayoutVars>
      </dgm:prSet>
      <dgm:spPr/>
      <dgm:t>
        <a:bodyPr/>
        <a:lstStyle/>
        <a:p>
          <a:endParaRPr lang="en-US"/>
        </a:p>
      </dgm:t>
    </dgm:pt>
    <dgm:pt modelId="{7943B041-FF6D-4303-A9CC-5112D2837684}" type="pres">
      <dgm:prSet presAssocID="{7338A351-633C-4F66-9FF2-349AC855AEB4}" presName="negativeSpace" presStyleCnt="0"/>
      <dgm:spPr/>
    </dgm:pt>
    <dgm:pt modelId="{77F1EFBC-C22E-4D5D-8261-FE4CC0518EA4}" type="pres">
      <dgm:prSet presAssocID="{7338A351-633C-4F66-9FF2-349AC855AEB4}" presName="childText" presStyleLbl="conFgAcc1" presStyleIdx="0" presStyleCnt="3">
        <dgm:presLayoutVars>
          <dgm:bulletEnabled val="1"/>
        </dgm:presLayoutVars>
      </dgm:prSet>
      <dgm:spPr/>
      <dgm:t>
        <a:bodyPr/>
        <a:lstStyle/>
        <a:p>
          <a:endParaRPr lang="en-US"/>
        </a:p>
      </dgm:t>
    </dgm:pt>
    <dgm:pt modelId="{B84ABC31-82D4-4B08-B436-FAE68CF0D831}" type="pres">
      <dgm:prSet presAssocID="{63A9FE03-C6AD-4E34-BB02-54E87EE8433F}" presName="spaceBetweenRectangles" presStyleCnt="0"/>
      <dgm:spPr/>
    </dgm:pt>
    <dgm:pt modelId="{B93B6332-87A7-4ECC-B787-52CAB00080E6}" type="pres">
      <dgm:prSet presAssocID="{B43286F3-935C-4C0D-AA72-6C5096B7F29A}" presName="parentLin" presStyleCnt="0"/>
      <dgm:spPr/>
    </dgm:pt>
    <dgm:pt modelId="{5A0A48AD-F8D8-4767-AEDE-643F0418C9B6}" type="pres">
      <dgm:prSet presAssocID="{B43286F3-935C-4C0D-AA72-6C5096B7F29A}" presName="parentLeftMargin" presStyleLbl="node1" presStyleIdx="0" presStyleCnt="3"/>
      <dgm:spPr/>
      <dgm:t>
        <a:bodyPr/>
        <a:lstStyle/>
        <a:p>
          <a:endParaRPr lang="en-US"/>
        </a:p>
      </dgm:t>
    </dgm:pt>
    <dgm:pt modelId="{EA40FEE0-94FD-4A88-B348-7CF0C2AF333F}" type="pres">
      <dgm:prSet presAssocID="{B43286F3-935C-4C0D-AA72-6C5096B7F29A}" presName="parentText" presStyleLbl="node1" presStyleIdx="1" presStyleCnt="3">
        <dgm:presLayoutVars>
          <dgm:chMax val="0"/>
          <dgm:bulletEnabled val="1"/>
        </dgm:presLayoutVars>
      </dgm:prSet>
      <dgm:spPr/>
      <dgm:t>
        <a:bodyPr/>
        <a:lstStyle/>
        <a:p>
          <a:endParaRPr lang="en-US"/>
        </a:p>
      </dgm:t>
    </dgm:pt>
    <dgm:pt modelId="{30B1BD1F-A3B9-4AFE-AE00-89BD4A54C939}" type="pres">
      <dgm:prSet presAssocID="{B43286F3-935C-4C0D-AA72-6C5096B7F29A}" presName="negativeSpace" presStyleCnt="0"/>
      <dgm:spPr/>
    </dgm:pt>
    <dgm:pt modelId="{0B6A7E96-4D68-4FF2-BB66-47E72246E9B5}" type="pres">
      <dgm:prSet presAssocID="{B43286F3-935C-4C0D-AA72-6C5096B7F29A}" presName="childText" presStyleLbl="conFgAcc1" presStyleIdx="1" presStyleCnt="3">
        <dgm:presLayoutVars>
          <dgm:bulletEnabled val="1"/>
        </dgm:presLayoutVars>
      </dgm:prSet>
      <dgm:spPr/>
      <dgm:t>
        <a:bodyPr/>
        <a:lstStyle/>
        <a:p>
          <a:endParaRPr lang="en-US"/>
        </a:p>
      </dgm:t>
    </dgm:pt>
    <dgm:pt modelId="{7E854158-F854-4022-BD9D-D247A0FBE8B1}" type="pres">
      <dgm:prSet presAssocID="{9D519534-FF70-4A9D-87F5-9A1E18EEE824}" presName="spaceBetweenRectangles" presStyleCnt="0"/>
      <dgm:spPr/>
    </dgm:pt>
    <dgm:pt modelId="{481B7DF6-495A-44AB-B90D-1DD2FB38DD82}" type="pres">
      <dgm:prSet presAssocID="{2B648578-F269-424D-8347-BB4B53610A66}" presName="parentLin" presStyleCnt="0"/>
      <dgm:spPr/>
    </dgm:pt>
    <dgm:pt modelId="{98A1C568-9FA1-4376-BF0A-ADC804DDB5B9}" type="pres">
      <dgm:prSet presAssocID="{2B648578-F269-424D-8347-BB4B53610A66}" presName="parentLeftMargin" presStyleLbl="node1" presStyleIdx="1" presStyleCnt="3"/>
      <dgm:spPr/>
      <dgm:t>
        <a:bodyPr/>
        <a:lstStyle/>
        <a:p>
          <a:endParaRPr lang="en-US"/>
        </a:p>
      </dgm:t>
    </dgm:pt>
    <dgm:pt modelId="{E1B17D41-D56C-43C1-8437-4F01A5ABEACB}" type="pres">
      <dgm:prSet presAssocID="{2B648578-F269-424D-8347-BB4B53610A66}" presName="parentText" presStyleLbl="node1" presStyleIdx="2" presStyleCnt="3">
        <dgm:presLayoutVars>
          <dgm:chMax val="0"/>
          <dgm:bulletEnabled val="1"/>
        </dgm:presLayoutVars>
      </dgm:prSet>
      <dgm:spPr/>
      <dgm:t>
        <a:bodyPr/>
        <a:lstStyle/>
        <a:p>
          <a:endParaRPr lang="en-US"/>
        </a:p>
      </dgm:t>
    </dgm:pt>
    <dgm:pt modelId="{41A99BDE-BB7D-4EAA-83E5-DCF5C1396F93}" type="pres">
      <dgm:prSet presAssocID="{2B648578-F269-424D-8347-BB4B53610A66}" presName="negativeSpace" presStyleCnt="0"/>
      <dgm:spPr/>
    </dgm:pt>
    <dgm:pt modelId="{15DC2452-AF7F-4C92-870E-AB8F573B5737}" type="pres">
      <dgm:prSet presAssocID="{2B648578-F269-424D-8347-BB4B53610A66}" presName="childText" presStyleLbl="conFgAcc1" presStyleIdx="2" presStyleCnt="3">
        <dgm:presLayoutVars>
          <dgm:bulletEnabled val="1"/>
        </dgm:presLayoutVars>
      </dgm:prSet>
      <dgm:spPr/>
      <dgm:t>
        <a:bodyPr/>
        <a:lstStyle/>
        <a:p>
          <a:endParaRPr lang="en-US"/>
        </a:p>
      </dgm:t>
    </dgm:pt>
  </dgm:ptLst>
  <dgm:cxnLst>
    <dgm:cxn modelId="{5D8BF421-EC58-43C4-A688-674D8E6F7096}" srcId="{7338A351-633C-4F66-9FF2-349AC855AEB4}" destId="{B0B5D93A-AEAC-4830-A70D-AB91CD51FE0E}" srcOrd="1" destOrd="0" parTransId="{72348511-956C-47F9-BDA6-941767FA4FB3}" sibTransId="{9AD7511F-EC9C-4FE1-B9BB-55C6C580F7A1}"/>
    <dgm:cxn modelId="{D9B5B0D1-E041-48E2-8AB1-12FBA7888CF4}" type="presOf" srcId="{DEC91962-651B-4666-8512-20FD3EBD32E8}" destId="{0B6A7E96-4D68-4FF2-BB66-47E72246E9B5}" srcOrd="0" destOrd="0" presId="urn:microsoft.com/office/officeart/2005/8/layout/list1"/>
    <dgm:cxn modelId="{CD16EF65-E225-4986-BDC5-FBFF1886942A}" type="presOf" srcId="{7AB30533-3C7D-4748-8D9F-173FE80F9998}" destId="{6A63A048-63E5-464C-8E7B-30A351DBB8E6}" srcOrd="0" destOrd="0" presId="urn:microsoft.com/office/officeart/2005/8/layout/list1"/>
    <dgm:cxn modelId="{D716E06F-AE21-48FB-9592-4C75AFD46719}" type="presOf" srcId="{ACEE88DD-56E9-4EF1-993A-E8A9038A6235}" destId="{15DC2452-AF7F-4C92-870E-AB8F573B5737}" srcOrd="0" destOrd="0" presId="urn:microsoft.com/office/officeart/2005/8/layout/list1"/>
    <dgm:cxn modelId="{3DA1439F-C4A5-4AD7-905A-7B4910C32B9A}" srcId="{7338A351-633C-4F66-9FF2-349AC855AEB4}" destId="{1C60E2FD-9E49-461D-ADD3-5BD41C417905}" srcOrd="0" destOrd="0" parTransId="{4AC85A01-556D-4A60-8ED0-2613CC6D4402}" sibTransId="{4FFAC739-DB79-4E01-B29D-1FF78A266572}"/>
    <dgm:cxn modelId="{3C28969F-46C1-4457-9388-DBE67FFF27A2}" type="presOf" srcId="{9B9A8BB8-4847-4AE7-8CA4-E39A5AD9D13F}" destId="{15DC2452-AF7F-4C92-870E-AB8F573B5737}" srcOrd="0" destOrd="3" presId="urn:microsoft.com/office/officeart/2005/8/layout/list1"/>
    <dgm:cxn modelId="{D6595E8A-1F3E-496C-927D-B75F6F1E7472}" type="presOf" srcId="{FE6651F0-CD6E-4AE5-AC72-D3689988CCC8}" destId="{15DC2452-AF7F-4C92-870E-AB8F573B5737}" srcOrd="0" destOrd="2" presId="urn:microsoft.com/office/officeart/2005/8/layout/list1"/>
    <dgm:cxn modelId="{BB46BC65-E24F-410F-A432-36A410EAF68E}" type="presOf" srcId="{2B648578-F269-424D-8347-BB4B53610A66}" destId="{98A1C568-9FA1-4376-BF0A-ADC804DDB5B9}" srcOrd="0" destOrd="0" presId="urn:microsoft.com/office/officeart/2005/8/layout/list1"/>
    <dgm:cxn modelId="{7D805DAC-6EAB-432C-91B9-6AB6C69B7733}" srcId="{2B648578-F269-424D-8347-BB4B53610A66}" destId="{9B9A8BB8-4847-4AE7-8CA4-E39A5AD9D13F}" srcOrd="3" destOrd="0" parTransId="{EBF638B2-D597-4BAA-A6A9-4F08C6D6802B}" sibTransId="{90E44050-C6B9-475E-8FA7-0450D8B78465}"/>
    <dgm:cxn modelId="{E8812000-94A6-4AEA-A681-11A8CC7FCA28}" type="presOf" srcId="{126B1853-2648-4509-8685-2DBEBAD96908}" destId="{15DC2452-AF7F-4C92-870E-AB8F573B5737}" srcOrd="0" destOrd="1" presId="urn:microsoft.com/office/officeart/2005/8/layout/list1"/>
    <dgm:cxn modelId="{B1223B7C-6CA0-48DF-8419-22B3D6724EB9}" type="presOf" srcId="{2B648578-F269-424D-8347-BB4B53610A66}" destId="{E1B17D41-D56C-43C1-8437-4F01A5ABEACB}" srcOrd="1" destOrd="0" presId="urn:microsoft.com/office/officeart/2005/8/layout/list1"/>
    <dgm:cxn modelId="{EA125000-5FB2-49DA-B3CA-2693F3C7634B}" srcId="{B43286F3-935C-4C0D-AA72-6C5096B7F29A}" destId="{DEC91962-651B-4666-8512-20FD3EBD32E8}" srcOrd="0" destOrd="0" parTransId="{0CE1773F-9A13-4754-B140-A4C0B717B1F2}" sibTransId="{47DE4CDE-4873-4C93-A335-44D4FD6D6B3A}"/>
    <dgm:cxn modelId="{FDAFF013-0A7D-46DF-A4F0-E29D9621636E}" type="presOf" srcId="{7338A351-633C-4F66-9FF2-349AC855AEB4}" destId="{716C2A70-531E-4585-B019-79012931A60B}" srcOrd="1" destOrd="0" presId="urn:microsoft.com/office/officeart/2005/8/layout/list1"/>
    <dgm:cxn modelId="{7BE2D4E1-6905-4B65-A922-1609271EFD15}" type="presOf" srcId="{B0B5D93A-AEAC-4830-A70D-AB91CD51FE0E}" destId="{77F1EFBC-C22E-4D5D-8261-FE4CC0518EA4}" srcOrd="0" destOrd="1" presId="urn:microsoft.com/office/officeart/2005/8/layout/list1"/>
    <dgm:cxn modelId="{571B1D43-F8EB-4B11-9070-395C883E916B}" srcId="{7AB30533-3C7D-4748-8D9F-173FE80F9998}" destId="{B43286F3-935C-4C0D-AA72-6C5096B7F29A}" srcOrd="1" destOrd="0" parTransId="{F3051C5B-488F-4349-9827-687BE08E7D6A}" sibTransId="{9D519534-FF70-4A9D-87F5-9A1E18EEE824}"/>
    <dgm:cxn modelId="{A50DDD66-A75F-4C86-B2EA-1F6581DE9C79}" type="presOf" srcId="{1C60E2FD-9E49-461D-ADD3-5BD41C417905}" destId="{77F1EFBC-C22E-4D5D-8261-FE4CC0518EA4}" srcOrd="0" destOrd="0" presId="urn:microsoft.com/office/officeart/2005/8/layout/list1"/>
    <dgm:cxn modelId="{D6B3E2E8-82A0-45C6-B4C8-5039AA5E3F5B}" srcId="{2B648578-F269-424D-8347-BB4B53610A66}" destId="{126B1853-2648-4509-8685-2DBEBAD96908}" srcOrd="1" destOrd="0" parTransId="{AC4A4D6C-D76B-4935-988D-3C2B402EE4B2}" sibTransId="{313A632B-641C-4B4E-89F1-0F11C527C639}"/>
    <dgm:cxn modelId="{88547574-4E06-42FE-AA74-51A8A6DF3B1F}" type="presOf" srcId="{B43286F3-935C-4C0D-AA72-6C5096B7F29A}" destId="{5A0A48AD-F8D8-4767-AEDE-643F0418C9B6}" srcOrd="0" destOrd="0" presId="urn:microsoft.com/office/officeart/2005/8/layout/list1"/>
    <dgm:cxn modelId="{B39CF123-C52A-4312-A249-A5B79C13CA33}" srcId="{2B648578-F269-424D-8347-BB4B53610A66}" destId="{FE6651F0-CD6E-4AE5-AC72-D3689988CCC8}" srcOrd="2" destOrd="0" parTransId="{18510727-69C5-488F-8454-59213A0A7E3D}" sibTransId="{12B2F391-51E7-430C-B33D-A75F994F37A4}"/>
    <dgm:cxn modelId="{D8C66334-942A-4375-810C-63F4AA908089}" srcId="{7AB30533-3C7D-4748-8D9F-173FE80F9998}" destId="{7338A351-633C-4F66-9FF2-349AC855AEB4}" srcOrd="0" destOrd="0" parTransId="{BEF77F20-E9D3-4046-87A7-2AA828BA137A}" sibTransId="{63A9FE03-C6AD-4E34-BB02-54E87EE8433F}"/>
    <dgm:cxn modelId="{4EBF806E-97DA-49D5-97B7-B47C026F10C9}" type="presOf" srcId="{B43286F3-935C-4C0D-AA72-6C5096B7F29A}" destId="{EA40FEE0-94FD-4A88-B348-7CF0C2AF333F}" srcOrd="1" destOrd="0" presId="urn:microsoft.com/office/officeart/2005/8/layout/list1"/>
    <dgm:cxn modelId="{F58B58F1-ED32-4FE1-87D6-10BE669BEEEE}" srcId="{7AB30533-3C7D-4748-8D9F-173FE80F9998}" destId="{2B648578-F269-424D-8347-BB4B53610A66}" srcOrd="2" destOrd="0" parTransId="{312F6913-6FB9-4EE5-8AB4-E172DFB67249}" sibTransId="{E4A47503-2656-4630-996D-2650C7823F3B}"/>
    <dgm:cxn modelId="{9FE7F899-DE19-470F-B05C-46D0898CE929}" type="presOf" srcId="{7338A351-633C-4F66-9FF2-349AC855AEB4}" destId="{99EB6B71-44F2-4238-BE4D-9A56C1DEDDDE}" srcOrd="0" destOrd="0" presId="urn:microsoft.com/office/officeart/2005/8/layout/list1"/>
    <dgm:cxn modelId="{56B48A9D-E626-4943-8299-B41EDA77607B}" srcId="{2B648578-F269-424D-8347-BB4B53610A66}" destId="{ACEE88DD-56E9-4EF1-993A-E8A9038A6235}" srcOrd="0" destOrd="0" parTransId="{E93B0E9D-EBE8-48E5-8B2A-EE6B26B509FF}" sibTransId="{0B843667-D6E8-411D-8FD8-8B7C80FA66DB}"/>
    <dgm:cxn modelId="{67B28ABF-6E9B-4F7B-B20B-B79C49B688FE}" type="presParOf" srcId="{6A63A048-63E5-464C-8E7B-30A351DBB8E6}" destId="{5D834D29-A4A5-43D7-ACD1-8A8D86F4287B}" srcOrd="0" destOrd="0" presId="urn:microsoft.com/office/officeart/2005/8/layout/list1"/>
    <dgm:cxn modelId="{F95078EA-363E-457D-AE8E-147FB83550AC}" type="presParOf" srcId="{5D834D29-A4A5-43D7-ACD1-8A8D86F4287B}" destId="{99EB6B71-44F2-4238-BE4D-9A56C1DEDDDE}" srcOrd="0" destOrd="0" presId="urn:microsoft.com/office/officeart/2005/8/layout/list1"/>
    <dgm:cxn modelId="{35CEE643-DD45-420C-A355-E4D69DF20810}" type="presParOf" srcId="{5D834D29-A4A5-43D7-ACD1-8A8D86F4287B}" destId="{716C2A70-531E-4585-B019-79012931A60B}" srcOrd="1" destOrd="0" presId="urn:microsoft.com/office/officeart/2005/8/layout/list1"/>
    <dgm:cxn modelId="{E0F5CCD2-B76A-41A1-B77F-0454014A32C6}" type="presParOf" srcId="{6A63A048-63E5-464C-8E7B-30A351DBB8E6}" destId="{7943B041-FF6D-4303-A9CC-5112D2837684}" srcOrd="1" destOrd="0" presId="urn:microsoft.com/office/officeart/2005/8/layout/list1"/>
    <dgm:cxn modelId="{B90A3CAF-340A-47AE-AA5A-62566E044D98}" type="presParOf" srcId="{6A63A048-63E5-464C-8E7B-30A351DBB8E6}" destId="{77F1EFBC-C22E-4D5D-8261-FE4CC0518EA4}" srcOrd="2" destOrd="0" presId="urn:microsoft.com/office/officeart/2005/8/layout/list1"/>
    <dgm:cxn modelId="{2AFA7708-D1F2-49D5-808C-E2BD9A6FD81F}" type="presParOf" srcId="{6A63A048-63E5-464C-8E7B-30A351DBB8E6}" destId="{B84ABC31-82D4-4B08-B436-FAE68CF0D831}" srcOrd="3" destOrd="0" presId="urn:microsoft.com/office/officeart/2005/8/layout/list1"/>
    <dgm:cxn modelId="{E4C634CC-2EBD-4321-89B2-05966461A0C5}" type="presParOf" srcId="{6A63A048-63E5-464C-8E7B-30A351DBB8E6}" destId="{B93B6332-87A7-4ECC-B787-52CAB00080E6}" srcOrd="4" destOrd="0" presId="urn:microsoft.com/office/officeart/2005/8/layout/list1"/>
    <dgm:cxn modelId="{3CA854D5-3750-4BE6-B24B-F0876217B36C}" type="presParOf" srcId="{B93B6332-87A7-4ECC-B787-52CAB00080E6}" destId="{5A0A48AD-F8D8-4767-AEDE-643F0418C9B6}" srcOrd="0" destOrd="0" presId="urn:microsoft.com/office/officeart/2005/8/layout/list1"/>
    <dgm:cxn modelId="{DDD09CD8-43C6-4075-986C-943B599FE197}" type="presParOf" srcId="{B93B6332-87A7-4ECC-B787-52CAB00080E6}" destId="{EA40FEE0-94FD-4A88-B348-7CF0C2AF333F}" srcOrd="1" destOrd="0" presId="urn:microsoft.com/office/officeart/2005/8/layout/list1"/>
    <dgm:cxn modelId="{7791CB53-C8A8-481D-BB8C-352D65B4D39F}" type="presParOf" srcId="{6A63A048-63E5-464C-8E7B-30A351DBB8E6}" destId="{30B1BD1F-A3B9-4AFE-AE00-89BD4A54C939}" srcOrd="5" destOrd="0" presId="urn:microsoft.com/office/officeart/2005/8/layout/list1"/>
    <dgm:cxn modelId="{EDD1D1D7-C0D3-4323-93EA-23F884C58BEB}" type="presParOf" srcId="{6A63A048-63E5-464C-8E7B-30A351DBB8E6}" destId="{0B6A7E96-4D68-4FF2-BB66-47E72246E9B5}" srcOrd="6" destOrd="0" presId="urn:microsoft.com/office/officeart/2005/8/layout/list1"/>
    <dgm:cxn modelId="{37E5FE5E-5C88-409B-B9C2-C1375E522CCB}" type="presParOf" srcId="{6A63A048-63E5-464C-8E7B-30A351DBB8E6}" destId="{7E854158-F854-4022-BD9D-D247A0FBE8B1}" srcOrd="7" destOrd="0" presId="urn:microsoft.com/office/officeart/2005/8/layout/list1"/>
    <dgm:cxn modelId="{797BDB3C-11A5-41F0-9D07-6C70D5EB2DBA}" type="presParOf" srcId="{6A63A048-63E5-464C-8E7B-30A351DBB8E6}" destId="{481B7DF6-495A-44AB-B90D-1DD2FB38DD82}" srcOrd="8" destOrd="0" presId="urn:microsoft.com/office/officeart/2005/8/layout/list1"/>
    <dgm:cxn modelId="{ADFD3069-0174-4C2C-84F1-C4D0F7766B50}" type="presParOf" srcId="{481B7DF6-495A-44AB-B90D-1DD2FB38DD82}" destId="{98A1C568-9FA1-4376-BF0A-ADC804DDB5B9}" srcOrd="0" destOrd="0" presId="urn:microsoft.com/office/officeart/2005/8/layout/list1"/>
    <dgm:cxn modelId="{095E5F07-23C2-4CBB-B26F-B21CE95C912A}" type="presParOf" srcId="{481B7DF6-495A-44AB-B90D-1DD2FB38DD82}" destId="{E1B17D41-D56C-43C1-8437-4F01A5ABEACB}" srcOrd="1" destOrd="0" presId="urn:microsoft.com/office/officeart/2005/8/layout/list1"/>
    <dgm:cxn modelId="{6532B7DC-04DD-48A1-A904-B971764A0722}" type="presParOf" srcId="{6A63A048-63E5-464C-8E7B-30A351DBB8E6}" destId="{41A99BDE-BB7D-4EAA-83E5-DCF5C1396F93}" srcOrd="9" destOrd="0" presId="urn:microsoft.com/office/officeart/2005/8/layout/list1"/>
    <dgm:cxn modelId="{6CE44575-8E80-4439-8902-6DDBF1028BEC}" type="presParOf" srcId="{6A63A048-63E5-464C-8E7B-30A351DBB8E6}" destId="{15DC2452-AF7F-4C92-870E-AB8F573B5737}"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30533-3C7D-4748-8D9F-173FE80F9998}"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7338A351-633C-4F66-9FF2-349AC855AEB4}">
      <dgm:prSet phldrT="[Text]" custT="1"/>
      <dgm:spPr/>
      <dgm:t>
        <a:bodyPr/>
        <a:lstStyle/>
        <a:p>
          <a:r>
            <a:rPr lang="en-US" sz="1800" smtClean="0"/>
            <a:t>RNase A</a:t>
          </a:r>
          <a:endParaRPr lang="en-US" sz="1800" dirty="0"/>
        </a:p>
      </dgm:t>
    </dgm:pt>
    <dgm:pt modelId="{BEF77F20-E9D3-4046-87A7-2AA828BA137A}" type="parTrans" cxnId="{D8C66334-942A-4375-810C-63F4AA908089}">
      <dgm:prSet/>
      <dgm:spPr/>
      <dgm:t>
        <a:bodyPr/>
        <a:lstStyle/>
        <a:p>
          <a:endParaRPr lang="en-US" sz="4000"/>
        </a:p>
      </dgm:t>
    </dgm:pt>
    <dgm:pt modelId="{63A9FE03-C6AD-4E34-BB02-54E87EE8433F}" type="sibTrans" cxnId="{D8C66334-942A-4375-810C-63F4AA908089}">
      <dgm:prSet/>
      <dgm:spPr/>
      <dgm:t>
        <a:bodyPr/>
        <a:lstStyle/>
        <a:p>
          <a:endParaRPr lang="en-US" sz="4000"/>
        </a:p>
      </dgm:t>
    </dgm:pt>
    <dgm:pt modelId="{701EBB61-BBA6-460C-BAAB-33DB6CB82CBD}">
      <dgm:prSet custT="1"/>
      <dgm:spPr/>
      <dgm:t>
        <a:bodyPr/>
        <a:lstStyle/>
        <a:p>
          <a:r>
            <a:rPr lang="en-US" sz="1800" smtClean="0"/>
            <a:t>Very potent RNA endonuclease, or "ribonuclease"</a:t>
          </a:r>
        </a:p>
      </dgm:t>
    </dgm:pt>
    <dgm:pt modelId="{E0E556DC-200F-4A11-BF08-42FD7BEF67F2}" type="parTrans" cxnId="{4B2B39A7-C435-432E-870A-4A7B6DCA8E61}">
      <dgm:prSet/>
      <dgm:spPr/>
      <dgm:t>
        <a:bodyPr/>
        <a:lstStyle/>
        <a:p>
          <a:endParaRPr lang="en-US"/>
        </a:p>
      </dgm:t>
    </dgm:pt>
    <dgm:pt modelId="{CD66F715-DC07-4C4A-8CE3-52401DD8577C}" type="sibTrans" cxnId="{4B2B39A7-C435-432E-870A-4A7B6DCA8E61}">
      <dgm:prSet/>
      <dgm:spPr/>
      <dgm:t>
        <a:bodyPr/>
        <a:lstStyle/>
        <a:p>
          <a:endParaRPr lang="en-US"/>
        </a:p>
      </dgm:t>
    </dgm:pt>
    <dgm:pt modelId="{0936ABE9-9648-469E-AA11-0BAB0A129E92}">
      <dgm:prSet custT="1"/>
      <dgm:spPr/>
      <dgm:t>
        <a:bodyPr/>
        <a:lstStyle/>
        <a:p>
          <a:r>
            <a:rPr lang="en-US" sz="1800" smtClean="0"/>
            <a:t>Has no effect on DNA</a:t>
          </a:r>
        </a:p>
      </dgm:t>
    </dgm:pt>
    <dgm:pt modelId="{DC32EEB2-3268-48FD-A011-391B4FF2FF72}" type="parTrans" cxnId="{699C3823-FC6E-4750-9936-C20DCE891065}">
      <dgm:prSet/>
      <dgm:spPr/>
      <dgm:t>
        <a:bodyPr/>
        <a:lstStyle/>
        <a:p>
          <a:endParaRPr lang="en-US"/>
        </a:p>
      </dgm:t>
    </dgm:pt>
    <dgm:pt modelId="{EF3DF376-0203-43C4-AAB9-F7B910412DA2}" type="sibTrans" cxnId="{699C3823-FC6E-4750-9936-C20DCE891065}">
      <dgm:prSet/>
      <dgm:spPr/>
      <dgm:t>
        <a:bodyPr/>
        <a:lstStyle/>
        <a:p>
          <a:endParaRPr lang="en-US"/>
        </a:p>
      </dgm:t>
    </dgm:pt>
    <dgm:pt modelId="{D70ADAC8-2317-4BA1-8A89-EC5C4732FDDB}">
      <dgm:prSet custT="1"/>
      <dgm:spPr/>
      <dgm:t>
        <a:bodyPr/>
        <a:lstStyle/>
        <a:p>
          <a:r>
            <a:rPr lang="en-US" sz="1800" smtClean="0"/>
            <a:t>Used extensively in purifications to remove RNA contamination from DNA</a:t>
          </a:r>
        </a:p>
      </dgm:t>
    </dgm:pt>
    <dgm:pt modelId="{FA7F7619-EB13-477C-B346-A1055B9A3223}" type="parTrans" cxnId="{D5442F86-BC27-45E4-B37F-B5D52EF5C528}">
      <dgm:prSet/>
      <dgm:spPr/>
      <dgm:t>
        <a:bodyPr/>
        <a:lstStyle/>
        <a:p>
          <a:endParaRPr lang="en-US"/>
        </a:p>
      </dgm:t>
    </dgm:pt>
    <dgm:pt modelId="{5B1A6B29-BC20-45C4-9705-0B0C3BA87C65}" type="sibTrans" cxnId="{D5442F86-BC27-45E4-B37F-B5D52EF5C528}">
      <dgm:prSet/>
      <dgm:spPr/>
      <dgm:t>
        <a:bodyPr/>
        <a:lstStyle/>
        <a:p>
          <a:endParaRPr lang="en-US"/>
        </a:p>
      </dgm:t>
    </dgm:pt>
    <dgm:pt modelId="{75DD77BA-63D4-456D-94EC-31FB110B48DA}">
      <dgm:prSet custT="1"/>
      <dgm:spPr/>
      <dgm:t>
        <a:bodyPr/>
        <a:lstStyle/>
        <a:p>
          <a:r>
            <a:rPr lang="en-US" sz="1800" smtClean="0"/>
            <a:t>RNase H</a:t>
          </a:r>
        </a:p>
      </dgm:t>
    </dgm:pt>
    <dgm:pt modelId="{B85A5A64-00E8-4ECD-8B5D-38C2566D81C9}" type="parTrans" cxnId="{B42C1A70-CB40-4F9B-BDF9-A5B552771C0B}">
      <dgm:prSet/>
      <dgm:spPr/>
      <dgm:t>
        <a:bodyPr/>
        <a:lstStyle/>
        <a:p>
          <a:endParaRPr lang="en-US"/>
        </a:p>
      </dgm:t>
    </dgm:pt>
    <dgm:pt modelId="{EEF37EAD-39A3-41D6-A850-5877A7E3D8E4}" type="sibTrans" cxnId="{B42C1A70-CB40-4F9B-BDF9-A5B552771C0B}">
      <dgm:prSet/>
      <dgm:spPr/>
      <dgm:t>
        <a:bodyPr/>
        <a:lstStyle/>
        <a:p>
          <a:endParaRPr lang="en-US"/>
        </a:p>
      </dgm:t>
    </dgm:pt>
    <dgm:pt modelId="{D39EEDC8-BC93-4769-85C5-ADF87E0567A5}">
      <dgm:prSet custT="1"/>
      <dgm:spPr/>
      <dgm:t>
        <a:bodyPr/>
        <a:lstStyle/>
        <a:p>
          <a:r>
            <a:rPr lang="en-US" sz="1800" smtClean="0"/>
            <a:t>Present in most cells (including E. coli)</a:t>
          </a:r>
        </a:p>
      </dgm:t>
    </dgm:pt>
    <dgm:pt modelId="{67EFF880-258A-4E61-ABDF-C0865E4CD480}" type="parTrans" cxnId="{D420487A-107F-4897-B041-5122299B9AAB}">
      <dgm:prSet/>
      <dgm:spPr/>
      <dgm:t>
        <a:bodyPr/>
        <a:lstStyle/>
        <a:p>
          <a:endParaRPr lang="en-US"/>
        </a:p>
      </dgm:t>
    </dgm:pt>
    <dgm:pt modelId="{F70EBCEE-1BD2-4326-8347-F6BBA855ACB2}" type="sibTrans" cxnId="{D420487A-107F-4897-B041-5122299B9AAB}">
      <dgm:prSet/>
      <dgm:spPr/>
      <dgm:t>
        <a:bodyPr/>
        <a:lstStyle/>
        <a:p>
          <a:endParaRPr lang="en-US"/>
        </a:p>
      </dgm:t>
    </dgm:pt>
    <dgm:pt modelId="{48726151-8FE5-4C25-9D90-AE99D101AF30}">
      <dgm:prSet custT="1"/>
      <dgm:spPr/>
      <dgm:t>
        <a:bodyPr/>
        <a:lstStyle/>
        <a:p>
          <a:r>
            <a:rPr lang="en-US" sz="1800" smtClean="0"/>
            <a:t>Degrades RNA duplexed to DNA</a:t>
          </a:r>
        </a:p>
      </dgm:t>
    </dgm:pt>
    <dgm:pt modelId="{84EB14F9-164F-46E9-9416-9417EDC82818}" type="parTrans" cxnId="{FF668912-6AC2-4D62-88AA-35D10E01EFCD}">
      <dgm:prSet/>
      <dgm:spPr/>
      <dgm:t>
        <a:bodyPr/>
        <a:lstStyle/>
        <a:p>
          <a:endParaRPr lang="en-US"/>
        </a:p>
      </dgm:t>
    </dgm:pt>
    <dgm:pt modelId="{80CF13AB-97D0-47EE-8EB9-C3CD57CD36DB}" type="sibTrans" cxnId="{FF668912-6AC2-4D62-88AA-35D10E01EFCD}">
      <dgm:prSet/>
      <dgm:spPr/>
      <dgm:t>
        <a:bodyPr/>
        <a:lstStyle/>
        <a:p>
          <a:endParaRPr lang="en-US"/>
        </a:p>
      </dgm:t>
    </dgm:pt>
    <dgm:pt modelId="{728962FC-470B-4B09-9A0E-FAA67C4FF998}">
      <dgm:prSet custT="1"/>
      <dgm:spPr/>
      <dgm:t>
        <a:bodyPr/>
        <a:lstStyle/>
        <a:p>
          <a:r>
            <a:rPr lang="en-US" sz="1800" smtClean="0"/>
            <a:t>Used in cDNA synthesis after reverse transcription</a:t>
          </a:r>
        </a:p>
      </dgm:t>
    </dgm:pt>
    <dgm:pt modelId="{3ECBC66B-460A-40D8-BEAB-154E07A941F2}" type="parTrans" cxnId="{C51D1E06-5781-4F8A-8F03-4A733B94439B}">
      <dgm:prSet/>
      <dgm:spPr/>
      <dgm:t>
        <a:bodyPr/>
        <a:lstStyle/>
        <a:p>
          <a:endParaRPr lang="en-US"/>
        </a:p>
      </dgm:t>
    </dgm:pt>
    <dgm:pt modelId="{C663D149-ABBD-4F38-8D82-6EC39061502F}" type="sibTrans" cxnId="{C51D1E06-5781-4F8A-8F03-4A733B94439B}">
      <dgm:prSet/>
      <dgm:spPr/>
      <dgm:t>
        <a:bodyPr/>
        <a:lstStyle/>
        <a:p>
          <a:endParaRPr lang="en-US"/>
        </a:p>
      </dgm:t>
    </dgm:pt>
    <dgm:pt modelId="{CFBF694F-9095-43E6-81D6-95788E7B1715}">
      <dgm:prSet custT="1"/>
      <dgm:spPr/>
      <dgm:t>
        <a:bodyPr/>
        <a:lstStyle/>
        <a:p>
          <a:r>
            <a:rPr lang="en-US" sz="1800" smtClean="0"/>
            <a:t>RNase P</a:t>
          </a:r>
        </a:p>
      </dgm:t>
    </dgm:pt>
    <dgm:pt modelId="{0F7D9DCF-8A54-449E-AE0C-859DDA320B2B}" type="parTrans" cxnId="{1AB4D029-D4A9-4F0F-8E28-24774710C98F}">
      <dgm:prSet/>
      <dgm:spPr/>
      <dgm:t>
        <a:bodyPr/>
        <a:lstStyle/>
        <a:p>
          <a:endParaRPr lang="en-US"/>
        </a:p>
      </dgm:t>
    </dgm:pt>
    <dgm:pt modelId="{B1F73B50-39C7-4364-8136-F0CD5FF67188}" type="sibTrans" cxnId="{1AB4D029-D4A9-4F0F-8E28-24774710C98F}">
      <dgm:prSet/>
      <dgm:spPr/>
      <dgm:t>
        <a:bodyPr/>
        <a:lstStyle/>
        <a:p>
          <a:endParaRPr lang="en-US"/>
        </a:p>
      </dgm:t>
    </dgm:pt>
    <dgm:pt modelId="{D2384727-3B7F-4534-A8AE-432067820256}">
      <dgm:prSet custT="1"/>
      <dgm:spPr/>
      <dgm:t>
        <a:bodyPr/>
        <a:lstStyle/>
        <a:p>
          <a:r>
            <a:rPr lang="en-US" sz="1800" smtClean="0"/>
            <a:t>Processes RNAs that have tRNA-like secondary structure</a:t>
          </a:r>
        </a:p>
      </dgm:t>
    </dgm:pt>
    <dgm:pt modelId="{68C534CC-D17E-4803-A56D-2932D35AF9F8}" type="parTrans" cxnId="{8625F806-3BB9-4870-A7B6-5C4BC3F94B42}">
      <dgm:prSet/>
      <dgm:spPr/>
      <dgm:t>
        <a:bodyPr/>
        <a:lstStyle/>
        <a:p>
          <a:endParaRPr lang="en-US"/>
        </a:p>
      </dgm:t>
    </dgm:pt>
    <dgm:pt modelId="{EB893DD6-8E4A-4DC1-B17B-03B867AEAFF1}" type="sibTrans" cxnId="{8625F806-3BB9-4870-A7B6-5C4BC3F94B42}">
      <dgm:prSet/>
      <dgm:spPr/>
      <dgm:t>
        <a:bodyPr/>
        <a:lstStyle/>
        <a:p>
          <a:endParaRPr lang="en-US"/>
        </a:p>
      </dgm:t>
    </dgm:pt>
    <dgm:pt modelId="{941AF61E-5607-45C1-85CD-4F430D17CE73}">
      <dgm:prSet custT="1"/>
      <dgm:spPr/>
      <dgm:t>
        <a:bodyPr/>
        <a:lstStyle/>
        <a:p>
          <a:r>
            <a:rPr lang="en-US" sz="1800" smtClean="0"/>
            <a:t>RNase E</a:t>
          </a:r>
        </a:p>
      </dgm:t>
    </dgm:pt>
    <dgm:pt modelId="{A762CF8E-BE85-4CEF-8E4D-5C5FF5FCCF76}" type="parTrans" cxnId="{FAF27D72-90D9-42AC-A021-07CD289CD8DF}">
      <dgm:prSet/>
      <dgm:spPr/>
      <dgm:t>
        <a:bodyPr/>
        <a:lstStyle/>
        <a:p>
          <a:endParaRPr lang="en-US"/>
        </a:p>
      </dgm:t>
    </dgm:pt>
    <dgm:pt modelId="{202DD953-B690-4108-8343-37608714AB43}" type="sibTrans" cxnId="{FAF27D72-90D9-42AC-A021-07CD289CD8DF}">
      <dgm:prSet/>
      <dgm:spPr/>
      <dgm:t>
        <a:bodyPr/>
        <a:lstStyle/>
        <a:p>
          <a:endParaRPr lang="en-US"/>
        </a:p>
      </dgm:t>
    </dgm:pt>
    <dgm:pt modelId="{23FAE81F-6B0E-47C6-8EF0-6DA497BC0AA5}">
      <dgm:prSet custT="1"/>
      <dgm:spPr/>
      <dgm:t>
        <a:bodyPr/>
        <a:lstStyle/>
        <a:p>
          <a:r>
            <a:rPr lang="en-US" sz="1800" smtClean="0"/>
            <a:t>Processing and degradation of cellular mRNA</a:t>
          </a:r>
        </a:p>
      </dgm:t>
    </dgm:pt>
    <dgm:pt modelId="{BB4570E1-7618-41D2-8D88-2F2BDCCEE66F}" type="parTrans" cxnId="{1EA1A4D1-DBE3-47F1-AB6B-EE359BFD2713}">
      <dgm:prSet/>
      <dgm:spPr/>
      <dgm:t>
        <a:bodyPr/>
        <a:lstStyle/>
        <a:p>
          <a:endParaRPr lang="en-US"/>
        </a:p>
      </dgm:t>
    </dgm:pt>
    <dgm:pt modelId="{42F67955-F87B-4F41-AB24-D20C1C4EA4C3}" type="sibTrans" cxnId="{1EA1A4D1-DBE3-47F1-AB6B-EE359BFD2713}">
      <dgm:prSet/>
      <dgm:spPr/>
      <dgm:t>
        <a:bodyPr/>
        <a:lstStyle/>
        <a:p>
          <a:endParaRPr lang="en-US"/>
        </a:p>
      </dgm:t>
    </dgm:pt>
    <dgm:pt modelId="{66AAF793-8E26-4048-ACEF-DA01192601F3}">
      <dgm:prSet custT="1"/>
      <dgm:spPr/>
      <dgm:t>
        <a:bodyPr/>
        <a:lstStyle/>
        <a:p>
          <a:r>
            <a:rPr lang="en-US" sz="1800" smtClean="0"/>
            <a:t>Frequently implicated in the stability of mRNAs in cells</a:t>
          </a:r>
        </a:p>
      </dgm:t>
    </dgm:pt>
    <dgm:pt modelId="{B6CF0597-5320-43B9-85D6-94318AAD7C36}" type="parTrans" cxnId="{B6CDF2CF-88D2-4024-BBE2-9FCE0D91119C}">
      <dgm:prSet/>
      <dgm:spPr/>
      <dgm:t>
        <a:bodyPr/>
        <a:lstStyle/>
        <a:p>
          <a:endParaRPr lang="en-US"/>
        </a:p>
      </dgm:t>
    </dgm:pt>
    <dgm:pt modelId="{50A2FC02-DF5D-48FA-AEE1-6DE1B9713D79}" type="sibTrans" cxnId="{B6CDF2CF-88D2-4024-BBE2-9FCE0D91119C}">
      <dgm:prSet/>
      <dgm:spPr/>
      <dgm:t>
        <a:bodyPr/>
        <a:lstStyle/>
        <a:p>
          <a:endParaRPr lang="en-US"/>
        </a:p>
      </dgm:t>
    </dgm:pt>
    <dgm:pt modelId="{77C77529-D0F5-4D02-B22B-8B3DCA91CF5B}">
      <dgm:prSet custT="1"/>
      <dgm:spPr/>
      <dgm:t>
        <a:bodyPr/>
        <a:lstStyle/>
        <a:p>
          <a:r>
            <a:rPr lang="en-US" sz="1800" dirty="0" err="1" smtClean="0"/>
            <a:t>Ribozymes</a:t>
          </a:r>
          <a:endParaRPr lang="en-US" sz="1800" dirty="0" smtClean="0"/>
        </a:p>
      </dgm:t>
    </dgm:pt>
    <dgm:pt modelId="{6E00A236-DFC2-46D2-BA4E-6A804EFC97EE}" type="parTrans" cxnId="{DA4419D7-0AAD-4702-BE97-11E4229C960E}">
      <dgm:prSet/>
      <dgm:spPr/>
      <dgm:t>
        <a:bodyPr/>
        <a:lstStyle/>
        <a:p>
          <a:endParaRPr lang="en-US"/>
        </a:p>
      </dgm:t>
    </dgm:pt>
    <dgm:pt modelId="{3B9823B5-E261-4BF7-A6CA-03F99D381D06}" type="sibTrans" cxnId="{DA4419D7-0AAD-4702-BE97-11E4229C960E}">
      <dgm:prSet/>
      <dgm:spPr/>
      <dgm:t>
        <a:bodyPr/>
        <a:lstStyle/>
        <a:p>
          <a:endParaRPr lang="en-US"/>
        </a:p>
      </dgm:t>
    </dgm:pt>
    <dgm:pt modelId="{C9BBEC92-8C85-45EA-A927-4C4569BAAB4C}">
      <dgm:prSet custT="1"/>
      <dgm:spPr/>
      <dgm:t>
        <a:bodyPr/>
        <a:lstStyle/>
        <a:p>
          <a:r>
            <a:rPr lang="en-US" sz="1800" dirty="0" smtClean="0"/>
            <a:t>RNA sequences that cleave internally (in </a:t>
          </a:r>
          <a:r>
            <a:rPr lang="en-US" sz="1800" i="1" dirty="0" err="1" smtClean="0"/>
            <a:t>cis</a:t>
          </a:r>
          <a:r>
            <a:rPr lang="en-US" sz="1800" dirty="0" smtClean="0"/>
            <a:t>) or other RNAs (in </a:t>
          </a:r>
          <a:r>
            <a:rPr lang="en-US" sz="1800" i="1" dirty="0" smtClean="0"/>
            <a:t>trans</a:t>
          </a:r>
          <a:r>
            <a:rPr lang="en-US" sz="1800" dirty="0" smtClean="0"/>
            <a:t>)</a:t>
          </a:r>
        </a:p>
      </dgm:t>
    </dgm:pt>
    <dgm:pt modelId="{164BEC7F-DA41-426B-84DC-440C87AC8E9F}" type="parTrans" cxnId="{A823F82B-9A83-48C9-B3B8-4DE3614F3A94}">
      <dgm:prSet/>
      <dgm:spPr/>
      <dgm:t>
        <a:bodyPr/>
        <a:lstStyle/>
        <a:p>
          <a:endParaRPr lang="en-US"/>
        </a:p>
      </dgm:t>
    </dgm:pt>
    <dgm:pt modelId="{2EF01059-762B-40E8-97C5-41A510F46ECA}" type="sibTrans" cxnId="{A823F82B-9A83-48C9-B3B8-4DE3614F3A94}">
      <dgm:prSet/>
      <dgm:spPr/>
      <dgm:t>
        <a:bodyPr/>
        <a:lstStyle/>
        <a:p>
          <a:endParaRPr lang="en-US"/>
        </a:p>
      </dgm:t>
    </dgm:pt>
    <dgm:pt modelId="{E7025970-0EB2-4F90-AD82-F47969742963}">
      <dgm:prSet custT="1"/>
      <dgm:spPr/>
      <dgm:t>
        <a:bodyPr/>
        <a:lstStyle/>
        <a:p>
          <a:r>
            <a:rPr lang="en-US" sz="1800" dirty="0" smtClean="0"/>
            <a:t>Most famous is the delta hammerhead </a:t>
          </a:r>
          <a:r>
            <a:rPr lang="en-US" sz="1800" dirty="0" err="1" smtClean="0"/>
            <a:t>ribozyme</a:t>
          </a:r>
          <a:endParaRPr lang="en-US" sz="1800" dirty="0" smtClean="0"/>
        </a:p>
      </dgm:t>
    </dgm:pt>
    <dgm:pt modelId="{21994AD9-F5C2-4DB9-980B-0F77C5906BCD}" type="parTrans" cxnId="{F730CFE6-A6E8-4C88-A0C1-B88892E9B57A}">
      <dgm:prSet/>
      <dgm:spPr/>
      <dgm:t>
        <a:bodyPr/>
        <a:lstStyle/>
        <a:p>
          <a:endParaRPr lang="en-US"/>
        </a:p>
      </dgm:t>
    </dgm:pt>
    <dgm:pt modelId="{53A31D6F-DC83-4593-8A15-867AA64C9A19}" type="sibTrans" cxnId="{F730CFE6-A6E8-4C88-A0C1-B88892E9B57A}">
      <dgm:prSet/>
      <dgm:spPr/>
      <dgm:t>
        <a:bodyPr/>
        <a:lstStyle/>
        <a:p>
          <a:endParaRPr lang="en-US"/>
        </a:p>
      </dgm:t>
    </dgm:pt>
    <dgm:pt modelId="{6A63A048-63E5-464C-8E7B-30A351DBB8E6}" type="pres">
      <dgm:prSet presAssocID="{7AB30533-3C7D-4748-8D9F-173FE80F9998}" presName="linear" presStyleCnt="0">
        <dgm:presLayoutVars>
          <dgm:dir/>
          <dgm:animLvl val="lvl"/>
          <dgm:resizeHandles val="exact"/>
        </dgm:presLayoutVars>
      </dgm:prSet>
      <dgm:spPr/>
      <dgm:t>
        <a:bodyPr/>
        <a:lstStyle/>
        <a:p>
          <a:endParaRPr lang="en-US"/>
        </a:p>
      </dgm:t>
    </dgm:pt>
    <dgm:pt modelId="{5D834D29-A4A5-43D7-ACD1-8A8D86F4287B}" type="pres">
      <dgm:prSet presAssocID="{7338A351-633C-4F66-9FF2-349AC855AEB4}" presName="parentLin" presStyleCnt="0"/>
      <dgm:spPr/>
    </dgm:pt>
    <dgm:pt modelId="{99EB6B71-44F2-4238-BE4D-9A56C1DEDDDE}" type="pres">
      <dgm:prSet presAssocID="{7338A351-633C-4F66-9FF2-349AC855AEB4}" presName="parentLeftMargin" presStyleLbl="node1" presStyleIdx="0" presStyleCnt="5"/>
      <dgm:spPr/>
      <dgm:t>
        <a:bodyPr/>
        <a:lstStyle/>
        <a:p>
          <a:endParaRPr lang="en-US"/>
        </a:p>
      </dgm:t>
    </dgm:pt>
    <dgm:pt modelId="{716C2A70-531E-4585-B019-79012931A60B}" type="pres">
      <dgm:prSet presAssocID="{7338A351-633C-4F66-9FF2-349AC855AEB4}" presName="parentText" presStyleLbl="node1" presStyleIdx="0" presStyleCnt="5">
        <dgm:presLayoutVars>
          <dgm:chMax val="0"/>
          <dgm:bulletEnabled val="1"/>
        </dgm:presLayoutVars>
      </dgm:prSet>
      <dgm:spPr/>
      <dgm:t>
        <a:bodyPr/>
        <a:lstStyle/>
        <a:p>
          <a:endParaRPr lang="en-US"/>
        </a:p>
      </dgm:t>
    </dgm:pt>
    <dgm:pt modelId="{7943B041-FF6D-4303-A9CC-5112D2837684}" type="pres">
      <dgm:prSet presAssocID="{7338A351-633C-4F66-9FF2-349AC855AEB4}" presName="negativeSpace" presStyleCnt="0"/>
      <dgm:spPr/>
    </dgm:pt>
    <dgm:pt modelId="{77F1EFBC-C22E-4D5D-8261-FE4CC0518EA4}" type="pres">
      <dgm:prSet presAssocID="{7338A351-633C-4F66-9FF2-349AC855AEB4}" presName="childText" presStyleLbl="conFgAcc1" presStyleIdx="0" presStyleCnt="5">
        <dgm:presLayoutVars>
          <dgm:bulletEnabled val="1"/>
        </dgm:presLayoutVars>
      </dgm:prSet>
      <dgm:spPr/>
      <dgm:t>
        <a:bodyPr/>
        <a:lstStyle/>
        <a:p>
          <a:endParaRPr lang="en-US"/>
        </a:p>
      </dgm:t>
    </dgm:pt>
    <dgm:pt modelId="{B84ABC31-82D4-4B08-B436-FAE68CF0D831}" type="pres">
      <dgm:prSet presAssocID="{63A9FE03-C6AD-4E34-BB02-54E87EE8433F}" presName="spaceBetweenRectangles" presStyleCnt="0"/>
      <dgm:spPr/>
    </dgm:pt>
    <dgm:pt modelId="{4D4F41A8-CCE2-45C2-B5CB-1C12B6A06F76}" type="pres">
      <dgm:prSet presAssocID="{75DD77BA-63D4-456D-94EC-31FB110B48DA}" presName="parentLin" presStyleCnt="0"/>
      <dgm:spPr/>
    </dgm:pt>
    <dgm:pt modelId="{94570FA0-90DF-4E99-A3F1-CA937A3E6D85}" type="pres">
      <dgm:prSet presAssocID="{75DD77BA-63D4-456D-94EC-31FB110B48DA}" presName="parentLeftMargin" presStyleLbl="node1" presStyleIdx="0" presStyleCnt="5"/>
      <dgm:spPr/>
      <dgm:t>
        <a:bodyPr/>
        <a:lstStyle/>
        <a:p>
          <a:endParaRPr lang="en-US"/>
        </a:p>
      </dgm:t>
    </dgm:pt>
    <dgm:pt modelId="{731F06B8-0BCD-428A-9B42-1AC817479AD9}" type="pres">
      <dgm:prSet presAssocID="{75DD77BA-63D4-456D-94EC-31FB110B48DA}" presName="parentText" presStyleLbl="node1" presStyleIdx="1" presStyleCnt="5">
        <dgm:presLayoutVars>
          <dgm:chMax val="0"/>
          <dgm:bulletEnabled val="1"/>
        </dgm:presLayoutVars>
      </dgm:prSet>
      <dgm:spPr/>
      <dgm:t>
        <a:bodyPr/>
        <a:lstStyle/>
        <a:p>
          <a:endParaRPr lang="en-US"/>
        </a:p>
      </dgm:t>
    </dgm:pt>
    <dgm:pt modelId="{018E7E20-5B11-404A-91AD-D0B185B9862B}" type="pres">
      <dgm:prSet presAssocID="{75DD77BA-63D4-456D-94EC-31FB110B48DA}" presName="negativeSpace" presStyleCnt="0"/>
      <dgm:spPr/>
    </dgm:pt>
    <dgm:pt modelId="{6421A3E2-713E-416A-BCC0-8D110A855F1F}" type="pres">
      <dgm:prSet presAssocID="{75DD77BA-63D4-456D-94EC-31FB110B48DA}" presName="childText" presStyleLbl="conFgAcc1" presStyleIdx="1" presStyleCnt="5">
        <dgm:presLayoutVars>
          <dgm:bulletEnabled val="1"/>
        </dgm:presLayoutVars>
      </dgm:prSet>
      <dgm:spPr/>
      <dgm:t>
        <a:bodyPr/>
        <a:lstStyle/>
        <a:p>
          <a:endParaRPr lang="en-US"/>
        </a:p>
      </dgm:t>
    </dgm:pt>
    <dgm:pt modelId="{17D2932E-0440-4490-B579-05B6F3391A04}" type="pres">
      <dgm:prSet presAssocID="{EEF37EAD-39A3-41D6-A850-5877A7E3D8E4}" presName="spaceBetweenRectangles" presStyleCnt="0"/>
      <dgm:spPr/>
    </dgm:pt>
    <dgm:pt modelId="{F878B572-2194-44A0-BCAE-6929DBB30F5B}" type="pres">
      <dgm:prSet presAssocID="{CFBF694F-9095-43E6-81D6-95788E7B1715}" presName="parentLin" presStyleCnt="0"/>
      <dgm:spPr/>
    </dgm:pt>
    <dgm:pt modelId="{F1014E46-B846-4284-8F5A-53B3E6AAE192}" type="pres">
      <dgm:prSet presAssocID="{CFBF694F-9095-43E6-81D6-95788E7B1715}" presName="parentLeftMargin" presStyleLbl="node1" presStyleIdx="1" presStyleCnt="5"/>
      <dgm:spPr/>
      <dgm:t>
        <a:bodyPr/>
        <a:lstStyle/>
        <a:p>
          <a:endParaRPr lang="en-US"/>
        </a:p>
      </dgm:t>
    </dgm:pt>
    <dgm:pt modelId="{BAD95E83-5CC7-4FE0-8B8D-F7D6DC2C2160}" type="pres">
      <dgm:prSet presAssocID="{CFBF694F-9095-43E6-81D6-95788E7B1715}" presName="parentText" presStyleLbl="node1" presStyleIdx="2" presStyleCnt="5">
        <dgm:presLayoutVars>
          <dgm:chMax val="0"/>
          <dgm:bulletEnabled val="1"/>
        </dgm:presLayoutVars>
      </dgm:prSet>
      <dgm:spPr/>
      <dgm:t>
        <a:bodyPr/>
        <a:lstStyle/>
        <a:p>
          <a:endParaRPr lang="en-US"/>
        </a:p>
      </dgm:t>
    </dgm:pt>
    <dgm:pt modelId="{2AB6A907-9D0D-4498-A281-D40E822D3E5A}" type="pres">
      <dgm:prSet presAssocID="{CFBF694F-9095-43E6-81D6-95788E7B1715}" presName="negativeSpace" presStyleCnt="0"/>
      <dgm:spPr/>
    </dgm:pt>
    <dgm:pt modelId="{D5CEFD96-9213-4570-BDB4-2DABF995AF74}" type="pres">
      <dgm:prSet presAssocID="{CFBF694F-9095-43E6-81D6-95788E7B1715}" presName="childText" presStyleLbl="conFgAcc1" presStyleIdx="2" presStyleCnt="5">
        <dgm:presLayoutVars>
          <dgm:bulletEnabled val="1"/>
        </dgm:presLayoutVars>
      </dgm:prSet>
      <dgm:spPr/>
      <dgm:t>
        <a:bodyPr/>
        <a:lstStyle/>
        <a:p>
          <a:endParaRPr lang="en-US"/>
        </a:p>
      </dgm:t>
    </dgm:pt>
    <dgm:pt modelId="{ABE3BC06-F924-4E0E-97DE-4288A0DF9859}" type="pres">
      <dgm:prSet presAssocID="{B1F73B50-39C7-4364-8136-F0CD5FF67188}" presName="spaceBetweenRectangles" presStyleCnt="0"/>
      <dgm:spPr/>
    </dgm:pt>
    <dgm:pt modelId="{DA3E897F-31D0-45E9-92E2-962823E13E1F}" type="pres">
      <dgm:prSet presAssocID="{941AF61E-5607-45C1-85CD-4F430D17CE73}" presName="parentLin" presStyleCnt="0"/>
      <dgm:spPr/>
    </dgm:pt>
    <dgm:pt modelId="{5A4D19E8-0112-49D2-A590-D0E11DAC7982}" type="pres">
      <dgm:prSet presAssocID="{941AF61E-5607-45C1-85CD-4F430D17CE73}" presName="parentLeftMargin" presStyleLbl="node1" presStyleIdx="2" presStyleCnt="5"/>
      <dgm:spPr/>
      <dgm:t>
        <a:bodyPr/>
        <a:lstStyle/>
        <a:p>
          <a:endParaRPr lang="en-US"/>
        </a:p>
      </dgm:t>
    </dgm:pt>
    <dgm:pt modelId="{967C76FD-44E6-4460-BE8D-7F5B3906E751}" type="pres">
      <dgm:prSet presAssocID="{941AF61E-5607-45C1-85CD-4F430D17CE73}" presName="parentText" presStyleLbl="node1" presStyleIdx="3" presStyleCnt="5">
        <dgm:presLayoutVars>
          <dgm:chMax val="0"/>
          <dgm:bulletEnabled val="1"/>
        </dgm:presLayoutVars>
      </dgm:prSet>
      <dgm:spPr/>
      <dgm:t>
        <a:bodyPr/>
        <a:lstStyle/>
        <a:p>
          <a:endParaRPr lang="en-US"/>
        </a:p>
      </dgm:t>
    </dgm:pt>
    <dgm:pt modelId="{9CBC73A8-7ACF-4113-8BCA-4D72178F43A2}" type="pres">
      <dgm:prSet presAssocID="{941AF61E-5607-45C1-85CD-4F430D17CE73}" presName="negativeSpace" presStyleCnt="0"/>
      <dgm:spPr/>
    </dgm:pt>
    <dgm:pt modelId="{04B1D67B-DC2E-4753-A6F5-11EDAEA4E547}" type="pres">
      <dgm:prSet presAssocID="{941AF61E-5607-45C1-85CD-4F430D17CE73}" presName="childText" presStyleLbl="conFgAcc1" presStyleIdx="3" presStyleCnt="5">
        <dgm:presLayoutVars>
          <dgm:bulletEnabled val="1"/>
        </dgm:presLayoutVars>
      </dgm:prSet>
      <dgm:spPr/>
      <dgm:t>
        <a:bodyPr/>
        <a:lstStyle/>
        <a:p>
          <a:endParaRPr lang="en-US"/>
        </a:p>
      </dgm:t>
    </dgm:pt>
    <dgm:pt modelId="{C7D531C6-3E80-403B-9EB9-FDED1775BB64}" type="pres">
      <dgm:prSet presAssocID="{202DD953-B690-4108-8343-37608714AB43}" presName="spaceBetweenRectangles" presStyleCnt="0"/>
      <dgm:spPr/>
    </dgm:pt>
    <dgm:pt modelId="{E043E825-B278-4ECF-8C49-B190BE381C1E}" type="pres">
      <dgm:prSet presAssocID="{77C77529-D0F5-4D02-B22B-8B3DCA91CF5B}" presName="parentLin" presStyleCnt="0"/>
      <dgm:spPr/>
    </dgm:pt>
    <dgm:pt modelId="{84B0FD6F-2079-4F1F-91C7-306F13530F85}" type="pres">
      <dgm:prSet presAssocID="{77C77529-D0F5-4D02-B22B-8B3DCA91CF5B}" presName="parentLeftMargin" presStyleLbl="node1" presStyleIdx="3" presStyleCnt="5"/>
      <dgm:spPr/>
      <dgm:t>
        <a:bodyPr/>
        <a:lstStyle/>
        <a:p>
          <a:endParaRPr lang="en-US"/>
        </a:p>
      </dgm:t>
    </dgm:pt>
    <dgm:pt modelId="{5F837B4A-7B88-4A97-80B2-B608787B55F2}" type="pres">
      <dgm:prSet presAssocID="{77C77529-D0F5-4D02-B22B-8B3DCA91CF5B}" presName="parentText" presStyleLbl="node1" presStyleIdx="4" presStyleCnt="5">
        <dgm:presLayoutVars>
          <dgm:chMax val="0"/>
          <dgm:bulletEnabled val="1"/>
        </dgm:presLayoutVars>
      </dgm:prSet>
      <dgm:spPr/>
      <dgm:t>
        <a:bodyPr/>
        <a:lstStyle/>
        <a:p>
          <a:endParaRPr lang="en-US"/>
        </a:p>
      </dgm:t>
    </dgm:pt>
    <dgm:pt modelId="{A46DC3C3-73FE-4D64-876E-E0995127C37B}" type="pres">
      <dgm:prSet presAssocID="{77C77529-D0F5-4D02-B22B-8B3DCA91CF5B}" presName="negativeSpace" presStyleCnt="0"/>
      <dgm:spPr/>
    </dgm:pt>
    <dgm:pt modelId="{BFD8C72E-2A21-49D3-AF9A-FC749FF283B4}" type="pres">
      <dgm:prSet presAssocID="{77C77529-D0F5-4D02-B22B-8B3DCA91CF5B}" presName="childText" presStyleLbl="conFgAcc1" presStyleIdx="4" presStyleCnt="5">
        <dgm:presLayoutVars>
          <dgm:bulletEnabled val="1"/>
        </dgm:presLayoutVars>
      </dgm:prSet>
      <dgm:spPr/>
      <dgm:t>
        <a:bodyPr/>
        <a:lstStyle/>
        <a:p>
          <a:endParaRPr lang="en-US"/>
        </a:p>
      </dgm:t>
    </dgm:pt>
  </dgm:ptLst>
  <dgm:cxnLst>
    <dgm:cxn modelId="{59F8139B-A58F-4EAC-AC44-F01C83F19EE5}" type="presOf" srcId="{48726151-8FE5-4C25-9D90-AE99D101AF30}" destId="{6421A3E2-713E-416A-BCC0-8D110A855F1F}" srcOrd="0" destOrd="1" presId="urn:microsoft.com/office/officeart/2005/8/layout/list1"/>
    <dgm:cxn modelId="{93481454-8E06-4F14-8B44-485B92F2A711}" type="presOf" srcId="{7338A351-633C-4F66-9FF2-349AC855AEB4}" destId="{99EB6B71-44F2-4238-BE4D-9A56C1DEDDDE}" srcOrd="0" destOrd="0" presId="urn:microsoft.com/office/officeart/2005/8/layout/list1"/>
    <dgm:cxn modelId="{821228E8-F3B6-466E-B796-C2B3325CC65E}" type="presOf" srcId="{7338A351-633C-4F66-9FF2-349AC855AEB4}" destId="{716C2A70-531E-4585-B019-79012931A60B}" srcOrd="1" destOrd="0" presId="urn:microsoft.com/office/officeart/2005/8/layout/list1"/>
    <dgm:cxn modelId="{97B98347-5218-4D40-A76D-3A2297826DD4}" type="presOf" srcId="{66AAF793-8E26-4048-ACEF-DA01192601F3}" destId="{04B1D67B-DC2E-4753-A6F5-11EDAEA4E547}" srcOrd="0" destOrd="1" presId="urn:microsoft.com/office/officeart/2005/8/layout/list1"/>
    <dgm:cxn modelId="{57DF6CA9-14CD-40B2-9CC3-9306B1B6C0DA}" type="presOf" srcId="{75DD77BA-63D4-456D-94EC-31FB110B48DA}" destId="{731F06B8-0BCD-428A-9B42-1AC817479AD9}" srcOrd="1" destOrd="0" presId="urn:microsoft.com/office/officeart/2005/8/layout/list1"/>
    <dgm:cxn modelId="{3426BC33-0F0C-478A-ADF7-F48A790060B9}" type="presOf" srcId="{23FAE81F-6B0E-47C6-8EF0-6DA497BC0AA5}" destId="{04B1D67B-DC2E-4753-A6F5-11EDAEA4E547}" srcOrd="0" destOrd="0" presId="urn:microsoft.com/office/officeart/2005/8/layout/list1"/>
    <dgm:cxn modelId="{D420487A-107F-4897-B041-5122299B9AAB}" srcId="{75DD77BA-63D4-456D-94EC-31FB110B48DA}" destId="{D39EEDC8-BC93-4769-85C5-ADF87E0567A5}" srcOrd="0" destOrd="0" parTransId="{67EFF880-258A-4E61-ABDF-C0865E4CD480}" sibTransId="{F70EBCEE-1BD2-4326-8347-F6BBA855ACB2}"/>
    <dgm:cxn modelId="{275E5508-D5C8-423E-836E-C2B281524949}" type="presOf" srcId="{75DD77BA-63D4-456D-94EC-31FB110B48DA}" destId="{94570FA0-90DF-4E99-A3F1-CA937A3E6D85}" srcOrd="0" destOrd="0" presId="urn:microsoft.com/office/officeart/2005/8/layout/list1"/>
    <dgm:cxn modelId="{1AB4D029-D4A9-4F0F-8E28-24774710C98F}" srcId="{7AB30533-3C7D-4748-8D9F-173FE80F9998}" destId="{CFBF694F-9095-43E6-81D6-95788E7B1715}" srcOrd="2" destOrd="0" parTransId="{0F7D9DCF-8A54-449E-AE0C-859DDA320B2B}" sibTransId="{B1F73B50-39C7-4364-8136-F0CD5FF67188}"/>
    <dgm:cxn modelId="{A17C59C4-42F9-41A3-B38B-76E57AD57099}" type="presOf" srcId="{D39EEDC8-BC93-4769-85C5-ADF87E0567A5}" destId="{6421A3E2-713E-416A-BCC0-8D110A855F1F}" srcOrd="0" destOrd="0" presId="urn:microsoft.com/office/officeart/2005/8/layout/list1"/>
    <dgm:cxn modelId="{A9297E27-AF3C-42E6-9036-4D5A752718D5}" type="presOf" srcId="{941AF61E-5607-45C1-85CD-4F430D17CE73}" destId="{967C76FD-44E6-4460-BE8D-7F5B3906E751}" srcOrd="1" destOrd="0" presId="urn:microsoft.com/office/officeart/2005/8/layout/list1"/>
    <dgm:cxn modelId="{CFD7D647-1B95-460E-A5EE-AAAC741952BD}" type="presOf" srcId="{77C77529-D0F5-4D02-B22B-8B3DCA91CF5B}" destId="{84B0FD6F-2079-4F1F-91C7-306F13530F85}" srcOrd="0" destOrd="0" presId="urn:microsoft.com/office/officeart/2005/8/layout/list1"/>
    <dgm:cxn modelId="{F730CFE6-A6E8-4C88-A0C1-B88892E9B57A}" srcId="{77C77529-D0F5-4D02-B22B-8B3DCA91CF5B}" destId="{E7025970-0EB2-4F90-AD82-F47969742963}" srcOrd="1" destOrd="0" parTransId="{21994AD9-F5C2-4DB9-980B-0F77C5906BCD}" sibTransId="{53A31D6F-DC83-4593-8A15-867AA64C9A19}"/>
    <dgm:cxn modelId="{699C3823-FC6E-4750-9936-C20DCE891065}" srcId="{7338A351-633C-4F66-9FF2-349AC855AEB4}" destId="{0936ABE9-9648-469E-AA11-0BAB0A129E92}" srcOrd="1" destOrd="0" parTransId="{DC32EEB2-3268-48FD-A011-391B4FF2FF72}" sibTransId="{EF3DF376-0203-43C4-AAB9-F7B910412DA2}"/>
    <dgm:cxn modelId="{D5442F86-BC27-45E4-B37F-B5D52EF5C528}" srcId="{7338A351-633C-4F66-9FF2-349AC855AEB4}" destId="{D70ADAC8-2317-4BA1-8A89-EC5C4732FDDB}" srcOrd="2" destOrd="0" parTransId="{FA7F7619-EB13-477C-B346-A1055B9A3223}" sibTransId="{5B1A6B29-BC20-45C4-9705-0B0C3BA87C65}"/>
    <dgm:cxn modelId="{C9DDEB05-CE04-4E2B-A147-05A86D5234F6}" type="presOf" srcId="{D2384727-3B7F-4534-A8AE-432067820256}" destId="{D5CEFD96-9213-4570-BDB4-2DABF995AF74}" srcOrd="0" destOrd="0" presId="urn:microsoft.com/office/officeart/2005/8/layout/list1"/>
    <dgm:cxn modelId="{FF668912-6AC2-4D62-88AA-35D10E01EFCD}" srcId="{75DD77BA-63D4-456D-94EC-31FB110B48DA}" destId="{48726151-8FE5-4C25-9D90-AE99D101AF30}" srcOrd="1" destOrd="0" parTransId="{84EB14F9-164F-46E9-9416-9417EDC82818}" sibTransId="{80CF13AB-97D0-47EE-8EB9-C3CD57CD36DB}"/>
    <dgm:cxn modelId="{D0743044-A479-4402-BFA5-617C744E5FAE}" type="presOf" srcId="{7AB30533-3C7D-4748-8D9F-173FE80F9998}" destId="{6A63A048-63E5-464C-8E7B-30A351DBB8E6}" srcOrd="0" destOrd="0" presId="urn:microsoft.com/office/officeart/2005/8/layout/list1"/>
    <dgm:cxn modelId="{D8C66334-942A-4375-810C-63F4AA908089}" srcId="{7AB30533-3C7D-4748-8D9F-173FE80F9998}" destId="{7338A351-633C-4F66-9FF2-349AC855AEB4}" srcOrd="0" destOrd="0" parTransId="{BEF77F20-E9D3-4046-87A7-2AA828BA137A}" sibTransId="{63A9FE03-C6AD-4E34-BB02-54E87EE8433F}"/>
    <dgm:cxn modelId="{B6CDF2CF-88D2-4024-BBE2-9FCE0D91119C}" srcId="{941AF61E-5607-45C1-85CD-4F430D17CE73}" destId="{66AAF793-8E26-4048-ACEF-DA01192601F3}" srcOrd="1" destOrd="0" parTransId="{B6CF0597-5320-43B9-85D6-94318AAD7C36}" sibTransId="{50A2FC02-DF5D-48FA-AEE1-6DE1B9713D79}"/>
    <dgm:cxn modelId="{17501DBA-A2A7-4165-A90F-56CC7C0DA00B}" type="presOf" srcId="{0936ABE9-9648-469E-AA11-0BAB0A129E92}" destId="{77F1EFBC-C22E-4D5D-8261-FE4CC0518EA4}" srcOrd="0" destOrd="1" presId="urn:microsoft.com/office/officeart/2005/8/layout/list1"/>
    <dgm:cxn modelId="{8625F806-3BB9-4870-A7B6-5C4BC3F94B42}" srcId="{CFBF694F-9095-43E6-81D6-95788E7B1715}" destId="{D2384727-3B7F-4534-A8AE-432067820256}" srcOrd="0" destOrd="0" parTransId="{68C534CC-D17E-4803-A56D-2932D35AF9F8}" sibTransId="{EB893DD6-8E4A-4DC1-B17B-03B867AEAFF1}"/>
    <dgm:cxn modelId="{DA4419D7-0AAD-4702-BE97-11E4229C960E}" srcId="{7AB30533-3C7D-4748-8D9F-173FE80F9998}" destId="{77C77529-D0F5-4D02-B22B-8B3DCA91CF5B}" srcOrd="4" destOrd="0" parTransId="{6E00A236-DFC2-46D2-BA4E-6A804EFC97EE}" sibTransId="{3B9823B5-E261-4BF7-A6CA-03F99D381D06}"/>
    <dgm:cxn modelId="{FAF27D72-90D9-42AC-A021-07CD289CD8DF}" srcId="{7AB30533-3C7D-4748-8D9F-173FE80F9998}" destId="{941AF61E-5607-45C1-85CD-4F430D17CE73}" srcOrd="3" destOrd="0" parTransId="{A762CF8E-BE85-4CEF-8E4D-5C5FF5FCCF76}" sibTransId="{202DD953-B690-4108-8343-37608714AB43}"/>
    <dgm:cxn modelId="{FA1A0BC8-ED8D-4E29-A6CE-74CD5E95AB13}" type="presOf" srcId="{701EBB61-BBA6-460C-BAAB-33DB6CB82CBD}" destId="{77F1EFBC-C22E-4D5D-8261-FE4CC0518EA4}" srcOrd="0" destOrd="0" presId="urn:microsoft.com/office/officeart/2005/8/layout/list1"/>
    <dgm:cxn modelId="{D5AECBC3-1F3F-4E6A-B77D-9DA4AFDFCE49}" type="presOf" srcId="{77C77529-D0F5-4D02-B22B-8B3DCA91CF5B}" destId="{5F837B4A-7B88-4A97-80B2-B608787B55F2}" srcOrd="1" destOrd="0" presId="urn:microsoft.com/office/officeart/2005/8/layout/list1"/>
    <dgm:cxn modelId="{B42C1A70-CB40-4F9B-BDF9-A5B552771C0B}" srcId="{7AB30533-3C7D-4748-8D9F-173FE80F9998}" destId="{75DD77BA-63D4-456D-94EC-31FB110B48DA}" srcOrd="1" destOrd="0" parTransId="{B85A5A64-00E8-4ECD-8B5D-38C2566D81C9}" sibTransId="{EEF37EAD-39A3-41D6-A850-5877A7E3D8E4}"/>
    <dgm:cxn modelId="{4B2B39A7-C435-432E-870A-4A7B6DCA8E61}" srcId="{7338A351-633C-4F66-9FF2-349AC855AEB4}" destId="{701EBB61-BBA6-460C-BAAB-33DB6CB82CBD}" srcOrd="0" destOrd="0" parTransId="{E0E556DC-200F-4A11-BF08-42FD7BEF67F2}" sibTransId="{CD66F715-DC07-4C4A-8CE3-52401DD8577C}"/>
    <dgm:cxn modelId="{123D7700-CB99-4744-BE9F-FC397CB74490}" type="presOf" srcId="{CFBF694F-9095-43E6-81D6-95788E7B1715}" destId="{F1014E46-B846-4284-8F5A-53B3E6AAE192}" srcOrd="0" destOrd="0" presId="urn:microsoft.com/office/officeart/2005/8/layout/list1"/>
    <dgm:cxn modelId="{C5F23527-C75E-463E-9872-AB5667C22505}" type="presOf" srcId="{941AF61E-5607-45C1-85CD-4F430D17CE73}" destId="{5A4D19E8-0112-49D2-A590-D0E11DAC7982}" srcOrd="0" destOrd="0" presId="urn:microsoft.com/office/officeart/2005/8/layout/list1"/>
    <dgm:cxn modelId="{FAABEA72-160B-4593-8FF2-164F5AEEC7E9}" type="presOf" srcId="{728962FC-470B-4B09-9A0E-FAA67C4FF998}" destId="{6421A3E2-713E-416A-BCC0-8D110A855F1F}" srcOrd="0" destOrd="2" presId="urn:microsoft.com/office/officeart/2005/8/layout/list1"/>
    <dgm:cxn modelId="{C1915181-4D79-4309-A227-7269E61533C3}" type="presOf" srcId="{CFBF694F-9095-43E6-81D6-95788E7B1715}" destId="{BAD95E83-5CC7-4FE0-8B8D-F7D6DC2C2160}" srcOrd="1" destOrd="0" presId="urn:microsoft.com/office/officeart/2005/8/layout/list1"/>
    <dgm:cxn modelId="{A823F82B-9A83-48C9-B3B8-4DE3614F3A94}" srcId="{77C77529-D0F5-4D02-B22B-8B3DCA91CF5B}" destId="{C9BBEC92-8C85-45EA-A927-4C4569BAAB4C}" srcOrd="0" destOrd="0" parTransId="{164BEC7F-DA41-426B-84DC-440C87AC8E9F}" sibTransId="{2EF01059-762B-40E8-97C5-41A510F46ECA}"/>
    <dgm:cxn modelId="{95B8CD49-86A4-4E47-88D9-12B3E5412086}" type="presOf" srcId="{E7025970-0EB2-4F90-AD82-F47969742963}" destId="{BFD8C72E-2A21-49D3-AF9A-FC749FF283B4}" srcOrd="0" destOrd="1" presId="urn:microsoft.com/office/officeart/2005/8/layout/list1"/>
    <dgm:cxn modelId="{DE057B5B-1107-4D93-B7CA-E5B05F79FC58}" type="presOf" srcId="{C9BBEC92-8C85-45EA-A927-4C4569BAAB4C}" destId="{BFD8C72E-2A21-49D3-AF9A-FC749FF283B4}" srcOrd="0" destOrd="0" presId="urn:microsoft.com/office/officeart/2005/8/layout/list1"/>
    <dgm:cxn modelId="{1EA1A4D1-DBE3-47F1-AB6B-EE359BFD2713}" srcId="{941AF61E-5607-45C1-85CD-4F430D17CE73}" destId="{23FAE81F-6B0E-47C6-8EF0-6DA497BC0AA5}" srcOrd="0" destOrd="0" parTransId="{BB4570E1-7618-41D2-8D88-2F2BDCCEE66F}" sibTransId="{42F67955-F87B-4F41-AB24-D20C1C4EA4C3}"/>
    <dgm:cxn modelId="{C51D1E06-5781-4F8A-8F03-4A733B94439B}" srcId="{75DD77BA-63D4-456D-94EC-31FB110B48DA}" destId="{728962FC-470B-4B09-9A0E-FAA67C4FF998}" srcOrd="2" destOrd="0" parTransId="{3ECBC66B-460A-40D8-BEAB-154E07A941F2}" sibTransId="{C663D149-ABBD-4F38-8D82-6EC39061502F}"/>
    <dgm:cxn modelId="{3BE96344-907B-4959-AA7B-F41D5D4EDA47}" type="presOf" srcId="{D70ADAC8-2317-4BA1-8A89-EC5C4732FDDB}" destId="{77F1EFBC-C22E-4D5D-8261-FE4CC0518EA4}" srcOrd="0" destOrd="2" presId="urn:microsoft.com/office/officeart/2005/8/layout/list1"/>
    <dgm:cxn modelId="{DA54CF2E-32C9-403E-AC66-5423FAA117E1}" type="presParOf" srcId="{6A63A048-63E5-464C-8E7B-30A351DBB8E6}" destId="{5D834D29-A4A5-43D7-ACD1-8A8D86F4287B}" srcOrd="0" destOrd="0" presId="urn:microsoft.com/office/officeart/2005/8/layout/list1"/>
    <dgm:cxn modelId="{277C1970-E783-4BF2-8707-3614B740647A}" type="presParOf" srcId="{5D834D29-A4A5-43D7-ACD1-8A8D86F4287B}" destId="{99EB6B71-44F2-4238-BE4D-9A56C1DEDDDE}" srcOrd="0" destOrd="0" presId="urn:microsoft.com/office/officeart/2005/8/layout/list1"/>
    <dgm:cxn modelId="{5B245D5E-49EF-4E82-B7EF-7F803ADBD4B0}" type="presParOf" srcId="{5D834D29-A4A5-43D7-ACD1-8A8D86F4287B}" destId="{716C2A70-531E-4585-B019-79012931A60B}" srcOrd="1" destOrd="0" presId="urn:microsoft.com/office/officeart/2005/8/layout/list1"/>
    <dgm:cxn modelId="{1F668EE9-C454-4023-BB30-668E47B4560A}" type="presParOf" srcId="{6A63A048-63E5-464C-8E7B-30A351DBB8E6}" destId="{7943B041-FF6D-4303-A9CC-5112D2837684}" srcOrd="1" destOrd="0" presId="urn:microsoft.com/office/officeart/2005/8/layout/list1"/>
    <dgm:cxn modelId="{851325B2-62CC-4D0C-A384-51DCE74E8927}" type="presParOf" srcId="{6A63A048-63E5-464C-8E7B-30A351DBB8E6}" destId="{77F1EFBC-C22E-4D5D-8261-FE4CC0518EA4}" srcOrd="2" destOrd="0" presId="urn:microsoft.com/office/officeart/2005/8/layout/list1"/>
    <dgm:cxn modelId="{0A86FE84-A859-453D-8174-3BB25AF6E0EA}" type="presParOf" srcId="{6A63A048-63E5-464C-8E7B-30A351DBB8E6}" destId="{B84ABC31-82D4-4B08-B436-FAE68CF0D831}" srcOrd="3" destOrd="0" presId="urn:microsoft.com/office/officeart/2005/8/layout/list1"/>
    <dgm:cxn modelId="{9FA439BC-21E8-4EF4-8861-EDDFE6F506A9}" type="presParOf" srcId="{6A63A048-63E5-464C-8E7B-30A351DBB8E6}" destId="{4D4F41A8-CCE2-45C2-B5CB-1C12B6A06F76}" srcOrd="4" destOrd="0" presId="urn:microsoft.com/office/officeart/2005/8/layout/list1"/>
    <dgm:cxn modelId="{A3D4BA45-9EB0-49B7-943C-111FA35F92DC}" type="presParOf" srcId="{4D4F41A8-CCE2-45C2-B5CB-1C12B6A06F76}" destId="{94570FA0-90DF-4E99-A3F1-CA937A3E6D85}" srcOrd="0" destOrd="0" presId="urn:microsoft.com/office/officeart/2005/8/layout/list1"/>
    <dgm:cxn modelId="{88557CA3-5F24-4A08-B67D-7C1AC3528B9C}" type="presParOf" srcId="{4D4F41A8-CCE2-45C2-B5CB-1C12B6A06F76}" destId="{731F06B8-0BCD-428A-9B42-1AC817479AD9}" srcOrd="1" destOrd="0" presId="urn:microsoft.com/office/officeart/2005/8/layout/list1"/>
    <dgm:cxn modelId="{CB49C3BE-6AE3-4F12-94F7-6F605A3E6755}" type="presParOf" srcId="{6A63A048-63E5-464C-8E7B-30A351DBB8E6}" destId="{018E7E20-5B11-404A-91AD-D0B185B9862B}" srcOrd="5" destOrd="0" presId="urn:microsoft.com/office/officeart/2005/8/layout/list1"/>
    <dgm:cxn modelId="{E998D387-8348-4D06-9734-2216219147B9}" type="presParOf" srcId="{6A63A048-63E5-464C-8E7B-30A351DBB8E6}" destId="{6421A3E2-713E-416A-BCC0-8D110A855F1F}" srcOrd="6" destOrd="0" presId="urn:microsoft.com/office/officeart/2005/8/layout/list1"/>
    <dgm:cxn modelId="{518C0DE6-BA78-4F97-B923-93A845C9A5D4}" type="presParOf" srcId="{6A63A048-63E5-464C-8E7B-30A351DBB8E6}" destId="{17D2932E-0440-4490-B579-05B6F3391A04}" srcOrd="7" destOrd="0" presId="urn:microsoft.com/office/officeart/2005/8/layout/list1"/>
    <dgm:cxn modelId="{A8ED1088-E917-4C6A-A27D-0D6D9DEE2067}" type="presParOf" srcId="{6A63A048-63E5-464C-8E7B-30A351DBB8E6}" destId="{F878B572-2194-44A0-BCAE-6929DBB30F5B}" srcOrd="8" destOrd="0" presId="urn:microsoft.com/office/officeart/2005/8/layout/list1"/>
    <dgm:cxn modelId="{80743CF6-B798-4E6B-BC66-F1EF4321C0AA}" type="presParOf" srcId="{F878B572-2194-44A0-BCAE-6929DBB30F5B}" destId="{F1014E46-B846-4284-8F5A-53B3E6AAE192}" srcOrd="0" destOrd="0" presId="urn:microsoft.com/office/officeart/2005/8/layout/list1"/>
    <dgm:cxn modelId="{898998FF-4496-4D86-8B5E-7964AEEC3640}" type="presParOf" srcId="{F878B572-2194-44A0-BCAE-6929DBB30F5B}" destId="{BAD95E83-5CC7-4FE0-8B8D-F7D6DC2C2160}" srcOrd="1" destOrd="0" presId="urn:microsoft.com/office/officeart/2005/8/layout/list1"/>
    <dgm:cxn modelId="{4195F21F-0AC0-4C46-878D-419031A67958}" type="presParOf" srcId="{6A63A048-63E5-464C-8E7B-30A351DBB8E6}" destId="{2AB6A907-9D0D-4498-A281-D40E822D3E5A}" srcOrd="9" destOrd="0" presId="urn:microsoft.com/office/officeart/2005/8/layout/list1"/>
    <dgm:cxn modelId="{F87886A1-FC4E-4963-9CC1-422DBC2E113C}" type="presParOf" srcId="{6A63A048-63E5-464C-8E7B-30A351DBB8E6}" destId="{D5CEFD96-9213-4570-BDB4-2DABF995AF74}" srcOrd="10" destOrd="0" presId="urn:microsoft.com/office/officeart/2005/8/layout/list1"/>
    <dgm:cxn modelId="{255B34A4-B090-41FE-AE6F-33324CC17AFD}" type="presParOf" srcId="{6A63A048-63E5-464C-8E7B-30A351DBB8E6}" destId="{ABE3BC06-F924-4E0E-97DE-4288A0DF9859}" srcOrd="11" destOrd="0" presId="urn:microsoft.com/office/officeart/2005/8/layout/list1"/>
    <dgm:cxn modelId="{F3BBB8D9-9385-4323-B55B-FD993915055A}" type="presParOf" srcId="{6A63A048-63E5-464C-8E7B-30A351DBB8E6}" destId="{DA3E897F-31D0-45E9-92E2-962823E13E1F}" srcOrd="12" destOrd="0" presId="urn:microsoft.com/office/officeart/2005/8/layout/list1"/>
    <dgm:cxn modelId="{BB88E537-1D80-4901-BAFC-948FEBCDE309}" type="presParOf" srcId="{DA3E897F-31D0-45E9-92E2-962823E13E1F}" destId="{5A4D19E8-0112-49D2-A590-D0E11DAC7982}" srcOrd="0" destOrd="0" presId="urn:microsoft.com/office/officeart/2005/8/layout/list1"/>
    <dgm:cxn modelId="{136F1B19-F5AF-41A6-8BB8-50E9FB288791}" type="presParOf" srcId="{DA3E897F-31D0-45E9-92E2-962823E13E1F}" destId="{967C76FD-44E6-4460-BE8D-7F5B3906E751}" srcOrd="1" destOrd="0" presId="urn:microsoft.com/office/officeart/2005/8/layout/list1"/>
    <dgm:cxn modelId="{620FF0E8-C603-4824-A8B8-D7C2D86509A1}" type="presParOf" srcId="{6A63A048-63E5-464C-8E7B-30A351DBB8E6}" destId="{9CBC73A8-7ACF-4113-8BCA-4D72178F43A2}" srcOrd="13" destOrd="0" presId="urn:microsoft.com/office/officeart/2005/8/layout/list1"/>
    <dgm:cxn modelId="{7F69EE76-6E21-49C5-B0DF-BB6354F33616}" type="presParOf" srcId="{6A63A048-63E5-464C-8E7B-30A351DBB8E6}" destId="{04B1D67B-DC2E-4753-A6F5-11EDAEA4E547}" srcOrd="14" destOrd="0" presId="urn:microsoft.com/office/officeart/2005/8/layout/list1"/>
    <dgm:cxn modelId="{DAEC2D35-9CD7-4FA0-A58F-EAFB24D6D899}" type="presParOf" srcId="{6A63A048-63E5-464C-8E7B-30A351DBB8E6}" destId="{C7D531C6-3E80-403B-9EB9-FDED1775BB64}" srcOrd="15" destOrd="0" presId="urn:microsoft.com/office/officeart/2005/8/layout/list1"/>
    <dgm:cxn modelId="{914C8AC2-E655-4BEE-8809-39F6127BAB0B}" type="presParOf" srcId="{6A63A048-63E5-464C-8E7B-30A351DBB8E6}" destId="{E043E825-B278-4ECF-8C49-B190BE381C1E}" srcOrd="16" destOrd="0" presId="urn:microsoft.com/office/officeart/2005/8/layout/list1"/>
    <dgm:cxn modelId="{367F63B8-35CB-4804-A388-6EEB1528C13A}" type="presParOf" srcId="{E043E825-B278-4ECF-8C49-B190BE381C1E}" destId="{84B0FD6F-2079-4F1F-91C7-306F13530F85}" srcOrd="0" destOrd="0" presId="urn:microsoft.com/office/officeart/2005/8/layout/list1"/>
    <dgm:cxn modelId="{3ADD29DC-36C0-4653-BD81-7A675FE8047A}" type="presParOf" srcId="{E043E825-B278-4ECF-8C49-B190BE381C1E}" destId="{5F837B4A-7B88-4A97-80B2-B608787B55F2}" srcOrd="1" destOrd="0" presId="urn:microsoft.com/office/officeart/2005/8/layout/list1"/>
    <dgm:cxn modelId="{076D0F55-D0C7-47D2-967F-D74FC18CD523}" type="presParOf" srcId="{6A63A048-63E5-464C-8E7B-30A351DBB8E6}" destId="{A46DC3C3-73FE-4D64-876E-E0995127C37B}" srcOrd="17" destOrd="0" presId="urn:microsoft.com/office/officeart/2005/8/layout/list1"/>
    <dgm:cxn modelId="{CF819D66-BBA6-4FC1-BAA4-D980A5FA7C4C}" type="presParOf" srcId="{6A63A048-63E5-464C-8E7B-30A351DBB8E6}" destId="{BFD8C72E-2A21-49D3-AF9A-FC749FF283B4}"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1EFBC-C22E-4D5D-8261-FE4CC0518EA4}">
      <dsp:nvSpPr>
        <dsp:cNvPr id="0" name=""/>
        <dsp:cNvSpPr/>
      </dsp:nvSpPr>
      <dsp:spPr>
        <a:xfrm>
          <a:off x="0" y="208365"/>
          <a:ext cx="6553200" cy="1801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601" tIns="229108" rIns="50860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RMS systems (3 subunit proteins)</a:t>
          </a:r>
          <a:endParaRPr lang="en-US" sz="1800" kern="1200" dirty="0"/>
        </a:p>
        <a:p>
          <a:pPr marL="171450" lvl="1" indent="-171450" algn="l" defTabSz="800100">
            <a:lnSpc>
              <a:spcPct val="90000"/>
            </a:lnSpc>
            <a:spcBef>
              <a:spcPct val="0"/>
            </a:spcBef>
            <a:spcAft>
              <a:spcPct val="15000"/>
            </a:spcAft>
            <a:buChar char="••"/>
          </a:pPr>
          <a:r>
            <a:rPr lang="en-US" sz="1800" kern="1200" dirty="0" smtClean="0"/>
            <a:t>Typically named </a:t>
          </a:r>
          <a:r>
            <a:rPr lang="en-US" sz="1800" kern="1200" dirty="0" err="1" smtClean="0"/>
            <a:t>HsdR</a:t>
          </a:r>
          <a:r>
            <a:rPr lang="en-US" sz="1800" kern="1200" dirty="0" smtClean="0"/>
            <a:t>, </a:t>
          </a:r>
          <a:r>
            <a:rPr lang="en-US" sz="1800" kern="1200" dirty="0" err="1" smtClean="0"/>
            <a:t>HsdM</a:t>
          </a:r>
          <a:r>
            <a:rPr lang="en-US" sz="1800" kern="1200" dirty="0" smtClean="0"/>
            <a:t>, and </a:t>
          </a:r>
          <a:r>
            <a:rPr lang="en-US" sz="1800" kern="1200" dirty="0" err="1" smtClean="0"/>
            <a:t>HsdS</a:t>
          </a:r>
          <a:endParaRPr lang="en-US" sz="1800" kern="1200" dirty="0"/>
        </a:p>
        <a:p>
          <a:pPr marL="171450" lvl="1" indent="-171450" algn="l" defTabSz="800100">
            <a:lnSpc>
              <a:spcPct val="90000"/>
            </a:lnSpc>
            <a:spcBef>
              <a:spcPct val="0"/>
            </a:spcBef>
            <a:spcAft>
              <a:spcPct val="15000"/>
            </a:spcAft>
            <a:buChar char="••"/>
          </a:pPr>
          <a:r>
            <a:rPr lang="en-US" sz="1800" kern="1200" dirty="0" smtClean="0"/>
            <a:t>Generally not sequence specific</a:t>
          </a:r>
          <a:endParaRPr lang="en-US" sz="1800" kern="1200" dirty="0"/>
        </a:p>
        <a:p>
          <a:pPr marL="171450" lvl="1" indent="-171450" algn="l" defTabSz="800100">
            <a:lnSpc>
              <a:spcPct val="90000"/>
            </a:lnSpc>
            <a:spcBef>
              <a:spcPct val="0"/>
            </a:spcBef>
            <a:spcAft>
              <a:spcPct val="15000"/>
            </a:spcAft>
            <a:buChar char="••"/>
          </a:pPr>
          <a:r>
            <a:rPr lang="en-US" sz="1800" kern="1200" dirty="0" smtClean="0"/>
            <a:t>Not used in vitro</a:t>
          </a:r>
          <a:endParaRPr lang="en-US" sz="1800" kern="1200" dirty="0"/>
        </a:p>
        <a:p>
          <a:pPr marL="171450" lvl="1" indent="-171450" algn="l" defTabSz="800100">
            <a:lnSpc>
              <a:spcPct val="90000"/>
            </a:lnSpc>
            <a:spcBef>
              <a:spcPct val="0"/>
            </a:spcBef>
            <a:spcAft>
              <a:spcPct val="15000"/>
            </a:spcAft>
            <a:buChar char="••"/>
          </a:pPr>
          <a:r>
            <a:rPr lang="en-US" sz="1800" kern="1200" dirty="0" smtClean="0"/>
            <a:t>Usually knocked out</a:t>
          </a:r>
          <a:endParaRPr lang="en-US" sz="1800" kern="1200" dirty="0"/>
        </a:p>
      </dsp:txBody>
      <dsp:txXfrm>
        <a:off x="0" y="208365"/>
        <a:ext cx="6553200" cy="1801800"/>
      </dsp:txXfrm>
    </dsp:sp>
    <dsp:sp modelId="{716C2A70-531E-4585-B019-79012931A60B}">
      <dsp:nvSpPr>
        <dsp:cNvPr id="0" name=""/>
        <dsp:cNvSpPr/>
      </dsp:nvSpPr>
      <dsp:spPr>
        <a:xfrm>
          <a:off x="327660" y="46005"/>
          <a:ext cx="4587240" cy="3247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387" tIns="0" rIns="173387" bIns="0" numCol="1" spcCol="1270" anchor="ctr" anchorCtr="0">
          <a:noAutofit/>
        </a:bodyPr>
        <a:lstStyle/>
        <a:p>
          <a:pPr lvl="0" algn="l" defTabSz="800100">
            <a:lnSpc>
              <a:spcPct val="90000"/>
            </a:lnSpc>
            <a:spcBef>
              <a:spcPct val="0"/>
            </a:spcBef>
            <a:spcAft>
              <a:spcPct val="35000"/>
            </a:spcAft>
          </a:pPr>
          <a:r>
            <a:rPr lang="en-US" sz="1800" kern="1200" dirty="0" smtClean="0"/>
            <a:t>Type I</a:t>
          </a:r>
          <a:endParaRPr lang="en-US" sz="1800" kern="1200" dirty="0"/>
        </a:p>
      </dsp:txBody>
      <dsp:txXfrm>
        <a:off x="343512" y="61857"/>
        <a:ext cx="4555536" cy="293016"/>
      </dsp:txXfrm>
    </dsp:sp>
    <dsp:sp modelId="{766F42E4-5029-448B-8723-417371CE0B17}">
      <dsp:nvSpPr>
        <dsp:cNvPr id="0" name=""/>
        <dsp:cNvSpPr/>
      </dsp:nvSpPr>
      <dsp:spPr>
        <a:xfrm>
          <a:off x="0" y="2231925"/>
          <a:ext cx="6553200" cy="918225"/>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601" tIns="229108" rIns="50860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Cleave at specific DNA sequences</a:t>
          </a:r>
          <a:endParaRPr lang="en-US" sz="1800" kern="1200" dirty="0"/>
        </a:p>
        <a:p>
          <a:pPr marL="171450" lvl="1" indent="-171450" algn="l" defTabSz="800100">
            <a:lnSpc>
              <a:spcPct val="90000"/>
            </a:lnSpc>
            <a:spcBef>
              <a:spcPct val="0"/>
            </a:spcBef>
            <a:spcAft>
              <a:spcPct val="15000"/>
            </a:spcAft>
            <a:buChar char="••"/>
          </a:pPr>
          <a:r>
            <a:rPr lang="en-US" sz="1800" kern="1200" dirty="0" smtClean="0"/>
            <a:t>We’ll go through these in detail</a:t>
          </a:r>
          <a:endParaRPr lang="en-US" sz="1800" kern="1200" dirty="0"/>
        </a:p>
      </dsp:txBody>
      <dsp:txXfrm>
        <a:off x="0" y="2231925"/>
        <a:ext cx="6553200" cy="918225"/>
      </dsp:txXfrm>
    </dsp:sp>
    <dsp:sp modelId="{D967E2D1-43D6-4499-ADD6-6E45DFA129AC}">
      <dsp:nvSpPr>
        <dsp:cNvPr id="0" name=""/>
        <dsp:cNvSpPr/>
      </dsp:nvSpPr>
      <dsp:spPr>
        <a:xfrm>
          <a:off x="327660" y="2069565"/>
          <a:ext cx="4587240" cy="3247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387" tIns="0" rIns="173387" bIns="0" numCol="1" spcCol="1270" anchor="ctr" anchorCtr="0">
          <a:noAutofit/>
        </a:bodyPr>
        <a:lstStyle/>
        <a:p>
          <a:pPr lvl="0" algn="l" defTabSz="800100">
            <a:lnSpc>
              <a:spcPct val="90000"/>
            </a:lnSpc>
            <a:spcBef>
              <a:spcPct val="0"/>
            </a:spcBef>
            <a:spcAft>
              <a:spcPct val="35000"/>
            </a:spcAft>
          </a:pPr>
          <a:r>
            <a:rPr lang="en-US" sz="1800" kern="1200" dirty="0" smtClean="0"/>
            <a:t>Type II</a:t>
          </a:r>
          <a:endParaRPr lang="en-US" sz="1800" kern="1200" dirty="0"/>
        </a:p>
      </dsp:txBody>
      <dsp:txXfrm>
        <a:off x="343512" y="2085417"/>
        <a:ext cx="4555536" cy="293016"/>
      </dsp:txXfrm>
    </dsp:sp>
    <dsp:sp modelId="{93A25796-833B-4B27-9F27-37188C4F03DE}">
      <dsp:nvSpPr>
        <dsp:cNvPr id="0" name=""/>
        <dsp:cNvSpPr/>
      </dsp:nvSpPr>
      <dsp:spPr>
        <a:xfrm>
          <a:off x="0" y="3371910"/>
          <a:ext cx="6553200" cy="6237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601" tIns="229108" rIns="50860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Sequence-specific, but not in common use</a:t>
          </a:r>
          <a:endParaRPr lang="en-US" sz="1800" kern="1200" dirty="0"/>
        </a:p>
      </dsp:txBody>
      <dsp:txXfrm>
        <a:off x="0" y="3371910"/>
        <a:ext cx="6553200" cy="623700"/>
      </dsp:txXfrm>
    </dsp:sp>
    <dsp:sp modelId="{9C369214-7A6F-4277-B303-E695E9ACFC1F}">
      <dsp:nvSpPr>
        <dsp:cNvPr id="0" name=""/>
        <dsp:cNvSpPr/>
      </dsp:nvSpPr>
      <dsp:spPr>
        <a:xfrm>
          <a:off x="327660" y="3209550"/>
          <a:ext cx="4587240" cy="3247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387" tIns="0" rIns="173387" bIns="0" numCol="1" spcCol="1270" anchor="ctr" anchorCtr="0">
          <a:noAutofit/>
        </a:bodyPr>
        <a:lstStyle/>
        <a:p>
          <a:pPr lvl="0" algn="l" defTabSz="800100">
            <a:lnSpc>
              <a:spcPct val="90000"/>
            </a:lnSpc>
            <a:spcBef>
              <a:spcPct val="0"/>
            </a:spcBef>
            <a:spcAft>
              <a:spcPct val="35000"/>
            </a:spcAft>
          </a:pPr>
          <a:r>
            <a:rPr lang="en-US" sz="1800" kern="1200" dirty="0" smtClean="0"/>
            <a:t>Type III</a:t>
          </a:r>
          <a:endParaRPr lang="en-US" sz="1800" kern="1200" dirty="0"/>
        </a:p>
      </dsp:txBody>
      <dsp:txXfrm>
        <a:off x="343512" y="3225402"/>
        <a:ext cx="4555536" cy="293016"/>
      </dsp:txXfrm>
    </dsp:sp>
    <dsp:sp modelId="{2DA49B06-80E0-4BFD-BE5D-9A92784C7F1C}">
      <dsp:nvSpPr>
        <dsp:cNvPr id="0" name=""/>
        <dsp:cNvSpPr/>
      </dsp:nvSpPr>
      <dsp:spPr>
        <a:xfrm>
          <a:off x="0" y="4217370"/>
          <a:ext cx="6553200" cy="918225"/>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601" tIns="229108" rIns="508601"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Cleave modified (</a:t>
          </a:r>
          <a:r>
            <a:rPr lang="en-US" sz="1800" kern="1200" dirty="0" err="1" smtClean="0"/>
            <a:t>methylated</a:t>
          </a:r>
          <a:r>
            <a:rPr lang="en-US" sz="1800" kern="1200" dirty="0" smtClean="0"/>
            <a:t>, etc.) DNA</a:t>
          </a:r>
          <a:endParaRPr lang="en-US" sz="1800" kern="1200" dirty="0"/>
        </a:p>
        <a:p>
          <a:pPr marL="171450" lvl="1" indent="-171450" algn="l" defTabSz="800100">
            <a:lnSpc>
              <a:spcPct val="90000"/>
            </a:lnSpc>
            <a:spcBef>
              <a:spcPct val="0"/>
            </a:spcBef>
            <a:spcAft>
              <a:spcPct val="15000"/>
            </a:spcAft>
            <a:buChar char="••"/>
          </a:pPr>
          <a:r>
            <a:rPr lang="en-US" sz="1800" kern="1200" dirty="0" err="1" smtClean="0"/>
            <a:t>McrA</a:t>
          </a:r>
          <a:r>
            <a:rPr lang="en-US" sz="1800" kern="1200" dirty="0" smtClean="0"/>
            <a:t>, </a:t>
          </a:r>
          <a:r>
            <a:rPr lang="en-US" sz="1800" kern="1200" dirty="0" err="1" smtClean="0"/>
            <a:t>McrBC</a:t>
          </a:r>
          <a:r>
            <a:rPr lang="en-US" sz="1800" kern="1200" dirty="0" smtClean="0"/>
            <a:t> and </a:t>
          </a:r>
          <a:r>
            <a:rPr lang="en-US" sz="1800" kern="1200" dirty="0" err="1" smtClean="0"/>
            <a:t>Mrr</a:t>
          </a:r>
          <a:r>
            <a:rPr lang="en-US" sz="1800" kern="1200" dirty="0" smtClean="0"/>
            <a:t>, usually knocked out</a:t>
          </a:r>
          <a:endParaRPr lang="en-US" sz="1800" kern="1200" dirty="0"/>
        </a:p>
      </dsp:txBody>
      <dsp:txXfrm>
        <a:off x="0" y="4217370"/>
        <a:ext cx="6553200" cy="918225"/>
      </dsp:txXfrm>
    </dsp:sp>
    <dsp:sp modelId="{E887998A-8EFB-43F8-A3AE-5F6EE9119DEC}">
      <dsp:nvSpPr>
        <dsp:cNvPr id="0" name=""/>
        <dsp:cNvSpPr/>
      </dsp:nvSpPr>
      <dsp:spPr>
        <a:xfrm>
          <a:off x="327660" y="4055010"/>
          <a:ext cx="4587240" cy="3247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387" tIns="0" rIns="173387" bIns="0" numCol="1" spcCol="1270" anchor="ctr" anchorCtr="0">
          <a:noAutofit/>
        </a:bodyPr>
        <a:lstStyle/>
        <a:p>
          <a:pPr lvl="0" algn="l" defTabSz="800100">
            <a:lnSpc>
              <a:spcPct val="90000"/>
            </a:lnSpc>
            <a:spcBef>
              <a:spcPct val="0"/>
            </a:spcBef>
            <a:spcAft>
              <a:spcPct val="35000"/>
            </a:spcAft>
          </a:pPr>
          <a:r>
            <a:rPr lang="en-US" sz="1800" kern="1200" dirty="0" smtClean="0"/>
            <a:t>Type IV</a:t>
          </a:r>
          <a:endParaRPr lang="en-US" sz="1800" kern="1200" dirty="0"/>
        </a:p>
      </dsp:txBody>
      <dsp:txXfrm>
        <a:off x="343512" y="4070862"/>
        <a:ext cx="455553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1EFBC-C22E-4D5D-8261-FE4CC0518EA4}">
      <dsp:nvSpPr>
        <dsp:cNvPr id="0" name=""/>
        <dsp:cNvSpPr/>
      </dsp:nvSpPr>
      <dsp:spPr>
        <a:xfrm>
          <a:off x="0" y="301110"/>
          <a:ext cx="2667000" cy="137655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989" tIns="395732" rIns="20698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BamHI G/GATCC</a:t>
          </a:r>
        </a:p>
        <a:p>
          <a:pPr marL="171450" lvl="1" indent="-171450" algn="l" defTabSz="800100">
            <a:lnSpc>
              <a:spcPct val="90000"/>
            </a:lnSpc>
            <a:spcBef>
              <a:spcPct val="0"/>
            </a:spcBef>
            <a:spcAft>
              <a:spcPct val="15000"/>
            </a:spcAft>
            <a:buChar char="••"/>
          </a:pPr>
          <a:r>
            <a:rPr lang="en-US" sz="1800" kern="1200" smtClean="0"/>
            <a:t>XbaI T/CTAGA</a:t>
          </a:r>
        </a:p>
        <a:p>
          <a:pPr marL="171450" lvl="1" indent="-171450" algn="l" defTabSz="800100">
            <a:lnSpc>
              <a:spcPct val="90000"/>
            </a:lnSpc>
            <a:spcBef>
              <a:spcPct val="0"/>
            </a:spcBef>
            <a:spcAft>
              <a:spcPct val="15000"/>
            </a:spcAft>
            <a:buChar char="••"/>
          </a:pPr>
          <a:r>
            <a:rPr lang="en-US" sz="1800" kern="1200" smtClean="0"/>
            <a:t>EcoRI G/AATTC</a:t>
          </a:r>
        </a:p>
      </dsp:txBody>
      <dsp:txXfrm>
        <a:off x="0" y="301110"/>
        <a:ext cx="2667000" cy="1376550"/>
      </dsp:txXfrm>
    </dsp:sp>
    <dsp:sp modelId="{716C2A70-531E-4585-B019-79012931A60B}">
      <dsp:nvSpPr>
        <dsp:cNvPr id="0" name=""/>
        <dsp:cNvSpPr/>
      </dsp:nvSpPr>
      <dsp:spPr>
        <a:xfrm>
          <a:off x="133350" y="20670"/>
          <a:ext cx="1866900" cy="5608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564" tIns="0" rIns="70564" bIns="0" numCol="1" spcCol="1270" anchor="ctr" anchorCtr="0">
          <a:noAutofit/>
        </a:bodyPr>
        <a:lstStyle/>
        <a:p>
          <a:pPr lvl="0" algn="l" defTabSz="800100">
            <a:lnSpc>
              <a:spcPct val="90000"/>
            </a:lnSpc>
            <a:spcBef>
              <a:spcPct val="0"/>
            </a:spcBef>
            <a:spcAft>
              <a:spcPct val="35000"/>
            </a:spcAft>
          </a:pPr>
          <a:r>
            <a:rPr lang="en-US" sz="1800" kern="1200" dirty="0" smtClean="0"/>
            <a:t>5’ 4bp Overhang</a:t>
          </a:r>
          <a:endParaRPr lang="en-US" sz="1800" kern="1200" dirty="0"/>
        </a:p>
      </dsp:txBody>
      <dsp:txXfrm>
        <a:off x="160730" y="48050"/>
        <a:ext cx="1812140" cy="506120"/>
      </dsp:txXfrm>
    </dsp:sp>
    <dsp:sp modelId="{0B6A7E96-4D68-4FF2-BB66-47E72246E9B5}">
      <dsp:nvSpPr>
        <dsp:cNvPr id="0" name=""/>
        <dsp:cNvSpPr/>
      </dsp:nvSpPr>
      <dsp:spPr>
        <a:xfrm>
          <a:off x="0" y="2060700"/>
          <a:ext cx="2667000" cy="77805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989" tIns="395732" rIns="20698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PstI CTGCA/G</a:t>
          </a:r>
        </a:p>
      </dsp:txBody>
      <dsp:txXfrm>
        <a:off x="0" y="2060700"/>
        <a:ext cx="2667000" cy="778050"/>
      </dsp:txXfrm>
    </dsp:sp>
    <dsp:sp modelId="{EA40FEE0-94FD-4A88-B348-7CF0C2AF333F}">
      <dsp:nvSpPr>
        <dsp:cNvPr id="0" name=""/>
        <dsp:cNvSpPr/>
      </dsp:nvSpPr>
      <dsp:spPr>
        <a:xfrm>
          <a:off x="133350" y="1780260"/>
          <a:ext cx="1866900" cy="5608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564" tIns="0" rIns="70564" bIns="0" numCol="1" spcCol="1270" anchor="ctr" anchorCtr="0">
          <a:noAutofit/>
        </a:bodyPr>
        <a:lstStyle/>
        <a:p>
          <a:pPr lvl="0" algn="l" defTabSz="800100">
            <a:lnSpc>
              <a:spcPct val="90000"/>
            </a:lnSpc>
            <a:spcBef>
              <a:spcPct val="0"/>
            </a:spcBef>
            <a:spcAft>
              <a:spcPct val="35000"/>
            </a:spcAft>
          </a:pPr>
          <a:r>
            <a:rPr lang="en-US" sz="1800" kern="1200" smtClean="0"/>
            <a:t>3' 4bp Overhang</a:t>
          </a:r>
        </a:p>
      </dsp:txBody>
      <dsp:txXfrm>
        <a:off x="160730" y="1807640"/>
        <a:ext cx="1812140" cy="506120"/>
      </dsp:txXfrm>
    </dsp:sp>
    <dsp:sp modelId="{15DC2452-AF7F-4C92-870E-AB8F573B5737}">
      <dsp:nvSpPr>
        <dsp:cNvPr id="0" name=""/>
        <dsp:cNvSpPr/>
      </dsp:nvSpPr>
      <dsp:spPr>
        <a:xfrm>
          <a:off x="0" y="3221790"/>
          <a:ext cx="2667000" cy="77805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989" tIns="395732" rIns="20698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NdeI</a:t>
          </a:r>
          <a:r>
            <a:rPr lang="en-US" sz="1800" kern="1200" dirty="0" smtClean="0"/>
            <a:t> CA/TATG</a:t>
          </a:r>
        </a:p>
      </dsp:txBody>
      <dsp:txXfrm>
        <a:off x="0" y="3221790"/>
        <a:ext cx="2667000" cy="778050"/>
      </dsp:txXfrm>
    </dsp:sp>
    <dsp:sp modelId="{E1B17D41-D56C-43C1-8437-4F01A5ABEACB}">
      <dsp:nvSpPr>
        <dsp:cNvPr id="0" name=""/>
        <dsp:cNvSpPr/>
      </dsp:nvSpPr>
      <dsp:spPr>
        <a:xfrm>
          <a:off x="133350" y="2941350"/>
          <a:ext cx="1866900" cy="5608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564" tIns="0" rIns="70564" bIns="0" numCol="1" spcCol="1270" anchor="ctr" anchorCtr="0">
          <a:noAutofit/>
        </a:bodyPr>
        <a:lstStyle/>
        <a:p>
          <a:pPr lvl="0" algn="l" defTabSz="800100">
            <a:lnSpc>
              <a:spcPct val="90000"/>
            </a:lnSpc>
            <a:spcBef>
              <a:spcPct val="0"/>
            </a:spcBef>
            <a:spcAft>
              <a:spcPct val="35000"/>
            </a:spcAft>
          </a:pPr>
          <a:r>
            <a:rPr lang="en-US" sz="1800" kern="1200" smtClean="0"/>
            <a:t>5' 2bp Overhang</a:t>
          </a:r>
        </a:p>
      </dsp:txBody>
      <dsp:txXfrm>
        <a:off x="160730" y="2968730"/>
        <a:ext cx="1812140" cy="506120"/>
      </dsp:txXfrm>
    </dsp:sp>
    <dsp:sp modelId="{13A836B9-D991-431E-9F43-A47C466DD93F}">
      <dsp:nvSpPr>
        <dsp:cNvPr id="0" name=""/>
        <dsp:cNvSpPr/>
      </dsp:nvSpPr>
      <dsp:spPr>
        <a:xfrm>
          <a:off x="0" y="4382880"/>
          <a:ext cx="2667000" cy="77805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989" tIns="395732" rIns="20698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PacI</a:t>
          </a:r>
          <a:r>
            <a:rPr lang="en-US" sz="1800" kern="1200" dirty="0" smtClean="0"/>
            <a:t> TTAAT/TAA</a:t>
          </a:r>
        </a:p>
      </dsp:txBody>
      <dsp:txXfrm>
        <a:off x="0" y="4382880"/>
        <a:ext cx="2667000" cy="778050"/>
      </dsp:txXfrm>
    </dsp:sp>
    <dsp:sp modelId="{93C86E5E-E2C7-4471-AAFE-BB6CF2682854}">
      <dsp:nvSpPr>
        <dsp:cNvPr id="0" name=""/>
        <dsp:cNvSpPr/>
      </dsp:nvSpPr>
      <dsp:spPr>
        <a:xfrm>
          <a:off x="133350" y="4102440"/>
          <a:ext cx="1866900" cy="5608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564" tIns="0" rIns="70564" bIns="0" numCol="1" spcCol="1270" anchor="ctr" anchorCtr="0">
          <a:noAutofit/>
        </a:bodyPr>
        <a:lstStyle/>
        <a:p>
          <a:pPr lvl="0" algn="l" defTabSz="800100">
            <a:lnSpc>
              <a:spcPct val="90000"/>
            </a:lnSpc>
            <a:spcBef>
              <a:spcPct val="0"/>
            </a:spcBef>
            <a:spcAft>
              <a:spcPct val="35000"/>
            </a:spcAft>
          </a:pPr>
          <a:r>
            <a:rPr lang="en-US" sz="1800" kern="1200" smtClean="0"/>
            <a:t>3' 2bp Overhang</a:t>
          </a:r>
        </a:p>
      </dsp:txBody>
      <dsp:txXfrm>
        <a:off x="160730" y="4129820"/>
        <a:ext cx="1812140"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1EFBC-C22E-4D5D-8261-FE4CC0518EA4}">
      <dsp:nvSpPr>
        <dsp:cNvPr id="0" name=""/>
        <dsp:cNvSpPr/>
      </dsp:nvSpPr>
      <dsp:spPr>
        <a:xfrm>
          <a:off x="0" y="259619"/>
          <a:ext cx="4419600" cy="1008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3010" tIns="333248" rIns="34301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EcoRV</a:t>
          </a:r>
          <a:r>
            <a:rPr lang="en-US" sz="1800" kern="1200" dirty="0" smtClean="0"/>
            <a:t> GAT/ATC</a:t>
          </a:r>
        </a:p>
        <a:p>
          <a:pPr marL="171450" lvl="1" indent="-171450" algn="l" defTabSz="800100">
            <a:lnSpc>
              <a:spcPct val="90000"/>
            </a:lnSpc>
            <a:spcBef>
              <a:spcPct val="0"/>
            </a:spcBef>
            <a:spcAft>
              <a:spcPct val="15000"/>
            </a:spcAft>
            <a:buChar char="••"/>
          </a:pPr>
          <a:r>
            <a:rPr lang="en-US" sz="1800" kern="1200" dirty="0" err="1" smtClean="0"/>
            <a:t>PvuII CAG/CTG</a:t>
          </a:r>
        </a:p>
      </dsp:txBody>
      <dsp:txXfrm>
        <a:off x="0" y="259619"/>
        <a:ext cx="4419600" cy="1008000"/>
      </dsp:txXfrm>
    </dsp:sp>
    <dsp:sp modelId="{716C2A70-531E-4585-B019-79012931A60B}">
      <dsp:nvSpPr>
        <dsp:cNvPr id="0" name=""/>
        <dsp:cNvSpPr/>
      </dsp:nvSpPr>
      <dsp:spPr>
        <a:xfrm>
          <a:off x="220980" y="23459"/>
          <a:ext cx="3093720" cy="4723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935" tIns="0" rIns="116935" bIns="0" numCol="1" spcCol="1270" anchor="ctr" anchorCtr="0">
          <a:noAutofit/>
        </a:bodyPr>
        <a:lstStyle/>
        <a:p>
          <a:pPr lvl="0" algn="l" defTabSz="800100">
            <a:lnSpc>
              <a:spcPct val="90000"/>
            </a:lnSpc>
            <a:spcBef>
              <a:spcPct val="0"/>
            </a:spcBef>
            <a:spcAft>
              <a:spcPct val="35000"/>
            </a:spcAft>
          </a:pPr>
          <a:r>
            <a:rPr lang="en-US" sz="1800" kern="1200" dirty="0" smtClean="0"/>
            <a:t>Blunt cutters</a:t>
          </a:r>
          <a:endParaRPr lang="en-US" sz="1800" kern="1200" dirty="0"/>
        </a:p>
      </dsp:txBody>
      <dsp:txXfrm>
        <a:off x="244037" y="46516"/>
        <a:ext cx="3047606" cy="426206"/>
      </dsp:txXfrm>
    </dsp:sp>
    <dsp:sp modelId="{0B6A7E96-4D68-4FF2-BB66-47E72246E9B5}">
      <dsp:nvSpPr>
        <dsp:cNvPr id="0" name=""/>
        <dsp:cNvSpPr/>
      </dsp:nvSpPr>
      <dsp:spPr>
        <a:xfrm>
          <a:off x="0" y="1590179"/>
          <a:ext cx="4419600" cy="7182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3010" tIns="333248" rIns="34301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5bp, 3bp, and 1bp overhangs</a:t>
          </a:r>
        </a:p>
      </dsp:txBody>
      <dsp:txXfrm>
        <a:off x="0" y="1590179"/>
        <a:ext cx="4419600" cy="718200"/>
      </dsp:txXfrm>
    </dsp:sp>
    <dsp:sp modelId="{EA40FEE0-94FD-4A88-B348-7CF0C2AF333F}">
      <dsp:nvSpPr>
        <dsp:cNvPr id="0" name=""/>
        <dsp:cNvSpPr/>
      </dsp:nvSpPr>
      <dsp:spPr>
        <a:xfrm>
          <a:off x="220980" y="1354019"/>
          <a:ext cx="3093720" cy="4723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935" tIns="0" rIns="116935" bIns="0" numCol="1" spcCol="1270" anchor="ctr" anchorCtr="0">
          <a:noAutofit/>
        </a:bodyPr>
        <a:lstStyle/>
        <a:p>
          <a:pPr lvl="0" algn="l" defTabSz="800100">
            <a:lnSpc>
              <a:spcPct val="90000"/>
            </a:lnSpc>
            <a:spcBef>
              <a:spcPct val="0"/>
            </a:spcBef>
            <a:spcAft>
              <a:spcPct val="35000"/>
            </a:spcAft>
          </a:pPr>
          <a:r>
            <a:rPr lang="en-US" sz="1800" kern="1200" dirty="0" smtClean="0"/>
            <a:t>Others</a:t>
          </a:r>
        </a:p>
      </dsp:txBody>
      <dsp:txXfrm>
        <a:off x="244037" y="1377076"/>
        <a:ext cx="3047606" cy="426206"/>
      </dsp:txXfrm>
    </dsp:sp>
    <dsp:sp modelId="{15DC2452-AF7F-4C92-870E-AB8F573B5737}">
      <dsp:nvSpPr>
        <dsp:cNvPr id="0" name=""/>
        <dsp:cNvSpPr/>
      </dsp:nvSpPr>
      <dsp:spPr>
        <a:xfrm>
          <a:off x="0" y="2630940"/>
          <a:ext cx="4419600" cy="1612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3010" tIns="333248" rIns="34301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smtClean="0"/>
            <a:t>XcmI</a:t>
          </a:r>
          <a:r>
            <a:rPr lang="en-US" sz="1800" kern="1200" dirty="0" smtClean="0"/>
            <a:t> CCANNNNN/NNNNTGG</a:t>
          </a:r>
        </a:p>
        <a:p>
          <a:pPr marL="171450" lvl="1" indent="-171450" algn="l" defTabSz="800100">
            <a:lnSpc>
              <a:spcPct val="90000"/>
            </a:lnSpc>
            <a:spcBef>
              <a:spcPct val="0"/>
            </a:spcBef>
            <a:spcAft>
              <a:spcPct val="15000"/>
            </a:spcAft>
            <a:buChar char="••"/>
          </a:pPr>
          <a:r>
            <a:rPr lang="en-US" sz="1800" kern="1200" dirty="0" err="1" smtClean="0"/>
            <a:t>AlwNI CAGNNN/CTG</a:t>
          </a:r>
        </a:p>
        <a:p>
          <a:pPr marL="171450" lvl="1" indent="-171450" algn="l" defTabSz="800100">
            <a:lnSpc>
              <a:spcPct val="90000"/>
            </a:lnSpc>
            <a:spcBef>
              <a:spcPct val="0"/>
            </a:spcBef>
            <a:spcAft>
              <a:spcPct val="15000"/>
            </a:spcAft>
            <a:buChar char="••"/>
          </a:pPr>
          <a:r>
            <a:rPr lang="en-US" sz="1800" kern="1200" dirty="0" err="1" smtClean="0"/>
            <a:t>SfiI GGCCNNNN/NGGCC</a:t>
          </a:r>
        </a:p>
        <a:p>
          <a:pPr marL="171450" lvl="1" indent="-171450" algn="l" defTabSz="800100">
            <a:lnSpc>
              <a:spcPct val="90000"/>
            </a:lnSpc>
            <a:spcBef>
              <a:spcPct val="0"/>
            </a:spcBef>
            <a:spcAft>
              <a:spcPct val="15000"/>
            </a:spcAft>
            <a:buChar char="••"/>
          </a:pPr>
          <a:r>
            <a:rPr lang="en-US" sz="1800" kern="1200" dirty="0" err="1" smtClean="0"/>
            <a:t>FalI (8/13) AAGNNNNNCTT (13/8)</a:t>
          </a:r>
        </a:p>
      </dsp:txBody>
      <dsp:txXfrm>
        <a:off x="0" y="2630940"/>
        <a:ext cx="4419600" cy="1612800"/>
      </dsp:txXfrm>
    </dsp:sp>
    <dsp:sp modelId="{E1B17D41-D56C-43C1-8437-4F01A5ABEACB}">
      <dsp:nvSpPr>
        <dsp:cNvPr id="0" name=""/>
        <dsp:cNvSpPr/>
      </dsp:nvSpPr>
      <dsp:spPr>
        <a:xfrm>
          <a:off x="220980" y="2394779"/>
          <a:ext cx="3093720" cy="4723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935" tIns="0" rIns="116935" bIns="0" numCol="1" spcCol="1270" anchor="ctr" anchorCtr="0">
          <a:noAutofit/>
        </a:bodyPr>
        <a:lstStyle/>
        <a:p>
          <a:pPr lvl="0" algn="l" defTabSz="800100">
            <a:lnSpc>
              <a:spcPct val="90000"/>
            </a:lnSpc>
            <a:spcBef>
              <a:spcPct val="0"/>
            </a:spcBef>
            <a:spcAft>
              <a:spcPct val="35000"/>
            </a:spcAft>
          </a:pPr>
          <a:r>
            <a:rPr lang="en-US" sz="1800" kern="1200" dirty="0" smtClean="0"/>
            <a:t>Degenerate cutters</a:t>
          </a:r>
        </a:p>
      </dsp:txBody>
      <dsp:txXfrm>
        <a:off x="244037" y="2417836"/>
        <a:ext cx="3047606"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1EFBC-C22E-4D5D-8261-FE4CC0518EA4}">
      <dsp:nvSpPr>
        <dsp:cNvPr id="0" name=""/>
        <dsp:cNvSpPr/>
      </dsp:nvSpPr>
      <dsp:spPr>
        <a:xfrm>
          <a:off x="0" y="226049"/>
          <a:ext cx="8610600" cy="1197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208280" rIns="66827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Very potent RNA endonuclease, or "ribonuclease"</a:t>
          </a:r>
        </a:p>
        <a:p>
          <a:pPr marL="171450" lvl="1" indent="-171450" algn="l" defTabSz="800100">
            <a:lnSpc>
              <a:spcPct val="90000"/>
            </a:lnSpc>
            <a:spcBef>
              <a:spcPct val="0"/>
            </a:spcBef>
            <a:spcAft>
              <a:spcPct val="15000"/>
            </a:spcAft>
            <a:buChar char="••"/>
          </a:pPr>
          <a:r>
            <a:rPr lang="en-US" sz="1800" kern="1200" smtClean="0"/>
            <a:t>Has no effect on DNA</a:t>
          </a:r>
        </a:p>
        <a:p>
          <a:pPr marL="171450" lvl="1" indent="-171450" algn="l" defTabSz="800100">
            <a:lnSpc>
              <a:spcPct val="90000"/>
            </a:lnSpc>
            <a:spcBef>
              <a:spcPct val="0"/>
            </a:spcBef>
            <a:spcAft>
              <a:spcPct val="15000"/>
            </a:spcAft>
            <a:buChar char="••"/>
          </a:pPr>
          <a:r>
            <a:rPr lang="en-US" sz="1800" kern="1200" smtClean="0"/>
            <a:t>Used extensively in purifications to remove RNA contamination from DNA</a:t>
          </a:r>
        </a:p>
      </dsp:txBody>
      <dsp:txXfrm>
        <a:off x="0" y="226049"/>
        <a:ext cx="8610600" cy="1197000"/>
      </dsp:txXfrm>
    </dsp:sp>
    <dsp:sp modelId="{716C2A70-531E-4585-B019-79012931A60B}">
      <dsp:nvSpPr>
        <dsp:cNvPr id="0" name=""/>
        <dsp:cNvSpPr/>
      </dsp:nvSpPr>
      <dsp:spPr>
        <a:xfrm>
          <a:off x="430530" y="78449"/>
          <a:ext cx="6027420" cy="2952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00100">
            <a:lnSpc>
              <a:spcPct val="90000"/>
            </a:lnSpc>
            <a:spcBef>
              <a:spcPct val="0"/>
            </a:spcBef>
            <a:spcAft>
              <a:spcPct val="35000"/>
            </a:spcAft>
          </a:pPr>
          <a:r>
            <a:rPr lang="en-US" sz="1800" kern="1200" smtClean="0"/>
            <a:t>RNase A</a:t>
          </a:r>
          <a:endParaRPr lang="en-US" sz="1800" kern="1200" dirty="0"/>
        </a:p>
      </dsp:txBody>
      <dsp:txXfrm>
        <a:off x="444940" y="92859"/>
        <a:ext cx="5998600" cy="266380"/>
      </dsp:txXfrm>
    </dsp:sp>
    <dsp:sp modelId="{6421A3E2-713E-416A-BCC0-8D110A855F1F}">
      <dsp:nvSpPr>
        <dsp:cNvPr id="0" name=""/>
        <dsp:cNvSpPr/>
      </dsp:nvSpPr>
      <dsp:spPr>
        <a:xfrm>
          <a:off x="0" y="1624649"/>
          <a:ext cx="8610600" cy="1197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208280" rIns="66827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Present in most cells (including E. coli)</a:t>
          </a:r>
        </a:p>
        <a:p>
          <a:pPr marL="171450" lvl="1" indent="-171450" algn="l" defTabSz="800100">
            <a:lnSpc>
              <a:spcPct val="90000"/>
            </a:lnSpc>
            <a:spcBef>
              <a:spcPct val="0"/>
            </a:spcBef>
            <a:spcAft>
              <a:spcPct val="15000"/>
            </a:spcAft>
            <a:buChar char="••"/>
          </a:pPr>
          <a:r>
            <a:rPr lang="en-US" sz="1800" kern="1200" smtClean="0"/>
            <a:t>Degrades RNA duplexed to DNA</a:t>
          </a:r>
        </a:p>
        <a:p>
          <a:pPr marL="171450" lvl="1" indent="-171450" algn="l" defTabSz="800100">
            <a:lnSpc>
              <a:spcPct val="90000"/>
            </a:lnSpc>
            <a:spcBef>
              <a:spcPct val="0"/>
            </a:spcBef>
            <a:spcAft>
              <a:spcPct val="15000"/>
            </a:spcAft>
            <a:buChar char="••"/>
          </a:pPr>
          <a:r>
            <a:rPr lang="en-US" sz="1800" kern="1200" smtClean="0"/>
            <a:t>Used in cDNA synthesis after reverse transcription</a:t>
          </a:r>
        </a:p>
      </dsp:txBody>
      <dsp:txXfrm>
        <a:off x="0" y="1624649"/>
        <a:ext cx="8610600" cy="1197000"/>
      </dsp:txXfrm>
    </dsp:sp>
    <dsp:sp modelId="{731F06B8-0BCD-428A-9B42-1AC817479AD9}">
      <dsp:nvSpPr>
        <dsp:cNvPr id="0" name=""/>
        <dsp:cNvSpPr/>
      </dsp:nvSpPr>
      <dsp:spPr>
        <a:xfrm>
          <a:off x="430530" y="1477049"/>
          <a:ext cx="6027420" cy="2952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00100">
            <a:lnSpc>
              <a:spcPct val="90000"/>
            </a:lnSpc>
            <a:spcBef>
              <a:spcPct val="0"/>
            </a:spcBef>
            <a:spcAft>
              <a:spcPct val="35000"/>
            </a:spcAft>
          </a:pPr>
          <a:r>
            <a:rPr lang="en-US" sz="1800" kern="1200" smtClean="0"/>
            <a:t>RNase H</a:t>
          </a:r>
        </a:p>
      </dsp:txBody>
      <dsp:txXfrm>
        <a:off x="444940" y="1491459"/>
        <a:ext cx="5998600" cy="266380"/>
      </dsp:txXfrm>
    </dsp:sp>
    <dsp:sp modelId="{D5CEFD96-9213-4570-BDB4-2DABF995AF74}">
      <dsp:nvSpPr>
        <dsp:cNvPr id="0" name=""/>
        <dsp:cNvSpPr/>
      </dsp:nvSpPr>
      <dsp:spPr>
        <a:xfrm>
          <a:off x="0" y="3023250"/>
          <a:ext cx="8610600" cy="5985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208280" rIns="66827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Processes RNAs that have tRNA-like secondary structure</a:t>
          </a:r>
        </a:p>
      </dsp:txBody>
      <dsp:txXfrm>
        <a:off x="0" y="3023250"/>
        <a:ext cx="8610600" cy="598500"/>
      </dsp:txXfrm>
    </dsp:sp>
    <dsp:sp modelId="{BAD95E83-5CC7-4FE0-8B8D-F7D6DC2C2160}">
      <dsp:nvSpPr>
        <dsp:cNvPr id="0" name=""/>
        <dsp:cNvSpPr/>
      </dsp:nvSpPr>
      <dsp:spPr>
        <a:xfrm>
          <a:off x="430530" y="2875650"/>
          <a:ext cx="6027420" cy="2952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00100">
            <a:lnSpc>
              <a:spcPct val="90000"/>
            </a:lnSpc>
            <a:spcBef>
              <a:spcPct val="0"/>
            </a:spcBef>
            <a:spcAft>
              <a:spcPct val="35000"/>
            </a:spcAft>
          </a:pPr>
          <a:r>
            <a:rPr lang="en-US" sz="1800" kern="1200" smtClean="0"/>
            <a:t>RNase P</a:t>
          </a:r>
        </a:p>
      </dsp:txBody>
      <dsp:txXfrm>
        <a:off x="444940" y="2890060"/>
        <a:ext cx="5998600" cy="266380"/>
      </dsp:txXfrm>
    </dsp:sp>
    <dsp:sp modelId="{04B1D67B-DC2E-4753-A6F5-11EDAEA4E547}">
      <dsp:nvSpPr>
        <dsp:cNvPr id="0" name=""/>
        <dsp:cNvSpPr/>
      </dsp:nvSpPr>
      <dsp:spPr>
        <a:xfrm>
          <a:off x="0" y="3823350"/>
          <a:ext cx="8610600" cy="882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208280" rIns="66827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Processing and degradation of cellular mRNA</a:t>
          </a:r>
        </a:p>
        <a:p>
          <a:pPr marL="171450" lvl="1" indent="-171450" algn="l" defTabSz="800100">
            <a:lnSpc>
              <a:spcPct val="90000"/>
            </a:lnSpc>
            <a:spcBef>
              <a:spcPct val="0"/>
            </a:spcBef>
            <a:spcAft>
              <a:spcPct val="15000"/>
            </a:spcAft>
            <a:buChar char="••"/>
          </a:pPr>
          <a:r>
            <a:rPr lang="en-US" sz="1800" kern="1200" smtClean="0"/>
            <a:t>Frequently implicated in the stability of mRNAs in cells</a:t>
          </a:r>
        </a:p>
      </dsp:txBody>
      <dsp:txXfrm>
        <a:off x="0" y="3823350"/>
        <a:ext cx="8610600" cy="882000"/>
      </dsp:txXfrm>
    </dsp:sp>
    <dsp:sp modelId="{967C76FD-44E6-4460-BE8D-7F5B3906E751}">
      <dsp:nvSpPr>
        <dsp:cNvPr id="0" name=""/>
        <dsp:cNvSpPr/>
      </dsp:nvSpPr>
      <dsp:spPr>
        <a:xfrm>
          <a:off x="430530" y="3675750"/>
          <a:ext cx="6027420" cy="2952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00100">
            <a:lnSpc>
              <a:spcPct val="90000"/>
            </a:lnSpc>
            <a:spcBef>
              <a:spcPct val="0"/>
            </a:spcBef>
            <a:spcAft>
              <a:spcPct val="35000"/>
            </a:spcAft>
          </a:pPr>
          <a:r>
            <a:rPr lang="en-US" sz="1800" kern="1200" smtClean="0"/>
            <a:t>RNase E</a:t>
          </a:r>
        </a:p>
      </dsp:txBody>
      <dsp:txXfrm>
        <a:off x="444940" y="3690160"/>
        <a:ext cx="5998600" cy="266380"/>
      </dsp:txXfrm>
    </dsp:sp>
    <dsp:sp modelId="{BFD8C72E-2A21-49D3-AF9A-FC749FF283B4}">
      <dsp:nvSpPr>
        <dsp:cNvPr id="0" name=""/>
        <dsp:cNvSpPr/>
      </dsp:nvSpPr>
      <dsp:spPr>
        <a:xfrm>
          <a:off x="0" y="4906950"/>
          <a:ext cx="8610600" cy="882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208280" rIns="66827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RNA sequences that cleave internally (in </a:t>
          </a:r>
          <a:r>
            <a:rPr lang="en-US" sz="1800" i="1" kern="1200" dirty="0" err="1" smtClean="0"/>
            <a:t>cis</a:t>
          </a:r>
          <a:r>
            <a:rPr lang="en-US" sz="1800" kern="1200" dirty="0" smtClean="0"/>
            <a:t>) or other RNAs (in </a:t>
          </a:r>
          <a:r>
            <a:rPr lang="en-US" sz="1800" i="1" kern="1200" dirty="0" smtClean="0"/>
            <a:t>trans</a:t>
          </a:r>
          <a:r>
            <a:rPr lang="en-US" sz="1800" kern="1200" dirty="0" smtClean="0"/>
            <a:t>)</a:t>
          </a:r>
        </a:p>
        <a:p>
          <a:pPr marL="171450" lvl="1" indent="-171450" algn="l" defTabSz="800100">
            <a:lnSpc>
              <a:spcPct val="90000"/>
            </a:lnSpc>
            <a:spcBef>
              <a:spcPct val="0"/>
            </a:spcBef>
            <a:spcAft>
              <a:spcPct val="15000"/>
            </a:spcAft>
            <a:buChar char="••"/>
          </a:pPr>
          <a:r>
            <a:rPr lang="en-US" sz="1800" kern="1200" dirty="0" smtClean="0"/>
            <a:t>Most famous is the delta hammerhead </a:t>
          </a:r>
          <a:r>
            <a:rPr lang="en-US" sz="1800" kern="1200" dirty="0" err="1" smtClean="0"/>
            <a:t>ribozyme</a:t>
          </a:r>
          <a:endParaRPr lang="en-US" sz="1800" kern="1200" dirty="0" smtClean="0"/>
        </a:p>
      </dsp:txBody>
      <dsp:txXfrm>
        <a:off x="0" y="4906950"/>
        <a:ext cx="8610600" cy="882000"/>
      </dsp:txXfrm>
    </dsp:sp>
    <dsp:sp modelId="{5F837B4A-7B88-4A97-80B2-B608787B55F2}">
      <dsp:nvSpPr>
        <dsp:cNvPr id="0" name=""/>
        <dsp:cNvSpPr/>
      </dsp:nvSpPr>
      <dsp:spPr>
        <a:xfrm>
          <a:off x="430530" y="4759350"/>
          <a:ext cx="6027420" cy="2952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lvl="0" algn="l" defTabSz="800100">
            <a:lnSpc>
              <a:spcPct val="90000"/>
            </a:lnSpc>
            <a:spcBef>
              <a:spcPct val="0"/>
            </a:spcBef>
            <a:spcAft>
              <a:spcPct val="35000"/>
            </a:spcAft>
          </a:pPr>
          <a:r>
            <a:rPr lang="en-US" sz="1800" kern="1200" dirty="0" err="1" smtClean="0"/>
            <a:t>Ribozymes</a:t>
          </a:r>
          <a:endParaRPr lang="en-US" sz="1800" kern="1200" dirty="0" smtClean="0"/>
        </a:p>
      </dsp:txBody>
      <dsp:txXfrm>
        <a:off x="444940" y="4773760"/>
        <a:ext cx="5998600"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836A080-D5F7-4145-B462-425F0842CBD2}" type="datetimeFigureOut">
              <a:rPr lang="en-US"/>
              <a:pPr>
                <a:defRPr/>
              </a:pPr>
              <a:t>1/24/2014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FB49C71-4717-48F2-B8AC-E38C6AA4B444}" type="slidenum">
              <a:rPr lang="en-US"/>
              <a:pPr>
                <a:defRPr/>
              </a:pPr>
              <a:t>‹#›</a:t>
            </a:fld>
            <a:endParaRPr lang="en-US"/>
          </a:p>
        </p:txBody>
      </p:sp>
    </p:spTree>
    <p:extLst>
      <p:ext uri="{BB962C8B-B14F-4D97-AF65-F5344CB8AC3E}">
        <p14:creationId xmlns:p14="http://schemas.microsoft.com/office/powerpoint/2010/main" val="16869144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Type </a:t>
            </a:r>
            <a:r>
              <a:rPr lang="en-US" dirty="0" err="1" smtClean="0"/>
              <a:t>Iis</a:t>
            </a:r>
            <a:r>
              <a:rPr lang="en-US" baseline="0" dirty="0" smtClean="0"/>
              <a:t> enzymes recognize a specific sequence but then cleave the DNA external sequence.  </a:t>
            </a:r>
            <a:r>
              <a:rPr lang="en-US" baseline="0" dirty="0" err="1" smtClean="0"/>
              <a:t>BsaI</a:t>
            </a:r>
            <a:r>
              <a:rPr lang="en-US" baseline="0" dirty="0" smtClean="0"/>
              <a:t> and </a:t>
            </a:r>
            <a:r>
              <a:rPr lang="en-US" baseline="0" dirty="0" err="1" smtClean="0"/>
              <a:t>BsmBI</a:t>
            </a:r>
            <a:r>
              <a:rPr lang="en-US" baseline="0" dirty="0" smtClean="0"/>
              <a:t> are the most commonly-used enzymes in this class.  </a:t>
            </a:r>
            <a:r>
              <a:rPr lang="en-US" baseline="0" dirty="0" err="1" smtClean="0"/>
              <a:t>BsaI</a:t>
            </a:r>
            <a:r>
              <a:rPr lang="en-US" baseline="0" dirty="0" smtClean="0"/>
              <a:t> recognizes the sequence GGTCTC, reaches over one base, and then generates a sticky end composed of the next four bases.</a:t>
            </a:r>
          </a:p>
          <a:p>
            <a:r>
              <a:rPr lang="en-US" baseline="0" dirty="0" smtClean="0"/>
              <a:t>*</a:t>
            </a:r>
          </a:p>
          <a:p>
            <a:r>
              <a:rPr lang="en-US" baseline="0" dirty="0" smtClean="0"/>
              <a:t>The products of </a:t>
            </a:r>
            <a:r>
              <a:rPr lang="en-US" baseline="0" dirty="0" err="1" smtClean="0"/>
              <a:t>BsaI</a:t>
            </a:r>
            <a:r>
              <a:rPr lang="en-US" baseline="0" dirty="0" smtClean="0"/>
              <a:t> digestion can be joined (by ligation) to the overhangs generated form 4bp 5’ overhang-generating enzymes such as </a:t>
            </a:r>
            <a:r>
              <a:rPr lang="en-US" baseline="0" dirty="0" err="1" smtClean="0"/>
              <a:t>BamHI</a:t>
            </a:r>
            <a:r>
              <a:rPr lang="en-US" baseline="0" dirty="0" smtClean="0"/>
              <a:t> and </a:t>
            </a:r>
            <a:r>
              <a:rPr lang="en-US" baseline="0" dirty="0" err="1" smtClean="0"/>
              <a:t>EcoRI</a:t>
            </a:r>
            <a:r>
              <a:rPr lang="en-US" baseline="0" dirty="0" smtClean="0"/>
              <a:t>. These enzymes are particularly usefu8l because the restriction site can be removed during the course of digestion.  In the example shown here, the 5’ end of the DNA containing the GGTCTC sequence is removed from the larger DNA leaving no trace of the sequence.  Thus, upon ligation, there is no </a:t>
            </a:r>
            <a:r>
              <a:rPr lang="en-US" baseline="0" dirty="0" err="1" smtClean="0"/>
              <a:t>remnent</a:t>
            </a:r>
            <a:r>
              <a:rPr lang="en-US" baseline="0" dirty="0" smtClean="0"/>
              <a:t> of the restriction site, and this can be used to generate ‘</a:t>
            </a:r>
            <a:r>
              <a:rPr lang="en-US" baseline="0" dirty="0" err="1" smtClean="0"/>
              <a:t>scarless</a:t>
            </a:r>
            <a:r>
              <a:rPr lang="en-US" baseline="0" dirty="0" smtClean="0"/>
              <a:t>’ junctions between two DNAs.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T4 polynucleotide kinase Transfers a single phosphate to the 5’ hydroxyl of an RNA or DNA from ATP. It</a:t>
            </a:r>
            <a:r>
              <a:rPr lang="en-US" baseline="0" dirty="0" smtClean="0"/>
              <a:t> is the gamma </a:t>
            </a:r>
            <a:r>
              <a:rPr lang="en-US" dirty="0" smtClean="0"/>
              <a:t>phosphate of ATP (the terminal one) that gets transferred. The enzyme is most commonly used to phosphorylate synthetic oligonucleotides so that they can be substrates for ligase.  It works best on single stranded DNAs, and it is often used to radiolabel DNAs using [gamma-32-P] ATP </a:t>
            </a:r>
          </a:p>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101</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Recombination involves rearrangements in DNAs</a:t>
            </a:r>
            <a:r>
              <a:rPr lang="en-US" baseline="0" dirty="0" smtClean="0"/>
              <a:t> over homologous sequences.  There are some </a:t>
            </a:r>
            <a:r>
              <a:rPr lang="en-US" baseline="0" dirty="0" err="1" smtClean="0"/>
              <a:t>recombinases</a:t>
            </a:r>
            <a:r>
              <a:rPr lang="en-US" baseline="0" dirty="0" smtClean="0"/>
              <a:t> that act on very specific sequences, while others are not specific about the sequence; they recombine similar sequences.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102</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Cre</a:t>
            </a:r>
            <a:r>
              <a:rPr lang="en-US" dirty="0" smtClean="0"/>
              <a:t> </a:t>
            </a:r>
            <a:r>
              <a:rPr lang="en-US" dirty="0" err="1" smtClean="0"/>
              <a:t>recombinase</a:t>
            </a:r>
            <a:r>
              <a:rPr lang="en-US" baseline="0" dirty="0" smtClean="0"/>
              <a:t> comes from the E. coli phage P1 and recognizes a 34bp sequence and recombines two of them. The site is not palindromic, and thus is not the same sequence on both strands and it has directionality. For a DNA containing two such sites, they can be arranged in the same orientation, called parallel, or on opposing strands called antiparallel.  Parallel site recombination, topologically speaking, results in excision of any intermediate sequence while antiparallel sites undergo inversion.  Such flipping systems are popular targets for controlling gene expression.  </a:t>
            </a:r>
            <a:r>
              <a:rPr lang="en-US" baseline="0" dirty="0" err="1" smtClean="0"/>
              <a:t>Floxing</a:t>
            </a:r>
            <a:r>
              <a:rPr lang="en-US" baseline="0" dirty="0" smtClean="0"/>
              <a:t> a gene means to encode a gene flanked by lox sites into the genome of a cell.  Through later expression of </a:t>
            </a:r>
            <a:r>
              <a:rPr lang="en-US" baseline="0" dirty="0" err="1" smtClean="0"/>
              <a:t>cre</a:t>
            </a:r>
            <a:r>
              <a:rPr lang="en-US" baseline="0" dirty="0" smtClean="0"/>
              <a:t> in the cell, that gene is excised and thereby deleted.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103</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popular sequence-specific </a:t>
            </a:r>
            <a:r>
              <a:rPr lang="en-US" dirty="0" err="1" smtClean="0"/>
              <a:t>recombinase</a:t>
            </a:r>
            <a:r>
              <a:rPr lang="en-US" dirty="0" smtClean="0"/>
              <a:t> type are</a:t>
            </a:r>
            <a:r>
              <a:rPr lang="en-US" baseline="0" dirty="0" smtClean="0"/>
              <a:t> phage </a:t>
            </a:r>
            <a:r>
              <a:rPr lang="en-US" baseline="0" dirty="0" err="1" smtClean="0"/>
              <a:t>att</a:t>
            </a:r>
            <a:r>
              <a:rPr lang="en-US" baseline="0" dirty="0" smtClean="0"/>
              <a:t> sites.  Most of these </a:t>
            </a:r>
            <a:r>
              <a:rPr lang="en-US" baseline="0" dirty="0" err="1" smtClean="0"/>
              <a:t>recombinases</a:t>
            </a:r>
            <a:r>
              <a:rPr lang="en-US" baseline="0" dirty="0" smtClean="0"/>
              <a:t> act on asymmetric substrates and thus the reaction has directionality.  In the most popular system, from lambda phage, a DNA with the </a:t>
            </a:r>
            <a:r>
              <a:rPr lang="en-US" baseline="0" dirty="0" err="1" smtClean="0"/>
              <a:t>attP</a:t>
            </a:r>
            <a:r>
              <a:rPr lang="en-US" baseline="0" dirty="0" smtClean="0"/>
              <a:t> sequence is recombined with a DNA (such as the genome) with an </a:t>
            </a:r>
            <a:r>
              <a:rPr lang="en-US" baseline="0" dirty="0" err="1" smtClean="0"/>
              <a:t>attB</a:t>
            </a:r>
            <a:r>
              <a:rPr lang="en-US" baseline="0" dirty="0" smtClean="0"/>
              <a:t> sequence.  The resulting sequences are named </a:t>
            </a:r>
            <a:r>
              <a:rPr lang="en-US" baseline="0" dirty="0" err="1" smtClean="0"/>
              <a:t>attL</a:t>
            </a:r>
            <a:r>
              <a:rPr lang="en-US" baseline="0" dirty="0" smtClean="0"/>
              <a:t> and </a:t>
            </a:r>
            <a:r>
              <a:rPr lang="en-US" baseline="0" dirty="0" err="1" smtClean="0"/>
              <a:t>attR</a:t>
            </a:r>
            <a:r>
              <a:rPr lang="en-US" baseline="0" dirty="0" smtClean="0"/>
              <a:t> and are different sequences than </a:t>
            </a:r>
            <a:r>
              <a:rPr lang="en-US" baseline="0" dirty="0" err="1" smtClean="0"/>
              <a:t>attP</a:t>
            </a:r>
            <a:r>
              <a:rPr lang="en-US" baseline="0" dirty="0" smtClean="0"/>
              <a:t> and </a:t>
            </a:r>
            <a:r>
              <a:rPr lang="en-US" baseline="0" dirty="0" err="1" smtClean="0"/>
              <a:t>attB</a:t>
            </a:r>
            <a:r>
              <a:rPr lang="en-US" baseline="0" dirty="0" smtClean="0"/>
              <a:t>.  Thus, the reaction is not symmetric and can be driven in one direction or the other.  One of the most useful sets are from various prokaryotic phages, mostly-but-not-all E. coli phages.  The </a:t>
            </a:r>
            <a:r>
              <a:rPr lang="en-US" baseline="0" dirty="0" err="1" smtClean="0"/>
              <a:t>recombinase</a:t>
            </a:r>
            <a:r>
              <a:rPr lang="en-US" baseline="0" dirty="0" smtClean="0"/>
              <a:t> component is called the </a:t>
            </a:r>
            <a:r>
              <a:rPr lang="en-US" baseline="0" dirty="0" err="1" smtClean="0"/>
              <a:t>Int</a:t>
            </a:r>
            <a:r>
              <a:rPr lang="en-US" baseline="0" dirty="0" smtClean="0"/>
              <a:t> </a:t>
            </a:r>
            <a:r>
              <a:rPr lang="en-US" baseline="0" dirty="0" err="1" smtClean="0"/>
              <a:t>recombinase</a:t>
            </a:r>
            <a:r>
              <a:rPr lang="en-US" baseline="0" dirty="0" smtClean="0"/>
              <a:t>, and then there is a second protein called </a:t>
            </a:r>
            <a:r>
              <a:rPr lang="en-US" baseline="0" dirty="0" err="1" smtClean="0"/>
              <a:t>Xis</a:t>
            </a:r>
            <a:r>
              <a:rPr lang="en-US" baseline="0" dirty="0" smtClean="0"/>
              <a:t> which upon expression reverses the directionality of the reaction. These enzymes are used in some methods of genome engineering, the gateway cloning method of moving DNAs from one DNA to another, and in several genetic circuits for digitally controlling gene expression.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104</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other type</a:t>
            </a:r>
            <a:r>
              <a:rPr lang="en-US" baseline="0" dirty="0" smtClean="0"/>
              <a:t> of </a:t>
            </a:r>
            <a:r>
              <a:rPr lang="en-US" baseline="0" dirty="0" err="1" smtClean="0"/>
              <a:t>recombinases</a:t>
            </a:r>
            <a:r>
              <a:rPr lang="en-US" baseline="0" dirty="0" smtClean="0"/>
              <a:t> are sequence-independent and used primarily in vivo. </a:t>
            </a:r>
            <a:r>
              <a:rPr lang="en-US" dirty="0" smtClean="0"/>
              <a:t>Yeast and B. </a:t>
            </a:r>
            <a:r>
              <a:rPr lang="en-US" dirty="0" err="1" smtClean="0"/>
              <a:t>subtilis</a:t>
            </a:r>
            <a:r>
              <a:rPr lang="en-US" dirty="0" smtClean="0"/>
              <a:t> readily catalyze homologous recombination between two very similar sequences.</a:t>
            </a:r>
            <a:r>
              <a:rPr lang="en-US" baseline="0" dirty="0" smtClean="0"/>
              <a:t>  E. coli can also do it, but </a:t>
            </a:r>
            <a:r>
              <a:rPr lang="en-US" dirty="0" smtClean="0"/>
              <a:t>requires additional genes for it to be efficient.  This is most often satisfied by introduction of the lambda Red genes (from lambda phage).</a:t>
            </a:r>
            <a:r>
              <a:rPr lang="en-US" baseline="0" dirty="0" smtClean="0"/>
              <a:t>  This process is useful for </a:t>
            </a:r>
            <a:r>
              <a:rPr lang="en-US" dirty="0" smtClean="0"/>
              <a:t>“</a:t>
            </a:r>
            <a:r>
              <a:rPr lang="en-US" dirty="0" err="1" smtClean="0"/>
              <a:t>recombineering</a:t>
            </a:r>
            <a:r>
              <a:rPr lang="en-US" dirty="0" smtClean="0"/>
              <a:t>” which is recombination-based manipulation of the genome or plasmids in E. coli using synthetic DNAs.</a:t>
            </a:r>
            <a:r>
              <a:rPr lang="en-US" baseline="0" dirty="0" smtClean="0"/>
              <a:t> The most common example involves deleting specific genes in the genome by recombination with an antibiotic selection marker flanked by sequences homologous to the gene.</a:t>
            </a:r>
            <a:r>
              <a:rPr lang="en-US" dirty="0" smtClean="0"/>
              <a:t> The cellular </a:t>
            </a:r>
            <a:r>
              <a:rPr lang="en-US" dirty="0" err="1" smtClean="0"/>
              <a:t>recA</a:t>
            </a:r>
            <a:r>
              <a:rPr lang="en-US" dirty="0" smtClean="0"/>
              <a:t> protein is also involved in the reaction.</a:t>
            </a:r>
            <a:r>
              <a:rPr lang="en-US" baseline="0" dirty="0" smtClean="0"/>
              <a:t>  In the cell it is </a:t>
            </a:r>
            <a:r>
              <a:rPr lang="en-US" dirty="0" smtClean="0"/>
              <a:t>involved in DNA repair pathways by stabilizing single-stranded DNAs.  </a:t>
            </a:r>
            <a:r>
              <a:rPr lang="en-US" dirty="0" err="1" smtClean="0"/>
              <a:t>RecA</a:t>
            </a:r>
            <a:r>
              <a:rPr lang="en-US" dirty="0" smtClean="0"/>
              <a:t> can also be used to promote homologous recombination in vitro forming the basis of some DNA fabrication</a:t>
            </a:r>
            <a:r>
              <a:rPr lang="en-US" baseline="0" dirty="0" smtClean="0"/>
              <a:t> methods.</a:t>
            </a:r>
            <a:endParaRPr lang="en-US" dirty="0" smtClean="0"/>
          </a:p>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105</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106</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107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Type IIG endonucleases are very similar</a:t>
            </a:r>
            <a:r>
              <a:rPr lang="en-US" baseline="0" dirty="0" smtClean="0"/>
              <a:t> to the type </a:t>
            </a:r>
            <a:r>
              <a:rPr lang="en-US" baseline="0" dirty="0" err="1" smtClean="0"/>
              <a:t>Iis</a:t>
            </a:r>
            <a:r>
              <a:rPr lang="en-US" baseline="0" dirty="0" smtClean="0"/>
              <a:t> in the sense that they can be used to generate </a:t>
            </a:r>
            <a:r>
              <a:rPr lang="en-US" baseline="0" dirty="0" err="1" smtClean="0"/>
              <a:t>scarless</a:t>
            </a:r>
            <a:r>
              <a:rPr lang="en-US" baseline="0" dirty="0" smtClean="0"/>
              <a:t> junctions. </a:t>
            </a:r>
            <a:r>
              <a:rPr lang="en-US" baseline="0" dirty="0" err="1" smtClean="0"/>
              <a:t>BseRI</a:t>
            </a:r>
            <a:r>
              <a:rPr lang="en-US" baseline="0" dirty="0" smtClean="0"/>
              <a:t> is one of the more specific and active enzymes in this class. It </a:t>
            </a:r>
            <a:r>
              <a:rPr lang="en-US" baseline="0" dirty="0" err="1" smtClean="0"/>
              <a:t>recongizes</a:t>
            </a:r>
            <a:r>
              <a:rPr lang="en-US" baseline="0" dirty="0" smtClean="0"/>
              <a:t> the sequence GAGGAG, reaches over 8bp, and generates a 2bp sticky end.</a:t>
            </a:r>
          </a:p>
          <a:p>
            <a:r>
              <a:rPr lang="en-US" baseline="0" dirty="0" smtClean="0"/>
              <a:t>*</a:t>
            </a:r>
          </a:p>
          <a:p>
            <a:r>
              <a:rPr lang="en-US" baseline="0" dirty="0" smtClean="0"/>
              <a:t>They are distinguished by the generation of 2bp 3’ overhangs that are compatible with enzymes such as </a:t>
            </a:r>
            <a:r>
              <a:rPr lang="en-US" baseline="0" dirty="0" err="1" smtClean="0"/>
              <a:t>PacI</a:t>
            </a:r>
            <a:r>
              <a:rPr lang="en-US" baseline="0" dirty="0" smtClean="0"/>
              <a:t>.  One particular property of this type is the need for S-</a:t>
            </a:r>
            <a:r>
              <a:rPr lang="en-US" baseline="0" dirty="0" err="1" smtClean="0"/>
              <a:t>adenosyl</a:t>
            </a:r>
            <a:r>
              <a:rPr lang="en-US" baseline="0" dirty="0" smtClean="0"/>
              <a:t> </a:t>
            </a:r>
            <a:r>
              <a:rPr lang="en-US" baseline="0" dirty="0" err="1" smtClean="0"/>
              <a:t>mehtionine</a:t>
            </a:r>
            <a:r>
              <a:rPr lang="en-US" baseline="0" dirty="0" smtClean="0"/>
              <a:t> for function which is not a common requirement for </a:t>
            </a:r>
            <a:r>
              <a:rPr lang="en-US" baseline="0" smtClean="0"/>
              <a:t>DNA restriction </a:t>
            </a:r>
            <a:r>
              <a:rPr lang="en-US" baseline="0" dirty="0" smtClean="0"/>
              <a:t>reactions.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type II restriction enzymes are usually components of methylation</a:t>
            </a:r>
            <a:r>
              <a:rPr lang="en-US" baseline="0" dirty="0" smtClean="0"/>
              <a:t>/restriction systems from various microbes. In these systems, the restriction enzyme is expressed in the cytoplasm.  The genomic DNA is protected from cleavage because it is methylated at cognate sequences.  Thus, these systems all have a partner </a:t>
            </a:r>
            <a:r>
              <a:rPr lang="en-US" baseline="0" dirty="0" err="1" smtClean="0"/>
              <a:t>methyltransferase</a:t>
            </a:r>
            <a:r>
              <a:rPr lang="en-US" baseline="0" dirty="0" smtClean="0"/>
              <a:t>.  When cloning DNAs from genomic DNAs, there may be methylation at sites of common restriction enzymes.</a:t>
            </a:r>
          </a:p>
          <a:p>
            <a:r>
              <a:rPr lang="en-US" baseline="0" dirty="0" smtClean="0"/>
              <a:t>*</a:t>
            </a:r>
          </a:p>
          <a:p>
            <a:r>
              <a:rPr lang="en-US" dirty="0" smtClean="0"/>
              <a:t>Not all</a:t>
            </a:r>
            <a:r>
              <a:rPr lang="en-US" baseline="0" dirty="0" smtClean="0"/>
              <a:t> restriction enzymes are equally good. There is a great deal of heterogeneity amongst these enzymes in terms of how specific they are for their recognition sequence.  Additionally, some enzymes remain active in in vitro longer than others.  Also, some commercial products have higher specific activity than others and are sold in a more concentrated form.</a:t>
            </a:r>
          </a:p>
          <a:p>
            <a:r>
              <a:rPr lang="en-US" baseline="0" dirty="0" smtClean="0"/>
              <a:t>*</a:t>
            </a:r>
          </a:p>
          <a:p>
            <a:r>
              <a:rPr lang="en-US" sz="1200" b="0" i="0" kern="1200" dirty="0" smtClean="0">
                <a:solidFill>
                  <a:schemeClr val="tx1"/>
                </a:solidFill>
                <a:effectLst/>
                <a:latin typeface="+mn-lt"/>
                <a:ea typeface="+mn-ea"/>
                <a:cs typeface="+mn-cs"/>
              </a:rPr>
              <a:t>Under non-standard reaction conditions, some restriction enzymes are capable of cleaving sequences which are similar, but not identical, to their defined recognition sequence. This altered specificity is called “star activity“.</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53BF83-14DB-435B-A2F6-2F18B1BE452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Star</a:t>
            </a:r>
            <a:r>
              <a:rPr lang="en-US" sz="1200" b="0" i="0" kern="1200" baseline="0" dirty="0" smtClean="0">
                <a:solidFill>
                  <a:schemeClr val="tx1"/>
                </a:solidFill>
                <a:effectLst/>
                <a:latin typeface="+mn-lt"/>
                <a:ea typeface="+mn-ea"/>
                <a:cs typeface="+mn-cs"/>
              </a:rPr>
              <a:t> activity or loss of functionality due to denaturation can happen in vitro due to the presence of solvents and contaminants. These toxicants to the reaction can result in incomplete cutting. Also, some restriction enzymes are more prone to incomplete cutting than others.</a:t>
            </a:r>
          </a:p>
          <a:p>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There is also heterogeneity about the tolerance of the enzyme for cleaving near the ends of the DNA.  There is a nice table at this URL that goes through the knowledge about what enzymes do what. Some enzymes require that the DNA be supercoiled. The genomic and plasmid DNAs are twisted up like a rubber band in the cell, and some enzymes will only operate on DNAs in this state. Additionally, some require that there be 2 different sites on the same DNA molecule because they operate as a dimer.</a:t>
            </a:r>
          </a:p>
          <a:p>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Different </a:t>
            </a:r>
            <a:r>
              <a:rPr lang="en-US" sz="1200" b="0" i="0" kern="1200" baseline="0" dirty="0" err="1" smtClean="0">
                <a:solidFill>
                  <a:schemeClr val="tx1"/>
                </a:solidFill>
                <a:effectLst/>
                <a:latin typeface="+mn-lt"/>
                <a:ea typeface="+mn-ea"/>
                <a:cs typeface="+mn-cs"/>
              </a:rPr>
              <a:t>restricction</a:t>
            </a:r>
            <a:r>
              <a:rPr lang="en-US" sz="1200" b="0" i="0" kern="1200" baseline="0" dirty="0" smtClean="0">
                <a:solidFill>
                  <a:schemeClr val="tx1"/>
                </a:solidFill>
                <a:effectLst/>
                <a:latin typeface="+mn-lt"/>
                <a:ea typeface="+mn-ea"/>
                <a:cs typeface="+mn-cs"/>
              </a:rPr>
              <a:t> enzymes prefer different buffers, but many if not most work in PCR buffer.  There can be total loss of function in putting an enzyme into a different buffer, and additionally use of the wrong buffer can result in star activity. All these subtle properties have been characterized by new </a:t>
            </a:r>
            <a:r>
              <a:rPr lang="en-US" sz="1200" b="0" i="0" kern="1200" baseline="0" dirty="0" err="1" smtClean="0">
                <a:solidFill>
                  <a:schemeClr val="tx1"/>
                </a:solidFill>
                <a:effectLst/>
                <a:latin typeface="+mn-lt"/>
                <a:ea typeface="+mn-ea"/>
                <a:cs typeface="+mn-cs"/>
              </a:rPr>
              <a:t>england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biolabs</a:t>
            </a:r>
            <a:r>
              <a:rPr lang="en-US" sz="1200" b="0" i="0" kern="1200" baseline="0" dirty="0" smtClean="0">
                <a:solidFill>
                  <a:schemeClr val="tx1"/>
                </a:solidFill>
                <a:effectLst/>
                <a:latin typeface="+mn-lt"/>
                <a:ea typeface="+mn-ea"/>
                <a:cs typeface="+mn-cs"/>
              </a:rPr>
              <a:t>, and you can look this information up in their catalog at www.neb.com.</a:t>
            </a:r>
          </a:p>
          <a:p>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Though the sequences that are recognized vary, and chemical aspects of the purified protein similarly vary, the chemistry that a restriction endonuclease performs is always the same.  They always generate 3’ hydroxyl and 5’ phosphate ends. Let’s take a look at this in more detail:</a:t>
            </a:r>
          </a:p>
        </p:txBody>
      </p:sp>
      <p:sp>
        <p:nvSpPr>
          <p:cNvPr id="4" name="Slide Number Placeholder 3"/>
          <p:cNvSpPr>
            <a:spLocks noGrp="1"/>
          </p:cNvSpPr>
          <p:nvPr>
            <p:ph type="sldNum" sz="quarter" idx="10"/>
          </p:nvPr>
        </p:nvSpPr>
        <p:spPr/>
        <p:txBody>
          <a:bodyPr/>
          <a:lstStyle/>
          <a:p>
            <a:fld id="{D453BF83-14DB-435B-A2F6-2F18B1BE452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we’ve zoomed in on the</a:t>
            </a:r>
            <a:r>
              <a:rPr lang="en-US" baseline="0" dirty="0" smtClean="0"/>
              <a:t> DNA sequence ‘GA’.  The ribose backbone is in red.  We see a single phosphate of the backbone here, and there are bonds on either end of the phosphate that connect it to the ribose.  </a:t>
            </a:r>
          </a:p>
          <a:p>
            <a:r>
              <a:rPr lang="en-US" baseline="0" dirty="0" smtClean="0"/>
              <a:t>*</a:t>
            </a:r>
          </a:p>
          <a:p>
            <a:r>
              <a:rPr lang="en-US" baseline="0" dirty="0" smtClean="0"/>
              <a:t>This topmost bond is attached to the 3’ hydroxyl of a ribose, while </a:t>
            </a:r>
          </a:p>
          <a:p>
            <a:r>
              <a:rPr lang="en-US" baseline="0" dirty="0" smtClean="0"/>
              <a:t>*</a:t>
            </a:r>
          </a:p>
          <a:p>
            <a:r>
              <a:rPr lang="en-US" baseline="0" dirty="0" smtClean="0"/>
              <a:t>This lower bond connects the phosphate to the 5’ hydroxyl of a ribose.  When a restriction enzyme cuts a DNA, it is the one connected to the 3’ hydroxyl (in green) that is broken.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Homing endonucleases are restriction enzymes that cleave a very long and</a:t>
            </a:r>
            <a:r>
              <a:rPr lang="en-US" baseline="0" dirty="0" smtClean="0"/>
              <a:t> specific recognition sequence. </a:t>
            </a:r>
          </a:p>
          <a:p>
            <a:r>
              <a:rPr lang="en-US" baseline="0" dirty="0" smtClean="0"/>
              <a:t>*</a:t>
            </a:r>
          </a:p>
          <a:p>
            <a:r>
              <a:rPr lang="en-US" baseline="0" dirty="0" smtClean="0"/>
              <a:t>For example, I-</a:t>
            </a:r>
            <a:r>
              <a:rPr lang="en-US" baseline="0" dirty="0" err="1" smtClean="0"/>
              <a:t>SceI</a:t>
            </a:r>
            <a:r>
              <a:rPr lang="en-US" baseline="0" dirty="0" smtClean="0"/>
              <a:t> </a:t>
            </a:r>
            <a:r>
              <a:rPr lang="en-US" baseline="0" dirty="0" err="1" smtClean="0"/>
              <a:t>recongizes</a:t>
            </a:r>
            <a:r>
              <a:rPr lang="en-US" baseline="0" dirty="0" smtClean="0"/>
              <a:t> this 30bp sequence</a:t>
            </a:r>
          </a:p>
          <a:p>
            <a:r>
              <a:rPr lang="en-US" baseline="0" dirty="0" smtClean="0"/>
              <a:t>*</a:t>
            </a:r>
            <a:endParaRPr lang="en-US" dirty="0" smtClean="0"/>
          </a:p>
          <a:p>
            <a:r>
              <a:rPr lang="en-US" dirty="0" smtClean="0"/>
              <a:t>They </a:t>
            </a:r>
            <a:r>
              <a:rPr lang="en-US" baseline="0" dirty="0" smtClean="0"/>
              <a:t>come from site-specific recombination systems, often from mitochondria.  They don’t have cognate </a:t>
            </a:r>
            <a:r>
              <a:rPr lang="en-US" baseline="0" dirty="0" err="1" smtClean="0"/>
              <a:t>methyltransferases</a:t>
            </a:r>
            <a:r>
              <a:rPr lang="en-US" baseline="0" dirty="0" smtClean="0"/>
              <a:t>. </a:t>
            </a:r>
          </a:p>
          <a:p>
            <a:r>
              <a:rPr lang="en-US" baseline="0" dirty="0" smtClean="0"/>
              <a:t>*</a:t>
            </a:r>
          </a:p>
          <a:p>
            <a:r>
              <a:rPr lang="en-US" baseline="0" dirty="0" smtClean="0"/>
              <a:t>Most of the them cleave at a specific site internal to the recognition sequence. </a:t>
            </a:r>
          </a:p>
          <a:p>
            <a:r>
              <a:rPr lang="en-US" baseline="0" dirty="0" smtClean="0"/>
              <a:t>*</a:t>
            </a:r>
          </a:p>
          <a:p>
            <a:r>
              <a:rPr lang="en-US" baseline="0" dirty="0" smtClean="0"/>
              <a:t>Often these enzymes are so specific that they cleave uniquely once within a genome. These enzymes </a:t>
            </a:r>
            <a:r>
              <a:rPr lang="en-US" dirty="0" smtClean="0"/>
              <a:t>are</a:t>
            </a:r>
            <a:r>
              <a:rPr lang="en-US" baseline="0" dirty="0" smtClean="0"/>
              <a:t> not extensively used in vitro, but have been actively pursued for DNA manipulations in vivo. They can be used to create unique double strand breaks in the genome that stimulate DNA repair and recombination.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types of endonucleases</a:t>
            </a:r>
            <a:r>
              <a:rPr lang="en-US" baseline="0" dirty="0" smtClean="0"/>
              <a:t> outside the scope of the restriction endonucleases because they have very little sequence specificity.  </a:t>
            </a:r>
            <a:r>
              <a:rPr lang="en-US" baseline="0" dirty="0" err="1" smtClean="0"/>
              <a:t>DNAse</a:t>
            </a:r>
            <a:r>
              <a:rPr lang="en-US" baseline="0" dirty="0" smtClean="0"/>
              <a:t> I is a non-specific endonuclease.  * It is a very potent enzyme and most protocols employing this enzyme use very little of it * Like the restriction enzymes, the products are 5’ phosphates and 3’ hydroxyls. So, the products of </a:t>
            </a:r>
            <a:r>
              <a:rPr lang="en-US" baseline="0" dirty="0" err="1" smtClean="0"/>
              <a:t>DNAse</a:t>
            </a:r>
            <a:r>
              <a:rPr lang="en-US" baseline="0" dirty="0" smtClean="0"/>
              <a:t> digestion are competent for other molecular biology reactions. * In most protocols, magnesium must be supplied for activity and this will primarily nick the DNA rather than form double-stranded breaks. However, using manganese instead will alter its specificity towards double-stranded breaks.</a:t>
            </a:r>
          </a:p>
          <a:p>
            <a:r>
              <a:rPr lang="en-US" baseline="0" dirty="0" smtClean="0"/>
              <a:t>*</a:t>
            </a:r>
          </a:p>
          <a:p>
            <a:r>
              <a:rPr lang="en-US" baseline="0" dirty="0" err="1" smtClean="0"/>
              <a:t>DNAse</a:t>
            </a:r>
            <a:r>
              <a:rPr lang="en-US" baseline="0" dirty="0" smtClean="0"/>
              <a:t> I can be used to remove DNA from an RNA sample.  It is very specific for DNA over RNA. * it can also be used to partially degrade large DNAs into </a:t>
            </a:r>
            <a:r>
              <a:rPr lang="en-US" baseline="0" dirty="0" err="1" smtClean="0"/>
              <a:t>oligo</a:t>
            </a:r>
            <a:r>
              <a:rPr lang="en-US" baseline="0" dirty="0" smtClean="0"/>
              <a:t>-length fragments, and this is used in various procedures including DNA shuffling</a:t>
            </a:r>
            <a:r>
              <a:rPr lang="en-US" baseline="0" dirty="0"/>
              <a:t> </a:t>
            </a:r>
            <a:r>
              <a:rPr lang="en-US" baseline="0" dirty="0" smtClean="0"/>
              <a:t>* There are a variety of tricks available from </a:t>
            </a:r>
            <a:r>
              <a:rPr lang="en-US" baseline="0" dirty="0" err="1" smtClean="0"/>
              <a:t>DNAse</a:t>
            </a:r>
            <a:r>
              <a:rPr lang="en-US" baseline="0" dirty="0" smtClean="0"/>
              <a:t> I.  Two of the more useful ones are nick translation and DNA </a:t>
            </a:r>
            <a:r>
              <a:rPr lang="en-US" baseline="0" dirty="0" err="1" smtClean="0"/>
              <a:t>footprinting</a:t>
            </a:r>
            <a:r>
              <a:rPr lang="en-US" baseline="0" dirty="0" smtClean="0"/>
              <a:t>, which have articles in </a:t>
            </a:r>
            <a:r>
              <a:rPr lang="en-US" baseline="0" dirty="0" err="1" smtClean="0"/>
              <a:t>wikipedia</a:t>
            </a:r>
            <a:r>
              <a:rPr lang="en-US" baseline="0" dirty="0" smtClean="0"/>
              <a:t>.</a:t>
            </a:r>
          </a:p>
        </p:txBody>
      </p:sp>
      <p:sp>
        <p:nvSpPr>
          <p:cNvPr id="4" name="Slide Number Placeholder 3"/>
          <p:cNvSpPr>
            <a:spLocks noGrp="1"/>
          </p:cNvSpPr>
          <p:nvPr>
            <p:ph type="sldNum" sz="quarter" idx="10"/>
          </p:nvPr>
        </p:nvSpPr>
        <p:spPr/>
        <p:txBody>
          <a:bodyPr/>
          <a:lstStyle/>
          <a:p>
            <a:fld id="{D453BF83-14DB-435B-A2F6-2F18B1BE452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a variety of </a:t>
            </a:r>
            <a:r>
              <a:rPr lang="en-US" baseline="0" dirty="0" err="1" smtClean="0"/>
              <a:t>RNAses</a:t>
            </a:r>
            <a:r>
              <a:rPr lang="en-US" baseline="0" dirty="0" smtClean="0"/>
              <a:t>, a few of which have utility in DNA manipulations.</a:t>
            </a:r>
            <a:r>
              <a:rPr lang="en-US" baseline="0" dirty="0"/>
              <a:t> </a:t>
            </a:r>
            <a:r>
              <a:rPr lang="en-US" baseline="0" dirty="0" smtClean="0"/>
              <a:t> </a:t>
            </a:r>
            <a:r>
              <a:rPr lang="en-US" baseline="0" dirty="0" err="1" smtClean="0"/>
              <a:t>RNAse</a:t>
            </a:r>
            <a:r>
              <a:rPr lang="en-US" baseline="0" dirty="0" smtClean="0"/>
              <a:t> A is a very potent non-specific RNA endonuclease.  It is often referred to as a </a:t>
            </a:r>
            <a:r>
              <a:rPr lang="en-US" baseline="0" dirty="0" err="1" smtClean="0"/>
              <a:t>ribonuclease</a:t>
            </a:r>
            <a:r>
              <a:rPr lang="en-US" baseline="0" dirty="0" smtClean="0"/>
              <a:t>.  It has no effect on DNA and is used extensively in DNA purifications for removal of RNA contamination.</a:t>
            </a:r>
          </a:p>
          <a:p>
            <a:endParaRPr lang="en-US" baseline="0" dirty="0" smtClean="0"/>
          </a:p>
          <a:p>
            <a:r>
              <a:rPr lang="en-US" baseline="0" dirty="0" err="1" smtClean="0"/>
              <a:t>RNAse</a:t>
            </a:r>
            <a:r>
              <a:rPr lang="en-US" baseline="0" dirty="0" smtClean="0"/>
              <a:t> H is present in most cells including E. coli.  It degrades RNA duplexed to DNA.  It is used in vitro during the synthesis of cDNA after reverse transcription of an RNA.</a:t>
            </a:r>
          </a:p>
          <a:p>
            <a:endParaRPr lang="en-US" baseline="0" dirty="0" smtClean="0"/>
          </a:p>
          <a:p>
            <a:r>
              <a:rPr lang="en-US" baseline="0" dirty="0" err="1" smtClean="0"/>
              <a:t>RNAse</a:t>
            </a:r>
            <a:r>
              <a:rPr lang="en-US" baseline="0" dirty="0" smtClean="0"/>
              <a:t> P is one of a large set of common cellular enzymes.  It processes RNAs that have </a:t>
            </a:r>
            <a:r>
              <a:rPr lang="en-US" baseline="0" dirty="0" err="1" smtClean="0"/>
              <a:t>tRNA</a:t>
            </a:r>
            <a:r>
              <a:rPr lang="en-US" baseline="0" dirty="0" smtClean="0"/>
              <a:t>-like secondary structure.</a:t>
            </a:r>
          </a:p>
          <a:p>
            <a:endParaRPr lang="en-US" baseline="0" dirty="0" smtClean="0"/>
          </a:p>
          <a:p>
            <a:r>
              <a:rPr lang="en-US" baseline="0" dirty="0" err="1" smtClean="0"/>
              <a:t>RNAse</a:t>
            </a:r>
            <a:r>
              <a:rPr lang="en-US" baseline="0" dirty="0" smtClean="0"/>
              <a:t> E is also common in the cell for processing and degrading mRNAs.  Cleavage of specific sequences is frequently implicated in the stability of mRNAs in the cell.</a:t>
            </a:r>
          </a:p>
          <a:p>
            <a:endParaRPr lang="en-US" baseline="0" dirty="0" smtClean="0"/>
          </a:p>
          <a:p>
            <a:r>
              <a:rPr lang="en-US" baseline="0" dirty="0" smtClean="0"/>
              <a:t>Ribozymes are RNA enzymes that cleave either internally or in trans on another RNA.  The most well known ribozyme sequence is the delta hammerhead ribozyme.</a:t>
            </a:r>
          </a:p>
        </p:txBody>
      </p:sp>
      <p:sp>
        <p:nvSpPr>
          <p:cNvPr id="4" name="Slide Number Placeholder 3"/>
          <p:cNvSpPr>
            <a:spLocks noGrp="1"/>
          </p:cNvSpPr>
          <p:nvPr>
            <p:ph type="sldNum" sz="quarter" idx="10"/>
          </p:nvPr>
        </p:nvSpPr>
        <p:spPr/>
        <p:txBody>
          <a:bodyPr/>
          <a:lstStyle/>
          <a:p>
            <a:fld id="{D453BF83-14DB-435B-A2F6-2F18B1BE452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Exonucleases</a:t>
            </a:r>
            <a:r>
              <a:rPr lang="en-US" dirty="0" smtClean="0"/>
              <a:t> degrade</a:t>
            </a:r>
            <a:r>
              <a:rPr lang="en-US" baseline="0" dirty="0" smtClean="0"/>
              <a:t> a DNA from its ends.  Thus a circular and undamaged DNA molecule is immune to the action of these enzymes. There are a large number of enzymes that are non-specific </a:t>
            </a:r>
            <a:r>
              <a:rPr lang="en-US" baseline="0" dirty="0" err="1" smtClean="0"/>
              <a:t>exonucleases</a:t>
            </a:r>
            <a:r>
              <a:rPr lang="en-US" baseline="0" dirty="0" smtClean="0"/>
              <a:t> and can be used to degrade DNA in an RNA sample.  Others will also degrade RNA.</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is extensive diversity</a:t>
            </a:r>
            <a:r>
              <a:rPr lang="en-US" baseline="0" dirty="0" smtClean="0"/>
              <a:t> within the </a:t>
            </a:r>
            <a:r>
              <a:rPr lang="en-US" baseline="0" dirty="0" err="1" smtClean="0"/>
              <a:t>exonucleases</a:t>
            </a:r>
            <a:r>
              <a:rPr lang="en-US" baseline="0" dirty="0" smtClean="0"/>
              <a:t> about what types of ends they’ll initiate on and which direction they will go.  This chart is from NEB, and you can look up these details if the need for an </a:t>
            </a:r>
            <a:r>
              <a:rPr lang="en-US" baseline="0" dirty="0" err="1" smtClean="0"/>
              <a:t>Exo</a:t>
            </a:r>
            <a:r>
              <a:rPr lang="en-US" baseline="0" dirty="0" smtClean="0"/>
              <a:t> ever crops up. I will describe what the different column headers mean.</a:t>
            </a:r>
            <a:endParaRPr lang="en-US" dirty="0"/>
          </a:p>
        </p:txBody>
      </p:sp>
      <p:sp>
        <p:nvSpPr>
          <p:cNvPr id="4" name="Slide Number Placeholder 3"/>
          <p:cNvSpPr>
            <a:spLocks noGrp="1"/>
          </p:cNvSpPr>
          <p:nvPr>
            <p:ph type="sldNum" sz="quarter" idx="10"/>
          </p:nvPr>
        </p:nvSpPr>
        <p:spPr/>
        <p:txBody>
          <a:bodyPr/>
          <a:lstStyle/>
          <a:p>
            <a:pPr>
              <a:defRPr/>
            </a:pPr>
            <a:fld id="{AFB49C71-4717-48F2-B8AC-E38C6AA4B44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it says ‘initiates on DNA with a 5’ extension, the sort of end</a:t>
            </a:r>
            <a:r>
              <a:rPr lang="en-US" baseline="0" dirty="0" smtClean="0"/>
              <a:t> it is referring to is the products one gets from many restriction enzymes like </a:t>
            </a:r>
            <a:r>
              <a:rPr lang="en-US" baseline="0" dirty="0" err="1" smtClean="0"/>
              <a:t>BamHI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Ones that initiate on 3’ extensions similarly can act on the ends of a DNA cut by a </a:t>
            </a:r>
            <a:r>
              <a:rPr lang="en-US" dirty="0" err="1" smtClean="0"/>
              <a:t>restriciton</a:t>
            </a:r>
            <a:r>
              <a:rPr lang="en-US" dirty="0" smtClean="0"/>
              <a:t> enzyme, such as </a:t>
            </a:r>
            <a:r>
              <a:rPr lang="en-US" dirty="0" err="1" smtClean="0"/>
              <a:t>PstI</a:t>
            </a:r>
            <a:r>
              <a:rPr lang="en-US" dirty="0" smtClean="0"/>
              <a:t> and many of the 2-cutters.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Blunt ends can</a:t>
            </a:r>
            <a:r>
              <a:rPr lang="en-US" baseline="0" dirty="0" smtClean="0"/>
              <a:t> result from restriction digestion or the ends of PCR products.  For example, </a:t>
            </a:r>
            <a:r>
              <a:rPr lang="en-US" baseline="0" dirty="0" err="1" smtClean="0"/>
              <a:t>EcoRV</a:t>
            </a:r>
            <a:r>
              <a:rPr lang="en-US" baseline="0" dirty="0" smtClean="0"/>
              <a:t> leaves no sticky ends, and some </a:t>
            </a:r>
            <a:r>
              <a:rPr lang="en-US" baseline="0" dirty="0" err="1" smtClean="0"/>
              <a:t>exonucleases</a:t>
            </a:r>
            <a:r>
              <a:rPr lang="en-US" baseline="0" dirty="0" smtClean="0"/>
              <a:t> will employ this while others won’t.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enzymes can operate on nicks while others don’t. A nick is when one side of the DNA is broken into two molecules.  All the atoms including the 5’ phosphate are present in the nick, but the atoms are just not fully attached.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it is the bond in green that is broken in a nick</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a:t>
            </a:r>
            <a:r>
              <a:rPr lang="en-US" dirty="0" err="1" smtClean="0"/>
              <a:t>exos</a:t>
            </a:r>
            <a:r>
              <a:rPr lang="en-US" dirty="0" smtClean="0"/>
              <a:t> require a 5’ phosphate. A DNA would lack 5’ phosphate if it is synthesized chemically, or if it was treated with a</a:t>
            </a:r>
            <a:r>
              <a:rPr lang="en-US" baseline="0" dirty="0" smtClean="0"/>
              <a:t> phosphatase. Because the 5’ ends of a PCR product are the actual atoms that were in the </a:t>
            </a:r>
            <a:r>
              <a:rPr lang="en-US" baseline="0" dirty="0" err="1" smtClean="0"/>
              <a:t>oligos</a:t>
            </a:r>
            <a:r>
              <a:rPr lang="en-US" baseline="0" dirty="0" smtClean="0"/>
              <a:t> not just a copy, the ends of a PCR product similarly will lack 5’ phosphates.  Phosphates can be re-added with a kinase.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a:t>
            </a:r>
            <a:r>
              <a:rPr lang="en-US" dirty="0" err="1" smtClean="0"/>
              <a:t>exo’s</a:t>
            </a:r>
            <a:r>
              <a:rPr lang="en-US" dirty="0" smtClean="0"/>
              <a:t> remove bases in the 5’ to 3’ direction, while others act</a:t>
            </a:r>
            <a:r>
              <a:rPr lang="en-US" baseline="0" dirty="0" smtClean="0"/>
              <a:t> 3’ to 5’.  Some require a double-stranded DNA, some require single-stranded DNA, and some work on either.</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Exonucleases</a:t>
            </a:r>
            <a:r>
              <a:rPr lang="en-US" dirty="0" smtClean="0"/>
              <a:t> have many popular uses including the Gibson method of DNA assembly. Here’s a very traditional example of using an </a:t>
            </a:r>
            <a:r>
              <a:rPr lang="en-US" dirty="0" err="1" smtClean="0"/>
              <a:t>exonuclease</a:t>
            </a:r>
            <a:r>
              <a:rPr lang="en-US" baseline="0" dirty="0" smtClean="0"/>
              <a:t> to create a blunt sticky end.  First, the DNA is cleaved with </a:t>
            </a:r>
            <a:r>
              <a:rPr lang="en-US" baseline="0" dirty="0" err="1" smtClean="0"/>
              <a:t>BamHI</a:t>
            </a:r>
            <a:r>
              <a:rPr lang="en-US" baseline="0" dirty="0" smtClean="0"/>
              <a:t> which leaves behind 5’ 4bp extensions.  The fragments are then treated with </a:t>
            </a:r>
            <a:r>
              <a:rPr lang="en-US" baseline="0" dirty="0" err="1" smtClean="0"/>
              <a:t>mung</a:t>
            </a:r>
            <a:r>
              <a:rPr lang="en-US" baseline="0" dirty="0" smtClean="0"/>
              <a:t> Bean nuclease that cleaves single-stranded DNAs exclusively. The result is a blunt-ended DNA that can be ligated to other blunt ends such as those generated by </a:t>
            </a:r>
            <a:r>
              <a:rPr lang="en-US" baseline="0" dirty="0" err="1" smtClean="0"/>
              <a:t>EcoRV</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 more modern example, you can use an </a:t>
            </a:r>
            <a:r>
              <a:rPr lang="en-US" dirty="0" err="1" smtClean="0"/>
              <a:t>exonuclease</a:t>
            </a:r>
            <a:r>
              <a:rPr lang="en-US" dirty="0" smtClean="0"/>
              <a:t> to convert a PCR</a:t>
            </a:r>
            <a:r>
              <a:rPr lang="en-US" baseline="0" dirty="0" smtClean="0"/>
              <a:t> product back into a single-stranded </a:t>
            </a:r>
            <a:r>
              <a:rPr lang="en-US" baseline="0" dirty="0" err="1" smtClean="0"/>
              <a:t>oligo</a:t>
            </a:r>
            <a:r>
              <a:rPr lang="en-US" baseline="0" dirty="0" smtClean="0"/>
              <a:t>. A 5’ phosphate is added to just one of the two </a:t>
            </a:r>
            <a:r>
              <a:rPr lang="en-US" baseline="0" dirty="0" err="1" smtClean="0"/>
              <a:t>oligos</a:t>
            </a:r>
            <a:r>
              <a:rPr lang="en-US" baseline="0" dirty="0" smtClean="0"/>
              <a:t> used for PCR.  The resulting product incorporates the </a:t>
            </a:r>
            <a:r>
              <a:rPr lang="en-US" baseline="0" dirty="0" err="1" smtClean="0"/>
              <a:t>oligos</a:t>
            </a:r>
            <a:r>
              <a:rPr lang="en-US" baseline="0" dirty="0" smtClean="0"/>
              <a:t> (in pink) into the final molecule.  Upon treatment with lambda </a:t>
            </a:r>
            <a:r>
              <a:rPr lang="en-US" baseline="0" dirty="0" err="1" smtClean="0"/>
              <a:t>exo</a:t>
            </a:r>
            <a:r>
              <a:rPr lang="en-US" baseline="0" dirty="0" smtClean="0"/>
              <a:t> that requires a 5’ phosphate for initiation, only the strand with the 5’ phosphate is degraded leaving behind a gene-length single-stranded DNA.</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DNA polymerases make copies of DNA molecules by adding </a:t>
            </a:r>
            <a:r>
              <a:rPr lang="en-US" dirty="0" err="1" smtClean="0"/>
              <a:t>dNTPs</a:t>
            </a:r>
            <a:r>
              <a:rPr lang="en-US" dirty="0" smtClean="0"/>
              <a:t> to recessed 3’ DNA ends.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solidFill>
                  <a:prstClr val="black"/>
                </a:solidFill>
              </a:rPr>
              <a:pPr/>
              <a:t>3</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multiple DNA polymerases operating in both eukaryotic and prokaryotic cells that play</a:t>
            </a:r>
            <a:r>
              <a:rPr lang="en-US" baseline="0" dirty="0" smtClean="0"/>
              <a:t> different roles within the DNA lifecycle.  In E. coli, DNA polymerase I is involved in DNA replication and DNA repair and is encoded by a single polypeptide. The protein has multiple domains responsible for different aspects of its overall reaction including a distinct domain for proofreading.  This domain is removed in the </a:t>
            </a:r>
            <a:r>
              <a:rPr lang="en-US" baseline="0" dirty="0" err="1" smtClean="0"/>
              <a:t>Klenow</a:t>
            </a:r>
            <a:r>
              <a:rPr lang="en-US" baseline="0" dirty="0" smtClean="0"/>
              <a:t> Fragment of DNA polymerase I.  Most </a:t>
            </a:r>
            <a:r>
              <a:rPr lang="en-US" baseline="0" dirty="0" err="1" smtClean="0"/>
              <a:t>theremostable</a:t>
            </a:r>
            <a:r>
              <a:rPr lang="en-US" baseline="0" dirty="0" smtClean="0"/>
              <a:t> polymerases are homologs of full-length DNA polymerase I or of its </a:t>
            </a:r>
            <a:r>
              <a:rPr lang="en-US" baseline="0" dirty="0" err="1" smtClean="0"/>
              <a:t>klenow</a:t>
            </a:r>
            <a:r>
              <a:rPr lang="en-US" baseline="0" dirty="0" smtClean="0"/>
              <a:t> fragment.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with </a:t>
            </a:r>
            <a:r>
              <a:rPr lang="en-US" baseline="0" dirty="0" err="1" smtClean="0"/>
              <a:t>exonucleases</a:t>
            </a:r>
            <a:r>
              <a:rPr lang="en-US" baseline="0" dirty="0" smtClean="0"/>
              <a:t> that degrade a DNA, the different enzymes that polymerize DNA have diverse and specific subtle variations in behavior. I’ll go through what the different properties here mean.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a:t>
            </a:r>
            <a:r>
              <a:rPr lang="en-US" baseline="0" dirty="0" smtClean="0"/>
              <a:t> of these variant behaviors of polymerases is how they respond to nicks.  Suppose we have this DNA involving 3 polynucleotides annealed together such that there remains a single 3’ recessed end.  Any DNA polymerase will extend this recessed end.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But what will happen when it collides with the other annealed DNA?  If the polymerase has 5’ to 3’ </a:t>
            </a:r>
            <a:r>
              <a:rPr lang="en-US" baseline="0" dirty="0" err="1" smtClean="0"/>
              <a:t>exo</a:t>
            </a:r>
            <a:r>
              <a:rPr lang="en-US" baseline="0" dirty="0" smtClean="0"/>
              <a:t> activity, it will chew up</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DNA strand is ultimately</a:t>
            </a:r>
            <a:r>
              <a:rPr lang="en-US" baseline="0" dirty="0" smtClean="0"/>
              <a:t> entirely replaced by new synthesis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more common scenario is strand displacement.  The polymerase</a:t>
            </a:r>
            <a:r>
              <a:rPr lang="en-US" baseline="0" dirty="0" smtClean="0"/>
              <a:t> synthesizes DNA until it reaches the blocking strand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then displaces the blocking</a:t>
            </a:r>
            <a:r>
              <a:rPr lang="en-US" baseline="0" dirty="0" smtClean="0"/>
              <a:t> strand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Until ultimately</a:t>
            </a:r>
            <a:r>
              <a:rPr lang="en-US" baseline="0" dirty="0" smtClean="0"/>
              <a:t> that DNA is released as a separate complex.</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enzyme phi29 is the most robust strand-displacing enzymes, and one of the more useful molecular biology tricks is rolling circle amplification with phi29.</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the DNA is denatured</a:t>
            </a:r>
            <a:r>
              <a:rPr lang="en-US" baseline="0" dirty="0" smtClean="0"/>
              <a:t> to separate the strands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allows the annealing</a:t>
            </a:r>
            <a:r>
              <a:rPr lang="en-US" baseline="0" dirty="0" smtClean="0"/>
              <a:t> of oligonucleotides that then can initiate polymerization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series of lectures will introduce you to the chemistry and utility of DNA manipulation enzymes.  This class of catalysts</a:t>
            </a:r>
            <a:r>
              <a:rPr lang="en-US" baseline="0" dirty="0" smtClean="0"/>
              <a:t> perform chemical reactions on DNA molecules and forms the basis for most methods of DNA fabrication. These lectures describe most of the DNA modification reactions that exist, but focuses on those used in synthetic biology research, particularly for DNA fabrication and installation into genomes.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new strand </a:t>
            </a:r>
            <a:r>
              <a:rPr lang="en-US" baseline="0" dirty="0" smtClean="0"/>
              <a:t>eventually reaches its own 5’ end and will undergo strand displacement.</a:t>
            </a:r>
            <a:endParaRPr lang="en-US" dirty="0" smtClean="0"/>
          </a:p>
        </p:txBody>
      </p:sp>
      <p:sp>
        <p:nvSpPr>
          <p:cNvPr id="4" name="Slide Number Placeholder 3"/>
          <p:cNvSpPr>
            <a:spLocks noGrp="1"/>
          </p:cNvSpPr>
          <p:nvPr>
            <p:ph type="sldNum" sz="quarter" idx="10"/>
          </p:nvPr>
        </p:nvSpPr>
        <p:spPr/>
        <p:txBody>
          <a:bodyPr/>
          <a:lstStyle/>
          <a:p>
            <a:fld id="{D453BF83-14DB-435B-A2F6-2F18B1BE4526}"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newly-released strand can initiate further polymerization</a:t>
            </a:r>
            <a:r>
              <a:rPr lang="en-US" baseline="0" dirty="0" smtClean="0"/>
              <a:t> allowing rapid isothermal amplification of DNAs.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example of the utility of subtly different polymerase properties is Kunkel</a:t>
            </a:r>
            <a:r>
              <a:rPr lang="en-US" baseline="0" dirty="0" smtClean="0"/>
              <a:t> mutagenesis.  Kunkel involves the use of T4 DNA polymerase which has neither 5’-3’ </a:t>
            </a:r>
            <a:r>
              <a:rPr lang="en-US" baseline="0" dirty="0" err="1" smtClean="0"/>
              <a:t>exo</a:t>
            </a:r>
            <a:r>
              <a:rPr lang="en-US" baseline="0" dirty="0" smtClean="0"/>
              <a:t> nor displacement behavior.</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t>
            </a:r>
            <a:r>
              <a:rPr lang="en-US" dirty="0" err="1" smtClean="0"/>
              <a:t>oligo</a:t>
            </a:r>
            <a:r>
              <a:rPr lang="en-US" dirty="0" smtClean="0"/>
              <a:t> that is homologous to the DNA but</a:t>
            </a:r>
            <a:r>
              <a:rPr lang="en-US" baseline="0" dirty="0" smtClean="0"/>
              <a:t> contains a mutation designated by the red X is annealed to the DNA.  It then undergoes polymerization around the circle.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53BF83-14DB-435B-A2F6-2F18B1BE4526}"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several classes of enzymes that we’ll go through.  The nucleases</a:t>
            </a:r>
            <a:r>
              <a:rPr lang="en-US" baseline="0" dirty="0" smtClean="0"/>
              <a:t> are enzymes that degrade DNAs by acting on the ends of linear molecules or by cleaving internal to the DNA.  Polymerases employ a template nucleic acid to construct a complementary copy of the molecule.  Ligases join two polynucleotides into a single molecule.  </a:t>
            </a:r>
            <a:r>
              <a:rPr lang="en-US" baseline="0" dirty="0" err="1" smtClean="0"/>
              <a:t>Methyltransferases</a:t>
            </a:r>
            <a:r>
              <a:rPr lang="en-US" baseline="0" dirty="0" smtClean="0"/>
              <a:t> transfer a methyl group to a DNA base.  DNA repair enzymes perform a variety of functions primarily associated with common spontaneous damage to DNAs. Phosphatases and kinases affect the phosphorylation state of polynucleotides, and </a:t>
            </a:r>
            <a:r>
              <a:rPr lang="en-US" baseline="0" dirty="0" err="1" smtClean="0"/>
              <a:t>recombinases</a:t>
            </a:r>
            <a:r>
              <a:rPr lang="en-US" baseline="0" dirty="0" smtClean="0"/>
              <a:t> rearrange DNAs over similar sequences.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DNA is then transformed into E. coli which can repair the nick.</a:t>
            </a:r>
            <a:r>
              <a:rPr lang="en-US" baseline="0" dirty="0" smtClean="0"/>
              <a:t>  If a different polymerase were used that did strand displacement or </a:t>
            </a:r>
            <a:r>
              <a:rPr lang="en-US" baseline="0" dirty="0" err="1" smtClean="0"/>
              <a:t>exo</a:t>
            </a:r>
            <a:r>
              <a:rPr lang="en-US" baseline="0" dirty="0" smtClean="0"/>
              <a:t>, the X would become dislodged or degraded, and would not be incorporated into the final sequence.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Polymerases can also have 3’ to 5’ </a:t>
            </a:r>
            <a:r>
              <a:rPr lang="en-US" dirty="0" err="1" smtClean="0"/>
              <a:t>exonuclease</a:t>
            </a:r>
            <a:r>
              <a:rPr lang="en-US" dirty="0" smtClean="0"/>
              <a:t> activity.  This is the property referred to by ‘proofreading’ in the context of polymerases.  It is the major component of the enzyme that determines</a:t>
            </a:r>
            <a:r>
              <a:rPr lang="en-US" baseline="0" dirty="0" smtClean="0"/>
              <a:t> its fidelity.  It is absent in </a:t>
            </a:r>
            <a:r>
              <a:rPr lang="en-US" baseline="0" dirty="0" err="1" smtClean="0"/>
              <a:t>Taq</a:t>
            </a:r>
            <a:r>
              <a:rPr lang="en-US" baseline="0" dirty="0" smtClean="0"/>
              <a:t>-like enzymes which also have higher error rates.  It is present in </a:t>
            </a:r>
            <a:r>
              <a:rPr lang="en-US" baseline="0" dirty="0" err="1" smtClean="0"/>
              <a:t>Pfu</a:t>
            </a:r>
            <a:r>
              <a:rPr lang="en-US" baseline="0" dirty="0" smtClean="0"/>
              <a:t>-like enzymes.  Enzymes with this activity will produce blunt-ended </a:t>
            </a:r>
            <a:r>
              <a:rPr lang="en-US" baseline="0" dirty="0" err="1" smtClean="0"/>
              <a:t>pcr</a:t>
            </a:r>
            <a:r>
              <a:rPr lang="en-US" baseline="0" dirty="0" smtClean="0"/>
              <a:t> products, while those without this activity will typically contain a single 3’ A overhang.</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document “the </a:t>
            </a:r>
            <a:r>
              <a:rPr lang="en-US" dirty="0" err="1" smtClean="0"/>
              <a:t>thermostable</a:t>
            </a:r>
            <a:r>
              <a:rPr lang="en-US" dirty="0" smtClean="0"/>
              <a:t> polymerases” goes into further detail</a:t>
            </a:r>
            <a:r>
              <a:rPr lang="en-US" baseline="0" dirty="0" smtClean="0"/>
              <a:t> about the subtle differences between the commercially-available </a:t>
            </a:r>
            <a:r>
              <a:rPr lang="en-US" baseline="0" dirty="0" err="1" smtClean="0"/>
              <a:t>thermostable</a:t>
            </a:r>
            <a:r>
              <a:rPr lang="en-US" baseline="0" dirty="0" smtClean="0"/>
              <a:t> polymerases organized around specific use cases.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Reverse </a:t>
            </a:r>
            <a:r>
              <a:rPr lang="en-US" dirty="0" err="1" smtClean="0"/>
              <a:t>transcriptases</a:t>
            </a:r>
            <a:r>
              <a:rPr lang="en-US" baseline="0" dirty="0" smtClean="0"/>
              <a:t> are enzymes from retroviruses that synthesize DNAs from an RNA template. A DNA </a:t>
            </a:r>
            <a:r>
              <a:rPr lang="en-US" baseline="0" dirty="0" err="1" smtClean="0"/>
              <a:t>oligo</a:t>
            </a:r>
            <a:r>
              <a:rPr lang="en-US" baseline="0" dirty="0" smtClean="0"/>
              <a:t> is annealed to the RNA and then the enzyme will polymerize it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its end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 there is terminal </a:t>
            </a:r>
            <a:r>
              <a:rPr lang="en-US" dirty="0" err="1" smtClean="0"/>
              <a:t>transferase</a:t>
            </a:r>
            <a:r>
              <a:rPr lang="en-US" dirty="0" smtClean="0"/>
              <a:t>. It is a template-independent polymerase</a:t>
            </a:r>
            <a:r>
              <a:rPr lang="en-US" baseline="0" dirty="0" smtClean="0"/>
              <a:t> that operates on protruding 3’ or recessed ends, blunt ends, and on double-stranded or single-stranded DNA.  It has no </a:t>
            </a:r>
            <a:r>
              <a:rPr lang="en-US" baseline="0" dirty="0" err="1" smtClean="0"/>
              <a:t>exonuclease</a:t>
            </a:r>
            <a:r>
              <a:rPr lang="en-US" baseline="0" dirty="0" smtClean="0"/>
              <a:t> activity.  It is used primarily for radioactive end-labeling or for adding </a:t>
            </a:r>
            <a:r>
              <a:rPr lang="en-US" baseline="0" dirty="0" err="1" smtClean="0"/>
              <a:t>homopolymeric</a:t>
            </a:r>
            <a:r>
              <a:rPr lang="en-US" baseline="0" dirty="0" smtClean="0"/>
              <a:t> ends such as poly-A sequences to a DNA end.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RNA polymerases are enzymes that initiate a new RNA chain on a DNA template. There are also such</a:t>
            </a:r>
            <a:r>
              <a:rPr lang="en-US" baseline="0" dirty="0" smtClean="0"/>
              <a:t> things as RNA-directed RNA polymerases.  For the purposes of understanding synthetic biology, you are likely to encounter two of these enzymes.  First is the one that produces the RNAs in the cell, and the other is T7 RNA polymerase.  Though the native enzyme is important to understand in the context of gene expression, only the phage one is commonly used in vitro.</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67</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T7 RNAP is used for both in vivo and in vitro transcription.  When people speak of T7 expression systems, the </a:t>
            </a:r>
            <a:r>
              <a:rPr lang="en-US" dirty="0" err="1" smtClean="0"/>
              <a:t>pET</a:t>
            </a:r>
            <a:r>
              <a:rPr lang="en-US" dirty="0" smtClean="0"/>
              <a:t> vectors, BL21</a:t>
            </a:r>
            <a:r>
              <a:rPr lang="en-US" baseline="0" dirty="0" smtClean="0"/>
              <a:t> or DE3 strains, they are talking about systems employing the T7 RNA </a:t>
            </a:r>
            <a:r>
              <a:rPr lang="en-US" baseline="0" dirty="0" err="1" smtClean="0"/>
              <a:t>polymase</a:t>
            </a:r>
            <a:r>
              <a:rPr lang="en-US" baseline="0" dirty="0" smtClean="0"/>
              <a:t> to control the transcription of an engineered gene.  It produces very high protein expression levels in vivo, but it also can be used to generate </a:t>
            </a:r>
            <a:r>
              <a:rPr lang="en-US" baseline="0" dirty="0" err="1" smtClean="0"/>
              <a:t>tRNAs</a:t>
            </a:r>
            <a:r>
              <a:rPr lang="en-US" baseline="0" dirty="0" smtClean="0"/>
              <a:t>, mRNAs, or ribozymes and </a:t>
            </a:r>
            <a:r>
              <a:rPr lang="en-US" baseline="0" dirty="0" err="1" smtClean="0"/>
              <a:t>aptamers</a:t>
            </a:r>
            <a:r>
              <a:rPr lang="en-US" baseline="0" dirty="0" smtClean="0"/>
              <a:t> in vitro.</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68</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substrate for T7RNAP</a:t>
            </a:r>
            <a:r>
              <a:rPr lang="en-US" baseline="0" dirty="0" smtClean="0"/>
              <a:t> is a double-stranded DNA with the T7 promoter sequence </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69</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polymerase binds to this sequence, displaces the sense strand,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Endonucleases are enzymes that cleave a DNA internal</a:t>
            </a:r>
            <a:r>
              <a:rPr lang="en-US" baseline="0" dirty="0" smtClean="0"/>
              <a:t> to its sequence.  Because they operate on the internal sequence of a DNA, they operate equally on linear and circular DNAs. *  This class includes restriction endonucleases, homing endonucleases, </a:t>
            </a:r>
            <a:r>
              <a:rPr lang="en-US" baseline="0" dirty="0" err="1" smtClean="0"/>
              <a:t>DNAses</a:t>
            </a:r>
            <a:r>
              <a:rPr lang="en-US" baseline="0" dirty="0" smtClean="0"/>
              <a:t>, and </a:t>
            </a:r>
            <a:r>
              <a:rPr lang="en-US" baseline="0" dirty="0" err="1" smtClean="0"/>
              <a:t>RNAses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initiates a new molecule from a</a:t>
            </a:r>
            <a:r>
              <a:rPr lang="en-US" baseline="0" dirty="0" smtClean="0"/>
              <a:t> G residue at the end of the T7 promoter sequence.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71</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the polymerase reaches either the end of the DNA (which is called runoff transcription) or when it hits a terminator sequence, the new single-stranded RNA is released and polymerization can begin again.</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72</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Ligases join two polynucleotides</a:t>
            </a:r>
            <a:r>
              <a:rPr lang="en-US" baseline="0" dirty="0" smtClean="0"/>
              <a:t> into one molecule by joining the 5’ phosphate to 3’ hydroxyl groups. The reaction requires coupling to an energy source, either ATP or NAD+, because the reactions itself is not thermodynamically favorable.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73</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one you will most encounter is</a:t>
            </a:r>
            <a:r>
              <a:rPr lang="en-US" baseline="0" dirty="0" smtClean="0"/>
              <a:t> T4 DNA Ligase.  This enzyme has no homolog in E. coli, and moreover its only homologs are in other phages.  We’ll see that there is also a native ligase, but this enzyme is quite distinct.  It requires a 5’ phosphate and 3’ hydroxyl, and there can be no mismatches or gaps near the junction to be ligated.  It operates on any length of homology including the joining of blunt ends. It is commonly used to join DNAs whose ends have been cleaved by restriction enzymes. Here we see the joining of two </a:t>
            </a:r>
            <a:r>
              <a:rPr lang="en-US" baseline="0" dirty="0" err="1" smtClean="0"/>
              <a:t>PstI</a:t>
            </a:r>
            <a:r>
              <a:rPr lang="en-US" baseline="0" dirty="0" smtClean="0"/>
              <a:t> sticky ends back into a double-stranded DNA with restoration of the restriction site.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74</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 coli DNA ligase is rarely used in vitro, but it is a ubiquitous</a:t>
            </a:r>
            <a:r>
              <a:rPr lang="en-US" baseline="0" dirty="0" smtClean="0"/>
              <a:t> housekeeping function in cells used during DNA repair and replication.  It forms bonds by repairing nicks only.  It requires a 5’ phosphate be present, and it can’t be used to join non-annealed DNA.  So, it can’t be used to ligate together DNAs cleaved by restriction enzymes.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75</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bond being generated by ligases is the same one we discussed</a:t>
            </a:r>
            <a:r>
              <a:rPr lang="en-US" baseline="0" dirty="0" smtClean="0"/>
              <a:t> before with restriction enzymes.  The phosphate will already be present, and it just needs to be joined to the 3’ hydroxyl.</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76</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Probably all cloning methods at some stage</a:t>
            </a:r>
            <a:r>
              <a:rPr lang="en-US" baseline="0" dirty="0" smtClean="0"/>
              <a:t> involve the activity of a ligase, but sometimes that activity is provided in vivo.  Ligation independent cloning is a popular method of cloning DNAs into vectors.  The vector is first digested with a restriction enzyme.  Its ends are then chewed back due to the proofreading functionality of T4 DNA polymerase.  When only a single base, T, is provided, the polymerase will chew back to the first T resulting in a 14bp overhang at the end of the DNA.  An insert is similarly generated with long 14bp overhangs.  The two DNAs are then mixed resulting in a circular DNA with four nicks.  Upon transformation into E. coli, these nicks are repaired and the plasmid stably replicates.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Taq</a:t>
            </a:r>
            <a:r>
              <a:rPr lang="en-US" baseline="0" dirty="0" smtClean="0"/>
              <a:t> DNA ligase, not to be confused with </a:t>
            </a:r>
            <a:r>
              <a:rPr lang="en-US" baseline="0" dirty="0" err="1" smtClean="0"/>
              <a:t>Taq</a:t>
            </a:r>
            <a:r>
              <a:rPr lang="en-US" baseline="0" dirty="0" smtClean="0"/>
              <a:t> polymerase, is biochemically the same as the E. coli DNA ligase, but it comes from </a:t>
            </a:r>
            <a:r>
              <a:rPr lang="en-US" baseline="0" dirty="0" err="1" smtClean="0"/>
              <a:t>thermus</a:t>
            </a:r>
            <a:r>
              <a:rPr lang="en-US" baseline="0" dirty="0" smtClean="0"/>
              <a:t> </a:t>
            </a:r>
            <a:r>
              <a:rPr lang="en-US" baseline="0" dirty="0" err="1" smtClean="0"/>
              <a:t>aquaticus</a:t>
            </a:r>
            <a:r>
              <a:rPr lang="en-US" baseline="0" dirty="0" smtClean="0"/>
              <a:t>.  Because that organism is a thermophile, this protein is </a:t>
            </a:r>
            <a:r>
              <a:rPr lang="en-US" baseline="0" dirty="0" err="1" smtClean="0"/>
              <a:t>thermostable</a:t>
            </a:r>
            <a:r>
              <a:rPr lang="en-US" baseline="0" dirty="0" smtClean="0"/>
              <a:t>.  It is primarily used in the Ligase Chain Reaction, or LCR.  LCR is similar to PCR in the sense that it involves exponential amplification of a DNA product through cycles of temperature changes. It is used for detection of polymorphisms in high-density assays, or some protocols of gene synthesis.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LCR, like PCR involves a template DNA in trace</a:t>
            </a:r>
            <a:r>
              <a:rPr lang="en-US" baseline="0" dirty="0" smtClean="0"/>
              <a:t> amounts.  It involves 4 </a:t>
            </a:r>
            <a:r>
              <a:rPr lang="en-US" baseline="0" dirty="0" err="1" smtClean="0"/>
              <a:t>oligos</a:t>
            </a:r>
            <a:r>
              <a:rPr lang="en-US" baseline="0" dirty="0" smtClean="0"/>
              <a:t> instead of two, and it involves a </a:t>
            </a:r>
            <a:r>
              <a:rPr lang="en-US" baseline="0" dirty="0" err="1" smtClean="0"/>
              <a:t>thermostable</a:t>
            </a:r>
            <a:r>
              <a:rPr lang="en-US" baseline="0" dirty="0" smtClean="0"/>
              <a:t> ligase rather than a polymerase.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79</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cycling of</a:t>
            </a:r>
            <a:r>
              <a:rPr lang="en-US" baseline="0" dirty="0" smtClean="0"/>
              <a:t> an LCR is the same as PCR. </a:t>
            </a:r>
            <a:r>
              <a:rPr lang="en-US" dirty="0" smtClean="0"/>
              <a:t>The</a:t>
            </a:r>
            <a:r>
              <a:rPr lang="en-US" baseline="0" dirty="0" smtClean="0"/>
              <a:t> first step is thermal denaturation which separates the template into two strands.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Restriction endonucleases</a:t>
            </a:r>
            <a:r>
              <a:rPr lang="en-US" baseline="0" dirty="0" smtClean="0"/>
              <a:t> are classified into 4 types.  Type I endonucleases are typified by the RMS systems that are present in most prokaryotic genomes.  In E. coli, they are named </a:t>
            </a:r>
            <a:r>
              <a:rPr lang="en-US" baseline="0" dirty="0" err="1" smtClean="0"/>
              <a:t>hsdR</a:t>
            </a:r>
            <a:r>
              <a:rPr lang="en-US" baseline="0" dirty="0" smtClean="0"/>
              <a:t>, M, and S. These endonucleases play the native immunological role of preventing infection with foreign DNAs. They undoubtedly recognize some molecular pattern, but this pattern is poorly defined and cannot be reduced to a simple sequence like other classes we’ll see.  These enzymes are not used in any in vitro DNA manipulation protocols, but they are </a:t>
            </a:r>
            <a:r>
              <a:rPr lang="en-US" baseline="0" dirty="0" err="1" smtClean="0"/>
              <a:t>relevent</a:t>
            </a:r>
            <a:r>
              <a:rPr lang="en-US" baseline="0" dirty="0" smtClean="0"/>
              <a:t> because knocking them out is necessary for efficient transformation of E. coli.</a:t>
            </a:r>
          </a:p>
          <a:p>
            <a:endParaRPr lang="en-US" baseline="0" dirty="0" smtClean="0"/>
          </a:p>
          <a:p>
            <a:r>
              <a:rPr lang="en-US" baseline="0" dirty="0" smtClean="0"/>
              <a:t>Type II endonucleases are the one’s you’re likely most familiar with.  This class include </a:t>
            </a:r>
            <a:r>
              <a:rPr lang="en-US" baseline="0" dirty="0" err="1" smtClean="0"/>
              <a:t>EcoRI</a:t>
            </a:r>
            <a:r>
              <a:rPr lang="en-US" baseline="0" dirty="0" smtClean="0"/>
              <a:t> and other </a:t>
            </a:r>
            <a:r>
              <a:rPr lang="en-US" baseline="0" dirty="0" err="1" smtClean="0"/>
              <a:t>seuqence</a:t>
            </a:r>
            <a:r>
              <a:rPr lang="en-US" baseline="0" dirty="0" smtClean="0"/>
              <a:t>-specific endonucleases.  We’ll go through this class in more detail next.</a:t>
            </a:r>
          </a:p>
          <a:p>
            <a:endParaRPr lang="en-US" baseline="0" dirty="0" smtClean="0"/>
          </a:p>
          <a:p>
            <a:r>
              <a:rPr lang="en-US" baseline="0" dirty="0" smtClean="0"/>
              <a:t>Type III endonucleases are sequence specific, but they are not in common use for in vitro DNA manipulations.</a:t>
            </a:r>
          </a:p>
          <a:p>
            <a:endParaRPr lang="en-US" baseline="0" dirty="0" smtClean="0"/>
          </a:p>
          <a:p>
            <a:r>
              <a:rPr lang="en-US" baseline="0" dirty="0" smtClean="0"/>
              <a:t>Type Iv are similar to type I in the sense that they are most relevant as common low-specificity enzymes present in prokaryotic genomes.  They cleave methylated or otherwise modified DNAs and are typically encoded by 3 proteins.  In E. coli, the </a:t>
            </a:r>
            <a:r>
              <a:rPr lang="en-US" baseline="0" dirty="0" err="1" smtClean="0"/>
              <a:t>McrA</a:t>
            </a:r>
            <a:r>
              <a:rPr lang="en-US" baseline="0" dirty="0" smtClean="0"/>
              <a:t>, </a:t>
            </a:r>
            <a:r>
              <a:rPr lang="en-US" baseline="0" dirty="0" err="1" smtClean="0"/>
              <a:t>McrBC</a:t>
            </a:r>
            <a:r>
              <a:rPr lang="en-US" baseline="0" dirty="0" smtClean="0"/>
              <a:t>, and </a:t>
            </a:r>
            <a:r>
              <a:rPr lang="en-US" baseline="0" dirty="0" err="1" smtClean="0"/>
              <a:t>Mrr</a:t>
            </a:r>
            <a:r>
              <a:rPr lang="en-US" baseline="0" dirty="0" smtClean="0"/>
              <a:t> genes are an endogenous type IV system typically knocked out to achieve high transformation efficiency.</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temperature is then dropped and the </a:t>
            </a:r>
            <a:r>
              <a:rPr lang="en-US" dirty="0" err="1" smtClean="0"/>
              <a:t>oligos</a:t>
            </a:r>
            <a:r>
              <a:rPr lang="en-US" dirty="0" smtClean="0"/>
              <a:t> anneal</a:t>
            </a:r>
            <a:r>
              <a:rPr lang="en-US" baseline="0" dirty="0" smtClean="0"/>
              <a:t> to the template.  The </a:t>
            </a:r>
            <a:r>
              <a:rPr lang="en-US" baseline="0" dirty="0" err="1" smtClean="0"/>
              <a:t>oligos</a:t>
            </a:r>
            <a:r>
              <a:rPr lang="en-US" baseline="0" dirty="0" smtClean="0"/>
              <a:t> are designed to anneal directly adjacent to one another on the template, and the two sets are reverse-complements of one another.</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81</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ligase joins perfectly-annealed sequences fusing</a:t>
            </a:r>
            <a:r>
              <a:rPr lang="en-US" baseline="0" dirty="0" smtClean="0"/>
              <a:t> two </a:t>
            </a:r>
            <a:r>
              <a:rPr lang="en-US" baseline="0" dirty="0" err="1" smtClean="0"/>
              <a:t>oligos</a:t>
            </a:r>
            <a:r>
              <a:rPr lang="en-US" baseline="0" dirty="0" smtClean="0"/>
              <a:t> into one.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82</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next round of </a:t>
            </a:r>
            <a:r>
              <a:rPr lang="en-US" dirty="0" err="1" smtClean="0"/>
              <a:t>LcR</a:t>
            </a:r>
            <a:r>
              <a:rPr lang="en-US" dirty="0" smtClean="0"/>
              <a:t>, these newly-formed molecules denature</a:t>
            </a:r>
            <a:r>
              <a:rPr lang="en-US" baseline="0" dirty="0" smtClean="0"/>
              <a:t> off and can </a:t>
            </a:r>
            <a:r>
              <a:rPr lang="en-US" baseline="0" dirty="0" err="1" smtClean="0"/>
              <a:t>reanneal</a:t>
            </a:r>
            <a:r>
              <a:rPr lang="en-US" baseline="0" dirty="0" smtClean="0"/>
              <a:t> to other </a:t>
            </a:r>
            <a:r>
              <a:rPr lang="en-US" baseline="0" dirty="0" err="1" smtClean="0"/>
              <a:t>oligos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83</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Thus, there is exponential amplification of the joining of the </a:t>
            </a:r>
            <a:r>
              <a:rPr lang="en-US" dirty="0" err="1" smtClean="0"/>
              <a:t>oligos</a:t>
            </a:r>
            <a:r>
              <a:rPr lang="en-US" dirty="0" smtClean="0"/>
              <a:t> into fused molecules.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84</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product of LCR is thus short duplexes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85</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is also an enzyme called T4 RNA ligase.  It is a common lab error to not be aware</a:t>
            </a:r>
            <a:r>
              <a:rPr lang="en-US" baseline="0" dirty="0" smtClean="0"/>
              <a:t> of this enzyme and </a:t>
            </a:r>
            <a:r>
              <a:rPr lang="en-US" baseline="0" dirty="0" err="1" smtClean="0"/>
              <a:t>mis</a:t>
            </a:r>
            <a:r>
              <a:rPr lang="en-US" baseline="0" dirty="0" smtClean="0"/>
              <a:t>-discover it in a freezer thinking it is the more popular T4 DNA ligase.  It joins single-stranded RNAs head to tail by joining a 5’ phosphate with a 3’ hydroxyl. Note that the 5’ end of most RNAs generated by prokaryotic transcription will have a 5’ triphosphate instead and is thus not immediately available for this reaction.</a:t>
            </a:r>
          </a:p>
          <a:p>
            <a:endParaRPr lang="en-US" baseline="0" dirty="0" smtClean="0"/>
          </a:p>
          <a:p>
            <a:r>
              <a:rPr lang="en-US" baseline="0" dirty="0" smtClean="0"/>
              <a:t>This enzyme can also be used to ligate two single-stranded DNAs head to tail but requires a 5’ phosphate on one.  Thus, </a:t>
            </a:r>
            <a:r>
              <a:rPr lang="en-US" baseline="0" dirty="0" err="1" smtClean="0"/>
              <a:t>oligos</a:t>
            </a:r>
            <a:r>
              <a:rPr lang="en-US" baseline="0" dirty="0" smtClean="0"/>
              <a:t> are not by default able to participate in this reaction, but can be employed through the addition of a kinase.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86</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it is technically not classified</a:t>
            </a:r>
            <a:r>
              <a:rPr lang="en-US" baseline="0" dirty="0" smtClean="0"/>
              <a:t> as a ligase, </a:t>
            </a:r>
            <a:r>
              <a:rPr lang="en-US" baseline="0" dirty="0" err="1" smtClean="0"/>
              <a:t>vaccinia</a:t>
            </a:r>
            <a:r>
              <a:rPr lang="en-US" baseline="0" dirty="0" smtClean="0"/>
              <a:t> topoisomerase is functionally similar in the context of genetic engineering.  It finds common use due to the popularity of the TOPO TA cloning kit.  The reaction it performs is </a:t>
            </a:r>
            <a:r>
              <a:rPr lang="en-US" baseline="0" dirty="0" err="1" smtClean="0"/>
              <a:t>seqeunce</a:t>
            </a:r>
            <a:r>
              <a:rPr lang="en-US" baseline="0" dirty="0" smtClean="0"/>
              <a:t>-specific cleavage and rejoining of the sequence T-or-C CCTT.  It forms a stable tyrosyl-3’ phosphate enzyme-bound intermediate, and when you buy a TA kit you are purchasing this intermediate. This intermediate can be reacted with another DNA providing a single-A 3’ extension such as a PCR product.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87</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Methyltransferases</a:t>
            </a:r>
            <a:r>
              <a:rPr lang="en-US" baseline="0" dirty="0" smtClean="0"/>
              <a:t> add methyl groups to a DNA.  They most commonly add the methyl group to either N6 of Adenine or C5 of cytosine.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88</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type II restriction</a:t>
            </a:r>
            <a:r>
              <a:rPr lang="en-US" baseline="0" dirty="0" smtClean="0"/>
              <a:t> enzymes have cognate </a:t>
            </a:r>
            <a:r>
              <a:rPr lang="en-US" baseline="0" dirty="0" err="1" smtClean="0"/>
              <a:t>methyltransferases</a:t>
            </a:r>
            <a:r>
              <a:rPr lang="en-US" baseline="0" dirty="0" smtClean="0"/>
              <a:t>.  They are used in the native context to protect the genome from the action of the restriction enzyme and thus typically have the same specificity as the restriction enzyme.  For example, </a:t>
            </a:r>
            <a:r>
              <a:rPr lang="en-US" baseline="0" dirty="0" err="1" smtClean="0"/>
              <a:t>BamHI</a:t>
            </a:r>
            <a:r>
              <a:rPr lang="en-US" baseline="0" dirty="0" smtClean="0"/>
              <a:t> </a:t>
            </a:r>
            <a:r>
              <a:rPr lang="en-US" baseline="0" dirty="0" err="1" smtClean="0"/>
              <a:t>methyltranferase</a:t>
            </a:r>
            <a:r>
              <a:rPr lang="en-US" baseline="0" dirty="0" smtClean="0"/>
              <a:t> modifies the fourth C in the </a:t>
            </a:r>
            <a:r>
              <a:rPr lang="en-US" baseline="0" dirty="0" err="1" smtClean="0"/>
              <a:t>BamHI</a:t>
            </a:r>
            <a:r>
              <a:rPr lang="en-US" baseline="0" dirty="0" smtClean="0"/>
              <a:t> restriction site. Upon methylation, the activity of the cognate endonuclease is blocked at that site.</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89</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Dam and </a:t>
            </a:r>
            <a:r>
              <a:rPr lang="en-US" dirty="0" err="1" smtClean="0"/>
              <a:t>Dcm</a:t>
            </a:r>
            <a:r>
              <a:rPr lang="en-US" dirty="0" smtClean="0"/>
              <a:t> methylation</a:t>
            </a:r>
            <a:r>
              <a:rPr lang="en-US" baseline="0" dirty="0" smtClean="0"/>
              <a:t> frequently block restriction endonucleases.  The lab strains of E. coli encode these two </a:t>
            </a:r>
            <a:r>
              <a:rPr lang="en-US" baseline="0" dirty="0" err="1" smtClean="0"/>
              <a:t>mehtyltransferases</a:t>
            </a:r>
            <a:r>
              <a:rPr lang="en-US" baseline="0" dirty="0" smtClean="0"/>
              <a:t> which modify the sequence GATC and CCWGG.  When a restriction site overlaps these sites, the enzyme will be blocked.  There are some useful strains like JM110 that have these genes knocked out, but these genes also play regulatory roles in the cell and the bacteria aren’t healthy.  Whether an enzyme can be blocked by Dam or </a:t>
            </a:r>
            <a:r>
              <a:rPr lang="en-US" baseline="0" dirty="0" err="1" smtClean="0"/>
              <a:t>Dcm</a:t>
            </a:r>
            <a:r>
              <a:rPr lang="en-US" baseline="0" dirty="0" smtClean="0"/>
              <a:t> methylation is cataloged by NEB.  One of the more common ones is </a:t>
            </a:r>
            <a:r>
              <a:rPr lang="en-US" baseline="0" dirty="0" err="1" smtClean="0"/>
              <a:t>XbaI</a:t>
            </a:r>
            <a:r>
              <a:rPr lang="en-US" baseline="0" dirty="0" smtClean="0"/>
              <a:t>.  If the restriction site is followed by the sequence TC, it will overlap a Dam site and thus be methylated and blocked.</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type II endonucleases vary in terms of the overhangs they generate</a:t>
            </a:r>
            <a:r>
              <a:rPr lang="en-US" baseline="0" dirty="0" smtClean="0"/>
              <a:t> and the sequences they recognize.  They are defined by being sequence-specific enzymes.  There are many enzymes that generate 5’ four-base pair overhangs including </a:t>
            </a:r>
            <a:r>
              <a:rPr lang="en-US" baseline="0" dirty="0" err="1" smtClean="0"/>
              <a:t>BamHI</a:t>
            </a:r>
            <a:r>
              <a:rPr lang="en-US" baseline="0" dirty="0" smtClean="0"/>
              <a:t> </a:t>
            </a:r>
            <a:r>
              <a:rPr lang="en-US" baseline="0" dirty="0" err="1" smtClean="0"/>
              <a:t>XbaI</a:t>
            </a:r>
            <a:r>
              <a:rPr lang="en-US" baseline="0" dirty="0" smtClean="0"/>
              <a:t>, and </a:t>
            </a:r>
            <a:r>
              <a:rPr lang="en-US" baseline="0" dirty="0" err="1" smtClean="0"/>
              <a:t>EcoRI</a:t>
            </a:r>
            <a:r>
              <a:rPr lang="en-US" baseline="0" dirty="0" smtClean="0"/>
              <a:t>.  There are also commonly-used enzymes that generate 3’ 4 </a:t>
            </a:r>
            <a:r>
              <a:rPr lang="en-US" baseline="0" dirty="0" err="1" smtClean="0"/>
              <a:t>bp</a:t>
            </a:r>
            <a:r>
              <a:rPr lang="en-US" baseline="0" dirty="0" smtClean="0"/>
              <a:t> overhangs.  There are also many that generate 2bp overhangs either as 3’ or 5’ extensions.</a:t>
            </a:r>
          </a:p>
          <a:p>
            <a:r>
              <a:rPr lang="en-US" baseline="0" dirty="0" smtClean="0"/>
              <a:t>*</a:t>
            </a:r>
          </a:p>
          <a:p>
            <a:r>
              <a:rPr lang="en-US" baseline="0" dirty="0" smtClean="0"/>
              <a:t>Some Type II’s generate blunt ends while there are examples of Type II’s that generate 5bp, 3bp, or even 1bp sticky ends.</a:t>
            </a:r>
            <a:r>
              <a:rPr lang="en-US" baseline="0" dirty="0"/>
              <a:t> </a:t>
            </a:r>
            <a:r>
              <a:rPr lang="en-US" baseline="0" dirty="0" smtClean="0"/>
              <a:t> All the enzymes I have mentioned cleave a specific DNA sequence internal to it.  Often these enzymes are palindromic meaning that the reverse complement of the </a:t>
            </a:r>
            <a:r>
              <a:rPr lang="en-US" baseline="0" dirty="0" err="1" smtClean="0"/>
              <a:t>recongized</a:t>
            </a:r>
            <a:r>
              <a:rPr lang="en-US" baseline="0" dirty="0" smtClean="0"/>
              <a:t> sequence is the same as the original sequence.  However, there are also non-palindromic cutters.  Additionally, there are enzymes that </a:t>
            </a:r>
            <a:r>
              <a:rPr lang="en-US" baseline="0" dirty="0" err="1" smtClean="0"/>
              <a:t>recongized</a:t>
            </a:r>
            <a:r>
              <a:rPr lang="en-US" baseline="0" dirty="0" smtClean="0"/>
              <a:t> degenerate sequences.  For example, the </a:t>
            </a:r>
            <a:r>
              <a:rPr lang="en-US" baseline="0" dirty="0" err="1" smtClean="0"/>
              <a:t>AlwNI</a:t>
            </a:r>
            <a:r>
              <a:rPr lang="en-US" baseline="0" dirty="0" smtClean="0"/>
              <a:t> enzyme recognizes the sequence CAGNNNCTG.  The first and last portions of that sequence are palindromic, but the internal N’s can be any sequence and thus the sticky ends generated by this enzyme can be any sequence.</a:t>
            </a:r>
          </a:p>
        </p:txBody>
      </p:sp>
      <p:sp>
        <p:nvSpPr>
          <p:cNvPr id="4" name="Slide Number Placeholder 3"/>
          <p:cNvSpPr>
            <a:spLocks noGrp="1"/>
          </p:cNvSpPr>
          <p:nvPr>
            <p:ph type="sldNum" sz="quarter" idx="10"/>
          </p:nvPr>
        </p:nvSpPr>
        <p:spPr/>
        <p:txBody>
          <a:bodyPr/>
          <a:lstStyle/>
          <a:p>
            <a:fld id="{D453BF83-14DB-435B-A2F6-2F18B1BE4526}"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Eukaryotes also methylate</a:t>
            </a:r>
            <a:r>
              <a:rPr lang="en-US" baseline="0" dirty="0" smtClean="0"/>
              <a:t> their DNA extensively for controlling gene expression.  </a:t>
            </a:r>
            <a:r>
              <a:rPr lang="en-US" baseline="0" dirty="0" err="1" smtClean="0"/>
              <a:t>CpG</a:t>
            </a:r>
            <a:r>
              <a:rPr lang="en-US" baseline="0" dirty="0" smtClean="0"/>
              <a:t> </a:t>
            </a:r>
            <a:r>
              <a:rPr lang="en-US" baseline="0" dirty="0" err="1" smtClean="0"/>
              <a:t>mehtylation</a:t>
            </a:r>
            <a:r>
              <a:rPr lang="en-US" baseline="0" dirty="0" smtClean="0"/>
              <a:t> involves methylation of C5 positions in rafts in the genome called </a:t>
            </a:r>
            <a:r>
              <a:rPr lang="en-US" baseline="0" dirty="0" err="1" smtClean="0"/>
              <a:t>CpG</a:t>
            </a:r>
            <a:r>
              <a:rPr lang="en-US" baseline="0" dirty="0" smtClean="0"/>
              <a:t> islands.  Restriction sites overlapping </a:t>
            </a:r>
            <a:r>
              <a:rPr lang="en-US" baseline="0" dirty="0" err="1" smtClean="0"/>
              <a:t>CpG</a:t>
            </a:r>
            <a:r>
              <a:rPr lang="en-US" baseline="0" dirty="0" smtClean="0"/>
              <a:t> sites may be blocked.</a:t>
            </a:r>
          </a:p>
          <a:p>
            <a:endParaRPr lang="en-US" baseline="0" dirty="0" smtClean="0"/>
          </a:p>
          <a:p>
            <a:r>
              <a:rPr lang="en-US" baseline="0" dirty="0" smtClean="0"/>
              <a:t>DNA from cells can be methylated in ways that prevent digestion by restriction enzymes.  Though you can’t treat a DNA with an enzyme that pops off the methyl groups, replication of the DNA will result in methyl-group-free versions of the molecule.  PCR products are thus </a:t>
            </a:r>
            <a:r>
              <a:rPr lang="en-US" baseline="0" dirty="0" err="1" smtClean="0"/>
              <a:t>unmethylated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91</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DNA repair enzymes</a:t>
            </a:r>
            <a:r>
              <a:rPr lang="en-US" baseline="0" dirty="0" smtClean="0"/>
              <a:t> are a small army of diverse functions that fix the various chemical modifications that happen during a cell’s lifecycle.  All cells do this, but only a few of the enzymes are useful in vitro.</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92</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MutS</a:t>
            </a:r>
            <a:r>
              <a:rPr lang="en-US" baseline="0" dirty="0" smtClean="0"/>
              <a:t> is a DNA repair enzyme that binds to bubbles formed from a mismatch in duplex DNA.  In response to </a:t>
            </a:r>
            <a:r>
              <a:rPr lang="en-US" baseline="0" dirty="0" err="1" smtClean="0"/>
              <a:t>MutS</a:t>
            </a:r>
            <a:r>
              <a:rPr lang="en-US" baseline="0" dirty="0" smtClean="0"/>
              <a:t> binding, the lesion will be repaired on the daughter strand during replication.  Several methods of mutagenesis including Kunkel and the Church lab’s MAGE method require that this gene be knocked out for good efficiency as the introduced mutations will get repaired.  This enzyme is also used in vivo to improve the </a:t>
            </a:r>
            <a:r>
              <a:rPr lang="en-US" baseline="0" dirty="0" err="1" smtClean="0"/>
              <a:t>fiddelity</a:t>
            </a:r>
            <a:r>
              <a:rPr lang="en-US" baseline="0" dirty="0" smtClean="0"/>
              <a:t> of gene synthesis.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93</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Uracil-DNA</a:t>
            </a:r>
            <a:r>
              <a:rPr lang="en-US" baseline="0" dirty="0" smtClean="0"/>
              <a:t> </a:t>
            </a:r>
            <a:r>
              <a:rPr lang="en-US" baseline="0" dirty="0" err="1" smtClean="0"/>
              <a:t>glycosylase</a:t>
            </a:r>
            <a:r>
              <a:rPr lang="en-US" baseline="0" dirty="0" smtClean="0"/>
              <a:t> excises the base from a U nucleotide in a DNA resulting in an </a:t>
            </a:r>
            <a:r>
              <a:rPr lang="en-US" baseline="0" dirty="0" err="1" smtClean="0"/>
              <a:t>abasic</a:t>
            </a:r>
            <a:r>
              <a:rPr lang="en-US" baseline="0" dirty="0" smtClean="0"/>
              <a:t> site (meaning, there is no base on the </a:t>
            </a:r>
            <a:r>
              <a:rPr lang="en-US" baseline="0" dirty="0" err="1" smtClean="0"/>
              <a:t>deoxyribose</a:t>
            </a:r>
            <a:r>
              <a:rPr lang="en-US" baseline="0" dirty="0" smtClean="0"/>
              <a:t>).  DNAs can have U residues due to chemical reactions in the cell, but they can also be introduced deliberately through oligonucleotide synthesis.  They can be used to generate extended sticky ends for ligation independent cloning reactions.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94</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spoke earlier of the ligation independent cloning methods that involve in vivo</a:t>
            </a:r>
            <a:r>
              <a:rPr lang="en-US" baseline="0" dirty="0" smtClean="0"/>
              <a:t> repair of annealed DNAs.  The key step in this procedure is the generation of extended overhangs.  One way to generate such ends is to introduce a U into the </a:t>
            </a:r>
            <a:r>
              <a:rPr lang="en-US" baseline="0" dirty="0" err="1" smtClean="0"/>
              <a:t>oligo</a:t>
            </a:r>
            <a:r>
              <a:rPr lang="en-US" baseline="0" dirty="0" smtClean="0"/>
              <a:t> used for PCR.</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95</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place this U residue</a:t>
            </a:r>
            <a:r>
              <a:rPr lang="en-US" baseline="0" dirty="0" smtClean="0"/>
              <a:t> 14 </a:t>
            </a:r>
            <a:r>
              <a:rPr lang="en-US" baseline="0" dirty="0" err="1" smtClean="0"/>
              <a:t>bp</a:t>
            </a:r>
            <a:r>
              <a:rPr lang="en-US" baseline="0" dirty="0" smtClean="0"/>
              <a:t> from the 5’ end of the </a:t>
            </a:r>
            <a:r>
              <a:rPr lang="en-US" baseline="0" dirty="0" err="1" smtClean="0"/>
              <a:t>oligo</a:t>
            </a:r>
            <a:r>
              <a:rPr lang="en-US" baseline="0" dirty="0" smtClean="0"/>
              <a:t> then incorporate it into the DNA by PCR.  Treatment with Uracil DNA </a:t>
            </a:r>
            <a:r>
              <a:rPr lang="en-US" baseline="0" dirty="0" err="1" smtClean="0"/>
              <a:t>glycosylase</a:t>
            </a:r>
            <a:r>
              <a:rPr lang="en-US" baseline="0" dirty="0" smtClean="0"/>
              <a:t> removes the U resulting in an </a:t>
            </a:r>
            <a:r>
              <a:rPr lang="en-US" baseline="0" dirty="0" err="1" smtClean="0"/>
              <a:t>abasic</a:t>
            </a:r>
            <a:r>
              <a:rPr lang="en-US" baseline="0" dirty="0" smtClean="0"/>
              <a:t> site, and then treatment with T4 </a:t>
            </a:r>
            <a:r>
              <a:rPr lang="en-US" baseline="0" dirty="0" err="1" smtClean="0"/>
              <a:t>endnuclease</a:t>
            </a:r>
            <a:r>
              <a:rPr lang="en-US" baseline="0" dirty="0" smtClean="0"/>
              <a:t> V will cleave the phosphate backbone releasing the short DNA.  The DNA is then ready for ligation-independent cloning.</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96</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Kinases</a:t>
            </a:r>
            <a:r>
              <a:rPr lang="en-US" baseline="0" dirty="0" smtClean="0"/>
              <a:t> and phosphatases add or remove the 5’ phosphate as indicated with the pink arrow.  DNAs that are the products of endonucleases have a single 5’ phosphate.  Synthetic oligonucleotides have a clean 5’ hydroxyl. Molecular biology protocols often require ligase which requires 5’ phosphates.  Sometimes it is useful to make a DNA available or not available for ligation, and this phosphorylation state can be changed with kinases and phosphatases.  Additionally, some </a:t>
            </a:r>
            <a:r>
              <a:rPr lang="en-US" baseline="0" dirty="0" err="1" smtClean="0"/>
              <a:t>exonucleases</a:t>
            </a:r>
            <a:r>
              <a:rPr lang="en-US" baseline="0" dirty="0" smtClean="0"/>
              <a:t> require a 5’ phosphate and thus the degradability of a DNA can be altered by these enzymes.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97</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commonly used class of phosphatases</a:t>
            </a:r>
            <a:r>
              <a:rPr lang="en-US" baseline="0" dirty="0" smtClean="0"/>
              <a:t> are the alkaline phosphatases.  They </a:t>
            </a:r>
            <a:r>
              <a:rPr lang="en-US" baseline="0" dirty="0" err="1" smtClean="0"/>
              <a:t>catalzye</a:t>
            </a:r>
            <a:r>
              <a:rPr lang="en-US" baseline="0" dirty="0" smtClean="0"/>
              <a:t> the hydrolysis of phosphate esters non-</a:t>
            </a:r>
            <a:r>
              <a:rPr lang="en-US" baseline="0" dirty="0" err="1" smtClean="0"/>
              <a:t>specificically</a:t>
            </a:r>
            <a:r>
              <a:rPr lang="en-US" baseline="0" dirty="0" smtClean="0"/>
              <a:t>.  So, these enzymes are used outside the context of DNA manipulation.  For example, you can react an alkaline phosphatase with p-</a:t>
            </a:r>
            <a:r>
              <a:rPr lang="en-US" baseline="0" dirty="0" err="1" smtClean="0"/>
              <a:t>nitrophenyl</a:t>
            </a:r>
            <a:r>
              <a:rPr lang="en-US" baseline="0" dirty="0" smtClean="0"/>
              <a:t> phosphate and release a yellow pigment that can be detected </a:t>
            </a:r>
            <a:r>
              <a:rPr lang="en-US" baseline="0" dirty="0" err="1" smtClean="0"/>
              <a:t>photometrically</a:t>
            </a:r>
            <a:r>
              <a:rPr lang="en-US" baseline="0" dirty="0" smtClean="0"/>
              <a:t>. The enzyme will act on any exposed nucleic acid phosphate such as the 5’ ends of nucleotides or polynucleotides. These enzymes are very common in nature, from both prokaryotic and animal sources.</a:t>
            </a:r>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98</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oldest, cheapest,</a:t>
            </a:r>
            <a:r>
              <a:rPr lang="en-US" baseline="0" dirty="0" smtClean="0"/>
              <a:t> and most well-known enzyme is calf intestine alkaline phosphatase, or CIP. The name means what it implies—it is a phosphatase originally isolated from calf intestine. It is Often used to prevent re-closure of ends of a vector digested with restriction enzymes.  It can also be used to destroy </a:t>
            </a:r>
            <a:r>
              <a:rPr lang="en-US" baseline="0" dirty="0" err="1" smtClean="0"/>
              <a:t>dNTPs</a:t>
            </a:r>
            <a:r>
              <a:rPr lang="en-US" baseline="0" dirty="0" smtClean="0"/>
              <a:t> in a reaction mixture.  * Shrimp Alkaline Phosphatase can be easily heat-killed but is otherwise the same as CIP.  One useful protocol for automating sample generation for cycle sequencing is called </a:t>
            </a:r>
            <a:r>
              <a:rPr lang="en-US" baseline="0" dirty="0" err="1" smtClean="0"/>
              <a:t>Exo</a:t>
            </a:r>
            <a:r>
              <a:rPr lang="en-US" baseline="0" dirty="0" smtClean="0"/>
              <a:t>-SAP, where you degrade the unreacted primers and </a:t>
            </a:r>
            <a:r>
              <a:rPr lang="en-US" baseline="0" dirty="0" err="1" smtClean="0"/>
              <a:t>dNTPs</a:t>
            </a:r>
            <a:r>
              <a:rPr lang="en-US" baseline="0" dirty="0" smtClean="0"/>
              <a:t> of a PCR reaction by digestion with SAP and </a:t>
            </a:r>
            <a:r>
              <a:rPr lang="en-US" baseline="0" dirty="0" err="1" smtClean="0"/>
              <a:t>Exonuclease</a:t>
            </a:r>
            <a:r>
              <a:rPr lang="en-US" baseline="0" dirty="0" smtClean="0"/>
              <a:t> I.  * Antarctic phosphatase is a newer version of the heat-killable alkaline phosphatase, which is claimed to be even more heat-labile.</a:t>
            </a:r>
          </a:p>
        </p:txBody>
      </p:sp>
      <p:sp>
        <p:nvSpPr>
          <p:cNvPr id="4" name="Slide Number Placeholder 3"/>
          <p:cNvSpPr>
            <a:spLocks noGrp="1"/>
          </p:cNvSpPr>
          <p:nvPr>
            <p:ph type="sldNum" sz="quarter" idx="10"/>
          </p:nvPr>
        </p:nvSpPr>
        <p:spPr/>
        <p:txBody>
          <a:bodyPr/>
          <a:lstStyle/>
          <a:p>
            <a:fld id="{D453BF83-14DB-435B-A2F6-2F18B1BE4526}" type="slidenum">
              <a:rPr lang="en-US" smtClean="0"/>
              <a:pPr/>
              <a:t>99</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reactions that are used to manipulate DNAs are thermodynamically reversible.  For example, T7 RNA polymerase</a:t>
            </a:r>
            <a:r>
              <a:rPr lang="en-US" baseline="0" dirty="0" smtClean="0"/>
              <a:t> will start degrading RNA if pyrophosphate accumulates in the reaction. Pyrophosphate is two phosphates linked together and is often called inorganic pyrophosphate. For reactions that release pyrophosphate</a:t>
            </a:r>
            <a:r>
              <a:rPr lang="en-US" dirty="0" smtClean="0"/>
              <a:t>, the reactions can be made irreversible by addition</a:t>
            </a:r>
            <a:r>
              <a:rPr lang="en-US" baseline="0" dirty="0" smtClean="0"/>
              <a:t> of inorganic </a:t>
            </a:r>
            <a:r>
              <a:rPr lang="en-US" baseline="0" dirty="0" err="1" smtClean="0"/>
              <a:t>pyrophosphatase</a:t>
            </a:r>
            <a:r>
              <a:rPr lang="en-US" baseline="0" dirty="0" smtClean="0"/>
              <a:t>, or IPP. </a:t>
            </a:r>
            <a:r>
              <a:rPr lang="en-US" dirty="0" smtClean="0"/>
              <a:t>IPP is a ubiquitous housekeeping enzyme used to drive things to completion in cells. There are also </a:t>
            </a:r>
            <a:r>
              <a:rPr lang="en-US" dirty="0" err="1" smtClean="0"/>
              <a:t>thermostable</a:t>
            </a:r>
            <a:r>
              <a:rPr lang="en-US" dirty="0" smtClean="0"/>
              <a:t> versions of IPP for use in high-temperature reactions such as PCRs.</a:t>
            </a:r>
          </a:p>
          <a:p>
            <a:endParaRPr lang="en-US" dirty="0"/>
          </a:p>
        </p:txBody>
      </p:sp>
      <p:sp>
        <p:nvSpPr>
          <p:cNvPr id="4" name="Slide Number Placeholder 3"/>
          <p:cNvSpPr>
            <a:spLocks noGrp="1"/>
          </p:cNvSpPr>
          <p:nvPr>
            <p:ph type="sldNum" sz="quarter" idx="10"/>
          </p:nvPr>
        </p:nvSpPr>
        <p:spPr/>
        <p:txBody>
          <a:bodyPr/>
          <a:lstStyle/>
          <a:p>
            <a:fld id="{D453BF83-14DB-435B-A2F6-2F18B1BE4526}" type="slidenum">
              <a:rPr lang="en-US" smtClean="0"/>
              <a:pPr/>
              <a:t>100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0513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9691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314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157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7043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9779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4956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83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2442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6961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237D-7FE1-4014-95FE-98916415EECD}" type="datetimeFigureOut">
              <a:rPr lang="en-US" smtClean="0">
                <a:solidFill>
                  <a:prstClr val="black">
                    <a:tint val="75000"/>
                  </a:prstClr>
                </a:solidFill>
              </a:rPr>
              <a:pPr/>
              <a:t>1/24/2014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E8CE74-3780-4EAE-94FE-8EF26CB8154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237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237D-7FE1-4014-95FE-98916415EECD}"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237D-7FE1-4014-95FE-98916415EECD}"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237D-7FE1-4014-95FE-98916415EECD}" type="datetimeFigureOut">
              <a:rPr lang="en-US" smtClean="0"/>
              <a:pPr/>
              <a:t>1/24/2014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237D-7FE1-4014-95FE-98916415EECD}" type="datetimeFigureOut">
              <a:rPr lang="en-US" smtClean="0"/>
              <a:pPr/>
              <a:t>1/24/2014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237D-7FE1-4014-95FE-98916415EECD}" type="datetimeFigureOut">
              <a:rPr lang="en-US" smtClean="0"/>
              <a:pPr/>
              <a:t>1/24/2014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237D-7FE1-4014-95FE-98916415EECD}"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8CE74-3780-4EAE-94FE-8EF26CB815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237D-7FE1-4014-95FE-98916415EECD}" type="datetimeFigureOut">
              <a:rPr lang="en-US" smtClean="0"/>
              <a:pPr/>
              <a:t>1/24/2014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8CE74-3780-4EAE-94FE-8EF26CB81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36EC237D-7FE1-4014-95FE-98916415EECD}" type="datetimeFigureOut">
              <a:rPr lang="en-US" smtClean="0">
                <a:solidFill>
                  <a:prstClr val="black">
                    <a:tint val="75000"/>
                  </a:prstClr>
                </a:solidFill>
                <a:latin typeface="Calibri"/>
              </a:rPr>
              <a:pPr fontAlgn="auto">
                <a:spcBef>
                  <a:spcPts val="0"/>
                </a:spcBef>
                <a:spcAft>
                  <a:spcPts val="0"/>
                </a:spcAft>
              </a:pPr>
              <a:t>1/24/2014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FFE8CE74-3780-4EAE-94FE-8EF26CB81541}"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5471172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hemeOverride" Target="../theme/themeOverride10.xml"/><Relationship Id="rId5" Type="http://schemas.openxmlformats.org/officeDocument/2006/relationships/image" Target="../media/image21.png"/><Relationship Id="rId4" Type="http://schemas.openxmlformats.org/officeDocument/2006/relationships/notesSlide" Target="../notesSlides/notesSlide10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Microsoft_Excel_97-2003_Worksheet1.xls"/><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Microsoft_Excel_97-2003_Worksheet2.xls"/><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hemeOverride" Target="../theme/themeOverride2.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13.png"/><Relationship Id="rId4" Type="http://schemas.openxmlformats.org/officeDocument/2006/relationships/image" Target="../media/image12.png"/></Relationships>
</file>

<file path=ppt/slides/_rels/slide8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notesSlide" Target="../notesSlides/notesSlide9.xml"/><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5.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7.png"/></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049" name="Object 1"/>
          <p:cNvGraphicFramePr>
            <a:graphicFrameLocks noChangeAspect="1"/>
          </p:cNvGraphicFramePr>
          <p:nvPr>
            <p:extLst>
              <p:ext uri="{D42A27DB-BD31-4B8C-83A1-F6EECF244321}">
                <p14:modId xmlns:p14="http://schemas.microsoft.com/office/powerpoint/2010/main" val="2124680264"/>
              </p:ext>
            </p:extLst>
          </p:nvPr>
        </p:nvGraphicFramePr>
        <p:xfrm>
          <a:off x="304800" y="1066800"/>
          <a:ext cx="4213225" cy="2774950"/>
        </p:xfrm>
        <a:graphic>
          <a:graphicData uri="http://schemas.openxmlformats.org/presentationml/2006/ole">
            <mc:AlternateContent xmlns:mc="http://schemas.openxmlformats.org/markup-compatibility/2006">
              <mc:Choice xmlns:v="urn:schemas-microsoft-com:vml" Requires="v">
                <p:oleObj spid="_x0000_s107522" name="Worksheet" r:id="rId5" imgW="3985335" imgH="2682281" progId="Excel.Sheet.12">
                  <p:embed/>
                </p:oleObj>
              </mc:Choice>
              <mc:Fallback>
                <p:oleObj name="Worksheet" r:id="rId5" imgW="3985335" imgH="2682281" progId="Excel.Sheet.12">
                  <p:embed/>
                  <p:pic>
                    <p:nvPicPr>
                      <p:cNvPr id="0" name=""/>
                      <p:cNvPicPr>
                        <a:picLocks noChangeAspect="1" noChangeArrowheads="1"/>
                      </p:cNvPicPr>
                      <p:nvPr/>
                    </p:nvPicPr>
                    <p:blipFill>
                      <a:blip r:embed="rId6"/>
                      <a:srcRect/>
                      <a:stretch>
                        <a:fillRect/>
                      </a:stretch>
                    </p:blipFill>
                    <p:spPr bwMode="auto">
                      <a:xfrm>
                        <a:off x="304800" y="1066800"/>
                        <a:ext cx="4213225"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304800" y="4244876"/>
            <a:ext cx="4343400" cy="2308324"/>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Myriad Pro" pitchFamily="34" charset="0"/>
              </a:rPr>
              <a:t>*Midterm and Project Proposal are due on time.  The penalty for late submission is 1 pt per hour unless an alternate due date is arranged at least 5 days in advance</a:t>
            </a:r>
          </a:p>
          <a:p>
            <a:pPr fontAlgn="auto">
              <a:spcBef>
                <a:spcPts val="0"/>
              </a:spcBef>
              <a:spcAft>
                <a:spcPts val="0"/>
              </a:spcAft>
            </a:pPr>
            <a:endParaRPr lang="en-US" dirty="0" smtClean="0">
              <a:solidFill>
                <a:prstClr val="black"/>
              </a:solidFill>
              <a:latin typeface="Myriad Pro" pitchFamily="34" charset="0"/>
            </a:endParaRPr>
          </a:p>
          <a:p>
            <a:pPr fontAlgn="auto">
              <a:spcBef>
                <a:spcPts val="0"/>
              </a:spcBef>
              <a:spcAft>
                <a:spcPts val="0"/>
              </a:spcAft>
            </a:pPr>
            <a:r>
              <a:rPr lang="en-US" dirty="0" smtClean="0">
                <a:solidFill>
                  <a:prstClr val="black"/>
                </a:solidFill>
                <a:latin typeface="Myriad Pro" pitchFamily="34" charset="0"/>
              </a:rPr>
              <a:t>** Tutorials are due on time.  You will receive 0 points for late submissions </a:t>
            </a:r>
            <a:endParaRPr lang="en-US" dirty="0">
              <a:solidFill>
                <a:prstClr val="black"/>
              </a:solidFill>
              <a:latin typeface="Myriad Pro" pitchFamily="34" charset="0"/>
            </a:endParaRPr>
          </a:p>
        </p:txBody>
      </p:sp>
      <p:sp>
        <p:nvSpPr>
          <p:cNvPr id="8" name="Rectangle 7"/>
          <p:cNvSpPr/>
          <p:nvPr/>
        </p:nvSpPr>
        <p:spPr>
          <a:xfrm>
            <a:off x="457200" y="228600"/>
            <a:ext cx="1957587" cy="523220"/>
          </a:xfrm>
          <a:prstGeom prst="rect">
            <a:avLst/>
          </a:prstGeom>
        </p:spPr>
        <p:txBody>
          <a:bodyPr wrap="none">
            <a:spAutoFit/>
          </a:bodyPr>
          <a:lstStyle/>
          <a:p>
            <a:pPr fontAlgn="auto">
              <a:spcBef>
                <a:spcPts val="0"/>
              </a:spcBef>
              <a:spcAft>
                <a:spcPts val="0"/>
              </a:spcAft>
            </a:pPr>
            <a:r>
              <a:rPr lang="en-US" sz="2800" dirty="0" smtClean="0">
                <a:solidFill>
                  <a:prstClr val="black"/>
                </a:solidFill>
                <a:latin typeface="Rockwell Extra Bold" pitchFamily="18" charset="0"/>
              </a:rPr>
              <a:t>Grading</a:t>
            </a:r>
            <a:endParaRPr lang="en-US" sz="2800" dirty="0">
              <a:solidFill>
                <a:prstClr val="black"/>
              </a:solidFill>
              <a:latin typeface="Rockwell Extra Bold" pitchFamily="18" charset="0"/>
            </a:endParaRPr>
          </a:p>
        </p:txBody>
      </p:sp>
      <p:sp>
        <p:nvSpPr>
          <p:cNvPr id="6" name="TextBox 5"/>
          <p:cNvSpPr txBox="1"/>
          <p:nvPr/>
        </p:nvSpPr>
        <p:spPr>
          <a:xfrm>
            <a:off x="4876800" y="1905000"/>
            <a:ext cx="3657600" cy="646331"/>
          </a:xfrm>
          <a:prstGeom prst="rect">
            <a:avLst/>
          </a:prstGeom>
          <a:noFill/>
        </p:spPr>
        <p:txBody>
          <a:bodyPr wrap="square" rtlCol="0">
            <a:spAutoFit/>
          </a:bodyPr>
          <a:lstStyle/>
          <a:p>
            <a:pPr fontAlgn="auto">
              <a:spcBef>
                <a:spcPts val="0"/>
              </a:spcBef>
              <a:spcAft>
                <a:spcPts val="0"/>
              </a:spcAft>
            </a:pPr>
            <a:r>
              <a:rPr lang="en-US" b="1" dirty="0" smtClean="0">
                <a:solidFill>
                  <a:prstClr val="black"/>
                </a:solidFill>
                <a:latin typeface="Myriad Pro" pitchFamily="34" charset="0"/>
              </a:rPr>
              <a:t>Midterm Exam:  </a:t>
            </a:r>
            <a:r>
              <a:rPr lang="en-US" dirty="0" smtClean="0">
                <a:solidFill>
                  <a:prstClr val="black"/>
                </a:solidFill>
                <a:latin typeface="Myriad Pro" pitchFamily="34" charset="0"/>
              </a:rPr>
              <a:t>Take-home,  covers DNA manipulation and analysis</a:t>
            </a:r>
            <a:endParaRPr lang="en-US" dirty="0">
              <a:solidFill>
                <a:prstClr val="black"/>
              </a:solidFill>
              <a:latin typeface="Myriad Pro" pitchFamily="34" charset="0"/>
            </a:endParaRPr>
          </a:p>
        </p:txBody>
      </p:sp>
      <p:sp>
        <p:nvSpPr>
          <p:cNvPr id="9" name="TextBox 8"/>
          <p:cNvSpPr txBox="1"/>
          <p:nvPr/>
        </p:nvSpPr>
        <p:spPr>
          <a:xfrm>
            <a:off x="4876800" y="3087469"/>
            <a:ext cx="3810000" cy="923330"/>
          </a:xfrm>
          <a:prstGeom prst="rect">
            <a:avLst/>
          </a:prstGeom>
          <a:noFill/>
        </p:spPr>
        <p:txBody>
          <a:bodyPr wrap="square" rtlCol="0">
            <a:spAutoFit/>
          </a:bodyPr>
          <a:lstStyle/>
          <a:p>
            <a:pPr fontAlgn="auto">
              <a:spcBef>
                <a:spcPts val="0"/>
              </a:spcBef>
              <a:spcAft>
                <a:spcPts val="0"/>
              </a:spcAft>
            </a:pPr>
            <a:r>
              <a:rPr lang="en-US" b="1" dirty="0" smtClean="0">
                <a:solidFill>
                  <a:prstClr val="black"/>
                </a:solidFill>
                <a:latin typeface="Myriad Pro" pitchFamily="34" charset="0"/>
              </a:rPr>
              <a:t>Final Exam:  </a:t>
            </a:r>
            <a:r>
              <a:rPr lang="en-US" dirty="0" smtClean="0">
                <a:solidFill>
                  <a:prstClr val="black"/>
                </a:solidFill>
                <a:latin typeface="Myriad Pro" pitchFamily="34" charset="0"/>
              </a:rPr>
              <a:t>Written exam, covers experimental design, analysis,  and interpretation</a:t>
            </a:r>
            <a:endParaRPr lang="en-US" dirty="0">
              <a:solidFill>
                <a:prstClr val="black"/>
              </a:solidFill>
              <a:latin typeface="Myriad Pro" pitchFamily="34" charset="0"/>
            </a:endParaRPr>
          </a:p>
        </p:txBody>
      </p:sp>
      <p:sp>
        <p:nvSpPr>
          <p:cNvPr id="12" name="TextBox 11"/>
          <p:cNvSpPr txBox="1"/>
          <p:nvPr/>
        </p:nvSpPr>
        <p:spPr>
          <a:xfrm>
            <a:off x="4876800" y="4572000"/>
            <a:ext cx="3810000" cy="923330"/>
          </a:xfrm>
          <a:prstGeom prst="rect">
            <a:avLst/>
          </a:prstGeom>
          <a:noFill/>
        </p:spPr>
        <p:txBody>
          <a:bodyPr wrap="square" rtlCol="0">
            <a:spAutoFit/>
          </a:bodyPr>
          <a:lstStyle/>
          <a:p>
            <a:pPr fontAlgn="auto">
              <a:spcBef>
                <a:spcPts val="0"/>
              </a:spcBef>
              <a:spcAft>
                <a:spcPts val="0"/>
              </a:spcAft>
            </a:pPr>
            <a:r>
              <a:rPr lang="en-US" b="1" dirty="0" smtClean="0">
                <a:solidFill>
                  <a:prstClr val="black"/>
                </a:solidFill>
                <a:latin typeface="Myriad Pro" pitchFamily="34" charset="0"/>
              </a:rPr>
              <a:t>Proposal:  </a:t>
            </a:r>
            <a:r>
              <a:rPr lang="en-US" dirty="0" smtClean="0">
                <a:solidFill>
                  <a:prstClr val="black"/>
                </a:solidFill>
                <a:latin typeface="Myriad Pro" pitchFamily="34" charset="0"/>
              </a:rPr>
              <a:t>You propose a project, write up a proposal including technical details</a:t>
            </a:r>
            <a:endParaRPr lang="en-US" dirty="0">
              <a:solidFill>
                <a:prstClr val="black"/>
              </a:solidFill>
              <a:latin typeface="Myriad Pro" pitchFamily="34" charset="0"/>
            </a:endParaRPr>
          </a:p>
        </p:txBody>
      </p:sp>
    </p:spTree>
    <p:extLst>
      <p:ext uri="{BB962C8B-B14F-4D97-AF65-F5344CB8AC3E}">
        <p14:creationId xmlns:p14="http://schemas.microsoft.com/office/powerpoint/2010/main" val="411599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9"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Type II</a:t>
            </a:r>
            <a:r>
              <a:rPr lang="en-US" sz="3200" dirty="0" smtClean="0">
                <a:solidFill>
                  <a:schemeClr val="accent2">
                    <a:lumMod val="60000"/>
                    <a:lumOff val="40000"/>
                  </a:schemeClr>
                </a:solidFill>
                <a:latin typeface="Rockwell Extra Bold" pitchFamily="18" charset="0"/>
                <a:cs typeface="Arial" pitchFamily="34" charset="0"/>
              </a:rPr>
              <a:t>S</a:t>
            </a:r>
            <a:r>
              <a:rPr lang="en-US" sz="3200" dirty="0" smtClean="0">
                <a:solidFill>
                  <a:srgbClr val="1F497D">
                    <a:lumMod val="20000"/>
                    <a:lumOff val="80000"/>
                  </a:srgbClr>
                </a:solidFill>
                <a:latin typeface="Rockwell Extra Bold" pitchFamily="18" charset="0"/>
                <a:cs typeface="Arial" pitchFamily="34" charset="0"/>
              </a:rPr>
              <a:t> Restriction </a:t>
            </a:r>
            <a:r>
              <a:rPr lang="en-US" sz="3200" dirty="0" err="1" smtClean="0">
                <a:solidFill>
                  <a:srgbClr val="1F497D">
                    <a:lumMod val="20000"/>
                    <a:lumOff val="80000"/>
                  </a:srgbClr>
                </a:solidFill>
                <a:latin typeface="Rockwell Extra Bold" pitchFamily="18" charset="0"/>
                <a:cs typeface="Arial" pitchFamily="34" charset="0"/>
              </a:rPr>
              <a:t>Endonucleases</a:t>
            </a:r>
            <a:endParaRPr lang="en-US" sz="3200"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533400" y="1295400"/>
            <a:ext cx="3411511" cy="461665"/>
          </a:xfrm>
          <a:prstGeom prst="rect">
            <a:avLst/>
          </a:prstGeom>
        </p:spPr>
        <p:txBody>
          <a:bodyPr wrap="none">
            <a:spAutoFit/>
          </a:bodyPr>
          <a:lstStyle/>
          <a:p>
            <a:r>
              <a:rPr lang="en-US" sz="2400" dirty="0" err="1" smtClean="0">
                <a:solidFill>
                  <a:schemeClr val="tx2">
                    <a:lumMod val="20000"/>
                    <a:lumOff val="80000"/>
                  </a:schemeClr>
                </a:solidFill>
              </a:rPr>
              <a:t>BsaI</a:t>
            </a:r>
            <a:r>
              <a:rPr lang="en-US" sz="2400" dirty="0" smtClean="0">
                <a:solidFill>
                  <a:schemeClr val="tx2">
                    <a:lumMod val="20000"/>
                    <a:lumOff val="80000"/>
                  </a:schemeClr>
                </a:solidFill>
              </a:rPr>
              <a:t>       GGTCTC (1/5)</a:t>
            </a:r>
            <a:endParaRPr lang="en-US" sz="2400" dirty="0">
              <a:solidFill>
                <a:schemeClr val="tx2">
                  <a:lumMod val="20000"/>
                  <a:lumOff val="80000"/>
                </a:schemeClr>
              </a:solidFill>
            </a:endParaRPr>
          </a:p>
        </p:txBody>
      </p:sp>
      <p:sp>
        <p:nvSpPr>
          <p:cNvPr id="7" name="TextBox 6"/>
          <p:cNvSpPr txBox="1"/>
          <p:nvPr/>
        </p:nvSpPr>
        <p:spPr>
          <a:xfrm>
            <a:off x="1295400" y="1981200"/>
            <a:ext cx="69342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GGTCTC</a:t>
            </a:r>
            <a:r>
              <a:rPr lang="en-US" sz="2400" dirty="0" smtClean="0">
                <a:solidFill>
                  <a:schemeClr val="tx2">
                    <a:lumMod val="20000"/>
                    <a:lumOff val="80000"/>
                  </a:schemeClr>
                </a:solidFill>
                <a:latin typeface="Courier New" pitchFamily="49" charset="0"/>
                <a:cs typeface="Courier New" pitchFamily="49" charset="0"/>
              </a:rPr>
              <a:t>g</a:t>
            </a:r>
            <a:r>
              <a:rPr lang="en-US" sz="2400" dirty="0" smtClean="0">
                <a:solidFill>
                  <a:schemeClr val="accent6">
                    <a:lumMod val="60000"/>
                    <a:lumOff val="40000"/>
                  </a:schemeClr>
                </a:solidFill>
                <a:latin typeface="Courier New" pitchFamily="49" charset="0"/>
                <a:cs typeface="Courier New" pitchFamily="49" charset="0"/>
              </a:rPr>
              <a:t>gatc</a:t>
            </a:r>
            <a:r>
              <a:rPr lang="en-US" sz="2400" dirty="0" smtClean="0">
                <a:solidFill>
                  <a:schemeClr val="tx2">
                    <a:lumMod val="20000"/>
                    <a:lumOff val="80000"/>
                  </a:schemeClr>
                </a:solidFill>
                <a:latin typeface="Courier New" pitchFamily="49" charset="0"/>
                <a:cs typeface="Courier New" pitchFamily="49" charset="0"/>
              </a:rPr>
              <a:t>ctggccgaaaaga…-3’</a:t>
            </a: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CCAGAG</a:t>
            </a:r>
            <a:r>
              <a:rPr lang="en-US" sz="2400" dirty="0" smtClean="0">
                <a:solidFill>
                  <a:schemeClr val="tx2">
                    <a:lumMod val="20000"/>
                    <a:lumOff val="80000"/>
                  </a:schemeClr>
                </a:solidFill>
                <a:latin typeface="Courier New" pitchFamily="49" charset="0"/>
                <a:cs typeface="Courier New" pitchFamily="49" charset="0"/>
              </a:rPr>
              <a:t>c</a:t>
            </a:r>
            <a:r>
              <a:rPr lang="en-US" sz="2400" dirty="0" smtClean="0">
                <a:solidFill>
                  <a:schemeClr val="accent6">
                    <a:lumMod val="60000"/>
                    <a:lumOff val="40000"/>
                  </a:schemeClr>
                </a:solidFill>
                <a:latin typeface="Courier New" pitchFamily="49" charset="0"/>
                <a:cs typeface="Courier New" pitchFamily="49" charset="0"/>
              </a:rPr>
              <a:t>ctag</a:t>
            </a:r>
            <a:r>
              <a:rPr lang="en-US" sz="2400" dirty="0" smtClean="0">
                <a:solidFill>
                  <a:schemeClr val="tx2">
                    <a:lumMod val="20000"/>
                    <a:lumOff val="80000"/>
                  </a:schemeClr>
                </a:solidFill>
                <a:latin typeface="Courier New" pitchFamily="49" charset="0"/>
                <a:cs typeface="Courier New" pitchFamily="49" charset="0"/>
              </a:rPr>
              <a:t>gaccggcttttct…-5’</a:t>
            </a:r>
          </a:p>
        </p:txBody>
      </p:sp>
      <p:sp>
        <p:nvSpPr>
          <p:cNvPr id="9" name="TextBox 8"/>
          <p:cNvSpPr txBox="1"/>
          <p:nvPr/>
        </p:nvSpPr>
        <p:spPr>
          <a:xfrm>
            <a:off x="152400" y="3048000"/>
            <a:ext cx="46482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GGTCTC</a:t>
            </a:r>
            <a:r>
              <a:rPr lang="en-US" sz="2400" dirty="0" smtClean="0">
                <a:solidFill>
                  <a:schemeClr val="tx2">
                    <a:lumMod val="20000"/>
                    <a:lumOff val="80000"/>
                  </a:schemeClr>
                </a:solidFill>
                <a:latin typeface="Courier New" pitchFamily="49" charset="0"/>
                <a:cs typeface="Courier New" pitchFamily="49" charset="0"/>
              </a:rPr>
              <a:t>g</a:t>
            </a: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CCAGAG</a:t>
            </a:r>
            <a:r>
              <a:rPr lang="en-US" sz="2400" dirty="0" smtClean="0">
                <a:solidFill>
                  <a:schemeClr val="tx2">
                    <a:lumMod val="20000"/>
                    <a:lumOff val="80000"/>
                  </a:schemeClr>
                </a:solidFill>
                <a:latin typeface="Courier New" pitchFamily="49" charset="0"/>
                <a:cs typeface="Courier New" pitchFamily="49" charset="0"/>
              </a:rPr>
              <a:t>c</a:t>
            </a:r>
            <a:r>
              <a:rPr lang="en-US" sz="2400" dirty="0" smtClean="0">
                <a:solidFill>
                  <a:schemeClr val="accent6">
                    <a:lumMod val="60000"/>
                    <a:lumOff val="40000"/>
                  </a:schemeClr>
                </a:solidFill>
                <a:latin typeface="Courier New" pitchFamily="49" charset="0"/>
                <a:cs typeface="Courier New" pitchFamily="49" charset="0"/>
              </a:rPr>
              <a:t>ctag</a:t>
            </a:r>
            <a:endParaRPr lang="en-US" sz="2400" dirty="0" smtClean="0">
              <a:solidFill>
                <a:schemeClr val="tx2">
                  <a:lumMod val="20000"/>
                  <a:lumOff val="80000"/>
                </a:schemeClr>
              </a:solidFill>
              <a:latin typeface="Courier New" pitchFamily="49" charset="0"/>
              <a:cs typeface="Courier New" pitchFamily="49" charset="0"/>
            </a:endParaRPr>
          </a:p>
        </p:txBody>
      </p:sp>
      <p:sp>
        <p:nvSpPr>
          <p:cNvPr id="10" name="Rectangle 9"/>
          <p:cNvSpPr/>
          <p:nvPr/>
        </p:nvSpPr>
        <p:spPr>
          <a:xfrm>
            <a:off x="5029200" y="3505200"/>
            <a:ext cx="4055919" cy="830997"/>
          </a:xfrm>
          <a:prstGeom prst="rect">
            <a:avLst/>
          </a:prstGeom>
        </p:spPr>
        <p:txBody>
          <a:bodyPr wrap="none">
            <a:spAutoFit/>
          </a:bodyPr>
          <a:lstStyle/>
          <a:p>
            <a:r>
              <a:rPr lang="en-US" sz="2400" dirty="0" err="1" smtClean="0">
                <a:solidFill>
                  <a:srgbClr val="F79646">
                    <a:lumMod val="60000"/>
                    <a:lumOff val="40000"/>
                  </a:srgbClr>
                </a:solidFill>
                <a:latin typeface="Courier New" pitchFamily="49" charset="0"/>
                <a:cs typeface="Courier New" pitchFamily="49" charset="0"/>
              </a:rPr>
              <a:t>Gatc</a:t>
            </a:r>
            <a:r>
              <a:rPr lang="en-US" sz="2400" dirty="0" err="1" smtClean="0">
                <a:solidFill>
                  <a:srgbClr val="1F497D">
                    <a:lumMod val="20000"/>
                    <a:lumOff val="80000"/>
                  </a:srgbClr>
                </a:solidFill>
                <a:latin typeface="Courier New" pitchFamily="49" charset="0"/>
                <a:cs typeface="Courier New" pitchFamily="49" charset="0"/>
              </a:rPr>
              <a:t>ctggccgaaaaga</a:t>
            </a:r>
            <a:r>
              <a:rPr lang="en-US" sz="2400" dirty="0" smtClean="0">
                <a:solidFill>
                  <a:srgbClr val="1F497D">
                    <a:lumMod val="20000"/>
                    <a:lumOff val="80000"/>
                  </a:srgbClr>
                </a:solidFill>
                <a:latin typeface="Courier New" pitchFamily="49" charset="0"/>
                <a:cs typeface="Courier New" pitchFamily="49" charset="0"/>
              </a:rPr>
              <a:t>…-3’</a:t>
            </a:r>
          </a:p>
          <a:p>
            <a:r>
              <a:rPr lang="en-US" sz="2400" dirty="0" smtClean="0">
                <a:solidFill>
                  <a:srgbClr val="1F497D">
                    <a:lumMod val="20000"/>
                    <a:lumOff val="80000"/>
                  </a:srgbClr>
                </a:solidFill>
                <a:latin typeface="Courier New" pitchFamily="49" charset="0"/>
                <a:cs typeface="Courier New" pitchFamily="49" charset="0"/>
              </a:rPr>
              <a:t>    </a:t>
            </a:r>
            <a:r>
              <a:rPr lang="en-US" sz="2400" dirty="0" err="1" smtClean="0">
                <a:solidFill>
                  <a:srgbClr val="1F497D">
                    <a:lumMod val="20000"/>
                    <a:lumOff val="80000"/>
                  </a:srgbClr>
                </a:solidFill>
                <a:latin typeface="Courier New" pitchFamily="49" charset="0"/>
                <a:cs typeface="Courier New" pitchFamily="49" charset="0"/>
              </a:rPr>
              <a:t>gaccggcttttct</a:t>
            </a:r>
            <a:r>
              <a:rPr lang="en-US" sz="2400" dirty="0" smtClean="0">
                <a:solidFill>
                  <a:srgbClr val="1F497D">
                    <a:lumMod val="20000"/>
                    <a:lumOff val="80000"/>
                  </a:srgbClr>
                </a:solidFill>
                <a:latin typeface="Courier New" pitchFamily="49" charset="0"/>
                <a:cs typeface="Courier New" pitchFamily="49" charset="0"/>
              </a:rPr>
              <a:t>…-5</a:t>
            </a:r>
            <a:r>
              <a:rPr lang="en-US" sz="2400" dirty="0">
                <a:solidFill>
                  <a:srgbClr val="1F497D">
                    <a:lumMod val="20000"/>
                    <a:lumOff val="80000"/>
                  </a:srgbClr>
                </a:solidFill>
                <a:latin typeface="Courier New" pitchFamily="49" charset="0"/>
                <a:cs typeface="Courier New" pitchFamily="49" charset="0"/>
              </a:rPr>
              <a:t>’</a:t>
            </a:r>
            <a:endParaRPr lang="en-US" dirty="0"/>
          </a:p>
        </p:txBody>
      </p:sp>
      <p:sp>
        <p:nvSpPr>
          <p:cNvPr id="12" name="Rectangle 11"/>
          <p:cNvSpPr/>
          <p:nvPr/>
        </p:nvSpPr>
        <p:spPr>
          <a:xfrm>
            <a:off x="4343400" y="3429000"/>
            <a:ext cx="492443" cy="707886"/>
          </a:xfrm>
          <a:prstGeom prst="rect">
            <a:avLst/>
          </a:prstGeom>
        </p:spPr>
        <p:txBody>
          <a:bodyPr wrap="none">
            <a:spAutoFit/>
          </a:bodyPr>
          <a:lstStyle/>
          <a:p>
            <a:r>
              <a:rPr lang="en-US" sz="4000" b="1" dirty="0" smtClean="0">
                <a:solidFill>
                  <a:srgbClr val="1F497D">
                    <a:lumMod val="20000"/>
                    <a:lumOff val="80000"/>
                  </a:srgbClr>
                </a:solidFill>
                <a:latin typeface="Courier New" pitchFamily="49" charset="0"/>
                <a:cs typeface="Courier New" pitchFamily="49" charset="0"/>
              </a:rPr>
              <a:t>+</a:t>
            </a:r>
            <a:endParaRPr lang="en-US" sz="4000" b="1" dirty="0"/>
          </a:p>
        </p:txBody>
      </p:sp>
      <p:sp>
        <p:nvSpPr>
          <p:cNvPr id="13" name="Rectangle 12"/>
          <p:cNvSpPr/>
          <p:nvPr/>
        </p:nvSpPr>
        <p:spPr>
          <a:xfrm>
            <a:off x="1143000" y="4648200"/>
            <a:ext cx="7543800" cy="1569660"/>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Can be used to generate 4bp 5’ overhangs (compatible with </a:t>
            </a:r>
            <a:r>
              <a:rPr lang="en-US" sz="2400" dirty="0" err="1" smtClean="0">
                <a:solidFill>
                  <a:srgbClr val="1F497D">
                    <a:lumMod val="20000"/>
                    <a:lumOff val="80000"/>
                  </a:srgbClr>
                </a:solidFill>
                <a:latin typeface="Calibri" pitchFamily="34" charset="0"/>
              </a:rPr>
              <a:t>BamHI</a:t>
            </a:r>
            <a:r>
              <a:rPr lang="en-US" sz="2400" dirty="0" smtClean="0">
                <a:solidFill>
                  <a:srgbClr val="1F497D">
                    <a:lumMod val="20000"/>
                    <a:lumOff val="80000"/>
                  </a:srgbClr>
                </a:solidFill>
                <a:latin typeface="Calibri" pitchFamily="34" charset="0"/>
              </a:rPr>
              <a:t>, </a:t>
            </a:r>
            <a:r>
              <a:rPr lang="en-US" sz="2400" dirty="0" err="1" smtClean="0">
                <a:solidFill>
                  <a:srgbClr val="1F497D">
                    <a:lumMod val="20000"/>
                    <a:lumOff val="80000"/>
                  </a:srgbClr>
                </a:solidFill>
                <a:latin typeface="Calibri" pitchFamily="34" charset="0"/>
              </a:rPr>
              <a:t>XbaI</a:t>
            </a:r>
            <a:r>
              <a:rPr lang="en-US" sz="2400" dirty="0" smtClean="0">
                <a:solidFill>
                  <a:srgbClr val="1F497D">
                    <a:lumMod val="20000"/>
                    <a:lumOff val="80000"/>
                  </a:srgbClr>
                </a:solidFill>
                <a:latin typeface="Calibri" pitchFamily="34" charset="0"/>
              </a:rPr>
              <a:t>, </a:t>
            </a:r>
            <a:r>
              <a:rPr lang="en-US" sz="2400" dirty="0" err="1" smtClean="0">
                <a:solidFill>
                  <a:srgbClr val="1F497D">
                    <a:lumMod val="20000"/>
                    <a:lumOff val="80000"/>
                  </a:srgbClr>
                </a:solidFill>
                <a:latin typeface="Calibri" pitchFamily="34" charset="0"/>
              </a:rPr>
              <a:t>HindIII</a:t>
            </a:r>
            <a:r>
              <a:rPr lang="en-US" sz="2400" dirty="0" smtClean="0">
                <a:solidFill>
                  <a:srgbClr val="1F497D">
                    <a:lumMod val="20000"/>
                    <a:lumOff val="80000"/>
                  </a:srgbClr>
                </a:solidFill>
                <a:latin typeface="Calibri" pitchFamily="34" charset="0"/>
              </a:rPr>
              <a:t>, </a:t>
            </a:r>
            <a:r>
              <a:rPr lang="en-US" sz="2400" dirty="0" err="1" smtClean="0">
                <a:solidFill>
                  <a:srgbClr val="1F497D">
                    <a:lumMod val="20000"/>
                    <a:lumOff val="80000"/>
                  </a:srgbClr>
                </a:solidFill>
                <a:latin typeface="Calibri" pitchFamily="34" charset="0"/>
              </a:rPr>
              <a:t>XhoI</a:t>
            </a:r>
            <a:r>
              <a:rPr lang="en-US" sz="2400" dirty="0" smtClean="0">
                <a:solidFill>
                  <a:srgbClr val="1F497D">
                    <a:lumMod val="20000"/>
                    <a:lumOff val="80000"/>
                  </a:srgbClr>
                </a:solidFill>
                <a:latin typeface="Calibri" pitchFamily="34" charset="0"/>
              </a:rPr>
              <a:t>, etc.</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Restriction site can be removed during cutting leading to “</a:t>
            </a:r>
            <a:r>
              <a:rPr lang="en-US" sz="2400" dirty="0" err="1" smtClean="0">
                <a:solidFill>
                  <a:srgbClr val="1F497D">
                    <a:lumMod val="20000"/>
                    <a:lumOff val="80000"/>
                  </a:srgbClr>
                </a:solidFill>
                <a:latin typeface="Calibri" pitchFamily="34" charset="0"/>
              </a:rPr>
              <a:t>scarless</a:t>
            </a:r>
            <a:r>
              <a:rPr lang="en-US" sz="2400" dirty="0" smtClean="0">
                <a:solidFill>
                  <a:srgbClr val="1F497D">
                    <a:lumMod val="20000"/>
                    <a:lumOff val="80000"/>
                  </a:srgbClr>
                </a:solidFill>
                <a:latin typeface="Calibri" pitchFamily="34" charset="0"/>
              </a:rPr>
              <a:t>” junctions</a:t>
            </a:r>
            <a:endParaRPr lang="en-US" dirty="0"/>
          </a:p>
        </p:txBody>
      </p:sp>
      <p:cxnSp>
        <p:nvCxnSpPr>
          <p:cNvPr id="15" name="Straight Arrow Connector 14"/>
          <p:cNvCxnSpPr/>
          <p:nvPr/>
        </p:nvCxnSpPr>
        <p:spPr>
          <a:xfrm rot="5400000">
            <a:off x="4343400" y="3124200"/>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b="1" dirty="0" smtClean="0">
                <a:solidFill>
                  <a:srgbClr val="1F497D">
                    <a:lumMod val="20000"/>
                    <a:lumOff val="80000"/>
                  </a:srgbClr>
                </a:solidFill>
                <a:latin typeface="Rockwell Extra Bold" pitchFamily="18" charset="0"/>
                <a:cs typeface="Arial" pitchFamily="34" charset="0"/>
              </a:rPr>
              <a:t>Inorganic </a:t>
            </a:r>
            <a:r>
              <a:rPr lang="en-US" sz="3200" b="1" dirty="0" err="1" smtClean="0">
                <a:solidFill>
                  <a:srgbClr val="1F497D">
                    <a:lumMod val="20000"/>
                    <a:lumOff val="80000"/>
                  </a:srgbClr>
                </a:solidFill>
                <a:latin typeface="Rockwell Extra Bold" pitchFamily="18" charset="0"/>
                <a:cs typeface="Arial" pitchFamily="34" charset="0"/>
              </a:rPr>
              <a:t>Pyrophasphatase</a:t>
            </a:r>
            <a:r>
              <a:rPr lang="en-US" sz="3200" b="1" dirty="0" smtClean="0">
                <a:solidFill>
                  <a:srgbClr val="1F497D">
                    <a:lumMod val="20000"/>
                    <a:lumOff val="80000"/>
                  </a:srgbClr>
                </a:solidFill>
                <a:latin typeface="Rockwell Extra Bold" pitchFamily="18" charset="0"/>
                <a:cs typeface="Arial" pitchFamily="34" charset="0"/>
              </a:rPr>
              <a:t> (IPP)</a:t>
            </a:r>
            <a:endParaRPr lang="en-US" sz="3200" b="1"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1066800" y="1143000"/>
            <a:ext cx="7924800" cy="3046988"/>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Some reactions used to manipulate DNAs are thermodynamically reversible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Most common:  T7 RNA Polymerase reactions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If pyrophosphate is released, the reactions can be made irreversible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IPP is a ubiquitous enzyme used to drive things to completion in cells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There are also </a:t>
            </a:r>
            <a:r>
              <a:rPr lang="en-US" sz="2400" dirty="0" err="1" smtClean="0">
                <a:solidFill>
                  <a:srgbClr val="1F497D">
                    <a:lumMod val="20000"/>
                    <a:lumOff val="80000"/>
                  </a:srgbClr>
                </a:solidFill>
                <a:latin typeface="Calibri" pitchFamily="34" charset="0"/>
              </a:rPr>
              <a:t>thermostable</a:t>
            </a:r>
            <a:r>
              <a:rPr lang="en-US" sz="2400" dirty="0" smtClean="0">
                <a:solidFill>
                  <a:srgbClr val="1F497D">
                    <a:lumMod val="20000"/>
                    <a:lumOff val="80000"/>
                  </a:srgbClr>
                </a:solidFill>
                <a:latin typeface="Calibri" pitchFamily="34" charset="0"/>
              </a:rPr>
              <a:t> versions of IPP</a:t>
            </a:r>
          </a:p>
        </p:txBody>
      </p:sp>
      <p:pic>
        <p:nvPicPr>
          <p:cNvPr id="7" name="Picture 6" descr="ipp.png"/>
          <p:cNvPicPr>
            <a:picLocks noChangeAspect="1"/>
          </p:cNvPicPr>
          <p:nvPr/>
        </p:nvPicPr>
        <p:blipFill>
          <a:blip r:embed="rId3" cstate="print"/>
          <a:stretch>
            <a:fillRect/>
          </a:stretch>
        </p:blipFill>
        <p:spPr>
          <a:xfrm>
            <a:off x="2286000" y="4648200"/>
            <a:ext cx="4838096" cy="16126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b="1" dirty="0" smtClean="0">
                <a:solidFill>
                  <a:srgbClr val="1F497D">
                    <a:lumMod val="20000"/>
                    <a:lumOff val="80000"/>
                  </a:srgbClr>
                </a:solidFill>
                <a:latin typeface="Rockwell Extra Bold" pitchFamily="18" charset="0"/>
                <a:cs typeface="Arial" pitchFamily="34" charset="0"/>
              </a:rPr>
              <a:t>T4 Polynucleotide </a:t>
            </a:r>
            <a:r>
              <a:rPr lang="en-US" sz="3200" b="1" dirty="0" err="1" smtClean="0">
                <a:solidFill>
                  <a:srgbClr val="1F497D">
                    <a:lumMod val="20000"/>
                    <a:lumOff val="80000"/>
                  </a:srgbClr>
                </a:solidFill>
                <a:latin typeface="Rockwell Extra Bold" pitchFamily="18" charset="0"/>
                <a:cs typeface="Arial" pitchFamily="34" charset="0"/>
              </a:rPr>
              <a:t>Kinase</a:t>
            </a:r>
            <a:r>
              <a:rPr lang="en-US" sz="3200" b="1" dirty="0" smtClean="0">
                <a:solidFill>
                  <a:srgbClr val="1F497D">
                    <a:lumMod val="20000"/>
                    <a:lumOff val="80000"/>
                  </a:srgbClr>
                </a:solidFill>
                <a:latin typeface="Rockwell Extra Bold" pitchFamily="18" charset="0"/>
                <a:cs typeface="Arial" pitchFamily="34" charset="0"/>
              </a:rPr>
              <a:t> (PNK)</a:t>
            </a:r>
            <a:endParaRPr lang="en-US" sz="3200" b="1"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1066800" y="1143000"/>
            <a:ext cx="7924800" cy="3046988"/>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Transfers a single phosphate on the 5’ hydroxyl of an RNA or DNA</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Uses the gamma phosphate of ATP as a phosphate source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on synthetic </a:t>
            </a:r>
            <a:r>
              <a:rPr lang="en-US" sz="2400" dirty="0" err="1" smtClean="0">
                <a:solidFill>
                  <a:srgbClr val="1F497D">
                    <a:lumMod val="20000"/>
                    <a:lumOff val="80000"/>
                  </a:srgbClr>
                </a:solidFill>
                <a:latin typeface="Calibri" pitchFamily="34" charset="0"/>
              </a:rPr>
              <a:t>oligonucleotides</a:t>
            </a:r>
            <a:r>
              <a:rPr lang="en-US" sz="2400" dirty="0" smtClean="0">
                <a:solidFill>
                  <a:srgbClr val="1F497D">
                    <a:lumMod val="20000"/>
                    <a:lumOff val="80000"/>
                  </a:srgbClr>
                </a:solidFill>
                <a:latin typeface="Calibri" pitchFamily="34" charset="0"/>
              </a:rPr>
              <a:t> so that they can be substrates for </a:t>
            </a:r>
            <a:r>
              <a:rPr lang="en-US" sz="2400" dirty="0" err="1" smtClean="0">
                <a:solidFill>
                  <a:srgbClr val="1F497D">
                    <a:lumMod val="20000"/>
                    <a:lumOff val="80000"/>
                  </a:srgbClr>
                </a:solidFill>
                <a:latin typeface="Calibri" pitchFamily="34" charset="0"/>
              </a:rPr>
              <a:t>ligase</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Not efficient on double-stranded DNAs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Also used for radioactive labeling of DNAs or RNAs using [gamma-P-32] ATP </a:t>
            </a:r>
          </a:p>
        </p:txBody>
      </p:sp>
      <p:pic>
        <p:nvPicPr>
          <p:cNvPr id="5" name="Picture 4" descr="atp.png"/>
          <p:cNvPicPr>
            <a:picLocks noChangeAspect="1"/>
          </p:cNvPicPr>
          <p:nvPr/>
        </p:nvPicPr>
        <p:blipFill>
          <a:blip r:embed="rId3" cstate="print"/>
          <a:stretch>
            <a:fillRect/>
          </a:stretch>
        </p:blipFill>
        <p:spPr>
          <a:xfrm>
            <a:off x="3352800" y="4165232"/>
            <a:ext cx="3555451" cy="2476485"/>
          </a:xfrm>
          <a:prstGeom prst="rect">
            <a:avLst/>
          </a:prstGeom>
        </p:spPr>
      </p:pic>
      <p:sp>
        <p:nvSpPr>
          <p:cNvPr id="8" name="Right Arrow 7"/>
          <p:cNvSpPr/>
          <p:nvPr/>
        </p:nvSpPr>
        <p:spPr>
          <a:xfrm rot="1869557">
            <a:off x="2668903" y="5003795"/>
            <a:ext cx="1066800" cy="304800"/>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143000"/>
            <a:ext cx="9144000" cy="707886"/>
          </a:xfrm>
          <a:prstGeom prst="rect">
            <a:avLst/>
          </a:prstGeom>
          <a:noFill/>
          <a:ln w="9525">
            <a:noFill/>
            <a:miter lim="800000"/>
            <a:headEnd/>
            <a:tailEnd/>
          </a:ln>
        </p:spPr>
        <p:txBody>
          <a:bodyPr wrap="square">
            <a:spAutoFit/>
          </a:bodyPr>
          <a:lstStyle/>
          <a:p>
            <a:pPr algn="ctr"/>
            <a:r>
              <a:rPr lang="en-US" sz="4000" dirty="0" err="1" smtClean="0">
                <a:solidFill>
                  <a:schemeClr val="bg1"/>
                </a:solidFill>
                <a:latin typeface="Rockwell Extra Bold" pitchFamily="18" charset="0"/>
                <a:cs typeface="Arial" pitchFamily="34" charset="0"/>
              </a:rPr>
              <a:t>Recombinases</a:t>
            </a:r>
            <a:endParaRPr lang="en-US" sz="4000" dirty="0">
              <a:solidFill>
                <a:schemeClr val="bg1"/>
              </a:solidFill>
              <a:latin typeface="Rockwell Extra Bold" pitchFamily="18" charset="0"/>
              <a:cs typeface="Arial" pitchFamily="34" charset="0"/>
            </a:endParaRPr>
          </a:p>
        </p:txBody>
      </p:sp>
      <p:sp>
        <p:nvSpPr>
          <p:cNvPr id="14" name="Rectangle 13"/>
          <p:cNvSpPr/>
          <p:nvPr/>
        </p:nvSpPr>
        <p:spPr>
          <a:xfrm>
            <a:off x="2971800" y="2133600"/>
            <a:ext cx="5791200" cy="830997"/>
          </a:xfrm>
          <a:prstGeom prst="rect">
            <a:avLst/>
          </a:prstGeom>
        </p:spPr>
        <p:txBody>
          <a:bodyPr wrap="square">
            <a:spAutoFit/>
          </a:bodyPr>
          <a:lstStyle/>
          <a:p>
            <a:pPr marL="457200" indent="-457200">
              <a:buFont typeface="Wingdings" pitchFamily="2" charset="2"/>
              <a:buChar char="§"/>
            </a:pPr>
            <a:r>
              <a:rPr lang="en-US" sz="2400" dirty="0" smtClean="0">
                <a:solidFill>
                  <a:schemeClr val="bg1"/>
                </a:solidFill>
                <a:latin typeface="Calibri" pitchFamily="34" charset="0"/>
              </a:rPr>
              <a:t>Site-specific ones</a:t>
            </a:r>
          </a:p>
          <a:p>
            <a:pPr marL="457200" indent="-457200">
              <a:buFont typeface="Wingdings" pitchFamily="2" charset="2"/>
              <a:buChar char="§"/>
            </a:pPr>
            <a:r>
              <a:rPr lang="en-US" sz="2400" dirty="0" smtClean="0">
                <a:solidFill>
                  <a:schemeClr val="bg1"/>
                </a:solidFill>
                <a:latin typeface="Calibri" pitchFamily="34" charset="0"/>
              </a:rPr>
              <a:t>Ones for homologous recombination</a:t>
            </a:r>
          </a:p>
        </p:txBody>
      </p:sp>
      <p:pic>
        <p:nvPicPr>
          <p:cNvPr id="7" name="Picture 6" descr="recombinase prototype.png"/>
          <p:cNvPicPr>
            <a:picLocks noChangeAspect="1"/>
          </p:cNvPicPr>
          <p:nvPr/>
        </p:nvPicPr>
        <p:blipFill>
          <a:blip r:embed="rId5" cstate="print"/>
          <a:stretch>
            <a:fillRect/>
          </a:stretch>
        </p:blipFill>
        <p:spPr>
          <a:xfrm>
            <a:off x="2743200" y="3124200"/>
            <a:ext cx="2958730" cy="3593651"/>
          </a:xfrm>
          <a:prstGeom prst="rect">
            <a:avLst/>
          </a:prstGeom>
        </p:spPr>
      </p:pic>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b="1" dirty="0" smtClean="0">
                <a:solidFill>
                  <a:srgbClr val="1F497D">
                    <a:lumMod val="20000"/>
                    <a:lumOff val="80000"/>
                  </a:srgbClr>
                </a:solidFill>
                <a:latin typeface="Rockwell Extra Bold" pitchFamily="18" charset="0"/>
                <a:cs typeface="Arial" pitchFamily="34" charset="0"/>
              </a:rPr>
              <a:t>Cre </a:t>
            </a:r>
            <a:r>
              <a:rPr lang="en-US" sz="3200" b="1" dirty="0" err="1" smtClean="0">
                <a:solidFill>
                  <a:srgbClr val="1F497D">
                    <a:lumMod val="20000"/>
                    <a:lumOff val="80000"/>
                  </a:srgbClr>
                </a:solidFill>
                <a:latin typeface="Rockwell Extra Bold" pitchFamily="18" charset="0"/>
                <a:cs typeface="Arial" pitchFamily="34" charset="0"/>
              </a:rPr>
              <a:t>Recombinase</a:t>
            </a:r>
            <a:endParaRPr lang="en-US" sz="3200" b="1"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1066800" y="990600"/>
            <a:ext cx="7924800" cy="1938992"/>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Recombines the sequence:</a:t>
            </a:r>
          </a:p>
          <a:p>
            <a:r>
              <a:rPr lang="en-US" sz="2400" dirty="0">
                <a:solidFill>
                  <a:srgbClr val="1F497D">
                    <a:lumMod val="20000"/>
                    <a:lumOff val="80000"/>
                  </a:srgbClr>
                </a:solidFill>
                <a:latin typeface="Calibri" pitchFamily="34" charset="0"/>
              </a:rPr>
              <a:t>	</a:t>
            </a:r>
            <a:r>
              <a:rPr lang="en-US" sz="2400" dirty="0" smtClean="0">
                <a:solidFill>
                  <a:srgbClr val="1F497D">
                    <a:lumMod val="20000"/>
                    <a:lumOff val="80000"/>
                  </a:srgbClr>
                </a:solidFill>
                <a:latin typeface="Calibri" pitchFamily="34" charset="0"/>
              </a:rPr>
              <a:t>ATAACTTCGTATA – NNNTANNN -TATACGAAGTTAT</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Parallel sites in a DNA result in excision</a:t>
            </a: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Antiparallel</a:t>
            </a:r>
            <a:r>
              <a:rPr lang="en-US" sz="2400" dirty="0" smtClean="0">
                <a:solidFill>
                  <a:srgbClr val="1F497D">
                    <a:lumMod val="20000"/>
                    <a:lumOff val="80000"/>
                  </a:srgbClr>
                </a:solidFill>
                <a:latin typeface="Calibri" pitchFamily="34" charset="0"/>
              </a:rPr>
              <a:t> sites result in inversion</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Often used for “</a:t>
            </a:r>
            <a:r>
              <a:rPr lang="en-US" sz="2400" dirty="0" err="1" smtClean="0">
                <a:solidFill>
                  <a:srgbClr val="1F497D">
                    <a:lumMod val="20000"/>
                    <a:lumOff val="80000"/>
                  </a:srgbClr>
                </a:solidFill>
                <a:latin typeface="Calibri" pitchFamily="34" charset="0"/>
              </a:rPr>
              <a:t>floxing</a:t>
            </a:r>
            <a:r>
              <a:rPr lang="en-US" sz="2400" dirty="0" smtClean="0">
                <a:solidFill>
                  <a:srgbClr val="1F497D">
                    <a:lumMod val="20000"/>
                    <a:lumOff val="80000"/>
                  </a:srgbClr>
                </a:solidFill>
                <a:latin typeface="Calibri" pitchFamily="34" charset="0"/>
              </a:rPr>
              <a:t>” a gene</a:t>
            </a:r>
          </a:p>
        </p:txBody>
      </p:sp>
      <p:cxnSp>
        <p:nvCxnSpPr>
          <p:cNvPr id="5" name="Straight Connector 4"/>
          <p:cNvCxnSpPr/>
          <p:nvPr/>
        </p:nvCxnSpPr>
        <p:spPr>
          <a:xfrm>
            <a:off x="838200" y="3352800"/>
            <a:ext cx="2971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990600" y="32004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276600" y="32004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752600" y="2971800"/>
            <a:ext cx="1066800" cy="685800"/>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rot="5400000">
            <a:off x="2058194" y="4190206"/>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95400" y="5181600"/>
            <a:ext cx="16764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2057400" y="50292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4876800" y="3352800"/>
            <a:ext cx="2971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5029200" y="32004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7315200" y="32004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791200" y="2971800"/>
            <a:ext cx="1066800" cy="685800"/>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5400000">
            <a:off x="6096794" y="4190206"/>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76800" y="5181600"/>
            <a:ext cx="2971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Right Arrow 19"/>
          <p:cNvSpPr/>
          <p:nvPr/>
        </p:nvSpPr>
        <p:spPr>
          <a:xfrm>
            <a:off x="5029200" y="50292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flipH="1">
            <a:off x="7315200" y="5029200"/>
            <a:ext cx="381000" cy="30480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flipH="1">
            <a:off x="5791200" y="4800600"/>
            <a:ext cx="1066800" cy="685800"/>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66800" y="5798403"/>
            <a:ext cx="7924800" cy="830997"/>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Many similar systems exist including the </a:t>
            </a:r>
            <a:r>
              <a:rPr lang="en-US" sz="2400" dirty="0" err="1" smtClean="0">
                <a:solidFill>
                  <a:srgbClr val="1F497D">
                    <a:lumMod val="20000"/>
                    <a:lumOff val="80000"/>
                  </a:srgbClr>
                </a:solidFill>
                <a:latin typeface="Calibri" pitchFamily="34" charset="0"/>
              </a:rPr>
              <a:t>Flp</a:t>
            </a:r>
            <a:r>
              <a:rPr lang="en-US" sz="2400" dirty="0" smtClean="0">
                <a:solidFill>
                  <a:srgbClr val="1F497D">
                    <a:lumMod val="20000"/>
                    <a:lumOff val="80000"/>
                  </a:srgbClr>
                </a:solidFill>
                <a:latin typeface="Calibri" pitchFamily="34" charset="0"/>
              </a:rPr>
              <a:t>/FRT and </a:t>
            </a:r>
            <a:r>
              <a:rPr lang="en-US" sz="2400" dirty="0" err="1" smtClean="0">
                <a:solidFill>
                  <a:srgbClr val="1F497D">
                    <a:lumMod val="20000"/>
                    <a:lumOff val="80000"/>
                  </a:srgbClr>
                </a:solidFill>
                <a:latin typeface="Calibri" pitchFamily="34" charset="0"/>
              </a:rPr>
              <a:t>Hin</a:t>
            </a:r>
            <a:r>
              <a:rPr lang="en-US" sz="2400" dirty="0" smtClean="0">
                <a:solidFill>
                  <a:srgbClr val="1F497D">
                    <a:lumMod val="20000"/>
                    <a:lumOff val="80000"/>
                  </a:srgbClr>
                </a:solidFill>
                <a:latin typeface="Calibri" pitchFamily="34" charset="0"/>
              </a:rPr>
              <a:t>/</a:t>
            </a:r>
            <a:r>
              <a:rPr lang="en-US" sz="2400" dirty="0" err="1" smtClean="0">
                <a:solidFill>
                  <a:srgbClr val="1F497D">
                    <a:lumMod val="20000"/>
                    <a:lumOff val="80000"/>
                  </a:srgbClr>
                </a:solidFill>
                <a:latin typeface="Calibri" pitchFamily="34" charset="0"/>
              </a:rPr>
              <a:t>hix</a:t>
            </a:r>
            <a:r>
              <a:rPr lang="en-US" sz="2400" dirty="0" smtClean="0">
                <a:solidFill>
                  <a:srgbClr val="1F497D">
                    <a:lumMod val="20000"/>
                    <a:lumOff val="80000"/>
                  </a:srgbClr>
                </a:solidFill>
                <a:latin typeface="Calibri" pitchFamily="34" charset="0"/>
              </a:rPr>
              <a:t> systems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b="1" dirty="0" smtClean="0">
                <a:solidFill>
                  <a:srgbClr val="1F497D">
                    <a:lumMod val="20000"/>
                    <a:lumOff val="80000"/>
                  </a:srgbClr>
                </a:solidFill>
                <a:latin typeface="Rockwell Extra Bold" pitchFamily="18" charset="0"/>
                <a:cs typeface="Arial" pitchFamily="34" charset="0"/>
              </a:rPr>
              <a:t>Phage </a:t>
            </a:r>
            <a:r>
              <a:rPr lang="en-US" sz="3200" b="1" i="1" dirty="0" err="1" smtClean="0">
                <a:solidFill>
                  <a:srgbClr val="1F497D">
                    <a:lumMod val="20000"/>
                    <a:lumOff val="80000"/>
                  </a:srgbClr>
                </a:solidFill>
                <a:latin typeface="Rockwell Extra Bold" pitchFamily="18" charset="0"/>
                <a:cs typeface="Arial" pitchFamily="34" charset="0"/>
              </a:rPr>
              <a:t>att</a:t>
            </a:r>
            <a:r>
              <a:rPr lang="en-US" sz="3200" b="1" dirty="0" smtClean="0">
                <a:solidFill>
                  <a:srgbClr val="1F497D">
                    <a:lumMod val="20000"/>
                    <a:lumOff val="80000"/>
                  </a:srgbClr>
                </a:solidFill>
                <a:latin typeface="Rockwell Extra Bold" pitchFamily="18" charset="0"/>
                <a:cs typeface="Arial" pitchFamily="34" charset="0"/>
              </a:rPr>
              <a:t> Sites</a:t>
            </a:r>
            <a:endParaRPr lang="en-US" sz="3200" b="1"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3733800" y="990600"/>
            <a:ext cx="5257800" cy="5632311"/>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Most </a:t>
            </a:r>
            <a:r>
              <a:rPr lang="en-US" sz="2400" dirty="0" err="1" smtClean="0">
                <a:solidFill>
                  <a:srgbClr val="1F497D">
                    <a:lumMod val="20000"/>
                    <a:lumOff val="80000"/>
                  </a:srgbClr>
                </a:solidFill>
                <a:latin typeface="Calibri" pitchFamily="34" charset="0"/>
              </a:rPr>
              <a:t>recombinases</a:t>
            </a:r>
            <a:r>
              <a:rPr lang="en-US" sz="2400" dirty="0" smtClean="0">
                <a:solidFill>
                  <a:srgbClr val="1F497D">
                    <a:lumMod val="20000"/>
                    <a:lumOff val="80000"/>
                  </a:srgbClr>
                </a:solidFill>
                <a:latin typeface="Calibri" pitchFamily="34" charset="0"/>
              </a:rPr>
              <a:t> act on asymmetric substrates</a:t>
            </a:r>
          </a:p>
          <a:p>
            <a:pPr marL="457200" indent="-457200">
              <a:buFont typeface="Wingdings" pitchFamily="2" charset="2"/>
              <a:buChar char="§"/>
            </a:pPr>
            <a:r>
              <a:rPr lang="en-US" sz="2400" dirty="0">
                <a:solidFill>
                  <a:srgbClr val="1F497D">
                    <a:lumMod val="20000"/>
                    <a:lumOff val="80000"/>
                  </a:srgbClr>
                </a:solidFill>
                <a:latin typeface="Calibri" pitchFamily="34" charset="0"/>
              </a:rPr>
              <a:t>The lox-like components are called </a:t>
            </a:r>
            <a:r>
              <a:rPr lang="en-US" sz="2400" i="1" dirty="0" err="1">
                <a:solidFill>
                  <a:srgbClr val="1F497D">
                    <a:lumMod val="20000"/>
                    <a:lumOff val="80000"/>
                  </a:srgbClr>
                </a:solidFill>
                <a:latin typeface="Calibri" pitchFamily="34" charset="0"/>
              </a:rPr>
              <a:t>att</a:t>
            </a:r>
            <a:r>
              <a:rPr lang="en-US" sz="2400" dirty="0">
                <a:solidFill>
                  <a:srgbClr val="1F497D">
                    <a:lumMod val="20000"/>
                    <a:lumOff val="80000"/>
                  </a:srgbClr>
                </a:solidFill>
                <a:latin typeface="Calibri" pitchFamily="34" charset="0"/>
              </a:rPr>
              <a:t> sites </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One of the most useful sets are the phi80, lambda, HK022, P21, P22, and phiC31 systems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 cre-like components are called </a:t>
            </a:r>
            <a:r>
              <a:rPr lang="en-US" sz="2400" dirty="0" err="1" smtClean="0">
                <a:solidFill>
                  <a:srgbClr val="1F497D">
                    <a:lumMod val="20000"/>
                    <a:lumOff val="80000"/>
                  </a:srgbClr>
                </a:solidFill>
                <a:latin typeface="Calibri" pitchFamily="34" charset="0"/>
              </a:rPr>
              <a:t>Int</a:t>
            </a:r>
            <a:r>
              <a:rPr lang="en-US" sz="2400" dirty="0" smtClean="0">
                <a:solidFill>
                  <a:srgbClr val="1F497D">
                    <a:lumMod val="20000"/>
                    <a:lumOff val="80000"/>
                  </a:srgbClr>
                </a:solidFill>
                <a:latin typeface="Calibri" pitchFamily="34" charset="0"/>
              </a:rPr>
              <a:t> </a:t>
            </a:r>
            <a:r>
              <a:rPr lang="en-US" sz="2400" dirty="0" err="1" smtClean="0">
                <a:solidFill>
                  <a:srgbClr val="1F497D">
                    <a:lumMod val="20000"/>
                    <a:lumOff val="80000"/>
                  </a:srgbClr>
                </a:solidFill>
                <a:latin typeface="Calibri" pitchFamily="34" charset="0"/>
              </a:rPr>
              <a:t>recombinases</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They also can include </a:t>
            </a:r>
            <a:r>
              <a:rPr lang="en-US" sz="2400" dirty="0" err="1" smtClean="0">
                <a:solidFill>
                  <a:srgbClr val="1F497D">
                    <a:lumMod val="20000"/>
                    <a:lumOff val="80000"/>
                  </a:srgbClr>
                </a:solidFill>
                <a:latin typeface="Calibri" pitchFamily="34" charset="0"/>
              </a:rPr>
              <a:t>Xis</a:t>
            </a:r>
            <a:r>
              <a:rPr lang="en-US" sz="2400" dirty="0" smtClean="0">
                <a:solidFill>
                  <a:srgbClr val="1F497D">
                    <a:lumMod val="20000"/>
                    <a:lumOff val="80000"/>
                  </a:srgbClr>
                </a:solidFill>
                <a:latin typeface="Calibri" pitchFamily="34" charset="0"/>
              </a:rPr>
              <a:t> protein which switches the preferred directionality</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for integrating DNAs into the genome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in the Gateway reaction</a:t>
            </a:r>
          </a:p>
        </p:txBody>
      </p:sp>
      <p:pic>
        <p:nvPicPr>
          <p:cNvPr id="30" name="Picture 29" descr="gateway rxn.png"/>
          <p:cNvPicPr>
            <a:picLocks noChangeAspect="1"/>
          </p:cNvPicPr>
          <p:nvPr/>
        </p:nvPicPr>
        <p:blipFill>
          <a:blip r:embed="rId3" cstate="print"/>
          <a:stretch>
            <a:fillRect/>
          </a:stretch>
        </p:blipFill>
        <p:spPr>
          <a:xfrm>
            <a:off x="152400" y="1447800"/>
            <a:ext cx="3860318" cy="40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b="1" dirty="0" smtClean="0">
                <a:solidFill>
                  <a:srgbClr val="1F497D">
                    <a:lumMod val="20000"/>
                    <a:lumOff val="80000"/>
                  </a:srgbClr>
                </a:solidFill>
                <a:latin typeface="Rockwell Extra Bold" pitchFamily="18" charset="0"/>
                <a:cs typeface="Arial" pitchFamily="34" charset="0"/>
              </a:rPr>
              <a:t>Homologous Recombination</a:t>
            </a:r>
            <a:endParaRPr lang="en-US" sz="3200" b="1" dirty="0">
              <a:solidFill>
                <a:srgbClr val="1F497D">
                  <a:lumMod val="20000"/>
                  <a:lumOff val="80000"/>
                </a:srgbClr>
              </a:solidFill>
              <a:latin typeface="Rockwell Extra Bold" pitchFamily="18" charset="0"/>
              <a:cs typeface="Arial" pitchFamily="34" charset="0"/>
            </a:endParaRPr>
          </a:p>
        </p:txBody>
      </p:sp>
      <p:sp>
        <p:nvSpPr>
          <p:cNvPr id="5" name="Rectangle 4"/>
          <p:cNvSpPr/>
          <p:nvPr/>
        </p:nvSpPr>
        <p:spPr>
          <a:xfrm>
            <a:off x="1066800" y="1150203"/>
            <a:ext cx="7924800" cy="4893647"/>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Yeast and </a:t>
            </a:r>
            <a:r>
              <a:rPr lang="en-US" sz="2400" i="1" dirty="0" smtClean="0">
                <a:solidFill>
                  <a:srgbClr val="1F497D">
                    <a:lumMod val="20000"/>
                    <a:lumOff val="80000"/>
                  </a:srgbClr>
                </a:solidFill>
                <a:latin typeface="Calibri" pitchFamily="34" charset="0"/>
              </a:rPr>
              <a:t>B. </a:t>
            </a:r>
            <a:r>
              <a:rPr lang="en-US" sz="2400" i="1" dirty="0" err="1" smtClean="0">
                <a:solidFill>
                  <a:srgbClr val="1F497D">
                    <a:lumMod val="20000"/>
                    <a:lumOff val="80000"/>
                  </a:srgbClr>
                </a:solidFill>
                <a:latin typeface="Calibri" pitchFamily="34" charset="0"/>
              </a:rPr>
              <a:t>subtilis</a:t>
            </a:r>
            <a:r>
              <a:rPr lang="en-US" sz="2400" dirty="0" smtClean="0">
                <a:solidFill>
                  <a:srgbClr val="1F497D">
                    <a:lumMod val="20000"/>
                    <a:lumOff val="80000"/>
                  </a:srgbClr>
                </a:solidFill>
                <a:latin typeface="Calibri" pitchFamily="34" charset="0"/>
              </a:rPr>
              <a:t> readily catalyze homologous recombination</a:t>
            </a:r>
          </a:p>
          <a:p>
            <a:pPr marL="457200" indent="-457200">
              <a:buFont typeface="Wingdings" pitchFamily="2" charset="2"/>
              <a:buChar char="§"/>
            </a:pPr>
            <a:r>
              <a:rPr lang="en-US" sz="2400" i="1" dirty="0" smtClean="0">
                <a:solidFill>
                  <a:srgbClr val="1F497D">
                    <a:lumMod val="20000"/>
                    <a:lumOff val="80000"/>
                  </a:srgbClr>
                </a:solidFill>
                <a:latin typeface="Calibri" pitchFamily="34" charset="0"/>
              </a:rPr>
              <a:t>E. coli</a:t>
            </a:r>
            <a:r>
              <a:rPr lang="en-US" sz="2400" dirty="0" smtClean="0">
                <a:solidFill>
                  <a:srgbClr val="1F497D">
                    <a:lumMod val="20000"/>
                    <a:lumOff val="80000"/>
                  </a:srgbClr>
                </a:solidFill>
                <a:latin typeface="Calibri" pitchFamily="34" charset="0"/>
              </a:rPr>
              <a:t> requires additional genes for it to be efficient</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 lambda Red genes (from lambda phage) are one such set of genes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for “</a:t>
            </a:r>
            <a:r>
              <a:rPr lang="en-US" sz="2400" dirty="0" err="1" smtClean="0">
                <a:solidFill>
                  <a:srgbClr val="1F497D">
                    <a:lumMod val="20000"/>
                    <a:lumOff val="80000"/>
                  </a:srgbClr>
                </a:solidFill>
                <a:latin typeface="Calibri" pitchFamily="34" charset="0"/>
              </a:rPr>
              <a:t>recombineering</a:t>
            </a:r>
            <a:r>
              <a:rPr lang="en-US" sz="2400" dirty="0" smtClean="0">
                <a:solidFill>
                  <a:srgbClr val="1F497D">
                    <a:lumMod val="20000"/>
                    <a:lumOff val="80000"/>
                  </a:srgbClr>
                </a:solidFill>
                <a:latin typeface="Calibri" pitchFamily="34" charset="0"/>
              </a:rPr>
              <a:t>” which is recombination-based manipulation of the genome or plasmids in </a:t>
            </a:r>
            <a:r>
              <a:rPr lang="en-US" sz="2400" i="1" dirty="0" smtClean="0">
                <a:solidFill>
                  <a:srgbClr val="1F497D">
                    <a:lumMod val="20000"/>
                    <a:lumOff val="80000"/>
                  </a:srgbClr>
                </a:solidFill>
                <a:latin typeface="Calibri" pitchFamily="34" charset="0"/>
              </a:rPr>
              <a:t>E. coli</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Often used for knocking out genes in </a:t>
            </a:r>
            <a:r>
              <a:rPr lang="en-US" sz="2400" i="1" dirty="0" smtClean="0">
                <a:solidFill>
                  <a:srgbClr val="1F497D">
                    <a:lumMod val="20000"/>
                    <a:lumOff val="80000"/>
                  </a:srgbClr>
                </a:solidFill>
                <a:latin typeface="Calibri" pitchFamily="34" charset="0"/>
              </a:rPr>
              <a:t>E. coli</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Endogenous </a:t>
            </a:r>
            <a:r>
              <a:rPr lang="en-US" sz="2400" dirty="0" err="1" smtClean="0">
                <a:solidFill>
                  <a:srgbClr val="1F497D">
                    <a:lumMod val="20000"/>
                    <a:lumOff val="80000"/>
                  </a:srgbClr>
                </a:solidFill>
                <a:latin typeface="Calibri" pitchFamily="34" charset="0"/>
              </a:rPr>
              <a:t>RecA</a:t>
            </a:r>
            <a:r>
              <a:rPr lang="en-US" sz="2400" dirty="0" smtClean="0">
                <a:solidFill>
                  <a:srgbClr val="1F497D">
                    <a:lumMod val="20000"/>
                    <a:lumOff val="80000"/>
                  </a:srgbClr>
                </a:solidFill>
                <a:latin typeface="Calibri" pitchFamily="34" charset="0"/>
              </a:rPr>
              <a:t> protein is also involved in the reaction</a:t>
            </a: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RecA</a:t>
            </a:r>
            <a:r>
              <a:rPr lang="en-US" sz="2400" dirty="0" smtClean="0">
                <a:solidFill>
                  <a:srgbClr val="1F497D">
                    <a:lumMod val="20000"/>
                    <a:lumOff val="80000"/>
                  </a:srgbClr>
                </a:solidFill>
                <a:latin typeface="Calibri" pitchFamily="34" charset="0"/>
              </a:rPr>
              <a:t> is a protein involved in DNA repair pathways that stabilizes single-stranded DNAs</a:t>
            </a: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RecA</a:t>
            </a:r>
            <a:r>
              <a:rPr lang="en-US" sz="2400" dirty="0" smtClean="0">
                <a:solidFill>
                  <a:srgbClr val="1F497D">
                    <a:lumMod val="20000"/>
                    <a:lumOff val="80000"/>
                  </a:srgbClr>
                </a:solidFill>
                <a:latin typeface="Calibri" pitchFamily="34" charset="0"/>
              </a:rPr>
              <a:t> can also be used to promote homologous recombination </a:t>
            </a:r>
            <a:r>
              <a:rPr lang="en-US" sz="2400" i="1" dirty="0" smtClean="0">
                <a:solidFill>
                  <a:srgbClr val="1F497D">
                    <a:lumMod val="20000"/>
                    <a:lumOff val="80000"/>
                  </a:srgbClr>
                </a:solidFill>
                <a:latin typeface="Calibri" pitchFamily="34" charset="0"/>
              </a:rPr>
              <a:t>in vitro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1828800" y="657761"/>
            <a:ext cx="5867400" cy="1323439"/>
          </a:xfrm>
          <a:prstGeom prst="rect">
            <a:avLst/>
          </a:prstGeom>
          <a:noFill/>
          <a:ln w="9525">
            <a:noFill/>
            <a:miter lim="800000"/>
            <a:headEnd/>
            <a:tailEnd/>
          </a:ln>
        </p:spPr>
        <p:txBody>
          <a:bodyPr wrap="square">
            <a:spAutoFit/>
          </a:bodyPr>
          <a:lstStyle/>
          <a:p>
            <a:pPr algn="ctr"/>
            <a:r>
              <a:rPr lang="en-US" sz="4000" dirty="0" smtClean="0">
                <a:solidFill>
                  <a:srgbClr val="1F497D">
                    <a:lumMod val="20000"/>
                    <a:lumOff val="80000"/>
                  </a:srgbClr>
                </a:solidFill>
                <a:latin typeface="Rockwell Extra Bold" pitchFamily="18" charset="0"/>
                <a:cs typeface="Arial" pitchFamily="34" charset="0"/>
              </a:rPr>
              <a:t>Questions to Ponder</a:t>
            </a:r>
            <a:endParaRPr lang="en-US" sz="4000" dirty="0">
              <a:solidFill>
                <a:srgbClr val="1F497D">
                  <a:lumMod val="20000"/>
                  <a:lumOff val="80000"/>
                </a:srgbClr>
              </a:solidFill>
              <a:latin typeface="Rockwell Extra Bold" pitchFamily="18" charset="0"/>
              <a:cs typeface="Arial" pitchFamily="34" charset="0"/>
            </a:endParaRPr>
          </a:p>
        </p:txBody>
      </p:sp>
      <p:pic>
        <p:nvPicPr>
          <p:cNvPr id="5" name="Picture 4" descr="ponder.png"/>
          <p:cNvPicPr>
            <a:picLocks noChangeAspect="1"/>
          </p:cNvPicPr>
          <p:nvPr/>
        </p:nvPicPr>
        <p:blipFill>
          <a:blip r:embed="rId3" cstate="print"/>
          <a:stretch>
            <a:fillRect/>
          </a:stretch>
        </p:blipFill>
        <p:spPr>
          <a:xfrm>
            <a:off x="2971800" y="2286000"/>
            <a:ext cx="3047619" cy="43809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399157"/>
            <a:ext cx="7924800" cy="6001643"/>
          </a:xfrm>
          <a:prstGeom prst="rect">
            <a:avLst/>
          </a:prstGeom>
        </p:spPr>
        <p:txBody>
          <a:bodyPr wrap="square">
            <a:spAutoFit/>
          </a:bodyPr>
          <a:lstStyle/>
          <a:p>
            <a:pPr marL="457200" indent="-457200"/>
            <a:r>
              <a:rPr lang="en-US" sz="2400" dirty="0" smtClean="0">
                <a:solidFill>
                  <a:srgbClr val="1F497D">
                    <a:lumMod val="20000"/>
                    <a:lumOff val="80000"/>
                  </a:srgbClr>
                </a:solidFill>
                <a:latin typeface="Calibri" pitchFamily="34" charset="0"/>
              </a:rPr>
              <a:t>1)  If I transcribed a DNA template with T7 RNA polymerase, and I wanted to label the 5’ end with radioactive P32 phosphate, what enzymes could I use?</a:t>
            </a:r>
          </a:p>
          <a:p>
            <a:pPr marL="457200" indent="-457200"/>
            <a:r>
              <a:rPr lang="en-US" sz="2400" dirty="0" smtClean="0">
                <a:solidFill>
                  <a:srgbClr val="1F497D">
                    <a:lumMod val="20000"/>
                    <a:lumOff val="80000"/>
                  </a:srgbClr>
                </a:solidFill>
                <a:latin typeface="Calibri" pitchFamily="34" charset="0"/>
              </a:rPr>
              <a:t>2)  If I took a plasmid containing the sequence:</a:t>
            </a:r>
          </a:p>
          <a:p>
            <a:pPr marL="457200" indent="-457200"/>
            <a:endParaRPr lang="en-US" sz="2400" dirty="0" smtClean="0">
              <a:solidFill>
                <a:srgbClr val="1F497D">
                  <a:lumMod val="20000"/>
                  <a:lumOff val="80000"/>
                </a:srgbClr>
              </a:solidFill>
              <a:latin typeface="Calibri" pitchFamily="34" charset="0"/>
            </a:endParaRPr>
          </a:p>
          <a:p>
            <a:pPr marL="457200" indent="-457200"/>
            <a:endParaRPr lang="en-US" sz="2400" dirty="0" smtClean="0">
              <a:solidFill>
                <a:srgbClr val="1F497D">
                  <a:lumMod val="20000"/>
                  <a:lumOff val="80000"/>
                </a:srgbClr>
              </a:solidFill>
              <a:latin typeface="Calibri" pitchFamily="34" charset="0"/>
            </a:endParaRPr>
          </a:p>
          <a:p>
            <a:pPr marL="457200" indent="-457200"/>
            <a:r>
              <a:rPr lang="en-US" sz="2400" dirty="0" smtClean="0">
                <a:solidFill>
                  <a:srgbClr val="1F497D">
                    <a:lumMod val="20000"/>
                    <a:lumOff val="80000"/>
                  </a:srgbClr>
                </a:solidFill>
                <a:latin typeface="Calibri" pitchFamily="34" charset="0"/>
              </a:rPr>
              <a:t>digested with </a:t>
            </a:r>
            <a:r>
              <a:rPr lang="en-US" sz="2400" dirty="0" err="1" smtClean="0">
                <a:solidFill>
                  <a:srgbClr val="1F497D">
                    <a:lumMod val="20000"/>
                    <a:lumOff val="80000"/>
                  </a:srgbClr>
                </a:solidFill>
                <a:latin typeface="Calibri" pitchFamily="34" charset="0"/>
              </a:rPr>
              <a:t>EcoRI</a:t>
            </a:r>
            <a:r>
              <a:rPr lang="en-US" sz="2400" dirty="0" smtClean="0">
                <a:solidFill>
                  <a:srgbClr val="1F497D">
                    <a:lumMod val="20000"/>
                    <a:lumOff val="80000"/>
                  </a:srgbClr>
                </a:solidFill>
                <a:latin typeface="Calibri" pitchFamily="34" charset="0"/>
              </a:rPr>
              <a:t>, digested with </a:t>
            </a:r>
            <a:r>
              <a:rPr lang="en-US" sz="2400" dirty="0" err="1" smtClean="0">
                <a:solidFill>
                  <a:srgbClr val="1F497D">
                    <a:lumMod val="20000"/>
                    <a:lumOff val="80000"/>
                  </a:srgbClr>
                </a:solidFill>
                <a:latin typeface="Calibri" pitchFamily="34" charset="0"/>
              </a:rPr>
              <a:t>Mung</a:t>
            </a:r>
            <a:r>
              <a:rPr lang="en-US" sz="2400" dirty="0" smtClean="0">
                <a:solidFill>
                  <a:srgbClr val="1F497D">
                    <a:lumMod val="20000"/>
                    <a:lumOff val="80000"/>
                  </a:srgbClr>
                </a:solidFill>
                <a:latin typeface="Calibri" pitchFamily="34" charset="0"/>
              </a:rPr>
              <a:t> Bean Nuclease, and then </a:t>
            </a:r>
            <a:r>
              <a:rPr lang="en-US" sz="2400" dirty="0" err="1" smtClean="0">
                <a:solidFill>
                  <a:srgbClr val="1F497D">
                    <a:lumMod val="20000"/>
                    <a:lumOff val="80000"/>
                  </a:srgbClr>
                </a:solidFill>
                <a:latin typeface="Calibri" pitchFamily="34" charset="0"/>
              </a:rPr>
              <a:t>ligated</a:t>
            </a:r>
            <a:r>
              <a:rPr lang="en-US" sz="2400" dirty="0" smtClean="0">
                <a:solidFill>
                  <a:srgbClr val="1F497D">
                    <a:lumMod val="20000"/>
                    <a:lumOff val="80000"/>
                  </a:srgbClr>
                </a:solidFill>
                <a:latin typeface="Calibri" pitchFamily="34" charset="0"/>
              </a:rPr>
              <a:t> with T4 DNA </a:t>
            </a:r>
            <a:r>
              <a:rPr lang="en-US" sz="2400" dirty="0" err="1" smtClean="0">
                <a:solidFill>
                  <a:srgbClr val="1F497D">
                    <a:lumMod val="20000"/>
                    <a:lumOff val="80000"/>
                  </a:srgbClr>
                </a:solidFill>
                <a:latin typeface="Calibri" pitchFamily="34" charset="0"/>
              </a:rPr>
              <a:t>Ligase</a:t>
            </a:r>
            <a:r>
              <a:rPr lang="en-US" sz="2400" dirty="0" smtClean="0">
                <a:solidFill>
                  <a:srgbClr val="1F497D">
                    <a:lumMod val="20000"/>
                    <a:lumOff val="80000"/>
                  </a:srgbClr>
                </a:solidFill>
                <a:latin typeface="Calibri" pitchFamily="34" charset="0"/>
              </a:rPr>
              <a:t>, what would the product be?</a:t>
            </a:r>
          </a:p>
          <a:p>
            <a:pPr marL="457200" indent="-457200"/>
            <a:r>
              <a:rPr lang="en-US" sz="2400" dirty="0" smtClean="0">
                <a:solidFill>
                  <a:srgbClr val="1F497D">
                    <a:lumMod val="20000"/>
                    <a:lumOff val="80000"/>
                  </a:srgbClr>
                </a:solidFill>
                <a:latin typeface="Calibri" pitchFamily="34" charset="0"/>
              </a:rPr>
              <a:t>3)  What’s wrong with this construction file?</a:t>
            </a:r>
          </a:p>
          <a:p>
            <a:pPr marL="457200" indent="-457200"/>
            <a:endParaRPr lang="en-US" sz="2400" dirty="0" smtClean="0">
              <a:solidFill>
                <a:srgbClr val="1F497D">
                  <a:lumMod val="20000"/>
                  <a:lumOff val="80000"/>
                </a:srgbClr>
              </a:solidFill>
              <a:latin typeface="Calibri" pitchFamily="34" charset="0"/>
            </a:endParaRPr>
          </a:p>
          <a:p>
            <a:pPr marL="457200" indent="-457200"/>
            <a:endParaRPr lang="en-US" sz="2400" dirty="0" smtClean="0">
              <a:solidFill>
                <a:srgbClr val="1F497D">
                  <a:lumMod val="20000"/>
                  <a:lumOff val="80000"/>
                </a:srgbClr>
              </a:solidFill>
              <a:latin typeface="Calibri" pitchFamily="34" charset="0"/>
            </a:endParaRPr>
          </a:p>
          <a:p>
            <a:pPr marL="457200" indent="-457200"/>
            <a:endParaRPr lang="en-US" sz="2400" dirty="0" smtClean="0">
              <a:solidFill>
                <a:srgbClr val="1F497D">
                  <a:lumMod val="20000"/>
                  <a:lumOff val="80000"/>
                </a:srgbClr>
              </a:solidFill>
              <a:latin typeface="Calibri" pitchFamily="34" charset="0"/>
            </a:endParaRPr>
          </a:p>
          <a:p>
            <a:pPr marL="457200" indent="-457200"/>
            <a:endParaRPr lang="en-US" sz="2400" dirty="0" smtClean="0">
              <a:solidFill>
                <a:srgbClr val="1F497D">
                  <a:lumMod val="20000"/>
                  <a:lumOff val="80000"/>
                </a:srgbClr>
              </a:solidFill>
              <a:latin typeface="Calibri" pitchFamily="34" charset="0"/>
            </a:endParaRPr>
          </a:p>
          <a:p>
            <a:pPr marL="457200" indent="-457200"/>
            <a:endParaRPr lang="en-US" sz="2400" dirty="0" smtClean="0">
              <a:solidFill>
                <a:srgbClr val="1F497D">
                  <a:lumMod val="20000"/>
                  <a:lumOff val="80000"/>
                </a:srgbClr>
              </a:solidFill>
              <a:latin typeface="Calibri" pitchFamily="34" charset="0"/>
            </a:endParaRPr>
          </a:p>
          <a:p>
            <a:pPr marL="457200" indent="-457200"/>
            <a:r>
              <a:rPr lang="en-US" sz="2400" dirty="0" smtClean="0">
                <a:solidFill>
                  <a:srgbClr val="1F497D">
                    <a:lumMod val="20000"/>
                    <a:lumOff val="80000"/>
                  </a:srgbClr>
                </a:solidFill>
                <a:latin typeface="Calibri" pitchFamily="34" charset="0"/>
              </a:rPr>
              <a:t>How could you fix it?</a:t>
            </a:r>
          </a:p>
        </p:txBody>
      </p:sp>
      <p:sp>
        <p:nvSpPr>
          <p:cNvPr id="4" name="Rectangle 3"/>
          <p:cNvSpPr/>
          <p:nvPr/>
        </p:nvSpPr>
        <p:spPr>
          <a:xfrm>
            <a:off x="2667000" y="1999357"/>
            <a:ext cx="4416594" cy="477054"/>
          </a:xfrm>
          <a:prstGeom prst="rect">
            <a:avLst/>
          </a:prstGeom>
        </p:spPr>
        <p:txBody>
          <a:bodyPr wrap="none">
            <a:spAutoFit/>
          </a:bodyPr>
          <a:lstStyle/>
          <a:p>
            <a:r>
              <a:rPr lang="en-US" sz="2500" dirty="0" smtClean="0">
                <a:solidFill>
                  <a:srgbClr val="1F497D">
                    <a:lumMod val="20000"/>
                    <a:lumOff val="80000"/>
                  </a:srgbClr>
                </a:solidFill>
                <a:latin typeface="Courier New" pitchFamily="49" charset="0"/>
                <a:cs typeface="Courier New" pitchFamily="49" charset="0"/>
              </a:rPr>
              <a:t>…</a:t>
            </a:r>
            <a:r>
              <a:rPr lang="en-US" sz="2500" dirty="0" err="1" smtClean="0">
                <a:solidFill>
                  <a:srgbClr val="1F497D">
                    <a:lumMod val="20000"/>
                    <a:lumOff val="80000"/>
                  </a:srgbClr>
                </a:solidFill>
                <a:latin typeface="Courier New" pitchFamily="49" charset="0"/>
                <a:cs typeface="Courier New" pitchFamily="49" charset="0"/>
              </a:rPr>
              <a:t>gatttctgGAATTCgcggcc</a:t>
            </a:r>
            <a:r>
              <a:rPr lang="en-US" sz="2500" dirty="0" smtClean="0">
                <a:solidFill>
                  <a:srgbClr val="1F497D">
                    <a:lumMod val="20000"/>
                    <a:lumOff val="80000"/>
                  </a:srgbClr>
                </a:solidFill>
                <a:latin typeface="Courier New" pitchFamily="49" charset="0"/>
                <a:cs typeface="Courier New" pitchFamily="49" charset="0"/>
              </a:rPr>
              <a:t>…</a:t>
            </a:r>
            <a:endParaRPr lang="en-US" sz="2500" dirty="0">
              <a:latin typeface="Courier New" pitchFamily="49" charset="0"/>
              <a:cs typeface="Courier New" pitchFamily="49" charset="0"/>
            </a:endParaRPr>
          </a:p>
        </p:txBody>
      </p:sp>
      <p:sp>
        <p:nvSpPr>
          <p:cNvPr id="6" name="Rectangle 5"/>
          <p:cNvSpPr/>
          <p:nvPr/>
        </p:nvSpPr>
        <p:spPr>
          <a:xfrm>
            <a:off x="2209800" y="4209157"/>
            <a:ext cx="6629400" cy="1692771"/>
          </a:xfrm>
          <a:prstGeom prst="rect">
            <a:avLst/>
          </a:prstGeom>
        </p:spPr>
        <p:txBody>
          <a:bodyPr wrap="square">
            <a:spAutoFit/>
          </a:bodyPr>
          <a:lstStyle/>
          <a:p>
            <a:r>
              <a:rPr lang="en-US" sz="1300" dirty="0" smtClean="0">
                <a:solidFill>
                  <a:schemeClr val="tx2">
                    <a:lumMod val="20000"/>
                    <a:lumOff val="80000"/>
                  </a:schemeClr>
                </a:solidFill>
                <a:latin typeface="Courier New" pitchFamily="49" charset="0"/>
                <a:cs typeface="Courier New" pitchFamily="49" charset="0"/>
              </a:rPr>
              <a:t>Anneal </a:t>
            </a:r>
            <a:r>
              <a:rPr lang="en-US" sz="1300" dirty="0" err="1" smtClean="0">
                <a:solidFill>
                  <a:schemeClr val="tx2">
                    <a:lumMod val="20000"/>
                    <a:lumOff val="80000"/>
                  </a:schemeClr>
                </a:solidFill>
                <a:latin typeface="Courier New" pitchFamily="49" charset="0"/>
                <a:cs typeface="Courier New" pitchFamily="49" charset="0"/>
              </a:rPr>
              <a:t>oligos</a:t>
            </a:r>
            <a:r>
              <a:rPr lang="en-US" sz="1300" dirty="0" smtClean="0">
                <a:solidFill>
                  <a:schemeClr val="tx2">
                    <a:lumMod val="20000"/>
                    <a:lumOff val="80000"/>
                  </a:schemeClr>
                </a:solidFill>
                <a:latin typeface="Courier New" pitchFamily="49" charset="0"/>
                <a:cs typeface="Courier New" pitchFamily="49" charset="0"/>
              </a:rPr>
              <a:t> ca9393/ca9394       (49 </a:t>
            </a:r>
            <a:r>
              <a:rPr lang="en-US" sz="1300" dirty="0" err="1" smtClean="0">
                <a:solidFill>
                  <a:schemeClr val="tx2">
                    <a:lumMod val="20000"/>
                    <a:lumOff val="80000"/>
                  </a:schemeClr>
                </a:solidFill>
                <a:latin typeface="Courier New" pitchFamily="49" charset="0"/>
                <a:cs typeface="Courier New" pitchFamily="49" charset="0"/>
              </a:rPr>
              <a:t>bp</a:t>
            </a:r>
            <a:r>
              <a:rPr lang="en-US" sz="1300" dirty="0" smtClean="0">
                <a:solidFill>
                  <a:schemeClr val="tx2">
                    <a:lumMod val="20000"/>
                    <a:lumOff val="80000"/>
                  </a:schemeClr>
                </a:solidFill>
                <a:latin typeface="Courier New" pitchFamily="49" charset="0"/>
                <a:cs typeface="Courier New" pitchFamily="49" charset="0"/>
              </a:rPr>
              <a:t>)</a:t>
            </a:r>
          </a:p>
          <a:p>
            <a:r>
              <a:rPr lang="en-US" sz="1300" dirty="0" smtClean="0">
                <a:solidFill>
                  <a:schemeClr val="tx2">
                    <a:lumMod val="20000"/>
                    <a:lumOff val="80000"/>
                  </a:schemeClr>
                </a:solidFill>
                <a:latin typeface="Courier New" pitchFamily="49" charset="0"/>
                <a:cs typeface="Courier New" pitchFamily="49" charset="0"/>
              </a:rPr>
              <a:t>Sub into pBca9145-Bca1144#5       (</a:t>
            </a:r>
            <a:r>
              <a:rPr lang="en-US" sz="1300" dirty="0" err="1" smtClean="0">
                <a:solidFill>
                  <a:schemeClr val="tx2">
                    <a:lumMod val="20000"/>
                    <a:lumOff val="80000"/>
                  </a:schemeClr>
                </a:solidFill>
                <a:latin typeface="Courier New" pitchFamily="49" charset="0"/>
                <a:cs typeface="Courier New" pitchFamily="49" charset="0"/>
              </a:rPr>
              <a:t>EcoRI</a:t>
            </a:r>
            <a:r>
              <a:rPr lang="en-US" sz="1300" dirty="0" smtClean="0">
                <a:solidFill>
                  <a:schemeClr val="tx2">
                    <a:lumMod val="20000"/>
                    <a:lumOff val="80000"/>
                  </a:schemeClr>
                </a:solidFill>
                <a:latin typeface="Courier New" pitchFamily="49" charset="0"/>
                <a:cs typeface="Courier New" pitchFamily="49" charset="0"/>
              </a:rPr>
              <a:t>/</a:t>
            </a:r>
            <a:r>
              <a:rPr lang="en-US" sz="1300" dirty="0" err="1" smtClean="0">
                <a:solidFill>
                  <a:schemeClr val="tx2">
                    <a:lumMod val="20000"/>
                    <a:lumOff val="80000"/>
                  </a:schemeClr>
                </a:solidFill>
                <a:latin typeface="Courier New" pitchFamily="49" charset="0"/>
                <a:cs typeface="Courier New" pitchFamily="49" charset="0"/>
              </a:rPr>
              <a:t>BamHI</a:t>
            </a:r>
            <a:r>
              <a:rPr lang="en-US" sz="1300" dirty="0" smtClean="0">
                <a:solidFill>
                  <a:schemeClr val="tx2">
                    <a:lumMod val="20000"/>
                    <a:lumOff val="80000"/>
                  </a:schemeClr>
                </a:solidFill>
                <a:latin typeface="Courier New" pitchFamily="49" charset="0"/>
                <a:cs typeface="Courier New" pitchFamily="49" charset="0"/>
              </a:rPr>
              <a:t>, 2057+910, L)</a:t>
            </a:r>
          </a:p>
          <a:p>
            <a:r>
              <a:rPr lang="en-US" sz="1300" dirty="0" smtClean="0">
                <a:solidFill>
                  <a:schemeClr val="tx2">
                    <a:lumMod val="20000"/>
                    <a:lumOff val="80000"/>
                  </a:schemeClr>
                </a:solidFill>
                <a:latin typeface="Courier New" pitchFamily="49" charset="0"/>
                <a:cs typeface="Courier New" pitchFamily="49" charset="0"/>
              </a:rPr>
              <a:t>Product is pBca9145-Bca9393</a:t>
            </a:r>
          </a:p>
          <a:p>
            <a:r>
              <a:rPr lang="en-US" sz="1300" dirty="0" smtClean="0">
                <a:solidFill>
                  <a:schemeClr val="tx2">
                    <a:lumMod val="20000"/>
                    <a:lumOff val="80000"/>
                  </a:schemeClr>
                </a:solidFill>
                <a:latin typeface="Courier New" pitchFamily="49" charset="0"/>
                <a:cs typeface="Courier New" pitchFamily="49" charset="0"/>
              </a:rPr>
              <a:t>----------------------------</a:t>
            </a:r>
          </a:p>
          <a:p>
            <a:r>
              <a:rPr lang="en-US" sz="1300" dirty="0" smtClean="0">
                <a:solidFill>
                  <a:schemeClr val="tx2">
                    <a:lumMod val="20000"/>
                    <a:lumOff val="80000"/>
                  </a:schemeClr>
                </a:solidFill>
                <a:latin typeface="Courier New" pitchFamily="49" charset="0"/>
                <a:cs typeface="Courier New" pitchFamily="49" charset="0"/>
              </a:rPr>
              <a:t>ca9393   Forward </a:t>
            </a:r>
            <a:r>
              <a:rPr lang="en-US" sz="1300" dirty="0" err="1" smtClean="0">
                <a:solidFill>
                  <a:schemeClr val="tx2">
                    <a:lumMod val="20000"/>
                    <a:lumOff val="80000"/>
                  </a:schemeClr>
                </a:solidFill>
                <a:latin typeface="Courier New" pitchFamily="49" charset="0"/>
                <a:cs typeface="Courier New" pitchFamily="49" charset="0"/>
              </a:rPr>
              <a:t>oligo</a:t>
            </a:r>
            <a:r>
              <a:rPr lang="en-US" sz="1300" dirty="0" smtClean="0">
                <a:solidFill>
                  <a:schemeClr val="tx2">
                    <a:lumMod val="20000"/>
                    <a:lumOff val="80000"/>
                  </a:schemeClr>
                </a:solidFill>
                <a:latin typeface="Courier New" pitchFamily="49" charset="0"/>
                <a:cs typeface="Courier New" pitchFamily="49" charset="0"/>
              </a:rPr>
              <a:t>  </a:t>
            </a:r>
            <a:r>
              <a:rPr lang="en-US" sz="1300" dirty="0" err="1" smtClean="0">
                <a:solidFill>
                  <a:schemeClr val="tx2">
                    <a:lumMod val="20000"/>
                    <a:lumOff val="80000"/>
                  </a:schemeClr>
                </a:solidFill>
                <a:latin typeface="Courier New" pitchFamily="49" charset="0"/>
                <a:cs typeface="Courier New" pitchFamily="49" charset="0"/>
              </a:rPr>
              <a:t>AATTCatgAGATCTcaggcatcaaataaaacgaaaggctcagtcgaaaG</a:t>
            </a:r>
            <a:endParaRPr lang="en-US" sz="1300" dirty="0" smtClean="0">
              <a:solidFill>
                <a:schemeClr val="tx2">
                  <a:lumMod val="20000"/>
                  <a:lumOff val="80000"/>
                </a:schemeClr>
              </a:solidFill>
              <a:latin typeface="Courier New" pitchFamily="49" charset="0"/>
              <a:cs typeface="Courier New" pitchFamily="49" charset="0"/>
            </a:endParaRPr>
          </a:p>
          <a:p>
            <a:r>
              <a:rPr lang="en-US" sz="1300" dirty="0" smtClean="0">
                <a:solidFill>
                  <a:schemeClr val="tx2">
                    <a:lumMod val="20000"/>
                    <a:lumOff val="80000"/>
                  </a:schemeClr>
                </a:solidFill>
                <a:latin typeface="Courier New" pitchFamily="49" charset="0"/>
                <a:cs typeface="Courier New" pitchFamily="49" charset="0"/>
              </a:rPr>
              <a:t>ca9394   Reverse </a:t>
            </a:r>
            <a:r>
              <a:rPr lang="en-US" sz="1300" dirty="0" err="1" smtClean="0">
                <a:solidFill>
                  <a:schemeClr val="tx2">
                    <a:lumMod val="20000"/>
                    <a:lumOff val="80000"/>
                  </a:schemeClr>
                </a:solidFill>
                <a:latin typeface="Courier New" pitchFamily="49" charset="0"/>
                <a:cs typeface="Courier New" pitchFamily="49" charset="0"/>
              </a:rPr>
              <a:t>oligo</a:t>
            </a:r>
            <a:r>
              <a:rPr lang="en-US" sz="1300" dirty="0" smtClean="0">
                <a:solidFill>
                  <a:schemeClr val="tx2">
                    <a:lumMod val="20000"/>
                    <a:lumOff val="80000"/>
                  </a:schemeClr>
                </a:solidFill>
                <a:latin typeface="Courier New" pitchFamily="49" charset="0"/>
                <a:cs typeface="Courier New" pitchFamily="49" charset="0"/>
              </a:rPr>
              <a:t>  </a:t>
            </a:r>
            <a:r>
              <a:rPr lang="en-US" sz="1300" dirty="0" err="1" smtClean="0">
                <a:solidFill>
                  <a:schemeClr val="tx2">
                    <a:lumMod val="20000"/>
                    <a:lumOff val="80000"/>
                  </a:schemeClr>
                </a:solidFill>
                <a:latin typeface="Courier New" pitchFamily="49" charset="0"/>
                <a:cs typeface="Courier New" pitchFamily="49" charset="0"/>
              </a:rPr>
              <a:t>GATCCtttcgactgagcctttcgttttatttgatgcctgAGATCTcatG</a:t>
            </a:r>
            <a:endParaRPr lang="en-US" sz="1300" dirty="0">
              <a:solidFill>
                <a:schemeClr val="tx2">
                  <a:lumMod val="20000"/>
                  <a:lumOff val="80000"/>
                </a:schemeClr>
              </a:solidFill>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Type II</a:t>
            </a:r>
            <a:r>
              <a:rPr lang="en-US" sz="3200" dirty="0" smtClean="0">
                <a:solidFill>
                  <a:schemeClr val="accent2">
                    <a:lumMod val="60000"/>
                    <a:lumOff val="40000"/>
                  </a:schemeClr>
                </a:solidFill>
                <a:latin typeface="Rockwell Extra Bold" pitchFamily="18" charset="0"/>
                <a:cs typeface="Arial" pitchFamily="34" charset="0"/>
              </a:rPr>
              <a:t>G</a:t>
            </a:r>
            <a:r>
              <a:rPr lang="en-US" sz="3200" dirty="0" smtClean="0">
                <a:solidFill>
                  <a:srgbClr val="1F497D">
                    <a:lumMod val="20000"/>
                    <a:lumOff val="80000"/>
                  </a:srgbClr>
                </a:solidFill>
                <a:latin typeface="Rockwell Extra Bold" pitchFamily="18" charset="0"/>
                <a:cs typeface="Arial" pitchFamily="34" charset="0"/>
              </a:rPr>
              <a:t> Restriction </a:t>
            </a:r>
            <a:r>
              <a:rPr lang="en-US" sz="3200" dirty="0" err="1" smtClean="0">
                <a:solidFill>
                  <a:srgbClr val="1F497D">
                    <a:lumMod val="20000"/>
                    <a:lumOff val="80000"/>
                  </a:srgbClr>
                </a:solidFill>
                <a:latin typeface="Rockwell Extra Bold" pitchFamily="18" charset="0"/>
                <a:cs typeface="Arial" pitchFamily="34" charset="0"/>
              </a:rPr>
              <a:t>Endonucleases</a:t>
            </a:r>
            <a:endParaRPr lang="en-US" sz="3200"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533400" y="1295400"/>
            <a:ext cx="3958135" cy="461665"/>
          </a:xfrm>
          <a:prstGeom prst="rect">
            <a:avLst/>
          </a:prstGeom>
        </p:spPr>
        <p:txBody>
          <a:bodyPr wrap="none">
            <a:spAutoFit/>
          </a:bodyPr>
          <a:lstStyle/>
          <a:p>
            <a:r>
              <a:rPr lang="en-US" sz="2400" dirty="0" err="1" smtClean="0">
                <a:solidFill>
                  <a:schemeClr val="tx2">
                    <a:lumMod val="20000"/>
                    <a:lumOff val="80000"/>
                  </a:schemeClr>
                </a:solidFill>
              </a:rPr>
              <a:t>BseRI</a:t>
            </a:r>
            <a:r>
              <a:rPr lang="en-US" sz="2400" dirty="0" smtClean="0">
                <a:solidFill>
                  <a:schemeClr val="tx2">
                    <a:lumMod val="20000"/>
                    <a:lumOff val="80000"/>
                  </a:schemeClr>
                </a:solidFill>
              </a:rPr>
              <a:t>       GAGGAG (10/8) </a:t>
            </a:r>
            <a:endParaRPr lang="en-US" sz="2400" dirty="0">
              <a:solidFill>
                <a:schemeClr val="tx2">
                  <a:lumMod val="20000"/>
                  <a:lumOff val="80000"/>
                </a:schemeClr>
              </a:solidFill>
            </a:endParaRPr>
          </a:p>
        </p:txBody>
      </p:sp>
      <p:sp>
        <p:nvSpPr>
          <p:cNvPr id="7" name="TextBox 6"/>
          <p:cNvSpPr txBox="1"/>
          <p:nvPr/>
        </p:nvSpPr>
        <p:spPr>
          <a:xfrm>
            <a:off x="1295400" y="1981200"/>
            <a:ext cx="69342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GAGGAG</a:t>
            </a:r>
            <a:r>
              <a:rPr lang="en-US" sz="2400" dirty="0" smtClean="0">
                <a:solidFill>
                  <a:schemeClr val="tx2">
                    <a:lumMod val="20000"/>
                    <a:lumOff val="80000"/>
                  </a:schemeClr>
                </a:solidFill>
                <a:latin typeface="Courier New" pitchFamily="49" charset="0"/>
                <a:cs typeface="Courier New" pitchFamily="49" charset="0"/>
              </a:rPr>
              <a:t>gctggccg</a:t>
            </a:r>
            <a:r>
              <a:rPr lang="en-US" sz="2400" dirty="0" smtClean="0">
                <a:solidFill>
                  <a:schemeClr val="accent6">
                    <a:lumMod val="60000"/>
                    <a:lumOff val="40000"/>
                  </a:schemeClr>
                </a:solidFill>
                <a:latin typeface="Courier New" pitchFamily="49" charset="0"/>
                <a:cs typeface="Courier New" pitchFamily="49" charset="0"/>
              </a:rPr>
              <a:t>ga</a:t>
            </a:r>
            <a:r>
              <a:rPr lang="en-US" sz="2400" dirty="0" smtClean="0">
                <a:solidFill>
                  <a:schemeClr val="tx2">
                    <a:lumMod val="20000"/>
                    <a:lumOff val="80000"/>
                  </a:schemeClr>
                </a:solidFill>
                <a:latin typeface="Courier New" pitchFamily="49" charset="0"/>
                <a:cs typeface="Courier New" pitchFamily="49" charset="0"/>
              </a:rPr>
              <a:t>aaaaga…-3’</a:t>
            </a: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CTCCTC</a:t>
            </a:r>
            <a:r>
              <a:rPr lang="en-US" sz="2400" dirty="0" smtClean="0">
                <a:solidFill>
                  <a:schemeClr val="tx2">
                    <a:lumMod val="20000"/>
                    <a:lumOff val="80000"/>
                  </a:schemeClr>
                </a:solidFill>
                <a:latin typeface="Courier New" pitchFamily="49" charset="0"/>
                <a:cs typeface="Courier New" pitchFamily="49" charset="0"/>
              </a:rPr>
              <a:t>cgaccggc</a:t>
            </a:r>
            <a:r>
              <a:rPr lang="en-US" sz="2400" dirty="0" smtClean="0">
                <a:solidFill>
                  <a:schemeClr val="accent6">
                    <a:lumMod val="60000"/>
                    <a:lumOff val="40000"/>
                  </a:schemeClr>
                </a:solidFill>
                <a:latin typeface="Courier New" pitchFamily="49" charset="0"/>
                <a:cs typeface="Courier New" pitchFamily="49" charset="0"/>
              </a:rPr>
              <a:t>ct</a:t>
            </a:r>
            <a:r>
              <a:rPr lang="en-US" sz="2400" dirty="0" smtClean="0">
                <a:solidFill>
                  <a:schemeClr val="tx2">
                    <a:lumMod val="20000"/>
                    <a:lumOff val="80000"/>
                  </a:schemeClr>
                </a:solidFill>
                <a:latin typeface="Courier New" pitchFamily="49" charset="0"/>
                <a:cs typeface="Courier New" pitchFamily="49" charset="0"/>
              </a:rPr>
              <a:t>ttttct…-5’</a:t>
            </a:r>
          </a:p>
        </p:txBody>
      </p:sp>
      <p:sp>
        <p:nvSpPr>
          <p:cNvPr id="9" name="TextBox 8"/>
          <p:cNvSpPr txBox="1"/>
          <p:nvPr/>
        </p:nvSpPr>
        <p:spPr>
          <a:xfrm>
            <a:off x="152400" y="3048000"/>
            <a:ext cx="46482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GAGGAG</a:t>
            </a:r>
            <a:r>
              <a:rPr lang="en-US" sz="2400" dirty="0" smtClean="0">
                <a:solidFill>
                  <a:schemeClr val="tx2">
                    <a:lumMod val="20000"/>
                    <a:lumOff val="80000"/>
                  </a:schemeClr>
                </a:solidFill>
                <a:latin typeface="Courier New" pitchFamily="49" charset="0"/>
                <a:cs typeface="Courier New" pitchFamily="49" charset="0"/>
              </a:rPr>
              <a:t>gctggccg</a:t>
            </a:r>
            <a:r>
              <a:rPr lang="en-US" sz="2400" dirty="0" smtClean="0">
                <a:solidFill>
                  <a:schemeClr val="accent6">
                    <a:lumMod val="60000"/>
                    <a:lumOff val="40000"/>
                  </a:schemeClr>
                </a:solidFill>
                <a:latin typeface="Courier New" pitchFamily="49" charset="0"/>
                <a:cs typeface="Courier New" pitchFamily="49" charset="0"/>
              </a:rPr>
              <a:t>ga</a:t>
            </a:r>
            <a:endParaRPr lang="en-US" sz="2400" dirty="0" smtClean="0">
              <a:solidFill>
                <a:schemeClr val="tx2">
                  <a:lumMod val="20000"/>
                  <a:lumOff val="80000"/>
                </a:schemeClr>
              </a:solidFill>
              <a:latin typeface="Courier New" pitchFamily="49" charset="0"/>
              <a:cs typeface="Courier New" pitchFamily="49" charset="0"/>
            </a:endParaRP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CTCCTC</a:t>
            </a:r>
            <a:r>
              <a:rPr lang="en-US" sz="2400" dirty="0" smtClean="0">
                <a:solidFill>
                  <a:schemeClr val="tx2">
                    <a:lumMod val="20000"/>
                    <a:lumOff val="80000"/>
                  </a:schemeClr>
                </a:solidFill>
                <a:latin typeface="Courier New" pitchFamily="49" charset="0"/>
                <a:cs typeface="Courier New" pitchFamily="49" charset="0"/>
              </a:rPr>
              <a:t>cgaccggc</a:t>
            </a:r>
          </a:p>
        </p:txBody>
      </p:sp>
      <p:sp>
        <p:nvSpPr>
          <p:cNvPr id="10" name="Rectangle 9"/>
          <p:cNvSpPr/>
          <p:nvPr/>
        </p:nvSpPr>
        <p:spPr>
          <a:xfrm>
            <a:off x="5451790" y="3505200"/>
            <a:ext cx="2396810" cy="830997"/>
          </a:xfrm>
          <a:prstGeom prst="rect">
            <a:avLst/>
          </a:prstGeom>
        </p:spPr>
        <p:txBody>
          <a:bodyPr wrap="none">
            <a:spAutoFit/>
          </a:bodyPr>
          <a:lstStyle/>
          <a:p>
            <a:r>
              <a:rPr lang="en-US" sz="2400" dirty="0" smtClean="0">
                <a:solidFill>
                  <a:schemeClr val="tx2">
                    <a:lumMod val="20000"/>
                    <a:lumOff val="80000"/>
                  </a:schemeClr>
                </a:solidFill>
                <a:latin typeface="Courier New" pitchFamily="49" charset="0"/>
                <a:cs typeface="Courier New" pitchFamily="49" charset="0"/>
              </a:rPr>
              <a:t>  </a:t>
            </a:r>
            <a:r>
              <a:rPr lang="en-US" sz="2400" dirty="0" err="1" smtClean="0">
                <a:solidFill>
                  <a:schemeClr val="tx2">
                    <a:lumMod val="20000"/>
                    <a:lumOff val="80000"/>
                  </a:schemeClr>
                </a:solidFill>
                <a:latin typeface="Courier New" pitchFamily="49" charset="0"/>
                <a:cs typeface="Courier New" pitchFamily="49" charset="0"/>
              </a:rPr>
              <a:t>aaaaga</a:t>
            </a:r>
            <a:r>
              <a:rPr lang="en-US" sz="2400" dirty="0" smtClean="0">
                <a:solidFill>
                  <a:srgbClr val="1F497D">
                    <a:lumMod val="20000"/>
                    <a:lumOff val="80000"/>
                  </a:srgbClr>
                </a:solidFill>
                <a:latin typeface="Courier New" pitchFamily="49" charset="0"/>
                <a:cs typeface="Courier New" pitchFamily="49" charset="0"/>
              </a:rPr>
              <a:t>…-3’</a:t>
            </a:r>
          </a:p>
          <a:p>
            <a:r>
              <a:rPr lang="en-US" sz="2400" dirty="0" err="1" smtClean="0">
                <a:solidFill>
                  <a:schemeClr val="accent6">
                    <a:lumMod val="60000"/>
                    <a:lumOff val="40000"/>
                  </a:schemeClr>
                </a:solidFill>
                <a:latin typeface="Courier New" pitchFamily="49" charset="0"/>
                <a:cs typeface="Courier New" pitchFamily="49" charset="0"/>
              </a:rPr>
              <a:t>ct</a:t>
            </a:r>
            <a:r>
              <a:rPr lang="en-US" sz="2400" dirty="0" err="1" smtClean="0">
                <a:solidFill>
                  <a:schemeClr val="tx2">
                    <a:lumMod val="20000"/>
                    <a:lumOff val="80000"/>
                  </a:schemeClr>
                </a:solidFill>
                <a:latin typeface="Courier New" pitchFamily="49" charset="0"/>
                <a:cs typeface="Courier New" pitchFamily="49" charset="0"/>
              </a:rPr>
              <a:t>ttttct</a:t>
            </a:r>
            <a:r>
              <a:rPr lang="en-US" sz="2400" dirty="0" smtClean="0">
                <a:solidFill>
                  <a:srgbClr val="1F497D">
                    <a:lumMod val="20000"/>
                    <a:lumOff val="80000"/>
                  </a:srgbClr>
                </a:solidFill>
                <a:latin typeface="Courier New" pitchFamily="49" charset="0"/>
                <a:cs typeface="Courier New" pitchFamily="49" charset="0"/>
              </a:rPr>
              <a:t>…-5</a:t>
            </a:r>
            <a:r>
              <a:rPr lang="en-US" sz="2400" dirty="0">
                <a:solidFill>
                  <a:srgbClr val="1F497D">
                    <a:lumMod val="20000"/>
                    <a:lumOff val="80000"/>
                  </a:srgbClr>
                </a:solidFill>
                <a:latin typeface="Courier New" pitchFamily="49" charset="0"/>
                <a:cs typeface="Courier New" pitchFamily="49" charset="0"/>
              </a:rPr>
              <a:t>’</a:t>
            </a:r>
            <a:endParaRPr lang="en-US" dirty="0"/>
          </a:p>
        </p:txBody>
      </p:sp>
      <p:sp>
        <p:nvSpPr>
          <p:cNvPr id="12" name="Rectangle 11"/>
          <p:cNvSpPr/>
          <p:nvPr/>
        </p:nvSpPr>
        <p:spPr>
          <a:xfrm>
            <a:off x="4765990" y="3429000"/>
            <a:ext cx="492443" cy="707886"/>
          </a:xfrm>
          <a:prstGeom prst="rect">
            <a:avLst/>
          </a:prstGeom>
        </p:spPr>
        <p:txBody>
          <a:bodyPr wrap="none">
            <a:spAutoFit/>
          </a:bodyPr>
          <a:lstStyle/>
          <a:p>
            <a:r>
              <a:rPr lang="en-US" sz="4000" b="1" dirty="0" smtClean="0">
                <a:solidFill>
                  <a:srgbClr val="1F497D">
                    <a:lumMod val="20000"/>
                    <a:lumOff val="80000"/>
                  </a:srgbClr>
                </a:solidFill>
                <a:latin typeface="Courier New" pitchFamily="49" charset="0"/>
                <a:cs typeface="Courier New" pitchFamily="49" charset="0"/>
              </a:rPr>
              <a:t>+</a:t>
            </a:r>
            <a:endParaRPr lang="en-US" sz="4000" b="1" dirty="0"/>
          </a:p>
        </p:txBody>
      </p:sp>
      <p:sp>
        <p:nvSpPr>
          <p:cNvPr id="13" name="Rectangle 12"/>
          <p:cNvSpPr/>
          <p:nvPr/>
        </p:nvSpPr>
        <p:spPr>
          <a:xfrm>
            <a:off x="1143000" y="4884003"/>
            <a:ext cx="7543800" cy="1569660"/>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Can be used to generate 2bp 3’ overhangs (compatible with </a:t>
            </a:r>
            <a:r>
              <a:rPr lang="en-US" sz="2400" dirty="0" err="1" smtClean="0">
                <a:solidFill>
                  <a:srgbClr val="1F497D">
                    <a:lumMod val="20000"/>
                    <a:lumOff val="80000"/>
                  </a:srgbClr>
                </a:solidFill>
                <a:latin typeface="Calibri" pitchFamily="34" charset="0"/>
              </a:rPr>
              <a:t>PacI</a:t>
            </a:r>
            <a:r>
              <a:rPr lang="en-US" sz="2400" dirty="0" smtClean="0">
                <a:solidFill>
                  <a:srgbClr val="1F497D">
                    <a:lumMod val="20000"/>
                    <a:lumOff val="80000"/>
                  </a:srgbClr>
                </a:solidFill>
                <a:latin typeface="Calibri" pitchFamily="34" charset="0"/>
              </a:rPr>
              <a:t>, etc.</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Many require SAM for function (</a:t>
            </a:r>
            <a:r>
              <a:rPr lang="en-US" sz="2400" dirty="0" err="1" smtClean="0">
                <a:solidFill>
                  <a:srgbClr val="1F497D">
                    <a:lumMod val="20000"/>
                    <a:lumOff val="80000"/>
                  </a:srgbClr>
                </a:solidFill>
                <a:latin typeface="Calibri" pitchFamily="34" charset="0"/>
              </a:rPr>
              <a:t>methyltransferase</a:t>
            </a:r>
            <a:r>
              <a:rPr lang="en-US" sz="2400" dirty="0" smtClean="0">
                <a:solidFill>
                  <a:srgbClr val="1F497D">
                    <a:lumMod val="20000"/>
                    <a:lumOff val="80000"/>
                  </a:srgbClr>
                </a:solidFill>
                <a:latin typeface="Calibri" pitchFamily="34" charset="0"/>
              </a:rPr>
              <a:t> is part of the enzyme)</a:t>
            </a:r>
            <a:endParaRPr lang="en-US" dirty="0"/>
          </a:p>
        </p:txBody>
      </p:sp>
      <p:cxnSp>
        <p:nvCxnSpPr>
          <p:cNvPr id="15" name="Straight Arrow Connector 14"/>
          <p:cNvCxnSpPr/>
          <p:nvPr/>
        </p:nvCxnSpPr>
        <p:spPr>
          <a:xfrm rot="5400000">
            <a:off x="4765990" y="3124200"/>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Type II General Notes</a:t>
            </a:r>
            <a:endParaRPr lang="en-US" sz="3200" dirty="0">
              <a:solidFill>
                <a:srgbClr val="1F497D">
                  <a:lumMod val="20000"/>
                  <a:lumOff val="80000"/>
                </a:srgbClr>
              </a:solidFill>
              <a:latin typeface="Rockwell Extra Bold" pitchFamily="18" charset="0"/>
              <a:cs typeface="Arial" pitchFamily="34" charset="0"/>
            </a:endParaRPr>
          </a:p>
        </p:txBody>
      </p:sp>
      <p:sp>
        <p:nvSpPr>
          <p:cNvPr id="13" name="Rectangle 12"/>
          <p:cNvSpPr/>
          <p:nvPr/>
        </p:nvSpPr>
        <p:spPr>
          <a:xfrm>
            <a:off x="685800" y="1066800"/>
            <a:ext cx="8458200" cy="1938992"/>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Restriction Enzymes come from </a:t>
            </a:r>
            <a:r>
              <a:rPr lang="en-US" sz="2400" dirty="0" err="1" smtClean="0">
                <a:solidFill>
                  <a:srgbClr val="1F497D">
                    <a:lumMod val="20000"/>
                    <a:lumOff val="80000"/>
                  </a:srgbClr>
                </a:solidFill>
                <a:latin typeface="Calibri" pitchFamily="34" charset="0"/>
              </a:rPr>
              <a:t>Methylation</a:t>
            </a:r>
            <a:r>
              <a:rPr lang="en-US" sz="2400" dirty="0" smtClean="0">
                <a:solidFill>
                  <a:srgbClr val="1F497D">
                    <a:lumMod val="20000"/>
                    <a:lumOff val="80000"/>
                  </a:srgbClr>
                </a:solidFill>
                <a:latin typeface="Calibri" pitchFamily="34" charset="0"/>
              </a:rPr>
              <a:t>/Restriction systems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All have partner </a:t>
            </a:r>
            <a:r>
              <a:rPr lang="en-US" sz="2400" dirty="0" err="1" smtClean="0">
                <a:solidFill>
                  <a:srgbClr val="1F497D">
                    <a:lumMod val="20000"/>
                    <a:lumOff val="80000"/>
                  </a:srgbClr>
                </a:solidFill>
                <a:latin typeface="Calibri" pitchFamily="34" charset="0"/>
              </a:rPr>
              <a:t>methyltransferases</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Not all restriction enzymes are equally good</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Star Activity (cutting where they shouldn’t cut)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Type II General Notes</a:t>
            </a:r>
            <a:endParaRPr lang="en-US" sz="3200" dirty="0">
              <a:solidFill>
                <a:srgbClr val="1F497D">
                  <a:lumMod val="20000"/>
                  <a:lumOff val="80000"/>
                </a:srgbClr>
              </a:solidFill>
              <a:latin typeface="Rockwell Extra Bold" pitchFamily="18" charset="0"/>
              <a:cs typeface="Arial" pitchFamily="34" charset="0"/>
            </a:endParaRPr>
          </a:p>
        </p:txBody>
      </p:sp>
      <p:sp>
        <p:nvSpPr>
          <p:cNvPr id="13" name="Rectangle 12"/>
          <p:cNvSpPr/>
          <p:nvPr/>
        </p:nvSpPr>
        <p:spPr>
          <a:xfrm>
            <a:off x="685800" y="1066800"/>
            <a:ext cx="8458200" cy="5478423"/>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Restriction Enzymes come from </a:t>
            </a:r>
            <a:r>
              <a:rPr lang="en-US" sz="2400" dirty="0" err="1" smtClean="0">
                <a:solidFill>
                  <a:srgbClr val="1F497D">
                    <a:lumMod val="20000"/>
                    <a:lumOff val="80000"/>
                  </a:srgbClr>
                </a:solidFill>
                <a:latin typeface="Calibri" pitchFamily="34" charset="0"/>
              </a:rPr>
              <a:t>Methylation</a:t>
            </a:r>
            <a:r>
              <a:rPr lang="en-US" sz="2400" dirty="0" smtClean="0">
                <a:solidFill>
                  <a:srgbClr val="1F497D">
                    <a:lumMod val="20000"/>
                    <a:lumOff val="80000"/>
                  </a:srgbClr>
                </a:solidFill>
                <a:latin typeface="Calibri" pitchFamily="34" charset="0"/>
              </a:rPr>
              <a:t>/Restriction systems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All have partner </a:t>
            </a:r>
            <a:r>
              <a:rPr lang="en-US" sz="2400" dirty="0" err="1" smtClean="0">
                <a:solidFill>
                  <a:srgbClr val="1F497D">
                    <a:lumMod val="20000"/>
                    <a:lumOff val="80000"/>
                  </a:srgbClr>
                </a:solidFill>
                <a:latin typeface="Calibri" pitchFamily="34" charset="0"/>
              </a:rPr>
              <a:t>methyltransferases</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Not all restriction enzymes are equally good</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Star Activity (cutting where they shouldn’t cut)</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Sensitivity to solvents, contaminants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Incomplete cutting</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Cutting close to ends </a:t>
            </a:r>
            <a:r>
              <a:rPr lang="en-US" sz="1400" dirty="0" smtClean="0">
                <a:solidFill>
                  <a:srgbClr val="1F497D">
                    <a:lumMod val="20000"/>
                    <a:lumOff val="80000"/>
                  </a:srgbClr>
                </a:solidFill>
                <a:latin typeface="Calibri" pitchFamily="34" charset="0"/>
              </a:rPr>
              <a:t>http://www.neb.com/nebecomm/tech_reference/restriction_enzymes/cleavage_linearized_vector.asp</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Requirements for </a:t>
            </a:r>
            <a:r>
              <a:rPr lang="en-US" sz="2400" dirty="0" err="1" smtClean="0">
                <a:solidFill>
                  <a:srgbClr val="1F497D">
                    <a:lumMod val="20000"/>
                    <a:lumOff val="80000"/>
                  </a:srgbClr>
                </a:solidFill>
                <a:latin typeface="Calibri" pitchFamily="34" charset="0"/>
              </a:rPr>
              <a:t>supercoiling</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Requirements for multiple sites in the plasmid</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Different enzymes prefer different buffers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Many work in PCR buffer</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All generate clean 3’OH and 5’-phosphate ends</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p:txBody>
      </p:sp>
    </p:spTree>
    <p:custDataLst>
      <p:tags r:id="rId1"/>
    </p:custDataLst>
    <p:extLst>
      <p:ext uri="{BB962C8B-B14F-4D97-AF65-F5344CB8AC3E}">
        <p14:creationId xmlns:p14="http://schemas.microsoft.com/office/powerpoint/2010/main" val="3315967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4" cstate="print"/>
          <a:srcRect/>
          <a:stretch>
            <a:fillRect/>
          </a:stretch>
        </p:blipFill>
        <p:spPr bwMode="auto">
          <a:xfrm>
            <a:off x="0" y="0"/>
            <a:ext cx="9535618" cy="7022206"/>
          </a:xfrm>
          <a:prstGeom prst="rect">
            <a:avLst/>
          </a:prstGeom>
          <a:noFill/>
          <a:ln w="9525">
            <a:noFill/>
            <a:miter lim="800000"/>
            <a:headEnd/>
            <a:tailEnd/>
          </a:ln>
          <a:effectLst/>
        </p:spPr>
      </p:pic>
      <p:sp>
        <p:nvSpPr>
          <p:cNvPr id="3" name="Rectangle 2"/>
          <p:cNvSpPr/>
          <p:nvPr/>
        </p:nvSpPr>
        <p:spPr>
          <a:xfrm>
            <a:off x="1981200" y="40386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62200" y="63246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943600" y="35052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38800" y="1066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29200" y="26670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79436" y="4343400"/>
            <a:ext cx="685800" cy="914400"/>
          </a:xfrm>
          <a:prstGeom prst="ellipse">
            <a:avLst/>
          </a:prstGeom>
          <a:solidFill>
            <a:srgbClr val="FF0000">
              <a:alpha val="2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838200" y="3657600"/>
            <a:ext cx="685800" cy="914400"/>
          </a:xfrm>
          <a:prstGeom prst="ellipse">
            <a:avLst/>
          </a:prstGeom>
          <a:solidFill>
            <a:srgbClr val="00B050">
              <a:alpha val="28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Homing </a:t>
            </a:r>
            <a:r>
              <a:rPr lang="en-US" sz="3200" dirty="0" err="1" smtClean="0">
                <a:solidFill>
                  <a:srgbClr val="1F497D">
                    <a:lumMod val="20000"/>
                    <a:lumOff val="80000"/>
                  </a:srgbClr>
                </a:solidFill>
                <a:latin typeface="Rockwell Extra Bold" pitchFamily="18" charset="0"/>
                <a:cs typeface="Arial" pitchFamily="34" charset="0"/>
              </a:rPr>
              <a:t>Endonucleases</a:t>
            </a:r>
            <a:endParaRPr lang="en-US" sz="3200" dirty="0">
              <a:solidFill>
                <a:srgbClr val="1F497D">
                  <a:lumMod val="20000"/>
                  <a:lumOff val="80000"/>
                </a:srgbClr>
              </a:solidFill>
              <a:latin typeface="Rockwell Extra Bold" pitchFamily="18" charset="0"/>
              <a:cs typeface="Arial" pitchFamily="34" charset="0"/>
            </a:endParaRPr>
          </a:p>
        </p:txBody>
      </p:sp>
      <p:sp>
        <p:nvSpPr>
          <p:cNvPr id="13" name="Rectangle 12"/>
          <p:cNvSpPr/>
          <p:nvPr/>
        </p:nvSpPr>
        <p:spPr>
          <a:xfrm>
            <a:off x="1371600" y="1066800"/>
            <a:ext cx="7391400" cy="2677656"/>
          </a:xfrm>
          <a:prstGeom prst="rect">
            <a:avLst/>
          </a:prstGeom>
        </p:spPr>
        <p:txBody>
          <a:bodyPr wrap="square">
            <a:spAutoFit/>
          </a:bodyPr>
          <a:lstStyle/>
          <a:p>
            <a:pPr marL="457200" indent="-457200">
              <a:buFont typeface="Wingdings" pitchFamily="2" charset="2"/>
              <a:buChar char="§"/>
            </a:pPr>
            <a:r>
              <a:rPr lang="en-US" sz="2400" dirty="0">
                <a:solidFill>
                  <a:srgbClr val="1F497D">
                    <a:lumMod val="20000"/>
                    <a:lumOff val="80000"/>
                  </a:srgbClr>
                </a:solidFill>
                <a:latin typeface="Calibri" pitchFamily="34" charset="0"/>
              </a:rPr>
              <a:t>Very long recognitions sequences, often unique in the genome </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Come from site-specific recombination systems, often in mitochondria</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So, don’t have cognate </a:t>
            </a:r>
            <a:r>
              <a:rPr lang="en-US" sz="2400" dirty="0" err="1" smtClean="0">
                <a:solidFill>
                  <a:srgbClr val="1F497D">
                    <a:lumMod val="20000"/>
                    <a:lumOff val="80000"/>
                  </a:srgbClr>
                </a:solidFill>
                <a:latin typeface="Calibri" pitchFamily="34" charset="0"/>
              </a:rPr>
              <a:t>methyltransferases</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Most cut within the recognition sequence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for in vivo DNA manipulations</a:t>
            </a:r>
          </a:p>
        </p:txBody>
      </p:sp>
      <p:pic>
        <p:nvPicPr>
          <p:cNvPr id="19460" name="Picture 4" descr="TAGGGATAACAGGGTAAT"/>
          <p:cNvPicPr>
            <a:picLocks noChangeAspect="1" noChangeArrowheads="1"/>
          </p:cNvPicPr>
          <p:nvPr/>
        </p:nvPicPr>
        <p:blipFill>
          <a:blip r:embed="rId4" cstate="print"/>
          <a:srcRect/>
          <a:stretch>
            <a:fillRect/>
          </a:stretch>
        </p:blipFill>
        <p:spPr bwMode="auto">
          <a:xfrm>
            <a:off x="2057400" y="4953000"/>
            <a:ext cx="5518469" cy="609600"/>
          </a:xfrm>
          <a:prstGeom prst="rect">
            <a:avLst/>
          </a:prstGeom>
          <a:noFill/>
        </p:spPr>
      </p:pic>
      <p:sp>
        <p:nvSpPr>
          <p:cNvPr id="6" name="TextBox 5"/>
          <p:cNvSpPr txBox="1"/>
          <p:nvPr/>
        </p:nvSpPr>
        <p:spPr>
          <a:xfrm>
            <a:off x="914400" y="4953001"/>
            <a:ext cx="1143000" cy="457200"/>
          </a:xfrm>
          <a:prstGeom prst="rect">
            <a:avLst/>
          </a:prstGeom>
          <a:noFill/>
        </p:spPr>
        <p:txBody>
          <a:bodyPr wrap="square" rtlCol="0">
            <a:spAutoFit/>
          </a:bodyPr>
          <a:lstStyle/>
          <a:p>
            <a:r>
              <a:rPr lang="en-US" sz="2400" b="1" dirty="0">
                <a:solidFill>
                  <a:srgbClr val="1F497D">
                    <a:lumMod val="20000"/>
                    <a:lumOff val="80000"/>
                  </a:srgbClr>
                </a:solidFill>
                <a:latin typeface="Calibri" pitchFamily="34" charset="0"/>
              </a:rPr>
              <a:t>I-</a:t>
            </a:r>
            <a:r>
              <a:rPr lang="en-US" sz="2400" b="1" dirty="0" err="1">
                <a:solidFill>
                  <a:srgbClr val="1F497D">
                    <a:lumMod val="20000"/>
                    <a:lumOff val="80000"/>
                  </a:srgbClr>
                </a:solidFill>
                <a:latin typeface="Calibri" pitchFamily="34" charset="0"/>
              </a:rPr>
              <a:t>SceI</a:t>
            </a:r>
            <a:endParaRPr lang="en-US" sz="2400" b="1" dirty="0">
              <a:solidFill>
                <a:srgbClr val="1F497D">
                  <a:lumMod val="20000"/>
                  <a:lumOff val="80000"/>
                </a:srgbClr>
              </a:solidFill>
              <a:latin typeface="Calibri"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err="1" smtClean="0">
                <a:solidFill>
                  <a:srgbClr val="1F497D">
                    <a:lumMod val="20000"/>
                    <a:lumOff val="80000"/>
                  </a:srgbClr>
                </a:solidFill>
                <a:latin typeface="Rockwell Extra Bold" pitchFamily="18" charset="0"/>
                <a:cs typeface="Arial" pitchFamily="34" charset="0"/>
              </a:rPr>
              <a:t>DNAse</a:t>
            </a:r>
            <a:r>
              <a:rPr lang="en-US" sz="3200" dirty="0" smtClean="0">
                <a:solidFill>
                  <a:srgbClr val="1F497D">
                    <a:lumMod val="20000"/>
                    <a:lumOff val="80000"/>
                  </a:srgbClr>
                </a:solidFill>
                <a:latin typeface="Rockwell Extra Bold" pitchFamily="18" charset="0"/>
                <a:cs typeface="Arial" pitchFamily="34" charset="0"/>
              </a:rPr>
              <a:t> I</a:t>
            </a:r>
            <a:endParaRPr lang="en-US" sz="3200" dirty="0">
              <a:solidFill>
                <a:srgbClr val="1F497D">
                  <a:lumMod val="20000"/>
                  <a:lumOff val="80000"/>
                </a:srgbClr>
              </a:solidFill>
              <a:latin typeface="Rockwell Extra Bold" pitchFamily="18" charset="0"/>
              <a:cs typeface="Arial" pitchFamily="34" charset="0"/>
            </a:endParaRPr>
          </a:p>
        </p:txBody>
      </p:sp>
      <p:sp>
        <p:nvSpPr>
          <p:cNvPr id="11" name="Rectangle 10"/>
          <p:cNvSpPr/>
          <p:nvPr/>
        </p:nvSpPr>
        <p:spPr>
          <a:xfrm>
            <a:off x="533400" y="1295400"/>
            <a:ext cx="1330814" cy="461665"/>
          </a:xfrm>
          <a:prstGeom prst="rect">
            <a:avLst/>
          </a:prstGeom>
        </p:spPr>
        <p:txBody>
          <a:bodyPr wrap="none">
            <a:spAutoFit/>
          </a:bodyPr>
          <a:lstStyle/>
          <a:p>
            <a:r>
              <a:rPr lang="en-US" sz="2400" dirty="0" err="1" smtClean="0">
                <a:solidFill>
                  <a:schemeClr val="tx2">
                    <a:lumMod val="20000"/>
                    <a:lumOff val="80000"/>
                  </a:schemeClr>
                </a:solidFill>
              </a:rPr>
              <a:t>DNAse</a:t>
            </a:r>
            <a:r>
              <a:rPr lang="en-US" sz="2400" dirty="0" smtClean="0">
                <a:solidFill>
                  <a:schemeClr val="tx2">
                    <a:lumMod val="20000"/>
                    <a:lumOff val="80000"/>
                  </a:schemeClr>
                </a:solidFill>
              </a:rPr>
              <a:t> I</a:t>
            </a:r>
            <a:endParaRPr lang="en-US" sz="2400" dirty="0">
              <a:solidFill>
                <a:schemeClr val="tx2">
                  <a:lumMod val="20000"/>
                  <a:lumOff val="80000"/>
                </a:schemeClr>
              </a:solidFill>
            </a:endParaRPr>
          </a:p>
        </p:txBody>
      </p:sp>
      <p:sp>
        <p:nvSpPr>
          <p:cNvPr id="12" name="Rectangle 11"/>
          <p:cNvSpPr/>
          <p:nvPr/>
        </p:nvSpPr>
        <p:spPr>
          <a:xfrm>
            <a:off x="2133600" y="990600"/>
            <a:ext cx="7010400" cy="3046988"/>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Non-specific </a:t>
            </a:r>
            <a:r>
              <a:rPr lang="en-US" sz="2400" dirty="0" err="1" smtClean="0">
                <a:solidFill>
                  <a:srgbClr val="1F497D">
                    <a:lumMod val="20000"/>
                    <a:lumOff val="80000"/>
                  </a:srgbClr>
                </a:solidFill>
                <a:latin typeface="Calibri" pitchFamily="34" charset="0"/>
              </a:rPr>
              <a:t>endonuclease</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Very potent enzyme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Products have 5’ phosphates and 3’ hydroxyls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Therefore, competent for ligation on both ends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Using Magnesium in buffer prefers single-strand cuts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Using with Manganese in buffer prefers double-strand blunt cuts</a:t>
            </a:r>
          </a:p>
        </p:txBody>
      </p:sp>
      <p:sp>
        <p:nvSpPr>
          <p:cNvPr id="14" name="Rectangle 13"/>
          <p:cNvSpPr/>
          <p:nvPr/>
        </p:nvSpPr>
        <p:spPr>
          <a:xfrm>
            <a:off x="533400" y="4754940"/>
            <a:ext cx="971741" cy="461665"/>
          </a:xfrm>
          <a:prstGeom prst="rect">
            <a:avLst/>
          </a:prstGeom>
        </p:spPr>
        <p:txBody>
          <a:bodyPr wrap="none">
            <a:spAutoFit/>
          </a:bodyPr>
          <a:lstStyle/>
          <a:p>
            <a:r>
              <a:rPr lang="en-US" sz="2400" dirty="0" smtClean="0">
                <a:solidFill>
                  <a:schemeClr val="tx2">
                    <a:lumMod val="20000"/>
                    <a:lumOff val="80000"/>
                  </a:schemeClr>
                </a:solidFill>
              </a:rPr>
              <a:t>Uses:</a:t>
            </a:r>
            <a:endParaRPr lang="en-US" sz="2400" dirty="0">
              <a:solidFill>
                <a:schemeClr val="tx2">
                  <a:lumMod val="20000"/>
                  <a:lumOff val="80000"/>
                </a:schemeClr>
              </a:solidFill>
            </a:endParaRPr>
          </a:p>
        </p:txBody>
      </p:sp>
      <p:sp>
        <p:nvSpPr>
          <p:cNvPr id="15" name="Rectangle 14"/>
          <p:cNvSpPr/>
          <p:nvPr/>
        </p:nvSpPr>
        <p:spPr>
          <a:xfrm>
            <a:off x="2133600" y="4450140"/>
            <a:ext cx="7010400" cy="1569660"/>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Removing DNA from an RNA sample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Chopping large DNAs into </a:t>
            </a:r>
            <a:r>
              <a:rPr lang="en-US" sz="2400" dirty="0" err="1" smtClean="0">
                <a:solidFill>
                  <a:srgbClr val="1F497D">
                    <a:lumMod val="20000"/>
                    <a:lumOff val="80000"/>
                  </a:srgbClr>
                </a:solidFill>
                <a:latin typeface="Calibri" pitchFamily="34" charset="0"/>
              </a:rPr>
              <a:t>oligonucleotide</a:t>
            </a:r>
            <a:r>
              <a:rPr lang="en-US" sz="2400" dirty="0" smtClean="0">
                <a:solidFill>
                  <a:srgbClr val="1F497D">
                    <a:lumMod val="20000"/>
                    <a:lumOff val="80000"/>
                  </a:srgbClr>
                </a:solidFill>
                <a:latin typeface="Calibri" pitchFamily="34" charset="0"/>
              </a:rPr>
              <a:t>-length fragments such as for DNA shuffling</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Others like nick translation and </a:t>
            </a:r>
            <a:r>
              <a:rPr lang="en-US" sz="2400" dirty="0" err="1" smtClean="0">
                <a:solidFill>
                  <a:srgbClr val="1F497D">
                    <a:lumMod val="20000"/>
                    <a:lumOff val="80000"/>
                  </a:srgbClr>
                </a:solidFill>
                <a:latin typeface="Calibri" pitchFamily="34" charset="0"/>
              </a:rPr>
              <a:t>footprinting</a:t>
            </a:r>
            <a:endParaRPr lang="en-US" sz="2400" dirty="0" smtClean="0">
              <a:solidFill>
                <a:srgbClr val="1F497D">
                  <a:lumMod val="20000"/>
                  <a:lumOff val="80000"/>
                </a:srgbClr>
              </a:solidFill>
              <a:latin typeface="Calibri"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err="1" smtClean="0">
                <a:solidFill>
                  <a:srgbClr val="1F497D">
                    <a:lumMod val="20000"/>
                    <a:lumOff val="80000"/>
                  </a:srgbClr>
                </a:solidFill>
                <a:latin typeface="Rockwell Extra Bold" pitchFamily="18" charset="0"/>
                <a:cs typeface="Arial" pitchFamily="34" charset="0"/>
              </a:rPr>
              <a:t>RNAses</a:t>
            </a:r>
            <a:endParaRPr lang="en-US" sz="3200" dirty="0">
              <a:solidFill>
                <a:srgbClr val="1F497D">
                  <a:lumMod val="20000"/>
                  <a:lumOff val="80000"/>
                </a:srgbClr>
              </a:solidFill>
              <a:latin typeface="Rockwell Extra Bold" pitchFamily="18" charset="0"/>
              <a:cs typeface="Arial" pitchFamily="34" charset="0"/>
            </a:endParaRPr>
          </a:p>
        </p:txBody>
      </p:sp>
      <p:graphicFrame>
        <p:nvGraphicFramePr>
          <p:cNvPr id="7" name="Diagram 6"/>
          <p:cNvGraphicFramePr/>
          <p:nvPr/>
        </p:nvGraphicFramePr>
        <p:xfrm>
          <a:off x="533400" y="838200"/>
          <a:ext cx="86106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err="1" smtClean="0">
                <a:solidFill>
                  <a:schemeClr val="bg1"/>
                </a:solidFill>
                <a:latin typeface="Rockwell Extra Bold" pitchFamily="18" charset="0"/>
                <a:cs typeface="Arial" pitchFamily="34" charset="0"/>
              </a:rPr>
              <a:t>Exonucleases</a:t>
            </a:r>
            <a:endParaRPr lang="en-US" sz="3200" dirty="0">
              <a:solidFill>
                <a:schemeClr val="bg1"/>
              </a:solidFill>
              <a:latin typeface="Rockwell Extra Bold" pitchFamily="18" charset="0"/>
              <a:cs typeface="Arial" pitchFamily="34" charset="0"/>
            </a:endParaRPr>
          </a:p>
        </p:txBody>
      </p:sp>
      <p:sp>
        <p:nvSpPr>
          <p:cNvPr id="4" name="Rectangle 3"/>
          <p:cNvSpPr/>
          <p:nvPr/>
        </p:nvSpPr>
        <p:spPr>
          <a:xfrm>
            <a:off x="533400" y="1542871"/>
            <a:ext cx="8305800" cy="1200329"/>
          </a:xfrm>
          <a:prstGeom prst="rect">
            <a:avLst/>
          </a:prstGeom>
        </p:spPr>
        <p:txBody>
          <a:bodyPr wrap="square">
            <a:spAutoFit/>
          </a:bodyPr>
          <a:lstStyle/>
          <a:p>
            <a:r>
              <a:rPr lang="en-US" sz="2400" dirty="0" smtClean="0">
                <a:solidFill>
                  <a:schemeClr val="bg1"/>
                </a:solidFill>
              </a:rPr>
              <a:t>Non-specific </a:t>
            </a:r>
            <a:r>
              <a:rPr lang="en-US" sz="2400" dirty="0" err="1" smtClean="0">
                <a:solidFill>
                  <a:schemeClr val="bg1"/>
                </a:solidFill>
              </a:rPr>
              <a:t>exonucleases</a:t>
            </a:r>
            <a:r>
              <a:rPr lang="en-US" sz="2400" dirty="0" smtClean="0">
                <a:solidFill>
                  <a:schemeClr val="bg1"/>
                </a:solidFill>
              </a:rPr>
              <a:t>:  Digest any and all DNAs (linear, circular, double stranded, single stranded, </a:t>
            </a:r>
            <a:r>
              <a:rPr lang="en-US" sz="2400" dirty="0" err="1" smtClean="0">
                <a:solidFill>
                  <a:schemeClr val="bg1"/>
                </a:solidFill>
              </a:rPr>
              <a:t>methylated</a:t>
            </a:r>
            <a:r>
              <a:rPr lang="en-US" sz="2400" dirty="0" smtClean="0">
                <a:solidFill>
                  <a:schemeClr val="bg1"/>
                </a:solidFill>
              </a:rPr>
              <a:t>, non-</a:t>
            </a:r>
            <a:r>
              <a:rPr lang="en-US" sz="2400" dirty="0" err="1" smtClean="0">
                <a:solidFill>
                  <a:schemeClr val="bg1"/>
                </a:solidFill>
              </a:rPr>
              <a:t>methylated</a:t>
            </a:r>
            <a:r>
              <a:rPr lang="en-US" sz="2400" dirty="0" smtClean="0">
                <a:solidFill>
                  <a:schemeClr val="bg1"/>
                </a:solidFill>
              </a:rPr>
              <a:t>, etc.</a:t>
            </a:r>
            <a:endParaRPr lang="en-US" sz="2400" dirty="0">
              <a:solidFill>
                <a:schemeClr val="bg1"/>
              </a:solidFill>
            </a:endParaRPr>
          </a:p>
        </p:txBody>
      </p:sp>
      <p:sp>
        <p:nvSpPr>
          <p:cNvPr id="5" name="Rectangle 4"/>
          <p:cNvSpPr/>
          <p:nvPr/>
        </p:nvSpPr>
        <p:spPr>
          <a:xfrm>
            <a:off x="1752600" y="3143071"/>
            <a:ext cx="7010400" cy="1200329"/>
          </a:xfrm>
          <a:prstGeom prst="rect">
            <a:avLst/>
          </a:prstGeom>
        </p:spPr>
        <p:txBody>
          <a:bodyPr wrap="square">
            <a:spAutoFit/>
          </a:bodyPr>
          <a:lstStyle/>
          <a:p>
            <a:pPr marL="457200" indent="-457200">
              <a:buFont typeface="Wingdings" pitchFamily="2" charset="2"/>
              <a:buChar char="§"/>
            </a:pPr>
            <a:r>
              <a:rPr lang="en-US" sz="2400" dirty="0" err="1" smtClean="0">
                <a:solidFill>
                  <a:schemeClr val="bg1"/>
                </a:solidFill>
                <a:latin typeface="Calibri" pitchFamily="34" charset="0"/>
              </a:rPr>
              <a:t>Micrococcal</a:t>
            </a:r>
            <a:r>
              <a:rPr lang="en-US" sz="2400" dirty="0" smtClean="0">
                <a:solidFill>
                  <a:schemeClr val="bg1"/>
                </a:solidFill>
                <a:latin typeface="Calibri" pitchFamily="34" charset="0"/>
              </a:rPr>
              <a:t> Nuclease</a:t>
            </a:r>
          </a:p>
          <a:p>
            <a:pPr marL="457200" indent="-457200">
              <a:buFont typeface="Wingdings" pitchFamily="2" charset="2"/>
              <a:buChar char="§"/>
            </a:pPr>
            <a:r>
              <a:rPr lang="en-US" sz="2400" dirty="0" smtClean="0">
                <a:solidFill>
                  <a:schemeClr val="bg1"/>
                </a:solidFill>
                <a:latin typeface="Calibri" pitchFamily="34" charset="0"/>
              </a:rPr>
              <a:t>Nuclease BAL-31</a:t>
            </a:r>
          </a:p>
          <a:p>
            <a:pPr marL="457200" indent="-457200">
              <a:buFont typeface="Wingdings" pitchFamily="2" charset="2"/>
              <a:buChar char="§"/>
            </a:pPr>
            <a:r>
              <a:rPr lang="en-US" sz="2400" dirty="0" err="1" smtClean="0">
                <a:solidFill>
                  <a:schemeClr val="bg1"/>
                </a:solidFill>
                <a:latin typeface="Calibri" pitchFamily="34" charset="0"/>
              </a:rPr>
              <a:t>Colicin</a:t>
            </a:r>
            <a:r>
              <a:rPr lang="en-US" sz="2400" dirty="0" smtClean="0">
                <a:solidFill>
                  <a:schemeClr val="bg1"/>
                </a:solidFill>
                <a:latin typeface="Calibri" pitchFamily="34" charset="0"/>
              </a:rPr>
              <a:t> colE2</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79437" y="1058862"/>
            <a:ext cx="7620000" cy="23701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939" name="Object 3"/>
          <p:cNvGraphicFramePr>
            <a:graphicFrameLocks noChangeAspect="1"/>
          </p:cNvGraphicFramePr>
          <p:nvPr/>
        </p:nvGraphicFramePr>
        <p:xfrm>
          <a:off x="582612" y="1060450"/>
          <a:ext cx="7646988" cy="2368550"/>
        </p:xfrm>
        <a:graphic>
          <a:graphicData uri="http://schemas.openxmlformats.org/presentationml/2006/ole">
            <mc:AlternateContent xmlns:mc="http://schemas.openxmlformats.org/markup-compatibility/2006">
              <mc:Choice xmlns:v="urn:schemas-microsoft-com:vml" Requires="v">
                <p:oleObj spid="_x0000_s39998" name="Worksheet" r:id="rId5" imgW="7686627" imgH="2381379" progId="Excel.Sheet.8">
                  <p:embed/>
                </p:oleObj>
              </mc:Choice>
              <mc:Fallback>
                <p:oleObj name="Worksheet" r:id="rId5" imgW="7686627" imgH="2381379" progId="Excel.Shee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2" y="1060450"/>
                        <a:ext cx="7646988"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More-useful </a:t>
            </a:r>
            <a:r>
              <a:rPr lang="en-US" sz="3200" dirty="0" err="1" smtClean="0">
                <a:solidFill>
                  <a:srgbClr val="1F497D">
                    <a:lumMod val="20000"/>
                    <a:lumOff val="80000"/>
                  </a:srgbClr>
                </a:solidFill>
                <a:latin typeface="Rockwell Extra Bold" pitchFamily="18" charset="0"/>
                <a:cs typeface="Arial" pitchFamily="34" charset="0"/>
              </a:rPr>
              <a:t>Exonucleases</a:t>
            </a:r>
            <a:endParaRPr lang="en-US" sz="3200" dirty="0">
              <a:solidFill>
                <a:srgbClr val="1F497D">
                  <a:lumMod val="20000"/>
                  <a:lumOff val="80000"/>
                </a:srgbClr>
              </a:solidFill>
              <a:latin typeface="Rockwell Extra Bold" pitchFamily="18" charset="0"/>
              <a:cs typeface="Arial" pitchFamily="34" charset="0"/>
            </a:endParaRPr>
          </a:p>
        </p:txBody>
      </p:sp>
      <p:sp>
        <p:nvSpPr>
          <p:cNvPr id="12" name="TextBox 11"/>
          <p:cNvSpPr txBox="1"/>
          <p:nvPr/>
        </p:nvSpPr>
        <p:spPr>
          <a:xfrm>
            <a:off x="457200" y="3615422"/>
            <a:ext cx="8229600" cy="2785378"/>
          </a:xfrm>
          <a:prstGeom prst="rect">
            <a:avLst/>
          </a:prstGeom>
          <a:noFill/>
        </p:spPr>
        <p:txBody>
          <a:bodyPr wrap="square" rtlCol="0">
            <a:spAutoFit/>
          </a:bodyPr>
          <a:lstStyle/>
          <a:p>
            <a:r>
              <a:rPr lang="en-US" sz="700" b="1" dirty="0" err="1" smtClean="0">
                <a:solidFill>
                  <a:schemeClr val="tx2">
                    <a:lumMod val="60000"/>
                    <a:lumOff val="40000"/>
                  </a:schemeClr>
                </a:solidFill>
              </a:rPr>
              <a:t>Footnotes:</a:t>
            </a:r>
            <a:r>
              <a:rPr lang="en-US" sz="700" dirty="0" err="1" smtClean="0">
                <a:solidFill>
                  <a:schemeClr val="tx2">
                    <a:lumMod val="60000"/>
                    <a:lumOff val="40000"/>
                  </a:schemeClr>
                </a:solidFill>
              </a:rPr>
              <a:t>The</a:t>
            </a:r>
            <a:r>
              <a:rPr lang="en-US" sz="700" dirty="0" smtClean="0">
                <a:solidFill>
                  <a:schemeClr val="tx2">
                    <a:lumMod val="60000"/>
                    <a:lumOff val="40000"/>
                  </a:schemeClr>
                </a:solidFill>
              </a:rPr>
              <a:t> ability to act on short extensions and blunt ends operationally distinguishes these enzymes; such ends are conveniently generated by restriction digestion. The 5´ and 3´ extensions tested were 4 </a:t>
            </a:r>
            <a:r>
              <a:rPr lang="en-US" sz="700" dirty="0" err="1" smtClean="0">
                <a:solidFill>
                  <a:schemeClr val="tx2">
                    <a:lumMod val="60000"/>
                    <a:lumOff val="40000"/>
                  </a:schemeClr>
                </a:solidFill>
              </a:rPr>
              <a:t>nt</a:t>
            </a:r>
            <a:r>
              <a:rPr lang="en-US" sz="700" dirty="0" smtClean="0">
                <a:solidFill>
                  <a:schemeClr val="tx2">
                    <a:lumMod val="60000"/>
                    <a:lumOff val="40000"/>
                  </a:schemeClr>
                </a:solidFill>
              </a:rPr>
              <a:t> in length.</a:t>
            </a:r>
          </a:p>
          <a:p>
            <a:r>
              <a:rPr lang="en-US" sz="700" dirty="0" smtClean="0">
                <a:solidFill>
                  <a:schemeClr val="tx2">
                    <a:lumMod val="60000"/>
                    <a:lumOff val="40000"/>
                  </a:schemeClr>
                </a:solidFill>
              </a:rPr>
              <a:t>Partial digestion of </a:t>
            </a:r>
            <a:r>
              <a:rPr lang="en-US" sz="700" dirty="0" err="1" smtClean="0">
                <a:solidFill>
                  <a:schemeClr val="tx2">
                    <a:lumMod val="60000"/>
                    <a:lumOff val="40000"/>
                  </a:schemeClr>
                </a:solidFill>
              </a:rPr>
              <a:t>dsDNA</a:t>
            </a:r>
            <a:r>
              <a:rPr lang="en-US" sz="700" dirty="0" smtClean="0">
                <a:solidFill>
                  <a:schemeClr val="tx2">
                    <a:lumMod val="60000"/>
                    <a:lumOff val="40000"/>
                  </a:schemeClr>
                </a:solidFill>
              </a:rPr>
              <a:t> by Lambda </a:t>
            </a:r>
            <a:r>
              <a:rPr lang="en-US" sz="700" dirty="0" err="1" smtClean="0">
                <a:solidFill>
                  <a:schemeClr val="tx2">
                    <a:lumMod val="60000"/>
                    <a:lumOff val="40000"/>
                  </a:schemeClr>
                </a:solidFill>
              </a:rPr>
              <a:t>Exonuclease</a:t>
            </a:r>
            <a:r>
              <a:rPr lang="en-US" sz="700" dirty="0" smtClean="0">
                <a:solidFill>
                  <a:schemeClr val="tx2">
                    <a:lumMod val="60000"/>
                    <a:lumOff val="40000"/>
                  </a:schemeClr>
                </a:solidFill>
              </a:rPr>
              <a:t>, T7 </a:t>
            </a:r>
            <a:r>
              <a:rPr lang="en-US" sz="700" dirty="0" err="1" smtClean="0">
                <a:solidFill>
                  <a:schemeClr val="tx2">
                    <a:lumMod val="60000"/>
                    <a:lumOff val="40000"/>
                  </a:schemeClr>
                </a:solidFill>
              </a:rPr>
              <a:t>Exonuclease</a:t>
            </a:r>
            <a:r>
              <a:rPr lang="en-US" sz="700" dirty="0" smtClean="0">
                <a:solidFill>
                  <a:schemeClr val="tx2">
                    <a:lumMod val="60000"/>
                    <a:lumOff val="40000"/>
                  </a:schemeClr>
                </a:solidFill>
              </a:rPr>
              <a:t> and </a:t>
            </a:r>
            <a:r>
              <a:rPr lang="en-US" sz="700" dirty="0" err="1" smtClean="0">
                <a:solidFill>
                  <a:schemeClr val="tx2">
                    <a:lumMod val="60000"/>
                    <a:lumOff val="40000"/>
                  </a:schemeClr>
                </a:solidFill>
              </a:rPr>
              <a:t>Exonuclease</a:t>
            </a:r>
            <a:r>
              <a:rPr lang="en-US" sz="700" dirty="0" smtClean="0">
                <a:solidFill>
                  <a:schemeClr val="tx2">
                    <a:lumMod val="60000"/>
                    <a:lumOff val="40000"/>
                  </a:schemeClr>
                </a:solidFill>
              </a:rPr>
              <a:t> III will produce </a:t>
            </a:r>
            <a:r>
              <a:rPr lang="en-US" sz="700" dirty="0" err="1" smtClean="0">
                <a:solidFill>
                  <a:schemeClr val="tx2">
                    <a:lumMod val="60000"/>
                    <a:lumOff val="40000"/>
                  </a:schemeClr>
                </a:solidFill>
              </a:rPr>
              <a:t>dsDNA</a:t>
            </a:r>
            <a:r>
              <a:rPr lang="en-US" sz="700" dirty="0" smtClean="0">
                <a:solidFill>
                  <a:schemeClr val="tx2">
                    <a:lumMod val="60000"/>
                    <a:lumOff val="40000"/>
                  </a:schemeClr>
                </a:solidFill>
              </a:rPr>
              <a:t> products with </a:t>
            </a:r>
            <a:r>
              <a:rPr lang="en-US" sz="700" dirty="0" err="1" smtClean="0">
                <a:solidFill>
                  <a:schemeClr val="tx2">
                    <a:lumMod val="60000"/>
                    <a:lumOff val="40000"/>
                  </a:schemeClr>
                </a:solidFill>
              </a:rPr>
              <a:t>ss</a:t>
            </a:r>
            <a:r>
              <a:rPr lang="en-US" sz="700" dirty="0" smtClean="0">
                <a:solidFill>
                  <a:schemeClr val="tx2">
                    <a:lumMod val="60000"/>
                    <a:lumOff val="40000"/>
                  </a:schemeClr>
                </a:solidFill>
              </a:rPr>
              <a:t> extensions. Complete digestion produces </a:t>
            </a:r>
            <a:r>
              <a:rPr lang="en-US" sz="700" dirty="0" err="1" smtClean="0">
                <a:solidFill>
                  <a:schemeClr val="tx2">
                    <a:lumMod val="60000"/>
                    <a:lumOff val="40000"/>
                  </a:schemeClr>
                </a:solidFill>
              </a:rPr>
              <a:t>ssDNA</a:t>
            </a:r>
            <a:r>
              <a:rPr lang="en-US" sz="700" dirty="0" smtClean="0">
                <a:solidFill>
                  <a:schemeClr val="tx2">
                    <a:lumMod val="60000"/>
                    <a:lumOff val="40000"/>
                  </a:schemeClr>
                </a:solidFill>
              </a:rPr>
              <a:t> as a product.</a:t>
            </a:r>
          </a:p>
          <a:p>
            <a:r>
              <a:rPr lang="en-US" sz="700" dirty="0" smtClean="0">
                <a:solidFill>
                  <a:schemeClr val="tx2">
                    <a:lumMod val="60000"/>
                    <a:lumOff val="40000"/>
                  </a:schemeClr>
                </a:solidFill>
              </a:rPr>
              <a:t>Complete hydrolysis of the preferred substrate will generate the listed products.</a:t>
            </a:r>
          </a:p>
          <a:p>
            <a:r>
              <a:rPr lang="en-US" sz="700" dirty="0" smtClean="0">
                <a:solidFill>
                  <a:schemeClr val="tx2">
                    <a:lumMod val="60000"/>
                    <a:lumOff val="40000"/>
                  </a:schemeClr>
                </a:solidFill>
              </a:rPr>
              <a:t>The ability of an </a:t>
            </a:r>
            <a:r>
              <a:rPr lang="en-US" sz="700" dirty="0" err="1" smtClean="0">
                <a:solidFill>
                  <a:schemeClr val="tx2">
                    <a:lumMod val="60000"/>
                    <a:lumOff val="40000"/>
                  </a:schemeClr>
                </a:solidFill>
              </a:rPr>
              <a:t>exonuclease</a:t>
            </a:r>
            <a:r>
              <a:rPr lang="en-US" sz="700" dirty="0" smtClean="0">
                <a:solidFill>
                  <a:schemeClr val="tx2">
                    <a:lumMod val="60000"/>
                    <a:lumOff val="40000"/>
                  </a:schemeClr>
                </a:solidFill>
              </a:rPr>
              <a:t> to initiate on the end of the preferred DNA substrate (</a:t>
            </a:r>
            <a:r>
              <a:rPr lang="en-US" sz="700" dirty="0" err="1" smtClean="0">
                <a:solidFill>
                  <a:schemeClr val="tx2">
                    <a:lumMod val="60000"/>
                    <a:lumOff val="40000"/>
                  </a:schemeClr>
                </a:solidFill>
              </a:rPr>
              <a:t>ss</a:t>
            </a:r>
            <a:r>
              <a:rPr lang="en-US" sz="700" dirty="0" smtClean="0">
                <a:solidFill>
                  <a:schemeClr val="tx2">
                    <a:lumMod val="60000"/>
                    <a:lumOff val="40000"/>
                  </a:schemeClr>
                </a:solidFill>
              </a:rPr>
              <a:t> or </a:t>
            </a:r>
            <a:r>
              <a:rPr lang="en-US" sz="700" dirty="0" err="1" smtClean="0">
                <a:solidFill>
                  <a:schemeClr val="tx2">
                    <a:lumMod val="60000"/>
                    <a:lumOff val="40000"/>
                  </a:schemeClr>
                </a:solidFill>
              </a:rPr>
              <a:t>ds</a:t>
            </a:r>
            <a:r>
              <a:rPr lang="en-US" sz="700" dirty="0" smtClean="0">
                <a:solidFill>
                  <a:schemeClr val="tx2">
                    <a:lumMod val="60000"/>
                    <a:lumOff val="40000"/>
                  </a:schemeClr>
                </a:solidFill>
              </a:rPr>
              <a:t>) containing a </a:t>
            </a:r>
            <a:r>
              <a:rPr lang="en-US" sz="700" dirty="0" err="1" smtClean="0">
                <a:solidFill>
                  <a:schemeClr val="tx2">
                    <a:lumMod val="60000"/>
                    <a:lumOff val="40000"/>
                  </a:schemeClr>
                </a:solidFill>
              </a:rPr>
              <a:t>fluorescein</a:t>
            </a:r>
            <a:r>
              <a:rPr lang="en-US" sz="700" dirty="0" smtClean="0">
                <a:solidFill>
                  <a:schemeClr val="tx2">
                    <a:lumMod val="60000"/>
                    <a:lumOff val="40000"/>
                  </a:schemeClr>
                </a:solidFill>
              </a:rPr>
              <a:t> group linked to either the 5´ or 3´ end. </a:t>
            </a:r>
            <a:r>
              <a:rPr lang="en-US" sz="700" dirty="0" err="1" smtClean="0">
                <a:solidFill>
                  <a:schemeClr val="tx2">
                    <a:lumMod val="60000"/>
                    <a:lumOff val="40000"/>
                  </a:schemeClr>
                </a:solidFill>
              </a:rPr>
              <a:t>Phosphoramidite</a:t>
            </a:r>
            <a:r>
              <a:rPr lang="en-US" sz="700" dirty="0" smtClean="0">
                <a:solidFill>
                  <a:schemeClr val="tx2">
                    <a:lumMod val="60000"/>
                    <a:lumOff val="40000"/>
                  </a:schemeClr>
                </a:solidFill>
              </a:rPr>
              <a:t> chemistry was used to synthesize </a:t>
            </a:r>
            <a:r>
              <a:rPr lang="en-US" sz="700" dirty="0" err="1" smtClean="0">
                <a:solidFill>
                  <a:schemeClr val="tx2">
                    <a:lumMod val="60000"/>
                    <a:lumOff val="40000"/>
                  </a:schemeClr>
                </a:solidFill>
              </a:rPr>
              <a:t>oligonucleotides</a:t>
            </a:r>
            <a:r>
              <a:rPr lang="en-US" sz="700" dirty="0" smtClean="0">
                <a:solidFill>
                  <a:schemeClr val="tx2">
                    <a:lumMod val="60000"/>
                    <a:lumOff val="40000"/>
                  </a:schemeClr>
                </a:solidFill>
              </a:rPr>
              <a:t> with FAM groups. The 5´ FAM was added to the </a:t>
            </a:r>
            <a:r>
              <a:rPr lang="en-US" sz="700" dirty="0" err="1" smtClean="0">
                <a:solidFill>
                  <a:schemeClr val="tx2">
                    <a:lumMod val="60000"/>
                    <a:lumOff val="40000"/>
                  </a:schemeClr>
                </a:solidFill>
              </a:rPr>
              <a:t>oligonucleotide</a:t>
            </a:r>
            <a:r>
              <a:rPr lang="en-US" sz="700" dirty="0" smtClean="0">
                <a:solidFill>
                  <a:schemeClr val="tx2">
                    <a:lumMod val="60000"/>
                    <a:lumOff val="40000"/>
                  </a:schemeClr>
                </a:solidFill>
              </a:rPr>
              <a:t> as a [(3´,6´-dipivaloylfluoresceinyl)-6-carboxamidohexyl]-l-O-(2-cyanoethyl)-(N,N-</a:t>
            </a:r>
            <a:r>
              <a:rPr lang="en-US" sz="700" dirty="0" err="1" smtClean="0">
                <a:solidFill>
                  <a:schemeClr val="tx2">
                    <a:lumMod val="60000"/>
                    <a:lumOff val="40000"/>
                  </a:schemeClr>
                </a:solidFill>
              </a:rPr>
              <a:t>diisopropyl</a:t>
            </a:r>
            <a:r>
              <a:rPr lang="en-US" sz="700" dirty="0" smtClean="0">
                <a:solidFill>
                  <a:schemeClr val="tx2">
                    <a:lumMod val="60000"/>
                    <a:lumOff val="40000"/>
                  </a:schemeClr>
                </a:solidFill>
              </a:rPr>
              <a:t>)-</a:t>
            </a:r>
            <a:r>
              <a:rPr lang="en-US" sz="700" dirty="0" err="1" smtClean="0">
                <a:solidFill>
                  <a:schemeClr val="tx2">
                    <a:lumMod val="60000"/>
                    <a:lumOff val="40000"/>
                  </a:schemeClr>
                </a:solidFill>
              </a:rPr>
              <a:t>phosphoramidite</a:t>
            </a:r>
            <a:r>
              <a:rPr lang="en-US" sz="700" dirty="0" smtClean="0">
                <a:solidFill>
                  <a:schemeClr val="tx2">
                    <a:lumMod val="60000"/>
                    <a:lumOff val="40000"/>
                  </a:schemeClr>
                </a:solidFill>
              </a:rPr>
              <a:t> while the 3´ FAM </a:t>
            </a:r>
            <a:r>
              <a:rPr lang="en-US" sz="700" dirty="0" err="1" smtClean="0">
                <a:solidFill>
                  <a:schemeClr val="tx2">
                    <a:lumMod val="60000"/>
                    <a:lumOff val="40000"/>
                  </a:schemeClr>
                </a:solidFill>
              </a:rPr>
              <a:t>oligonucleotides</a:t>
            </a:r>
            <a:r>
              <a:rPr lang="en-US" sz="700" dirty="0" smtClean="0">
                <a:solidFill>
                  <a:schemeClr val="tx2">
                    <a:lumMod val="60000"/>
                    <a:lumOff val="40000"/>
                  </a:schemeClr>
                </a:solidFill>
              </a:rPr>
              <a:t> were synthesized using the 1-dimethoxytrityloxy-3-[O-(N-</a:t>
            </a:r>
            <a:r>
              <a:rPr lang="en-US" sz="700" dirty="0" err="1" smtClean="0">
                <a:solidFill>
                  <a:schemeClr val="tx2">
                    <a:lumMod val="60000"/>
                    <a:lumOff val="40000"/>
                  </a:schemeClr>
                </a:solidFill>
              </a:rPr>
              <a:t>carboxy</a:t>
            </a:r>
            <a:r>
              <a:rPr lang="en-US" sz="700" dirty="0" smtClean="0">
                <a:solidFill>
                  <a:schemeClr val="tx2">
                    <a:lumMod val="60000"/>
                    <a:lumOff val="40000"/>
                  </a:schemeClr>
                </a:solidFill>
              </a:rPr>
              <a:t>-(</a:t>
            </a:r>
            <a:r>
              <a:rPr lang="en-US" sz="700" dirty="0" err="1" smtClean="0">
                <a:solidFill>
                  <a:schemeClr val="tx2">
                    <a:lumMod val="60000"/>
                    <a:lumOff val="40000"/>
                  </a:schemeClr>
                </a:solidFill>
              </a:rPr>
              <a:t>di</a:t>
            </a:r>
            <a:r>
              <a:rPr lang="en-US" sz="700" dirty="0" smtClean="0">
                <a:solidFill>
                  <a:schemeClr val="tx2">
                    <a:lumMod val="60000"/>
                    <a:lumOff val="40000"/>
                  </a:schemeClr>
                </a:solidFill>
              </a:rPr>
              <a:t>-O-</a:t>
            </a:r>
            <a:r>
              <a:rPr lang="en-US" sz="700" dirty="0" err="1" smtClean="0">
                <a:solidFill>
                  <a:schemeClr val="tx2">
                    <a:lumMod val="60000"/>
                    <a:lumOff val="40000"/>
                  </a:schemeClr>
                </a:solidFill>
              </a:rPr>
              <a:t>pivaloyl</a:t>
            </a:r>
            <a:r>
              <a:rPr lang="en-US" sz="700" dirty="0" smtClean="0">
                <a:solidFill>
                  <a:schemeClr val="tx2">
                    <a:lumMod val="60000"/>
                    <a:lumOff val="40000"/>
                  </a:schemeClr>
                </a:solidFill>
              </a:rPr>
              <a:t>-</a:t>
            </a:r>
            <a:r>
              <a:rPr lang="en-US" sz="700" dirty="0" err="1" smtClean="0">
                <a:solidFill>
                  <a:schemeClr val="tx2">
                    <a:lumMod val="60000"/>
                    <a:lumOff val="40000"/>
                  </a:schemeClr>
                </a:solidFill>
              </a:rPr>
              <a:t>fluorescein</a:t>
            </a:r>
            <a:r>
              <a:rPr lang="en-US" sz="700" dirty="0" smtClean="0">
                <a:solidFill>
                  <a:schemeClr val="tx2">
                    <a:lumMod val="60000"/>
                    <a:lumOff val="40000"/>
                  </a:schemeClr>
                </a:solidFill>
              </a:rPr>
              <a:t>)-3-aminopropyl)]-propyl-2-O-succinoyl-long chain </a:t>
            </a:r>
            <a:r>
              <a:rPr lang="en-US" sz="700" dirty="0" err="1" smtClean="0">
                <a:solidFill>
                  <a:schemeClr val="tx2">
                    <a:lumMod val="60000"/>
                    <a:lumOff val="40000"/>
                  </a:schemeClr>
                </a:solidFill>
              </a:rPr>
              <a:t>alkylamino</a:t>
            </a:r>
            <a:r>
              <a:rPr lang="en-US" sz="700" dirty="0" smtClean="0">
                <a:solidFill>
                  <a:schemeClr val="tx2">
                    <a:lumMod val="60000"/>
                    <a:lumOff val="40000"/>
                  </a:schemeClr>
                </a:solidFill>
              </a:rPr>
              <a:t>-CPG support.</a:t>
            </a:r>
          </a:p>
          <a:p>
            <a:r>
              <a:rPr lang="en-US" sz="700" dirty="0" smtClean="0">
                <a:solidFill>
                  <a:schemeClr val="tx2">
                    <a:lumMod val="60000"/>
                    <a:lumOff val="40000"/>
                  </a:schemeClr>
                </a:solidFill>
              </a:rPr>
              <a:t>The S</a:t>
            </a:r>
            <a:r>
              <a:rPr lang="en-US" sz="700" baseline="-25000" dirty="0" smtClean="0">
                <a:solidFill>
                  <a:schemeClr val="tx2">
                    <a:lumMod val="60000"/>
                    <a:lumOff val="40000"/>
                  </a:schemeClr>
                </a:solidFill>
              </a:rPr>
              <a:t>p</a:t>
            </a:r>
            <a:r>
              <a:rPr lang="en-US" sz="700" dirty="0" smtClean="0">
                <a:solidFill>
                  <a:schemeClr val="tx2">
                    <a:lumMod val="60000"/>
                    <a:lumOff val="40000"/>
                  </a:schemeClr>
                </a:solidFill>
              </a:rPr>
              <a:t> stereoisomer of the </a:t>
            </a:r>
            <a:r>
              <a:rPr lang="en-US" sz="700" dirty="0" err="1" smtClean="0">
                <a:solidFill>
                  <a:schemeClr val="tx2">
                    <a:lumMod val="60000"/>
                    <a:lumOff val="40000"/>
                  </a:schemeClr>
                </a:solidFill>
              </a:rPr>
              <a:t>phosphorothioate</a:t>
            </a:r>
            <a:r>
              <a:rPr lang="en-US" sz="700" dirty="0" smtClean="0">
                <a:solidFill>
                  <a:schemeClr val="tx2">
                    <a:lumMod val="60000"/>
                    <a:lumOff val="40000"/>
                  </a:schemeClr>
                </a:solidFill>
              </a:rPr>
              <a:t> linkage is known to greatly inhibit cleavage of many nucleases while the </a:t>
            </a:r>
            <a:r>
              <a:rPr lang="en-US" sz="700" dirty="0" err="1" smtClean="0">
                <a:solidFill>
                  <a:schemeClr val="tx2">
                    <a:lumMod val="60000"/>
                    <a:lumOff val="40000"/>
                  </a:schemeClr>
                </a:solidFill>
              </a:rPr>
              <a:t>R</a:t>
            </a:r>
            <a:r>
              <a:rPr lang="en-US" sz="700" baseline="-25000" dirty="0" err="1" smtClean="0">
                <a:solidFill>
                  <a:schemeClr val="tx2">
                    <a:lumMod val="60000"/>
                    <a:lumOff val="40000"/>
                  </a:schemeClr>
                </a:solidFill>
              </a:rPr>
              <a:t>p</a:t>
            </a:r>
            <a:r>
              <a:rPr lang="en-US" sz="700" dirty="0" smtClean="0">
                <a:solidFill>
                  <a:schemeClr val="tx2">
                    <a:lumMod val="60000"/>
                    <a:lumOff val="40000"/>
                  </a:schemeClr>
                </a:solidFill>
              </a:rPr>
              <a:t> stereoisomer shows either no or less inhibition. Synthetic </a:t>
            </a:r>
            <a:r>
              <a:rPr lang="en-US" sz="700" dirty="0" err="1" smtClean="0">
                <a:solidFill>
                  <a:schemeClr val="tx2">
                    <a:lumMod val="60000"/>
                    <a:lumOff val="40000"/>
                  </a:schemeClr>
                </a:solidFill>
              </a:rPr>
              <a:t>oligonucleotides</a:t>
            </a:r>
            <a:r>
              <a:rPr lang="en-US" sz="700" dirty="0" smtClean="0">
                <a:solidFill>
                  <a:schemeClr val="tx2">
                    <a:lumMod val="60000"/>
                    <a:lumOff val="40000"/>
                  </a:schemeClr>
                </a:solidFill>
              </a:rPr>
              <a:t> containing approximately an equal ratio of both isomers necessitates the use of multiple </a:t>
            </a:r>
            <a:r>
              <a:rPr lang="en-US" sz="700" dirty="0" err="1" smtClean="0">
                <a:solidFill>
                  <a:schemeClr val="tx2">
                    <a:lumMod val="60000"/>
                    <a:lumOff val="40000"/>
                  </a:schemeClr>
                </a:solidFill>
              </a:rPr>
              <a:t>phosphorothioates</a:t>
            </a:r>
            <a:r>
              <a:rPr lang="en-US" sz="700" dirty="0" smtClean="0">
                <a:solidFill>
                  <a:schemeClr val="tx2">
                    <a:lumMod val="60000"/>
                    <a:lumOff val="40000"/>
                  </a:schemeClr>
                </a:solidFill>
              </a:rPr>
              <a:t> to block cleavage. The presence of 6 consecutive </a:t>
            </a:r>
            <a:r>
              <a:rPr lang="en-US" sz="700" dirty="0" err="1" smtClean="0">
                <a:solidFill>
                  <a:schemeClr val="tx2">
                    <a:lumMod val="60000"/>
                    <a:lumOff val="40000"/>
                  </a:schemeClr>
                </a:solidFill>
              </a:rPr>
              <a:t>phosphorothioates</a:t>
            </a:r>
            <a:r>
              <a:rPr lang="en-US" sz="700" dirty="0" smtClean="0">
                <a:solidFill>
                  <a:schemeClr val="tx2">
                    <a:lumMod val="60000"/>
                    <a:lumOff val="40000"/>
                  </a:schemeClr>
                </a:solidFill>
              </a:rPr>
              <a:t> on </a:t>
            </a:r>
            <a:r>
              <a:rPr lang="en-US" sz="700" dirty="0" err="1" smtClean="0">
                <a:solidFill>
                  <a:schemeClr val="tx2">
                    <a:lumMod val="60000"/>
                    <a:lumOff val="40000"/>
                  </a:schemeClr>
                </a:solidFill>
              </a:rPr>
              <a:t>oligonucleotides</a:t>
            </a:r>
            <a:r>
              <a:rPr lang="en-US" sz="700" dirty="0" smtClean="0">
                <a:solidFill>
                  <a:schemeClr val="tx2">
                    <a:lumMod val="60000"/>
                    <a:lumOff val="40000"/>
                  </a:schemeClr>
                </a:solidFill>
              </a:rPr>
              <a:t> of the preferred substrate blocked all </a:t>
            </a:r>
            <a:r>
              <a:rPr lang="en-US" sz="700" dirty="0" err="1" smtClean="0">
                <a:solidFill>
                  <a:schemeClr val="tx2">
                    <a:lumMod val="60000"/>
                    <a:lumOff val="40000"/>
                  </a:schemeClr>
                </a:solidFill>
              </a:rPr>
              <a:t>exonucleases</a:t>
            </a:r>
            <a:r>
              <a:rPr lang="en-US" sz="700" dirty="0" smtClean="0">
                <a:solidFill>
                  <a:schemeClr val="tx2">
                    <a:lumMod val="60000"/>
                    <a:lumOff val="40000"/>
                  </a:schemeClr>
                </a:solidFill>
              </a:rPr>
              <a:t> effectively (5% or less degradation) except T7 </a:t>
            </a:r>
            <a:r>
              <a:rPr lang="en-US" sz="700" dirty="0" err="1" smtClean="0">
                <a:solidFill>
                  <a:schemeClr val="tx2">
                    <a:lumMod val="60000"/>
                    <a:lumOff val="40000"/>
                  </a:schemeClr>
                </a:solidFill>
              </a:rPr>
              <a:t>exonuclease</a:t>
            </a:r>
            <a:r>
              <a:rPr lang="en-US" sz="700" dirty="0" smtClean="0">
                <a:solidFill>
                  <a:schemeClr val="tx2">
                    <a:lumMod val="60000"/>
                    <a:lumOff val="40000"/>
                  </a:schemeClr>
                </a:solidFill>
              </a:rPr>
              <a:t> which had approximately 10% cleavage. Analysis of </a:t>
            </a:r>
            <a:r>
              <a:rPr lang="en-US" sz="700" dirty="0" err="1" smtClean="0">
                <a:solidFill>
                  <a:schemeClr val="tx2">
                    <a:lumMod val="60000"/>
                    <a:lumOff val="40000"/>
                  </a:schemeClr>
                </a:solidFill>
              </a:rPr>
              <a:t>exonucleases</a:t>
            </a:r>
            <a:r>
              <a:rPr lang="en-US" sz="700" dirty="0" smtClean="0">
                <a:solidFill>
                  <a:schemeClr val="tx2">
                    <a:lumMod val="60000"/>
                    <a:lumOff val="40000"/>
                  </a:schemeClr>
                </a:solidFill>
              </a:rPr>
              <a:t> with </a:t>
            </a:r>
            <a:r>
              <a:rPr lang="en-US" sz="700" dirty="0" err="1" smtClean="0">
                <a:solidFill>
                  <a:schemeClr val="tx2">
                    <a:lumMod val="60000"/>
                    <a:lumOff val="40000"/>
                  </a:schemeClr>
                </a:solidFill>
              </a:rPr>
              <a:t>oligonucleotides</a:t>
            </a:r>
            <a:r>
              <a:rPr lang="en-US" sz="700" dirty="0" smtClean="0">
                <a:solidFill>
                  <a:schemeClr val="tx2">
                    <a:lumMod val="60000"/>
                    <a:lumOff val="40000"/>
                  </a:schemeClr>
                </a:solidFill>
              </a:rPr>
              <a:t> having either one or two consecutive </a:t>
            </a:r>
            <a:r>
              <a:rPr lang="en-US" sz="700" dirty="0" err="1" smtClean="0">
                <a:solidFill>
                  <a:schemeClr val="tx2">
                    <a:lumMod val="60000"/>
                    <a:lumOff val="40000"/>
                  </a:schemeClr>
                </a:solidFill>
              </a:rPr>
              <a:t>phosphorothioates</a:t>
            </a:r>
            <a:r>
              <a:rPr lang="en-US" sz="700" dirty="0" smtClean="0">
                <a:solidFill>
                  <a:schemeClr val="tx2">
                    <a:lumMod val="60000"/>
                    <a:lumOff val="40000"/>
                  </a:schemeClr>
                </a:solidFill>
              </a:rPr>
              <a:t> revealed significant degradation (not shown).</a:t>
            </a:r>
          </a:p>
          <a:p>
            <a:r>
              <a:rPr lang="en-US" sz="700" dirty="0" smtClean="0">
                <a:solidFill>
                  <a:schemeClr val="tx2">
                    <a:lumMod val="60000"/>
                    <a:lumOff val="40000"/>
                  </a:schemeClr>
                </a:solidFill>
              </a:rPr>
              <a:t>The amount of enzyme in units to cleave greater than 90% of 2 µM 35 </a:t>
            </a:r>
            <a:r>
              <a:rPr lang="en-US" sz="700" dirty="0" err="1" smtClean="0">
                <a:solidFill>
                  <a:schemeClr val="tx2">
                    <a:lumMod val="60000"/>
                    <a:lumOff val="40000"/>
                  </a:schemeClr>
                </a:solidFill>
              </a:rPr>
              <a:t>mer</a:t>
            </a:r>
            <a:r>
              <a:rPr lang="en-US" sz="700" dirty="0" smtClean="0">
                <a:solidFill>
                  <a:schemeClr val="tx2">
                    <a:lumMod val="60000"/>
                    <a:lumOff val="40000"/>
                  </a:schemeClr>
                </a:solidFill>
              </a:rPr>
              <a:t> </a:t>
            </a:r>
            <a:r>
              <a:rPr lang="en-US" sz="700" dirty="0" err="1" smtClean="0">
                <a:solidFill>
                  <a:schemeClr val="tx2">
                    <a:lumMod val="60000"/>
                    <a:lumOff val="40000"/>
                  </a:schemeClr>
                </a:solidFill>
              </a:rPr>
              <a:t>oligonucleotide</a:t>
            </a:r>
            <a:r>
              <a:rPr lang="en-US" sz="700" dirty="0" smtClean="0">
                <a:solidFill>
                  <a:schemeClr val="tx2">
                    <a:lumMod val="60000"/>
                    <a:lumOff val="40000"/>
                  </a:schemeClr>
                </a:solidFill>
              </a:rPr>
              <a:t> (s) of the preferred substrate (</a:t>
            </a:r>
            <a:r>
              <a:rPr lang="en-US" sz="700" dirty="0" err="1" smtClean="0">
                <a:solidFill>
                  <a:schemeClr val="tx2">
                    <a:lumMod val="60000"/>
                    <a:lumOff val="40000"/>
                  </a:schemeClr>
                </a:solidFill>
              </a:rPr>
              <a:t>ss</a:t>
            </a:r>
            <a:r>
              <a:rPr lang="en-US" sz="700" dirty="0" smtClean="0">
                <a:solidFill>
                  <a:schemeClr val="tx2">
                    <a:lumMod val="60000"/>
                    <a:lumOff val="40000"/>
                  </a:schemeClr>
                </a:solidFill>
              </a:rPr>
              <a:t> or </a:t>
            </a:r>
            <a:r>
              <a:rPr lang="en-US" sz="700" dirty="0" err="1" smtClean="0">
                <a:solidFill>
                  <a:schemeClr val="tx2">
                    <a:lumMod val="60000"/>
                    <a:lumOff val="40000"/>
                  </a:schemeClr>
                </a:solidFill>
              </a:rPr>
              <a:t>dsDNA</a:t>
            </a:r>
            <a:r>
              <a:rPr lang="en-US" sz="700" dirty="0" smtClean="0">
                <a:solidFill>
                  <a:schemeClr val="tx2">
                    <a:lumMod val="60000"/>
                    <a:lumOff val="40000"/>
                  </a:schemeClr>
                </a:solidFill>
              </a:rPr>
              <a:t>) in a 10 µl volume using the unit digest reaction conditions. All enzymes tested except for </a:t>
            </a:r>
            <a:r>
              <a:rPr lang="en-US" sz="700" dirty="0" err="1" smtClean="0">
                <a:solidFill>
                  <a:schemeClr val="tx2">
                    <a:lumMod val="60000"/>
                    <a:lumOff val="40000"/>
                  </a:schemeClr>
                </a:solidFill>
              </a:rPr>
              <a:t>Exo</a:t>
            </a:r>
            <a:r>
              <a:rPr lang="en-US" sz="700" dirty="0" smtClean="0">
                <a:solidFill>
                  <a:schemeClr val="tx2">
                    <a:lumMod val="60000"/>
                    <a:lumOff val="40000"/>
                  </a:schemeClr>
                </a:solidFill>
              </a:rPr>
              <a:t> T and </a:t>
            </a:r>
            <a:r>
              <a:rPr lang="en-US" sz="700" dirty="0" err="1" smtClean="0">
                <a:solidFill>
                  <a:schemeClr val="tx2">
                    <a:lumMod val="60000"/>
                    <a:lumOff val="40000"/>
                  </a:schemeClr>
                </a:solidFill>
              </a:rPr>
              <a:t>RecJ</a:t>
            </a:r>
            <a:r>
              <a:rPr lang="en-US" sz="700" baseline="-25000" dirty="0" err="1" smtClean="0">
                <a:solidFill>
                  <a:schemeClr val="tx2">
                    <a:lumMod val="60000"/>
                    <a:lumOff val="40000"/>
                  </a:schemeClr>
                </a:solidFill>
              </a:rPr>
              <a:t>f</a:t>
            </a:r>
            <a:r>
              <a:rPr lang="en-US" sz="700" dirty="0" smtClean="0">
                <a:solidFill>
                  <a:schemeClr val="tx2">
                    <a:lumMod val="60000"/>
                    <a:lumOff val="40000"/>
                  </a:schemeClr>
                </a:solidFill>
              </a:rPr>
              <a:t> could effectively cleave the substrate to completion.</a:t>
            </a:r>
          </a:p>
          <a:p>
            <a:r>
              <a:rPr lang="en-US" sz="700" dirty="0" smtClean="0">
                <a:solidFill>
                  <a:schemeClr val="tx2">
                    <a:lumMod val="60000"/>
                    <a:lumOff val="40000"/>
                  </a:schemeClr>
                </a:solidFill>
              </a:rPr>
              <a:t>Lambda </a:t>
            </a:r>
            <a:r>
              <a:rPr lang="en-US" sz="700" dirty="0" err="1" smtClean="0">
                <a:solidFill>
                  <a:schemeClr val="tx2">
                    <a:lumMod val="60000"/>
                    <a:lumOff val="40000"/>
                  </a:schemeClr>
                </a:solidFill>
              </a:rPr>
              <a:t>exonuclease</a:t>
            </a:r>
            <a:r>
              <a:rPr lang="en-US" sz="700" dirty="0" smtClean="0">
                <a:solidFill>
                  <a:schemeClr val="tx2">
                    <a:lumMod val="60000"/>
                    <a:lumOff val="40000"/>
                  </a:schemeClr>
                </a:solidFill>
              </a:rPr>
              <a:t> has a strong preference for initiating degradation on </a:t>
            </a:r>
            <a:r>
              <a:rPr lang="en-US" sz="700" dirty="0" err="1" smtClean="0">
                <a:solidFill>
                  <a:schemeClr val="tx2">
                    <a:lumMod val="60000"/>
                    <a:lumOff val="40000"/>
                  </a:schemeClr>
                </a:solidFill>
              </a:rPr>
              <a:t>dsDNA</a:t>
            </a:r>
            <a:r>
              <a:rPr lang="en-US" sz="700" dirty="0" smtClean="0">
                <a:solidFill>
                  <a:schemeClr val="tx2">
                    <a:lumMod val="60000"/>
                    <a:lumOff val="40000"/>
                  </a:schemeClr>
                </a:solidFill>
              </a:rPr>
              <a:t> containing a 5´ phosphate. Thus, if linear </a:t>
            </a:r>
            <a:r>
              <a:rPr lang="en-US" sz="700" dirty="0" err="1" smtClean="0">
                <a:solidFill>
                  <a:schemeClr val="tx2">
                    <a:lumMod val="60000"/>
                    <a:lumOff val="40000"/>
                  </a:schemeClr>
                </a:solidFill>
              </a:rPr>
              <a:t>dsDNA</a:t>
            </a:r>
            <a:r>
              <a:rPr lang="en-US" sz="700" dirty="0" smtClean="0">
                <a:solidFill>
                  <a:schemeClr val="tx2">
                    <a:lumMod val="60000"/>
                    <a:lumOff val="40000"/>
                  </a:schemeClr>
                </a:solidFill>
              </a:rPr>
              <a:t> has a 5´ phosphate at one end and lacks a 5´ phosphate on the other end, then lambda </a:t>
            </a:r>
            <a:r>
              <a:rPr lang="en-US" sz="700" dirty="0" err="1" smtClean="0">
                <a:solidFill>
                  <a:schemeClr val="tx2">
                    <a:lumMod val="60000"/>
                    <a:lumOff val="40000"/>
                  </a:schemeClr>
                </a:solidFill>
              </a:rPr>
              <a:t>exonuclease</a:t>
            </a:r>
            <a:r>
              <a:rPr lang="en-US" sz="700" dirty="0" smtClean="0">
                <a:solidFill>
                  <a:schemeClr val="tx2">
                    <a:lumMod val="60000"/>
                    <a:lumOff val="40000"/>
                  </a:schemeClr>
                </a:solidFill>
              </a:rPr>
              <a:t> will preferentially degrade the DNA from the </a:t>
            </a:r>
            <a:r>
              <a:rPr lang="en-US" sz="700" dirty="0" err="1" smtClean="0">
                <a:solidFill>
                  <a:schemeClr val="tx2">
                    <a:lumMod val="60000"/>
                    <a:lumOff val="40000"/>
                  </a:schemeClr>
                </a:solidFill>
              </a:rPr>
              <a:t>phosphorylated</a:t>
            </a:r>
            <a:r>
              <a:rPr lang="en-US" sz="700" dirty="0" smtClean="0">
                <a:solidFill>
                  <a:schemeClr val="tx2">
                    <a:lumMod val="60000"/>
                    <a:lumOff val="40000"/>
                  </a:schemeClr>
                </a:solidFill>
              </a:rPr>
              <a:t> end.</a:t>
            </a:r>
          </a:p>
          <a:p>
            <a:r>
              <a:rPr lang="en-US" sz="700" dirty="0" smtClean="0">
                <a:solidFill>
                  <a:schemeClr val="tx2">
                    <a:lumMod val="60000"/>
                    <a:lumOff val="40000"/>
                  </a:schemeClr>
                </a:solidFill>
              </a:rPr>
              <a:t>It has been reported that the initial, first product hydrolyzed from </a:t>
            </a:r>
            <a:r>
              <a:rPr lang="en-US" sz="700" dirty="0" err="1" smtClean="0">
                <a:solidFill>
                  <a:schemeClr val="tx2">
                    <a:lumMod val="60000"/>
                    <a:lumOff val="40000"/>
                  </a:schemeClr>
                </a:solidFill>
              </a:rPr>
              <a:t>dsDNA</a:t>
            </a:r>
            <a:r>
              <a:rPr lang="en-US" sz="700" dirty="0" smtClean="0">
                <a:solidFill>
                  <a:schemeClr val="tx2">
                    <a:lumMod val="60000"/>
                    <a:lumOff val="40000"/>
                  </a:schemeClr>
                </a:solidFill>
              </a:rPr>
              <a:t> by T7 </a:t>
            </a:r>
            <a:r>
              <a:rPr lang="en-US" sz="700" dirty="0" err="1" smtClean="0">
                <a:solidFill>
                  <a:schemeClr val="tx2">
                    <a:lumMod val="60000"/>
                    <a:lumOff val="40000"/>
                  </a:schemeClr>
                </a:solidFill>
              </a:rPr>
              <a:t>Exonuclease</a:t>
            </a:r>
            <a:r>
              <a:rPr lang="en-US" sz="700" dirty="0" smtClean="0">
                <a:solidFill>
                  <a:schemeClr val="tx2">
                    <a:lumMod val="60000"/>
                    <a:lumOff val="40000"/>
                  </a:schemeClr>
                </a:solidFill>
              </a:rPr>
              <a:t> is a </a:t>
            </a:r>
            <a:r>
              <a:rPr lang="en-US" sz="700" dirty="0" err="1" smtClean="0">
                <a:solidFill>
                  <a:schemeClr val="tx2">
                    <a:lumMod val="60000"/>
                    <a:lumOff val="40000"/>
                  </a:schemeClr>
                </a:solidFill>
              </a:rPr>
              <a:t>dinucleotide</a:t>
            </a:r>
            <a:r>
              <a:rPr lang="en-US" sz="700" dirty="0" smtClean="0">
                <a:solidFill>
                  <a:schemeClr val="tx2">
                    <a:lumMod val="60000"/>
                    <a:lumOff val="40000"/>
                  </a:schemeClr>
                </a:solidFill>
              </a:rPr>
              <a:t>. Subsequent hydrolytic cleavage releases </a:t>
            </a:r>
            <a:r>
              <a:rPr lang="en-US" sz="700" dirty="0" err="1" smtClean="0">
                <a:solidFill>
                  <a:schemeClr val="tx2">
                    <a:lumMod val="60000"/>
                    <a:lumOff val="40000"/>
                  </a:schemeClr>
                </a:solidFill>
              </a:rPr>
              <a:t>dNMP</a:t>
            </a:r>
            <a:r>
              <a:rPr lang="en-US" sz="700" dirty="0" smtClean="0">
                <a:solidFill>
                  <a:schemeClr val="tx2">
                    <a:lumMod val="60000"/>
                    <a:lumOff val="40000"/>
                  </a:schemeClr>
                </a:solidFill>
              </a:rPr>
              <a:t>.</a:t>
            </a:r>
          </a:p>
          <a:p>
            <a:r>
              <a:rPr lang="en-US" sz="700" dirty="0" err="1" smtClean="0">
                <a:solidFill>
                  <a:schemeClr val="tx2">
                    <a:lumMod val="60000"/>
                    <a:lumOff val="40000"/>
                  </a:schemeClr>
                </a:solidFill>
              </a:rPr>
              <a:t>RecJf</a:t>
            </a:r>
            <a:r>
              <a:rPr lang="en-US" sz="700" dirty="0" smtClean="0">
                <a:solidFill>
                  <a:schemeClr val="tx2">
                    <a:lumMod val="60000"/>
                    <a:lumOff val="40000"/>
                  </a:schemeClr>
                </a:solidFill>
              </a:rPr>
              <a:t> is not suitable for making 5´ extensions blunt. </a:t>
            </a:r>
            <a:r>
              <a:rPr lang="en-US" sz="700" dirty="0" err="1" smtClean="0">
                <a:solidFill>
                  <a:schemeClr val="tx2">
                    <a:lumMod val="60000"/>
                    <a:lumOff val="40000"/>
                  </a:schemeClr>
                </a:solidFill>
              </a:rPr>
              <a:t>Exo</a:t>
            </a:r>
            <a:r>
              <a:rPr lang="en-US" sz="700" dirty="0" smtClean="0">
                <a:solidFill>
                  <a:schemeClr val="tx2">
                    <a:lumMod val="60000"/>
                    <a:lumOff val="40000"/>
                  </a:schemeClr>
                </a:solidFill>
              </a:rPr>
              <a:t> I is not suitable for making 3´ extensions blunt. Both </a:t>
            </a:r>
            <a:r>
              <a:rPr lang="en-US" sz="700" dirty="0" err="1" smtClean="0">
                <a:solidFill>
                  <a:schemeClr val="tx2">
                    <a:lumMod val="60000"/>
                    <a:lumOff val="40000"/>
                  </a:schemeClr>
                </a:solidFill>
              </a:rPr>
              <a:t>RecJf</a:t>
            </a:r>
            <a:r>
              <a:rPr lang="en-US" sz="700" dirty="0" smtClean="0">
                <a:solidFill>
                  <a:schemeClr val="tx2">
                    <a:lumMod val="60000"/>
                    <a:lumOff val="40000"/>
                  </a:schemeClr>
                </a:solidFill>
              </a:rPr>
              <a:t> and </a:t>
            </a:r>
            <a:r>
              <a:rPr lang="en-US" sz="700" dirty="0" err="1" smtClean="0">
                <a:solidFill>
                  <a:schemeClr val="tx2">
                    <a:lumMod val="60000"/>
                    <a:lumOff val="40000"/>
                  </a:schemeClr>
                </a:solidFill>
              </a:rPr>
              <a:t>Exo</a:t>
            </a:r>
            <a:r>
              <a:rPr lang="en-US" sz="700" dirty="0" smtClean="0">
                <a:solidFill>
                  <a:schemeClr val="tx2">
                    <a:lumMod val="60000"/>
                    <a:lumOff val="40000"/>
                  </a:schemeClr>
                </a:solidFill>
              </a:rPr>
              <a:t> I require longer length </a:t>
            </a:r>
            <a:r>
              <a:rPr lang="en-US" sz="700" dirty="0" err="1" smtClean="0">
                <a:solidFill>
                  <a:schemeClr val="tx2">
                    <a:lumMod val="60000"/>
                    <a:lumOff val="40000"/>
                  </a:schemeClr>
                </a:solidFill>
              </a:rPr>
              <a:t>ssDNA</a:t>
            </a:r>
            <a:r>
              <a:rPr lang="en-US" sz="700" dirty="0" smtClean="0">
                <a:solidFill>
                  <a:schemeClr val="tx2">
                    <a:lumMod val="60000"/>
                    <a:lumOff val="40000"/>
                  </a:schemeClr>
                </a:solidFill>
              </a:rPr>
              <a:t> extensions to initiate than those generated by restriction enzymes.</a:t>
            </a:r>
          </a:p>
          <a:p>
            <a:r>
              <a:rPr lang="en-US" sz="700" dirty="0" smtClean="0">
                <a:solidFill>
                  <a:schemeClr val="tx2">
                    <a:lumMod val="60000"/>
                    <a:lumOff val="40000"/>
                  </a:schemeClr>
                </a:solidFill>
              </a:rPr>
              <a:t>Depending upon the DNA sequence and amount of </a:t>
            </a:r>
            <a:r>
              <a:rPr lang="en-US" sz="700" dirty="0" err="1" smtClean="0">
                <a:solidFill>
                  <a:schemeClr val="tx2">
                    <a:lumMod val="60000"/>
                    <a:lumOff val="40000"/>
                  </a:schemeClr>
                </a:solidFill>
              </a:rPr>
              <a:t>exonuclease</a:t>
            </a:r>
            <a:r>
              <a:rPr lang="en-US" sz="700" dirty="0" smtClean="0">
                <a:solidFill>
                  <a:schemeClr val="tx2">
                    <a:lumMod val="60000"/>
                    <a:lumOff val="40000"/>
                  </a:schemeClr>
                </a:solidFill>
              </a:rPr>
              <a:t>, </a:t>
            </a:r>
            <a:r>
              <a:rPr lang="en-US" sz="700" dirty="0" err="1" smtClean="0">
                <a:solidFill>
                  <a:schemeClr val="tx2">
                    <a:lumMod val="60000"/>
                    <a:lumOff val="40000"/>
                  </a:schemeClr>
                </a:solidFill>
              </a:rPr>
              <a:t>RecJ</a:t>
            </a:r>
            <a:r>
              <a:rPr lang="en-US" sz="700" baseline="-25000" dirty="0" err="1" smtClean="0">
                <a:solidFill>
                  <a:schemeClr val="tx2">
                    <a:lumMod val="60000"/>
                    <a:lumOff val="40000"/>
                  </a:schemeClr>
                </a:solidFill>
              </a:rPr>
              <a:t>f</a:t>
            </a:r>
            <a:r>
              <a:rPr lang="en-US" sz="700" dirty="0" smtClean="0">
                <a:solidFill>
                  <a:schemeClr val="tx2">
                    <a:lumMod val="60000"/>
                    <a:lumOff val="40000"/>
                  </a:schemeClr>
                </a:solidFill>
              </a:rPr>
              <a:t>, </a:t>
            </a:r>
            <a:r>
              <a:rPr lang="en-US" sz="700" dirty="0" err="1" smtClean="0">
                <a:solidFill>
                  <a:schemeClr val="tx2">
                    <a:lumMod val="60000"/>
                    <a:lumOff val="40000"/>
                  </a:schemeClr>
                </a:solidFill>
              </a:rPr>
              <a:t>Exo</a:t>
            </a:r>
            <a:r>
              <a:rPr lang="en-US" sz="700" dirty="0" smtClean="0">
                <a:solidFill>
                  <a:schemeClr val="tx2">
                    <a:lumMod val="60000"/>
                    <a:lumOff val="40000"/>
                  </a:schemeClr>
                </a:solidFill>
              </a:rPr>
              <a:t> I and </a:t>
            </a:r>
            <a:r>
              <a:rPr lang="en-US" sz="700" dirty="0" err="1" smtClean="0">
                <a:solidFill>
                  <a:schemeClr val="tx2">
                    <a:lumMod val="60000"/>
                    <a:lumOff val="40000"/>
                  </a:schemeClr>
                </a:solidFill>
              </a:rPr>
              <a:t>Exo</a:t>
            </a:r>
            <a:r>
              <a:rPr lang="en-US" sz="700" dirty="0" smtClean="0">
                <a:solidFill>
                  <a:schemeClr val="tx2">
                    <a:lumMod val="60000"/>
                    <a:lumOff val="40000"/>
                  </a:schemeClr>
                </a:solidFill>
              </a:rPr>
              <a:t> T may remove a few nucleotides from flush termini.</a:t>
            </a:r>
          </a:p>
          <a:p>
            <a:r>
              <a:rPr lang="en-US" sz="700" dirty="0" err="1" smtClean="0">
                <a:solidFill>
                  <a:schemeClr val="tx2">
                    <a:lumMod val="60000"/>
                    <a:lumOff val="40000"/>
                  </a:schemeClr>
                </a:solidFill>
              </a:rPr>
              <a:t>Exo</a:t>
            </a:r>
            <a:r>
              <a:rPr lang="en-US" sz="700" dirty="0" smtClean="0">
                <a:solidFill>
                  <a:schemeClr val="tx2">
                    <a:lumMod val="60000"/>
                    <a:lumOff val="40000"/>
                  </a:schemeClr>
                </a:solidFill>
              </a:rPr>
              <a:t> I releases </a:t>
            </a:r>
            <a:r>
              <a:rPr lang="en-US" sz="700" dirty="0" err="1" smtClean="0">
                <a:solidFill>
                  <a:schemeClr val="tx2">
                    <a:lumMod val="60000"/>
                    <a:lumOff val="40000"/>
                  </a:schemeClr>
                </a:solidFill>
              </a:rPr>
              <a:t>dNMP</a:t>
            </a:r>
            <a:r>
              <a:rPr lang="en-US" sz="700" dirty="0" smtClean="0">
                <a:solidFill>
                  <a:schemeClr val="tx2">
                    <a:lumMod val="60000"/>
                    <a:lumOff val="40000"/>
                  </a:schemeClr>
                </a:solidFill>
              </a:rPr>
              <a:t> from </a:t>
            </a:r>
            <a:r>
              <a:rPr lang="en-US" sz="700" dirty="0" err="1" smtClean="0">
                <a:solidFill>
                  <a:schemeClr val="tx2">
                    <a:lumMod val="60000"/>
                    <a:lumOff val="40000"/>
                  </a:schemeClr>
                </a:solidFill>
              </a:rPr>
              <a:t>ssDNA</a:t>
            </a:r>
            <a:r>
              <a:rPr lang="en-US" sz="700" dirty="0" smtClean="0">
                <a:solidFill>
                  <a:schemeClr val="tx2">
                    <a:lumMod val="60000"/>
                    <a:lumOff val="40000"/>
                  </a:schemeClr>
                </a:solidFill>
              </a:rPr>
              <a:t>, except at the last hydrolytic step where a </a:t>
            </a:r>
            <a:r>
              <a:rPr lang="en-US" sz="700" dirty="0" err="1" smtClean="0">
                <a:solidFill>
                  <a:schemeClr val="tx2">
                    <a:lumMod val="60000"/>
                    <a:lumOff val="40000"/>
                  </a:schemeClr>
                </a:solidFill>
              </a:rPr>
              <a:t>dinucleotide</a:t>
            </a:r>
            <a:r>
              <a:rPr lang="en-US" sz="700" dirty="0" smtClean="0">
                <a:solidFill>
                  <a:schemeClr val="tx2">
                    <a:lumMod val="60000"/>
                    <a:lumOff val="40000"/>
                  </a:schemeClr>
                </a:solidFill>
              </a:rPr>
              <a:t> is produced.</a:t>
            </a:r>
          </a:p>
          <a:p>
            <a:r>
              <a:rPr lang="en-US" sz="700" dirty="0" err="1" smtClean="0">
                <a:solidFill>
                  <a:schemeClr val="tx2">
                    <a:lumMod val="60000"/>
                    <a:lumOff val="40000"/>
                  </a:schemeClr>
                </a:solidFill>
              </a:rPr>
              <a:t>Exo</a:t>
            </a:r>
            <a:r>
              <a:rPr lang="en-US" sz="700" dirty="0" smtClean="0">
                <a:solidFill>
                  <a:schemeClr val="tx2">
                    <a:lumMod val="60000"/>
                    <a:lumOff val="40000"/>
                  </a:schemeClr>
                </a:solidFill>
              </a:rPr>
              <a:t> T can be used to make 3´ extensions blunt, however, it yields 2-4 fold fewer </a:t>
            </a:r>
            <a:r>
              <a:rPr lang="en-US" sz="700" dirty="0" err="1" smtClean="0">
                <a:solidFill>
                  <a:schemeClr val="tx2">
                    <a:lumMod val="60000"/>
                    <a:lumOff val="40000"/>
                  </a:schemeClr>
                </a:solidFill>
              </a:rPr>
              <a:t>ligatable</a:t>
            </a:r>
            <a:r>
              <a:rPr lang="en-US" sz="700" dirty="0" smtClean="0">
                <a:solidFill>
                  <a:schemeClr val="tx2">
                    <a:lumMod val="60000"/>
                    <a:lumOff val="40000"/>
                  </a:schemeClr>
                </a:solidFill>
              </a:rPr>
              <a:t> blunt ends when compared to </a:t>
            </a:r>
            <a:r>
              <a:rPr lang="en-US" sz="700" dirty="0" err="1" smtClean="0">
                <a:solidFill>
                  <a:schemeClr val="tx2">
                    <a:lumMod val="60000"/>
                    <a:lumOff val="40000"/>
                  </a:schemeClr>
                </a:solidFill>
              </a:rPr>
              <a:t>Klenow</a:t>
            </a:r>
            <a:r>
              <a:rPr lang="en-US" sz="700" dirty="0" smtClean="0">
                <a:solidFill>
                  <a:schemeClr val="tx2">
                    <a:lumMod val="60000"/>
                    <a:lumOff val="40000"/>
                  </a:schemeClr>
                </a:solidFill>
              </a:rPr>
              <a:t> polymerase plus </a:t>
            </a:r>
            <a:r>
              <a:rPr lang="en-US" sz="700" dirty="0" err="1" smtClean="0">
                <a:solidFill>
                  <a:schemeClr val="tx2">
                    <a:lumMod val="60000"/>
                    <a:lumOff val="40000"/>
                  </a:schemeClr>
                </a:solidFill>
              </a:rPr>
              <a:t>dNTP</a:t>
            </a:r>
            <a:r>
              <a:rPr lang="en-US" sz="700" dirty="0" smtClean="0">
                <a:solidFill>
                  <a:schemeClr val="tx2">
                    <a:lumMod val="60000"/>
                    <a:lumOff val="40000"/>
                  </a:schemeClr>
                </a:solidFill>
              </a:rPr>
              <a:t> on a test substrate.</a:t>
            </a:r>
          </a:p>
          <a:p>
            <a:r>
              <a:rPr lang="en-US" sz="700" dirty="0" smtClean="0">
                <a:solidFill>
                  <a:schemeClr val="tx2">
                    <a:lumMod val="60000"/>
                    <a:lumOff val="40000"/>
                  </a:schemeClr>
                </a:solidFill>
              </a:rPr>
              <a:t>BAL31 has been reported as having both </a:t>
            </a:r>
            <a:r>
              <a:rPr lang="en-US" sz="700" dirty="0" err="1" smtClean="0">
                <a:solidFill>
                  <a:schemeClr val="tx2">
                    <a:lumMod val="60000"/>
                    <a:lumOff val="40000"/>
                  </a:schemeClr>
                </a:solidFill>
              </a:rPr>
              <a:t>ss</a:t>
            </a:r>
            <a:r>
              <a:rPr lang="en-US" sz="700" dirty="0" smtClean="0">
                <a:solidFill>
                  <a:schemeClr val="tx2">
                    <a:lumMod val="60000"/>
                    <a:lumOff val="40000"/>
                  </a:schemeClr>
                </a:solidFill>
              </a:rPr>
              <a:t> </a:t>
            </a:r>
            <a:r>
              <a:rPr lang="en-US" sz="700" dirty="0" err="1" smtClean="0">
                <a:solidFill>
                  <a:schemeClr val="tx2">
                    <a:lumMod val="60000"/>
                    <a:lumOff val="40000"/>
                  </a:schemeClr>
                </a:solidFill>
              </a:rPr>
              <a:t>endonuclease</a:t>
            </a:r>
            <a:r>
              <a:rPr lang="en-US" sz="700" dirty="0" smtClean="0">
                <a:solidFill>
                  <a:schemeClr val="tx2">
                    <a:lumMod val="60000"/>
                    <a:lumOff val="40000"/>
                  </a:schemeClr>
                </a:solidFill>
              </a:rPr>
              <a:t> activity as well as 3´→5´ </a:t>
            </a:r>
            <a:r>
              <a:rPr lang="en-US" sz="700" dirty="0" err="1" smtClean="0">
                <a:solidFill>
                  <a:schemeClr val="tx2">
                    <a:lumMod val="60000"/>
                    <a:lumOff val="40000"/>
                  </a:schemeClr>
                </a:solidFill>
              </a:rPr>
              <a:t>ds</a:t>
            </a:r>
            <a:r>
              <a:rPr lang="en-US" sz="700" dirty="0" smtClean="0">
                <a:solidFill>
                  <a:schemeClr val="tx2">
                    <a:lumMod val="60000"/>
                    <a:lumOff val="40000"/>
                  </a:schemeClr>
                </a:solidFill>
              </a:rPr>
              <a:t> </a:t>
            </a:r>
            <a:r>
              <a:rPr lang="en-US" sz="700" dirty="0" err="1" smtClean="0">
                <a:solidFill>
                  <a:schemeClr val="tx2">
                    <a:lumMod val="60000"/>
                    <a:lumOff val="40000"/>
                  </a:schemeClr>
                </a:solidFill>
              </a:rPr>
              <a:t>exonuclease</a:t>
            </a:r>
            <a:r>
              <a:rPr lang="en-US" sz="700" dirty="0" smtClean="0">
                <a:solidFill>
                  <a:schemeClr val="tx2">
                    <a:lumMod val="60000"/>
                    <a:lumOff val="40000"/>
                  </a:schemeClr>
                </a:solidFill>
              </a:rPr>
              <a:t> activity. Thus, any linear DNA is a substrate for BAL31.</a:t>
            </a:r>
          </a:p>
          <a:p>
            <a:r>
              <a:rPr lang="en-US" sz="700" dirty="0" smtClean="0">
                <a:solidFill>
                  <a:schemeClr val="tx2">
                    <a:lumMod val="60000"/>
                    <a:lumOff val="40000"/>
                  </a:schemeClr>
                </a:solidFill>
              </a:rPr>
              <a:t>Products of </a:t>
            </a:r>
            <a:r>
              <a:rPr lang="en-US" sz="700" dirty="0" err="1" smtClean="0">
                <a:solidFill>
                  <a:schemeClr val="tx2">
                    <a:lumMod val="60000"/>
                    <a:lumOff val="40000"/>
                  </a:schemeClr>
                </a:solidFill>
              </a:rPr>
              <a:t>Micrococcal</a:t>
            </a:r>
            <a:r>
              <a:rPr lang="en-US" sz="700" dirty="0" smtClean="0">
                <a:solidFill>
                  <a:schemeClr val="tx2">
                    <a:lumMod val="60000"/>
                    <a:lumOff val="40000"/>
                  </a:schemeClr>
                </a:solidFill>
              </a:rPr>
              <a:t> Nuclease degradation have 3´ phosphates.</a:t>
            </a:r>
          </a:p>
          <a:p>
            <a:r>
              <a:rPr lang="en-US" sz="700" dirty="0" smtClean="0">
                <a:solidFill>
                  <a:schemeClr val="tx2">
                    <a:lumMod val="60000"/>
                    <a:lumOff val="40000"/>
                  </a:schemeClr>
                </a:solidFill>
              </a:rPr>
              <a:t>T7 </a:t>
            </a:r>
            <a:r>
              <a:rPr lang="en-US" sz="700" dirty="0" err="1" smtClean="0">
                <a:solidFill>
                  <a:schemeClr val="tx2">
                    <a:lumMod val="60000"/>
                    <a:lumOff val="40000"/>
                  </a:schemeClr>
                </a:solidFill>
              </a:rPr>
              <a:t>endonuclease</a:t>
            </a:r>
            <a:r>
              <a:rPr lang="en-US" sz="700" dirty="0" smtClean="0">
                <a:solidFill>
                  <a:schemeClr val="tx2">
                    <a:lumMod val="60000"/>
                    <a:lumOff val="40000"/>
                  </a:schemeClr>
                </a:solidFill>
              </a:rPr>
              <a:t> recognizes and cleaves non-perfectly matched DNA, cruciform DNA, Holliday structures or junctions. It will act more slowly on nicked </a:t>
            </a:r>
            <a:r>
              <a:rPr lang="en-US" sz="700" dirty="0" err="1" smtClean="0">
                <a:solidFill>
                  <a:schemeClr val="tx2">
                    <a:lumMod val="60000"/>
                    <a:lumOff val="40000"/>
                  </a:schemeClr>
                </a:solidFill>
              </a:rPr>
              <a:t>dsDNA</a:t>
            </a:r>
            <a:r>
              <a:rPr lang="en-US" sz="700" dirty="0" smtClean="0">
                <a:solidFill>
                  <a:schemeClr val="tx2">
                    <a:lumMod val="60000"/>
                    <a:lumOff val="40000"/>
                  </a:schemeClr>
                </a:solidFill>
              </a:rPr>
              <a:t>.</a:t>
            </a:r>
          </a:p>
          <a:p>
            <a:endParaRPr lang="en-US" sz="700" dirty="0">
              <a:solidFill>
                <a:schemeClr val="tx2">
                  <a:lumMod val="60000"/>
                  <a:lumOff val="40000"/>
                </a:schemeClr>
              </a:solidFill>
            </a:endParaRPr>
          </a:p>
        </p:txBody>
      </p:sp>
      <p:sp>
        <p:nvSpPr>
          <p:cNvPr id="13" name="Rectangle 12"/>
          <p:cNvSpPr/>
          <p:nvPr/>
        </p:nvSpPr>
        <p:spPr>
          <a:xfrm>
            <a:off x="228600" y="6504801"/>
            <a:ext cx="8915400" cy="276999"/>
          </a:xfrm>
          <a:prstGeom prst="rect">
            <a:avLst/>
          </a:prstGeom>
        </p:spPr>
        <p:txBody>
          <a:bodyPr wrap="square">
            <a:spAutoFit/>
          </a:bodyPr>
          <a:lstStyle/>
          <a:p>
            <a:r>
              <a:rPr lang="en-US" sz="1200" dirty="0" smtClean="0">
                <a:solidFill>
                  <a:schemeClr val="tx2">
                    <a:lumMod val="20000"/>
                    <a:lumOff val="80000"/>
                  </a:schemeClr>
                </a:solidFill>
              </a:rPr>
              <a:t>Adapted  from:  http://www.neb.com/nebecomm/tech_reference/modifying_enzymes/prop_exonucleases_endonucleases.asp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457200" y="228600"/>
            <a:ext cx="3357009" cy="523220"/>
          </a:xfrm>
          <a:prstGeom prst="rect">
            <a:avLst/>
          </a:prstGeom>
        </p:spPr>
        <p:txBody>
          <a:bodyPr wrap="none">
            <a:spAutoFit/>
          </a:bodyPr>
          <a:lstStyle/>
          <a:p>
            <a:pPr fontAlgn="auto">
              <a:spcBef>
                <a:spcPts val="0"/>
              </a:spcBef>
              <a:spcAft>
                <a:spcPts val="0"/>
              </a:spcAft>
            </a:pPr>
            <a:r>
              <a:rPr lang="en-US" sz="2800" dirty="0" smtClean="0">
                <a:solidFill>
                  <a:prstClr val="black"/>
                </a:solidFill>
                <a:latin typeface="Rockwell Extra Bold" pitchFamily="18" charset="0"/>
              </a:rPr>
              <a:t>Typical results</a:t>
            </a:r>
            <a:endParaRPr lang="en-US" sz="2800" dirty="0">
              <a:solidFill>
                <a:prstClr val="black"/>
              </a:solidFill>
              <a:latin typeface="Rockwell Extra Bold" pitchFamily="18" charset="0"/>
            </a:endParaRPr>
          </a:p>
        </p:txBody>
      </p:sp>
      <p:sp>
        <p:nvSpPr>
          <p:cNvPr id="7" name="TextBox 6"/>
          <p:cNvSpPr txBox="1"/>
          <p:nvPr/>
        </p:nvSpPr>
        <p:spPr>
          <a:xfrm>
            <a:off x="2895600" y="5715000"/>
            <a:ext cx="5029200" cy="954107"/>
          </a:xfrm>
          <a:prstGeom prst="rect">
            <a:avLst/>
          </a:prstGeom>
          <a:noFill/>
        </p:spPr>
        <p:txBody>
          <a:bodyPr wrap="square" rtlCol="0">
            <a:spAutoFit/>
          </a:bodyPr>
          <a:lstStyle/>
          <a:p>
            <a:pPr fontAlgn="auto">
              <a:spcBef>
                <a:spcPts val="0"/>
              </a:spcBef>
              <a:spcAft>
                <a:spcPts val="0"/>
              </a:spcAft>
            </a:pPr>
            <a:r>
              <a:rPr lang="en-US" sz="2800" dirty="0" smtClean="0">
                <a:solidFill>
                  <a:prstClr val="black"/>
                </a:solidFill>
                <a:latin typeface="Calibri"/>
              </a:rPr>
              <a:t>Final Grade Distribution:</a:t>
            </a:r>
          </a:p>
          <a:p>
            <a:pPr fontAlgn="auto">
              <a:spcBef>
                <a:spcPts val="0"/>
              </a:spcBef>
              <a:spcAft>
                <a:spcPts val="0"/>
              </a:spcAft>
            </a:pPr>
            <a:r>
              <a:rPr lang="en-US" sz="2800" dirty="0" smtClean="0">
                <a:solidFill>
                  <a:prstClr val="black"/>
                </a:solidFill>
                <a:latin typeface="Calibri"/>
              </a:rPr>
              <a:t>4A, 3 A-, 2 B+, 5 B-, 1 C-</a:t>
            </a:r>
            <a:endParaRPr lang="en-US" sz="2800" dirty="0">
              <a:solidFill>
                <a:prstClr val="black"/>
              </a:solidFill>
              <a:latin typeface="Calibri"/>
            </a:endParaRPr>
          </a:p>
        </p:txBody>
      </p:sp>
      <p:pic>
        <p:nvPicPr>
          <p:cNvPr id="183297" name="Picture 1"/>
          <p:cNvPicPr>
            <a:picLocks noChangeAspect="1" noChangeArrowheads="1"/>
          </p:cNvPicPr>
          <p:nvPr/>
        </p:nvPicPr>
        <p:blipFill>
          <a:blip r:embed="rId3" cstate="print"/>
          <a:srcRect/>
          <a:stretch>
            <a:fillRect/>
          </a:stretch>
        </p:blipFill>
        <p:spPr bwMode="auto">
          <a:xfrm>
            <a:off x="1066800" y="762000"/>
            <a:ext cx="7162800" cy="4893141"/>
          </a:xfrm>
          <a:prstGeom prst="rect">
            <a:avLst/>
          </a:prstGeom>
          <a:noFill/>
          <a:ln w="9525">
            <a:noFill/>
            <a:miter lim="800000"/>
            <a:headEnd/>
            <a:tailEnd/>
          </a:ln>
        </p:spPr>
      </p:pic>
    </p:spTree>
    <p:extLst>
      <p:ext uri="{BB962C8B-B14F-4D97-AF65-F5344CB8AC3E}">
        <p14:creationId xmlns:p14="http://schemas.microsoft.com/office/powerpoint/2010/main" val="175127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Initiates on DNA with </a:t>
            </a:r>
            <a:r>
              <a:rPr lang="en-US" sz="3200" b="1" dirty="0" smtClean="0">
                <a:solidFill>
                  <a:srgbClr val="1F497D">
                    <a:lumMod val="20000"/>
                    <a:lumOff val="80000"/>
                  </a:srgbClr>
                </a:solidFill>
                <a:latin typeface="Rockwell Extra Bold" pitchFamily="18" charset="0"/>
                <a:cs typeface="Arial" pitchFamily="34" charset="0"/>
              </a:rPr>
              <a:t>_____</a:t>
            </a:r>
            <a:endParaRPr lang="en-US" sz="3200" b="1"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457200" y="1066800"/>
            <a:ext cx="3810000" cy="461665"/>
          </a:xfrm>
          <a:prstGeom prst="rect">
            <a:avLst/>
          </a:prstGeom>
        </p:spPr>
        <p:txBody>
          <a:bodyPr wrap="square">
            <a:spAutoFit/>
          </a:bodyPr>
          <a:lstStyle/>
          <a:p>
            <a:r>
              <a:rPr lang="en-US" sz="2400" b="1" dirty="0" smtClean="0">
                <a:solidFill>
                  <a:schemeClr val="tx2">
                    <a:lumMod val="20000"/>
                    <a:lumOff val="80000"/>
                  </a:schemeClr>
                </a:solidFill>
              </a:rPr>
              <a:t>5'ext  (a 5’ extension) </a:t>
            </a:r>
            <a:endParaRPr lang="en-US" sz="2400" b="1" dirty="0">
              <a:solidFill>
                <a:schemeClr val="tx2">
                  <a:lumMod val="20000"/>
                  <a:lumOff val="80000"/>
                </a:schemeClr>
              </a:solidFill>
            </a:endParaRPr>
          </a:p>
        </p:txBody>
      </p:sp>
      <p:sp>
        <p:nvSpPr>
          <p:cNvPr id="6" name="Rectangle 5"/>
          <p:cNvSpPr/>
          <p:nvPr/>
        </p:nvSpPr>
        <p:spPr>
          <a:xfrm>
            <a:off x="381000" y="2057400"/>
            <a:ext cx="4953000" cy="461665"/>
          </a:xfrm>
          <a:prstGeom prst="rect">
            <a:avLst/>
          </a:prstGeom>
        </p:spPr>
        <p:txBody>
          <a:bodyPr wrap="square">
            <a:spAutoFit/>
          </a:bodyPr>
          <a:lstStyle/>
          <a:p>
            <a:r>
              <a:rPr lang="en-US" sz="2400" dirty="0" smtClean="0">
                <a:solidFill>
                  <a:schemeClr val="tx2">
                    <a:lumMod val="20000"/>
                    <a:lumOff val="80000"/>
                  </a:schemeClr>
                </a:solidFill>
              </a:rPr>
              <a:t>case: </a:t>
            </a:r>
            <a:r>
              <a:rPr lang="en-US" sz="2400" dirty="0" err="1" smtClean="0">
                <a:solidFill>
                  <a:schemeClr val="tx2">
                    <a:lumMod val="20000"/>
                    <a:lumOff val="80000"/>
                  </a:schemeClr>
                </a:solidFill>
              </a:rPr>
              <a:t>BamHI</a:t>
            </a:r>
            <a:r>
              <a:rPr lang="en-US" sz="2400" dirty="0" smtClean="0">
                <a:solidFill>
                  <a:schemeClr val="tx2">
                    <a:lumMod val="20000"/>
                    <a:lumOff val="80000"/>
                  </a:schemeClr>
                </a:solidFill>
              </a:rPr>
              <a:t> Digested DNA</a:t>
            </a:r>
            <a:endParaRPr lang="en-US" sz="2400" dirty="0">
              <a:solidFill>
                <a:schemeClr val="tx2">
                  <a:lumMod val="20000"/>
                  <a:lumOff val="80000"/>
                </a:schemeClr>
              </a:solidFill>
            </a:endParaRPr>
          </a:p>
        </p:txBody>
      </p:sp>
      <p:sp>
        <p:nvSpPr>
          <p:cNvPr id="7" name="TextBox 6"/>
          <p:cNvSpPr txBox="1"/>
          <p:nvPr/>
        </p:nvSpPr>
        <p:spPr>
          <a:xfrm>
            <a:off x="1905000" y="3048000"/>
            <a:ext cx="54864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GGATCC</a:t>
            </a:r>
            <a:r>
              <a:rPr lang="en-US" sz="2400" dirty="0" smtClean="0">
                <a:solidFill>
                  <a:schemeClr val="tx2">
                    <a:lumMod val="20000"/>
                    <a:lumOff val="80000"/>
                  </a:schemeClr>
                </a:solidFill>
                <a:latin typeface="Courier New" pitchFamily="49" charset="0"/>
                <a:cs typeface="Courier New" pitchFamily="49" charset="0"/>
              </a:rPr>
              <a:t>gctggcaga…-3’</a:t>
            </a: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CCTAGG</a:t>
            </a:r>
            <a:r>
              <a:rPr lang="en-US" sz="2400" dirty="0" smtClean="0">
                <a:solidFill>
                  <a:schemeClr val="tx2">
                    <a:lumMod val="20000"/>
                    <a:lumOff val="80000"/>
                  </a:schemeClr>
                </a:solidFill>
                <a:latin typeface="Courier New" pitchFamily="49" charset="0"/>
                <a:cs typeface="Courier New" pitchFamily="49" charset="0"/>
              </a:rPr>
              <a:t>cgaccgtct…-5’</a:t>
            </a:r>
          </a:p>
        </p:txBody>
      </p:sp>
      <p:sp>
        <p:nvSpPr>
          <p:cNvPr id="8" name="TextBox 7"/>
          <p:cNvSpPr txBox="1"/>
          <p:nvPr/>
        </p:nvSpPr>
        <p:spPr>
          <a:xfrm>
            <a:off x="1295400" y="4350603"/>
            <a:ext cx="29718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a:t>
            </a:r>
            <a:endParaRPr lang="en-US" sz="2400" dirty="0" smtClean="0">
              <a:solidFill>
                <a:schemeClr val="tx2">
                  <a:lumMod val="20000"/>
                  <a:lumOff val="80000"/>
                </a:schemeClr>
              </a:solidFill>
              <a:latin typeface="Courier New" pitchFamily="49" charset="0"/>
              <a:cs typeface="Courier New" pitchFamily="49" charset="0"/>
            </a:endParaRP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CCTAG</a:t>
            </a:r>
            <a:endParaRPr lang="en-US" sz="2400" dirty="0" smtClean="0">
              <a:solidFill>
                <a:schemeClr val="tx2">
                  <a:lumMod val="20000"/>
                  <a:lumOff val="80000"/>
                </a:schemeClr>
              </a:solidFill>
              <a:latin typeface="Courier New" pitchFamily="49" charset="0"/>
              <a:cs typeface="Courier New" pitchFamily="49" charset="0"/>
            </a:endParaRPr>
          </a:p>
        </p:txBody>
      </p:sp>
      <p:sp>
        <p:nvSpPr>
          <p:cNvPr id="9" name="Rectangle 8"/>
          <p:cNvSpPr/>
          <p:nvPr/>
        </p:nvSpPr>
        <p:spPr>
          <a:xfrm>
            <a:off x="4918390" y="4807803"/>
            <a:ext cx="3502882" cy="830997"/>
          </a:xfrm>
          <a:prstGeom prst="rect">
            <a:avLst/>
          </a:prstGeom>
        </p:spPr>
        <p:txBody>
          <a:bodyPr wrap="none">
            <a:spAutoFit/>
          </a:bodyPr>
          <a:lstStyle/>
          <a:p>
            <a:r>
              <a:rPr lang="en-US" sz="2400" dirty="0" err="1" smtClean="0">
                <a:solidFill>
                  <a:schemeClr val="accent2">
                    <a:lumMod val="40000"/>
                    <a:lumOff val="60000"/>
                  </a:schemeClr>
                </a:solidFill>
                <a:latin typeface="Courier New" pitchFamily="49" charset="0"/>
                <a:cs typeface="Courier New" pitchFamily="49" charset="0"/>
              </a:rPr>
              <a:t>GATCC</a:t>
            </a:r>
            <a:r>
              <a:rPr lang="en-US" sz="2400" dirty="0" err="1" smtClean="0">
                <a:solidFill>
                  <a:schemeClr val="tx2">
                    <a:lumMod val="20000"/>
                    <a:lumOff val="80000"/>
                  </a:schemeClr>
                </a:solidFill>
                <a:latin typeface="Courier New" pitchFamily="49" charset="0"/>
                <a:cs typeface="Courier New" pitchFamily="49" charset="0"/>
              </a:rPr>
              <a:t>gctggcaga</a:t>
            </a:r>
            <a:r>
              <a:rPr lang="en-US" sz="2400" dirty="0" smtClean="0">
                <a:solidFill>
                  <a:srgbClr val="1F497D">
                    <a:lumMod val="20000"/>
                    <a:lumOff val="80000"/>
                  </a:srgbClr>
                </a:solidFill>
                <a:latin typeface="Courier New" pitchFamily="49" charset="0"/>
                <a:cs typeface="Courier New" pitchFamily="49" charset="0"/>
              </a:rPr>
              <a:t>…-3’</a:t>
            </a:r>
          </a:p>
          <a:p>
            <a:r>
              <a:rPr lang="en-US" sz="2400" dirty="0" smtClean="0">
                <a:solidFill>
                  <a:schemeClr val="accent2">
                    <a:lumMod val="40000"/>
                    <a:lumOff val="60000"/>
                  </a:schemeClr>
                </a:solidFill>
                <a:latin typeface="Courier New" pitchFamily="49" charset="0"/>
                <a:cs typeface="Courier New" pitchFamily="49" charset="0"/>
              </a:rPr>
              <a:t>    </a:t>
            </a:r>
            <a:r>
              <a:rPr lang="en-US" sz="2400" dirty="0" err="1" smtClean="0">
                <a:solidFill>
                  <a:schemeClr val="accent2">
                    <a:lumMod val="40000"/>
                    <a:lumOff val="60000"/>
                  </a:schemeClr>
                </a:solidFill>
                <a:latin typeface="Courier New" pitchFamily="49" charset="0"/>
                <a:cs typeface="Courier New" pitchFamily="49" charset="0"/>
              </a:rPr>
              <a:t>G</a:t>
            </a:r>
            <a:r>
              <a:rPr lang="en-US" sz="2400" dirty="0" err="1" smtClean="0">
                <a:solidFill>
                  <a:schemeClr val="tx2">
                    <a:lumMod val="20000"/>
                    <a:lumOff val="80000"/>
                  </a:schemeClr>
                </a:solidFill>
                <a:latin typeface="Courier New" pitchFamily="49" charset="0"/>
                <a:cs typeface="Courier New" pitchFamily="49" charset="0"/>
              </a:rPr>
              <a:t>cgaccgtct</a:t>
            </a:r>
            <a:r>
              <a:rPr lang="en-US" sz="2400" dirty="0" smtClean="0">
                <a:solidFill>
                  <a:srgbClr val="1F497D">
                    <a:lumMod val="20000"/>
                    <a:lumOff val="80000"/>
                  </a:srgbClr>
                </a:solidFill>
                <a:latin typeface="Courier New" pitchFamily="49" charset="0"/>
                <a:cs typeface="Courier New" pitchFamily="49" charset="0"/>
              </a:rPr>
              <a:t>…-5</a:t>
            </a:r>
            <a:r>
              <a:rPr lang="en-US" sz="2400" dirty="0">
                <a:solidFill>
                  <a:srgbClr val="1F497D">
                    <a:lumMod val="20000"/>
                    <a:lumOff val="80000"/>
                  </a:srgbClr>
                </a:solidFill>
                <a:latin typeface="Courier New" pitchFamily="49" charset="0"/>
                <a:cs typeface="Courier New" pitchFamily="49" charset="0"/>
              </a:rPr>
              <a:t>’</a:t>
            </a:r>
            <a:endParaRPr lang="en-US" dirty="0"/>
          </a:p>
        </p:txBody>
      </p:sp>
      <p:sp>
        <p:nvSpPr>
          <p:cNvPr id="10" name="Rectangle 9"/>
          <p:cNvSpPr/>
          <p:nvPr/>
        </p:nvSpPr>
        <p:spPr>
          <a:xfrm>
            <a:off x="4232590" y="4731603"/>
            <a:ext cx="492443" cy="707886"/>
          </a:xfrm>
          <a:prstGeom prst="rect">
            <a:avLst/>
          </a:prstGeom>
        </p:spPr>
        <p:txBody>
          <a:bodyPr wrap="none">
            <a:spAutoFit/>
          </a:bodyPr>
          <a:lstStyle/>
          <a:p>
            <a:r>
              <a:rPr lang="en-US" sz="4000" b="1" dirty="0" smtClean="0">
                <a:solidFill>
                  <a:srgbClr val="1F497D">
                    <a:lumMod val="20000"/>
                    <a:lumOff val="80000"/>
                  </a:srgbClr>
                </a:solidFill>
                <a:latin typeface="Courier New" pitchFamily="49" charset="0"/>
                <a:cs typeface="Courier New" pitchFamily="49" charset="0"/>
              </a:rPr>
              <a:t>+</a:t>
            </a:r>
            <a:endParaRPr lang="en-US" sz="4000" b="1" dirty="0"/>
          </a:p>
        </p:txBody>
      </p:sp>
      <p:cxnSp>
        <p:nvCxnSpPr>
          <p:cNvPr id="11" name="Straight Arrow Connector 10"/>
          <p:cNvCxnSpPr/>
          <p:nvPr/>
        </p:nvCxnSpPr>
        <p:spPr>
          <a:xfrm rot="5400000">
            <a:off x="4232590" y="4426803"/>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Initiates on DNA with </a:t>
            </a:r>
            <a:r>
              <a:rPr lang="en-US" sz="3200" b="1" dirty="0" smtClean="0">
                <a:solidFill>
                  <a:srgbClr val="1F497D">
                    <a:lumMod val="20000"/>
                    <a:lumOff val="80000"/>
                  </a:srgbClr>
                </a:solidFill>
                <a:latin typeface="Rockwell Extra Bold" pitchFamily="18" charset="0"/>
                <a:cs typeface="Arial" pitchFamily="34" charset="0"/>
              </a:rPr>
              <a:t>_____</a:t>
            </a:r>
            <a:endParaRPr lang="en-US" sz="3200" b="1"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457200" y="1066800"/>
            <a:ext cx="3810000" cy="461665"/>
          </a:xfrm>
          <a:prstGeom prst="rect">
            <a:avLst/>
          </a:prstGeom>
        </p:spPr>
        <p:txBody>
          <a:bodyPr wrap="square">
            <a:spAutoFit/>
          </a:bodyPr>
          <a:lstStyle/>
          <a:p>
            <a:r>
              <a:rPr lang="en-US" sz="2400" b="1" dirty="0" smtClean="0">
                <a:solidFill>
                  <a:schemeClr val="tx2">
                    <a:lumMod val="20000"/>
                    <a:lumOff val="80000"/>
                  </a:schemeClr>
                </a:solidFill>
              </a:rPr>
              <a:t>3'ext  (a 3’ extension) </a:t>
            </a:r>
            <a:endParaRPr lang="en-US" sz="2400" b="1" dirty="0">
              <a:solidFill>
                <a:schemeClr val="tx2">
                  <a:lumMod val="20000"/>
                  <a:lumOff val="80000"/>
                </a:schemeClr>
              </a:solidFill>
            </a:endParaRPr>
          </a:p>
        </p:txBody>
      </p:sp>
      <p:sp>
        <p:nvSpPr>
          <p:cNvPr id="6" name="Rectangle 5"/>
          <p:cNvSpPr/>
          <p:nvPr/>
        </p:nvSpPr>
        <p:spPr>
          <a:xfrm>
            <a:off x="381000" y="2057400"/>
            <a:ext cx="4953000" cy="461665"/>
          </a:xfrm>
          <a:prstGeom prst="rect">
            <a:avLst/>
          </a:prstGeom>
        </p:spPr>
        <p:txBody>
          <a:bodyPr wrap="square">
            <a:spAutoFit/>
          </a:bodyPr>
          <a:lstStyle/>
          <a:p>
            <a:r>
              <a:rPr lang="en-US" sz="2400" dirty="0" smtClean="0">
                <a:solidFill>
                  <a:schemeClr val="tx2">
                    <a:lumMod val="20000"/>
                    <a:lumOff val="80000"/>
                  </a:schemeClr>
                </a:solidFill>
              </a:rPr>
              <a:t>case: </a:t>
            </a:r>
            <a:r>
              <a:rPr lang="en-US" sz="2400" dirty="0" err="1" smtClean="0">
                <a:solidFill>
                  <a:schemeClr val="tx2">
                    <a:lumMod val="20000"/>
                    <a:lumOff val="80000"/>
                  </a:schemeClr>
                </a:solidFill>
              </a:rPr>
              <a:t>PstI</a:t>
            </a:r>
            <a:r>
              <a:rPr lang="en-US" sz="2400" dirty="0" smtClean="0">
                <a:solidFill>
                  <a:schemeClr val="tx2">
                    <a:lumMod val="20000"/>
                    <a:lumOff val="80000"/>
                  </a:schemeClr>
                </a:solidFill>
              </a:rPr>
              <a:t> Digested DNA</a:t>
            </a:r>
            <a:endParaRPr lang="en-US" sz="2400" dirty="0">
              <a:solidFill>
                <a:schemeClr val="tx2">
                  <a:lumMod val="20000"/>
                  <a:lumOff val="80000"/>
                </a:schemeClr>
              </a:solidFill>
            </a:endParaRPr>
          </a:p>
        </p:txBody>
      </p:sp>
      <p:sp>
        <p:nvSpPr>
          <p:cNvPr id="7" name="TextBox 6"/>
          <p:cNvSpPr txBox="1"/>
          <p:nvPr/>
        </p:nvSpPr>
        <p:spPr>
          <a:xfrm>
            <a:off x="1905000" y="3048000"/>
            <a:ext cx="54864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CTGCAG</a:t>
            </a:r>
            <a:r>
              <a:rPr lang="en-US" sz="2400" dirty="0" smtClean="0">
                <a:solidFill>
                  <a:schemeClr val="tx2">
                    <a:lumMod val="20000"/>
                    <a:lumOff val="80000"/>
                  </a:schemeClr>
                </a:solidFill>
                <a:latin typeface="Courier New" pitchFamily="49" charset="0"/>
                <a:cs typeface="Courier New" pitchFamily="49" charset="0"/>
              </a:rPr>
              <a:t>gctggcaga…-3’</a:t>
            </a: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GACGTC</a:t>
            </a:r>
            <a:r>
              <a:rPr lang="en-US" sz="2400" dirty="0" smtClean="0">
                <a:solidFill>
                  <a:schemeClr val="tx2">
                    <a:lumMod val="20000"/>
                    <a:lumOff val="80000"/>
                  </a:schemeClr>
                </a:solidFill>
                <a:latin typeface="Courier New" pitchFamily="49" charset="0"/>
                <a:cs typeface="Courier New" pitchFamily="49" charset="0"/>
              </a:rPr>
              <a:t>cgaccgtct…-5’</a:t>
            </a:r>
          </a:p>
        </p:txBody>
      </p:sp>
      <p:sp>
        <p:nvSpPr>
          <p:cNvPr id="8" name="TextBox 7"/>
          <p:cNvSpPr txBox="1"/>
          <p:nvPr/>
        </p:nvSpPr>
        <p:spPr>
          <a:xfrm>
            <a:off x="1295400" y="4350603"/>
            <a:ext cx="29718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CTGCA</a:t>
            </a:r>
            <a:endParaRPr lang="en-US" sz="2400" dirty="0" smtClean="0">
              <a:solidFill>
                <a:schemeClr val="tx2">
                  <a:lumMod val="20000"/>
                  <a:lumOff val="80000"/>
                </a:schemeClr>
              </a:solidFill>
              <a:latin typeface="Courier New" pitchFamily="49" charset="0"/>
              <a:cs typeface="Courier New" pitchFamily="49" charset="0"/>
            </a:endParaRP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G</a:t>
            </a:r>
            <a:endParaRPr lang="en-US" sz="2400" dirty="0" smtClean="0">
              <a:solidFill>
                <a:schemeClr val="tx2">
                  <a:lumMod val="20000"/>
                  <a:lumOff val="80000"/>
                </a:schemeClr>
              </a:solidFill>
              <a:latin typeface="Courier New" pitchFamily="49" charset="0"/>
              <a:cs typeface="Courier New" pitchFamily="49" charset="0"/>
            </a:endParaRPr>
          </a:p>
        </p:txBody>
      </p:sp>
      <p:sp>
        <p:nvSpPr>
          <p:cNvPr id="9" name="Rectangle 8"/>
          <p:cNvSpPr/>
          <p:nvPr/>
        </p:nvSpPr>
        <p:spPr>
          <a:xfrm>
            <a:off x="4918390" y="4807803"/>
            <a:ext cx="3502882" cy="830997"/>
          </a:xfrm>
          <a:prstGeom prst="rect">
            <a:avLst/>
          </a:prstGeom>
        </p:spPr>
        <p:txBody>
          <a:bodyPr wrap="none">
            <a:spAutoFit/>
          </a:bodyPr>
          <a:lstStyle/>
          <a:p>
            <a:r>
              <a:rPr lang="en-US" sz="2400" dirty="0" smtClean="0">
                <a:solidFill>
                  <a:schemeClr val="accent2">
                    <a:lumMod val="40000"/>
                    <a:lumOff val="60000"/>
                  </a:schemeClr>
                </a:solidFill>
                <a:latin typeface="Courier New" pitchFamily="49" charset="0"/>
                <a:cs typeface="Courier New" pitchFamily="49" charset="0"/>
              </a:rPr>
              <a:t>    </a:t>
            </a:r>
            <a:r>
              <a:rPr lang="en-US" sz="2400" dirty="0" err="1" smtClean="0">
                <a:solidFill>
                  <a:schemeClr val="accent2">
                    <a:lumMod val="40000"/>
                    <a:lumOff val="60000"/>
                  </a:schemeClr>
                </a:solidFill>
                <a:latin typeface="Courier New" pitchFamily="49" charset="0"/>
                <a:cs typeface="Courier New" pitchFamily="49" charset="0"/>
              </a:rPr>
              <a:t>G</a:t>
            </a:r>
            <a:r>
              <a:rPr lang="en-US" sz="2400" dirty="0" err="1" smtClean="0">
                <a:solidFill>
                  <a:schemeClr val="tx2">
                    <a:lumMod val="20000"/>
                    <a:lumOff val="80000"/>
                  </a:schemeClr>
                </a:solidFill>
                <a:latin typeface="Courier New" pitchFamily="49" charset="0"/>
                <a:cs typeface="Courier New" pitchFamily="49" charset="0"/>
              </a:rPr>
              <a:t>gctggcaga</a:t>
            </a:r>
            <a:r>
              <a:rPr lang="en-US" sz="2400" dirty="0" smtClean="0">
                <a:solidFill>
                  <a:srgbClr val="1F497D">
                    <a:lumMod val="20000"/>
                    <a:lumOff val="80000"/>
                  </a:srgbClr>
                </a:solidFill>
                <a:latin typeface="Courier New" pitchFamily="49" charset="0"/>
                <a:cs typeface="Courier New" pitchFamily="49" charset="0"/>
              </a:rPr>
              <a:t>…-3’</a:t>
            </a:r>
          </a:p>
          <a:p>
            <a:r>
              <a:rPr lang="en-US" sz="2400" dirty="0" err="1" smtClean="0">
                <a:solidFill>
                  <a:schemeClr val="accent2">
                    <a:lumMod val="40000"/>
                    <a:lumOff val="60000"/>
                  </a:schemeClr>
                </a:solidFill>
                <a:latin typeface="Courier New" pitchFamily="49" charset="0"/>
                <a:cs typeface="Courier New" pitchFamily="49" charset="0"/>
              </a:rPr>
              <a:t>ACGTC</a:t>
            </a:r>
            <a:r>
              <a:rPr lang="en-US" sz="2400" dirty="0" err="1" smtClean="0">
                <a:solidFill>
                  <a:schemeClr val="tx2">
                    <a:lumMod val="20000"/>
                    <a:lumOff val="80000"/>
                  </a:schemeClr>
                </a:solidFill>
                <a:latin typeface="Courier New" pitchFamily="49" charset="0"/>
                <a:cs typeface="Courier New" pitchFamily="49" charset="0"/>
              </a:rPr>
              <a:t>cgaccgtct</a:t>
            </a:r>
            <a:r>
              <a:rPr lang="en-US" sz="2400" dirty="0" smtClean="0">
                <a:solidFill>
                  <a:srgbClr val="1F497D">
                    <a:lumMod val="20000"/>
                    <a:lumOff val="80000"/>
                  </a:srgbClr>
                </a:solidFill>
                <a:latin typeface="Courier New" pitchFamily="49" charset="0"/>
                <a:cs typeface="Courier New" pitchFamily="49" charset="0"/>
              </a:rPr>
              <a:t>…-5</a:t>
            </a:r>
            <a:r>
              <a:rPr lang="en-US" sz="2400" dirty="0">
                <a:solidFill>
                  <a:srgbClr val="1F497D">
                    <a:lumMod val="20000"/>
                    <a:lumOff val="80000"/>
                  </a:srgbClr>
                </a:solidFill>
                <a:latin typeface="Courier New" pitchFamily="49" charset="0"/>
                <a:cs typeface="Courier New" pitchFamily="49" charset="0"/>
              </a:rPr>
              <a:t>’</a:t>
            </a:r>
            <a:endParaRPr lang="en-US" dirty="0"/>
          </a:p>
        </p:txBody>
      </p:sp>
      <p:sp>
        <p:nvSpPr>
          <p:cNvPr id="10" name="Rectangle 9"/>
          <p:cNvSpPr/>
          <p:nvPr/>
        </p:nvSpPr>
        <p:spPr>
          <a:xfrm>
            <a:off x="4232590" y="4731603"/>
            <a:ext cx="492443" cy="707886"/>
          </a:xfrm>
          <a:prstGeom prst="rect">
            <a:avLst/>
          </a:prstGeom>
        </p:spPr>
        <p:txBody>
          <a:bodyPr wrap="none">
            <a:spAutoFit/>
          </a:bodyPr>
          <a:lstStyle/>
          <a:p>
            <a:r>
              <a:rPr lang="en-US" sz="4000" b="1" dirty="0" smtClean="0">
                <a:solidFill>
                  <a:srgbClr val="1F497D">
                    <a:lumMod val="20000"/>
                    <a:lumOff val="80000"/>
                  </a:srgbClr>
                </a:solidFill>
                <a:latin typeface="Courier New" pitchFamily="49" charset="0"/>
                <a:cs typeface="Courier New" pitchFamily="49" charset="0"/>
              </a:rPr>
              <a:t>+</a:t>
            </a:r>
            <a:endParaRPr lang="en-US" sz="4000" b="1" dirty="0"/>
          </a:p>
        </p:txBody>
      </p:sp>
      <p:cxnSp>
        <p:nvCxnSpPr>
          <p:cNvPr id="11" name="Straight Arrow Connector 10"/>
          <p:cNvCxnSpPr/>
          <p:nvPr/>
        </p:nvCxnSpPr>
        <p:spPr>
          <a:xfrm rot="5400000">
            <a:off x="4232590" y="4426803"/>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Initiates on DNA with </a:t>
            </a:r>
            <a:r>
              <a:rPr lang="en-US" sz="3200" b="1" dirty="0" smtClean="0">
                <a:solidFill>
                  <a:srgbClr val="1F497D">
                    <a:lumMod val="20000"/>
                    <a:lumOff val="80000"/>
                  </a:srgbClr>
                </a:solidFill>
                <a:latin typeface="Rockwell Extra Bold" pitchFamily="18" charset="0"/>
                <a:cs typeface="Arial" pitchFamily="34" charset="0"/>
              </a:rPr>
              <a:t>_____</a:t>
            </a:r>
            <a:endParaRPr lang="en-US" sz="3200" b="1"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blunt  (no overhang, has a 5’ phosphate) </a:t>
            </a:r>
            <a:endParaRPr lang="en-US" sz="2400" b="1" dirty="0">
              <a:solidFill>
                <a:schemeClr val="tx2">
                  <a:lumMod val="20000"/>
                  <a:lumOff val="80000"/>
                </a:schemeClr>
              </a:solidFill>
            </a:endParaRPr>
          </a:p>
        </p:txBody>
      </p:sp>
      <p:sp>
        <p:nvSpPr>
          <p:cNvPr id="6" name="Rectangle 5"/>
          <p:cNvSpPr/>
          <p:nvPr/>
        </p:nvSpPr>
        <p:spPr>
          <a:xfrm>
            <a:off x="381000" y="2057400"/>
            <a:ext cx="4953000" cy="461665"/>
          </a:xfrm>
          <a:prstGeom prst="rect">
            <a:avLst/>
          </a:prstGeom>
        </p:spPr>
        <p:txBody>
          <a:bodyPr wrap="square">
            <a:spAutoFit/>
          </a:bodyPr>
          <a:lstStyle/>
          <a:p>
            <a:r>
              <a:rPr lang="en-US" sz="2400" dirty="0" smtClean="0">
                <a:solidFill>
                  <a:schemeClr val="tx2">
                    <a:lumMod val="20000"/>
                    <a:lumOff val="80000"/>
                  </a:schemeClr>
                </a:solidFill>
              </a:rPr>
              <a:t>case: </a:t>
            </a:r>
            <a:r>
              <a:rPr lang="en-US" sz="2400" dirty="0" err="1" smtClean="0">
                <a:solidFill>
                  <a:schemeClr val="tx2">
                    <a:lumMod val="20000"/>
                    <a:lumOff val="80000"/>
                  </a:schemeClr>
                </a:solidFill>
              </a:rPr>
              <a:t>EcoRV</a:t>
            </a:r>
            <a:r>
              <a:rPr lang="en-US" sz="2400" dirty="0" smtClean="0">
                <a:solidFill>
                  <a:schemeClr val="tx2">
                    <a:lumMod val="20000"/>
                    <a:lumOff val="80000"/>
                  </a:schemeClr>
                </a:solidFill>
              </a:rPr>
              <a:t> Digested DNA</a:t>
            </a:r>
            <a:endParaRPr lang="en-US" sz="2400" dirty="0">
              <a:solidFill>
                <a:schemeClr val="tx2">
                  <a:lumMod val="20000"/>
                  <a:lumOff val="80000"/>
                </a:schemeClr>
              </a:solidFill>
            </a:endParaRPr>
          </a:p>
        </p:txBody>
      </p:sp>
      <p:sp>
        <p:nvSpPr>
          <p:cNvPr id="7" name="TextBox 6"/>
          <p:cNvSpPr txBox="1"/>
          <p:nvPr/>
        </p:nvSpPr>
        <p:spPr>
          <a:xfrm>
            <a:off x="1905000" y="3048000"/>
            <a:ext cx="54864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GATATC</a:t>
            </a:r>
            <a:r>
              <a:rPr lang="en-US" sz="2400" dirty="0" smtClean="0">
                <a:solidFill>
                  <a:schemeClr val="tx2">
                    <a:lumMod val="20000"/>
                    <a:lumOff val="80000"/>
                  </a:schemeClr>
                </a:solidFill>
                <a:latin typeface="Courier New" pitchFamily="49" charset="0"/>
                <a:cs typeface="Courier New" pitchFamily="49" charset="0"/>
              </a:rPr>
              <a:t>gctggcaga…-3’</a:t>
            </a: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CTATAG</a:t>
            </a:r>
            <a:r>
              <a:rPr lang="en-US" sz="2400" dirty="0" smtClean="0">
                <a:solidFill>
                  <a:schemeClr val="tx2">
                    <a:lumMod val="20000"/>
                    <a:lumOff val="80000"/>
                  </a:schemeClr>
                </a:solidFill>
                <a:latin typeface="Courier New" pitchFamily="49" charset="0"/>
                <a:cs typeface="Courier New" pitchFamily="49" charset="0"/>
              </a:rPr>
              <a:t>cgaccgtct…-5’</a:t>
            </a:r>
          </a:p>
        </p:txBody>
      </p:sp>
      <p:sp>
        <p:nvSpPr>
          <p:cNvPr id="8" name="TextBox 7"/>
          <p:cNvSpPr txBox="1"/>
          <p:nvPr/>
        </p:nvSpPr>
        <p:spPr>
          <a:xfrm>
            <a:off x="1295400" y="4350603"/>
            <a:ext cx="29718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GAT</a:t>
            </a:r>
            <a:endParaRPr lang="en-US" sz="2400" dirty="0" smtClean="0">
              <a:solidFill>
                <a:schemeClr val="tx2">
                  <a:lumMod val="20000"/>
                  <a:lumOff val="80000"/>
                </a:schemeClr>
              </a:solidFill>
              <a:latin typeface="Courier New" pitchFamily="49" charset="0"/>
              <a:cs typeface="Courier New" pitchFamily="49" charset="0"/>
            </a:endParaRP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CTA</a:t>
            </a:r>
            <a:endParaRPr lang="en-US" sz="2400" dirty="0" smtClean="0">
              <a:solidFill>
                <a:schemeClr val="tx2">
                  <a:lumMod val="20000"/>
                  <a:lumOff val="80000"/>
                </a:schemeClr>
              </a:solidFill>
              <a:latin typeface="Courier New" pitchFamily="49" charset="0"/>
              <a:cs typeface="Courier New" pitchFamily="49" charset="0"/>
            </a:endParaRPr>
          </a:p>
        </p:txBody>
      </p:sp>
      <p:sp>
        <p:nvSpPr>
          <p:cNvPr id="9" name="Rectangle 8"/>
          <p:cNvSpPr/>
          <p:nvPr/>
        </p:nvSpPr>
        <p:spPr>
          <a:xfrm>
            <a:off x="5019209" y="4807803"/>
            <a:ext cx="3134191" cy="830997"/>
          </a:xfrm>
          <a:prstGeom prst="rect">
            <a:avLst/>
          </a:prstGeom>
        </p:spPr>
        <p:txBody>
          <a:bodyPr wrap="none">
            <a:spAutoFit/>
          </a:bodyPr>
          <a:lstStyle/>
          <a:p>
            <a:r>
              <a:rPr lang="en-US" sz="2400" dirty="0" err="1" smtClean="0">
                <a:solidFill>
                  <a:schemeClr val="accent2">
                    <a:lumMod val="40000"/>
                    <a:lumOff val="60000"/>
                  </a:schemeClr>
                </a:solidFill>
                <a:latin typeface="Courier New" pitchFamily="49" charset="0"/>
                <a:cs typeface="Courier New" pitchFamily="49" charset="0"/>
              </a:rPr>
              <a:t>ATC</a:t>
            </a:r>
            <a:r>
              <a:rPr lang="en-US" sz="2400" dirty="0" err="1" smtClean="0">
                <a:solidFill>
                  <a:schemeClr val="tx2">
                    <a:lumMod val="20000"/>
                    <a:lumOff val="80000"/>
                  </a:schemeClr>
                </a:solidFill>
                <a:latin typeface="Courier New" pitchFamily="49" charset="0"/>
                <a:cs typeface="Courier New" pitchFamily="49" charset="0"/>
              </a:rPr>
              <a:t>gctggcaga</a:t>
            </a:r>
            <a:r>
              <a:rPr lang="en-US" sz="2400" dirty="0" smtClean="0">
                <a:solidFill>
                  <a:srgbClr val="1F497D">
                    <a:lumMod val="20000"/>
                    <a:lumOff val="80000"/>
                  </a:srgbClr>
                </a:solidFill>
                <a:latin typeface="Courier New" pitchFamily="49" charset="0"/>
                <a:cs typeface="Courier New" pitchFamily="49" charset="0"/>
              </a:rPr>
              <a:t>…-3’</a:t>
            </a:r>
          </a:p>
          <a:p>
            <a:r>
              <a:rPr lang="en-US" sz="2400" dirty="0" err="1" smtClean="0">
                <a:solidFill>
                  <a:schemeClr val="accent2">
                    <a:lumMod val="40000"/>
                    <a:lumOff val="60000"/>
                  </a:schemeClr>
                </a:solidFill>
                <a:latin typeface="Courier New" pitchFamily="49" charset="0"/>
                <a:cs typeface="Courier New" pitchFamily="49" charset="0"/>
              </a:rPr>
              <a:t>TAG</a:t>
            </a:r>
            <a:r>
              <a:rPr lang="en-US" sz="2400" dirty="0" err="1" smtClean="0">
                <a:solidFill>
                  <a:schemeClr val="tx2">
                    <a:lumMod val="20000"/>
                    <a:lumOff val="80000"/>
                  </a:schemeClr>
                </a:solidFill>
                <a:latin typeface="Courier New" pitchFamily="49" charset="0"/>
                <a:cs typeface="Courier New" pitchFamily="49" charset="0"/>
              </a:rPr>
              <a:t>cgaccgtct</a:t>
            </a:r>
            <a:r>
              <a:rPr lang="en-US" sz="2400" dirty="0" smtClean="0">
                <a:solidFill>
                  <a:srgbClr val="1F497D">
                    <a:lumMod val="20000"/>
                    <a:lumOff val="80000"/>
                  </a:srgbClr>
                </a:solidFill>
                <a:latin typeface="Courier New" pitchFamily="49" charset="0"/>
                <a:cs typeface="Courier New" pitchFamily="49" charset="0"/>
              </a:rPr>
              <a:t>…-5</a:t>
            </a:r>
            <a:r>
              <a:rPr lang="en-US" sz="2400" dirty="0">
                <a:solidFill>
                  <a:srgbClr val="1F497D">
                    <a:lumMod val="20000"/>
                    <a:lumOff val="80000"/>
                  </a:srgbClr>
                </a:solidFill>
                <a:latin typeface="Courier New" pitchFamily="49" charset="0"/>
                <a:cs typeface="Courier New" pitchFamily="49" charset="0"/>
              </a:rPr>
              <a:t>’</a:t>
            </a:r>
            <a:endParaRPr lang="en-US" dirty="0"/>
          </a:p>
        </p:txBody>
      </p:sp>
      <p:sp>
        <p:nvSpPr>
          <p:cNvPr id="10" name="Rectangle 9"/>
          <p:cNvSpPr/>
          <p:nvPr/>
        </p:nvSpPr>
        <p:spPr>
          <a:xfrm>
            <a:off x="4232590" y="4731603"/>
            <a:ext cx="492443" cy="707886"/>
          </a:xfrm>
          <a:prstGeom prst="rect">
            <a:avLst/>
          </a:prstGeom>
        </p:spPr>
        <p:txBody>
          <a:bodyPr wrap="none">
            <a:spAutoFit/>
          </a:bodyPr>
          <a:lstStyle/>
          <a:p>
            <a:r>
              <a:rPr lang="en-US" sz="4000" b="1" dirty="0" smtClean="0">
                <a:solidFill>
                  <a:srgbClr val="1F497D">
                    <a:lumMod val="20000"/>
                    <a:lumOff val="80000"/>
                  </a:srgbClr>
                </a:solidFill>
                <a:latin typeface="Courier New" pitchFamily="49" charset="0"/>
                <a:cs typeface="Courier New" pitchFamily="49" charset="0"/>
              </a:rPr>
              <a:t>+</a:t>
            </a:r>
            <a:endParaRPr lang="en-US" sz="4000" b="1" dirty="0"/>
          </a:p>
        </p:txBody>
      </p:sp>
      <p:cxnSp>
        <p:nvCxnSpPr>
          <p:cNvPr id="11" name="Straight Arrow Connector 10"/>
          <p:cNvCxnSpPr/>
          <p:nvPr/>
        </p:nvCxnSpPr>
        <p:spPr>
          <a:xfrm rot="5400000">
            <a:off x="4232590" y="4426803"/>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Initiates on DNA with </a:t>
            </a:r>
            <a:r>
              <a:rPr lang="en-US" sz="3200" b="1" dirty="0" smtClean="0">
                <a:solidFill>
                  <a:srgbClr val="1F497D">
                    <a:lumMod val="20000"/>
                    <a:lumOff val="80000"/>
                  </a:srgbClr>
                </a:solidFill>
                <a:latin typeface="Rockwell Extra Bold" pitchFamily="18" charset="0"/>
                <a:cs typeface="Arial" pitchFamily="34" charset="0"/>
              </a:rPr>
              <a:t>_____</a:t>
            </a:r>
            <a:endParaRPr lang="en-US" sz="3200" b="1"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Nick (duplex of DNA with a missing bond)</a:t>
            </a:r>
            <a:endParaRPr lang="en-US" sz="2400" b="1" dirty="0">
              <a:solidFill>
                <a:schemeClr val="tx2">
                  <a:lumMod val="20000"/>
                  <a:lumOff val="80000"/>
                </a:schemeClr>
              </a:solidFill>
            </a:endParaRPr>
          </a:p>
        </p:txBody>
      </p:sp>
      <p:grpSp>
        <p:nvGrpSpPr>
          <p:cNvPr id="15" name="Group 14"/>
          <p:cNvGrpSpPr/>
          <p:nvPr/>
        </p:nvGrpSpPr>
        <p:grpSpPr>
          <a:xfrm>
            <a:off x="1066800" y="3733800"/>
            <a:ext cx="6876508" cy="1164102"/>
            <a:chOff x="1463040" y="4093698"/>
            <a:chExt cx="4175760" cy="706901"/>
          </a:xfrm>
        </p:grpSpPr>
        <p:sp>
          <p:nvSpPr>
            <p:cNvPr id="12" name="Freeform 11"/>
            <p:cNvSpPr/>
            <p:nvPr/>
          </p:nvSpPr>
          <p:spPr>
            <a:xfrm>
              <a:off x="1463040" y="4093698"/>
              <a:ext cx="2025748" cy="154745"/>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3581400" y="4114800"/>
              <a:ext cx="2025748" cy="154745"/>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rot="10800000">
              <a:off x="1524000" y="4417254"/>
              <a:ext cx="4114800" cy="383345"/>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4" cstate="print"/>
          <a:srcRect/>
          <a:stretch>
            <a:fillRect/>
          </a:stretch>
        </p:blipFill>
        <p:spPr bwMode="auto">
          <a:xfrm>
            <a:off x="0" y="0"/>
            <a:ext cx="9535618" cy="7022206"/>
          </a:xfrm>
          <a:prstGeom prst="rect">
            <a:avLst/>
          </a:prstGeom>
          <a:noFill/>
          <a:ln w="9525">
            <a:noFill/>
            <a:miter lim="800000"/>
            <a:headEnd/>
            <a:tailEnd/>
          </a:ln>
          <a:effectLst/>
        </p:spPr>
      </p:pic>
      <p:sp>
        <p:nvSpPr>
          <p:cNvPr id="3" name="Rectangle 2"/>
          <p:cNvSpPr/>
          <p:nvPr/>
        </p:nvSpPr>
        <p:spPr>
          <a:xfrm>
            <a:off x="1981200" y="40386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62200" y="63246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943600" y="35052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38800" y="1066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29200" y="26670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79436" y="4343400"/>
            <a:ext cx="685800" cy="914400"/>
          </a:xfrm>
          <a:prstGeom prst="ellipse">
            <a:avLst/>
          </a:prstGeom>
          <a:solidFill>
            <a:srgbClr val="FF0000">
              <a:alpha val="2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838200" y="3657600"/>
            <a:ext cx="685800" cy="914400"/>
          </a:xfrm>
          <a:prstGeom prst="ellipse">
            <a:avLst/>
          </a:prstGeom>
          <a:solidFill>
            <a:srgbClr val="00B050">
              <a:alpha val="28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281688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Initiates on DNA with </a:t>
            </a:r>
            <a:r>
              <a:rPr lang="en-US" sz="3200" b="1" dirty="0" smtClean="0">
                <a:solidFill>
                  <a:srgbClr val="1F497D">
                    <a:lumMod val="20000"/>
                    <a:lumOff val="80000"/>
                  </a:srgbClr>
                </a:solidFill>
                <a:latin typeface="Rockwell Extra Bold" pitchFamily="18" charset="0"/>
                <a:cs typeface="Arial" pitchFamily="34" charset="0"/>
              </a:rPr>
              <a:t>_____</a:t>
            </a:r>
            <a:endParaRPr lang="en-US" sz="3200" b="1"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Active without a 5’ phosphate</a:t>
            </a:r>
            <a:endParaRPr lang="en-US" sz="2400" b="1" dirty="0">
              <a:solidFill>
                <a:schemeClr val="tx2">
                  <a:lumMod val="20000"/>
                  <a:lumOff val="80000"/>
                </a:schemeClr>
              </a:solidFill>
            </a:endParaRPr>
          </a:p>
        </p:txBody>
      </p:sp>
      <p:sp>
        <p:nvSpPr>
          <p:cNvPr id="6" name="Rectangle 5"/>
          <p:cNvSpPr/>
          <p:nvPr/>
        </p:nvSpPr>
        <p:spPr>
          <a:xfrm>
            <a:off x="381000" y="2057400"/>
            <a:ext cx="4953000" cy="461665"/>
          </a:xfrm>
          <a:prstGeom prst="rect">
            <a:avLst/>
          </a:prstGeom>
        </p:spPr>
        <p:txBody>
          <a:bodyPr wrap="square">
            <a:spAutoFit/>
          </a:bodyPr>
          <a:lstStyle/>
          <a:p>
            <a:r>
              <a:rPr lang="en-US" sz="2400" dirty="0" smtClean="0">
                <a:solidFill>
                  <a:schemeClr val="tx2">
                    <a:lumMod val="20000"/>
                    <a:lumOff val="80000"/>
                  </a:schemeClr>
                </a:solidFill>
              </a:rPr>
              <a:t>case: PCR products</a:t>
            </a:r>
            <a:endParaRPr lang="en-US" sz="2400" dirty="0">
              <a:solidFill>
                <a:schemeClr val="tx2">
                  <a:lumMod val="20000"/>
                  <a:lumOff val="80000"/>
                </a:schemeClr>
              </a:solidFill>
            </a:endParaRPr>
          </a:p>
        </p:txBody>
      </p:sp>
      <p:sp>
        <p:nvSpPr>
          <p:cNvPr id="9" name="Rectangle 8"/>
          <p:cNvSpPr/>
          <p:nvPr/>
        </p:nvSpPr>
        <p:spPr>
          <a:xfrm>
            <a:off x="1371600" y="2743200"/>
            <a:ext cx="7772400" cy="1569660"/>
          </a:xfrm>
          <a:prstGeom prst="rect">
            <a:avLst/>
          </a:prstGeom>
        </p:spPr>
        <p:txBody>
          <a:bodyPr wrap="square">
            <a:spAutoFit/>
          </a:bodyPr>
          <a:lstStyle/>
          <a:p>
            <a:r>
              <a:rPr lang="en-US" sz="2400" dirty="0" err="1" smtClean="0">
                <a:solidFill>
                  <a:schemeClr val="tx2">
                    <a:lumMod val="20000"/>
                    <a:lumOff val="80000"/>
                  </a:schemeClr>
                </a:solidFill>
              </a:rPr>
              <a:t>Oligonucleotides</a:t>
            </a:r>
            <a:r>
              <a:rPr lang="en-US" sz="2400" dirty="0" smtClean="0">
                <a:solidFill>
                  <a:schemeClr val="tx2">
                    <a:lumMod val="20000"/>
                    <a:lumOff val="80000"/>
                  </a:schemeClr>
                </a:solidFill>
              </a:rPr>
              <a:t> don’t have 5’ phosphates unless they have been added:</a:t>
            </a:r>
          </a:p>
          <a:p>
            <a:r>
              <a:rPr lang="en-US" sz="2400" dirty="0" smtClean="0">
                <a:solidFill>
                  <a:schemeClr val="tx2">
                    <a:lumMod val="20000"/>
                    <a:lumOff val="80000"/>
                  </a:schemeClr>
                </a:solidFill>
              </a:rPr>
              <a:t>	1) Chemically during </a:t>
            </a:r>
            <a:r>
              <a:rPr lang="en-US" sz="2400" dirty="0" err="1" smtClean="0">
                <a:solidFill>
                  <a:schemeClr val="tx2">
                    <a:lumMod val="20000"/>
                    <a:lumOff val="80000"/>
                  </a:schemeClr>
                </a:solidFill>
              </a:rPr>
              <a:t>oligonucleotides</a:t>
            </a:r>
            <a:r>
              <a:rPr lang="en-US" sz="2400" dirty="0" smtClean="0">
                <a:solidFill>
                  <a:schemeClr val="tx2">
                    <a:lumMod val="20000"/>
                    <a:lumOff val="80000"/>
                  </a:schemeClr>
                </a:solidFill>
              </a:rPr>
              <a:t> synthesis</a:t>
            </a:r>
          </a:p>
          <a:p>
            <a:r>
              <a:rPr lang="en-US" sz="2400" dirty="0" smtClean="0">
                <a:solidFill>
                  <a:schemeClr val="tx2">
                    <a:lumMod val="20000"/>
                    <a:lumOff val="80000"/>
                  </a:schemeClr>
                </a:solidFill>
              </a:rPr>
              <a:t>	2) Added them with a </a:t>
            </a:r>
            <a:r>
              <a:rPr lang="en-US" sz="2400" dirty="0" err="1" smtClean="0">
                <a:solidFill>
                  <a:schemeClr val="tx2">
                    <a:lumMod val="20000"/>
                    <a:lumOff val="80000"/>
                  </a:schemeClr>
                </a:solidFill>
              </a:rPr>
              <a:t>kinase</a:t>
            </a:r>
            <a:endParaRPr lang="en-US" sz="2400" dirty="0">
              <a:solidFill>
                <a:schemeClr val="tx2">
                  <a:lumMod val="20000"/>
                  <a:lumOff val="80000"/>
                </a:schemeClr>
              </a:solidFill>
            </a:endParaRPr>
          </a:p>
        </p:txBody>
      </p:sp>
      <p:sp>
        <p:nvSpPr>
          <p:cNvPr id="16" name="Freeform 15"/>
          <p:cNvSpPr/>
          <p:nvPr/>
        </p:nvSpPr>
        <p:spPr>
          <a:xfrm rot="10800000">
            <a:off x="709986" y="5312319"/>
            <a:ext cx="6776121" cy="250280"/>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1605879" y="4876799"/>
            <a:ext cx="6776121" cy="250280"/>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a:off x="762000" y="5103812"/>
            <a:ext cx="914400" cy="1588"/>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467600" y="5332412"/>
            <a:ext cx="914400" cy="1588"/>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Initiates on DNA with </a:t>
            </a:r>
            <a:r>
              <a:rPr lang="en-US" sz="3200" b="1" dirty="0" smtClean="0">
                <a:solidFill>
                  <a:srgbClr val="1F497D">
                    <a:lumMod val="20000"/>
                    <a:lumOff val="80000"/>
                  </a:srgbClr>
                </a:solidFill>
                <a:latin typeface="Rockwell Extra Bold" pitchFamily="18" charset="0"/>
                <a:cs typeface="Arial" pitchFamily="34" charset="0"/>
              </a:rPr>
              <a:t>_____</a:t>
            </a:r>
            <a:endParaRPr lang="en-US" sz="3200" b="1"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Polarity</a:t>
            </a:r>
            <a:endParaRPr lang="en-US" sz="2400" b="1" dirty="0">
              <a:solidFill>
                <a:schemeClr val="tx2">
                  <a:lumMod val="20000"/>
                  <a:lumOff val="80000"/>
                </a:schemeClr>
              </a:solidFill>
            </a:endParaRPr>
          </a:p>
        </p:txBody>
      </p:sp>
      <p:sp>
        <p:nvSpPr>
          <p:cNvPr id="6" name="Rectangle 5"/>
          <p:cNvSpPr/>
          <p:nvPr/>
        </p:nvSpPr>
        <p:spPr>
          <a:xfrm>
            <a:off x="914400" y="1828800"/>
            <a:ext cx="4953000" cy="830997"/>
          </a:xfrm>
          <a:prstGeom prst="rect">
            <a:avLst/>
          </a:prstGeom>
        </p:spPr>
        <p:txBody>
          <a:bodyPr wrap="square">
            <a:spAutoFit/>
          </a:bodyPr>
          <a:lstStyle/>
          <a:p>
            <a:r>
              <a:rPr lang="en-US" sz="2400" dirty="0" smtClean="0">
                <a:solidFill>
                  <a:schemeClr val="tx2">
                    <a:lumMod val="20000"/>
                    <a:lumOff val="80000"/>
                  </a:schemeClr>
                </a:solidFill>
              </a:rPr>
              <a:t>Some remove bases 5’ to 3’</a:t>
            </a:r>
          </a:p>
          <a:p>
            <a:r>
              <a:rPr lang="en-US" sz="2400" dirty="0" smtClean="0">
                <a:solidFill>
                  <a:schemeClr val="tx2">
                    <a:lumMod val="20000"/>
                    <a:lumOff val="80000"/>
                  </a:schemeClr>
                </a:solidFill>
              </a:rPr>
              <a:t>Some remove bases 3’ to 5’</a:t>
            </a:r>
            <a:endParaRPr lang="en-US" sz="2400" dirty="0">
              <a:solidFill>
                <a:schemeClr val="tx2">
                  <a:lumMod val="20000"/>
                  <a:lumOff val="80000"/>
                </a:schemeClr>
              </a:solidFill>
            </a:endParaRPr>
          </a:p>
        </p:txBody>
      </p:sp>
      <p:sp>
        <p:nvSpPr>
          <p:cNvPr id="10" name="Rectangle 9"/>
          <p:cNvSpPr/>
          <p:nvPr/>
        </p:nvSpPr>
        <p:spPr>
          <a:xfrm>
            <a:off x="457200" y="3588603"/>
            <a:ext cx="7924800" cy="461665"/>
          </a:xfrm>
          <a:prstGeom prst="rect">
            <a:avLst/>
          </a:prstGeom>
        </p:spPr>
        <p:txBody>
          <a:bodyPr wrap="square">
            <a:spAutoFit/>
          </a:bodyPr>
          <a:lstStyle/>
          <a:p>
            <a:r>
              <a:rPr lang="en-US" sz="2400" b="1" dirty="0" err="1" smtClean="0">
                <a:solidFill>
                  <a:schemeClr val="tx2">
                    <a:lumMod val="20000"/>
                    <a:lumOff val="80000"/>
                  </a:schemeClr>
                </a:solidFill>
              </a:rPr>
              <a:t>Strandedness</a:t>
            </a:r>
            <a:endParaRPr lang="en-US" sz="2400" b="1" dirty="0">
              <a:solidFill>
                <a:schemeClr val="tx2">
                  <a:lumMod val="20000"/>
                  <a:lumOff val="80000"/>
                </a:schemeClr>
              </a:solidFill>
            </a:endParaRPr>
          </a:p>
        </p:txBody>
      </p:sp>
      <p:sp>
        <p:nvSpPr>
          <p:cNvPr id="11" name="Rectangle 10"/>
          <p:cNvSpPr/>
          <p:nvPr/>
        </p:nvSpPr>
        <p:spPr>
          <a:xfrm>
            <a:off x="914400" y="4350603"/>
            <a:ext cx="8077200" cy="1200329"/>
          </a:xfrm>
          <a:prstGeom prst="rect">
            <a:avLst/>
          </a:prstGeom>
        </p:spPr>
        <p:txBody>
          <a:bodyPr wrap="square">
            <a:spAutoFit/>
          </a:bodyPr>
          <a:lstStyle/>
          <a:p>
            <a:r>
              <a:rPr lang="en-US" sz="2400" dirty="0" smtClean="0">
                <a:solidFill>
                  <a:schemeClr val="tx2">
                    <a:lumMod val="20000"/>
                    <a:lumOff val="80000"/>
                  </a:schemeClr>
                </a:solidFill>
              </a:rPr>
              <a:t>Some only work on double-stranded DNA</a:t>
            </a:r>
          </a:p>
          <a:p>
            <a:r>
              <a:rPr lang="en-US" sz="2400" dirty="0" smtClean="0">
                <a:solidFill>
                  <a:schemeClr val="tx2">
                    <a:lumMod val="20000"/>
                    <a:lumOff val="80000"/>
                  </a:schemeClr>
                </a:solidFill>
              </a:rPr>
              <a:t>Some only work on single-stranded DNA</a:t>
            </a:r>
          </a:p>
          <a:p>
            <a:r>
              <a:rPr lang="en-US" sz="2400" dirty="0" smtClean="0">
                <a:solidFill>
                  <a:schemeClr val="tx2">
                    <a:lumMod val="20000"/>
                    <a:lumOff val="80000"/>
                  </a:schemeClr>
                </a:solidFill>
              </a:rPr>
              <a:t>Some work on either</a:t>
            </a:r>
            <a:endParaRPr lang="en-US" sz="2400" dirty="0">
              <a:solidFill>
                <a:schemeClr val="tx2">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Some Applications of </a:t>
            </a:r>
            <a:r>
              <a:rPr lang="en-US" sz="3200" dirty="0" err="1" smtClean="0">
                <a:solidFill>
                  <a:srgbClr val="1F497D">
                    <a:lumMod val="20000"/>
                    <a:lumOff val="80000"/>
                  </a:srgbClr>
                </a:solidFill>
                <a:latin typeface="Rockwell Extra Bold" pitchFamily="18" charset="0"/>
                <a:cs typeface="Arial" pitchFamily="34" charset="0"/>
              </a:rPr>
              <a:t>Exonucleases</a:t>
            </a:r>
            <a:endParaRPr lang="en-US" sz="3200" b="1"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Blunting a sticky end</a:t>
            </a:r>
            <a:endParaRPr lang="en-US" sz="2400" b="1" dirty="0">
              <a:solidFill>
                <a:schemeClr val="tx2">
                  <a:lumMod val="20000"/>
                  <a:lumOff val="80000"/>
                </a:schemeClr>
              </a:solidFill>
            </a:endParaRPr>
          </a:p>
        </p:txBody>
      </p:sp>
      <p:sp>
        <p:nvSpPr>
          <p:cNvPr id="5" name="TextBox 4"/>
          <p:cNvSpPr txBox="1"/>
          <p:nvPr/>
        </p:nvSpPr>
        <p:spPr>
          <a:xfrm>
            <a:off x="1905000" y="1676400"/>
            <a:ext cx="54864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GGATCC</a:t>
            </a:r>
            <a:r>
              <a:rPr lang="en-US" sz="2400" dirty="0" smtClean="0">
                <a:solidFill>
                  <a:schemeClr val="tx2">
                    <a:lumMod val="20000"/>
                    <a:lumOff val="80000"/>
                  </a:schemeClr>
                </a:solidFill>
                <a:latin typeface="Courier New" pitchFamily="49" charset="0"/>
                <a:cs typeface="Courier New" pitchFamily="49" charset="0"/>
              </a:rPr>
              <a:t>gctggcaga…-3’</a:t>
            </a: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CCTAGG</a:t>
            </a:r>
            <a:r>
              <a:rPr lang="en-US" sz="2400" dirty="0" smtClean="0">
                <a:solidFill>
                  <a:schemeClr val="tx2">
                    <a:lumMod val="20000"/>
                    <a:lumOff val="80000"/>
                  </a:schemeClr>
                </a:solidFill>
                <a:latin typeface="Courier New" pitchFamily="49" charset="0"/>
                <a:cs typeface="Courier New" pitchFamily="49" charset="0"/>
              </a:rPr>
              <a:t>cgaccgtct…-5’</a:t>
            </a:r>
          </a:p>
        </p:txBody>
      </p:sp>
      <p:sp>
        <p:nvSpPr>
          <p:cNvPr id="6" name="TextBox 5"/>
          <p:cNvSpPr txBox="1"/>
          <p:nvPr/>
        </p:nvSpPr>
        <p:spPr>
          <a:xfrm>
            <a:off x="1295400" y="2979003"/>
            <a:ext cx="29718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a:t>
            </a:r>
            <a:endParaRPr lang="en-US" sz="2400" dirty="0" smtClean="0">
              <a:solidFill>
                <a:schemeClr val="tx2">
                  <a:lumMod val="20000"/>
                  <a:lumOff val="80000"/>
                </a:schemeClr>
              </a:solidFill>
              <a:latin typeface="Courier New" pitchFamily="49" charset="0"/>
              <a:cs typeface="Courier New" pitchFamily="49" charset="0"/>
            </a:endParaRP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CCTAG</a:t>
            </a:r>
            <a:endParaRPr lang="en-US" sz="2400" dirty="0" smtClean="0">
              <a:solidFill>
                <a:schemeClr val="tx2">
                  <a:lumMod val="20000"/>
                  <a:lumOff val="80000"/>
                </a:schemeClr>
              </a:solidFill>
              <a:latin typeface="Courier New" pitchFamily="49" charset="0"/>
              <a:cs typeface="Courier New" pitchFamily="49" charset="0"/>
            </a:endParaRPr>
          </a:p>
        </p:txBody>
      </p:sp>
      <p:sp>
        <p:nvSpPr>
          <p:cNvPr id="8" name="Rectangle 7"/>
          <p:cNvSpPr/>
          <p:nvPr/>
        </p:nvSpPr>
        <p:spPr>
          <a:xfrm>
            <a:off x="4918390" y="3436203"/>
            <a:ext cx="3502882" cy="830997"/>
          </a:xfrm>
          <a:prstGeom prst="rect">
            <a:avLst/>
          </a:prstGeom>
        </p:spPr>
        <p:txBody>
          <a:bodyPr wrap="none">
            <a:spAutoFit/>
          </a:bodyPr>
          <a:lstStyle/>
          <a:p>
            <a:r>
              <a:rPr lang="en-US" sz="2400" dirty="0" err="1" smtClean="0">
                <a:solidFill>
                  <a:schemeClr val="accent2">
                    <a:lumMod val="40000"/>
                    <a:lumOff val="60000"/>
                  </a:schemeClr>
                </a:solidFill>
                <a:latin typeface="Courier New" pitchFamily="49" charset="0"/>
                <a:cs typeface="Courier New" pitchFamily="49" charset="0"/>
              </a:rPr>
              <a:t>GATCC</a:t>
            </a:r>
            <a:r>
              <a:rPr lang="en-US" sz="2400" dirty="0" err="1" smtClean="0">
                <a:solidFill>
                  <a:schemeClr val="tx2">
                    <a:lumMod val="20000"/>
                    <a:lumOff val="80000"/>
                  </a:schemeClr>
                </a:solidFill>
                <a:latin typeface="Courier New" pitchFamily="49" charset="0"/>
                <a:cs typeface="Courier New" pitchFamily="49" charset="0"/>
              </a:rPr>
              <a:t>gctggcaga</a:t>
            </a:r>
            <a:r>
              <a:rPr lang="en-US" sz="2400" dirty="0" smtClean="0">
                <a:solidFill>
                  <a:srgbClr val="1F497D">
                    <a:lumMod val="20000"/>
                    <a:lumOff val="80000"/>
                  </a:srgbClr>
                </a:solidFill>
                <a:latin typeface="Courier New" pitchFamily="49" charset="0"/>
                <a:cs typeface="Courier New" pitchFamily="49" charset="0"/>
              </a:rPr>
              <a:t>…-3’</a:t>
            </a:r>
          </a:p>
          <a:p>
            <a:r>
              <a:rPr lang="en-US" sz="2400" dirty="0" smtClean="0">
                <a:solidFill>
                  <a:schemeClr val="accent2">
                    <a:lumMod val="40000"/>
                    <a:lumOff val="60000"/>
                  </a:schemeClr>
                </a:solidFill>
                <a:latin typeface="Courier New" pitchFamily="49" charset="0"/>
                <a:cs typeface="Courier New" pitchFamily="49" charset="0"/>
              </a:rPr>
              <a:t>    </a:t>
            </a:r>
            <a:r>
              <a:rPr lang="en-US" sz="2400" dirty="0" err="1" smtClean="0">
                <a:solidFill>
                  <a:schemeClr val="accent2">
                    <a:lumMod val="40000"/>
                    <a:lumOff val="60000"/>
                  </a:schemeClr>
                </a:solidFill>
                <a:latin typeface="Courier New" pitchFamily="49" charset="0"/>
                <a:cs typeface="Courier New" pitchFamily="49" charset="0"/>
              </a:rPr>
              <a:t>G</a:t>
            </a:r>
            <a:r>
              <a:rPr lang="en-US" sz="2400" dirty="0" err="1" smtClean="0">
                <a:solidFill>
                  <a:schemeClr val="tx2">
                    <a:lumMod val="20000"/>
                    <a:lumOff val="80000"/>
                  </a:schemeClr>
                </a:solidFill>
                <a:latin typeface="Courier New" pitchFamily="49" charset="0"/>
                <a:cs typeface="Courier New" pitchFamily="49" charset="0"/>
              </a:rPr>
              <a:t>cgaccgtct</a:t>
            </a:r>
            <a:r>
              <a:rPr lang="en-US" sz="2400" dirty="0" smtClean="0">
                <a:solidFill>
                  <a:srgbClr val="1F497D">
                    <a:lumMod val="20000"/>
                    <a:lumOff val="80000"/>
                  </a:srgbClr>
                </a:solidFill>
                <a:latin typeface="Courier New" pitchFamily="49" charset="0"/>
                <a:cs typeface="Courier New" pitchFamily="49" charset="0"/>
              </a:rPr>
              <a:t>…-5</a:t>
            </a:r>
            <a:r>
              <a:rPr lang="en-US" sz="2400" dirty="0">
                <a:solidFill>
                  <a:srgbClr val="1F497D">
                    <a:lumMod val="20000"/>
                    <a:lumOff val="80000"/>
                  </a:srgbClr>
                </a:solidFill>
                <a:latin typeface="Courier New" pitchFamily="49" charset="0"/>
                <a:cs typeface="Courier New" pitchFamily="49" charset="0"/>
              </a:rPr>
              <a:t>’</a:t>
            </a:r>
            <a:endParaRPr lang="en-US" dirty="0"/>
          </a:p>
        </p:txBody>
      </p:sp>
      <p:sp>
        <p:nvSpPr>
          <p:cNvPr id="9" name="Rectangle 8"/>
          <p:cNvSpPr/>
          <p:nvPr/>
        </p:nvSpPr>
        <p:spPr>
          <a:xfrm>
            <a:off x="4232590" y="3360003"/>
            <a:ext cx="492443" cy="707886"/>
          </a:xfrm>
          <a:prstGeom prst="rect">
            <a:avLst/>
          </a:prstGeom>
        </p:spPr>
        <p:txBody>
          <a:bodyPr wrap="none">
            <a:spAutoFit/>
          </a:bodyPr>
          <a:lstStyle/>
          <a:p>
            <a:r>
              <a:rPr lang="en-US" sz="4000" b="1" dirty="0" smtClean="0">
                <a:solidFill>
                  <a:srgbClr val="1F497D">
                    <a:lumMod val="20000"/>
                    <a:lumOff val="80000"/>
                  </a:srgbClr>
                </a:solidFill>
                <a:latin typeface="Courier New" pitchFamily="49" charset="0"/>
                <a:cs typeface="Courier New" pitchFamily="49" charset="0"/>
              </a:rPr>
              <a:t>+</a:t>
            </a:r>
            <a:endParaRPr lang="en-US" sz="4000" b="1" dirty="0"/>
          </a:p>
        </p:txBody>
      </p:sp>
      <p:cxnSp>
        <p:nvCxnSpPr>
          <p:cNvPr id="10" name="Straight Arrow Connector 9"/>
          <p:cNvCxnSpPr/>
          <p:nvPr/>
        </p:nvCxnSpPr>
        <p:spPr>
          <a:xfrm rot="5400000">
            <a:off x="4232590" y="2894806"/>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95400" y="4884003"/>
            <a:ext cx="29718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G</a:t>
            </a:r>
            <a:endParaRPr lang="en-US" sz="2400" dirty="0" smtClean="0">
              <a:solidFill>
                <a:schemeClr val="tx2">
                  <a:lumMod val="20000"/>
                  <a:lumOff val="80000"/>
                </a:schemeClr>
              </a:solidFill>
              <a:latin typeface="Courier New" pitchFamily="49" charset="0"/>
              <a:cs typeface="Courier New" pitchFamily="49" charset="0"/>
            </a:endParaRP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C</a:t>
            </a:r>
            <a:endParaRPr lang="en-US" sz="2400" dirty="0" smtClean="0">
              <a:solidFill>
                <a:schemeClr val="tx2">
                  <a:lumMod val="20000"/>
                  <a:lumOff val="80000"/>
                </a:schemeClr>
              </a:solidFill>
              <a:latin typeface="Courier New" pitchFamily="49" charset="0"/>
              <a:cs typeface="Courier New" pitchFamily="49" charset="0"/>
            </a:endParaRPr>
          </a:p>
        </p:txBody>
      </p:sp>
      <p:sp>
        <p:nvSpPr>
          <p:cNvPr id="12" name="Rectangle 11"/>
          <p:cNvSpPr/>
          <p:nvPr/>
        </p:nvSpPr>
        <p:spPr>
          <a:xfrm>
            <a:off x="4918390" y="5341203"/>
            <a:ext cx="2765501" cy="830997"/>
          </a:xfrm>
          <a:prstGeom prst="rect">
            <a:avLst/>
          </a:prstGeom>
        </p:spPr>
        <p:txBody>
          <a:bodyPr wrap="none">
            <a:spAutoFit/>
          </a:bodyPr>
          <a:lstStyle/>
          <a:p>
            <a:r>
              <a:rPr lang="en-US" sz="2400" dirty="0" err="1" smtClean="0">
                <a:solidFill>
                  <a:schemeClr val="accent2">
                    <a:lumMod val="40000"/>
                    <a:lumOff val="60000"/>
                  </a:schemeClr>
                </a:solidFill>
                <a:latin typeface="Courier New" pitchFamily="49" charset="0"/>
                <a:cs typeface="Courier New" pitchFamily="49" charset="0"/>
              </a:rPr>
              <a:t>C</a:t>
            </a:r>
            <a:r>
              <a:rPr lang="en-US" sz="2400" dirty="0" err="1" smtClean="0">
                <a:solidFill>
                  <a:schemeClr val="tx2">
                    <a:lumMod val="20000"/>
                    <a:lumOff val="80000"/>
                  </a:schemeClr>
                </a:solidFill>
                <a:latin typeface="Courier New" pitchFamily="49" charset="0"/>
                <a:cs typeface="Courier New" pitchFamily="49" charset="0"/>
              </a:rPr>
              <a:t>gctggcaga</a:t>
            </a:r>
            <a:r>
              <a:rPr lang="en-US" sz="2400" dirty="0" smtClean="0">
                <a:solidFill>
                  <a:srgbClr val="1F497D">
                    <a:lumMod val="20000"/>
                    <a:lumOff val="80000"/>
                  </a:srgbClr>
                </a:solidFill>
                <a:latin typeface="Courier New" pitchFamily="49" charset="0"/>
                <a:cs typeface="Courier New" pitchFamily="49" charset="0"/>
              </a:rPr>
              <a:t>…-3’</a:t>
            </a:r>
          </a:p>
          <a:p>
            <a:r>
              <a:rPr lang="en-US" sz="2400" dirty="0" err="1" smtClean="0">
                <a:solidFill>
                  <a:schemeClr val="accent2">
                    <a:lumMod val="40000"/>
                    <a:lumOff val="60000"/>
                  </a:schemeClr>
                </a:solidFill>
                <a:latin typeface="Courier New" pitchFamily="49" charset="0"/>
                <a:cs typeface="Courier New" pitchFamily="49" charset="0"/>
              </a:rPr>
              <a:t>G</a:t>
            </a:r>
            <a:r>
              <a:rPr lang="en-US" sz="2400" dirty="0" err="1" smtClean="0">
                <a:solidFill>
                  <a:schemeClr val="tx2">
                    <a:lumMod val="20000"/>
                    <a:lumOff val="80000"/>
                  </a:schemeClr>
                </a:solidFill>
                <a:latin typeface="Courier New" pitchFamily="49" charset="0"/>
                <a:cs typeface="Courier New" pitchFamily="49" charset="0"/>
              </a:rPr>
              <a:t>cgaccgtct</a:t>
            </a:r>
            <a:r>
              <a:rPr lang="en-US" sz="2400" dirty="0" smtClean="0">
                <a:solidFill>
                  <a:srgbClr val="1F497D">
                    <a:lumMod val="20000"/>
                    <a:lumOff val="80000"/>
                  </a:srgbClr>
                </a:solidFill>
                <a:latin typeface="Courier New" pitchFamily="49" charset="0"/>
                <a:cs typeface="Courier New" pitchFamily="49" charset="0"/>
              </a:rPr>
              <a:t>…-5</a:t>
            </a:r>
            <a:r>
              <a:rPr lang="en-US" sz="2400" dirty="0">
                <a:solidFill>
                  <a:srgbClr val="1F497D">
                    <a:lumMod val="20000"/>
                    <a:lumOff val="80000"/>
                  </a:srgbClr>
                </a:solidFill>
                <a:latin typeface="Courier New" pitchFamily="49" charset="0"/>
                <a:cs typeface="Courier New" pitchFamily="49" charset="0"/>
              </a:rPr>
              <a:t>’</a:t>
            </a:r>
            <a:endParaRPr lang="en-US" dirty="0"/>
          </a:p>
        </p:txBody>
      </p:sp>
      <p:sp>
        <p:nvSpPr>
          <p:cNvPr id="13" name="Rectangle 12"/>
          <p:cNvSpPr/>
          <p:nvPr/>
        </p:nvSpPr>
        <p:spPr>
          <a:xfrm>
            <a:off x="3886200" y="5265003"/>
            <a:ext cx="492443" cy="707886"/>
          </a:xfrm>
          <a:prstGeom prst="rect">
            <a:avLst/>
          </a:prstGeom>
        </p:spPr>
        <p:txBody>
          <a:bodyPr wrap="none">
            <a:spAutoFit/>
          </a:bodyPr>
          <a:lstStyle/>
          <a:p>
            <a:r>
              <a:rPr lang="en-US" sz="4000" b="1" dirty="0" smtClean="0">
                <a:solidFill>
                  <a:srgbClr val="1F497D">
                    <a:lumMod val="20000"/>
                    <a:lumOff val="80000"/>
                  </a:srgbClr>
                </a:solidFill>
                <a:latin typeface="Courier New" pitchFamily="49" charset="0"/>
                <a:cs typeface="Courier New" pitchFamily="49" charset="0"/>
              </a:rPr>
              <a:t>+</a:t>
            </a:r>
            <a:endParaRPr lang="en-US" sz="4000" b="1" dirty="0"/>
          </a:p>
        </p:txBody>
      </p:sp>
      <p:cxnSp>
        <p:nvCxnSpPr>
          <p:cNvPr id="14" name="Straight Arrow Connector 13"/>
          <p:cNvCxnSpPr/>
          <p:nvPr/>
        </p:nvCxnSpPr>
        <p:spPr>
          <a:xfrm rot="5400000">
            <a:off x="4232590" y="4799806"/>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48200" y="2667000"/>
            <a:ext cx="1160895" cy="461665"/>
          </a:xfrm>
          <a:prstGeom prst="rect">
            <a:avLst/>
          </a:prstGeom>
          <a:noFill/>
        </p:spPr>
        <p:txBody>
          <a:bodyPr wrap="none" rtlCol="0">
            <a:spAutoFit/>
          </a:bodyPr>
          <a:lstStyle/>
          <a:p>
            <a:r>
              <a:rPr lang="en-US" sz="2400" b="1" dirty="0" err="1" smtClean="0">
                <a:solidFill>
                  <a:schemeClr val="tx2">
                    <a:lumMod val="20000"/>
                    <a:lumOff val="80000"/>
                  </a:schemeClr>
                </a:solidFill>
              </a:rPr>
              <a:t>BamHI</a:t>
            </a:r>
            <a:endParaRPr lang="en-US" sz="2400" b="1" dirty="0" smtClean="0">
              <a:solidFill>
                <a:schemeClr val="tx2">
                  <a:lumMod val="20000"/>
                  <a:lumOff val="80000"/>
                </a:schemeClr>
              </a:solidFill>
            </a:endParaRPr>
          </a:p>
        </p:txBody>
      </p:sp>
      <p:sp>
        <p:nvSpPr>
          <p:cNvPr id="16" name="TextBox 15"/>
          <p:cNvSpPr txBox="1"/>
          <p:nvPr/>
        </p:nvSpPr>
        <p:spPr>
          <a:xfrm>
            <a:off x="4648200" y="4567535"/>
            <a:ext cx="3280065" cy="461665"/>
          </a:xfrm>
          <a:prstGeom prst="rect">
            <a:avLst/>
          </a:prstGeom>
          <a:noFill/>
        </p:spPr>
        <p:txBody>
          <a:bodyPr wrap="none" rtlCol="0">
            <a:spAutoFit/>
          </a:bodyPr>
          <a:lstStyle/>
          <a:p>
            <a:r>
              <a:rPr lang="en-US" sz="2400" b="1" dirty="0" err="1" smtClean="0">
                <a:solidFill>
                  <a:schemeClr val="tx2">
                    <a:lumMod val="20000"/>
                    <a:lumOff val="80000"/>
                  </a:schemeClr>
                </a:solidFill>
              </a:rPr>
              <a:t>Mung</a:t>
            </a:r>
            <a:r>
              <a:rPr lang="en-US" sz="2400" b="1" dirty="0" smtClean="0">
                <a:solidFill>
                  <a:schemeClr val="tx2">
                    <a:lumMod val="20000"/>
                    <a:lumOff val="80000"/>
                  </a:schemeClr>
                </a:solidFill>
              </a:rPr>
              <a:t> Bean Nuclease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Some Applications of </a:t>
            </a:r>
            <a:r>
              <a:rPr lang="en-US" sz="3200" dirty="0" err="1" smtClean="0">
                <a:solidFill>
                  <a:srgbClr val="1F497D">
                    <a:lumMod val="20000"/>
                    <a:lumOff val="80000"/>
                  </a:srgbClr>
                </a:solidFill>
                <a:latin typeface="Rockwell Extra Bold" pitchFamily="18" charset="0"/>
                <a:cs typeface="Arial" pitchFamily="34" charset="0"/>
              </a:rPr>
              <a:t>Exonucleases</a:t>
            </a:r>
            <a:endParaRPr lang="en-US" sz="3200" b="1" dirty="0">
              <a:solidFill>
                <a:srgbClr val="1F497D">
                  <a:lumMod val="20000"/>
                  <a:lumOff val="80000"/>
                </a:srgbClr>
              </a:solidFill>
              <a:latin typeface="Rockwell Extra Bold" pitchFamily="18" charset="0"/>
              <a:cs typeface="Arial" pitchFamily="34" charset="0"/>
            </a:endParaRPr>
          </a:p>
        </p:txBody>
      </p:sp>
      <p:sp>
        <p:nvSpPr>
          <p:cNvPr id="4" name="Rectangle 3"/>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Turning a PCR product back into an </a:t>
            </a:r>
            <a:r>
              <a:rPr lang="en-US" sz="2400" b="1" dirty="0" err="1" smtClean="0">
                <a:solidFill>
                  <a:schemeClr val="tx2">
                    <a:lumMod val="20000"/>
                    <a:lumOff val="80000"/>
                  </a:schemeClr>
                </a:solidFill>
              </a:rPr>
              <a:t>oligo</a:t>
            </a:r>
            <a:endParaRPr lang="en-US" sz="2400" b="1" dirty="0">
              <a:solidFill>
                <a:schemeClr val="tx2">
                  <a:lumMod val="20000"/>
                  <a:lumOff val="80000"/>
                </a:schemeClr>
              </a:solidFill>
            </a:endParaRPr>
          </a:p>
        </p:txBody>
      </p:sp>
      <p:sp>
        <p:nvSpPr>
          <p:cNvPr id="17" name="Freeform 16"/>
          <p:cNvSpPr/>
          <p:nvPr/>
        </p:nvSpPr>
        <p:spPr>
          <a:xfrm rot="10800000">
            <a:off x="628107" y="2721520"/>
            <a:ext cx="6776121" cy="250280"/>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1524000" y="2286000"/>
            <a:ext cx="6776121" cy="250280"/>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a:off x="680121" y="2513013"/>
            <a:ext cx="914400" cy="1588"/>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85721" y="2741613"/>
            <a:ext cx="914400" cy="1588"/>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81000" y="1981200"/>
            <a:ext cx="389850" cy="461665"/>
          </a:xfrm>
          <a:prstGeom prst="rect">
            <a:avLst/>
          </a:prstGeom>
        </p:spPr>
        <p:txBody>
          <a:bodyPr wrap="none">
            <a:spAutoFit/>
          </a:bodyPr>
          <a:lstStyle/>
          <a:p>
            <a:r>
              <a:rPr lang="en-US" sz="2400" b="1" dirty="0" smtClean="0">
                <a:solidFill>
                  <a:srgbClr val="1F497D">
                    <a:lumMod val="20000"/>
                    <a:lumOff val="80000"/>
                  </a:srgbClr>
                </a:solidFill>
              </a:rPr>
              <a:t>P</a:t>
            </a:r>
            <a:endParaRPr lang="en-US" dirty="0"/>
          </a:p>
        </p:txBody>
      </p:sp>
      <p:sp>
        <p:nvSpPr>
          <p:cNvPr id="23" name="Oval 22"/>
          <p:cNvSpPr/>
          <p:nvPr/>
        </p:nvSpPr>
        <p:spPr>
          <a:xfrm>
            <a:off x="304800" y="1905000"/>
            <a:ext cx="533400" cy="609600"/>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rot="5400000">
            <a:off x="4062295" y="3652341"/>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477905" y="3424535"/>
            <a:ext cx="3331361" cy="461665"/>
          </a:xfrm>
          <a:prstGeom prst="rect">
            <a:avLst/>
          </a:prstGeom>
          <a:noFill/>
        </p:spPr>
        <p:txBody>
          <a:bodyPr wrap="none" rtlCol="0">
            <a:spAutoFit/>
          </a:bodyPr>
          <a:lstStyle/>
          <a:p>
            <a:r>
              <a:rPr lang="en-US" sz="2400" b="1" dirty="0" smtClean="0">
                <a:solidFill>
                  <a:schemeClr val="tx2">
                    <a:lumMod val="20000"/>
                    <a:lumOff val="80000"/>
                  </a:schemeClr>
                </a:solidFill>
              </a:rPr>
              <a:t>Lambda </a:t>
            </a:r>
            <a:r>
              <a:rPr lang="en-US" sz="2400" b="1" dirty="0" err="1" smtClean="0">
                <a:solidFill>
                  <a:schemeClr val="tx2">
                    <a:lumMod val="20000"/>
                    <a:lumOff val="80000"/>
                  </a:schemeClr>
                </a:solidFill>
              </a:rPr>
              <a:t>Exonuclease</a:t>
            </a:r>
            <a:endParaRPr lang="en-US" sz="2400" b="1" dirty="0" smtClean="0">
              <a:solidFill>
                <a:schemeClr val="tx2">
                  <a:lumMod val="20000"/>
                  <a:lumOff val="80000"/>
                </a:schemeClr>
              </a:solidFill>
            </a:endParaRPr>
          </a:p>
        </p:txBody>
      </p:sp>
      <p:sp>
        <p:nvSpPr>
          <p:cNvPr id="26" name="Freeform 25"/>
          <p:cNvSpPr/>
          <p:nvPr/>
        </p:nvSpPr>
        <p:spPr>
          <a:xfrm rot="10800000">
            <a:off x="685800" y="4626519"/>
            <a:ext cx="6776121" cy="250280"/>
          </a:xfrm>
          <a:custGeom>
            <a:avLst/>
            <a:gdLst>
              <a:gd name="connsiteX0" fmla="*/ 0 w 2025748"/>
              <a:gd name="connsiteY0" fmla="*/ 140677 h 154745"/>
              <a:gd name="connsiteX1" fmla="*/ 2025748 w 2025748"/>
              <a:gd name="connsiteY1" fmla="*/ 154745 h 154745"/>
              <a:gd name="connsiteX2" fmla="*/ 1800665 w 2025748"/>
              <a:gd name="connsiteY2" fmla="*/ 0 h 154745"/>
            </a:gdLst>
            <a:ahLst/>
            <a:cxnLst>
              <a:cxn ang="0">
                <a:pos x="connsiteX0" y="connsiteY0"/>
              </a:cxn>
              <a:cxn ang="0">
                <a:pos x="connsiteX1" y="connsiteY1"/>
              </a:cxn>
              <a:cxn ang="0">
                <a:pos x="connsiteX2" y="connsiteY2"/>
              </a:cxn>
            </a:cxnLst>
            <a:rect l="l" t="t" r="r" b="b"/>
            <a:pathLst>
              <a:path w="2025748" h="154745">
                <a:moveTo>
                  <a:pt x="0" y="140677"/>
                </a:moveTo>
                <a:lnTo>
                  <a:pt x="2025748" y="154745"/>
                </a:lnTo>
                <a:lnTo>
                  <a:pt x="1800665" y="0"/>
                </a:ln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a:off x="7443414" y="4646612"/>
            <a:ext cx="914400" cy="1588"/>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349514"/>
            <a:ext cx="9144000" cy="707886"/>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DNA Polymerases</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2819400" y="2895600"/>
            <a:ext cx="4495799" cy="1200329"/>
          </a:xfrm>
          <a:prstGeom prst="rect">
            <a:avLst/>
          </a:prstGeom>
          <a:noFill/>
          <a:ln w="9525">
            <a:noFill/>
            <a:miter lim="800000"/>
            <a:headEnd/>
            <a:tailEnd/>
          </a:ln>
        </p:spPr>
        <p:txBody>
          <a:bodyPr wrap="square">
            <a:spAutoFit/>
          </a:bodyPr>
          <a:lstStyle/>
          <a:p>
            <a:r>
              <a:rPr lang="en-US" sz="2400" dirty="0" smtClean="0">
                <a:solidFill>
                  <a:schemeClr val="bg1"/>
                </a:solidFill>
                <a:latin typeface="Calibri" pitchFamily="34" charset="0"/>
              </a:rPr>
              <a:t>Enzymes that add </a:t>
            </a:r>
            <a:r>
              <a:rPr lang="en-US" sz="2400" dirty="0" err="1" smtClean="0">
                <a:solidFill>
                  <a:schemeClr val="bg1"/>
                </a:solidFill>
                <a:latin typeface="Calibri" pitchFamily="34" charset="0"/>
              </a:rPr>
              <a:t>dNTPs</a:t>
            </a:r>
            <a:r>
              <a:rPr lang="en-US" sz="2400" dirty="0" smtClean="0">
                <a:solidFill>
                  <a:schemeClr val="bg1"/>
                </a:solidFill>
                <a:latin typeface="Calibri" pitchFamily="34" charset="0"/>
              </a:rPr>
              <a:t> to recessed 3’ DNA ends (5’ extensions)</a:t>
            </a:r>
            <a:endParaRPr lang="en-US" sz="2400" dirty="0">
              <a:solidFill>
                <a:schemeClr val="bg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457200" y="228600"/>
            <a:ext cx="3814699" cy="523220"/>
          </a:xfrm>
          <a:prstGeom prst="rect">
            <a:avLst/>
          </a:prstGeom>
        </p:spPr>
        <p:txBody>
          <a:bodyPr wrap="none">
            <a:spAutoFit/>
          </a:bodyPr>
          <a:lstStyle/>
          <a:p>
            <a:pPr fontAlgn="auto">
              <a:spcBef>
                <a:spcPts val="0"/>
              </a:spcBef>
              <a:spcAft>
                <a:spcPts val="0"/>
              </a:spcAft>
            </a:pPr>
            <a:r>
              <a:rPr lang="en-US" sz="2800" dirty="0" smtClean="0">
                <a:solidFill>
                  <a:prstClr val="black"/>
                </a:solidFill>
                <a:latin typeface="Rockwell Extra Bold" pitchFamily="18" charset="0"/>
              </a:rPr>
              <a:t>First Assignment</a:t>
            </a:r>
            <a:endParaRPr lang="en-US" sz="2800" dirty="0">
              <a:solidFill>
                <a:prstClr val="black"/>
              </a:solidFill>
              <a:latin typeface="Rockwell Extra Bold" pitchFamily="18" charset="0"/>
            </a:endParaRPr>
          </a:p>
        </p:txBody>
      </p:sp>
      <p:sp>
        <p:nvSpPr>
          <p:cNvPr id="5" name="Text Box 7"/>
          <p:cNvSpPr txBox="1">
            <a:spLocks noChangeArrowheads="1"/>
          </p:cNvSpPr>
          <p:nvPr/>
        </p:nvSpPr>
        <p:spPr bwMode="auto">
          <a:xfrm>
            <a:off x="1295400" y="3276600"/>
            <a:ext cx="6781800" cy="2893100"/>
          </a:xfrm>
          <a:prstGeom prst="rect">
            <a:avLst/>
          </a:prstGeom>
          <a:noFill/>
          <a:ln w="9525">
            <a:noFill/>
            <a:miter lim="800000"/>
            <a:headEnd/>
            <a:tailEnd/>
          </a:ln>
          <a:effectLst/>
        </p:spPr>
        <p:txBody>
          <a:bodyPr wrap="square">
            <a:spAutoFit/>
          </a:bodyPr>
          <a:lstStyle/>
          <a:p>
            <a:pPr marL="228600" indent="-228600" fontAlgn="auto">
              <a:spcBef>
                <a:spcPct val="50000"/>
              </a:spcBef>
              <a:spcAft>
                <a:spcPts val="0"/>
              </a:spcAft>
              <a:buFont typeface="Wingdings" pitchFamily="2" charset="2"/>
              <a:buChar char="§"/>
              <a:defRPr/>
            </a:pPr>
            <a:r>
              <a:rPr lang="en-US" sz="2800" dirty="0" smtClean="0">
                <a:solidFill>
                  <a:prstClr val="black"/>
                </a:solidFill>
                <a:latin typeface="Calibri"/>
              </a:rPr>
              <a:t>First Tutorial Quiz due </a:t>
            </a:r>
            <a:r>
              <a:rPr lang="en-US" sz="2800" dirty="0" smtClean="0">
                <a:solidFill>
                  <a:srgbClr val="FF0000"/>
                </a:solidFill>
                <a:latin typeface="Calibri"/>
              </a:rPr>
              <a:t>Jan 31!</a:t>
            </a:r>
          </a:p>
          <a:p>
            <a:pPr marL="228600" indent="-228600" fontAlgn="auto">
              <a:spcBef>
                <a:spcPct val="50000"/>
              </a:spcBef>
              <a:spcAft>
                <a:spcPts val="0"/>
              </a:spcAft>
              <a:buFont typeface="Wingdings" pitchFamily="2" charset="2"/>
              <a:buChar char="§"/>
              <a:defRPr/>
            </a:pPr>
            <a:r>
              <a:rPr lang="en-US" sz="2800" dirty="0" smtClean="0">
                <a:solidFill>
                  <a:prstClr val="black"/>
                </a:solidFill>
                <a:latin typeface="Calibri"/>
              </a:rPr>
              <a:t>Try to download </a:t>
            </a:r>
            <a:r>
              <a:rPr lang="en-US" sz="2800" dirty="0" err="1" smtClean="0">
                <a:solidFill>
                  <a:prstClr val="black"/>
                </a:solidFill>
                <a:latin typeface="Calibri"/>
              </a:rPr>
              <a:t>ApE</a:t>
            </a:r>
            <a:r>
              <a:rPr lang="en-US" sz="2800" dirty="0" smtClean="0">
                <a:solidFill>
                  <a:prstClr val="black"/>
                </a:solidFill>
                <a:latin typeface="Calibri"/>
              </a:rPr>
              <a:t> and read through first sections before Tuesday</a:t>
            </a:r>
          </a:p>
          <a:p>
            <a:pPr marL="228600" indent="-228600" fontAlgn="auto">
              <a:spcBef>
                <a:spcPct val="50000"/>
              </a:spcBef>
              <a:spcAft>
                <a:spcPts val="0"/>
              </a:spcAft>
              <a:buFont typeface="Wingdings" pitchFamily="2" charset="2"/>
              <a:buChar char="§"/>
              <a:defRPr/>
            </a:pPr>
            <a:r>
              <a:rPr lang="en-US" sz="2800" dirty="0" smtClean="0">
                <a:solidFill>
                  <a:prstClr val="black"/>
                </a:solidFill>
                <a:latin typeface="Calibri"/>
              </a:rPr>
              <a:t>Tues work during class time</a:t>
            </a:r>
          </a:p>
          <a:p>
            <a:pPr marL="228600" indent="-228600" fontAlgn="auto">
              <a:spcBef>
                <a:spcPct val="50000"/>
              </a:spcBef>
              <a:spcAft>
                <a:spcPts val="0"/>
              </a:spcAft>
              <a:buFont typeface="Wingdings" pitchFamily="2" charset="2"/>
              <a:buChar char="§"/>
              <a:defRPr/>
            </a:pPr>
            <a:r>
              <a:rPr lang="en-US" sz="2800" dirty="0" smtClean="0">
                <a:solidFill>
                  <a:prstClr val="black"/>
                </a:solidFill>
                <a:latin typeface="Calibri"/>
              </a:rPr>
              <a:t>Bring your laptop if you have one!!</a:t>
            </a:r>
          </a:p>
        </p:txBody>
      </p:sp>
      <p:pic>
        <p:nvPicPr>
          <p:cNvPr id="188418" name="Picture 2"/>
          <p:cNvPicPr>
            <a:picLocks noChangeAspect="1" noChangeArrowheads="1"/>
          </p:cNvPicPr>
          <p:nvPr/>
        </p:nvPicPr>
        <p:blipFill>
          <a:blip r:embed="rId3" cstate="print"/>
          <a:srcRect/>
          <a:stretch>
            <a:fillRect/>
          </a:stretch>
        </p:blipFill>
        <p:spPr bwMode="auto">
          <a:xfrm>
            <a:off x="304800" y="1143000"/>
            <a:ext cx="8599638" cy="1676400"/>
          </a:xfrm>
          <a:prstGeom prst="rect">
            <a:avLst/>
          </a:prstGeom>
          <a:ln>
            <a:noFill/>
          </a:ln>
          <a:effectLst>
            <a:softEdge rad="112500"/>
          </a:effectLst>
        </p:spPr>
      </p:pic>
    </p:spTree>
    <p:extLst>
      <p:ext uri="{BB962C8B-B14F-4D97-AF65-F5344CB8AC3E}">
        <p14:creationId xmlns:p14="http://schemas.microsoft.com/office/powerpoint/2010/main" val="903478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DNA Polymerase I</a:t>
            </a:r>
            <a:endParaRPr lang="en-US" sz="3200" b="1" dirty="0">
              <a:solidFill>
                <a:srgbClr val="1F497D">
                  <a:lumMod val="20000"/>
                  <a:lumOff val="80000"/>
                </a:srgbClr>
              </a:solidFill>
              <a:latin typeface="Rockwell Extra Bold" pitchFamily="18" charset="0"/>
              <a:cs typeface="Arial" pitchFamily="34" charset="0"/>
            </a:endParaRPr>
          </a:p>
        </p:txBody>
      </p:sp>
      <p:pic>
        <p:nvPicPr>
          <p:cNvPr id="108545" name="Picture 1"/>
          <p:cNvPicPr>
            <a:picLocks noChangeAspect="1" noChangeArrowheads="1"/>
          </p:cNvPicPr>
          <p:nvPr/>
        </p:nvPicPr>
        <p:blipFill>
          <a:blip r:embed="rId3" cstate="print"/>
          <a:srcRect/>
          <a:stretch>
            <a:fillRect/>
          </a:stretch>
        </p:blipFill>
        <p:spPr bwMode="auto">
          <a:xfrm>
            <a:off x="2286000" y="3429000"/>
            <a:ext cx="5181600" cy="3454400"/>
          </a:xfrm>
          <a:prstGeom prst="rect">
            <a:avLst/>
          </a:prstGeom>
          <a:noFill/>
          <a:ln w="9525">
            <a:noFill/>
            <a:miter lim="800000"/>
            <a:headEnd/>
            <a:tailEnd/>
          </a:ln>
          <a:effectLst/>
        </p:spPr>
      </p:pic>
      <p:sp>
        <p:nvSpPr>
          <p:cNvPr id="5" name="Rectangle 4"/>
          <p:cNvSpPr/>
          <p:nvPr/>
        </p:nvSpPr>
        <p:spPr>
          <a:xfrm>
            <a:off x="304800" y="990600"/>
            <a:ext cx="7467600" cy="1938992"/>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Involved in replication and DNA repair</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Has multiple domains each doing different things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t>
            </a:r>
            <a:r>
              <a:rPr lang="en-US" sz="2400" dirty="0" err="1" smtClean="0">
                <a:solidFill>
                  <a:srgbClr val="1F497D">
                    <a:lumMod val="20000"/>
                    <a:lumOff val="80000"/>
                  </a:srgbClr>
                </a:solidFill>
                <a:latin typeface="Calibri" pitchFamily="34" charset="0"/>
              </a:rPr>
              <a:t>Klenow</a:t>
            </a:r>
            <a:r>
              <a:rPr lang="en-US" sz="2400" dirty="0" smtClean="0">
                <a:solidFill>
                  <a:srgbClr val="1F497D">
                    <a:lumMod val="20000"/>
                    <a:lumOff val="80000"/>
                  </a:srgbClr>
                </a:solidFill>
                <a:latin typeface="Calibri" pitchFamily="34" charset="0"/>
              </a:rPr>
              <a:t> Fragment” removes one of these domains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Most </a:t>
            </a:r>
            <a:r>
              <a:rPr lang="en-US" sz="2400" dirty="0" err="1" smtClean="0">
                <a:solidFill>
                  <a:srgbClr val="1F497D">
                    <a:lumMod val="20000"/>
                    <a:lumOff val="80000"/>
                  </a:srgbClr>
                </a:solidFill>
                <a:latin typeface="Calibri" pitchFamily="34" charset="0"/>
              </a:rPr>
              <a:t>thermostable</a:t>
            </a:r>
            <a:r>
              <a:rPr lang="en-US" sz="2400" dirty="0" smtClean="0">
                <a:solidFill>
                  <a:srgbClr val="1F497D">
                    <a:lumMod val="20000"/>
                    <a:lumOff val="80000"/>
                  </a:srgbClr>
                </a:solidFill>
                <a:latin typeface="Calibri" pitchFamily="34" charset="0"/>
              </a:rPr>
              <a:t> polymerases are </a:t>
            </a:r>
            <a:r>
              <a:rPr lang="en-US" sz="2400" dirty="0" err="1" smtClean="0">
                <a:solidFill>
                  <a:srgbClr val="1F497D">
                    <a:lumMod val="20000"/>
                    <a:lumOff val="80000"/>
                  </a:srgbClr>
                </a:solidFill>
                <a:latin typeface="Calibri" pitchFamily="34" charset="0"/>
              </a:rPr>
              <a:t>homologs</a:t>
            </a:r>
            <a:r>
              <a:rPr lang="en-US" sz="2400" dirty="0" smtClean="0">
                <a:solidFill>
                  <a:srgbClr val="1F497D">
                    <a:lumMod val="20000"/>
                    <a:lumOff val="80000"/>
                  </a:srgbClr>
                </a:solidFill>
                <a:latin typeface="Calibri" pitchFamily="34" charset="0"/>
              </a:rPr>
              <a:t> of DNA Polymerase I or several subunits thereof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1371600"/>
            <a:ext cx="8686800" cy="3886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Distinguishing Features</a:t>
            </a:r>
            <a:endParaRPr lang="en-US" sz="3200" b="1" dirty="0">
              <a:solidFill>
                <a:srgbClr val="1F497D">
                  <a:lumMod val="20000"/>
                  <a:lumOff val="80000"/>
                </a:srgbClr>
              </a:solidFill>
              <a:latin typeface="Rockwell Extra Bold" pitchFamily="18" charset="0"/>
              <a:cs typeface="Arial" pitchFamily="34" charset="0"/>
            </a:endParaRPr>
          </a:p>
        </p:txBody>
      </p:sp>
      <p:graphicFrame>
        <p:nvGraphicFramePr>
          <p:cNvPr id="106498" name="Object 2"/>
          <p:cNvGraphicFramePr>
            <a:graphicFrameLocks noChangeAspect="1"/>
          </p:cNvGraphicFramePr>
          <p:nvPr/>
        </p:nvGraphicFramePr>
        <p:xfrm>
          <a:off x="209550" y="1376363"/>
          <a:ext cx="8691742" cy="3881437"/>
        </p:xfrm>
        <a:graphic>
          <a:graphicData uri="http://schemas.openxmlformats.org/presentationml/2006/ole">
            <mc:AlternateContent xmlns:mc="http://schemas.openxmlformats.org/markup-compatibility/2006">
              <mc:Choice xmlns:v="urn:schemas-microsoft-com:vml" Requires="v">
                <p:oleObj spid="_x0000_s106557" name="Worksheet" r:id="rId5" imgW="6229446" imgH="2781429" progId="Excel.Sheet.8">
                  <p:embed/>
                </p:oleObj>
              </mc:Choice>
              <mc:Fallback>
                <p:oleObj name="Worksheet" r:id="rId5" imgW="6229446" imgH="2781429" progId="Excel.Shee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50" y="1376363"/>
                        <a:ext cx="8691742"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Rectangle 6"/>
          <p:cNvSpPr/>
          <p:nvPr/>
        </p:nvSpPr>
        <p:spPr>
          <a:xfrm>
            <a:off x="1143000" y="5715000"/>
            <a:ext cx="7010400" cy="461665"/>
          </a:xfrm>
          <a:prstGeom prst="rect">
            <a:avLst/>
          </a:prstGeom>
        </p:spPr>
        <p:txBody>
          <a:bodyPr wrap="square">
            <a:spAutoFit/>
          </a:bodyPr>
          <a:lstStyle/>
          <a:p>
            <a:r>
              <a:rPr lang="en-US" sz="1200" dirty="0" smtClean="0">
                <a:solidFill>
                  <a:srgbClr val="1F497D">
                    <a:lumMod val="20000"/>
                    <a:lumOff val="80000"/>
                  </a:srgbClr>
                </a:solidFill>
              </a:rPr>
              <a:t>Adapted  from: http://www.neb.com/nebecomm/tech_reference/polymerases/properties_dna_polymerases.asp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5'—&gt;3' </a:t>
            </a:r>
            <a:r>
              <a:rPr lang="en-US" sz="3200" dirty="0" err="1" smtClean="0">
                <a:solidFill>
                  <a:srgbClr val="1F497D">
                    <a:lumMod val="20000"/>
                    <a:lumOff val="80000"/>
                  </a:srgbClr>
                </a:solidFill>
                <a:latin typeface="Rockwell Extra Bold" pitchFamily="18" charset="0"/>
                <a:cs typeface="Arial" pitchFamily="34" charset="0"/>
              </a:rPr>
              <a:t>Exonuclease</a:t>
            </a:r>
            <a:r>
              <a:rPr lang="en-US" sz="3200" dirty="0" smtClean="0">
                <a:solidFill>
                  <a:srgbClr val="1F497D">
                    <a:lumMod val="20000"/>
                    <a:lumOff val="80000"/>
                  </a:srgbClr>
                </a:solidFill>
                <a:latin typeface="Rockwell Extra Bold" pitchFamily="18" charset="0"/>
                <a:cs typeface="Arial" pitchFamily="34" charset="0"/>
              </a:rPr>
              <a:t> Activity</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830997"/>
          </a:xfrm>
          <a:prstGeom prst="rect">
            <a:avLst/>
          </a:prstGeom>
        </p:spPr>
        <p:txBody>
          <a:bodyPr wrap="square">
            <a:spAutoFit/>
          </a:bodyPr>
          <a:lstStyle/>
          <a:p>
            <a:r>
              <a:rPr lang="en-US" sz="2400" b="1" dirty="0" smtClean="0">
                <a:solidFill>
                  <a:schemeClr val="tx2">
                    <a:lumMod val="20000"/>
                    <a:lumOff val="80000"/>
                  </a:schemeClr>
                </a:solidFill>
              </a:rPr>
              <a:t>This behavior is pretty rare</a:t>
            </a:r>
          </a:p>
          <a:p>
            <a:r>
              <a:rPr lang="en-US" sz="2400" b="1" dirty="0" err="1" smtClean="0">
                <a:solidFill>
                  <a:schemeClr val="tx2">
                    <a:lumMod val="20000"/>
                    <a:lumOff val="80000"/>
                  </a:schemeClr>
                </a:solidFill>
              </a:rPr>
              <a:t>Taq</a:t>
            </a:r>
            <a:r>
              <a:rPr lang="en-US" sz="2400" b="1" dirty="0" smtClean="0">
                <a:solidFill>
                  <a:schemeClr val="tx2">
                    <a:lumMod val="20000"/>
                    <a:lumOff val="80000"/>
                  </a:schemeClr>
                </a:solidFill>
              </a:rPr>
              <a:t> and </a:t>
            </a:r>
            <a:r>
              <a:rPr lang="en-US" sz="2400" b="1" i="1" dirty="0" smtClean="0">
                <a:solidFill>
                  <a:schemeClr val="tx2">
                    <a:lumMod val="20000"/>
                    <a:lumOff val="80000"/>
                  </a:schemeClr>
                </a:solidFill>
              </a:rPr>
              <a:t>E. coli </a:t>
            </a:r>
            <a:r>
              <a:rPr lang="en-US" sz="2400" b="1" dirty="0" err="1" smtClean="0">
                <a:solidFill>
                  <a:schemeClr val="tx2">
                    <a:lumMod val="20000"/>
                    <a:lumOff val="80000"/>
                  </a:schemeClr>
                </a:solidFill>
              </a:rPr>
              <a:t>pol</a:t>
            </a:r>
            <a:r>
              <a:rPr lang="en-US" sz="2400" b="1" dirty="0" smtClean="0">
                <a:solidFill>
                  <a:schemeClr val="tx2">
                    <a:lumMod val="20000"/>
                    <a:lumOff val="80000"/>
                  </a:schemeClr>
                </a:solidFill>
              </a:rPr>
              <a:t> 1 have it</a:t>
            </a:r>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5334001" y="4190999"/>
            <a:ext cx="2667001"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1066800" y="4190999"/>
            <a:ext cx="1600202"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2362200"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5'—&gt;3' </a:t>
            </a:r>
            <a:r>
              <a:rPr lang="en-US" sz="3200" dirty="0" err="1" smtClean="0">
                <a:solidFill>
                  <a:srgbClr val="1F497D">
                    <a:lumMod val="20000"/>
                    <a:lumOff val="80000"/>
                  </a:srgbClr>
                </a:solidFill>
                <a:latin typeface="Rockwell Extra Bold" pitchFamily="18" charset="0"/>
                <a:cs typeface="Arial" pitchFamily="34" charset="0"/>
              </a:rPr>
              <a:t>Exonuclease</a:t>
            </a:r>
            <a:r>
              <a:rPr lang="en-US" sz="3200" dirty="0" smtClean="0">
                <a:solidFill>
                  <a:srgbClr val="1F497D">
                    <a:lumMod val="20000"/>
                    <a:lumOff val="80000"/>
                  </a:srgbClr>
                </a:solidFill>
                <a:latin typeface="Rockwell Extra Bold" pitchFamily="18" charset="0"/>
                <a:cs typeface="Arial" pitchFamily="34" charset="0"/>
              </a:rPr>
              <a:t> Activity</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830997"/>
          </a:xfrm>
          <a:prstGeom prst="rect">
            <a:avLst/>
          </a:prstGeom>
        </p:spPr>
        <p:txBody>
          <a:bodyPr wrap="square">
            <a:spAutoFit/>
          </a:bodyPr>
          <a:lstStyle/>
          <a:p>
            <a:r>
              <a:rPr lang="en-US" sz="2400" b="1" dirty="0" smtClean="0">
                <a:solidFill>
                  <a:schemeClr val="tx2">
                    <a:lumMod val="20000"/>
                    <a:lumOff val="80000"/>
                  </a:schemeClr>
                </a:solidFill>
              </a:rPr>
              <a:t>This behavior is pretty rare</a:t>
            </a:r>
          </a:p>
          <a:p>
            <a:r>
              <a:rPr lang="en-US" sz="2400" b="1" dirty="0" err="1" smtClean="0">
                <a:solidFill>
                  <a:schemeClr val="tx2">
                    <a:lumMod val="20000"/>
                    <a:lumOff val="80000"/>
                  </a:schemeClr>
                </a:solidFill>
              </a:rPr>
              <a:t>Taq</a:t>
            </a:r>
            <a:r>
              <a:rPr lang="en-US" sz="2400" b="1" dirty="0" smtClean="0">
                <a:solidFill>
                  <a:schemeClr val="tx2">
                    <a:lumMod val="20000"/>
                    <a:lumOff val="80000"/>
                  </a:schemeClr>
                </a:solidFill>
              </a:rPr>
              <a:t> and </a:t>
            </a:r>
            <a:r>
              <a:rPr lang="en-US" sz="2400" b="1" i="1" dirty="0" smtClean="0">
                <a:solidFill>
                  <a:schemeClr val="tx2">
                    <a:lumMod val="20000"/>
                    <a:lumOff val="80000"/>
                  </a:schemeClr>
                </a:solidFill>
              </a:rPr>
              <a:t>E. coli </a:t>
            </a:r>
            <a:r>
              <a:rPr lang="en-US" sz="2400" b="1" dirty="0" err="1" smtClean="0">
                <a:solidFill>
                  <a:schemeClr val="tx2">
                    <a:lumMod val="20000"/>
                    <a:lumOff val="80000"/>
                  </a:schemeClr>
                </a:solidFill>
              </a:rPr>
              <a:t>pol</a:t>
            </a:r>
            <a:r>
              <a:rPr lang="en-US" sz="2400" b="1" dirty="0" smtClean="0">
                <a:solidFill>
                  <a:schemeClr val="tx2">
                    <a:lumMod val="20000"/>
                    <a:lumOff val="80000"/>
                  </a:schemeClr>
                </a:solidFill>
              </a:rPr>
              <a:t> 1 have it</a:t>
            </a:r>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5334001" y="4190999"/>
            <a:ext cx="2667001"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1066800" y="4190998"/>
            <a:ext cx="2514600"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3276598"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5'—&gt;3' </a:t>
            </a:r>
            <a:r>
              <a:rPr lang="en-US" sz="3200" dirty="0" err="1" smtClean="0">
                <a:solidFill>
                  <a:srgbClr val="1F497D">
                    <a:lumMod val="20000"/>
                    <a:lumOff val="80000"/>
                  </a:srgbClr>
                </a:solidFill>
                <a:latin typeface="Rockwell Extra Bold" pitchFamily="18" charset="0"/>
                <a:cs typeface="Arial" pitchFamily="34" charset="0"/>
              </a:rPr>
              <a:t>Exonuclease</a:t>
            </a:r>
            <a:r>
              <a:rPr lang="en-US" sz="3200" dirty="0" smtClean="0">
                <a:solidFill>
                  <a:srgbClr val="1F497D">
                    <a:lumMod val="20000"/>
                    <a:lumOff val="80000"/>
                  </a:srgbClr>
                </a:solidFill>
                <a:latin typeface="Rockwell Extra Bold" pitchFamily="18" charset="0"/>
                <a:cs typeface="Arial" pitchFamily="34" charset="0"/>
              </a:rPr>
              <a:t> Activity</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830997"/>
          </a:xfrm>
          <a:prstGeom prst="rect">
            <a:avLst/>
          </a:prstGeom>
        </p:spPr>
        <p:txBody>
          <a:bodyPr wrap="square">
            <a:spAutoFit/>
          </a:bodyPr>
          <a:lstStyle/>
          <a:p>
            <a:r>
              <a:rPr lang="en-US" sz="2400" b="1" dirty="0" smtClean="0">
                <a:solidFill>
                  <a:schemeClr val="tx2">
                    <a:lumMod val="20000"/>
                    <a:lumOff val="80000"/>
                  </a:schemeClr>
                </a:solidFill>
              </a:rPr>
              <a:t>This behavior is pretty rare</a:t>
            </a:r>
          </a:p>
          <a:p>
            <a:r>
              <a:rPr lang="en-US" sz="2400" b="1" dirty="0" err="1" smtClean="0">
                <a:solidFill>
                  <a:schemeClr val="tx2">
                    <a:lumMod val="20000"/>
                    <a:lumOff val="80000"/>
                  </a:schemeClr>
                </a:solidFill>
              </a:rPr>
              <a:t>Taq</a:t>
            </a:r>
            <a:r>
              <a:rPr lang="en-US" sz="2400" b="1" dirty="0" smtClean="0">
                <a:solidFill>
                  <a:schemeClr val="tx2">
                    <a:lumMod val="20000"/>
                    <a:lumOff val="80000"/>
                  </a:schemeClr>
                </a:solidFill>
              </a:rPr>
              <a:t> and </a:t>
            </a:r>
            <a:r>
              <a:rPr lang="en-US" sz="2400" b="1" i="1" dirty="0" smtClean="0">
                <a:solidFill>
                  <a:schemeClr val="tx2">
                    <a:lumMod val="20000"/>
                    <a:lumOff val="80000"/>
                  </a:schemeClr>
                </a:solidFill>
              </a:rPr>
              <a:t>E. coli </a:t>
            </a:r>
            <a:r>
              <a:rPr lang="en-US" sz="2400" b="1" dirty="0" err="1" smtClean="0">
                <a:solidFill>
                  <a:schemeClr val="tx2">
                    <a:lumMod val="20000"/>
                    <a:lumOff val="80000"/>
                  </a:schemeClr>
                </a:solidFill>
              </a:rPr>
              <a:t>pol</a:t>
            </a:r>
            <a:r>
              <a:rPr lang="en-US" sz="2400" b="1" dirty="0" smtClean="0">
                <a:solidFill>
                  <a:schemeClr val="tx2">
                    <a:lumMod val="20000"/>
                    <a:lumOff val="80000"/>
                  </a:schemeClr>
                </a:solidFill>
              </a:rPr>
              <a:t> 1 have it</a:t>
            </a:r>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5334001" y="4190999"/>
            <a:ext cx="2667001"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1066800" y="4190998"/>
            <a:ext cx="3429000" cy="2"/>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4190998"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5'—&gt;3' </a:t>
            </a:r>
            <a:r>
              <a:rPr lang="en-US" sz="3200" dirty="0" err="1" smtClean="0">
                <a:solidFill>
                  <a:srgbClr val="1F497D">
                    <a:lumMod val="20000"/>
                    <a:lumOff val="80000"/>
                  </a:srgbClr>
                </a:solidFill>
                <a:latin typeface="Rockwell Extra Bold" pitchFamily="18" charset="0"/>
                <a:cs typeface="Arial" pitchFamily="34" charset="0"/>
              </a:rPr>
              <a:t>Exonuclease</a:t>
            </a:r>
            <a:r>
              <a:rPr lang="en-US" sz="3200" dirty="0" smtClean="0">
                <a:solidFill>
                  <a:srgbClr val="1F497D">
                    <a:lumMod val="20000"/>
                    <a:lumOff val="80000"/>
                  </a:srgbClr>
                </a:solidFill>
                <a:latin typeface="Rockwell Extra Bold" pitchFamily="18" charset="0"/>
                <a:cs typeface="Arial" pitchFamily="34" charset="0"/>
              </a:rPr>
              <a:t> Activity</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830997"/>
          </a:xfrm>
          <a:prstGeom prst="rect">
            <a:avLst/>
          </a:prstGeom>
        </p:spPr>
        <p:txBody>
          <a:bodyPr wrap="square">
            <a:spAutoFit/>
          </a:bodyPr>
          <a:lstStyle/>
          <a:p>
            <a:r>
              <a:rPr lang="en-US" sz="2400" b="1" dirty="0" smtClean="0">
                <a:solidFill>
                  <a:schemeClr val="tx2">
                    <a:lumMod val="20000"/>
                    <a:lumOff val="80000"/>
                  </a:schemeClr>
                </a:solidFill>
              </a:rPr>
              <a:t>This behavior is pretty rare</a:t>
            </a:r>
          </a:p>
          <a:p>
            <a:r>
              <a:rPr lang="en-US" sz="2400" b="1" dirty="0" err="1" smtClean="0">
                <a:solidFill>
                  <a:schemeClr val="tx2">
                    <a:lumMod val="20000"/>
                    <a:lumOff val="80000"/>
                  </a:schemeClr>
                </a:solidFill>
              </a:rPr>
              <a:t>Taq</a:t>
            </a:r>
            <a:r>
              <a:rPr lang="en-US" sz="2400" b="1" dirty="0" smtClean="0">
                <a:solidFill>
                  <a:schemeClr val="tx2">
                    <a:lumMod val="20000"/>
                    <a:lumOff val="80000"/>
                  </a:schemeClr>
                </a:solidFill>
              </a:rPr>
              <a:t> and </a:t>
            </a:r>
            <a:r>
              <a:rPr lang="en-US" sz="2400" b="1" i="1" dirty="0" smtClean="0">
                <a:solidFill>
                  <a:schemeClr val="tx2">
                    <a:lumMod val="20000"/>
                    <a:lumOff val="80000"/>
                  </a:schemeClr>
                </a:solidFill>
              </a:rPr>
              <a:t>E. coli </a:t>
            </a:r>
            <a:r>
              <a:rPr lang="en-US" sz="2400" b="1" dirty="0" err="1" smtClean="0">
                <a:solidFill>
                  <a:schemeClr val="tx2">
                    <a:lumMod val="20000"/>
                    <a:lumOff val="80000"/>
                  </a:schemeClr>
                </a:solidFill>
              </a:rPr>
              <a:t>pol</a:t>
            </a:r>
            <a:r>
              <a:rPr lang="en-US" sz="2400" b="1" dirty="0" smtClean="0">
                <a:solidFill>
                  <a:schemeClr val="tx2">
                    <a:lumMod val="20000"/>
                    <a:lumOff val="80000"/>
                  </a:schemeClr>
                </a:solidFill>
              </a:rPr>
              <a:t> 1 have it</a:t>
            </a:r>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5334001" y="4190999"/>
            <a:ext cx="2667001"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1066800" y="4190998"/>
            <a:ext cx="4267200" cy="2"/>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5029198"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09135" y="3244334"/>
            <a:ext cx="2016899" cy="461665"/>
          </a:xfrm>
          <a:prstGeom prst="rect">
            <a:avLst/>
          </a:prstGeom>
        </p:spPr>
        <p:txBody>
          <a:bodyPr wrap="none">
            <a:spAutoFit/>
          </a:bodyPr>
          <a:lstStyle/>
          <a:p>
            <a:r>
              <a:rPr lang="en-US" sz="2400" b="1" dirty="0" smtClean="0">
                <a:solidFill>
                  <a:srgbClr val="1F497D">
                    <a:lumMod val="20000"/>
                    <a:lumOff val="80000"/>
                  </a:srgbClr>
                </a:solidFill>
                <a:latin typeface="Segoe Script" pitchFamily="34" charset="0"/>
              </a:rPr>
              <a:t>Now what?</a:t>
            </a:r>
            <a:endParaRPr lang="en-US" dirty="0">
              <a:latin typeface="Segoe Script"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5'—&gt;3' </a:t>
            </a:r>
            <a:r>
              <a:rPr lang="en-US" sz="3200" dirty="0" err="1" smtClean="0">
                <a:solidFill>
                  <a:srgbClr val="1F497D">
                    <a:lumMod val="20000"/>
                    <a:lumOff val="80000"/>
                  </a:srgbClr>
                </a:solidFill>
                <a:latin typeface="Rockwell Extra Bold" pitchFamily="18" charset="0"/>
                <a:cs typeface="Arial" pitchFamily="34" charset="0"/>
              </a:rPr>
              <a:t>Exonuclease</a:t>
            </a:r>
            <a:r>
              <a:rPr lang="en-US" sz="3200" dirty="0" smtClean="0">
                <a:solidFill>
                  <a:srgbClr val="1F497D">
                    <a:lumMod val="20000"/>
                    <a:lumOff val="80000"/>
                  </a:srgbClr>
                </a:solidFill>
                <a:latin typeface="Rockwell Extra Bold" pitchFamily="18" charset="0"/>
                <a:cs typeface="Arial" pitchFamily="34" charset="0"/>
              </a:rPr>
              <a:t> Activity</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830997"/>
          </a:xfrm>
          <a:prstGeom prst="rect">
            <a:avLst/>
          </a:prstGeom>
        </p:spPr>
        <p:txBody>
          <a:bodyPr wrap="square">
            <a:spAutoFit/>
          </a:bodyPr>
          <a:lstStyle/>
          <a:p>
            <a:r>
              <a:rPr lang="en-US" sz="2400" b="1" dirty="0" smtClean="0">
                <a:solidFill>
                  <a:schemeClr val="tx2">
                    <a:lumMod val="20000"/>
                    <a:lumOff val="80000"/>
                  </a:schemeClr>
                </a:solidFill>
              </a:rPr>
              <a:t>This behavior is pretty rare</a:t>
            </a:r>
          </a:p>
          <a:p>
            <a:r>
              <a:rPr lang="en-US" sz="2400" b="1" dirty="0" err="1" smtClean="0">
                <a:solidFill>
                  <a:schemeClr val="tx2">
                    <a:lumMod val="20000"/>
                    <a:lumOff val="80000"/>
                  </a:schemeClr>
                </a:solidFill>
              </a:rPr>
              <a:t>Taq</a:t>
            </a:r>
            <a:r>
              <a:rPr lang="en-US" sz="2400" b="1" dirty="0" smtClean="0">
                <a:solidFill>
                  <a:schemeClr val="tx2">
                    <a:lumMod val="20000"/>
                    <a:lumOff val="80000"/>
                  </a:schemeClr>
                </a:solidFill>
              </a:rPr>
              <a:t> and </a:t>
            </a:r>
            <a:r>
              <a:rPr lang="en-US" sz="2400" b="1" i="1" dirty="0" smtClean="0">
                <a:solidFill>
                  <a:schemeClr val="tx2">
                    <a:lumMod val="20000"/>
                    <a:lumOff val="80000"/>
                  </a:schemeClr>
                </a:solidFill>
              </a:rPr>
              <a:t>E. coli </a:t>
            </a:r>
            <a:r>
              <a:rPr lang="en-US" sz="2400" b="1" dirty="0" err="1" smtClean="0">
                <a:solidFill>
                  <a:schemeClr val="tx2">
                    <a:lumMod val="20000"/>
                    <a:lumOff val="80000"/>
                  </a:schemeClr>
                </a:solidFill>
              </a:rPr>
              <a:t>pol</a:t>
            </a:r>
            <a:r>
              <a:rPr lang="en-US" sz="2400" b="1" dirty="0" smtClean="0">
                <a:solidFill>
                  <a:schemeClr val="tx2">
                    <a:lumMod val="20000"/>
                    <a:lumOff val="80000"/>
                  </a:schemeClr>
                </a:solidFill>
              </a:rPr>
              <a:t> 1 have it</a:t>
            </a:r>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6019801" y="4190998"/>
            <a:ext cx="1981203"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1066800" y="4191000"/>
            <a:ext cx="4876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5638800"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5'—&gt;3' </a:t>
            </a:r>
            <a:r>
              <a:rPr lang="en-US" sz="3200" dirty="0" err="1" smtClean="0">
                <a:solidFill>
                  <a:srgbClr val="1F497D">
                    <a:lumMod val="20000"/>
                    <a:lumOff val="80000"/>
                  </a:srgbClr>
                </a:solidFill>
                <a:latin typeface="Rockwell Extra Bold" pitchFamily="18" charset="0"/>
                <a:cs typeface="Arial" pitchFamily="34" charset="0"/>
              </a:rPr>
              <a:t>Exonuclease</a:t>
            </a:r>
            <a:r>
              <a:rPr lang="en-US" sz="3200" dirty="0" smtClean="0">
                <a:solidFill>
                  <a:srgbClr val="1F497D">
                    <a:lumMod val="20000"/>
                    <a:lumOff val="80000"/>
                  </a:srgbClr>
                </a:solidFill>
                <a:latin typeface="Rockwell Extra Bold" pitchFamily="18" charset="0"/>
                <a:cs typeface="Arial" pitchFamily="34" charset="0"/>
              </a:rPr>
              <a:t> Activity</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830997"/>
          </a:xfrm>
          <a:prstGeom prst="rect">
            <a:avLst/>
          </a:prstGeom>
        </p:spPr>
        <p:txBody>
          <a:bodyPr wrap="square">
            <a:spAutoFit/>
          </a:bodyPr>
          <a:lstStyle/>
          <a:p>
            <a:r>
              <a:rPr lang="en-US" sz="2400" b="1" dirty="0" smtClean="0">
                <a:solidFill>
                  <a:schemeClr val="tx2">
                    <a:lumMod val="20000"/>
                    <a:lumOff val="80000"/>
                  </a:schemeClr>
                </a:solidFill>
              </a:rPr>
              <a:t>This behavior is pretty rare</a:t>
            </a:r>
          </a:p>
          <a:p>
            <a:r>
              <a:rPr lang="en-US" sz="2400" b="1" dirty="0" err="1" smtClean="0">
                <a:solidFill>
                  <a:schemeClr val="tx2">
                    <a:lumMod val="20000"/>
                    <a:lumOff val="80000"/>
                  </a:schemeClr>
                </a:solidFill>
              </a:rPr>
              <a:t>Taq</a:t>
            </a:r>
            <a:r>
              <a:rPr lang="en-US" sz="2400" b="1" dirty="0" smtClean="0">
                <a:solidFill>
                  <a:schemeClr val="tx2">
                    <a:lumMod val="20000"/>
                    <a:lumOff val="80000"/>
                  </a:schemeClr>
                </a:solidFill>
              </a:rPr>
              <a:t> and </a:t>
            </a:r>
            <a:r>
              <a:rPr lang="en-US" sz="2400" b="1" i="1" dirty="0" smtClean="0">
                <a:solidFill>
                  <a:schemeClr val="tx2">
                    <a:lumMod val="20000"/>
                    <a:lumOff val="80000"/>
                  </a:schemeClr>
                </a:solidFill>
              </a:rPr>
              <a:t>E. coli </a:t>
            </a:r>
            <a:r>
              <a:rPr lang="en-US" sz="2400" b="1" dirty="0" err="1" smtClean="0">
                <a:solidFill>
                  <a:schemeClr val="tx2">
                    <a:lumMod val="20000"/>
                    <a:lumOff val="80000"/>
                  </a:schemeClr>
                </a:solidFill>
              </a:rPr>
              <a:t>pol</a:t>
            </a:r>
            <a:r>
              <a:rPr lang="en-US" sz="2400" b="1" dirty="0" smtClean="0">
                <a:solidFill>
                  <a:schemeClr val="tx2">
                    <a:lumMod val="20000"/>
                    <a:lumOff val="80000"/>
                  </a:schemeClr>
                </a:solidFill>
              </a:rPr>
              <a:t> 1 have it</a:t>
            </a:r>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6934201" y="4190998"/>
            <a:ext cx="1066805" cy="2"/>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1066800" y="4191000"/>
            <a:ext cx="58674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6629400"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5'—&gt;3' </a:t>
            </a:r>
            <a:r>
              <a:rPr lang="en-US" sz="3200" dirty="0" err="1" smtClean="0">
                <a:solidFill>
                  <a:srgbClr val="1F497D">
                    <a:lumMod val="20000"/>
                    <a:lumOff val="80000"/>
                  </a:srgbClr>
                </a:solidFill>
                <a:latin typeface="Rockwell Extra Bold" pitchFamily="18" charset="0"/>
                <a:cs typeface="Arial" pitchFamily="34" charset="0"/>
              </a:rPr>
              <a:t>Exonuclease</a:t>
            </a:r>
            <a:r>
              <a:rPr lang="en-US" sz="3200" dirty="0" smtClean="0">
                <a:solidFill>
                  <a:srgbClr val="1F497D">
                    <a:lumMod val="20000"/>
                    <a:lumOff val="80000"/>
                  </a:srgbClr>
                </a:solidFill>
                <a:latin typeface="Rockwell Extra Bold" pitchFamily="18" charset="0"/>
                <a:cs typeface="Arial" pitchFamily="34" charset="0"/>
              </a:rPr>
              <a:t> Activity</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830997"/>
          </a:xfrm>
          <a:prstGeom prst="rect">
            <a:avLst/>
          </a:prstGeom>
        </p:spPr>
        <p:txBody>
          <a:bodyPr wrap="square">
            <a:spAutoFit/>
          </a:bodyPr>
          <a:lstStyle/>
          <a:p>
            <a:r>
              <a:rPr lang="en-US" sz="2400" b="1" dirty="0" smtClean="0">
                <a:solidFill>
                  <a:schemeClr val="tx2">
                    <a:lumMod val="20000"/>
                    <a:lumOff val="80000"/>
                  </a:schemeClr>
                </a:solidFill>
              </a:rPr>
              <a:t>This behavior is pretty rare</a:t>
            </a:r>
          </a:p>
          <a:p>
            <a:r>
              <a:rPr lang="en-US" sz="2400" b="1" dirty="0" err="1" smtClean="0">
                <a:solidFill>
                  <a:schemeClr val="tx2">
                    <a:lumMod val="20000"/>
                    <a:lumOff val="80000"/>
                  </a:schemeClr>
                </a:solidFill>
              </a:rPr>
              <a:t>Taq</a:t>
            </a:r>
            <a:r>
              <a:rPr lang="en-US" sz="2400" b="1" dirty="0" smtClean="0">
                <a:solidFill>
                  <a:schemeClr val="tx2">
                    <a:lumMod val="20000"/>
                    <a:lumOff val="80000"/>
                  </a:schemeClr>
                </a:solidFill>
              </a:rPr>
              <a:t> and </a:t>
            </a:r>
            <a:r>
              <a:rPr lang="en-US" sz="2400" b="1" i="1" dirty="0" smtClean="0">
                <a:solidFill>
                  <a:schemeClr val="tx2">
                    <a:lumMod val="20000"/>
                    <a:lumOff val="80000"/>
                  </a:schemeClr>
                </a:solidFill>
              </a:rPr>
              <a:t>E. coli </a:t>
            </a:r>
            <a:r>
              <a:rPr lang="en-US" sz="2400" b="1" dirty="0" err="1" smtClean="0">
                <a:solidFill>
                  <a:schemeClr val="tx2">
                    <a:lumMod val="20000"/>
                    <a:lumOff val="80000"/>
                  </a:schemeClr>
                </a:solidFill>
              </a:rPr>
              <a:t>pol</a:t>
            </a:r>
            <a:r>
              <a:rPr lang="en-US" sz="2400" b="1" dirty="0" smtClean="0">
                <a:solidFill>
                  <a:schemeClr val="tx2">
                    <a:lumMod val="20000"/>
                    <a:lumOff val="80000"/>
                  </a:schemeClr>
                </a:solidFill>
              </a:rPr>
              <a:t> 1 have it</a:t>
            </a:r>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1066800" y="41910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Strand Displacement</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The more common scenario</a:t>
            </a:r>
          </a:p>
        </p:txBody>
      </p:sp>
      <p:cxnSp>
        <p:nvCxnSpPr>
          <p:cNvPr id="23" name="Straight Connector 22"/>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5334001" y="4190999"/>
            <a:ext cx="2667001"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1066800" y="4190999"/>
            <a:ext cx="1600202"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2362200"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28600"/>
            <a:ext cx="5638800" cy="707886"/>
          </a:xfrm>
          <a:prstGeom prst="rect">
            <a:avLst/>
          </a:prstGeom>
          <a:noFill/>
        </p:spPr>
        <p:txBody>
          <a:bodyPr wrap="square" rtlCol="0">
            <a:spAutoFit/>
          </a:bodyPr>
          <a:lstStyle/>
          <a:p>
            <a:r>
              <a:rPr lang="en-US" sz="4000" dirty="0" smtClean="0">
                <a:solidFill>
                  <a:srgbClr val="1F497D">
                    <a:lumMod val="20000"/>
                    <a:lumOff val="80000"/>
                  </a:srgbClr>
                </a:solidFill>
                <a:latin typeface="Rockwell Extra Bold" pitchFamily="18" charset="0"/>
                <a:cs typeface="Arial" pitchFamily="34" charset="0"/>
              </a:rPr>
              <a:t>Ground rules</a:t>
            </a:r>
          </a:p>
        </p:txBody>
      </p:sp>
      <p:sp>
        <p:nvSpPr>
          <p:cNvPr id="5" name="Rectangle 4"/>
          <p:cNvSpPr/>
          <p:nvPr/>
        </p:nvSpPr>
        <p:spPr>
          <a:xfrm>
            <a:off x="1066800" y="1331416"/>
            <a:ext cx="7391400" cy="4893647"/>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Look at last year’s midterm (posted on </a:t>
            </a:r>
            <a:r>
              <a:rPr lang="en-US" sz="2400" dirty="0" err="1" smtClean="0">
                <a:solidFill>
                  <a:srgbClr val="1F497D">
                    <a:lumMod val="20000"/>
                    <a:lumOff val="80000"/>
                  </a:srgbClr>
                </a:solidFill>
                <a:latin typeface="Calibri" pitchFamily="34" charset="0"/>
              </a:rPr>
              <a:t>bspace</a:t>
            </a:r>
            <a:r>
              <a:rPr lang="en-US" sz="2400" dirty="0" smtClean="0">
                <a:solidFill>
                  <a:srgbClr val="1F497D">
                    <a:lumMod val="20000"/>
                    <a:lumOff val="80000"/>
                  </a:srgbClr>
                </a:solidFill>
                <a:latin typeface="Calibri" pitchFamily="34" charset="0"/>
              </a:rPr>
              <a:t>) to see what you’re responsible for learning</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Sip from the fountain…my lectures tend to be meaty</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All these </a:t>
            </a:r>
            <a:r>
              <a:rPr lang="en-US" sz="2400" dirty="0" err="1" smtClean="0">
                <a:solidFill>
                  <a:srgbClr val="1F497D">
                    <a:lumMod val="20000"/>
                    <a:lumOff val="80000"/>
                  </a:srgbClr>
                </a:solidFill>
                <a:latin typeface="Calibri" pitchFamily="34" charset="0"/>
              </a:rPr>
              <a:t>ppt</a:t>
            </a:r>
            <a:r>
              <a:rPr lang="en-US" sz="2400" dirty="0" smtClean="0">
                <a:solidFill>
                  <a:srgbClr val="1F497D">
                    <a:lumMod val="20000"/>
                    <a:lumOff val="80000"/>
                  </a:srgbClr>
                </a:solidFill>
                <a:latin typeface="Calibri" pitchFamily="34" charset="0"/>
              </a:rPr>
              <a:t> files are available on </a:t>
            </a:r>
            <a:r>
              <a:rPr lang="en-US" sz="2400" dirty="0" err="1" smtClean="0">
                <a:solidFill>
                  <a:srgbClr val="1F497D">
                    <a:lumMod val="20000"/>
                    <a:lumOff val="80000"/>
                  </a:srgbClr>
                </a:solidFill>
                <a:latin typeface="Calibri" pitchFamily="34" charset="0"/>
              </a:rPr>
              <a:t>bspace</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Focus on understanding the concepts, you don’t have to memorize anything</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 purpose of this lecture is to introduce important DNA modification enzymes and what you can do with them; additionally, it is to begin getting you to think about the functions of proteins and how combinations of </a:t>
            </a:r>
            <a:r>
              <a:rPr lang="en-US" sz="2400" dirty="0" err="1" smtClean="0">
                <a:solidFill>
                  <a:srgbClr val="1F497D">
                    <a:lumMod val="20000"/>
                    <a:lumOff val="80000"/>
                  </a:srgbClr>
                </a:solidFill>
                <a:latin typeface="Calibri" pitchFamily="34" charset="0"/>
              </a:rPr>
              <a:t>biochemicals</a:t>
            </a:r>
            <a:r>
              <a:rPr lang="en-US" sz="2400" dirty="0" smtClean="0">
                <a:solidFill>
                  <a:srgbClr val="1F497D">
                    <a:lumMod val="20000"/>
                    <a:lumOff val="80000"/>
                  </a:srgbClr>
                </a:solidFill>
                <a:latin typeface="Calibri" pitchFamily="34" charset="0"/>
              </a:rPr>
              <a:t> can interact with predictable results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You may interrupt me at any time with questions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We’ll take a break halfway through</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Strand Displacement</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The more common scenario</a:t>
            </a:r>
          </a:p>
        </p:txBody>
      </p:sp>
      <p:cxnSp>
        <p:nvCxnSpPr>
          <p:cNvPr id="10" name="Straight Connector 9"/>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5334001" y="4190999"/>
            <a:ext cx="2667001"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1066800" y="4190998"/>
            <a:ext cx="2514600"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a:off x="3276598"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Strand Displacement</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The more common scenario</a:t>
            </a:r>
          </a:p>
        </p:txBody>
      </p:sp>
      <p:cxnSp>
        <p:nvCxnSpPr>
          <p:cNvPr id="4" name="Straight Connector 3"/>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flipV="1">
            <a:off x="5334001" y="4190999"/>
            <a:ext cx="2667001"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1066800" y="4190998"/>
            <a:ext cx="3429000" cy="2"/>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4190998"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Strand Displacement</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The more common scenario</a:t>
            </a:r>
          </a:p>
        </p:txBody>
      </p:sp>
      <p:cxnSp>
        <p:nvCxnSpPr>
          <p:cNvPr id="4" name="Straight Connector 3"/>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flipV="1">
            <a:off x="5334001" y="4190999"/>
            <a:ext cx="2667001"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1066800" y="4190998"/>
            <a:ext cx="4267200" cy="2"/>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5029198"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409135" y="3244334"/>
            <a:ext cx="2016899" cy="461665"/>
          </a:xfrm>
          <a:prstGeom prst="rect">
            <a:avLst/>
          </a:prstGeom>
        </p:spPr>
        <p:txBody>
          <a:bodyPr wrap="none">
            <a:spAutoFit/>
          </a:bodyPr>
          <a:lstStyle/>
          <a:p>
            <a:r>
              <a:rPr lang="en-US" sz="2400" b="1" dirty="0" smtClean="0">
                <a:solidFill>
                  <a:srgbClr val="1F497D">
                    <a:lumMod val="20000"/>
                    <a:lumOff val="80000"/>
                  </a:srgbClr>
                </a:solidFill>
                <a:latin typeface="Segoe Script" pitchFamily="34" charset="0"/>
              </a:rPr>
              <a:t>Now what?</a:t>
            </a:r>
            <a:endParaRPr lang="en-US" dirty="0">
              <a:latin typeface="Segoe Script"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Strand Displacement</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The more common scenario</a:t>
            </a:r>
          </a:p>
        </p:txBody>
      </p:sp>
      <p:cxnSp>
        <p:nvCxnSpPr>
          <p:cNvPr id="4" name="Straight Connector 3"/>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flipV="1">
            <a:off x="6172201" y="4190998"/>
            <a:ext cx="1828803"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066800" y="4191000"/>
            <a:ext cx="49530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5715000"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5753101" y="3771899"/>
            <a:ext cx="762002" cy="76203"/>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Strand Displacement</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The more common scenario</a:t>
            </a:r>
          </a:p>
        </p:txBody>
      </p:sp>
      <p:cxnSp>
        <p:nvCxnSpPr>
          <p:cNvPr id="4" name="Straight Connector 3"/>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flipV="1">
            <a:off x="7162801" y="4190998"/>
            <a:ext cx="838205" cy="2"/>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a:off x="7696201" y="3886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066800" y="4191000"/>
            <a:ext cx="60198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6781800"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6324601" y="3352799"/>
            <a:ext cx="1524000" cy="152402"/>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Strand Displacement</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The more common scenario</a:t>
            </a:r>
          </a:p>
        </p:txBody>
      </p:sp>
      <p:cxnSp>
        <p:nvCxnSpPr>
          <p:cNvPr id="4" name="Straight Connector 3"/>
          <p:cNvCxnSpPr/>
          <p:nvPr/>
        </p:nvCxnSpPr>
        <p:spPr>
          <a:xfrm>
            <a:off x="1066800" y="441960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1066800" y="44196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066800" y="41910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7696200" y="388620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5334001" y="2666999"/>
            <a:ext cx="2667001"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a:off x="7696201" y="2362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2438400" y="2362200"/>
            <a:ext cx="3581400" cy="3581400"/>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14600" y="2438400"/>
            <a:ext cx="3429000" cy="3429000"/>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2438400" y="2362200"/>
            <a:ext cx="3581400" cy="3581400"/>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14600" y="2438400"/>
            <a:ext cx="3429000" cy="3429000"/>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5.55556E-6 L -0.23334 -5.55556E-6 " pathEditMode="relative" ptsTypes="AA">
                                      <p:cBhvr>
                                        <p:cTn id="6" dur="1000" fill="hold"/>
                                        <p:tgtEl>
                                          <p:spTgt spid="1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33333E-6 -4.44444E-6 L 0.24167 -4.44444E-6 " pathEditMode="relative" ptsTypes="AA">
                                      <p:cBhvr>
                                        <p:cTn id="8" dur="1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4648200" y="2362200"/>
            <a:ext cx="3581400" cy="3581400"/>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1000" y="2438400"/>
            <a:ext cx="3429000" cy="3429000"/>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6667E-6 -4.44444E-6 L -0.55001 -4.44444E-6 " pathEditMode="relative" ptsTypes="AA">
                                      <p:cBhvr>
                                        <p:cTn id="6" dur="2000" fill="hold"/>
                                        <p:tgtEl>
                                          <p:spTgt spid="1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6.66667E-6 -5.55556E-6 L -0.20834 -5.55556E-6 " pathEditMode="relative" ptsTypes="AA">
                                      <p:cBhvr>
                                        <p:cTn id="8"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2743200" y="2362200"/>
            <a:ext cx="3581400" cy="3581400"/>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2514600" y="2133600"/>
            <a:ext cx="4038600" cy="4038600"/>
          </a:xfrm>
          <a:prstGeom prst="arc">
            <a:avLst>
              <a:gd name="adj1" fmla="val 16200000"/>
              <a:gd name="adj2" fmla="val 17938872"/>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a:stCxn id="7" idx="2"/>
          </p:cNvCxnSpPr>
          <p:nvPr/>
        </p:nvCxnSpPr>
        <p:spPr>
          <a:xfrm flipH="1" flipV="1">
            <a:off x="5486400" y="2133600"/>
            <a:ext cx="25897" cy="252859"/>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1066800" y="1600200"/>
            <a:ext cx="7239000" cy="1323439"/>
          </a:xfrm>
          <a:prstGeom prst="rect">
            <a:avLst/>
          </a:prstGeom>
        </p:spPr>
        <p:txBody>
          <a:bodyPr wrap="square">
            <a:spAutoFit/>
          </a:bodyPr>
          <a:lstStyle/>
          <a:p>
            <a:pPr lvl="0"/>
            <a:r>
              <a:rPr lang="en-US" sz="4000" dirty="0">
                <a:solidFill>
                  <a:prstClr val="white"/>
                </a:solidFill>
                <a:latin typeface="Rockwell Extra Bold" pitchFamily="18" charset="0"/>
                <a:cs typeface="Arial" pitchFamily="34" charset="0"/>
              </a:rPr>
              <a:t>The DNA Manipulation Enzymes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2743200" y="2362200"/>
            <a:ext cx="3581400" cy="3581400"/>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2514600" y="2133600"/>
            <a:ext cx="4038600" cy="4038600"/>
          </a:xfrm>
          <a:prstGeom prst="arc">
            <a:avLst>
              <a:gd name="adj1" fmla="val 16200000"/>
              <a:gd name="adj2" fmla="val 2072169"/>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a:stCxn id="7" idx="2"/>
          </p:cNvCxnSpPr>
          <p:nvPr/>
        </p:nvCxnSpPr>
        <p:spPr>
          <a:xfrm rot="5400000" flipH="1" flipV="1">
            <a:off x="6279121" y="5099815"/>
            <a:ext cx="116094" cy="279664"/>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2743200" y="2362200"/>
            <a:ext cx="3581400" cy="3581400"/>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2514600" y="2133600"/>
            <a:ext cx="4038600" cy="4038600"/>
          </a:xfrm>
          <a:prstGeom prst="arc">
            <a:avLst>
              <a:gd name="adj1" fmla="val 16200000"/>
              <a:gd name="adj2" fmla="val 8672509"/>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5400000">
            <a:off x="2743200" y="5410200"/>
            <a:ext cx="228600" cy="762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2743200" y="2362200"/>
            <a:ext cx="3581400" cy="3581400"/>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2514600" y="2133600"/>
            <a:ext cx="4038600" cy="4038600"/>
          </a:xfrm>
          <a:prstGeom prst="arc">
            <a:avLst>
              <a:gd name="adj1" fmla="val 16200000"/>
              <a:gd name="adj2" fmla="val 16036347"/>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rot="16200000" flipV="1">
            <a:off x="4267200" y="1981200"/>
            <a:ext cx="152400" cy="1524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2743200" y="2362200"/>
            <a:ext cx="3581400" cy="3581400"/>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2514600" y="2133600"/>
            <a:ext cx="4038600" cy="4038600"/>
          </a:xfrm>
          <a:prstGeom prst="arc">
            <a:avLst>
              <a:gd name="adj1" fmla="val 16200000"/>
              <a:gd name="adj2" fmla="val 16036347"/>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rot="16200000" flipV="1">
            <a:off x="4267200" y="1981200"/>
            <a:ext cx="152400" cy="1524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2743200" y="2362200"/>
            <a:ext cx="3581400" cy="3581400"/>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2514600" y="2133600"/>
            <a:ext cx="4038600" cy="4038600"/>
          </a:xfrm>
          <a:prstGeom prst="arc">
            <a:avLst>
              <a:gd name="adj1" fmla="val 851374"/>
              <a:gd name="adj2" fmla="val 597905"/>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6500191" y="3120887"/>
            <a:ext cx="2365513" cy="1520687"/>
          </a:xfrm>
          <a:custGeom>
            <a:avLst/>
            <a:gdLst>
              <a:gd name="connsiteX0" fmla="*/ 0 w 2365513"/>
              <a:gd name="connsiteY0" fmla="*/ 1520687 h 1520687"/>
              <a:gd name="connsiteX1" fmla="*/ 675861 w 2365513"/>
              <a:gd name="connsiteY1" fmla="*/ 1351722 h 1520687"/>
              <a:gd name="connsiteX2" fmla="*/ 1103244 w 2365513"/>
              <a:gd name="connsiteY2" fmla="*/ 536713 h 1520687"/>
              <a:gd name="connsiteX3" fmla="*/ 2365513 w 2365513"/>
              <a:gd name="connsiteY3" fmla="*/ 0 h 1520687"/>
            </a:gdLst>
            <a:ahLst/>
            <a:cxnLst>
              <a:cxn ang="0">
                <a:pos x="connsiteX0" y="connsiteY0"/>
              </a:cxn>
              <a:cxn ang="0">
                <a:pos x="connsiteX1" y="connsiteY1"/>
              </a:cxn>
              <a:cxn ang="0">
                <a:pos x="connsiteX2" y="connsiteY2"/>
              </a:cxn>
              <a:cxn ang="0">
                <a:pos x="connsiteX3" y="connsiteY3"/>
              </a:cxn>
            </a:cxnLst>
            <a:rect l="l" t="t" r="r" b="b"/>
            <a:pathLst>
              <a:path w="2365513" h="1520687">
                <a:moveTo>
                  <a:pt x="0" y="1520687"/>
                </a:moveTo>
                <a:cubicBezTo>
                  <a:pt x="245993" y="1518202"/>
                  <a:pt x="491987" y="1515718"/>
                  <a:pt x="675861" y="1351722"/>
                </a:cubicBezTo>
                <a:cubicBezTo>
                  <a:pt x="859735" y="1187726"/>
                  <a:pt x="821635" y="762000"/>
                  <a:pt x="1103244" y="536713"/>
                </a:cubicBezTo>
                <a:cubicBezTo>
                  <a:pt x="1384853" y="311426"/>
                  <a:pt x="2160104" y="92765"/>
                  <a:pt x="2365513" y="0"/>
                </a:cubicBez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7" idx="2"/>
          </p:cNvCxnSpPr>
          <p:nvPr/>
        </p:nvCxnSpPr>
        <p:spPr>
          <a:xfrm rot="5400000" flipH="1" flipV="1">
            <a:off x="6572800" y="4293336"/>
            <a:ext cx="158936" cy="259064"/>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2743200" y="2362200"/>
            <a:ext cx="3581400" cy="3581400"/>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2514600" y="2133600"/>
            <a:ext cx="4038600" cy="4038600"/>
          </a:xfrm>
          <a:prstGeom prst="arc">
            <a:avLst>
              <a:gd name="adj1" fmla="val 9092923"/>
              <a:gd name="adj2" fmla="val 8789600"/>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2418522" y="3160643"/>
            <a:ext cx="6129130" cy="3733800"/>
          </a:xfrm>
          <a:custGeom>
            <a:avLst/>
            <a:gdLst>
              <a:gd name="connsiteX0" fmla="*/ 354495 w 6129130"/>
              <a:gd name="connsiteY0" fmla="*/ 1958009 h 3733800"/>
              <a:gd name="connsiteX1" fmla="*/ 86139 w 6129130"/>
              <a:gd name="connsiteY1" fmla="*/ 2753140 h 3733800"/>
              <a:gd name="connsiteX2" fmla="*/ 871330 w 6129130"/>
              <a:gd name="connsiteY2" fmla="*/ 3240157 h 3733800"/>
              <a:gd name="connsiteX3" fmla="*/ 3763617 w 6129130"/>
              <a:gd name="connsiteY3" fmla="*/ 3140766 h 3733800"/>
              <a:gd name="connsiteX4" fmla="*/ 4906617 w 6129130"/>
              <a:gd name="connsiteY4" fmla="*/ 3548270 h 3733800"/>
              <a:gd name="connsiteX5" fmla="*/ 5334000 w 6129130"/>
              <a:gd name="connsiteY5" fmla="*/ 2027583 h 3733800"/>
              <a:gd name="connsiteX6" fmla="*/ 4916556 w 6129130"/>
              <a:gd name="connsiteY6" fmla="*/ 954157 h 3733800"/>
              <a:gd name="connsiteX7" fmla="*/ 6129130 w 6129130"/>
              <a:gd name="connsiteY7" fmla="*/ 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130" h="3733800">
                <a:moveTo>
                  <a:pt x="354495" y="1958009"/>
                </a:moveTo>
                <a:cubicBezTo>
                  <a:pt x="177247" y="2248729"/>
                  <a:pt x="0" y="2539449"/>
                  <a:pt x="86139" y="2753140"/>
                </a:cubicBezTo>
                <a:cubicBezTo>
                  <a:pt x="172278" y="2966831"/>
                  <a:pt x="258417" y="3175553"/>
                  <a:pt x="871330" y="3240157"/>
                </a:cubicBezTo>
                <a:cubicBezTo>
                  <a:pt x="1484243" y="3304761"/>
                  <a:pt x="3091069" y="3089414"/>
                  <a:pt x="3763617" y="3140766"/>
                </a:cubicBezTo>
                <a:cubicBezTo>
                  <a:pt x="4436165" y="3192118"/>
                  <a:pt x="4644887" y="3733800"/>
                  <a:pt x="4906617" y="3548270"/>
                </a:cubicBezTo>
                <a:cubicBezTo>
                  <a:pt x="5168347" y="3362740"/>
                  <a:pt x="5332344" y="2459935"/>
                  <a:pt x="5334000" y="2027583"/>
                </a:cubicBezTo>
                <a:cubicBezTo>
                  <a:pt x="5335656" y="1595231"/>
                  <a:pt x="4784034" y="1292087"/>
                  <a:pt x="4916556" y="954157"/>
                </a:cubicBezTo>
                <a:cubicBezTo>
                  <a:pt x="5049078" y="616227"/>
                  <a:pt x="5968447" y="228600"/>
                  <a:pt x="6129130" y="0"/>
                </a:cubicBez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a:stCxn id="7" idx="2"/>
          </p:cNvCxnSpPr>
          <p:nvPr/>
        </p:nvCxnSpPr>
        <p:spPr>
          <a:xfrm rot="16200000" flipH="1" flipV="1">
            <a:off x="2687292" y="5399728"/>
            <a:ext cx="294980" cy="30763"/>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Rolling Circle Amplification (RCF)</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924800" cy="461665"/>
          </a:xfrm>
          <a:prstGeom prst="rect">
            <a:avLst/>
          </a:prstGeom>
        </p:spPr>
        <p:txBody>
          <a:bodyPr wrap="square">
            <a:spAutoFit/>
          </a:bodyPr>
          <a:lstStyle/>
          <a:p>
            <a:r>
              <a:rPr lang="en-US" sz="2400" b="1" dirty="0" smtClean="0">
                <a:solidFill>
                  <a:schemeClr val="tx2">
                    <a:lumMod val="20000"/>
                    <a:lumOff val="80000"/>
                  </a:schemeClr>
                </a:solidFill>
              </a:rPr>
              <a:t>Phi29 is the pro at this</a:t>
            </a:r>
          </a:p>
        </p:txBody>
      </p:sp>
      <p:sp>
        <p:nvSpPr>
          <p:cNvPr id="10" name="Oval 9"/>
          <p:cNvSpPr/>
          <p:nvPr/>
        </p:nvSpPr>
        <p:spPr>
          <a:xfrm>
            <a:off x="2743200" y="2362200"/>
            <a:ext cx="3581400" cy="3581400"/>
          </a:xfrm>
          <a:prstGeom prst="ellipse">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2514600" y="2133600"/>
            <a:ext cx="4038600" cy="4038600"/>
          </a:xfrm>
          <a:prstGeom prst="arc">
            <a:avLst>
              <a:gd name="adj1" fmla="val 2758680"/>
              <a:gd name="adj2" fmla="val 2393666"/>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7" idx="2"/>
          </p:cNvCxnSpPr>
          <p:nvPr/>
        </p:nvCxnSpPr>
        <p:spPr>
          <a:xfrm rot="5400000" flipH="1" flipV="1">
            <a:off x="6184966" y="5308396"/>
            <a:ext cx="37829" cy="24143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5913783" y="1406387"/>
            <a:ext cx="3528391" cy="5280992"/>
          </a:xfrm>
          <a:custGeom>
            <a:avLst/>
            <a:gdLst>
              <a:gd name="connsiteX0" fmla="*/ 0 w 3528391"/>
              <a:gd name="connsiteY0" fmla="*/ 4199283 h 5280992"/>
              <a:gd name="connsiteX1" fmla="*/ 417443 w 3528391"/>
              <a:gd name="connsiteY1" fmla="*/ 4358309 h 5280992"/>
              <a:gd name="connsiteX2" fmla="*/ 188843 w 3528391"/>
              <a:gd name="connsiteY2" fmla="*/ 4765813 h 5280992"/>
              <a:gd name="connsiteX3" fmla="*/ 1441174 w 3528391"/>
              <a:gd name="connsiteY3" fmla="*/ 4735996 h 5280992"/>
              <a:gd name="connsiteX4" fmla="*/ 2196547 w 3528391"/>
              <a:gd name="connsiteY4" fmla="*/ 3712265 h 5280992"/>
              <a:gd name="connsiteX5" fmla="*/ 2594113 w 3528391"/>
              <a:gd name="connsiteY5" fmla="*/ 2300909 h 5280992"/>
              <a:gd name="connsiteX6" fmla="*/ 1202634 w 3528391"/>
              <a:gd name="connsiteY6" fmla="*/ 1853648 h 5280992"/>
              <a:gd name="connsiteX7" fmla="*/ 1600200 w 3528391"/>
              <a:gd name="connsiteY7" fmla="*/ 3265004 h 5280992"/>
              <a:gd name="connsiteX8" fmla="*/ 914400 w 3528391"/>
              <a:gd name="connsiteY8" fmla="*/ 3761961 h 5280992"/>
              <a:gd name="connsiteX9" fmla="*/ 815008 w 3528391"/>
              <a:gd name="connsiteY9" fmla="*/ 2698474 h 5280992"/>
              <a:gd name="connsiteX10" fmla="*/ 775252 w 3528391"/>
              <a:gd name="connsiteY10" fmla="*/ 1406387 h 5280992"/>
              <a:gd name="connsiteX11" fmla="*/ 109330 w 3528391"/>
              <a:gd name="connsiteY11" fmla="*/ 412474 h 5280992"/>
              <a:gd name="connsiteX12" fmla="*/ 1133060 w 3528391"/>
              <a:gd name="connsiteY12" fmla="*/ 124239 h 5280992"/>
              <a:gd name="connsiteX13" fmla="*/ 2027582 w 3528391"/>
              <a:gd name="connsiteY13" fmla="*/ 1157909 h 5280992"/>
              <a:gd name="connsiteX14" fmla="*/ 2792895 w 3528391"/>
              <a:gd name="connsiteY14" fmla="*/ 859735 h 5280992"/>
              <a:gd name="connsiteX15" fmla="*/ 2365513 w 3528391"/>
              <a:gd name="connsiteY15" fmla="*/ 1535596 h 5280992"/>
              <a:gd name="connsiteX16" fmla="*/ 1311965 w 3528391"/>
              <a:gd name="connsiteY16" fmla="*/ 1346752 h 5280992"/>
              <a:gd name="connsiteX17" fmla="*/ 2286000 w 3528391"/>
              <a:gd name="connsiteY17" fmla="*/ 1734378 h 5280992"/>
              <a:gd name="connsiteX18" fmla="*/ 3041374 w 3528391"/>
              <a:gd name="connsiteY18" fmla="*/ 1784074 h 5280992"/>
              <a:gd name="connsiteX19" fmla="*/ 3150704 w 3528391"/>
              <a:gd name="connsiteY19" fmla="*/ 3274943 h 5280992"/>
              <a:gd name="connsiteX20" fmla="*/ 2703443 w 3528391"/>
              <a:gd name="connsiteY20" fmla="*/ 3503543 h 5280992"/>
              <a:gd name="connsiteX21" fmla="*/ 2166730 w 3528391"/>
              <a:gd name="connsiteY21" fmla="*/ 4258917 h 5280992"/>
              <a:gd name="connsiteX22" fmla="*/ 2643808 w 3528391"/>
              <a:gd name="connsiteY22" fmla="*/ 4626665 h 5280992"/>
              <a:gd name="connsiteX23" fmla="*/ 2932043 w 3528391"/>
              <a:gd name="connsiteY23" fmla="*/ 4666422 h 5280992"/>
              <a:gd name="connsiteX24" fmla="*/ 2196547 w 3528391"/>
              <a:gd name="connsiteY24" fmla="*/ 5133561 h 5280992"/>
              <a:gd name="connsiteX25" fmla="*/ 1620078 w 3528391"/>
              <a:gd name="connsiteY25" fmla="*/ 4924839 h 5280992"/>
              <a:gd name="connsiteX26" fmla="*/ 1033669 w 3528391"/>
              <a:gd name="connsiteY26" fmla="*/ 4954656 h 5280992"/>
              <a:gd name="connsiteX27" fmla="*/ 1500808 w 3528391"/>
              <a:gd name="connsiteY27" fmla="*/ 5193196 h 5280992"/>
              <a:gd name="connsiteX28" fmla="*/ 2146852 w 3528391"/>
              <a:gd name="connsiteY28" fmla="*/ 5272709 h 5280992"/>
              <a:gd name="connsiteX29" fmla="*/ 2882347 w 3528391"/>
              <a:gd name="connsiteY29" fmla="*/ 5143500 h 5280992"/>
              <a:gd name="connsiteX30" fmla="*/ 3240156 w 3528391"/>
              <a:gd name="connsiteY30" fmla="*/ 4974535 h 5280992"/>
              <a:gd name="connsiteX31" fmla="*/ 3011556 w 3528391"/>
              <a:gd name="connsiteY31" fmla="*/ 4258917 h 5280992"/>
              <a:gd name="connsiteX32" fmla="*/ 2713382 w 3528391"/>
              <a:gd name="connsiteY32" fmla="*/ 3712265 h 5280992"/>
              <a:gd name="connsiteX33" fmla="*/ 2951921 w 3528391"/>
              <a:gd name="connsiteY33" fmla="*/ 3622813 h 5280992"/>
              <a:gd name="connsiteX34" fmla="*/ 3528391 w 3528391"/>
              <a:gd name="connsiteY34" fmla="*/ 3592996 h 528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28391" h="5280992">
                <a:moveTo>
                  <a:pt x="0" y="4199283"/>
                </a:moveTo>
                <a:cubicBezTo>
                  <a:pt x="192984" y="4231585"/>
                  <a:pt x="385969" y="4263887"/>
                  <a:pt x="417443" y="4358309"/>
                </a:cubicBezTo>
                <a:cubicBezTo>
                  <a:pt x="448917" y="4452731"/>
                  <a:pt x="18221" y="4702865"/>
                  <a:pt x="188843" y="4765813"/>
                </a:cubicBezTo>
                <a:cubicBezTo>
                  <a:pt x="359465" y="4828761"/>
                  <a:pt x="1106557" y="4911587"/>
                  <a:pt x="1441174" y="4735996"/>
                </a:cubicBezTo>
                <a:cubicBezTo>
                  <a:pt x="1775791" y="4560405"/>
                  <a:pt x="2004391" y="4118113"/>
                  <a:pt x="2196547" y="3712265"/>
                </a:cubicBezTo>
                <a:cubicBezTo>
                  <a:pt x="2388703" y="3306417"/>
                  <a:pt x="2759765" y="2610678"/>
                  <a:pt x="2594113" y="2300909"/>
                </a:cubicBezTo>
                <a:cubicBezTo>
                  <a:pt x="2428461" y="1991140"/>
                  <a:pt x="1368286" y="1692966"/>
                  <a:pt x="1202634" y="1853648"/>
                </a:cubicBezTo>
                <a:cubicBezTo>
                  <a:pt x="1036982" y="2014330"/>
                  <a:pt x="1648239" y="2946952"/>
                  <a:pt x="1600200" y="3265004"/>
                </a:cubicBezTo>
                <a:cubicBezTo>
                  <a:pt x="1552161" y="3583056"/>
                  <a:pt x="1045265" y="3856383"/>
                  <a:pt x="914400" y="3761961"/>
                </a:cubicBezTo>
                <a:cubicBezTo>
                  <a:pt x="783535" y="3667539"/>
                  <a:pt x="838199" y="3091070"/>
                  <a:pt x="815008" y="2698474"/>
                </a:cubicBezTo>
                <a:cubicBezTo>
                  <a:pt x="791817" y="2305878"/>
                  <a:pt x="892865" y="1787387"/>
                  <a:pt x="775252" y="1406387"/>
                </a:cubicBezTo>
                <a:cubicBezTo>
                  <a:pt x="657639" y="1025387"/>
                  <a:pt x="49695" y="626165"/>
                  <a:pt x="109330" y="412474"/>
                </a:cubicBezTo>
                <a:cubicBezTo>
                  <a:pt x="168965" y="198783"/>
                  <a:pt x="813351" y="0"/>
                  <a:pt x="1133060" y="124239"/>
                </a:cubicBezTo>
                <a:cubicBezTo>
                  <a:pt x="1452769" y="248478"/>
                  <a:pt x="1750943" y="1035326"/>
                  <a:pt x="2027582" y="1157909"/>
                </a:cubicBezTo>
                <a:cubicBezTo>
                  <a:pt x="2304221" y="1280492"/>
                  <a:pt x="2736573" y="796787"/>
                  <a:pt x="2792895" y="859735"/>
                </a:cubicBezTo>
                <a:cubicBezTo>
                  <a:pt x="2849217" y="922683"/>
                  <a:pt x="2612335" y="1454426"/>
                  <a:pt x="2365513" y="1535596"/>
                </a:cubicBezTo>
                <a:cubicBezTo>
                  <a:pt x="2118691" y="1616766"/>
                  <a:pt x="1325217" y="1313622"/>
                  <a:pt x="1311965" y="1346752"/>
                </a:cubicBezTo>
                <a:cubicBezTo>
                  <a:pt x="1298713" y="1379882"/>
                  <a:pt x="1997765" y="1661491"/>
                  <a:pt x="2286000" y="1734378"/>
                </a:cubicBezTo>
                <a:cubicBezTo>
                  <a:pt x="2574235" y="1807265"/>
                  <a:pt x="2897257" y="1527313"/>
                  <a:pt x="3041374" y="1784074"/>
                </a:cubicBezTo>
                <a:cubicBezTo>
                  <a:pt x="3185491" y="2040835"/>
                  <a:pt x="3207026" y="2988365"/>
                  <a:pt x="3150704" y="3274943"/>
                </a:cubicBezTo>
                <a:cubicBezTo>
                  <a:pt x="3094382" y="3561521"/>
                  <a:pt x="2867439" y="3339547"/>
                  <a:pt x="2703443" y="3503543"/>
                </a:cubicBezTo>
                <a:cubicBezTo>
                  <a:pt x="2539447" y="3667539"/>
                  <a:pt x="2176669" y="4071730"/>
                  <a:pt x="2166730" y="4258917"/>
                </a:cubicBezTo>
                <a:cubicBezTo>
                  <a:pt x="2156791" y="4446104"/>
                  <a:pt x="2516256" y="4558748"/>
                  <a:pt x="2643808" y="4626665"/>
                </a:cubicBezTo>
                <a:cubicBezTo>
                  <a:pt x="2771360" y="4694582"/>
                  <a:pt x="3006587" y="4581939"/>
                  <a:pt x="2932043" y="4666422"/>
                </a:cubicBezTo>
                <a:cubicBezTo>
                  <a:pt x="2857500" y="4750905"/>
                  <a:pt x="2415208" y="5090491"/>
                  <a:pt x="2196547" y="5133561"/>
                </a:cubicBezTo>
                <a:cubicBezTo>
                  <a:pt x="1977886" y="5176631"/>
                  <a:pt x="1813891" y="4954656"/>
                  <a:pt x="1620078" y="4924839"/>
                </a:cubicBezTo>
                <a:cubicBezTo>
                  <a:pt x="1426265" y="4895022"/>
                  <a:pt x="1053547" y="4909930"/>
                  <a:pt x="1033669" y="4954656"/>
                </a:cubicBezTo>
                <a:cubicBezTo>
                  <a:pt x="1013791" y="4999382"/>
                  <a:pt x="1315278" y="5140187"/>
                  <a:pt x="1500808" y="5193196"/>
                </a:cubicBezTo>
                <a:cubicBezTo>
                  <a:pt x="1686338" y="5246205"/>
                  <a:pt x="1916596" y="5280992"/>
                  <a:pt x="2146852" y="5272709"/>
                </a:cubicBezTo>
                <a:cubicBezTo>
                  <a:pt x="2377109" y="5264426"/>
                  <a:pt x="2700130" y="5193196"/>
                  <a:pt x="2882347" y="5143500"/>
                </a:cubicBezTo>
                <a:cubicBezTo>
                  <a:pt x="3064564" y="5093804"/>
                  <a:pt x="3218621" y="5121966"/>
                  <a:pt x="3240156" y="4974535"/>
                </a:cubicBezTo>
                <a:cubicBezTo>
                  <a:pt x="3261691" y="4827104"/>
                  <a:pt x="3099352" y="4469295"/>
                  <a:pt x="3011556" y="4258917"/>
                </a:cubicBezTo>
                <a:cubicBezTo>
                  <a:pt x="2923760" y="4048539"/>
                  <a:pt x="2723321" y="3818282"/>
                  <a:pt x="2713382" y="3712265"/>
                </a:cubicBezTo>
                <a:cubicBezTo>
                  <a:pt x="2703443" y="3606248"/>
                  <a:pt x="2816086" y="3642691"/>
                  <a:pt x="2951921" y="3622813"/>
                </a:cubicBezTo>
                <a:cubicBezTo>
                  <a:pt x="3087756" y="3602935"/>
                  <a:pt x="3397526" y="3597965"/>
                  <a:pt x="3528391" y="3592996"/>
                </a:cubicBezTo>
              </a:path>
            </a:pathLst>
          </a:cu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Kunkel Mutagenesis</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010400" cy="830997"/>
          </a:xfrm>
          <a:prstGeom prst="rect">
            <a:avLst/>
          </a:prstGeom>
        </p:spPr>
        <p:txBody>
          <a:bodyPr wrap="square">
            <a:spAutoFit/>
          </a:bodyPr>
          <a:lstStyle/>
          <a:p>
            <a:r>
              <a:rPr lang="en-US" sz="2400" b="1" dirty="0" smtClean="0">
                <a:solidFill>
                  <a:schemeClr val="tx2">
                    <a:lumMod val="20000"/>
                    <a:lumOff val="80000"/>
                  </a:schemeClr>
                </a:solidFill>
              </a:rPr>
              <a:t>Use T4 DNA Polymerase</a:t>
            </a:r>
          </a:p>
          <a:p>
            <a:r>
              <a:rPr lang="en-US" sz="2400" b="1" dirty="0" smtClean="0">
                <a:solidFill>
                  <a:schemeClr val="tx2">
                    <a:lumMod val="20000"/>
                    <a:lumOff val="80000"/>
                  </a:schemeClr>
                </a:solidFill>
              </a:rPr>
              <a:t> (no 5’-3’ </a:t>
            </a:r>
            <a:r>
              <a:rPr lang="en-US" sz="2400" b="1" dirty="0" err="1" smtClean="0">
                <a:solidFill>
                  <a:schemeClr val="tx2">
                    <a:lumMod val="20000"/>
                    <a:lumOff val="80000"/>
                  </a:schemeClr>
                </a:solidFill>
              </a:rPr>
              <a:t>Exo</a:t>
            </a:r>
            <a:r>
              <a:rPr lang="en-US" sz="2400" b="1" dirty="0" smtClean="0">
                <a:solidFill>
                  <a:schemeClr val="tx2">
                    <a:lumMod val="20000"/>
                    <a:lumOff val="80000"/>
                  </a:schemeClr>
                </a:solidFill>
              </a:rPr>
              <a:t> or displacement)</a:t>
            </a:r>
          </a:p>
        </p:txBody>
      </p:sp>
      <p:sp>
        <p:nvSpPr>
          <p:cNvPr id="8" name="Oval 7"/>
          <p:cNvSpPr/>
          <p:nvPr/>
        </p:nvSpPr>
        <p:spPr>
          <a:xfrm>
            <a:off x="2743200" y="2362200"/>
            <a:ext cx="3581400" cy="358140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Kunkel Mutagenesis</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010400" cy="830997"/>
          </a:xfrm>
          <a:prstGeom prst="rect">
            <a:avLst/>
          </a:prstGeom>
        </p:spPr>
        <p:txBody>
          <a:bodyPr wrap="square">
            <a:spAutoFit/>
          </a:bodyPr>
          <a:lstStyle/>
          <a:p>
            <a:r>
              <a:rPr lang="en-US" sz="2400" b="1" dirty="0" smtClean="0">
                <a:solidFill>
                  <a:schemeClr val="tx2">
                    <a:lumMod val="20000"/>
                    <a:lumOff val="80000"/>
                  </a:schemeClr>
                </a:solidFill>
              </a:rPr>
              <a:t>Use T4 DNA Polymerase</a:t>
            </a:r>
          </a:p>
          <a:p>
            <a:r>
              <a:rPr lang="en-US" sz="2400" b="1" dirty="0" smtClean="0">
                <a:solidFill>
                  <a:schemeClr val="tx2">
                    <a:lumMod val="20000"/>
                    <a:lumOff val="80000"/>
                  </a:schemeClr>
                </a:solidFill>
              </a:rPr>
              <a:t> (no 5’-3’ </a:t>
            </a:r>
            <a:r>
              <a:rPr lang="en-US" sz="2400" b="1" dirty="0" err="1" smtClean="0">
                <a:solidFill>
                  <a:schemeClr val="tx2">
                    <a:lumMod val="20000"/>
                    <a:lumOff val="80000"/>
                  </a:schemeClr>
                </a:solidFill>
              </a:rPr>
              <a:t>Exo</a:t>
            </a:r>
            <a:r>
              <a:rPr lang="en-US" sz="2400" b="1" dirty="0" smtClean="0">
                <a:solidFill>
                  <a:schemeClr val="tx2">
                    <a:lumMod val="20000"/>
                    <a:lumOff val="80000"/>
                  </a:schemeClr>
                </a:solidFill>
              </a:rPr>
              <a:t> or displacement)</a:t>
            </a:r>
          </a:p>
        </p:txBody>
      </p:sp>
      <p:sp>
        <p:nvSpPr>
          <p:cNvPr id="8" name="Oval 7"/>
          <p:cNvSpPr/>
          <p:nvPr/>
        </p:nvSpPr>
        <p:spPr>
          <a:xfrm>
            <a:off x="2743200" y="2362200"/>
            <a:ext cx="3581400" cy="358140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a:off x="2514600" y="2133600"/>
            <a:ext cx="4038600" cy="4038600"/>
          </a:xfrm>
          <a:prstGeom prst="arc">
            <a:avLst>
              <a:gd name="adj1" fmla="val 16200000"/>
              <a:gd name="adj2" fmla="val 17938872"/>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9" idx="2"/>
          </p:cNvCxnSpPr>
          <p:nvPr/>
        </p:nvCxnSpPr>
        <p:spPr>
          <a:xfrm flipH="1" flipV="1">
            <a:off x="5486400" y="2133600"/>
            <a:ext cx="25897" cy="252859"/>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876800" y="1981200"/>
            <a:ext cx="356188" cy="461665"/>
          </a:xfrm>
          <a:prstGeom prst="rect">
            <a:avLst/>
          </a:prstGeom>
        </p:spPr>
        <p:txBody>
          <a:bodyPr wrap="none">
            <a:spAutoFit/>
          </a:bodyPr>
          <a:lstStyle/>
          <a:p>
            <a:r>
              <a:rPr lang="en-US" sz="2400" b="1" dirty="0" smtClean="0">
                <a:solidFill>
                  <a:srgbClr val="FF0000"/>
                </a:solidFill>
              </a:rPr>
              <a:t>x</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Kunkel Mutagenesis</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010400" cy="830997"/>
          </a:xfrm>
          <a:prstGeom prst="rect">
            <a:avLst/>
          </a:prstGeom>
        </p:spPr>
        <p:txBody>
          <a:bodyPr wrap="square">
            <a:spAutoFit/>
          </a:bodyPr>
          <a:lstStyle/>
          <a:p>
            <a:r>
              <a:rPr lang="en-US" sz="2400" b="1" dirty="0" smtClean="0">
                <a:solidFill>
                  <a:schemeClr val="tx2">
                    <a:lumMod val="20000"/>
                    <a:lumOff val="80000"/>
                  </a:schemeClr>
                </a:solidFill>
              </a:rPr>
              <a:t>Use T4 DNA Polymerase</a:t>
            </a:r>
          </a:p>
          <a:p>
            <a:r>
              <a:rPr lang="en-US" sz="2400" b="1" dirty="0" smtClean="0">
                <a:solidFill>
                  <a:schemeClr val="tx2">
                    <a:lumMod val="20000"/>
                    <a:lumOff val="80000"/>
                  </a:schemeClr>
                </a:solidFill>
              </a:rPr>
              <a:t> (no 5’-3’ </a:t>
            </a:r>
            <a:r>
              <a:rPr lang="en-US" sz="2400" b="1" dirty="0" err="1" smtClean="0">
                <a:solidFill>
                  <a:schemeClr val="tx2">
                    <a:lumMod val="20000"/>
                    <a:lumOff val="80000"/>
                  </a:schemeClr>
                </a:solidFill>
              </a:rPr>
              <a:t>Exo</a:t>
            </a:r>
            <a:r>
              <a:rPr lang="en-US" sz="2400" b="1" dirty="0" smtClean="0">
                <a:solidFill>
                  <a:schemeClr val="tx2">
                    <a:lumMod val="20000"/>
                    <a:lumOff val="80000"/>
                  </a:schemeClr>
                </a:solidFill>
              </a:rPr>
              <a:t> or displacement)</a:t>
            </a:r>
          </a:p>
        </p:txBody>
      </p:sp>
      <p:sp>
        <p:nvSpPr>
          <p:cNvPr id="8" name="Oval 7"/>
          <p:cNvSpPr/>
          <p:nvPr/>
        </p:nvSpPr>
        <p:spPr>
          <a:xfrm>
            <a:off x="2743200" y="2362200"/>
            <a:ext cx="3581400" cy="358140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a:off x="2514600" y="2133600"/>
            <a:ext cx="4038600" cy="4038600"/>
          </a:xfrm>
          <a:prstGeom prst="arc">
            <a:avLst>
              <a:gd name="adj1" fmla="val 16200000"/>
              <a:gd name="adj2" fmla="val 7532649"/>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9" idx="2"/>
          </p:cNvCxnSpPr>
          <p:nvPr/>
        </p:nvCxnSpPr>
        <p:spPr>
          <a:xfrm rot="10800000" flipH="1" flipV="1">
            <a:off x="3360020" y="5795938"/>
            <a:ext cx="68980" cy="37626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876800" y="1981200"/>
            <a:ext cx="356188" cy="461665"/>
          </a:xfrm>
          <a:prstGeom prst="rect">
            <a:avLst/>
          </a:prstGeom>
        </p:spPr>
        <p:txBody>
          <a:bodyPr wrap="none">
            <a:spAutoFit/>
          </a:bodyPr>
          <a:lstStyle/>
          <a:p>
            <a:r>
              <a:rPr lang="en-US" sz="2400" b="1" dirty="0" smtClean="0">
                <a:solidFill>
                  <a:srgbClr val="FF0000"/>
                </a:solidFill>
              </a:rPr>
              <a:t>x</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066800"/>
            <a:ext cx="6553200" cy="5016758"/>
          </a:xfrm>
          <a:prstGeom prst="rect">
            <a:avLst/>
          </a:prstGeom>
        </p:spPr>
        <p:txBody>
          <a:bodyPr wrap="square">
            <a:spAutoFit/>
          </a:bodyPr>
          <a:lstStyle/>
          <a:p>
            <a:r>
              <a:rPr lang="en-US" sz="3200" dirty="0" err="1">
                <a:solidFill>
                  <a:srgbClr val="1F497D">
                    <a:lumMod val="20000"/>
                    <a:lumOff val="80000"/>
                  </a:srgbClr>
                </a:solidFill>
                <a:latin typeface="Rockwell Extra Bold" pitchFamily="18" charset="0"/>
                <a:cs typeface="Arial" pitchFamily="34" charset="0"/>
              </a:rPr>
              <a:t>Endonucleases</a:t>
            </a:r>
            <a:endParaRPr lang="en-US" sz="3200" dirty="0">
              <a:solidFill>
                <a:srgbClr val="1F497D">
                  <a:lumMod val="20000"/>
                  <a:lumOff val="80000"/>
                </a:srgbClr>
              </a:solidFill>
              <a:latin typeface="Rockwell Extra Bold" pitchFamily="18" charset="0"/>
              <a:cs typeface="Arial" pitchFamily="34" charset="0"/>
            </a:endParaRPr>
          </a:p>
          <a:p>
            <a:r>
              <a:rPr lang="en-US" sz="3200" dirty="0" err="1">
                <a:solidFill>
                  <a:srgbClr val="1F497D">
                    <a:lumMod val="20000"/>
                    <a:lumOff val="80000"/>
                  </a:srgbClr>
                </a:solidFill>
                <a:latin typeface="Rockwell Extra Bold" pitchFamily="18" charset="0"/>
                <a:cs typeface="Arial" pitchFamily="34" charset="0"/>
              </a:rPr>
              <a:t>Exonucleases</a:t>
            </a:r>
            <a:endParaRPr lang="en-US" sz="3200" dirty="0">
              <a:solidFill>
                <a:srgbClr val="1F497D">
                  <a:lumMod val="20000"/>
                  <a:lumOff val="80000"/>
                </a:srgbClr>
              </a:solidFill>
              <a:latin typeface="Rockwell Extra Bold" pitchFamily="18" charset="0"/>
              <a:cs typeface="Arial" pitchFamily="34" charset="0"/>
            </a:endParaRPr>
          </a:p>
          <a:p>
            <a:r>
              <a:rPr lang="en-US" sz="3200" dirty="0">
                <a:solidFill>
                  <a:srgbClr val="1F497D">
                    <a:lumMod val="20000"/>
                    <a:lumOff val="80000"/>
                  </a:srgbClr>
                </a:solidFill>
                <a:latin typeface="Rockwell Extra Bold" pitchFamily="18" charset="0"/>
                <a:cs typeface="Arial" pitchFamily="34" charset="0"/>
              </a:rPr>
              <a:t>DNA Polymerases</a:t>
            </a:r>
          </a:p>
          <a:p>
            <a:r>
              <a:rPr lang="en-US" sz="3200" dirty="0">
                <a:solidFill>
                  <a:srgbClr val="1F497D">
                    <a:lumMod val="20000"/>
                    <a:lumOff val="80000"/>
                  </a:srgbClr>
                </a:solidFill>
                <a:latin typeface="Rockwell Extra Bold" pitchFamily="18" charset="0"/>
                <a:cs typeface="Arial" pitchFamily="34" charset="0"/>
              </a:rPr>
              <a:t>RNA Polymerases</a:t>
            </a:r>
          </a:p>
          <a:p>
            <a:r>
              <a:rPr lang="en-US" sz="3200" dirty="0" err="1">
                <a:solidFill>
                  <a:srgbClr val="1F497D">
                    <a:lumMod val="20000"/>
                    <a:lumOff val="80000"/>
                  </a:srgbClr>
                </a:solidFill>
                <a:latin typeface="Rockwell Extra Bold" pitchFamily="18" charset="0"/>
                <a:cs typeface="Arial" pitchFamily="34" charset="0"/>
              </a:rPr>
              <a:t>Ligases</a:t>
            </a:r>
            <a:endParaRPr lang="en-US" sz="3200" dirty="0">
              <a:solidFill>
                <a:srgbClr val="1F497D">
                  <a:lumMod val="20000"/>
                  <a:lumOff val="80000"/>
                </a:srgbClr>
              </a:solidFill>
              <a:latin typeface="Rockwell Extra Bold" pitchFamily="18" charset="0"/>
              <a:cs typeface="Arial" pitchFamily="34" charset="0"/>
            </a:endParaRPr>
          </a:p>
          <a:p>
            <a:r>
              <a:rPr lang="en-US" sz="3200" dirty="0" err="1">
                <a:solidFill>
                  <a:srgbClr val="1F497D">
                    <a:lumMod val="20000"/>
                    <a:lumOff val="80000"/>
                  </a:srgbClr>
                </a:solidFill>
                <a:latin typeface="Rockwell Extra Bold" pitchFamily="18" charset="0"/>
                <a:cs typeface="Arial" pitchFamily="34" charset="0"/>
              </a:rPr>
              <a:t>Methyltransferases</a:t>
            </a:r>
            <a:endParaRPr lang="en-US" sz="3200" dirty="0">
              <a:solidFill>
                <a:srgbClr val="1F497D">
                  <a:lumMod val="20000"/>
                  <a:lumOff val="80000"/>
                </a:srgbClr>
              </a:solidFill>
              <a:latin typeface="Rockwell Extra Bold" pitchFamily="18" charset="0"/>
              <a:cs typeface="Arial" pitchFamily="34" charset="0"/>
            </a:endParaRPr>
          </a:p>
          <a:p>
            <a:r>
              <a:rPr lang="en-US" sz="3200" dirty="0">
                <a:solidFill>
                  <a:srgbClr val="1F497D">
                    <a:lumMod val="20000"/>
                    <a:lumOff val="80000"/>
                  </a:srgbClr>
                </a:solidFill>
                <a:latin typeface="Rockwell Extra Bold" pitchFamily="18" charset="0"/>
                <a:cs typeface="Arial" pitchFamily="34" charset="0"/>
              </a:rPr>
              <a:t>DNA repair enzymes</a:t>
            </a:r>
          </a:p>
          <a:p>
            <a:r>
              <a:rPr lang="en-US" sz="3200" dirty="0" err="1">
                <a:solidFill>
                  <a:srgbClr val="1F497D">
                    <a:lumMod val="20000"/>
                    <a:lumOff val="80000"/>
                  </a:srgbClr>
                </a:solidFill>
                <a:latin typeface="Rockwell Extra Bold" pitchFamily="18" charset="0"/>
                <a:cs typeface="Arial" pitchFamily="34" charset="0"/>
              </a:rPr>
              <a:t>Phosphatases</a:t>
            </a:r>
            <a:r>
              <a:rPr lang="en-US" sz="3200" dirty="0">
                <a:solidFill>
                  <a:srgbClr val="1F497D">
                    <a:lumMod val="20000"/>
                    <a:lumOff val="80000"/>
                  </a:srgbClr>
                </a:solidFill>
                <a:latin typeface="Rockwell Extra Bold" pitchFamily="18" charset="0"/>
                <a:cs typeface="Arial" pitchFamily="34" charset="0"/>
              </a:rPr>
              <a:t>/</a:t>
            </a:r>
            <a:r>
              <a:rPr lang="en-US" sz="3200" dirty="0" err="1">
                <a:solidFill>
                  <a:srgbClr val="1F497D">
                    <a:lumMod val="20000"/>
                    <a:lumOff val="80000"/>
                  </a:srgbClr>
                </a:solidFill>
                <a:latin typeface="Rockwell Extra Bold" pitchFamily="18" charset="0"/>
                <a:cs typeface="Arial" pitchFamily="34" charset="0"/>
              </a:rPr>
              <a:t>Kinases</a:t>
            </a:r>
            <a:endParaRPr lang="en-US" sz="3200" dirty="0">
              <a:solidFill>
                <a:srgbClr val="1F497D">
                  <a:lumMod val="20000"/>
                  <a:lumOff val="80000"/>
                </a:srgbClr>
              </a:solidFill>
              <a:latin typeface="Rockwell Extra Bold" pitchFamily="18" charset="0"/>
              <a:cs typeface="Arial" pitchFamily="34" charset="0"/>
            </a:endParaRPr>
          </a:p>
          <a:p>
            <a:r>
              <a:rPr lang="en-US" sz="3200" dirty="0" err="1">
                <a:solidFill>
                  <a:srgbClr val="1F497D">
                    <a:lumMod val="20000"/>
                    <a:lumOff val="80000"/>
                  </a:srgbClr>
                </a:solidFill>
                <a:latin typeface="Rockwell Extra Bold" pitchFamily="18" charset="0"/>
                <a:cs typeface="Arial" pitchFamily="34" charset="0"/>
              </a:rPr>
              <a:t>Recombinases</a:t>
            </a:r>
            <a:endParaRPr lang="en-US" sz="3200" dirty="0">
              <a:solidFill>
                <a:srgbClr val="1F497D">
                  <a:lumMod val="20000"/>
                  <a:lumOff val="80000"/>
                </a:srgbClr>
              </a:solidFill>
              <a:latin typeface="Rockwell Extra Bold" pitchFamily="18" charset="0"/>
              <a:cs typeface="Arial" pitchFamily="34" charset="0"/>
            </a:endParaRPr>
          </a:p>
          <a:p>
            <a:endParaRPr lang="en-US" sz="3200" dirty="0">
              <a:solidFill>
                <a:srgbClr val="1F497D">
                  <a:lumMod val="20000"/>
                  <a:lumOff val="80000"/>
                </a:srgbClr>
              </a:solidFill>
              <a:latin typeface="Rockwell Extra Bold" pitchFamily="18"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Kunkel Mutagenesis</a:t>
            </a:r>
            <a:endParaRPr lang="en-US" sz="3200" b="1" dirty="0">
              <a:solidFill>
                <a:srgbClr val="1F497D">
                  <a:lumMod val="20000"/>
                  <a:lumOff val="80000"/>
                </a:srgbClr>
              </a:solidFill>
              <a:latin typeface="Rockwell Extra Bold" pitchFamily="18" charset="0"/>
              <a:cs typeface="Arial" pitchFamily="34" charset="0"/>
            </a:endParaRPr>
          </a:p>
        </p:txBody>
      </p:sp>
      <p:sp>
        <p:nvSpPr>
          <p:cNvPr id="21" name="Rectangle 20"/>
          <p:cNvSpPr/>
          <p:nvPr/>
        </p:nvSpPr>
        <p:spPr>
          <a:xfrm>
            <a:off x="457200" y="1066800"/>
            <a:ext cx="7010400" cy="830997"/>
          </a:xfrm>
          <a:prstGeom prst="rect">
            <a:avLst/>
          </a:prstGeom>
        </p:spPr>
        <p:txBody>
          <a:bodyPr wrap="square">
            <a:spAutoFit/>
          </a:bodyPr>
          <a:lstStyle/>
          <a:p>
            <a:r>
              <a:rPr lang="en-US" sz="2400" b="1" dirty="0" smtClean="0">
                <a:solidFill>
                  <a:schemeClr val="tx2">
                    <a:lumMod val="20000"/>
                    <a:lumOff val="80000"/>
                  </a:schemeClr>
                </a:solidFill>
              </a:rPr>
              <a:t>Use T4 DNA Polymerase</a:t>
            </a:r>
          </a:p>
          <a:p>
            <a:r>
              <a:rPr lang="en-US" sz="2400" b="1" dirty="0" smtClean="0">
                <a:solidFill>
                  <a:schemeClr val="tx2">
                    <a:lumMod val="20000"/>
                    <a:lumOff val="80000"/>
                  </a:schemeClr>
                </a:solidFill>
              </a:rPr>
              <a:t> (no 5’-3’ </a:t>
            </a:r>
            <a:r>
              <a:rPr lang="en-US" sz="2400" b="1" dirty="0" err="1" smtClean="0">
                <a:solidFill>
                  <a:schemeClr val="tx2">
                    <a:lumMod val="20000"/>
                    <a:lumOff val="80000"/>
                  </a:schemeClr>
                </a:solidFill>
              </a:rPr>
              <a:t>Exo</a:t>
            </a:r>
            <a:r>
              <a:rPr lang="en-US" sz="2400" b="1" dirty="0" smtClean="0">
                <a:solidFill>
                  <a:schemeClr val="tx2">
                    <a:lumMod val="20000"/>
                    <a:lumOff val="80000"/>
                  </a:schemeClr>
                </a:solidFill>
              </a:rPr>
              <a:t> or displacement)</a:t>
            </a:r>
          </a:p>
        </p:txBody>
      </p:sp>
      <p:sp>
        <p:nvSpPr>
          <p:cNvPr id="8" name="Oval 7"/>
          <p:cNvSpPr/>
          <p:nvPr/>
        </p:nvSpPr>
        <p:spPr>
          <a:xfrm>
            <a:off x="2743200" y="2362200"/>
            <a:ext cx="3581400" cy="358140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a:off x="2514600" y="2133600"/>
            <a:ext cx="4038600" cy="4038600"/>
          </a:xfrm>
          <a:prstGeom prst="arc">
            <a:avLst>
              <a:gd name="adj1" fmla="val 16200000"/>
              <a:gd name="adj2" fmla="val 15918777"/>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9" idx="2"/>
          </p:cNvCxnSpPr>
          <p:nvPr/>
        </p:nvCxnSpPr>
        <p:spPr>
          <a:xfrm flipH="1" flipV="1">
            <a:off x="4038600" y="1981200"/>
            <a:ext cx="330298" cy="159153"/>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876800" y="1981200"/>
            <a:ext cx="356188" cy="461665"/>
          </a:xfrm>
          <a:prstGeom prst="rect">
            <a:avLst/>
          </a:prstGeom>
        </p:spPr>
        <p:txBody>
          <a:bodyPr wrap="none">
            <a:spAutoFit/>
          </a:bodyPr>
          <a:lstStyle/>
          <a:p>
            <a:r>
              <a:rPr lang="en-US" sz="2400" b="1" dirty="0" smtClean="0">
                <a:solidFill>
                  <a:srgbClr val="FF0000"/>
                </a:solidFill>
              </a:rPr>
              <a:t>x</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3’ to 5’ </a:t>
            </a:r>
            <a:r>
              <a:rPr lang="en-US" sz="3200" dirty="0" err="1" smtClean="0">
                <a:solidFill>
                  <a:srgbClr val="1F497D">
                    <a:lumMod val="20000"/>
                    <a:lumOff val="80000"/>
                  </a:srgbClr>
                </a:solidFill>
                <a:latin typeface="Rockwell Extra Bold" pitchFamily="18" charset="0"/>
                <a:cs typeface="Arial" pitchFamily="34" charset="0"/>
              </a:rPr>
              <a:t>Exonuclease</a:t>
            </a:r>
            <a:r>
              <a:rPr lang="en-US" sz="3200" dirty="0" smtClean="0">
                <a:solidFill>
                  <a:srgbClr val="1F497D">
                    <a:lumMod val="20000"/>
                    <a:lumOff val="80000"/>
                  </a:srgbClr>
                </a:solidFill>
                <a:latin typeface="Rockwell Extra Bold" pitchFamily="18" charset="0"/>
                <a:cs typeface="Arial" pitchFamily="34" charset="0"/>
              </a:rPr>
              <a:t> Activity</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8" name="Straight Connector 7"/>
          <p:cNvCxnSpPr/>
          <p:nvPr/>
        </p:nvCxnSpPr>
        <p:spPr>
          <a:xfrm>
            <a:off x="1066800" y="48768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066800" y="48768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066800" y="4648199"/>
            <a:ext cx="49530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5715000" y="43434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Left Arrow 14"/>
          <p:cNvSpPr/>
          <p:nvPr/>
        </p:nvSpPr>
        <p:spPr>
          <a:xfrm>
            <a:off x="4572000" y="3886199"/>
            <a:ext cx="2438400" cy="533400"/>
          </a:xfrm>
          <a:prstGeom prst="leftArrow">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4800" y="1371600"/>
            <a:ext cx="7543800" cy="2308324"/>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“Proofreading Activity”</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Major component determining fidelity</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Absent in </a:t>
            </a:r>
            <a:r>
              <a:rPr lang="en-US" sz="2400" dirty="0" err="1" smtClean="0">
                <a:solidFill>
                  <a:srgbClr val="1F497D">
                    <a:lumMod val="20000"/>
                    <a:lumOff val="80000"/>
                  </a:srgbClr>
                </a:solidFill>
                <a:latin typeface="Calibri" pitchFamily="34" charset="0"/>
              </a:rPr>
              <a:t>Taq</a:t>
            </a:r>
            <a:r>
              <a:rPr lang="en-US" sz="2400" dirty="0" smtClean="0">
                <a:solidFill>
                  <a:srgbClr val="1F497D">
                    <a:lumMod val="20000"/>
                    <a:lumOff val="80000"/>
                  </a:srgbClr>
                </a:solidFill>
                <a:latin typeface="Calibri" pitchFamily="34" charset="0"/>
              </a:rPr>
              <a:t>-like enzymes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Present in </a:t>
            </a:r>
            <a:r>
              <a:rPr lang="en-US" sz="2400" dirty="0" err="1" smtClean="0">
                <a:solidFill>
                  <a:srgbClr val="1F497D">
                    <a:lumMod val="20000"/>
                    <a:lumOff val="80000"/>
                  </a:srgbClr>
                </a:solidFill>
                <a:latin typeface="Calibri" pitchFamily="34" charset="0"/>
              </a:rPr>
              <a:t>Pfu</a:t>
            </a:r>
            <a:r>
              <a:rPr lang="en-US" sz="2400" dirty="0" smtClean="0">
                <a:solidFill>
                  <a:srgbClr val="1F497D">
                    <a:lumMod val="20000"/>
                    <a:lumOff val="80000"/>
                  </a:srgbClr>
                </a:solidFill>
                <a:latin typeface="Calibri" pitchFamily="34" charset="0"/>
              </a:rPr>
              <a:t>-like enzymes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Without it, extension products typically contain a single 3’ “A” overhang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rot="21138620">
            <a:off x="3226233" y="927980"/>
            <a:ext cx="4709678" cy="5640285"/>
          </a:xfrm>
          <a:prstGeom prst="rect">
            <a:avLst/>
          </a:prstGeom>
          <a:ln>
            <a:noFill/>
          </a:ln>
          <a:effectLst>
            <a:outerShdw blurRad="190500" algn="tl" rotWithShape="0">
              <a:srgbClr val="000000">
                <a:alpha val="70000"/>
              </a:srgbClr>
            </a:outerShdw>
          </a:effectLst>
        </p:spPr>
      </p:pic>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The </a:t>
            </a:r>
            <a:r>
              <a:rPr lang="en-US" sz="3200" dirty="0" err="1" smtClean="0">
                <a:solidFill>
                  <a:srgbClr val="1F497D">
                    <a:lumMod val="20000"/>
                    <a:lumOff val="80000"/>
                  </a:srgbClr>
                </a:solidFill>
                <a:latin typeface="Rockwell Extra Bold" pitchFamily="18" charset="0"/>
                <a:cs typeface="Arial" pitchFamily="34" charset="0"/>
              </a:rPr>
              <a:t>Thermostable</a:t>
            </a:r>
            <a:r>
              <a:rPr lang="en-US" sz="3200" dirty="0" smtClean="0">
                <a:solidFill>
                  <a:srgbClr val="1F497D">
                    <a:lumMod val="20000"/>
                    <a:lumOff val="80000"/>
                  </a:srgbClr>
                </a:solidFill>
                <a:latin typeface="Rockwell Extra Bold" pitchFamily="18" charset="0"/>
                <a:cs typeface="Arial" pitchFamily="34" charset="0"/>
              </a:rPr>
              <a:t> Polymerases</a:t>
            </a:r>
            <a:endParaRPr lang="en-US" sz="3200" b="1" dirty="0">
              <a:solidFill>
                <a:srgbClr val="1F497D">
                  <a:lumMod val="20000"/>
                  <a:lumOff val="80000"/>
                </a:srgbClr>
              </a:solidFill>
              <a:latin typeface="Rockwell Extra Bold" pitchFamily="18"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Reverse Transcriptase</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8" name="Straight Connector 7"/>
          <p:cNvCxnSpPr/>
          <p:nvPr/>
        </p:nvCxnSpPr>
        <p:spPr>
          <a:xfrm>
            <a:off x="1066800" y="4876800"/>
            <a:ext cx="6934200" cy="1588"/>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066800" y="4876800"/>
            <a:ext cx="304800" cy="30480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066800" y="4648201"/>
            <a:ext cx="1447800" cy="1587"/>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2209800" y="43434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4800" y="1371600"/>
            <a:ext cx="7543800" cy="1938992"/>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From Retroviruses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Synthesize DNA from an RNA template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High error rate (for MMLV-RT:  3.3 x10</a:t>
            </a:r>
            <a:r>
              <a:rPr lang="en-US" sz="2400" baseline="30000" dirty="0" smtClean="0">
                <a:solidFill>
                  <a:srgbClr val="1F497D">
                    <a:lumMod val="20000"/>
                    <a:lumOff val="80000"/>
                  </a:srgbClr>
                </a:solidFill>
                <a:latin typeface="Calibri" pitchFamily="34" charset="0"/>
              </a:rPr>
              <a:t>-5</a:t>
            </a:r>
            <a:r>
              <a:rPr lang="en-US" sz="2400" dirty="0" smtClean="0">
                <a:solidFill>
                  <a:srgbClr val="1F497D">
                    <a:lumMod val="20000"/>
                    <a:lumOff val="80000"/>
                  </a:srgbClr>
                </a:solidFill>
                <a:latin typeface="Calibri" pitchFamily="34" charset="0"/>
              </a:rPr>
              <a:t>/base)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in RT-PCR, microarrays, QPCR</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p:txBody>
      </p:sp>
      <p:sp>
        <p:nvSpPr>
          <p:cNvPr id="10" name="Rectangle 9"/>
          <p:cNvSpPr/>
          <p:nvPr/>
        </p:nvSpPr>
        <p:spPr>
          <a:xfrm>
            <a:off x="914400" y="3733800"/>
            <a:ext cx="1724831" cy="523220"/>
          </a:xfrm>
          <a:prstGeom prst="rect">
            <a:avLst/>
          </a:prstGeom>
        </p:spPr>
        <p:txBody>
          <a:bodyPr wrap="none">
            <a:spAutoFit/>
          </a:bodyPr>
          <a:lstStyle/>
          <a:p>
            <a:r>
              <a:rPr lang="en-US" sz="2800" b="1" dirty="0" smtClean="0">
                <a:solidFill>
                  <a:schemeClr val="tx2">
                    <a:lumMod val="20000"/>
                    <a:lumOff val="80000"/>
                  </a:schemeClr>
                </a:solidFill>
                <a:latin typeface="Calibri" pitchFamily="34" charset="0"/>
              </a:rPr>
              <a:t>DNA </a:t>
            </a:r>
            <a:r>
              <a:rPr lang="en-US" sz="2800" b="1" dirty="0" err="1" smtClean="0">
                <a:solidFill>
                  <a:schemeClr val="tx2">
                    <a:lumMod val="20000"/>
                    <a:lumOff val="80000"/>
                  </a:schemeClr>
                </a:solidFill>
                <a:latin typeface="Calibri" pitchFamily="34" charset="0"/>
              </a:rPr>
              <a:t>Oligo</a:t>
            </a:r>
            <a:endParaRPr lang="en-US" sz="2800" b="1" dirty="0">
              <a:solidFill>
                <a:schemeClr val="tx2">
                  <a:lumMod val="20000"/>
                  <a:lumOff val="80000"/>
                </a:schemeClr>
              </a:solidFill>
            </a:endParaRPr>
          </a:p>
        </p:txBody>
      </p:sp>
      <p:sp>
        <p:nvSpPr>
          <p:cNvPr id="14" name="Rectangle 13"/>
          <p:cNvSpPr/>
          <p:nvPr/>
        </p:nvSpPr>
        <p:spPr>
          <a:xfrm>
            <a:off x="4648200" y="5257800"/>
            <a:ext cx="2300373" cy="523220"/>
          </a:xfrm>
          <a:prstGeom prst="rect">
            <a:avLst/>
          </a:prstGeom>
        </p:spPr>
        <p:txBody>
          <a:bodyPr wrap="none">
            <a:spAutoFit/>
          </a:bodyPr>
          <a:lstStyle/>
          <a:p>
            <a:r>
              <a:rPr lang="en-US" sz="2800" b="1" dirty="0" smtClean="0">
                <a:solidFill>
                  <a:schemeClr val="accent3">
                    <a:lumMod val="40000"/>
                    <a:lumOff val="60000"/>
                  </a:schemeClr>
                </a:solidFill>
                <a:latin typeface="Calibri" pitchFamily="34" charset="0"/>
              </a:rPr>
              <a:t>RNA Template</a:t>
            </a:r>
            <a:endParaRPr lang="en-US" sz="2800" b="1" dirty="0">
              <a:solidFill>
                <a:schemeClr val="accent3">
                  <a:lumMod val="40000"/>
                  <a:lumOff val="6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Reverse Transcriptase</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8" name="Straight Connector 7"/>
          <p:cNvCxnSpPr/>
          <p:nvPr/>
        </p:nvCxnSpPr>
        <p:spPr>
          <a:xfrm>
            <a:off x="1066800" y="4876800"/>
            <a:ext cx="6934200" cy="1588"/>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066800" y="4876800"/>
            <a:ext cx="304800" cy="304800"/>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1066800" y="4648200"/>
            <a:ext cx="6934200" cy="2"/>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7696199" y="43434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4800" y="1371600"/>
            <a:ext cx="7543800" cy="1938992"/>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From Retroviruses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Synthesize DNA from an RNA template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High error rate (for MMLV-RT:  3.3 </a:t>
            </a:r>
            <a:r>
              <a:rPr lang="en-US" sz="2400" smtClean="0">
                <a:solidFill>
                  <a:srgbClr val="1F497D">
                    <a:lumMod val="20000"/>
                    <a:lumOff val="80000"/>
                  </a:srgbClr>
                </a:solidFill>
                <a:latin typeface="Calibri" pitchFamily="34" charset="0"/>
              </a:rPr>
              <a:t>x10</a:t>
            </a:r>
            <a:r>
              <a:rPr lang="en-US" sz="2400" baseline="30000" smtClean="0">
                <a:solidFill>
                  <a:srgbClr val="1F497D">
                    <a:lumMod val="20000"/>
                    <a:lumOff val="80000"/>
                  </a:srgbClr>
                </a:solidFill>
                <a:latin typeface="Calibri" pitchFamily="34" charset="0"/>
              </a:rPr>
              <a:t>-5</a:t>
            </a:r>
            <a:r>
              <a:rPr lang="en-US" sz="2400" smtClean="0">
                <a:solidFill>
                  <a:srgbClr val="1F497D">
                    <a:lumMod val="20000"/>
                    <a:lumOff val="80000"/>
                  </a:srgbClr>
                </a:solidFill>
                <a:latin typeface="Calibri" pitchFamily="34" charset="0"/>
              </a:rPr>
              <a:t>/base)</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in RT-PCR, microarrays, QPCR</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p:txBody>
      </p:sp>
      <p:sp>
        <p:nvSpPr>
          <p:cNvPr id="10" name="Rectangle 9"/>
          <p:cNvSpPr/>
          <p:nvPr/>
        </p:nvSpPr>
        <p:spPr>
          <a:xfrm>
            <a:off x="914400" y="3733800"/>
            <a:ext cx="1724831" cy="523220"/>
          </a:xfrm>
          <a:prstGeom prst="rect">
            <a:avLst/>
          </a:prstGeom>
        </p:spPr>
        <p:txBody>
          <a:bodyPr wrap="none">
            <a:spAutoFit/>
          </a:bodyPr>
          <a:lstStyle/>
          <a:p>
            <a:r>
              <a:rPr lang="en-US" sz="2800" b="1" dirty="0" smtClean="0">
                <a:solidFill>
                  <a:schemeClr val="tx2">
                    <a:lumMod val="20000"/>
                    <a:lumOff val="80000"/>
                  </a:schemeClr>
                </a:solidFill>
                <a:latin typeface="Calibri" pitchFamily="34" charset="0"/>
              </a:rPr>
              <a:t>DNA </a:t>
            </a:r>
            <a:r>
              <a:rPr lang="en-US" sz="2800" b="1" dirty="0" err="1" smtClean="0">
                <a:solidFill>
                  <a:schemeClr val="tx2">
                    <a:lumMod val="20000"/>
                    <a:lumOff val="80000"/>
                  </a:schemeClr>
                </a:solidFill>
                <a:latin typeface="Calibri" pitchFamily="34" charset="0"/>
              </a:rPr>
              <a:t>Oligo</a:t>
            </a:r>
            <a:endParaRPr lang="en-US" sz="2800" b="1" dirty="0">
              <a:solidFill>
                <a:schemeClr val="tx2">
                  <a:lumMod val="20000"/>
                  <a:lumOff val="80000"/>
                </a:schemeClr>
              </a:solidFill>
            </a:endParaRPr>
          </a:p>
        </p:txBody>
      </p:sp>
      <p:sp>
        <p:nvSpPr>
          <p:cNvPr id="14" name="Rectangle 13"/>
          <p:cNvSpPr/>
          <p:nvPr/>
        </p:nvSpPr>
        <p:spPr>
          <a:xfrm>
            <a:off x="4648200" y="5257800"/>
            <a:ext cx="2300373" cy="523220"/>
          </a:xfrm>
          <a:prstGeom prst="rect">
            <a:avLst/>
          </a:prstGeom>
        </p:spPr>
        <p:txBody>
          <a:bodyPr wrap="none">
            <a:spAutoFit/>
          </a:bodyPr>
          <a:lstStyle/>
          <a:p>
            <a:r>
              <a:rPr lang="en-US" sz="2800" b="1" dirty="0" smtClean="0">
                <a:solidFill>
                  <a:schemeClr val="accent3">
                    <a:lumMod val="40000"/>
                    <a:lumOff val="60000"/>
                  </a:schemeClr>
                </a:solidFill>
                <a:latin typeface="Calibri" pitchFamily="34" charset="0"/>
              </a:rPr>
              <a:t>RNA Template</a:t>
            </a:r>
            <a:endParaRPr lang="en-US" sz="2800" b="1" dirty="0">
              <a:solidFill>
                <a:schemeClr val="accent3">
                  <a:lumMod val="40000"/>
                  <a:lumOff val="6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Terminal </a:t>
            </a:r>
            <a:r>
              <a:rPr lang="en-US" sz="3200" dirty="0" err="1" smtClean="0">
                <a:solidFill>
                  <a:srgbClr val="1F497D">
                    <a:lumMod val="20000"/>
                    <a:lumOff val="80000"/>
                  </a:srgbClr>
                </a:solidFill>
                <a:latin typeface="Rockwell Extra Bold" pitchFamily="18" charset="0"/>
                <a:cs typeface="Arial" pitchFamily="34" charset="0"/>
              </a:rPr>
              <a:t>Transferase</a:t>
            </a:r>
            <a:endParaRPr lang="en-US" sz="3200" b="1" dirty="0">
              <a:solidFill>
                <a:srgbClr val="1F497D">
                  <a:lumMod val="20000"/>
                  <a:lumOff val="80000"/>
                </a:srgbClr>
              </a:solidFill>
              <a:latin typeface="Rockwell Extra Bold" pitchFamily="18" charset="0"/>
              <a:cs typeface="Arial" pitchFamily="34" charset="0"/>
            </a:endParaRPr>
          </a:p>
        </p:txBody>
      </p:sp>
      <p:sp>
        <p:nvSpPr>
          <p:cNvPr id="17" name="Rectangle 16"/>
          <p:cNvSpPr/>
          <p:nvPr/>
        </p:nvSpPr>
        <p:spPr>
          <a:xfrm>
            <a:off x="304800" y="1371600"/>
            <a:ext cx="7467600" cy="2308324"/>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Template independent polymerase (5’ to 3’)</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Works on 3’ protruding or recessed ends, blunt ends, double or single-stranded DNA</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No </a:t>
            </a:r>
            <a:r>
              <a:rPr lang="en-US" sz="2400" dirty="0" err="1" smtClean="0">
                <a:solidFill>
                  <a:srgbClr val="1F497D">
                    <a:lumMod val="20000"/>
                    <a:lumOff val="80000"/>
                  </a:srgbClr>
                </a:solidFill>
                <a:latin typeface="Calibri" pitchFamily="34" charset="0"/>
              </a:rPr>
              <a:t>Exonuclease</a:t>
            </a:r>
            <a:r>
              <a:rPr lang="en-US" sz="2400" dirty="0" smtClean="0">
                <a:solidFill>
                  <a:srgbClr val="1F497D">
                    <a:lumMod val="20000"/>
                    <a:lumOff val="80000"/>
                  </a:srgbClr>
                </a:solidFill>
                <a:latin typeface="Calibri" pitchFamily="34" charset="0"/>
              </a:rPr>
              <a:t> activity</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Primarily used for radioactive end-labeling</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Can be used to add </a:t>
            </a:r>
            <a:r>
              <a:rPr lang="en-US" sz="2400" dirty="0" err="1" smtClean="0">
                <a:solidFill>
                  <a:srgbClr val="1F497D">
                    <a:lumMod val="20000"/>
                    <a:lumOff val="80000"/>
                  </a:srgbClr>
                </a:solidFill>
                <a:latin typeface="Calibri" pitchFamily="34" charset="0"/>
              </a:rPr>
              <a:t>homopolymeric</a:t>
            </a:r>
            <a:r>
              <a:rPr lang="en-US" sz="2400" dirty="0" smtClean="0">
                <a:solidFill>
                  <a:srgbClr val="1F497D">
                    <a:lumMod val="20000"/>
                    <a:lumOff val="80000"/>
                  </a:srgbClr>
                </a:solidFill>
                <a:latin typeface="Calibri" pitchFamily="34" charset="0"/>
              </a:rPr>
              <a:t> ends (</a:t>
            </a:r>
            <a:r>
              <a:rPr lang="en-US" sz="2400" dirty="0" err="1" smtClean="0">
                <a:solidFill>
                  <a:srgbClr val="1F497D">
                    <a:lumMod val="20000"/>
                    <a:lumOff val="80000"/>
                  </a:srgbClr>
                </a:solidFill>
                <a:latin typeface="Calibri" pitchFamily="34" charset="0"/>
              </a:rPr>
              <a:t>polyA</a:t>
            </a:r>
            <a:r>
              <a:rPr lang="en-US" sz="2400" dirty="0" smtClean="0">
                <a:solidFill>
                  <a:srgbClr val="1F497D">
                    <a:lumMod val="20000"/>
                    <a:lumOff val="80000"/>
                  </a:srgbClr>
                </a:solidFill>
                <a:latin typeface="Calibri"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7266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349514"/>
            <a:ext cx="9144000" cy="707886"/>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RNA Polymerases</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2819400" y="2895600"/>
            <a:ext cx="5791200" cy="1938992"/>
          </a:xfrm>
          <a:prstGeom prst="rect">
            <a:avLst/>
          </a:prstGeom>
          <a:noFill/>
          <a:ln w="9525">
            <a:noFill/>
            <a:miter lim="800000"/>
            <a:headEnd/>
            <a:tailEnd/>
          </a:ln>
        </p:spPr>
        <p:txBody>
          <a:bodyPr wrap="square">
            <a:spAutoFit/>
          </a:bodyPr>
          <a:lstStyle/>
          <a:p>
            <a:r>
              <a:rPr lang="en-US" sz="2400" dirty="0" smtClean="0">
                <a:solidFill>
                  <a:schemeClr val="bg1"/>
                </a:solidFill>
                <a:latin typeface="Calibri" pitchFamily="34" charset="0"/>
              </a:rPr>
              <a:t>Enzymes that initiate a new RNA chain on a DNA template</a:t>
            </a: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There are RNA-directed RNA polymerases as well (in some viruses)</a:t>
            </a:r>
            <a:endParaRPr lang="en-US" sz="2400" dirty="0">
              <a:solidFill>
                <a:schemeClr val="bg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T7 RNA Polymerase</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8" name="Straight Connector 7"/>
          <p:cNvCxnSpPr/>
          <p:nvPr/>
        </p:nvCxnSpPr>
        <p:spPr>
          <a:xfrm>
            <a:off x="1066800" y="48768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066800" y="48768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2667000" y="4648200"/>
            <a:ext cx="53340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7696199" y="43434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4800" y="1371600"/>
            <a:ext cx="6400800" cy="1569660"/>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for both </a:t>
            </a:r>
            <a:r>
              <a:rPr lang="en-US" sz="2400" i="1" dirty="0" smtClean="0">
                <a:solidFill>
                  <a:srgbClr val="1F497D">
                    <a:lumMod val="20000"/>
                    <a:lumOff val="80000"/>
                  </a:srgbClr>
                </a:solidFill>
                <a:latin typeface="Calibri" pitchFamily="34" charset="0"/>
              </a:rPr>
              <a:t>in vivo</a:t>
            </a:r>
            <a:r>
              <a:rPr lang="en-US" sz="2400" dirty="0" smtClean="0">
                <a:solidFill>
                  <a:srgbClr val="1F497D">
                    <a:lumMod val="20000"/>
                    <a:lumOff val="80000"/>
                  </a:srgbClr>
                </a:solidFill>
                <a:latin typeface="Calibri" pitchFamily="34" charset="0"/>
              </a:rPr>
              <a:t> and </a:t>
            </a:r>
            <a:r>
              <a:rPr lang="en-US" sz="2400" i="1" dirty="0" smtClean="0">
                <a:solidFill>
                  <a:srgbClr val="1F497D">
                    <a:lumMod val="20000"/>
                    <a:lumOff val="80000"/>
                  </a:srgbClr>
                </a:solidFill>
                <a:latin typeface="Calibri" pitchFamily="34" charset="0"/>
              </a:rPr>
              <a:t>in vitro</a:t>
            </a:r>
            <a:r>
              <a:rPr lang="en-US" sz="2400" dirty="0" smtClean="0">
                <a:solidFill>
                  <a:srgbClr val="1F497D">
                    <a:lumMod val="20000"/>
                    <a:lumOff val="80000"/>
                  </a:srgbClr>
                </a:solidFill>
                <a:latin typeface="Calibri" pitchFamily="34" charset="0"/>
              </a:rPr>
              <a:t> transcription</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Very high protein expression </a:t>
            </a:r>
            <a:r>
              <a:rPr lang="en-US" sz="2400" i="1" dirty="0" smtClean="0">
                <a:solidFill>
                  <a:srgbClr val="1F497D">
                    <a:lumMod val="20000"/>
                    <a:lumOff val="80000"/>
                  </a:srgbClr>
                </a:solidFill>
                <a:latin typeface="Calibri" pitchFamily="34" charset="0"/>
              </a:rPr>
              <a:t>in vivo</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Production of </a:t>
            </a:r>
            <a:r>
              <a:rPr lang="en-US" sz="2400" dirty="0" err="1" smtClean="0">
                <a:solidFill>
                  <a:srgbClr val="1F497D">
                    <a:lumMod val="20000"/>
                    <a:lumOff val="80000"/>
                  </a:srgbClr>
                </a:solidFill>
                <a:latin typeface="Calibri" pitchFamily="34" charset="0"/>
              </a:rPr>
              <a:t>tRNAs</a:t>
            </a:r>
            <a:r>
              <a:rPr lang="en-US" sz="2400" dirty="0" smtClean="0">
                <a:solidFill>
                  <a:srgbClr val="1F497D">
                    <a:lumMod val="20000"/>
                    <a:lumOff val="80000"/>
                  </a:srgbClr>
                </a:solidFill>
                <a:latin typeface="Calibri" pitchFamily="34" charset="0"/>
              </a:rPr>
              <a:t>, mRNAs, or </a:t>
            </a:r>
            <a:r>
              <a:rPr lang="en-US" sz="2400" dirty="0" err="1" smtClean="0">
                <a:solidFill>
                  <a:srgbClr val="1F497D">
                    <a:lumMod val="20000"/>
                    <a:lumOff val="80000"/>
                  </a:srgbClr>
                </a:solidFill>
                <a:latin typeface="Calibri" pitchFamily="34" charset="0"/>
              </a:rPr>
              <a:t>ribozymes</a:t>
            </a:r>
            <a:r>
              <a:rPr lang="en-US" sz="2400" dirty="0" smtClean="0">
                <a:solidFill>
                  <a:srgbClr val="1F497D">
                    <a:lumMod val="20000"/>
                    <a:lumOff val="80000"/>
                  </a:srgbClr>
                </a:solidFill>
                <a:latin typeface="Calibri" pitchFamily="34" charset="0"/>
              </a:rPr>
              <a:t>/</a:t>
            </a:r>
            <a:r>
              <a:rPr lang="en-US" sz="2400" dirty="0" err="1" smtClean="0">
                <a:solidFill>
                  <a:srgbClr val="1F497D">
                    <a:lumMod val="20000"/>
                    <a:lumOff val="80000"/>
                  </a:srgbClr>
                </a:solidFill>
                <a:latin typeface="Calibri" pitchFamily="34" charset="0"/>
              </a:rPr>
              <a:t>aptamers</a:t>
            </a:r>
            <a:r>
              <a:rPr lang="en-US" sz="2400" dirty="0" smtClean="0">
                <a:solidFill>
                  <a:srgbClr val="1F497D">
                    <a:lumMod val="20000"/>
                    <a:lumOff val="80000"/>
                  </a:srgbClr>
                </a:solidFill>
                <a:latin typeface="Calibri" pitchFamily="34" charset="0"/>
              </a:rPr>
              <a:t> </a:t>
            </a:r>
            <a:r>
              <a:rPr lang="en-US" sz="2400" i="1" dirty="0" smtClean="0">
                <a:solidFill>
                  <a:srgbClr val="1F497D">
                    <a:lumMod val="20000"/>
                    <a:lumOff val="80000"/>
                  </a:srgbClr>
                </a:solidFill>
                <a:latin typeface="Calibri" pitchFamily="34" charset="0"/>
              </a:rPr>
              <a:t>in vitro</a:t>
            </a:r>
          </a:p>
        </p:txBody>
      </p:sp>
      <p:sp>
        <p:nvSpPr>
          <p:cNvPr id="10" name="Rectangle 9"/>
          <p:cNvSpPr/>
          <p:nvPr/>
        </p:nvSpPr>
        <p:spPr>
          <a:xfrm>
            <a:off x="914400" y="3733800"/>
            <a:ext cx="3453318" cy="523220"/>
          </a:xfrm>
          <a:prstGeom prst="rect">
            <a:avLst/>
          </a:prstGeom>
        </p:spPr>
        <p:txBody>
          <a:bodyPr wrap="none">
            <a:spAutoFit/>
          </a:bodyPr>
          <a:lstStyle/>
          <a:p>
            <a:r>
              <a:rPr lang="en-US" sz="2800" b="1" dirty="0" smtClean="0">
                <a:solidFill>
                  <a:schemeClr val="tx2">
                    <a:lumMod val="20000"/>
                    <a:lumOff val="80000"/>
                  </a:schemeClr>
                </a:solidFill>
                <a:latin typeface="Calibri" pitchFamily="34" charset="0"/>
              </a:rPr>
              <a:t>Double Stranded DNA</a:t>
            </a:r>
            <a:endParaRPr lang="en-US" sz="2800" b="1" dirty="0">
              <a:solidFill>
                <a:schemeClr val="tx2">
                  <a:lumMod val="20000"/>
                  <a:lumOff val="80000"/>
                </a:schemeClr>
              </a:solidFill>
            </a:endParaRPr>
          </a:p>
        </p:txBody>
      </p:sp>
      <p:cxnSp>
        <p:nvCxnSpPr>
          <p:cNvPr id="15" name="Straight Connector 14"/>
          <p:cNvCxnSpPr/>
          <p:nvPr/>
        </p:nvCxnSpPr>
        <p:spPr>
          <a:xfrm rot="10800000">
            <a:off x="1066806" y="4648200"/>
            <a:ext cx="1600195" cy="1588"/>
          </a:xfrm>
          <a:prstGeom prst="line">
            <a:avLst/>
          </a:prstGeom>
          <a:ln w="381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T7 RNA Polymerase</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8" name="Straight Connector 7"/>
          <p:cNvCxnSpPr/>
          <p:nvPr/>
        </p:nvCxnSpPr>
        <p:spPr>
          <a:xfrm>
            <a:off x="1066800" y="48768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066800" y="48768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2667000" y="4648200"/>
            <a:ext cx="53340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7696199" y="43434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4800" y="1371600"/>
            <a:ext cx="6400800" cy="1569660"/>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for both </a:t>
            </a:r>
            <a:r>
              <a:rPr lang="en-US" sz="2400" i="1" dirty="0" smtClean="0">
                <a:solidFill>
                  <a:srgbClr val="1F497D">
                    <a:lumMod val="20000"/>
                    <a:lumOff val="80000"/>
                  </a:srgbClr>
                </a:solidFill>
                <a:latin typeface="Calibri" pitchFamily="34" charset="0"/>
              </a:rPr>
              <a:t>in vivo</a:t>
            </a:r>
            <a:r>
              <a:rPr lang="en-US" sz="2400" dirty="0" smtClean="0">
                <a:solidFill>
                  <a:srgbClr val="1F497D">
                    <a:lumMod val="20000"/>
                    <a:lumOff val="80000"/>
                  </a:srgbClr>
                </a:solidFill>
                <a:latin typeface="Calibri" pitchFamily="34" charset="0"/>
              </a:rPr>
              <a:t> and </a:t>
            </a:r>
            <a:r>
              <a:rPr lang="en-US" sz="2400" i="1" dirty="0" smtClean="0">
                <a:solidFill>
                  <a:srgbClr val="1F497D">
                    <a:lumMod val="20000"/>
                    <a:lumOff val="80000"/>
                  </a:srgbClr>
                </a:solidFill>
                <a:latin typeface="Calibri" pitchFamily="34" charset="0"/>
              </a:rPr>
              <a:t>in vitro</a:t>
            </a:r>
            <a:r>
              <a:rPr lang="en-US" sz="2400" dirty="0" smtClean="0">
                <a:solidFill>
                  <a:srgbClr val="1F497D">
                    <a:lumMod val="20000"/>
                    <a:lumOff val="80000"/>
                  </a:srgbClr>
                </a:solidFill>
                <a:latin typeface="Calibri" pitchFamily="34" charset="0"/>
              </a:rPr>
              <a:t> transcription</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Very high protein expression </a:t>
            </a:r>
            <a:r>
              <a:rPr lang="en-US" sz="2400" i="1" dirty="0" smtClean="0">
                <a:solidFill>
                  <a:srgbClr val="1F497D">
                    <a:lumMod val="20000"/>
                    <a:lumOff val="80000"/>
                  </a:srgbClr>
                </a:solidFill>
                <a:latin typeface="Calibri" pitchFamily="34" charset="0"/>
              </a:rPr>
              <a:t>in vivo</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Production of </a:t>
            </a:r>
            <a:r>
              <a:rPr lang="en-US" sz="2400" dirty="0" err="1" smtClean="0">
                <a:solidFill>
                  <a:srgbClr val="1F497D">
                    <a:lumMod val="20000"/>
                    <a:lumOff val="80000"/>
                  </a:srgbClr>
                </a:solidFill>
                <a:latin typeface="Calibri" pitchFamily="34" charset="0"/>
              </a:rPr>
              <a:t>tRNAs</a:t>
            </a:r>
            <a:r>
              <a:rPr lang="en-US" sz="2400" dirty="0" smtClean="0">
                <a:solidFill>
                  <a:srgbClr val="1F497D">
                    <a:lumMod val="20000"/>
                    <a:lumOff val="80000"/>
                  </a:srgbClr>
                </a:solidFill>
                <a:latin typeface="Calibri" pitchFamily="34" charset="0"/>
              </a:rPr>
              <a:t>, mRNAs, or </a:t>
            </a:r>
            <a:r>
              <a:rPr lang="en-US" sz="2400" dirty="0" err="1" smtClean="0">
                <a:solidFill>
                  <a:srgbClr val="1F497D">
                    <a:lumMod val="20000"/>
                    <a:lumOff val="80000"/>
                  </a:srgbClr>
                </a:solidFill>
                <a:latin typeface="Calibri" pitchFamily="34" charset="0"/>
              </a:rPr>
              <a:t>ribozymes</a:t>
            </a:r>
            <a:r>
              <a:rPr lang="en-US" sz="2400" dirty="0" smtClean="0">
                <a:solidFill>
                  <a:srgbClr val="1F497D">
                    <a:lumMod val="20000"/>
                    <a:lumOff val="80000"/>
                  </a:srgbClr>
                </a:solidFill>
                <a:latin typeface="Calibri" pitchFamily="34" charset="0"/>
              </a:rPr>
              <a:t>/</a:t>
            </a:r>
            <a:r>
              <a:rPr lang="en-US" sz="2400" dirty="0" err="1" smtClean="0">
                <a:solidFill>
                  <a:srgbClr val="1F497D">
                    <a:lumMod val="20000"/>
                    <a:lumOff val="80000"/>
                  </a:srgbClr>
                </a:solidFill>
                <a:latin typeface="Calibri" pitchFamily="34" charset="0"/>
              </a:rPr>
              <a:t>aptamers</a:t>
            </a:r>
            <a:r>
              <a:rPr lang="en-US" sz="2400" dirty="0" smtClean="0">
                <a:solidFill>
                  <a:srgbClr val="1F497D">
                    <a:lumMod val="20000"/>
                    <a:lumOff val="80000"/>
                  </a:srgbClr>
                </a:solidFill>
                <a:latin typeface="Calibri" pitchFamily="34" charset="0"/>
              </a:rPr>
              <a:t> </a:t>
            </a:r>
            <a:r>
              <a:rPr lang="en-US" sz="2400" i="1" dirty="0" smtClean="0">
                <a:solidFill>
                  <a:srgbClr val="1F497D">
                    <a:lumMod val="20000"/>
                    <a:lumOff val="80000"/>
                  </a:srgbClr>
                </a:solidFill>
                <a:latin typeface="Calibri" pitchFamily="34" charset="0"/>
              </a:rPr>
              <a:t>in vitro</a:t>
            </a:r>
          </a:p>
        </p:txBody>
      </p:sp>
      <p:sp>
        <p:nvSpPr>
          <p:cNvPr id="10" name="Rectangle 9"/>
          <p:cNvSpPr/>
          <p:nvPr/>
        </p:nvSpPr>
        <p:spPr>
          <a:xfrm>
            <a:off x="1676400" y="3505200"/>
            <a:ext cx="6338723" cy="523220"/>
          </a:xfrm>
          <a:prstGeom prst="rect">
            <a:avLst/>
          </a:prstGeom>
        </p:spPr>
        <p:txBody>
          <a:bodyPr wrap="none">
            <a:spAutoFit/>
          </a:bodyPr>
          <a:lstStyle/>
          <a:p>
            <a:r>
              <a:rPr lang="en-US" sz="2800" b="1" dirty="0" smtClean="0">
                <a:solidFill>
                  <a:schemeClr val="accent2">
                    <a:lumMod val="20000"/>
                    <a:lumOff val="80000"/>
                  </a:schemeClr>
                </a:solidFill>
                <a:latin typeface="Calibri" pitchFamily="34" charset="0"/>
              </a:rPr>
              <a:t>T7 Promoter (TAATACGACTCACTATAGGG )</a:t>
            </a:r>
            <a:endParaRPr lang="en-US" sz="2800" b="1" dirty="0">
              <a:solidFill>
                <a:schemeClr val="accent2">
                  <a:lumMod val="20000"/>
                  <a:lumOff val="80000"/>
                </a:schemeClr>
              </a:solidFill>
            </a:endParaRPr>
          </a:p>
        </p:txBody>
      </p:sp>
      <p:cxnSp>
        <p:nvCxnSpPr>
          <p:cNvPr id="15" name="Straight Connector 14"/>
          <p:cNvCxnSpPr/>
          <p:nvPr/>
        </p:nvCxnSpPr>
        <p:spPr>
          <a:xfrm rot="10800000">
            <a:off x="1066806" y="4648200"/>
            <a:ext cx="1600195" cy="1588"/>
          </a:xfrm>
          <a:prstGeom prst="line">
            <a:avLst/>
          </a:prstGeom>
          <a:ln w="381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2095500" y="4229100"/>
            <a:ext cx="457200" cy="76200"/>
          </a:xfrm>
          <a:prstGeom prst="straightConnector1">
            <a:avLst/>
          </a:prstGeom>
          <a:ln w="38100">
            <a:solidFill>
              <a:schemeClr val="accent2">
                <a:lumMod val="20000"/>
                <a:lumOff val="80000"/>
              </a:schemeClr>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349514"/>
            <a:ext cx="9144000" cy="707886"/>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Endonucleases</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2743200" y="2486403"/>
            <a:ext cx="4778375" cy="830263"/>
          </a:xfrm>
          <a:prstGeom prst="rect">
            <a:avLst/>
          </a:prstGeom>
          <a:noFill/>
          <a:ln w="9525">
            <a:noFill/>
            <a:miter lim="800000"/>
            <a:headEnd/>
            <a:tailEnd/>
          </a:ln>
        </p:spPr>
        <p:txBody>
          <a:bodyPr wrap="none">
            <a:spAutoFit/>
          </a:bodyPr>
          <a:lstStyle/>
          <a:p>
            <a:r>
              <a:rPr lang="en-US" sz="2400">
                <a:solidFill>
                  <a:schemeClr val="bg1"/>
                </a:solidFill>
                <a:latin typeface="Calibri" pitchFamily="34" charset="0"/>
              </a:rPr>
              <a:t>Endo = within</a:t>
            </a:r>
          </a:p>
          <a:p>
            <a:r>
              <a:rPr lang="en-US" sz="2400">
                <a:solidFill>
                  <a:schemeClr val="bg1"/>
                </a:solidFill>
                <a:latin typeface="Calibri" pitchFamily="34" charset="0"/>
              </a:rPr>
              <a:t>Nuclease = enzyme that cleaves DNA</a:t>
            </a:r>
          </a:p>
        </p:txBody>
      </p:sp>
      <p:sp>
        <p:nvSpPr>
          <p:cNvPr id="8" name="Rectangle 5"/>
          <p:cNvSpPr>
            <a:spLocks noChangeArrowheads="1"/>
          </p:cNvSpPr>
          <p:nvPr/>
        </p:nvSpPr>
        <p:spPr bwMode="auto">
          <a:xfrm>
            <a:off x="2743200" y="3459540"/>
            <a:ext cx="3328925" cy="1569660"/>
          </a:xfrm>
          <a:prstGeom prst="rect">
            <a:avLst/>
          </a:prstGeom>
          <a:noFill/>
          <a:ln w="9525">
            <a:noFill/>
            <a:miter lim="800000"/>
            <a:headEnd/>
            <a:tailEnd/>
          </a:ln>
        </p:spPr>
        <p:txBody>
          <a:bodyPr wrap="none">
            <a:spAutoFit/>
          </a:bodyPr>
          <a:lstStyle/>
          <a:p>
            <a:r>
              <a:rPr lang="en-US" sz="2400" dirty="0" smtClean="0">
                <a:solidFill>
                  <a:schemeClr val="bg1"/>
                </a:solidFill>
                <a:latin typeface="Calibri" pitchFamily="34" charset="0"/>
              </a:rPr>
              <a:t>Restriction </a:t>
            </a:r>
            <a:r>
              <a:rPr lang="en-US" sz="2400" dirty="0" err="1" smtClean="0">
                <a:solidFill>
                  <a:schemeClr val="bg1"/>
                </a:solidFill>
                <a:latin typeface="Calibri" pitchFamily="34" charset="0"/>
              </a:rPr>
              <a:t>Endonuclease</a:t>
            </a:r>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Homing </a:t>
            </a:r>
            <a:r>
              <a:rPr lang="en-US" sz="2400" dirty="0" err="1" smtClean="0">
                <a:solidFill>
                  <a:schemeClr val="bg1"/>
                </a:solidFill>
                <a:latin typeface="Calibri" pitchFamily="34" charset="0"/>
              </a:rPr>
              <a:t>Endonucleases</a:t>
            </a:r>
            <a:endParaRPr lang="en-US" sz="2400" dirty="0" smtClean="0">
              <a:solidFill>
                <a:schemeClr val="bg1"/>
              </a:solidFill>
              <a:latin typeface="Calibri" pitchFamily="34" charset="0"/>
            </a:endParaRPr>
          </a:p>
          <a:p>
            <a:r>
              <a:rPr lang="en-US" sz="2400" dirty="0" err="1" smtClean="0">
                <a:solidFill>
                  <a:schemeClr val="bg1"/>
                </a:solidFill>
                <a:latin typeface="Calibri" pitchFamily="34" charset="0"/>
              </a:rPr>
              <a:t>DNAses</a:t>
            </a:r>
            <a:endParaRPr lang="en-US" sz="2400" dirty="0" smtClean="0">
              <a:solidFill>
                <a:schemeClr val="bg1"/>
              </a:solidFill>
              <a:latin typeface="Calibri" pitchFamily="34" charset="0"/>
            </a:endParaRPr>
          </a:p>
          <a:p>
            <a:r>
              <a:rPr lang="en-US" sz="2400" dirty="0" err="1" smtClean="0">
                <a:solidFill>
                  <a:schemeClr val="bg1"/>
                </a:solidFill>
                <a:latin typeface="Calibri" pitchFamily="34" charset="0"/>
              </a:rPr>
              <a:t>RNAses</a:t>
            </a:r>
            <a:endParaRPr lang="en-US" sz="2400" dirty="0">
              <a:solidFill>
                <a:schemeClr val="bg1"/>
              </a:solidFill>
              <a:latin typeface="Calibri" pitchFamily="34" charset="0"/>
            </a:endParaRPr>
          </a:p>
        </p:txBody>
      </p:sp>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T7 RNA Polymerase</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8" name="Straight Connector 7"/>
          <p:cNvCxnSpPr/>
          <p:nvPr/>
        </p:nvCxnSpPr>
        <p:spPr>
          <a:xfrm>
            <a:off x="1066800" y="48768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066800" y="48768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2667000" y="4648200"/>
            <a:ext cx="53340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7696199" y="43434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4800" y="1371600"/>
            <a:ext cx="6400800" cy="1569660"/>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for both </a:t>
            </a:r>
            <a:r>
              <a:rPr lang="en-US" sz="2400" i="1" dirty="0" smtClean="0">
                <a:solidFill>
                  <a:srgbClr val="1F497D">
                    <a:lumMod val="20000"/>
                    <a:lumOff val="80000"/>
                  </a:srgbClr>
                </a:solidFill>
                <a:latin typeface="Calibri" pitchFamily="34" charset="0"/>
              </a:rPr>
              <a:t>in vivo</a:t>
            </a:r>
            <a:r>
              <a:rPr lang="en-US" sz="2400" dirty="0" smtClean="0">
                <a:solidFill>
                  <a:srgbClr val="1F497D">
                    <a:lumMod val="20000"/>
                    <a:lumOff val="80000"/>
                  </a:srgbClr>
                </a:solidFill>
                <a:latin typeface="Calibri" pitchFamily="34" charset="0"/>
              </a:rPr>
              <a:t> and </a:t>
            </a:r>
            <a:r>
              <a:rPr lang="en-US" sz="2400" i="1" dirty="0" smtClean="0">
                <a:solidFill>
                  <a:srgbClr val="1F497D">
                    <a:lumMod val="20000"/>
                    <a:lumOff val="80000"/>
                  </a:srgbClr>
                </a:solidFill>
                <a:latin typeface="Calibri" pitchFamily="34" charset="0"/>
              </a:rPr>
              <a:t>in vitro</a:t>
            </a:r>
            <a:r>
              <a:rPr lang="en-US" sz="2400" dirty="0" smtClean="0">
                <a:solidFill>
                  <a:srgbClr val="1F497D">
                    <a:lumMod val="20000"/>
                    <a:lumOff val="80000"/>
                  </a:srgbClr>
                </a:solidFill>
                <a:latin typeface="Calibri" pitchFamily="34" charset="0"/>
              </a:rPr>
              <a:t> transcription</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Very high protein expression </a:t>
            </a:r>
            <a:r>
              <a:rPr lang="en-US" sz="2400" i="1" dirty="0" smtClean="0">
                <a:solidFill>
                  <a:srgbClr val="1F497D">
                    <a:lumMod val="20000"/>
                    <a:lumOff val="80000"/>
                  </a:srgbClr>
                </a:solidFill>
                <a:latin typeface="Calibri" pitchFamily="34" charset="0"/>
              </a:rPr>
              <a:t>in vivo</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Production of </a:t>
            </a:r>
            <a:r>
              <a:rPr lang="en-US" sz="2400" dirty="0" err="1" smtClean="0">
                <a:solidFill>
                  <a:srgbClr val="1F497D">
                    <a:lumMod val="20000"/>
                    <a:lumOff val="80000"/>
                  </a:srgbClr>
                </a:solidFill>
                <a:latin typeface="Calibri" pitchFamily="34" charset="0"/>
              </a:rPr>
              <a:t>tRNAs</a:t>
            </a:r>
            <a:r>
              <a:rPr lang="en-US" sz="2400" dirty="0" smtClean="0">
                <a:solidFill>
                  <a:srgbClr val="1F497D">
                    <a:lumMod val="20000"/>
                    <a:lumOff val="80000"/>
                  </a:srgbClr>
                </a:solidFill>
                <a:latin typeface="Calibri" pitchFamily="34" charset="0"/>
              </a:rPr>
              <a:t>, mRNAs, or </a:t>
            </a:r>
            <a:r>
              <a:rPr lang="en-US" sz="2400" dirty="0" err="1" smtClean="0">
                <a:solidFill>
                  <a:srgbClr val="1F497D">
                    <a:lumMod val="20000"/>
                    <a:lumOff val="80000"/>
                  </a:srgbClr>
                </a:solidFill>
                <a:latin typeface="Calibri" pitchFamily="34" charset="0"/>
              </a:rPr>
              <a:t>ribozymes</a:t>
            </a:r>
            <a:r>
              <a:rPr lang="en-US" sz="2400" dirty="0" smtClean="0">
                <a:solidFill>
                  <a:srgbClr val="1F497D">
                    <a:lumMod val="20000"/>
                    <a:lumOff val="80000"/>
                  </a:srgbClr>
                </a:solidFill>
                <a:latin typeface="Calibri" pitchFamily="34" charset="0"/>
              </a:rPr>
              <a:t>/</a:t>
            </a:r>
            <a:r>
              <a:rPr lang="en-US" sz="2400" dirty="0" err="1" smtClean="0">
                <a:solidFill>
                  <a:srgbClr val="1F497D">
                    <a:lumMod val="20000"/>
                    <a:lumOff val="80000"/>
                  </a:srgbClr>
                </a:solidFill>
                <a:latin typeface="Calibri" pitchFamily="34" charset="0"/>
              </a:rPr>
              <a:t>aptamers</a:t>
            </a:r>
            <a:r>
              <a:rPr lang="en-US" sz="2400" dirty="0" smtClean="0">
                <a:solidFill>
                  <a:srgbClr val="1F497D">
                    <a:lumMod val="20000"/>
                    <a:lumOff val="80000"/>
                  </a:srgbClr>
                </a:solidFill>
                <a:latin typeface="Calibri" pitchFamily="34" charset="0"/>
              </a:rPr>
              <a:t> </a:t>
            </a:r>
            <a:r>
              <a:rPr lang="en-US" sz="2400" i="1" dirty="0" smtClean="0">
                <a:solidFill>
                  <a:srgbClr val="1F497D">
                    <a:lumMod val="20000"/>
                    <a:lumOff val="80000"/>
                  </a:srgbClr>
                </a:solidFill>
                <a:latin typeface="Calibri" pitchFamily="34" charset="0"/>
              </a:rPr>
              <a:t>in vitro</a:t>
            </a:r>
          </a:p>
        </p:txBody>
      </p:sp>
      <p:cxnSp>
        <p:nvCxnSpPr>
          <p:cNvPr id="15" name="Straight Connector 14"/>
          <p:cNvCxnSpPr/>
          <p:nvPr/>
        </p:nvCxnSpPr>
        <p:spPr>
          <a:xfrm rot="10800000">
            <a:off x="1447800" y="3810000"/>
            <a:ext cx="1219202" cy="839788"/>
          </a:xfrm>
          <a:prstGeom prst="line">
            <a:avLst/>
          </a:prstGeom>
          <a:ln w="381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67200" y="3657600"/>
            <a:ext cx="1547090" cy="523220"/>
          </a:xfrm>
          <a:prstGeom prst="rect">
            <a:avLst/>
          </a:prstGeom>
        </p:spPr>
        <p:txBody>
          <a:bodyPr wrap="none">
            <a:spAutoFit/>
          </a:bodyPr>
          <a:lstStyle/>
          <a:p>
            <a:r>
              <a:rPr lang="en-US" sz="2800" b="1" dirty="0" smtClean="0">
                <a:solidFill>
                  <a:schemeClr val="tx2">
                    <a:lumMod val="20000"/>
                    <a:lumOff val="80000"/>
                  </a:schemeClr>
                </a:solidFill>
                <a:latin typeface="Calibri" pitchFamily="34" charset="0"/>
              </a:rPr>
              <a:t>Initiation</a:t>
            </a:r>
            <a:endParaRPr lang="en-US" sz="2800" b="1" dirty="0">
              <a:solidFill>
                <a:schemeClr val="tx2">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T7 RNA Polymerase</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8" name="Straight Connector 7"/>
          <p:cNvCxnSpPr/>
          <p:nvPr/>
        </p:nvCxnSpPr>
        <p:spPr>
          <a:xfrm>
            <a:off x="1066800" y="48768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1066800" y="48768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4724400" y="4648200"/>
            <a:ext cx="32766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7696199" y="43434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4800" y="1371600"/>
            <a:ext cx="6400800" cy="1569660"/>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for both </a:t>
            </a:r>
            <a:r>
              <a:rPr lang="en-US" sz="2400" i="1" dirty="0" smtClean="0">
                <a:solidFill>
                  <a:srgbClr val="1F497D">
                    <a:lumMod val="20000"/>
                    <a:lumOff val="80000"/>
                  </a:srgbClr>
                </a:solidFill>
                <a:latin typeface="Calibri" pitchFamily="34" charset="0"/>
              </a:rPr>
              <a:t>in vivo</a:t>
            </a:r>
            <a:r>
              <a:rPr lang="en-US" sz="2400" dirty="0" smtClean="0">
                <a:solidFill>
                  <a:srgbClr val="1F497D">
                    <a:lumMod val="20000"/>
                    <a:lumOff val="80000"/>
                  </a:srgbClr>
                </a:solidFill>
                <a:latin typeface="Calibri" pitchFamily="34" charset="0"/>
              </a:rPr>
              <a:t> and </a:t>
            </a:r>
            <a:r>
              <a:rPr lang="en-US" sz="2400" i="1" dirty="0" smtClean="0">
                <a:solidFill>
                  <a:srgbClr val="1F497D">
                    <a:lumMod val="20000"/>
                    <a:lumOff val="80000"/>
                  </a:srgbClr>
                </a:solidFill>
                <a:latin typeface="Calibri" pitchFamily="34" charset="0"/>
              </a:rPr>
              <a:t>in vitro</a:t>
            </a:r>
            <a:r>
              <a:rPr lang="en-US" sz="2400" dirty="0" smtClean="0">
                <a:solidFill>
                  <a:srgbClr val="1F497D">
                    <a:lumMod val="20000"/>
                    <a:lumOff val="80000"/>
                  </a:srgbClr>
                </a:solidFill>
                <a:latin typeface="Calibri" pitchFamily="34" charset="0"/>
              </a:rPr>
              <a:t> transcription</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Very high protein expression </a:t>
            </a:r>
            <a:r>
              <a:rPr lang="en-US" sz="2400" i="1" dirty="0" smtClean="0">
                <a:solidFill>
                  <a:srgbClr val="1F497D">
                    <a:lumMod val="20000"/>
                    <a:lumOff val="80000"/>
                  </a:srgbClr>
                </a:solidFill>
                <a:latin typeface="Calibri" pitchFamily="34" charset="0"/>
              </a:rPr>
              <a:t>in vivo</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Production of </a:t>
            </a:r>
            <a:r>
              <a:rPr lang="en-US" sz="2400" dirty="0" err="1" smtClean="0">
                <a:solidFill>
                  <a:srgbClr val="1F497D">
                    <a:lumMod val="20000"/>
                    <a:lumOff val="80000"/>
                  </a:srgbClr>
                </a:solidFill>
                <a:latin typeface="Calibri" pitchFamily="34" charset="0"/>
              </a:rPr>
              <a:t>tRNAs</a:t>
            </a:r>
            <a:r>
              <a:rPr lang="en-US" sz="2400" dirty="0" smtClean="0">
                <a:solidFill>
                  <a:srgbClr val="1F497D">
                    <a:lumMod val="20000"/>
                    <a:lumOff val="80000"/>
                  </a:srgbClr>
                </a:solidFill>
                <a:latin typeface="Calibri" pitchFamily="34" charset="0"/>
              </a:rPr>
              <a:t>, mRNAs, or </a:t>
            </a:r>
            <a:r>
              <a:rPr lang="en-US" sz="2400" dirty="0" err="1" smtClean="0">
                <a:solidFill>
                  <a:srgbClr val="1F497D">
                    <a:lumMod val="20000"/>
                    <a:lumOff val="80000"/>
                  </a:srgbClr>
                </a:solidFill>
                <a:latin typeface="Calibri" pitchFamily="34" charset="0"/>
              </a:rPr>
              <a:t>ribozymes</a:t>
            </a:r>
            <a:r>
              <a:rPr lang="en-US" sz="2400" dirty="0" smtClean="0">
                <a:solidFill>
                  <a:srgbClr val="1F497D">
                    <a:lumMod val="20000"/>
                    <a:lumOff val="80000"/>
                  </a:srgbClr>
                </a:solidFill>
                <a:latin typeface="Calibri" pitchFamily="34" charset="0"/>
              </a:rPr>
              <a:t>/</a:t>
            </a:r>
            <a:r>
              <a:rPr lang="en-US" sz="2400" dirty="0" err="1" smtClean="0">
                <a:solidFill>
                  <a:srgbClr val="1F497D">
                    <a:lumMod val="20000"/>
                    <a:lumOff val="80000"/>
                  </a:srgbClr>
                </a:solidFill>
                <a:latin typeface="Calibri" pitchFamily="34" charset="0"/>
              </a:rPr>
              <a:t>aptamers</a:t>
            </a:r>
            <a:r>
              <a:rPr lang="en-US" sz="2400" dirty="0" smtClean="0">
                <a:solidFill>
                  <a:srgbClr val="1F497D">
                    <a:lumMod val="20000"/>
                    <a:lumOff val="80000"/>
                  </a:srgbClr>
                </a:solidFill>
                <a:latin typeface="Calibri" pitchFamily="34" charset="0"/>
              </a:rPr>
              <a:t> </a:t>
            </a:r>
            <a:r>
              <a:rPr lang="en-US" sz="2400" i="1" dirty="0" smtClean="0">
                <a:solidFill>
                  <a:srgbClr val="1F497D">
                    <a:lumMod val="20000"/>
                    <a:lumOff val="80000"/>
                  </a:srgbClr>
                </a:solidFill>
                <a:latin typeface="Calibri" pitchFamily="34" charset="0"/>
              </a:rPr>
              <a:t>in vitro</a:t>
            </a:r>
          </a:p>
        </p:txBody>
      </p:sp>
      <p:cxnSp>
        <p:nvCxnSpPr>
          <p:cNvPr id="15" name="Straight Connector 14"/>
          <p:cNvCxnSpPr/>
          <p:nvPr/>
        </p:nvCxnSpPr>
        <p:spPr>
          <a:xfrm rot="10800000">
            <a:off x="1447800" y="3810000"/>
            <a:ext cx="1447800" cy="381000"/>
          </a:xfrm>
          <a:prstGeom prst="line">
            <a:avLst/>
          </a:prstGeom>
          <a:ln w="381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67200" y="3657600"/>
            <a:ext cx="3140090" cy="523220"/>
          </a:xfrm>
          <a:prstGeom prst="rect">
            <a:avLst/>
          </a:prstGeom>
        </p:spPr>
        <p:txBody>
          <a:bodyPr wrap="none">
            <a:spAutoFit/>
          </a:bodyPr>
          <a:lstStyle/>
          <a:p>
            <a:r>
              <a:rPr lang="en-US" sz="2800" b="1" dirty="0" smtClean="0">
                <a:solidFill>
                  <a:schemeClr val="accent3">
                    <a:lumMod val="40000"/>
                    <a:lumOff val="60000"/>
                  </a:schemeClr>
                </a:solidFill>
                <a:latin typeface="Calibri" pitchFamily="34" charset="0"/>
              </a:rPr>
              <a:t>New RNA extension</a:t>
            </a:r>
            <a:endParaRPr lang="en-US" sz="2800" b="1" dirty="0">
              <a:solidFill>
                <a:schemeClr val="accent3">
                  <a:lumMod val="40000"/>
                  <a:lumOff val="60000"/>
                </a:schemeClr>
              </a:solidFill>
            </a:endParaRPr>
          </a:p>
        </p:txBody>
      </p:sp>
      <p:cxnSp>
        <p:nvCxnSpPr>
          <p:cNvPr id="11" name="Straight Connector 10"/>
          <p:cNvCxnSpPr/>
          <p:nvPr/>
        </p:nvCxnSpPr>
        <p:spPr>
          <a:xfrm rot="10800000">
            <a:off x="2895600" y="4191000"/>
            <a:ext cx="1828800" cy="4572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2895600" y="4648200"/>
            <a:ext cx="533402" cy="1588"/>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a:off x="3124200" y="4343400"/>
            <a:ext cx="304800" cy="30480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T7 RNA Polymerase</a:t>
            </a:r>
            <a:endParaRPr lang="en-US" sz="3200" b="1" dirty="0">
              <a:solidFill>
                <a:srgbClr val="1F497D">
                  <a:lumMod val="20000"/>
                  <a:lumOff val="80000"/>
                </a:srgbClr>
              </a:solidFill>
              <a:latin typeface="Rockwell Extra Bold" pitchFamily="18" charset="0"/>
              <a:cs typeface="Arial" pitchFamily="34" charset="0"/>
            </a:endParaRPr>
          </a:p>
        </p:txBody>
      </p:sp>
      <p:sp>
        <p:nvSpPr>
          <p:cNvPr id="17" name="Rectangle 16"/>
          <p:cNvSpPr/>
          <p:nvPr/>
        </p:nvSpPr>
        <p:spPr>
          <a:xfrm>
            <a:off x="304800" y="1371600"/>
            <a:ext cx="6400800" cy="1569660"/>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for both </a:t>
            </a:r>
            <a:r>
              <a:rPr lang="en-US" sz="2400" i="1" dirty="0" smtClean="0">
                <a:solidFill>
                  <a:srgbClr val="1F497D">
                    <a:lumMod val="20000"/>
                    <a:lumOff val="80000"/>
                  </a:srgbClr>
                </a:solidFill>
                <a:latin typeface="Calibri" pitchFamily="34" charset="0"/>
              </a:rPr>
              <a:t>in vivo</a:t>
            </a:r>
            <a:r>
              <a:rPr lang="en-US" sz="2400" dirty="0" smtClean="0">
                <a:solidFill>
                  <a:srgbClr val="1F497D">
                    <a:lumMod val="20000"/>
                    <a:lumOff val="80000"/>
                  </a:srgbClr>
                </a:solidFill>
                <a:latin typeface="Calibri" pitchFamily="34" charset="0"/>
              </a:rPr>
              <a:t> and </a:t>
            </a:r>
            <a:r>
              <a:rPr lang="en-US" sz="2400" i="1" dirty="0" smtClean="0">
                <a:solidFill>
                  <a:srgbClr val="1F497D">
                    <a:lumMod val="20000"/>
                    <a:lumOff val="80000"/>
                  </a:srgbClr>
                </a:solidFill>
                <a:latin typeface="Calibri" pitchFamily="34" charset="0"/>
              </a:rPr>
              <a:t>in vitro</a:t>
            </a:r>
            <a:r>
              <a:rPr lang="en-US" sz="2400" dirty="0" smtClean="0">
                <a:solidFill>
                  <a:srgbClr val="1F497D">
                    <a:lumMod val="20000"/>
                    <a:lumOff val="80000"/>
                  </a:srgbClr>
                </a:solidFill>
                <a:latin typeface="Calibri" pitchFamily="34" charset="0"/>
              </a:rPr>
              <a:t> transcription</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Very high protein expression </a:t>
            </a:r>
            <a:r>
              <a:rPr lang="en-US" sz="2400" i="1" dirty="0" smtClean="0">
                <a:solidFill>
                  <a:srgbClr val="1F497D">
                    <a:lumMod val="20000"/>
                    <a:lumOff val="80000"/>
                  </a:srgbClr>
                </a:solidFill>
                <a:latin typeface="Calibri" pitchFamily="34" charset="0"/>
              </a:rPr>
              <a:t>in vivo</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Production of </a:t>
            </a:r>
            <a:r>
              <a:rPr lang="en-US" sz="2400" dirty="0" err="1" smtClean="0">
                <a:solidFill>
                  <a:srgbClr val="1F497D">
                    <a:lumMod val="20000"/>
                    <a:lumOff val="80000"/>
                  </a:srgbClr>
                </a:solidFill>
                <a:latin typeface="Calibri" pitchFamily="34" charset="0"/>
              </a:rPr>
              <a:t>tRNAs</a:t>
            </a:r>
            <a:r>
              <a:rPr lang="en-US" sz="2400" dirty="0" smtClean="0">
                <a:solidFill>
                  <a:srgbClr val="1F497D">
                    <a:lumMod val="20000"/>
                    <a:lumOff val="80000"/>
                  </a:srgbClr>
                </a:solidFill>
                <a:latin typeface="Calibri" pitchFamily="34" charset="0"/>
              </a:rPr>
              <a:t>, mRNAs, or </a:t>
            </a:r>
            <a:r>
              <a:rPr lang="en-US" sz="2400" dirty="0" err="1" smtClean="0">
                <a:solidFill>
                  <a:srgbClr val="1F497D">
                    <a:lumMod val="20000"/>
                    <a:lumOff val="80000"/>
                  </a:srgbClr>
                </a:solidFill>
                <a:latin typeface="Calibri" pitchFamily="34" charset="0"/>
              </a:rPr>
              <a:t>ribozymes</a:t>
            </a:r>
            <a:r>
              <a:rPr lang="en-US" sz="2400" dirty="0" smtClean="0">
                <a:solidFill>
                  <a:srgbClr val="1F497D">
                    <a:lumMod val="20000"/>
                    <a:lumOff val="80000"/>
                  </a:srgbClr>
                </a:solidFill>
                <a:latin typeface="Calibri" pitchFamily="34" charset="0"/>
              </a:rPr>
              <a:t>/</a:t>
            </a:r>
            <a:r>
              <a:rPr lang="en-US" sz="2400" dirty="0" err="1" smtClean="0">
                <a:solidFill>
                  <a:srgbClr val="1F497D">
                    <a:lumMod val="20000"/>
                    <a:lumOff val="80000"/>
                  </a:srgbClr>
                </a:solidFill>
                <a:latin typeface="Calibri" pitchFamily="34" charset="0"/>
              </a:rPr>
              <a:t>aptamers</a:t>
            </a:r>
            <a:r>
              <a:rPr lang="en-US" sz="2400" dirty="0" smtClean="0">
                <a:solidFill>
                  <a:srgbClr val="1F497D">
                    <a:lumMod val="20000"/>
                    <a:lumOff val="80000"/>
                  </a:srgbClr>
                </a:solidFill>
                <a:latin typeface="Calibri" pitchFamily="34" charset="0"/>
              </a:rPr>
              <a:t> </a:t>
            </a:r>
            <a:r>
              <a:rPr lang="en-US" sz="2400" i="1" dirty="0" smtClean="0">
                <a:solidFill>
                  <a:srgbClr val="1F497D">
                    <a:lumMod val="20000"/>
                    <a:lumOff val="80000"/>
                  </a:srgbClr>
                </a:solidFill>
                <a:latin typeface="Calibri" pitchFamily="34" charset="0"/>
              </a:rPr>
              <a:t>in vitro</a:t>
            </a:r>
          </a:p>
        </p:txBody>
      </p:sp>
      <p:sp>
        <p:nvSpPr>
          <p:cNvPr id="16" name="Rectangle 15"/>
          <p:cNvSpPr/>
          <p:nvPr/>
        </p:nvSpPr>
        <p:spPr>
          <a:xfrm>
            <a:off x="4267200" y="3657600"/>
            <a:ext cx="3144130" cy="523220"/>
          </a:xfrm>
          <a:prstGeom prst="rect">
            <a:avLst/>
          </a:prstGeom>
        </p:spPr>
        <p:txBody>
          <a:bodyPr wrap="none">
            <a:spAutoFit/>
          </a:bodyPr>
          <a:lstStyle/>
          <a:p>
            <a:r>
              <a:rPr lang="en-US" sz="2800" b="1" dirty="0" smtClean="0">
                <a:solidFill>
                  <a:schemeClr val="accent3">
                    <a:lumMod val="40000"/>
                    <a:lumOff val="60000"/>
                  </a:schemeClr>
                </a:solidFill>
                <a:latin typeface="Calibri" pitchFamily="34" charset="0"/>
              </a:rPr>
              <a:t>New </a:t>
            </a:r>
            <a:r>
              <a:rPr lang="en-US" sz="2800" b="1" dirty="0" err="1" smtClean="0">
                <a:solidFill>
                  <a:schemeClr val="accent3">
                    <a:lumMod val="40000"/>
                    <a:lumOff val="60000"/>
                  </a:schemeClr>
                </a:solidFill>
                <a:latin typeface="Calibri" pitchFamily="34" charset="0"/>
              </a:rPr>
              <a:t>ssRNA</a:t>
            </a:r>
            <a:r>
              <a:rPr lang="en-US" sz="2800" b="1" dirty="0" smtClean="0">
                <a:solidFill>
                  <a:schemeClr val="accent3">
                    <a:lumMod val="40000"/>
                    <a:lumOff val="60000"/>
                  </a:schemeClr>
                </a:solidFill>
                <a:latin typeface="Calibri" pitchFamily="34" charset="0"/>
              </a:rPr>
              <a:t> product</a:t>
            </a:r>
            <a:endParaRPr lang="en-US" sz="2800" b="1" dirty="0">
              <a:solidFill>
                <a:schemeClr val="accent3">
                  <a:lumMod val="40000"/>
                  <a:lumOff val="60000"/>
                </a:schemeClr>
              </a:solidFill>
            </a:endParaRPr>
          </a:p>
        </p:txBody>
      </p:sp>
      <p:cxnSp>
        <p:nvCxnSpPr>
          <p:cNvPr id="22" name="Straight Connector 21"/>
          <p:cNvCxnSpPr/>
          <p:nvPr/>
        </p:nvCxnSpPr>
        <p:spPr>
          <a:xfrm rot="10800000">
            <a:off x="2895600" y="4648200"/>
            <a:ext cx="5029200" cy="1588"/>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a:off x="7620000" y="4343400"/>
            <a:ext cx="304800" cy="30480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66800" y="61722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066800" y="6172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2667000" y="5943600"/>
            <a:ext cx="53340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1066806" y="5943600"/>
            <a:ext cx="1600195" cy="1588"/>
          </a:xfrm>
          <a:prstGeom prst="line">
            <a:avLst/>
          </a:prstGeom>
          <a:ln w="3810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a:off x="7696199" y="56388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349514"/>
            <a:ext cx="9144000" cy="707886"/>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Ligases</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3048000" y="2895600"/>
            <a:ext cx="5791200" cy="1200329"/>
          </a:xfrm>
          <a:prstGeom prst="rect">
            <a:avLst/>
          </a:prstGeom>
          <a:noFill/>
          <a:ln w="9525">
            <a:noFill/>
            <a:miter lim="800000"/>
            <a:headEnd/>
            <a:tailEnd/>
          </a:ln>
        </p:spPr>
        <p:txBody>
          <a:bodyPr wrap="square">
            <a:spAutoFit/>
          </a:bodyPr>
          <a:lstStyle/>
          <a:p>
            <a:r>
              <a:rPr lang="en-US" sz="2400" dirty="0" smtClean="0">
                <a:solidFill>
                  <a:schemeClr val="bg1"/>
                </a:solidFill>
                <a:latin typeface="Calibri" pitchFamily="34" charset="0"/>
              </a:rPr>
              <a:t>Join 5’ phosphates to 3’ hydroxyls</a:t>
            </a:r>
          </a:p>
          <a:p>
            <a:r>
              <a:rPr lang="en-US" sz="2400" dirty="0" smtClean="0">
                <a:solidFill>
                  <a:schemeClr val="bg1"/>
                </a:solidFill>
                <a:latin typeface="Calibri" pitchFamily="34" charset="0"/>
              </a:rPr>
              <a:t>Requires energy (not a thermodynamically favorable reaction)</a:t>
            </a:r>
            <a:endParaRPr lang="en-US" sz="2400" dirty="0">
              <a:solidFill>
                <a:schemeClr val="bg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T4 DNA </a:t>
            </a:r>
            <a:r>
              <a:rPr lang="en-US" sz="3200" dirty="0" err="1" smtClean="0">
                <a:solidFill>
                  <a:srgbClr val="1F497D">
                    <a:lumMod val="20000"/>
                    <a:lumOff val="80000"/>
                  </a:srgbClr>
                </a:solidFill>
                <a:latin typeface="Rockwell Extra Bold" pitchFamily="18" charset="0"/>
                <a:cs typeface="Arial" pitchFamily="34" charset="0"/>
              </a:rPr>
              <a:t>Ligase</a:t>
            </a:r>
            <a:endParaRPr lang="en-US" sz="3200" b="1" dirty="0">
              <a:solidFill>
                <a:srgbClr val="1F497D">
                  <a:lumMod val="20000"/>
                  <a:lumOff val="80000"/>
                </a:srgbClr>
              </a:solidFill>
              <a:latin typeface="Rockwell Extra Bold" pitchFamily="18" charset="0"/>
              <a:cs typeface="Arial" pitchFamily="34" charset="0"/>
            </a:endParaRPr>
          </a:p>
        </p:txBody>
      </p:sp>
      <p:sp>
        <p:nvSpPr>
          <p:cNvPr id="17" name="Rectangle 16"/>
          <p:cNvSpPr/>
          <p:nvPr/>
        </p:nvSpPr>
        <p:spPr>
          <a:xfrm>
            <a:off x="304800" y="1066800"/>
            <a:ext cx="8077200" cy="2677656"/>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No homolog in </a:t>
            </a:r>
            <a:r>
              <a:rPr lang="en-US" sz="2400" i="1" dirty="0" smtClean="0">
                <a:solidFill>
                  <a:srgbClr val="1F497D">
                    <a:lumMod val="20000"/>
                    <a:lumOff val="80000"/>
                  </a:srgbClr>
                </a:solidFill>
                <a:latin typeface="Calibri" pitchFamily="34" charset="0"/>
              </a:rPr>
              <a:t>E. coli</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Requires 5’ phosphate and 3’ hydroxyl</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No mismatches or gaps can be present at junction</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Operates on any length of homology (though 1bp is worst)</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Principally used to join DNA ends generated by restriction enzymes</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p:txBody>
      </p:sp>
      <p:sp>
        <p:nvSpPr>
          <p:cNvPr id="4" name="TextBox 3"/>
          <p:cNvSpPr txBox="1"/>
          <p:nvPr/>
        </p:nvSpPr>
        <p:spPr>
          <a:xfrm>
            <a:off x="1905000" y="5798403"/>
            <a:ext cx="54864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CTGCAG</a:t>
            </a:r>
            <a:r>
              <a:rPr lang="en-US" sz="2400" dirty="0" smtClean="0">
                <a:solidFill>
                  <a:schemeClr val="tx2">
                    <a:lumMod val="20000"/>
                    <a:lumOff val="80000"/>
                  </a:schemeClr>
                </a:solidFill>
                <a:latin typeface="Courier New" pitchFamily="49" charset="0"/>
                <a:cs typeface="Courier New" pitchFamily="49" charset="0"/>
              </a:rPr>
              <a:t>gctggcaga…-3’</a:t>
            </a: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GACGTC</a:t>
            </a:r>
            <a:r>
              <a:rPr lang="en-US" sz="2400" dirty="0" smtClean="0">
                <a:solidFill>
                  <a:schemeClr val="tx2">
                    <a:lumMod val="20000"/>
                    <a:lumOff val="80000"/>
                  </a:schemeClr>
                </a:solidFill>
                <a:latin typeface="Courier New" pitchFamily="49" charset="0"/>
                <a:cs typeface="Courier New" pitchFamily="49" charset="0"/>
              </a:rPr>
              <a:t>cgaccgtct…-5’</a:t>
            </a:r>
          </a:p>
        </p:txBody>
      </p:sp>
      <p:sp>
        <p:nvSpPr>
          <p:cNvPr id="5" name="TextBox 4"/>
          <p:cNvSpPr txBox="1"/>
          <p:nvPr/>
        </p:nvSpPr>
        <p:spPr>
          <a:xfrm>
            <a:off x="1219200" y="4122003"/>
            <a:ext cx="2971800" cy="830997"/>
          </a:xfrm>
          <a:prstGeom prst="rect">
            <a:avLst/>
          </a:prstGeom>
          <a:noFill/>
        </p:spPr>
        <p:txBody>
          <a:bodyPr wrap="square" rtlCol="0">
            <a:spAutoFit/>
          </a:bodyPr>
          <a:lstStyle/>
          <a:p>
            <a:r>
              <a:rPr lang="en-US" sz="2400" dirty="0" smtClean="0">
                <a:solidFill>
                  <a:schemeClr val="tx2">
                    <a:lumMod val="20000"/>
                    <a:lumOff val="80000"/>
                  </a:schemeClr>
                </a:solidFill>
                <a:latin typeface="Courier New" pitchFamily="49" charset="0"/>
                <a:cs typeface="Courier New" pitchFamily="49" charset="0"/>
              </a:rPr>
              <a:t>5’-cttcg</a:t>
            </a:r>
            <a:r>
              <a:rPr lang="en-US" sz="2400" dirty="0" smtClean="0">
                <a:solidFill>
                  <a:schemeClr val="accent2">
                    <a:lumMod val="40000"/>
                    <a:lumOff val="60000"/>
                  </a:schemeClr>
                </a:solidFill>
                <a:latin typeface="Courier New" pitchFamily="49" charset="0"/>
                <a:cs typeface="Courier New" pitchFamily="49" charset="0"/>
              </a:rPr>
              <a:t>CTGCA</a:t>
            </a:r>
            <a:endParaRPr lang="en-US" sz="2400" dirty="0" smtClean="0">
              <a:solidFill>
                <a:schemeClr val="tx2">
                  <a:lumMod val="20000"/>
                  <a:lumOff val="80000"/>
                </a:schemeClr>
              </a:solidFill>
              <a:latin typeface="Courier New" pitchFamily="49" charset="0"/>
              <a:cs typeface="Courier New" pitchFamily="49" charset="0"/>
            </a:endParaRPr>
          </a:p>
          <a:p>
            <a:r>
              <a:rPr lang="en-US" sz="2400" dirty="0" smtClean="0">
                <a:solidFill>
                  <a:schemeClr val="tx2">
                    <a:lumMod val="20000"/>
                    <a:lumOff val="80000"/>
                  </a:schemeClr>
                </a:solidFill>
                <a:latin typeface="Courier New" pitchFamily="49" charset="0"/>
                <a:cs typeface="Courier New" pitchFamily="49" charset="0"/>
              </a:rPr>
              <a:t>3’-gaagc</a:t>
            </a:r>
            <a:r>
              <a:rPr lang="en-US" sz="2400" dirty="0" smtClean="0">
                <a:solidFill>
                  <a:schemeClr val="accent2">
                    <a:lumMod val="40000"/>
                    <a:lumOff val="60000"/>
                  </a:schemeClr>
                </a:solidFill>
                <a:latin typeface="Courier New" pitchFamily="49" charset="0"/>
                <a:cs typeface="Courier New" pitchFamily="49" charset="0"/>
              </a:rPr>
              <a:t>G</a:t>
            </a:r>
            <a:endParaRPr lang="en-US" sz="2400" dirty="0" smtClean="0">
              <a:solidFill>
                <a:schemeClr val="tx2">
                  <a:lumMod val="20000"/>
                  <a:lumOff val="80000"/>
                </a:schemeClr>
              </a:solidFill>
              <a:latin typeface="Courier New" pitchFamily="49" charset="0"/>
              <a:cs typeface="Courier New" pitchFamily="49" charset="0"/>
            </a:endParaRPr>
          </a:p>
        </p:txBody>
      </p:sp>
      <p:sp>
        <p:nvSpPr>
          <p:cNvPr id="6" name="Rectangle 5"/>
          <p:cNvSpPr/>
          <p:nvPr/>
        </p:nvSpPr>
        <p:spPr>
          <a:xfrm>
            <a:off x="4842190" y="4579203"/>
            <a:ext cx="3502882" cy="830997"/>
          </a:xfrm>
          <a:prstGeom prst="rect">
            <a:avLst/>
          </a:prstGeom>
        </p:spPr>
        <p:txBody>
          <a:bodyPr wrap="none">
            <a:spAutoFit/>
          </a:bodyPr>
          <a:lstStyle/>
          <a:p>
            <a:r>
              <a:rPr lang="en-US" sz="2400" dirty="0" smtClean="0">
                <a:solidFill>
                  <a:schemeClr val="accent2">
                    <a:lumMod val="40000"/>
                    <a:lumOff val="60000"/>
                  </a:schemeClr>
                </a:solidFill>
                <a:latin typeface="Courier New" pitchFamily="49" charset="0"/>
                <a:cs typeface="Courier New" pitchFamily="49" charset="0"/>
              </a:rPr>
              <a:t>    </a:t>
            </a:r>
            <a:r>
              <a:rPr lang="en-US" sz="2400" dirty="0" err="1" smtClean="0">
                <a:solidFill>
                  <a:schemeClr val="accent2">
                    <a:lumMod val="40000"/>
                    <a:lumOff val="60000"/>
                  </a:schemeClr>
                </a:solidFill>
                <a:latin typeface="Courier New" pitchFamily="49" charset="0"/>
                <a:cs typeface="Courier New" pitchFamily="49" charset="0"/>
              </a:rPr>
              <a:t>G</a:t>
            </a:r>
            <a:r>
              <a:rPr lang="en-US" sz="2400" dirty="0" err="1" smtClean="0">
                <a:solidFill>
                  <a:schemeClr val="tx2">
                    <a:lumMod val="20000"/>
                    <a:lumOff val="80000"/>
                  </a:schemeClr>
                </a:solidFill>
                <a:latin typeface="Courier New" pitchFamily="49" charset="0"/>
                <a:cs typeface="Courier New" pitchFamily="49" charset="0"/>
              </a:rPr>
              <a:t>gctggcaga</a:t>
            </a:r>
            <a:r>
              <a:rPr lang="en-US" sz="2400" dirty="0" smtClean="0">
                <a:solidFill>
                  <a:srgbClr val="1F497D">
                    <a:lumMod val="20000"/>
                    <a:lumOff val="80000"/>
                  </a:srgbClr>
                </a:solidFill>
                <a:latin typeface="Courier New" pitchFamily="49" charset="0"/>
                <a:cs typeface="Courier New" pitchFamily="49" charset="0"/>
              </a:rPr>
              <a:t>…-3’</a:t>
            </a:r>
          </a:p>
          <a:p>
            <a:r>
              <a:rPr lang="en-US" sz="2400" dirty="0" err="1" smtClean="0">
                <a:solidFill>
                  <a:schemeClr val="accent2">
                    <a:lumMod val="40000"/>
                    <a:lumOff val="60000"/>
                  </a:schemeClr>
                </a:solidFill>
                <a:latin typeface="Courier New" pitchFamily="49" charset="0"/>
                <a:cs typeface="Courier New" pitchFamily="49" charset="0"/>
              </a:rPr>
              <a:t>ACGTC</a:t>
            </a:r>
            <a:r>
              <a:rPr lang="en-US" sz="2400" dirty="0" err="1" smtClean="0">
                <a:solidFill>
                  <a:schemeClr val="tx2">
                    <a:lumMod val="20000"/>
                    <a:lumOff val="80000"/>
                  </a:schemeClr>
                </a:solidFill>
                <a:latin typeface="Courier New" pitchFamily="49" charset="0"/>
                <a:cs typeface="Courier New" pitchFamily="49" charset="0"/>
              </a:rPr>
              <a:t>cgaccgtct</a:t>
            </a:r>
            <a:r>
              <a:rPr lang="en-US" sz="2400" dirty="0" smtClean="0">
                <a:solidFill>
                  <a:srgbClr val="1F497D">
                    <a:lumMod val="20000"/>
                    <a:lumOff val="80000"/>
                  </a:srgbClr>
                </a:solidFill>
                <a:latin typeface="Courier New" pitchFamily="49" charset="0"/>
                <a:cs typeface="Courier New" pitchFamily="49" charset="0"/>
              </a:rPr>
              <a:t>…-5</a:t>
            </a:r>
            <a:r>
              <a:rPr lang="en-US" sz="2400" dirty="0">
                <a:solidFill>
                  <a:srgbClr val="1F497D">
                    <a:lumMod val="20000"/>
                    <a:lumOff val="80000"/>
                  </a:srgbClr>
                </a:solidFill>
                <a:latin typeface="Courier New" pitchFamily="49" charset="0"/>
                <a:cs typeface="Courier New" pitchFamily="49" charset="0"/>
              </a:rPr>
              <a:t>’</a:t>
            </a:r>
            <a:endParaRPr lang="en-US" dirty="0"/>
          </a:p>
        </p:txBody>
      </p:sp>
      <p:sp>
        <p:nvSpPr>
          <p:cNvPr id="7" name="Rectangle 6"/>
          <p:cNvSpPr/>
          <p:nvPr/>
        </p:nvSpPr>
        <p:spPr>
          <a:xfrm>
            <a:off x="4156390" y="4503003"/>
            <a:ext cx="492443" cy="707886"/>
          </a:xfrm>
          <a:prstGeom prst="rect">
            <a:avLst/>
          </a:prstGeom>
        </p:spPr>
        <p:txBody>
          <a:bodyPr wrap="none">
            <a:spAutoFit/>
          </a:bodyPr>
          <a:lstStyle/>
          <a:p>
            <a:r>
              <a:rPr lang="en-US" sz="4000" b="1" dirty="0" smtClean="0">
                <a:solidFill>
                  <a:srgbClr val="1F497D">
                    <a:lumMod val="20000"/>
                    <a:lumOff val="80000"/>
                  </a:srgbClr>
                </a:solidFill>
                <a:latin typeface="Courier New" pitchFamily="49" charset="0"/>
                <a:cs typeface="Courier New" pitchFamily="49" charset="0"/>
              </a:rPr>
              <a:t>+</a:t>
            </a:r>
            <a:endParaRPr lang="en-US" sz="4000" b="1" dirty="0"/>
          </a:p>
        </p:txBody>
      </p:sp>
      <p:cxnSp>
        <p:nvCxnSpPr>
          <p:cNvPr id="8" name="Straight Arrow Connector 7"/>
          <p:cNvCxnSpPr/>
          <p:nvPr/>
        </p:nvCxnSpPr>
        <p:spPr>
          <a:xfrm rot="5400000">
            <a:off x="4156390" y="5493603"/>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i="1" dirty="0" smtClean="0">
                <a:solidFill>
                  <a:srgbClr val="1F497D">
                    <a:lumMod val="20000"/>
                    <a:lumOff val="80000"/>
                  </a:srgbClr>
                </a:solidFill>
                <a:latin typeface="Rockwell Extra Bold" pitchFamily="18" charset="0"/>
                <a:cs typeface="Arial" pitchFamily="34" charset="0"/>
              </a:rPr>
              <a:t>E. coli </a:t>
            </a:r>
            <a:r>
              <a:rPr lang="en-US" sz="3200" dirty="0" smtClean="0">
                <a:solidFill>
                  <a:srgbClr val="1F497D">
                    <a:lumMod val="20000"/>
                    <a:lumOff val="80000"/>
                  </a:srgbClr>
                </a:solidFill>
                <a:latin typeface="Rockwell Extra Bold" pitchFamily="18" charset="0"/>
                <a:cs typeface="Arial" pitchFamily="34" charset="0"/>
              </a:rPr>
              <a:t>DNA </a:t>
            </a:r>
            <a:r>
              <a:rPr lang="en-US" sz="3200" dirty="0" err="1" smtClean="0">
                <a:solidFill>
                  <a:srgbClr val="1F497D">
                    <a:lumMod val="20000"/>
                    <a:lumOff val="80000"/>
                  </a:srgbClr>
                </a:solidFill>
                <a:latin typeface="Rockwell Extra Bold" pitchFamily="18" charset="0"/>
                <a:cs typeface="Arial" pitchFamily="34" charset="0"/>
              </a:rPr>
              <a:t>Ligase</a:t>
            </a:r>
            <a:endParaRPr lang="en-US" sz="3200" b="1" dirty="0">
              <a:solidFill>
                <a:srgbClr val="1F497D">
                  <a:lumMod val="20000"/>
                  <a:lumOff val="80000"/>
                </a:srgbClr>
              </a:solidFill>
              <a:latin typeface="Rockwell Extra Bold" pitchFamily="18" charset="0"/>
              <a:cs typeface="Arial" pitchFamily="34" charset="0"/>
            </a:endParaRPr>
          </a:p>
        </p:txBody>
      </p:sp>
      <p:sp>
        <p:nvSpPr>
          <p:cNvPr id="17" name="Rectangle 16"/>
          <p:cNvSpPr/>
          <p:nvPr/>
        </p:nvSpPr>
        <p:spPr>
          <a:xfrm>
            <a:off x="304800" y="1847671"/>
            <a:ext cx="8077200" cy="1569660"/>
          </a:xfrm>
          <a:prstGeom prst="rect">
            <a:avLst/>
          </a:prstGeom>
        </p:spPr>
        <p:txBody>
          <a:bodyPr wrap="square">
            <a:spAutoFit/>
          </a:bodyPr>
          <a:lstStyle/>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Ligase</a:t>
            </a:r>
            <a:r>
              <a:rPr lang="en-US" sz="2400" dirty="0" smtClean="0">
                <a:solidFill>
                  <a:srgbClr val="1F497D">
                    <a:lumMod val="20000"/>
                    <a:lumOff val="80000"/>
                  </a:srgbClr>
                </a:solidFill>
                <a:latin typeface="Calibri" pitchFamily="34" charset="0"/>
              </a:rPr>
              <a:t> involved in repair/replication in all cells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Forms bonds on nicks only</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Requires a 5’ phosphate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Can’t be used to join non-annealed DNA</a:t>
            </a:r>
          </a:p>
        </p:txBody>
      </p:sp>
      <p:cxnSp>
        <p:nvCxnSpPr>
          <p:cNvPr id="9" name="Straight Connector 8"/>
          <p:cNvCxnSpPr/>
          <p:nvPr/>
        </p:nvCxnSpPr>
        <p:spPr>
          <a:xfrm>
            <a:off x="1066800" y="49530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1066800" y="49530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5334001" y="4724398"/>
            <a:ext cx="2667001" cy="1"/>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a:off x="7696201" y="4419599"/>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flipV="1">
            <a:off x="1066800" y="4724397"/>
            <a:ext cx="4267200" cy="2"/>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a:off x="5029198" y="44196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cstate="print"/>
          <a:srcRect/>
          <a:stretch>
            <a:fillRect/>
          </a:stretch>
        </p:blipFill>
        <p:spPr bwMode="auto">
          <a:xfrm>
            <a:off x="0" y="0"/>
            <a:ext cx="9535618" cy="7022206"/>
          </a:xfrm>
          <a:prstGeom prst="rect">
            <a:avLst/>
          </a:prstGeom>
          <a:noFill/>
          <a:ln w="9525">
            <a:noFill/>
            <a:miter lim="800000"/>
            <a:headEnd/>
            <a:tailEnd/>
          </a:ln>
          <a:effectLst/>
        </p:spPr>
      </p:pic>
      <p:sp>
        <p:nvSpPr>
          <p:cNvPr id="3" name="Right Arrow 2"/>
          <p:cNvSpPr/>
          <p:nvPr/>
        </p:nvSpPr>
        <p:spPr>
          <a:xfrm rot="2592262">
            <a:off x="327032" y="3553714"/>
            <a:ext cx="990600" cy="45720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62200" y="6248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81200" y="40386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43600" y="35052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62600" y="10668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76800" y="26670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Ligation Independent Cloning (LIC)</a:t>
            </a:r>
            <a:endParaRPr lang="en-US" sz="3200" b="1" dirty="0">
              <a:solidFill>
                <a:srgbClr val="1F497D">
                  <a:lumMod val="20000"/>
                  <a:lumOff val="80000"/>
                </a:srgbClr>
              </a:solidFill>
              <a:latin typeface="Rockwell Extra Bold" pitchFamily="18" charset="0"/>
              <a:cs typeface="Arial" pitchFamily="34" charset="0"/>
            </a:endParaRPr>
          </a:p>
        </p:txBody>
      </p:sp>
      <p:pic>
        <p:nvPicPr>
          <p:cNvPr id="16" name="Picture 15" descr="LIC figure.png"/>
          <p:cNvPicPr>
            <a:picLocks noChangeAspect="1"/>
          </p:cNvPicPr>
          <p:nvPr/>
        </p:nvPicPr>
        <p:blipFill>
          <a:blip r:embed="rId3" cstate="print"/>
          <a:stretch>
            <a:fillRect/>
          </a:stretch>
        </p:blipFill>
        <p:spPr>
          <a:xfrm>
            <a:off x="1295400" y="1143000"/>
            <a:ext cx="5834493" cy="5403422"/>
          </a:xfrm>
          <a:prstGeom prst="rect">
            <a:avLst/>
          </a:prstGeom>
        </p:spPr>
      </p:pic>
      <p:sp>
        <p:nvSpPr>
          <p:cNvPr id="18" name="Rectangle 17"/>
          <p:cNvSpPr/>
          <p:nvPr/>
        </p:nvSpPr>
        <p:spPr>
          <a:xfrm>
            <a:off x="5562600" y="2286000"/>
            <a:ext cx="3371629" cy="707886"/>
          </a:xfrm>
          <a:prstGeom prst="rect">
            <a:avLst/>
          </a:prstGeom>
        </p:spPr>
        <p:txBody>
          <a:bodyPr wrap="none">
            <a:spAutoFit/>
          </a:bodyPr>
          <a:lstStyle/>
          <a:p>
            <a:r>
              <a:rPr lang="en-US" sz="4000" b="1" dirty="0" smtClean="0">
                <a:solidFill>
                  <a:schemeClr val="accent2">
                    <a:lumMod val="20000"/>
                    <a:lumOff val="80000"/>
                  </a:schemeClr>
                </a:solidFill>
                <a:latin typeface="Calibri" pitchFamily="34" charset="0"/>
              </a:rPr>
              <a:t>14bp overhang</a:t>
            </a:r>
            <a:endParaRPr lang="en-US" sz="4000" b="1" dirty="0">
              <a:solidFill>
                <a:schemeClr val="accent2">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err="1" smtClean="0">
                <a:solidFill>
                  <a:srgbClr val="1F497D">
                    <a:lumMod val="20000"/>
                    <a:lumOff val="80000"/>
                  </a:srgbClr>
                </a:solidFill>
                <a:latin typeface="Rockwell Extra Bold" pitchFamily="18" charset="0"/>
                <a:cs typeface="Arial" pitchFamily="34" charset="0"/>
              </a:rPr>
              <a:t>Taq</a:t>
            </a:r>
            <a:r>
              <a:rPr lang="en-US" sz="3200" dirty="0" smtClean="0">
                <a:solidFill>
                  <a:srgbClr val="1F497D">
                    <a:lumMod val="20000"/>
                    <a:lumOff val="80000"/>
                  </a:srgbClr>
                </a:solidFill>
                <a:latin typeface="Rockwell Extra Bold" pitchFamily="18" charset="0"/>
                <a:cs typeface="Arial" pitchFamily="34" charset="0"/>
              </a:rPr>
              <a:t> DNA </a:t>
            </a:r>
            <a:r>
              <a:rPr lang="en-US" sz="3200" dirty="0" err="1" smtClean="0">
                <a:solidFill>
                  <a:srgbClr val="1F497D">
                    <a:lumMod val="20000"/>
                    <a:lumOff val="80000"/>
                  </a:srgbClr>
                </a:solidFill>
                <a:latin typeface="Rockwell Extra Bold" pitchFamily="18" charset="0"/>
                <a:cs typeface="Arial" pitchFamily="34" charset="0"/>
              </a:rPr>
              <a:t>Ligase</a:t>
            </a:r>
            <a:endParaRPr lang="en-US" sz="3200" b="1" dirty="0">
              <a:solidFill>
                <a:srgbClr val="1F497D">
                  <a:lumMod val="20000"/>
                  <a:lumOff val="80000"/>
                </a:srgbClr>
              </a:solidFill>
              <a:latin typeface="Rockwell Extra Bold" pitchFamily="18" charset="0"/>
              <a:cs typeface="Arial" pitchFamily="34" charset="0"/>
            </a:endParaRPr>
          </a:p>
        </p:txBody>
      </p:sp>
      <p:sp>
        <p:nvSpPr>
          <p:cNvPr id="17" name="Rectangle 16"/>
          <p:cNvSpPr/>
          <p:nvPr/>
        </p:nvSpPr>
        <p:spPr>
          <a:xfrm>
            <a:off x="685800" y="2076271"/>
            <a:ext cx="8077200" cy="2677656"/>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From </a:t>
            </a:r>
            <a:r>
              <a:rPr lang="en-US" sz="2400" i="1" dirty="0" err="1" smtClean="0">
                <a:solidFill>
                  <a:srgbClr val="1F497D">
                    <a:lumMod val="20000"/>
                    <a:lumOff val="80000"/>
                  </a:srgbClr>
                </a:solidFill>
                <a:latin typeface="Calibri" pitchFamily="34" charset="0"/>
              </a:rPr>
              <a:t>Thermus</a:t>
            </a:r>
            <a:r>
              <a:rPr lang="en-US" sz="2400" i="1" dirty="0" smtClean="0">
                <a:solidFill>
                  <a:srgbClr val="1F497D">
                    <a:lumMod val="20000"/>
                    <a:lumOff val="80000"/>
                  </a:srgbClr>
                </a:solidFill>
                <a:latin typeface="Calibri" pitchFamily="34" charset="0"/>
              </a:rPr>
              <a:t> </a:t>
            </a:r>
            <a:r>
              <a:rPr lang="en-US" sz="2400" i="1" dirty="0" err="1" smtClean="0">
                <a:solidFill>
                  <a:srgbClr val="1F497D">
                    <a:lumMod val="20000"/>
                    <a:lumOff val="80000"/>
                  </a:srgbClr>
                </a:solidFill>
                <a:latin typeface="Calibri" pitchFamily="34" charset="0"/>
              </a:rPr>
              <a:t>aquaticus</a:t>
            </a:r>
            <a:r>
              <a:rPr lang="en-US" sz="2400" i="1" dirty="0" smtClean="0">
                <a:solidFill>
                  <a:srgbClr val="1F497D">
                    <a:lumMod val="20000"/>
                    <a:lumOff val="80000"/>
                  </a:srgbClr>
                </a:solidFill>
                <a:latin typeface="Calibri" pitchFamily="34" charset="0"/>
              </a:rPr>
              <a:t> </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Biochemically the same as </a:t>
            </a:r>
            <a:r>
              <a:rPr lang="en-US" sz="2400" i="1" dirty="0" smtClean="0">
                <a:solidFill>
                  <a:srgbClr val="1F497D">
                    <a:lumMod val="20000"/>
                    <a:lumOff val="80000"/>
                  </a:srgbClr>
                </a:solidFill>
                <a:latin typeface="Calibri" pitchFamily="34" charset="0"/>
              </a:rPr>
              <a:t>E. coli </a:t>
            </a:r>
            <a:r>
              <a:rPr lang="en-US" sz="2400" dirty="0" smtClean="0">
                <a:solidFill>
                  <a:srgbClr val="1F497D">
                    <a:lumMod val="20000"/>
                    <a:lumOff val="80000"/>
                  </a:srgbClr>
                </a:solidFill>
                <a:latin typeface="Calibri" pitchFamily="34" charset="0"/>
              </a:rPr>
              <a:t>DNA </a:t>
            </a:r>
            <a:r>
              <a:rPr lang="en-US" sz="2400" dirty="0" err="1" smtClean="0">
                <a:solidFill>
                  <a:srgbClr val="1F497D">
                    <a:lumMod val="20000"/>
                    <a:lumOff val="80000"/>
                  </a:srgbClr>
                </a:solidFill>
                <a:latin typeface="Calibri" pitchFamily="34" charset="0"/>
              </a:rPr>
              <a:t>ligase</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But </a:t>
            </a:r>
            <a:r>
              <a:rPr lang="en-US" sz="2400" dirty="0" err="1" smtClean="0">
                <a:solidFill>
                  <a:srgbClr val="1F497D">
                    <a:lumMod val="20000"/>
                    <a:lumOff val="80000"/>
                  </a:srgbClr>
                </a:solidFill>
                <a:latin typeface="Calibri" pitchFamily="34" charset="0"/>
              </a:rPr>
              <a:t>thermostable</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in the </a:t>
            </a:r>
            <a:r>
              <a:rPr lang="en-US" sz="2400" dirty="0" err="1" smtClean="0">
                <a:solidFill>
                  <a:srgbClr val="1F497D">
                    <a:lumMod val="20000"/>
                    <a:lumOff val="80000"/>
                  </a:srgbClr>
                </a:solidFill>
                <a:latin typeface="Calibri" pitchFamily="34" charset="0"/>
              </a:rPr>
              <a:t>Ligase</a:t>
            </a:r>
            <a:r>
              <a:rPr lang="en-US" sz="2400" dirty="0" smtClean="0">
                <a:solidFill>
                  <a:srgbClr val="1F497D">
                    <a:lumMod val="20000"/>
                    <a:lumOff val="80000"/>
                  </a:srgbClr>
                </a:solidFill>
                <a:latin typeface="Calibri" pitchFamily="34" charset="0"/>
              </a:rPr>
              <a:t> Chain Reaction (LCR)</a:t>
            </a:r>
          </a:p>
          <a:p>
            <a:pPr marL="914400" lvl="1" indent="-457200">
              <a:buFont typeface="Wingdings" pitchFamily="2" charset="2"/>
              <a:buChar char="§"/>
            </a:pPr>
            <a:r>
              <a:rPr lang="en-US" sz="2400" dirty="0" smtClean="0">
                <a:solidFill>
                  <a:srgbClr val="1F497D">
                    <a:lumMod val="20000"/>
                    <a:lumOff val="80000"/>
                  </a:srgbClr>
                </a:solidFill>
                <a:latin typeface="Calibri" pitchFamily="34" charset="0"/>
              </a:rPr>
              <a:t>Similar temperature program to PCR</a:t>
            </a:r>
          </a:p>
          <a:p>
            <a:pPr marL="914400" lvl="1" indent="-457200">
              <a:buFont typeface="Wingdings" pitchFamily="2" charset="2"/>
              <a:buChar char="§"/>
            </a:pPr>
            <a:r>
              <a:rPr lang="en-US" sz="2400" dirty="0" smtClean="0">
                <a:solidFill>
                  <a:srgbClr val="1F497D">
                    <a:lumMod val="20000"/>
                    <a:lumOff val="80000"/>
                  </a:srgbClr>
                </a:solidFill>
                <a:latin typeface="Calibri" pitchFamily="34" charset="0"/>
              </a:rPr>
              <a:t>Used to detect polymorphisms</a:t>
            </a:r>
          </a:p>
          <a:p>
            <a:pPr marL="914400" lvl="1" indent="-457200">
              <a:buFont typeface="Wingdings" pitchFamily="2" charset="2"/>
              <a:buChar char="§"/>
            </a:pPr>
            <a:r>
              <a:rPr lang="en-US" sz="2400" dirty="0" smtClean="0">
                <a:solidFill>
                  <a:srgbClr val="1F497D">
                    <a:lumMod val="20000"/>
                    <a:lumOff val="80000"/>
                  </a:srgbClr>
                </a:solidFill>
                <a:latin typeface="Calibri" pitchFamily="34" charset="0"/>
              </a:rPr>
              <a:t>Used in some protocols of gene synthesis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LCR:  </a:t>
            </a:r>
            <a:r>
              <a:rPr lang="en-US" sz="3200" dirty="0" err="1" smtClean="0">
                <a:solidFill>
                  <a:srgbClr val="1F497D">
                    <a:lumMod val="20000"/>
                    <a:lumOff val="80000"/>
                  </a:srgbClr>
                </a:solidFill>
                <a:latin typeface="Rockwell Extra Bold" pitchFamily="18" charset="0"/>
                <a:cs typeface="Arial" pitchFamily="34" charset="0"/>
              </a:rPr>
              <a:t>Ligase</a:t>
            </a:r>
            <a:r>
              <a:rPr lang="en-US" sz="3200" dirty="0" smtClean="0">
                <a:solidFill>
                  <a:srgbClr val="1F497D">
                    <a:lumMod val="20000"/>
                    <a:lumOff val="80000"/>
                  </a:srgbClr>
                </a:solidFill>
                <a:latin typeface="Rockwell Extra Bold" pitchFamily="18" charset="0"/>
                <a:cs typeface="Arial" pitchFamily="34" charset="0"/>
              </a:rPr>
              <a:t> Chain Reaction</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4" name="Straight Connector 3"/>
          <p:cNvCxnSpPr/>
          <p:nvPr/>
        </p:nvCxnSpPr>
        <p:spPr>
          <a:xfrm>
            <a:off x="1066800" y="37338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1066800" y="37338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7696201" y="3200399"/>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066800" y="3505199"/>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2743200" y="2286000"/>
            <a:ext cx="1447802" cy="158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3886200" y="1981201"/>
            <a:ext cx="304800" cy="30480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00598" y="2285999"/>
            <a:ext cx="1447802" cy="158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a:off x="5943598" y="1981200"/>
            <a:ext cx="304800" cy="304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00598" y="4951412"/>
            <a:ext cx="1447802" cy="158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4800600" y="4952999"/>
            <a:ext cx="304800" cy="3048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43200" y="4951413"/>
            <a:ext cx="1447802" cy="158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2743202" y="4953000"/>
            <a:ext cx="304800" cy="3048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0"/>
            <a:ext cx="9144000" cy="707886"/>
          </a:xfrm>
          <a:prstGeom prst="rect">
            <a:avLst/>
          </a:prstGeom>
          <a:noFill/>
          <a:ln w="9525">
            <a:noFill/>
            <a:miter lim="800000"/>
            <a:headEnd/>
            <a:tailEnd/>
          </a:ln>
        </p:spPr>
        <p:txBody>
          <a:bodyPr wrap="square">
            <a:spAutoFit/>
          </a:bodyPr>
          <a:lstStyle/>
          <a:p>
            <a:pPr algn="ctr"/>
            <a:r>
              <a:rPr lang="en-US" sz="4000" dirty="0">
                <a:solidFill>
                  <a:srgbClr val="1F497D">
                    <a:lumMod val="20000"/>
                    <a:lumOff val="80000"/>
                  </a:srgbClr>
                </a:solidFill>
                <a:latin typeface="Rockwell Extra Bold" pitchFamily="18" charset="0"/>
                <a:cs typeface="Arial" pitchFamily="34" charset="0"/>
              </a:rPr>
              <a:t>Restriction </a:t>
            </a:r>
            <a:r>
              <a:rPr lang="en-US" sz="4000" dirty="0" err="1">
                <a:solidFill>
                  <a:srgbClr val="1F497D">
                    <a:lumMod val="20000"/>
                    <a:lumOff val="80000"/>
                  </a:srgbClr>
                </a:solidFill>
                <a:latin typeface="Rockwell Extra Bold" pitchFamily="18" charset="0"/>
                <a:cs typeface="Arial" pitchFamily="34" charset="0"/>
              </a:rPr>
              <a:t>Endonucleases</a:t>
            </a:r>
            <a:endParaRPr lang="en-US" sz="4000" dirty="0">
              <a:solidFill>
                <a:srgbClr val="1F497D">
                  <a:lumMod val="20000"/>
                  <a:lumOff val="80000"/>
                </a:srgbClr>
              </a:solidFill>
              <a:latin typeface="Rockwell Extra Bold" pitchFamily="18" charset="0"/>
              <a:cs typeface="Arial" pitchFamily="34" charset="0"/>
            </a:endParaRPr>
          </a:p>
        </p:txBody>
      </p:sp>
      <p:sp>
        <p:nvSpPr>
          <p:cNvPr id="5" name="Rectangle 4"/>
          <p:cNvSpPr/>
          <p:nvPr/>
        </p:nvSpPr>
        <p:spPr>
          <a:xfrm>
            <a:off x="609600" y="6248400"/>
            <a:ext cx="8077200" cy="461665"/>
          </a:xfrm>
          <a:prstGeom prst="rect">
            <a:avLst/>
          </a:prstGeom>
        </p:spPr>
        <p:txBody>
          <a:bodyPr wrap="square">
            <a:spAutoFit/>
          </a:bodyPr>
          <a:lstStyle/>
          <a:p>
            <a:r>
              <a:rPr lang="en-US" sz="1200" dirty="0" smtClean="0">
                <a:solidFill>
                  <a:schemeClr val="tx2">
                    <a:lumMod val="20000"/>
                    <a:lumOff val="80000"/>
                  </a:schemeClr>
                </a:solidFill>
              </a:rPr>
              <a:t>A nomenclature for restriction enzymes, DNA </a:t>
            </a:r>
            <a:r>
              <a:rPr lang="en-US" sz="1200" dirty="0" err="1" smtClean="0">
                <a:solidFill>
                  <a:schemeClr val="tx2">
                    <a:lumMod val="20000"/>
                    <a:lumOff val="80000"/>
                  </a:schemeClr>
                </a:solidFill>
              </a:rPr>
              <a:t>methyltransferases</a:t>
            </a:r>
            <a:r>
              <a:rPr lang="en-US" sz="1200" dirty="0" smtClean="0">
                <a:solidFill>
                  <a:schemeClr val="tx2">
                    <a:lumMod val="20000"/>
                    <a:lumOff val="80000"/>
                  </a:schemeClr>
                </a:solidFill>
              </a:rPr>
              <a:t>, homing </a:t>
            </a:r>
            <a:r>
              <a:rPr lang="en-US" sz="1200" dirty="0" err="1" smtClean="0">
                <a:solidFill>
                  <a:schemeClr val="tx2">
                    <a:lumMod val="20000"/>
                    <a:lumOff val="80000"/>
                  </a:schemeClr>
                </a:solidFill>
              </a:rPr>
              <a:t>endonucleases</a:t>
            </a:r>
            <a:r>
              <a:rPr lang="en-US" sz="1200" dirty="0" smtClean="0">
                <a:solidFill>
                  <a:schemeClr val="tx2">
                    <a:lumMod val="20000"/>
                    <a:lumOff val="80000"/>
                  </a:schemeClr>
                </a:solidFill>
              </a:rPr>
              <a:t> and their genes</a:t>
            </a:r>
          </a:p>
          <a:p>
            <a:r>
              <a:rPr lang="en-US" sz="1200" dirty="0" smtClean="0">
                <a:solidFill>
                  <a:schemeClr val="tx2">
                    <a:lumMod val="20000"/>
                    <a:lumOff val="80000"/>
                  </a:schemeClr>
                </a:solidFill>
              </a:rPr>
              <a:t>PMID: 12654995</a:t>
            </a:r>
            <a:endParaRPr lang="en-US" sz="1200" dirty="0">
              <a:solidFill>
                <a:schemeClr val="tx2">
                  <a:lumMod val="20000"/>
                  <a:lumOff val="80000"/>
                </a:schemeClr>
              </a:solidFill>
            </a:endParaRPr>
          </a:p>
        </p:txBody>
      </p:sp>
      <p:graphicFrame>
        <p:nvGraphicFramePr>
          <p:cNvPr id="6" name="Diagram 5"/>
          <p:cNvGraphicFramePr/>
          <p:nvPr/>
        </p:nvGraphicFramePr>
        <p:xfrm>
          <a:off x="1524000" y="914400"/>
          <a:ext cx="6553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LCR:  </a:t>
            </a:r>
            <a:r>
              <a:rPr lang="en-US" sz="3200" dirty="0" err="1" smtClean="0">
                <a:solidFill>
                  <a:srgbClr val="1F497D">
                    <a:lumMod val="20000"/>
                    <a:lumOff val="80000"/>
                  </a:srgbClr>
                </a:solidFill>
                <a:latin typeface="Rockwell Extra Bold" pitchFamily="18" charset="0"/>
                <a:cs typeface="Arial" pitchFamily="34" charset="0"/>
              </a:rPr>
              <a:t>Ligase</a:t>
            </a:r>
            <a:r>
              <a:rPr lang="en-US" sz="3200" dirty="0" smtClean="0">
                <a:solidFill>
                  <a:srgbClr val="1F497D">
                    <a:lumMod val="20000"/>
                    <a:lumOff val="80000"/>
                  </a:srgbClr>
                </a:solidFill>
                <a:latin typeface="Rockwell Extra Bold" pitchFamily="18" charset="0"/>
                <a:cs typeface="Arial" pitchFamily="34" charset="0"/>
              </a:rPr>
              <a:t> Chain Reaction</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4" name="Straight Connector 3"/>
          <p:cNvCxnSpPr/>
          <p:nvPr/>
        </p:nvCxnSpPr>
        <p:spPr>
          <a:xfrm>
            <a:off x="1066800" y="37338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1066800" y="37338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7696201" y="5561011"/>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066800" y="5865811"/>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2743200" y="2286000"/>
            <a:ext cx="1447802" cy="158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3886200" y="1981201"/>
            <a:ext cx="304800" cy="30480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00598" y="2285999"/>
            <a:ext cx="1447802" cy="158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a:off x="5943598" y="1981200"/>
            <a:ext cx="304800" cy="304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00598" y="4951412"/>
            <a:ext cx="1447802" cy="158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4800600" y="4952999"/>
            <a:ext cx="304800" cy="3048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743200" y="4951413"/>
            <a:ext cx="1447802" cy="158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2743202" y="4953000"/>
            <a:ext cx="304800" cy="3048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LCR:  </a:t>
            </a:r>
            <a:r>
              <a:rPr lang="en-US" sz="3200" dirty="0" err="1" smtClean="0">
                <a:solidFill>
                  <a:srgbClr val="1F497D">
                    <a:lumMod val="20000"/>
                    <a:lumOff val="80000"/>
                  </a:srgbClr>
                </a:solidFill>
                <a:latin typeface="Rockwell Extra Bold" pitchFamily="18" charset="0"/>
                <a:cs typeface="Arial" pitchFamily="34" charset="0"/>
              </a:rPr>
              <a:t>Ligase</a:t>
            </a:r>
            <a:r>
              <a:rPr lang="en-US" sz="3200" dirty="0" smtClean="0">
                <a:solidFill>
                  <a:srgbClr val="1F497D">
                    <a:lumMod val="20000"/>
                    <a:lumOff val="80000"/>
                  </a:srgbClr>
                </a:solidFill>
                <a:latin typeface="Rockwell Extra Bold" pitchFamily="18" charset="0"/>
                <a:cs typeface="Arial" pitchFamily="34" charset="0"/>
              </a:rPr>
              <a:t> Chain Reaction</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4" name="Straight Connector 3"/>
          <p:cNvCxnSpPr/>
          <p:nvPr/>
        </p:nvCxnSpPr>
        <p:spPr>
          <a:xfrm>
            <a:off x="1066800" y="2820989"/>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1066800" y="2820989"/>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7696201" y="4648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066800" y="49530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3352798" y="2514600"/>
            <a:ext cx="1447802" cy="158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4495798" y="2209801"/>
            <a:ext cx="304800" cy="30480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00598" y="2514599"/>
            <a:ext cx="1447802" cy="158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a:off x="5943598" y="2209800"/>
            <a:ext cx="304800" cy="304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00598" y="5257801"/>
            <a:ext cx="1447802" cy="158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4800600" y="5259388"/>
            <a:ext cx="304800" cy="3048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352798" y="5257802"/>
            <a:ext cx="1447802" cy="158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3352800" y="5259389"/>
            <a:ext cx="304800" cy="3048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3352798" y="5257800"/>
            <a:ext cx="2895602" cy="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3352800" y="2514601"/>
            <a:ext cx="2895600" cy="158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LCR:  </a:t>
            </a:r>
            <a:r>
              <a:rPr lang="en-US" sz="3200" dirty="0" err="1" smtClean="0">
                <a:solidFill>
                  <a:srgbClr val="1F497D">
                    <a:lumMod val="20000"/>
                    <a:lumOff val="80000"/>
                  </a:srgbClr>
                </a:solidFill>
                <a:latin typeface="Rockwell Extra Bold" pitchFamily="18" charset="0"/>
                <a:cs typeface="Arial" pitchFamily="34" charset="0"/>
              </a:rPr>
              <a:t>Ligase</a:t>
            </a:r>
            <a:r>
              <a:rPr lang="en-US" sz="3200" dirty="0" smtClean="0">
                <a:solidFill>
                  <a:srgbClr val="1F497D">
                    <a:lumMod val="20000"/>
                    <a:lumOff val="80000"/>
                  </a:srgbClr>
                </a:solidFill>
                <a:latin typeface="Rockwell Extra Bold" pitchFamily="18" charset="0"/>
                <a:cs typeface="Arial" pitchFamily="34" charset="0"/>
              </a:rPr>
              <a:t> Chain Reaction</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4" name="Straight Connector 3"/>
          <p:cNvCxnSpPr/>
          <p:nvPr/>
        </p:nvCxnSpPr>
        <p:spPr>
          <a:xfrm>
            <a:off x="1066800" y="2820989"/>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1066800" y="2820989"/>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7696201" y="46482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066800" y="49530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a:off x="5943598" y="2209800"/>
            <a:ext cx="304800" cy="304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3352800" y="5259389"/>
            <a:ext cx="304800" cy="3048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3352798" y="5257800"/>
            <a:ext cx="2895602" cy="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3352800" y="2514601"/>
            <a:ext cx="2895600" cy="158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LCR:  </a:t>
            </a:r>
            <a:r>
              <a:rPr lang="en-US" sz="3200" dirty="0" err="1" smtClean="0">
                <a:solidFill>
                  <a:srgbClr val="1F497D">
                    <a:lumMod val="20000"/>
                    <a:lumOff val="80000"/>
                  </a:srgbClr>
                </a:solidFill>
                <a:latin typeface="Rockwell Extra Bold" pitchFamily="18" charset="0"/>
                <a:cs typeface="Arial" pitchFamily="34" charset="0"/>
              </a:rPr>
              <a:t>Ligase</a:t>
            </a:r>
            <a:r>
              <a:rPr lang="en-US" sz="3200" dirty="0" smtClean="0">
                <a:solidFill>
                  <a:srgbClr val="1F497D">
                    <a:lumMod val="20000"/>
                    <a:lumOff val="80000"/>
                  </a:srgbClr>
                </a:solidFill>
                <a:latin typeface="Rockwell Extra Bold" pitchFamily="18" charset="0"/>
                <a:cs typeface="Arial" pitchFamily="34" charset="0"/>
              </a:rPr>
              <a:t> Chain Reaction</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4" name="Straight Connector 3"/>
          <p:cNvCxnSpPr/>
          <p:nvPr/>
        </p:nvCxnSpPr>
        <p:spPr>
          <a:xfrm>
            <a:off x="4953000" y="3581399"/>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4953000" y="3581399"/>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3505201" y="4419600"/>
            <a:ext cx="304800" cy="304800"/>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3124200" y="4724400"/>
            <a:ext cx="6934200" cy="1588"/>
          </a:xfrm>
          <a:prstGeom prst="line">
            <a:avLst/>
          </a:prstGeom>
          <a:ln w="381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a:off x="5943598" y="2209800"/>
            <a:ext cx="304800" cy="304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3352800" y="5259389"/>
            <a:ext cx="304800" cy="3048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1066802" y="1371601"/>
            <a:ext cx="1447802" cy="158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a:off x="2209802" y="1066802"/>
            <a:ext cx="304800" cy="30480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3124200" y="1371600"/>
            <a:ext cx="1447802" cy="158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a:off x="4267200" y="1066801"/>
            <a:ext cx="304800" cy="304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1371600"/>
            <a:ext cx="1447802" cy="158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7315202" y="1373187"/>
            <a:ext cx="304800" cy="3048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257802" y="1371601"/>
            <a:ext cx="1447802" cy="158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5257804" y="1373188"/>
            <a:ext cx="304800" cy="3048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3352798" y="5257800"/>
            <a:ext cx="2895602" cy="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3352800" y="2514601"/>
            <a:ext cx="2895600" cy="158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LCR:  </a:t>
            </a:r>
            <a:r>
              <a:rPr lang="en-US" sz="3200" dirty="0" err="1" smtClean="0">
                <a:solidFill>
                  <a:srgbClr val="1F497D">
                    <a:lumMod val="20000"/>
                    <a:lumOff val="80000"/>
                  </a:srgbClr>
                </a:solidFill>
                <a:latin typeface="Rockwell Extra Bold" pitchFamily="18" charset="0"/>
                <a:cs typeface="Arial" pitchFamily="34" charset="0"/>
              </a:rPr>
              <a:t>Ligase</a:t>
            </a:r>
            <a:r>
              <a:rPr lang="en-US" sz="3200" dirty="0" smtClean="0">
                <a:solidFill>
                  <a:srgbClr val="1F497D">
                    <a:lumMod val="20000"/>
                    <a:lumOff val="80000"/>
                  </a:srgbClr>
                </a:solidFill>
                <a:latin typeface="Rockwell Extra Bold" pitchFamily="18" charset="0"/>
                <a:cs typeface="Arial" pitchFamily="34" charset="0"/>
              </a:rPr>
              <a:t> Chain Reaction</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12" name="Straight Connector 11"/>
          <p:cNvCxnSpPr/>
          <p:nvPr/>
        </p:nvCxnSpPr>
        <p:spPr>
          <a:xfrm rot="5400000" flipH="1">
            <a:off x="5943598" y="2209800"/>
            <a:ext cx="304800" cy="304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3352800" y="5259389"/>
            <a:ext cx="304800" cy="3048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3352798" y="4953001"/>
            <a:ext cx="1447802" cy="1588"/>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a:off x="4495798" y="4648202"/>
            <a:ext cx="304800" cy="30480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00600" y="4953000"/>
            <a:ext cx="1447802" cy="158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a:off x="5943600" y="4648201"/>
            <a:ext cx="304800" cy="304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0602" y="2817812"/>
            <a:ext cx="1447802" cy="158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4800604" y="2819399"/>
            <a:ext cx="304800" cy="3048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52800" y="2817813"/>
            <a:ext cx="1447802" cy="158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3352802" y="2819400"/>
            <a:ext cx="304800" cy="3048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3352798" y="5257800"/>
            <a:ext cx="2895602" cy="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3352800" y="2514601"/>
            <a:ext cx="2895600" cy="158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LCR:  </a:t>
            </a:r>
            <a:r>
              <a:rPr lang="en-US" sz="3200" dirty="0" err="1" smtClean="0">
                <a:solidFill>
                  <a:srgbClr val="1F497D">
                    <a:lumMod val="20000"/>
                    <a:lumOff val="80000"/>
                  </a:srgbClr>
                </a:solidFill>
                <a:latin typeface="Rockwell Extra Bold" pitchFamily="18" charset="0"/>
                <a:cs typeface="Arial" pitchFamily="34" charset="0"/>
              </a:rPr>
              <a:t>Ligase</a:t>
            </a:r>
            <a:r>
              <a:rPr lang="en-US" sz="3200" dirty="0" smtClean="0">
                <a:solidFill>
                  <a:srgbClr val="1F497D">
                    <a:lumMod val="20000"/>
                    <a:lumOff val="80000"/>
                  </a:srgbClr>
                </a:solidFill>
                <a:latin typeface="Rockwell Extra Bold" pitchFamily="18" charset="0"/>
                <a:cs typeface="Arial" pitchFamily="34" charset="0"/>
              </a:rPr>
              <a:t> Chain Reaction</a:t>
            </a:r>
            <a:endParaRPr lang="en-US" sz="3200" b="1" dirty="0">
              <a:solidFill>
                <a:srgbClr val="1F497D">
                  <a:lumMod val="20000"/>
                  <a:lumOff val="80000"/>
                </a:srgbClr>
              </a:solidFill>
              <a:latin typeface="Rockwell Extra Bold" pitchFamily="18" charset="0"/>
              <a:cs typeface="Arial" pitchFamily="34" charset="0"/>
            </a:endParaRPr>
          </a:p>
        </p:txBody>
      </p:sp>
      <p:cxnSp>
        <p:nvCxnSpPr>
          <p:cNvPr id="12" name="Straight Connector 11"/>
          <p:cNvCxnSpPr/>
          <p:nvPr/>
        </p:nvCxnSpPr>
        <p:spPr>
          <a:xfrm rot="5400000" flipH="1">
            <a:off x="5943598" y="2209800"/>
            <a:ext cx="304800" cy="304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3352800" y="5259389"/>
            <a:ext cx="304800" cy="3048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352800" y="2819400"/>
            <a:ext cx="2895602" cy="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a:off x="3352800" y="4951412"/>
            <a:ext cx="2895600" cy="158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a:off x="5943598" y="4646611"/>
            <a:ext cx="304800" cy="304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3352802" y="2820989"/>
            <a:ext cx="304800" cy="30480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T4 RNA </a:t>
            </a:r>
            <a:r>
              <a:rPr lang="en-US" sz="3200" dirty="0" err="1" smtClean="0">
                <a:solidFill>
                  <a:srgbClr val="1F497D">
                    <a:lumMod val="20000"/>
                    <a:lumOff val="80000"/>
                  </a:srgbClr>
                </a:solidFill>
                <a:latin typeface="Rockwell Extra Bold" pitchFamily="18" charset="0"/>
                <a:cs typeface="Arial" pitchFamily="34" charset="0"/>
              </a:rPr>
              <a:t>Ligase</a:t>
            </a:r>
            <a:endParaRPr lang="en-US" sz="3200" b="1" dirty="0">
              <a:solidFill>
                <a:srgbClr val="1F497D">
                  <a:lumMod val="20000"/>
                  <a:lumOff val="80000"/>
                </a:srgbClr>
              </a:solidFill>
              <a:latin typeface="Rockwell Extra Bold" pitchFamily="18" charset="0"/>
              <a:cs typeface="Arial" pitchFamily="34" charset="0"/>
            </a:endParaRPr>
          </a:p>
        </p:txBody>
      </p:sp>
      <p:sp>
        <p:nvSpPr>
          <p:cNvPr id="13" name="Rectangle 12"/>
          <p:cNvSpPr/>
          <p:nvPr/>
        </p:nvSpPr>
        <p:spPr>
          <a:xfrm>
            <a:off x="304800" y="1847671"/>
            <a:ext cx="8077200" cy="2308324"/>
          </a:xfrm>
          <a:prstGeom prst="rect">
            <a:avLst/>
          </a:prstGeom>
        </p:spPr>
        <p:txBody>
          <a:bodyPr wrap="square">
            <a:spAutoFit/>
          </a:bodyPr>
          <a:lstStyle/>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Ligates</a:t>
            </a:r>
            <a:r>
              <a:rPr lang="en-US" sz="2400" dirty="0" smtClean="0">
                <a:solidFill>
                  <a:srgbClr val="1F497D">
                    <a:lumMod val="20000"/>
                    <a:lumOff val="80000"/>
                  </a:srgbClr>
                </a:solidFill>
                <a:latin typeface="Calibri" pitchFamily="34" charset="0"/>
              </a:rPr>
              <a:t> single-stranded RNAs head to tail</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Joins a 5’ phosphate to a 3’ hydroxyl</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T7 RNA Polymerase-derived RNA has a 5’ </a:t>
            </a:r>
            <a:r>
              <a:rPr lang="en-US" sz="2400" dirty="0" err="1" smtClean="0">
                <a:solidFill>
                  <a:srgbClr val="1F497D">
                    <a:lumMod val="20000"/>
                    <a:lumOff val="80000"/>
                  </a:srgbClr>
                </a:solidFill>
                <a:latin typeface="Calibri" pitchFamily="34" charset="0"/>
              </a:rPr>
              <a:t>triphosphate</a:t>
            </a:r>
            <a:r>
              <a:rPr lang="en-US" sz="2400" dirty="0" smtClean="0">
                <a:solidFill>
                  <a:srgbClr val="1F497D">
                    <a:lumMod val="20000"/>
                    <a:lumOff val="80000"/>
                  </a:srgbClr>
                </a:solidFill>
                <a:latin typeface="Calibri" pitchFamily="34" charset="0"/>
              </a:rPr>
              <a:t>!</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Ligates</a:t>
            </a:r>
            <a:r>
              <a:rPr lang="en-US" sz="2400" dirty="0" smtClean="0">
                <a:solidFill>
                  <a:srgbClr val="1F497D">
                    <a:lumMod val="20000"/>
                    <a:lumOff val="80000"/>
                  </a:srgbClr>
                </a:solidFill>
                <a:latin typeface="Calibri" pitchFamily="34" charset="0"/>
              </a:rPr>
              <a:t> single-stranded DNAs head to tail</a:t>
            </a: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Oligonucleotides</a:t>
            </a:r>
            <a:r>
              <a:rPr lang="en-US" sz="2400" dirty="0" smtClean="0">
                <a:solidFill>
                  <a:srgbClr val="1F497D">
                    <a:lumMod val="20000"/>
                    <a:lumOff val="80000"/>
                  </a:srgbClr>
                </a:solidFill>
                <a:latin typeface="Calibri" pitchFamily="34" charset="0"/>
              </a:rPr>
              <a:t> have no 5’ phosphate!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err="1" smtClean="0">
                <a:solidFill>
                  <a:srgbClr val="1F497D">
                    <a:lumMod val="20000"/>
                    <a:lumOff val="80000"/>
                  </a:srgbClr>
                </a:solidFill>
                <a:latin typeface="Rockwell Extra Bold" pitchFamily="18" charset="0"/>
                <a:cs typeface="Arial" pitchFamily="34" charset="0"/>
              </a:rPr>
              <a:t>Vaccinia</a:t>
            </a:r>
            <a:r>
              <a:rPr lang="en-US" sz="3200" dirty="0" smtClean="0">
                <a:solidFill>
                  <a:srgbClr val="1F497D">
                    <a:lumMod val="20000"/>
                    <a:lumOff val="80000"/>
                  </a:srgbClr>
                </a:solidFill>
                <a:latin typeface="Rockwell Extra Bold" pitchFamily="18" charset="0"/>
                <a:cs typeface="Arial" pitchFamily="34" charset="0"/>
              </a:rPr>
              <a:t> </a:t>
            </a:r>
            <a:r>
              <a:rPr lang="en-US" sz="3200" dirty="0" err="1" smtClean="0">
                <a:solidFill>
                  <a:srgbClr val="1F497D">
                    <a:lumMod val="20000"/>
                    <a:lumOff val="80000"/>
                  </a:srgbClr>
                </a:solidFill>
                <a:latin typeface="Rockwell Extra Bold" pitchFamily="18" charset="0"/>
                <a:cs typeface="Arial" pitchFamily="34" charset="0"/>
              </a:rPr>
              <a:t>Topoisomerase</a:t>
            </a:r>
            <a:endParaRPr lang="en-US" sz="3200" b="1" dirty="0">
              <a:solidFill>
                <a:srgbClr val="1F497D">
                  <a:lumMod val="20000"/>
                  <a:lumOff val="80000"/>
                </a:srgbClr>
              </a:solidFill>
              <a:latin typeface="Rockwell Extra Bold" pitchFamily="18" charset="0"/>
              <a:cs typeface="Arial" pitchFamily="34" charset="0"/>
            </a:endParaRPr>
          </a:p>
        </p:txBody>
      </p:sp>
      <p:sp>
        <p:nvSpPr>
          <p:cNvPr id="13" name="Rectangle 12"/>
          <p:cNvSpPr/>
          <p:nvPr/>
        </p:nvSpPr>
        <p:spPr>
          <a:xfrm>
            <a:off x="304800" y="1066800"/>
            <a:ext cx="8077200" cy="1938992"/>
          </a:xfrm>
          <a:prstGeom prst="rect">
            <a:avLst/>
          </a:prstGeom>
        </p:spPr>
        <p:txBody>
          <a:bodyPr wrap="square">
            <a:spAutoFit/>
          </a:bodyPr>
          <a:lstStyle/>
          <a:p>
            <a:pPr marL="457200" indent="-457200">
              <a:buFont typeface="Wingdings" pitchFamily="2" charset="2"/>
              <a:buChar char="§"/>
            </a:pPr>
            <a:r>
              <a:rPr lang="en-US" sz="2400" dirty="0">
                <a:solidFill>
                  <a:srgbClr val="1F497D">
                    <a:lumMod val="20000"/>
                    <a:lumOff val="80000"/>
                  </a:srgbClr>
                </a:solidFill>
                <a:latin typeface="Calibri" pitchFamily="34" charset="0"/>
              </a:rPr>
              <a:t>Basis of the TOPO TA cloning </a:t>
            </a:r>
            <a:r>
              <a:rPr lang="en-US" sz="2400" dirty="0" smtClean="0">
                <a:solidFill>
                  <a:srgbClr val="1F497D">
                    <a:lumMod val="20000"/>
                    <a:lumOff val="80000"/>
                  </a:srgbClr>
                </a:solidFill>
                <a:latin typeface="Calibri" pitchFamily="34" charset="0"/>
              </a:rPr>
              <a:t>kit</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Sequence-specific cleavage and rejoining of 5'-(T/C)CCTT↓  </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Involves a </a:t>
            </a:r>
            <a:r>
              <a:rPr lang="en-US" sz="2400" dirty="0" err="1" smtClean="0">
                <a:solidFill>
                  <a:srgbClr val="1F497D">
                    <a:lumMod val="20000"/>
                    <a:lumOff val="80000"/>
                  </a:srgbClr>
                </a:solidFill>
                <a:latin typeface="Calibri" pitchFamily="34" charset="0"/>
              </a:rPr>
              <a:t>Tyrosyl</a:t>
            </a:r>
            <a:r>
              <a:rPr lang="en-US" sz="2400" dirty="0" smtClean="0">
                <a:solidFill>
                  <a:srgbClr val="1F497D">
                    <a:lumMod val="20000"/>
                    <a:lumOff val="80000"/>
                  </a:srgbClr>
                </a:solidFill>
                <a:latin typeface="Calibri" pitchFamily="34" charset="0"/>
              </a:rPr>
              <a:t>/3’phosphate intermediate</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Also will ligate pre-digested ends of correct sequence to a matching compatible cohesive end</a:t>
            </a:r>
          </a:p>
        </p:txBody>
      </p:sp>
      <p:pic>
        <p:nvPicPr>
          <p:cNvPr id="6" name="Picture 5" descr="topo vaccinia.png"/>
          <p:cNvPicPr>
            <a:picLocks noChangeAspect="1"/>
          </p:cNvPicPr>
          <p:nvPr/>
        </p:nvPicPr>
        <p:blipFill>
          <a:blip r:embed="rId3" cstate="print"/>
          <a:stretch>
            <a:fillRect/>
          </a:stretch>
        </p:blipFill>
        <p:spPr>
          <a:xfrm>
            <a:off x="2286000" y="3212804"/>
            <a:ext cx="4759549" cy="34927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349514"/>
            <a:ext cx="9144000" cy="707886"/>
          </a:xfrm>
          <a:prstGeom prst="rect">
            <a:avLst/>
          </a:prstGeom>
          <a:noFill/>
          <a:ln w="9525">
            <a:noFill/>
            <a:miter lim="800000"/>
            <a:headEnd/>
            <a:tailEnd/>
          </a:ln>
        </p:spPr>
        <p:txBody>
          <a:bodyPr wrap="square">
            <a:spAutoFit/>
          </a:bodyPr>
          <a:lstStyle/>
          <a:p>
            <a:pPr algn="ctr"/>
            <a:r>
              <a:rPr lang="en-US" sz="4000" dirty="0" err="1" smtClean="0">
                <a:solidFill>
                  <a:schemeClr val="bg1"/>
                </a:solidFill>
                <a:latin typeface="Rockwell Extra Bold" pitchFamily="18" charset="0"/>
                <a:cs typeface="Arial" pitchFamily="34" charset="0"/>
              </a:rPr>
              <a:t>Methyltransferases</a:t>
            </a:r>
            <a:r>
              <a:rPr lang="en-US" sz="4000" dirty="0" smtClean="0">
                <a:solidFill>
                  <a:schemeClr val="bg1"/>
                </a:solidFill>
                <a:latin typeface="Rockwell Extra Bold" pitchFamily="18" charset="0"/>
                <a:cs typeface="Arial" pitchFamily="34" charset="0"/>
              </a:rPr>
              <a:t> </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2819400" y="2362200"/>
            <a:ext cx="5791200" cy="461665"/>
          </a:xfrm>
          <a:prstGeom prst="rect">
            <a:avLst/>
          </a:prstGeom>
          <a:noFill/>
          <a:ln w="9525">
            <a:noFill/>
            <a:miter lim="800000"/>
            <a:headEnd/>
            <a:tailEnd/>
          </a:ln>
        </p:spPr>
        <p:txBody>
          <a:bodyPr wrap="square">
            <a:spAutoFit/>
          </a:bodyPr>
          <a:lstStyle/>
          <a:p>
            <a:r>
              <a:rPr lang="en-US" sz="2400" dirty="0" smtClean="0">
                <a:solidFill>
                  <a:schemeClr val="bg1"/>
                </a:solidFill>
                <a:latin typeface="Calibri" pitchFamily="34" charset="0"/>
              </a:rPr>
              <a:t>Enzymes that add methyl groups to DNA</a:t>
            </a:r>
          </a:p>
        </p:txBody>
      </p:sp>
      <p:pic>
        <p:nvPicPr>
          <p:cNvPr id="4" name="Picture 3" descr="adenine methylation.png"/>
          <p:cNvPicPr>
            <a:picLocks noChangeAspect="1"/>
          </p:cNvPicPr>
          <p:nvPr/>
        </p:nvPicPr>
        <p:blipFill>
          <a:blip r:embed="rId4" cstate="print"/>
          <a:stretch>
            <a:fillRect/>
          </a:stretch>
        </p:blipFill>
        <p:spPr>
          <a:xfrm>
            <a:off x="152400" y="3352800"/>
            <a:ext cx="4638891" cy="2362200"/>
          </a:xfrm>
          <a:prstGeom prst="rect">
            <a:avLst/>
          </a:prstGeom>
        </p:spPr>
      </p:pic>
      <p:cxnSp>
        <p:nvCxnSpPr>
          <p:cNvPr id="5" name="Straight Arrow Connector 4"/>
          <p:cNvCxnSpPr/>
          <p:nvPr/>
        </p:nvCxnSpPr>
        <p:spPr>
          <a:xfrm>
            <a:off x="2514600" y="4114800"/>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 name="Picture 5" descr="cytosine methylation.png"/>
          <p:cNvPicPr>
            <a:picLocks noChangeAspect="1"/>
          </p:cNvPicPr>
          <p:nvPr/>
        </p:nvPicPr>
        <p:blipFill>
          <a:blip r:embed="rId5" cstate="print"/>
          <a:stretch>
            <a:fillRect/>
          </a:stretch>
        </p:blipFill>
        <p:spPr>
          <a:xfrm>
            <a:off x="4498558" y="3429000"/>
            <a:ext cx="4489250" cy="2286000"/>
          </a:xfrm>
          <a:prstGeom prst="rect">
            <a:avLst/>
          </a:prstGeom>
        </p:spPr>
      </p:pic>
      <p:cxnSp>
        <p:nvCxnSpPr>
          <p:cNvPr id="8" name="Straight Arrow Connector 7"/>
          <p:cNvCxnSpPr/>
          <p:nvPr/>
        </p:nvCxnSpPr>
        <p:spPr>
          <a:xfrm>
            <a:off x="6477000" y="4114800"/>
            <a:ext cx="457200" cy="1588"/>
          </a:xfrm>
          <a:prstGeom prst="straightConnector1">
            <a:avLst/>
          </a:prstGeom>
          <a:ln w="38100">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71600" y="5562600"/>
            <a:ext cx="3069686" cy="461665"/>
          </a:xfrm>
          <a:prstGeom prst="rect">
            <a:avLst/>
          </a:prstGeom>
        </p:spPr>
        <p:txBody>
          <a:bodyPr wrap="none">
            <a:spAutoFit/>
          </a:bodyPr>
          <a:lstStyle/>
          <a:p>
            <a:r>
              <a:rPr lang="en-US" sz="2400" b="1" baseline="30000" dirty="0" err="1" smtClean="0">
                <a:solidFill>
                  <a:schemeClr val="bg1"/>
                </a:solidFill>
              </a:rPr>
              <a:t>m</a:t>
            </a:r>
            <a:r>
              <a:rPr lang="en-US" sz="2400" b="1" dirty="0" err="1" smtClean="0">
                <a:solidFill>
                  <a:schemeClr val="bg1"/>
                </a:solidFill>
              </a:rPr>
              <a:t>A</a:t>
            </a:r>
            <a:r>
              <a:rPr lang="en-US" sz="2400" b="1" dirty="0" smtClean="0">
                <a:solidFill>
                  <a:schemeClr val="bg1"/>
                </a:solidFill>
              </a:rPr>
              <a:t> = N6 of Adenine</a:t>
            </a:r>
            <a:r>
              <a:rPr lang="en-US" sz="2400" dirty="0" smtClean="0">
                <a:solidFill>
                  <a:schemeClr val="bg1"/>
                </a:solidFill>
              </a:rPr>
              <a:t> </a:t>
            </a:r>
            <a:endParaRPr lang="en-US" sz="2400" dirty="0" smtClean="0">
              <a:solidFill>
                <a:schemeClr val="bg1"/>
              </a:solidFill>
              <a:latin typeface="Calibri" pitchFamily="34" charset="0"/>
            </a:endParaRPr>
          </a:p>
        </p:txBody>
      </p:sp>
      <p:sp>
        <p:nvSpPr>
          <p:cNvPr id="11" name="Rectangle 10"/>
          <p:cNvSpPr/>
          <p:nvPr/>
        </p:nvSpPr>
        <p:spPr>
          <a:xfrm>
            <a:off x="5236114" y="5562600"/>
            <a:ext cx="3082703" cy="461665"/>
          </a:xfrm>
          <a:prstGeom prst="rect">
            <a:avLst/>
          </a:prstGeom>
        </p:spPr>
        <p:txBody>
          <a:bodyPr wrap="none">
            <a:spAutoFit/>
          </a:bodyPr>
          <a:lstStyle/>
          <a:p>
            <a:r>
              <a:rPr lang="en-US" sz="2400" b="1" baseline="30000" dirty="0" err="1" smtClean="0">
                <a:solidFill>
                  <a:schemeClr val="bg1"/>
                </a:solidFill>
              </a:rPr>
              <a:t>m</a:t>
            </a:r>
            <a:r>
              <a:rPr lang="en-US" sz="2400" b="1" dirty="0" err="1" smtClean="0">
                <a:solidFill>
                  <a:schemeClr val="bg1"/>
                </a:solidFill>
              </a:rPr>
              <a:t>C</a:t>
            </a:r>
            <a:r>
              <a:rPr lang="en-US" sz="2400" b="1" dirty="0" smtClean="0">
                <a:solidFill>
                  <a:schemeClr val="bg1"/>
                </a:solidFill>
              </a:rPr>
              <a:t> = C5 of Cytosine</a:t>
            </a:r>
            <a:endParaRPr lang="en-US" sz="2400" dirty="0" smtClean="0">
              <a:solidFill>
                <a:schemeClr val="bg1"/>
              </a:solidFill>
              <a:latin typeface="Calibri" pitchFamily="34" charset="0"/>
            </a:endParaRPr>
          </a:p>
        </p:txBody>
      </p:sp>
      <p:sp>
        <p:nvSpPr>
          <p:cNvPr id="12" name="Rectangle 11"/>
          <p:cNvSpPr/>
          <p:nvPr/>
        </p:nvSpPr>
        <p:spPr>
          <a:xfrm>
            <a:off x="3733800" y="6091535"/>
            <a:ext cx="1963999" cy="461665"/>
          </a:xfrm>
          <a:prstGeom prst="rect">
            <a:avLst/>
          </a:prstGeom>
        </p:spPr>
        <p:txBody>
          <a:bodyPr wrap="none">
            <a:spAutoFit/>
          </a:bodyPr>
          <a:lstStyle/>
          <a:p>
            <a:r>
              <a:rPr lang="en-US" sz="2400" b="1" dirty="0" smtClean="0">
                <a:solidFill>
                  <a:schemeClr val="bg1"/>
                </a:solidFill>
              </a:rPr>
              <a:t>N4 Cytosine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Type II Restriction Systems</a:t>
            </a:r>
            <a:endParaRPr lang="en-US" sz="3200" b="1" dirty="0">
              <a:solidFill>
                <a:srgbClr val="1F497D">
                  <a:lumMod val="20000"/>
                  <a:lumOff val="80000"/>
                </a:srgbClr>
              </a:solidFill>
              <a:latin typeface="Rockwell Extra Bold" pitchFamily="18" charset="0"/>
              <a:cs typeface="Arial" pitchFamily="34" charset="0"/>
            </a:endParaRPr>
          </a:p>
        </p:txBody>
      </p:sp>
      <p:sp>
        <p:nvSpPr>
          <p:cNvPr id="13" name="Rectangle 12"/>
          <p:cNvSpPr/>
          <p:nvPr/>
        </p:nvSpPr>
        <p:spPr>
          <a:xfrm>
            <a:off x="304800" y="1447800"/>
            <a:ext cx="8077200" cy="4154984"/>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All type II restriction enzymes have cognate </a:t>
            </a:r>
            <a:r>
              <a:rPr lang="en-US" sz="2400" dirty="0" err="1" smtClean="0">
                <a:solidFill>
                  <a:srgbClr val="1F497D">
                    <a:lumMod val="20000"/>
                    <a:lumOff val="80000"/>
                  </a:srgbClr>
                </a:solidFill>
                <a:latin typeface="Calibri" pitchFamily="34" charset="0"/>
              </a:rPr>
              <a:t>methyltransferases</a:t>
            </a: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BamHI</a:t>
            </a:r>
            <a:r>
              <a:rPr lang="en-US" sz="2400" dirty="0" smtClean="0">
                <a:solidFill>
                  <a:srgbClr val="1F497D">
                    <a:lumMod val="20000"/>
                    <a:lumOff val="80000"/>
                  </a:srgbClr>
                </a:solidFill>
                <a:latin typeface="Calibri" pitchFamily="34" charset="0"/>
              </a:rPr>
              <a:t> </a:t>
            </a:r>
            <a:r>
              <a:rPr lang="en-US" sz="2400" dirty="0" err="1" smtClean="0">
                <a:solidFill>
                  <a:srgbClr val="1F497D">
                    <a:lumMod val="20000"/>
                    <a:lumOff val="80000"/>
                  </a:srgbClr>
                </a:solidFill>
                <a:latin typeface="Calibri" pitchFamily="34" charset="0"/>
              </a:rPr>
              <a:t>Methyltransferase</a:t>
            </a:r>
            <a:r>
              <a:rPr lang="en-US" sz="2400" dirty="0" smtClean="0">
                <a:solidFill>
                  <a:srgbClr val="1F497D">
                    <a:lumMod val="20000"/>
                    <a:lumOff val="80000"/>
                  </a:srgbClr>
                </a:solidFill>
                <a:latin typeface="Calibri" pitchFamily="34" charset="0"/>
              </a:rPr>
              <a:t> hits the N4 position</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DNA </a:t>
            </a:r>
            <a:r>
              <a:rPr lang="en-US" sz="2400" dirty="0" err="1" smtClean="0">
                <a:solidFill>
                  <a:srgbClr val="1F497D">
                    <a:lumMod val="20000"/>
                    <a:lumOff val="80000"/>
                  </a:srgbClr>
                </a:solidFill>
                <a:latin typeface="Calibri" pitchFamily="34" charset="0"/>
              </a:rPr>
              <a:t>Methylated</a:t>
            </a:r>
            <a:r>
              <a:rPr lang="en-US" sz="2400" dirty="0" smtClean="0">
                <a:solidFill>
                  <a:srgbClr val="1F497D">
                    <a:lumMod val="20000"/>
                    <a:lumOff val="80000"/>
                  </a:srgbClr>
                </a:solidFill>
                <a:latin typeface="Calibri" pitchFamily="34" charset="0"/>
              </a:rPr>
              <a:t> by </a:t>
            </a:r>
            <a:r>
              <a:rPr lang="en-US" sz="2400" dirty="0" err="1" smtClean="0">
                <a:solidFill>
                  <a:srgbClr val="1F497D">
                    <a:lumMod val="20000"/>
                    <a:lumOff val="80000"/>
                  </a:srgbClr>
                </a:solidFill>
                <a:latin typeface="Calibri" pitchFamily="34" charset="0"/>
              </a:rPr>
              <a:t>methyltransferases</a:t>
            </a:r>
            <a:r>
              <a:rPr lang="en-US" sz="2400" dirty="0" smtClean="0">
                <a:solidFill>
                  <a:srgbClr val="1F497D">
                    <a:lumMod val="20000"/>
                    <a:lumOff val="80000"/>
                  </a:srgbClr>
                </a:solidFill>
                <a:latin typeface="Calibri" pitchFamily="34" charset="0"/>
              </a:rPr>
              <a:t> are impervious to digestion by the cognate </a:t>
            </a:r>
            <a:r>
              <a:rPr lang="en-US" sz="2400" dirty="0" err="1" smtClean="0">
                <a:solidFill>
                  <a:srgbClr val="1F497D">
                    <a:lumMod val="20000"/>
                    <a:lumOff val="80000"/>
                  </a:srgbClr>
                </a:solidFill>
                <a:latin typeface="Calibri" pitchFamily="34" charset="0"/>
              </a:rPr>
              <a:t>endonuclease</a:t>
            </a:r>
            <a:endParaRPr lang="en-US" sz="2400" dirty="0" smtClean="0">
              <a:solidFill>
                <a:srgbClr val="1F497D">
                  <a:lumMod val="20000"/>
                  <a:lumOff val="80000"/>
                </a:srgbClr>
              </a:solidFill>
              <a:latin typeface="Calibri" pitchFamily="34" charset="0"/>
            </a:endParaRPr>
          </a:p>
        </p:txBody>
      </p:sp>
      <p:pic>
        <p:nvPicPr>
          <p:cNvPr id="4" name="Picture 3" descr="BamHI methyltransferase.png"/>
          <p:cNvPicPr>
            <a:picLocks noChangeAspect="1"/>
          </p:cNvPicPr>
          <p:nvPr/>
        </p:nvPicPr>
        <p:blipFill>
          <a:blip r:embed="rId3" cstate="print"/>
          <a:stretch>
            <a:fillRect/>
          </a:stretch>
        </p:blipFill>
        <p:spPr>
          <a:xfrm>
            <a:off x="2743200" y="2895600"/>
            <a:ext cx="3472543" cy="167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Type II Restriction </a:t>
            </a:r>
            <a:r>
              <a:rPr lang="en-US" sz="3200" dirty="0" err="1" smtClean="0">
                <a:solidFill>
                  <a:srgbClr val="1F497D">
                    <a:lumMod val="20000"/>
                    <a:lumOff val="80000"/>
                  </a:srgbClr>
                </a:solidFill>
                <a:latin typeface="Rockwell Extra Bold" pitchFamily="18" charset="0"/>
                <a:cs typeface="Arial" pitchFamily="34" charset="0"/>
              </a:rPr>
              <a:t>Endonucleases</a:t>
            </a:r>
            <a:endParaRPr lang="en-US" sz="3200" dirty="0">
              <a:solidFill>
                <a:srgbClr val="1F497D">
                  <a:lumMod val="20000"/>
                  <a:lumOff val="80000"/>
                </a:srgbClr>
              </a:solidFill>
              <a:latin typeface="Rockwell Extra Bold" pitchFamily="18" charset="0"/>
              <a:cs typeface="Arial" pitchFamily="34" charset="0"/>
            </a:endParaRPr>
          </a:p>
        </p:txBody>
      </p:sp>
      <p:graphicFrame>
        <p:nvGraphicFramePr>
          <p:cNvPr id="5" name="Diagram 4"/>
          <p:cNvGraphicFramePr/>
          <p:nvPr/>
        </p:nvGraphicFramePr>
        <p:xfrm>
          <a:off x="685800" y="1143000"/>
          <a:ext cx="2667000" cy="518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Diagram 10"/>
          <p:cNvGraphicFramePr/>
          <p:nvPr/>
        </p:nvGraphicFramePr>
        <p:xfrm>
          <a:off x="4038600" y="1524000"/>
          <a:ext cx="4419600" cy="4267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2" name="Rectangle 11"/>
          <p:cNvSpPr/>
          <p:nvPr/>
        </p:nvSpPr>
        <p:spPr>
          <a:xfrm>
            <a:off x="3733800" y="5715000"/>
            <a:ext cx="5334000" cy="830997"/>
          </a:xfrm>
          <a:prstGeom prst="rect">
            <a:avLst/>
          </a:prstGeom>
        </p:spPr>
        <p:txBody>
          <a:bodyPr wrap="square">
            <a:spAutoFit/>
          </a:bodyPr>
          <a:lstStyle/>
          <a:p>
            <a:endParaRPr lang="en-US" sz="1200" dirty="0" smtClean="0">
              <a:solidFill>
                <a:schemeClr val="tx2">
                  <a:lumMod val="20000"/>
                  <a:lumOff val="80000"/>
                </a:schemeClr>
              </a:solidFill>
            </a:endParaRPr>
          </a:p>
          <a:p>
            <a:r>
              <a:rPr lang="en-US" sz="1200" dirty="0" smtClean="0">
                <a:solidFill>
                  <a:schemeClr val="tx2">
                    <a:lumMod val="20000"/>
                    <a:lumOff val="80000"/>
                  </a:schemeClr>
                </a:solidFill>
              </a:rPr>
              <a:t>List of all available enzymes and their specificities</a:t>
            </a:r>
          </a:p>
          <a:p>
            <a:r>
              <a:rPr lang="en-US" sz="1200" dirty="0" smtClean="0">
                <a:solidFill>
                  <a:schemeClr val="tx2">
                    <a:lumMod val="20000"/>
                    <a:lumOff val="80000"/>
                  </a:schemeClr>
                </a:solidFill>
              </a:rPr>
              <a:t>http://www.neb.com/nebecomm/tech_reference/restriction_enzymes/isoschizomers.asp? Or at http://rebase.neb.com/</a:t>
            </a:r>
            <a:endParaRPr lang="en-US" sz="1200" dirty="0">
              <a:solidFill>
                <a:schemeClr val="tx2">
                  <a:lumMod val="20000"/>
                  <a:lumOff val="80000"/>
                </a:schemeClr>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Dam and </a:t>
            </a:r>
            <a:r>
              <a:rPr lang="en-US" sz="3200" dirty="0" err="1" smtClean="0">
                <a:solidFill>
                  <a:srgbClr val="1F497D">
                    <a:lumMod val="20000"/>
                    <a:lumOff val="80000"/>
                  </a:srgbClr>
                </a:solidFill>
                <a:latin typeface="Rockwell Extra Bold" pitchFamily="18" charset="0"/>
                <a:cs typeface="Arial" pitchFamily="34" charset="0"/>
              </a:rPr>
              <a:t>Dcm</a:t>
            </a:r>
            <a:r>
              <a:rPr lang="en-US" sz="3200" dirty="0" smtClean="0">
                <a:solidFill>
                  <a:srgbClr val="1F497D">
                    <a:lumMod val="20000"/>
                    <a:lumOff val="80000"/>
                  </a:srgbClr>
                </a:solidFill>
                <a:latin typeface="Rockwell Extra Bold" pitchFamily="18" charset="0"/>
                <a:cs typeface="Arial" pitchFamily="34" charset="0"/>
              </a:rPr>
              <a:t> </a:t>
            </a:r>
            <a:r>
              <a:rPr lang="en-US" sz="3200" dirty="0" err="1" smtClean="0">
                <a:solidFill>
                  <a:srgbClr val="1F497D">
                    <a:lumMod val="20000"/>
                    <a:lumOff val="80000"/>
                  </a:srgbClr>
                </a:solidFill>
                <a:latin typeface="Rockwell Extra Bold" pitchFamily="18" charset="0"/>
                <a:cs typeface="Arial" pitchFamily="34" charset="0"/>
              </a:rPr>
              <a:t>Methylation</a:t>
            </a:r>
            <a:endParaRPr lang="en-US" sz="3200" b="1" dirty="0">
              <a:solidFill>
                <a:srgbClr val="1F497D">
                  <a:lumMod val="20000"/>
                  <a:lumOff val="80000"/>
                </a:srgbClr>
              </a:solidFill>
              <a:latin typeface="Rockwell Extra Bold" pitchFamily="18" charset="0"/>
              <a:cs typeface="Arial" pitchFamily="34" charset="0"/>
            </a:endParaRPr>
          </a:p>
        </p:txBody>
      </p:sp>
      <p:sp>
        <p:nvSpPr>
          <p:cNvPr id="13" name="Rectangle 12"/>
          <p:cNvSpPr/>
          <p:nvPr/>
        </p:nvSpPr>
        <p:spPr>
          <a:xfrm>
            <a:off x="304800" y="914400"/>
            <a:ext cx="8839200" cy="5632311"/>
          </a:xfrm>
          <a:prstGeom prst="rect">
            <a:avLst/>
          </a:prstGeom>
        </p:spPr>
        <p:txBody>
          <a:bodyPr wrap="square">
            <a:spAutoFit/>
          </a:bodyPr>
          <a:lstStyle/>
          <a:p>
            <a:pPr marL="457200" indent="-457200">
              <a:buFont typeface="Wingdings" pitchFamily="2" charset="2"/>
              <a:buChar char="§"/>
            </a:pPr>
            <a:r>
              <a:rPr lang="en-US" sz="2400" i="1" dirty="0" smtClean="0">
                <a:solidFill>
                  <a:srgbClr val="1F497D">
                    <a:lumMod val="20000"/>
                    <a:lumOff val="80000"/>
                  </a:srgbClr>
                </a:solidFill>
                <a:latin typeface="Calibri" pitchFamily="34" charset="0"/>
              </a:rPr>
              <a:t>E. coli </a:t>
            </a:r>
            <a:r>
              <a:rPr lang="en-US" sz="2400" dirty="0" smtClean="0">
                <a:solidFill>
                  <a:srgbClr val="1F497D">
                    <a:lumMod val="20000"/>
                    <a:lumOff val="80000"/>
                  </a:srgbClr>
                </a:solidFill>
                <a:latin typeface="Calibri" pitchFamily="34" charset="0"/>
              </a:rPr>
              <a:t>K12 lab strains encode 2 </a:t>
            </a:r>
            <a:r>
              <a:rPr lang="en-US" sz="2400" dirty="0" err="1" smtClean="0">
                <a:solidFill>
                  <a:srgbClr val="1F497D">
                    <a:lumMod val="20000"/>
                    <a:lumOff val="80000"/>
                  </a:srgbClr>
                </a:solidFill>
                <a:latin typeface="Calibri" pitchFamily="34" charset="0"/>
              </a:rPr>
              <a:t>methyltransferases</a:t>
            </a:r>
            <a:r>
              <a:rPr lang="en-US" sz="2400" dirty="0" smtClean="0">
                <a:solidFill>
                  <a:srgbClr val="1F497D">
                    <a:lumMod val="20000"/>
                    <a:lumOff val="80000"/>
                  </a:srgbClr>
                </a:solidFill>
                <a:latin typeface="Calibri" pitchFamily="34" charset="0"/>
              </a:rPr>
              <a:t>, </a:t>
            </a:r>
            <a:r>
              <a:rPr lang="en-US" sz="2400" i="1" dirty="0" smtClean="0">
                <a:solidFill>
                  <a:srgbClr val="1F497D">
                    <a:lumMod val="20000"/>
                    <a:lumOff val="80000"/>
                  </a:srgbClr>
                </a:solidFill>
                <a:latin typeface="Calibri" pitchFamily="34" charset="0"/>
              </a:rPr>
              <a:t>dam</a:t>
            </a:r>
            <a:r>
              <a:rPr lang="en-US" sz="2400" dirty="0" smtClean="0">
                <a:solidFill>
                  <a:srgbClr val="1F497D">
                    <a:lumMod val="20000"/>
                    <a:lumOff val="80000"/>
                  </a:srgbClr>
                </a:solidFill>
                <a:latin typeface="Calibri" pitchFamily="34" charset="0"/>
              </a:rPr>
              <a:t> and </a:t>
            </a:r>
            <a:r>
              <a:rPr lang="en-US" sz="2400" i="1" dirty="0" err="1" smtClean="0">
                <a:solidFill>
                  <a:srgbClr val="1F497D">
                    <a:lumMod val="20000"/>
                    <a:lumOff val="80000"/>
                  </a:srgbClr>
                </a:solidFill>
                <a:latin typeface="Calibri" pitchFamily="34" charset="0"/>
              </a:rPr>
              <a:t>dcm</a:t>
            </a:r>
            <a:endParaRPr lang="en-US" sz="2400" i="1"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They recognize and </a:t>
            </a:r>
            <a:r>
              <a:rPr lang="en-US" sz="2400" dirty="0" err="1" smtClean="0">
                <a:solidFill>
                  <a:srgbClr val="1F497D">
                    <a:lumMod val="20000"/>
                    <a:lumOff val="80000"/>
                  </a:srgbClr>
                </a:solidFill>
                <a:latin typeface="Calibri" pitchFamily="34" charset="0"/>
              </a:rPr>
              <a:t>methylate</a:t>
            </a:r>
            <a:r>
              <a:rPr lang="en-US" sz="2400" dirty="0" smtClean="0">
                <a:solidFill>
                  <a:srgbClr val="1F497D">
                    <a:lumMod val="20000"/>
                    <a:lumOff val="80000"/>
                  </a:srgbClr>
                </a:solidFill>
                <a:latin typeface="Calibri" pitchFamily="34" charset="0"/>
              </a:rPr>
              <a:t>: </a:t>
            </a:r>
          </a:p>
          <a:p>
            <a:pPr marL="914400" lvl="1" indent="-457200">
              <a:buFont typeface="Wingdings" pitchFamily="2" charset="2"/>
              <a:buChar char="§"/>
            </a:pPr>
            <a:r>
              <a:rPr lang="en-US" sz="2400" dirty="0" smtClean="0">
                <a:solidFill>
                  <a:srgbClr val="1F497D">
                    <a:lumMod val="20000"/>
                    <a:lumOff val="80000"/>
                  </a:srgbClr>
                </a:solidFill>
                <a:latin typeface="Calibri" pitchFamily="34" charset="0"/>
              </a:rPr>
              <a:t>Dam(</a:t>
            </a:r>
            <a:r>
              <a:rPr lang="en-US" sz="2400" dirty="0" err="1" smtClean="0">
                <a:solidFill>
                  <a:srgbClr val="1F497D">
                    <a:lumMod val="20000"/>
                    <a:lumOff val="80000"/>
                  </a:srgbClr>
                </a:solidFill>
                <a:latin typeface="Calibri" pitchFamily="34" charset="0"/>
              </a:rPr>
              <a:t>GmATC</a:t>
            </a:r>
            <a:r>
              <a:rPr lang="en-US" sz="2400" dirty="0" smtClean="0">
                <a:solidFill>
                  <a:srgbClr val="1F497D">
                    <a:lumMod val="20000"/>
                    <a:lumOff val="80000"/>
                  </a:srgbClr>
                </a:solidFill>
                <a:latin typeface="Calibri" pitchFamily="34" charset="0"/>
              </a:rPr>
              <a:t>) and </a:t>
            </a:r>
            <a:r>
              <a:rPr lang="en-US" sz="2400" dirty="0" err="1" smtClean="0">
                <a:solidFill>
                  <a:srgbClr val="1F497D">
                    <a:lumMod val="20000"/>
                    <a:lumOff val="80000"/>
                  </a:srgbClr>
                </a:solidFill>
                <a:latin typeface="Calibri" pitchFamily="34" charset="0"/>
              </a:rPr>
              <a:t>Dcm</a:t>
            </a:r>
            <a:r>
              <a:rPr lang="en-US" sz="2400" dirty="0" smtClean="0">
                <a:solidFill>
                  <a:srgbClr val="1F497D">
                    <a:lumMod val="20000"/>
                    <a:lumOff val="80000"/>
                  </a:srgbClr>
                </a:solidFill>
                <a:latin typeface="Calibri" pitchFamily="34" charset="0"/>
              </a:rPr>
              <a:t>(</a:t>
            </a:r>
            <a:r>
              <a:rPr lang="en-US" sz="2400" dirty="0" err="1" smtClean="0">
                <a:solidFill>
                  <a:srgbClr val="1F497D">
                    <a:lumMod val="20000"/>
                    <a:lumOff val="80000"/>
                  </a:srgbClr>
                </a:solidFill>
                <a:latin typeface="Calibri" pitchFamily="34" charset="0"/>
              </a:rPr>
              <a:t>CmCWGG</a:t>
            </a:r>
            <a:r>
              <a:rPr lang="en-US" sz="2400" dirty="0" smtClean="0">
                <a:solidFill>
                  <a:srgbClr val="1F497D">
                    <a:lumMod val="20000"/>
                    <a:lumOff val="80000"/>
                  </a:srgbClr>
                </a:solidFill>
                <a:latin typeface="Calibri" pitchFamily="34" charset="0"/>
              </a:rPr>
              <a:t>) </a:t>
            </a:r>
            <a:endParaRPr lang="en-US" sz="2400" i="1"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Restriction sites overlapping these sites are sometimes blocked</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Strains (like JM110) have </a:t>
            </a:r>
            <a:r>
              <a:rPr lang="en-US" sz="2400" i="1" dirty="0" smtClean="0">
                <a:solidFill>
                  <a:srgbClr val="1F497D">
                    <a:lumMod val="20000"/>
                    <a:lumOff val="80000"/>
                  </a:srgbClr>
                </a:solidFill>
                <a:latin typeface="Calibri" pitchFamily="34" charset="0"/>
              </a:rPr>
              <a:t>dam</a:t>
            </a:r>
            <a:r>
              <a:rPr lang="en-US" sz="2400" dirty="0" smtClean="0">
                <a:solidFill>
                  <a:srgbClr val="1F497D">
                    <a:lumMod val="20000"/>
                    <a:lumOff val="80000"/>
                  </a:srgbClr>
                </a:solidFill>
                <a:latin typeface="Calibri" pitchFamily="34" charset="0"/>
              </a:rPr>
              <a:t> and </a:t>
            </a:r>
            <a:r>
              <a:rPr lang="en-US" sz="2400" i="1" dirty="0" err="1" smtClean="0">
                <a:solidFill>
                  <a:srgbClr val="1F497D">
                    <a:lumMod val="20000"/>
                    <a:lumOff val="80000"/>
                  </a:srgbClr>
                </a:solidFill>
                <a:latin typeface="Calibri" pitchFamily="34" charset="0"/>
              </a:rPr>
              <a:t>dcm</a:t>
            </a:r>
            <a:r>
              <a:rPr lang="en-US" sz="2400" dirty="0" smtClean="0">
                <a:solidFill>
                  <a:srgbClr val="1F497D">
                    <a:lumMod val="20000"/>
                    <a:lumOff val="80000"/>
                  </a:srgbClr>
                </a:solidFill>
                <a:latin typeface="Calibri" pitchFamily="34" charset="0"/>
              </a:rPr>
              <a:t> knocked out, but they aren’t healthy bacteria</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These relationships are documented in the NEB catalog</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Example:  Dam blocking of </a:t>
            </a:r>
            <a:r>
              <a:rPr lang="en-US" sz="2400" dirty="0" err="1" smtClean="0">
                <a:solidFill>
                  <a:srgbClr val="1F497D">
                    <a:lumMod val="20000"/>
                    <a:lumOff val="80000"/>
                  </a:srgbClr>
                </a:solidFill>
                <a:latin typeface="Calibri" pitchFamily="34" charset="0"/>
              </a:rPr>
              <a:t>XbaI</a:t>
            </a:r>
            <a:r>
              <a:rPr lang="en-US" sz="2400" dirty="0" smtClean="0">
                <a:solidFill>
                  <a:srgbClr val="1F497D">
                    <a:lumMod val="20000"/>
                    <a:lumOff val="80000"/>
                  </a:srgbClr>
                </a:solidFill>
                <a:latin typeface="Calibri" pitchFamily="34" charset="0"/>
              </a:rPr>
              <a:t> digestion</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Methylated</a:t>
            </a:r>
            <a:r>
              <a:rPr lang="en-US" sz="2400" dirty="0" smtClean="0">
                <a:solidFill>
                  <a:srgbClr val="1F497D">
                    <a:lumMod val="20000"/>
                    <a:lumOff val="80000"/>
                  </a:srgbClr>
                </a:solidFill>
                <a:latin typeface="Calibri" pitchFamily="34" charset="0"/>
              </a:rPr>
              <a:t> Dam sites are the substrate of </a:t>
            </a:r>
            <a:r>
              <a:rPr lang="en-US" sz="2400" dirty="0" err="1" smtClean="0">
                <a:solidFill>
                  <a:srgbClr val="1F497D">
                    <a:lumMod val="20000"/>
                    <a:lumOff val="80000"/>
                  </a:srgbClr>
                </a:solidFill>
                <a:latin typeface="Calibri" pitchFamily="34" charset="0"/>
              </a:rPr>
              <a:t>DpnI</a:t>
            </a:r>
            <a:r>
              <a:rPr lang="en-US" sz="2400" dirty="0" smtClean="0">
                <a:solidFill>
                  <a:srgbClr val="1F497D">
                    <a:lumMod val="20000"/>
                    <a:lumOff val="80000"/>
                  </a:srgbClr>
                </a:solidFill>
                <a:latin typeface="Calibri" pitchFamily="34" charset="0"/>
              </a:rPr>
              <a:t> </a:t>
            </a:r>
            <a:r>
              <a:rPr lang="en-US" sz="2400" dirty="0" err="1" smtClean="0">
                <a:solidFill>
                  <a:srgbClr val="1F497D">
                    <a:lumMod val="20000"/>
                    <a:lumOff val="80000"/>
                  </a:srgbClr>
                </a:solidFill>
                <a:latin typeface="Calibri" pitchFamily="34" charset="0"/>
              </a:rPr>
              <a:t>endonuclease</a:t>
            </a:r>
            <a:endParaRPr lang="en-US" sz="2400" dirty="0" smtClean="0">
              <a:solidFill>
                <a:srgbClr val="1F497D">
                  <a:lumMod val="20000"/>
                  <a:lumOff val="80000"/>
                </a:srgbClr>
              </a:solidFill>
              <a:latin typeface="Calibri" pitchFamily="34" charset="0"/>
            </a:endParaRPr>
          </a:p>
        </p:txBody>
      </p:sp>
      <p:sp>
        <p:nvSpPr>
          <p:cNvPr id="5" name="TextBox 4"/>
          <p:cNvSpPr txBox="1"/>
          <p:nvPr/>
        </p:nvSpPr>
        <p:spPr>
          <a:xfrm>
            <a:off x="2286000" y="3733800"/>
            <a:ext cx="4067139" cy="2369880"/>
          </a:xfrm>
          <a:prstGeom prst="rect">
            <a:avLst/>
          </a:prstGeom>
          <a:noFill/>
        </p:spPr>
        <p:txBody>
          <a:bodyPr wrap="none" rtlCol="0">
            <a:spAutoFit/>
          </a:bodyPr>
          <a:lstStyle/>
          <a:p>
            <a:r>
              <a:rPr lang="en-US" sz="3600" b="1" dirty="0" smtClean="0">
                <a:solidFill>
                  <a:schemeClr val="tx2">
                    <a:lumMod val="20000"/>
                    <a:lumOff val="80000"/>
                  </a:schemeClr>
                </a:solidFill>
                <a:latin typeface="Courier New" pitchFamily="49" charset="0"/>
                <a:cs typeface="Courier New" pitchFamily="49" charset="0"/>
              </a:rPr>
              <a:t>        </a:t>
            </a:r>
            <a:r>
              <a:rPr lang="en-US" dirty="0" smtClean="0">
                <a:solidFill>
                  <a:schemeClr val="tx2">
                    <a:lumMod val="20000"/>
                    <a:lumOff val="80000"/>
                  </a:schemeClr>
                </a:solidFill>
                <a:latin typeface="Arial" pitchFamily="34" charset="0"/>
                <a:cs typeface="Arial" pitchFamily="34" charset="0"/>
              </a:rPr>
              <a:t>Me</a:t>
            </a:r>
            <a:endParaRPr lang="en-US" sz="3600" dirty="0" smtClean="0">
              <a:solidFill>
                <a:schemeClr val="tx2">
                  <a:lumMod val="20000"/>
                  <a:lumOff val="80000"/>
                </a:schemeClr>
              </a:solidFill>
              <a:latin typeface="Arial" pitchFamily="34" charset="0"/>
              <a:cs typeface="Arial" pitchFamily="34" charset="0"/>
            </a:endParaRPr>
          </a:p>
          <a:p>
            <a:r>
              <a:rPr lang="en-US" sz="3600" b="1" dirty="0" smtClean="0">
                <a:solidFill>
                  <a:schemeClr val="tx2">
                    <a:lumMod val="20000"/>
                    <a:lumOff val="80000"/>
                  </a:schemeClr>
                </a:solidFill>
                <a:latin typeface="Courier New" pitchFamily="49" charset="0"/>
                <a:cs typeface="Courier New" pitchFamily="49" charset="0"/>
              </a:rPr>
              <a:t>5’-TCTAGA</a:t>
            </a:r>
            <a:r>
              <a:rPr lang="en-US" sz="3600" dirty="0" smtClean="0">
                <a:solidFill>
                  <a:schemeClr val="tx2">
                    <a:lumMod val="20000"/>
                    <a:lumOff val="80000"/>
                  </a:schemeClr>
                </a:solidFill>
                <a:latin typeface="Courier New" pitchFamily="49" charset="0"/>
                <a:cs typeface="Courier New" pitchFamily="49" charset="0"/>
              </a:rPr>
              <a:t>TC-3’</a:t>
            </a:r>
          </a:p>
          <a:p>
            <a:r>
              <a:rPr lang="en-US" sz="3600" b="1" dirty="0" smtClean="0">
                <a:solidFill>
                  <a:schemeClr val="tx2">
                    <a:lumMod val="20000"/>
                    <a:lumOff val="80000"/>
                  </a:schemeClr>
                </a:solidFill>
                <a:latin typeface="Courier New" pitchFamily="49" charset="0"/>
                <a:cs typeface="Courier New" pitchFamily="49" charset="0"/>
              </a:rPr>
              <a:t>3’-AGATCT</a:t>
            </a:r>
            <a:r>
              <a:rPr lang="en-US" sz="3600" dirty="0" smtClean="0">
                <a:solidFill>
                  <a:schemeClr val="tx2">
                    <a:lumMod val="20000"/>
                    <a:lumOff val="80000"/>
                  </a:schemeClr>
                </a:solidFill>
                <a:latin typeface="Courier New" pitchFamily="49" charset="0"/>
                <a:cs typeface="Courier New" pitchFamily="49" charset="0"/>
              </a:rPr>
              <a:t>AG-5’</a:t>
            </a:r>
          </a:p>
          <a:p>
            <a:r>
              <a:rPr lang="en-US" sz="3600" dirty="0" smtClean="0">
                <a:solidFill>
                  <a:schemeClr val="tx2">
                    <a:lumMod val="20000"/>
                    <a:lumOff val="80000"/>
                  </a:schemeClr>
                </a:solidFill>
                <a:latin typeface="Courier New" pitchFamily="49" charset="0"/>
                <a:cs typeface="Courier New" pitchFamily="49" charset="0"/>
              </a:rPr>
              <a:t>         </a:t>
            </a:r>
            <a:r>
              <a:rPr lang="en-US" dirty="0" smtClean="0">
                <a:solidFill>
                  <a:srgbClr val="1F497D">
                    <a:lumMod val="20000"/>
                    <a:lumOff val="80000"/>
                  </a:srgbClr>
                </a:solidFill>
                <a:latin typeface="Arial" pitchFamily="34" charset="0"/>
                <a:cs typeface="Arial" pitchFamily="34" charset="0"/>
              </a:rPr>
              <a:t>Me</a:t>
            </a:r>
            <a:endParaRPr lang="en-US" sz="3600" dirty="0">
              <a:solidFill>
                <a:schemeClr val="tx2">
                  <a:lumMod val="20000"/>
                  <a:lumOff val="80000"/>
                </a:schemeClr>
              </a:solidFill>
              <a:latin typeface="Courier New" pitchFamily="49" charset="0"/>
              <a:cs typeface="Courier New" pitchFamily="49" charset="0"/>
            </a:endParaRPr>
          </a:p>
        </p:txBody>
      </p:sp>
      <p:cxnSp>
        <p:nvCxnSpPr>
          <p:cNvPr id="7" name="Straight Connector 6"/>
          <p:cNvCxnSpPr/>
          <p:nvPr/>
        </p:nvCxnSpPr>
        <p:spPr>
          <a:xfrm rot="5400000">
            <a:off x="4648994" y="4342606"/>
            <a:ext cx="152400" cy="1588"/>
          </a:xfrm>
          <a:prstGeom prst="line">
            <a:avLst/>
          </a:prstGeom>
          <a:ln w="508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4952206" y="5485606"/>
            <a:ext cx="152400" cy="1588"/>
          </a:xfrm>
          <a:prstGeom prst="line">
            <a:avLst/>
          </a:prstGeom>
          <a:ln w="508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err="1" smtClean="0">
                <a:solidFill>
                  <a:srgbClr val="1F497D">
                    <a:lumMod val="20000"/>
                    <a:lumOff val="80000"/>
                  </a:srgbClr>
                </a:solidFill>
                <a:latin typeface="Rockwell Extra Bold" pitchFamily="18" charset="0"/>
                <a:cs typeface="Arial" pitchFamily="34" charset="0"/>
              </a:rPr>
              <a:t>CpG</a:t>
            </a:r>
            <a:r>
              <a:rPr lang="en-US" sz="3200" dirty="0" smtClean="0">
                <a:solidFill>
                  <a:srgbClr val="1F497D">
                    <a:lumMod val="20000"/>
                    <a:lumOff val="80000"/>
                  </a:srgbClr>
                </a:solidFill>
                <a:latin typeface="Rockwell Extra Bold" pitchFamily="18" charset="0"/>
                <a:cs typeface="Arial" pitchFamily="34" charset="0"/>
              </a:rPr>
              <a:t> </a:t>
            </a:r>
            <a:r>
              <a:rPr lang="en-US" sz="3200" dirty="0" err="1" smtClean="0">
                <a:solidFill>
                  <a:srgbClr val="1F497D">
                    <a:lumMod val="20000"/>
                    <a:lumOff val="80000"/>
                  </a:srgbClr>
                </a:solidFill>
                <a:latin typeface="Rockwell Extra Bold" pitchFamily="18" charset="0"/>
                <a:cs typeface="Arial" pitchFamily="34" charset="0"/>
              </a:rPr>
              <a:t>Methylation</a:t>
            </a:r>
            <a:endParaRPr lang="en-US" sz="3200" b="1" dirty="0">
              <a:solidFill>
                <a:srgbClr val="1F497D">
                  <a:lumMod val="20000"/>
                  <a:lumOff val="80000"/>
                </a:srgbClr>
              </a:solidFill>
              <a:latin typeface="Rockwell Extra Bold" pitchFamily="18" charset="0"/>
              <a:cs typeface="Arial" pitchFamily="34" charset="0"/>
            </a:endParaRPr>
          </a:p>
        </p:txBody>
      </p:sp>
      <p:sp>
        <p:nvSpPr>
          <p:cNvPr id="13" name="Rectangle 12"/>
          <p:cNvSpPr/>
          <p:nvPr/>
        </p:nvSpPr>
        <p:spPr>
          <a:xfrm>
            <a:off x="304800" y="1066800"/>
            <a:ext cx="8839200" cy="4154984"/>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Eukaryotes (</a:t>
            </a:r>
            <a:r>
              <a:rPr lang="en-US" sz="2400" dirty="0" err="1" smtClean="0">
                <a:solidFill>
                  <a:srgbClr val="1F497D">
                    <a:lumMod val="20000"/>
                    <a:lumOff val="80000"/>
                  </a:srgbClr>
                </a:solidFill>
                <a:latin typeface="Calibri" pitchFamily="34" charset="0"/>
              </a:rPr>
              <a:t>ie</a:t>
            </a:r>
            <a:r>
              <a:rPr lang="en-US" sz="2400" dirty="0" smtClean="0">
                <a:solidFill>
                  <a:srgbClr val="1F497D">
                    <a:lumMod val="20000"/>
                    <a:lumOff val="80000"/>
                  </a:srgbClr>
                </a:solidFill>
                <a:latin typeface="Calibri" pitchFamily="34" charset="0"/>
              </a:rPr>
              <a:t>, humans) often employ DNA </a:t>
            </a:r>
            <a:r>
              <a:rPr lang="en-US" sz="2400" dirty="0" err="1" smtClean="0">
                <a:solidFill>
                  <a:srgbClr val="1F497D">
                    <a:lumMod val="20000"/>
                    <a:lumOff val="80000"/>
                  </a:srgbClr>
                </a:solidFill>
                <a:latin typeface="Calibri" pitchFamily="34" charset="0"/>
              </a:rPr>
              <a:t>methylation</a:t>
            </a:r>
            <a:r>
              <a:rPr lang="en-US" sz="2400" dirty="0" smtClean="0">
                <a:solidFill>
                  <a:srgbClr val="1F497D">
                    <a:lumMod val="20000"/>
                    <a:lumOff val="80000"/>
                  </a:srgbClr>
                </a:solidFill>
                <a:latin typeface="Calibri" pitchFamily="34" charset="0"/>
              </a:rPr>
              <a:t> to regulation gene expression</a:t>
            </a: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CpG</a:t>
            </a:r>
            <a:r>
              <a:rPr lang="en-US" sz="2400" dirty="0" smtClean="0">
                <a:solidFill>
                  <a:srgbClr val="1F497D">
                    <a:lumMod val="20000"/>
                    <a:lumOff val="80000"/>
                  </a:srgbClr>
                </a:solidFill>
                <a:latin typeface="Calibri" pitchFamily="34" charset="0"/>
              </a:rPr>
              <a:t> </a:t>
            </a:r>
            <a:r>
              <a:rPr lang="en-US" sz="2400" dirty="0" err="1" smtClean="0">
                <a:solidFill>
                  <a:srgbClr val="1F497D">
                    <a:lumMod val="20000"/>
                    <a:lumOff val="80000"/>
                  </a:srgbClr>
                </a:solidFill>
                <a:latin typeface="Calibri" pitchFamily="34" charset="0"/>
              </a:rPr>
              <a:t>methylation</a:t>
            </a:r>
            <a:r>
              <a:rPr lang="en-US" sz="2400" dirty="0" smtClean="0">
                <a:solidFill>
                  <a:srgbClr val="1F497D">
                    <a:lumMod val="20000"/>
                    <a:lumOff val="80000"/>
                  </a:srgbClr>
                </a:solidFill>
                <a:latin typeface="Calibri" pitchFamily="34" charset="0"/>
              </a:rPr>
              <a:t> involves </a:t>
            </a:r>
            <a:r>
              <a:rPr lang="en-US" sz="2400" dirty="0" err="1" smtClean="0">
                <a:solidFill>
                  <a:srgbClr val="1F497D">
                    <a:lumMod val="20000"/>
                    <a:lumOff val="80000"/>
                  </a:srgbClr>
                </a:solidFill>
                <a:latin typeface="Calibri" pitchFamily="34" charset="0"/>
              </a:rPr>
              <a:t>methylation</a:t>
            </a:r>
            <a:r>
              <a:rPr lang="en-US" sz="2400" dirty="0" smtClean="0">
                <a:solidFill>
                  <a:srgbClr val="1F497D">
                    <a:lumMod val="20000"/>
                    <a:lumOff val="80000"/>
                  </a:srgbClr>
                </a:solidFill>
                <a:latin typeface="Calibri" pitchFamily="34" charset="0"/>
              </a:rPr>
              <a:t> of C5 positions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Restriction sites overlapping </a:t>
            </a:r>
            <a:r>
              <a:rPr lang="en-US" sz="2400" dirty="0" err="1" smtClean="0">
                <a:solidFill>
                  <a:srgbClr val="1F497D">
                    <a:lumMod val="20000"/>
                    <a:lumOff val="80000"/>
                  </a:srgbClr>
                </a:solidFill>
                <a:latin typeface="Calibri" pitchFamily="34" charset="0"/>
              </a:rPr>
              <a:t>CpG</a:t>
            </a:r>
            <a:r>
              <a:rPr lang="en-US" sz="2400" dirty="0" smtClean="0">
                <a:solidFill>
                  <a:srgbClr val="1F497D">
                    <a:lumMod val="20000"/>
                    <a:lumOff val="80000"/>
                  </a:srgbClr>
                </a:solidFill>
                <a:latin typeface="Calibri" pitchFamily="34" charset="0"/>
              </a:rPr>
              <a:t> sites can be blocked </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DNA from cells can be methylated in ways that prevent digestion by restriction enzymes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All </a:t>
            </a:r>
            <a:r>
              <a:rPr lang="en-US" sz="2400" dirty="0" err="1" smtClean="0">
                <a:solidFill>
                  <a:srgbClr val="1F497D">
                    <a:lumMod val="20000"/>
                    <a:lumOff val="80000"/>
                  </a:srgbClr>
                </a:solidFill>
                <a:latin typeface="Calibri" pitchFamily="34" charset="0"/>
              </a:rPr>
              <a:t>methylation</a:t>
            </a:r>
            <a:r>
              <a:rPr lang="en-US" sz="2400" dirty="0" smtClean="0">
                <a:solidFill>
                  <a:srgbClr val="1F497D">
                    <a:lumMod val="20000"/>
                    <a:lumOff val="80000"/>
                  </a:srgbClr>
                </a:solidFill>
                <a:latin typeface="Calibri" pitchFamily="34" charset="0"/>
              </a:rPr>
              <a:t> is reversible and will be reset upon introduction into a new cell following replication</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PCR products are similarly </a:t>
            </a:r>
            <a:r>
              <a:rPr lang="en-US" sz="2400" dirty="0" err="1" smtClean="0">
                <a:solidFill>
                  <a:srgbClr val="1F497D">
                    <a:lumMod val="20000"/>
                    <a:lumOff val="80000"/>
                  </a:srgbClr>
                </a:solidFill>
                <a:latin typeface="Calibri" pitchFamily="34" charset="0"/>
              </a:rPr>
              <a:t>unmethylated</a:t>
            </a:r>
            <a:endParaRPr lang="en-US" sz="2400" dirty="0" smtClean="0">
              <a:solidFill>
                <a:srgbClr val="1F497D">
                  <a:lumMod val="20000"/>
                  <a:lumOff val="80000"/>
                </a:srgbClr>
              </a:solidFill>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143000"/>
            <a:ext cx="9144000" cy="707886"/>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DNA Repair Enzymes</a:t>
            </a:r>
            <a:endParaRPr lang="en-US" sz="4000" dirty="0">
              <a:solidFill>
                <a:schemeClr val="bg1"/>
              </a:solidFill>
              <a:latin typeface="Rockwell Extra Bold" pitchFamily="18" charset="0"/>
              <a:cs typeface="Arial" pitchFamily="34" charset="0"/>
            </a:endParaRPr>
          </a:p>
        </p:txBody>
      </p:sp>
      <p:sp>
        <p:nvSpPr>
          <p:cNvPr id="12" name="Rectangle 11"/>
          <p:cNvSpPr/>
          <p:nvPr/>
        </p:nvSpPr>
        <p:spPr>
          <a:xfrm>
            <a:off x="4800600" y="5819001"/>
            <a:ext cx="4343400" cy="461665"/>
          </a:xfrm>
          <a:prstGeom prst="rect">
            <a:avLst/>
          </a:prstGeom>
        </p:spPr>
        <p:txBody>
          <a:bodyPr wrap="square">
            <a:spAutoFit/>
          </a:bodyPr>
          <a:lstStyle/>
          <a:p>
            <a:r>
              <a:rPr lang="en-US" sz="1200" dirty="0" smtClean="0">
                <a:solidFill>
                  <a:schemeClr val="bg1"/>
                </a:solidFill>
              </a:rPr>
              <a:t>http://www.neb.com/nebecomm/tech_reference/modifying_enzymes/prop_dna_repair_enzymes.asp </a:t>
            </a:r>
          </a:p>
        </p:txBody>
      </p:sp>
      <p:sp>
        <p:nvSpPr>
          <p:cNvPr id="14" name="Rectangle 13"/>
          <p:cNvSpPr/>
          <p:nvPr/>
        </p:nvSpPr>
        <p:spPr>
          <a:xfrm>
            <a:off x="304800" y="2861608"/>
            <a:ext cx="4114800" cy="1938992"/>
          </a:xfrm>
          <a:prstGeom prst="rect">
            <a:avLst/>
          </a:prstGeom>
        </p:spPr>
        <p:txBody>
          <a:bodyPr wrap="square">
            <a:spAutoFit/>
          </a:bodyPr>
          <a:lstStyle/>
          <a:p>
            <a:pPr marL="457200" indent="-457200">
              <a:buFont typeface="Wingdings" pitchFamily="2" charset="2"/>
              <a:buChar char="§"/>
            </a:pPr>
            <a:r>
              <a:rPr lang="en-US" sz="2400" dirty="0" smtClean="0">
                <a:solidFill>
                  <a:schemeClr val="bg1"/>
                </a:solidFill>
                <a:latin typeface="Calibri" pitchFamily="34" charset="0"/>
              </a:rPr>
              <a:t>Enzymes involved in fixing DNA damage in cells</a:t>
            </a:r>
          </a:p>
          <a:p>
            <a:pPr marL="457200" indent="-457200">
              <a:buFont typeface="Wingdings" pitchFamily="2" charset="2"/>
              <a:buChar char="§"/>
            </a:pPr>
            <a:r>
              <a:rPr lang="en-US" sz="2400" dirty="0" smtClean="0">
                <a:solidFill>
                  <a:schemeClr val="bg1"/>
                </a:solidFill>
                <a:latin typeface="Calibri" pitchFamily="34" charset="0"/>
              </a:rPr>
              <a:t>Something all cells do</a:t>
            </a:r>
          </a:p>
          <a:p>
            <a:pPr marL="457200" indent="-457200">
              <a:buFont typeface="Wingdings" pitchFamily="2" charset="2"/>
              <a:buChar char="§"/>
            </a:pPr>
            <a:r>
              <a:rPr lang="en-US" sz="2400" dirty="0" smtClean="0">
                <a:solidFill>
                  <a:schemeClr val="bg1"/>
                </a:solidFill>
                <a:latin typeface="Calibri" pitchFamily="34" charset="0"/>
              </a:rPr>
              <a:t>Not frequently used </a:t>
            </a:r>
            <a:r>
              <a:rPr lang="en-US" sz="2400" i="1" dirty="0" smtClean="0">
                <a:solidFill>
                  <a:schemeClr val="bg1"/>
                </a:solidFill>
                <a:latin typeface="Calibri" pitchFamily="34" charset="0"/>
              </a:rPr>
              <a:t>in vitro</a:t>
            </a:r>
          </a:p>
          <a:p>
            <a:pPr marL="457200" indent="-457200">
              <a:buFont typeface="Wingdings" pitchFamily="2" charset="2"/>
              <a:buChar char="§"/>
            </a:pPr>
            <a:r>
              <a:rPr lang="en-US" sz="2400" i="1" dirty="0" smtClean="0">
                <a:solidFill>
                  <a:schemeClr val="bg1"/>
                </a:solidFill>
                <a:latin typeface="Calibri" pitchFamily="34" charset="0"/>
              </a:rPr>
              <a:t>Some</a:t>
            </a:r>
            <a:r>
              <a:rPr lang="en-US" sz="2400" dirty="0" smtClean="0">
                <a:solidFill>
                  <a:schemeClr val="bg1"/>
                </a:solidFill>
                <a:latin typeface="Calibri" pitchFamily="34" charset="0"/>
              </a:rPr>
              <a:t> are on this list:</a:t>
            </a:r>
            <a:endParaRPr lang="en-US" sz="2400" i="1" dirty="0" smtClean="0">
              <a:solidFill>
                <a:schemeClr val="bg1"/>
              </a:solidFill>
              <a:latin typeface="Calibri" pitchFamily="34" charset="0"/>
            </a:endParaRPr>
          </a:p>
        </p:txBody>
      </p:sp>
      <p:pic>
        <p:nvPicPr>
          <p:cNvPr id="232450" name="Picture 2"/>
          <p:cNvPicPr>
            <a:picLocks noChangeAspect="1" noChangeArrowheads="1"/>
          </p:cNvPicPr>
          <p:nvPr/>
        </p:nvPicPr>
        <p:blipFill>
          <a:blip r:embed="rId4" cstate="print"/>
          <a:srcRect/>
          <a:stretch>
            <a:fillRect/>
          </a:stretch>
        </p:blipFill>
        <p:spPr bwMode="auto">
          <a:xfrm>
            <a:off x="4648724" y="2133600"/>
            <a:ext cx="4495276" cy="33909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err="1" smtClean="0">
                <a:solidFill>
                  <a:srgbClr val="1F497D">
                    <a:lumMod val="20000"/>
                    <a:lumOff val="80000"/>
                  </a:srgbClr>
                </a:solidFill>
                <a:latin typeface="Rockwell Extra Bold" pitchFamily="18" charset="0"/>
                <a:cs typeface="Arial" pitchFamily="34" charset="0"/>
              </a:rPr>
              <a:t>MutS</a:t>
            </a:r>
            <a:endParaRPr lang="en-US" sz="3200" b="1" dirty="0">
              <a:solidFill>
                <a:srgbClr val="1F497D">
                  <a:lumMod val="20000"/>
                  <a:lumOff val="80000"/>
                </a:srgbClr>
              </a:solidFill>
              <a:latin typeface="Rockwell Extra Bold" pitchFamily="18" charset="0"/>
              <a:cs typeface="Arial" pitchFamily="34" charset="0"/>
            </a:endParaRPr>
          </a:p>
        </p:txBody>
      </p:sp>
      <p:sp>
        <p:nvSpPr>
          <p:cNvPr id="13" name="Rectangle 12"/>
          <p:cNvSpPr/>
          <p:nvPr/>
        </p:nvSpPr>
        <p:spPr>
          <a:xfrm>
            <a:off x="1143000" y="914400"/>
            <a:ext cx="7543800" cy="3416320"/>
          </a:xfrm>
          <a:prstGeom prst="rect">
            <a:avLst/>
          </a:prstGeom>
        </p:spPr>
        <p:txBody>
          <a:bodyPr wrap="square">
            <a:spAutoFit/>
          </a:bodyPr>
          <a:lstStyle/>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MutS</a:t>
            </a:r>
            <a:r>
              <a:rPr lang="en-US" sz="2400" dirty="0" smtClean="0">
                <a:solidFill>
                  <a:srgbClr val="1F497D">
                    <a:lumMod val="20000"/>
                    <a:lumOff val="80000"/>
                  </a:srgbClr>
                </a:solidFill>
                <a:latin typeface="Calibri" pitchFamily="34" charset="0"/>
              </a:rPr>
              <a:t> protein binds to “bubbles” formed from a mismatch in duplex DNA</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In response to </a:t>
            </a:r>
            <a:r>
              <a:rPr lang="en-US" sz="2400" dirty="0" err="1" smtClean="0">
                <a:solidFill>
                  <a:srgbClr val="1F497D">
                    <a:lumMod val="20000"/>
                    <a:lumOff val="80000"/>
                  </a:srgbClr>
                </a:solidFill>
                <a:latin typeface="Calibri" pitchFamily="34" charset="0"/>
              </a:rPr>
              <a:t>MutS</a:t>
            </a:r>
            <a:r>
              <a:rPr lang="en-US" sz="2400" dirty="0" smtClean="0">
                <a:solidFill>
                  <a:srgbClr val="1F497D">
                    <a:lumMod val="20000"/>
                    <a:lumOff val="80000"/>
                  </a:srgbClr>
                </a:solidFill>
                <a:latin typeface="Calibri" pitchFamily="34" charset="0"/>
              </a:rPr>
              <a:t> binding, the lesion will repaired on the daughter strand during replication</a:t>
            </a:r>
          </a:p>
          <a:p>
            <a:pPr marL="457200" indent="-457200">
              <a:buFont typeface="Wingdings" pitchFamily="2" charset="2"/>
              <a:buChar char="§"/>
            </a:pPr>
            <a:r>
              <a:rPr lang="en-US" sz="2400" i="1" dirty="0" err="1" smtClean="0">
                <a:solidFill>
                  <a:srgbClr val="1F497D">
                    <a:lumMod val="20000"/>
                    <a:lumOff val="80000"/>
                  </a:srgbClr>
                </a:solidFill>
                <a:latin typeface="Calibri" pitchFamily="34" charset="0"/>
              </a:rPr>
              <a:t>mutS</a:t>
            </a:r>
            <a:r>
              <a:rPr lang="en-US" sz="2400" dirty="0" smtClean="0">
                <a:solidFill>
                  <a:srgbClr val="1F497D">
                    <a:lumMod val="20000"/>
                    <a:lumOff val="80000"/>
                  </a:srgbClr>
                </a:solidFill>
                <a:latin typeface="Calibri" pitchFamily="34" charset="0"/>
              </a:rPr>
              <a:t> must be knocked out in strains used for Kunkel mutagenesis or the mutations introduced will be repaired</a:t>
            </a:r>
          </a:p>
          <a:p>
            <a:pPr marL="457200" indent="-457200">
              <a:buFont typeface="Wingdings" pitchFamily="2" charset="2"/>
              <a:buChar char="§"/>
            </a:pPr>
            <a:r>
              <a:rPr lang="en-US" sz="2400" dirty="0" err="1" smtClean="0">
                <a:solidFill>
                  <a:srgbClr val="1F497D">
                    <a:lumMod val="20000"/>
                    <a:lumOff val="80000"/>
                  </a:srgbClr>
                </a:solidFill>
                <a:latin typeface="Calibri" pitchFamily="34" charset="0"/>
              </a:rPr>
              <a:t>MutS</a:t>
            </a:r>
            <a:r>
              <a:rPr lang="en-US" sz="2400" dirty="0" smtClean="0">
                <a:solidFill>
                  <a:srgbClr val="1F497D">
                    <a:lumMod val="20000"/>
                    <a:lumOff val="80000"/>
                  </a:srgbClr>
                </a:solidFill>
                <a:latin typeface="Calibri" pitchFamily="34" charset="0"/>
              </a:rPr>
              <a:t> has been used in vitro to improve the fidelity of gene synthesis (which we’ll explain later in the course)</a:t>
            </a:r>
          </a:p>
        </p:txBody>
      </p:sp>
      <p:sp>
        <p:nvSpPr>
          <p:cNvPr id="9" name="TextBox 8"/>
          <p:cNvSpPr txBox="1"/>
          <p:nvPr/>
        </p:nvSpPr>
        <p:spPr>
          <a:xfrm>
            <a:off x="1371600" y="4800600"/>
            <a:ext cx="6840334" cy="1200329"/>
          </a:xfrm>
          <a:prstGeom prst="rect">
            <a:avLst/>
          </a:prstGeom>
          <a:noFill/>
        </p:spPr>
        <p:txBody>
          <a:bodyPr wrap="none" rtlCol="0">
            <a:spAutoFit/>
          </a:bodyPr>
          <a:lstStyle/>
          <a:p>
            <a:r>
              <a:rPr lang="en-US" sz="3600" dirty="0" smtClean="0">
                <a:solidFill>
                  <a:schemeClr val="tx2">
                    <a:lumMod val="20000"/>
                    <a:lumOff val="80000"/>
                  </a:schemeClr>
                </a:solidFill>
                <a:latin typeface="Courier New" pitchFamily="49" charset="0"/>
                <a:cs typeface="Courier New" pitchFamily="49" charset="0"/>
              </a:rPr>
              <a:t>5’-CAATCAGGG</a:t>
            </a:r>
            <a:r>
              <a:rPr lang="en-US" sz="3600" dirty="0" smtClean="0">
                <a:solidFill>
                  <a:schemeClr val="accent2">
                    <a:lumMod val="40000"/>
                    <a:lumOff val="60000"/>
                  </a:schemeClr>
                </a:solidFill>
                <a:latin typeface="Courier New" pitchFamily="49" charset="0"/>
                <a:cs typeface="Courier New" pitchFamily="49" charset="0"/>
              </a:rPr>
              <a:t>G</a:t>
            </a:r>
            <a:r>
              <a:rPr lang="en-US" sz="3600" dirty="0" smtClean="0">
                <a:solidFill>
                  <a:schemeClr val="tx2">
                    <a:lumMod val="20000"/>
                    <a:lumOff val="80000"/>
                  </a:schemeClr>
                </a:solidFill>
                <a:latin typeface="Courier New" pitchFamily="49" charset="0"/>
                <a:cs typeface="Courier New" pitchFamily="49" charset="0"/>
              </a:rPr>
              <a:t>ATAACGCA-3’</a:t>
            </a:r>
          </a:p>
          <a:p>
            <a:r>
              <a:rPr lang="en-US" sz="3600" dirty="0" smtClean="0">
                <a:solidFill>
                  <a:schemeClr val="tx2">
                    <a:lumMod val="20000"/>
                    <a:lumOff val="80000"/>
                  </a:schemeClr>
                </a:solidFill>
                <a:latin typeface="Courier New" pitchFamily="49" charset="0"/>
                <a:cs typeface="Courier New" pitchFamily="49" charset="0"/>
              </a:rPr>
              <a:t>3’-GTTAGTCCC</a:t>
            </a:r>
            <a:r>
              <a:rPr lang="en-US" sz="3600" dirty="0" smtClean="0">
                <a:solidFill>
                  <a:schemeClr val="accent2">
                    <a:lumMod val="40000"/>
                    <a:lumOff val="60000"/>
                  </a:schemeClr>
                </a:solidFill>
                <a:latin typeface="Courier New" pitchFamily="49" charset="0"/>
                <a:cs typeface="Courier New" pitchFamily="49" charset="0"/>
              </a:rPr>
              <a:t>T</a:t>
            </a:r>
            <a:r>
              <a:rPr lang="en-US" sz="3600" dirty="0" smtClean="0">
                <a:solidFill>
                  <a:schemeClr val="tx2">
                    <a:lumMod val="20000"/>
                    <a:lumOff val="80000"/>
                  </a:schemeClr>
                </a:solidFill>
                <a:latin typeface="Courier New" pitchFamily="49" charset="0"/>
                <a:cs typeface="Courier New" pitchFamily="49" charset="0"/>
              </a:rPr>
              <a:t>TATTGCGT-5’</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err="1" smtClean="0">
                <a:solidFill>
                  <a:srgbClr val="1F497D">
                    <a:lumMod val="20000"/>
                    <a:lumOff val="80000"/>
                  </a:srgbClr>
                </a:solidFill>
                <a:latin typeface="Rockwell Extra Bold" pitchFamily="18" charset="0"/>
                <a:cs typeface="Arial" pitchFamily="34" charset="0"/>
              </a:rPr>
              <a:t>Uracil</a:t>
            </a:r>
            <a:r>
              <a:rPr lang="en-US" sz="3200" dirty="0" smtClean="0">
                <a:solidFill>
                  <a:srgbClr val="1F497D">
                    <a:lumMod val="20000"/>
                    <a:lumOff val="80000"/>
                  </a:srgbClr>
                </a:solidFill>
                <a:latin typeface="Rockwell Extra Bold" pitchFamily="18" charset="0"/>
                <a:cs typeface="Arial" pitchFamily="34" charset="0"/>
              </a:rPr>
              <a:t>-DNA </a:t>
            </a:r>
            <a:r>
              <a:rPr lang="en-US" sz="3200" dirty="0" err="1" smtClean="0">
                <a:solidFill>
                  <a:srgbClr val="1F497D">
                    <a:lumMod val="20000"/>
                    <a:lumOff val="80000"/>
                  </a:srgbClr>
                </a:solidFill>
                <a:latin typeface="Rockwell Extra Bold" pitchFamily="18" charset="0"/>
                <a:cs typeface="Arial" pitchFamily="34" charset="0"/>
              </a:rPr>
              <a:t>Glycosylase</a:t>
            </a:r>
            <a:endParaRPr lang="en-US" sz="3200" b="1" dirty="0">
              <a:solidFill>
                <a:srgbClr val="1F497D">
                  <a:lumMod val="20000"/>
                  <a:lumOff val="80000"/>
                </a:srgbClr>
              </a:solidFill>
              <a:latin typeface="Rockwell Extra Bold" pitchFamily="18" charset="0"/>
              <a:cs typeface="Arial" pitchFamily="34" charset="0"/>
            </a:endParaRPr>
          </a:p>
        </p:txBody>
      </p:sp>
      <p:pic>
        <p:nvPicPr>
          <p:cNvPr id="5" name="Picture 4" descr="Uracil glycosylase.png"/>
          <p:cNvPicPr>
            <a:picLocks noChangeAspect="1"/>
          </p:cNvPicPr>
          <p:nvPr/>
        </p:nvPicPr>
        <p:blipFill>
          <a:blip r:embed="rId3" cstate="print"/>
          <a:stretch>
            <a:fillRect/>
          </a:stretch>
        </p:blipFill>
        <p:spPr>
          <a:xfrm>
            <a:off x="381000" y="1372611"/>
            <a:ext cx="3581400" cy="4009421"/>
          </a:xfrm>
          <a:prstGeom prst="rect">
            <a:avLst/>
          </a:prstGeom>
        </p:spPr>
      </p:pic>
      <p:sp>
        <p:nvSpPr>
          <p:cNvPr id="6" name="Rectangle 5"/>
          <p:cNvSpPr/>
          <p:nvPr/>
        </p:nvSpPr>
        <p:spPr>
          <a:xfrm>
            <a:off x="4267200" y="2439412"/>
            <a:ext cx="4724400" cy="830997"/>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Useful for generating LIC extended termini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smtClean="0">
                <a:solidFill>
                  <a:srgbClr val="1F497D">
                    <a:lumMod val="20000"/>
                    <a:lumOff val="80000"/>
                  </a:srgbClr>
                </a:solidFill>
                <a:latin typeface="Rockwell Extra Bold" pitchFamily="18" charset="0"/>
                <a:cs typeface="Arial" pitchFamily="34" charset="0"/>
              </a:rPr>
              <a:t>Ligation Independent Cloning (LIC)</a:t>
            </a:r>
            <a:endParaRPr lang="en-US" sz="3200" b="1" dirty="0">
              <a:solidFill>
                <a:srgbClr val="1F497D">
                  <a:lumMod val="20000"/>
                  <a:lumOff val="80000"/>
                </a:srgbClr>
              </a:solidFill>
              <a:latin typeface="Rockwell Extra Bold" pitchFamily="18" charset="0"/>
              <a:cs typeface="Arial" pitchFamily="34" charset="0"/>
            </a:endParaRPr>
          </a:p>
        </p:txBody>
      </p:sp>
      <p:pic>
        <p:nvPicPr>
          <p:cNvPr id="16" name="Picture 15" descr="LIC figure.png"/>
          <p:cNvPicPr>
            <a:picLocks noChangeAspect="1"/>
          </p:cNvPicPr>
          <p:nvPr/>
        </p:nvPicPr>
        <p:blipFill>
          <a:blip r:embed="rId3" cstate="print"/>
          <a:stretch>
            <a:fillRect/>
          </a:stretch>
        </p:blipFill>
        <p:spPr>
          <a:xfrm>
            <a:off x="1295400" y="1143000"/>
            <a:ext cx="5834493" cy="5403422"/>
          </a:xfrm>
          <a:prstGeom prst="rect">
            <a:avLst/>
          </a:prstGeom>
        </p:spPr>
      </p:pic>
      <p:sp>
        <p:nvSpPr>
          <p:cNvPr id="18" name="Rectangle 17"/>
          <p:cNvSpPr/>
          <p:nvPr/>
        </p:nvSpPr>
        <p:spPr>
          <a:xfrm>
            <a:off x="5562600" y="2286000"/>
            <a:ext cx="3371629" cy="707886"/>
          </a:xfrm>
          <a:prstGeom prst="rect">
            <a:avLst/>
          </a:prstGeom>
        </p:spPr>
        <p:txBody>
          <a:bodyPr wrap="none">
            <a:spAutoFit/>
          </a:bodyPr>
          <a:lstStyle/>
          <a:p>
            <a:r>
              <a:rPr lang="en-US" sz="4000" b="1" dirty="0" smtClean="0">
                <a:solidFill>
                  <a:schemeClr val="accent2">
                    <a:lumMod val="20000"/>
                    <a:lumOff val="80000"/>
                  </a:schemeClr>
                </a:solidFill>
                <a:latin typeface="Calibri" pitchFamily="34" charset="0"/>
              </a:rPr>
              <a:t>14bp overhang</a:t>
            </a:r>
            <a:endParaRPr lang="en-US" sz="4000" b="1" dirty="0">
              <a:solidFill>
                <a:schemeClr val="accent2">
                  <a:lumMod val="20000"/>
                  <a:lumOff val="8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dirty="0" err="1" smtClean="0">
                <a:solidFill>
                  <a:srgbClr val="1F497D">
                    <a:lumMod val="20000"/>
                    <a:lumOff val="80000"/>
                  </a:srgbClr>
                </a:solidFill>
                <a:latin typeface="Rockwell Extra Bold" pitchFamily="18" charset="0"/>
                <a:cs typeface="Arial" pitchFamily="34" charset="0"/>
              </a:rPr>
              <a:t>Uracil</a:t>
            </a:r>
            <a:r>
              <a:rPr lang="en-US" sz="3200" dirty="0" smtClean="0">
                <a:solidFill>
                  <a:srgbClr val="1F497D">
                    <a:lumMod val="20000"/>
                    <a:lumOff val="80000"/>
                  </a:srgbClr>
                </a:solidFill>
                <a:latin typeface="Rockwell Extra Bold" pitchFamily="18" charset="0"/>
                <a:cs typeface="Arial" pitchFamily="34" charset="0"/>
              </a:rPr>
              <a:t>-DNA </a:t>
            </a:r>
            <a:r>
              <a:rPr lang="en-US" sz="3200" dirty="0" err="1" smtClean="0">
                <a:solidFill>
                  <a:srgbClr val="1F497D">
                    <a:lumMod val="20000"/>
                    <a:lumOff val="80000"/>
                  </a:srgbClr>
                </a:solidFill>
                <a:latin typeface="Rockwell Extra Bold" pitchFamily="18" charset="0"/>
                <a:cs typeface="Arial" pitchFamily="34" charset="0"/>
              </a:rPr>
              <a:t>Glycosylase</a:t>
            </a:r>
            <a:endParaRPr lang="en-US" sz="3200" b="1" dirty="0">
              <a:solidFill>
                <a:srgbClr val="1F497D">
                  <a:lumMod val="20000"/>
                  <a:lumOff val="80000"/>
                </a:srgbClr>
              </a:solidFill>
              <a:latin typeface="Rockwell Extra Bold" pitchFamily="18" charset="0"/>
              <a:cs typeface="Arial" pitchFamily="34" charset="0"/>
            </a:endParaRPr>
          </a:p>
        </p:txBody>
      </p:sp>
      <p:pic>
        <p:nvPicPr>
          <p:cNvPr id="5" name="Picture 4" descr="Uracil glycosylase.png"/>
          <p:cNvPicPr>
            <a:picLocks noChangeAspect="1"/>
          </p:cNvPicPr>
          <p:nvPr/>
        </p:nvPicPr>
        <p:blipFill>
          <a:blip r:embed="rId3" cstate="print"/>
          <a:stretch>
            <a:fillRect/>
          </a:stretch>
        </p:blipFill>
        <p:spPr>
          <a:xfrm>
            <a:off x="381000" y="1372611"/>
            <a:ext cx="3581400" cy="4009421"/>
          </a:xfrm>
          <a:prstGeom prst="rect">
            <a:avLst/>
          </a:prstGeom>
        </p:spPr>
      </p:pic>
      <p:sp>
        <p:nvSpPr>
          <p:cNvPr id="6" name="Rectangle 5"/>
          <p:cNvSpPr/>
          <p:nvPr/>
        </p:nvSpPr>
        <p:spPr>
          <a:xfrm>
            <a:off x="4267200" y="2439412"/>
            <a:ext cx="4724400" cy="3046988"/>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Useful for generating LIC extended termini</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 an </a:t>
            </a:r>
            <a:r>
              <a:rPr lang="en-US" sz="2400" dirty="0" err="1" smtClean="0">
                <a:solidFill>
                  <a:srgbClr val="1F497D">
                    <a:lumMod val="20000"/>
                    <a:lumOff val="80000"/>
                  </a:srgbClr>
                </a:solidFill>
                <a:latin typeface="Calibri" pitchFamily="34" charset="0"/>
              </a:rPr>
              <a:t>oligo</a:t>
            </a:r>
            <a:r>
              <a:rPr lang="en-US" sz="2400" dirty="0" smtClean="0">
                <a:solidFill>
                  <a:srgbClr val="1F497D">
                    <a:lumMod val="20000"/>
                    <a:lumOff val="80000"/>
                  </a:srgbClr>
                </a:solidFill>
                <a:latin typeface="Calibri" pitchFamily="34" charset="0"/>
              </a:rPr>
              <a:t> with a </a:t>
            </a:r>
            <a:r>
              <a:rPr lang="en-US" sz="2400" dirty="0" err="1" smtClean="0">
                <a:solidFill>
                  <a:srgbClr val="1F497D">
                    <a:lumMod val="20000"/>
                    <a:lumOff val="80000"/>
                  </a:srgbClr>
                </a:solidFill>
                <a:latin typeface="Calibri" pitchFamily="34" charset="0"/>
              </a:rPr>
              <a:t>dU</a:t>
            </a:r>
            <a:r>
              <a:rPr lang="en-US" sz="2400" dirty="0" smtClean="0">
                <a:solidFill>
                  <a:srgbClr val="1F497D">
                    <a:lumMod val="20000"/>
                    <a:lumOff val="80000"/>
                  </a:srgbClr>
                </a:solidFill>
                <a:latin typeface="Calibri" pitchFamily="34" charset="0"/>
              </a:rPr>
              <a:t> base 14 </a:t>
            </a:r>
            <a:r>
              <a:rPr lang="en-US" sz="2400" dirty="0" err="1" smtClean="0">
                <a:solidFill>
                  <a:srgbClr val="1F497D">
                    <a:lumMod val="20000"/>
                    <a:lumOff val="80000"/>
                  </a:srgbClr>
                </a:solidFill>
                <a:latin typeface="Calibri" pitchFamily="34" charset="0"/>
              </a:rPr>
              <a:t>bp</a:t>
            </a:r>
            <a:r>
              <a:rPr lang="en-US" sz="2400" dirty="0" smtClean="0">
                <a:solidFill>
                  <a:srgbClr val="1F497D">
                    <a:lumMod val="20000"/>
                    <a:lumOff val="80000"/>
                  </a:srgbClr>
                </a:solidFill>
                <a:latin typeface="Calibri" pitchFamily="34" charset="0"/>
              </a:rPr>
              <a:t> from the 5’ end</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Do PCR</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Treat with DNA glycosidase  and T4 </a:t>
            </a:r>
            <a:r>
              <a:rPr lang="en-US" sz="2400" dirty="0" err="1" smtClean="0">
                <a:solidFill>
                  <a:srgbClr val="1F497D">
                    <a:lumMod val="20000"/>
                    <a:lumOff val="80000"/>
                  </a:srgbClr>
                </a:solidFill>
                <a:latin typeface="Calibri" pitchFamily="34" charset="0"/>
              </a:rPr>
              <a:t>endonuclease</a:t>
            </a:r>
            <a:r>
              <a:rPr lang="en-US" sz="2400" dirty="0" smtClean="0">
                <a:solidFill>
                  <a:srgbClr val="1F497D">
                    <a:lumMod val="20000"/>
                    <a:lumOff val="80000"/>
                  </a:srgbClr>
                </a:solidFill>
                <a:latin typeface="Calibri" pitchFamily="34" charset="0"/>
              </a:rPr>
              <a:t> V</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Ready for LIC!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1349514"/>
            <a:ext cx="9144000" cy="707886"/>
          </a:xfrm>
          <a:prstGeom prst="rect">
            <a:avLst/>
          </a:prstGeom>
          <a:noFill/>
          <a:ln w="9525">
            <a:noFill/>
            <a:miter lim="800000"/>
            <a:headEnd/>
            <a:tailEnd/>
          </a:ln>
        </p:spPr>
        <p:txBody>
          <a:bodyPr wrap="square">
            <a:spAutoFit/>
          </a:bodyPr>
          <a:lstStyle/>
          <a:p>
            <a:pPr algn="ctr"/>
            <a:r>
              <a:rPr lang="en-US" sz="4000" dirty="0" smtClean="0">
                <a:solidFill>
                  <a:schemeClr val="bg1"/>
                </a:solidFill>
                <a:latin typeface="Rockwell Extra Bold" pitchFamily="18" charset="0"/>
                <a:cs typeface="Arial" pitchFamily="34" charset="0"/>
              </a:rPr>
              <a:t>The </a:t>
            </a:r>
            <a:r>
              <a:rPr lang="en-US" sz="4000" dirty="0" err="1" smtClean="0">
                <a:solidFill>
                  <a:schemeClr val="bg1"/>
                </a:solidFill>
                <a:latin typeface="Rockwell Extra Bold" pitchFamily="18" charset="0"/>
                <a:cs typeface="Arial" pitchFamily="34" charset="0"/>
              </a:rPr>
              <a:t>Kinases</a:t>
            </a:r>
            <a:r>
              <a:rPr lang="en-US" sz="4000" dirty="0" smtClean="0">
                <a:solidFill>
                  <a:schemeClr val="bg1"/>
                </a:solidFill>
                <a:latin typeface="Rockwell Extra Bold" pitchFamily="18" charset="0"/>
                <a:cs typeface="Arial" pitchFamily="34" charset="0"/>
              </a:rPr>
              <a:t>/</a:t>
            </a:r>
            <a:r>
              <a:rPr lang="en-US" sz="4000" dirty="0" err="1" smtClean="0">
                <a:solidFill>
                  <a:schemeClr val="bg1"/>
                </a:solidFill>
                <a:latin typeface="Rockwell Extra Bold" pitchFamily="18" charset="0"/>
                <a:cs typeface="Arial" pitchFamily="34" charset="0"/>
              </a:rPr>
              <a:t>Phosphatases</a:t>
            </a:r>
            <a:endParaRPr lang="en-US" sz="4000" dirty="0">
              <a:solidFill>
                <a:schemeClr val="bg1"/>
              </a:solidFill>
              <a:latin typeface="Rockwell Extra Bold" pitchFamily="18" charset="0"/>
              <a:cs typeface="Arial" pitchFamily="34" charset="0"/>
            </a:endParaRPr>
          </a:p>
        </p:txBody>
      </p:sp>
      <p:sp>
        <p:nvSpPr>
          <p:cNvPr id="7" name="Rectangle 5"/>
          <p:cNvSpPr>
            <a:spLocks noChangeArrowheads="1"/>
          </p:cNvSpPr>
          <p:nvPr/>
        </p:nvSpPr>
        <p:spPr bwMode="auto">
          <a:xfrm>
            <a:off x="2819400" y="2362200"/>
            <a:ext cx="5791200" cy="461665"/>
          </a:xfrm>
          <a:prstGeom prst="rect">
            <a:avLst/>
          </a:prstGeom>
          <a:noFill/>
          <a:ln w="9525">
            <a:noFill/>
            <a:miter lim="800000"/>
            <a:headEnd/>
            <a:tailEnd/>
          </a:ln>
        </p:spPr>
        <p:txBody>
          <a:bodyPr wrap="square">
            <a:spAutoFit/>
          </a:bodyPr>
          <a:lstStyle/>
          <a:p>
            <a:r>
              <a:rPr lang="en-US" sz="2400" dirty="0" smtClean="0">
                <a:solidFill>
                  <a:schemeClr val="bg1"/>
                </a:solidFill>
                <a:latin typeface="Calibri" pitchFamily="34" charset="0"/>
              </a:rPr>
              <a:t>Enzymes that add and remove phosphates</a:t>
            </a:r>
          </a:p>
        </p:txBody>
      </p:sp>
      <p:pic>
        <p:nvPicPr>
          <p:cNvPr id="12" name="Picture 11" descr="dna ends.png"/>
          <p:cNvPicPr>
            <a:picLocks noChangeAspect="1"/>
          </p:cNvPicPr>
          <p:nvPr/>
        </p:nvPicPr>
        <p:blipFill>
          <a:blip r:embed="rId4" cstate="print"/>
          <a:stretch>
            <a:fillRect/>
          </a:stretch>
        </p:blipFill>
        <p:spPr>
          <a:xfrm>
            <a:off x="1752600" y="3124200"/>
            <a:ext cx="3453968" cy="4330159"/>
          </a:xfrm>
          <a:prstGeom prst="rect">
            <a:avLst/>
          </a:prstGeom>
        </p:spPr>
      </p:pic>
      <p:sp>
        <p:nvSpPr>
          <p:cNvPr id="13" name="Right Arrow 12"/>
          <p:cNvSpPr/>
          <p:nvPr/>
        </p:nvSpPr>
        <p:spPr>
          <a:xfrm>
            <a:off x="609600" y="4114800"/>
            <a:ext cx="1066800" cy="609600"/>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p:cNvSpPr/>
          <p:nvPr/>
        </p:nvSpPr>
        <p:spPr>
          <a:xfrm>
            <a:off x="4953000" y="3124200"/>
            <a:ext cx="3962400" cy="2308324"/>
          </a:xfrm>
          <a:prstGeom prst="rect">
            <a:avLst/>
          </a:prstGeom>
        </p:spPr>
        <p:txBody>
          <a:bodyPr wrap="square">
            <a:spAutoFit/>
          </a:bodyPr>
          <a:lstStyle/>
          <a:p>
            <a:pPr marL="457200" indent="-457200">
              <a:buFont typeface="Wingdings" pitchFamily="2" charset="2"/>
              <a:buChar char="§"/>
            </a:pPr>
            <a:r>
              <a:rPr lang="en-US" sz="2400" dirty="0" smtClean="0">
                <a:solidFill>
                  <a:schemeClr val="bg1"/>
                </a:solidFill>
                <a:latin typeface="Calibri" pitchFamily="34" charset="0"/>
              </a:rPr>
              <a:t>Restricted DNA has a single 5’ phosphate</a:t>
            </a:r>
          </a:p>
          <a:p>
            <a:pPr marL="457200" indent="-457200">
              <a:buFont typeface="Wingdings" pitchFamily="2" charset="2"/>
              <a:buChar char="§"/>
            </a:pPr>
            <a:r>
              <a:rPr lang="en-US" sz="2400" dirty="0" smtClean="0">
                <a:solidFill>
                  <a:schemeClr val="bg1"/>
                </a:solidFill>
                <a:latin typeface="Calibri" pitchFamily="34" charset="0"/>
              </a:rPr>
              <a:t>Synthetic </a:t>
            </a:r>
            <a:r>
              <a:rPr lang="en-US" sz="2400" dirty="0" err="1" smtClean="0">
                <a:solidFill>
                  <a:schemeClr val="bg1"/>
                </a:solidFill>
                <a:latin typeface="Calibri" pitchFamily="34" charset="0"/>
              </a:rPr>
              <a:t>oligonucleotides</a:t>
            </a:r>
            <a:r>
              <a:rPr lang="en-US" sz="2400" dirty="0" smtClean="0">
                <a:solidFill>
                  <a:schemeClr val="bg1"/>
                </a:solidFill>
                <a:latin typeface="Calibri" pitchFamily="34" charset="0"/>
              </a:rPr>
              <a:t> have a clean 5’ hydroxyl</a:t>
            </a:r>
          </a:p>
          <a:p>
            <a:pPr marL="457200" indent="-457200">
              <a:buFont typeface="Wingdings" pitchFamily="2" charset="2"/>
              <a:buChar char="§"/>
            </a:pPr>
            <a:r>
              <a:rPr lang="en-US" sz="2400" dirty="0" smtClean="0">
                <a:solidFill>
                  <a:schemeClr val="bg1"/>
                </a:solidFill>
                <a:latin typeface="Calibri" pitchFamily="34" charset="0"/>
              </a:rPr>
              <a:t>5’ phosphates are required for ligation</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0" y="304800"/>
            <a:ext cx="9144000" cy="584775"/>
          </a:xfrm>
          <a:prstGeom prst="rect">
            <a:avLst/>
          </a:prstGeom>
          <a:noFill/>
          <a:ln w="9525">
            <a:noFill/>
            <a:miter lim="800000"/>
            <a:headEnd/>
            <a:tailEnd/>
          </a:ln>
        </p:spPr>
        <p:txBody>
          <a:bodyPr wrap="square">
            <a:spAutoFit/>
          </a:bodyPr>
          <a:lstStyle/>
          <a:p>
            <a:pPr algn="ctr"/>
            <a:r>
              <a:rPr lang="en-US" sz="3200" b="1" dirty="0" smtClean="0">
                <a:solidFill>
                  <a:srgbClr val="1F497D">
                    <a:lumMod val="20000"/>
                    <a:lumOff val="80000"/>
                  </a:srgbClr>
                </a:solidFill>
                <a:latin typeface="Rockwell Extra Bold" pitchFamily="18" charset="0"/>
                <a:cs typeface="Arial" pitchFamily="34" charset="0"/>
              </a:rPr>
              <a:t>Alkaline </a:t>
            </a:r>
            <a:r>
              <a:rPr lang="en-US" sz="3200" b="1" dirty="0" err="1" smtClean="0">
                <a:solidFill>
                  <a:srgbClr val="1F497D">
                    <a:lumMod val="20000"/>
                    <a:lumOff val="80000"/>
                  </a:srgbClr>
                </a:solidFill>
                <a:latin typeface="Rockwell Extra Bold" pitchFamily="18" charset="0"/>
                <a:cs typeface="Arial" pitchFamily="34" charset="0"/>
              </a:rPr>
              <a:t>Phosphatases</a:t>
            </a:r>
            <a:endParaRPr lang="en-US" sz="3200" b="1"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1066800" y="1143000"/>
            <a:ext cx="7467600" cy="5632311"/>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Catalyze the hydrolysis of phosphate ester non-specifically</a:t>
            </a: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endParaRPr lang="en-US" sz="2400" dirty="0" smtClean="0">
              <a:solidFill>
                <a:srgbClr val="1F497D">
                  <a:lumMod val="20000"/>
                  <a:lumOff val="80000"/>
                </a:srgbClr>
              </a:solidFill>
              <a:latin typeface="Calibri" pitchFamily="34" charset="0"/>
            </a:endParaRP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Also act on 5’ mono, </a:t>
            </a:r>
            <a:r>
              <a:rPr lang="en-US" sz="2400" dirty="0" err="1" smtClean="0">
                <a:solidFill>
                  <a:srgbClr val="1F497D">
                    <a:lumMod val="20000"/>
                    <a:lumOff val="80000"/>
                  </a:srgbClr>
                </a:solidFill>
                <a:latin typeface="Calibri" pitchFamily="34" charset="0"/>
              </a:rPr>
              <a:t>di</a:t>
            </a:r>
            <a:r>
              <a:rPr lang="en-US" sz="2400" dirty="0" smtClean="0">
                <a:solidFill>
                  <a:srgbClr val="1F497D">
                    <a:lumMod val="20000"/>
                    <a:lumOff val="80000"/>
                  </a:srgbClr>
                </a:solidFill>
                <a:latin typeface="Calibri" pitchFamily="34" charset="0"/>
              </a:rPr>
              <a:t>, and </a:t>
            </a:r>
            <a:r>
              <a:rPr lang="en-US" sz="2400" dirty="0" err="1" smtClean="0">
                <a:solidFill>
                  <a:srgbClr val="1F497D">
                    <a:lumMod val="20000"/>
                    <a:lumOff val="80000"/>
                  </a:srgbClr>
                </a:solidFill>
                <a:latin typeface="Calibri" pitchFamily="34" charset="0"/>
              </a:rPr>
              <a:t>triphosphates</a:t>
            </a:r>
            <a:r>
              <a:rPr lang="en-US" sz="2400" dirty="0" smtClean="0">
                <a:solidFill>
                  <a:srgbClr val="1F497D">
                    <a:lumMod val="20000"/>
                    <a:lumOff val="80000"/>
                  </a:srgbClr>
                </a:solidFill>
                <a:latin typeface="Calibri" pitchFamily="34" charset="0"/>
              </a:rPr>
              <a:t> of RNA or DNA, </a:t>
            </a:r>
            <a:r>
              <a:rPr lang="en-US" sz="2400" dirty="0" err="1" smtClean="0">
                <a:solidFill>
                  <a:srgbClr val="1F497D">
                    <a:lumMod val="20000"/>
                    <a:lumOff val="80000"/>
                  </a:srgbClr>
                </a:solidFill>
                <a:latin typeface="Calibri" pitchFamily="34" charset="0"/>
              </a:rPr>
              <a:t>dNTPs</a:t>
            </a:r>
            <a:r>
              <a:rPr lang="en-US" sz="2400" dirty="0" smtClean="0">
                <a:solidFill>
                  <a:srgbClr val="1F497D">
                    <a:lumMod val="20000"/>
                    <a:lumOff val="80000"/>
                  </a:srgbClr>
                </a:solidFill>
                <a:latin typeface="Calibri" pitchFamily="34" charset="0"/>
              </a:rPr>
              <a:t>, and NTPs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There are very many of them in nature, often are secreted proteins</a:t>
            </a:r>
          </a:p>
        </p:txBody>
      </p:sp>
      <p:pic>
        <p:nvPicPr>
          <p:cNvPr id="7" name="Picture 6" descr="phosphatase.png"/>
          <p:cNvPicPr>
            <a:picLocks noChangeAspect="1"/>
          </p:cNvPicPr>
          <p:nvPr/>
        </p:nvPicPr>
        <p:blipFill>
          <a:blip r:embed="rId3" cstate="print"/>
          <a:stretch>
            <a:fillRect/>
          </a:stretch>
        </p:blipFill>
        <p:spPr>
          <a:xfrm>
            <a:off x="2971800" y="2095857"/>
            <a:ext cx="2819048" cy="2857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685800" y="304800"/>
            <a:ext cx="8077200" cy="584775"/>
          </a:xfrm>
          <a:prstGeom prst="rect">
            <a:avLst/>
          </a:prstGeom>
          <a:noFill/>
          <a:ln w="9525">
            <a:noFill/>
            <a:miter lim="800000"/>
            <a:headEnd/>
            <a:tailEnd/>
          </a:ln>
        </p:spPr>
        <p:txBody>
          <a:bodyPr wrap="square">
            <a:spAutoFit/>
          </a:bodyPr>
          <a:lstStyle/>
          <a:p>
            <a:r>
              <a:rPr lang="en-US" sz="3200" b="1" dirty="0" smtClean="0">
                <a:solidFill>
                  <a:srgbClr val="1F497D">
                    <a:lumMod val="20000"/>
                    <a:lumOff val="80000"/>
                  </a:srgbClr>
                </a:solidFill>
                <a:latin typeface="Rockwell Extra Bold" pitchFamily="18" charset="0"/>
                <a:cs typeface="Arial" pitchFamily="34" charset="0"/>
              </a:rPr>
              <a:t>CIP:  </a:t>
            </a:r>
            <a:r>
              <a:rPr lang="en-US" sz="2400" b="1" dirty="0" smtClean="0">
                <a:solidFill>
                  <a:srgbClr val="1F497D">
                    <a:lumMod val="20000"/>
                    <a:lumOff val="80000"/>
                  </a:srgbClr>
                </a:solidFill>
                <a:latin typeface="Rockwell Extra Bold" pitchFamily="18" charset="0"/>
                <a:cs typeface="Arial" pitchFamily="34" charset="0"/>
              </a:rPr>
              <a:t>Calf Intestine Alkaline </a:t>
            </a:r>
            <a:r>
              <a:rPr lang="en-US" sz="2400" b="1" dirty="0" err="1" smtClean="0">
                <a:solidFill>
                  <a:srgbClr val="1F497D">
                    <a:lumMod val="20000"/>
                    <a:lumOff val="80000"/>
                  </a:srgbClr>
                </a:solidFill>
                <a:latin typeface="Rockwell Extra Bold" pitchFamily="18" charset="0"/>
                <a:cs typeface="Arial" pitchFamily="34" charset="0"/>
              </a:rPr>
              <a:t>Phosphatase</a:t>
            </a:r>
            <a:endParaRPr lang="en-US" sz="3200" b="1" dirty="0">
              <a:solidFill>
                <a:srgbClr val="1F497D">
                  <a:lumMod val="20000"/>
                  <a:lumOff val="80000"/>
                </a:srgbClr>
              </a:solidFill>
              <a:latin typeface="Rockwell Extra Bold" pitchFamily="18" charset="0"/>
              <a:cs typeface="Arial" pitchFamily="34" charset="0"/>
            </a:endParaRPr>
          </a:p>
        </p:txBody>
      </p:sp>
      <p:sp>
        <p:nvSpPr>
          <p:cNvPr id="6" name="Rectangle 5"/>
          <p:cNvSpPr/>
          <p:nvPr/>
        </p:nvSpPr>
        <p:spPr>
          <a:xfrm>
            <a:off x="1066800" y="838200"/>
            <a:ext cx="7467600" cy="2308324"/>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Oldest and most commonly used since it is very robust and cheap</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Often used to prevent re-closure of ends of a vector digested with restriction enzymes</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Can also be used to destroy </a:t>
            </a:r>
            <a:r>
              <a:rPr lang="en-US" sz="2400" dirty="0" err="1" smtClean="0">
                <a:solidFill>
                  <a:srgbClr val="1F497D">
                    <a:lumMod val="20000"/>
                    <a:lumOff val="80000"/>
                  </a:srgbClr>
                </a:solidFill>
                <a:latin typeface="Calibri" pitchFamily="34" charset="0"/>
              </a:rPr>
              <a:t>dNTPs</a:t>
            </a:r>
            <a:r>
              <a:rPr lang="en-US" sz="2400" dirty="0" smtClean="0">
                <a:solidFill>
                  <a:srgbClr val="1F497D">
                    <a:lumMod val="20000"/>
                    <a:lumOff val="80000"/>
                  </a:srgbClr>
                </a:solidFill>
                <a:latin typeface="Calibri" pitchFamily="34" charset="0"/>
              </a:rPr>
              <a:t> in a reaction mixture</a:t>
            </a:r>
          </a:p>
        </p:txBody>
      </p:sp>
      <p:sp>
        <p:nvSpPr>
          <p:cNvPr id="5" name="TextBox 4"/>
          <p:cNvSpPr txBox="1">
            <a:spLocks noChangeArrowheads="1"/>
          </p:cNvSpPr>
          <p:nvPr/>
        </p:nvSpPr>
        <p:spPr bwMode="auto">
          <a:xfrm>
            <a:off x="685800" y="3301425"/>
            <a:ext cx="5943600" cy="461665"/>
          </a:xfrm>
          <a:prstGeom prst="rect">
            <a:avLst/>
          </a:prstGeom>
          <a:noFill/>
          <a:ln w="9525">
            <a:noFill/>
            <a:miter lim="800000"/>
            <a:headEnd/>
            <a:tailEnd/>
          </a:ln>
        </p:spPr>
        <p:txBody>
          <a:bodyPr wrap="square">
            <a:spAutoFit/>
          </a:bodyPr>
          <a:lstStyle/>
          <a:p>
            <a:r>
              <a:rPr lang="en-US" sz="2400" b="1" dirty="0" smtClean="0">
                <a:solidFill>
                  <a:srgbClr val="1F497D">
                    <a:lumMod val="20000"/>
                    <a:lumOff val="80000"/>
                  </a:srgbClr>
                </a:solidFill>
                <a:latin typeface="Rockwell Extra Bold" pitchFamily="18" charset="0"/>
                <a:cs typeface="Arial" pitchFamily="34" charset="0"/>
              </a:rPr>
              <a:t>Shrimp Alkaline </a:t>
            </a:r>
            <a:r>
              <a:rPr lang="en-US" sz="2400" b="1" dirty="0" err="1" smtClean="0">
                <a:solidFill>
                  <a:srgbClr val="1F497D">
                    <a:lumMod val="20000"/>
                    <a:lumOff val="80000"/>
                  </a:srgbClr>
                </a:solidFill>
                <a:latin typeface="Rockwell Extra Bold" pitchFamily="18" charset="0"/>
                <a:cs typeface="Arial" pitchFamily="34" charset="0"/>
              </a:rPr>
              <a:t>Phosphatase</a:t>
            </a:r>
            <a:endParaRPr lang="en-US" sz="3200" b="1" dirty="0">
              <a:solidFill>
                <a:srgbClr val="1F497D">
                  <a:lumMod val="20000"/>
                  <a:lumOff val="80000"/>
                </a:srgbClr>
              </a:solidFill>
              <a:latin typeface="Rockwell Extra Bold" pitchFamily="18" charset="0"/>
              <a:cs typeface="Arial" pitchFamily="34" charset="0"/>
            </a:endParaRPr>
          </a:p>
        </p:txBody>
      </p:sp>
      <p:sp>
        <p:nvSpPr>
          <p:cNvPr id="8" name="Rectangle 7"/>
          <p:cNvSpPr/>
          <p:nvPr/>
        </p:nvSpPr>
        <p:spPr>
          <a:xfrm>
            <a:off x="1066800" y="3787676"/>
            <a:ext cx="7467600" cy="830997"/>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Can be easily heat-killed</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Used for </a:t>
            </a:r>
            <a:r>
              <a:rPr lang="en-US" sz="2400" dirty="0" err="1" smtClean="0">
                <a:solidFill>
                  <a:srgbClr val="1F497D">
                    <a:lumMod val="20000"/>
                    <a:lumOff val="80000"/>
                  </a:srgbClr>
                </a:solidFill>
                <a:latin typeface="Calibri" pitchFamily="34" charset="0"/>
              </a:rPr>
              <a:t>exo</a:t>
            </a:r>
            <a:r>
              <a:rPr lang="en-US" sz="2400" dirty="0" smtClean="0">
                <a:solidFill>
                  <a:srgbClr val="1F497D">
                    <a:lumMod val="20000"/>
                    <a:lumOff val="80000"/>
                  </a:srgbClr>
                </a:solidFill>
                <a:latin typeface="Calibri" pitchFamily="34" charset="0"/>
              </a:rPr>
              <a:t>-SAP sequencing</a:t>
            </a:r>
          </a:p>
        </p:txBody>
      </p:sp>
      <p:sp>
        <p:nvSpPr>
          <p:cNvPr id="9" name="TextBox 8"/>
          <p:cNvSpPr txBox="1">
            <a:spLocks noChangeArrowheads="1"/>
          </p:cNvSpPr>
          <p:nvPr/>
        </p:nvSpPr>
        <p:spPr bwMode="auto">
          <a:xfrm>
            <a:off x="685800" y="4702552"/>
            <a:ext cx="5943600" cy="461665"/>
          </a:xfrm>
          <a:prstGeom prst="rect">
            <a:avLst/>
          </a:prstGeom>
          <a:noFill/>
          <a:ln w="9525">
            <a:noFill/>
            <a:miter lim="800000"/>
            <a:headEnd/>
            <a:tailEnd/>
          </a:ln>
        </p:spPr>
        <p:txBody>
          <a:bodyPr wrap="square">
            <a:spAutoFit/>
          </a:bodyPr>
          <a:lstStyle/>
          <a:p>
            <a:r>
              <a:rPr lang="en-US" sz="2400" b="1" dirty="0" smtClean="0">
                <a:solidFill>
                  <a:srgbClr val="1F497D">
                    <a:lumMod val="20000"/>
                    <a:lumOff val="80000"/>
                  </a:srgbClr>
                </a:solidFill>
                <a:latin typeface="Rockwell Extra Bold" pitchFamily="18" charset="0"/>
                <a:cs typeface="Arial" pitchFamily="34" charset="0"/>
              </a:rPr>
              <a:t>Antarctic </a:t>
            </a:r>
            <a:r>
              <a:rPr lang="en-US" sz="2400" b="1" dirty="0" err="1" smtClean="0">
                <a:solidFill>
                  <a:srgbClr val="1F497D">
                    <a:lumMod val="20000"/>
                    <a:lumOff val="80000"/>
                  </a:srgbClr>
                </a:solidFill>
                <a:latin typeface="Rockwell Extra Bold" pitchFamily="18" charset="0"/>
                <a:cs typeface="Arial" pitchFamily="34" charset="0"/>
              </a:rPr>
              <a:t>Phosphatase</a:t>
            </a:r>
            <a:endParaRPr lang="en-US" sz="3200" b="1" dirty="0">
              <a:solidFill>
                <a:srgbClr val="1F497D">
                  <a:lumMod val="20000"/>
                  <a:lumOff val="80000"/>
                </a:srgbClr>
              </a:solidFill>
              <a:latin typeface="Rockwell Extra Bold" pitchFamily="18" charset="0"/>
              <a:cs typeface="Arial" pitchFamily="34" charset="0"/>
            </a:endParaRPr>
          </a:p>
        </p:txBody>
      </p:sp>
      <p:sp>
        <p:nvSpPr>
          <p:cNvPr id="10" name="Rectangle 9"/>
          <p:cNvSpPr/>
          <p:nvPr/>
        </p:nvSpPr>
        <p:spPr>
          <a:xfrm>
            <a:off x="1066800" y="5188803"/>
            <a:ext cx="7467600" cy="830997"/>
          </a:xfrm>
          <a:prstGeom prst="rect">
            <a:avLst/>
          </a:prstGeom>
        </p:spPr>
        <p:txBody>
          <a:bodyPr wrap="square">
            <a:spAutoFit/>
          </a:bodyPr>
          <a:lstStyle/>
          <a:p>
            <a:pPr marL="457200" indent="-457200">
              <a:buFont typeface="Wingdings" pitchFamily="2" charset="2"/>
              <a:buChar char="§"/>
            </a:pPr>
            <a:r>
              <a:rPr lang="en-US" sz="2400" dirty="0" smtClean="0">
                <a:solidFill>
                  <a:srgbClr val="1F497D">
                    <a:lumMod val="20000"/>
                    <a:lumOff val="80000"/>
                  </a:srgbClr>
                </a:solidFill>
                <a:latin typeface="Calibri" pitchFamily="34" charset="0"/>
              </a:rPr>
              <a:t>A lot like SAP</a:t>
            </a:r>
          </a:p>
          <a:p>
            <a:pPr marL="457200" indent="-457200">
              <a:buFont typeface="Wingdings" pitchFamily="2" charset="2"/>
              <a:buChar char="§"/>
            </a:pPr>
            <a:r>
              <a:rPr lang="en-US" sz="2400" dirty="0" smtClean="0">
                <a:solidFill>
                  <a:srgbClr val="1F497D">
                    <a:lumMod val="20000"/>
                    <a:lumOff val="80000"/>
                  </a:srgbClr>
                </a:solidFill>
                <a:latin typeface="Calibri" pitchFamily="34" charset="0"/>
              </a:rPr>
              <a:t>Claimed to be even more heat-killable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5|1.2|0.5|0.4|79.5|17.3"/>
</p:tagLst>
</file>

<file path=ppt/tags/tag10.xml><?xml version="1.0" encoding="utf-8"?>
<p:tagLst xmlns:a="http://schemas.openxmlformats.org/drawingml/2006/main" xmlns:r="http://schemas.openxmlformats.org/officeDocument/2006/relationships" xmlns:p="http://schemas.openxmlformats.org/presentationml/2006/main">
  <p:tag name="TIMING" val="|12.5|5.3|11.4|14.4|8.6|9.7"/>
</p:tagLst>
</file>

<file path=ppt/tags/tag11.xml><?xml version="1.0" encoding="utf-8"?>
<p:tagLst xmlns:a="http://schemas.openxmlformats.org/drawingml/2006/main" xmlns:r="http://schemas.openxmlformats.org/officeDocument/2006/relationships" xmlns:p="http://schemas.openxmlformats.org/presentationml/2006/main">
  <p:tag name="TIMING" val="|12.4|4.8"/>
</p:tagLst>
</file>

<file path=ppt/tags/tag12.xml><?xml version="1.0" encoding="utf-8"?>
<p:tagLst xmlns:a="http://schemas.openxmlformats.org/drawingml/2006/main" xmlns:r="http://schemas.openxmlformats.org/officeDocument/2006/relationships" xmlns:p="http://schemas.openxmlformats.org/presentationml/2006/main">
  <p:tag name="TIMING" val="|2.9"/>
</p:tagLst>
</file>

<file path=ppt/tags/tag13.xml><?xml version="1.0" encoding="utf-8"?>
<p:tagLst xmlns:a="http://schemas.openxmlformats.org/drawingml/2006/main" xmlns:r="http://schemas.openxmlformats.org/officeDocument/2006/relationships" xmlns:p="http://schemas.openxmlformats.org/presentationml/2006/main">
  <p:tag name="TIMING" val="|0.8"/>
</p:tagLst>
</file>

<file path=ppt/tags/tag14.xml><?xml version="1.0" encoding="utf-8"?>
<p:tagLst xmlns:a="http://schemas.openxmlformats.org/drawingml/2006/main" xmlns:r="http://schemas.openxmlformats.org/officeDocument/2006/relationships" xmlns:p="http://schemas.openxmlformats.org/presentationml/2006/main">
  <p:tag name="TIMING" val="|21.8|25.6"/>
</p:tagLst>
</file>

<file path=ppt/tags/tag15.xml><?xml version="1.0" encoding="utf-8"?>
<p:tagLst xmlns:a="http://schemas.openxmlformats.org/drawingml/2006/main" xmlns:r="http://schemas.openxmlformats.org/officeDocument/2006/relationships" xmlns:p="http://schemas.openxmlformats.org/presentationml/2006/main">
  <p:tag name="TIMING" val="|14.5"/>
</p:tagLst>
</file>

<file path=ppt/tags/tag2.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30.8"/>
</p:tagLst>
</file>

<file path=ppt/tags/tag4.xml><?xml version="1.0" encoding="utf-8"?>
<p:tagLst xmlns:a="http://schemas.openxmlformats.org/drawingml/2006/main" xmlns:r="http://schemas.openxmlformats.org/officeDocument/2006/relationships" xmlns:p="http://schemas.openxmlformats.org/presentationml/2006/main">
  <p:tag name="TIMING" val="|22.4"/>
</p:tagLst>
</file>

<file path=ppt/tags/tag5.xml><?xml version="1.0" encoding="utf-8"?>
<p:tagLst xmlns:a="http://schemas.openxmlformats.org/drawingml/2006/main" xmlns:r="http://schemas.openxmlformats.org/officeDocument/2006/relationships" xmlns:p="http://schemas.openxmlformats.org/presentationml/2006/main">
  <p:tag name="TIMING" val="|21.1"/>
</p:tagLst>
</file>

<file path=ppt/tags/tag6.xml><?xml version="1.0" encoding="utf-8"?>
<p:tagLst xmlns:a="http://schemas.openxmlformats.org/drawingml/2006/main" xmlns:r="http://schemas.openxmlformats.org/officeDocument/2006/relationships" xmlns:p="http://schemas.openxmlformats.org/presentationml/2006/main">
  <p:tag name="TIMING" val="|26.5|20.5"/>
</p:tagLst>
</file>

<file path=ppt/tags/tag7.xml><?xml version="1.0" encoding="utf-8"?>
<p:tagLst xmlns:a="http://schemas.openxmlformats.org/drawingml/2006/main" xmlns:r="http://schemas.openxmlformats.org/officeDocument/2006/relationships" xmlns:p="http://schemas.openxmlformats.org/presentationml/2006/main">
  <p:tag name="TIMING" val="|17.5|30.1|25.3"/>
</p:tagLst>
</file>

<file path=ppt/tags/tag8.xml><?xml version="1.0" encoding="utf-8"?>
<p:tagLst xmlns:a="http://schemas.openxmlformats.org/drawingml/2006/main" xmlns:r="http://schemas.openxmlformats.org/officeDocument/2006/relationships" xmlns:p="http://schemas.openxmlformats.org/presentationml/2006/main">
  <p:tag name="TIMING" val="|12.4|4.8"/>
</p:tagLst>
</file>

<file path=ppt/tags/tag9.xml><?xml version="1.0" encoding="utf-8"?>
<p:tagLst xmlns:a="http://schemas.openxmlformats.org/drawingml/2006/main" xmlns:r="http://schemas.openxmlformats.org/officeDocument/2006/relationships" xmlns:p="http://schemas.openxmlformats.org/presentationml/2006/main">
  <p:tag name="TIMING" val="|7|5.1|8|4.9"/>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1392</TotalTime>
  <Words>9123</Words>
  <Application>Microsoft Office PowerPoint</Application>
  <PresentationFormat>On-screen Show (4:3)</PresentationFormat>
  <Paragraphs>826</Paragraphs>
  <Slides>107</Slides>
  <Notes>106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107</vt:i4>
      </vt:variant>
    </vt:vector>
  </HeadingPairs>
  <TitlesOfParts>
    <vt:vector size="110" baseType="lpstr">
      <vt:lpstr>2_Office Theme</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258</cp:revision>
  <dcterms:created xsi:type="dcterms:W3CDTF">2009-01-29T03:56:07Z</dcterms:created>
  <dcterms:modified xsi:type="dcterms:W3CDTF">2014-01-24T17:31:12Z</dcterms:modified>
</cp:coreProperties>
</file>