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88" r:id="rId3"/>
    <p:sldId id="284" r:id="rId4"/>
    <p:sldId id="262" r:id="rId5"/>
    <p:sldId id="265" r:id="rId6"/>
    <p:sldId id="263" r:id="rId7"/>
    <p:sldId id="266" r:id="rId8"/>
    <p:sldId id="267" r:id="rId9"/>
    <p:sldId id="268" r:id="rId10"/>
    <p:sldId id="274" r:id="rId11"/>
    <p:sldId id="275" r:id="rId12"/>
    <p:sldId id="280" r:id="rId13"/>
    <p:sldId id="287" r:id="rId14"/>
    <p:sldId id="269" r:id="rId15"/>
    <p:sldId id="270" r:id="rId16"/>
    <p:sldId id="271" r:id="rId17"/>
    <p:sldId id="272" r:id="rId18"/>
    <p:sldId id="273" r:id="rId19"/>
    <p:sldId id="279" r:id="rId20"/>
    <p:sldId id="281" r:id="rId21"/>
    <p:sldId id="283" r:id="rId22"/>
    <p:sldId id="282" r:id="rId23"/>
    <p:sldId id="285" r:id="rId24"/>
    <p:sldId id="286"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45" autoAdjust="0"/>
    <p:restoredTop sz="94660"/>
  </p:normalViewPr>
  <p:slideViewPr>
    <p:cSldViewPr>
      <p:cViewPr varScale="1">
        <p:scale>
          <a:sx n="51" d="100"/>
          <a:sy n="51" d="100"/>
        </p:scale>
        <p:origin x="-113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7AD31BE-8CB0-40C2-A1AA-6ABB7D49AD4E}" type="datetimeFigureOut">
              <a:rPr lang="en-US"/>
              <a:pPr>
                <a:defRPr/>
              </a:pPr>
              <a:t>11/1/13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EFD5D2E-15AD-4685-A828-9EC34CD928AE}" type="slidenum">
              <a:rPr lang="en-US"/>
              <a:pPr>
                <a:defRPr/>
              </a:pPr>
              <a:t>‹#›</a:t>
            </a:fld>
            <a:endParaRPr lang="en-US"/>
          </a:p>
        </p:txBody>
      </p:sp>
    </p:spTree>
    <p:extLst>
      <p:ext uri="{BB962C8B-B14F-4D97-AF65-F5344CB8AC3E}">
        <p14:creationId xmlns:p14="http://schemas.microsoft.com/office/powerpoint/2010/main" val="21896092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48B6E-650D-4D8A-AE3E-A07D8CC7BFD9}"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564299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F0F64EA-1E34-43CE-8D7C-1D3045B11499}"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DA6BA4-F816-4F98-9D70-9FA072249ED6}"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Pretty much all coli’s/salmonella/shigellas make enterobactin, and in vitro that is suffient to draw the iron out of transferrin (blood carrier of iron).  However, most mammalian immune systems have evolved Lcn which sequesters Ent.  It’s stored in neutrophil granules and released upon TLR4 activation.   In response, some Salmonella enterica strains (and various other enterobacterial isolates including Colis and Klebsiellas) have evolved iroA which transfers glucoses onto enterbactin, restoring virulence.</a:t>
            </a:r>
          </a:p>
        </p:txBody>
      </p:sp>
      <p:sp>
        <p:nvSpPr>
          <p:cNvPr id="4" name="Slide Number Placeholder 3"/>
          <p:cNvSpPr>
            <a:spLocks noGrp="1"/>
          </p:cNvSpPr>
          <p:nvPr>
            <p:ph type="sldNum" sz="quarter" idx="5"/>
          </p:nvPr>
        </p:nvSpPr>
        <p:spPr/>
        <p:txBody>
          <a:bodyPr/>
          <a:lstStyle/>
          <a:p>
            <a:pPr>
              <a:defRPr/>
            </a:pPr>
            <a:fld id="{9CC01A39-ACA6-4049-8D72-2F3A45011DC3}"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1C27B2-1627-464D-AFC7-F3C0B6C73C5D}"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27E360-C405-42C2-8DE9-1FC2052015E9}"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C20372-4A9A-4332-9749-21AD8D665BB6}"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F433F6-3C3D-494E-B465-6F8D93243141}"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8DCD4A-F542-489A-8455-A07BA43D8BDA}"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A2373F-04FD-4FF9-A9E9-856278EF209B}"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20E517-4840-4ED2-BA44-A12A16C17875}"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A5598033-31AF-4016-8969-55F944CB32D0}"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EEF865-7638-480D-87AD-6B4379CB4504}"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82EFFD-07E3-4082-9C7C-BE2319E74739}"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05E3F7-4BAF-436A-8F2F-7CA7BDFDA771}"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1141F4-9B09-4599-9352-0F127C037255}"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2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D3DF36-6760-45FC-B267-429AFC7C29FA}"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5CCF50-9DA1-46B8-82CB-6339636537F8}"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2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76C2AE5-AFCD-4D66-98EA-762777A457B5}"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2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4263BA-58C3-4659-93FC-E482E01C1A2D}"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2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D8A367-72A3-43CE-A718-17E6131EF884}"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2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9F9D80-FA14-4D58-B041-55197A461B23}"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164CF06-E111-4CD6-980E-06F80E236E96}"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C68E024-60B3-4599-B4FD-548C4D1ACB24}" type="datetimeFigureOut">
              <a:rPr lang="en-US"/>
              <a:pPr>
                <a:defRPr/>
              </a:pPr>
              <a:t>11/1/13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31889FC-B4AD-4558-B330-F8ED41E11A5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98850CE-3002-4D78-83DD-7F980887A87B}" type="datetimeFigureOut">
              <a:rPr lang="en-US"/>
              <a:pPr>
                <a:defRPr/>
              </a:pPr>
              <a:t>11/1/13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A58792-B993-417A-BDAE-A295C7154CF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3AF848-1811-4BA6-941D-06DA4CD10C6F}" type="datetimeFigureOut">
              <a:rPr lang="en-US"/>
              <a:pPr>
                <a:defRPr/>
              </a:pPr>
              <a:t>11/1/13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0E7ACAB-F1AA-43FB-9BF6-E6BFCA578F7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4018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9306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5636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8857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14642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559894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90073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745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90BF753-93C8-4198-9E51-E1C1B8B70D3C}" type="datetimeFigureOut">
              <a:rPr lang="en-US"/>
              <a:pPr>
                <a:defRPr/>
              </a:pPr>
              <a:t>11/1/13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E858562-653A-4973-B028-BE2073FB1C0B}"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10905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88525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2164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531081A-F71B-492C-8144-E46716A6D93B}" type="datetimeFigureOut">
              <a:rPr lang="en-US"/>
              <a:pPr>
                <a:defRPr/>
              </a:pPr>
              <a:t>11/1/13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621C97D-DD19-492C-9816-CC6D7FAE7A9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7B91722-7241-4196-95AA-6A6FA3957685}" type="datetimeFigureOut">
              <a:rPr lang="en-US"/>
              <a:pPr>
                <a:defRPr/>
              </a:pPr>
              <a:t>11/1/13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7CCABB5-1436-491F-809F-B3DAE406C01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26DCEB8-FFFD-4C70-8AD6-E1020C9CB906}" type="datetimeFigureOut">
              <a:rPr lang="en-US"/>
              <a:pPr>
                <a:defRPr/>
              </a:pPr>
              <a:t>11/1/13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746E0B2-122E-4B11-B52E-44F51D9C86C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3C770E2-80B9-4262-AB24-29ABEA2E919C}" type="datetimeFigureOut">
              <a:rPr lang="en-US"/>
              <a:pPr>
                <a:defRPr/>
              </a:pPr>
              <a:t>11/1/13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A6D6702-B5B8-4246-8B60-2AFE809CBBD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BFF4DC0-5548-42AF-9A75-7CD245556181}" type="datetimeFigureOut">
              <a:rPr lang="en-US"/>
              <a:pPr>
                <a:defRPr/>
              </a:pPr>
              <a:t>11/1/13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B962B67-9C95-4162-ACDB-830359A76D8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456ABEC-07EC-4633-83FF-544EC0BD73C6}" type="datetimeFigureOut">
              <a:rPr lang="en-US"/>
              <a:pPr>
                <a:defRPr/>
              </a:pPr>
              <a:t>11/1/13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5F1FE87-4F51-4A7F-A86C-EE788020C60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FA1D9F9-B7CC-406F-811D-1BB98AB4F6B8}" type="datetimeFigureOut">
              <a:rPr lang="en-US"/>
              <a:pPr>
                <a:defRPr/>
              </a:pPr>
              <a:t>11/1/13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2ABB69A-385E-428D-86AD-BE6A0CC9BB8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15EB5CF-3C7C-43DF-8489-6082DA3A42F3}" type="datetimeFigureOut">
              <a:rPr lang="en-US"/>
              <a:pPr>
                <a:defRPr/>
              </a:pPr>
              <a:t>11/1/13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C9B039A-6A17-4BA7-A43A-FBE6511A43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2127DE45-9AB3-44FE-A20E-EC06D1436E7C}" type="datetimeFigureOut">
              <a:rPr lang="en-US" smtClean="0">
                <a:solidFill>
                  <a:prstClr val="black">
                    <a:tint val="75000"/>
                  </a:prstClr>
                </a:solidFill>
                <a:latin typeface="Calibri"/>
                <a:cs typeface="+mn-cs"/>
              </a:rPr>
              <a:pPr fontAlgn="auto">
                <a:spcBef>
                  <a:spcPts val="0"/>
                </a:spcBef>
                <a:spcAft>
                  <a:spcPts val="0"/>
                </a:spcAft>
              </a:pPr>
              <a:t>11/1/13</a:t>
            </a:fld>
            <a:endParaRPr lang="en-US">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23AA80FB-7487-4CFE-AB4F-5F1B3EE535C1}" type="slidenum">
              <a:rPr lang="en-US" smtClean="0">
                <a:solidFill>
                  <a:prstClr val="black">
                    <a:tint val="75000"/>
                  </a:prstClr>
                </a:solidFill>
                <a:latin typeface="Calibri"/>
                <a:cs typeface="+mn-cs"/>
              </a:rPr>
              <a:pPr fontAlgn="auto">
                <a:spcBef>
                  <a:spcPts val="0"/>
                </a:spcBef>
                <a:spcAft>
                  <a:spcPts val="0"/>
                </a:spcAft>
              </a:pPr>
              <a:t>‹#›</a:t>
            </a:fld>
            <a:endParaRPr lang="en-US">
              <a:solidFill>
                <a:prstClr val="black">
                  <a:tint val="75000"/>
                </a:prstClr>
              </a:solidFill>
              <a:latin typeface="Calibri"/>
              <a:cs typeface="+mn-cs"/>
            </a:endParaRPr>
          </a:p>
        </p:txBody>
      </p:sp>
    </p:spTree>
    <p:extLst>
      <p:ext uri="{BB962C8B-B14F-4D97-AF65-F5344CB8AC3E}">
        <p14:creationId xmlns:p14="http://schemas.microsoft.com/office/powerpoint/2010/main" val="272882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21.png"/><Relationship Id="rId5" Type="http://schemas.openxmlformats.org/officeDocument/2006/relationships/image" Target="../media/image11.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4.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11.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87575"/>
            <a:ext cx="7391400" cy="1470025"/>
          </a:xfrm>
        </p:spPr>
        <p:txBody>
          <a:bodyPr/>
          <a:lstStyle/>
          <a:p>
            <a:r>
              <a:rPr lang="en-US" dirty="0">
                <a:solidFill>
                  <a:schemeClr val="bg1"/>
                </a:solidFill>
                <a:latin typeface="Rockwell Extra Bold" pitchFamily="18" charset="0"/>
              </a:rPr>
              <a:t>Biological Relationships</a:t>
            </a:r>
          </a:p>
        </p:txBody>
      </p:sp>
    </p:spTree>
    <p:extLst>
      <p:ext uri="{BB962C8B-B14F-4D97-AF65-F5344CB8AC3E}">
        <p14:creationId xmlns:p14="http://schemas.microsoft.com/office/powerpoint/2010/main" val="17565395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High-Affinity Iron Transport</a:t>
            </a:r>
          </a:p>
        </p:txBody>
      </p:sp>
      <p:pic>
        <p:nvPicPr>
          <p:cNvPr id="11267" name="Picture 3"/>
          <p:cNvPicPr>
            <a:picLocks noChangeAspect="1" noChangeArrowheads="1"/>
          </p:cNvPicPr>
          <p:nvPr/>
        </p:nvPicPr>
        <p:blipFill>
          <a:blip r:embed="rId4" cstate="print"/>
          <a:srcRect/>
          <a:stretch>
            <a:fillRect/>
          </a:stretch>
        </p:blipFill>
        <p:spPr bwMode="auto">
          <a:xfrm>
            <a:off x="3962400" y="636588"/>
            <a:ext cx="4648200" cy="6221412"/>
          </a:xfrm>
          <a:prstGeom prst="rect">
            <a:avLst/>
          </a:prstGeom>
          <a:noFill/>
          <a:ln w="9525">
            <a:noFill/>
            <a:miter lim="800000"/>
            <a:headEnd/>
            <a:tailEnd/>
          </a:ln>
        </p:spPr>
      </p:pic>
      <p:pic>
        <p:nvPicPr>
          <p:cNvPr id="11268" name="Picture 5" descr="http://www.paul-borer.ch/images/aerobactin1.gif"/>
          <p:cNvPicPr>
            <a:picLocks noChangeAspect="1" noChangeArrowheads="1"/>
          </p:cNvPicPr>
          <p:nvPr/>
        </p:nvPicPr>
        <p:blipFill>
          <a:blip r:embed="rId5" cstate="print"/>
          <a:srcRect/>
          <a:stretch>
            <a:fillRect/>
          </a:stretch>
        </p:blipFill>
        <p:spPr bwMode="auto">
          <a:xfrm>
            <a:off x="1924050" y="2514600"/>
            <a:ext cx="1428750" cy="1447800"/>
          </a:xfrm>
          <a:prstGeom prst="rect">
            <a:avLst/>
          </a:prstGeom>
          <a:noFill/>
          <a:ln w="9525">
            <a:noFill/>
            <a:miter lim="800000"/>
            <a:headEnd/>
            <a:tailEnd/>
          </a:ln>
        </p:spPr>
      </p:pic>
      <p:sp>
        <p:nvSpPr>
          <p:cNvPr id="11269" name="TextBox 52"/>
          <p:cNvSpPr txBox="1">
            <a:spLocks noChangeArrowheads="1"/>
          </p:cNvSpPr>
          <p:nvPr/>
        </p:nvSpPr>
        <p:spPr bwMode="auto">
          <a:xfrm>
            <a:off x="2076450" y="3962400"/>
            <a:ext cx="1163638" cy="339725"/>
          </a:xfrm>
          <a:prstGeom prst="rect">
            <a:avLst/>
          </a:prstGeom>
          <a:noFill/>
          <a:ln w="9525">
            <a:noFill/>
            <a:miter lim="800000"/>
            <a:headEnd/>
            <a:tailEnd/>
          </a:ln>
        </p:spPr>
        <p:txBody>
          <a:bodyPr wrap="none">
            <a:spAutoFit/>
          </a:bodyPr>
          <a:lstStyle/>
          <a:p>
            <a:r>
              <a:rPr lang="en-US" sz="1600"/>
              <a:t>Aerobactin</a:t>
            </a:r>
          </a:p>
        </p:txBody>
      </p:sp>
      <p:sp>
        <p:nvSpPr>
          <p:cNvPr id="11270" name="TextBox 53"/>
          <p:cNvSpPr txBox="1">
            <a:spLocks noChangeArrowheads="1"/>
          </p:cNvSpPr>
          <p:nvPr/>
        </p:nvSpPr>
        <p:spPr bwMode="auto">
          <a:xfrm>
            <a:off x="1866900" y="6291263"/>
            <a:ext cx="1335088" cy="338137"/>
          </a:xfrm>
          <a:prstGeom prst="rect">
            <a:avLst/>
          </a:prstGeom>
          <a:noFill/>
          <a:ln w="9525">
            <a:noFill/>
            <a:miter lim="800000"/>
            <a:headEnd/>
            <a:tailEnd/>
          </a:ln>
        </p:spPr>
        <p:txBody>
          <a:bodyPr wrap="none">
            <a:spAutoFit/>
          </a:bodyPr>
          <a:lstStyle/>
          <a:p>
            <a:r>
              <a:rPr lang="en-US" sz="1600"/>
              <a:t>Enterobactin</a:t>
            </a:r>
          </a:p>
        </p:txBody>
      </p:sp>
      <p:pic>
        <p:nvPicPr>
          <p:cNvPr id="11271" name="Picture 7" descr="http://www.mikrobio.uni-tuebingen.de/ag_winkelmann/research_program/enterobactin.gif"/>
          <p:cNvPicPr>
            <a:picLocks noChangeAspect="1" noChangeArrowheads="1"/>
          </p:cNvPicPr>
          <p:nvPr/>
        </p:nvPicPr>
        <p:blipFill>
          <a:blip r:embed="rId6" cstate="print"/>
          <a:srcRect/>
          <a:stretch>
            <a:fillRect/>
          </a:stretch>
        </p:blipFill>
        <p:spPr bwMode="auto">
          <a:xfrm>
            <a:off x="1790700" y="4767263"/>
            <a:ext cx="1714500" cy="1552575"/>
          </a:xfrm>
          <a:prstGeom prst="rect">
            <a:avLst/>
          </a:prstGeom>
          <a:noFill/>
          <a:ln w="9525">
            <a:noFill/>
            <a:miter lim="800000"/>
            <a:headEnd/>
            <a:tailEnd/>
          </a:ln>
        </p:spPr>
      </p:pic>
      <p:sp>
        <p:nvSpPr>
          <p:cNvPr id="11272" name="Text Box 21"/>
          <p:cNvSpPr txBox="1">
            <a:spLocks noChangeArrowheads="1"/>
          </p:cNvSpPr>
          <p:nvPr/>
        </p:nvSpPr>
        <p:spPr bwMode="auto">
          <a:xfrm>
            <a:off x="533400" y="838200"/>
            <a:ext cx="2514600" cy="1477963"/>
          </a:xfrm>
          <a:prstGeom prst="rect">
            <a:avLst/>
          </a:prstGeom>
          <a:noFill/>
          <a:ln w="9525">
            <a:noFill/>
            <a:miter lim="800000"/>
            <a:headEnd/>
            <a:tailEnd/>
          </a:ln>
        </p:spPr>
        <p:txBody>
          <a:bodyPr>
            <a:spAutoFit/>
          </a:bodyPr>
          <a:lstStyle/>
          <a:p>
            <a:r>
              <a:rPr lang="en-US" b="1"/>
              <a:t>Low Affinity transporters</a:t>
            </a:r>
            <a:r>
              <a:rPr lang="en-US"/>
              <a:t>:</a:t>
            </a:r>
          </a:p>
          <a:p>
            <a:pPr lvl="1"/>
            <a:r>
              <a:rPr lang="en-US"/>
              <a:t>ZupT</a:t>
            </a:r>
          </a:p>
          <a:p>
            <a:pPr lvl="1"/>
            <a:r>
              <a:rPr lang="en-US"/>
              <a:t>MntH</a:t>
            </a:r>
          </a:p>
          <a:p>
            <a:pPr lvl="1"/>
            <a:r>
              <a:rPr lang="en-US"/>
              <a:t>FeoABC</a:t>
            </a:r>
          </a:p>
        </p:txBody>
      </p:sp>
      <p:pic>
        <p:nvPicPr>
          <p:cNvPr id="11273" name="Picture 9"/>
          <p:cNvPicPr>
            <a:picLocks noChangeAspect="1" noChangeArrowheads="1"/>
          </p:cNvPicPr>
          <p:nvPr/>
        </p:nvPicPr>
        <p:blipFill>
          <a:blip r:embed="rId7" cstate="print"/>
          <a:srcRect/>
          <a:stretch>
            <a:fillRect/>
          </a:stretch>
        </p:blipFill>
        <p:spPr bwMode="auto">
          <a:xfrm>
            <a:off x="381000" y="3581400"/>
            <a:ext cx="1676400" cy="1571625"/>
          </a:xfrm>
          <a:prstGeom prst="rect">
            <a:avLst/>
          </a:prstGeom>
          <a:noFill/>
          <a:ln w="9525">
            <a:noFill/>
            <a:miter lim="800000"/>
            <a:headEnd/>
            <a:tailEnd/>
          </a:ln>
        </p:spPr>
      </p:pic>
      <p:sp>
        <p:nvSpPr>
          <p:cNvPr id="10" name="TextBox 52"/>
          <p:cNvSpPr txBox="1">
            <a:spLocks noChangeArrowheads="1"/>
          </p:cNvSpPr>
          <p:nvPr/>
        </p:nvSpPr>
        <p:spPr bwMode="auto">
          <a:xfrm>
            <a:off x="609600" y="5181600"/>
            <a:ext cx="731838" cy="338138"/>
          </a:xfrm>
          <a:prstGeom prst="rect">
            <a:avLst/>
          </a:prstGeom>
          <a:noFill/>
          <a:ln w="9525">
            <a:noFill/>
            <a:miter lim="800000"/>
            <a:headEnd/>
            <a:tailEnd/>
          </a:ln>
        </p:spPr>
        <p:txBody>
          <a:bodyPr wrap="none">
            <a:spAutoFit/>
          </a:bodyPr>
          <a:lstStyle/>
          <a:p>
            <a:r>
              <a:rPr lang="en-US" sz="1600"/>
              <a:t>Heme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127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7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271"/>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127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P spid="11270" grpId="0"/>
      <p:bldP spid="11272" grpId="0"/>
      <p:bldP spid="10" grpId="0"/>
      <p:bldP spid="1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Genetics of iron transport </a:t>
            </a:r>
          </a:p>
        </p:txBody>
      </p:sp>
      <p:pic>
        <p:nvPicPr>
          <p:cNvPr id="12291" name="Picture 7"/>
          <p:cNvPicPr>
            <a:picLocks noChangeAspect="1" noChangeArrowheads="1"/>
          </p:cNvPicPr>
          <p:nvPr/>
        </p:nvPicPr>
        <p:blipFill>
          <a:blip r:embed="rId3" cstate="print"/>
          <a:srcRect/>
          <a:stretch>
            <a:fillRect/>
          </a:stretch>
        </p:blipFill>
        <p:spPr bwMode="auto">
          <a:xfrm>
            <a:off x="1143000" y="685800"/>
            <a:ext cx="6477000" cy="590073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Evading high-affinity iron transport</a:t>
            </a:r>
          </a:p>
        </p:txBody>
      </p:sp>
      <p:sp>
        <p:nvSpPr>
          <p:cNvPr id="13315" name="Rectangle 4"/>
          <p:cNvSpPr>
            <a:spLocks noChangeArrowheads="1"/>
          </p:cNvSpPr>
          <p:nvPr/>
        </p:nvSpPr>
        <p:spPr bwMode="auto">
          <a:xfrm>
            <a:off x="7086600" y="6553200"/>
            <a:ext cx="2057400" cy="246063"/>
          </a:xfrm>
          <a:prstGeom prst="rect">
            <a:avLst/>
          </a:prstGeom>
          <a:solidFill>
            <a:srgbClr val="FFFFFF"/>
          </a:solidFill>
          <a:ln w="9525">
            <a:noFill/>
            <a:miter lim="800000"/>
            <a:headEnd/>
            <a:tailEnd/>
          </a:ln>
        </p:spPr>
        <p:txBody>
          <a:bodyPr lIns="0" tIns="0" rIns="0" bIns="0" anchor="ctr">
            <a:spAutoFit/>
          </a:bodyPr>
          <a:lstStyle/>
          <a:p>
            <a:pPr eaLnBrk="0" hangingPunct="0"/>
            <a:r>
              <a:rPr lang="en-US" sz="1600">
                <a:solidFill>
                  <a:srgbClr val="575757"/>
                </a:solidFill>
              </a:rPr>
              <a:t>PMID: 17060628</a:t>
            </a:r>
          </a:p>
        </p:txBody>
      </p:sp>
      <p:pic>
        <p:nvPicPr>
          <p:cNvPr id="13316" name="Picture 5"/>
          <p:cNvPicPr>
            <a:picLocks noChangeAspect="1" noChangeArrowheads="1"/>
          </p:cNvPicPr>
          <p:nvPr/>
        </p:nvPicPr>
        <p:blipFill>
          <a:blip r:embed="rId4" cstate="print"/>
          <a:srcRect/>
          <a:stretch>
            <a:fillRect/>
          </a:stretch>
        </p:blipFill>
        <p:spPr bwMode="auto">
          <a:xfrm>
            <a:off x="457200" y="762000"/>
            <a:ext cx="1828800" cy="2281238"/>
          </a:xfrm>
          <a:prstGeom prst="rect">
            <a:avLst/>
          </a:prstGeom>
          <a:noFill/>
          <a:ln w="9525">
            <a:noFill/>
            <a:miter lim="800000"/>
            <a:headEnd/>
            <a:tailEnd/>
          </a:ln>
        </p:spPr>
      </p:pic>
      <p:pic>
        <p:nvPicPr>
          <p:cNvPr id="13318" name="Picture 6"/>
          <p:cNvPicPr>
            <a:picLocks noChangeAspect="1" noChangeArrowheads="1"/>
          </p:cNvPicPr>
          <p:nvPr/>
        </p:nvPicPr>
        <p:blipFill>
          <a:blip r:embed="rId5" cstate="print"/>
          <a:srcRect/>
          <a:stretch>
            <a:fillRect/>
          </a:stretch>
        </p:blipFill>
        <p:spPr bwMode="auto">
          <a:xfrm>
            <a:off x="990600" y="3124200"/>
            <a:ext cx="2743200" cy="2579688"/>
          </a:xfrm>
          <a:prstGeom prst="rect">
            <a:avLst/>
          </a:prstGeom>
          <a:noFill/>
          <a:ln w="9525">
            <a:noFill/>
            <a:miter lim="800000"/>
            <a:headEnd/>
            <a:tailEnd/>
          </a:ln>
        </p:spPr>
      </p:pic>
      <p:sp>
        <p:nvSpPr>
          <p:cNvPr id="7" name="TextBox 6"/>
          <p:cNvSpPr txBox="1">
            <a:spLocks noChangeArrowheads="1"/>
          </p:cNvSpPr>
          <p:nvPr/>
        </p:nvSpPr>
        <p:spPr bwMode="auto">
          <a:xfrm>
            <a:off x="1524000" y="5715000"/>
            <a:ext cx="1752600" cy="646113"/>
          </a:xfrm>
          <a:prstGeom prst="rect">
            <a:avLst/>
          </a:prstGeom>
          <a:noFill/>
          <a:ln w="9525">
            <a:noFill/>
            <a:miter lim="800000"/>
            <a:headEnd/>
            <a:tailEnd/>
          </a:ln>
        </p:spPr>
        <p:txBody>
          <a:bodyPr>
            <a:spAutoFit/>
          </a:bodyPr>
          <a:lstStyle/>
          <a:p>
            <a:r>
              <a:rPr lang="en-US" b="1"/>
              <a:t>Lipocalin 2 (Lcn)</a:t>
            </a:r>
          </a:p>
        </p:txBody>
      </p:sp>
      <p:pic>
        <p:nvPicPr>
          <p:cNvPr id="13319" name="Picture 7"/>
          <p:cNvPicPr>
            <a:picLocks noChangeAspect="1" noChangeArrowheads="1"/>
          </p:cNvPicPr>
          <p:nvPr/>
        </p:nvPicPr>
        <p:blipFill>
          <a:blip r:embed="rId6" cstate="print"/>
          <a:srcRect/>
          <a:stretch>
            <a:fillRect/>
          </a:stretch>
        </p:blipFill>
        <p:spPr bwMode="auto">
          <a:xfrm>
            <a:off x="3886200" y="1295400"/>
            <a:ext cx="5008563" cy="995363"/>
          </a:xfrm>
          <a:prstGeom prst="rect">
            <a:avLst/>
          </a:prstGeom>
          <a:noFill/>
          <a:ln w="9525">
            <a:noFill/>
            <a:miter lim="800000"/>
            <a:headEnd/>
            <a:tailEnd/>
          </a:ln>
        </p:spPr>
      </p:pic>
      <p:pic>
        <p:nvPicPr>
          <p:cNvPr id="13320" name="Picture 8"/>
          <p:cNvPicPr>
            <a:picLocks noChangeAspect="1" noChangeArrowheads="1"/>
          </p:cNvPicPr>
          <p:nvPr/>
        </p:nvPicPr>
        <p:blipFill>
          <a:blip r:embed="rId7" cstate="print"/>
          <a:srcRect/>
          <a:stretch>
            <a:fillRect/>
          </a:stretch>
        </p:blipFill>
        <p:spPr bwMode="auto">
          <a:xfrm>
            <a:off x="3890963" y="2590800"/>
            <a:ext cx="5253037" cy="2432050"/>
          </a:xfrm>
          <a:prstGeom prst="rect">
            <a:avLst/>
          </a:prstGeom>
          <a:noFill/>
          <a:ln w="9525">
            <a:noFill/>
            <a:miter lim="800000"/>
            <a:headEnd/>
            <a:tailEnd/>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533400" y="914400"/>
            <a:ext cx="8077200" cy="5324475"/>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All cells </a:t>
            </a:r>
            <a:r>
              <a:rPr lang="en-US" sz="2000" dirty="0">
                <a:solidFill>
                  <a:schemeClr val="tx1">
                    <a:lumMod val="85000"/>
                    <a:lumOff val="15000"/>
                  </a:schemeClr>
                </a:solidFill>
                <a:latin typeface="Calibri" pitchFamily="34" charset="0"/>
              </a:rPr>
              <a:t>minimally </a:t>
            </a:r>
            <a:r>
              <a:rPr lang="en-US" sz="2000" dirty="0">
                <a:solidFill>
                  <a:schemeClr val="tx1">
                    <a:lumMod val="85000"/>
                    <a:lumOff val="15000"/>
                  </a:schemeClr>
                </a:solidFill>
                <a:latin typeface="Calibri" pitchFamily="34" charset="0"/>
                <a:cs typeface="+mn-cs"/>
              </a:rPr>
              <a:t>have a lipid </a:t>
            </a:r>
            <a:r>
              <a:rPr lang="en-US" sz="2000" dirty="0" err="1">
                <a:solidFill>
                  <a:schemeClr val="tx1">
                    <a:lumMod val="85000"/>
                    <a:lumOff val="15000"/>
                  </a:schemeClr>
                </a:solidFill>
                <a:latin typeface="Calibri" pitchFamily="34" charset="0"/>
                <a:cs typeface="+mn-cs"/>
              </a:rPr>
              <a:t>bilayer</a:t>
            </a:r>
            <a:r>
              <a:rPr lang="en-US" sz="2000" dirty="0">
                <a:solidFill>
                  <a:schemeClr val="tx1">
                    <a:lumMod val="85000"/>
                    <a:lumOff val="15000"/>
                  </a:schemeClr>
                </a:solidFill>
                <a:latin typeface="Calibri" pitchFamily="34" charset="0"/>
                <a:cs typeface="+mn-cs"/>
              </a:rPr>
              <a:t> protecting them from other biological agents</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Many also contain a wall (</a:t>
            </a:r>
            <a:r>
              <a:rPr lang="en-US" sz="2000" dirty="0" err="1">
                <a:solidFill>
                  <a:schemeClr val="tx1">
                    <a:lumMod val="85000"/>
                    <a:lumOff val="15000"/>
                  </a:schemeClr>
                </a:solidFill>
                <a:latin typeface="Calibri" pitchFamily="34" charset="0"/>
                <a:cs typeface="+mn-cs"/>
              </a:rPr>
              <a:t>peptidoglycan</a:t>
            </a:r>
            <a:r>
              <a:rPr lang="en-US" sz="2000" dirty="0">
                <a:solidFill>
                  <a:schemeClr val="tx1">
                    <a:lumMod val="85000"/>
                    <a:lumOff val="15000"/>
                  </a:schemeClr>
                </a:solidFill>
                <a:latin typeface="Calibri" pitchFamily="34" charset="0"/>
                <a:cs typeface="+mn-cs"/>
              </a:rPr>
              <a:t> and outer membrane for gram negative, S-layer for gram positive, other walls for plant cells, yeasts, and protozoa)</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Some microbes can actively penetrate these barriers</a:t>
            </a:r>
          </a:p>
          <a:p>
            <a:pPr marL="457200" indent="-457200" fontAlgn="auto">
              <a:spcBef>
                <a:spcPts val="0"/>
              </a:spcBef>
              <a:spcAft>
                <a:spcPts val="0"/>
              </a:spcAft>
              <a:buFont typeface="Wingdings" pitchFamily="2" charset="2"/>
              <a:buChar char="§"/>
              <a:defRPr/>
            </a:pPr>
            <a:r>
              <a:rPr lang="en-US" sz="2000" dirty="0" err="1">
                <a:solidFill>
                  <a:schemeClr val="tx1">
                    <a:lumMod val="85000"/>
                    <a:lumOff val="15000"/>
                  </a:schemeClr>
                </a:solidFill>
                <a:latin typeface="Calibri" pitchFamily="34" charset="0"/>
                <a:cs typeface="+mn-cs"/>
              </a:rPr>
              <a:t>Multicellular</a:t>
            </a:r>
            <a:r>
              <a:rPr lang="en-US" sz="2000" dirty="0">
                <a:solidFill>
                  <a:schemeClr val="tx1">
                    <a:lumMod val="85000"/>
                    <a:lumOff val="15000"/>
                  </a:schemeClr>
                </a:solidFill>
                <a:latin typeface="Calibri" pitchFamily="34" charset="0"/>
                <a:cs typeface="+mn-cs"/>
              </a:rPr>
              <a:t> organisms may include specialized compartments (organs) covered in additional protective layers—think epithelial cells</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Can have specialized organs that prevent access to more susceptible organs – think skin, the physical coating of a human being that presents a thick </a:t>
            </a:r>
            <a:r>
              <a:rPr lang="en-US" sz="2000" dirty="0" err="1">
                <a:solidFill>
                  <a:schemeClr val="tx1">
                    <a:lumMod val="85000"/>
                    <a:lumOff val="15000"/>
                  </a:schemeClr>
                </a:solidFill>
                <a:latin typeface="Calibri" pitchFamily="34" charset="0"/>
                <a:cs typeface="+mn-cs"/>
              </a:rPr>
              <a:t>proteinaceous</a:t>
            </a:r>
            <a:r>
              <a:rPr lang="en-US" sz="2000" dirty="0">
                <a:solidFill>
                  <a:schemeClr val="tx1">
                    <a:lumMod val="85000"/>
                    <a:lumOff val="15000"/>
                  </a:schemeClr>
                </a:solidFill>
                <a:latin typeface="Calibri" pitchFamily="34" charset="0"/>
                <a:cs typeface="+mn-cs"/>
              </a:rPr>
              <a:t> layer that is difficult to penetrate, or think exoskeleton, a carbohydrate barrier on insects</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Very few modern unicellular agents are able to penetrate epithelial, skin, or </a:t>
            </a:r>
            <a:r>
              <a:rPr lang="en-US" sz="2000" dirty="0" err="1">
                <a:solidFill>
                  <a:schemeClr val="tx1">
                    <a:lumMod val="85000"/>
                    <a:lumOff val="15000"/>
                  </a:schemeClr>
                </a:solidFill>
                <a:latin typeface="Calibri" pitchFamily="34" charset="0"/>
                <a:cs typeface="+mn-cs"/>
              </a:rPr>
              <a:t>exoskeletal</a:t>
            </a:r>
            <a:r>
              <a:rPr lang="en-US" sz="2000" dirty="0">
                <a:solidFill>
                  <a:schemeClr val="tx1">
                    <a:lumMod val="85000"/>
                    <a:lumOff val="15000"/>
                  </a:schemeClr>
                </a:solidFill>
                <a:latin typeface="Calibri" pitchFamily="34" charset="0"/>
                <a:cs typeface="+mn-cs"/>
              </a:rPr>
              <a:t> barriers</a:t>
            </a:r>
          </a:p>
          <a:p>
            <a:pPr marL="457200" indent="-457200" fontAlgn="auto">
              <a:spcBef>
                <a:spcPts val="0"/>
              </a:spcBef>
              <a:spcAft>
                <a:spcPts val="0"/>
              </a:spcAft>
              <a:buFont typeface="Wingdings" pitchFamily="2" charset="2"/>
              <a:buChar char="§"/>
              <a:defRPr/>
            </a:pPr>
            <a:r>
              <a:rPr lang="en-US" sz="2000" dirty="0" err="1">
                <a:solidFill>
                  <a:schemeClr val="tx1">
                    <a:lumMod val="85000"/>
                    <a:lumOff val="15000"/>
                  </a:schemeClr>
                </a:solidFill>
                <a:latin typeface="Calibri" pitchFamily="34" charset="0"/>
                <a:cs typeface="+mn-cs"/>
              </a:rPr>
              <a:t>Penetrance</a:t>
            </a:r>
            <a:r>
              <a:rPr lang="en-US" sz="2000" dirty="0">
                <a:solidFill>
                  <a:schemeClr val="tx1">
                    <a:lumMod val="85000"/>
                    <a:lumOff val="15000"/>
                  </a:schemeClr>
                </a:solidFill>
                <a:latin typeface="Calibri" pitchFamily="34" charset="0"/>
                <a:cs typeface="+mn-cs"/>
              </a:rPr>
              <a:t> of organs usually requires an alternate route, often requires physical disruption of the organ barrier</a:t>
            </a:r>
          </a:p>
          <a:p>
            <a:pPr marL="457200" indent="-457200" fontAlgn="auto">
              <a:spcBef>
                <a:spcPts val="0"/>
              </a:spcBef>
              <a:spcAft>
                <a:spcPts val="0"/>
              </a:spcAft>
              <a:buFont typeface="Wingdings" pitchFamily="2" charset="2"/>
              <a:buChar char="§"/>
              <a:defRPr/>
            </a:pPr>
            <a:r>
              <a:rPr lang="en-US" sz="2000" dirty="0" err="1">
                <a:solidFill>
                  <a:schemeClr val="tx1">
                    <a:lumMod val="85000"/>
                    <a:lumOff val="15000"/>
                  </a:schemeClr>
                </a:solidFill>
                <a:latin typeface="Calibri" pitchFamily="34" charset="0"/>
                <a:cs typeface="+mn-cs"/>
              </a:rPr>
              <a:t>Multicellular</a:t>
            </a:r>
            <a:r>
              <a:rPr lang="en-US" sz="2000" dirty="0">
                <a:solidFill>
                  <a:schemeClr val="tx1">
                    <a:lumMod val="85000"/>
                    <a:lumOff val="15000"/>
                  </a:schemeClr>
                </a:solidFill>
                <a:latin typeface="Calibri" pitchFamily="34" charset="0"/>
                <a:cs typeface="+mn-cs"/>
              </a:rPr>
              <a:t> organisms can produce such physical disruptions</a:t>
            </a:r>
          </a:p>
        </p:txBody>
      </p:sp>
      <p:sp>
        <p:nvSpPr>
          <p:cNvPr id="14339"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Second defense:  physical barriers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3810000" y="1295400"/>
            <a:ext cx="1905000" cy="4800600"/>
          </a:xfrm>
          <a:prstGeom prst="rect">
            <a:avLst/>
          </a:prstGeom>
          <a:blipFill>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63"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The Human Body</a:t>
            </a:r>
          </a:p>
        </p:txBody>
      </p:sp>
      <p:sp>
        <p:nvSpPr>
          <p:cNvPr id="15364" name="TextBox 13"/>
          <p:cNvSpPr txBox="1">
            <a:spLocks noChangeArrowheads="1"/>
          </p:cNvSpPr>
          <p:nvPr/>
        </p:nvSpPr>
        <p:spPr bwMode="auto">
          <a:xfrm>
            <a:off x="3733800" y="533400"/>
            <a:ext cx="2074863" cy="646113"/>
          </a:xfrm>
          <a:prstGeom prst="rect">
            <a:avLst/>
          </a:prstGeom>
          <a:noFill/>
          <a:ln w="9525">
            <a:noFill/>
            <a:miter lim="800000"/>
            <a:headEnd/>
            <a:tailEnd/>
          </a:ln>
        </p:spPr>
        <p:txBody>
          <a:bodyPr>
            <a:spAutoFit/>
          </a:bodyPr>
          <a:lstStyle/>
          <a:p>
            <a:pPr algn="ctr"/>
            <a:r>
              <a:rPr lang="en-US"/>
              <a:t>Mouth, Nose, Ears, Eye socket</a:t>
            </a:r>
          </a:p>
        </p:txBody>
      </p:sp>
      <p:sp>
        <p:nvSpPr>
          <p:cNvPr id="15365" name="TextBox 18"/>
          <p:cNvSpPr txBox="1">
            <a:spLocks noChangeArrowheads="1"/>
          </p:cNvSpPr>
          <p:nvPr/>
        </p:nvSpPr>
        <p:spPr bwMode="auto">
          <a:xfrm>
            <a:off x="3886200" y="6172200"/>
            <a:ext cx="1887538" cy="646113"/>
          </a:xfrm>
          <a:prstGeom prst="rect">
            <a:avLst/>
          </a:prstGeom>
          <a:noFill/>
          <a:ln w="9525">
            <a:noFill/>
            <a:miter lim="800000"/>
            <a:headEnd/>
            <a:tailEnd/>
          </a:ln>
        </p:spPr>
        <p:txBody>
          <a:bodyPr>
            <a:spAutoFit/>
          </a:bodyPr>
          <a:lstStyle/>
          <a:p>
            <a:pPr algn="ctr"/>
            <a:r>
              <a:rPr lang="en-US"/>
              <a:t>Anus, Urethra, Vagina</a:t>
            </a:r>
          </a:p>
        </p:txBody>
      </p:sp>
      <p:sp>
        <p:nvSpPr>
          <p:cNvPr id="21" name="Rectangle 20"/>
          <p:cNvSpPr>
            <a:spLocks noChangeArrowheads="1"/>
          </p:cNvSpPr>
          <p:nvPr/>
        </p:nvSpPr>
        <p:spPr bwMode="auto">
          <a:xfrm>
            <a:off x="4114800" y="1639888"/>
            <a:ext cx="1371600" cy="646112"/>
          </a:xfrm>
          <a:prstGeom prst="rect">
            <a:avLst/>
          </a:prstGeom>
          <a:noFill/>
          <a:ln w="9525">
            <a:noFill/>
            <a:miter lim="800000"/>
            <a:headEnd/>
            <a:tailEnd/>
          </a:ln>
        </p:spPr>
        <p:txBody>
          <a:bodyPr>
            <a:spAutoFit/>
          </a:bodyPr>
          <a:lstStyle/>
          <a:p>
            <a:r>
              <a:rPr lang="en-US">
                <a:solidFill>
                  <a:srgbClr val="FF0000"/>
                </a:solidFill>
              </a:rPr>
              <a:t>Epithelial Layers</a:t>
            </a:r>
          </a:p>
        </p:txBody>
      </p:sp>
      <p:cxnSp>
        <p:nvCxnSpPr>
          <p:cNvPr id="25" name="Straight Arrow Connector 24"/>
          <p:cNvCxnSpPr/>
          <p:nvPr/>
        </p:nvCxnSpPr>
        <p:spPr>
          <a:xfrm>
            <a:off x="5029200" y="2057400"/>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ound Same Side Corner Rectangle 30"/>
          <p:cNvSpPr/>
          <p:nvPr/>
        </p:nvSpPr>
        <p:spPr>
          <a:xfrm rot="16200000">
            <a:off x="-152400" y="2133600"/>
            <a:ext cx="4800600" cy="3124200"/>
          </a:xfrm>
          <a:prstGeom prst="round2SameRect">
            <a:avLst>
              <a:gd name="adj1" fmla="val 50000"/>
              <a:gd name="adj2" fmla="val 0"/>
            </a:avLst>
          </a:prstGeom>
          <a:noFill/>
          <a:ln w="3175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ound Same Side Corner Rectangle 31"/>
          <p:cNvSpPr/>
          <p:nvPr/>
        </p:nvSpPr>
        <p:spPr>
          <a:xfrm rot="5400000">
            <a:off x="4876800" y="2133600"/>
            <a:ext cx="4800600" cy="3124200"/>
          </a:xfrm>
          <a:prstGeom prst="round2SameRect">
            <a:avLst>
              <a:gd name="adj1" fmla="val 50000"/>
              <a:gd name="adj2" fmla="val 0"/>
            </a:avLst>
          </a:prstGeom>
          <a:noFill/>
          <a:ln w="3175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 Same Side Corner Rectangle 6"/>
          <p:cNvSpPr/>
          <p:nvPr/>
        </p:nvSpPr>
        <p:spPr>
          <a:xfrm rot="16200000">
            <a:off x="-76200" y="2057400"/>
            <a:ext cx="4800600" cy="3276600"/>
          </a:xfrm>
          <a:prstGeom prst="round2SameRect">
            <a:avLst>
              <a:gd name="adj1" fmla="val 50000"/>
              <a:gd name="adj2" fmla="val 0"/>
            </a:avLst>
          </a:prstGeom>
          <a:blipFill>
            <a:blip r:embed="rId4" cstate="prin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 Same Side Corner Rectangle 8"/>
          <p:cNvSpPr/>
          <p:nvPr/>
        </p:nvSpPr>
        <p:spPr>
          <a:xfrm rot="5400000">
            <a:off x="4800600" y="2057400"/>
            <a:ext cx="4800600" cy="3276600"/>
          </a:xfrm>
          <a:prstGeom prst="round2SameRect">
            <a:avLst>
              <a:gd name="adj1" fmla="val 50000"/>
              <a:gd name="adj2" fmla="val 0"/>
            </a:avLst>
          </a:prstGeom>
          <a:blipFill>
            <a:blip r:embed="rId4" cstate="prin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ectangle 27"/>
          <p:cNvSpPr/>
          <p:nvPr/>
        </p:nvSpPr>
        <p:spPr>
          <a:xfrm>
            <a:off x="6248400" y="609600"/>
            <a:ext cx="1108075" cy="369888"/>
          </a:xfrm>
          <a:prstGeom prst="rect">
            <a:avLst/>
          </a:prstGeom>
        </p:spPr>
        <p:txBody>
          <a:bodyPr wrap="none">
            <a:spAutoFit/>
          </a:bodyPr>
          <a:lstStyle/>
          <a:p>
            <a:pPr>
              <a:defRPr/>
            </a:pPr>
            <a:r>
              <a:rPr lang="en-US" dirty="0">
                <a:solidFill>
                  <a:schemeClr val="tx2">
                    <a:lumMod val="60000"/>
                    <a:lumOff val="40000"/>
                  </a:schemeClr>
                </a:solidFill>
              </a:rPr>
              <a:t>Nutrients</a:t>
            </a:r>
          </a:p>
        </p:txBody>
      </p:sp>
      <p:cxnSp>
        <p:nvCxnSpPr>
          <p:cNvPr id="29" name="Straight Arrow Connector 28"/>
          <p:cNvCxnSpPr/>
          <p:nvPr/>
        </p:nvCxnSpPr>
        <p:spPr>
          <a:xfrm rot="16200000" flipH="1">
            <a:off x="6362700" y="1485900"/>
            <a:ext cx="1066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04800" y="990600"/>
            <a:ext cx="633413" cy="369888"/>
          </a:xfrm>
          <a:prstGeom prst="rect">
            <a:avLst/>
          </a:prstGeom>
        </p:spPr>
        <p:txBody>
          <a:bodyPr wrap="none">
            <a:spAutoFit/>
          </a:bodyPr>
          <a:lstStyle/>
          <a:p>
            <a:pPr>
              <a:defRPr/>
            </a:pPr>
            <a:r>
              <a:rPr lang="en-US" dirty="0">
                <a:solidFill>
                  <a:schemeClr val="bg2">
                    <a:lumMod val="50000"/>
                  </a:schemeClr>
                </a:solidFill>
              </a:rPr>
              <a:t>Skin</a:t>
            </a:r>
          </a:p>
        </p:txBody>
      </p:sp>
      <p:cxnSp>
        <p:nvCxnSpPr>
          <p:cNvPr id="34" name="Straight Arrow Connector 33"/>
          <p:cNvCxnSpPr/>
          <p:nvPr/>
        </p:nvCxnSpPr>
        <p:spPr>
          <a:xfrm>
            <a:off x="609600" y="1295400"/>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a:spLocks noChangeArrowheads="1"/>
          </p:cNvSpPr>
          <p:nvPr/>
        </p:nvSpPr>
        <p:spPr bwMode="auto">
          <a:xfrm>
            <a:off x="4037013" y="2971800"/>
            <a:ext cx="1449387" cy="2462213"/>
          </a:xfrm>
          <a:prstGeom prst="rect">
            <a:avLst/>
          </a:prstGeom>
          <a:noFill/>
          <a:ln w="9525">
            <a:noFill/>
            <a:miter lim="800000"/>
            <a:headEnd/>
            <a:tailEnd/>
          </a:ln>
        </p:spPr>
        <p:txBody>
          <a:bodyPr>
            <a:spAutoFit/>
          </a:bodyPr>
          <a:lstStyle/>
          <a:p>
            <a:r>
              <a:rPr lang="en-US"/>
              <a:t>Stomach</a:t>
            </a:r>
          </a:p>
          <a:p>
            <a:r>
              <a:rPr lang="en-US"/>
              <a:t>Lungs</a:t>
            </a:r>
          </a:p>
          <a:p>
            <a:r>
              <a:rPr lang="en-US"/>
              <a:t>Intestines</a:t>
            </a:r>
          </a:p>
          <a:p>
            <a:endParaRPr lang="en-US"/>
          </a:p>
          <a:p>
            <a:endParaRPr lang="en-US"/>
          </a:p>
          <a:p>
            <a:r>
              <a:rPr lang="en-US"/>
              <a:t>Kidneys </a:t>
            </a:r>
            <a:r>
              <a:rPr lang="en-US" sz="1400"/>
              <a:t>(renal pelvis regions)</a:t>
            </a:r>
          </a:p>
          <a:p>
            <a:r>
              <a:rPr lang="en-US"/>
              <a:t>Bladder</a:t>
            </a:r>
          </a:p>
        </p:txBody>
      </p:sp>
      <p:sp>
        <p:nvSpPr>
          <p:cNvPr id="37" name="Oval 36"/>
          <p:cNvSpPr/>
          <p:nvPr/>
        </p:nvSpPr>
        <p:spPr>
          <a:xfrm>
            <a:off x="1676400" y="1981200"/>
            <a:ext cx="1295400" cy="1295400"/>
          </a:xfrm>
          <a:prstGeom prst="ellipse">
            <a:avLst/>
          </a:prstGeom>
          <a:blipFill>
            <a:blip r:embed="rId4" cstate="prin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7"/>
          <p:cNvSpPr>
            <a:spLocks noChangeArrowheads="1"/>
          </p:cNvSpPr>
          <p:nvPr/>
        </p:nvSpPr>
        <p:spPr bwMode="auto">
          <a:xfrm>
            <a:off x="1905000" y="2438400"/>
            <a:ext cx="684213" cy="369888"/>
          </a:xfrm>
          <a:prstGeom prst="rect">
            <a:avLst/>
          </a:prstGeom>
          <a:noFill/>
          <a:ln w="9525">
            <a:noFill/>
            <a:miter lim="800000"/>
            <a:headEnd/>
            <a:tailEnd/>
          </a:ln>
        </p:spPr>
        <p:txBody>
          <a:bodyPr wrap="none">
            <a:spAutoFit/>
          </a:bodyPr>
          <a:lstStyle/>
          <a:p>
            <a:r>
              <a:rPr lang="en-US"/>
              <a:t>Liver</a:t>
            </a:r>
          </a:p>
        </p:txBody>
      </p:sp>
      <p:sp>
        <p:nvSpPr>
          <p:cNvPr id="39" name="Oval 38"/>
          <p:cNvSpPr/>
          <p:nvPr/>
        </p:nvSpPr>
        <p:spPr>
          <a:xfrm>
            <a:off x="1676400" y="3886200"/>
            <a:ext cx="1295400" cy="1295400"/>
          </a:xfrm>
          <a:prstGeom prst="ellipse">
            <a:avLst/>
          </a:prstGeom>
          <a:blipFill>
            <a:blip r:embed="rId4" cstate="prin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ectangle 39"/>
          <p:cNvSpPr>
            <a:spLocks noChangeArrowheads="1"/>
          </p:cNvSpPr>
          <p:nvPr/>
        </p:nvSpPr>
        <p:spPr bwMode="auto">
          <a:xfrm>
            <a:off x="1905000" y="4343400"/>
            <a:ext cx="723900" cy="369888"/>
          </a:xfrm>
          <a:prstGeom prst="rect">
            <a:avLst/>
          </a:prstGeom>
          <a:noFill/>
          <a:ln w="9525">
            <a:noFill/>
            <a:miter lim="800000"/>
            <a:headEnd/>
            <a:tailEnd/>
          </a:ln>
        </p:spPr>
        <p:txBody>
          <a:bodyPr wrap="none">
            <a:spAutoFit/>
          </a:bodyPr>
          <a:lstStyle/>
          <a:p>
            <a:r>
              <a:rPr lang="en-US"/>
              <a:t>Brain</a:t>
            </a:r>
          </a:p>
        </p:txBody>
      </p:sp>
      <p:sp>
        <p:nvSpPr>
          <p:cNvPr id="41" name="Oval 40"/>
          <p:cNvSpPr/>
          <p:nvPr/>
        </p:nvSpPr>
        <p:spPr>
          <a:xfrm>
            <a:off x="6324600" y="2438400"/>
            <a:ext cx="1295400" cy="1295400"/>
          </a:xfrm>
          <a:prstGeom prst="ellipse">
            <a:avLst/>
          </a:prstGeom>
          <a:blipFill>
            <a:blip r:embed="rId4" cstate="prin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Rectangle 41"/>
          <p:cNvSpPr>
            <a:spLocks noChangeArrowheads="1"/>
          </p:cNvSpPr>
          <p:nvPr/>
        </p:nvSpPr>
        <p:spPr bwMode="auto">
          <a:xfrm>
            <a:off x="6553200" y="2895600"/>
            <a:ext cx="774700" cy="369888"/>
          </a:xfrm>
          <a:prstGeom prst="rect">
            <a:avLst/>
          </a:prstGeom>
          <a:noFill/>
          <a:ln w="9525">
            <a:noFill/>
            <a:miter lim="800000"/>
            <a:headEnd/>
            <a:tailEnd/>
          </a:ln>
        </p:spPr>
        <p:txBody>
          <a:bodyPr wrap="none">
            <a:spAutoFit/>
          </a:bodyPr>
          <a:lstStyle/>
          <a:p>
            <a:r>
              <a:rPr lang="en-US"/>
              <a:t>Blood</a:t>
            </a:r>
          </a:p>
        </p:txBody>
      </p:sp>
      <p:sp>
        <p:nvSpPr>
          <p:cNvPr id="43" name="Oval 42"/>
          <p:cNvSpPr/>
          <p:nvPr/>
        </p:nvSpPr>
        <p:spPr>
          <a:xfrm>
            <a:off x="6324600" y="4191000"/>
            <a:ext cx="1295400" cy="1295400"/>
          </a:xfrm>
          <a:prstGeom prst="ellipse">
            <a:avLst/>
          </a:prstGeom>
          <a:blipFill>
            <a:blip r:embed="rId4" cstate="prin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Rectangle 43"/>
          <p:cNvSpPr>
            <a:spLocks noChangeArrowheads="1"/>
          </p:cNvSpPr>
          <p:nvPr/>
        </p:nvSpPr>
        <p:spPr bwMode="auto">
          <a:xfrm>
            <a:off x="6553200" y="4648200"/>
            <a:ext cx="868363" cy="369888"/>
          </a:xfrm>
          <a:prstGeom prst="rect">
            <a:avLst/>
          </a:prstGeom>
          <a:noFill/>
          <a:ln w="9525">
            <a:noFill/>
            <a:miter lim="800000"/>
            <a:headEnd/>
            <a:tailEnd/>
          </a:ln>
        </p:spPr>
        <p:txBody>
          <a:bodyPr wrap="none">
            <a:spAutoFit/>
          </a:bodyPr>
          <a:lstStyle/>
          <a:p>
            <a:r>
              <a:rPr lang="en-US"/>
              <a:t>Lymph</a:t>
            </a:r>
          </a:p>
        </p:txBody>
      </p:sp>
      <p:sp>
        <p:nvSpPr>
          <p:cNvPr id="46" name="Oval 45"/>
          <p:cNvSpPr/>
          <p:nvPr/>
        </p:nvSpPr>
        <p:spPr>
          <a:xfrm>
            <a:off x="2209800" y="1981200"/>
            <a:ext cx="152400" cy="152400"/>
          </a:xfrm>
          <a:prstGeom prst="ellipse">
            <a:avLst/>
          </a:prstGeom>
          <a:blipFill dpi="0" rotWithShape="1">
            <a:blip r:embed="rId5" cstate="print"/>
            <a:srcRect/>
            <a:tile tx="0" ty="0" sx="40000" sy="40000" flip="none" algn="tl"/>
          </a:bli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2362200" y="1981200"/>
            <a:ext cx="152400" cy="152400"/>
          </a:xfrm>
          <a:prstGeom prst="ellipse">
            <a:avLst/>
          </a:prstGeom>
          <a:blipFill dpi="0" rotWithShape="1">
            <a:blip r:embed="rId5" cstate="print"/>
            <a:srcRect/>
            <a:tile tx="0" ty="0" sx="40000" sy="40000" flip="none" algn="tl"/>
          </a:bli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2514600" y="2057400"/>
            <a:ext cx="152400" cy="152400"/>
          </a:xfrm>
          <a:prstGeom prst="ellipse">
            <a:avLst/>
          </a:prstGeom>
          <a:blipFill dpi="0" rotWithShape="1">
            <a:blip r:embed="rId5" cstate="print"/>
            <a:srcRect/>
            <a:tile tx="0" ty="0" sx="40000" sy="40000" flip="none" algn="tl"/>
          </a:bli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Oval 48"/>
          <p:cNvSpPr/>
          <p:nvPr/>
        </p:nvSpPr>
        <p:spPr>
          <a:xfrm>
            <a:off x="2590800" y="2209800"/>
            <a:ext cx="152400" cy="152400"/>
          </a:xfrm>
          <a:prstGeom prst="ellipse">
            <a:avLst/>
          </a:prstGeom>
          <a:blipFill dpi="0" rotWithShape="1">
            <a:blip r:embed="rId5" cstate="print"/>
            <a:srcRect/>
            <a:tile tx="0" ty="0" sx="40000" sy="40000" flip="none" algn="tl"/>
          </a:bli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 name="Oval 49"/>
          <p:cNvSpPr/>
          <p:nvPr/>
        </p:nvSpPr>
        <p:spPr>
          <a:xfrm>
            <a:off x="2286000" y="2133600"/>
            <a:ext cx="152400" cy="152400"/>
          </a:xfrm>
          <a:prstGeom prst="ellipse">
            <a:avLst/>
          </a:prstGeom>
          <a:blipFill dpi="0" rotWithShape="1">
            <a:blip r:embed="rId5" cstate="print"/>
            <a:srcRect/>
            <a:tile tx="0" ty="0" sx="40000" sy="40000" flip="none" algn="tl"/>
          </a:bli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Oval 50"/>
          <p:cNvSpPr/>
          <p:nvPr/>
        </p:nvSpPr>
        <p:spPr>
          <a:xfrm>
            <a:off x="2438400" y="2133600"/>
            <a:ext cx="152400" cy="152400"/>
          </a:xfrm>
          <a:prstGeom prst="ellipse">
            <a:avLst/>
          </a:prstGeom>
          <a:blipFill dpi="0" rotWithShape="1">
            <a:blip r:embed="rId5" cstate="print"/>
            <a:srcRect/>
            <a:tile tx="0" ty="0" sx="40000" sy="40000" flip="none" algn="tl"/>
          </a:bli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Oval 51"/>
          <p:cNvSpPr/>
          <p:nvPr/>
        </p:nvSpPr>
        <p:spPr>
          <a:xfrm>
            <a:off x="2133600" y="2133600"/>
            <a:ext cx="152400" cy="152400"/>
          </a:xfrm>
          <a:prstGeom prst="ellipse">
            <a:avLst/>
          </a:prstGeom>
          <a:blipFill dpi="0" rotWithShape="1">
            <a:blip r:embed="rId5" cstate="print"/>
            <a:srcRect/>
            <a:tile tx="0" ty="0" sx="40000" sy="40000" flip="none" algn="tl"/>
          </a:bli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Rectangle 52"/>
          <p:cNvSpPr>
            <a:spLocks noChangeArrowheads="1"/>
          </p:cNvSpPr>
          <p:nvPr/>
        </p:nvSpPr>
        <p:spPr bwMode="auto">
          <a:xfrm>
            <a:off x="2743200" y="1447800"/>
            <a:ext cx="696913" cy="369888"/>
          </a:xfrm>
          <a:prstGeom prst="rect">
            <a:avLst/>
          </a:prstGeom>
          <a:noFill/>
          <a:ln w="9525">
            <a:noFill/>
            <a:miter lim="800000"/>
            <a:headEnd/>
            <a:tailEnd/>
          </a:ln>
        </p:spPr>
        <p:txBody>
          <a:bodyPr wrap="none">
            <a:spAutoFit/>
          </a:bodyPr>
          <a:lstStyle/>
          <a:p>
            <a:r>
              <a:rPr lang="en-US"/>
              <a:t>Cells</a:t>
            </a:r>
          </a:p>
        </p:txBody>
      </p:sp>
      <p:cxnSp>
        <p:nvCxnSpPr>
          <p:cNvPr id="54" name="Straight Arrow Connector 53"/>
          <p:cNvCxnSpPr/>
          <p:nvPr/>
        </p:nvCxnSpPr>
        <p:spPr>
          <a:xfrm rot="10800000" flipV="1">
            <a:off x="2667000" y="17526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36" grpId="0"/>
      <p:bldP spid="37" grpId="0" animBg="1"/>
      <p:bldP spid="38" grpId="0"/>
      <p:bldP spid="39" grpId="0" animBg="1"/>
      <p:bldP spid="40" grpId="0"/>
      <p:bldP spid="41" grpId="0" animBg="1"/>
      <p:bldP spid="42" grpId="0"/>
      <p:bldP spid="43" grpId="0" animBg="1"/>
      <p:bldP spid="44" grpId="0"/>
      <p:bldP spid="5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3810000" y="1295400"/>
            <a:ext cx="1905000" cy="4800600"/>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87"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Commensal and Symbiotic Microbes</a:t>
            </a:r>
          </a:p>
        </p:txBody>
      </p:sp>
      <p:sp>
        <p:nvSpPr>
          <p:cNvPr id="16388" name="TextBox 13"/>
          <p:cNvSpPr txBox="1">
            <a:spLocks noChangeArrowheads="1"/>
          </p:cNvSpPr>
          <p:nvPr/>
        </p:nvSpPr>
        <p:spPr bwMode="auto">
          <a:xfrm>
            <a:off x="3733800" y="573088"/>
            <a:ext cx="2074863" cy="646112"/>
          </a:xfrm>
          <a:prstGeom prst="rect">
            <a:avLst/>
          </a:prstGeom>
          <a:noFill/>
          <a:ln w="9525">
            <a:noFill/>
            <a:miter lim="800000"/>
            <a:headEnd/>
            <a:tailEnd/>
          </a:ln>
        </p:spPr>
        <p:txBody>
          <a:bodyPr>
            <a:spAutoFit/>
          </a:bodyPr>
          <a:lstStyle/>
          <a:p>
            <a:pPr algn="ctr"/>
            <a:r>
              <a:rPr lang="en-US"/>
              <a:t>Mouth, Nose, Ears, Eye socket</a:t>
            </a:r>
          </a:p>
        </p:txBody>
      </p:sp>
      <p:sp>
        <p:nvSpPr>
          <p:cNvPr id="16389" name="TextBox 18"/>
          <p:cNvSpPr txBox="1">
            <a:spLocks noChangeArrowheads="1"/>
          </p:cNvSpPr>
          <p:nvPr/>
        </p:nvSpPr>
        <p:spPr bwMode="auto">
          <a:xfrm>
            <a:off x="3886200" y="6172200"/>
            <a:ext cx="1887538" cy="646113"/>
          </a:xfrm>
          <a:prstGeom prst="rect">
            <a:avLst/>
          </a:prstGeom>
          <a:noFill/>
          <a:ln w="9525">
            <a:noFill/>
            <a:miter lim="800000"/>
            <a:headEnd/>
            <a:tailEnd/>
          </a:ln>
        </p:spPr>
        <p:txBody>
          <a:bodyPr>
            <a:spAutoFit/>
          </a:bodyPr>
          <a:lstStyle/>
          <a:p>
            <a:pPr algn="ctr"/>
            <a:r>
              <a:rPr lang="en-US"/>
              <a:t>Anus, Urethra, Vagina</a:t>
            </a:r>
          </a:p>
        </p:txBody>
      </p:sp>
      <p:sp>
        <p:nvSpPr>
          <p:cNvPr id="31" name="Round Same Side Corner Rectangle 30"/>
          <p:cNvSpPr/>
          <p:nvPr/>
        </p:nvSpPr>
        <p:spPr>
          <a:xfrm rot="16200000">
            <a:off x="-152400" y="2133600"/>
            <a:ext cx="4800600" cy="3124200"/>
          </a:xfrm>
          <a:prstGeom prst="round2SameRect">
            <a:avLst>
              <a:gd name="adj1" fmla="val 50000"/>
              <a:gd name="adj2" fmla="val 0"/>
            </a:avLst>
          </a:prstGeom>
          <a:noFill/>
          <a:ln w="3175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ound Same Side Corner Rectangle 31"/>
          <p:cNvSpPr/>
          <p:nvPr/>
        </p:nvSpPr>
        <p:spPr>
          <a:xfrm rot="5400000">
            <a:off x="4876800" y="2133600"/>
            <a:ext cx="4800600" cy="3124200"/>
          </a:xfrm>
          <a:prstGeom prst="round2SameRect">
            <a:avLst>
              <a:gd name="adj1" fmla="val 50000"/>
              <a:gd name="adj2" fmla="val 0"/>
            </a:avLst>
          </a:prstGeom>
          <a:noFill/>
          <a:ln w="3175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 Same Side Corner Rectangle 6"/>
          <p:cNvSpPr/>
          <p:nvPr/>
        </p:nvSpPr>
        <p:spPr>
          <a:xfrm rot="16200000">
            <a:off x="-76200" y="2057400"/>
            <a:ext cx="4800600" cy="3276600"/>
          </a:xfrm>
          <a:prstGeom prst="round2SameRect">
            <a:avLst>
              <a:gd name="adj1" fmla="val 50000"/>
              <a:gd name="adj2" fmla="val 0"/>
            </a:avLst>
          </a:prstGeom>
          <a:blipFill>
            <a:blip r:embed="rId3" cstate="prin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 Same Side Corner Rectangle 8"/>
          <p:cNvSpPr/>
          <p:nvPr/>
        </p:nvSpPr>
        <p:spPr>
          <a:xfrm rot="5400000">
            <a:off x="4800600" y="2057400"/>
            <a:ext cx="4800600" cy="3276600"/>
          </a:xfrm>
          <a:prstGeom prst="round2SameRect">
            <a:avLst>
              <a:gd name="adj1" fmla="val 50000"/>
              <a:gd name="adj2" fmla="val 0"/>
            </a:avLst>
          </a:prstGeom>
          <a:blipFill>
            <a:blip r:embed="rId3" cstate="prin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94" name="Rectangle 35"/>
          <p:cNvSpPr>
            <a:spLocks noChangeArrowheads="1"/>
          </p:cNvSpPr>
          <p:nvPr/>
        </p:nvSpPr>
        <p:spPr bwMode="auto">
          <a:xfrm>
            <a:off x="4037013" y="2971800"/>
            <a:ext cx="1449387" cy="2462213"/>
          </a:xfrm>
          <a:prstGeom prst="rect">
            <a:avLst/>
          </a:prstGeom>
          <a:noFill/>
          <a:ln w="9525">
            <a:noFill/>
            <a:miter lim="800000"/>
            <a:headEnd/>
            <a:tailEnd/>
          </a:ln>
        </p:spPr>
        <p:txBody>
          <a:bodyPr>
            <a:spAutoFit/>
          </a:bodyPr>
          <a:lstStyle/>
          <a:p>
            <a:r>
              <a:rPr lang="en-US"/>
              <a:t>Stomach</a:t>
            </a:r>
          </a:p>
          <a:p>
            <a:r>
              <a:rPr lang="en-US"/>
              <a:t>Lungs</a:t>
            </a:r>
          </a:p>
          <a:p>
            <a:r>
              <a:rPr lang="en-US"/>
              <a:t>Intestines</a:t>
            </a:r>
          </a:p>
          <a:p>
            <a:endParaRPr lang="en-US"/>
          </a:p>
          <a:p>
            <a:endParaRPr lang="en-US"/>
          </a:p>
          <a:p>
            <a:r>
              <a:rPr lang="en-US"/>
              <a:t>Kidneys </a:t>
            </a:r>
            <a:r>
              <a:rPr lang="en-US" sz="1400"/>
              <a:t>(renal pelvis regions)</a:t>
            </a:r>
          </a:p>
          <a:p>
            <a:r>
              <a:rPr lang="en-US"/>
              <a:t>Bladder</a:t>
            </a:r>
          </a:p>
        </p:txBody>
      </p:sp>
      <p:sp>
        <p:nvSpPr>
          <p:cNvPr id="37" name="Oval 36"/>
          <p:cNvSpPr/>
          <p:nvPr/>
        </p:nvSpPr>
        <p:spPr>
          <a:xfrm>
            <a:off x="1676400" y="1981200"/>
            <a:ext cx="1295400" cy="1295400"/>
          </a:xfrm>
          <a:prstGeom prst="ellipse">
            <a:avLst/>
          </a:prstGeom>
          <a:blipFill>
            <a:blip r:embed="rId3" cstate="prin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96" name="Rectangle 37"/>
          <p:cNvSpPr>
            <a:spLocks noChangeArrowheads="1"/>
          </p:cNvSpPr>
          <p:nvPr/>
        </p:nvSpPr>
        <p:spPr bwMode="auto">
          <a:xfrm>
            <a:off x="1905000" y="2438400"/>
            <a:ext cx="684213" cy="369888"/>
          </a:xfrm>
          <a:prstGeom prst="rect">
            <a:avLst/>
          </a:prstGeom>
          <a:noFill/>
          <a:ln w="9525">
            <a:noFill/>
            <a:miter lim="800000"/>
            <a:headEnd/>
            <a:tailEnd/>
          </a:ln>
        </p:spPr>
        <p:txBody>
          <a:bodyPr wrap="none">
            <a:spAutoFit/>
          </a:bodyPr>
          <a:lstStyle/>
          <a:p>
            <a:r>
              <a:rPr lang="en-US"/>
              <a:t>Liver</a:t>
            </a:r>
          </a:p>
        </p:txBody>
      </p:sp>
      <p:sp>
        <p:nvSpPr>
          <p:cNvPr id="39" name="Oval 38"/>
          <p:cNvSpPr/>
          <p:nvPr/>
        </p:nvSpPr>
        <p:spPr>
          <a:xfrm>
            <a:off x="1676400" y="3886200"/>
            <a:ext cx="1295400" cy="1295400"/>
          </a:xfrm>
          <a:prstGeom prst="ellipse">
            <a:avLst/>
          </a:prstGeom>
          <a:blipFill>
            <a:blip r:embed="rId3" cstate="prin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98" name="Rectangle 39"/>
          <p:cNvSpPr>
            <a:spLocks noChangeArrowheads="1"/>
          </p:cNvSpPr>
          <p:nvPr/>
        </p:nvSpPr>
        <p:spPr bwMode="auto">
          <a:xfrm>
            <a:off x="1905000" y="4343400"/>
            <a:ext cx="723900" cy="369888"/>
          </a:xfrm>
          <a:prstGeom prst="rect">
            <a:avLst/>
          </a:prstGeom>
          <a:noFill/>
          <a:ln w="9525">
            <a:noFill/>
            <a:miter lim="800000"/>
            <a:headEnd/>
            <a:tailEnd/>
          </a:ln>
        </p:spPr>
        <p:txBody>
          <a:bodyPr wrap="none">
            <a:spAutoFit/>
          </a:bodyPr>
          <a:lstStyle/>
          <a:p>
            <a:r>
              <a:rPr lang="en-US"/>
              <a:t>Brain</a:t>
            </a:r>
          </a:p>
        </p:txBody>
      </p:sp>
      <p:sp>
        <p:nvSpPr>
          <p:cNvPr id="41" name="Oval 40"/>
          <p:cNvSpPr/>
          <p:nvPr/>
        </p:nvSpPr>
        <p:spPr>
          <a:xfrm>
            <a:off x="6324600" y="2438400"/>
            <a:ext cx="1295400" cy="1295400"/>
          </a:xfrm>
          <a:prstGeom prst="ellipse">
            <a:avLst/>
          </a:prstGeom>
          <a:blipFill>
            <a:blip r:embed="rId4" cstate="prin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400" name="Rectangle 41"/>
          <p:cNvSpPr>
            <a:spLocks noChangeArrowheads="1"/>
          </p:cNvSpPr>
          <p:nvPr/>
        </p:nvSpPr>
        <p:spPr bwMode="auto">
          <a:xfrm>
            <a:off x="6553200" y="2895600"/>
            <a:ext cx="774700" cy="369888"/>
          </a:xfrm>
          <a:prstGeom prst="rect">
            <a:avLst/>
          </a:prstGeom>
          <a:noFill/>
          <a:ln w="9525">
            <a:noFill/>
            <a:miter lim="800000"/>
            <a:headEnd/>
            <a:tailEnd/>
          </a:ln>
        </p:spPr>
        <p:txBody>
          <a:bodyPr wrap="none">
            <a:spAutoFit/>
          </a:bodyPr>
          <a:lstStyle/>
          <a:p>
            <a:r>
              <a:rPr lang="en-US"/>
              <a:t>Blood</a:t>
            </a:r>
          </a:p>
        </p:txBody>
      </p:sp>
      <p:sp>
        <p:nvSpPr>
          <p:cNvPr id="43" name="Oval 42"/>
          <p:cNvSpPr/>
          <p:nvPr/>
        </p:nvSpPr>
        <p:spPr>
          <a:xfrm>
            <a:off x="6324600" y="4191000"/>
            <a:ext cx="1295400" cy="1295400"/>
          </a:xfrm>
          <a:prstGeom prst="ellipse">
            <a:avLst/>
          </a:prstGeom>
          <a:blipFill>
            <a:blip r:embed="rId3" cstate="prin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402" name="Rectangle 43"/>
          <p:cNvSpPr>
            <a:spLocks noChangeArrowheads="1"/>
          </p:cNvSpPr>
          <p:nvPr/>
        </p:nvSpPr>
        <p:spPr bwMode="auto">
          <a:xfrm>
            <a:off x="6553200" y="4648200"/>
            <a:ext cx="868363" cy="369888"/>
          </a:xfrm>
          <a:prstGeom prst="rect">
            <a:avLst/>
          </a:prstGeom>
          <a:noFill/>
          <a:ln w="9525">
            <a:noFill/>
            <a:miter lim="800000"/>
            <a:headEnd/>
            <a:tailEnd/>
          </a:ln>
        </p:spPr>
        <p:txBody>
          <a:bodyPr wrap="none">
            <a:spAutoFit/>
          </a:bodyPr>
          <a:lstStyle/>
          <a:p>
            <a:r>
              <a:rPr lang="en-US"/>
              <a:t>Lymph</a:t>
            </a:r>
          </a:p>
        </p:txBody>
      </p:sp>
      <p:sp>
        <p:nvSpPr>
          <p:cNvPr id="27" name="Rounded Rectangle 26"/>
          <p:cNvSpPr/>
          <p:nvPr/>
        </p:nvSpPr>
        <p:spPr>
          <a:xfrm>
            <a:off x="762000" y="1295400"/>
            <a:ext cx="490538" cy="152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ounded Rectangle 29"/>
          <p:cNvSpPr/>
          <p:nvPr/>
        </p:nvSpPr>
        <p:spPr>
          <a:xfrm>
            <a:off x="381000" y="1752600"/>
            <a:ext cx="490538" cy="152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ounded Rectangle 44"/>
          <p:cNvSpPr/>
          <p:nvPr/>
        </p:nvSpPr>
        <p:spPr>
          <a:xfrm>
            <a:off x="1219200" y="1143000"/>
            <a:ext cx="490538" cy="152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ounded Rectangle 45"/>
          <p:cNvSpPr/>
          <p:nvPr/>
        </p:nvSpPr>
        <p:spPr>
          <a:xfrm>
            <a:off x="4267200" y="1524000"/>
            <a:ext cx="490538" cy="152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Rounded Rectangle 46"/>
          <p:cNvSpPr/>
          <p:nvPr/>
        </p:nvSpPr>
        <p:spPr>
          <a:xfrm>
            <a:off x="4114800" y="2286000"/>
            <a:ext cx="490538" cy="152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Rounded Rectangle 47"/>
          <p:cNvSpPr/>
          <p:nvPr/>
        </p:nvSpPr>
        <p:spPr>
          <a:xfrm>
            <a:off x="4724400" y="1905000"/>
            <a:ext cx="490538" cy="152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Rounded Rectangle 48"/>
          <p:cNvSpPr/>
          <p:nvPr/>
        </p:nvSpPr>
        <p:spPr>
          <a:xfrm>
            <a:off x="4495800" y="2743200"/>
            <a:ext cx="490538" cy="152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 name="Rounded Rectangle 49"/>
          <p:cNvSpPr/>
          <p:nvPr/>
        </p:nvSpPr>
        <p:spPr>
          <a:xfrm>
            <a:off x="4191000" y="5638800"/>
            <a:ext cx="490538" cy="152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Rounded Rectangle 50"/>
          <p:cNvSpPr/>
          <p:nvPr/>
        </p:nvSpPr>
        <p:spPr>
          <a:xfrm>
            <a:off x="4876800" y="4114800"/>
            <a:ext cx="490538" cy="152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Rounded Rectangle 51"/>
          <p:cNvSpPr/>
          <p:nvPr/>
        </p:nvSpPr>
        <p:spPr>
          <a:xfrm>
            <a:off x="4114800" y="3962400"/>
            <a:ext cx="490538" cy="152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Rounded Rectangle 52"/>
          <p:cNvSpPr/>
          <p:nvPr/>
        </p:nvSpPr>
        <p:spPr>
          <a:xfrm>
            <a:off x="4038600" y="4343400"/>
            <a:ext cx="1143000" cy="1066800"/>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Rounded Rectangle 53"/>
          <p:cNvSpPr/>
          <p:nvPr/>
        </p:nvSpPr>
        <p:spPr>
          <a:xfrm>
            <a:off x="4800600" y="5791200"/>
            <a:ext cx="490538" cy="152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Getting past the barriers</a:t>
            </a:r>
          </a:p>
        </p:txBody>
      </p:sp>
      <p:sp>
        <p:nvSpPr>
          <p:cNvPr id="8" name="Rectangle 3"/>
          <p:cNvSpPr>
            <a:spLocks noChangeArrowheads="1"/>
          </p:cNvSpPr>
          <p:nvPr/>
        </p:nvSpPr>
        <p:spPr bwMode="auto">
          <a:xfrm>
            <a:off x="609600" y="914400"/>
            <a:ext cx="8077200" cy="2246313"/>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Stomach, lungs, and intestines are readily accessible by eating, drinking, and breathing</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Areas such as kidneys and bladder don’t present a physical barrier to infection, but are active in removing invading </a:t>
            </a:r>
            <a:r>
              <a:rPr lang="en-US" sz="2000" dirty="0" err="1">
                <a:solidFill>
                  <a:schemeClr val="tx1">
                    <a:lumMod val="85000"/>
                    <a:lumOff val="15000"/>
                  </a:schemeClr>
                </a:solidFill>
                <a:latin typeface="Calibri" pitchFamily="34" charset="0"/>
                <a:cs typeface="+mn-cs"/>
              </a:rPr>
              <a:t>biologicals</a:t>
            </a: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Other areas of the body require an active barrier-evasion mechanism</a:t>
            </a:r>
          </a:p>
          <a:p>
            <a:pPr marL="457200" indent="-457200" fontAlgn="auto">
              <a:spcBef>
                <a:spcPts val="0"/>
              </a:spcBef>
              <a:spcAft>
                <a:spcPts val="0"/>
              </a:spcAft>
              <a:buFont typeface="Wingdings" pitchFamily="2" charset="2"/>
              <a:buChar char="§"/>
              <a:defRPr/>
            </a:pPr>
            <a:r>
              <a:rPr lang="en-US" sz="2000" dirty="0" err="1">
                <a:solidFill>
                  <a:schemeClr val="tx1">
                    <a:lumMod val="85000"/>
                    <a:lumOff val="15000"/>
                  </a:schemeClr>
                </a:solidFill>
                <a:latin typeface="Calibri" pitchFamily="34" charset="0"/>
                <a:cs typeface="+mn-cs"/>
              </a:rPr>
              <a:t>Multicellular</a:t>
            </a:r>
            <a:r>
              <a:rPr lang="en-US" sz="2000" dirty="0">
                <a:solidFill>
                  <a:schemeClr val="tx1">
                    <a:lumMod val="85000"/>
                    <a:lumOff val="15000"/>
                  </a:schemeClr>
                </a:solidFill>
                <a:latin typeface="Calibri" pitchFamily="34" charset="0"/>
                <a:cs typeface="+mn-cs"/>
              </a:rPr>
              <a:t> parasites sometimes burrow right through the skin</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Most unicellular parasites can’t do things like that</a:t>
            </a:r>
          </a:p>
        </p:txBody>
      </p:sp>
      <p:sp>
        <p:nvSpPr>
          <p:cNvPr id="32" name="Rectangle 31"/>
          <p:cNvSpPr/>
          <p:nvPr/>
        </p:nvSpPr>
        <p:spPr>
          <a:xfrm>
            <a:off x="2954338" y="3581400"/>
            <a:ext cx="1177925" cy="2971800"/>
          </a:xfrm>
          <a:prstGeom prst="rect">
            <a:avLst/>
          </a:prstGeom>
          <a:blipFill>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ound Same Side Corner Rectangle 32"/>
          <p:cNvSpPr/>
          <p:nvPr/>
        </p:nvSpPr>
        <p:spPr>
          <a:xfrm rot="16200000">
            <a:off x="500857" y="4099718"/>
            <a:ext cx="2971800" cy="1935163"/>
          </a:xfrm>
          <a:prstGeom prst="round2SameRect">
            <a:avLst>
              <a:gd name="adj1" fmla="val 50000"/>
              <a:gd name="adj2" fmla="val 0"/>
            </a:avLst>
          </a:prstGeom>
          <a:noFill/>
          <a:ln w="1905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ound Same Side Corner Rectangle 33"/>
          <p:cNvSpPr/>
          <p:nvPr/>
        </p:nvSpPr>
        <p:spPr>
          <a:xfrm rot="5400000">
            <a:off x="3613944" y="4099719"/>
            <a:ext cx="2971800" cy="1935162"/>
          </a:xfrm>
          <a:prstGeom prst="round2SameRect">
            <a:avLst>
              <a:gd name="adj1" fmla="val 50000"/>
              <a:gd name="adj2" fmla="val 0"/>
            </a:avLst>
          </a:prstGeom>
          <a:noFill/>
          <a:ln w="1905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Round Same Side Corner Rectangle 34"/>
          <p:cNvSpPr/>
          <p:nvPr/>
        </p:nvSpPr>
        <p:spPr>
          <a:xfrm rot="16200000">
            <a:off x="547688" y="4052887"/>
            <a:ext cx="2971800" cy="2028825"/>
          </a:xfrm>
          <a:prstGeom prst="round2SameRect">
            <a:avLst>
              <a:gd name="adj1" fmla="val 50000"/>
              <a:gd name="adj2" fmla="val 0"/>
            </a:avLst>
          </a:prstGeom>
          <a:blipFill>
            <a:blip r:embed="rId4" cstate="prin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ound Same Side Corner Rectangle 35"/>
          <p:cNvSpPr/>
          <p:nvPr/>
        </p:nvSpPr>
        <p:spPr>
          <a:xfrm rot="5400000">
            <a:off x="3567113" y="4052887"/>
            <a:ext cx="2971800" cy="2028825"/>
          </a:xfrm>
          <a:prstGeom prst="round2SameRect">
            <a:avLst>
              <a:gd name="adj1" fmla="val 50000"/>
              <a:gd name="adj2" fmla="val 0"/>
            </a:avLst>
          </a:prstGeom>
          <a:blipFill>
            <a:blip r:embed="rId4" cstate="prin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7" name="Picture 36" descr="worm.png"/>
          <p:cNvPicPr>
            <a:picLocks noChangeAspect="1"/>
          </p:cNvPicPr>
          <p:nvPr/>
        </p:nvPicPr>
        <p:blipFill>
          <a:blip r:embed="rId5" cstate="print"/>
          <a:srcRect/>
          <a:stretch>
            <a:fillRect/>
          </a:stretch>
        </p:blipFill>
        <p:spPr bwMode="auto">
          <a:xfrm>
            <a:off x="5819775" y="3352800"/>
            <a:ext cx="2119313" cy="2082800"/>
          </a:xfrm>
          <a:prstGeom prst="rect">
            <a:avLst/>
          </a:prstGeom>
          <a:noFill/>
          <a:ln w="9525">
            <a:noFill/>
            <a:miter lim="800000"/>
            <a:headEnd/>
            <a:tailEnd/>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i="1">
                <a:latin typeface="Rockwell Extra Bold" pitchFamily="18" charset="0"/>
              </a:rPr>
              <a:t>Shigella</a:t>
            </a:r>
            <a:r>
              <a:rPr lang="en-US" sz="2800">
                <a:latin typeface="Rockwell Extra Bold" pitchFamily="18" charset="0"/>
              </a:rPr>
              <a:t> penetration of epithelium</a:t>
            </a:r>
          </a:p>
        </p:txBody>
      </p:sp>
      <p:pic>
        <p:nvPicPr>
          <p:cNvPr id="18435" name="Picture 2"/>
          <p:cNvPicPr>
            <a:picLocks noChangeAspect="1" noChangeArrowheads="1"/>
          </p:cNvPicPr>
          <p:nvPr/>
        </p:nvPicPr>
        <p:blipFill>
          <a:blip r:embed="rId3" cstate="print"/>
          <a:srcRect/>
          <a:stretch>
            <a:fillRect/>
          </a:stretch>
        </p:blipFill>
        <p:spPr bwMode="auto">
          <a:xfrm>
            <a:off x="152400" y="1219200"/>
            <a:ext cx="8726488" cy="5257800"/>
          </a:xfrm>
          <a:prstGeom prst="rect">
            <a:avLst/>
          </a:prstGeom>
          <a:noFill/>
          <a:ln w="9525">
            <a:noFill/>
            <a:miter lim="800000"/>
            <a:headEnd/>
            <a:tailEnd/>
          </a:ln>
        </p:spPr>
      </p:pic>
      <p:sp>
        <p:nvSpPr>
          <p:cNvPr id="18436" name="TextBox 10"/>
          <p:cNvSpPr txBox="1">
            <a:spLocks noChangeArrowheads="1"/>
          </p:cNvSpPr>
          <p:nvPr/>
        </p:nvSpPr>
        <p:spPr bwMode="auto">
          <a:xfrm>
            <a:off x="5410200" y="1295400"/>
            <a:ext cx="3019425" cy="369888"/>
          </a:xfrm>
          <a:prstGeom prst="rect">
            <a:avLst/>
          </a:prstGeom>
          <a:noFill/>
          <a:ln w="9525">
            <a:noFill/>
            <a:miter lim="800000"/>
            <a:headEnd/>
            <a:tailEnd/>
          </a:ln>
        </p:spPr>
        <p:txBody>
          <a:bodyPr wrap="none">
            <a:spAutoFit/>
          </a:bodyPr>
          <a:lstStyle/>
          <a:p>
            <a:r>
              <a:rPr lang="en-US"/>
              <a:t>Epithelial lining of intestines</a:t>
            </a:r>
          </a:p>
        </p:txBody>
      </p:sp>
      <p:sp>
        <p:nvSpPr>
          <p:cNvPr id="18437" name="TextBox 11"/>
          <p:cNvSpPr txBox="1">
            <a:spLocks noChangeArrowheads="1"/>
          </p:cNvSpPr>
          <p:nvPr/>
        </p:nvSpPr>
        <p:spPr bwMode="auto">
          <a:xfrm>
            <a:off x="3733800" y="2667000"/>
            <a:ext cx="838200" cy="369888"/>
          </a:xfrm>
          <a:prstGeom prst="rect">
            <a:avLst/>
          </a:prstGeom>
          <a:noFill/>
          <a:ln w="9525">
            <a:noFill/>
            <a:miter lim="800000"/>
            <a:headEnd/>
            <a:tailEnd/>
          </a:ln>
        </p:spPr>
        <p:txBody>
          <a:bodyPr wrap="none">
            <a:spAutoFit/>
          </a:bodyPr>
          <a:lstStyle/>
          <a:p>
            <a:r>
              <a:rPr lang="en-US"/>
              <a:t>M Cell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4" cstate="print"/>
          <a:srcRect/>
          <a:stretch>
            <a:fillRect/>
          </a:stretch>
        </p:blipFill>
        <p:spPr bwMode="auto">
          <a:xfrm>
            <a:off x="304800" y="381000"/>
            <a:ext cx="8239125" cy="3352800"/>
          </a:xfrm>
          <a:prstGeom prst="rect">
            <a:avLst/>
          </a:prstGeom>
          <a:noFill/>
          <a:ln w="9525">
            <a:noFill/>
            <a:miter lim="800000"/>
            <a:headEnd/>
            <a:tailEnd/>
          </a:ln>
        </p:spPr>
      </p:pic>
      <p:sp>
        <p:nvSpPr>
          <p:cNvPr id="19459"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Genetics of </a:t>
            </a:r>
            <a:r>
              <a:rPr lang="en-US" sz="2800" i="1">
                <a:latin typeface="Rockwell Extra Bold" pitchFamily="18" charset="0"/>
              </a:rPr>
              <a:t>Shigella</a:t>
            </a:r>
            <a:r>
              <a:rPr lang="en-US" sz="2800">
                <a:latin typeface="Rockwell Extra Bold" pitchFamily="18" charset="0"/>
              </a:rPr>
              <a:t>  invasion</a:t>
            </a:r>
          </a:p>
        </p:txBody>
      </p:sp>
      <p:pic>
        <p:nvPicPr>
          <p:cNvPr id="18437" name="Picture 5"/>
          <p:cNvPicPr>
            <a:picLocks noChangeAspect="1" noChangeArrowheads="1"/>
          </p:cNvPicPr>
          <p:nvPr/>
        </p:nvPicPr>
        <p:blipFill>
          <a:blip r:embed="rId5" cstate="print"/>
          <a:srcRect/>
          <a:stretch>
            <a:fillRect/>
          </a:stretch>
        </p:blipFill>
        <p:spPr bwMode="auto">
          <a:xfrm>
            <a:off x="1066800" y="4114800"/>
            <a:ext cx="6773863" cy="2657475"/>
          </a:xfrm>
          <a:prstGeom prst="rect">
            <a:avLst/>
          </a:prstGeom>
          <a:noFill/>
          <a:ln w="9525">
            <a:noFill/>
            <a:miter lim="800000"/>
            <a:headEnd/>
            <a:tailEnd/>
          </a:ln>
        </p:spPr>
      </p:pic>
      <p:sp>
        <p:nvSpPr>
          <p:cNvPr id="19461" name="Rectangle 5"/>
          <p:cNvSpPr>
            <a:spLocks noChangeArrowheads="1"/>
          </p:cNvSpPr>
          <p:nvPr/>
        </p:nvSpPr>
        <p:spPr bwMode="auto">
          <a:xfrm>
            <a:off x="0" y="6488113"/>
            <a:ext cx="1916113" cy="369887"/>
          </a:xfrm>
          <a:prstGeom prst="rect">
            <a:avLst/>
          </a:prstGeom>
          <a:noFill/>
          <a:ln w="9525">
            <a:noFill/>
            <a:miter lim="800000"/>
            <a:headEnd/>
            <a:tailEnd/>
          </a:ln>
        </p:spPr>
        <p:txBody>
          <a:bodyPr wrap="none">
            <a:spAutoFit/>
          </a:bodyPr>
          <a:lstStyle/>
          <a:p>
            <a:r>
              <a:rPr lang="en-US"/>
              <a:t>PMID 18202440</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Fourth defense:  phagocytosis</a:t>
            </a:r>
          </a:p>
        </p:txBody>
      </p:sp>
      <p:sp>
        <p:nvSpPr>
          <p:cNvPr id="8" name="Rectangle 3"/>
          <p:cNvSpPr>
            <a:spLocks noChangeArrowheads="1"/>
          </p:cNvSpPr>
          <p:nvPr/>
        </p:nvSpPr>
        <p:spPr bwMode="auto">
          <a:xfrm>
            <a:off x="609600" y="1066800"/>
            <a:ext cx="8077200" cy="4094163"/>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Macrophages and </a:t>
            </a:r>
            <a:r>
              <a:rPr lang="en-US" sz="2000" dirty="0" err="1">
                <a:solidFill>
                  <a:schemeClr val="tx1">
                    <a:lumMod val="85000"/>
                    <a:lumOff val="15000"/>
                  </a:schemeClr>
                </a:solidFill>
                <a:latin typeface="Calibri" pitchFamily="34" charset="0"/>
                <a:cs typeface="+mn-cs"/>
              </a:rPr>
              <a:t>neutrophils</a:t>
            </a:r>
            <a:r>
              <a:rPr lang="en-US" sz="2000" dirty="0">
                <a:solidFill>
                  <a:schemeClr val="tx1">
                    <a:lumMod val="85000"/>
                    <a:lumOff val="15000"/>
                  </a:schemeClr>
                </a:solidFill>
                <a:latin typeface="Calibri" pitchFamily="34" charset="0"/>
                <a:cs typeface="+mn-cs"/>
              </a:rPr>
              <a:t> search for and “eat” debris on the size scale of viruses and bacteria</a:t>
            </a:r>
          </a:p>
          <a:p>
            <a:pPr marL="457200" indent="-457200" fontAlgn="auto">
              <a:spcBef>
                <a:spcPts val="0"/>
              </a:spcBef>
              <a:spcAft>
                <a:spcPts val="0"/>
              </a:spcAft>
              <a:buFont typeface="Wingdings" pitchFamily="2" charset="2"/>
              <a:buChar char="§"/>
              <a:defRPr/>
            </a:pPr>
            <a:r>
              <a:rPr lang="en-US" sz="2000" dirty="0" err="1">
                <a:solidFill>
                  <a:schemeClr val="tx1">
                    <a:lumMod val="85000"/>
                    <a:lumOff val="15000"/>
                  </a:schemeClr>
                </a:solidFill>
                <a:latin typeface="Calibri" pitchFamily="34" charset="0"/>
                <a:cs typeface="+mn-cs"/>
              </a:rPr>
              <a:t>Neutrophils</a:t>
            </a:r>
            <a:r>
              <a:rPr lang="en-US" sz="2000" dirty="0">
                <a:solidFill>
                  <a:schemeClr val="tx1">
                    <a:lumMod val="85000"/>
                    <a:lumOff val="15000"/>
                  </a:schemeClr>
                </a:solidFill>
                <a:latin typeface="Calibri" pitchFamily="34" charset="0"/>
                <a:cs typeface="+mn-cs"/>
              </a:rPr>
              <a:t> are first responders but have low capacity</a:t>
            </a:r>
          </a:p>
          <a:p>
            <a:pPr marL="457200" indent="-457200" fontAlgn="auto">
              <a:spcBef>
                <a:spcPts val="0"/>
              </a:spcBef>
              <a:spcAft>
                <a:spcPts val="0"/>
              </a:spcAft>
              <a:buFont typeface="Wingdings" pitchFamily="2" charset="2"/>
              <a:buChar char="§"/>
              <a:defRPr/>
            </a:pPr>
            <a:r>
              <a:rPr lang="en-US" sz="2000" dirty="0" err="1">
                <a:solidFill>
                  <a:schemeClr val="tx1">
                    <a:lumMod val="85000"/>
                    <a:lumOff val="15000"/>
                  </a:schemeClr>
                </a:solidFill>
                <a:latin typeface="Calibri" pitchFamily="34" charset="0"/>
                <a:cs typeface="+mn-cs"/>
              </a:rPr>
              <a:t>Monocytes</a:t>
            </a:r>
            <a:r>
              <a:rPr lang="en-US" sz="2000" dirty="0">
                <a:solidFill>
                  <a:schemeClr val="tx1">
                    <a:lumMod val="85000"/>
                    <a:lumOff val="15000"/>
                  </a:schemeClr>
                </a:solidFill>
                <a:latin typeface="Calibri" pitchFamily="34" charset="0"/>
                <a:cs typeface="+mn-cs"/>
              </a:rPr>
              <a:t> in blood become macrophages upon </a:t>
            </a:r>
            <a:r>
              <a:rPr lang="en-US" sz="2000" dirty="0" err="1">
                <a:solidFill>
                  <a:schemeClr val="tx1">
                    <a:lumMod val="85000"/>
                    <a:lumOff val="15000"/>
                  </a:schemeClr>
                </a:solidFill>
                <a:latin typeface="Calibri" pitchFamily="34" charset="0"/>
                <a:cs typeface="+mn-cs"/>
              </a:rPr>
              <a:t>extravasition</a:t>
            </a:r>
            <a:r>
              <a:rPr lang="en-US" sz="2000" dirty="0">
                <a:solidFill>
                  <a:schemeClr val="tx1">
                    <a:lumMod val="85000"/>
                    <a:lumOff val="15000"/>
                  </a:schemeClr>
                </a:solidFill>
                <a:latin typeface="Calibri" pitchFamily="34" charset="0"/>
                <a:cs typeface="+mn-cs"/>
              </a:rPr>
              <a:t> in areas of inflammation</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Get populations of macrophages that reside in specific tissues such as epithelial layers</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The large liver population called the </a:t>
            </a:r>
            <a:r>
              <a:rPr lang="en-US" sz="2000" dirty="0" err="1">
                <a:solidFill>
                  <a:schemeClr val="tx1">
                    <a:lumMod val="85000"/>
                    <a:lumOff val="15000"/>
                  </a:schemeClr>
                </a:solidFill>
                <a:latin typeface="Calibri" pitchFamily="34" charset="0"/>
                <a:cs typeface="+mn-cs"/>
              </a:rPr>
              <a:t>Kupffer</a:t>
            </a:r>
            <a:r>
              <a:rPr lang="en-US" sz="2000" dirty="0">
                <a:solidFill>
                  <a:schemeClr val="tx1">
                    <a:lumMod val="85000"/>
                    <a:lumOff val="15000"/>
                  </a:schemeClr>
                </a:solidFill>
                <a:latin typeface="Calibri" pitchFamily="34" charset="0"/>
                <a:cs typeface="+mn-cs"/>
              </a:rPr>
              <a:t> macrophages, are responsible for filtering any bacteria out of the bloodstream (amongst other things)</a:t>
            </a: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Bacteria have evolved strategies of evading </a:t>
            </a:r>
            <a:r>
              <a:rPr lang="en-US" sz="2000" dirty="0" err="1">
                <a:solidFill>
                  <a:schemeClr val="tx1">
                    <a:lumMod val="85000"/>
                    <a:lumOff val="15000"/>
                  </a:schemeClr>
                </a:solidFill>
                <a:latin typeface="Calibri" pitchFamily="34" charset="0"/>
                <a:cs typeface="+mn-cs"/>
              </a:rPr>
              <a:t>phagocytosis</a:t>
            </a:r>
            <a:r>
              <a:rPr lang="en-US" sz="2000" dirty="0">
                <a:solidFill>
                  <a:schemeClr val="tx1">
                    <a:lumMod val="85000"/>
                    <a:lumOff val="15000"/>
                  </a:schemeClr>
                </a:solidFill>
                <a:latin typeface="Calibri" pitchFamily="34" charset="0"/>
                <a:cs typeface="+mn-cs"/>
              </a:rPr>
              <a:t> (will get to those in a moment)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1049338"/>
            <a:ext cx="6400800" cy="4894262"/>
          </a:xfrm>
          <a:prstGeom prst="rect">
            <a:avLst/>
          </a:prstGeom>
        </p:spPr>
        <p:txBody>
          <a:bodyPr>
            <a:spAutoFit/>
          </a:bodyPr>
          <a:lstStyle/>
          <a:p>
            <a:pPr marL="457200" indent="-457200" fontAlgn="auto">
              <a:spcBef>
                <a:spcPts val="0"/>
              </a:spcBef>
              <a:spcAft>
                <a:spcPts val="0"/>
              </a:spcAft>
              <a:defRPr/>
            </a:pPr>
            <a:r>
              <a:rPr lang="en-US" sz="2400" b="1" dirty="0">
                <a:solidFill>
                  <a:schemeClr val="tx1">
                    <a:lumMod val="85000"/>
                    <a:lumOff val="15000"/>
                  </a:schemeClr>
                </a:solidFill>
                <a:latin typeface="Calibri" pitchFamily="34" charset="0"/>
              </a:rPr>
              <a:t>“Microbial Devices” </a:t>
            </a:r>
            <a:r>
              <a:rPr lang="en-US" sz="2400" dirty="0">
                <a:solidFill>
                  <a:schemeClr val="tx1">
                    <a:lumMod val="85000"/>
                    <a:lumOff val="15000"/>
                  </a:schemeClr>
                </a:solidFill>
                <a:latin typeface="Calibri" pitchFamily="34" charset="0"/>
              </a:rPr>
              <a:t>are genetic devices that control the interactions between the organism and its environment, be that soil, a cell, a plant, an animal</a:t>
            </a:r>
          </a:p>
          <a:p>
            <a:pPr marL="457200" indent="-457200" fontAlgn="auto">
              <a:spcBef>
                <a:spcPts val="0"/>
              </a:spcBef>
              <a:spcAft>
                <a:spcPts val="0"/>
              </a:spcAft>
              <a:defRPr/>
            </a:pPr>
            <a:r>
              <a:rPr lang="en-US" sz="2400" b="1" dirty="0">
                <a:solidFill>
                  <a:schemeClr val="tx1">
                    <a:lumMod val="85000"/>
                    <a:lumOff val="15000"/>
                  </a:schemeClr>
                </a:solidFill>
                <a:latin typeface="Calibri" pitchFamily="34" charset="0"/>
              </a:rPr>
              <a:t>This week </a:t>
            </a:r>
            <a:r>
              <a:rPr lang="en-US" sz="2400" dirty="0">
                <a:solidFill>
                  <a:schemeClr val="tx1">
                    <a:lumMod val="85000"/>
                    <a:lumOff val="15000"/>
                  </a:schemeClr>
                </a:solidFill>
                <a:latin typeface="Calibri" pitchFamily="34" charset="0"/>
              </a:rPr>
              <a:t>we specifically focus on interactions with other organisms</a:t>
            </a:r>
          </a:p>
          <a:p>
            <a:pPr marL="457200" indent="-457200" fontAlgn="auto">
              <a:spcBef>
                <a:spcPts val="0"/>
              </a:spcBef>
              <a:spcAft>
                <a:spcPts val="0"/>
              </a:spcAft>
              <a:defRPr/>
            </a:pPr>
            <a:endParaRPr lang="en-US" sz="2400" b="1" dirty="0">
              <a:solidFill>
                <a:schemeClr val="tx1">
                  <a:lumMod val="85000"/>
                  <a:lumOff val="15000"/>
                </a:schemeClr>
              </a:solidFill>
              <a:latin typeface="Calibri" pitchFamily="34" charset="0"/>
            </a:endParaRPr>
          </a:p>
          <a:p>
            <a:pPr marL="457200" indent="-457200" fontAlgn="auto">
              <a:spcBef>
                <a:spcPts val="0"/>
              </a:spcBef>
              <a:spcAft>
                <a:spcPts val="0"/>
              </a:spcAft>
              <a:defRPr/>
            </a:pPr>
            <a:r>
              <a:rPr lang="en-US" sz="2400" b="1" dirty="0">
                <a:solidFill>
                  <a:schemeClr val="tx1">
                    <a:lumMod val="85000"/>
                    <a:lumOff val="15000"/>
                  </a:schemeClr>
                </a:solidFill>
                <a:latin typeface="Calibri" pitchFamily="34" charset="0"/>
              </a:rPr>
              <a:t>Why is this important?</a:t>
            </a:r>
            <a:endParaRPr lang="en-US" sz="2400" dirty="0">
              <a:solidFill>
                <a:schemeClr val="tx1">
                  <a:lumMod val="85000"/>
                  <a:lumOff val="15000"/>
                </a:schemeClr>
              </a:solidFill>
              <a:latin typeface="Calibri" pitchFamily="34" charset="0"/>
            </a:endParaRPr>
          </a:p>
          <a:p>
            <a:pPr marL="457200" indent="-457200" fontAlgn="auto">
              <a:spcBef>
                <a:spcPts val="0"/>
              </a:spcBef>
              <a:spcAft>
                <a:spcPts val="0"/>
              </a:spcAft>
              <a:buFont typeface="Wingdings" pitchFamily="2" charset="2"/>
              <a:buChar char="§"/>
              <a:defRPr/>
            </a:pPr>
            <a:r>
              <a:rPr lang="en-US" sz="2400" dirty="0">
                <a:solidFill>
                  <a:schemeClr val="tx1">
                    <a:lumMod val="85000"/>
                    <a:lumOff val="15000"/>
                  </a:schemeClr>
                </a:solidFill>
                <a:latin typeface="Calibri" pitchFamily="34" charset="0"/>
              </a:rPr>
              <a:t>Don’t make pathogens!</a:t>
            </a:r>
          </a:p>
          <a:p>
            <a:pPr marL="457200" indent="-457200" fontAlgn="auto">
              <a:spcBef>
                <a:spcPts val="0"/>
              </a:spcBef>
              <a:spcAft>
                <a:spcPts val="0"/>
              </a:spcAft>
              <a:buFont typeface="Wingdings" pitchFamily="2" charset="2"/>
              <a:buChar char="§"/>
              <a:defRPr/>
            </a:pPr>
            <a:r>
              <a:rPr lang="en-US" sz="2400" dirty="0">
                <a:solidFill>
                  <a:schemeClr val="tx1">
                    <a:lumMod val="85000"/>
                    <a:lumOff val="15000"/>
                  </a:schemeClr>
                </a:solidFill>
                <a:latin typeface="Calibri" pitchFamily="34" charset="0"/>
              </a:rPr>
              <a:t>The competition between pathogens and hosts has resulted in many useful parts</a:t>
            </a:r>
          </a:p>
          <a:p>
            <a:pPr marL="457200" indent="-457200" fontAlgn="auto">
              <a:spcBef>
                <a:spcPts val="0"/>
              </a:spcBef>
              <a:spcAft>
                <a:spcPts val="0"/>
              </a:spcAft>
              <a:buFont typeface="Wingdings" pitchFamily="2" charset="2"/>
              <a:buChar char="§"/>
              <a:defRPr/>
            </a:pPr>
            <a:r>
              <a:rPr lang="en-US" sz="2400" dirty="0">
                <a:solidFill>
                  <a:schemeClr val="tx1">
                    <a:lumMod val="85000"/>
                    <a:lumOff val="15000"/>
                  </a:schemeClr>
                </a:solidFill>
                <a:latin typeface="Calibri" pitchFamily="34" charset="0"/>
              </a:rPr>
              <a:t>Must understand this if you want to develop biological therapeutics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Fifth defense:  complement system</a:t>
            </a:r>
          </a:p>
        </p:txBody>
      </p:sp>
      <p:sp>
        <p:nvSpPr>
          <p:cNvPr id="8" name="Rectangle 3"/>
          <p:cNvSpPr>
            <a:spLocks noChangeArrowheads="1"/>
          </p:cNvSpPr>
          <p:nvPr/>
        </p:nvSpPr>
        <p:spPr bwMode="auto">
          <a:xfrm>
            <a:off x="609600" y="762000"/>
            <a:ext cx="8077200" cy="2554288"/>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A protein fraction of the blood somewhat like the blood clotting cascade</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Very old, even invertebrates can have a complement system</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The complement system can actively destroy </a:t>
            </a:r>
            <a:r>
              <a:rPr lang="en-US" sz="2000" dirty="0" err="1">
                <a:solidFill>
                  <a:schemeClr val="tx1">
                    <a:lumMod val="85000"/>
                    <a:lumOff val="15000"/>
                  </a:schemeClr>
                </a:solidFill>
                <a:latin typeface="Calibri" pitchFamily="34" charset="0"/>
                <a:cs typeface="+mn-cs"/>
              </a:rPr>
              <a:t>bloodborne</a:t>
            </a:r>
            <a:r>
              <a:rPr lang="en-US" sz="2000" dirty="0">
                <a:solidFill>
                  <a:schemeClr val="tx1">
                    <a:lumMod val="85000"/>
                    <a:lumOff val="15000"/>
                  </a:schemeClr>
                </a:solidFill>
                <a:latin typeface="Calibri" pitchFamily="34" charset="0"/>
                <a:cs typeface="+mn-cs"/>
              </a:rPr>
              <a:t> pathogens by depositing itself on surface and punching holes</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Can use antibodies as adapter molecules, but also has its own </a:t>
            </a:r>
            <a:r>
              <a:rPr lang="en-US" sz="2000" dirty="0" err="1">
                <a:solidFill>
                  <a:schemeClr val="tx1">
                    <a:lumMod val="85000"/>
                    <a:lumOff val="15000"/>
                  </a:schemeClr>
                </a:solidFill>
                <a:latin typeface="Calibri" pitchFamily="34" charset="0"/>
                <a:cs typeface="+mn-cs"/>
              </a:rPr>
              <a:t>lectins</a:t>
            </a:r>
            <a:r>
              <a:rPr lang="en-US" sz="2000" dirty="0">
                <a:solidFill>
                  <a:schemeClr val="tx1">
                    <a:lumMod val="85000"/>
                    <a:lumOff val="15000"/>
                  </a:schemeClr>
                </a:solidFill>
                <a:latin typeface="Calibri" pitchFamily="34" charset="0"/>
                <a:cs typeface="+mn-cs"/>
              </a:rPr>
              <a:t> that bind to a variety of bacterial surfaces </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Can facilitate </a:t>
            </a:r>
            <a:r>
              <a:rPr lang="en-US" sz="2000" dirty="0" err="1">
                <a:solidFill>
                  <a:schemeClr val="tx1">
                    <a:lumMod val="85000"/>
                    <a:lumOff val="15000"/>
                  </a:schemeClr>
                </a:solidFill>
                <a:latin typeface="Calibri" pitchFamily="34" charset="0"/>
                <a:cs typeface="+mn-cs"/>
              </a:rPr>
              <a:t>phagocytosis</a:t>
            </a:r>
            <a:endParaRPr lang="en-US" sz="2000" dirty="0">
              <a:solidFill>
                <a:schemeClr val="tx1">
                  <a:lumMod val="85000"/>
                  <a:lumOff val="15000"/>
                </a:schemeClr>
              </a:solidFill>
              <a:latin typeface="Calibri" pitchFamily="34" charset="0"/>
              <a:cs typeface="+mn-cs"/>
            </a:endParaRPr>
          </a:p>
        </p:txBody>
      </p:sp>
      <p:pic>
        <p:nvPicPr>
          <p:cNvPr id="21508" name="Picture 4"/>
          <p:cNvPicPr>
            <a:picLocks noChangeAspect="1" noChangeArrowheads="1"/>
          </p:cNvPicPr>
          <p:nvPr/>
        </p:nvPicPr>
        <p:blipFill>
          <a:blip r:embed="rId3" cstate="print"/>
          <a:srcRect/>
          <a:stretch>
            <a:fillRect/>
          </a:stretch>
        </p:blipFill>
        <p:spPr bwMode="auto">
          <a:xfrm>
            <a:off x="838200" y="3581400"/>
            <a:ext cx="7258050" cy="30670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Sixth defense:  adaptive immunity</a:t>
            </a:r>
          </a:p>
        </p:txBody>
      </p:sp>
      <p:sp>
        <p:nvSpPr>
          <p:cNvPr id="8" name="Rectangle 3"/>
          <p:cNvSpPr>
            <a:spLocks noChangeArrowheads="1"/>
          </p:cNvSpPr>
          <p:nvPr/>
        </p:nvSpPr>
        <p:spPr bwMode="auto">
          <a:xfrm>
            <a:off x="609600" y="762000"/>
            <a:ext cx="8077200" cy="2554288"/>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Previous infections can trigger the formation of antibodies and T-cell receptors</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B cells each produce a single type of antibody that targets a specific antigen</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T cells each produce a single T-cell receptor that binds to cell-displayed peptides attached to MHC complexes</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Process of tagging an agent for complement-mediated </a:t>
            </a:r>
            <a:r>
              <a:rPr lang="en-US" sz="2000" dirty="0" err="1">
                <a:solidFill>
                  <a:schemeClr val="tx1">
                    <a:lumMod val="85000"/>
                    <a:lumOff val="15000"/>
                  </a:schemeClr>
                </a:solidFill>
                <a:latin typeface="Calibri" pitchFamily="34" charset="0"/>
                <a:cs typeface="+mn-cs"/>
              </a:rPr>
              <a:t>lysis</a:t>
            </a:r>
            <a:r>
              <a:rPr lang="en-US" sz="2000" dirty="0">
                <a:solidFill>
                  <a:schemeClr val="tx1">
                    <a:lumMod val="85000"/>
                    <a:lumOff val="15000"/>
                  </a:schemeClr>
                </a:solidFill>
                <a:latin typeface="Calibri" pitchFamily="34" charset="0"/>
                <a:cs typeface="+mn-cs"/>
              </a:rPr>
              <a:t> or </a:t>
            </a:r>
            <a:r>
              <a:rPr lang="en-US" sz="2000" dirty="0" err="1">
                <a:solidFill>
                  <a:schemeClr val="tx1">
                    <a:lumMod val="85000"/>
                    <a:lumOff val="15000"/>
                  </a:schemeClr>
                </a:solidFill>
                <a:latin typeface="Calibri" pitchFamily="34" charset="0"/>
                <a:cs typeface="+mn-cs"/>
              </a:rPr>
              <a:t>phagocytosis</a:t>
            </a:r>
            <a:r>
              <a:rPr lang="en-US" sz="2000" dirty="0">
                <a:solidFill>
                  <a:schemeClr val="tx1">
                    <a:lumMod val="85000"/>
                    <a:lumOff val="15000"/>
                  </a:schemeClr>
                </a:solidFill>
                <a:latin typeface="Calibri" pitchFamily="34" charset="0"/>
                <a:cs typeface="+mn-cs"/>
              </a:rPr>
              <a:t> is called </a:t>
            </a:r>
            <a:r>
              <a:rPr lang="en-US" sz="2000" dirty="0" err="1">
                <a:solidFill>
                  <a:schemeClr val="tx1">
                    <a:lumMod val="85000"/>
                    <a:lumOff val="15000"/>
                  </a:schemeClr>
                </a:solidFill>
                <a:latin typeface="Calibri" pitchFamily="34" charset="0"/>
                <a:cs typeface="+mn-cs"/>
              </a:rPr>
              <a:t>opsonization</a:t>
            </a:r>
            <a:endParaRPr lang="en-US" sz="2000" dirty="0">
              <a:solidFill>
                <a:schemeClr val="tx1">
                  <a:lumMod val="85000"/>
                  <a:lumOff val="15000"/>
                </a:schemeClr>
              </a:solidFill>
              <a:latin typeface="Calibri" pitchFamily="34" charset="0"/>
              <a:cs typeface="+mn-cs"/>
            </a:endParaRPr>
          </a:p>
        </p:txBody>
      </p:sp>
      <p:pic>
        <p:nvPicPr>
          <p:cNvPr id="22532" name="Picture 4"/>
          <p:cNvPicPr>
            <a:picLocks noChangeAspect="1" noChangeArrowheads="1"/>
          </p:cNvPicPr>
          <p:nvPr/>
        </p:nvPicPr>
        <p:blipFill>
          <a:blip r:embed="rId3" cstate="print"/>
          <a:srcRect/>
          <a:stretch>
            <a:fillRect/>
          </a:stretch>
        </p:blipFill>
        <p:spPr bwMode="auto">
          <a:xfrm>
            <a:off x="1676400" y="3298825"/>
            <a:ext cx="5181600" cy="35591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Evading opsonization</a:t>
            </a:r>
          </a:p>
        </p:txBody>
      </p:sp>
      <p:sp>
        <p:nvSpPr>
          <p:cNvPr id="8" name="Rectangle 3"/>
          <p:cNvSpPr>
            <a:spLocks noChangeArrowheads="1"/>
          </p:cNvSpPr>
          <p:nvPr/>
        </p:nvSpPr>
        <p:spPr bwMode="auto">
          <a:xfrm>
            <a:off x="609600" y="838200"/>
            <a:ext cx="8077200" cy="3554413"/>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Almost all </a:t>
            </a:r>
            <a:r>
              <a:rPr lang="en-US" sz="2000" dirty="0" err="1">
                <a:solidFill>
                  <a:schemeClr val="tx1">
                    <a:lumMod val="85000"/>
                    <a:lumOff val="15000"/>
                  </a:schemeClr>
                </a:solidFill>
                <a:latin typeface="Calibri" pitchFamily="34" charset="0"/>
                <a:cs typeface="+mn-cs"/>
              </a:rPr>
              <a:t>commensal</a:t>
            </a:r>
            <a:r>
              <a:rPr lang="en-US" sz="2000" dirty="0">
                <a:solidFill>
                  <a:schemeClr val="tx1">
                    <a:lumMod val="85000"/>
                    <a:lumOff val="15000"/>
                  </a:schemeClr>
                </a:solidFill>
                <a:latin typeface="Calibri" pitchFamily="34" charset="0"/>
                <a:cs typeface="+mn-cs"/>
              </a:rPr>
              <a:t> and pathogenic bacteria display capsular polysaccharides to avoid </a:t>
            </a:r>
            <a:r>
              <a:rPr lang="en-US" sz="2000" dirty="0" err="1">
                <a:solidFill>
                  <a:schemeClr val="tx1">
                    <a:lumMod val="85000"/>
                    <a:lumOff val="15000"/>
                  </a:schemeClr>
                </a:solidFill>
                <a:latin typeface="Calibri" pitchFamily="34" charset="0"/>
                <a:cs typeface="+mn-cs"/>
              </a:rPr>
              <a:t>opsonization</a:t>
            </a:r>
            <a:r>
              <a:rPr lang="en-US" sz="2000" dirty="0">
                <a:solidFill>
                  <a:schemeClr val="tx1">
                    <a:lumMod val="85000"/>
                    <a:lumOff val="15000"/>
                  </a:schemeClr>
                </a:solidFill>
                <a:latin typeface="Calibri" pitchFamily="34" charset="0"/>
                <a:cs typeface="+mn-cs"/>
              </a:rPr>
              <a:t> by antibodies or </a:t>
            </a:r>
            <a:r>
              <a:rPr lang="en-US" sz="2000" dirty="0" err="1">
                <a:solidFill>
                  <a:schemeClr val="tx1">
                    <a:lumMod val="85000"/>
                    <a:lumOff val="15000"/>
                  </a:schemeClr>
                </a:solidFill>
                <a:latin typeface="Calibri" pitchFamily="34" charset="0"/>
                <a:cs typeface="+mn-cs"/>
              </a:rPr>
              <a:t>lectins</a:t>
            </a: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O-antigens are polymeric repeats of an oligosaccharide attached to </a:t>
            </a:r>
            <a:r>
              <a:rPr lang="en-US" sz="2000" dirty="0" err="1">
                <a:solidFill>
                  <a:schemeClr val="tx1">
                    <a:lumMod val="85000"/>
                    <a:lumOff val="15000"/>
                  </a:schemeClr>
                </a:solidFill>
                <a:latin typeface="Calibri" pitchFamily="34" charset="0"/>
                <a:cs typeface="+mn-cs"/>
              </a:rPr>
              <a:t>lipopolysaccharide</a:t>
            </a:r>
            <a:r>
              <a:rPr lang="en-US" sz="2000" dirty="0">
                <a:solidFill>
                  <a:schemeClr val="tx1">
                    <a:lumMod val="85000"/>
                    <a:lumOff val="15000"/>
                  </a:schemeClr>
                </a:solidFill>
                <a:latin typeface="Calibri" pitchFamily="34" charset="0"/>
                <a:cs typeface="+mn-cs"/>
              </a:rPr>
              <a:t> on the cell surface</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K capsules are usually </a:t>
            </a:r>
            <a:r>
              <a:rPr lang="en-US" sz="2000" dirty="0" err="1">
                <a:solidFill>
                  <a:schemeClr val="tx1">
                    <a:lumMod val="85000"/>
                    <a:lumOff val="15000"/>
                  </a:schemeClr>
                </a:solidFill>
                <a:latin typeface="Calibri" pitchFamily="34" charset="0"/>
                <a:cs typeface="+mn-cs"/>
              </a:rPr>
              <a:t>homopolymeric</a:t>
            </a:r>
            <a:r>
              <a:rPr lang="en-US" sz="2000" dirty="0">
                <a:solidFill>
                  <a:schemeClr val="tx1">
                    <a:lumMod val="85000"/>
                    <a:lumOff val="15000"/>
                  </a:schemeClr>
                </a:solidFill>
                <a:latin typeface="Calibri" pitchFamily="34" charset="0"/>
                <a:cs typeface="+mn-cs"/>
              </a:rPr>
              <a:t> polysaccharides anchored in the outer membrane</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Some bacteria secrete proteins that bind to and inactivate complement components or antibodies (ex:  protein A)</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Some bacteria secrete proteases to cleave antibodies</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Some induce formation of blood clots to shield themselves in the bloodstream</a:t>
            </a:r>
          </a:p>
        </p:txBody>
      </p:sp>
      <p:grpSp>
        <p:nvGrpSpPr>
          <p:cNvPr id="23556" name="Group 3"/>
          <p:cNvGrpSpPr>
            <a:grpSpLocks/>
          </p:cNvGrpSpPr>
          <p:nvPr/>
        </p:nvGrpSpPr>
        <p:grpSpPr bwMode="auto">
          <a:xfrm>
            <a:off x="2971800" y="4267200"/>
            <a:ext cx="6172200" cy="2462213"/>
            <a:chOff x="2640" y="720"/>
            <a:chExt cx="3072" cy="1225"/>
          </a:xfrm>
        </p:grpSpPr>
        <p:pic>
          <p:nvPicPr>
            <p:cNvPr id="23557" name="Picture 4"/>
            <p:cNvPicPr>
              <a:picLocks noChangeAspect="1" noChangeArrowheads="1"/>
            </p:cNvPicPr>
            <p:nvPr/>
          </p:nvPicPr>
          <p:blipFill>
            <a:blip r:embed="rId3" cstate="print"/>
            <a:srcRect/>
            <a:stretch>
              <a:fillRect/>
            </a:stretch>
          </p:blipFill>
          <p:spPr bwMode="auto">
            <a:xfrm>
              <a:off x="2640" y="720"/>
              <a:ext cx="1440" cy="1225"/>
            </a:xfrm>
            <a:prstGeom prst="rect">
              <a:avLst/>
            </a:prstGeom>
            <a:noFill/>
            <a:ln w="9525">
              <a:noFill/>
              <a:miter lim="800000"/>
              <a:headEnd/>
              <a:tailEnd/>
            </a:ln>
          </p:spPr>
        </p:pic>
        <p:sp>
          <p:nvSpPr>
            <p:cNvPr id="23558" name="Line 5"/>
            <p:cNvSpPr>
              <a:spLocks noChangeShapeType="1"/>
            </p:cNvSpPr>
            <p:nvPr/>
          </p:nvSpPr>
          <p:spPr bwMode="auto">
            <a:xfrm flipH="1">
              <a:off x="3552" y="1488"/>
              <a:ext cx="576" cy="0"/>
            </a:xfrm>
            <a:prstGeom prst="line">
              <a:avLst/>
            </a:prstGeom>
            <a:noFill/>
            <a:ln w="12700">
              <a:solidFill>
                <a:schemeClr val="tx1"/>
              </a:solidFill>
              <a:round/>
              <a:headEnd type="none" w="sm" len="sm"/>
              <a:tailEnd type="triangle" w="sm" len="sm"/>
            </a:ln>
          </p:spPr>
          <p:txBody>
            <a:bodyPr/>
            <a:lstStyle/>
            <a:p>
              <a:endParaRPr lang="en-US"/>
            </a:p>
          </p:txBody>
        </p:sp>
        <p:sp>
          <p:nvSpPr>
            <p:cNvPr id="23559" name="Line 6"/>
            <p:cNvSpPr>
              <a:spLocks noChangeShapeType="1"/>
            </p:cNvSpPr>
            <p:nvPr/>
          </p:nvSpPr>
          <p:spPr bwMode="auto">
            <a:xfrm flipH="1">
              <a:off x="3648" y="1344"/>
              <a:ext cx="576" cy="0"/>
            </a:xfrm>
            <a:prstGeom prst="line">
              <a:avLst/>
            </a:prstGeom>
            <a:noFill/>
            <a:ln w="12700">
              <a:solidFill>
                <a:schemeClr val="tx1"/>
              </a:solidFill>
              <a:round/>
              <a:headEnd type="none" w="sm" len="sm"/>
              <a:tailEnd type="triangle" w="sm" len="sm"/>
            </a:ln>
          </p:spPr>
          <p:txBody>
            <a:bodyPr/>
            <a:lstStyle/>
            <a:p>
              <a:endParaRPr lang="en-US"/>
            </a:p>
          </p:txBody>
        </p:sp>
        <p:sp>
          <p:nvSpPr>
            <p:cNvPr id="23560" name="Line 7"/>
            <p:cNvSpPr>
              <a:spLocks noChangeShapeType="1"/>
            </p:cNvSpPr>
            <p:nvPr/>
          </p:nvSpPr>
          <p:spPr bwMode="auto">
            <a:xfrm flipH="1">
              <a:off x="3696" y="1200"/>
              <a:ext cx="576" cy="0"/>
            </a:xfrm>
            <a:prstGeom prst="line">
              <a:avLst/>
            </a:prstGeom>
            <a:noFill/>
            <a:ln w="12700">
              <a:solidFill>
                <a:schemeClr val="tx1"/>
              </a:solidFill>
              <a:round/>
              <a:headEnd type="none" w="sm" len="sm"/>
              <a:tailEnd type="triangle" w="sm" len="sm"/>
            </a:ln>
          </p:spPr>
          <p:txBody>
            <a:bodyPr/>
            <a:lstStyle/>
            <a:p>
              <a:endParaRPr lang="en-US"/>
            </a:p>
          </p:txBody>
        </p:sp>
        <p:sp>
          <p:nvSpPr>
            <p:cNvPr id="23561" name="Line 8"/>
            <p:cNvSpPr>
              <a:spLocks noChangeShapeType="1"/>
            </p:cNvSpPr>
            <p:nvPr/>
          </p:nvSpPr>
          <p:spPr bwMode="auto">
            <a:xfrm flipH="1">
              <a:off x="3792" y="1056"/>
              <a:ext cx="576" cy="0"/>
            </a:xfrm>
            <a:prstGeom prst="line">
              <a:avLst/>
            </a:prstGeom>
            <a:noFill/>
            <a:ln w="12700">
              <a:solidFill>
                <a:schemeClr val="tx1"/>
              </a:solidFill>
              <a:round/>
              <a:headEnd type="none" w="sm" len="sm"/>
              <a:tailEnd type="triangle" w="sm" len="sm"/>
            </a:ln>
          </p:spPr>
          <p:txBody>
            <a:bodyPr/>
            <a:lstStyle/>
            <a:p>
              <a:endParaRPr lang="en-US"/>
            </a:p>
          </p:txBody>
        </p:sp>
        <p:sp>
          <p:nvSpPr>
            <p:cNvPr id="23562" name="Text Box 9"/>
            <p:cNvSpPr txBox="1">
              <a:spLocks noChangeArrowheads="1"/>
            </p:cNvSpPr>
            <p:nvPr/>
          </p:nvSpPr>
          <p:spPr bwMode="auto">
            <a:xfrm>
              <a:off x="4224" y="1392"/>
              <a:ext cx="1344" cy="168"/>
            </a:xfrm>
            <a:prstGeom prst="rect">
              <a:avLst/>
            </a:prstGeom>
            <a:noFill/>
            <a:ln w="12700">
              <a:noFill/>
              <a:miter lim="800000"/>
              <a:headEnd type="none" w="sm" len="sm"/>
              <a:tailEnd type="none" w="sm" len="sm"/>
            </a:ln>
          </p:spPr>
          <p:txBody>
            <a:bodyPr>
              <a:spAutoFit/>
            </a:bodyPr>
            <a:lstStyle/>
            <a:p>
              <a:pPr>
                <a:spcBef>
                  <a:spcPct val="50000"/>
                </a:spcBef>
              </a:pPr>
              <a:r>
                <a:rPr lang="en-US" sz="1600"/>
                <a:t>Periplasm</a:t>
              </a:r>
            </a:p>
          </p:txBody>
        </p:sp>
        <p:sp>
          <p:nvSpPr>
            <p:cNvPr id="23563" name="Text Box 10"/>
            <p:cNvSpPr txBox="1">
              <a:spLocks noChangeArrowheads="1"/>
            </p:cNvSpPr>
            <p:nvPr/>
          </p:nvSpPr>
          <p:spPr bwMode="auto">
            <a:xfrm>
              <a:off x="4272" y="1248"/>
              <a:ext cx="1344" cy="168"/>
            </a:xfrm>
            <a:prstGeom prst="rect">
              <a:avLst/>
            </a:prstGeom>
            <a:noFill/>
            <a:ln w="12700">
              <a:noFill/>
              <a:miter lim="800000"/>
              <a:headEnd type="none" w="sm" len="sm"/>
              <a:tailEnd type="none" w="sm" len="sm"/>
            </a:ln>
          </p:spPr>
          <p:txBody>
            <a:bodyPr>
              <a:spAutoFit/>
            </a:bodyPr>
            <a:lstStyle/>
            <a:p>
              <a:pPr>
                <a:spcBef>
                  <a:spcPct val="50000"/>
                </a:spcBef>
              </a:pPr>
              <a:r>
                <a:rPr lang="en-US" sz="1600"/>
                <a:t>O-Antigen</a:t>
              </a:r>
            </a:p>
          </p:txBody>
        </p:sp>
        <p:sp>
          <p:nvSpPr>
            <p:cNvPr id="23564" name="Text Box 11"/>
            <p:cNvSpPr txBox="1">
              <a:spLocks noChangeArrowheads="1"/>
            </p:cNvSpPr>
            <p:nvPr/>
          </p:nvSpPr>
          <p:spPr bwMode="auto">
            <a:xfrm>
              <a:off x="4320" y="1104"/>
              <a:ext cx="1344" cy="167"/>
            </a:xfrm>
            <a:prstGeom prst="rect">
              <a:avLst/>
            </a:prstGeom>
            <a:noFill/>
            <a:ln w="12700">
              <a:noFill/>
              <a:miter lim="800000"/>
              <a:headEnd type="none" w="sm" len="sm"/>
              <a:tailEnd type="none" w="sm" len="sm"/>
            </a:ln>
          </p:spPr>
          <p:txBody>
            <a:bodyPr>
              <a:spAutoFit/>
            </a:bodyPr>
            <a:lstStyle/>
            <a:p>
              <a:pPr>
                <a:spcBef>
                  <a:spcPct val="50000"/>
                </a:spcBef>
              </a:pPr>
              <a:r>
                <a:rPr lang="en-US" sz="1600"/>
                <a:t>K-Capsule/LPS</a:t>
              </a:r>
            </a:p>
          </p:txBody>
        </p:sp>
        <p:sp>
          <p:nvSpPr>
            <p:cNvPr id="23565" name="Text Box 13"/>
            <p:cNvSpPr txBox="1">
              <a:spLocks noChangeArrowheads="1"/>
            </p:cNvSpPr>
            <p:nvPr/>
          </p:nvSpPr>
          <p:spPr bwMode="auto">
            <a:xfrm>
              <a:off x="4368" y="912"/>
              <a:ext cx="1344" cy="152"/>
            </a:xfrm>
            <a:prstGeom prst="rect">
              <a:avLst/>
            </a:prstGeom>
            <a:noFill/>
            <a:ln w="12700">
              <a:noFill/>
              <a:miter lim="800000"/>
              <a:headEnd type="none" w="sm" len="sm"/>
              <a:tailEnd type="none" w="sm" len="sm"/>
            </a:ln>
          </p:spPr>
          <p:txBody>
            <a:bodyPr>
              <a:spAutoFit/>
            </a:bodyPr>
            <a:lstStyle/>
            <a:p>
              <a:pPr>
                <a:spcBef>
                  <a:spcPct val="50000"/>
                </a:spcBef>
              </a:pPr>
              <a:r>
                <a:rPr lang="en-US" sz="1400"/>
                <a:t>(Non-Fimbrial Adhesin)</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Additional tricks</a:t>
            </a:r>
          </a:p>
        </p:txBody>
      </p:sp>
      <p:sp>
        <p:nvSpPr>
          <p:cNvPr id="8" name="Rectangle 3"/>
          <p:cNvSpPr>
            <a:spLocks noChangeArrowheads="1"/>
          </p:cNvSpPr>
          <p:nvPr/>
        </p:nvSpPr>
        <p:spPr bwMode="auto">
          <a:xfrm>
            <a:off x="609600" y="838200"/>
            <a:ext cx="5791200" cy="3478213"/>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Quorum sensing:  cell-cell signaling</a:t>
            </a:r>
          </a:p>
          <a:p>
            <a:pPr marL="457200" indent="-457200" fontAlgn="auto">
              <a:spcBef>
                <a:spcPts val="0"/>
              </a:spcBef>
              <a:spcAft>
                <a:spcPts val="0"/>
              </a:spcAft>
              <a:buFont typeface="Wingdings" pitchFamily="2" charset="2"/>
              <a:buChar char="§"/>
              <a:defRPr/>
            </a:pPr>
            <a:r>
              <a:rPr lang="en-US" sz="2000" dirty="0" err="1">
                <a:solidFill>
                  <a:schemeClr val="tx1">
                    <a:lumMod val="85000"/>
                    <a:lumOff val="15000"/>
                  </a:schemeClr>
                </a:solidFill>
                <a:latin typeface="Calibri" pitchFamily="34" charset="0"/>
                <a:cs typeface="+mn-cs"/>
              </a:rPr>
              <a:t>Biofilm</a:t>
            </a:r>
            <a:r>
              <a:rPr lang="en-US" sz="2000" dirty="0">
                <a:solidFill>
                  <a:schemeClr val="tx1">
                    <a:lumMod val="85000"/>
                    <a:lumOff val="15000"/>
                  </a:schemeClr>
                </a:solidFill>
                <a:latin typeface="Calibri" pitchFamily="34" charset="0"/>
                <a:cs typeface="+mn-cs"/>
              </a:rPr>
              <a:t> formation (Ex:  </a:t>
            </a:r>
            <a:r>
              <a:rPr lang="en-US" sz="2000" i="1" dirty="0">
                <a:solidFill>
                  <a:schemeClr val="tx1">
                    <a:lumMod val="85000"/>
                    <a:lumOff val="15000"/>
                  </a:schemeClr>
                </a:solidFill>
                <a:latin typeface="Calibri" pitchFamily="34" charset="0"/>
                <a:cs typeface="+mn-cs"/>
              </a:rPr>
              <a:t>Pseudomonas </a:t>
            </a:r>
            <a:r>
              <a:rPr lang="en-US" sz="2000" i="1" dirty="0" err="1">
                <a:solidFill>
                  <a:schemeClr val="tx1">
                    <a:lumMod val="85000"/>
                    <a:lumOff val="15000"/>
                  </a:schemeClr>
                </a:solidFill>
                <a:latin typeface="Calibri" pitchFamily="34" charset="0"/>
                <a:cs typeface="+mn-cs"/>
              </a:rPr>
              <a:t>aeruginosa</a:t>
            </a:r>
            <a:r>
              <a:rPr lang="en-US" sz="2000" dirty="0">
                <a:solidFill>
                  <a:schemeClr val="tx1">
                    <a:lumMod val="85000"/>
                    <a:lumOff val="15000"/>
                  </a:schemeClr>
                </a:solidFill>
                <a:latin typeface="Calibri" pitchFamily="34" charset="0"/>
                <a:cs typeface="+mn-cs"/>
              </a:rPr>
              <a:t>)</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Residing within vacuoles of macrophages</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Residing in epithelial cells</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rPr>
              <a:t>Resistance to acidity of the stomach</a:t>
            </a: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Toxins to induce diarrhea or bleeding</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Secreting outer membrane vesicles</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Advanced adherence mechanisms:          formation of adhering and effacing lesions by          EHEC and EPEC (40kb for LEE alone and                    20kb for the bundle forming </a:t>
            </a:r>
            <a:r>
              <a:rPr lang="en-US" sz="2000" dirty="0" err="1">
                <a:solidFill>
                  <a:schemeClr val="tx1">
                    <a:lumMod val="85000"/>
                    <a:lumOff val="15000"/>
                  </a:schemeClr>
                </a:solidFill>
                <a:latin typeface="Calibri" pitchFamily="34" charset="0"/>
                <a:cs typeface="+mn-cs"/>
              </a:rPr>
              <a:t>pilus</a:t>
            </a:r>
            <a:r>
              <a:rPr lang="en-US" sz="2000" dirty="0">
                <a:solidFill>
                  <a:schemeClr val="tx1">
                    <a:lumMod val="85000"/>
                    <a:lumOff val="15000"/>
                  </a:schemeClr>
                </a:solidFill>
                <a:latin typeface="Calibri" pitchFamily="34" charset="0"/>
                <a:cs typeface="+mn-cs"/>
              </a:rPr>
              <a:t>)</a:t>
            </a:r>
          </a:p>
        </p:txBody>
      </p:sp>
      <p:pic>
        <p:nvPicPr>
          <p:cNvPr id="24580" name="Picture 2"/>
          <p:cNvPicPr>
            <a:picLocks noChangeAspect="1" noChangeArrowheads="1"/>
          </p:cNvPicPr>
          <p:nvPr/>
        </p:nvPicPr>
        <p:blipFill>
          <a:blip r:embed="rId3" cstate="print"/>
          <a:srcRect/>
          <a:stretch>
            <a:fillRect/>
          </a:stretch>
        </p:blipFill>
        <p:spPr bwMode="auto">
          <a:xfrm>
            <a:off x="5943600" y="2667000"/>
            <a:ext cx="2987675" cy="2181225"/>
          </a:xfrm>
          <a:prstGeom prst="rect">
            <a:avLst/>
          </a:prstGeom>
          <a:noFill/>
          <a:ln w="9525">
            <a:noFill/>
            <a:miter lim="800000"/>
            <a:headEnd/>
            <a:tailEnd/>
          </a:ln>
        </p:spPr>
      </p:pic>
      <p:pic>
        <p:nvPicPr>
          <p:cNvPr id="24581" name="Picture 4"/>
          <p:cNvPicPr>
            <a:picLocks noChangeAspect="1" noChangeArrowheads="1"/>
          </p:cNvPicPr>
          <p:nvPr/>
        </p:nvPicPr>
        <p:blipFill>
          <a:blip r:embed="rId4" cstate="print"/>
          <a:srcRect/>
          <a:stretch>
            <a:fillRect/>
          </a:stretch>
        </p:blipFill>
        <p:spPr bwMode="auto">
          <a:xfrm>
            <a:off x="381000" y="4724400"/>
            <a:ext cx="8510588" cy="13843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Classical Relationship Terminology</a:t>
            </a:r>
          </a:p>
        </p:txBody>
      </p:sp>
      <p:sp>
        <p:nvSpPr>
          <p:cNvPr id="8" name="Rectangle 3"/>
          <p:cNvSpPr>
            <a:spLocks noChangeArrowheads="1"/>
          </p:cNvSpPr>
          <p:nvPr/>
        </p:nvSpPr>
        <p:spPr bwMode="auto">
          <a:xfrm>
            <a:off x="609600" y="838200"/>
            <a:ext cx="8077200" cy="3786188"/>
          </a:xfrm>
          <a:prstGeom prst="rect">
            <a:avLst/>
          </a:prstGeom>
          <a:noFill/>
          <a:ln w="9525">
            <a:noFill/>
            <a:miter lim="800000"/>
            <a:headEnd/>
            <a:tailEnd/>
          </a:ln>
        </p:spPr>
        <p:txBody>
          <a:bodyPr>
            <a:spAutoFit/>
          </a:bodyPr>
          <a:lstStyle/>
          <a:p>
            <a:pPr marL="457200" indent="-457200" fontAlgn="auto">
              <a:spcBef>
                <a:spcPts val="0"/>
              </a:spcBef>
              <a:spcAft>
                <a:spcPts val="0"/>
              </a:spcAft>
              <a:defRPr/>
            </a:pPr>
            <a:r>
              <a:rPr lang="en-US" sz="2000" b="1" dirty="0">
                <a:solidFill>
                  <a:schemeClr val="tx1">
                    <a:lumMod val="85000"/>
                    <a:lumOff val="15000"/>
                  </a:schemeClr>
                </a:solidFill>
                <a:latin typeface="Calibri" pitchFamily="34" charset="0"/>
                <a:cs typeface="+mn-cs"/>
              </a:rPr>
              <a:t>Symbiosis</a:t>
            </a:r>
            <a:r>
              <a:rPr lang="en-US" sz="2000" dirty="0">
                <a:solidFill>
                  <a:schemeClr val="tx1">
                    <a:lumMod val="85000"/>
                    <a:lumOff val="15000"/>
                  </a:schemeClr>
                </a:solidFill>
                <a:latin typeface="Calibri" pitchFamily="34" charset="0"/>
                <a:cs typeface="+mn-cs"/>
              </a:rPr>
              <a:t> – prolonged relationships between two organisms</a:t>
            </a:r>
          </a:p>
          <a:p>
            <a:pPr marL="457200" indent="-457200" fontAlgn="auto">
              <a:spcBef>
                <a:spcPts val="0"/>
              </a:spcBef>
              <a:spcAft>
                <a:spcPts val="0"/>
              </a:spcAft>
              <a:buFont typeface="Wingdings" pitchFamily="2" charset="2"/>
              <a:buChar char="§"/>
              <a:defRPr/>
            </a:pPr>
            <a:r>
              <a:rPr lang="en-US" sz="2000" b="1" dirty="0">
                <a:solidFill>
                  <a:schemeClr val="tx1">
                    <a:lumMod val="85000"/>
                    <a:lumOff val="15000"/>
                  </a:schemeClr>
                </a:solidFill>
                <a:latin typeface="Calibri" pitchFamily="34" charset="0"/>
                <a:cs typeface="+mn-cs"/>
              </a:rPr>
              <a:t>Mutualism</a:t>
            </a:r>
            <a:r>
              <a:rPr lang="en-US" sz="2000" dirty="0">
                <a:solidFill>
                  <a:schemeClr val="tx1">
                    <a:lumMod val="85000"/>
                    <a:lumOff val="15000"/>
                  </a:schemeClr>
                </a:solidFill>
                <a:latin typeface="Calibri" pitchFamily="34" charset="0"/>
                <a:cs typeface="+mn-cs"/>
              </a:rPr>
              <a:t> – symbiosis in which both species benefit</a:t>
            </a:r>
          </a:p>
          <a:p>
            <a:pPr marL="914400" lvl="1" indent="-457200" fontAlgn="auto">
              <a:spcBef>
                <a:spcPts val="0"/>
              </a:spcBef>
              <a:spcAft>
                <a:spcPts val="0"/>
              </a:spcAft>
              <a:buFont typeface="Wingdings" pitchFamily="2" charset="2"/>
              <a:buChar char="§"/>
              <a:defRPr/>
            </a:pPr>
            <a:r>
              <a:rPr lang="en-US" sz="2000" i="1" dirty="0" err="1">
                <a:solidFill>
                  <a:schemeClr val="tx1">
                    <a:lumMod val="85000"/>
                    <a:lumOff val="15000"/>
                  </a:schemeClr>
                </a:solidFill>
                <a:latin typeface="Calibri" pitchFamily="34" charset="0"/>
                <a:cs typeface="+mn-cs"/>
              </a:rPr>
              <a:t>Vibrio</a:t>
            </a:r>
            <a:r>
              <a:rPr lang="en-US" sz="2000" i="1" dirty="0">
                <a:solidFill>
                  <a:schemeClr val="tx1">
                    <a:lumMod val="85000"/>
                    <a:lumOff val="15000"/>
                  </a:schemeClr>
                </a:solidFill>
                <a:latin typeface="Calibri" pitchFamily="34" charset="0"/>
                <a:cs typeface="+mn-cs"/>
              </a:rPr>
              <a:t> </a:t>
            </a:r>
            <a:r>
              <a:rPr lang="en-US" sz="2000" i="1" dirty="0" err="1">
                <a:solidFill>
                  <a:schemeClr val="tx1">
                    <a:lumMod val="85000"/>
                    <a:lumOff val="15000"/>
                  </a:schemeClr>
                </a:solidFill>
                <a:latin typeface="Calibri" pitchFamily="34" charset="0"/>
                <a:cs typeface="+mn-cs"/>
              </a:rPr>
              <a:t>fisheri</a:t>
            </a:r>
            <a:r>
              <a:rPr lang="en-US" sz="2000" i="1" dirty="0">
                <a:solidFill>
                  <a:schemeClr val="tx1">
                    <a:lumMod val="85000"/>
                    <a:lumOff val="15000"/>
                  </a:schemeClr>
                </a:solidFill>
                <a:latin typeface="Calibri" pitchFamily="34" charset="0"/>
                <a:cs typeface="+mn-cs"/>
              </a:rPr>
              <a:t> </a:t>
            </a:r>
            <a:r>
              <a:rPr lang="en-US" sz="2000" dirty="0">
                <a:solidFill>
                  <a:schemeClr val="tx1">
                    <a:lumMod val="85000"/>
                    <a:lumOff val="15000"/>
                  </a:schemeClr>
                </a:solidFill>
                <a:latin typeface="Calibri" pitchFamily="34" charset="0"/>
                <a:cs typeface="+mn-cs"/>
              </a:rPr>
              <a:t>and Hawaiian bobtail squid</a:t>
            </a:r>
          </a:p>
          <a:p>
            <a:pPr marL="914400" lvl="1"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Algae in lichens</a:t>
            </a:r>
          </a:p>
          <a:p>
            <a:pPr marL="914400" lvl="1" indent="-457200" fontAlgn="auto">
              <a:spcBef>
                <a:spcPts val="0"/>
              </a:spcBef>
              <a:spcAft>
                <a:spcPts val="0"/>
              </a:spcAft>
              <a:buFont typeface="Wingdings" pitchFamily="2" charset="2"/>
              <a:buChar char="§"/>
              <a:defRPr/>
            </a:pPr>
            <a:r>
              <a:rPr lang="en-US" sz="2000" i="1" dirty="0" err="1">
                <a:solidFill>
                  <a:schemeClr val="tx1">
                    <a:lumMod val="85000"/>
                    <a:lumOff val="15000"/>
                  </a:schemeClr>
                </a:solidFill>
                <a:latin typeface="Calibri" pitchFamily="34" charset="0"/>
                <a:cs typeface="+mn-cs"/>
              </a:rPr>
              <a:t>Bifidobacterium</a:t>
            </a:r>
            <a:r>
              <a:rPr lang="en-US" sz="2000" dirty="0">
                <a:solidFill>
                  <a:schemeClr val="tx1">
                    <a:lumMod val="85000"/>
                    <a:lumOff val="15000"/>
                  </a:schemeClr>
                </a:solidFill>
                <a:latin typeface="Calibri" pitchFamily="34" charset="0"/>
                <a:cs typeface="+mn-cs"/>
              </a:rPr>
              <a:t> sp. in a human intestinal tract</a:t>
            </a:r>
          </a:p>
          <a:p>
            <a:pPr marL="457200" indent="-457200" fontAlgn="auto">
              <a:spcBef>
                <a:spcPts val="0"/>
              </a:spcBef>
              <a:spcAft>
                <a:spcPts val="0"/>
              </a:spcAft>
              <a:buFont typeface="Wingdings" pitchFamily="2" charset="2"/>
              <a:buChar char="§"/>
              <a:defRPr/>
            </a:pPr>
            <a:r>
              <a:rPr lang="en-US" sz="2000" b="1" dirty="0">
                <a:solidFill>
                  <a:schemeClr val="tx1">
                    <a:lumMod val="85000"/>
                    <a:lumOff val="15000"/>
                  </a:schemeClr>
                </a:solidFill>
                <a:latin typeface="Calibri" pitchFamily="34" charset="0"/>
                <a:cs typeface="+mn-cs"/>
              </a:rPr>
              <a:t>Commensalism</a:t>
            </a:r>
            <a:r>
              <a:rPr lang="en-US" sz="2000" dirty="0">
                <a:solidFill>
                  <a:schemeClr val="tx1">
                    <a:lumMod val="85000"/>
                    <a:lumOff val="15000"/>
                  </a:schemeClr>
                </a:solidFill>
                <a:latin typeface="Calibri" pitchFamily="34" charset="0"/>
                <a:cs typeface="+mn-cs"/>
              </a:rPr>
              <a:t> – one species benefits, the other is largely unaffected</a:t>
            </a:r>
          </a:p>
          <a:p>
            <a:pPr marL="914400" lvl="1" indent="-457200" fontAlgn="auto">
              <a:spcBef>
                <a:spcPts val="0"/>
              </a:spcBef>
              <a:spcAft>
                <a:spcPts val="0"/>
              </a:spcAft>
              <a:buFont typeface="Wingdings" pitchFamily="2" charset="2"/>
              <a:buChar char="§"/>
              <a:defRPr/>
            </a:pPr>
            <a:r>
              <a:rPr lang="en-US" sz="2000" i="1" dirty="0">
                <a:solidFill>
                  <a:schemeClr val="tx1">
                    <a:lumMod val="85000"/>
                    <a:lumOff val="15000"/>
                  </a:schemeClr>
                </a:solidFill>
                <a:latin typeface="Calibri" pitchFamily="34" charset="0"/>
                <a:cs typeface="+mn-cs"/>
              </a:rPr>
              <a:t>E. coli </a:t>
            </a:r>
            <a:r>
              <a:rPr lang="en-US" sz="2000" dirty="0">
                <a:solidFill>
                  <a:schemeClr val="tx1">
                    <a:lumMod val="85000"/>
                    <a:lumOff val="15000"/>
                  </a:schemeClr>
                </a:solidFill>
                <a:latin typeface="Calibri" pitchFamily="34" charset="0"/>
                <a:cs typeface="+mn-cs"/>
              </a:rPr>
              <a:t>K12 in a human intestinal tract</a:t>
            </a:r>
          </a:p>
          <a:p>
            <a:pPr marL="457200" indent="-457200" fontAlgn="auto">
              <a:spcBef>
                <a:spcPts val="0"/>
              </a:spcBef>
              <a:spcAft>
                <a:spcPts val="0"/>
              </a:spcAft>
              <a:buFont typeface="Wingdings" pitchFamily="2" charset="2"/>
              <a:buChar char="§"/>
              <a:defRPr/>
            </a:pPr>
            <a:r>
              <a:rPr lang="en-US" sz="2000" b="1" dirty="0">
                <a:solidFill>
                  <a:schemeClr val="tx1">
                    <a:lumMod val="85000"/>
                    <a:lumOff val="15000"/>
                  </a:schemeClr>
                </a:solidFill>
                <a:latin typeface="Calibri" pitchFamily="34" charset="0"/>
                <a:cs typeface="+mn-cs"/>
              </a:rPr>
              <a:t>Parasitism</a:t>
            </a:r>
            <a:r>
              <a:rPr lang="en-US" sz="2000" dirty="0">
                <a:solidFill>
                  <a:schemeClr val="tx1">
                    <a:lumMod val="85000"/>
                    <a:lumOff val="15000"/>
                  </a:schemeClr>
                </a:solidFill>
                <a:latin typeface="Calibri" pitchFamily="34" charset="0"/>
                <a:cs typeface="+mn-cs"/>
              </a:rPr>
              <a:t> – one species benefits, the other is harmed</a:t>
            </a:r>
          </a:p>
          <a:p>
            <a:pPr marL="914400" lvl="1" indent="-457200" fontAlgn="auto">
              <a:spcBef>
                <a:spcPts val="0"/>
              </a:spcBef>
              <a:spcAft>
                <a:spcPts val="0"/>
              </a:spcAft>
              <a:buFont typeface="Wingdings" pitchFamily="2" charset="2"/>
              <a:buChar char="§"/>
              <a:defRPr/>
            </a:pPr>
            <a:r>
              <a:rPr lang="en-US" sz="2000" i="1" dirty="0">
                <a:solidFill>
                  <a:schemeClr val="tx1">
                    <a:lumMod val="85000"/>
                    <a:lumOff val="15000"/>
                  </a:schemeClr>
                </a:solidFill>
                <a:latin typeface="Calibri" pitchFamily="34" charset="0"/>
              </a:rPr>
              <a:t>Plasmodium </a:t>
            </a:r>
            <a:r>
              <a:rPr lang="en-US" sz="2000" dirty="0">
                <a:solidFill>
                  <a:schemeClr val="tx1">
                    <a:lumMod val="85000"/>
                    <a:lumOff val="15000"/>
                  </a:schemeClr>
                </a:solidFill>
                <a:latin typeface="Calibri" pitchFamily="34" charset="0"/>
              </a:rPr>
              <a:t>sp. in blood (malaria)</a:t>
            </a:r>
          </a:p>
          <a:p>
            <a:pPr marL="457200" indent="-457200" fontAlgn="auto">
              <a:spcBef>
                <a:spcPts val="0"/>
              </a:spcBef>
              <a:spcAft>
                <a:spcPts val="0"/>
              </a:spcAft>
              <a:defRPr/>
            </a:pPr>
            <a:r>
              <a:rPr lang="en-US" sz="2000" b="1" dirty="0">
                <a:solidFill>
                  <a:schemeClr val="tx1">
                    <a:lumMod val="85000"/>
                    <a:lumOff val="15000"/>
                  </a:schemeClr>
                </a:solidFill>
                <a:latin typeface="Calibri" pitchFamily="34" charset="0"/>
                <a:cs typeface="+mn-cs"/>
              </a:rPr>
              <a:t>Pathogenesis</a:t>
            </a:r>
            <a:r>
              <a:rPr lang="en-US" sz="2000" dirty="0">
                <a:solidFill>
                  <a:schemeClr val="tx1">
                    <a:lumMod val="85000"/>
                    <a:lumOff val="15000"/>
                  </a:schemeClr>
                </a:solidFill>
                <a:latin typeface="Calibri" pitchFamily="34" charset="0"/>
                <a:cs typeface="+mn-cs"/>
              </a:rPr>
              <a:t> – like parasitism, but isn’t necessarily a prolonged relationship</a:t>
            </a:r>
          </a:p>
          <a:p>
            <a:pPr marL="914400" lvl="1" indent="-457200" fontAlgn="auto">
              <a:spcBef>
                <a:spcPts val="0"/>
              </a:spcBef>
              <a:spcAft>
                <a:spcPts val="0"/>
              </a:spcAft>
              <a:buFont typeface="Wingdings" pitchFamily="2" charset="2"/>
              <a:buChar char="§"/>
              <a:defRPr/>
            </a:pPr>
            <a:r>
              <a:rPr lang="en-US" sz="2000" i="1" dirty="0">
                <a:solidFill>
                  <a:schemeClr val="tx1">
                    <a:lumMod val="85000"/>
                    <a:lumOff val="15000"/>
                  </a:schemeClr>
                </a:solidFill>
                <a:latin typeface="Calibri" pitchFamily="34" charset="0"/>
                <a:cs typeface="+mn-cs"/>
              </a:rPr>
              <a:t>E. coli </a:t>
            </a:r>
            <a:r>
              <a:rPr lang="en-US" sz="2000" dirty="0">
                <a:solidFill>
                  <a:schemeClr val="tx1">
                    <a:lumMod val="85000"/>
                    <a:lumOff val="15000"/>
                  </a:schemeClr>
                </a:solidFill>
                <a:latin typeface="Calibri" pitchFamily="34" charset="0"/>
                <a:cs typeface="+mn-cs"/>
              </a:rPr>
              <a:t>O157:H7 (EHEC) in a human intestinal tract</a:t>
            </a:r>
          </a:p>
          <a:p>
            <a:pPr marL="457200" indent="-457200" fontAlgn="auto">
              <a:spcBef>
                <a:spcPts val="0"/>
              </a:spcBef>
              <a:spcAft>
                <a:spcPts val="0"/>
              </a:spcAft>
              <a:defRPr/>
            </a:pPr>
            <a:endParaRPr lang="en-US" sz="2000" dirty="0">
              <a:solidFill>
                <a:schemeClr val="tx1">
                  <a:lumMod val="85000"/>
                  <a:lumOff val="15000"/>
                </a:schemeClr>
              </a:solidFill>
              <a:latin typeface="Calibri" pitchFamily="34" charset="0"/>
              <a:cs typeface="+mn-cs"/>
            </a:endParaRPr>
          </a:p>
        </p:txBody>
      </p:sp>
      <p:pic>
        <p:nvPicPr>
          <p:cNvPr id="4099" name="Picture 3"/>
          <p:cNvPicPr>
            <a:picLocks noChangeAspect="1" noChangeArrowheads="1"/>
          </p:cNvPicPr>
          <p:nvPr/>
        </p:nvPicPr>
        <p:blipFill>
          <a:blip r:embed="rId4" cstate="print"/>
          <a:srcRect/>
          <a:stretch>
            <a:fillRect/>
          </a:stretch>
        </p:blipFill>
        <p:spPr bwMode="auto">
          <a:xfrm>
            <a:off x="2667000" y="4445000"/>
            <a:ext cx="3200400" cy="2413000"/>
          </a:xfrm>
          <a:prstGeom prst="rect">
            <a:avLst/>
          </a:prstGeom>
          <a:noFill/>
          <a:ln w="9525">
            <a:noFill/>
            <a:miter lim="800000"/>
            <a:headEnd/>
            <a:tailEnd/>
          </a:ln>
        </p:spPr>
      </p:pic>
      <p:sp>
        <p:nvSpPr>
          <p:cNvPr id="6" name="&quot;No&quot; Symbol 5"/>
          <p:cNvSpPr/>
          <p:nvPr/>
        </p:nvSpPr>
        <p:spPr>
          <a:xfrm>
            <a:off x="1905000" y="838200"/>
            <a:ext cx="4876800" cy="3276600"/>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7" name="TextBox 6"/>
          <p:cNvSpPr txBox="1">
            <a:spLocks noChangeArrowheads="1"/>
          </p:cNvSpPr>
          <p:nvPr/>
        </p:nvSpPr>
        <p:spPr bwMode="auto">
          <a:xfrm>
            <a:off x="1066800" y="4876800"/>
            <a:ext cx="6781800" cy="1200150"/>
          </a:xfrm>
          <a:prstGeom prst="rect">
            <a:avLst/>
          </a:prstGeom>
          <a:noFill/>
          <a:ln w="9525">
            <a:noFill/>
            <a:miter lim="800000"/>
            <a:headEnd/>
            <a:tailEnd/>
          </a:ln>
        </p:spPr>
        <p:txBody>
          <a:bodyPr>
            <a:spAutoFit/>
          </a:bodyPr>
          <a:lstStyle/>
          <a:p>
            <a:pPr algn="ctr"/>
            <a:r>
              <a:rPr lang="en-US" sz="3600" b="1">
                <a:solidFill>
                  <a:srgbClr val="FF0000"/>
                </a:solidFill>
                <a:latin typeface="Calibri" pitchFamily="34" charset="0"/>
              </a:rPr>
              <a:t>This is not a modern reductionist view of biology</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9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4099"/>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Microbial diversity</a:t>
            </a:r>
          </a:p>
        </p:txBody>
      </p:sp>
      <p:sp>
        <p:nvSpPr>
          <p:cNvPr id="5125" name="TextBox 5"/>
          <p:cNvSpPr txBox="1">
            <a:spLocks noChangeArrowheads="1"/>
          </p:cNvSpPr>
          <p:nvPr/>
        </p:nvSpPr>
        <p:spPr bwMode="auto">
          <a:xfrm>
            <a:off x="2038350" y="3076367"/>
            <a:ext cx="1004888" cy="369888"/>
          </a:xfrm>
          <a:prstGeom prst="rect">
            <a:avLst/>
          </a:prstGeom>
          <a:noFill/>
          <a:ln w="9525">
            <a:noFill/>
            <a:miter lim="800000"/>
            <a:headEnd/>
            <a:tailEnd/>
          </a:ln>
        </p:spPr>
        <p:txBody>
          <a:bodyPr wrap="none">
            <a:spAutoFit/>
          </a:bodyPr>
          <a:lstStyle/>
          <a:p>
            <a:r>
              <a:rPr lang="en-US">
                <a:latin typeface="Calibri" pitchFamily="34" charset="0"/>
              </a:rPr>
              <a:t>Plasmids</a:t>
            </a:r>
          </a:p>
        </p:txBody>
      </p:sp>
      <p:sp>
        <p:nvSpPr>
          <p:cNvPr id="5126" name="TextBox 6"/>
          <p:cNvSpPr txBox="1">
            <a:spLocks noChangeArrowheads="1"/>
          </p:cNvSpPr>
          <p:nvPr/>
        </p:nvSpPr>
        <p:spPr bwMode="auto">
          <a:xfrm>
            <a:off x="685800" y="5105400"/>
            <a:ext cx="769938" cy="369888"/>
          </a:xfrm>
          <a:prstGeom prst="rect">
            <a:avLst/>
          </a:prstGeom>
          <a:noFill/>
          <a:ln w="9525">
            <a:noFill/>
            <a:miter lim="800000"/>
            <a:headEnd/>
            <a:tailEnd/>
          </a:ln>
        </p:spPr>
        <p:txBody>
          <a:bodyPr wrap="none">
            <a:spAutoFit/>
          </a:bodyPr>
          <a:lstStyle/>
          <a:p>
            <a:r>
              <a:rPr lang="en-US">
                <a:latin typeface="Calibri" pitchFamily="34" charset="0"/>
              </a:rPr>
              <a:t>Prions</a:t>
            </a:r>
          </a:p>
        </p:txBody>
      </p:sp>
      <p:sp>
        <p:nvSpPr>
          <p:cNvPr id="5127" name="TextBox 8"/>
          <p:cNvSpPr txBox="1">
            <a:spLocks noChangeArrowheads="1"/>
          </p:cNvSpPr>
          <p:nvPr/>
        </p:nvSpPr>
        <p:spPr bwMode="auto">
          <a:xfrm>
            <a:off x="3352800" y="1723783"/>
            <a:ext cx="1347788" cy="369888"/>
          </a:xfrm>
          <a:prstGeom prst="rect">
            <a:avLst/>
          </a:prstGeom>
          <a:noFill/>
          <a:ln w="9525">
            <a:noFill/>
            <a:miter lim="800000"/>
            <a:headEnd/>
            <a:tailEnd/>
          </a:ln>
        </p:spPr>
        <p:txBody>
          <a:bodyPr wrap="none">
            <a:spAutoFit/>
          </a:bodyPr>
          <a:lstStyle/>
          <a:p>
            <a:r>
              <a:rPr lang="en-US">
                <a:latin typeface="Calibri" pitchFamily="34" charset="0"/>
              </a:rPr>
              <a:t>Transposons</a:t>
            </a:r>
          </a:p>
        </p:txBody>
      </p:sp>
      <p:sp>
        <p:nvSpPr>
          <p:cNvPr id="5128" name="TextBox 9"/>
          <p:cNvSpPr txBox="1">
            <a:spLocks noChangeArrowheads="1"/>
          </p:cNvSpPr>
          <p:nvPr/>
        </p:nvSpPr>
        <p:spPr bwMode="auto">
          <a:xfrm>
            <a:off x="3581400" y="4336808"/>
            <a:ext cx="865188" cy="369887"/>
          </a:xfrm>
          <a:prstGeom prst="rect">
            <a:avLst/>
          </a:prstGeom>
          <a:noFill/>
          <a:ln w="9525">
            <a:noFill/>
            <a:miter lim="800000"/>
            <a:headEnd/>
            <a:tailEnd/>
          </a:ln>
        </p:spPr>
        <p:txBody>
          <a:bodyPr wrap="none">
            <a:spAutoFit/>
          </a:bodyPr>
          <a:lstStyle/>
          <a:p>
            <a:r>
              <a:rPr lang="en-US">
                <a:latin typeface="Calibri" pitchFamily="34" charset="0"/>
              </a:rPr>
              <a:t>Viruses</a:t>
            </a:r>
          </a:p>
        </p:txBody>
      </p:sp>
      <p:sp>
        <p:nvSpPr>
          <p:cNvPr id="5129" name="TextBox 10"/>
          <p:cNvSpPr txBox="1">
            <a:spLocks noChangeArrowheads="1"/>
          </p:cNvSpPr>
          <p:nvPr/>
        </p:nvSpPr>
        <p:spPr bwMode="auto">
          <a:xfrm>
            <a:off x="2790825" y="5990983"/>
            <a:ext cx="1628775" cy="369888"/>
          </a:xfrm>
          <a:prstGeom prst="rect">
            <a:avLst/>
          </a:prstGeom>
          <a:noFill/>
          <a:ln w="9525">
            <a:noFill/>
            <a:miter lim="800000"/>
            <a:headEnd/>
            <a:tailEnd/>
          </a:ln>
        </p:spPr>
        <p:txBody>
          <a:bodyPr wrap="none">
            <a:spAutoFit/>
          </a:bodyPr>
          <a:lstStyle/>
          <a:p>
            <a:r>
              <a:rPr lang="en-US">
                <a:latin typeface="Calibri" pitchFamily="34" charset="0"/>
              </a:rPr>
              <a:t>Bacteriophages</a:t>
            </a:r>
          </a:p>
        </p:txBody>
      </p:sp>
      <p:pic>
        <p:nvPicPr>
          <p:cNvPr id="5130" name="Picture 4"/>
          <p:cNvPicPr>
            <a:picLocks noChangeAspect="1" noChangeArrowheads="1"/>
          </p:cNvPicPr>
          <p:nvPr/>
        </p:nvPicPr>
        <p:blipFill>
          <a:blip r:embed="rId4" cstate="print"/>
          <a:srcRect/>
          <a:stretch>
            <a:fillRect/>
          </a:stretch>
        </p:blipFill>
        <p:spPr bwMode="auto">
          <a:xfrm>
            <a:off x="3276600" y="961783"/>
            <a:ext cx="1447800" cy="536575"/>
          </a:xfrm>
          <a:prstGeom prst="rect">
            <a:avLst/>
          </a:prstGeom>
          <a:noFill/>
          <a:ln w="9525">
            <a:noFill/>
            <a:miter lim="800000"/>
            <a:headEnd/>
            <a:tailEnd/>
          </a:ln>
        </p:spPr>
      </p:pic>
      <p:pic>
        <p:nvPicPr>
          <p:cNvPr id="5131" name="Picture 5"/>
          <p:cNvPicPr>
            <a:picLocks noChangeAspect="1" noChangeArrowheads="1"/>
          </p:cNvPicPr>
          <p:nvPr/>
        </p:nvPicPr>
        <p:blipFill>
          <a:blip r:embed="rId5" cstate="print"/>
          <a:srcRect/>
          <a:stretch>
            <a:fillRect/>
          </a:stretch>
        </p:blipFill>
        <p:spPr bwMode="auto">
          <a:xfrm>
            <a:off x="381000" y="3886200"/>
            <a:ext cx="1273175" cy="1257300"/>
          </a:xfrm>
          <a:prstGeom prst="rect">
            <a:avLst/>
          </a:prstGeom>
          <a:noFill/>
          <a:ln w="9525">
            <a:noFill/>
            <a:miter lim="800000"/>
            <a:headEnd/>
            <a:tailEnd/>
          </a:ln>
        </p:spPr>
      </p:pic>
      <p:pic>
        <p:nvPicPr>
          <p:cNvPr id="5132" name="Picture 6"/>
          <p:cNvPicPr>
            <a:picLocks noChangeAspect="1" noChangeArrowheads="1"/>
          </p:cNvPicPr>
          <p:nvPr/>
        </p:nvPicPr>
        <p:blipFill>
          <a:blip r:embed="rId6" cstate="print"/>
          <a:srcRect/>
          <a:stretch>
            <a:fillRect/>
          </a:stretch>
        </p:blipFill>
        <p:spPr bwMode="auto">
          <a:xfrm>
            <a:off x="3352800" y="2969970"/>
            <a:ext cx="1371600" cy="1303338"/>
          </a:xfrm>
          <a:prstGeom prst="rect">
            <a:avLst/>
          </a:prstGeom>
          <a:noFill/>
          <a:ln w="9525">
            <a:noFill/>
            <a:miter lim="800000"/>
            <a:headEnd/>
            <a:tailEnd/>
          </a:ln>
        </p:spPr>
      </p:pic>
      <p:pic>
        <p:nvPicPr>
          <p:cNvPr id="5133" name="Picture 7"/>
          <p:cNvPicPr>
            <a:picLocks noChangeAspect="1" noChangeArrowheads="1"/>
          </p:cNvPicPr>
          <p:nvPr/>
        </p:nvPicPr>
        <p:blipFill>
          <a:blip r:embed="rId7" cstate="print"/>
          <a:srcRect/>
          <a:stretch>
            <a:fillRect/>
          </a:stretch>
        </p:blipFill>
        <p:spPr bwMode="auto">
          <a:xfrm>
            <a:off x="1885950" y="1857167"/>
            <a:ext cx="1466850" cy="1228725"/>
          </a:xfrm>
          <a:prstGeom prst="rect">
            <a:avLst/>
          </a:prstGeom>
          <a:noFill/>
          <a:ln w="9525">
            <a:noFill/>
            <a:miter lim="800000"/>
            <a:headEnd/>
            <a:tailEnd/>
          </a:ln>
        </p:spPr>
      </p:pic>
      <p:pic>
        <p:nvPicPr>
          <p:cNvPr id="5134" name="Picture 11"/>
          <p:cNvPicPr>
            <a:picLocks noChangeAspect="1" noChangeArrowheads="1"/>
          </p:cNvPicPr>
          <p:nvPr/>
        </p:nvPicPr>
        <p:blipFill>
          <a:blip r:embed="rId8" cstate="print"/>
          <a:srcRect/>
          <a:stretch>
            <a:fillRect/>
          </a:stretch>
        </p:blipFill>
        <p:spPr bwMode="auto">
          <a:xfrm>
            <a:off x="3124200" y="5000383"/>
            <a:ext cx="1003300" cy="1016000"/>
          </a:xfrm>
          <a:prstGeom prst="rect">
            <a:avLst/>
          </a:prstGeom>
          <a:noFill/>
          <a:ln w="9525">
            <a:noFill/>
            <a:miter lim="800000"/>
            <a:headEnd/>
            <a:tailEnd/>
          </a:ln>
        </p:spPr>
      </p:pic>
      <p:sp>
        <p:nvSpPr>
          <p:cNvPr id="5135" name="TextBox 17"/>
          <p:cNvSpPr txBox="1">
            <a:spLocks noChangeArrowheads="1"/>
          </p:cNvSpPr>
          <p:nvPr/>
        </p:nvSpPr>
        <p:spPr bwMode="auto">
          <a:xfrm>
            <a:off x="5699573" y="2139984"/>
            <a:ext cx="950913" cy="369888"/>
          </a:xfrm>
          <a:prstGeom prst="rect">
            <a:avLst/>
          </a:prstGeom>
          <a:noFill/>
          <a:ln w="9525">
            <a:noFill/>
            <a:miter lim="800000"/>
            <a:headEnd/>
            <a:tailEnd/>
          </a:ln>
        </p:spPr>
        <p:txBody>
          <a:bodyPr wrap="none">
            <a:spAutoFit/>
          </a:bodyPr>
          <a:lstStyle/>
          <a:p>
            <a:r>
              <a:rPr lang="en-US">
                <a:latin typeface="Calibri" pitchFamily="34" charset="0"/>
              </a:rPr>
              <a:t>Bacteria</a:t>
            </a:r>
          </a:p>
        </p:txBody>
      </p:sp>
      <p:sp>
        <p:nvSpPr>
          <p:cNvPr id="5136" name="TextBox 18"/>
          <p:cNvSpPr txBox="1">
            <a:spLocks noChangeArrowheads="1"/>
          </p:cNvSpPr>
          <p:nvPr/>
        </p:nvSpPr>
        <p:spPr bwMode="auto">
          <a:xfrm>
            <a:off x="6858000" y="2819400"/>
            <a:ext cx="1905000" cy="923925"/>
          </a:xfrm>
          <a:prstGeom prst="rect">
            <a:avLst/>
          </a:prstGeom>
          <a:noFill/>
          <a:ln w="9525">
            <a:noFill/>
            <a:miter lim="800000"/>
            <a:headEnd/>
            <a:tailEnd/>
          </a:ln>
        </p:spPr>
        <p:txBody>
          <a:bodyPr>
            <a:spAutoFit/>
          </a:bodyPr>
          <a:lstStyle/>
          <a:p>
            <a:r>
              <a:rPr lang="en-US">
                <a:latin typeface="Calibri" pitchFamily="34" charset="0"/>
              </a:rPr>
              <a:t>Multicellular Eukaryoties (worms, insects)</a:t>
            </a:r>
          </a:p>
        </p:txBody>
      </p:sp>
      <p:sp>
        <p:nvSpPr>
          <p:cNvPr id="5137" name="TextBox 19"/>
          <p:cNvSpPr txBox="1">
            <a:spLocks noChangeArrowheads="1"/>
          </p:cNvSpPr>
          <p:nvPr/>
        </p:nvSpPr>
        <p:spPr bwMode="auto">
          <a:xfrm>
            <a:off x="5410200" y="4562233"/>
            <a:ext cx="1676400" cy="923925"/>
          </a:xfrm>
          <a:prstGeom prst="rect">
            <a:avLst/>
          </a:prstGeom>
          <a:noFill/>
          <a:ln w="9525">
            <a:noFill/>
            <a:miter lim="800000"/>
            <a:headEnd/>
            <a:tailEnd/>
          </a:ln>
        </p:spPr>
        <p:txBody>
          <a:bodyPr>
            <a:spAutoFit/>
          </a:bodyPr>
          <a:lstStyle/>
          <a:p>
            <a:r>
              <a:rPr lang="en-US">
                <a:latin typeface="Calibri" pitchFamily="34" charset="0"/>
              </a:rPr>
              <a:t>Eukaryotic Single Cells (Protozoa)</a:t>
            </a:r>
          </a:p>
        </p:txBody>
      </p:sp>
      <p:sp>
        <p:nvSpPr>
          <p:cNvPr id="5138" name="TextBox 20"/>
          <p:cNvSpPr txBox="1">
            <a:spLocks noChangeArrowheads="1"/>
          </p:cNvSpPr>
          <p:nvPr/>
        </p:nvSpPr>
        <p:spPr bwMode="auto">
          <a:xfrm>
            <a:off x="7086600" y="5257800"/>
            <a:ext cx="1524000" cy="646113"/>
          </a:xfrm>
          <a:prstGeom prst="rect">
            <a:avLst/>
          </a:prstGeom>
          <a:noFill/>
          <a:ln w="9525">
            <a:noFill/>
            <a:miter lim="800000"/>
            <a:headEnd/>
            <a:tailEnd/>
          </a:ln>
        </p:spPr>
        <p:txBody>
          <a:bodyPr>
            <a:spAutoFit/>
          </a:bodyPr>
          <a:lstStyle/>
          <a:p>
            <a:r>
              <a:rPr lang="en-US">
                <a:latin typeface="Calibri" pitchFamily="34" charset="0"/>
              </a:rPr>
              <a:t>Mammalian Cells (cancer)</a:t>
            </a:r>
          </a:p>
        </p:txBody>
      </p:sp>
      <p:pic>
        <p:nvPicPr>
          <p:cNvPr id="5139" name="Picture 12"/>
          <p:cNvPicPr>
            <a:picLocks noChangeAspect="1" noChangeArrowheads="1"/>
          </p:cNvPicPr>
          <p:nvPr/>
        </p:nvPicPr>
        <p:blipFill>
          <a:blip r:embed="rId9" cstate="print"/>
          <a:srcRect/>
          <a:stretch>
            <a:fillRect/>
          </a:stretch>
        </p:blipFill>
        <p:spPr bwMode="auto">
          <a:xfrm>
            <a:off x="5623373" y="920784"/>
            <a:ext cx="1130300" cy="1117600"/>
          </a:xfrm>
          <a:prstGeom prst="rect">
            <a:avLst/>
          </a:prstGeom>
          <a:noFill/>
          <a:ln w="9525">
            <a:noFill/>
            <a:miter lim="800000"/>
            <a:headEnd/>
            <a:tailEnd/>
          </a:ln>
        </p:spPr>
      </p:pic>
      <p:pic>
        <p:nvPicPr>
          <p:cNvPr id="5140" name="Picture 13"/>
          <p:cNvPicPr>
            <a:picLocks noChangeAspect="1" noChangeArrowheads="1"/>
          </p:cNvPicPr>
          <p:nvPr/>
        </p:nvPicPr>
        <p:blipFill>
          <a:blip r:embed="rId10" cstate="print"/>
          <a:srcRect/>
          <a:stretch>
            <a:fillRect/>
          </a:stretch>
        </p:blipFill>
        <p:spPr bwMode="auto">
          <a:xfrm>
            <a:off x="6858000" y="1524000"/>
            <a:ext cx="1587500" cy="1181100"/>
          </a:xfrm>
          <a:prstGeom prst="rect">
            <a:avLst/>
          </a:prstGeom>
          <a:noFill/>
          <a:ln w="9525">
            <a:noFill/>
            <a:miter lim="800000"/>
            <a:headEnd/>
            <a:tailEnd/>
          </a:ln>
        </p:spPr>
      </p:pic>
      <p:pic>
        <p:nvPicPr>
          <p:cNvPr id="5141" name="Picture 14"/>
          <p:cNvPicPr>
            <a:picLocks noChangeAspect="1" noChangeArrowheads="1"/>
          </p:cNvPicPr>
          <p:nvPr/>
        </p:nvPicPr>
        <p:blipFill>
          <a:blip r:embed="rId11" cstate="print"/>
          <a:srcRect/>
          <a:stretch>
            <a:fillRect/>
          </a:stretch>
        </p:blipFill>
        <p:spPr bwMode="auto">
          <a:xfrm>
            <a:off x="5486400" y="3190633"/>
            <a:ext cx="1219200" cy="1330325"/>
          </a:xfrm>
          <a:prstGeom prst="rect">
            <a:avLst/>
          </a:prstGeom>
          <a:noFill/>
          <a:ln w="9525">
            <a:noFill/>
            <a:miter lim="800000"/>
            <a:headEnd/>
            <a:tailEnd/>
          </a:ln>
        </p:spPr>
      </p:pic>
      <p:pic>
        <p:nvPicPr>
          <p:cNvPr id="5142" name="Picture 15"/>
          <p:cNvPicPr>
            <a:picLocks noChangeAspect="1" noChangeArrowheads="1"/>
          </p:cNvPicPr>
          <p:nvPr/>
        </p:nvPicPr>
        <p:blipFill>
          <a:blip r:embed="rId12" cstate="print"/>
          <a:srcRect/>
          <a:stretch>
            <a:fillRect/>
          </a:stretch>
        </p:blipFill>
        <p:spPr bwMode="auto">
          <a:xfrm>
            <a:off x="7010400" y="3962400"/>
            <a:ext cx="1587500" cy="1270000"/>
          </a:xfrm>
          <a:prstGeom prst="rect">
            <a:avLst/>
          </a:prstGeom>
          <a:noFill/>
          <a:ln w="9525">
            <a:noFill/>
            <a:miter lim="800000"/>
            <a:headEnd/>
            <a:tailEnd/>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Minimal cellular relationships</a:t>
            </a:r>
          </a:p>
        </p:txBody>
      </p:sp>
      <p:sp>
        <p:nvSpPr>
          <p:cNvPr id="4" name="Oval 3"/>
          <p:cNvSpPr/>
          <p:nvPr/>
        </p:nvSpPr>
        <p:spPr>
          <a:xfrm>
            <a:off x="4114800" y="1524000"/>
            <a:ext cx="3505200" cy="350520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48" name="TextBox 18"/>
          <p:cNvSpPr txBox="1">
            <a:spLocks noChangeArrowheads="1"/>
          </p:cNvSpPr>
          <p:nvPr/>
        </p:nvSpPr>
        <p:spPr bwMode="auto">
          <a:xfrm>
            <a:off x="5029200" y="5181600"/>
            <a:ext cx="1752600" cy="1200150"/>
          </a:xfrm>
          <a:prstGeom prst="rect">
            <a:avLst/>
          </a:prstGeom>
          <a:noFill/>
          <a:ln w="9525">
            <a:noFill/>
            <a:miter lim="800000"/>
            <a:headEnd/>
            <a:tailEnd/>
          </a:ln>
        </p:spPr>
        <p:txBody>
          <a:bodyPr>
            <a:spAutoFit/>
          </a:bodyPr>
          <a:lstStyle/>
          <a:p>
            <a:pPr algn="ctr"/>
            <a:r>
              <a:rPr lang="en-US">
                <a:latin typeface="Calibri" pitchFamily="34" charset="0"/>
              </a:rPr>
              <a:t>A Compartment (an organ, a cell, a test tube, a rock, etc.)</a:t>
            </a:r>
          </a:p>
        </p:txBody>
      </p:sp>
      <p:sp>
        <p:nvSpPr>
          <p:cNvPr id="7" name="Rounded Rectangle 6"/>
          <p:cNvSpPr/>
          <p:nvPr/>
        </p:nvSpPr>
        <p:spPr>
          <a:xfrm>
            <a:off x="762000" y="2895600"/>
            <a:ext cx="1981200" cy="61436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50" name="TextBox 18"/>
          <p:cNvSpPr txBox="1">
            <a:spLocks noChangeArrowheads="1"/>
          </p:cNvSpPr>
          <p:nvPr/>
        </p:nvSpPr>
        <p:spPr bwMode="auto">
          <a:xfrm>
            <a:off x="381000" y="3733800"/>
            <a:ext cx="2819400" cy="369888"/>
          </a:xfrm>
          <a:prstGeom prst="rect">
            <a:avLst/>
          </a:prstGeom>
          <a:noFill/>
          <a:ln w="9525">
            <a:noFill/>
            <a:miter lim="800000"/>
            <a:headEnd/>
            <a:tailEnd/>
          </a:ln>
        </p:spPr>
        <p:txBody>
          <a:bodyPr>
            <a:spAutoFit/>
          </a:bodyPr>
          <a:lstStyle/>
          <a:p>
            <a:pPr algn="ctr"/>
            <a:r>
              <a:rPr lang="en-US">
                <a:latin typeface="Calibri" pitchFamily="34" charset="0"/>
              </a:rPr>
              <a:t>An interacting organism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Minimal cellular relationships</a:t>
            </a:r>
          </a:p>
        </p:txBody>
      </p:sp>
      <p:sp>
        <p:nvSpPr>
          <p:cNvPr id="4" name="Oval 3"/>
          <p:cNvSpPr/>
          <p:nvPr/>
        </p:nvSpPr>
        <p:spPr>
          <a:xfrm>
            <a:off x="4114800" y="1524000"/>
            <a:ext cx="3505200" cy="350520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2362200" y="2133600"/>
            <a:ext cx="1981200" cy="61436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4876800" y="2819400"/>
            <a:ext cx="1981200" cy="61436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4" name="Rectangle 10"/>
          <p:cNvSpPr>
            <a:spLocks noChangeArrowheads="1"/>
          </p:cNvSpPr>
          <p:nvPr/>
        </p:nvSpPr>
        <p:spPr bwMode="auto">
          <a:xfrm>
            <a:off x="2590800" y="2819400"/>
            <a:ext cx="1447800" cy="646113"/>
          </a:xfrm>
          <a:prstGeom prst="rect">
            <a:avLst/>
          </a:prstGeom>
          <a:noFill/>
          <a:ln w="9525">
            <a:noFill/>
            <a:miter lim="800000"/>
            <a:headEnd/>
            <a:tailEnd/>
          </a:ln>
        </p:spPr>
        <p:txBody>
          <a:bodyPr>
            <a:spAutoFit/>
          </a:bodyPr>
          <a:lstStyle/>
          <a:p>
            <a:pPr algn="ctr"/>
            <a:r>
              <a:rPr lang="en-US"/>
              <a:t>Physical Association</a:t>
            </a:r>
          </a:p>
        </p:txBody>
      </p:sp>
      <p:sp>
        <p:nvSpPr>
          <p:cNvPr id="12" name="Rectangle 11"/>
          <p:cNvSpPr>
            <a:spLocks noChangeArrowheads="1"/>
          </p:cNvSpPr>
          <p:nvPr/>
        </p:nvSpPr>
        <p:spPr bwMode="auto">
          <a:xfrm>
            <a:off x="4800600" y="3505200"/>
            <a:ext cx="2120900" cy="369888"/>
          </a:xfrm>
          <a:prstGeom prst="rect">
            <a:avLst/>
          </a:prstGeom>
          <a:noFill/>
          <a:ln w="9525">
            <a:noFill/>
            <a:miter lim="800000"/>
            <a:headEnd/>
            <a:tailEnd/>
          </a:ln>
        </p:spPr>
        <p:txBody>
          <a:bodyPr wrap="none">
            <a:spAutoFit/>
          </a:bodyPr>
          <a:lstStyle/>
          <a:p>
            <a:r>
              <a:rPr lang="en-US"/>
              <a:t>Barrier Penetration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Minimal cellular relationships</a:t>
            </a:r>
          </a:p>
        </p:txBody>
      </p:sp>
      <p:sp>
        <p:nvSpPr>
          <p:cNvPr id="4" name="Oval 3"/>
          <p:cNvSpPr/>
          <p:nvPr/>
        </p:nvSpPr>
        <p:spPr>
          <a:xfrm>
            <a:off x="4114800" y="1524000"/>
            <a:ext cx="3505200" cy="350520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2362200" y="2133600"/>
            <a:ext cx="1981200" cy="61436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4876800" y="2819400"/>
            <a:ext cx="1981200" cy="61436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Circular Arrow 8"/>
          <p:cNvSpPr/>
          <p:nvPr/>
        </p:nvSpPr>
        <p:spPr>
          <a:xfrm rot="19894301">
            <a:off x="1711325" y="1663700"/>
            <a:ext cx="1101725" cy="1100138"/>
          </a:xfrm>
          <a:prstGeom prst="circularArrow">
            <a:avLst>
              <a:gd name="adj1" fmla="val 12500"/>
              <a:gd name="adj2" fmla="val 1142319"/>
              <a:gd name="adj3" fmla="val 20457681"/>
              <a:gd name="adj4" fmla="val 7287759"/>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0" name="Circular Arrow 9"/>
          <p:cNvSpPr/>
          <p:nvPr/>
        </p:nvSpPr>
        <p:spPr>
          <a:xfrm rot="19894301">
            <a:off x="4214813" y="2336800"/>
            <a:ext cx="1100137" cy="1101725"/>
          </a:xfrm>
          <a:prstGeom prst="circularArrow">
            <a:avLst>
              <a:gd name="adj1" fmla="val 12500"/>
              <a:gd name="adj2" fmla="val 1142319"/>
              <a:gd name="adj3" fmla="val 20457681"/>
              <a:gd name="adj4" fmla="val 7287759"/>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3" name="Rectangle 3"/>
          <p:cNvSpPr>
            <a:spLocks noChangeArrowheads="1"/>
          </p:cNvSpPr>
          <p:nvPr/>
        </p:nvSpPr>
        <p:spPr bwMode="auto">
          <a:xfrm>
            <a:off x="533400" y="4191000"/>
            <a:ext cx="5181600" cy="2554288"/>
          </a:xfrm>
          <a:prstGeom prst="rect">
            <a:avLst/>
          </a:prstGeom>
          <a:noFill/>
          <a:ln w="9525">
            <a:noFill/>
            <a:miter lim="800000"/>
            <a:headEnd/>
            <a:tailEnd/>
          </a:ln>
        </p:spPr>
        <p:txBody>
          <a:bodyPr>
            <a:spAutoFit/>
          </a:bodyPr>
          <a:lstStyle/>
          <a:p>
            <a:pPr marL="457200" indent="-457200" fontAlgn="auto">
              <a:spcBef>
                <a:spcPts val="0"/>
              </a:spcBef>
              <a:spcAft>
                <a:spcPts val="0"/>
              </a:spcAft>
              <a:defRPr/>
            </a:pPr>
            <a:r>
              <a:rPr lang="en-US" sz="2000" b="1" dirty="0"/>
              <a:t>Growth</a:t>
            </a:r>
            <a:endParaRPr lang="en-US" sz="2000" b="1"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SCHNOPs</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Energy source</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Iron, Magnesium, Calcium, Potassium, Sodium</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Other trace elements</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Many biological compartments have all these things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90600" y="838200"/>
            <a:ext cx="7315200" cy="4267200"/>
          </a:xfrm>
          <a:prstGeom prst="roundRect">
            <a:avLst>
              <a:gd name="adj" fmla="val 46112"/>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19"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Minimal cellular relationships</a:t>
            </a:r>
          </a:p>
        </p:txBody>
      </p:sp>
      <p:sp>
        <p:nvSpPr>
          <p:cNvPr id="4" name="Oval 3"/>
          <p:cNvSpPr/>
          <p:nvPr/>
        </p:nvSpPr>
        <p:spPr>
          <a:xfrm>
            <a:off x="2514600" y="1143000"/>
            <a:ext cx="3505200" cy="3505200"/>
          </a:xfrm>
          <a:prstGeom prst="ellipse">
            <a:avLst/>
          </a:prstGeom>
          <a:blipFill>
            <a:blip r:embed="rId4" cstate="print"/>
            <a:stretch>
              <a:fillRect/>
            </a:stretch>
          </a:blipFill>
          <a:ln w="762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3200400" y="1905000"/>
            <a:ext cx="1295400" cy="1295400"/>
          </a:xfrm>
          <a:prstGeom prst="ellipse">
            <a:avLst/>
          </a:prstGeom>
          <a:solidFill>
            <a:schemeClr val="bg1"/>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extBox 18"/>
          <p:cNvSpPr txBox="1">
            <a:spLocks noChangeArrowheads="1"/>
          </p:cNvSpPr>
          <p:nvPr/>
        </p:nvSpPr>
        <p:spPr bwMode="auto">
          <a:xfrm>
            <a:off x="2895600" y="3200400"/>
            <a:ext cx="1828800" cy="369888"/>
          </a:xfrm>
          <a:prstGeom prst="rect">
            <a:avLst/>
          </a:prstGeom>
          <a:noFill/>
          <a:ln w="9525">
            <a:noFill/>
            <a:miter lim="800000"/>
            <a:headEnd/>
            <a:tailEnd/>
          </a:ln>
        </p:spPr>
        <p:txBody>
          <a:bodyPr>
            <a:spAutoFit/>
          </a:bodyPr>
          <a:lstStyle/>
          <a:p>
            <a:pPr algn="ctr"/>
            <a:r>
              <a:rPr lang="en-US">
                <a:latin typeface="Calibri" pitchFamily="34" charset="0"/>
              </a:rPr>
              <a:t>organelle</a:t>
            </a:r>
          </a:p>
        </p:txBody>
      </p:sp>
      <p:sp>
        <p:nvSpPr>
          <p:cNvPr id="9223" name="TextBox 18"/>
          <p:cNvSpPr txBox="1">
            <a:spLocks noChangeArrowheads="1"/>
          </p:cNvSpPr>
          <p:nvPr/>
        </p:nvSpPr>
        <p:spPr bwMode="auto">
          <a:xfrm>
            <a:off x="3276600" y="4648200"/>
            <a:ext cx="1828800" cy="369888"/>
          </a:xfrm>
          <a:prstGeom prst="rect">
            <a:avLst/>
          </a:prstGeom>
          <a:noFill/>
          <a:ln w="9525">
            <a:noFill/>
            <a:miter lim="800000"/>
            <a:headEnd/>
            <a:tailEnd/>
          </a:ln>
        </p:spPr>
        <p:txBody>
          <a:bodyPr>
            <a:spAutoFit/>
          </a:bodyPr>
          <a:lstStyle/>
          <a:p>
            <a:pPr algn="ctr"/>
            <a:r>
              <a:rPr lang="en-US">
                <a:latin typeface="Calibri" pitchFamily="34" charset="0"/>
              </a:rPr>
              <a:t>cell</a:t>
            </a:r>
          </a:p>
        </p:txBody>
      </p:sp>
      <p:sp>
        <p:nvSpPr>
          <p:cNvPr id="16" name="TextBox 18"/>
          <p:cNvSpPr txBox="1">
            <a:spLocks noChangeArrowheads="1"/>
          </p:cNvSpPr>
          <p:nvPr/>
        </p:nvSpPr>
        <p:spPr bwMode="auto">
          <a:xfrm>
            <a:off x="3276600" y="5105400"/>
            <a:ext cx="1828800" cy="369888"/>
          </a:xfrm>
          <a:prstGeom prst="rect">
            <a:avLst/>
          </a:prstGeom>
          <a:noFill/>
          <a:ln w="9525">
            <a:noFill/>
            <a:miter lim="800000"/>
            <a:headEnd/>
            <a:tailEnd/>
          </a:ln>
        </p:spPr>
        <p:txBody>
          <a:bodyPr>
            <a:spAutoFit/>
          </a:bodyPr>
          <a:lstStyle/>
          <a:p>
            <a:pPr algn="ctr"/>
            <a:r>
              <a:rPr lang="en-US">
                <a:latin typeface="Calibri" pitchFamily="34" charset="0"/>
              </a:rPr>
              <a:t>organ</a:t>
            </a:r>
          </a:p>
        </p:txBody>
      </p:sp>
      <p:sp>
        <p:nvSpPr>
          <p:cNvPr id="17" name="Rectangle 16"/>
          <p:cNvSpPr/>
          <p:nvPr/>
        </p:nvSpPr>
        <p:spPr>
          <a:xfrm>
            <a:off x="609600" y="5657850"/>
            <a:ext cx="7924800" cy="923925"/>
          </a:xfrm>
          <a:prstGeom prst="rect">
            <a:avLst/>
          </a:prstGeom>
        </p:spPr>
        <p:txBody>
          <a:bodyPr>
            <a:spAutoFit/>
          </a:bodyPr>
          <a:lstStyle/>
          <a:p>
            <a:pPr marL="457200" indent="-457200" fontAlgn="auto">
              <a:spcBef>
                <a:spcPts val="0"/>
              </a:spcBef>
              <a:spcAft>
                <a:spcPts val="0"/>
              </a:spcAft>
              <a:buFont typeface="Wingdings" pitchFamily="2" charset="2"/>
              <a:buChar char="§"/>
              <a:defRPr/>
            </a:pPr>
            <a:r>
              <a:rPr lang="en-US" dirty="0">
                <a:solidFill>
                  <a:schemeClr val="tx1">
                    <a:lumMod val="85000"/>
                    <a:lumOff val="15000"/>
                  </a:schemeClr>
                </a:solidFill>
                <a:latin typeface="Calibri" pitchFamily="34" charset="0"/>
              </a:rPr>
              <a:t>Only cellular compartments MUST have primary metabolites and ions, but there always is a cell, so the nutrients are always present, but they may be inaccessible from some biological compartments</a:t>
            </a:r>
          </a:p>
        </p:txBody>
      </p:sp>
      <p:sp>
        <p:nvSpPr>
          <p:cNvPr id="18" name="Rounded Rectangle 17"/>
          <p:cNvSpPr/>
          <p:nvPr/>
        </p:nvSpPr>
        <p:spPr>
          <a:xfrm rot="3020586">
            <a:off x="6673851" y="2609850"/>
            <a:ext cx="520700" cy="161925"/>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ounded Rectangle 18"/>
          <p:cNvSpPr/>
          <p:nvPr/>
        </p:nvSpPr>
        <p:spPr>
          <a:xfrm rot="3020586">
            <a:off x="3549651" y="2457450"/>
            <a:ext cx="520700" cy="161925"/>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ounded Rectangle 19"/>
          <p:cNvSpPr/>
          <p:nvPr/>
        </p:nvSpPr>
        <p:spPr>
          <a:xfrm rot="3020586">
            <a:off x="4768851" y="2381250"/>
            <a:ext cx="520700" cy="161925"/>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29" name="TextBox 18"/>
          <p:cNvSpPr txBox="1">
            <a:spLocks noChangeArrowheads="1"/>
          </p:cNvSpPr>
          <p:nvPr/>
        </p:nvSpPr>
        <p:spPr bwMode="auto">
          <a:xfrm>
            <a:off x="4038600" y="3657600"/>
            <a:ext cx="1219200" cy="369888"/>
          </a:xfrm>
          <a:prstGeom prst="rect">
            <a:avLst/>
          </a:prstGeom>
          <a:noFill/>
          <a:ln w="9525">
            <a:noFill/>
            <a:miter lim="800000"/>
            <a:headEnd/>
            <a:tailEnd/>
          </a:ln>
        </p:spPr>
        <p:txBody>
          <a:bodyPr>
            <a:spAutoFit/>
          </a:bodyPr>
          <a:lstStyle/>
          <a:p>
            <a:pPr algn="ctr"/>
            <a:r>
              <a:rPr lang="en-US">
                <a:latin typeface="Calibri" pitchFamily="34" charset="0"/>
              </a:rPr>
              <a:t>nutrients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p:bldP spid="16" grpId="0"/>
      <p:bldP spid="17" grpId="0"/>
      <p:bldP spid="18"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Pristina" pitchFamily="66" charset="0"/>
              </a:rPr>
              <a:t>Then evolution interfered…</a:t>
            </a:r>
          </a:p>
        </p:txBody>
      </p:sp>
      <p:sp>
        <p:nvSpPr>
          <p:cNvPr id="8" name="Rectangle 3"/>
          <p:cNvSpPr>
            <a:spLocks noChangeArrowheads="1"/>
          </p:cNvSpPr>
          <p:nvPr/>
        </p:nvSpPr>
        <p:spPr bwMode="auto">
          <a:xfrm>
            <a:off x="533400" y="1295400"/>
            <a:ext cx="8077200" cy="3478213"/>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Almost all biological compartments sequester iron, both to protect themselves from other </a:t>
            </a:r>
            <a:r>
              <a:rPr lang="en-US" sz="2000" dirty="0" err="1">
                <a:solidFill>
                  <a:schemeClr val="tx1">
                    <a:lumMod val="85000"/>
                    <a:lumOff val="15000"/>
                  </a:schemeClr>
                </a:solidFill>
                <a:latin typeface="Calibri" pitchFamily="34" charset="0"/>
                <a:cs typeface="+mn-cs"/>
              </a:rPr>
              <a:t>biologicals</a:t>
            </a:r>
            <a:r>
              <a:rPr lang="en-US" sz="2000" dirty="0">
                <a:solidFill>
                  <a:schemeClr val="tx1">
                    <a:lumMod val="85000"/>
                    <a:lumOff val="15000"/>
                  </a:schemeClr>
                </a:solidFill>
                <a:latin typeface="Calibri" pitchFamily="34" charset="0"/>
                <a:cs typeface="+mn-cs"/>
              </a:rPr>
              <a:t>, but also to protect themselves from iron/oxygen chemistry</a:t>
            </a:r>
          </a:p>
          <a:p>
            <a:pPr marL="457200" indent="-457200" fontAlgn="auto">
              <a:spcBef>
                <a:spcPts val="0"/>
              </a:spcBef>
              <a:spcAft>
                <a:spcPts val="0"/>
              </a:spcAft>
              <a:buFont typeface="Wingdings" pitchFamily="2" charset="2"/>
              <a:buChar char="§"/>
              <a:defRPr/>
            </a:pPr>
            <a:r>
              <a:rPr lang="en-US" sz="2000" dirty="0" err="1">
                <a:solidFill>
                  <a:schemeClr val="tx1">
                    <a:lumMod val="85000"/>
                    <a:lumOff val="15000"/>
                  </a:schemeClr>
                </a:solidFill>
                <a:latin typeface="Calibri" pitchFamily="34" charset="0"/>
                <a:cs typeface="+mn-cs"/>
              </a:rPr>
              <a:t>Intracellularly</a:t>
            </a:r>
            <a:r>
              <a:rPr lang="en-US" sz="2000" dirty="0">
                <a:solidFill>
                  <a:schemeClr val="tx1">
                    <a:lumMod val="85000"/>
                    <a:lumOff val="15000"/>
                  </a:schemeClr>
                </a:solidFill>
                <a:latin typeface="Calibri" pitchFamily="34" charset="0"/>
                <a:cs typeface="+mn-cs"/>
              </a:rPr>
              <a:t>, iron is bound to proteins (enzymes or storage molecules like </a:t>
            </a:r>
            <a:r>
              <a:rPr lang="en-US" sz="2000" dirty="0" err="1">
                <a:solidFill>
                  <a:schemeClr val="tx1">
                    <a:lumMod val="85000"/>
                    <a:lumOff val="15000"/>
                  </a:schemeClr>
                </a:solidFill>
                <a:latin typeface="Calibri" pitchFamily="34" charset="0"/>
                <a:cs typeface="+mn-cs"/>
              </a:rPr>
              <a:t>ferritan</a:t>
            </a:r>
            <a:r>
              <a:rPr lang="en-US" sz="2000" dirty="0">
                <a:solidFill>
                  <a:schemeClr val="tx1">
                    <a:lumMod val="85000"/>
                    <a:lumOff val="15000"/>
                  </a:schemeClr>
                </a:solidFill>
                <a:latin typeface="Calibri" pitchFamily="34" charset="0"/>
                <a:cs typeface="+mn-cs"/>
              </a:rPr>
              <a:t>) or small molecule </a:t>
            </a:r>
            <a:r>
              <a:rPr lang="en-US" sz="2000" dirty="0" err="1">
                <a:solidFill>
                  <a:schemeClr val="tx1">
                    <a:lumMod val="85000"/>
                    <a:lumOff val="15000"/>
                  </a:schemeClr>
                </a:solidFill>
                <a:latin typeface="Calibri" pitchFamily="34" charset="0"/>
                <a:cs typeface="+mn-cs"/>
              </a:rPr>
              <a:t>siderophores</a:t>
            </a:r>
            <a:r>
              <a:rPr lang="en-US" sz="2000" dirty="0">
                <a:solidFill>
                  <a:schemeClr val="tx1">
                    <a:lumMod val="85000"/>
                    <a:lumOff val="15000"/>
                  </a:schemeClr>
                </a:solidFill>
                <a:latin typeface="Calibri" pitchFamily="34" charset="0"/>
                <a:cs typeface="+mn-cs"/>
              </a:rPr>
              <a:t> (such as </a:t>
            </a:r>
            <a:r>
              <a:rPr lang="en-US" sz="2000" dirty="0" err="1">
                <a:solidFill>
                  <a:schemeClr val="tx1">
                    <a:lumMod val="85000"/>
                    <a:lumOff val="15000"/>
                  </a:schemeClr>
                </a:solidFill>
                <a:latin typeface="Calibri" pitchFamily="34" charset="0"/>
                <a:cs typeface="+mn-cs"/>
              </a:rPr>
              <a:t>heme</a:t>
            </a:r>
            <a:r>
              <a:rPr lang="en-US" sz="2000" dirty="0">
                <a:solidFill>
                  <a:schemeClr val="tx1">
                    <a:lumMod val="85000"/>
                    <a:lumOff val="15000"/>
                  </a:schemeClr>
                </a:solidFill>
                <a:latin typeface="Calibri" pitchFamily="34" charset="0"/>
                <a:cs typeface="+mn-cs"/>
              </a:rPr>
              <a:t>)</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In extracellular compartments, iron is either absent altogether or tied up in storage proteins such as </a:t>
            </a:r>
            <a:r>
              <a:rPr lang="en-US" sz="2000" dirty="0" err="1">
                <a:solidFill>
                  <a:schemeClr val="tx1">
                    <a:lumMod val="85000"/>
                    <a:lumOff val="15000"/>
                  </a:schemeClr>
                </a:solidFill>
                <a:latin typeface="Calibri" pitchFamily="34" charset="0"/>
                <a:cs typeface="+mn-cs"/>
              </a:rPr>
              <a:t>transferrin</a:t>
            </a:r>
            <a:r>
              <a:rPr lang="en-US" sz="2000" dirty="0">
                <a:solidFill>
                  <a:schemeClr val="tx1">
                    <a:lumMod val="85000"/>
                    <a:lumOff val="15000"/>
                  </a:schemeClr>
                </a:solidFill>
                <a:latin typeface="Calibri" pitchFamily="34" charset="0"/>
                <a:cs typeface="+mn-cs"/>
              </a:rPr>
              <a:t> (blood) or </a:t>
            </a:r>
            <a:r>
              <a:rPr lang="en-US" sz="2000" dirty="0" err="1">
                <a:solidFill>
                  <a:schemeClr val="tx1">
                    <a:lumMod val="85000"/>
                    <a:lumOff val="15000"/>
                  </a:schemeClr>
                </a:solidFill>
                <a:latin typeface="Calibri" pitchFamily="34" charset="0"/>
                <a:cs typeface="+mn-cs"/>
              </a:rPr>
              <a:t>lactoferrin</a:t>
            </a:r>
            <a:r>
              <a:rPr lang="en-US" sz="2000" dirty="0">
                <a:solidFill>
                  <a:schemeClr val="tx1">
                    <a:lumMod val="85000"/>
                    <a:lumOff val="15000"/>
                  </a:schemeClr>
                </a:solidFill>
                <a:latin typeface="Calibri" pitchFamily="34" charset="0"/>
                <a:cs typeface="+mn-cs"/>
              </a:rPr>
              <a:t> (milk)</a:t>
            </a: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Many (if not most) microbes have evolved mechanisms of scavenging iron from sequestered sources</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Process is called “high-affinity iron transport”</a:t>
            </a:r>
          </a:p>
        </p:txBody>
      </p:sp>
      <p:sp>
        <p:nvSpPr>
          <p:cNvPr id="4" name="TextBox 4"/>
          <p:cNvSpPr txBox="1">
            <a:spLocks noChangeArrowheads="1"/>
          </p:cNvSpPr>
          <p:nvPr/>
        </p:nvSpPr>
        <p:spPr bwMode="auto">
          <a:xfrm>
            <a:off x="457200" y="609600"/>
            <a:ext cx="8610600" cy="523875"/>
          </a:xfrm>
          <a:prstGeom prst="rect">
            <a:avLst/>
          </a:prstGeom>
          <a:noFill/>
          <a:ln w="9525">
            <a:noFill/>
            <a:miter lim="800000"/>
            <a:headEnd/>
            <a:tailEnd/>
          </a:ln>
        </p:spPr>
        <p:txBody>
          <a:bodyPr>
            <a:spAutoFit/>
          </a:bodyPr>
          <a:lstStyle/>
          <a:p>
            <a:r>
              <a:rPr lang="en-US" sz="2800">
                <a:latin typeface="Rockwell Extra Bold" pitchFamily="18" charset="0"/>
              </a:rPr>
              <a:t>First defense:  iron sequestration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3.3"/>
</p:tagLst>
</file>

<file path=ppt/tags/tag10.xml><?xml version="1.0" encoding="utf-8"?>
<p:tagLst xmlns:a="http://schemas.openxmlformats.org/drawingml/2006/main" xmlns:r="http://schemas.openxmlformats.org/officeDocument/2006/relationships" xmlns:p="http://schemas.openxmlformats.org/presentationml/2006/main">
  <p:tag name="TIMING" val="|42.4|18.4|3|80.8|17.3"/>
</p:tagLst>
</file>

<file path=ppt/tags/tag11.xml><?xml version="1.0" encoding="utf-8"?>
<p:tagLst xmlns:a="http://schemas.openxmlformats.org/drawingml/2006/main" xmlns:r="http://schemas.openxmlformats.org/officeDocument/2006/relationships" xmlns:p="http://schemas.openxmlformats.org/presentationml/2006/main">
  <p:tag name="TIMING" val="|15.2"/>
</p:tagLst>
</file>

<file path=ppt/tags/tag12.xml><?xml version="1.0" encoding="utf-8"?>
<p:tagLst xmlns:a="http://schemas.openxmlformats.org/drawingml/2006/main" xmlns:r="http://schemas.openxmlformats.org/officeDocument/2006/relationships" xmlns:p="http://schemas.openxmlformats.org/presentationml/2006/main">
  <p:tag name="TIMING" val="|32.3"/>
</p:tagLst>
</file>

<file path=ppt/tags/tag2.xml><?xml version="1.0" encoding="utf-8"?>
<p:tagLst xmlns:a="http://schemas.openxmlformats.org/drawingml/2006/main" xmlns:r="http://schemas.openxmlformats.org/officeDocument/2006/relationships" xmlns:p="http://schemas.openxmlformats.org/presentationml/2006/main">
  <p:tag name="TIMING" val="|66.6|57.2|47.2|10.1|57.5|59.7"/>
</p:tagLst>
</file>

<file path=ppt/tags/tag3.xml><?xml version="1.0" encoding="utf-8"?>
<p:tagLst xmlns:a="http://schemas.openxmlformats.org/drawingml/2006/main" xmlns:r="http://schemas.openxmlformats.org/officeDocument/2006/relationships" xmlns:p="http://schemas.openxmlformats.org/presentationml/2006/main">
  <p:tag name="TIMING" val="|25.9"/>
</p:tagLst>
</file>

<file path=ppt/tags/tag4.xml><?xml version="1.0" encoding="utf-8"?>
<p:tagLst xmlns:a="http://schemas.openxmlformats.org/drawingml/2006/main" xmlns:r="http://schemas.openxmlformats.org/officeDocument/2006/relationships" xmlns:p="http://schemas.openxmlformats.org/presentationml/2006/main">
  <p:tag name="TIMING" val="|3.1"/>
</p:tagLst>
</file>

<file path=ppt/tags/tag5.xml><?xml version="1.0" encoding="utf-8"?>
<p:tagLst xmlns:a="http://schemas.openxmlformats.org/drawingml/2006/main" xmlns:r="http://schemas.openxmlformats.org/officeDocument/2006/relationships" xmlns:p="http://schemas.openxmlformats.org/presentationml/2006/main">
  <p:tag name="TIMING" val="|31.9|29.9|71.8"/>
</p:tagLst>
</file>

<file path=ppt/tags/tag6.xml><?xml version="1.0" encoding="utf-8"?>
<p:tagLst xmlns:a="http://schemas.openxmlformats.org/drawingml/2006/main" xmlns:r="http://schemas.openxmlformats.org/officeDocument/2006/relationships" xmlns:p="http://schemas.openxmlformats.org/presentationml/2006/main">
  <p:tag name="TIMING" val="|137.1"/>
</p:tagLst>
</file>

<file path=ppt/tags/tag7.xml><?xml version="1.0" encoding="utf-8"?>
<p:tagLst xmlns:a="http://schemas.openxmlformats.org/drawingml/2006/main" xmlns:r="http://schemas.openxmlformats.org/officeDocument/2006/relationships" xmlns:p="http://schemas.openxmlformats.org/presentationml/2006/main">
  <p:tag name="TIMING" val="|59.8|193.2|25.6"/>
</p:tagLst>
</file>

<file path=ppt/tags/tag8.xml><?xml version="1.0" encoding="utf-8"?>
<p:tagLst xmlns:a="http://schemas.openxmlformats.org/drawingml/2006/main" xmlns:r="http://schemas.openxmlformats.org/officeDocument/2006/relationships" xmlns:p="http://schemas.openxmlformats.org/presentationml/2006/main">
  <p:tag name="TIMING" val="|17.5|63.9"/>
</p:tagLst>
</file>

<file path=ppt/tags/tag9.xml><?xml version="1.0" encoding="utf-8"?>
<p:tagLst xmlns:a="http://schemas.openxmlformats.org/drawingml/2006/main" xmlns:r="http://schemas.openxmlformats.org/officeDocument/2006/relationships" xmlns:p="http://schemas.openxmlformats.org/presentationml/2006/main">
  <p:tag name="TIMING" val="|45.8|38.1|50.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841</TotalTime>
  <Words>1259</Words>
  <Application>Microsoft Macintosh PowerPoint</Application>
  <PresentationFormat>On-screen Show (4:3)</PresentationFormat>
  <Paragraphs>185</Paragraphs>
  <Slides>23</Slides>
  <Notes>23</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10_Office Theme</vt:lpstr>
      <vt:lpstr>Biological 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jcanderson</dc:creator>
  <cp:lastModifiedBy>John Anderson</cp:lastModifiedBy>
  <cp:revision>94</cp:revision>
  <dcterms:created xsi:type="dcterms:W3CDTF">2009-09-27T15:42:10Z</dcterms:created>
  <dcterms:modified xsi:type="dcterms:W3CDTF">2013-11-01T22:20:49Z</dcterms:modified>
</cp:coreProperties>
</file>