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2.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theme/themeOverride3.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tags/tag7.xml" ContentType="application/vnd.openxmlformats-officedocument.presentationml.tags+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4.xml" ContentType="application/vnd.openxmlformats-officedocument.themeOverr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39"/>
  </p:notesMasterIdLst>
  <p:sldIdLst>
    <p:sldId id="257" r:id="rId5"/>
    <p:sldId id="279" r:id="rId6"/>
    <p:sldId id="258" r:id="rId7"/>
    <p:sldId id="283" r:id="rId8"/>
    <p:sldId id="280" r:id="rId9"/>
    <p:sldId id="281" r:id="rId10"/>
    <p:sldId id="282" r:id="rId11"/>
    <p:sldId id="288" r:id="rId12"/>
    <p:sldId id="291" r:id="rId13"/>
    <p:sldId id="292" r:id="rId14"/>
    <p:sldId id="293" r:id="rId15"/>
    <p:sldId id="294" r:id="rId16"/>
    <p:sldId id="295" r:id="rId17"/>
    <p:sldId id="297" r:id="rId18"/>
    <p:sldId id="296" r:id="rId19"/>
    <p:sldId id="298" r:id="rId20"/>
    <p:sldId id="290" r:id="rId21"/>
    <p:sldId id="289" r:id="rId22"/>
    <p:sldId id="299" r:id="rId23"/>
    <p:sldId id="300" r:id="rId24"/>
    <p:sldId id="301" r:id="rId25"/>
    <p:sldId id="284" r:id="rId26"/>
    <p:sldId id="285" r:id="rId27"/>
    <p:sldId id="286" r:id="rId28"/>
    <p:sldId id="287" r:id="rId29"/>
    <p:sldId id="302" r:id="rId30"/>
    <p:sldId id="265" r:id="rId31"/>
    <p:sldId id="266" r:id="rId32"/>
    <p:sldId id="267" r:id="rId33"/>
    <p:sldId id="276" r:id="rId34"/>
    <p:sldId id="268" r:id="rId35"/>
    <p:sldId id="269" r:id="rId36"/>
    <p:sldId id="270" r:id="rId37"/>
    <p:sldId id="30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2" autoAdjust="0"/>
    <p:restoredTop sz="88889" autoAdjust="0"/>
  </p:normalViewPr>
  <p:slideViewPr>
    <p:cSldViewPr>
      <p:cViewPr varScale="1">
        <p:scale>
          <a:sx n="72" d="100"/>
          <a:sy n="72" d="100"/>
        </p:scale>
        <p:origin x="-720" y="-86"/>
      </p:cViewPr>
      <p:guideLst>
        <p:guide orient="horz" pos="2160"/>
        <p:guide pos="2880"/>
      </p:guideLst>
    </p:cSldViewPr>
  </p:slideViewPr>
  <p:notesTextViewPr>
    <p:cViewPr>
      <p:scale>
        <a:sx n="1" d="1"/>
        <a:sy n="1" d="1"/>
      </p:scale>
      <p:origin x="0" y="0"/>
    </p:cViewPr>
  </p:notesTextViewPr>
  <p:sorterViewPr>
    <p:cViewPr>
      <p:scale>
        <a:sx n="100" d="100"/>
        <a:sy n="100" d="100"/>
      </p:scale>
      <p:origin x="0" y="27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E7E437-FA8D-4D35-816E-057D90254D2D}" type="datetimeFigureOut">
              <a:rPr lang="en-US" smtClean="0"/>
              <a:t>10/21/2013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B2495-1445-482E-93D3-587F6ECBD7F4}" type="slidenum">
              <a:rPr lang="en-US" smtClean="0"/>
              <a:t>‹#›</a:t>
            </a:fld>
            <a:endParaRPr lang="en-US"/>
          </a:p>
        </p:txBody>
      </p:sp>
    </p:spTree>
    <p:extLst>
      <p:ext uri="{BB962C8B-B14F-4D97-AF65-F5344CB8AC3E}">
        <p14:creationId xmlns:p14="http://schemas.microsoft.com/office/powerpoint/2010/main" val="100908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early work in genetic circuits focused heavily on simple transcriptional circuits.  In these systems, a promoter controls a transcription factor that controls a promoter that controls a transcription factor…and so on.  Such systems can have very interesting dynamics and provide a challenging test case for precisely controlling the dynamic behavior of cells.  They are also proposed as control circuitry for regulating biosynthetic devices, developmental processes, and biological computing.</a:t>
            </a:r>
            <a:endParaRPr lang="en-US" dirty="0"/>
          </a:p>
        </p:txBody>
      </p:sp>
      <p:sp>
        <p:nvSpPr>
          <p:cNvPr id="4" name="Slide Number Placeholder 3"/>
          <p:cNvSpPr>
            <a:spLocks noGrp="1"/>
          </p:cNvSpPr>
          <p:nvPr>
            <p:ph type="sldNum" sz="quarter" idx="10"/>
          </p:nvPr>
        </p:nvSpPr>
        <p:spPr/>
        <p:txBody>
          <a:bodyPr/>
          <a:lstStyle/>
          <a:p>
            <a:fld id="{ECDE4053-7D34-4D25-BF3A-2508A4EB3318}"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18287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They draw the comparable diagram as such where our</a:t>
            </a:r>
            <a:r>
              <a:rPr lang="en-US" altLang="en-US" baseline="0" dirty="0" smtClean="0"/>
              <a:t> R and S are designated repressor 2 and repressor 1.  Other than labeling, these are equivalent diagrams. Note that when we speak of toggle switches and devices in general, there is often a lack of clarity about whether we are speaking of a specific </a:t>
            </a:r>
            <a:r>
              <a:rPr lang="en-US" altLang="en-US" baseline="0" dirty="0" err="1" smtClean="0"/>
              <a:t>dna</a:t>
            </a:r>
            <a:r>
              <a:rPr lang="en-US" altLang="en-US" baseline="0" dirty="0" smtClean="0"/>
              <a:t> sequence, a specific composition of </a:t>
            </a:r>
            <a:r>
              <a:rPr lang="en-US" altLang="en-US" baseline="0" dirty="0" err="1" smtClean="0"/>
              <a:t>seqeunces</a:t>
            </a:r>
            <a:r>
              <a:rPr lang="en-US" altLang="en-US" baseline="0" dirty="0" smtClean="0"/>
              <a:t> in which their order and specific sequences is unspecified, or an even more abstract representation of the interaction connectivity.  When we speak of the toggle switch and </a:t>
            </a:r>
            <a:r>
              <a:rPr lang="en-US" altLang="en-US" baseline="0" dirty="0" err="1" smtClean="0"/>
              <a:t>repressilator</a:t>
            </a:r>
            <a:r>
              <a:rPr lang="en-US" altLang="en-US" baseline="0" dirty="0" smtClean="0"/>
              <a:t>, we are speaking of this more abstract definition of the device, and many specific sequences could </a:t>
            </a:r>
            <a:r>
              <a:rPr lang="en-US" altLang="en-US" baseline="0" dirty="0" err="1" smtClean="0"/>
              <a:t>conretize</a:t>
            </a:r>
            <a:r>
              <a:rPr lang="en-US" altLang="en-US" baseline="0" dirty="0" smtClean="0"/>
              <a:t> these specific gene and promoter specifications. They construct their genetic circuit from the </a:t>
            </a:r>
            <a:r>
              <a:rPr lang="en-US" altLang="en-US" baseline="0" dirty="0" err="1" smtClean="0"/>
              <a:t>Tet</a:t>
            </a:r>
            <a:r>
              <a:rPr lang="en-US" altLang="en-US" baseline="0" dirty="0" smtClean="0"/>
              <a:t> repressor and Lac repressor</a:t>
            </a:r>
            <a:endParaRPr lang="en-US" altLang="en-US" dirty="0" smtClean="0"/>
          </a:p>
        </p:txBody>
      </p:sp>
      <p:sp>
        <p:nvSpPr>
          <p:cNvPr id="4" name="Slide Number Placeholder 3"/>
          <p:cNvSpPr>
            <a:spLocks noGrp="1"/>
          </p:cNvSpPr>
          <p:nvPr>
            <p:ph type="sldNum" sz="quarter" idx="5"/>
          </p:nvPr>
        </p:nvSpPr>
        <p:spPr/>
        <p:txBody>
          <a:bodyPr/>
          <a:lstStyle/>
          <a:p>
            <a:pPr>
              <a:defRPr/>
            </a:pPr>
            <a:fld id="{CBD63569-D609-42BD-991A-DA2544528403}" type="slidenum">
              <a:rPr lang="en-US" smtClean="0">
                <a:solidFill>
                  <a:prstClr val="black"/>
                </a:solidFill>
              </a:rPr>
              <a:pPr>
                <a:defRPr/>
              </a:p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So, we can express what they built</a:t>
            </a:r>
            <a:r>
              <a:rPr lang="en-US" altLang="en-US" baseline="0" dirty="0" smtClean="0"/>
              <a:t> a little more concretely now.  The toggle switch turns out to exist in two </a:t>
            </a:r>
            <a:r>
              <a:rPr lang="en-US" altLang="en-US" baseline="0" dirty="0" err="1" smtClean="0"/>
              <a:t>bistable</a:t>
            </a:r>
            <a:r>
              <a:rPr lang="en-US" altLang="en-US" baseline="0" dirty="0" smtClean="0"/>
              <a:t> states.  If you kick-start the system with IPTG, </a:t>
            </a:r>
            <a:r>
              <a:rPr lang="en-US" altLang="en-US" baseline="0" dirty="0" err="1" smtClean="0"/>
              <a:t>Plac</a:t>
            </a:r>
            <a:r>
              <a:rPr lang="en-US" altLang="en-US" baseline="0" dirty="0" smtClean="0"/>
              <a:t> is ON,, so </a:t>
            </a:r>
            <a:r>
              <a:rPr lang="en-US" altLang="en-US" baseline="0" dirty="0" err="1" smtClean="0"/>
              <a:t>tetR</a:t>
            </a:r>
            <a:r>
              <a:rPr lang="en-US" altLang="en-US" baseline="0" dirty="0" smtClean="0"/>
              <a:t> is high, </a:t>
            </a:r>
            <a:r>
              <a:rPr lang="en-US" altLang="en-US" baseline="0" dirty="0" err="1" smtClean="0"/>
              <a:t>Ptet</a:t>
            </a:r>
            <a:r>
              <a:rPr lang="en-US" altLang="en-US" baseline="0" dirty="0" smtClean="0"/>
              <a:t> is repressed, and the cells </a:t>
            </a:r>
            <a:r>
              <a:rPr lang="en-US" altLang="en-US" baseline="0" dirty="0" err="1" smtClean="0"/>
              <a:t>aare</a:t>
            </a:r>
            <a:r>
              <a:rPr lang="en-US" altLang="en-US" baseline="0" dirty="0" smtClean="0"/>
              <a:t> green.  If you kick-start the system with </a:t>
            </a:r>
            <a:r>
              <a:rPr lang="en-US" altLang="en-US" baseline="0" dirty="0" err="1" smtClean="0"/>
              <a:t>atc</a:t>
            </a:r>
            <a:r>
              <a:rPr lang="en-US" altLang="en-US" baseline="0" dirty="0" smtClean="0"/>
              <a:t>, then </a:t>
            </a:r>
            <a:r>
              <a:rPr lang="en-US" altLang="en-US" baseline="0" dirty="0" err="1" smtClean="0"/>
              <a:t>Ptet</a:t>
            </a:r>
            <a:r>
              <a:rPr lang="en-US" altLang="en-US" baseline="0" dirty="0" smtClean="0"/>
              <a:t> is on, so </a:t>
            </a:r>
            <a:r>
              <a:rPr lang="en-US" altLang="en-US" baseline="0" dirty="0" err="1" smtClean="0"/>
              <a:t>lacI</a:t>
            </a:r>
            <a:r>
              <a:rPr lang="en-US" altLang="en-US" baseline="0" dirty="0" smtClean="0"/>
              <a:t> is high, and </a:t>
            </a:r>
            <a:r>
              <a:rPr lang="en-US" altLang="en-US" baseline="0" dirty="0" err="1" smtClean="0"/>
              <a:t>tetR</a:t>
            </a:r>
            <a:r>
              <a:rPr lang="en-US" altLang="en-US" baseline="0" dirty="0" smtClean="0"/>
              <a:t> and </a:t>
            </a:r>
            <a:r>
              <a:rPr lang="en-US" altLang="en-US" baseline="0" dirty="0" err="1" smtClean="0"/>
              <a:t>gfp</a:t>
            </a:r>
            <a:r>
              <a:rPr lang="en-US" altLang="en-US" baseline="0" dirty="0" smtClean="0"/>
              <a:t> production becomes low.  By </a:t>
            </a:r>
            <a:r>
              <a:rPr lang="en-US" altLang="en-US" baseline="0" dirty="0" err="1" smtClean="0"/>
              <a:t>bistable</a:t>
            </a:r>
            <a:r>
              <a:rPr lang="en-US" altLang="en-US" baseline="0" dirty="0" smtClean="0"/>
              <a:t>, we mean that the system will return to the high or low state once it has entered that state and persist in that state.  Thus, when you induce the cells one way or the other, then remove the inducer, the cells will stay in whichever state you put them in.</a:t>
            </a:r>
            <a:endParaRPr lang="en-US" altLang="en-US" dirty="0" smtClean="0"/>
          </a:p>
        </p:txBody>
      </p:sp>
      <p:sp>
        <p:nvSpPr>
          <p:cNvPr id="4" name="Slide Number Placeholder 3"/>
          <p:cNvSpPr>
            <a:spLocks noGrp="1"/>
          </p:cNvSpPr>
          <p:nvPr>
            <p:ph type="sldNum" sz="quarter" idx="5"/>
          </p:nvPr>
        </p:nvSpPr>
        <p:spPr/>
        <p:txBody>
          <a:bodyPr/>
          <a:lstStyle/>
          <a:p>
            <a:pPr>
              <a:defRPr/>
            </a:pPr>
            <a:fld id="{CBD63569-D609-42BD-991A-DA2544528403}" type="slidenum">
              <a:rPr lang="en-US" smtClean="0">
                <a:solidFill>
                  <a:prstClr val="black"/>
                </a:solidFill>
              </a:rPr>
              <a:pPr>
                <a:def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Let’s do some math.  The species we want to describe are the R and S concentrations,</a:t>
            </a:r>
            <a:r>
              <a:rPr lang="en-US" altLang="en-US" baseline="0" dirty="0" smtClean="0"/>
              <a:t> and we want to model their change over time in terms of differential equations.  The concentration of R protein goes up when an R mRNA (m-sub-R) is translated, and R goes down when one decays or the cells become grow and become more dilute. This is the typical way we have been modeling translation when there is no translation control taking place. </a:t>
            </a:r>
          </a:p>
          <a:p>
            <a:r>
              <a:rPr lang="en-US" alt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baseline="0" dirty="0" smtClean="0"/>
              <a:t>Thus, all the relevant aspects of the model are contained by the equations expressing the mRNA’s concentration over time.  The change in r’s mRNA over time can be described using Shea-</a:t>
            </a:r>
            <a:r>
              <a:rPr lang="en-US" altLang="en-US" baseline="0" dirty="0" err="1" smtClean="0"/>
              <a:t>Ackers</a:t>
            </a:r>
            <a:r>
              <a:rPr lang="en-US" altLang="en-US" baseline="0" dirty="0" smtClean="0"/>
              <a:t>.  If S binds to the promoter as a dimer, then the exponent in our fraction term is 2, so the fraction of promoters active for transcription is given by 1 over (1 + S^2), and we multiply that with whatever the maximally-expressed rate is for the PS promoter, so that’s beta-sub-S.  Those mRNAs also dilute out over time at some rate gamma, so we have a –gamma times </a:t>
            </a:r>
            <a:r>
              <a:rPr lang="en-US" altLang="en-US" baseline="0" dirty="0" err="1" smtClean="0"/>
              <a:t>Mr</a:t>
            </a:r>
            <a:r>
              <a:rPr lang="en-US" altLang="en-US" baseline="0" dirty="0" smtClean="0"/>
              <a:t> term. It is customary to make an approximation that assumes that protein product is simply proportional to the mRNA concentration, and this is indeed true with a steady state assumption.  Thus, we can model R without mention of the mRNA as some rate constant </a:t>
            </a:r>
            <a:r>
              <a:rPr lang="en-US" altLang="en-US" baseline="0" dirty="0" err="1" smtClean="0"/>
              <a:t>betaS</a:t>
            </a:r>
            <a:r>
              <a:rPr lang="en-US" altLang="en-US" baseline="0" dirty="0" smtClean="0"/>
              <a:t> over 1 + KsS^2 minus </a:t>
            </a:r>
            <a:r>
              <a:rPr lang="en-US" altLang="en-US" baseline="0" dirty="0" err="1" smtClean="0"/>
              <a:t>gammaR</a:t>
            </a:r>
            <a:r>
              <a:rPr lang="en-US" altLang="en-US" baseline="0" dirty="0" smtClean="0"/>
              <a:t>.</a:t>
            </a:r>
          </a:p>
          <a:p>
            <a:endParaRPr lang="en-US" altLang="en-US" baseline="0" dirty="0" smtClean="0"/>
          </a:p>
          <a:p>
            <a:endParaRPr lang="en-US" altLang="en-US" baseline="0" dirty="0" smtClean="0"/>
          </a:p>
        </p:txBody>
      </p:sp>
      <p:sp>
        <p:nvSpPr>
          <p:cNvPr id="4" name="Slide Number Placeholder 3"/>
          <p:cNvSpPr>
            <a:spLocks noGrp="1"/>
          </p:cNvSpPr>
          <p:nvPr>
            <p:ph type="sldNum" sz="quarter" idx="5"/>
          </p:nvPr>
        </p:nvSpPr>
        <p:spPr/>
        <p:txBody>
          <a:bodyPr/>
          <a:lstStyle/>
          <a:p>
            <a:pPr>
              <a:defRPr/>
            </a:pPr>
            <a:fld id="{CBD63569-D609-42BD-991A-DA2544528403}" type="slidenum">
              <a:rPr lang="en-US" smtClean="0">
                <a:solidFill>
                  <a:prstClr val="black"/>
                </a:solidFill>
              </a:rPr>
              <a:pPr>
                <a:def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Since the two</a:t>
            </a:r>
            <a:r>
              <a:rPr lang="en-US" altLang="en-US" baseline="0" dirty="0" smtClean="0"/>
              <a:t> inverters are arranged symmetrically, the equation for S looks about the same, just switching the letters R and S. </a:t>
            </a:r>
          </a:p>
        </p:txBody>
      </p:sp>
      <p:sp>
        <p:nvSpPr>
          <p:cNvPr id="4" name="Slide Number Placeholder 3"/>
          <p:cNvSpPr>
            <a:spLocks noGrp="1"/>
          </p:cNvSpPr>
          <p:nvPr>
            <p:ph type="sldNum" sz="quarter" idx="5"/>
          </p:nvPr>
        </p:nvSpPr>
        <p:spPr/>
        <p:txBody>
          <a:bodyPr/>
          <a:lstStyle/>
          <a:p>
            <a:pPr>
              <a:defRPr/>
            </a:pPr>
            <a:fld id="{CBD63569-D609-42BD-991A-DA2544528403}" type="slidenum">
              <a:rPr lang="en-US" smtClean="0">
                <a:solidFill>
                  <a:prstClr val="black"/>
                </a:solidFill>
              </a:rPr>
              <a:pPr>
                <a:def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aseline="0" dirty="0" smtClean="0"/>
              <a:t>The de-</a:t>
            </a:r>
            <a:r>
              <a:rPr lang="en-US" altLang="en-US" baseline="0" dirty="0" err="1" smtClean="0"/>
              <a:t>dimensionalized</a:t>
            </a:r>
            <a:r>
              <a:rPr lang="en-US" altLang="en-US" baseline="0" dirty="0" smtClean="0"/>
              <a:t> versions of these equations is described in the paper.  They call them u and v in the paper, but we’ll call them x and y.</a:t>
            </a:r>
          </a:p>
        </p:txBody>
      </p:sp>
      <p:sp>
        <p:nvSpPr>
          <p:cNvPr id="4" name="Slide Number Placeholder 3"/>
          <p:cNvSpPr>
            <a:spLocks noGrp="1"/>
          </p:cNvSpPr>
          <p:nvPr>
            <p:ph type="sldNum" sz="quarter" idx="5"/>
          </p:nvPr>
        </p:nvSpPr>
        <p:spPr/>
        <p:txBody>
          <a:bodyPr/>
          <a:lstStyle/>
          <a:p>
            <a:pPr>
              <a:defRPr/>
            </a:pPr>
            <a:fld id="{CBD63569-D609-42BD-991A-DA2544528403}" type="slidenum">
              <a:rPr lang="en-US" smtClean="0">
                <a:solidFill>
                  <a:prstClr val="black"/>
                </a:solidFill>
              </a:rPr>
              <a:pPr>
                <a:def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aseline="0" dirty="0" smtClean="0"/>
              <a:t>Just to re-orient you let’s go back through these variables.  X and Y are the concentrations of repressor 1 and 2. The alpha terms are the synthesis rate of x and y.  Beta and Gamma are the </a:t>
            </a:r>
            <a:r>
              <a:rPr lang="en-US" altLang="en-US" baseline="0" dirty="0" err="1" smtClean="0"/>
              <a:t>cooperativity</a:t>
            </a:r>
            <a:r>
              <a:rPr lang="en-US" altLang="en-US" baseline="0" dirty="0" smtClean="0"/>
              <a:t> of repression from promoter 1 and 2, which usually will have the value of 2 since usually these repressors function as dimers.</a:t>
            </a:r>
          </a:p>
        </p:txBody>
      </p:sp>
      <p:sp>
        <p:nvSpPr>
          <p:cNvPr id="4" name="Slide Number Placeholder 3"/>
          <p:cNvSpPr>
            <a:spLocks noGrp="1"/>
          </p:cNvSpPr>
          <p:nvPr>
            <p:ph type="sldNum" sz="quarter" idx="5"/>
          </p:nvPr>
        </p:nvSpPr>
        <p:spPr/>
        <p:txBody>
          <a:bodyPr/>
          <a:lstStyle/>
          <a:p>
            <a:pPr>
              <a:defRPr/>
            </a:pPr>
            <a:fld id="{CBD63569-D609-42BD-991A-DA2544528403}" type="slidenum">
              <a:rPr lang="en-US" smtClean="0">
                <a:solidFill>
                  <a:prstClr val="black"/>
                </a:solidFill>
              </a:rPr>
              <a:pPr>
                <a:def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aseline="0" dirty="0" smtClean="0"/>
              <a:t>There are multiple things you can do once you have a differential equation model of your system.  You can simulate it numerically and explore the effect of parameters and variables.  You can also ask questions about the model analytically.  In this case, the authors are discussing the steady states of the system.  </a:t>
            </a:r>
          </a:p>
          <a:p>
            <a:r>
              <a:rPr lang="en-US" altLang="en-US" baseline="0" dirty="0" smtClean="0"/>
              <a:t>*</a:t>
            </a:r>
          </a:p>
          <a:p>
            <a:r>
              <a:rPr lang="en-US" altLang="en-US" baseline="0" dirty="0" smtClean="0"/>
              <a:t>When the values of beta and gamma are 2 (or in other words when they are dimers) this system has three steady states, one is unstable and two are stable.  The unstable one corresponds to the condition when the rates of R and S transcription balance each other out and neither dominates.  The stable states correspond to the conditions in which mostly R or mostly S is being produced.</a:t>
            </a:r>
          </a:p>
          <a:p>
            <a:r>
              <a:rPr lang="en-US" altLang="en-US" baseline="0" dirty="0" smtClean="0"/>
              <a:t>*</a:t>
            </a:r>
          </a:p>
          <a:p>
            <a:r>
              <a:rPr lang="en-US" altLang="en-US" baseline="0" dirty="0" smtClean="0"/>
              <a:t>When the  binding of the transcription factors is not cooperative and operate as monomers, the beta and gamma have the value 1 and have only one stable steady state.</a:t>
            </a:r>
          </a:p>
        </p:txBody>
      </p:sp>
      <p:sp>
        <p:nvSpPr>
          <p:cNvPr id="4" name="Slide Number Placeholder 3"/>
          <p:cNvSpPr>
            <a:spLocks noGrp="1"/>
          </p:cNvSpPr>
          <p:nvPr>
            <p:ph type="sldNum" sz="quarter" idx="5"/>
          </p:nvPr>
        </p:nvSpPr>
        <p:spPr/>
        <p:txBody>
          <a:bodyPr/>
          <a:lstStyle/>
          <a:p>
            <a:pPr>
              <a:defRPr/>
            </a:pPr>
            <a:fld id="{CBD63569-D609-42BD-991A-DA2544528403}" type="slidenum">
              <a:rPr lang="en-US" smtClean="0">
                <a:solidFill>
                  <a:prstClr val="black"/>
                </a:solidFill>
              </a:rPr>
              <a:pPr>
                <a:def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In contrast to the toggle switch, the </a:t>
            </a:r>
            <a:r>
              <a:rPr lang="en-US" altLang="en-US" dirty="0" err="1" smtClean="0"/>
              <a:t>repressilator</a:t>
            </a:r>
            <a:r>
              <a:rPr lang="en-US" altLang="en-US" dirty="0" smtClean="0"/>
              <a:t> is based  on three</a:t>
            </a:r>
            <a:r>
              <a:rPr lang="en-US" altLang="en-US" baseline="0" dirty="0" smtClean="0"/>
              <a:t> mutually-repressing transcription factors.</a:t>
            </a:r>
            <a:endParaRPr lang="en-US" altLang="en-US" dirty="0" smtClean="0"/>
          </a:p>
        </p:txBody>
      </p:sp>
      <p:sp>
        <p:nvSpPr>
          <p:cNvPr id="4" name="Slide Number Placeholder 3"/>
          <p:cNvSpPr>
            <a:spLocks noGrp="1"/>
          </p:cNvSpPr>
          <p:nvPr>
            <p:ph type="sldNum" sz="quarter" idx="5"/>
          </p:nvPr>
        </p:nvSpPr>
        <p:spPr/>
        <p:txBody>
          <a:bodyPr/>
          <a:lstStyle/>
          <a:p>
            <a:pPr>
              <a:defRPr/>
            </a:pPr>
            <a:fld id="{CBD63569-D609-42BD-991A-DA2544528403}" type="slidenum">
              <a:rPr lang="en-US" smtClean="0">
                <a:solidFill>
                  <a:prstClr val="black"/>
                </a:solidFill>
              </a:rPr>
              <a:pPr>
                <a:def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Two of these three inverters are the same as those in the toggle switch:  </a:t>
            </a:r>
            <a:r>
              <a:rPr lang="en-US" altLang="en-US" dirty="0" err="1" smtClean="0"/>
              <a:t>tetR</a:t>
            </a:r>
            <a:r>
              <a:rPr lang="en-US" altLang="en-US" dirty="0" smtClean="0"/>
              <a:t> and </a:t>
            </a:r>
            <a:r>
              <a:rPr lang="en-US" altLang="en-US" dirty="0" err="1" smtClean="0"/>
              <a:t>lacI</a:t>
            </a:r>
            <a:r>
              <a:rPr lang="en-US" altLang="en-US" dirty="0" smtClean="0"/>
              <a:t> controlling </a:t>
            </a:r>
            <a:r>
              <a:rPr lang="en-US" altLang="en-US" dirty="0" err="1" smtClean="0"/>
              <a:t>Ptet</a:t>
            </a:r>
            <a:r>
              <a:rPr lang="en-US" altLang="en-US" dirty="0" smtClean="0"/>
              <a:t> and </a:t>
            </a:r>
            <a:r>
              <a:rPr lang="en-US" altLang="en-US" dirty="0" err="1" smtClean="0"/>
              <a:t>Plac</a:t>
            </a:r>
            <a:r>
              <a:rPr lang="en-US" altLang="en-US" dirty="0" smtClean="0"/>
              <a:t>.  The third inverter uses the lambda repressor.  </a:t>
            </a:r>
          </a:p>
          <a:p>
            <a:r>
              <a:rPr lang="en-US" altLang="en-US" dirty="0" smtClean="0"/>
              <a:t>*</a:t>
            </a:r>
          </a:p>
          <a:p>
            <a:r>
              <a:rPr lang="en-US" altLang="en-US" dirty="0" err="1" smtClean="0"/>
              <a:t>Elowitz</a:t>
            </a:r>
            <a:r>
              <a:rPr lang="en-US" altLang="en-US" dirty="0" smtClean="0"/>
              <a:t> models</a:t>
            </a:r>
            <a:r>
              <a:rPr lang="en-US" altLang="en-US" baseline="0" dirty="0" smtClean="0"/>
              <a:t> the system in terms of 6 differential equations expressing the m and p terms for each transcription factor.  Notice that these equations have the same form as those in our previous derivation.  The protein terms are first order with respect to the mRNA concentration and the protein concentration.  The equations look a little different because they have been de-</a:t>
            </a:r>
            <a:r>
              <a:rPr lang="en-US" altLang="en-US" baseline="0" dirty="0" err="1" smtClean="0"/>
              <a:t>dimensionalized</a:t>
            </a:r>
            <a:r>
              <a:rPr lang="en-US" altLang="en-US" baseline="0" dirty="0" smtClean="0"/>
              <a:t> differently.  However, this is the same basic model. </a:t>
            </a:r>
          </a:p>
          <a:p>
            <a:r>
              <a:rPr lang="en-US" altLang="en-US" baseline="0" dirty="0" smtClean="0"/>
              <a:t>*</a:t>
            </a:r>
          </a:p>
          <a:p>
            <a:r>
              <a:rPr lang="en-US" altLang="en-US" baseline="0" dirty="0" smtClean="0"/>
              <a:t>When they scan through the parameter space they find that different values of alpha and beta terms give rise to different behavior.  There are some regimes in which one transcription factor dominates leading to stable states.  For a specific window of parameters, the system is unstable and will oscillate.</a:t>
            </a:r>
          </a:p>
          <a:p>
            <a:r>
              <a:rPr lang="en-US" altLang="en-US" baseline="0" dirty="0" smtClean="0"/>
              <a:t>*</a:t>
            </a:r>
          </a:p>
          <a:p>
            <a:r>
              <a:rPr lang="en-US" altLang="en-US" baseline="0" dirty="0" smtClean="0"/>
              <a:t>Experimentally, they build the </a:t>
            </a:r>
            <a:r>
              <a:rPr lang="en-US" altLang="en-US" baseline="0" dirty="0" err="1" smtClean="0"/>
              <a:t>repressilator</a:t>
            </a:r>
            <a:r>
              <a:rPr lang="en-US" altLang="en-US" baseline="0" dirty="0" smtClean="0"/>
              <a:t> on a single plasmid</a:t>
            </a:r>
            <a:endParaRPr lang="en-US" altLang="en-US" dirty="0" smtClean="0"/>
          </a:p>
        </p:txBody>
      </p:sp>
      <p:sp>
        <p:nvSpPr>
          <p:cNvPr id="4" name="Slide Number Placeholder 3"/>
          <p:cNvSpPr>
            <a:spLocks noGrp="1"/>
          </p:cNvSpPr>
          <p:nvPr>
            <p:ph type="sldNum" sz="quarter" idx="5"/>
          </p:nvPr>
        </p:nvSpPr>
        <p:spPr/>
        <p:txBody>
          <a:bodyPr/>
          <a:lstStyle/>
          <a:p>
            <a:pPr>
              <a:defRPr/>
            </a:pPr>
            <a:fld id="{CBD63569-D609-42BD-991A-DA2544528403}" type="slidenum">
              <a:rPr lang="en-US" smtClean="0">
                <a:solidFill>
                  <a:prstClr val="black"/>
                </a:solidFill>
              </a:rPr>
              <a:pPr>
                <a:defRPr/>
              </a:pPr>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And for certain expression levels of the three components the system will oscillate.  Here they synchronize the cells at time zero by addition</a:t>
            </a:r>
            <a:r>
              <a:rPr lang="en-US" altLang="en-US" baseline="0" dirty="0" smtClean="0"/>
              <a:t> of </a:t>
            </a:r>
            <a:r>
              <a:rPr lang="en-US" altLang="en-US" baseline="0" dirty="0" err="1" smtClean="0"/>
              <a:t>atc</a:t>
            </a:r>
            <a:r>
              <a:rPr lang="en-US" altLang="en-US" baseline="0" dirty="0" smtClean="0"/>
              <a:t>, and</a:t>
            </a:r>
            <a:r>
              <a:rPr lang="en-US" altLang="en-US" dirty="0" smtClean="0"/>
              <a:t> then they follow the cells’ fluorescence</a:t>
            </a:r>
            <a:r>
              <a:rPr lang="en-US" altLang="en-US" baseline="0" dirty="0" smtClean="0"/>
              <a:t> over time as they grow on an agar pad.  They observe pulses of increased GFP production from the </a:t>
            </a:r>
            <a:r>
              <a:rPr lang="en-US" altLang="en-US" baseline="0" dirty="0" err="1" smtClean="0"/>
              <a:t>tet</a:t>
            </a:r>
            <a:r>
              <a:rPr lang="en-US" altLang="en-US" baseline="0" dirty="0" smtClean="0"/>
              <a:t> promoter every 150 minutes or so.</a:t>
            </a:r>
            <a:endParaRPr lang="en-US" altLang="en-US" dirty="0" smtClean="0"/>
          </a:p>
        </p:txBody>
      </p:sp>
      <p:sp>
        <p:nvSpPr>
          <p:cNvPr id="4" name="Slide Number Placeholder 3"/>
          <p:cNvSpPr>
            <a:spLocks noGrp="1"/>
          </p:cNvSpPr>
          <p:nvPr>
            <p:ph type="sldNum" sz="quarter" idx="5"/>
          </p:nvPr>
        </p:nvSpPr>
        <p:spPr/>
        <p:txBody>
          <a:bodyPr/>
          <a:lstStyle/>
          <a:p>
            <a:pPr>
              <a:defRPr/>
            </a:pPr>
            <a:fld id="{CBD63569-D609-42BD-991A-DA2544528403}" type="slidenum">
              <a:rPr lang="en-US" smtClean="0">
                <a:solidFill>
                  <a:prstClr val="black"/>
                </a:solidFill>
              </a:rPr>
              <a:pPr>
                <a:defRPr/>
              </a:pPr>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 all cases, transcriptional circuits can be described as a directed graph composed of transcriptional units that are nodes and the</a:t>
            </a:r>
            <a:r>
              <a:rPr lang="en-US" baseline="0" dirty="0" smtClean="0"/>
              <a:t> edges designate their connectivity.  What differs from one transcriptional circuit to the next is how many nodes are present, and what is their repressor connectivity.  Several of the simple configurations have been given names in the field, so let’s outline them briefly. In each case, there is an input promoter, and at the start of the experiment, that promoter is turned on by </a:t>
            </a:r>
            <a:r>
              <a:rPr lang="en-US" baseline="0" dirty="0" err="1" smtClean="0"/>
              <a:t>deprepression</a:t>
            </a:r>
            <a:r>
              <a:rPr lang="en-US" baseline="0" dirty="0" smtClean="0"/>
              <a:t> of a transcription factor.  So, typically, this input promoter will be the </a:t>
            </a:r>
            <a:r>
              <a:rPr lang="en-US" baseline="0" dirty="0" err="1" smtClean="0"/>
              <a:t>tet</a:t>
            </a:r>
            <a:r>
              <a:rPr lang="en-US" baseline="0" dirty="0" smtClean="0"/>
              <a:t> or lac promoter.  I designate that promoter here as a grayed out arrow symbol. Similarly, in each case there will be an output reporter, which I’ll describe by a greyed out GFP gene.  So, the simplest genetic circuit is the one we’ve been discussing:  a simple inducible promoter driving GFP.</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84E6B1-9461-4C85-B428-DF3B3695DD31}" type="slidenum">
              <a:rPr lang="en-US" smtClean="0">
                <a:solidFill>
                  <a:prstClr val="black"/>
                </a:solidFill>
              </a:rPr>
              <a:pPr fontAlgn="base">
                <a:spcBef>
                  <a:spcPct val="0"/>
                </a:spcBef>
                <a:spcAft>
                  <a:spcPct val="0"/>
                </a:spcAft>
                <a:defRPr/>
              </a:pPr>
              <a:t>2</a:t>
            </a:fld>
            <a:endParaRPr lang="en-US" smtClean="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Cascades of similar signaling</a:t>
            </a:r>
            <a:r>
              <a:rPr lang="en-US" baseline="0" dirty="0" smtClean="0"/>
              <a:t> events are a common theme in biology.  We see kinase cascades throughout eukaryotic regulation, and it also common to see transcription factors controlled by other transcription factors. When I was in school, it was not understood why these cascades occurred.  It was falsely explained as some amplification-of-signal behavior.  It turns out that these cascades do something more subtle to a signal.</a:t>
            </a:r>
            <a:endParaRPr lang="en-US" dirty="0" smtClean="0"/>
          </a:p>
        </p:txBody>
      </p:sp>
      <p:sp>
        <p:nvSpPr>
          <p:cNvPr id="4" name="Slide Number Placeholder 3"/>
          <p:cNvSpPr>
            <a:spLocks noGrp="1"/>
          </p:cNvSpPr>
          <p:nvPr>
            <p:ph type="sldNum" sz="quarter" idx="5"/>
          </p:nvPr>
        </p:nvSpPr>
        <p:spPr/>
        <p:txBody>
          <a:bodyPr/>
          <a:lstStyle/>
          <a:p>
            <a:pPr>
              <a:defRPr/>
            </a:pPr>
            <a:fld id="{8A81FB92-EB26-4D4C-8D0F-7E96564A618D}" type="slidenum">
              <a:rPr lang="en-US">
                <a:solidFill>
                  <a:prstClr val="black"/>
                </a:solidFill>
              </a:rPr>
              <a:pPr>
                <a:defRPr/>
              </a:pPr>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In this study by Weiss and coworkers,</a:t>
            </a:r>
            <a:r>
              <a:rPr lang="en-US" altLang="en-US" baseline="0" dirty="0" smtClean="0"/>
              <a:t> they explore computationally and experimentally what happens when you daisy chain several transcriptional repression circuits in a row. </a:t>
            </a:r>
            <a:endParaRPr lang="en-US" alt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6B034F6-9023-47B9-8E41-43B87ED41C96}" type="slidenum">
              <a:rPr lang="en-US">
                <a:solidFill>
                  <a:prstClr val="black"/>
                </a:solidFill>
              </a:rPr>
              <a:pPr>
                <a:defRPr/>
              </a:pPr>
              <a:t>23</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Let’s start with the </a:t>
            </a:r>
            <a:r>
              <a:rPr lang="en-US" altLang="en-US" dirty="0" err="1" smtClean="0"/>
              <a:t>wetlab</a:t>
            </a:r>
            <a:r>
              <a:rPr lang="en-US" altLang="en-US" dirty="0" smtClean="0"/>
              <a:t> experiment.  They describe the same repressor proteins (</a:t>
            </a:r>
            <a:r>
              <a:rPr lang="en-US" altLang="en-US" dirty="0" err="1" smtClean="0"/>
              <a:t>tetR</a:t>
            </a:r>
            <a:r>
              <a:rPr lang="en-US" altLang="en-US" dirty="0" smtClean="0"/>
              <a:t>,</a:t>
            </a:r>
            <a:r>
              <a:rPr lang="en-US" altLang="en-US" baseline="0" dirty="0" smtClean="0"/>
              <a:t> </a:t>
            </a:r>
            <a:r>
              <a:rPr lang="en-US" altLang="en-US" baseline="0" dirty="0" err="1" smtClean="0"/>
              <a:t>lacI</a:t>
            </a:r>
            <a:r>
              <a:rPr lang="en-US" altLang="en-US" baseline="0" dirty="0" smtClean="0"/>
              <a:t>, and </a:t>
            </a:r>
            <a:r>
              <a:rPr lang="en-US" altLang="en-US" baseline="0" dirty="0" err="1" smtClean="0"/>
              <a:t>cI</a:t>
            </a:r>
            <a:r>
              <a:rPr lang="en-US" altLang="en-US" baseline="0" dirty="0" smtClean="0"/>
              <a:t>) as was described for the toggle switch and </a:t>
            </a:r>
            <a:r>
              <a:rPr lang="en-US" altLang="en-US" baseline="0" dirty="0" err="1" smtClean="0"/>
              <a:t>repressilator</a:t>
            </a:r>
            <a:r>
              <a:rPr lang="en-US" altLang="en-US" baseline="0" dirty="0" smtClean="0"/>
              <a:t>, but instead of being arranged cyclically, these are the open designs.  In each circuit, the cells are ‘turned on’ by addition of </a:t>
            </a:r>
            <a:r>
              <a:rPr lang="en-US" altLang="en-US" baseline="0" dirty="0" err="1" smtClean="0"/>
              <a:t>aTc</a:t>
            </a:r>
            <a:r>
              <a:rPr lang="en-US" altLang="en-US" baseline="0" dirty="0" smtClean="0"/>
              <a:t> which will de-repress the </a:t>
            </a:r>
            <a:r>
              <a:rPr lang="en-US" altLang="en-US" baseline="0" dirty="0" err="1" smtClean="0"/>
              <a:t>tet</a:t>
            </a:r>
            <a:r>
              <a:rPr lang="en-US" altLang="en-US" baseline="0" dirty="0" smtClean="0"/>
              <a:t> promoter at time zero.  Circuit 1 is the simple case of ‘</a:t>
            </a:r>
            <a:r>
              <a:rPr lang="en-US" altLang="en-US" baseline="0" dirty="0" err="1" smtClean="0"/>
              <a:t>consitutive</a:t>
            </a:r>
            <a:r>
              <a:rPr lang="en-US" altLang="en-US" baseline="0" dirty="0" smtClean="0"/>
              <a:t> expression’ we described in an earlier video.  In circuit 2 we have an intermediary inverter, and in circuit 3 we have two such inverters.</a:t>
            </a:r>
            <a:endParaRPr lang="en-US" alt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36C98A6-6E30-4279-A5B2-C842CD026899}" type="slidenum">
              <a:rPr lang="en-US">
                <a:solidFill>
                  <a:prstClr val="black"/>
                </a:solidFill>
              </a:rPr>
              <a:pPr>
                <a:defRPr/>
              </a:pPr>
              <a:t>24</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In figure A, they describe</a:t>
            </a:r>
            <a:r>
              <a:rPr lang="en-US" altLang="en-US" baseline="0" dirty="0" smtClean="0"/>
              <a:t> the </a:t>
            </a:r>
            <a:r>
              <a:rPr lang="en-US" altLang="en-US" baseline="0" dirty="0" err="1" smtClean="0"/>
              <a:t>fluorescense</a:t>
            </a:r>
            <a:r>
              <a:rPr lang="en-US" altLang="en-US" baseline="0" dirty="0" smtClean="0"/>
              <a:t> of the cells as a function of </a:t>
            </a:r>
            <a:r>
              <a:rPr lang="en-US" altLang="en-US" baseline="0" dirty="0" err="1" smtClean="0"/>
              <a:t>aTc</a:t>
            </a:r>
            <a:r>
              <a:rPr lang="en-US" altLang="en-US" baseline="0" dirty="0" smtClean="0"/>
              <a:t>, so in effect they are tuning the knob of input promoter strength and </a:t>
            </a:r>
            <a:r>
              <a:rPr lang="en-US" altLang="en-US" baseline="0" dirty="0" err="1" smtClean="0"/>
              <a:t>montoring</a:t>
            </a:r>
            <a:r>
              <a:rPr lang="en-US" altLang="en-US" baseline="0" dirty="0" smtClean="0"/>
              <a:t> the output of each of the three designs.  You’ll notice that with no intermediary inverter, the system is monotonically increasing.  With the single </a:t>
            </a:r>
            <a:r>
              <a:rPr lang="en-US" altLang="en-US" baseline="0" dirty="0" err="1" smtClean="0"/>
              <a:t>lacI</a:t>
            </a:r>
            <a:r>
              <a:rPr lang="en-US" altLang="en-US" baseline="0" dirty="0" smtClean="0"/>
              <a:t> inverter added, the signal is inverted, and with the second inverter the system is monotonically increasing again.</a:t>
            </a:r>
          </a:p>
          <a:p>
            <a:pPr eaLnBrk="1" hangingPunct="1">
              <a:spcBef>
                <a:spcPct val="0"/>
              </a:spcBef>
            </a:pPr>
            <a:r>
              <a:rPr lang="en-US" altLang="en-US" baseline="0" dirty="0" smtClean="0"/>
              <a:t>*</a:t>
            </a:r>
          </a:p>
          <a:p>
            <a:pPr eaLnBrk="1" hangingPunct="1">
              <a:spcBef>
                <a:spcPct val="0"/>
              </a:spcBef>
            </a:pPr>
            <a:r>
              <a:rPr lang="en-US" altLang="en-US" dirty="0" smtClean="0"/>
              <a:t>They</a:t>
            </a:r>
            <a:r>
              <a:rPr lang="en-US" altLang="en-US" baseline="0" dirty="0" smtClean="0"/>
              <a:t> also note that the slope of the response is greater with more stages.  Mathematically, this can be shown to require cooperative of repressor binding.  If the repressors are monomers, this </a:t>
            </a:r>
            <a:r>
              <a:rPr lang="en-US" altLang="en-US" baseline="0" dirty="0" err="1" smtClean="0"/>
              <a:t>ultrasensitivity</a:t>
            </a:r>
            <a:r>
              <a:rPr lang="en-US" altLang="en-US" baseline="0" dirty="0" smtClean="0"/>
              <a:t> effect is not observed.</a:t>
            </a:r>
          </a:p>
          <a:p>
            <a:pPr eaLnBrk="1" hangingPunct="1">
              <a:spcBef>
                <a:spcPct val="0"/>
              </a:spcBef>
            </a:pPr>
            <a:r>
              <a:rPr lang="en-US" altLang="en-US" baseline="0" dirty="0" smtClean="0"/>
              <a:t>*</a:t>
            </a:r>
          </a:p>
          <a:p>
            <a:pPr eaLnBrk="1" hangingPunct="1">
              <a:spcBef>
                <a:spcPct val="0"/>
              </a:spcBef>
            </a:pPr>
            <a:r>
              <a:rPr lang="en-US" altLang="en-US" baseline="0" dirty="0" smtClean="0"/>
              <a:t>In figure B, they plot the variability from cell to cell as a function of </a:t>
            </a:r>
            <a:r>
              <a:rPr lang="en-US" altLang="en-US" baseline="0" dirty="0" err="1" smtClean="0"/>
              <a:t>fluorescense</a:t>
            </a:r>
            <a:r>
              <a:rPr lang="en-US" altLang="en-US" baseline="0" dirty="0" smtClean="0"/>
              <a:t>.  They find that with increased numbers of stages, the variability increases.  This is postulated to be the result of noise amplification.</a:t>
            </a:r>
          </a:p>
          <a:p>
            <a:pPr eaLnBrk="1" hangingPunct="1">
              <a:spcBef>
                <a:spcPct val="0"/>
              </a:spcBef>
            </a:pPr>
            <a:r>
              <a:rPr lang="en-US" altLang="en-US" baseline="0" dirty="0" smtClean="0"/>
              <a:t>*</a:t>
            </a:r>
          </a:p>
          <a:p>
            <a:pPr eaLnBrk="1" hangingPunct="1">
              <a:spcBef>
                <a:spcPct val="0"/>
              </a:spcBef>
            </a:pPr>
            <a:r>
              <a:rPr lang="en-US" altLang="en-US" baseline="0" dirty="0" smtClean="0"/>
              <a:t>They also observe that the response time becomes more heterogeneous as the number of stages increases.</a:t>
            </a:r>
          </a:p>
          <a:p>
            <a:pPr eaLnBrk="1" hangingPunct="1">
              <a:spcBef>
                <a:spcPct val="0"/>
              </a:spcBef>
            </a:pPr>
            <a:r>
              <a:rPr lang="en-US" altLang="en-US" baseline="0" dirty="0" smtClean="0"/>
              <a:t>All these behaviors can similarly be captured in the differential equation and stochastic models and correlate well with experiment.</a:t>
            </a:r>
          </a:p>
          <a:p>
            <a:pPr eaLnBrk="1" hangingPunct="1">
              <a:spcBef>
                <a:spcPct val="0"/>
              </a:spcBef>
            </a:pPr>
            <a:endParaRPr lang="en-US" alt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3F26103-4EB7-4D30-AAE2-410FE9DEFFF9}" type="slidenum">
              <a:rPr lang="en-US">
                <a:solidFill>
                  <a:prstClr val="black"/>
                </a:solidFill>
              </a:rPr>
              <a:pPr>
                <a:defRPr/>
              </a:pPr>
              <a:t>25</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Negative </a:t>
            </a:r>
            <a:r>
              <a:rPr lang="en-US" dirty="0" err="1" smtClean="0"/>
              <a:t>Autoregulations</a:t>
            </a:r>
            <a:r>
              <a:rPr lang="en-US" dirty="0" smtClean="0"/>
              <a:t> results when a transcriptional</a:t>
            </a:r>
            <a:r>
              <a:rPr lang="en-US" baseline="0" dirty="0" smtClean="0"/>
              <a:t> repressor is placed downstream of a promoter that is under its own control.</a:t>
            </a:r>
            <a:endParaRPr lang="en-US" dirty="0" smtClean="0"/>
          </a:p>
        </p:txBody>
      </p:sp>
      <p:sp>
        <p:nvSpPr>
          <p:cNvPr id="4" name="Slide Number Placeholder 3"/>
          <p:cNvSpPr>
            <a:spLocks noGrp="1"/>
          </p:cNvSpPr>
          <p:nvPr>
            <p:ph type="sldNum" sz="quarter" idx="5"/>
          </p:nvPr>
        </p:nvSpPr>
        <p:spPr/>
        <p:txBody>
          <a:bodyPr/>
          <a:lstStyle/>
          <a:p>
            <a:pPr>
              <a:defRPr/>
            </a:pPr>
            <a:fld id="{8A81FB92-EB26-4D4C-8D0F-7E96564A618D}" type="slidenum">
              <a:rPr lang="en-US">
                <a:solidFill>
                  <a:prstClr val="black"/>
                </a:solidFill>
              </a:rPr>
              <a:pPr>
                <a:defRPr/>
              </a:pPr>
              <a:t>27</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In this paper by </a:t>
            </a:r>
            <a:r>
              <a:rPr lang="en-US" altLang="en-US" dirty="0" err="1" smtClean="0"/>
              <a:t>Alon</a:t>
            </a:r>
            <a:r>
              <a:rPr lang="en-US" altLang="en-US" dirty="0" smtClean="0"/>
              <a:t> and coworkers, they demonstrate that regulation with this pattern can</a:t>
            </a:r>
            <a:r>
              <a:rPr lang="en-US" altLang="en-US" baseline="0" dirty="0" smtClean="0"/>
              <a:t> speed up the response time of a gene. They define ‘rise-time’ as the delay from the initiation of production until half-maximal product concentration is reached. Using a combination of modeling and experiment, they demonstrate that this pattern can accelerate the rise-time 5-fold.</a:t>
            </a:r>
            <a:endParaRPr lang="en-US" alt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DCD1E2-DB4F-4A13-80B1-5269D05E84B0}"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dirty="0" smtClean="0">
                <a:solidFill>
                  <a:srgbClr val="262626"/>
                </a:solidFill>
              </a:rPr>
              <a:t>They </a:t>
            </a:r>
            <a:r>
              <a:rPr lang="en-US" altLang="en-US" baseline="0" dirty="0" smtClean="0">
                <a:solidFill>
                  <a:srgbClr val="262626"/>
                </a:solidFill>
              </a:rPr>
              <a:t>describe two different gene configurations.  In the first case, GFP is placed under a simple transcriptional unit composed of the </a:t>
            </a:r>
            <a:r>
              <a:rPr lang="en-US" altLang="en-US" baseline="0" dirty="0" err="1" smtClean="0">
                <a:solidFill>
                  <a:srgbClr val="262626"/>
                </a:solidFill>
              </a:rPr>
              <a:t>tet</a:t>
            </a:r>
            <a:r>
              <a:rPr lang="en-US" altLang="en-US" baseline="0" dirty="0" smtClean="0">
                <a:solidFill>
                  <a:srgbClr val="262626"/>
                </a:solidFill>
              </a:rPr>
              <a:t> promoter.  </a:t>
            </a:r>
            <a:r>
              <a:rPr lang="en-US" altLang="en-US" baseline="0" dirty="0" err="1" smtClean="0">
                <a:solidFill>
                  <a:srgbClr val="262626"/>
                </a:solidFill>
              </a:rPr>
              <a:t>Tet</a:t>
            </a:r>
            <a:r>
              <a:rPr lang="en-US" altLang="en-US" baseline="0" dirty="0" smtClean="0">
                <a:solidFill>
                  <a:srgbClr val="262626"/>
                </a:solidFill>
              </a:rPr>
              <a:t> promoter is repressed by the </a:t>
            </a:r>
            <a:r>
              <a:rPr lang="en-US" altLang="en-US" baseline="0" dirty="0" err="1" smtClean="0">
                <a:solidFill>
                  <a:srgbClr val="262626"/>
                </a:solidFill>
              </a:rPr>
              <a:t>tet</a:t>
            </a:r>
            <a:r>
              <a:rPr lang="en-US" altLang="en-US" baseline="0" dirty="0" smtClean="0">
                <a:solidFill>
                  <a:srgbClr val="262626"/>
                </a:solidFill>
              </a:rPr>
              <a:t> repressor (</a:t>
            </a:r>
            <a:r>
              <a:rPr lang="en-US" altLang="en-US" baseline="0" dirty="0" err="1" smtClean="0">
                <a:solidFill>
                  <a:srgbClr val="262626"/>
                </a:solidFill>
              </a:rPr>
              <a:t>tetR</a:t>
            </a:r>
            <a:r>
              <a:rPr lang="en-US" altLang="en-US" baseline="0" dirty="0" smtClean="0">
                <a:solidFill>
                  <a:srgbClr val="262626"/>
                </a:solidFill>
              </a:rPr>
              <a:t>).  Addition of the small molecule </a:t>
            </a:r>
            <a:r>
              <a:rPr lang="en-US" altLang="en-US" baseline="0" dirty="0" err="1" smtClean="0">
                <a:solidFill>
                  <a:srgbClr val="262626"/>
                </a:solidFill>
              </a:rPr>
              <a:t>anhydrotetracycline</a:t>
            </a:r>
            <a:r>
              <a:rPr lang="en-US" altLang="en-US" baseline="0" dirty="0" smtClean="0">
                <a:solidFill>
                  <a:srgbClr val="262626"/>
                </a:solidFill>
              </a:rPr>
              <a:t>, or </a:t>
            </a:r>
            <a:r>
              <a:rPr lang="en-US" altLang="en-US" baseline="0" dirty="0" err="1" smtClean="0">
                <a:solidFill>
                  <a:srgbClr val="262626"/>
                </a:solidFill>
              </a:rPr>
              <a:t>aTc</a:t>
            </a:r>
            <a:r>
              <a:rPr lang="en-US" altLang="en-US" baseline="0" dirty="0" smtClean="0">
                <a:solidFill>
                  <a:srgbClr val="262626"/>
                </a:solidFill>
              </a:rPr>
              <a:t> will de-repress </a:t>
            </a:r>
            <a:r>
              <a:rPr lang="en-US" altLang="en-US" baseline="0" dirty="0" err="1" smtClean="0">
                <a:solidFill>
                  <a:srgbClr val="262626"/>
                </a:solidFill>
              </a:rPr>
              <a:t>TetR</a:t>
            </a:r>
            <a:r>
              <a:rPr lang="en-US" altLang="en-US" baseline="0" dirty="0" smtClean="0">
                <a:solidFill>
                  <a:srgbClr val="262626"/>
                </a:solidFill>
              </a:rPr>
              <a:t> resulting in transcription.  In the other case, the negative </a:t>
            </a:r>
            <a:r>
              <a:rPr lang="en-US" altLang="en-US" baseline="0" dirty="0" err="1" smtClean="0">
                <a:solidFill>
                  <a:srgbClr val="262626"/>
                </a:solidFill>
              </a:rPr>
              <a:t>autoregulatory</a:t>
            </a:r>
            <a:r>
              <a:rPr lang="en-US" altLang="en-US" baseline="0" dirty="0" smtClean="0">
                <a:solidFill>
                  <a:srgbClr val="262626"/>
                </a:solidFill>
              </a:rPr>
              <a:t> circuit, the promoter is still a </a:t>
            </a:r>
            <a:r>
              <a:rPr lang="en-US" altLang="en-US" baseline="0" dirty="0" err="1" smtClean="0">
                <a:solidFill>
                  <a:srgbClr val="262626"/>
                </a:solidFill>
              </a:rPr>
              <a:t>tet</a:t>
            </a:r>
            <a:r>
              <a:rPr lang="en-US" altLang="en-US" baseline="0" dirty="0" smtClean="0">
                <a:solidFill>
                  <a:srgbClr val="262626"/>
                </a:solidFill>
              </a:rPr>
              <a:t> promoter, but </a:t>
            </a:r>
            <a:r>
              <a:rPr lang="en-US" altLang="en-US" baseline="0" dirty="0" err="1" smtClean="0">
                <a:solidFill>
                  <a:srgbClr val="262626"/>
                </a:solidFill>
              </a:rPr>
              <a:t>tetR</a:t>
            </a:r>
            <a:r>
              <a:rPr lang="en-US" altLang="en-US" baseline="0" dirty="0" smtClean="0">
                <a:solidFill>
                  <a:srgbClr val="262626"/>
                </a:solidFill>
              </a:rPr>
              <a:t> is being expressed from a second constitutive </a:t>
            </a:r>
            <a:r>
              <a:rPr lang="en-US" altLang="en-US" baseline="0" dirty="0" err="1" smtClean="0">
                <a:solidFill>
                  <a:srgbClr val="262626"/>
                </a:solidFill>
              </a:rPr>
              <a:t>tetR</a:t>
            </a:r>
            <a:r>
              <a:rPr lang="en-US" altLang="en-US" baseline="0" dirty="0" smtClean="0">
                <a:solidFill>
                  <a:srgbClr val="262626"/>
                </a:solidFill>
              </a:rPr>
              <a:t> gene. GFP is also fused to </a:t>
            </a:r>
            <a:r>
              <a:rPr lang="en-US" altLang="en-US" baseline="0" dirty="0" err="1" smtClean="0">
                <a:solidFill>
                  <a:srgbClr val="262626"/>
                </a:solidFill>
              </a:rPr>
              <a:t>TetR</a:t>
            </a:r>
            <a:r>
              <a:rPr lang="en-US" altLang="en-US" baseline="0" dirty="0" smtClean="0">
                <a:solidFill>
                  <a:srgbClr val="262626"/>
                </a:solidFill>
              </a:rPr>
              <a:t>.  Thus, expression of the </a:t>
            </a:r>
            <a:r>
              <a:rPr lang="en-US" altLang="en-US" baseline="0" dirty="0" err="1" smtClean="0">
                <a:solidFill>
                  <a:srgbClr val="262626"/>
                </a:solidFill>
              </a:rPr>
              <a:t>tet</a:t>
            </a:r>
            <a:r>
              <a:rPr lang="en-US" altLang="en-US" baseline="0" dirty="0" smtClean="0">
                <a:solidFill>
                  <a:srgbClr val="262626"/>
                </a:solidFill>
              </a:rPr>
              <a:t> promoter results in production of a the </a:t>
            </a:r>
            <a:r>
              <a:rPr lang="en-US" altLang="en-US" baseline="0" dirty="0" err="1" smtClean="0">
                <a:solidFill>
                  <a:srgbClr val="262626"/>
                </a:solidFill>
              </a:rPr>
              <a:t>tetR</a:t>
            </a:r>
            <a:r>
              <a:rPr lang="en-US" altLang="en-US" baseline="0" dirty="0" smtClean="0">
                <a:solidFill>
                  <a:srgbClr val="262626"/>
                </a:solidFill>
              </a:rPr>
              <a:t>-GFP fusion protein which then shuts down its own expression. </a:t>
            </a:r>
            <a:endParaRPr lang="en-US" altLang="en-US" dirty="0" smtClean="0">
              <a:solidFill>
                <a:srgbClr val="262626"/>
              </a:solidFill>
            </a:endParaRPr>
          </a:p>
          <a:p>
            <a:pPr marL="0" marR="0" indent="0" algn="l" defTabSz="914400" rtl="0" eaLnBrk="1" fontAlgn="auto" latinLnBrk="0" hangingPunct="1">
              <a:lnSpc>
                <a:spcPct val="100000"/>
              </a:lnSpc>
              <a:spcBef>
                <a:spcPct val="0"/>
              </a:spcBef>
              <a:spcAft>
                <a:spcPts val="0"/>
              </a:spcAft>
              <a:buClrTx/>
              <a:buSzTx/>
              <a:buFontTx/>
              <a:buNone/>
              <a:tabLst/>
              <a:defRPr/>
            </a:pPr>
            <a:r>
              <a:rPr lang="en-US" altLang="en-US" dirty="0" smtClean="0">
                <a:solidFill>
                  <a:srgbClr val="262626"/>
                </a:solidFill>
              </a:rPr>
              <a:t>*</a:t>
            </a:r>
          </a:p>
          <a:p>
            <a:pPr marL="0" marR="0" indent="0" algn="l" defTabSz="914400" rtl="0" eaLnBrk="1" fontAlgn="auto" latinLnBrk="0" hangingPunct="1">
              <a:lnSpc>
                <a:spcPct val="100000"/>
              </a:lnSpc>
              <a:spcBef>
                <a:spcPct val="0"/>
              </a:spcBef>
              <a:spcAft>
                <a:spcPts val="0"/>
              </a:spcAft>
              <a:buClrTx/>
              <a:buSzTx/>
              <a:buFontTx/>
              <a:buNone/>
              <a:tabLst/>
              <a:defRPr/>
            </a:pPr>
            <a:r>
              <a:rPr lang="en-US" altLang="en-US" dirty="0" smtClean="0">
                <a:solidFill>
                  <a:srgbClr val="262626"/>
                </a:solidFill>
              </a:rPr>
              <a:t>Negative feedback is a very common motif observed in genes encoding transcription factors.  This is particularly true for sigma factors and </a:t>
            </a:r>
            <a:r>
              <a:rPr lang="en-US" altLang="en-US" dirty="0" err="1" smtClean="0">
                <a:solidFill>
                  <a:srgbClr val="262626"/>
                </a:solidFill>
              </a:rPr>
              <a:t>histidine</a:t>
            </a:r>
            <a:r>
              <a:rPr lang="en-US" altLang="en-US" dirty="0" smtClean="0">
                <a:solidFill>
                  <a:srgbClr val="262626"/>
                </a:solidFill>
              </a:rPr>
              <a:t> kinases.</a:t>
            </a:r>
          </a:p>
          <a:p>
            <a:pPr eaLnBrk="1" hangingPunct="1">
              <a:spcBef>
                <a:spcPct val="0"/>
              </a:spcBef>
            </a:pPr>
            <a:r>
              <a:rPr lang="en-US" altLang="en-US" dirty="0" smtClean="0"/>
              <a:t>*</a:t>
            </a:r>
          </a:p>
          <a:p>
            <a:pPr marL="0" marR="0" indent="0" algn="l" defTabSz="914400" rtl="0" eaLnBrk="1" fontAlgn="auto" latinLnBrk="0" hangingPunct="1">
              <a:lnSpc>
                <a:spcPct val="100000"/>
              </a:lnSpc>
              <a:spcBef>
                <a:spcPct val="0"/>
              </a:spcBef>
              <a:spcAft>
                <a:spcPts val="0"/>
              </a:spcAft>
              <a:buClrTx/>
              <a:buSzTx/>
              <a:buFontTx/>
              <a:buNone/>
              <a:tabLst/>
              <a:defRPr/>
            </a:pPr>
            <a:r>
              <a:rPr lang="en-US" altLang="en-US" dirty="0" smtClean="0">
                <a:solidFill>
                  <a:srgbClr val="262626"/>
                </a:solidFill>
              </a:rPr>
              <a:t>One potential explanation for this is that negative feedback affects the response time of the gene.  In this study</a:t>
            </a:r>
            <a:r>
              <a:rPr lang="en-US" altLang="en-US" baseline="0" dirty="0" smtClean="0">
                <a:solidFill>
                  <a:srgbClr val="262626"/>
                </a:solidFill>
              </a:rPr>
              <a:t>, the authors are </a:t>
            </a:r>
            <a:r>
              <a:rPr lang="en-US" altLang="en-US" dirty="0" smtClean="0">
                <a:solidFill>
                  <a:srgbClr val="262626"/>
                </a:solidFill>
              </a:rPr>
              <a:t>comparing the rise time with and without negative feedback.</a:t>
            </a:r>
          </a:p>
          <a:p>
            <a:pPr eaLnBrk="1" hangingPunct="1">
              <a:spcBef>
                <a:spcPct val="0"/>
              </a:spcBef>
            </a:pPr>
            <a:r>
              <a:rPr lang="en-US" altLang="en-US" dirty="0" smtClean="0"/>
              <a:t>*</a:t>
            </a:r>
          </a:p>
          <a:p>
            <a:pPr eaLnBrk="1" hangingPunct="1">
              <a:spcBef>
                <a:spcPct val="0"/>
              </a:spcBef>
            </a:pPr>
            <a:r>
              <a:rPr lang="en-US" altLang="en-US" dirty="0" smtClean="0"/>
              <a:t>To</a:t>
            </a:r>
            <a:r>
              <a:rPr lang="en-US" altLang="en-US" baseline="0" dirty="0" smtClean="0"/>
              <a:t> do this, they do some differential equation modeling and analysis to show that rise-time is different between the two circuits</a:t>
            </a:r>
          </a:p>
          <a:p>
            <a:pPr eaLnBrk="1" hangingPunct="1">
              <a:spcBef>
                <a:spcPct val="0"/>
              </a:spcBef>
            </a:pPr>
            <a:r>
              <a:rPr lang="en-US" altLang="en-US" baseline="0" dirty="0" smtClean="0"/>
              <a:t>*</a:t>
            </a:r>
          </a:p>
          <a:p>
            <a:pPr eaLnBrk="1" hangingPunct="1">
              <a:spcBef>
                <a:spcPct val="0"/>
              </a:spcBef>
            </a:pPr>
            <a:r>
              <a:rPr lang="en-US" altLang="en-US" baseline="0" dirty="0" smtClean="0"/>
              <a:t>And they also build the two circuits shown here and follow their dynamics by monitoring single cells with </a:t>
            </a:r>
            <a:r>
              <a:rPr lang="en-US" altLang="en-US" baseline="0" dirty="0" err="1" smtClean="0"/>
              <a:t>fluorescense</a:t>
            </a:r>
            <a:r>
              <a:rPr lang="en-US" altLang="en-US" baseline="0" dirty="0" smtClean="0"/>
              <a:t> microscopy.</a:t>
            </a:r>
            <a:endParaRPr lang="en-US" alt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23040D-447B-4CBB-B6CC-AE0DE6AECD49}"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 the Inverter, we add a single transcriptional repressor.  The input promoter drives the r gene resulting in R protein, which represses some </a:t>
            </a:r>
            <a:r>
              <a:rPr lang="en-US" dirty="0" err="1" smtClean="0"/>
              <a:t>P_r</a:t>
            </a:r>
            <a:r>
              <a:rPr lang="en-US" dirty="0" smtClean="0"/>
              <a:t> promoter controlling the output GFP.  Let’s consider what this circuit would do under the</a:t>
            </a:r>
            <a:r>
              <a:rPr lang="en-US" baseline="0" dirty="0" smtClean="0"/>
              <a:t> limiting cases.  If the input promoter is low, the R will not be made, and GFP will be high.  If the promoter is high, then R is high and GFP is low. Thus, the output GFP signal is the inverse of the input promoter’s transcription rate.</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84E6B1-9461-4C85-B428-DF3B3695DD31}" type="slidenum">
              <a:rPr lang="en-US" smtClean="0">
                <a:solidFill>
                  <a:prstClr val="black"/>
                </a:solidFill>
              </a:rPr>
              <a:pPr fontAlgn="base">
                <a:spcBef>
                  <a:spcPct val="0"/>
                </a:spcBef>
                <a:spcAft>
                  <a:spcPct val="0"/>
                </a:spcAft>
                <a:defRPr/>
              </a:pPr>
              <a:t>3</a:t>
            </a:fld>
            <a:endParaRPr lang="en-US"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Let’s go through the math.  First, let’s consider the rise-time of</a:t>
            </a:r>
            <a:r>
              <a:rPr lang="en-US" altLang="en-US" baseline="0" dirty="0" smtClean="0"/>
              <a:t> the simple transcription unit. Since there is no feedback in this circuit, A is constant and has the value beta, which is the transcription initiation rate of the non-repressed promoter.  The rate of change of protein x, or dx/</a:t>
            </a:r>
            <a:r>
              <a:rPr lang="en-US" altLang="en-US" baseline="0" dirty="0" err="1" smtClean="0"/>
              <a:t>dt</a:t>
            </a:r>
            <a:r>
              <a:rPr lang="en-US" altLang="en-US" baseline="0" dirty="0" smtClean="0"/>
              <a:t> is equal to the production rate A minus a first-order dilution or degradation term –alpha*x. As time approaches infinity, the system will reach a steady state in which synthesis and dilution balance each other out.  To solve for the value of x in this state, we set dx/</a:t>
            </a:r>
            <a:r>
              <a:rPr lang="en-US" altLang="en-US" baseline="0" dirty="0" err="1" smtClean="0"/>
              <a:t>dt</a:t>
            </a:r>
            <a:r>
              <a:rPr lang="en-US" altLang="en-US" baseline="0" dirty="0" smtClean="0"/>
              <a:t> equal to zero,</a:t>
            </a:r>
          </a:p>
          <a:p>
            <a:pPr eaLnBrk="1" hangingPunct="1">
              <a:spcBef>
                <a:spcPct val="0"/>
              </a:spcBef>
            </a:pPr>
            <a:r>
              <a:rPr lang="en-US" altLang="en-US" baseline="0" dirty="0" smtClean="0"/>
              <a:t>*</a:t>
            </a:r>
          </a:p>
          <a:p>
            <a:pPr eaLnBrk="1" hangingPunct="1">
              <a:spcBef>
                <a:spcPct val="0"/>
              </a:spcBef>
            </a:pPr>
            <a:r>
              <a:rPr lang="en-US" altLang="en-US" baseline="0" dirty="0" smtClean="0"/>
              <a:t>and solve for x which turns out to be beta over alpha.  If we solve the differential equation for x as a function of t, and then divide through by this beta-over-alpha value for the steady state, we get that this ratio is 1 – e^-alpha*t.  When this has a value of one half we are at half maximum.</a:t>
            </a:r>
          </a:p>
          <a:p>
            <a:pPr eaLnBrk="1" hangingPunct="1">
              <a:spcBef>
                <a:spcPct val="0"/>
              </a:spcBef>
            </a:pPr>
            <a:r>
              <a:rPr lang="en-US" altLang="en-US" baseline="0" dirty="0" smtClean="0"/>
              <a:t>*</a:t>
            </a:r>
          </a:p>
          <a:p>
            <a:pPr eaLnBrk="1" hangingPunct="1">
              <a:spcBef>
                <a:spcPct val="0"/>
              </a:spcBef>
            </a:pPr>
            <a:r>
              <a:rPr lang="en-US" altLang="en-US" baseline="0" dirty="0" smtClean="0"/>
              <a:t>If we assume that dilution caused by cell growth dominates the alpha term, then this means that the deviation of x from its steady state value will drop by half each cell cycle.  Thus, the rise time of the circuit is one cell-cycle.  The cell cycle time is described by the variable tau.  Thus </a:t>
            </a:r>
            <a:r>
              <a:rPr lang="en-US" altLang="en-US" baseline="0" dirty="0" err="1" smtClean="0"/>
              <a:t>tr</a:t>
            </a:r>
            <a:r>
              <a:rPr lang="en-US" altLang="en-US" baseline="0" dirty="0" smtClean="0"/>
              <a:t>, the response time, is equal to tau.</a:t>
            </a:r>
            <a:endParaRPr lang="en-US" alt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90CA93-49F4-4D8F-B579-89F4E4407FE5}"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To model the negative feedback circuit, we start with the same equation, but now we will not assume that A is constant but rather that it has a rate that depends on the concentration of the transcription factor, x.  This is the scenario we encountered before when we did Shea-</a:t>
            </a:r>
            <a:r>
              <a:rPr lang="en-US" altLang="en-US" dirty="0" err="1" smtClean="0"/>
              <a:t>Ackers</a:t>
            </a:r>
            <a:r>
              <a:rPr lang="en-US" altLang="en-US" dirty="0" smtClean="0"/>
              <a:t> modeling of repression where we said that the fraction</a:t>
            </a:r>
            <a:r>
              <a:rPr lang="en-US" altLang="en-US" baseline="0" dirty="0" smtClean="0"/>
              <a:t> of promoters available for transcription is given by 1/(1+R).  </a:t>
            </a:r>
          </a:p>
          <a:p>
            <a:pPr eaLnBrk="1" hangingPunct="1">
              <a:spcBef>
                <a:spcPct val="0"/>
              </a:spcBef>
            </a:pPr>
            <a:r>
              <a:rPr lang="en-US" altLang="en-US" baseline="0" dirty="0" smtClean="0"/>
              <a:t>*</a:t>
            </a:r>
          </a:p>
          <a:p>
            <a:pPr eaLnBrk="1" hangingPunct="1">
              <a:spcBef>
                <a:spcPct val="0"/>
              </a:spcBef>
            </a:pPr>
            <a:r>
              <a:rPr lang="en-US" altLang="en-US" baseline="0" dirty="0" smtClean="0"/>
              <a:t>Here R is x, so we get an expression A(t) = beta/(1+x/k) where k is the binding constant for the transcription factor to the promoter.</a:t>
            </a:r>
          </a:p>
          <a:p>
            <a:pPr eaLnBrk="1" hangingPunct="1">
              <a:spcBef>
                <a:spcPct val="0"/>
              </a:spcBef>
            </a:pPr>
            <a:r>
              <a:rPr lang="en-US" altLang="en-US" baseline="0" dirty="0" smtClean="0"/>
              <a:t>*</a:t>
            </a:r>
          </a:p>
          <a:p>
            <a:pPr eaLnBrk="1" hangingPunct="1">
              <a:spcBef>
                <a:spcPct val="0"/>
              </a:spcBef>
            </a:pPr>
            <a:r>
              <a:rPr lang="en-US" altLang="en-US" baseline="0" dirty="0" smtClean="0"/>
              <a:t>Again we make a steady state assumption and solve for x and get this expression.  If the repressor has very strong affinity for its binding site, then beta-over-alpha will be much greater than k, and the math </a:t>
            </a:r>
          </a:p>
          <a:p>
            <a:pPr eaLnBrk="1" hangingPunct="1">
              <a:spcBef>
                <a:spcPct val="0"/>
              </a:spcBef>
            </a:pPr>
            <a:r>
              <a:rPr lang="en-US" altLang="en-US" baseline="0" dirty="0" smtClean="0"/>
              <a:t>*</a:t>
            </a:r>
          </a:p>
          <a:p>
            <a:pPr eaLnBrk="1" hangingPunct="1">
              <a:spcBef>
                <a:spcPct val="0"/>
              </a:spcBef>
            </a:pPr>
            <a:r>
              <a:rPr lang="en-US" altLang="en-US" baseline="0" dirty="0" smtClean="0"/>
              <a:t>simplifies to the square root of k-beta over alpha.</a:t>
            </a:r>
          </a:p>
          <a:p>
            <a:pPr eaLnBrk="1" hangingPunct="1">
              <a:spcBef>
                <a:spcPct val="0"/>
              </a:spcBef>
            </a:pPr>
            <a:r>
              <a:rPr lang="en-US" altLang="en-US" baseline="0" dirty="0" smtClean="0"/>
              <a:t>*</a:t>
            </a:r>
          </a:p>
          <a:p>
            <a:pPr eaLnBrk="1" hangingPunct="1">
              <a:spcBef>
                <a:spcPct val="0"/>
              </a:spcBef>
            </a:pPr>
            <a:r>
              <a:rPr lang="en-US" altLang="en-US" baseline="0" dirty="0" smtClean="0"/>
              <a:t>Solving the differential equation and dividing by the steady state we get an expression for the deviation from steady state.</a:t>
            </a:r>
          </a:p>
          <a:p>
            <a:pPr eaLnBrk="1" hangingPunct="1">
              <a:spcBef>
                <a:spcPct val="0"/>
              </a:spcBef>
            </a:pPr>
            <a:r>
              <a:rPr lang="en-US" altLang="en-US" baseline="0" dirty="0" smtClean="0"/>
              <a:t>*</a:t>
            </a:r>
          </a:p>
          <a:p>
            <a:pPr eaLnBrk="1" hangingPunct="1">
              <a:spcBef>
                <a:spcPct val="0"/>
              </a:spcBef>
            </a:pPr>
            <a:r>
              <a:rPr lang="en-US" altLang="en-US" baseline="0" dirty="0" smtClean="0"/>
              <a:t>That will reach a value of 50% when t equals 0.21 times Tau.  Thus, the negative </a:t>
            </a:r>
            <a:r>
              <a:rPr lang="en-US" altLang="en-US" baseline="0" dirty="0" err="1" smtClean="0"/>
              <a:t>autoregulatory</a:t>
            </a:r>
            <a:r>
              <a:rPr lang="en-US" altLang="en-US" baseline="0" dirty="0" smtClean="0"/>
              <a:t> circuit reaches its new steady state in 1/5</a:t>
            </a:r>
            <a:r>
              <a:rPr lang="en-US" altLang="en-US" baseline="30000" dirty="0" smtClean="0"/>
              <a:t>th</a:t>
            </a:r>
            <a:r>
              <a:rPr lang="en-US" altLang="en-US" baseline="0" dirty="0" smtClean="0"/>
              <a:t> the time of the open circuit.</a:t>
            </a:r>
            <a:endParaRPr lang="en-US" alt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90CA93-49F4-4D8F-B579-89F4E4407FE5}"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They go on to analyze</a:t>
            </a:r>
            <a:r>
              <a:rPr lang="en-US" altLang="en-US" baseline="0" dirty="0" smtClean="0"/>
              <a:t> and discuss other aspects of the math and its dependence on variables you might think to tune in the system. </a:t>
            </a:r>
            <a:r>
              <a:rPr lang="en-US" altLang="en-US" dirty="0" smtClean="0"/>
              <a:t>In addition to the response time, there is also a different</a:t>
            </a:r>
            <a:r>
              <a:rPr lang="en-US" altLang="en-US" baseline="0" dirty="0" smtClean="0"/>
              <a:t> steady state concentration.  The first circuit reaches a steady state concentration of beta-over-alpha while the second circuit reaches the square root of k-beta over alpha. ) If we use the same promoter and strain for both circuits, the values of beta and alpha will be the same to a first approximation, and the second circuit will plateau at a lower x concentration than the open one.  Experimentally, the two circuits could be re-balanced by changing the -35 and -10 sequence of the open circuit.  By putting in a weaker promoter, a lower value of beta is achieved, and the two circuits will reach similar steady state concentrations. Doing so would not change the relative response time as that only depends on alpha in both cases.</a:t>
            </a:r>
          </a:p>
          <a:p>
            <a:pPr eaLnBrk="1" hangingPunct="1">
              <a:spcBef>
                <a:spcPct val="0"/>
              </a:spcBef>
            </a:pPr>
            <a:r>
              <a:rPr lang="en-US" altLang="en-US" baseline="0" dirty="0" smtClean="0"/>
              <a:t>*</a:t>
            </a:r>
          </a:p>
          <a:p>
            <a:pPr eaLnBrk="1" hangingPunct="1">
              <a:spcBef>
                <a:spcPct val="0"/>
              </a:spcBef>
            </a:pPr>
            <a:r>
              <a:rPr lang="en-US" altLang="en-US" baseline="0" dirty="0" smtClean="0"/>
              <a:t>If, for example, you added a degradation tag to the protein, you could achieve faster degradation than dilution, but this would not change the result – the value of tau just gets replaced with a faster value.</a:t>
            </a:r>
          </a:p>
          <a:p>
            <a:pPr eaLnBrk="1" hangingPunct="1">
              <a:spcBef>
                <a:spcPct val="0"/>
              </a:spcBef>
            </a:pPr>
            <a:r>
              <a:rPr lang="en-US" altLang="en-US" baseline="0" dirty="0" smtClean="0"/>
              <a:t>*</a:t>
            </a:r>
          </a:p>
          <a:p>
            <a:pPr eaLnBrk="1" hangingPunct="1">
              <a:spcBef>
                <a:spcPct val="0"/>
              </a:spcBef>
            </a:pPr>
            <a:r>
              <a:rPr lang="en-US" altLang="en-US" baseline="0" dirty="0" smtClean="0"/>
              <a:t>As long as we aren’t adding any translational control mechanisms into the mix, it doesn’t matter if we change the ribosome binding site or sequence of the protein – the effect should be the same, the </a:t>
            </a:r>
            <a:r>
              <a:rPr lang="en-US" altLang="en-US" baseline="0" dirty="0" err="1" smtClean="0"/>
              <a:t>autoregulated</a:t>
            </a:r>
            <a:r>
              <a:rPr lang="en-US" altLang="en-US" baseline="0" dirty="0" smtClean="0"/>
              <a:t> circuit is always 5x faster than the open one.</a:t>
            </a:r>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F8A889-5200-4476-8651-7843670D8EF5}"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Finally, they build the two circuits and follow fluorescence over time, and indeed, without</a:t>
            </a:r>
            <a:r>
              <a:rPr lang="en-US" altLang="en-US" baseline="0" dirty="0" smtClean="0"/>
              <a:t> the negative feedback (in black lines) the system has a much slower response time than the </a:t>
            </a:r>
            <a:r>
              <a:rPr lang="en-US" altLang="en-US" baseline="0" dirty="0" err="1" smtClean="0"/>
              <a:t>autoregulated</a:t>
            </a:r>
            <a:r>
              <a:rPr lang="en-US" altLang="en-US" baseline="0" dirty="0" smtClean="0"/>
              <a:t> ones in colored lines.</a:t>
            </a:r>
            <a:endParaRPr lang="en-US" alt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2D4686-B5CA-4820-9994-2BD034420610}"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 a</a:t>
            </a:r>
            <a:r>
              <a:rPr lang="en-US" baseline="0" dirty="0" smtClean="0"/>
              <a:t> cascade, we place the repressors in a daisy-chain configuration where each added repressor represses the next until finally the last promoter controls GFP.  When we use two such repressors, high input promoter transcription results in high R, which results in low S, and then high GFP.  When input promoter concentrations are low, low GFP results.  Thus, putting two inverters in a row like this has the effect of inverting the inversion.  When you combine an even number of repressors in a row, you get a monotonically increasing response to input.  When the number of inverters is odd, you get inversion.</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84E6B1-9461-4C85-B428-DF3B3695DD31}" type="slidenum">
              <a:rPr lang="en-US" smtClean="0">
                <a:solidFill>
                  <a:prstClr val="black"/>
                </a:solidFill>
              </a:rPr>
              <a:pPr fontAlgn="base">
                <a:spcBef>
                  <a:spcPct val="0"/>
                </a:spcBef>
                <a:spcAft>
                  <a:spcPct val="0"/>
                </a:spcAft>
                <a:defRPr/>
              </a:pPr>
              <a:t>4</a:t>
            </a:fld>
            <a:endParaRPr lang="en-US"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a:t>
            </a:r>
            <a:r>
              <a:rPr lang="en-US" baseline="0" dirty="0" smtClean="0"/>
              <a:t> remaining circuits involve negative feedback.  </a:t>
            </a:r>
            <a:r>
              <a:rPr lang="en-US" dirty="0" smtClean="0"/>
              <a:t>In negative</a:t>
            </a:r>
            <a:r>
              <a:rPr lang="en-US" baseline="0" dirty="0" smtClean="0"/>
              <a:t> </a:t>
            </a:r>
            <a:r>
              <a:rPr lang="en-US" baseline="0" dirty="0" err="1" smtClean="0"/>
              <a:t>autoregulation</a:t>
            </a:r>
            <a:r>
              <a:rPr lang="en-US" baseline="0" dirty="0" smtClean="0"/>
              <a:t>, we place the repressor downstream of the promoter it represses.  We’ll describe this one in detail later.</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84E6B1-9461-4C85-B428-DF3B3695DD31}" type="slidenum">
              <a:rPr lang="en-US" smtClean="0">
                <a:solidFill>
                  <a:prstClr val="black"/>
                </a:solidFill>
              </a:rPr>
              <a:pPr fontAlgn="base">
                <a:spcBef>
                  <a:spcPct val="0"/>
                </a:spcBef>
                <a:spcAft>
                  <a:spcPct val="0"/>
                </a:spcAft>
                <a:defRPr/>
              </a:pPr>
              <a:t>5</a:t>
            </a:fld>
            <a:endParaRPr lang="en-US"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When</a:t>
            </a:r>
            <a:r>
              <a:rPr lang="en-US" baseline="0" dirty="0" smtClean="0"/>
              <a:t> we have two repressors that inhibit each other’s transcription, one will dominate over the other resulting in </a:t>
            </a:r>
            <a:r>
              <a:rPr lang="en-US" baseline="0" dirty="0" err="1" smtClean="0"/>
              <a:t>bistability</a:t>
            </a:r>
            <a:r>
              <a:rPr lang="en-US" baseline="0" dirty="0" smtClean="0"/>
              <a:t>:  the system of molecules has two steady states, one in which R dominates and S is repressed, and the other in which S dominates.</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84E6B1-9461-4C85-B428-DF3B3695DD31}" type="slidenum">
              <a:rPr lang="en-US" smtClean="0">
                <a:solidFill>
                  <a:prstClr val="black"/>
                </a:solidFill>
              </a:rPr>
              <a:pPr fontAlgn="base">
                <a:spcBef>
                  <a:spcPct val="0"/>
                </a:spcBef>
                <a:spcAft>
                  <a:spcPct val="0"/>
                </a:spcAft>
                <a:def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If we expand that to three repressors</a:t>
            </a:r>
            <a:r>
              <a:rPr lang="en-US" baseline="0" dirty="0" smtClean="0"/>
              <a:t> in a cycle of repression, we can get oscillatory behavior </a:t>
            </a:r>
            <a:r>
              <a:rPr lang="en-US" baseline="0" dirty="0" err="1" smtClean="0"/>
              <a:t>whereing</a:t>
            </a:r>
            <a:r>
              <a:rPr lang="en-US" baseline="0" dirty="0" smtClean="0"/>
              <a:t> R, S, and T repressors take turns being the most concentrated transcription factor.</a:t>
            </a:r>
            <a:endParaRPr lang="en-US" dirty="0"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84E6B1-9461-4C85-B428-DF3B3695DD31}" type="slidenum">
              <a:rPr lang="en-US" smtClean="0">
                <a:solidFill>
                  <a:prstClr val="black"/>
                </a:solidFill>
              </a:rPr>
              <a:pPr fontAlgn="base">
                <a:spcBef>
                  <a:spcPct val="0"/>
                </a:spcBef>
                <a:spcAft>
                  <a:spcPct val="0"/>
                </a:spcAft>
                <a:defRPr/>
              </a:pPr>
              <a:t>7</a:t>
            </a:fld>
            <a:endParaRPr lang="en-US" smtClean="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The Toggle Switch by Collins</a:t>
            </a:r>
            <a:r>
              <a:rPr lang="en-US" baseline="0" dirty="0" smtClean="0"/>
              <a:t> </a:t>
            </a:r>
            <a:r>
              <a:rPr lang="en-US" dirty="0" smtClean="0"/>
              <a:t>and the </a:t>
            </a:r>
            <a:r>
              <a:rPr lang="en-US" dirty="0" err="1" smtClean="0"/>
              <a:t>Repressilator</a:t>
            </a:r>
            <a:r>
              <a:rPr lang="en-US" dirty="0" smtClean="0"/>
              <a:t> by </a:t>
            </a:r>
            <a:r>
              <a:rPr lang="en-US" dirty="0" err="1" smtClean="0"/>
              <a:t>Elowitz</a:t>
            </a:r>
            <a:r>
              <a:rPr lang="en-US" dirty="0" smtClean="0"/>
              <a:t> were</a:t>
            </a:r>
            <a:r>
              <a:rPr lang="en-US" baseline="0" dirty="0" smtClean="0"/>
              <a:t> two</a:t>
            </a:r>
            <a:r>
              <a:rPr lang="en-US" dirty="0" smtClean="0"/>
              <a:t> of the early demonstrations of a genetic circuit design.</a:t>
            </a:r>
          </a:p>
        </p:txBody>
      </p:sp>
      <p:sp>
        <p:nvSpPr>
          <p:cNvPr id="4" name="Slide Number Placeholder 3"/>
          <p:cNvSpPr>
            <a:spLocks noGrp="1"/>
          </p:cNvSpPr>
          <p:nvPr>
            <p:ph type="sldNum" sz="quarter" idx="5"/>
          </p:nvPr>
        </p:nvSpPr>
        <p:spPr/>
        <p:txBody>
          <a:bodyPr/>
          <a:lstStyle/>
          <a:p>
            <a:pPr>
              <a:defRPr/>
            </a:pPr>
            <a:fld id="{8A81FB92-EB26-4D4C-8D0F-7E96564A618D}" type="slidenum">
              <a:rPr lang="en-US">
                <a:solidFill>
                  <a:prstClr val="black"/>
                </a:solidFill>
              </a:rPr>
              <a:pPr>
                <a:defRPr/>
              </a:p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toggle switch</a:t>
            </a:r>
            <a:r>
              <a:rPr lang="en-US" altLang="en-US" baseline="0" dirty="0" smtClean="0"/>
              <a:t> is based on two </a:t>
            </a:r>
            <a:r>
              <a:rPr lang="en-US" altLang="en-US" baseline="0" dirty="0" err="1" smtClean="0"/>
              <a:t>mutally</a:t>
            </a:r>
            <a:r>
              <a:rPr lang="en-US" altLang="en-US" baseline="0" dirty="0" smtClean="0"/>
              <a:t> repressing transcription factors.</a:t>
            </a:r>
            <a:endParaRPr lang="en-US" altLang="en-US" dirty="0" smtClean="0"/>
          </a:p>
        </p:txBody>
      </p:sp>
      <p:sp>
        <p:nvSpPr>
          <p:cNvPr id="4" name="Slide Number Placeholder 3"/>
          <p:cNvSpPr>
            <a:spLocks noGrp="1"/>
          </p:cNvSpPr>
          <p:nvPr>
            <p:ph type="sldNum" sz="quarter" idx="5"/>
          </p:nvPr>
        </p:nvSpPr>
        <p:spPr/>
        <p:txBody>
          <a:bodyPr/>
          <a:lstStyle/>
          <a:p>
            <a:pPr>
              <a:defRPr/>
            </a:pPr>
            <a:fld id="{CBD63569-D609-42BD-991A-DA2544528403}" type="slidenum">
              <a:rPr lang="en-US" smtClean="0">
                <a:solidFill>
                  <a:prstClr val="black"/>
                </a:solidFill>
              </a:rPr>
              <a:pPr>
                <a:def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06B766B-B3E6-4EF6-B07D-CBDED28ED441}"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91FFB60-B603-434B-BB6F-B01E10772ED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2690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4C6191-624F-47B2-B96E-524F3DF468D6}"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36D3D11-9C1E-4B04-B47D-EFA8968DEF6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666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C47E1C-C5BC-4036-980C-15047BD02477}"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5E2B027-7F89-4AD4-9F4B-31467C3FA3C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36035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06B766B-B3E6-4EF6-B07D-CBDED28ED441}"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91FFB60-B603-434B-BB6F-B01E10772ED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1464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ED88BC-B72B-4A5E-B5D0-C544234F18FA}"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74D3A2-3FD1-4931-BCF0-9ACAD96CD2A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65719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45122C9-1CC4-40ED-BF32-E132346408D7}"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6DA5AB5-EB0F-4FD3-B6DA-22D1D9A1195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60822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B9D76DF-D04B-4BD9-9AF9-6F41D8DD3405}" type="datetimeFigureOut">
              <a:rPr lang="en-US">
                <a:solidFill>
                  <a:prstClr val="black">
                    <a:tint val="75000"/>
                  </a:prstClr>
                </a:solidFill>
              </a:rPr>
              <a:pPr>
                <a:defRPr/>
              </a:pPr>
              <a:t>10/21/2013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BA25B9A-6DF8-4CA8-96B9-6A4F8D1342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0551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89352FA-DD65-4FE3-A217-23EB5B916EC4}" type="datetimeFigureOut">
              <a:rPr lang="en-US">
                <a:solidFill>
                  <a:prstClr val="black">
                    <a:tint val="75000"/>
                  </a:prstClr>
                </a:solidFill>
              </a:rPr>
              <a:pPr>
                <a:defRPr/>
              </a:pPr>
              <a:t>10/21/2013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79A7ED0-B7A7-42DF-AF6E-5CC6EE5419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06840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64B7954-4E95-4806-A305-5511F862DF23}" type="datetimeFigureOut">
              <a:rPr lang="en-US">
                <a:solidFill>
                  <a:prstClr val="black">
                    <a:tint val="75000"/>
                  </a:prstClr>
                </a:solidFill>
              </a:rPr>
              <a:pPr>
                <a:defRPr/>
              </a:pPr>
              <a:t>10/21/2013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EF5398C-377B-4D95-B2DE-AE173745A32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12066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ABEDC6-C1AD-49BE-A97F-323888AAF315}" type="datetimeFigureOut">
              <a:rPr lang="en-US">
                <a:solidFill>
                  <a:prstClr val="black">
                    <a:tint val="75000"/>
                  </a:prstClr>
                </a:solidFill>
              </a:rPr>
              <a:pPr>
                <a:defRPr/>
              </a:pPr>
              <a:t>10/21/2013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ED22DD2A-6A61-4F2F-9839-774934E4AA4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95952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AAFDB02-AE93-4E24-9239-228B5F0122FB}" type="datetimeFigureOut">
              <a:rPr lang="en-US">
                <a:solidFill>
                  <a:prstClr val="black">
                    <a:tint val="75000"/>
                  </a:prstClr>
                </a:solidFill>
              </a:rPr>
              <a:pPr>
                <a:defRPr/>
              </a:pPr>
              <a:t>10/21/2013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50E1E89-F38D-4AFC-8A04-90F6527886D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9710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ED88BC-B72B-4A5E-B5D0-C544234F18FA}"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74D3A2-3FD1-4931-BCF0-9ACAD96CD2A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25577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4ADB51D-E556-4E62-9C46-AABCDE4117BF}" type="datetimeFigureOut">
              <a:rPr lang="en-US">
                <a:solidFill>
                  <a:prstClr val="black">
                    <a:tint val="75000"/>
                  </a:prstClr>
                </a:solidFill>
              </a:rPr>
              <a:pPr>
                <a:defRPr/>
              </a:pPr>
              <a:t>10/21/2013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278EEE0-7CBF-406E-8FAB-AE6187B83D9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61812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4C6191-624F-47B2-B96E-524F3DF468D6}"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36D3D11-9C1E-4B04-B47D-EFA8968DEF6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54247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C47E1C-C5BC-4036-980C-15047BD02477}"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5E2B027-7F89-4AD4-9F4B-31467C3FA3C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623973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A829CF5-3135-46FC-B9B0-39F3EBB0B3C9}"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2541CA5-281E-42D5-82FA-5006B7EBC13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5131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FCDC896-D4D4-41B1-939A-22E2E420D10E}"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BF67D17-7E0E-4981-A89C-05F0304DEC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27573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51CE6E1-91F1-4960-8F70-69BDA60F4E29}"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2FC1BB7-5457-4D46-9E95-913AEE7CB17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37528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34FD176-E47F-4132-9AC8-07294153FEB6}" type="datetimeFigureOut">
              <a:rPr lang="en-US">
                <a:solidFill>
                  <a:prstClr val="black">
                    <a:tint val="75000"/>
                  </a:prstClr>
                </a:solidFill>
              </a:rPr>
              <a:pPr>
                <a:defRPr/>
              </a:pPr>
              <a:t>10/21/2013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6269A92-FA63-4FEF-BB1D-F935F945C9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005765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9B792DF-AE56-4EFF-BAF3-64C6C1FCA9EA}" type="datetimeFigureOut">
              <a:rPr lang="en-US">
                <a:solidFill>
                  <a:prstClr val="black">
                    <a:tint val="75000"/>
                  </a:prstClr>
                </a:solidFill>
              </a:rPr>
              <a:pPr>
                <a:defRPr/>
              </a:pPr>
              <a:t>10/21/2013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1666EC8-7163-4815-81DE-774598492C1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87327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34E0088-16E1-4BB8-B529-244CFFF1A0AF}" type="datetimeFigureOut">
              <a:rPr lang="en-US">
                <a:solidFill>
                  <a:prstClr val="black">
                    <a:tint val="75000"/>
                  </a:prstClr>
                </a:solidFill>
              </a:rPr>
              <a:pPr>
                <a:defRPr/>
              </a:pPr>
              <a:t>10/21/2013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0D2B168B-9085-4BF1-91E2-FA449931F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12319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C93406-9196-47AB-9CF1-7039763C6E8C}" type="datetimeFigureOut">
              <a:rPr lang="en-US">
                <a:solidFill>
                  <a:prstClr val="black">
                    <a:tint val="75000"/>
                  </a:prstClr>
                </a:solidFill>
              </a:rPr>
              <a:pPr>
                <a:defRPr/>
              </a:pPr>
              <a:t>10/21/2013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77CBDA90-1700-4214-9F98-BADC2764B9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8853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45122C9-1CC4-40ED-BF32-E132346408D7}"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6DA5AB5-EB0F-4FD3-B6DA-22D1D9A1195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309593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4A7A559-147D-4B0A-84A2-ACE2672D14B0}" type="datetimeFigureOut">
              <a:rPr lang="en-US">
                <a:solidFill>
                  <a:prstClr val="black">
                    <a:tint val="75000"/>
                  </a:prstClr>
                </a:solidFill>
              </a:rPr>
              <a:pPr>
                <a:defRPr/>
              </a:pPr>
              <a:t>10/21/2013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CAE3743-DFED-4F6A-903D-627BCB7606A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874080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31BDC8B-18FC-477E-A9A9-FE7E2B05C19E}" type="datetimeFigureOut">
              <a:rPr lang="en-US">
                <a:solidFill>
                  <a:prstClr val="black">
                    <a:tint val="75000"/>
                  </a:prstClr>
                </a:solidFill>
              </a:rPr>
              <a:pPr>
                <a:defRPr/>
              </a:pPr>
              <a:t>10/21/2013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CFCAFE0-11E8-489A-AD18-D84E54CA3B3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900587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50F00BB-0D46-41C9-9A4A-597E67548442}"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4952D17-E6B1-46A2-AC8C-AE4F30F2F47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440809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A5C196F-6F6F-41C6-8149-AB13D44A3117}"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B6B0A2E-0960-4BD3-AAFF-D716A577156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60390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A8B4569-961C-4664-8A2D-2A502CC328E1}" type="datetimeFigureOut">
              <a:rPr lang="en-US"/>
              <a:pPr/>
              <a:t>10/21/2013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E6FD8F1-5E11-44D0-9F4D-8D01F05356F5}" type="slidenum">
              <a:rPr lang="en-US"/>
              <a:pPr/>
              <a:t>‹#›</a:t>
            </a:fld>
            <a:endParaRPr lang="en-US"/>
          </a:p>
        </p:txBody>
      </p:sp>
    </p:spTree>
    <p:extLst>
      <p:ext uri="{BB962C8B-B14F-4D97-AF65-F5344CB8AC3E}">
        <p14:creationId xmlns:p14="http://schemas.microsoft.com/office/powerpoint/2010/main" val="934360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1954BE-0C2D-4429-B496-B57693DB7292}" type="datetimeFigureOut">
              <a:rPr lang="en-US"/>
              <a:pPr/>
              <a:t>10/21/2013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5388D3-F712-41B8-95A0-8416AB47C079}" type="slidenum">
              <a:rPr lang="en-US"/>
              <a:pPr/>
              <a:t>‹#›</a:t>
            </a:fld>
            <a:endParaRPr lang="en-US"/>
          </a:p>
        </p:txBody>
      </p:sp>
    </p:spTree>
    <p:extLst>
      <p:ext uri="{BB962C8B-B14F-4D97-AF65-F5344CB8AC3E}">
        <p14:creationId xmlns:p14="http://schemas.microsoft.com/office/powerpoint/2010/main" val="963799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C857848-02C1-4F3B-86A1-CD519CE126C8}" type="datetimeFigureOut">
              <a:rPr lang="en-US"/>
              <a:pPr/>
              <a:t>10/21/2013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D303865-573E-4AAB-98C6-84B5044DA05F}" type="slidenum">
              <a:rPr lang="en-US"/>
              <a:pPr/>
              <a:t>‹#›</a:t>
            </a:fld>
            <a:endParaRPr lang="en-US"/>
          </a:p>
        </p:txBody>
      </p:sp>
    </p:spTree>
    <p:extLst>
      <p:ext uri="{BB962C8B-B14F-4D97-AF65-F5344CB8AC3E}">
        <p14:creationId xmlns:p14="http://schemas.microsoft.com/office/powerpoint/2010/main" val="2757860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A053D5E-6B40-4115-86E5-357EB2B628DC}" type="datetimeFigureOut">
              <a:rPr lang="en-US"/>
              <a:pPr/>
              <a:t>10/21/2013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EF1A11EB-3631-4661-8D90-9CFAD6F09003}" type="slidenum">
              <a:rPr lang="en-US"/>
              <a:pPr/>
              <a:t>‹#›</a:t>
            </a:fld>
            <a:endParaRPr lang="en-US"/>
          </a:p>
        </p:txBody>
      </p:sp>
    </p:spTree>
    <p:extLst>
      <p:ext uri="{BB962C8B-B14F-4D97-AF65-F5344CB8AC3E}">
        <p14:creationId xmlns:p14="http://schemas.microsoft.com/office/powerpoint/2010/main" val="40163588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07EE241-DE7C-4D7C-A8E8-00FFE61685D2}" type="datetimeFigureOut">
              <a:rPr lang="en-US"/>
              <a:pPr/>
              <a:t>10/21/2013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B778505A-B84F-4C10-8BAF-9D788801A7E7}" type="slidenum">
              <a:rPr lang="en-US"/>
              <a:pPr/>
              <a:t>‹#›</a:t>
            </a:fld>
            <a:endParaRPr lang="en-US"/>
          </a:p>
        </p:txBody>
      </p:sp>
    </p:spTree>
    <p:extLst>
      <p:ext uri="{BB962C8B-B14F-4D97-AF65-F5344CB8AC3E}">
        <p14:creationId xmlns:p14="http://schemas.microsoft.com/office/powerpoint/2010/main" val="35206068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B2E879A-1A4F-432B-B7E6-C6E860949D87}" type="datetimeFigureOut">
              <a:rPr lang="en-US"/>
              <a:pPr/>
              <a:t>10/21/2013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C168192E-B165-4EC0-B3E8-A0A82CE350DB}" type="slidenum">
              <a:rPr lang="en-US"/>
              <a:pPr/>
              <a:t>‹#›</a:t>
            </a:fld>
            <a:endParaRPr lang="en-US"/>
          </a:p>
        </p:txBody>
      </p:sp>
    </p:spTree>
    <p:extLst>
      <p:ext uri="{BB962C8B-B14F-4D97-AF65-F5344CB8AC3E}">
        <p14:creationId xmlns:p14="http://schemas.microsoft.com/office/powerpoint/2010/main" val="248740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B9D76DF-D04B-4BD9-9AF9-6F41D8DD3405}"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BA25B9A-6DF8-4CA8-96B9-6A4F8D1342C6}"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381935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A565814-E3F8-4190-A4CA-E7C36FEEE0E5}" type="datetimeFigureOut">
              <a:rPr lang="en-US"/>
              <a:pPr/>
              <a:t>10/21/2013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E2866A19-4EDB-4832-BAA4-04929D711D09}" type="slidenum">
              <a:rPr lang="en-US"/>
              <a:pPr/>
              <a:t>‹#›</a:t>
            </a:fld>
            <a:endParaRPr lang="en-US"/>
          </a:p>
        </p:txBody>
      </p:sp>
    </p:spTree>
    <p:extLst>
      <p:ext uri="{BB962C8B-B14F-4D97-AF65-F5344CB8AC3E}">
        <p14:creationId xmlns:p14="http://schemas.microsoft.com/office/powerpoint/2010/main" val="35353588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97E6936-8899-4BDB-A662-CAD50510094B}" type="datetimeFigureOut">
              <a:rPr lang="en-US"/>
              <a:pPr/>
              <a:t>10/21/2013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1BADAC8-19BE-4D73-B994-A70053C07849}" type="slidenum">
              <a:rPr lang="en-US"/>
              <a:pPr/>
              <a:t>‹#›</a:t>
            </a:fld>
            <a:endParaRPr lang="en-US"/>
          </a:p>
        </p:txBody>
      </p:sp>
    </p:spTree>
    <p:extLst>
      <p:ext uri="{BB962C8B-B14F-4D97-AF65-F5344CB8AC3E}">
        <p14:creationId xmlns:p14="http://schemas.microsoft.com/office/powerpoint/2010/main" val="35232011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9C67352-8E18-4C0D-A99A-415C35CDFF1F}" type="datetimeFigureOut">
              <a:rPr lang="en-US"/>
              <a:pPr/>
              <a:t>10/21/2013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908863A-2B38-41A7-A3D8-B188167E479F}" type="slidenum">
              <a:rPr lang="en-US"/>
              <a:pPr/>
              <a:t>‹#›</a:t>
            </a:fld>
            <a:endParaRPr lang="en-US"/>
          </a:p>
        </p:txBody>
      </p:sp>
    </p:spTree>
    <p:extLst>
      <p:ext uri="{BB962C8B-B14F-4D97-AF65-F5344CB8AC3E}">
        <p14:creationId xmlns:p14="http://schemas.microsoft.com/office/powerpoint/2010/main" val="20120354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C6C1116-7A65-4495-A9BF-FE2219EDAFA3}" type="datetimeFigureOut">
              <a:rPr lang="en-US"/>
              <a:pPr/>
              <a:t>10/21/2013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FF8185F-ED7F-408C-A09E-A52DF05F2F73}" type="slidenum">
              <a:rPr lang="en-US"/>
              <a:pPr/>
              <a:t>‹#›</a:t>
            </a:fld>
            <a:endParaRPr lang="en-US"/>
          </a:p>
        </p:txBody>
      </p:sp>
    </p:spTree>
    <p:extLst>
      <p:ext uri="{BB962C8B-B14F-4D97-AF65-F5344CB8AC3E}">
        <p14:creationId xmlns:p14="http://schemas.microsoft.com/office/powerpoint/2010/main" val="11588079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FE33D68-92DC-4FBE-B73F-4BF0564BE318}" type="datetimeFigureOut">
              <a:rPr lang="en-US"/>
              <a:pPr/>
              <a:t>10/21/2013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CF0A651-41C8-41C9-9296-F8A6DE84B5FE}" type="slidenum">
              <a:rPr lang="en-US"/>
              <a:pPr/>
              <a:t>‹#›</a:t>
            </a:fld>
            <a:endParaRPr lang="en-US"/>
          </a:p>
        </p:txBody>
      </p:sp>
    </p:spTree>
    <p:extLst>
      <p:ext uri="{BB962C8B-B14F-4D97-AF65-F5344CB8AC3E}">
        <p14:creationId xmlns:p14="http://schemas.microsoft.com/office/powerpoint/2010/main" val="379966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89352FA-DD65-4FE3-A217-23EB5B916EC4}"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79A7ED0-B7A7-42DF-AF6E-5CC6EE54192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261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64B7954-4E95-4806-A305-5511F862DF23}"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EF5398C-377B-4D95-B2DE-AE173745A3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4048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ABEDC6-C1AD-49BE-A97F-323888AAF315}"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ED22DD2A-6A61-4F2F-9839-774934E4AA46}"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8806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AAFDB02-AE93-4E24-9239-228B5F0122FB}"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50E1E89-F38D-4AFC-8A04-90F6527886D6}"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5198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4ADB51D-E556-4E62-9C46-AABCDE4117BF}"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278EEE0-7CBF-406E-8FAB-AE6187B83D9A}"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7133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E05E7D7-D2BB-463E-A9FD-C80588571879}" type="datetimeFigureOut">
              <a:rPr lang="en-US" smtClean="0">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222C77-4F90-4FBD-A098-32F021933E98}"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1863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E05E7D7-D2BB-463E-A9FD-C80588571879}"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5222C77-4F90-4FBD-A098-32F021933E9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153419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453B987-A64E-48ED-B8B2-AD655370F9D2}" type="datetimeFigureOut">
              <a:rPr lang="en-US">
                <a:solidFill>
                  <a:prstClr val="black">
                    <a:tint val="75000"/>
                  </a:prstClr>
                </a:solidFill>
              </a:rPr>
              <a:pPr>
                <a:defRPr/>
              </a:pPr>
              <a:t>10/21/2013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B20C481-3026-4D95-BF62-A67D06DCEAC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829539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pPr>
            <a:fld id="{72DF0BC5-6AFE-4182-B959-6DB58210BD30}" type="datetimeFigureOut">
              <a:rPr lang="en-US">
                <a:ea typeface="ＭＳ Ｐゴシック" pitchFamily="34" charset="-128"/>
              </a:rPr>
              <a:pPr fontAlgn="base">
                <a:spcBef>
                  <a:spcPct val="0"/>
                </a:spcBef>
                <a:spcAft>
                  <a:spcPct val="0"/>
                </a:spcAft>
              </a:pPr>
              <a:t>10/21/2013</a:t>
            </a:fld>
            <a:endParaRPr lang="en-US">
              <a:ea typeface="ＭＳ Ｐゴシック"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fontAlgn="base">
              <a:spcBef>
                <a:spcPct val="0"/>
              </a:spcBef>
              <a:spcAft>
                <a:spcPct val="0"/>
              </a:spcAft>
            </a:pPr>
            <a:fld id="{41E4F5A9-4CD0-4418-916B-69D546C2BF31}" type="slidenum">
              <a:rPr lang="en-US">
                <a:ea typeface="ＭＳ Ｐゴシック" pitchFamily="34" charset="-128"/>
              </a:rPr>
              <a:pPr fontAlgn="base">
                <a:spcBef>
                  <a:spcPct val="0"/>
                </a:spcBef>
                <a:spcAft>
                  <a:spcPct val="0"/>
                </a:spcAft>
              </a:pPr>
              <a:t>‹#›</a:t>
            </a:fld>
            <a:endParaRPr lang="en-US">
              <a:ea typeface="ＭＳ Ｐゴシック" pitchFamily="34" charset="-128"/>
            </a:endParaRPr>
          </a:p>
        </p:txBody>
      </p:sp>
    </p:spTree>
    <p:extLst>
      <p:ext uri="{BB962C8B-B14F-4D97-AF65-F5344CB8AC3E}">
        <p14:creationId xmlns:p14="http://schemas.microsoft.com/office/powerpoint/2010/main" val="31565404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8.xml"/><Relationship Id="rId7"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tags" Target="../tags/tag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5.xml"/><Relationship Id="rId1" Type="http://schemas.openxmlformats.org/officeDocument/2006/relationships/themeOverride" Target="../theme/themeOverride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5.xml"/><Relationship Id="rId1" Type="http://schemas.openxmlformats.org/officeDocument/2006/relationships/themeOverride" Target="../theme/themeOverride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5.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30.xml"/><Relationship Id="rId7" Type="http://schemas.openxmlformats.org/officeDocument/2006/relationships/image" Target="../media/image30.png"/><Relationship Id="rId2" Type="http://schemas.openxmlformats.org/officeDocument/2006/relationships/slideLayout" Target="../slideLayouts/slideLayout13.xml"/><Relationship Id="rId1" Type="http://schemas.openxmlformats.org/officeDocument/2006/relationships/tags" Target="../tags/tag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31.xml"/><Relationship Id="rId7" Type="http://schemas.openxmlformats.org/officeDocument/2006/relationships/image" Target="../media/image34.png"/><Relationship Id="rId2" Type="http://schemas.openxmlformats.org/officeDocument/2006/relationships/slideLayout" Target="../slideLayouts/slideLayout13.xml"/><Relationship Id="rId1" Type="http://schemas.openxmlformats.org/officeDocument/2006/relationships/tags" Target="../tags/tag7.xml"/><Relationship Id="rId6"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8.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5.xml"/><Relationship Id="rId1" Type="http://schemas.openxmlformats.org/officeDocument/2006/relationships/themeOverride" Target="../theme/themeOverride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Rockwell Extra Bold" pitchFamily="18" charset="0"/>
                <a:ea typeface="+mn-ea"/>
                <a:cs typeface="Arial" charset="0"/>
              </a:rPr>
              <a:t>Types of Transcriptional Circuits</a:t>
            </a:r>
            <a:endParaRPr lang="en-US" dirty="0">
              <a:solidFill>
                <a:schemeClr val="bg1"/>
              </a:solidFill>
              <a:latin typeface="Rockwell Extra Bold" pitchFamily="18" charset="0"/>
              <a:ea typeface="+mn-ea"/>
              <a:cs typeface="Arial" charset="0"/>
            </a:endParaRPr>
          </a:p>
        </p:txBody>
      </p:sp>
    </p:spTree>
    <p:extLst>
      <p:ext uri="{BB962C8B-B14F-4D97-AF65-F5344CB8AC3E}">
        <p14:creationId xmlns:p14="http://schemas.microsoft.com/office/powerpoint/2010/main" val="732670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dirty="0">
                <a:solidFill>
                  <a:prstClr val="black"/>
                </a:solidFill>
                <a:latin typeface="Rockwell Extra Bold" pitchFamily="18" charset="0"/>
              </a:rPr>
              <a:t>The </a:t>
            </a:r>
            <a:r>
              <a:rPr lang="en-US" altLang="en-US" sz="2800" dirty="0" smtClean="0">
                <a:solidFill>
                  <a:prstClr val="black"/>
                </a:solidFill>
                <a:latin typeface="Rockwell Extra Bold" pitchFamily="18" charset="0"/>
              </a:rPr>
              <a:t>Toggle Switch</a:t>
            </a:r>
            <a:endParaRPr lang="en-US" altLang="en-US" sz="2800" dirty="0">
              <a:solidFill>
                <a:prstClr val="black"/>
              </a:solidFill>
              <a:latin typeface="Rockwell Extra Bold" pitchFamily="18"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938" y="784954"/>
            <a:ext cx="416242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7234" y="4495800"/>
            <a:ext cx="4935716"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80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dirty="0">
                <a:solidFill>
                  <a:prstClr val="black"/>
                </a:solidFill>
                <a:latin typeface="Rockwell Extra Bold" pitchFamily="18" charset="0"/>
              </a:rPr>
              <a:t>The </a:t>
            </a:r>
            <a:r>
              <a:rPr lang="en-US" altLang="en-US" sz="2800" dirty="0" smtClean="0">
                <a:solidFill>
                  <a:prstClr val="black"/>
                </a:solidFill>
                <a:latin typeface="Rockwell Extra Bold" pitchFamily="18" charset="0"/>
              </a:rPr>
              <a:t>Toggle Switch</a:t>
            </a:r>
            <a:endParaRPr lang="en-US" altLang="en-US" sz="2800" dirty="0">
              <a:solidFill>
                <a:prstClr val="black"/>
              </a:solidFill>
              <a:latin typeface="Rockwell Extra Bold" pitchFamily="18"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938" y="784954"/>
            <a:ext cx="416242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881" y="3886200"/>
            <a:ext cx="3810000" cy="272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292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dirty="0" smtClean="0">
                <a:solidFill>
                  <a:prstClr val="black"/>
                </a:solidFill>
                <a:latin typeface="Rockwell Extra Bold" pitchFamily="18" charset="0"/>
              </a:rPr>
              <a:t>Modeling of Toggle Switch</a:t>
            </a:r>
            <a:endParaRPr lang="en-US" altLang="en-US" sz="2800" dirty="0">
              <a:solidFill>
                <a:prstClr val="black"/>
              </a:solidFill>
              <a:latin typeface="Rockwell Extra Bold" pitchFamily="18" charset="0"/>
            </a:endParaRPr>
          </a:p>
        </p:txBody>
      </p:sp>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90600"/>
            <a:ext cx="64389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358226"/>
            <a:ext cx="3223759" cy="683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343400"/>
            <a:ext cx="3223759" cy="733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5330910"/>
            <a:ext cx="3223759" cy="726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738178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dirty="0" smtClean="0">
                <a:solidFill>
                  <a:prstClr val="black"/>
                </a:solidFill>
                <a:latin typeface="Rockwell Extra Bold" pitchFamily="18" charset="0"/>
              </a:rPr>
              <a:t>Modeling of Toggle Switch</a:t>
            </a:r>
            <a:endParaRPr lang="en-US" altLang="en-US" sz="2800" dirty="0">
              <a:solidFill>
                <a:prstClr val="black"/>
              </a:solidFill>
              <a:latin typeface="Rockwell Extra Bold" pitchFamily="18" charset="0"/>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90600"/>
            <a:ext cx="64389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605" y="4114800"/>
            <a:ext cx="3334673" cy="93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205" y="4114800"/>
            <a:ext cx="3301409" cy="93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436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dirty="0" smtClean="0">
                <a:solidFill>
                  <a:prstClr val="black"/>
                </a:solidFill>
                <a:latin typeface="Rockwell Extra Bold" pitchFamily="18" charset="0"/>
              </a:rPr>
              <a:t>Modeling of Toggle Switch</a:t>
            </a:r>
            <a:endParaRPr lang="en-US" altLang="en-US" sz="2800" dirty="0">
              <a:solidFill>
                <a:prstClr val="black"/>
              </a:solidFill>
              <a:latin typeface="Rockwell Extra Bold" pitchFamily="18" charset="0"/>
            </a:endParaRPr>
          </a:p>
        </p:txBody>
      </p:sp>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90600"/>
            <a:ext cx="64389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1933662846"/>
              </p:ext>
            </p:extLst>
          </p:nvPr>
        </p:nvGraphicFramePr>
        <p:xfrm>
          <a:off x="2590800" y="4114800"/>
          <a:ext cx="2844800" cy="2320925"/>
        </p:xfrm>
        <a:graphic>
          <a:graphicData uri="http://schemas.openxmlformats.org/presentationml/2006/ole">
            <mc:AlternateContent xmlns:mc="http://schemas.openxmlformats.org/markup-compatibility/2006">
              <mc:Choice xmlns:v="urn:schemas-microsoft-com:vml" Requires="v">
                <p:oleObj spid="_x0000_s9234" name="Equation" r:id="rId5" imgW="965200" imgH="787400" progId="Equation.3">
                  <p:embed/>
                </p:oleObj>
              </mc:Choice>
              <mc:Fallback>
                <p:oleObj name="Equation" r:id="rId5" imgW="965200" imgH="787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114800"/>
                        <a:ext cx="28448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4030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dirty="0" smtClean="0">
                <a:solidFill>
                  <a:prstClr val="black"/>
                </a:solidFill>
                <a:latin typeface="Rockwell Extra Bold" pitchFamily="18" charset="0"/>
              </a:rPr>
              <a:t>De-</a:t>
            </a:r>
            <a:r>
              <a:rPr lang="en-US" altLang="en-US" sz="2800" dirty="0" err="1" smtClean="0">
                <a:solidFill>
                  <a:prstClr val="black"/>
                </a:solidFill>
                <a:latin typeface="Rockwell Extra Bold" pitchFamily="18" charset="0"/>
              </a:rPr>
              <a:t>dimensionalized</a:t>
            </a:r>
            <a:r>
              <a:rPr lang="en-US" altLang="en-US" sz="2800" dirty="0" smtClean="0">
                <a:solidFill>
                  <a:prstClr val="black"/>
                </a:solidFill>
                <a:latin typeface="Rockwell Extra Bold" pitchFamily="18" charset="0"/>
              </a:rPr>
              <a:t> Model</a:t>
            </a:r>
            <a:endParaRPr lang="en-US" altLang="en-US" sz="2800" dirty="0">
              <a:solidFill>
                <a:prstClr val="black"/>
              </a:solidFill>
              <a:latin typeface="Rockwell Extra Bold" pitchFamily="18" charset="0"/>
            </a:endParaRPr>
          </a:p>
        </p:txBody>
      </p:sp>
      <p:sp>
        <p:nvSpPr>
          <p:cNvPr id="10" name="Text Box 6"/>
          <p:cNvSpPr txBox="1">
            <a:spLocks noChangeArrowheads="1"/>
          </p:cNvSpPr>
          <p:nvPr/>
        </p:nvSpPr>
        <p:spPr bwMode="auto">
          <a:xfrm>
            <a:off x="1888813" y="3901075"/>
            <a:ext cx="6130925"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x – concentration of repressor 1</a:t>
            </a:r>
          </a:p>
          <a:p>
            <a:r>
              <a:rPr lang="en-US" altLang="en-US" dirty="0"/>
              <a:t>y – concentration of repressor 2</a:t>
            </a:r>
          </a:p>
          <a:p>
            <a:r>
              <a:rPr lang="en-US" altLang="en-US" dirty="0">
                <a:latin typeface="Symbol" pitchFamily="18" charset="2"/>
              </a:rPr>
              <a:t>a</a:t>
            </a:r>
            <a:r>
              <a:rPr lang="en-US" altLang="en-US" baseline="-25000" dirty="0"/>
              <a:t>1,2</a:t>
            </a:r>
            <a:r>
              <a:rPr lang="en-US" altLang="en-US" dirty="0"/>
              <a:t> – effective rate of synthesis of </a:t>
            </a:r>
            <a:r>
              <a:rPr lang="en-US" altLang="en-US" dirty="0" err="1"/>
              <a:t>x,y</a:t>
            </a:r>
            <a:endParaRPr lang="en-US" altLang="en-US" dirty="0"/>
          </a:p>
          <a:p>
            <a:r>
              <a:rPr lang="en-US" altLang="en-US" dirty="0" err="1">
                <a:latin typeface="Symbol" pitchFamily="18" charset="2"/>
              </a:rPr>
              <a:t>b</a:t>
            </a:r>
            <a:r>
              <a:rPr lang="en-US" altLang="en-US" dirty="0" err="1"/>
              <a:t>,</a:t>
            </a:r>
            <a:r>
              <a:rPr lang="en-US" altLang="en-US" dirty="0" err="1">
                <a:latin typeface="Symbol" pitchFamily="18" charset="2"/>
              </a:rPr>
              <a:t>g</a:t>
            </a:r>
            <a:r>
              <a:rPr lang="en-US" altLang="en-US" dirty="0"/>
              <a:t>  – </a:t>
            </a:r>
            <a:r>
              <a:rPr lang="en-US" altLang="en-US" dirty="0" err="1"/>
              <a:t>cooperativity</a:t>
            </a:r>
            <a:r>
              <a:rPr lang="en-US" altLang="en-US" dirty="0"/>
              <a:t> of repression from </a:t>
            </a:r>
          </a:p>
          <a:p>
            <a:r>
              <a:rPr lang="en-US" altLang="en-US" dirty="0"/>
              <a:t>        promoter 1,2</a:t>
            </a:r>
          </a:p>
          <a:p>
            <a:endParaRPr lang="en-US" altLang="en-US" dirty="0"/>
          </a:p>
        </p:txBody>
      </p:sp>
      <p:graphicFrame>
        <p:nvGraphicFramePr>
          <p:cNvPr id="11" name="Object 8"/>
          <p:cNvGraphicFramePr>
            <a:graphicFrameLocks noChangeAspect="1"/>
          </p:cNvGraphicFramePr>
          <p:nvPr>
            <p:extLst>
              <p:ext uri="{D42A27DB-BD31-4B8C-83A1-F6EECF244321}">
                <p14:modId xmlns:p14="http://schemas.microsoft.com/office/powerpoint/2010/main" val="773070666"/>
              </p:ext>
            </p:extLst>
          </p:nvPr>
        </p:nvGraphicFramePr>
        <p:xfrm>
          <a:off x="2057400" y="990600"/>
          <a:ext cx="2844800" cy="2320925"/>
        </p:xfrm>
        <a:graphic>
          <a:graphicData uri="http://schemas.openxmlformats.org/presentationml/2006/ole">
            <mc:AlternateContent xmlns:mc="http://schemas.openxmlformats.org/markup-compatibility/2006">
              <mc:Choice xmlns:v="urn:schemas-microsoft-com:vml" Requires="v">
                <p:oleObj spid="_x0000_s10259" name="Equation" r:id="rId4" imgW="965200" imgH="787400" progId="Equation.3">
                  <p:embed/>
                </p:oleObj>
              </mc:Choice>
              <mc:Fallback>
                <p:oleObj name="Equation" r:id="rId4" imgW="965200" imgH="787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990600"/>
                        <a:ext cx="28448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0" y="6590498"/>
            <a:ext cx="5697538" cy="307777"/>
          </a:xfrm>
          <a:prstGeom prst="rect">
            <a:avLst/>
          </a:prstGeom>
          <a:noFill/>
        </p:spPr>
        <p:txBody>
          <a:bodyPr wrap="square" rtlCol="0">
            <a:spAutoFit/>
          </a:bodyPr>
          <a:lstStyle/>
          <a:p>
            <a:r>
              <a:rPr lang="en-US" sz="1400" dirty="0" smtClean="0"/>
              <a:t>Adapted from </a:t>
            </a:r>
            <a:r>
              <a:rPr lang="en-US" sz="1400" dirty="0"/>
              <a:t>math.la.asu.edu/~</a:t>
            </a:r>
            <a:r>
              <a:rPr lang="en-US" sz="1400" dirty="0" err="1"/>
              <a:t>kuang</a:t>
            </a:r>
            <a:r>
              <a:rPr lang="en-US" sz="1400" dirty="0"/>
              <a:t>/class/</a:t>
            </a:r>
            <a:r>
              <a:rPr lang="en-US" sz="1400" b="1" dirty="0"/>
              <a:t>toggle</a:t>
            </a:r>
            <a:r>
              <a:rPr lang="en-US" sz="1400" dirty="0"/>
              <a:t>.ppt‎</a:t>
            </a:r>
          </a:p>
        </p:txBody>
      </p:sp>
    </p:spTree>
    <p:extLst>
      <p:ext uri="{BB962C8B-B14F-4D97-AF65-F5344CB8AC3E}">
        <p14:creationId xmlns:p14="http://schemas.microsoft.com/office/powerpoint/2010/main" val="3151677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dirty="0" smtClean="0">
                <a:solidFill>
                  <a:prstClr val="black"/>
                </a:solidFill>
                <a:latin typeface="Rockwell Extra Bold" pitchFamily="18" charset="0"/>
              </a:rPr>
              <a:t>Steady States</a:t>
            </a:r>
            <a:endParaRPr lang="en-US" altLang="en-US" sz="2800" dirty="0">
              <a:solidFill>
                <a:prstClr val="black"/>
              </a:solidFill>
              <a:latin typeface="Rockwell Extra Bold" pitchFamily="18" charset="0"/>
            </a:endParaRPr>
          </a:p>
        </p:txBody>
      </p:sp>
      <p:sp>
        <p:nvSpPr>
          <p:cNvPr id="7" name="TextBox 6"/>
          <p:cNvSpPr txBox="1"/>
          <p:nvPr/>
        </p:nvSpPr>
        <p:spPr>
          <a:xfrm>
            <a:off x="0" y="6590498"/>
            <a:ext cx="5697538" cy="307777"/>
          </a:xfrm>
          <a:prstGeom prst="rect">
            <a:avLst/>
          </a:prstGeom>
          <a:noFill/>
        </p:spPr>
        <p:txBody>
          <a:bodyPr wrap="square" rtlCol="0">
            <a:spAutoFit/>
          </a:bodyPr>
          <a:lstStyle/>
          <a:p>
            <a:r>
              <a:rPr lang="en-US" sz="1400" dirty="0" smtClean="0"/>
              <a:t>Adapted from </a:t>
            </a:r>
            <a:r>
              <a:rPr lang="en-US" sz="1400" dirty="0"/>
              <a:t>math.la.asu.edu/~</a:t>
            </a:r>
            <a:r>
              <a:rPr lang="en-US" sz="1400" dirty="0" err="1"/>
              <a:t>kuang</a:t>
            </a:r>
            <a:r>
              <a:rPr lang="en-US" sz="1400" dirty="0"/>
              <a:t>/class/</a:t>
            </a:r>
            <a:r>
              <a:rPr lang="en-US" sz="1400" b="1" dirty="0"/>
              <a:t>toggle</a:t>
            </a:r>
            <a:r>
              <a:rPr lang="en-US" sz="1400" dirty="0"/>
              <a:t>.ppt‎</a:t>
            </a:r>
          </a:p>
        </p:txBody>
      </p:sp>
      <p:sp>
        <p:nvSpPr>
          <p:cNvPr id="6" name="Rectangle 4"/>
          <p:cNvSpPr txBox="1">
            <a:spLocks noChangeArrowheads="1"/>
          </p:cNvSpPr>
          <p:nvPr/>
        </p:nvSpPr>
        <p:spPr>
          <a:xfrm>
            <a:off x="4724400" y="1524000"/>
            <a:ext cx="3581400" cy="3962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Times" charset="0"/>
              <a:buNone/>
            </a:pPr>
            <a:r>
              <a:rPr lang="en-US" altLang="en-US" sz="2800" dirty="0" smtClean="0">
                <a:latin typeface="Verdana" pitchFamily="34" charset="0"/>
              </a:rPr>
              <a:t>Parameters</a:t>
            </a:r>
          </a:p>
          <a:p>
            <a:pPr>
              <a:lnSpc>
                <a:spcPct val="90000"/>
              </a:lnSpc>
              <a:buFont typeface="Times" charset="0"/>
              <a:buNone/>
            </a:pPr>
            <a:endParaRPr lang="en-US" altLang="en-US" sz="2000" dirty="0" smtClean="0">
              <a:latin typeface="Symbol" pitchFamily="18" charset="2"/>
            </a:endParaRPr>
          </a:p>
          <a:p>
            <a:pPr>
              <a:lnSpc>
                <a:spcPct val="90000"/>
              </a:lnSpc>
              <a:buFont typeface="Times" charset="0"/>
              <a:buNone/>
            </a:pPr>
            <a:r>
              <a:rPr lang="en-US" altLang="en-US" sz="2000" dirty="0" smtClean="0">
                <a:latin typeface="Symbol" pitchFamily="18" charset="2"/>
              </a:rPr>
              <a:t>a</a:t>
            </a:r>
            <a:r>
              <a:rPr lang="en-US" altLang="en-US" sz="2000" baseline="-25000" dirty="0" smtClean="0">
                <a:latin typeface="Verdana" pitchFamily="34" charset="0"/>
              </a:rPr>
              <a:t>1</a:t>
            </a:r>
            <a:r>
              <a:rPr lang="en-US" altLang="en-US" sz="2000" dirty="0" smtClean="0">
                <a:latin typeface="Verdana" pitchFamily="34" charset="0"/>
              </a:rPr>
              <a:t>=</a:t>
            </a:r>
            <a:r>
              <a:rPr lang="en-US" altLang="en-US" sz="2000" dirty="0" smtClean="0">
                <a:latin typeface="Symbol" pitchFamily="18" charset="2"/>
              </a:rPr>
              <a:t>a</a:t>
            </a:r>
            <a:r>
              <a:rPr lang="en-US" altLang="en-US" sz="2000" baseline="-25000" dirty="0" smtClean="0">
                <a:latin typeface="Verdana" pitchFamily="34" charset="0"/>
              </a:rPr>
              <a:t>2</a:t>
            </a:r>
            <a:r>
              <a:rPr lang="en-US" altLang="en-US" sz="2000" dirty="0" smtClean="0">
                <a:latin typeface="Verdana" pitchFamily="34" charset="0"/>
              </a:rPr>
              <a:t>=100</a:t>
            </a:r>
          </a:p>
          <a:p>
            <a:pPr>
              <a:lnSpc>
                <a:spcPct val="90000"/>
              </a:lnSpc>
              <a:buFont typeface="Times" charset="0"/>
              <a:buNone/>
            </a:pPr>
            <a:r>
              <a:rPr lang="en-US" altLang="en-US" sz="2000" dirty="0" smtClean="0">
                <a:latin typeface="Symbol" pitchFamily="18" charset="2"/>
              </a:rPr>
              <a:t>b</a:t>
            </a:r>
            <a:r>
              <a:rPr lang="en-US" altLang="en-US" sz="2000" dirty="0" smtClean="0">
                <a:latin typeface="Verdana" pitchFamily="34" charset="0"/>
              </a:rPr>
              <a:t>=</a:t>
            </a:r>
            <a:r>
              <a:rPr lang="en-US" altLang="en-US" sz="2000" dirty="0" smtClean="0">
                <a:latin typeface="Symbol" pitchFamily="18" charset="2"/>
              </a:rPr>
              <a:t>g</a:t>
            </a:r>
            <a:r>
              <a:rPr lang="en-US" altLang="en-US" sz="2000" dirty="0" smtClean="0">
                <a:latin typeface="Verdana" pitchFamily="34" charset="0"/>
              </a:rPr>
              <a:t>=2 (</a:t>
            </a:r>
            <a:r>
              <a:rPr lang="en-US" altLang="en-US" sz="2000" dirty="0" smtClean="0">
                <a:latin typeface="Symbol" pitchFamily="18" charset="2"/>
              </a:rPr>
              <a:t>b, g&gt;1)</a:t>
            </a:r>
            <a:endParaRPr lang="en-US" altLang="en-US" sz="2000" dirty="0" smtClean="0">
              <a:latin typeface="Verdana" pitchFamily="34" charset="0"/>
            </a:endParaRPr>
          </a:p>
          <a:p>
            <a:pPr>
              <a:lnSpc>
                <a:spcPct val="90000"/>
              </a:lnSpc>
              <a:buFont typeface="Times" charset="0"/>
              <a:buNone/>
            </a:pPr>
            <a:endParaRPr lang="en-US" altLang="en-US" sz="2000" dirty="0" smtClean="0">
              <a:latin typeface="Verdana" pitchFamily="34" charset="0"/>
            </a:endParaRPr>
          </a:p>
          <a:p>
            <a:pPr>
              <a:lnSpc>
                <a:spcPct val="90000"/>
              </a:lnSpc>
            </a:pPr>
            <a:r>
              <a:rPr lang="en-US" altLang="en-US" sz="2000" dirty="0" smtClean="0">
                <a:latin typeface="Verdana" pitchFamily="34" charset="0"/>
              </a:rPr>
              <a:t>three steady states; one unstable, two stable – </a:t>
            </a:r>
            <a:r>
              <a:rPr lang="en-US" altLang="en-US" sz="2000" dirty="0" err="1" smtClean="0">
                <a:latin typeface="Verdana" pitchFamily="34" charset="0"/>
              </a:rPr>
              <a:t>bistability</a:t>
            </a:r>
            <a:endParaRPr lang="en-US" altLang="en-US" sz="2000" dirty="0" smtClean="0">
              <a:latin typeface="Verdana" pitchFamily="34" charset="0"/>
            </a:endParaRPr>
          </a:p>
          <a:p>
            <a:pPr>
              <a:lnSpc>
                <a:spcPct val="90000"/>
              </a:lnSpc>
            </a:pPr>
            <a:r>
              <a:rPr lang="en-US" altLang="en-US" sz="2000" dirty="0" smtClean="0">
                <a:latin typeface="Verdana" pitchFamily="34" charset="0"/>
              </a:rPr>
              <a:t>in the case of </a:t>
            </a:r>
            <a:r>
              <a:rPr lang="en-US" altLang="en-US" sz="2000" dirty="0" smtClean="0">
                <a:latin typeface="Symbol" pitchFamily="18" charset="2"/>
              </a:rPr>
              <a:t>b, g=1</a:t>
            </a:r>
          </a:p>
          <a:p>
            <a:pPr>
              <a:lnSpc>
                <a:spcPct val="90000"/>
              </a:lnSpc>
              <a:buFont typeface="Times" charset="0"/>
              <a:buNone/>
            </a:pPr>
            <a:r>
              <a:rPr lang="en-US" altLang="en-US" sz="2000" dirty="0" smtClean="0">
                <a:latin typeface="Verdana" pitchFamily="34" charset="0"/>
              </a:rPr>
              <a:t>    there is one stable steady state</a:t>
            </a:r>
          </a:p>
          <a:p>
            <a:pPr>
              <a:lnSpc>
                <a:spcPct val="90000"/>
              </a:lnSpc>
            </a:pPr>
            <a:endParaRPr lang="en-US" altLang="en-US" sz="2000" dirty="0" smtClean="0">
              <a:latin typeface="Verdana" pitchFamily="34" charset="0"/>
            </a:endParaRPr>
          </a:p>
          <a:p>
            <a:pPr>
              <a:lnSpc>
                <a:spcPct val="90000"/>
              </a:lnSpc>
            </a:pPr>
            <a:endParaRPr lang="en-US" altLang="en-US" sz="2000" dirty="0">
              <a:latin typeface="Verdana" pitchFamily="34" charset="0"/>
            </a:endParaRPr>
          </a:p>
        </p:txBody>
      </p:sp>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828800"/>
            <a:ext cx="3581400" cy="3686175"/>
          </a:xfrm>
          <a:prstGeom prst="rect">
            <a:avLst/>
          </a:prstGeom>
          <a:noFill/>
          <a:ln w="9525">
            <a:noFill/>
            <a:miter lim="800000"/>
            <a:headEnd/>
            <a:tailEnd/>
          </a:ln>
        </p:spPr>
      </p:pic>
      <p:sp>
        <p:nvSpPr>
          <p:cNvPr id="9" name="Text Box 6"/>
          <p:cNvSpPr txBox="1">
            <a:spLocks noChangeArrowheads="1"/>
          </p:cNvSpPr>
          <p:nvPr/>
        </p:nvSpPr>
        <p:spPr bwMode="auto">
          <a:xfrm>
            <a:off x="1935163" y="1449388"/>
            <a:ext cx="1635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Nullclines</a:t>
            </a:r>
          </a:p>
        </p:txBody>
      </p:sp>
      <p:sp>
        <p:nvSpPr>
          <p:cNvPr id="12" name="Text Box 7"/>
          <p:cNvSpPr txBox="1">
            <a:spLocks noChangeArrowheads="1"/>
          </p:cNvSpPr>
          <p:nvPr/>
        </p:nvSpPr>
        <p:spPr bwMode="auto">
          <a:xfrm>
            <a:off x="2590800" y="5410200"/>
            <a:ext cx="365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x</a:t>
            </a:r>
          </a:p>
        </p:txBody>
      </p:sp>
      <p:sp>
        <p:nvSpPr>
          <p:cNvPr id="13" name="Text Box 8"/>
          <p:cNvSpPr txBox="1">
            <a:spLocks noChangeArrowheads="1"/>
          </p:cNvSpPr>
          <p:nvPr/>
        </p:nvSpPr>
        <p:spPr bwMode="auto">
          <a:xfrm>
            <a:off x="685800" y="3429000"/>
            <a:ext cx="365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y</a:t>
            </a:r>
          </a:p>
        </p:txBody>
      </p:sp>
      <p:sp>
        <p:nvSpPr>
          <p:cNvPr id="14" name="Line 9"/>
          <p:cNvSpPr>
            <a:spLocks noChangeShapeType="1"/>
          </p:cNvSpPr>
          <p:nvPr/>
        </p:nvSpPr>
        <p:spPr bwMode="auto">
          <a:xfrm flipV="1">
            <a:off x="1281113" y="4343400"/>
            <a:ext cx="776287" cy="7921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1"/>
          <p:cNvSpPr>
            <a:spLocks noChangeShapeType="1"/>
          </p:cNvSpPr>
          <p:nvPr/>
        </p:nvSpPr>
        <p:spPr bwMode="auto">
          <a:xfrm>
            <a:off x="3962400" y="4327525"/>
            <a:ext cx="0" cy="930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2"/>
          <p:cNvSpPr>
            <a:spLocks noChangeShapeType="1"/>
          </p:cNvSpPr>
          <p:nvPr/>
        </p:nvSpPr>
        <p:spPr bwMode="auto">
          <a:xfrm flipH="1">
            <a:off x="1143000" y="24384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Text Box 13"/>
          <p:cNvSpPr txBox="1">
            <a:spLocks noChangeArrowheads="1"/>
          </p:cNvSpPr>
          <p:nvPr/>
        </p:nvSpPr>
        <p:spPr bwMode="auto">
          <a:xfrm>
            <a:off x="1905000" y="3886200"/>
            <a:ext cx="128111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unstable</a:t>
            </a:r>
          </a:p>
          <a:p>
            <a:pPr algn="ctr"/>
            <a:r>
              <a:rPr lang="en-US" altLang="en-US" sz="1400"/>
              <a:t>steady state</a:t>
            </a:r>
          </a:p>
        </p:txBody>
      </p:sp>
      <p:sp>
        <p:nvSpPr>
          <p:cNvPr id="18" name="Text Box 14"/>
          <p:cNvSpPr txBox="1">
            <a:spLocks noChangeArrowheads="1"/>
          </p:cNvSpPr>
          <p:nvPr/>
        </p:nvSpPr>
        <p:spPr bwMode="auto">
          <a:xfrm>
            <a:off x="3354388" y="3581400"/>
            <a:ext cx="1281112"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stable</a:t>
            </a:r>
          </a:p>
          <a:p>
            <a:pPr algn="ctr"/>
            <a:r>
              <a:rPr lang="en-US" altLang="en-US" sz="1400"/>
              <a:t>steady state</a:t>
            </a:r>
          </a:p>
          <a:p>
            <a:pPr algn="ctr"/>
            <a:r>
              <a:rPr lang="en-US" altLang="en-US" sz="1400"/>
              <a:t>(Low)</a:t>
            </a:r>
          </a:p>
        </p:txBody>
      </p:sp>
      <p:sp>
        <p:nvSpPr>
          <p:cNvPr id="19" name="Text Box 15"/>
          <p:cNvSpPr txBox="1">
            <a:spLocks noChangeArrowheads="1"/>
          </p:cNvSpPr>
          <p:nvPr/>
        </p:nvSpPr>
        <p:spPr bwMode="auto">
          <a:xfrm>
            <a:off x="2209800" y="2209800"/>
            <a:ext cx="1281113"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stable</a:t>
            </a:r>
          </a:p>
          <a:p>
            <a:pPr algn="ctr"/>
            <a:r>
              <a:rPr lang="en-US" altLang="en-US" sz="1400"/>
              <a:t>steady state</a:t>
            </a:r>
          </a:p>
          <a:p>
            <a:pPr algn="ctr"/>
            <a:r>
              <a:rPr lang="en-US" altLang="en-US" sz="1400"/>
              <a:t>(High)</a:t>
            </a:r>
          </a:p>
        </p:txBody>
      </p:sp>
    </p:spTree>
    <p:custDataLst>
      <p:tags r:id="rId1"/>
    </p:custDataLst>
    <p:extLst>
      <p:ext uri="{BB962C8B-B14F-4D97-AF65-F5344CB8AC3E}">
        <p14:creationId xmlns:p14="http://schemas.microsoft.com/office/powerpoint/2010/main" val="633989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89" y="344853"/>
            <a:ext cx="4408414" cy="2586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9" name="TextBox 4"/>
          <p:cNvSpPr txBox="1">
            <a:spLocks noChangeArrowheads="1"/>
          </p:cNvSpPr>
          <p:nvPr/>
        </p:nvSpPr>
        <p:spPr bwMode="auto">
          <a:xfrm>
            <a:off x="4267200" y="1637872"/>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a:solidFill>
                  <a:prstClr val="black"/>
                </a:solidFill>
                <a:latin typeface="Rockwell Extra Bold" pitchFamily="18" charset="0"/>
              </a:rPr>
              <a:t>The Repressilator</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704672"/>
            <a:ext cx="4800600" cy="4153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12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927100"/>
            <a:ext cx="47053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679700"/>
            <a:ext cx="38322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079500"/>
            <a:ext cx="1752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1079500"/>
            <a:ext cx="762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667000"/>
            <a:ext cx="40259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a:solidFill>
                  <a:prstClr val="black"/>
                </a:solidFill>
                <a:latin typeface="Rockwell Extra Bold" pitchFamily="18" charset="0"/>
              </a:rPr>
              <a:t>The Repressilator</a:t>
            </a:r>
          </a:p>
        </p:txBody>
      </p:sp>
    </p:spTree>
    <p:custDataLst>
      <p:tags r:id="rId1"/>
    </p:custDataLst>
    <p:extLst>
      <p:ext uri="{BB962C8B-B14F-4D97-AF65-F5344CB8AC3E}">
        <p14:creationId xmlns:p14="http://schemas.microsoft.com/office/powerpoint/2010/main" val="2299289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a:solidFill>
                  <a:prstClr val="black"/>
                </a:solidFill>
                <a:latin typeface="Rockwell Extra Bold" pitchFamily="18" charset="0"/>
              </a:rPr>
              <a:t>The Repressilator</a:t>
            </a:r>
          </a:p>
        </p:txBody>
      </p:sp>
      <p:pic>
        <p:nvPicPr>
          <p:cNvPr id="11266" name="Picture 2" descr="http://upload.wikimedia.org/wikipedia/en/0/0b/Repressilator_observations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52475"/>
            <a:ext cx="6326036"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31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solidFill>
                  <a:prstClr val="black"/>
                </a:solidFill>
                <a:latin typeface="Rockwell Extra Bold" pitchFamily="18" charset="0"/>
              </a:rPr>
              <a:t>Constitutive expression</a:t>
            </a:r>
            <a:endParaRPr lang="en-US" sz="2800" i="1" dirty="0">
              <a:solidFill>
                <a:prstClr val="black"/>
              </a:solidFill>
              <a:latin typeface="Rockwell Extra Bold" pitchFamily="18" charset="0"/>
            </a:endParaRPr>
          </a:p>
        </p:txBody>
      </p:sp>
      <p:sp>
        <p:nvSpPr>
          <p:cNvPr id="2" name="TextBox 1"/>
          <p:cNvSpPr txBox="1"/>
          <p:nvPr/>
        </p:nvSpPr>
        <p:spPr>
          <a:xfrm>
            <a:off x="3505200" y="3352800"/>
            <a:ext cx="3505200" cy="2308324"/>
          </a:xfrm>
          <a:prstGeom prst="rect">
            <a:avLst/>
          </a:prstGeom>
          <a:noFill/>
        </p:spPr>
        <p:txBody>
          <a:bodyPr wrap="square" rtlCol="0">
            <a:spAutoFit/>
          </a:bodyPr>
          <a:lstStyle/>
          <a:p>
            <a:r>
              <a:rPr lang="en-US" sz="2400" dirty="0" smtClean="0">
                <a:solidFill>
                  <a:prstClr val="black"/>
                </a:solidFill>
              </a:rPr>
              <a:t>Inverter</a:t>
            </a:r>
          </a:p>
          <a:p>
            <a:r>
              <a:rPr lang="en-US" sz="2400" dirty="0" smtClean="0">
                <a:solidFill>
                  <a:prstClr val="black"/>
                </a:solidFill>
              </a:rPr>
              <a:t>Cascade</a:t>
            </a:r>
          </a:p>
          <a:p>
            <a:r>
              <a:rPr lang="en-US" sz="2400" dirty="0" err="1" smtClean="0">
                <a:solidFill>
                  <a:prstClr val="black"/>
                </a:solidFill>
              </a:rPr>
              <a:t>Autoregulation</a:t>
            </a:r>
            <a:endParaRPr lang="en-US" sz="2400" dirty="0" smtClean="0">
              <a:solidFill>
                <a:prstClr val="black"/>
              </a:solidFill>
            </a:endParaRPr>
          </a:p>
          <a:p>
            <a:r>
              <a:rPr lang="en-US" sz="2400" dirty="0" smtClean="0">
                <a:solidFill>
                  <a:prstClr val="black"/>
                </a:solidFill>
              </a:rPr>
              <a:t>Toggle Switch</a:t>
            </a:r>
          </a:p>
          <a:p>
            <a:r>
              <a:rPr lang="en-US" sz="2400" dirty="0" err="1" smtClean="0">
                <a:solidFill>
                  <a:prstClr val="black"/>
                </a:solidFill>
              </a:rPr>
              <a:t>Repressilator</a:t>
            </a:r>
            <a:endParaRPr lang="en-US" sz="2400" dirty="0" smtClean="0">
              <a:solidFill>
                <a:prstClr val="black"/>
              </a:solidFill>
            </a:endParaRPr>
          </a:p>
          <a:p>
            <a:endParaRPr lang="en-US" sz="2400" dirty="0">
              <a:solidFill>
                <a:prstClr val="black"/>
              </a:solidFill>
            </a:endParaRPr>
          </a:p>
        </p:txBody>
      </p:sp>
      <p:cxnSp>
        <p:nvCxnSpPr>
          <p:cNvPr id="7" name="Straight Connector 6"/>
          <p:cNvCxnSpPr/>
          <p:nvPr/>
        </p:nvCxnSpPr>
        <p:spPr>
          <a:xfrm>
            <a:off x="3505200" y="234315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4191000" y="2076450"/>
            <a:ext cx="914400" cy="533400"/>
          </a:xfrm>
          <a:prstGeom prst="rightArrow">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prstClr val="white">
                    <a:lumMod val="65000"/>
                  </a:prstClr>
                </a:solidFill>
              </a:rPr>
              <a:t>gfp</a:t>
            </a:r>
            <a:endParaRPr lang="en-US" i="1" dirty="0">
              <a:solidFill>
                <a:prstClr val="white">
                  <a:lumMod val="65000"/>
                </a:prstClr>
              </a:solidFill>
            </a:endParaRPr>
          </a:p>
        </p:txBody>
      </p:sp>
      <p:sp>
        <p:nvSpPr>
          <p:cNvPr id="10" name="Bent Arrow 9"/>
          <p:cNvSpPr/>
          <p:nvPr/>
        </p:nvSpPr>
        <p:spPr>
          <a:xfrm>
            <a:off x="3657600" y="1962150"/>
            <a:ext cx="464018" cy="495300"/>
          </a:xfrm>
          <a:prstGeom prst="bentArrow">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prstClr val="white">
                  <a:lumMod val="65000"/>
                </a:prstClr>
              </a:solidFill>
            </a:endParaRPr>
          </a:p>
        </p:txBody>
      </p:sp>
    </p:spTree>
    <p:extLst>
      <p:ext uri="{BB962C8B-B14F-4D97-AF65-F5344CB8AC3E}">
        <p14:creationId xmlns:p14="http://schemas.microsoft.com/office/powerpoint/2010/main" val="2582082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indent="0">
              <a:buNone/>
            </a:pPr>
            <a:r>
              <a:rPr lang="en-US" dirty="0" smtClean="0"/>
              <a:t>Write differential equations for this circuit:</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1454150"/>
            <a:ext cx="6819900" cy="394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669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762000"/>
            <a:ext cx="8229600" cy="5364163"/>
          </a:xfrm>
        </p:spPr>
        <p:txBody>
          <a:bodyPr/>
          <a:lstStyle/>
          <a:p>
            <a:pPr marL="0" indent="0">
              <a:buNone/>
            </a:pPr>
            <a:r>
              <a:rPr lang="en-US" dirty="0" smtClean="0"/>
              <a:t>Write differential equations for this circuit:</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50" y="2209800"/>
            <a:ext cx="6819900" cy="394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3451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676400" y="2211050"/>
            <a:ext cx="6324600" cy="1446550"/>
          </a:xfrm>
          <a:prstGeom prst="rect">
            <a:avLst/>
          </a:prstGeom>
          <a:noFill/>
          <a:ln w="9525">
            <a:noFill/>
            <a:miter lim="800000"/>
            <a:headEnd/>
            <a:tailEnd/>
          </a:ln>
        </p:spPr>
        <p:txBody>
          <a:bodyPr>
            <a:spAutoFit/>
          </a:bodyPr>
          <a:lstStyle/>
          <a:p>
            <a:pPr fontAlgn="base">
              <a:spcBef>
                <a:spcPct val="0"/>
              </a:spcBef>
              <a:spcAft>
                <a:spcPct val="0"/>
              </a:spcAft>
            </a:pPr>
            <a:r>
              <a:rPr lang="en-US" sz="4400" dirty="0" smtClean="0">
                <a:solidFill>
                  <a:prstClr val="white"/>
                </a:solidFill>
                <a:latin typeface="Rockwell Extra Bold" pitchFamily="18" charset="0"/>
                <a:cs typeface="Arial" charset="0"/>
              </a:rPr>
              <a:t>Transcriptional Cascades</a:t>
            </a:r>
            <a:endParaRPr lang="en-US" sz="4400" i="1" dirty="0">
              <a:solidFill>
                <a:prstClr val="white"/>
              </a:solidFill>
              <a:latin typeface="Rockwell Extra Bold" pitchFamily="18" charset="0"/>
              <a:cs typeface="Arial" charset="0"/>
            </a:endParaRPr>
          </a:p>
        </p:txBody>
      </p:sp>
      <p:sp>
        <p:nvSpPr>
          <p:cNvPr id="3" name="Rectangle 4"/>
          <p:cNvSpPr>
            <a:spLocks noChangeArrowheads="1"/>
          </p:cNvSpPr>
          <p:nvPr/>
        </p:nvSpPr>
        <p:spPr bwMode="auto">
          <a:xfrm>
            <a:off x="6400800" y="6172200"/>
            <a:ext cx="191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solidFill>
                  <a:prstClr val="white"/>
                </a:solidFill>
              </a:rPr>
              <a:t>PMID: </a:t>
            </a:r>
            <a:r>
              <a:rPr lang="en-US" altLang="en-US" dirty="0" smtClean="0">
                <a:solidFill>
                  <a:prstClr val="white"/>
                </a:solidFill>
              </a:rPr>
              <a:t>15738412</a:t>
            </a:r>
            <a:endParaRPr lang="en-US" altLang="en-US" dirty="0">
              <a:solidFill>
                <a:prstClr val="white"/>
              </a:solidFill>
            </a:endParaRPr>
          </a:p>
        </p:txBody>
      </p:sp>
    </p:spTree>
    <p:extLst>
      <p:ext uri="{BB962C8B-B14F-4D97-AF65-F5344CB8AC3E}">
        <p14:creationId xmlns:p14="http://schemas.microsoft.com/office/powerpoint/2010/main" val="75659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800100"/>
            <a:ext cx="85915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5"/>
          <p:cNvSpPr>
            <a:spLocks noChangeArrowheads="1"/>
          </p:cNvSpPr>
          <p:nvPr/>
        </p:nvSpPr>
        <p:spPr bwMode="auto">
          <a:xfrm>
            <a:off x="609600" y="228600"/>
            <a:ext cx="830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1600" dirty="0">
                <a:solidFill>
                  <a:prstClr val="black"/>
                </a:solidFill>
              </a:rPr>
              <a:t>Supplementary information:</a:t>
            </a:r>
          </a:p>
          <a:p>
            <a:pPr eaLnBrk="1" fontAlgn="base" hangingPunct="1">
              <a:spcBef>
                <a:spcPct val="0"/>
              </a:spcBef>
              <a:spcAft>
                <a:spcPct val="0"/>
              </a:spcAft>
            </a:pPr>
            <a:r>
              <a:rPr lang="en-US" altLang="en-US" sz="1600" dirty="0">
                <a:solidFill>
                  <a:prstClr val="black"/>
                </a:solidFill>
              </a:rPr>
              <a:t>http://www.ncbi.nlm.nih.gov/pmc/articles/PMC552778/bin/pnas_102_10_3581__.html#F1</a:t>
            </a:r>
          </a:p>
        </p:txBody>
      </p:sp>
    </p:spTree>
    <p:extLst>
      <p:ext uri="{BB962C8B-B14F-4D97-AF65-F5344CB8AC3E}">
        <p14:creationId xmlns:p14="http://schemas.microsoft.com/office/powerpoint/2010/main" val="2284057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2800">
                <a:solidFill>
                  <a:prstClr val="black"/>
                </a:solidFill>
                <a:latin typeface="Rockwell Extra Bold" pitchFamily="18" charset="0"/>
              </a:rPr>
              <a:t>Cascades of inverters</a:t>
            </a:r>
            <a:endParaRPr lang="en-US" altLang="en-US" sz="2800" i="1">
              <a:solidFill>
                <a:prstClr val="black"/>
              </a:solidFill>
              <a:latin typeface="Rockwell Extra Bold" pitchFamily="18" charset="0"/>
            </a:endParaRPr>
          </a:p>
        </p:txBody>
      </p:sp>
      <p:sp>
        <p:nvSpPr>
          <p:cNvPr id="9219" name="Rectangle 9"/>
          <p:cNvSpPr>
            <a:spLocks noChangeArrowheads="1"/>
          </p:cNvSpPr>
          <p:nvPr/>
        </p:nvSpPr>
        <p:spPr bwMode="auto">
          <a:xfrm>
            <a:off x="762000" y="914400"/>
            <a:ext cx="7620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buFont typeface="Wingdings" pitchFamily="2" charset="2"/>
              <a:buChar char="§"/>
            </a:pPr>
            <a:r>
              <a:rPr lang="en-US" altLang="en-US">
                <a:solidFill>
                  <a:srgbClr val="262626"/>
                </a:solidFill>
              </a:rPr>
              <a:t>Analyzing the effect of a cascade of inverters on the transfer function for a genetic circuit</a:t>
            </a: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57400"/>
            <a:ext cx="794385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7166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altLang="en-US" sz="2800">
                <a:solidFill>
                  <a:prstClr val="black"/>
                </a:solidFill>
                <a:latin typeface="Rockwell Extra Bold" pitchFamily="18" charset="0"/>
              </a:rPr>
              <a:t>Role of secondary structure</a:t>
            </a:r>
            <a:endParaRPr lang="en-US" altLang="en-US" sz="2800" i="1">
              <a:solidFill>
                <a:prstClr val="black"/>
              </a:solidFill>
              <a:latin typeface="Rockwell Extra Bold" pitchFamily="18" charset="0"/>
            </a:endParaRPr>
          </a:p>
        </p:txBody>
      </p:sp>
      <p:sp>
        <p:nvSpPr>
          <p:cNvPr id="10243" name="Rectangle 9"/>
          <p:cNvSpPr>
            <a:spLocks noChangeArrowheads="1"/>
          </p:cNvSpPr>
          <p:nvPr/>
        </p:nvSpPr>
        <p:spPr bwMode="auto">
          <a:xfrm>
            <a:off x="690622" y="4237328"/>
            <a:ext cx="7620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buFont typeface="Wingdings" pitchFamily="2" charset="2"/>
              <a:buChar char="§"/>
            </a:pPr>
            <a:r>
              <a:rPr lang="en-US" altLang="en-US" dirty="0" smtClean="0">
                <a:solidFill>
                  <a:srgbClr val="262626"/>
                </a:solidFill>
              </a:rPr>
              <a:t>Odd numbers invert, even numbers are monotonically increasing</a:t>
            </a:r>
          </a:p>
          <a:p>
            <a:pPr eaLnBrk="1" fontAlgn="base" hangingPunct="1">
              <a:spcBef>
                <a:spcPct val="0"/>
              </a:spcBef>
              <a:spcAft>
                <a:spcPct val="0"/>
              </a:spcAft>
              <a:buFont typeface="Wingdings" pitchFamily="2" charset="2"/>
              <a:buChar char="§"/>
            </a:pPr>
            <a:r>
              <a:rPr lang="en-US" altLang="en-US" dirty="0" smtClean="0">
                <a:solidFill>
                  <a:srgbClr val="262626"/>
                </a:solidFill>
              </a:rPr>
              <a:t>The </a:t>
            </a:r>
            <a:r>
              <a:rPr lang="en-US" altLang="en-US" dirty="0">
                <a:solidFill>
                  <a:srgbClr val="262626"/>
                </a:solidFill>
              </a:rPr>
              <a:t>transfer function for each circuit </a:t>
            </a:r>
            <a:r>
              <a:rPr lang="en-US" altLang="en-US" dirty="0" err="1">
                <a:solidFill>
                  <a:srgbClr val="262626"/>
                </a:solidFill>
              </a:rPr>
              <a:t>wrt</a:t>
            </a:r>
            <a:r>
              <a:rPr lang="en-US" altLang="en-US" dirty="0">
                <a:solidFill>
                  <a:srgbClr val="262626"/>
                </a:solidFill>
              </a:rPr>
              <a:t> inducer concentration becomes sharper with more </a:t>
            </a:r>
            <a:r>
              <a:rPr lang="en-US" altLang="en-US" dirty="0" smtClean="0">
                <a:solidFill>
                  <a:srgbClr val="262626"/>
                </a:solidFill>
              </a:rPr>
              <a:t>stages</a:t>
            </a:r>
          </a:p>
          <a:p>
            <a:pPr eaLnBrk="1" fontAlgn="base" hangingPunct="1">
              <a:spcBef>
                <a:spcPct val="0"/>
              </a:spcBef>
              <a:spcAft>
                <a:spcPct val="0"/>
              </a:spcAft>
              <a:buFont typeface="Wingdings" pitchFamily="2" charset="2"/>
              <a:buChar char="§"/>
            </a:pPr>
            <a:r>
              <a:rPr lang="en-US" altLang="en-US" dirty="0" smtClean="0">
                <a:solidFill>
                  <a:srgbClr val="262626"/>
                </a:solidFill>
              </a:rPr>
              <a:t>Population </a:t>
            </a:r>
            <a:r>
              <a:rPr lang="en-US" altLang="en-US" dirty="0">
                <a:solidFill>
                  <a:srgbClr val="262626"/>
                </a:solidFill>
              </a:rPr>
              <a:t>heterogeneity at </a:t>
            </a:r>
            <a:r>
              <a:rPr lang="en-US" altLang="en-US" dirty="0" err="1">
                <a:solidFill>
                  <a:srgbClr val="262626"/>
                </a:solidFill>
              </a:rPr>
              <a:t>intermediaary</a:t>
            </a:r>
            <a:r>
              <a:rPr lang="en-US" altLang="en-US" dirty="0">
                <a:solidFill>
                  <a:srgbClr val="262626"/>
                </a:solidFill>
              </a:rPr>
              <a:t> concentrations also increases due to noise </a:t>
            </a:r>
            <a:r>
              <a:rPr lang="en-US" altLang="en-US" dirty="0" smtClean="0">
                <a:solidFill>
                  <a:srgbClr val="262626"/>
                </a:solidFill>
              </a:rPr>
              <a:t>amplification</a:t>
            </a:r>
          </a:p>
          <a:p>
            <a:pPr eaLnBrk="1" fontAlgn="base" hangingPunct="1">
              <a:spcBef>
                <a:spcPct val="0"/>
              </a:spcBef>
              <a:spcAft>
                <a:spcPct val="0"/>
              </a:spcAft>
              <a:buFont typeface="Wingdings" pitchFamily="2" charset="2"/>
              <a:buChar char="§"/>
            </a:pPr>
            <a:r>
              <a:rPr lang="en-US" altLang="en-US" dirty="0" smtClean="0">
                <a:solidFill>
                  <a:srgbClr val="262626"/>
                </a:solidFill>
              </a:rPr>
              <a:t>Response </a:t>
            </a:r>
            <a:r>
              <a:rPr lang="en-US" altLang="en-US" dirty="0">
                <a:solidFill>
                  <a:srgbClr val="262626"/>
                </a:solidFill>
              </a:rPr>
              <a:t>time heterogeneity also increases with more stages</a:t>
            </a: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66800"/>
            <a:ext cx="581025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961049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762000"/>
            <a:ext cx="8229600" cy="5364163"/>
          </a:xfrm>
        </p:spPr>
        <p:txBody>
          <a:bodyPr/>
          <a:lstStyle/>
          <a:p>
            <a:pPr marL="0" indent="0">
              <a:buNone/>
            </a:pPr>
            <a:r>
              <a:rPr lang="en-US" dirty="0" smtClean="0"/>
              <a:t>Are </a:t>
            </a:r>
            <a:r>
              <a:rPr lang="en-US" dirty="0" err="1" smtClean="0"/>
              <a:t>bistability</a:t>
            </a:r>
            <a:r>
              <a:rPr lang="en-US" dirty="0" smtClean="0"/>
              <a:t> and noise intrinsically related to one another?</a:t>
            </a:r>
            <a:endParaRPr lang="en-US" dirty="0"/>
          </a:p>
        </p:txBody>
      </p:sp>
    </p:spTree>
    <p:extLst>
      <p:ext uri="{BB962C8B-B14F-4D97-AF65-F5344CB8AC3E}">
        <p14:creationId xmlns:p14="http://schemas.microsoft.com/office/powerpoint/2010/main" val="689602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676400" y="2211050"/>
            <a:ext cx="6324600" cy="1446550"/>
          </a:xfrm>
          <a:prstGeom prst="rect">
            <a:avLst/>
          </a:prstGeom>
          <a:noFill/>
          <a:ln w="9525">
            <a:noFill/>
            <a:miter lim="800000"/>
            <a:headEnd/>
            <a:tailEnd/>
          </a:ln>
        </p:spPr>
        <p:txBody>
          <a:bodyPr>
            <a:spAutoFit/>
          </a:bodyPr>
          <a:lstStyle/>
          <a:p>
            <a:pPr fontAlgn="base">
              <a:spcBef>
                <a:spcPct val="0"/>
              </a:spcBef>
              <a:spcAft>
                <a:spcPct val="0"/>
              </a:spcAft>
            </a:pPr>
            <a:r>
              <a:rPr lang="en-US" sz="4400" dirty="0" smtClean="0">
                <a:solidFill>
                  <a:prstClr val="white"/>
                </a:solidFill>
                <a:latin typeface="Rockwell Extra Bold" pitchFamily="18" charset="0"/>
                <a:cs typeface="Arial" charset="0"/>
              </a:rPr>
              <a:t>Negative </a:t>
            </a:r>
            <a:r>
              <a:rPr lang="en-US" sz="4400" dirty="0" err="1" smtClean="0">
                <a:solidFill>
                  <a:prstClr val="white"/>
                </a:solidFill>
                <a:latin typeface="Rockwell Extra Bold" pitchFamily="18" charset="0"/>
                <a:cs typeface="Arial" charset="0"/>
              </a:rPr>
              <a:t>Autoregulation</a:t>
            </a:r>
            <a:endParaRPr lang="en-US" sz="4400" i="1" dirty="0">
              <a:solidFill>
                <a:prstClr val="white"/>
              </a:solidFill>
              <a:latin typeface="Rockwell Extra Bold" pitchFamily="18" charset="0"/>
              <a:cs typeface="Arial" charset="0"/>
            </a:endParaRPr>
          </a:p>
        </p:txBody>
      </p:sp>
      <p:sp>
        <p:nvSpPr>
          <p:cNvPr id="3" name="Rectangle 4"/>
          <p:cNvSpPr>
            <a:spLocks noChangeArrowheads="1"/>
          </p:cNvSpPr>
          <p:nvPr/>
        </p:nvSpPr>
        <p:spPr bwMode="auto">
          <a:xfrm>
            <a:off x="6400800" y="6172200"/>
            <a:ext cx="191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solidFill>
                  <a:schemeClr val="bg1"/>
                </a:solidFill>
              </a:rPr>
              <a:t>PMID: 12417193</a:t>
            </a:r>
          </a:p>
        </p:txBody>
      </p:sp>
    </p:spTree>
    <p:extLst>
      <p:ext uri="{BB962C8B-B14F-4D97-AF65-F5344CB8AC3E}">
        <p14:creationId xmlns:p14="http://schemas.microsoft.com/office/powerpoint/2010/main" val="3804311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7200"/>
            <a:ext cx="7239000"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9549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a:latin typeface="Rockwell Extra Bold" pitchFamily="18" charset="0"/>
              </a:rPr>
              <a:t>Negative autoregulation comparison</a:t>
            </a:r>
            <a:endParaRPr lang="en-US" altLang="en-US" sz="2800" i="1">
              <a:latin typeface="Rockwell Extra Bold" pitchFamily="18" charset="0"/>
            </a:endParaRPr>
          </a:p>
        </p:txBody>
      </p:sp>
      <p:sp>
        <p:nvSpPr>
          <p:cNvPr id="4099" name="Rectangle 9"/>
          <p:cNvSpPr>
            <a:spLocks noChangeArrowheads="1"/>
          </p:cNvSpPr>
          <p:nvPr/>
        </p:nvSpPr>
        <p:spPr bwMode="auto">
          <a:xfrm>
            <a:off x="685800" y="2971800"/>
            <a:ext cx="7620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Wingdings" pitchFamily="2" charset="2"/>
              <a:buChar char="§"/>
            </a:pPr>
            <a:endParaRPr lang="en-US" altLang="en-US" dirty="0">
              <a:solidFill>
                <a:srgbClr val="262626"/>
              </a:solidFill>
            </a:endParaRPr>
          </a:p>
          <a:p>
            <a:pPr eaLnBrk="1" hangingPunct="1">
              <a:buFont typeface="Wingdings" pitchFamily="2" charset="2"/>
              <a:buChar char="§"/>
            </a:pPr>
            <a:r>
              <a:rPr lang="en-US" altLang="en-US" dirty="0">
                <a:solidFill>
                  <a:srgbClr val="262626"/>
                </a:solidFill>
              </a:rPr>
              <a:t>In first, </a:t>
            </a:r>
            <a:r>
              <a:rPr lang="en-US" altLang="en-US" dirty="0" err="1">
                <a:solidFill>
                  <a:srgbClr val="262626"/>
                </a:solidFill>
              </a:rPr>
              <a:t>tetR</a:t>
            </a:r>
            <a:r>
              <a:rPr lang="en-US" altLang="en-US" dirty="0">
                <a:solidFill>
                  <a:srgbClr val="262626"/>
                </a:solidFill>
              </a:rPr>
              <a:t> is provided in trans; in second </a:t>
            </a:r>
            <a:r>
              <a:rPr lang="en-US" altLang="en-US" dirty="0" err="1">
                <a:solidFill>
                  <a:srgbClr val="262626"/>
                </a:solidFill>
              </a:rPr>
              <a:t>tetR</a:t>
            </a:r>
            <a:r>
              <a:rPr lang="en-US" altLang="en-US" dirty="0">
                <a:solidFill>
                  <a:srgbClr val="262626"/>
                </a:solidFill>
              </a:rPr>
              <a:t> is under </a:t>
            </a:r>
            <a:r>
              <a:rPr lang="en-US" altLang="en-US" dirty="0" err="1">
                <a:solidFill>
                  <a:srgbClr val="262626"/>
                </a:solidFill>
              </a:rPr>
              <a:t>Ptet</a:t>
            </a:r>
            <a:endParaRPr lang="en-US" altLang="en-US" dirty="0">
              <a:solidFill>
                <a:srgbClr val="262626"/>
              </a:solidFill>
            </a:endParaRPr>
          </a:p>
          <a:p>
            <a:pPr eaLnBrk="1" hangingPunct="1">
              <a:buFont typeface="Wingdings" pitchFamily="2" charset="2"/>
              <a:buChar char="§"/>
            </a:pPr>
            <a:endParaRPr lang="en-US" altLang="en-US" dirty="0" smtClean="0">
              <a:solidFill>
                <a:srgbClr val="262626"/>
              </a:solidFill>
            </a:endParaRPr>
          </a:p>
          <a:p>
            <a:pPr eaLnBrk="1" hangingPunct="1">
              <a:buFont typeface="Wingdings" pitchFamily="2" charset="2"/>
              <a:buChar char="§"/>
            </a:pPr>
            <a:r>
              <a:rPr lang="en-US" altLang="en-US" dirty="0" smtClean="0">
                <a:solidFill>
                  <a:srgbClr val="262626"/>
                </a:solidFill>
              </a:rPr>
              <a:t>Negative feedback </a:t>
            </a:r>
            <a:r>
              <a:rPr lang="en-US" altLang="en-US" dirty="0">
                <a:solidFill>
                  <a:srgbClr val="262626"/>
                </a:solidFill>
              </a:rPr>
              <a:t>is a very common </a:t>
            </a:r>
            <a:r>
              <a:rPr lang="en-US" altLang="en-US" dirty="0" smtClean="0">
                <a:solidFill>
                  <a:srgbClr val="262626"/>
                </a:solidFill>
              </a:rPr>
              <a:t>motif for TF-coding genes</a:t>
            </a:r>
          </a:p>
          <a:p>
            <a:pPr eaLnBrk="1" hangingPunct="1">
              <a:buFont typeface="Wingdings" pitchFamily="2" charset="2"/>
              <a:buChar char="§"/>
            </a:pPr>
            <a:endParaRPr lang="en-US" altLang="en-US" dirty="0" smtClean="0">
              <a:solidFill>
                <a:srgbClr val="262626"/>
              </a:solidFill>
            </a:endParaRPr>
          </a:p>
          <a:p>
            <a:pPr eaLnBrk="1" hangingPunct="1">
              <a:buFont typeface="Wingdings" pitchFamily="2" charset="2"/>
              <a:buChar char="§"/>
            </a:pPr>
            <a:r>
              <a:rPr lang="en-US" altLang="en-US" dirty="0" smtClean="0">
                <a:solidFill>
                  <a:srgbClr val="262626"/>
                </a:solidFill>
              </a:rPr>
              <a:t>Comparing </a:t>
            </a:r>
            <a:r>
              <a:rPr lang="en-US" altLang="en-US" dirty="0">
                <a:solidFill>
                  <a:srgbClr val="262626"/>
                </a:solidFill>
              </a:rPr>
              <a:t>the rise </a:t>
            </a:r>
            <a:r>
              <a:rPr lang="en-US" altLang="en-US" dirty="0" smtClean="0">
                <a:solidFill>
                  <a:srgbClr val="262626"/>
                </a:solidFill>
              </a:rPr>
              <a:t>time with </a:t>
            </a:r>
            <a:r>
              <a:rPr lang="en-US" altLang="en-US" dirty="0">
                <a:solidFill>
                  <a:srgbClr val="262626"/>
                </a:solidFill>
              </a:rPr>
              <a:t>and without negative </a:t>
            </a:r>
            <a:r>
              <a:rPr lang="en-US" altLang="en-US" dirty="0" smtClean="0">
                <a:solidFill>
                  <a:srgbClr val="262626"/>
                </a:solidFill>
              </a:rPr>
              <a:t>feedback</a:t>
            </a:r>
          </a:p>
          <a:p>
            <a:pPr eaLnBrk="1" hangingPunct="1">
              <a:buFont typeface="Wingdings" pitchFamily="2" charset="2"/>
              <a:buChar char="§"/>
            </a:pPr>
            <a:endParaRPr lang="en-US" altLang="en-US" dirty="0">
              <a:solidFill>
                <a:srgbClr val="262626"/>
              </a:solidFill>
            </a:endParaRPr>
          </a:p>
          <a:p>
            <a:pPr eaLnBrk="1" hangingPunct="1">
              <a:buFont typeface="Wingdings" pitchFamily="2" charset="2"/>
              <a:buChar char="§"/>
            </a:pPr>
            <a:r>
              <a:rPr lang="en-US" altLang="en-US" dirty="0" smtClean="0">
                <a:solidFill>
                  <a:srgbClr val="262626"/>
                </a:solidFill>
              </a:rPr>
              <a:t>Model </a:t>
            </a:r>
            <a:r>
              <a:rPr lang="en-US" altLang="en-US" dirty="0">
                <a:solidFill>
                  <a:srgbClr val="262626"/>
                </a:solidFill>
              </a:rPr>
              <a:t>the two circuits and compute rise </a:t>
            </a:r>
            <a:r>
              <a:rPr lang="en-US" altLang="en-US" dirty="0" smtClean="0">
                <a:solidFill>
                  <a:srgbClr val="262626"/>
                </a:solidFill>
              </a:rPr>
              <a:t>time</a:t>
            </a:r>
          </a:p>
          <a:p>
            <a:pPr eaLnBrk="1" hangingPunct="1">
              <a:buFont typeface="Wingdings" pitchFamily="2" charset="2"/>
              <a:buChar char="§"/>
            </a:pPr>
            <a:endParaRPr lang="en-US" altLang="en-US" dirty="0" smtClean="0">
              <a:solidFill>
                <a:srgbClr val="262626"/>
              </a:solidFill>
            </a:endParaRPr>
          </a:p>
          <a:p>
            <a:pPr eaLnBrk="1" hangingPunct="1">
              <a:buFont typeface="Wingdings" pitchFamily="2" charset="2"/>
              <a:buChar char="§"/>
            </a:pPr>
            <a:r>
              <a:rPr lang="en-US" altLang="en-US" dirty="0" smtClean="0">
                <a:solidFill>
                  <a:srgbClr val="262626"/>
                </a:solidFill>
              </a:rPr>
              <a:t>Build </a:t>
            </a:r>
            <a:r>
              <a:rPr lang="en-US" altLang="en-US" dirty="0">
                <a:solidFill>
                  <a:srgbClr val="262626"/>
                </a:solidFill>
              </a:rPr>
              <a:t>the two circuits and follow single </a:t>
            </a:r>
            <a:r>
              <a:rPr lang="en-US" altLang="en-US" dirty="0" smtClean="0">
                <a:solidFill>
                  <a:srgbClr val="262626"/>
                </a:solidFill>
              </a:rPr>
              <a:t>cells</a:t>
            </a:r>
            <a:endParaRPr lang="en-US" altLang="en-US" dirty="0">
              <a:solidFill>
                <a:srgbClr val="262626"/>
              </a:solidFill>
            </a:endParaRPr>
          </a:p>
          <a:p>
            <a:pPr eaLnBrk="1" hangingPunct="1">
              <a:buFont typeface="Wingdings" pitchFamily="2" charset="2"/>
              <a:buChar char="§"/>
            </a:pPr>
            <a:endParaRPr lang="en-US" altLang="en-US" dirty="0">
              <a:solidFill>
                <a:srgbClr val="262626"/>
              </a:solidFill>
            </a:endParaRPr>
          </a:p>
        </p:txBody>
      </p:sp>
      <p:pic>
        <p:nvPicPr>
          <p:cNvPr id="410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857250"/>
            <a:ext cx="3509963"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2438" y="981075"/>
            <a:ext cx="3509962"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930260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solidFill>
                  <a:prstClr val="black"/>
                </a:solidFill>
                <a:latin typeface="Rockwell Extra Bold" pitchFamily="18" charset="0"/>
              </a:rPr>
              <a:t>The Inverter</a:t>
            </a:r>
            <a:endParaRPr lang="en-US" sz="2800" i="1" dirty="0">
              <a:solidFill>
                <a:prstClr val="black"/>
              </a:solidFill>
              <a:latin typeface="Rockwell Extra Bold" pitchFamily="18" charset="0"/>
            </a:endParaRPr>
          </a:p>
        </p:txBody>
      </p:sp>
      <p:cxnSp>
        <p:nvCxnSpPr>
          <p:cNvPr id="3" name="Straight Connector 2"/>
          <p:cNvCxnSpPr/>
          <p:nvPr/>
        </p:nvCxnSpPr>
        <p:spPr>
          <a:xfrm>
            <a:off x="2293267" y="3704622"/>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ight Arrow 3"/>
          <p:cNvSpPr/>
          <p:nvPr/>
        </p:nvSpPr>
        <p:spPr>
          <a:xfrm>
            <a:off x="2979067" y="3437922"/>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prstClr val="white"/>
                </a:solidFill>
              </a:rPr>
              <a:t>r</a:t>
            </a:r>
            <a:endParaRPr lang="en-US" i="1" dirty="0">
              <a:solidFill>
                <a:prstClr val="white"/>
              </a:solidFill>
            </a:endParaRPr>
          </a:p>
        </p:txBody>
      </p:sp>
      <p:sp>
        <p:nvSpPr>
          <p:cNvPr id="8" name="Bent Arrow 7"/>
          <p:cNvSpPr/>
          <p:nvPr/>
        </p:nvSpPr>
        <p:spPr>
          <a:xfrm>
            <a:off x="2445667" y="3323622"/>
            <a:ext cx="464018" cy="495300"/>
          </a:xfrm>
          <a:prstGeom prst="bentArrow">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chemeClr val="bg1">
                  <a:lumMod val="65000"/>
                </a:schemeClr>
              </a:solidFill>
            </a:endParaRPr>
          </a:p>
        </p:txBody>
      </p:sp>
      <p:cxnSp>
        <p:nvCxnSpPr>
          <p:cNvPr id="7" name="Straight Connector 6"/>
          <p:cNvCxnSpPr/>
          <p:nvPr/>
        </p:nvCxnSpPr>
        <p:spPr>
          <a:xfrm>
            <a:off x="4579267" y="3723672"/>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5265067" y="3456972"/>
            <a:ext cx="914400" cy="533400"/>
          </a:xfrm>
          <a:prstGeom prst="rightArrow">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bg1">
                    <a:lumMod val="65000"/>
                  </a:schemeClr>
                </a:solidFill>
              </a:rPr>
              <a:t>gfp</a:t>
            </a:r>
            <a:endParaRPr lang="en-US" i="1" dirty="0">
              <a:solidFill>
                <a:schemeClr val="bg1">
                  <a:lumMod val="65000"/>
                </a:schemeClr>
              </a:solidFill>
            </a:endParaRPr>
          </a:p>
        </p:txBody>
      </p:sp>
      <p:sp>
        <p:nvSpPr>
          <p:cNvPr id="10" name="Bent Arrow 9"/>
          <p:cNvSpPr/>
          <p:nvPr/>
        </p:nvSpPr>
        <p:spPr>
          <a:xfrm>
            <a:off x="4731667" y="3342672"/>
            <a:ext cx="464018" cy="4953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5" name="Freeform 4"/>
          <p:cNvSpPr/>
          <p:nvPr/>
        </p:nvSpPr>
        <p:spPr>
          <a:xfrm>
            <a:off x="3230261" y="2265744"/>
            <a:ext cx="554661" cy="983848"/>
          </a:xfrm>
          <a:custGeom>
            <a:avLst/>
            <a:gdLst>
              <a:gd name="connsiteX0" fmla="*/ 56949 w 554661"/>
              <a:gd name="connsiteY0" fmla="*/ 983848 h 983848"/>
              <a:gd name="connsiteX1" fmla="*/ 45374 w 554661"/>
              <a:gd name="connsiteY1" fmla="*/ 370390 h 983848"/>
              <a:gd name="connsiteX2" fmla="*/ 554661 w 554661"/>
              <a:gd name="connsiteY2" fmla="*/ 0 h 983848"/>
            </a:gdLst>
            <a:ahLst/>
            <a:cxnLst>
              <a:cxn ang="0">
                <a:pos x="connsiteX0" y="connsiteY0"/>
              </a:cxn>
              <a:cxn ang="0">
                <a:pos x="connsiteX1" y="connsiteY1"/>
              </a:cxn>
              <a:cxn ang="0">
                <a:pos x="connsiteX2" y="connsiteY2"/>
              </a:cxn>
            </a:cxnLst>
            <a:rect l="l" t="t" r="r" b="b"/>
            <a:pathLst>
              <a:path w="554661" h="983848">
                <a:moveTo>
                  <a:pt x="56949" y="983848"/>
                </a:moveTo>
                <a:cubicBezTo>
                  <a:pt x="9685" y="759106"/>
                  <a:pt x="-37578" y="534365"/>
                  <a:pt x="45374" y="370390"/>
                </a:cubicBezTo>
                <a:cubicBezTo>
                  <a:pt x="128326" y="206415"/>
                  <a:pt x="341493" y="103207"/>
                  <a:pt x="554661"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p:cNvSpPr/>
          <p:nvPr/>
        </p:nvSpPr>
        <p:spPr>
          <a:xfrm>
            <a:off x="3962400" y="1932972"/>
            <a:ext cx="616867" cy="61686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11" name="Freeform 10"/>
          <p:cNvSpPr/>
          <p:nvPr/>
        </p:nvSpPr>
        <p:spPr>
          <a:xfrm>
            <a:off x="4653023" y="2323618"/>
            <a:ext cx="339042" cy="915364"/>
          </a:xfrm>
          <a:custGeom>
            <a:avLst/>
            <a:gdLst>
              <a:gd name="connsiteX0" fmla="*/ 0 w 339042"/>
              <a:gd name="connsiteY0" fmla="*/ 0 h 891250"/>
              <a:gd name="connsiteX1" fmla="*/ 312516 w 339042"/>
              <a:gd name="connsiteY1" fmla="*/ 509286 h 891250"/>
              <a:gd name="connsiteX2" fmla="*/ 300942 w 339042"/>
              <a:gd name="connsiteY2" fmla="*/ 891250 h 891250"/>
            </a:gdLst>
            <a:ahLst/>
            <a:cxnLst>
              <a:cxn ang="0">
                <a:pos x="connsiteX0" y="connsiteY0"/>
              </a:cxn>
              <a:cxn ang="0">
                <a:pos x="connsiteX1" y="connsiteY1"/>
              </a:cxn>
              <a:cxn ang="0">
                <a:pos x="connsiteX2" y="connsiteY2"/>
              </a:cxn>
            </a:cxnLst>
            <a:rect l="l" t="t" r="r" b="b"/>
            <a:pathLst>
              <a:path w="339042" h="891250">
                <a:moveTo>
                  <a:pt x="0" y="0"/>
                </a:moveTo>
                <a:cubicBezTo>
                  <a:pt x="131179" y="180372"/>
                  <a:pt x="262359" y="360744"/>
                  <a:pt x="312516" y="509286"/>
                </a:cubicBezTo>
                <a:cubicBezTo>
                  <a:pt x="362673" y="657828"/>
                  <a:pt x="331807" y="774539"/>
                  <a:pt x="300942" y="8912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4876800" y="3228372"/>
            <a:ext cx="152400" cy="2122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824951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a:latin typeface="Rockwell Extra Bold" pitchFamily="18" charset="0"/>
              </a:rPr>
              <a:t>The comparison</a:t>
            </a:r>
            <a:endParaRPr lang="en-US" altLang="en-US" sz="2800" i="1">
              <a:latin typeface="Rockwell Extra Bold" pitchFamily="18"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209" y="1494804"/>
            <a:ext cx="3283220" cy="1048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37" y="3467686"/>
            <a:ext cx="76962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937" y="4324643"/>
            <a:ext cx="769620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937" y="5562600"/>
            <a:ext cx="76962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268" y="933036"/>
            <a:ext cx="4335532"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8033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a:latin typeface="Rockwell Extra Bold" pitchFamily="18" charset="0"/>
              </a:rPr>
              <a:t>The comparison</a:t>
            </a:r>
            <a:endParaRPr lang="en-US" altLang="en-US" sz="2800" i="1">
              <a:latin typeface="Rockwell Extra Bold" pitchFamily="18" charset="0"/>
            </a:endParaRPr>
          </a:p>
        </p:txBody>
      </p:sp>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 y="914400"/>
            <a:ext cx="4335532" cy="1904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3209" y="1494804"/>
            <a:ext cx="3283220" cy="1048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737" y="2895600"/>
            <a:ext cx="21621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737" y="3724275"/>
            <a:ext cx="778192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7859" y="4521737"/>
            <a:ext cx="18002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7275" y="5029200"/>
            <a:ext cx="76295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7275" y="6009103"/>
            <a:ext cx="762952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16255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ChangeArrowheads="1"/>
          </p:cNvSpPr>
          <p:nvPr/>
        </p:nvSpPr>
        <p:spPr bwMode="auto">
          <a:xfrm>
            <a:off x="696424" y="2901077"/>
            <a:ext cx="7620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buFont typeface="Wingdings" pitchFamily="2" charset="2"/>
              <a:buChar char="§"/>
            </a:pPr>
            <a:r>
              <a:rPr lang="en-US" altLang="en-US" dirty="0">
                <a:solidFill>
                  <a:srgbClr val="262626"/>
                </a:solidFill>
              </a:rPr>
              <a:t>The parameters of the two designs can be set to achieve an equal </a:t>
            </a:r>
            <a:r>
              <a:rPr lang="en-US" altLang="en-US" dirty="0" smtClean="0">
                <a:solidFill>
                  <a:srgbClr val="262626"/>
                </a:solidFill>
              </a:rPr>
              <a:t>steady-state by </a:t>
            </a:r>
            <a:r>
              <a:rPr lang="en-US" altLang="en-US" dirty="0">
                <a:solidFill>
                  <a:srgbClr val="262626"/>
                </a:solidFill>
              </a:rPr>
              <a:t>assigning a relatively weak promoter to the unrepressed circuit and a strong promoter to the </a:t>
            </a:r>
            <a:r>
              <a:rPr lang="en-US" altLang="en-US" dirty="0" err="1">
                <a:solidFill>
                  <a:srgbClr val="262626"/>
                </a:solidFill>
              </a:rPr>
              <a:t>autorepressed</a:t>
            </a:r>
            <a:r>
              <a:rPr lang="en-US" altLang="en-US" dirty="0">
                <a:solidFill>
                  <a:srgbClr val="262626"/>
                </a:solidFill>
              </a:rPr>
              <a:t> </a:t>
            </a:r>
            <a:r>
              <a:rPr lang="en-US" altLang="en-US" dirty="0" smtClean="0">
                <a:solidFill>
                  <a:srgbClr val="262626"/>
                </a:solidFill>
              </a:rPr>
              <a:t>circuit</a:t>
            </a:r>
          </a:p>
          <a:p>
            <a:pPr>
              <a:buFont typeface="Wingdings" pitchFamily="2" charset="2"/>
              <a:buChar char="§"/>
            </a:pPr>
            <a:endParaRPr lang="en-US" altLang="en-US" dirty="0">
              <a:solidFill>
                <a:srgbClr val="262626"/>
              </a:solidFill>
            </a:endParaRPr>
          </a:p>
          <a:p>
            <a:pPr>
              <a:buFont typeface="Wingdings" pitchFamily="2" charset="2"/>
              <a:buChar char="§"/>
            </a:pPr>
            <a:r>
              <a:rPr lang="en-US" altLang="en-US" dirty="0">
                <a:solidFill>
                  <a:srgbClr val="262626"/>
                </a:solidFill>
              </a:rPr>
              <a:t>Substituting in a faster degradation rate of the proteins doesn’t change the result, just replaces tau with a different </a:t>
            </a:r>
            <a:r>
              <a:rPr lang="en-US" altLang="en-US" dirty="0" smtClean="0">
                <a:solidFill>
                  <a:srgbClr val="262626"/>
                </a:solidFill>
              </a:rPr>
              <a:t>timescale</a:t>
            </a:r>
          </a:p>
          <a:p>
            <a:pPr>
              <a:buFont typeface="Wingdings" pitchFamily="2" charset="2"/>
              <a:buChar char="§"/>
            </a:pPr>
            <a:endParaRPr lang="en-US" altLang="en-US" dirty="0">
              <a:solidFill>
                <a:srgbClr val="262626"/>
              </a:solidFill>
            </a:endParaRPr>
          </a:p>
          <a:p>
            <a:pPr eaLnBrk="1" hangingPunct="1">
              <a:buFont typeface="Wingdings" pitchFamily="2" charset="2"/>
              <a:buChar char="§"/>
            </a:pPr>
            <a:r>
              <a:rPr lang="en-US" altLang="en-US" dirty="0" smtClean="0">
                <a:solidFill>
                  <a:srgbClr val="262626"/>
                </a:solidFill>
              </a:rPr>
              <a:t>Considering </a:t>
            </a:r>
            <a:r>
              <a:rPr lang="en-US" altLang="en-US" dirty="0">
                <a:solidFill>
                  <a:srgbClr val="262626"/>
                </a:solidFill>
              </a:rPr>
              <a:t>the mRNAs in the model doesn’t change result either</a:t>
            </a:r>
          </a:p>
        </p:txBody>
      </p:sp>
      <p:sp>
        <p:nvSpPr>
          <p:cNvPr id="6147"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smtClean="0">
                <a:latin typeface="Rockwell Extra Bold" pitchFamily="18" charset="0"/>
              </a:rPr>
              <a:t>The comparison</a:t>
            </a:r>
            <a:endParaRPr lang="en-US" altLang="en-US" sz="2800" i="1" dirty="0">
              <a:latin typeface="Rockwell Extra Bold" pitchFamily="18" charset="0"/>
            </a:endParaRPr>
          </a:p>
        </p:txBody>
      </p:sp>
      <p:sp>
        <p:nvSpPr>
          <p:cNvPr id="6151" name="Rectangle 7"/>
          <p:cNvSpPr>
            <a:spLocks noChangeArrowheads="1"/>
          </p:cNvSpPr>
          <p:nvPr/>
        </p:nvSpPr>
        <p:spPr bwMode="auto">
          <a:xfrm>
            <a:off x="4572000" y="1194079"/>
            <a:ext cx="2262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solidFill>
                  <a:srgbClr val="262626"/>
                </a:solidFill>
              </a:rPr>
              <a:t>From second circuit:</a:t>
            </a:r>
            <a:endParaRPr lang="en-US" altLang="en-US"/>
          </a:p>
        </p:txBody>
      </p:sp>
      <p:sp>
        <p:nvSpPr>
          <p:cNvPr id="6152" name="Rectangle 8"/>
          <p:cNvSpPr>
            <a:spLocks noChangeArrowheads="1"/>
          </p:cNvSpPr>
          <p:nvPr/>
        </p:nvSpPr>
        <p:spPr bwMode="auto">
          <a:xfrm>
            <a:off x="1624013" y="1194079"/>
            <a:ext cx="189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solidFill>
                  <a:srgbClr val="262626"/>
                </a:solidFill>
              </a:rPr>
              <a:t>From first circuit:</a:t>
            </a:r>
            <a:endParaRPr lang="en-US" altLang="en-US"/>
          </a:p>
        </p:txBody>
      </p:sp>
      <p:pic>
        <p:nvPicPr>
          <p:cNvPr id="61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670329"/>
            <a:ext cx="12287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475" y="1689379"/>
            <a:ext cx="9239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15697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a:latin typeface="Rockwell Extra Bold" pitchFamily="18" charset="0"/>
              </a:rPr>
              <a:t>Building the circuits</a:t>
            </a:r>
            <a:endParaRPr lang="en-US" altLang="en-US" sz="2800" i="1">
              <a:latin typeface="Rockwell Extra Bold" pitchFamily="18" charset="0"/>
            </a:endParaRPr>
          </a:p>
        </p:txBody>
      </p:sp>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66800"/>
            <a:ext cx="6376988"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987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762000"/>
            <a:ext cx="8229600" cy="5364163"/>
          </a:xfrm>
        </p:spPr>
        <p:txBody>
          <a:bodyPr/>
          <a:lstStyle/>
          <a:p>
            <a:pPr marL="0" indent="0">
              <a:buNone/>
            </a:pPr>
            <a:r>
              <a:rPr lang="en-US" dirty="0" smtClean="0"/>
              <a:t>Why does it make sense for regulatory genes to feature negative </a:t>
            </a:r>
            <a:r>
              <a:rPr lang="en-US" dirty="0" err="1" smtClean="0"/>
              <a:t>autoregulation</a:t>
            </a:r>
            <a:r>
              <a:rPr lang="en-US" dirty="0" smtClean="0"/>
              <a:t>?</a:t>
            </a:r>
            <a:endParaRPr lang="en-US" dirty="0"/>
          </a:p>
        </p:txBody>
      </p:sp>
    </p:spTree>
    <p:extLst>
      <p:ext uri="{BB962C8B-B14F-4D97-AF65-F5344CB8AC3E}">
        <p14:creationId xmlns:p14="http://schemas.microsoft.com/office/powerpoint/2010/main" val="23684742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solidFill>
                  <a:prstClr val="black"/>
                </a:solidFill>
                <a:latin typeface="Rockwell Extra Bold" pitchFamily="18" charset="0"/>
              </a:rPr>
              <a:t>The Cascade</a:t>
            </a:r>
            <a:endParaRPr lang="en-US" sz="2800" i="1" dirty="0">
              <a:solidFill>
                <a:prstClr val="black"/>
              </a:solidFill>
              <a:latin typeface="Rockwell Extra Bold" pitchFamily="18" charset="0"/>
            </a:endParaRPr>
          </a:p>
        </p:txBody>
      </p:sp>
      <p:grpSp>
        <p:nvGrpSpPr>
          <p:cNvPr id="12" name="Group 11"/>
          <p:cNvGrpSpPr/>
          <p:nvPr/>
        </p:nvGrpSpPr>
        <p:grpSpPr>
          <a:xfrm>
            <a:off x="1458476" y="2152650"/>
            <a:ext cx="3352800" cy="2038350"/>
            <a:chOff x="391676" y="2140801"/>
            <a:chExt cx="3352800" cy="2038350"/>
          </a:xfrm>
        </p:grpSpPr>
        <p:cxnSp>
          <p:nvCxnSpPr>
            <p:cNvPr id="3" name="Straight Connector 2"/>
            <p:cNvCxnSpPr/>
            <p:nvPr/>
          </p:nvCxnSpPr>
          <p:spPr>
            <a:xfrm>
              <a:off x="391676" y="3912451"/>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ight Arrow 3"/>
            <p:cNvSpPr/>
            <p:nvPr/>
          </p:nvSpPr>
          <p:spPr>
            <a:xfrm>
              <a:off x="1077476" y="3645751"/>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prstClr val="white"/>
                  </a:solidFill>
                </a:rPr>
                <a:t>r</a:t>
              </a:r>
              <a:endParaRPr lang="en-US" i="1" dirty="0">
                <a:solidFill>
                  <a:prstClr val="white"/>
                </a:solidFill>
              </a:endParaRPr>
            </a:p>
          </p:txBody>
        </p:sp>
        <p:sp>
          <p:nvSpPr>
            <p:cNvPr id="8" name="Bent Arrow 7"/>
            <p:cNvSpPr/>
            <p:nvPr/>
          </p:nvSpPr>
          <p:spPr>
            <a:xfrm>
              <a:off x="544076" y="3531451"/>
              <a:ext cx="464018" cy="495300"/>
            </a:xfrm>
            <a:prstGeom prst="bentArrow">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chemeClr val="bg1">
                    <a:lumMod val="65000"/>
                  </a:schemeClr>
                </a:solidFill>
              </a:endParaRPr>
            </a:p>
          </p:txBody>
        </p:sp>
        <p:cxnSp>
          <p:nvCxnSpPr>
            <p:cNvPr id="7" name="Straight Connector 6"/>
            <p:cNvCxnSpPr/>
            <p:nvPr/>
          </p:nvCxnSpPr>
          <p:spPr>
            <a:xfrm>
              <a:off x="2677676" y="3931501"/>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Bent Arrow 9"/>
            <p:cNvSpPr/>
            <p:nvPr/>
          </p:nvSpPr>
          <p:spPr>
            <a:xfrm>
              <a:off x="2830076" y="3550501"/>
              <a:ext cx="464018" cy="4953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5" name="Freeform 4"/>
            <p:cNvSpPr/>
            <p:nvPr/>
          </p:nvSpPr>
          <p:spPr>
            <a:xfrm>
              <a:off x="1328670" y="2473573"/>
              <a:ext cx="554661" cy="983848"/>
            </a:xfrm>
            <a:custGeom>
              <a:avLst/>
              <a:gdLst>
                <a:gd name="connsiteX0" fmla="*/ 56949 w 554661"/>
                <a:gd name="connsiteY0" fmla="*/ 983848 h 983848"/>
                <a:gd name="connsiteX1" fmla="*/ 45374 w 554661"/>
                <a:gd name="connsiteY1" fmla="*/ 370390 h 983848"/>
                <a:gd name="connsiteX2" fmla="*/ 554661 w 554661"/>
                <a:gd name="connsiteY2" fmla="*/ 0 h 983848"/>
              </a:gdLst>
              <a:ahLst/>
              <a:cxnLst>
                <a:cxn ang="0">
                  <a:pos x="connsiteX0" y="connsiteY0"/>
                </a:cxn>
                <a:cxn ang="0">
                  <a:pos x="connsiteX1" y="connsiteY1"/>
                </a:cxn>
                <a:cxn ang="0">
                  <a:pos x="connsiteX2" y="connsiteY2"/>
                </a:cxn>
              </a:cxnLst>
              <a:rect l="l" t="t" r="r" b="b"/>
              <a:pathLst>
                <a:path w="554661" h="983848">
                  <a:moveTo>
                    <a:pt x="56949" y="983848"/>
                  </a:moveTo>
                  <a:cubicBezTo>
                    <a:pt x="9685" y="759106"/>
                    <a:pt x="-37578" y="534365"/>
                    <a:pt x="45374" y="370390"/>
                  </a:cubicBezTo>
                  <a:cubicBezTo>
                    <a:pt x="128326" y="206415"/>
                    <a:pt x="341493" y="103207"/>
                    <a:pt x="554661"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p:cNvSpPr/>
            <p:nvPr/>
          </p:nvSpPr>
          <p:spPr>
            <a:xfrm>
              <a:off x="2060809" y="2140801"/>
              <a:ext cx="616867" cy="61686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11" name="Freeform 10"/>
            <p:cNvSpPr/>
            <p:nvPr/>
          </p:nvSpPr>
          <p:spPr>
            <a:xfrm>
              <a:off x="2751432" y="2531447"/>
              <a:ext cx="339042" cy="915364"/>
            </a:xfrm>
            <a:custGeom>
              <a:avLst/>
              <a:gdLst>
                <a:gd name="connsiteX0" fmla="*/ 0 w 339042"/>
                <a:gd name="connsiteY0" fmla="*/ 0 h 891250"/>
                <a:gd name="connsiteX1" fmla="*/ 312516 w 339042"/>
                <a:gd name="connsiteY1" fmla="*/ 509286 h 891250"/>
                <a:gd name="connsiteX2" fmla="*/ 300942 w 339042"/>
                <a:gd name="connsiteY2" fmla="*/ 891250 h 891250"/>
              </a:gdLst>
              <a:ahLst/>
              <a:cxnLst>
                <a:cxn ang="0">
                  <a:pos x="connsiteX0" y="connsiteY0"/>
                </a:cxn>
                <a:cxn ang="0">
                  <a:pos x="connsiteX1" y="connsiteY1"/>
                </a:cxn>
                <a:cxn ang="0">
                  <a:pos x="connsiteX2" y="connsiteY2"/>
                </a:cxn>
              </a:cxnLst>
              <a:rect l="l" t="t" r="r" b="b"/>
              <a:pathLst>
                <a:path w="339042" h="891250">
                  <a:moveTo>
                    <a:pt x="0" y="0"/>
                  </a:moveTo>
                  <a:cubicBezTo>
                    <a:pt x="131179" y="180372"/>
                    <a:pt x="262359" y="360744"/>
                    <a:pt x="312516" y="509286"/>
                  </a:cubicBezTo>
                  <a:cubicBezTo>
                    <a:pt x="362673" y="657828"/>
                    <a:pt x="331807" y="774539"/>
                    <a:pt x="300942" y="8912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2975209" y="3436201"/>
              <a:ext cx="152400" cy="2122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grpSp>
      <p:sp>
        <p:nvSpPr>
          <p:cNvPr id="15" name="Right Arrow 14"/>
          <p:cNvSpPr/>
          <p:nvPr/>
        </p:nvSpPr>
        <p:spPr>
          <a:xfrm>
            <a:off x="4572000" y="3676650"/>
            <a:ext cx="914400"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i="1" dirty="0" smtClean="0">
                <a:solidFill>
                  <a:prstClr val="white"/>
                </a:solidFill>
              </a:rPr>
              <a:t>s</a:t>
            </a:r>
            <a:endParaRPr lang="en-US" i="1" dirty="0">
              <a:solidFill>
                <a:prstClr val="white"/>
              </a:solidFill>
            </a:endParaRPr>
          </a:p>
        </p:txBody>
      </p:sp>
      <p:cxnSp>
        <p:nvCxnSpPr>
          <p:cNvPr id="17" name="Straight Connector 16"/>
          <p:cNvCxnSpPr/>
          <p:nvPr/>
        </p:nvCxnSpPr>
        <p:spPr>
          <a:xfrm>
            <a:off x="6172200" y="39624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6858000" y="3695700"/>
            <a:ext cx="914400" cy="533400"/>
          </a:xfrm>
          <a:prstGeom prst="rightArrow">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bg1">
                    <a:lumMod val="65000"/>
                  </a:schemeClr>
                </a:solidFill>
              </a:rPr>
              <a:t>gfp</a:t>
            </a:r>
            <a:endParaRPr lang="en-US" i="1" dirty="0">
              <a:solidFill>
                <a:schemeClr val="bg1">
                  <a:lumMod val="65000"/>
                </a:schemeClr>
              </a:solidFill>
            </a:endParaRPr>
          </a:p>
        </p:txBody>
      </p:sp>
      <p:sp>
        <p:nvSpPr>
          <p:cNvPr id="19" name="Bent Arrow 18"/>
          <p:cNvSpPr/>
          <p:nvPr/>
        </p:nvSpPr>
        <p:spPr>
          <a:xfrm>
            <a:off x="6324600" y="3581400"/>
            <a:ext cx="464018" cy="495300"/>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black"/>
              </a:solidFill>
            </a:endParaRPr>
          </a:p>
        </p:txBody>
      </p:sp>
      <p:sp>
        <p:nvSpPr>
          <p:cNvPr id="20" name="Freeform 19"/>
          <p:cNvSpPr/>
          <p:nvPr/>
        </p:nvSpPr>
        <p:spPr>
          <a:xfrm>
            <a:off x="4823194" y="2504472"/>
            <a:ext cx="554661" cy="983848"/>
          </a:xfrm>
          <a:custGeom>
            <a:avLst/>
            <a:gdLst>
              <a:gd name="connsiteX0" fmla="*/ 56949 w 554661"/>
              <a:gd name="connsiteY0" fmla="*/ 983848 h 983848"/>
              <a:gd name="connsiteX1" fmla="*/ 45374 w 554661"/>
              <a:gd name="connsiteY1" fmla="*/ 370390 h 983848"/>
              <a:gd name="connsiteX2" fmla="*/ 554661 w 554661"/>
              <a:gd name="connsiteY2" fmla="*/ 0 h 983848"/>
            </a:gdLst>
            <a:ahLst/>
            <a:cxnLst>
              <a:cxn ang="0">
                <a:pos x="connsiteX0" y="connsiteY0"/>
              </a:cxn>
              <a:cxn ang="0">
                <a:pos x="connsiteX1" y="connsiteY1"/>
              </a:cxn>
              <a:cxn ang="0">
                <a:pos x="connsiteX2" y="connsiteY2"/>
              </a:cxn>
            </a:cxnLst>
            <a:rect l="l" t="t" r="r" b="b"/>
            <a:pathLst>
              <a:path w="554661" h="983848">
                <a:moveTo>
                  <a:pt x="56949" y="983848"/>
                </a:moveTo>
                <a:cubicBezTo>
                  <a:pt x="9685" y="759106"/>
                  <a:pt x="-37578" y="534365"/>
                  <a:pt x="45374" y="370390"/>
                </a:cubicBezTo>
                <a:cubicBezTo>
                  <a:pt x="128326" y="206415"/>
                  <a:pt x="341493" y="103207"/>
                  <a:pt x="554661"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loud 20"/>
          <p:cNvSpPr/>
          <p:nvPr/>
        </p:nvSpPr>
        <p:spPr>
          <a:xfrm>
            <a:off x="5555333" y="2171700"/>
            <a:ext cx="616867" cy="61686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a:t>
            </a:r>
            <a:endParaRPr lang="en-US" dirty="0"/>
          </a:p>
        </p:txBody>
      </p:sp>
      <p:sp>
        <p:nvSpPr>
          <p:cNvPr id="22" name="Freeform 21"/>
          <p:cNvSpPr/>
          <p:nvPr/>
        </p:nvSpPr>
        <p:spPr>
          <a:xfrm>
            <a:off x="6245956" y="2562346"/>
            <a:ext cx="339042" cy="915364"/>
          </a:xfrm>
          <a:custGeom>
            <a:avLst/>
            <a:gdLst>
              <a:gd name="connsiteX0" fmla="*/ 0 w 339042"/>
              <a:gd name="connsiteY0" fmla="*/ 0 h 891250"/>
              <a:gd name="connsiteX1" fmla="*/ 312516 w 339042"/>
              <a:gd name="connsiteY1" fmla="*/ 509286 h 891250"/>
              <a:gd name="connsiteX2" fmla="*/ 300942 w 339042"/>
              <a:gd name="connsiteY2" fmla="*/ 891250 h 891250"/>
            </a:gdLst>
            <a:ahLst/>
            <a:cxnLst>
              <a:cxn ang="0">
                <a:pos x="connsiteX0" y="connsiteY0"/>
              </a:cxn>
              <a:cxn ang="0">
                <a:pos x="connsiteX1" y="connsiteY1"/>
              </a:cxn>
              <a:cxn ang="0">
                <a:pos x="connsiteX2" y="connsiteY2"/>
              </a:cxn>
            </a:cxnLst>
            <a:rect l="l" t="t" r="r" b="b"/>
            <a:pathLst>
              <a:path w="339042" h="891250">
                <a:moveTo>
                  <a:pt x="0" y="0"/>
                </a:moveTo>
                <a:cubicBezTo>
                  <a:pt x="131179" y="180372"/>
                  <a:pt x="262359" y="360744"/>
                  <a:pt x="312516" y="509286"/>
                </a:cubicBezTo>
                <a:cubicBezTo>
                  <a:pt x="362673" y="657828"/>
                  <a:pt x="331807" y="774539"/>
                  <a:pt x="300942" y="8912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6469733" y="3467100"/>
            <a:ext cx="152400" cy="2122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283227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solidFill>
                  <a:prstClr val="black"/>
                </a:solidFill>
                <a:latin typeface="Rockwell Extra Bold" pitchFamily="18" charset="0"/>
              </a:rPr>
              <a:t>Negative </a:t>
            </a:r>
            <a:r>
              <a:rPr lang="en-US" sz="2800" dirty="0" err="1" smtClean="0">
                <a:solidFill>
                  <a:prstClr val="black"/>
                </a:solidFill>
                <a:latin typeface="Rockwell Extra Bold" pitchFamily="18" charset="0"/>
              </a:rPr>
              <a:t>Autoregulation</a:t>
            </a:r>
            <a:endParaRPr lang="en-US" sz="2800" i="1" dirty="0">
              <a:solidFill>
                <a:prstClr val="black"/>
              </a:solidFill>
              <a:latin typeface="Rockwell Extra Bold" pitchFamily="18" charset="0"/>
            </a:endParaRPr>
          </a:p>
        </p:txBody>
      </p:sp>
      <p:cxnSp>
        <p:nvCxnSpPr>
          <p:cNvPr id="3" name="Straight Connector 2"/>
          <p:cNvCxnSpPr/>
          <p:nvPr/>
        </p:nvCxnSpPr>
        <p:spPr>
          <a:xfrm>
            <a:off x="3294767" y="3952272"/>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ight Arrow 3"/>
          <p:cNvSpPr/>
          <p:nvPr/>
        </p:nvSpPr>
        <p:spPr>
          <a:xfrm>
            <a:off x="3980567" y="3685572"/>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prstClr val="white"/>
                </a:solidFill>
              </a:rPr>
              <a:t>r</a:t>
            </a:r>
            <a:endParaRPr lang="en-US" i="1" dirty="0">
              <a:solidFill>
                <a:prstClr val="white"/>
              </a:solidFill>
            </a:endParaRPr>
          </a:p>
        </p:txBody>
      </p:sp>
      <p:sp>
        <p:nvSpPr>
          <p:cNvPr id="8" name="Bent Arrow 7"/>
          <p:cNvSpPr/>
          <p:nvPr/>
        </p:nvSpPr>
        <p:spPr>
          <a:xfrm>
            <a:off x="3447167" y="3571272"/>
            <a:ext cx="464018" cy="4953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cxnSp>
        <p:nvCxnSpPr>
          <p:cNvPr id="7" name="Straight Connector 6"/>
          <p:cNvCxnSpPr/>
          <p:nvPr/>
        </p:nvCxnSpPr>
        <p:spPr>
          <a:xfrm>
            <a:off x="4430500" y="3971322"/>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5116300" y="3704622"/>
            <a:ext cx="914400" cy="533400"/>
          </a:xfrm>
          <a:prstGeom prst="rightArrow">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bg1">
                    <a:lumMod val="65000"/>
                  </a:schemeClr>
                </a:solidFill>
              </a:rPr>
              <a:t>gfp</a:t>
            </a:r>
            <a:endParaRPr lang="en-US" i="1" dirty="0">
              <a:solidFill>
                <a:schemeClr val="bg1">
                  <a:lumMod val="65000"/>
                </a:schemeClr>
              </a:solidFill>
            </a:endParaRPr>
          </a:p>
        </p:txBody>
      </p:sp>
      <p:sp>
        <p:nvSpPr>
          <p:cNvPr id="5" name="Freeform 4"/>
          <p:cNvSpPr/>
          <p:nvPr/>
        </p:nvSpPr>
        <p:spPr>
          <a:xfrm flipH="1">
            <a:off x="4231761" y="2513394"/>
            <a:ext cx="554661" cy="983848"/>
          </a:xfrm>
          <a:custGeom>
            <a:avLst/>
            <a:gdLst>
              <a:gd name="connsiteX0" fmla="*/ 56949 w 554661"/>
              <a:gd name="connsiteY0" fmla="*/ 983848 h 983848"/>
              <a:gd name="connsiteX1" fmla="*/ 45374 w 554661"/>
              <a:gd name="connsiteY1" fmla="*/ 370390 h 983848"/>
              <a:gd name="connsiteX2" fmla="*/ 554661 w 554661"/>
              <a:gd name="connsiteY2" fmla="*/ 0 h 983848"/>
            </a:gdLst>
            <a:ahLst/>
            <a:cxnLst>
              <a:cxn ang="0">
                <a:pos x="connsiteX0" y="connsiteY0"/>
              </a:cxn>
              <a:cxn ang="0">
                <a:pos x="connsiteX1" y="connsiteY1"/>
              </a:cxn>
              <a:cxn ang="0">
                <a:pos x="connsiteX2" y="connsiteY2"/>
              </a:cxn>
            </a:cxnLst>
            <a:rect l="l" t="t" r="r" b="b"/>
            <a:pathLst>
              <a:path w="554661" h="983848">
                <a:moveTo>
                  <a:pt x="56949" y="983848"/>
                </a:moveTo>
                <a:cubicBezTo>
                  <a:pt x="9685" y="759106"/>
                  <a:pt x="-37578" y="534365"/>
                  <a:pt x="45374" y="370390"/>
                </a:cubicBezTo>
                <a:cubicBezTo>
                  <a:pt x="128326" y="206415"/>
                  <a:pt x="341493" y="103207"/>
                  <a:pt x="554661"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p:cNvSpPr/>
          <p:nvPr/>
        </p:nvSpPr>
        <p:spPr>
          <a:xfrm>
            <a:off x="3519733" y="2262834"/>
            <a:ext cx="616867" cy="61686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2" name="Freeform 1"/>
          <p:cNvSpPr/>
          <p:nvPr/>
        </p:nvSpPr>
        <p:spPr>
          <a:xfrm>
            <a:off x="3058523" y="2708462"/>
            <a:ext cx="350001" cy="806823"/>
          </a:xfrm>
          <a:custGeom>
            <a:avLst/>
            <a:gdLst>
              <a:gd name="connsiteX0" fmla="*/ 296212 w 350001"/>
              <a:gd name="connsiteY0" fmla="*/ 0 h 806823"/>
              <a:gd name="connsiteX1" fmla="*/ 377 w 350001"/>
              <a:gd name="connsiteY1" fmla="*/ 282388 h 806823"/>
              <a:gd name="connsiteX2" fmla="*/ 350001 w 350001"/>
              <a:gd name="connsiteY2" fmla="*/ 806823 h 806823"/>
            </a:gdLst>
            <a:ahLst/>
            <a:cxnLst>
              <a:cxn ang="0">
                <a:pos x="connsiteX0" y="connsiteY0"/>
              </a:cxn>
              <a:cxn ang="0">
                <a:pos x="connsiteX1" y="connsiteY1"/>
              </a:cxn>
              <a:cxn ang="0">
                <a:pos x="connsiteX2" y="connsiteY2"/>
              </a:cxn>
            </a:cxnLst>
            <a:rect l="l" t="t" r="r" b="b"/>
            <a:pathLst>
              <a:path w="350001" h="806823">
                <a:moveTo>
                  <a:pt x="296212" y="0"/>
                </a:moveTo>
                <a:cubicBezTo>
                  <a:pt x="143812" y="73959"/>
                  <a:pt x="-8588" y="147918"/>
                  <a:pt x="377" y="282388"/>
                </a:cubicBezTo>
                <a:cubicBezTo>
                  <a:pt x="9342" y="416858"/>
                  <a:pt x="280525" y="710453"/>
                  <a:pt x="350001" y="8068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a:off x="3332324" y="3478270"/>
            <a:ext cx="152400" cy="7403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65985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solidFill>
                  <a:prstClr val="black"/>
                </a:solidFill>
                <a:latin typeface="Rockwell Extra Bold" pitchFamily="18" charset="0"/>
              </a:rPr>
              <a:t>The Toggle Switch</a:t>
            </a:r>
            <a:endParaRPr lang="en-US" sz="2800" i="1" dirty="0">
              <a:solidFill>
                <a:prstClr val="black"/>
              </a:solidFill>
              <a:latin typeface="Rockwell Extra Bold" pitchFamily="18" charset="0"/>
            </a:endParaRPr>
          </a:p>
        </p:txBody>
      </p:sp>
      <p:cxnSp>
        <p:nvCxnSpPr>
          <p:cNvPr id="14" name="Straight Connector 13"/>
          <p:cNvCxnSpPr/>
          <p:nvPr/>
        </p:nvCxnSpPr>
        <p:spPr>
          <a:xfrm>
            <a:off x="1594087" y="4090123"/>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2279887" y="3823423"/>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prstClr val="white"/>
                </a:solidFill>
              </a:rPr>
              <a:t>r</a:t>
            </a:r>
            <a:endParaRPr lang="en-US" i="1" dirty="0">
              <a:solidFill>
                <a:prstClr val="white"/>
              </a:solidFill>
            </a:endParaRPr>
          </a:p>
        </p:txBody>
      </p:sp>
      <p:sp>
        <p:nvSpPr>
          <p:cNvPr id="16" name="Bent Arrow 15"/>
          <p:cNvSpPr/>
          <p:nvPr/>
        </p:nvSpPr>
        <p:spPr>
          <a:xfrm>
            <a:off x="1746487" y="3709123"/>
            <a:ext cx="464018" cy="495300"/>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black"/>
              </a:solidFill>
            </a:endParaRPr>
          </a:p>
        </p:txBody>
      </p:sp>
      <p:cxnSp>
        <p:nvCxnSpPr>
          <p:cNvPr id="17" name="Straight Connector 16"/>
          <p:cNvCxnSpPr/>
          <p:nvPr/>
        </p:nvCxnSpPr>
        <p:spPr>
          <a:xfrm>
            <a:off x="2729820" y="4109173"/>
            <a:ext cx="62298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flipH="1">
            <a:off x="2531081" y="2651245"/>
            <a:ext cx="554661" cy="983848"/>
          </a:xfrm>
          <a:custGeom>
            <a:avLst/>
            <a:gdLst>
              <a:gd name="connsiteX0" fmla="*/ 56949 w 554661"/>
              <a:gd name="connsiteY0" fmla="*/ 983848 h 983848"/>
              <a:gd name="connsiteX1" fmla="*/ 45374 w 554661"/>
              <a:gd name="connsiteY1" fmla="*/ 370390 h 983848"/>
              <a:gd name="connsiteX2" fmla="*/ 554661 w 554661"/>
              <a:gd name="connsiteY2" fmla="*/ 0 h 983848"/>
            </a:gdLst>
            <a:ahLst/>
            <a:cxnLst>
              <a:cxn ang="0">
                <a:pos x="connsiteX0" y="connsiteY0"/>
              </a:cxn>
              <a:cxn ang="0">
                <a:pos x="connsiteX1" y="connsiteY1"/>
              </a:cxn>
              <a:cxn ang="0">
                <a:pos x="connsiteX2" y="connsiteY2"/>
              </a:cxn>
            </a:cxnLst>
            <a:rect l="l" t="t" r="r" b="b"/>
            <a:pathLst>
              <a:path w="554661" h="983848">
                <a:moveTo>
                  <a:pt x="56949" y="983848"/>
                </a:moveTo>
                <a:cubicBezTo>
                  <a:pt x="9685" y="759106"/>
                  <a:pt x="-37578" y="534365"/>
                  <a:pt x="45374" y="370390"/>
                </a:cubicBezTo>
                <a:cubicBezTo>
                  <a:pt x="128326" y="206415"/>
                  <a:pt x="341493" y="103207"/>
                  <a:pt x="554661"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p:cNvSpPr/>
          <p:nvPr/>
        </p:nvSpPr>
        <p:spPr>
          <a:xfrm>
            <a:off x="1819053" y="2400685"/>
            <a:ext cx="616867" cy="61686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3" name="Straight Connector 22"/>
          <p:cNvCxnSpPr/>
          <p:nvPr/>
        </p:nvCxnSpPr>
        <p:spPr>
          <a:xfrm>
            <a:off x="5261434" y="4090123"/>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Arrow 23"/>
          <p:cNvSpPr/>
          <p:nvPr/>
        </p:nvSpPr>
        <p:spPr>
          <a:xfrm>
            <a:off x="5947234" y="3823423"/>
            <a:ext cx="914400"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i="1" dirty="0" smtClean="0">
                <a:solidFill>
                  <a:prstClr val="white"/>
                </a:solidFill>
              </a:rPr>
              <a:t>s</a:t>
            </a:r>
            <a:endParaRPr lang="en-US" i="1" dirty="0">
              <a:solidFill>
                <a:prstClr val="white"/>
              </a:solidFill>
            </a:endParaRPr>
          </a:p>
        </p:txBody>
      </p:sp>
      <p:sp>
        <p:nvSpPr>
          <p:cNvPr id="25" name="Bent Arrow 24"/>
          <p:cNvSpPr/>
          <p:nvPr/>
        </p:nvSpPr>
        <p:spPr>
          <a:xfrm>
            <a:off x="5413834" y="3709123"/>
            <a:ext cx="464018" cy="4953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cxnSp>
        <p:nvCxnSpPr>
          <p:cNvPr id="26" name="Straight Connector 25"/>
          <p:cNvCxnSpPr/>
          <p:nvPr/>
        </p:nvCxnSpPr>
        <p:spPr>
          <a:xfrm>
            <a:off x="6397167" y="4109173"/>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ight Arrow 26"/>
          <p:cNvSpPr/>
          <p:nvPr/>
        </p:nvSpPr>
        <p:spPr>
          <a:xfrm>
            <a:off x="7082967" y="3842473"/>
            <a:ext cx="914400" cy="533400"/>
          </a:xfrm>
          <a:prstGeom prst="rightArrow">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bg1">
                    <a:lumMod val="65000"/>
                  </a:schemeClr>
                </a:solidFill>
              </a:rPr>
              <a:t>gfp</a:t>
            </a:r>
            <a:endParaRPr lang="en-US" i="1" dirty="0">
              <a:solidFill>
                <a:schemeClr val="bg1">
                  <a:lumMod val="65000"/>
                </a:schemeClr>
              </a:solidFill>
            </a:endParaRPr>
          </a:p>
        </p:txBody>
      </p:sp>
      <p:sp>
        <p:nvSpPr>
          <p:cNvPr id="28" name="Freeform 27"/>
          <p:cNvSpPr/>
          <p:nvPr/>
        </p:nvSpPr>
        <p:spPr>
          <a:xfrm flipH="1">
            <a:off x="6198428" y="2651245"/>
            <a:ext cx="554661" cy="983848"/>
          </a:xfrm>
          <a:custGeom>
            <a:avLst/>
            <a:gdLst>
              <a:gd name="connsiteX0" fmla="*/ 56949 w 554661"/>
              <a:gd name="connsiteY0" fmla="*/ 983848 h 983848"/>
              <a:gd name="connsiteX1" fmla="*/ 45374 w 554661"/>
              <a:gd name="connsiteY1" fmla="*/ 370390 h 983848"/>
              <a:gd name="connsiteX2" fmla="*/ 554661 w 554661"/>
              <a:gd name="connsiteY2" fmla="*/ 0 h 983848"/>
            </a:gdLst>
            <a:ahLst/>
            <a:cxnLst>
              <a:cxn ang="0">
                <a:pos x="connsiteX0" y="connsiteY0"/>
              </a:cxn>
              <a:cxn ang="0">
                <a:pos x="connsiteX1" y="connsiteY1"/>
              </a:cxn>
              <a:cxn ang="0">
                <a:pos x="connsiteX2" y="connsiteY2"/>
              </a:cxn>
            </a:cxnLst>
            <a:rect l="l" t="t" r="r" b="b"/>
            <a:pathLst>
              <a:path w="554661" h="983848">
                <a:moveTo>
                  <a:pt x="56949" y="983848"/>
                </a:moveTo>
                <a:cubicBezTo>
                  <a:pt x="9685" y="759106"/>
                  <a:pt x="-37578" y="534365"/>
                  <a:pt x="45374" y="370390"/>
                </a:cubicBezTo>
                <a:cubicBezTo>
                  <a:pt x="128326" y="206415"/>
                  <a:pt x="341493" y="103207"/>
                  <a:pt x="554661"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28"/>
          <p:cNvSpPr/>
          <p:nvPr/>
        </p:nvSpPr>
        <p:spPr>
          <a:xfrm>
            <a:off x="5486400" y="2400685"/>
            <a:ext cx="616867" cy="61686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a:t>
            </a:r>
            <a:endParaRPr lang="en-US" dirty="0"/>
          </a:p>
        </p:txBody>
      </p:sp>
      <p:cxnSp>
        <p:nvCxnSpPr>
          <p:cNvPr id="12" name="Straight Connector 11"/>
          <p:cNvCxnSpPr/>
          <p:nvPr/>
        </p:nvCxnSpPr>
        <p:spPr>
          <a:xfrm flipH="1">
            <a:off x="2210505" y="2819400"/>
            <a:ext cx="3203329" cy="76200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14337" name="Straight Connector 14336"/>
          <p:cNvCxnSpPr/>
          <p:nvPr/>
        </p:nvCxnSpPr>
        <p:spPr>
          <a:xfrm>
            <a:off x="2531081" y="2895600"/>
            <a:ext cx="2882753" cy="739493"/>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14340" name="Straight Connector 14339"/>
          <p:cNvCxnSpPr/>
          <p:nvPr/>
        </p:nvCxnSpPr>
        <p:spPr>
          <a:xfrm>
            <a:off x="2175461" y="3508903"/>
            <a:ext cx="70087" cy="129893"/>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14342" name="Straight Connector 14341"/>
          <p:cNvCxnSpPr/>
          <p:nvPr/>
        </p:nvCxnSpPr>
        <p:spPr>
          <a:xfrm flipH="1">
            <a:off x="5375734" y="3600696"/>
            <a:ext cx="76200" cy="7620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616592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solidFill>
                  <a:prstClr val="black"/>
                </a:solidFill>
                <a:latin typeface="Rockwell Extra Bold" pitchFamily="18" charset="0"/>
              </a:rPr>
              <a:t>The </a:t>
            </a:r>
            <a:r>
              <a:rPr lang="en-US" sz="2800" dirty="0" err="1" smtClean="0">
                <a:solidFill>
                  <a:prstClr val="black"/>
                </a:solidFill>
                <a:latin typeface="Rockwell Extra Bold" pitchFamily="18" charset="0"/>
              </a:rPr>
              <a:t>Repressilator</a:t>
            </a:r>
            <a:endParaRPr lang="en-US" sz="2800" i="1" dirty="0">
              <a:solidFill>
                <a:prstClr val="black"/>
              </a:solidFill>
              <a:latin typeface="Rockwell Extra Bold" pitchFamily="18" charset="0"/>
            </a:endParaRPr>
          </a:p>
        </p:txBody>
      </p:sp>
      <p:cxnSp>
        <p:nvCxnSpPr>
          <p:cNvPr id="14" name="Straight Connector 13"/>
          <p:cNvCxnSpPr/>
          <p:nvPr/>
        </p:nvCxnSpPr>
        <p:spPr>
          <a:xfrm>
            <a:off x="1594087" y="3124119"/>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2279887" y="2857419"/>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prstClr val="white"/>
                </a:solidFill>
              </a:rPr>
              <a:t>r</a:t>
            </a:r>
            <a:endParaRPr lang="en-US" i="1" dirty="0">
              <a:solidFill>
                <a:prstClr val="white"/>
              </a:solidFill>
            </a:endParaRPr>
          </a:p>
        </p:txBody>
      </p:sp>
      <p:sp>
        <p:nvSpPr>
          <p:cNvPr id="16" name="Bent Arrow 15"/>
          <p:cNvSpPr/>
          <p:nvPr/>
        </p:nvSpPr>
        <p:spPr>
          <a:xfrm>
            <a:off x="1746487" y="2743119"/>
            <a:ext cx="464018" cy="495300"/>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black"/>
              </a:solidFill>
            </a:endParaRPr>
          </a:p>
        </p:txBody>
      </p:sp>
      <p:cxnSp>
        <p:nvCxnSpPr>
          <p:cNvPr id="17" name="Straight Connector 16"/>
          <p:cNvCxnSpPr/>
          <p:nvPr/>
        </p:nvCxnSpPr>
        <p:spPr>
          <a:xfrm>
            <a:off x="2729820" y="3143169"/>
            <a:ext cx="62298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flipH="1">
            <a:off x="2531081" y="1685241"/>
            <a:ext cx="554661" cy="983848"/>
          </a:xfrm>
          <a:custGeom>
            <a:avLst/>
            <a:gdLst>
              <a:gd name="connsiteX0" fmla="*/ 56949 w 554661"/>
              <a:gd name="connsiteY0" fmla="*/ 983848 h 983848"/>
              <a:gd name="connsiteX1" fmla="*/ 45374 w 554661"/>
              <a:gd name="connsiteY1" fmla="*/ 370390 h 983848"/>
              <a:gd name="connsiteX2" fmla="*/ 554661 w 554661"/>
              <a:gd name="connsiteY2" fmla="*/ 0 h 983848"/>
            </a:gdLst>
            <a:ahLst/>
            <a:cxnLst>
              <a:cxn ang="0">
                <a:pos x="connsiteX0" y="connsiteY0"/>
              </a:cxn>
              <a:cxn ang="0">
                <a:pos x="connsiteX1" y="connsiteY1"/>
              </a:cxn>
              <a:cxn ang="0">
                <a:pos x="connsiteX2" y="connsiteY2"/>
              </a:cxn>
            </a:cxnLst>
            <a:rect l="l" t="t" r="r" b="b"/>
            <a:pathLst>
              <a:path w="554661" h="983848">
                <a:moveTo>
                  <a:pt x="56949" y="983848"/>
                </a:moveTo>
                <a:cubicBezTo>
                  <a:pt x="9685" y="759106"/>
                  <a:pt x="-37578" y="534365"/>
                  <a:pt x="45374" y="370390"/>
                </a:cubicBezTo>
                <a:cubicBezTo>
                  <a:pt x="128326" y="206415"/>
                  <a:pt x="341493" y="103207"/>
                  <a:pt x="554661"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p:cNvSpPr/>
          <p:nvPr/>
        </p:nvSpPr>
        <p:spPr>
          <a:xfrm>
            <a:off x="1819053" y="1434681"/>
            <a:ext cx="616867" cy="61686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3" name="Straight Connector 22"/>
          <p:cNvCxnSpPr/>
          <p:nvPr/>
        </p:nvCxnSpPr>
        <p:spPr>
          <a:xfrm>
            <a:off x="5261434" y="3124119"/>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Arrow 23"/>
          <p:cNvSpPr/>
          <p:nvPr/>
        </p:nvSpPr>
        <p:spPr>
          <a:xfrm>
            <a:off x="5947234" y="2857419"/>
            <a:ext cx="914400"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i="1" dirty="0" smtClean="0">
                <a:solidFill>
                  <a:prstClr val="white"/>
                </a:solidFill>
              </a:rPr>
              <a:t>s</a:t>
            </a:r>
            <a:endParaRPr lang="en-US" i="1" dirty="0">
              <a:solidFill>
                <a:prstClr val="white"/>
              </a:solidFill>
            </a:endParaRPr>
          </a:p>
        </p:txBody>
      </p:sp>
      <p:sp>
        <p:nvSpPr>
          <p:cNvPr id="25" name="Bent Arrow 24"/>
          <p:cNvSpPr/>
          <p:nvPr/>
        </p:nvSpPr>
        <p:spPr>
          <a:xfrm>
            <a:off x="5413834" y="2743119"/>
            <a:ext cx="464018" cy="495300"/>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i="1">
              <a:solidFill>
                <a:prstClr val="white"/>
              </a:solidFill>
            </a:endParaRPr>
          </a:p>
        </p:txBody>
      </p:sp>
      <p:cxnSp>
        <p:nvCxnSpPr>
          <p:cNvPr id="26" name="Straight Connector 25"/>
          <p:cNvCxnSpPr/>
          <p:nvPr/>
        </p:nvCxnSpPr>
        <p:spPr>
          <a:xfrm>
            <a:off x="6397167" y="3143169"/>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ight Arrow 26"/>
          <p:cNvSpPr/>
          <p:nvPr/>
        </p:nvSpPr>
        <p:spPr>
          <a:xfrm>
            <a:off x="7082967" y="2876469"/>
            <a:ext cx="914400" cy="533400"/>
          </a:xfrm>
          <a:prstGeom prst="rightArrow">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chemeClr val="bg1">
                    <a:lumMod val="65000"/>
                  </a:schemeClr>
                </a:solidFill>
              </a:rPr>
              <a:t>gfp</a:t>
            </a:r>
            <a:endParaRPr lang="en-US" i="1" dirty="0">
              <a:solidFill>
                <a:schemeClr val="bg1">
                  <a:lumMod val="65000"/>
                </a:schemeClr>
              </a:solidFill>
            </a:endParaRPr>
          </a:p>
        </p:txBody>
      </p:sp>
      <p:sp>
        <p:nvSpPr>
          <p:cNvPr id="28" name="Freeform 27"/>
          <p:cNvSpPr/>
          <p:nvPr/>
        </p:nvSpPr>
        <p:spPr>
          <a:xfrm flipH="1">
            <a:off x="6198428" y="1685241"/>
            <a:ext cx="554661" cy="983848"/>
          </a:xfrm>
          <a:custGeom>
            <a:avLst/>
            <a:gdLst>
              <a:gd name="connsiteX0" fmla="*/ 56949 w 554661"/>
              <a:gd name="connsiteY0" fmla="*/ 983848 h 983848"/>
              <a:gd name="connsiteX1" fmla="*/ 45374 w 554661"/>
              <a:gd name="connsiteY1" fmla="*/ 370390 h 983848"/>
              <a:gd name="connsiteX2" fmla="*/ 554661 w 554661"/>
              <a:gd name="connsiteY2" fmla="*/ 0 h 983848"/>
            </a:gdLst>
            <a:ahLst/>
            <a:cxnLst>
              <a:cxn ang="0">
                <a:pos x="connsiteX0" y="connsiteY0"/>
              </a:cxn>
              <a:cxn ang="0">
                <a:pos x="connsiteX1" y="connsiteY1"/>
              </a:cxn>
              <a:cxn ang="0">
                <a:pos x="connsiteX2" y="connsiteY2"/>
              </a:cxn>
            </a:cxnLst>
            <a:rect l="l" t="t" r="r" b="b"/>
            <a:pathLst>
              <a:path w="554661" h="983848">
                <a:moveTo>
                  <a:pt x="56949" y="983848"/>
                </a:moveTo>
                <a:cubicBezTo>
                  <a:pt x="9685" y="759106"/>
                  <a:pt x="-37578" y="534365"/>
                  <a:pt x="45374" y="370390"/>
                </a:cubicBezTo>
                <a:cubicBezTo>
                  <a:pt x="128326" y="206415"/>
                  <a:pt x="341493" y="103207"/>
                  <a:pt x="554661"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28"/>
          <p:cNvSpPr/>
          <p:nvPr/>
        </p:nvSpPr>
        <p:spPr>
          <a:xfrm>
            <a:off x="5486400" y="1434681"/>
            <a:ext cx="616867" cy="61686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a:t>
            </a:r>
            <a:endParaRPr lang="en-US" dirty="0"/>
          </a:p>
        </p:txBody>
      </p:sp>
      <p:cxnSp>
        <p:nvCxnSpPr>
          <p:cNvPr id="21" name="Straight Connector 20"/>
          <p:cNvCxnSpPr/>
          <p:nvPr/>
        </p:nvCxnSpPr>
        <p:spPr>
          <a:xfrm>
            <a:off x="3587203" y="5371634"/>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a:off x="4273003" y="5104934"/>
            <a:ext cx="914400" cy="5334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i="1" dirty="0" smtClean="0">
                <a:solidFill>
                  <a:prstClr val="white"/>
                </a:solidFill>
              </a:rPr>
              <a:t>t</a:t>
            </a:r>
            <a:endParaRPr lang="en-US" i="1" dirty="0">
              <a:solidFill>
                <a:prstClr val="white"/>
              </a:solidFill>
            </a:endParaRPr>
          </a:p>
        </p:txBody>
      </p:sp>
      <p:sp>
        <p:nvSpPr>
          <p:cNvPr id="30" name="Bent Arrow 29"/>
          <p:cNvSpPr/>
          <p:nvPr/>
        </p:nvSpPr>
        <p:spPr>
          <a:xfrm>
            <a:off x="3739603" y="4990634"/>
            <a:ext cx="464018" cy="4953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Freeform 30"/>
          <p:cNvSpPr/>
          <p:nvPr/>
        </p:nvSpPr>
        <p:spPr>
          <a:xfrm flipH="1">
            <a:off x="4524197" y="3932756"/>
            <a:ext cx="554661" cy="983848"/>
          </a:xfrm>
          <a:custGeom>
            <a:avLst/>
            <a:gdLst>
              <a:gd name="connsiteX0" fmla="*/ 56949 w 554661"/>
              <a:gd name="connsiteY0" fmla="*/ 983848 h 983848"/>
              <a:gd name="connsiteX1" fmla="*/ 45374 w 554661"/>
              <a:gd name="connsiteY1" fmla="*/ 370390 h 983848"/>
              <a:gd name="connsiteX2" fmla="*/ 554661 w 554661"/>
              <a:gd name="connsiteY2" fmla="*/ 0 h 983848"/>
            </a:gdLst>
            <a:ahLst/>
            <a:cxnLst>
              <a:cxn ang="0">
                <a:pos x="connsiteX0" y="connsiteY0"/>
              </a:cxn>
              <a:cxn ang="0">
                <a:pos x="connsiteX1" y="connsiteY1"/>
              </a:cxn>
              <a:cxn ang="0">
                <a:pos x="connsiteX2" y="connsiteY2"/>
              </a:cxn>
            </a:cxnLst>
            <a:rect l="l" t="t" r="r" b="b"/>
            <a:pathLst>
              <a:path w="554661" h="983848">
                <a:moveTo>
                  <a:pt x="56949" y="983848"/>
                </a:moveTo>
                <a:cubicBezTo>
                  <a:pt x="9685" y="759106"/>
                  <a:pt x="-37578" y="534365"/>
                  <a:pt x="45374" y="370390"/>
                </a:cubicBezTo>
                <a:cubicBezTo>
                  <a:pt x="128326" y="206415"/>
                  <a:pt x="341493" y="103207"/>
                  <a:pt x="554661"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loud 31"/>
          <p:cNvSpPr/>
          <p:nvPr/>
        </p:nvSpPr>
        <p:spPr>
          <a:xfrm>
            <a:off x="3812169" y="3682196"/>
            <a:ext cx="616867" cy="616867"/>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a:t>
            </a:r>
            <a:endParaRPr lang="en-US" dirty="0"/>
          </a:p>
        </p:txBody>
      </p:sp>
      <p:sp>
        <p:nvSpPr>
          <p:cNvPr id="2" name="Freeform 1"/>
          <p:cNvSpPr/>
          <p:nvPr/>
        </p:nvSpPr>
        <p:spPr>
          <a:xfrm>
            <a:off x="4109013" y="2534263"/>
            <a:ext cx="1261640" cy="972866"/>
          </a:xfrm>
          <a:custGeom>
            <a:avLst/>
            <a:gdLst>
              <a:gd name="connsiteX0" fmla="*/ 0 w 1261640"/>
              <a:gd name="connsiteY0" fmla="*/ 972866 h 972866"/>
              <a:gd name="connsiteX1" fmla="*/ 601883 w 1261640"/>
              <a:gd name="connsiteY1" fmla="*/ 46891 h 972866"/>
              <a:gd name="connsiteX2" fmla="*/ 1261640 w 1261640"/>
              <a:gd name="connsiteY2" fmla="*/ 220512 h 972866"/>
            </a:gdLst>
            <a:ahLst/>
            <a:cxnLst>
              <a:cxn ang="0">
                <a:pos x="connsiteX0" y="connsiteY0"/>
              </a:cxn>
              <a:cxn ang="0">
                <a:pos x="connsiteX1" y="connsiteY1"/>
              </a:cxn>
              <a:cxn ang="0">
                <a:pos x="connsiteX2" y="connsiteY2"/>
              </a:cxn>
            </a:cxnLst>
            <a:rect l="l" t="t" r="r" b="b"/>
            <a:pathLst>
              <a:path w="1261640" h="972866">
                <a:moveTo>
                  <a:pt x="0" y="972866"/>
                </a:moveTo>
                <a:cubicBezTo>
                  <a:pt x="195805" y="572574"/>
                  <a:pt x="391610" y="172283"/>
                  <a:pt x="601883" y="46891"/>
                </a:cubicBezTo>
                <a:cubicBezTo>
                  <a:pt x="812156" y="-78501"/>
                  <a:pt x="1036898" y="71005"/>
                  <a:pt x="1261640" y="2205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199190" y="1534314"/>
            <a:ext cx="3298785" cy="1035266"/>
          </a:xfrm>
          <a:custGeom>
            <a:avLst/>
            <a:gdLst>
              <a:gd name="connsiteX0" fmla="*/ 3298785 w 3298785"/>
              <a:gd name="connsiteY0" fmla="*/ 5119 h 1035266"/>
              <a:gd name="connsiteX1" fmla="*/ 1226916 w 3298785"/>
              <a:gd name="connsiteY1" fmla="*/ 155590 h 1035266"/>
              <a:gd name="connsiteX2" fmla="*/ 0 w 3298785"/>
              <a:gd name="connsiteY2" fmla="*/ 1035266 h 1035266"/>
            </a:gdLst>
            <a:ahLst/>
            <a:cxnLst>
              <a:cxn ang="0">
                <a:pos x="connsiteX0" y="connsiteY0"/>
              </a:cxn>
              <a:cxn ang="0">
                <a:pos x="connsiteX1" y="connsiteY1"/>
              </a:cxn>
              <a:cxn ang="0">
                <a:pos x="connsiteX2" y="connsiteY2"/>
              </a:cxn>
            </a:cxnLst>
            <a:rect l="l" t="t" r="r" b="b"/>
            <a:pathLst>
              <a:path w="3298785" h="1035266">
                <a:moveTo>
                  <a:pt x="3298785" y="5119"/>
                </a:moveTo>
                <a:cubicBezTo>
                  <a:pt x="2537749" y="-5491"/>
                  <a:pt x="1776713" y="-16101"/>
                  <a:pt x="1226916" y="155590"/>
                </a:cubicBezTo>
                <a:cubicBezTo>
                  <a:pt x="677119" y="327281"/>
                  <a:pt x="338559" y="681273"/>
                  <a:pt x="0" y="10352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783970" y="1886673"/>
            <a:ext cx="2862055" cy="3183038"/>
          </a:xfrm>
          <a:custGeom>
            <a:avLst/>
            <a:gdLst>
              <a:gd name="connsiteX0" fmla="*/ 824911 w 2862055"/>
              <a:gd name="connsiteY0" fmla="*/ 0 h 3183038"/>
              <a:gd name="connsiteX1" fmla="*/ 107281 w 2862055"/>
              <a:gd name="connsiteY1" fmla="*/ 1689904 h 3183038"/>
              <a:gd name="connsiteX2" fmla="*/ 2862055 w 2862055"/>
              <a:gd name="connsiteY2" fmla="*/ 3183038 h 3183038"/>
            </a:gdLst>
            <a:ahLst/>
            <a:cxnLst>
              <a:cxn ang="0">
                <a:pos x="connsiteX0" y="connsiteY0"/>
              </a:cxn>
              <a:cxn ang="0">
                <a:pos x="connsiteX1" y="connsiteY1"/>
              </a:cxn>
              <a:cxn ang="0">
                <a:pos x="connsiteX2" y="connsiteY2"/>
              </a:cxn>
            </a:cxnLst>
            <a:rect l="l" t="t" r="r" b="b"/>
            <a:pathLst>
              <a:path w="2862055" h="3183038">
                <a:moveTo>
                  <a:pt x="824911" y="0"/>
                </a:moveTo>
                <a:cubicBezTo>
                  <a:pt x="296334" y="579699"/>
                  <a:pt x="-232243" y="1159398"/>
                  <a:pt x="107281" y="1689904"/>
                </a:cubicBezTo>
                <a:cubicBezTo>
                  <a:pt x="446805" y="2220410"/>
                  <a:pt x="2862055" y="3183038"/>
                  <a:pt x="2862055" y="318303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5270147" y="2669089"/>
            <a:ext cx="152400" cy="18833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2127487" y="2502167"/>
            <a:ext cx="152400" cy="134826"/>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p:nvCxnSpPr>
        <p:spPr>
          <a:xfrm flipH="1">
            <a:off x="3609050" y="4990634"/>
            <a:ext cx="93578" cy="190966"/>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7186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676400" y="2211050"/>
            <a:ext cx="6324600" cy="1446550"/>
          </a:xfrm>
          <a:prstGeom prst="rect">
            <a:avLst/>
          </a:prstGeom>
          <a:noFill/>
          <a:ln w="9525">
            <a:noFill/>
            <a:miter lim="800000"/>
            <a:headEnd/>
            <a:tailEnd/>
          </a:ln>
        </p:spPr>
        <p:txBody>
          <a:bodyPr>
            <a:spAutoFit/>
          </a:bodyPr>
          <a:lstStyle/>
          <a:p>
            <a:pPr fontAlgn="base">
              <a:spcBef>
                <a:spcPct val="0"/>
              </a:spcBef>
              <a:spcAft>
                <a:spcPct val="0"/>
              </a:spcAft>
            </a:pPr>
            <a:r>
              <a:rPr lang="en-US" sz="4400" dirty="0" smtClean="0">
                <a:solidFill>
                  <a:prstClr val="white"/>
                </a:solidFill>
                <a:latin typeface="Rockwell Extra Bold" pitchFamily="18" charset="0"/>
                <a:cs typeface="Arial" charset="0"/>
              </a:rPr>
              <a:t>Toggle Switch and </a:t>
            </a:r>
            <a:r>
              <a:rPr lang="en-US" sz="4400" dirty="0" err="1" smtClean="0">
                <a:solidFill>
                  <a:prstClr val="white"/>
                </a:solidFill>
                <a:latin typeface="Rockwell Extra Bold" pitchFamily="18" charset="0"/>
                <a:cs typeface="Arial" charset="0"/>
              </a:rPr>
              <a:t>Repressilator</a:t>
            </a:r>
            <a:endParaRPr lang="en-US" sz="4400" i="1" dirty="0">
              <a:solidFill>
                <a:prstClr val="white"/>
              </a:solidFill>
              <a:latin typeface="Rockwell Extra Bold" pitchFamily="18" charset="0"/>
              <a:cs typeface="Arial" charset="0"/>
            </a:endParaRPr>
          </a:p>
        </p:txBody>
      </p:sp>
      <p:sp>
        <p:nvSpPr>
          <p:cNvPr id="3" name="Rectangle 4"/>
          <p:cNvSpPr>
            <a:spLocks noChangeArrowheads="1"/>
          </p:cNvSpPr>
          <p:nvPr/>
        </p:nvSpPr>
        <p:spPr bwMode="auto">
          <a:xfrm>
            <a:off x="6400800" y="5791200"/>
            <a:ext cx="19159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smtClean="0">
                <a:solidFill>
                  <a:prstClr val="white"/>
                </a:solidFill>
              </a:rPr>
              <a:t>PMID</a:t>
            </a:r>
            <a:r>
              <a:rPr lang="en-US" altLang="en-US" dirty="0">
                <a:solidFill>
                  <a:prstClr val="white"/>
                </a:solidFill>
              </a:rPr>
              <a:t>: </a:t>
            </a:r>
            <a:r>
              <a:rPr lang="en-US" altLang="en-US" dirty="0" smtClean="0">
                <a:solidFill>
                  <a:prstClr val="white"/>
                </a:solidFill>
              </a:rPr>
              <a:t>10659857</a:t>
            </a:r>
          </a:p>
          <a:p>
            <a:pPr eaLnBrk="1" hangingPunct="1"/>
            <a:r>
              <a:rPr lang="en-US" altLang="en-US" dirty="0">
                <a:solidFill>
                  <a:prstClr val="white"/>
                </a:solidFill>
              </a:rPr>
              <a:t>PMID: 10659856</a:t>
            </a:r>
          </a:p>
        </p:txBody>
      </p:sp>
    </p:spTree>
    <p:extLst>
      <p:ext uri="{BB962C8B-B14F-4D97-AF65-F5344CB8AC3E}">
        <p14:creationId xmlns:p14="http://schemas.microsoft.com/office/powerpoint/2010/main" val="1116406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dirty="0">
                <a:solidFill>
                  <a:prstClr val="black"/>
                </a:solidFill>
                <a:latin typeface="Rockwell Extra Bold" pitchFamily="18" charset="0"/>
              </a:rPr>
              <a:t>The </a:t>
            </a:r>
            <a:r>
              <a:rPr lang="en-US" altLang="en-US" sz="2800" dirty="0" smtClean="0">
                <a:solidFill>
                  <a:prstClr val="black"/>
                </a:solidFill>
                <a:latin typeface="Rockwell Extra Bold" pitchFamily="18" charset="0"/>
              </a:rPr>
              <a:t>Toggle Switch</a:t>
            </a:r>
            <a:endParaRPr lang="en-US" altLang="en-US" sz="2800" dirty="0">
              <a:solidFill>
                <a:prstClr val="black"/>
              </a:solidFill>
              <a:latin typeface="Rockwell Extra Bold" pitchFamily="18"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938" y="784954"/>
            <a:ext cx="416242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150" y="4443413"/>
            <a:ext cx="64389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723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5|61.8"/>
</p:tagLst>
</file>

<file path=ppt/tags/tag2.xml><?xml version="1.0" encoding="utf-8"?>
<p:tagLst xmlns:a="http://schemas.openxmlformats.org/drawingml/2006/main" xmlns:r="http://schemas.openxmlformats.org/officeDocument/2006/relationships" xmlns:p="http://schemas.openxmlformats.org/presentationml/2006/main">
  <p:tag name="TIMING" val="|17.3|24.3"/>
</p:tagLst>
</file>

<file path=ppt/tags/tag3.xml><?xml version="1.0" encoding="utf-8"?>
<p:tagLst xmlns:a="http://schemas.openxmlformats.org/drawingml/2006/main" xmlns:r="http://schemas.openxmlformats.org/officeDocument/2006/relationships" xmlns:p="http://schemas.openxmlformats.org/presentationml/2006/main">
  <p:tag name="TIMING" val="|12.9|34|17.2"/>
</p:tagLst>
</file>

<file path=ppt/tags/tag4.xml><?xml version="1.0" encoding="utf-8"?>
<p:tagLst xmlns:a="http://schemas.openxmlformats.org/drawingml/2006/main" xmlns:r="http://schemas.openxmlformats.org/officeDocument/2006/relationships" xmlns:p="http://schemas.openxmlformats.org/presentationml/2006/main">
  <p:tag name="TIMING" val="|28.2|14.2|13.7"/>
</p:tagLst>
</file>

<file path=ppt/tags/tag5.xml><?xml version="1.0" encoding="utf-8"?>
<p:tagLst xmlns:a="http://schemas.openxmlformats.org/drawingml/2006/main" xmlns:r="http://schemas.openxmlformats.org/officeDocument/2006/relationships" xmlns:p="http://schemas.openxmlformats.org/presentationml/2006/main">
  <p:tag name="TIMING" val="|41.3|10.6|12.3|7.7"/>
</p:tagLst>
</file>

<file path=ppt/tags/tag6.xml><?xml version="1.0" encoding="utf-8"?>
<p:tagLst xmlns:a="http://schemas.openxmlformats.org/drawingml/2006/main" xmlns:r="http://schemas.openxmlformats.org/officeDocument/2006/relationships" xmlns:p="http://schemas.openxmlformats.org/presentationml/2006/main">
  <p:tag name="TIMING" val="|39|20.8|22.4"/>
</p:tagLst>
</file>

<file path=ppt/tags/tag7.xml><?xml version="1.0" encoding="utf-8"?>
<p:tagLst xmlns:a="http://schemas.openxmlformats.org/drawingml/2006/main" xmlns:r="http://schemas.openxmlformats.org/officeDocument/2006/relationships" xmlns:p="http://schemas.openxmlformats.org/presentationml/2006/main">
  <p:tag name="TIMING" val="|23.2|12.3|11.6|4.3|7.8"/>
</p:tagLst>
</file>

<file path=ppt/tags/tag8.xml><?xml version="1.0" encoding="utf-8"?>
<p:tagLst xmlns:a="http://schemas.openxmlformats.org/drawingml/2006/main" xmlns:r="http://schemas.openxmlformats.org/officeDocument/2006/relationships" xmlns:p="http://schemas.openxmlformats.org/presentationml/2006/main">
  <p:tag name="TIMING" val="|56.9|12.8"/>
</p:tagLst>
</file>

<file path=ppt/theme/theme1.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628</TotalTime>
  <Words>3619</Words>
  <Application>Microsoft Office PowerPoint</Application>
  <PresentationFormat>On-screen Show (4:3)</PresentationFormat>
  <Paragraphs>224</Paragraphs>
  <Slides>34</Slides>
  <Notes>34</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34</vt:i4>
      </vt:variant>
    </vt:vector>
  </HeadingPairs>
  <TitlesOfParts>
    <vt:vector size="39" baseType="lpstr">
      <vt:lpstr>14_Office Theme</vt:lpstr>
      <vt:lpstr>1_Office Theme</vt:lpstr>
      <vt:lpstr>Office Theme</vt:lpstr>
      <vt:lpstr>3_Office Theme</vt:lpstr>
      <vt:lpstr>Equation</vt:lpstr>
      <vt:lpstr>Types of Transcriptional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Transcriptional Circuits</dc:title>
  <dc:creator>jcanderson</dc:creator>
  <cp:lastModifiedBy>jcanderson</cp:lastModifiedBy>
  <cp:revision>59</cp:revision>
  <dcterms:created xsi:type="dcterms:W3CDTF">2013-10-18T14:39:38Z</dcterms:created>
  <dcterms:modified xsi:type="dcterms:W3CDTF">2013-10-21T20:42:58Z</dcterms:modified>
</cp:coreProperties>
</file>