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5.xml" ContentType="application/vnd.openxmlformats-officedocument.presentationml.tags+xml"/>
  <Override PartName="/ppt/notesSlides/notesSlide21.xml" ContentType="application/vnd.openxmlformats-officedocument.presentationml.notesSlide+xml"/>
  <Override PartName="/ppt/tags/tag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7.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9"/>
  </p:notesMasterIdLst>
  <p:sldIdLst>
    <p:sldId id="256" r:id="rId4"/>
    <p:sldId id="257" r:id="rId5"/>
    <p:sldId id="258" r:id="rId6"/>
    <p:sldId id="259" r:id="rId7"/>
    <p:sldId id="260" r:id="rId8"/>
    <p:sldId id="261" r:id="rId9"/>
    <p:sldId id="262" r:id="rId10"/>
    <p:sldId id="276" r:id="rId11"/>
    <p:sldId id="277" r:id="rId12"/>
    <p:sldId id="278" r:id="rId13"/>
    <p:sldId id="279" r:id="rId14"/>
    <p:sldId id="280" r:id="rId15"/>
    <p:sldId id="263" r:id="rId16"/>
    <p:sldId id="265" r:id="rId17"/>
    <p:sldId id="264" r:id="rId18"/>
    <p:sldId id="266" r:id="rId19"/>
    <p:sldId id="267" r:id="rId20"/>
    <p:sldId id="268" r:id="rId21"/>
    <p:sldId id="269" r:id="rId22"/>
    <p:sldId id="270" r:id="rId23"/>
    <p:sldId id="271" r:id="rId24"/>
    <p:sldId id="272" r:id="rId25"/>
    <p:sldId id="273" r:id="rId26"/>
    <p:sldId id="274" r:id="rId27"/>
    <p:sldId id="27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76" autoAdjust="0"/>
    <p:restoredTop sz="65793" autoAdjust="0"/>
  </p:normalViewPr>
  <p:slideViewPr>
    <p:cSldViewPr>
      <p:cViewPr>
        <p:scale>
          <a:sx n="66" d="100"/>
          <a:sy n="66" d="100"/>
        </p:scale>
        <p:origin x="-1781" y="-3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6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C653EF-B3C8-4E22-A56A-E319A4D347BA}" type="datetimeFigureOut">
              <a:rPr lang="en-US" smtClean="0"/>
              <a:t>12/1/2013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3585BA-2DE2-4C0D-94B0-66A5D137FADA}" type="slidenum">
              <a:rPr lang="en-US" smtClean="0"/>
              <a:t>‹#›</a:t>
            </a:fld>
            <a:endParaRPr lang="en-US"/>
          </a:p>
        </p:txBody>
      </p:sp>
    </p:spTree>
    <p:extLst>
      <p:ext uri="{BB962C8B-B14F-4D97-AF65-F5344CB8AC3E}">
        <p14:creationId xmlns:p14="http://schemas.microsoft.com/office/powerpoint/2010/main" val="3783058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smtClean="0"/>
              <a:t>When discussing genetic</a:t>
            </a:r>
            <a:r>
              <a:rPr lang="en-US" altLang="en-US" baseline="0" dirty="0" smtClean="0"/>
              <a:t> circuits, we saw many designs involving transcription factors and other proteins.  It is also possible to construct genetic circuits using microRNAs in eukaryotes.</a:t>
            </a:r>
            <a:endParaRPr lang="en-US" altLang="en-US" dirty="0" smtClean="0"/>
          </a:p>
        </p:txBody>
      </p:sp>
      <p:sp>
        <p:nvSpPr>
          <p:cNvPr id="4" name="Slide Number Placeholder 3"/>
          <p:cNvSpPr>
            <a:spLocks noGrp="1"/>
          </p:cNvSpPr>
          <p:nvPr>
            <p:ph type="sldNum" sz="quarter" idx="5"/>
          </p:nvPr>
        </p:nvSpPr>
        <p:spPr/>
        <p:txBody>
          <a:bodyPr/>
          <a:lstStyle/>
          <a:p>
            <a:pPr>
              <a:defRPr/>
            </a:pPr>
            <a:fld id="{5FC64103-9A11-4A7B-A347-B8E678D7C857}" type="slidenum">
              <a:rPr lang="en-US">
                <a:solidFill>
                  <a:prstClr val="black"/>
                </a:solidFill>
              </a:rPr>
              <a:pPr>
                <a:defRPr/>
              </a:pPr>
              <a:t>1</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fontAlgn="base" hangingPunct="1">
              <a:spcBef>
                <a:spcPct val="0"/>
              </a:spcBef>
              <a:spcAft>
                <a:spcPct val="0"/>
              </a:spcAft>
              <a:buFont typeface="Wingdings" pitchFamily="2" charset="2"/>
              <a:buNone/>
            </a:pPr>
            <a:r>
              <a:rPr lang="en-US" altLang="en-US" sz="1200" dirty="0" smtClean="0">
                <a:solidFill>
                  <a:srgbClr val="262626"/>
                </a:solidFill>
                <a:cs typeface="Arial" charset="0"/>
              </a:rPr>
              <a:t>We are accustomed to seeing diagrams that describe a cascade</a:t>
            </a:r>
            <a:r>
              <a:rPr lang="en-US" altLang="en-US" sz="1200" baseline="0" dirty="0" smtClean="0">
                <a:solidFill>
                  <a:srgbClr val="262626"/>
                </a:solidFill>
                <a:cs typeface="Arial" charset="0"/>
              </a:rPr>
              <a:t> of interactions involving MAP kinases such as </a:t>
            </a:r>
            <a:r>
              <a:rPr lang="en-US" altLang="en-US" sz="1200" baseline="0" dirty="0" err="1" smtClean="0">
                <a:solidFill>
                  <a:srgbClr val="262626"/>
                </a:solidFill>
                <a:cs typeface="Arial" charset="0"/>
              </a:rPr>
              <a:t>Erk</a:t>
            </a:r>
            <a:r>
              <a:rPr lang="en-US" altLang="en-US" sz="1200" baseline="0" dirty="0" smtClean="0">
                <a:solidFill>
                  <a:srgbClr val="262626"/>
                </a:solidFill>
                <a:cs typeface="Arial" charset="0"/>
              </a:rPr>
              <a:t>.  </a:t>
            </a:r>
            <a:r>
              <a:rPr lang="en-US" altLang="en-US" sz="1200" dirty="0" smtClean="0">
                <a:solidFill>
                  <a:srgbClr val="262626"/>
                </a:solidFill>
                <a:cs typeface="Arial" charset="0"/>
              </a:rPr>
              <a:t>This classic view of MAP kinase cascades general leaves out the fact that they often are accompanied by scaffolds</a:t>
            </a:r>
          </a:p>
          <a:p>
            <a:pPr eaLnBrk="1" fontAlgn="base" hangingPunct="1">
              <a:spcBef>
                <a:spcPct val="0"/>
              </a:spcBef>
              <a:spcAft>
                <a:spcPct val="0"/>
              </a:spcAft>
              <a:buFont typeface="Wingdings" pitchFamily="2" charset="2"/>
              <a:buChar char="§"/>
            </a:pPr>
            <a:r>
              <a:rPr lang="en-US" altLang="en-US" sz="1200" dirty="0" smtClean="0">
                <a:solidFill>
                  <a:srgbClr val="262626"/>
                </a:solidFill>
                <a:cs typeface="Arial" charset="0"/>
              </a:rPr>
              <a:t>These scaffolds employ protein-protein interactions to recruit a particular set of MAPK’s into a complex  In this diagram, we see three MAP Kinases</a:t>
            </a:r>
            <a:r>
              <a:rPr lang="en-US" altLang="en-US" sz="1200" baseline="0" dirty="0" smtClean="0">
                <a:solidFill>
                  <a:srgbClr val="262626"/>
                </a:solidFill>
                <a:cs typeface="Arial" charset="0"/>
              </a:rPr>
              <a:t> (</a:t>
            </a:r>
            <a:r>
              <a:rPr lang="en-US" altLang="en-US" sz="1200" dirty="0" smtClean="0">
                <a:solidFill>
                  <a:srgbClr val="262626"/>
                </a:solidFill>
                <a:cs typeface="Arial" charset="0"/>
              </a:rPr>
              <a:t>ste11,</a:t>
            </a:r>
            <a:r>
              <a:rPr lang="en-US" altLang="en-US" sz="1200" baseline="0" dirty="0" smtClean="0">
                <a:solidFill>
                  <a:srgbClr val="262626"/>
                </a:solidFill>
                <a:cs typeface="Arial" charset="0"/>
              </a:rPr>
              <a:t> ste7, and fus3) being joined together by the scaffold protein Ste5.</a:t>
            </a:r>
            <a:endParaRPr lang="en-US" altLang="en-US" sz="1200" dirty="0" smtClean="0">
              <a:solidFill>
                <a:srgbClr val="262626"/>
              </a:solidFill>
              <a:cs typeface="Arial" charset="0"/>
            </a:endParaRPr>
          </a:p>
          <a:p>
            <a:pPr eaLnBrk="1" fontAlgn="base" hangingPunct="1">
              <a:spcBef>
                <a:spcPct val="0"/>
              </a:spcBef>
              <a:spcAft>
                <a:spcPct val="0"/>
              </a:spcAft>
              <a:buFont typeface="Wingdings" pitchFamily="2" charset="2"/>
              <a:buChar char="§"/>
            </a:pPr>
            <a:r>
              <a:rPr lang="en-US" altLang="en-US" sz="1200" dirty="0" smtClean="0">
                <a:solidFill>
                  <a:srgbClr val="262626"/>
                </a:solidFill>
                <a:cs typeface="Arial" charset="0"/>
              </a:rPr>
              <a:t>In so doing, the flow of information is directed through a particular set of kinases and doesn’t rely simply on the substrate specificity of </a:t>
            </a:r>
            <a:r>
              <a:rPr lang="en-US" altLang="en-US" sz="1200" dirty="0" err="1" smtClean="0">
                <a:solidFill>
                  <a:srgbClr val="262626"/>
                </a:solidFill>
                <a:cs typeface="Arial" charset="0"/>
              </a:rPr>
              <a:t>protein:protein</a:t>
            </a:r>
            <a:r>
              <a:rPr lang="en-US" altLang="en-US" sz="1200" dirty="0" smtClean="0">
                <a:solidFill>
                  <a:srgbClr val="262626"/>
                </a:solidFill>
                <a:cs typeface="Arial" charset="0"/>
              </a:rPr>
              <a:t> interactions</a:t>
            </a:r>
          </a:p>
          <a:p>
            <a:pPr eaLnBrk="1" fontAlgn="base" hangingPunct="1">
              <a:spcBef>
                <a:spcPct val="0"/>
              </a:spcBef>
              <a:spcAft>
                <a:spcPct val="0"/>
              </a:spcAft>
              <a:buFont typeface="Wingdings" pitchFamily="2" charset="2"/>
              <a:buChar char="§"/>
            </a:pPr>
            <a:r>
              <a:rPr lang="en-US" altLang="en-US" sz="1200" dirty="0" smtClean="0">
                <a:solidFill>
                  <a:srgbClr val="262626"/>
                </a:solidFill>
                <a:cs typeface="Arial" charset="0"/>
              </a:rPr>
              <a:t>This paper focus on alpha factor signal transduction (which is involved in mating) wherein the kinases are </a:t>
            </a:r>
            <a:r>
              <a:rPr lang="en-US" altLang="en-US" sz="1200" dirty="0" err="1" smtClean="0">
                <a:solidFill>
                  <a:srgbClr val="262626"/>
                </a:solidFill>
                <a:cs typeface="Arial" charset="0"/>
              </a:rPr>
              <a:t>scaffolded</a:t>
            </a:r>
            <a:r>
              <a:rPr lang="en-US" altLang="en-US" sz="1200" dirty="0" smtClean="0">
                <a:solidFill>
                  <a:srgbClr val="262626"/>
                </a:solidFill>
                <a:cs typeface="Arial" charset="0"/>
              </a:rPr>
              <a:t> by ste5 as drawn.  With this cascade, </a:t>
            </a:r>
            <a:r>
              <a:rPr lang="en-US" altLang="en-US" sz="1200" dirty="0" err="1" smtClean="0">
                <a:solidFill>
                  <a:srgbClr val="262626"/>
                </a:solidFill>
                <a:cs typeface="Arial" charset="0"/>
              </a:rPr>
              <a:t>signalling</a:t>
            </a:r>
            <a:r>
              <a:rPr lang="en-US" altLang="en-US" sz="1200" dirty="0" smtClean="0">
                <a:solidFill>
                  <a:srgbClr val="262626"/>
                </a:solidFill>
                <a:cs typeface="Arial" charset="0"/>
              </a:rPr>
              <a:t> with</a:t>
            </a:r>
            <a:r>
              <a:rPr lang="en-US" altLang="en-US" sz="1200" baseline="0" dirty="0" smtClean="0">
                <a:solidFill>
                  <a:srgbClr val="262626"/>
                </a:solidFill>
                <a:cs typeface="Arial" charset="0"/>
              </a:rPr>
              <a:t> alpha factor results in activation of the kinases and expression of a pFUS1 promoter driving GFP.</a:t>
            </a:r>
            <a:endParaRPr lang="en-US" altLang="en-US" sz="1200" dirty="0" smtClean="0">
              <a:solidFill>
                <a:srgbClr val="262626"/>
              </a:solidFill>
              <a:cs typeface="Arial" charset="0"/>
            </a:endParaRPr>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C737F65-EDCB-4942-BD63-CB3CF8A72450}" type="slidenum">
              <a:rPr lang="en-US">
                <a:solidFill>
                  <a:prstClr val="black"/>
                </a:solidFill>
              </a:rPr>
              <a:pPr>
                <a:defRPr/>
              </a:pPr>
              <a:t>10</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This study demonstrates that the scaffold controls the flow of information amongst the kinases by making chimeras</a:t>
            </a:r>
            <a:r>
              <a:rPr lang="en-US" altLang="en-US" baseline="0" dirty="0" smtClean="0"/>
              <a:t> of two cascades.  Yeast respond to alpha factor with mating response, and to high-</a:t>
            </a:r>
            <a:r>
              <a:rPr lang="en-US" altLang="en-US" baseline="0" dirty="0" err="1" smtClean="0"/>
              <a:t>osmolarity</a:t>
            </a:r>
            <a:r>
              <a:rPr lang="en-US" altLang="en-US" baseline="0" dirty="0" smtClean="0"/>
              <a:t> with an </a:t>
            </a:r>
            <a:r>
              <a:rPr lang="en-US" altLang="en-US" baseline="0" dirty="0" err="1" smtClean="0"/>
              <a:t>osmo</a:t>
            </a:r>
            <a:r>
              <a:rPr lang="en-US" altLang="en-US" baseline="0" dirty="0" smtClean="0"/>
              <a:t> response.</a:t>
            </a:r>
            <a:endParaRPr lang="en-US" altLang="en-US" dirty="0" smtClean="0"/>
          </a:p>
        </p:txBody>
      </p:sp>
      <p:sp>
        <p:nvSpPr>
          <p:cNvPr id="4" name="Slide Number Placeholder 3"/>
          <p:cNvSpPr>
            <a:spLocks noGrp="1"/>
          </p:cNvSpPr>
          <p:nvPr>
            <p:ph type="sldNum" sz="quarter" idx="5"/>
          </p:nvPr>
        </p:nvSpPr>
        <p:spPr/>
        <p:txBody>
          <a:bodyPr/>
          <a:lstStyle/>
          <a:p>
            <a:pPr>
              <a:defRPr/>
            </a:pPr>
            <a:fld id="{0E12FF48-09CD-499C-8A76-52E8A71AEE15}" type="slidenum">
              <a:rPr lang="en-US">
                <a:solidFill>
                  <a:prstClr val="black"/>
                </a:solidFill>
              </a:rPr>
              <a:pPr>
                <a:def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a:t>
            </a:r>
            <a:r>
              <a:rPr lang="en-US" altLang="en-US" baseline="0" dirty="0" smtClean="0"/>
              <a:t> authors show  that they can change the responses to these inputs by adding different scaffolds.  Addition of the native scaffolds, Ste5 or Pbs2 results in the normal response, but if they add a chimeric ‘diverter scaffold’, they get cells that respond to alpha factor with an </a:t>
            </a:r>
            <a:r>
              <a:rPr lang="en-US" altLang="en-US" baseline="0" dirty="0" err="1" smtClean="0"/>
              <a:t>osmo</a:t>
            </a:r>
            <a:r>
              <a:rPr lang="en-US" altLang="en-US" baseline="0" dirty="0" smtClean="0"/>
              <a:t> response.</a:t>
            </a:r>
            <a:endParaRPr lang="en-US" altLang="en-US" dirty="0" smtClean="0"/>
          </a:p>
        </p:txBody>
      </p:sp>
      <p:sp>
        <p:nvSpPr>
          <p:cNvPr id="4" name="Slide Number Placeholder 3"/>
          <p:cNvSpPr>
            <a:spLocks noGrp="1"/>
          </p:cNvSpPr>
          <p:nvPr>
            <p:ph type="sldNum" sz="quarter" idx="5"/>
          </p:nvPr>
        </p:nvSpPr>
        <p:spPr/>
        <p:txBody>
          <a:bodyPr/>
          <a:lstStyle/>
          <a:p>
            <a:pPr>
              <a:defRPr/>
            </a:pPr>
            <a:fld id="{E05A56ED-1C49-4D2B-9441-D460E657D784}" type="slidenum">
              <a:rPr lang="en-US">
                <a:solidFill>
                  <a:prstClr val="black"/>
                </a:solidFill>
              </a:rPr>
              <a:pPr>
                <a:defRPr/>
              </a:p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One of the more interesting things you can do with multicellular organisms is</a:t>
            </a:r>
            <a:r>
              <a:rPr lang="en-US" baseline="0" dirty="0" smtClean="0"/>
              <a:t> tissue-specific expression.</a:t>
            </a:r>
            <a:endParaRPr lang="en-US" dirty="0" smtClean="0"/>
          </a:p>
        </p:txBody>
      </p:sp>
      <p:sp>
        <p:nvSpPr>
          <p:cNvPr id="4" name="Slide Number Placeholder 3"/>
          <p:cNvSpPr>
            <a:spLocks noGrp="1"/>
          </p:cNvSpPr>
          <p:nvPr>
            <p:ph type="sldNum" sz="quarter" idx="5"/>
          </p:nvPr>
        </p:nvSpPr>
        <p:spPr/>
        <p:txBody>
          <a:bodyPr/>
          <a:lstStyle/>
          <a:p>
            <a:pPr>
              <a:defRPr/>
            </a:pPr>
            <a:fld id="{99880AF6-D421-4D26-B6DB-0398DA3F36A4}" type="slidenum">
              <a:rPr lang="en-US">
                <a:solidFill>
                  <a:prstClr val="black"/>
                </a:solidFill>
              </a:rPr>
              <a:pPr>
                <a:defRPr/>
              </a:p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study, Dowd and coworkers rearrange</a:t>
            </a:r>
            <a:r>
              <a:rPr lang="en-US" baseline="0" dirty="0" smtClean="0"/>
              <a:t> two DNA sequences found in the Maize genome to create a transgene that activates production of a pesticide in the corn silk.</a:t>
            </a:r>
            <a:endParaRPr lang="en-US" dirty="0"/>
          </a:p>
        </p:txBody>
      </p:sp>
      <p:sp>
        <p:nvSpPr>
          <p:cNvPr id="4" name="Slide Number Placeholder 3"/>
          <p:cNvSpPr>
            <a:spLocks noGrp="1"/>
          </p:cNvSpPr>
          <p:nvPr>
            <p:ph type="sldNum" sz="quarter" idx="10"/>
          </p:nvPr>
        </p:nvSpPr>
        <p:spPr/>
        <p:txBody>
          <a:bodyPr/>
          <a:lstStyle/>
          <a:p>
            <a:fld id="{C83585BA-2DE2-4C0D-94B0-66A5D137FADA}" type="slidenum">
              <a:rPr lang="en-US" smtClean="0"/>
              <a:t>14</a:t>
            </a:fld>
            <a:endParaRPr lang="en-US"/>
          </a:p>
        </p:txBody>
      </p:sp>
    </p:spTree>
    <p:extLst>
      <p:ext uri="{BB962C8B-B14F-4D97-AF65-F5344CB8AC3E}">
        <p14:creationId xmlns:p14="http://schemas.microsoft.com/office/powerpoint/2010/main" val="3839037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Earworm is a common infection in corn.  One existing solution is the use of </a:t>
            </a:r>
            <a:r>
              <a:rPr lang="en-US" dirty="0" err="1" smtClean="0"/>
              <a:t>Bt</a:t>
            </a:r>
            <a:r>
              <a:rPr lang="en-US" dirty="0" smtClean="0"/>
              <a:t> transgenes.  Here, a gene from a</a:t>
            </a:r>
            <a:r>
              <a:rPr lang="en-US" baseline="0" dirty="0" smtClean="0"/>
              <a:t> bacillus strain is transferred into the corn, and consumption of the corn by the worm kills them.  There have been concerns over the food safety of </a:t>
            </a:r>
            <a:r>
              <a:rPr lang="en-US" baseline="0" dirty="0" err="1" smtClean="0"/>
              <a:t>Bt</a:t>
            </a:r>
            <a:r>
              <a:rPr lang="en-US" baseline="0" dirty="0" smtClean="0"/>
              <a:t> corn, so researchers have sought more ‘natural’ modifications to plants that don’t require the transfer of foreign genes or restricting the expression of transgenes to non-edible portions of the plant. Only the corn kernels are consumed, so restricting the expression of transgenes to other tissue types is one way of preventing any potential </a:t>
            </a:r>
            <a:r>
              <a:rPr lang="en-US" baseline="0" dirty="0" err="1" smtClean="0"/>
              <a:t>maleffects</a:t>
            </a:r>
            <a:r>
              <a:rPr lang="en-US" baseline="0" dirty="0" smtClean="0"/>
              <a:t> of expressing foreign proteins in food.  In this study, they employ a silk-specific promoter to restrict the expression of downstream genes to just the silk. The downstream gene is a transcription factor that drives production of a compound already in the corn genome able to kill worms. By identifying native genes that can be rewired to produce a desired phenotype researchers can identify plausibly-natural modifications to the organism that can later be achieved through more accepted breeding practices.  This study is a clever example of this approach where the design is something that could occur through a natural mutation, and thus in principle could be identified through breeding and genetic screening.</a:t>
            </a:r>
            <a:endParaRPr lang="en-US" dirty="0"/>
          </a:p>
        </p:txBody>
      </p:sp>
      <p:sp>
        <p:nvSpPr>
          <p:cNvPr id="4" name="Slide Number Placeholder 3"/>
          <p:cNvSpPr>
            <a:spLocks noGrp="1"/>
          </p:cNvSpPr>
          <p:nvPr>
            <p:ph type="sldNum" sz="quarter" idx="10"/>
          </p:nvPr>
        </p:nvSpPr>
        <p:spPr/>
        <p:txBody>
          <a:bodyPr/>
          <a:lstStyle/>
          <a:p>
            <a:fld id="{C83585BA-2DE2-4C0D-94B0-66A5D137FADA}" type="slidenum">
              <a:rPr lang="en-US" smtClean="0"/>
              <a:t>15</a:t>
            </a:fld>
            <a:endParaRPr lang="en-US"/>
          </a:p>
        </p:txBody>
      </p:sp>
    </p:spTree>
    <p:extLst>
      <p:ext uri="{BB962C8B-B14F-4D97-AF65-F5344CB8AC3E}">
        <p14:creationId xmlns:p14="http://schemas.microsoft.com/office/powerpoint/2010/main" val="2931216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anti-earworm compound in their study is </a:t>
            </a:r>
            <a:r>
              <a:rPr lang="en-US" dirty="0" err="1" smtClean="0"/>
              <a:t>Maysin</a:t>
            </a:r>
            <a:r>
              <a:rPr lang="en-US" dirty="0" smtClean="0"/>
              <a:t>.</a:t>
            </a:r>
            <a:r>
              <a:rPr lang="en-US" baseline="0" dirty="0" smtClean="0"/>
              <a:t>  This flavonoid is natively produced at low levels in corn.  At higher concentrations, it is known to kill earworm larvae.  </a:t>
            </a:r>
            <a:r>
              <a:rPr lang="en-US" baseline="0" dirty="0" err="1" smtClean="0"/>
              <a:t>Maysin</a:t>
            </a:r>
            <a:r>
              <a:rPr lang="en-US" baseline="0" dirty="0" smtClean="0"/>
              <a:t> production is regulated by a transcription factor called p1, and it is known that overexpression of p1 in maize results in the accumulation of </a:t>
            </a:r>
            <a:r>
              <a:rPr lang="en-US" baseline="0" dirty="0" err="1" smtClean="0"/>
              <a:t>Maysin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83585BA-2DE2-4C0D-94B0-66A5D137FADA}" type="slidenum">
              <a:rPr lang="en-US" smtClean="0"/>
              <a:t>16</a:t>
            </a:fld>
            <a:endParaRPr lang="en-US"/>
          </a:p>
        </p:txBody>
      </p:sp>
    </p:spTree>
    <p:extLst>
      <p:ext uri="{BB962C8B-B14F-4D97-AF65-F5344CB8AC3E}">
        <p14:creationId xmlns:p14="http://schemas.microsoft.com/office/powerpoint/2010/main" val="3308678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a:t>
            </a:r>
            <a:r>
              <a:rPr lang="en-US" baseline="0" dirty="0" smtClean="0"/>
              <a:t> also need a tissue-specific promoter.  The notion of ‘tissues’ as a differentiated lineage of cells is a trait unique to multicellular organisms.  Typically differentiation involves a wide array of events, but primary within these is differences in gene expression and the emergence of tissue-specific transcription factors.  The genetic circuits that control differentiation are often much like the toggle switch in the sense that they are highly </a:t>
            </a:r>
            <a:r>
              <a:rPr lang="en-US" baseline="0" dirty="0" err="1" smtClean="0"/>
              <a:t>multistable</a:t>
            </a:r>
            <a:r>
              <a:rPr lang="en-US" baseline="0" dirty="0" smtClean="0"/>
              <a:t> circuits with strong reinforcement of one dominant transcription factor.  Finding tissue-specific promoters is fairly easy.  In this case, for silk, the researchers were looking for female-preferential promoters using differential display methods.  They isolated mRNA from silk, tassel, leaves, and roots, converted that RNA to </a:t>
            </a:r>
            <a:r>
              <a:rPr lang="en-US" baseline="0" dirty="0" err="1" smtClean="0"/>
              <a:t>cDNA</a:t>
            </a:r>
            <a:r>
              <a:rPr lang="en-US" baseline="0" dirty="0" smtClean="0"/>
              <a:t>, then looked to see which genes were preferentially expressed in specific places.  Today the tool of choice for such a study would be </a:t>
            </a:r>
            <a:r>
              <a:rPr lang="en-US" baseline="0" dirty="0" err="1" smtClean="0"/>
              <a:t>RNAseq</a:t>
            </a:r>
            <a:r>
              <a:rPr lang="en-US" baseline="0" dirty="0" smtClean="0"/>
              <a:t>, but that did not exist at the time, so instead they use a </a:t>
            </a:r>
            <a:r>
              <a:rPr lang="en-US" baseline="0" dirty="0" err="1" smtClean="0"/>
              <a:t>clontech</a:t>
            </a:r>
            <a:r>
              <a:rPr lang="en-US" baseline="0" dirty="0" smtClean="0"/>
              <a:t> </a:t>
            </a:r>
            <a:r>
              <a:rPr lang="en-US" baseline="0" dirty="0" err="1" smtClean="0"/>
              <a:t>pcr</a:t>
            </a:r>
            <a:r>
              <a:rPr lang="en-US" baseline="0" dirty="0" smtClean="0"/>
              <a:t>-select </a:t>
            </a:r>
            <a:r>
              <a:rPr lang="en-US" baseline="0" dirty="0" err="1" smtClean="0"/>
              <a:t>cDNA</a:t>
            </a:r>
            <a:r>
              <a:rPr lang="en-US" baseline="0" dirty="0" smtClean="0"/>
              <a:t> </a:t>
            </a:r>
            <a:r>
              <a:rPr lang="en-US" baseline="0" dirty="0" err="1" smtClean="0"/>
              <a:t>substration</a:t>
            </a:r>
            <a:r>
              <a:rPr lang="en-US" baseline="0" dirty="0" smtClean="0"/>
              <a:t> kit.  In essence, this kit has you annealing two </a:t>
            </a:r>
            <a:r>
              <a:rPr lang="en-US" baseline="0" dirty="0" err="1" smtClean="0"/>
              <a:t>cDNA</a:t>
            </a:r>
            <a:r>
              <a:rPr lang="en-US" baseline="0" dirty="0" smtClean="0"/>
              <a:t> populations to one another, and the method enriches for the differences between the two samples.  From this screen, they identify the pSH64 gene as something highly-localized to silks.  By cloning out the promoter in front of pSH64, they obtain a promoter part that is specifically activated in silks.</a:t>
            </a:r>
            <a:endParaRPr lang="en-US" dirty="0"/>
          </a:p>
        </p:txBody>
      </p:sp>
      <p:sp>
        <p:nvSpPr>
          <p:cNvPr id="4" name="Slide Number Placeholder 3"/>
          <p:cNvSpPr>
            <a:spLocks noGrp="1"/>
          </p:cNvSpPr>
          <p:nvPr>
            <p:ph type="sldNum" sz="quarter" idx="10"/>
          </p:nvPr>
        </p:nvSpPr>
        <p:spPr/>
        <p:txBody>
          <a:bodyPr/>
          <a:lstStyle/>
          <a:p>
            <a:fld id="{C83585BA-2DE2-4C0D-94B0-66A5D137FADA}" type="slidenum">
              <a:rPr lang="en-US" smtClean="0"/>
              <a:t>17</a:t>
            </a:fld>
            <a:endParaRPr lang="en-US"/>
          </a:p>
        </p:txBody>
      </p:sp>
    </p:spTree>
    <p:extLst>
      <p:ext uri="{BB962C8B-B14F-4D97-AF65-F5344CB8AC3E}">
        <p14:creationId xmlns:p14="http://schemas.microsoft.com/office/powerpoint/2010/main" val="2972528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They now put it together.  First</a:t>
            </a:r>
            <a:r>
              <a:rPr lang="en-US" baseline="0" dirty="0" smtClean="0"/>
              <a:t> they look at the </a:t>
            </a:r>
            <a:r>
              <a:rPr lang="en-US" baseline="0" dirty="0" err="1" smtClean="0"/>
              <a:t>kernals</a:t>
            </a:r>
            <a:r>
              <a:rPr lang="en-US" baseline="0" dirty="0" smtClean="0"/>
              <a:t>.  Here you see 6 strains of corn </a:t>
            </a:r>
            <a:r>
              <a:rPr lang="en-US" baseline="0" dirty="0" err="1" smtClean="0"/>
              <a:t>kernals</a:t>
            </a:r>
            <a:r>
              <a:rPr lang="en-US" baseline="0" dirty="0" smtClean="0"/>
              <a:t>. Their darkness is an indication of the accumulation of flavonoids in the </a:t>
            </a:r>
            <a:r>
              <a:rPr lang="en-US" baseline="0" dirty="0" err="1" smtClean="0"/>
              <a:t>kernal</a:t>
            </a:r>
            <a:r>
              <a:rPr lang="en-US" baseline="0" dirty="0" smtClean="0"/>
              <a:t>.  More specifically,  the flavonoids polymerize into a polymer called </a:t>
            </a:r>
            <a:r>
              <a:rPr lang="en-US" baseline="0" dirty="0" err="1" smtClean="0"/>
              <a:t>phlobaphene</a:t>
            </a:r>
            <a:r>
              <a:rPr lang="en-US" baseline="0" dirty="0" smtClean="0"/>
              <a:t> that accumulates and is red-colored. As controls, they have two natural alleles of the p1 gene called P1-rr and P1-rw.  The </a:t>
            </a:r>
            <a:r>
              <a:rPr lang="en-US" baseline="0" dirty="0" err="1" smtClean="0"/>
              <a:t>rr</a:t>
            </a:r>
            <a:r>
              <a:rPr lang="en-US" baseline="0" dirty="0" smtClean="0"/>
              <a:t> strain has red pericarp (which is the outermost layer of the </a:t>
            </a:r>
            <a:r>
              <a:rPr lang="en-US" baseline="0" dirty="0" err="1" smtClean="0"/>
              <a:t>kernal</a:t>
            </a:r>
            <a:r>
              <a:rPr lang="en-US" baseline="0" dirty="0" smtClean="0"/>
              <a:t>) and a red cob.  The </a:t>
            </a:r>
            <a:r>
              <a:rPr lang="en-US" baseline="0" dirty="0" err="1" smtClean="0"/>
              <a:t>rw</a:t>
            </a:r>
            <a:r>
              <a:rPr lang="en-US" baseline="0" dirty="0" smtClean="0"/>
              <a:t> strain has red pericarp and white cob. B73 is the model corn strain whose genome has been sequenced.  Hi-II corn is a strain that is amenable to transformation by gold particle bombardment.  Thus, they introduce their genes into Hi-II and then pollinate it with B73 pollen, and what they are testing are the resulting hybrid strains.  28A, 15A, and 7E are three isolates of transgenic strain. Each contains an engineered gene in which the p1 </a:t>
            </a:r>
            <a:r>
              <a:rPr lang="en-US" baseline="0" dirty="0" err="1" smtClean="0"/>
              <a:t>cDNA</a:t>
            </a:r>
            <a:r>
              <a:rPr lang="en-US" baseline="0" dirty="0" smtClean="0"/>
              <a:t> was inserted in between the silk-specific promoter and terminator from pSH64. I’ve put boxes around the three </a:t>
            </a:r>
            <a:r>
              <a:rPr lang="en-US" baseline="0" dirty="0" err="1" smtClean="0"/>
              <a:t>transgenics</a:t>
            </a:r>
            <a:r>
              <a:rPr lang="en-US" baseline="0" dirty="0" smtClean="0"/>
              <a:t>.  Thus, they get different degrees of discoloration from different strains.  This is a common theme in </a:t>
            </a:r>
            <a:r>
              <a:rPr lang="en-US" baseline="0" dirty="0" err="1" smtClean="0"/>
              <a:t>eukayotic</a:t>
            </a:r>
            <a:r>
              <a:rPr lang="en-US" baseline="0" dirty="0" smtClean="0"/>
              <a:t> engineering.  The random nature of the genome incorporation methodology give rise to variation in expression levels.  Though they employ a tissue-specific promoter, it isn’t entirely off in other tissues.  It is not clearly stated in the paper, but let’s assume that the strains they refer to as ‘transgenic browning’ and ‘transgenic </a:t>
            </a:r>
            <a:r>
              <a:rPr lang="en-US" baseline="0" dirty="0" err="1" smtClean="0"/>
              <a:t>nonbrowning</a:t>
            </a:r>
            <a:r>
              <a:rPr lang="en-US" baseline="0" dirty="0" smtClean="0"/>
              <a:t>’ are 7E and 15A strains respectively.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also examine the silk of these two </a:t>
            </a:r>
            <a:r>
              <a:rPr lang="en-US" baseline="0" dirty="0" err="1" smtClean="0"/>
              <a:t>transgenics</a:t>
            </a:r>
            <a:r>
              <a:rPr lang="en-US" baseline="0" dirty="0" smtClean="0"/>
              <a:t> and the parent strains.  The transgenic browning strains contain the most </a:t>
            </a:r>
            <a:r>
              <a:rPr lang="en-US" baseline="0" dirty="0" err="1" smtClean="0"/>
              <a:t>Maysin</a:t>
            </a:r>
            <a:r>
              <a:rPr lang="en-US" baseline="0" dirty="0" smtClean="0"/>
              <a:t>, but </a:t>
            </a:r>
            <a:r>
              <a:rPr lang="en-US" baseline="0" dirty="0" err="1" smtClean="0"/>
              <a:t>slighly</a:t>
            </a:r>
            <a:r>
              <a:rPr lang="en-US" baseline="0" dirty="0" smtClean="0"/>
              <a:t> elevated levels are observed in the transgenic non-browning strain as well (relative to the Hi II parent strain).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also examine insect mortality after being fed the silks, and indeed, both transgenic strains show elevated killing, particularly for young larvae.</a:t>
            </a:r>
          </a:p>
        </p:txBody>
      </p:sp>
      <p:sp>
        <p:nvSpPr>
          <p:cNvPr id="4" name="Slide Number Placeholder 3"/>
          <p:cNvSpPr>
            <a:spLocks noGrp="1"/>
          </p:cNvSpPr>
          <p:nvPr>
            <p:ph type="sldNum" sz="quarter" idx="10"/>
          </p:nvPr>
        </p:nvSpPr>
        <p:spPr/>
        <p:txBody>
          <a:bodyPr/>
          <a:lstStyle/>
          <a:p>
            <a:fld id="{C83585BA-2DE2-4C0D-94B0-66A5D137FADA}" type="slidenum">
              <a:rPr lang="en-US" smtClean="0"/>
              <a:t>18</a:t>
            </a:fld>
            <a:endParaRPr lang="en-US"/>
          </a:p>
        </p:txBody>
      </p:sp>
    </p:spTree>
    <p:extLst>
      <p:ext uri="{BB962C8B-B14F-4D97-AF65-F5344CB8AC3E}">
        <p14:creationId xmlns:p14="http://schemas.microsoft.com/office/powerpoint/2010/main" val="4230135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In multicellular organisms, there are distinct tissues that are often</a:t>
            </a:r>
            <a:r>
              <a:rPr lang="en-US" baseline="0" dirty="0" smtClean="0"/>
              <a:t> distinguishable by characteristic transcription factors.  By identifying promoters under the control of these transcription factors, you can restrict a gene’s expression to specific tissues.  Additionally, some promoters are only transiently expressed during a particular phase of development allowing temporal restriction of gene expression.</a:t>
            </a:r>
            <a:endParaRPr lang="en-US" dirty="0" smtClean="0"/>
          </a:p>
        </p:txBody>
      </p:sp>
      <p:sp>
        <p:nvSpPr>
          <p:cNvPr id="4" name="Slide Number Placeholder 3"/>
          <p:cNvSpPr>
            <a:spLocks noGrp="1"/>
          </p:cNvSpPr>
          <p:nvPr>
            <p:ph type="sldNum" sz="quarter" idx="5"/>
          </p:nvPr>
        </p:nvSpPr>
        <p:spPr/>
        <p:txBody>
          <a:bodyPr/>
          <a:lstStyle/>
          <a:p>
            <a:pPr>
              <a:defRPr/>
            </a:pPr>
            <a:fld id="{99880AF6-D421-4D26-B6DB-0398DA3F36A4}" type="slidenum">
              <a:rPr lang="en-US">
                <a:solidFill>
                  <a:prstClr val="black"/>
                </a:solidFill>
              </a:rPr>
              <a:pPr>
                <a:defRPr/>
              </a:pPr>
              <a:t>19</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This study by </a:t>
            </a:r>
            <a:r>
              <a:rPr lang="en-US" altLang="en-US" dirty="0" err="1" smtClean="0"/>
              <a:t>Rinaudo</a:t>
            </a:r>
            <a:r>
              <a:rPr lang="en-US" altLang="en-US" dirty="0" smtClean="0"/>
              <a:t> et</a:t>
            </a:r>
            <a:r>
              <a:rPr lang="en-US" altLang="en-US" baseline="0" dirty="0" smtClean="0"/>
              <a:t> al demonstrates logic gates that operate in mammalian cells based on </a:t>
            </a:r>
            <a:r>
              <a:rPr lang="en-US" altLang="en-US" baseline="0" dirty="0" err="1" smtClean="0"/>
              <a:t>siRNAs</a:t>
            </a:r>
            <a:r>
              <a:rPr lang="en-US" altLang="en-US" baseline="0" dirty="0" smtClean="0"/>
              <a:t>.</a:t>
            </a:r>
            <a:endParaRPr lang="en-US" altLang="en-US" dirty="0" smtClean="0"/>
          </a:p>
        </p:txBody>
      </p:sp>
      <p:sp>
        <p:nvSpPr>
          <p:cNvPr id="4" name="Slide Number Placeholder 3"/>
          <p:cNvSpPr>
            <a:spLocks noGrp="1"/>
          </p:cNvSpPr>
          <p:nvPr>
            <p:ph type="sldNum" sz="quarter" idx="5"/>
          </p:nvPr>
        </p:nvSpPr>
        <p:spPr/>
        <p:txBody>
          <a:bodyPr/>
          <a:lstStyle/>
          <a:p>
            <a:pPr>
              <a:defRPr/>
            </a:pPr>
            <a:fld id="{5D55531E-8903-4964-B0DC-714030E07479}" type="slidenum">
              <a:rPr lang="en-US">
                <a:solidFill>
                  <a:prstClr val="black"/>
                </a:solidFill>
              </a:rPr>
              <a:pPr>
                <a:defRPr/>
              </a:pPr>
              <a:t>2</a:t>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In this study, Liu and coworkers</a:t>
            </a:r>
            <a:r>
              <a:rPr lang="en-US" baseline="0" dirty="0" smtClean="0"/>
              <a:t> employ a transcriptional control element specific to flower development to control a toxic protein’s production.  Thus, they can programmatically eliminate flower formation.</a:t>
            </a:r>
            <a:endParaRPr lang="en-US" dirty="0" smtClean="0"/>
          </a:p>
        </p:txBody>
      </p:sp>
      <p:sp>
        <p:nvSpPr>
          <p:cNvPr id="4" name="Slide Number Placeholder 3"/>
          <p:cNvSpPr>
            <a:spLocks noGrp="1"/>
          </p:cNvSpPr>
          <p:nvPr>
            <p:ph type="sldNum" sz="quarter" idx="5"/>
          </p:nvPr>
        </p:nvSpPr>
        <p:spPr/>
        <p:txBody>
          <a:bodyPr/>
          <a:lstStyle/>
          <a:p>
            <a:pPr>
              <a:defRPr/>
            </a:pPr>
            <a:fld id="{3DC021FC-D70C-43B7-8367-B9292C2C6CC5}" type="slidenum">
              <a:rPr lang="en-US">
                <a:solidFill>
                  <a:prstClr val="black"/>
                </a:solidFill>
              </a:rPr>
              <a:pPr>
                <a:defRPr/>
              </a:pPr>
              <a:t>20</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fontAlgn="base">
              <a:spcBef>
                <a:spcPct val="0"/>
              </a:spcBef>
              <a:spcAft>
                <a:spcPct val="0"/>
              </a:spcAft>
              <a:buFont typeface="Wingdings" pitchFamily="2" charset="2"/>
              <a:buNone/>
            </a:pPr>
            <a:r>
              <a:rPr lang="en-US" dirty="0" smtClean="0"/>
              <a:t>Homeotic transcription factors are</a:t>
            </a:r>
            <a:r>
              <a:rPr lang="en-US" baseline="0" dirty="0" smtClean="0"/>
              <a:t> expressed in specific tissue types.  AGAMOUS is one of these transcription factors involved in floral organ development.   * These plant homeotic transcription factors are functionally similar to </a:t>
            </a:r>
            <a:r>
              <a:rPr lang="en-US" baseline="0" dirty="0" err="1" smtClean="0"/>
              <a:t>Hox</a:t>
            </a:r>
            <a:r>
              <a:rPr lang="en-US" baseline="0" dirty="0" smtClean="0"/>
              <a:t> genes which define tissue identity in animals, but they are not homologous.  Thus these are examples of convergent evolution. *  </a:t>
            </a:r>
            <a:r>
              <a:rPr lang="en-US" baseline="0" dirty="0" err="1" smtClean="0"/>
              <a:t>Agamous</a:t>
            </a:r>
            <a:r>
              <a:rPr lang="en-US" baseline="0" dirty="0" smtClean="0"/>
              <a:t> is involved in the formation of stamens and carpels in the third and fourth whorls of the wild-type flower.  During plant flower development, there are layers of tissue within the bud, and each radial layer is termed a whorl.  In a flower like a rose, the number of whorls is uncontrolled, but in most flowers there are a defined number of these whorls.  </a:t>
            </a:r>
            <a:endParaRPr lang="en-US" sz="1200" dirty="0" smtClean="0">
              <a:solidFill>
                <a:srgbClr val="262626"/>
              </a:solidFill>
              <a:cs typeface="Arial" charset="0"/>
            </a:endParaRPr>
          </a:p>
        </p:txBody>
      </p:sp>
      <p:sp>
        <p:nvSpPr>
          <p:cNvPr id="4" name="Slide Number Placeholder 3"/>
          <p:cNvSpPr>
            <a:spLocks noGrp="1"/>
          </p:cNvSpPr>
          <p:nvPr>
            <p:ph type="sldNum" sz="quarter" idx="5"/>
          </p:nvPr>
        </p:nvSpPr>
        <p:spPr/>
        <p:txBody>
          <a:bodyPr/>
          <a:lstStyle/>
          <a:p>
            <a:pPr>
              <a:defRPr/>
            </a:pPr>
            <a:fld id="{A30859EF-B84C-4844-BE96-C32394E787AB}" type="slidenum">
              <a:rPr lang="en-US">
                <a:solidFill>
                  <a:prstClr val="black"/>
                </a:solidFill>
              </a:rPr>
              <a:pPr>
                <a:defRPr/>
              </a:pPr>
              <a:t>21</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aseline="0" dirty="0" smtClean="0"/>
              <a:t>In </a:t>
            </a:r>
            <a:r>
              <a:rPr lang="en-US" baseline="0" dirty="0" err="1" smtClean="0"/>
              <a:t>arabidopsis</a:t>
            </a:r>
            <a:r>
              <a:rPr lang="en-US" baseline="0" dirty="0" smtClean="0"/>
              <a:t>, these whorls differentiate into distinct portions of the flower such as </a:t>
            </a:r>
            <a:r>
              <a:rPr lang="en-US" baseline="0" dirty="0" err="1" smtClean="0"/>
              <a:t>staments</a:t>
            </a:r>
            <a:r>
              <a:rPr lang="en-US" baseline="0" dirty="0" smtClean="0"/>
              <a:t>, petals, and sepals.  </a:t>
            </a:r>
            <a:r>
              <a:rPr lang="en-US" sz="1200" dirty="0" err="1" smtClean="0">
                <a:solidFill>
                  <a:srgbClr val="262626"/>
                </a:solidFill>
                <a:cs typeface="Arial" charset="0"/>
              </a:rPr>
              <a:t>ag</a:t>
            </a:r>
            <a:r>
              <a:rPr lang="en-US" sz="1200" dirty="0" smtClean="0">
                <a:solidFill>
                  <a:srgbClr val="262626"/>
                </a:solidFill>
                <a:cs typeface="Arial" charset="0"/>
              </a:rPr>
              <a:t> mutants of the AGAMOUS gene produce flowers with an endless number of floral whorls, repeating the basic pattern: (sepal, petal, petal). </a:t>
            </a:r>
            <a:r>
              <a:rPr lang="en-US" sz="1200" baseline="0" dirty="0" smtClean="0">
                <a:solidFill>
                  <a:srgbClr val="262626"/>
                </a:solidFill>
                <a:cs typeface="Arial" charset="0"/>
              </a:rPr>
              <a:t> As shown in the figure, there are many other flower phenotypes that can result from mutation of homeotic transcription factors. * </a:t>
            </a:r>
            <a:r>
              <a:rPr lang="en-US" sz="1200" dirty="0" smtClean="0">
                <a:solidFill>
                  <a:srgbClr val="262626"/>
                </a:solidFill>
                <a:cs typeface="Arial" charset="0"/>
              </a:rPr>
              <a:t>AGAMOUS RNA begins to accumulate in flower cells that will later give rise to stamens and carpels.</a:t>
            </a:r>
            <a:r>
              <a:rPr lang="en-US" sz="1200" baseline="0" dirty="0" smtClean="0">
                <a:solidFill>
                  <a:srgbClr val="262626"/>
                </a:solidFill>
                <a:cs typeface="Arial" charset="0"/>
              </a:rPr>
              <a:t> * </a:t>
            </a:r>
            <a:r>
              <a:rPr lang="en-US" sz="1200" dirty="0" smtClean="0">
                <a:solidFill>
                  <a:srgbClr val="262626"/>
                </a:solidFill>
                <a:cs typeface="Arial" charset="0"/>
              </a:rPr>
              <a:t>Later in flower development, AG RNA continues to develop in stamens and carpels but becomes restricted to specific cell types.</a:t>
            </a:r>
            <a:r>
              <a:rPr lang="en-US" sz="1200" baseline="0" dirty="0" smtClean="0">
                <a:solidFill>
                  <a:schemeClr val="tx1"/>
                </a:solidFill>
                <a:cs typeface="+mn-cs"/>
              </a:rPr>
              <a:t>  Thus, AGAMOUS is a primarily a transiently expressed product whose most prominent role is during early phases of flower development.</a:t>
            </a:r>
            <a:endParaRPr lang="en-US" dirty="0" smtClean="0"/>
          </a:p>
        </p:txBody>
      </p:sp>
      <p:sp>
        <p:nvSpPr>
          <p:cNvPr id="4" name="Slide Number Placeholder 3"/>
          <p:cNvSpPr>
            <a:spLocks noGrp="1"/>
          </p:cNvSpPr>
          <p:nvPr>
            <p:ph type="sldNum" sz="quarter" idx="5"/>
          </p:nvPr>
        </p:nvSpPr>
        <p:spPr/>
        <p:txBody>
          <a:bodyPr/>
          <a:lstStyle/>
          <a:p>
            <a:pPr>
              <a:defRPr/>
            </a:pPr>
            <a:fld id="{2CEF00E9-1242-4B4D-A4B6-A5BD3AE15846}" type="slidenum">
              <a:rPr lang="en-US">
                <a:solidFill>
                  <a:prstClr val="black"/>
                </a:solidFill>
              </a:rPr>
              <a:pPr>
                <a:defRPr/>
              </a:pPr>
              <a:t>22</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fontAlgn="base">
              <a:spcBef>
                <a:spcPct val="0"/>
              </a:spcBef>
              <a:spcAft>
                <a:spcPct val="0"/>
              </a:spcAft>
              <a:buFont typeface="Wingdings" pitchFamily="2" charset="2"/>
              <a:buNone/>
            </a:pPr>
            <a:r>
              <a:rPr lang="en-US" sz="1200" dirty="0" smtClean="0">
                <a:solidFill>
                  <a:srgbClr val="262626"/>
                </a:solidFill>
                <a:cs typeface="Arial" charset="0"/>
              </a:rPr>
              <a:t>The</a:t>
            </a:r>
            <a:r>
              <a:rPr lang="en-US" sz="1200" baseline="0" dirty="0" smtClean="0">
                <a:solidFill>
                  <a:srgbClr val="262626"/>
                </a:solidFill>
                <a:cs typeface="Arial" charset="0"/>
              </a:rPr>
              <a:t> authors </a:t>
            </a:r>
            <a:r>
              <a:rPr lang="en-US" sz="1200" dirty="0" smtClean="0">
                <a:solidFill>
                  <a:srgbClr val="262626"/>
                </a:solidFill>
                <a:cs typeface="Arial" charset="0"/>
              </a:rPr>
              <a:t>put </a:t>
            </a:r>
            <a:r>
              <a:rPr lang="en-US" sz="1200" dirty="0" err="1" smtClean="0">
                <a:solidFill>
                  <a:srgbClr val="262626"/>
                </a:solidFill>
                <a:cs typeface="Arial" charset="0"/>
              </a:rPr>
              <a:t>barnase</a:t>
            </a:r>
            <a:r>
              <a:rPr lang="en-US" sz="1200" dirty="0" smtClean="0">
                <a:solidFill>
                  <a:srgbClr val="262626"/>
                </a:solidFill>
                <a:cs typeface="Arial" charset="0"/>
              </a:rPr>
              <a:t> (which</a:t>
            </a:r>
            <a:r>
              <a:rPr lang="en-US" sz="1200" baseline="0" dirty="0" smtClean="0">
                <a:solidFill>
                  <a:srgbClr val="262626"/>
                </a:solidFill>
                <a:cs typeface="Arial" charset="0"/>
              </a:rPr>
              <a:t> is a potent </a:t>
            </a:r>
            <a:r>
              <a:rPr lang="en-US" sz="1200" dirty="0" smtClean="0">
                <a:solidFill>
                  <a:srgbClr val="262626"/>
                </a:solidFill>
                <a:cs typeface="Arial" charset="0"/>
              </a:rPr>
              <a:t>bacterial </a:t>
            </a:r>
            <a:r>
              <a:rPr lang="en-US" sz="1200" dirty="0" err="1" smtClean="0">
                <a:solidFill>
                  <a:srgbClr val="262626"/>
                </a:solidFill>
                <a:cs typeface="Arial" charset="0"/>
              </a:rPr>
              <a:t>RNase</a:t>
            </a:r>
            <a:r>
              <a:rPr lang="en-US" sz="1200" dirty="0" smtClean="0">
                <a:solidFill>
                  <a:srgbClr val="262626"/>
                </a:solidFill>
                <a:cs typeface="Arial" charset="0"/>
              </a:rPr>
              <a:t>) under the control of the </a:t>
            </a:r>
            <a:r>
              <a:rPr lang="en-US" sz="1200" i="1" dirty="0" err="1" smtClean="0">
                <a:solidFill>
                  <a:srgbClr val="262626"/>
                </a:solidFill>
                <a:cs typeface="Arial" charset="0"/>
              </a:rPr>
              <a:t>agamous</a:t>
            </a:r>
            <a:r>
              <a:rPr lang="en-US" sz="1200" dirty="0" smtClean="0">
                <a:solidFill>
                  <a:srgbClr val="262626"/>
                </a:solidFill>
                <a:cs typeface="Arial" charset="0"/>
              </a:rPr>
              <a:t> gene’s regulation to get cell type-specific expression of </a:t>
            </a:r>
            <a:r>
              <a:rPr lang="en-US" sz="1200" dirty="0" err="1" smtClean="0">
                <a:solidFill>
                  <a:srgbClr val="262626"/>
                </a:solidFill>
                <a:cs typeface="Arial" charset="0"/>
              </a:rPr>
              <a:t>barnase</a:t>
            </a:r>
            <a:r>
              <a:rPr lang="en-US" sz="1200" dirty="0" smtClean="0">
                <a:solidFill>
                  <a:srgbClr val="262626"/>
                </a:solidFill>
                <a:cs typeface="Arial" charset="0"/>
              </a:rPr>
              <a:t> in flower sex organs.  This is proposed as a strategy for preventing the dissemination of transgenes in the environment by creating sterility.  The gene structure they constructed is somewhat unusual.</a:t>
            </a:r>
            <a:r>
              <a:rPr lang="en-US" sz="1200" baseline="0" dirty="0" smtClean="0">
                <a:solidFill>
                  <a:srgbClr val="262626"/>
                </a:solidFill>
                <a:cs typeface="Arial" charset="0"/>
              </a:rPr>
              <a:t>  On the ends, there are targeting sites for a </a:t>
            </a:r>
            <a:r>
              <a:rPr lang="en-US" sz="1200" baseline="0" dirty="0" err="1" smtClean="0">
                <a:solidFill>
                  <a:srgbClr val="262626"/>
                </a:solidFill>
                <a:cs typeface="Arial" charset="0"/>
              </a:rPr>
              <a:t>transposase</a:t>
            </a:r>
            <a:r>
              <a:rPr lang="en-US" sz="1200" baseline="0" dirty="0" smtClean="0">
                <a:solidFill>
                  <a:srgbClr val="262626"/>
                </a:solidFill>
                <a:cs typeface="Arial" charset="0"/>
              </a:rPr>
              <a:t>.  This is used to transfer the cassette into the plant genome.  There is a normal-looking antibiotic resistance marker, and then the </a:t>
            </a:r>
            <a:r>
              <a:rPr lang="en-US" sz="1200" baseline="0" dirty="0" err="1" smtClean="0">
                <a:solidFill>
                  <a:srgbClr val="262626"/>
                </a:solidFill>
                <a:cs typeface="Arial" charset="0"/>
              </a:rPr>
              <a:t>barnase</a:t>
            </a:r>
            <a:r>
              <a:rPr lang="en-US" sz="1200" baseline="0" dirty="0" smtClean="0">
                <a:solidFill>
                  <a:srgbClr val="262626"/>
                </a:solidFill>
                <a:cs typeface="Arial" charset="0"/>
              </a:rPr>
              <a:t> cassette.  What is unusual is that the regulatory element being taken from </a:t>
            </a:r>
            <a:r>
              <a:rPr lang="en-US" sz="1200" baseline="0" dirty="0" err="1" smtClean="0">
                <a:solidFill>
                  <a:srgbClr val="262626"/>
                </a:solidFill>
                <a:cs typeface="Arial" charset="0"/>
              </a:rPr>
              <a:t>agamous</a:t>
            </a:r>
            <a:r>
              <a:rPr lang="en-US" sz="1200" baseline="0" dirty="0" smtClean="0">
                <a:solidFill>
                  <a:srgbClr val="262626"/>
                </a:solidFill>
                <a:cs typeface="Arial" charset="0"/>
              </a:rPr>
              <a:t> is the second intron, not a 5’ upstream promoter sequence.  That intron is placed upstream of a </a:t>
            </a:r>
            <a:r>
              <a:rPr lang="en-US" sz="1200" baseline="0" dirty="0" smtClean="0">
                <a:solidFill>
                  <a:schemeClr val="tx1"/>
                </a:solidFill>
                <a:cs typeface="+mn-cs"/>
              </a:rPr>
              <a:t>virally-derived promoter, then the </a:t>
            </a:r>
            <a:r>
              <a:rPr lang="en-US" sz="1200" baseline="0" dirty="0" err="1" smtClean="0">
                <a:solidFill>
                  <a:schemeClr val="tx1"/>
                </a:solidFill>
                <a:cs typeface="+mn-cs"/>
              </a:rPr>
              <a:t>barnase</a:t>
            </a:r>
            <a:r>
              <a:rPr lang="en-US" sz="1200" baseline="0" dirty="0" smtClean="0">
                <a:solidFill>
                  <a:schemeClr val="tx1"/>
                </a:solidFill>
                <a:cs typeface="+mn-cs"/>
              </a:rPr>
              <a:t> and terminator.</a:t>
            </a:r>
            <a:endParaRPr lang="en-US" sz="1200" dirty="0" smtClean="0">
              <a:solidFill>
                <a:srgbClr val="262626"/>
              </a:solidFill>
              <a:cs typeface="Arial" charset="0"/>
            </a:endParaRPr>
          </a:p>
        </p:txBody>
      </p:sp>
      <p:sp>
        <p:nvSpPr>
          <p:cNvPr id="4" name="Slide Number Placeholder 3"/>
          <p:cNvSpPr>
            <a:spLocks noGrp="1"/>
          </p:cNvSpPr>
          <p:nvPr>
            <p:ph type="sldNum" sz="quarter" idx="5"/>
          </p:nvPr>
        </p:nvSpPr>
        <p:spPr/>
        <p:txBody>
          <a:bodyPr/>
          <a:lstStyle/>
          <a:p>
            <a:pPr>
              <a:defRPr/>
            </a:pPr>
            <a:fld id="{0BA8739D-DE31-448B-88B9-F0C2C78A6109}" type="slidenum">
              <a:rPr lang="en-US">
                <a:solidFill>
                  <a:prstClr val="black"/>
                </a:solidFill>
              </a:rPr>
              <a:pPr>
                <a:defRPr/>
              </a:pPr>
              <a:t>23</a:t>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unusual gene structure is due</a:t>
            </a:r>
            <a:r>
              <a:rPr lang="en-US" baseline="0" dirty="0" smtClean="0"/>
              <a:t> to the means by which the transcriptional control element is defined.  It is part of an ‘enhancer trap’ experiment.  The promoter they employ, the CAMV 35S promoter, is a minimal promoter that alone is not sufficient for transcription.  It has binding sites for an activator, but without the addition of enhancer elements little transcription results.  Because enhancers act over long distances through looping the DNA and binding to other sites of Mediator, it these elements can often be placed at </a:t>
            </a:r>
            <a:r>
              <a:rPr lang="en-US" baseline="0" dirty="0" err="1" smtClean="0"/>
              <a:t>arbitary</a:t>
            </a:r>
            <a:r>
              <a:rPr lang="en-US" baseline="0" dirty="0" smtClean="0"/>
              <a:t> positions near a gene and still have the desired effect.  In the enhancer trap experiment, the </a:t>
            </a:r>
            <a:r>
              <a:rPr lang="en-US" baseline="0" dirty="0" err="1" smtClean="0"/>
              <a:t>CaMV</a:t>
            </a:r>
            <a:r>
              <a:rPr lang="en-US" baseline="0" dirty="0" smtClean="0"/>
              <a:t> promoter is placed upstream of a selectable marker or reporter gene.  In the illustration, that reporter gene is </a:t>
            </a:r>
            <a:r>
              <a:rPr lang="en-US" baseline="0" dirty="0" err="1" smtClean="0"/>
              <a:t>lacZ</a:t>
            </a:r>
            <a:r>
              <a:rPr lang="en-US" baseline="0" dirty="0" smtClean="0"/>
              <a:t> allowing blue/white screens.  A library of genetic elements, usually from fragmentation of a larger gene cassette, is cloned upstream of the reporter construct, and then variants are screened for tissue-specific phenotypes.  From such a screen, it was determined that the second intron contained the enhancer elements that define its tissue localization.  Though it is in an intron, this is transcription initiation control not some form of splicing or termination control.</a:t>
            </a:r>
            <a:endParaRPr lang="en-US" dirty="0" smtClean="0"/>
          </a:p>
        </p:txBody>
      </p:sp>
      <p:sp>
        <p:nvSpPr>
          <p:cNvPr id="4" name="Slide Number Placeholder 3"/>
          <p:cNvSpPr>
            <a:spLocks noGrp="1"/>
          </p:cNvSpPr>
          <p:nvPr>
            <p:ph type="sldNum" sz="quarter" idx="5"/>
          </p:nvPr>
        </p:nvSpPr>
        <p:spPr/>
        <p:txBody>
          <a:bodyPr/>
          <a:lstStyle/>
          <a:p>
            <a:pPr>
              <a:defRPr/>
            </a:pPr>
            <a:fld id="{EDAEDC98-15BB-4F32-877E-E3D6C815DC62}" type="slidenum">
              <a:rPr lang="en-US">
                <a:solidFill>
                  <a:prstClr val="black"/>
                </a:solidFill>
              </a:rPr>
              <a:pPr>
                <a:defRPr/>
              </a:pPr>
              <a:t>24</a:t>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They introduce their DNA into cells via</a:t>
            </a:r>
            <a:r>
              <a:rPr lang="en-US" baseline="0" dirty="0" smtClean="0"/>
              <a:t> transposition, and as a result it inserts into distinct loci. </a:t>
            </a:r>
          </a:p>
          <a:p>
            <a:pPr marL="457200" indent="-457200" fontAlgn="base">
              <a:spcBef>
                <a:spcPct val="0"/>
              </a:spcBef>
              <a:spcAft>
                <a:spcPct val="0"/>
              </a:spcAft>
              <a:buFont typeface="Wingdings" pitchFamily="2" charset="2"/>
              <a:buChar char="§"/>
            </a:pPr>
            <a:r>
              <a:rPr lang="en-US" sz="1200" dirty="0" smtClean="0">
                <a:solidFill>
                  <a:srgbClr val="262626"/>
                </a:solidFill>
                <a:cs typeface="Arial" charset="0"/>
              </a:rPr>
              <a:t>Different integration sites give different behavior</a:t>
            </a:r>
          </a:p>
          <a:p>
            <a:pPr marL="457200" indent="-457200" fontAlgn="base">
              <a:spcBef>
                <a:spcPct val="0"/>
              </a:spcBef>
              <a:spcAft>
                <a:spcPct val="0"/>
              </a:spcAft>
              <a:buFont typeface="Wingdings" pitchFamily="2" charset="2"/>
              <a:buChar char="§"/>
            </a:pPr>
            <a:r>
              <a:rPr lang="en-US" sz="1200" dirty="0" smtClean="0">
                <a:solidFill>
                  <a:srgbClr val="262626"/>
                </a:solidFill>
                <a:cs typeface="Arial" charset="0"/>
              </a:rPr>
              <a:t>By screening multiple plants they find some strains that give the desired phenotype – the production of aberrant flowers.</a:t>
            </a:r>
          </a:p>
          <a:p>
            <a:pPr marL="457200" indent="-457200" fontAlgn="base">
              <a:spcBef>
                <a:spcPct val="0"/>
              </a:spcBef>
              <a:spcAft>
                <a:spcPct val="0"/>
              </a:spcAft>
              <a:buFont typeface="Wingdings" pitchFamily="2" charset="2"/>
              <a:buChar char="§"/>
            </a:pPr>
            <a:r>
              <a:rPr lang="en-US" sz="1200" dirty="0" smtClean="0">
                <a:solidFill>
                  <a:srgbClr val="262626"/>
                </a:solidFill>
                <a:cs typeface="Arial" charset="0"/>
              </a:rPr>
              <a:t>In these mutants,</a:t>
            </a:r>
            <a:r>
              <a:rPr lang="en-US" sz="1200" baseline="0" dirty="0" smtClean="0">
                <a:solidFill>
                  <a:srgbClr val="262626"/>
                </a:solidFill>
                <a:cs typeface="Arial" charset="0"/>
              </a:rPr>
              <a:t> </a:t>
            </a:r>
            <a:r>
              <a:rPr lang="en-US" sz="1200" dirty="0" smtClean="0">
                <a:solidFill>
                  <a:srgbClr val="262626"/>
                </a:solidFill>
                <a:cs typeface="Arial" charset="0"/>
              </a:rPr>
              <a:t>the Morphology of the entire plant is normal</a:t>
            </a:r>
          </a:p>
          <a:p>
            <a:pPr marL="457200" indent="-457200" fontAlgn="base">
              <a:spcBef>
                <a:spcPct val="0"/>
              </a:spcBef>
              <a:spcAft>
                <a:spcPct val="0"/>
              </a:spcAft>
              <a:buFont typeface="Wingdings" pitchFamily="2" charset="2"/>
              <a:buChar char="§"/>
            </a:pPr>
            <a:r>
              <a:rPr lang="en-US" sz="1200" dirty="0" smtClean="0">
                <a:solidFill>
                  <a:srgbClr val="262626"/>
                </a:solidFill>
                <a:cs typeface="Arial" charset="0"/>
              </a:rPr>
              <a:t>The flowers have normal petals and stamens but the stamens and carpels are damaged</a:t>
            </a:r>
            <a:r>
              <a:rPr lang="en-US" sz="1200" baseline="0" dirty="0" smtClean="0">
                <a:solidFill>
                  <a:srgbClr val="262626"/>
                </a:solidFill>
                <a:cs typeface="Arial" charset="0"/>
              </a:rPr>
              <a:t> or absent as predicted</a:t>
            </a:r>
            <a:endParaRPr lang="en-US" sz="1200" dirty="0" smtClean="0">
              <a:solidFill>
                <a:srgbClr val="262626"/>
              </a:solidFill>
              <a:cs typeface="Arial" charset="0"/>
            </a:endParaRPr>
          </a:p>
          <a:p>
            <a:pPr marL="457200" indent="-457200" fontAlgn="base">
              <a:spcBef>
                <a:spcPct val="0"/>
              </a:spcBef>
              <a:spcAft>
                <a:spcPct val="0"/>
              </a:spcAft>
              <a:buFont typeface="Wingdings" pitchFamily="2" charset="2"/>
              <a:buChar char="§"/>
            </a:pPr>
            <a:r>
              <a:rPr lang="en-US" sz="1200" dirty="0" smtClean="0">
                <a:solidFill>
                  <a:srgbClr val="262626"/>
                </a:solidFill>
                <a:cs typeface="Arial" charset="0"/>
              </a:rPr>
              <a:t>The morphology of the fruits is also aberrant, but they still get made</a:t>
            </a:r>
          </a:p>
          <a:p>
            <a:pPr marL="457200" indent="-457200" fontAlgn="base">
              <a:spcBef>
                <a:spcPct val="0"/>
              </a:spcBef>
              <a:spcAft>
                <a:spcPct val="0"/>
              </a:spcAft>
              <a:buFont typeface="Wingdings" pitchFamily="2" charset="2"/>
              <a:buChar char="§"/>
            </a:pPr>
            <a:r>
              <a:rPr lang="en-US" sz="1200" dirty="0" smtClean="0">
                <a:solidFill>
                  <a:srgbClr val="262626"/>
                </a:solidFill>
                <a:cs typeface="Arial" charset="0"/>
              </a:rPr>
              <a:t>The plant still produces pollen, but it’s morphologically and functionally</a:t>
            </a:r>
            <a:r>
              <a:rPr lang="en-US" sz="1200" baseline="0" dirty="0" smtClean="0">
                <a:solidFill>
                  <a:srgbClr val="262626"/>
                </a:solidFill>
                <a:cs typeface="Arial" charset="0"/>
              </a:rPr>
              <a:t> damaged</a:t>
            </a:r>
            <a:endParaRPr lang="en-US" sz="1200" dirty="0" smtClean="0">
              <a:solidFill>
                <a:srgbClr val="262626"/>
              </a:solidFill>
              <a:cs typeface="Arial" charset="0"/>
            </a:endParaRPr>
          </a:p>
          <a:p>
            <a:pPr marL="457200" indent="-457200" fontAlgn="base">
              <a:spcBef>
                <a:spcPct val="0"/>
              </a:spcBef>
              <a:spcAft>
                <a:spcPct val="0"/>
              </a:spcAft>
              <a:buFont typeface="Wingdings" pitchFamily="2" charset="2"/>
              <a:buChar char="§"/>
            </a:pPr>
            <a:r>
              <a:rPr lang="en-US" sz="1200" dirty="0" smtClean="0">
                <a:solidFill>
                  <a:srgbClr val="262626"/>
                </a:solidFill>
                <a:cs typeface="Arial" charset="0"/>
              </a:rPr>
              <a:t>The</a:t>
            </a:r>
            <a:r>
              <a:rPr lang="en-US" sz="1200" baseline="0" dirty="0" smtClean="0">
                <a:solidFill>
                  <a:srgbClr val="262626"/>
                </a:solidFill>
                <a:cs typeface="Arial" charset="0"/>
              </a:rPr>
              <a:t> plants also </a:t>
            </a:r>
            <a:r>
              <a:rPr lang="en-US" sz="1200" dirty="0" smtClean="0">
                <a:solidFill>
                  <a:srgbClr val="262626"/>
                </a:solidFill>
                <a:cs typeface="Arial" charset="0"/>
              </a:rPr>
              <a:t>produce seeds that are viable, but their viability in the production of new plants is about 1 order of magnitude reduced</a:t>
            </a:r>
            <a:endParaRPr lang="en-US" dirty="0" smtClean="0"/>
          </a:p>
        </p:txBody>
      </p:sp>
      <p:sp>
        <p:nvSpPr>
          <p:cNvPr id="4" name="Slide Number Placeholder 3"/>
          <p:cNvSpPr>
            <a:spLocks noGrp="1"/>
          </p:cNvSpPr>
          <p:nvPr>
            <p:ph type="sldNum" sz="quarter" idx="5"/>
          </p:nvPr>
        </p:nvSpPr>
        <p:spPr/>
        <p:txBody>
          <a:bodyPr/>
          <a:lstStyle/>
          <a:p>
            <a:pPr>
              <a:defRPr/>
            </a:pPr>
            <a:fld id="{EBFC46B4-4FFC-4229-8D84-DF0F0F1174CA}" type="slidenum">
              <a:rPr lang="en-US">
                <a:solidFill>
                  <a:prstClr val="black"/>
                </a:solidFill>
              </a:rPr>
              <a:pPr>
                <a:defRPr/>
              </a:pPr>
              <a:t>25</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Logic</a:t>
            </a:r>
            <a:r>
              <a:rPr lang="en-US" altLang="en-US" baseline="0" dirty="0" smtClean="0"/>
              <a:t> gates that operate in cells are a popular target for synthetic biology.  Mathematically, a large set of orthogonal inverters would be sufficient to form any type of </a:t>
            </a:r>
            <a:r>
              <a:rPr lang="en-US" altLang="en-US" baseline="0" dirty="0" err="1" smtClean="0"/>
              <a:t>boolean</a:t>
            </a:r>
            <a:r>
              <a:rPr lang="en-US" altLang="en-US" baseline="0" dirty="0" smtClean="0"/>
              <a:t> logic. Essentially this would be the biological equivalent of having many transistors operating in the cell. The primary reason for doing this would be to construct signal integrators that merge multiple sensory inputs and respond with appropriate actuation responses.  Mechanistically, any chemical strategy in which expression of an RNA or protein controls the expression of another of its own kind could be used in logic gates as long as a large orthogonal set of these </a:t>
            </a:r>
            <a:r>
              <a:rPr lang="en-US" altLang="en-US" baseline="0" dirty="0" err="1" smtClean="0"/>
              <a:t>biochemicals</a:t>
            </a:r>
            <a:r>
              <a:rPr lang="en-US" altLang="en-US" baseline="0" dirty="0" smtClean="0"/>
              <a:t> are accessible. Others have pursued strategies involving </a:t>
            </a:r>
            <a:r>
              <a:rPr lang="en-US" altLang="en-US" baseline="0" dirty="0" err="1" smtClean="0"/>
              <a:t>recombinases</a:t>
            </a:r>
            <a:r>
              <a:rPr lang="en-US" altLang="en-US" baseline="0" dirty="0" smtClean="0"/>
              <a:t> or transcription factors amongst other routes. In this paper, the authors work towards the goal of large integrated genetic circuits using </a:t>
            </a:r>
            <a:r>
              <a:rPr lang="en-US" altLang="en-US" baseline="0" dirty="0" err="1" smtClean="0"/>
              <a:t>siRNA</a:t>
            </a:r>
            <a:r>
              <a:rPr lang="en-US" altLang="en-US" baseline="0" dirty="0" smtClean="0"/>
              <a:t>-based circuits in mammalian cells.</a:t>
            </a:r>
            <a:endParaRPr lang="en-US" altLang="en-US" dirty="0"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C910577-5903-45A4-B491-6E16B69FA821}" type="slidenum">
              <a:rPr lang="en-US">
                <a:solidFill>
                  <a:prstClr val="black"/>
                </a:solidFill>
              </a:rPr>
              <a:pPr>
                <a:defRPr/>
              </a:pPr>
              <a:t>3</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First let me explain their diagrams.</a:t>
            </a:r>
            <a:r>
              <a:rPr lang="en-US" altLang="en-US" baseline="0" dirty="0" smtClean="0"/>
              <a:t>  The yellow shape is a yellow fluorescent protein under a constitutive promoter.  There is a recognition sequence for an </a:t>
            </a:r>
            <a:r>
              <a:rPr lang="en-US" altLang="en-US" baseline="0" dirty="0" err="1" smtClean="0"/>
              <a:t>siRNA</a:t>
            </a:r>
            <a:r>
              <a:rPr lang="en-US" altLang="en-US" baseline="0" dirty="0" smtClean="0"/>
              <a:t> on the 3’ end of the YFP transcript.  Cleavage of this sequence will chop off the poly-A tail inactivating the mRNA.  </a:t>
            </a:r>
          </a:p>
          <a:p>
            <a:pPr eaLnBrk="1" hangingPunct="1">
              <a:spcBef>
                <a:spcPct val="0"/>
              </a:spcBef>
            </a:pPr>
            <a:r>
              <a:rPr lang="en-US" altLang="en-US" baseline="0" dirty="0" smtClean="0"/>
              <a:t>*</a:t>
            </a:r>
          </a:p>
          <a:p>
            <a:pPr eaLnBrk="1" hangingPunct="1">
              <a:spcBef>
                <a:spcPct val="0"/>
              </a:spcBef>
            </a:pPr>
            <a:r>
              <a:rPr lang="en-US" altLang="en-US" baseline="0" dirty="0" smtClean="0"/>
              <a:t>The dotted circle is some sort of input that gives rise to production of the brown box.  This Brown box is the guide RNA/RISC complex in the cell.</a:t>
            </a:r>
          </a:p>
          <a:p>
            <a:pPr eaLnBrk="1" hangingPunct="1">
              <a:spcBef>
                <a:spcPct val="0"/>
              </a:spcBef>
            </a:pPr>
            <a:r>
              <a:rPr lang="en-US" altLang="en-US" baseline="0" dirty="0" smtClean="0"/>
              <a:t>*</a:t>
            </a:r>
          </a:p>
          <a:p>
            <a:pPr eaLnBrk="1" hangingPunct="1">
              <a:spcBef>
                <a:spcPct val="0"/>
              </a:spcBef>
            </a:pPr>
            <a:r>
              <a:rPr lang="en-US" altLang="en-US" baseline="0" dirty="0" smtClean="0"/>
              <a:t>Thus, presence of the A input results in formation of the active complex and knock-down of the YFP gene.</a:t>
            </a:r>
          </a:p>
          <a:p>
            <a:pPr eaLnBrk="1" hangingPunct="1">
              <a:spcBef>
                <a:spcPct val="0"/>
              </a:spcBef>
            </a:pPr>
            <a:r>
              <a:rPr lang="en-US" altLang="en-US" baseline="0" dirty="0" smtClean="0"/>
              <a:t>In their experiments, the inputs like ‘A’ are transfected </a:t>
            </a:r>
            <a:r>
              <a:rPr lang="en-US" altLang="en-US" baseline="0" dirty="0" err="1" smtClean="0"/>
              <a:t>siRNAs</a:t>
            </a:r>
            <a:r>
              <a:rPr lang="en-US" altLang="en-US" baseline="0" dirty="0" smtClean="0"/>
              <a:t>.</a:t>
            </a:r>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46FEC29-CEF4-4DA8-A6BC-D3E8BEA44A86}" type="slidenum">
              <a:rPr lang="en-US">
                <a:solidFill>
                  <a:prstClr val="black"/>
                </a:solidFill>
              </a:rPr>
              <a:pPr>
                <a:defRPr/>
              </a:pPr>
              <a:t>4</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In this circuit, the </a:t>
            </a:r>
            <a:r>
              <a:rPr lang="en-US" altLang="en-US" dirty="0" err="1" smtClean="0"/>
              <a:t>siRNA</a:t>
            </a:r>
            <a:r>
              <a:rPr lang="en-US" altLang="en-US" dirty="0" smtClean="0"/>
              <a:t> controls a </a:t>
            </a:r>
            <a:r>
              <a:rPr lang="en-US" altLang="en-US" dirty="0" err="1" smtClean="0"/>
              <a:t>LacI</a:t>
            </a:r>
            <a:r>
              <a:rPr lang="en-US" altLang="en-US" dirty="0" smtClean="0"/>
              <a:t> gene instead of YFP.  </a:t>
            </a:r>
            <a:r>
              <a:rPr lang="en-US" altLang="en-US" dirty="0" err="1" smtClean="0"/>
              <a:t>LacI</a:t>
            </a:r>
            <a:r>
              <a:rPr lang="en-US" altLang="en-US" dirty="0" smtClean="0"/>
              <a:t> then goes on to transcriptionally control an RFP gene.  This is ultimately a NOT gate.</a:t>
            </a:r>
          </a:p>
          <a:p>
            <a:r>
              <a:rPr lang="en-US" altLang="en-US" dirty="0" smtClean="0"/>
              <a:t>*</a:t>
            </a:r>
          </a:p>
          <a:p>
            <a:r>
              <a:rPr lang="en-US" altLang="en-US" dirty="0" smtClean="0"/>
              <a:t>Here, two </a:t>
            </a:r>
            <a:r>
              <a:rPr lang="en-US" altLang="en-US" dirty="0" err="1" smtClean="0"/>
              <a:t>siRNAs</a:t>
            </a:r>
            <a:r>
              <a:rPr lang="en-US" altLang="en-US" dirty="0" smtClean="0"/>
              <a:t> control</a:t>
            </a:r>
            <a:r>
              <a:rPr lang="en-US" altLang="en-US" baseline="0" dirty="0" smtClean="0"/>
              <a:t> the </a:t>
            </a:r>
            <a:r>
              <a:rPr lang="en-US" altLang="en-US" baseline="0" dirty="0" err="1" smtClean="0"/>
              <a:t>LacI</a:t>
            </a:r>
            <a:r>
              <a:rPr lang="en-US" altLang="en-US" baseline="0" dirty="0" smtClean="0"/>
              <a:t> gene resulting in an OR gate.</a:t>
            </a:r>
            <a:endParaRPr lang="en-US" altLang="en-US" dirty="0" smtClean="0"/>
          </a:p>
        </p:txBody>
      </p:sp>
      <p:sp>
        <p:nvSpPr>
          <p:cNvPr id="4" name="Slide Number Placeholder 3"/>
          <p:cNvSpPr>
            <a:spLocks noGrp="1"/>
          </p:cNvSpPr>
          <p:nvPr>
            <p:ph type="sldNum" sz="quarter" idx="5"/>
          </p:nvPr>
        </p:nvSpPr>
        <p:spPr/>
        <p:txBody>
          <a:bodyPr/>
          <a:lstStyle/>
          <a:p>
            <a:pPr>
              <a:defRPr/>
            </a:pPr>
            <a:fld id="{DA196EB3-88A6-4726-94FF-EEF165F4B305}" type="slidenum">
              <a:rPr lang="en-US">
                <a:solidFill>
                  <a:prstClr val="black"/>
                </a:solidFill>
              </a:rPr>
              <a:pPr>
                <a:defRPr/>
              </a:pPr>
              <a:t>5</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They also can express more complex logic.  Here there are two copies of the gene encoding </a:t>
            </a:r>
            <a:r>
              <a:rPr lang="en-US" altLang="en-US" dirty="0" err="1" smtClean="0"/>
              <a:t>LacI</a:t>
            </a:r>
            <a:r>
              <a:rPr lang="en-US" altLang="en-US" dirty="0" smtClean="0"/>
              <a:t>.  The first copy is an OR gate of </a:t>
            </a:r>
            <a:r>
              <a:rPr lang="en-US" altLang="en-US" dirty="0" err="1" smtClean="0"/>
              <a:t>siRNAs</a:t>
            </a:r>
            <a:r>
              <a:rPr lang="en-US" altLang="en-US" dirty="0" smtClean="0"/>
              <a:t> A, C, and E.  The second copy is an OR gate of</a:t>
            </a:r>
            <a:r>
              <a:rPr lang="en-US" altLang="en-US" baseline="0" dirty="0" smtClean="0"/>
              <a:t> an </a:t>
            </a:r>
            <a:r>
              <a:rPr lang="en-US" altLang="en-US" baseline="0" dirty="0" err="1" smtClean="0"/>
              <a:t>siRNA</a:t>
            </a:r>
            <a:r>
              <a:rPr lang="en-US" altLang="en-US" baseline="0" dirty="0" smtClean="0"/>
              <a:t> inhibited by A and B.  The result is the complicated </a:t>
            </a:r>
            <a:r>
              <a:rPr lang="en-US" altLang="en-US" baseline="0" dirty="0" err="1" smtClean="0"/>
              <a:t>boolean</a:t>
            </a:r>
            <a:r>
              <a:rPr lang="en-US" altLang="en-US" baseline="0" dirty="0" smtClean="0"/>
              <a:t> statement (A or C or E) and (not (a) or B).</a:t>
            </a:r>
            <a:endParaRPr lang="en-US" altLang="en-US" dirty="0" smtClean="0"/>
          </a:p>
        </p:txBody>
      </p:sp>
      <p:sp>
        <p:nvSpPr>
          <p:cNvPr id="4" name="Slide Number Placeholder 3"/>
          <p:cNvSpPr>
            <a:spLocks noGrp="1"/>
          </p:cNvSpPr>
          <p:nvPr>
            <p:ph type="sldNum" sz="quarter" idx="5"/>
          </p:nvPr>
        </p:nvSpPr>
        <p:spPr/>
        <p:txBody>
          <a:bodyPr/>
          <a:lstStyle/>
          <a:p>
            <a:pPr>
              <a:defRPr/>
            </a:pPr>
            <a:fld id="{66E30B6A-2D27-46B1-984F-A3D5ED3E8E99}" type="slidenum">
              <a:rPr lang="en-US">
                <a:solidFill>
                  <a:prstClr val="black"/>
                </a:solidFill>
              </a:rPr>
              <a:pPr>
                <a:defRPr/>
              </a:pPr>
              <a:t>6</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One nice thing about engineering with </a:t>
            </a:r>
            <a:r>
              <a:rPr lang="en-US" altLang="en-US" dirty="0" err="1" smtClean="0"/>
              <a:t>siRNA</a:t>
            </a:r>
            <a:r>
              <a:rPr lang="en-US" altLang="en-US" dirty="0" smtClean="0"/>
              <a:t> is that the genes are quite small.  There are a large number of interactions present in</a:t>
            </a:r>
            <a:r>
              <a:rPr lang="en-US" altLang="en-US" baseline="0" dirty="0" smtClean="0"/>
              <a:t> the system, but sequence-wise an interaction only involves a 21 </a:t>
            </a:r>
            <a:r>
              <a:rPr lang="en-US" altLang="en-US" baseline="0" dirty="0" err="1" smtClean="0"/>
              <a:t>bp</a:t>
            </a:r>
            <a:r>
              <a:rPr lang="en-US" altLang="en-US" baseline="0" dirty="0" smtClean="0"/>
              <a:t> sequence in the mRNA.</a:t>
            </a:r>
            <a:endParaRPr lang="en-US" altLang="en-US" dirty="0" smtClean="0"/>
          </a:p>
        </p:txBody>
      </p:sp>
      <p:sp>
        <p:nvSpPr>
          <p:cNvPr id="4" name="Slide Number Placeholder 3"/>
          <p:cNvSpPr>
            <a:spLocks noGrp="1"/>
          </p:cNvSpPr>
          <p:nvPr>
            <p:ph type="sldNum" sz="quarter" idx="5"/>
          </p:nvPr>
        </p:nvSpPr>
        <p:spPr/>
        <p:txBody>
          <a:bodyPr/>
          <a:lstStyle/>
          <a:p>
            <a:pPr>
              <a:defRPr/>
            </a:pPr>
            <a:fld id="{2709141F-3F8B-4823-B4F0-B95E6FCA89E5}" type="slidenum">
              <a:rPr lang="en-US">
                <a:solidFill>
                  <a:prstClr val="black"/>
                </a:solidFill>
              </a:rPr>
              <a:pPr>
                <a:defRPr/>
              </a:pPr>
              <a:t>7</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smtClean="0"/>
              <a:t>The dynamic crosstalk of signal transduction cascades is a subject</a:t>
            </a:r>
            <a:r>
              <a:rPr lang="en-US" altLang="en-US" baseline="0" dirty="0" smtClean="0"/>
              <a:t> of great interest to biologists.  At the molecular level, there have been questions about how specificity amongst MAP kinases is determined.</a:t>
            </a:r>
            <a:endParaRPr lang="en-US" altLang="en-US" dirty="0" smtClean="0"/>
          </a:p>
        </p:txBody>
      </p:sp>
      <p:sp>
        <p:nvSpPr>
          <p:cNvPr id="4" name="Slide Number Placeholder 3"/>
          <p:cNvSpPr>
            <a:spLocks noGrp="1"/>
          </p:cNvSpPr>
          <p:nvPr>
            <p:ph type="sldNum" sz="quarter" idx="5"/>
          </p:nvPr>
        </p:nvSpPr>
        <p:spPr/>
        <p:txBody>
          <a:bodyPr/>
          <a:lstStyle/>
          <a:p>
            <a:pPr>
              <a:defRPr/>
            </a:pPr>
            <a:fld id="{7635D6BF-D3AA-4239-A2DA-972832BF0DDE}" type="slidenum">
              <a:rPr lang="en-US">
                <a:solidFill>
                  <a:prstClr val="black"/>
                </a:solidFill>
              </a:rPr>
              <a:pPr>
                <a:defRPr/>
              </a:pPr>
              <a:t>8</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aseline="0" dirty="0" smtClean="0"/>
              <a:t>In this study, Lim and coworkers demonstrate how the scaffolding of kinase proteins directs phosphorylation amongst a set of kinases.</a:t>
            </a:r>
            <a:endParaRPr lang="en-US" altLang="en-US" dirty="0" smtClean="0"/>
          </a:p>
        </p:txBody>
      </p:sp>
      <p:sp>
        <p:nvSpPr>
          <p:cNvPr id="4" name="Slide Number Placeholder 3"/>
          <p:cNvSpPr>
            <a:spLocks noGrp="1"/>
          </p:cNvSpPr>
          <p:nvPr>
            <p:ph type="sldNum" sz="quarter" idx="5"/>
          </p:nvPr>
        </p:nvSpPr>
        <p:spPr/>
        <p:txBody>
          <a:bodyPr/>
          <a:lstStyle/>
          <a:p>
            <a:pPr>
              <a:defRPr/>
            </a:pPr>
            <a:fld id="{9C2897D0-E676-4FBF-A60F-A1F1A51CD45D}" type="slidenum">
              <a:rPr lang="en-US">
                <a:solidFill>
                  <a:prstClr val="black"/>
                </a:solidFill>
              </a:rPr>
              <a:pPr>
                <a:defRPr/>
              </a:pPr>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065782D-B0EF-45E8-A66E-6210121209A7}" type="datetimeFigureOut">
              <a:rPr lang="en-US"/>
              <a:pPr>
                <a:defRPr/>
              </a:pPr>
              <a:t>12/1/2013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51BA283-9693-4819-9F7B-DD641A69080D}" type="slidenum">
              <a:rPr lang="en-US"/>
              <a:pPr>
                <a:defRPr/>
              </a:pPr>
              <a:t>‹#›</a:t>
            </a:fld>
            <a:endParaRPr lang="en-US"/>
          </a:p>
        </p:txBody>
      </p:sp>
    </p:spTree>
    <p:extLst>
      <p:ext uri="{BB962C8B-B14F-4D97-AF65-F5344CB8AC3E}">
        <p14:creationId xmlns:p14="http://schemas.microsoft.com/office/powerpoint/2010/main" val="2856176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A6259F1-0135-47EF-BBC8-2C59E4FB9670}" type="datetimeFigureOut">
              <a:rPr lang="en-US"/>
              <a:pPr>
                <a:defRPr/>
              </a:pPr>
              <a:t>12/1/2013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A82B067-9CA7-4DF5-87A6-F819138262E0}" type="slidenum">
              <a:rPr lang="en-US"/>
              <a:pPr>
                <a:defRPr/>
              </a:pPr>
              <a:t>‹#›</a:t>
            </a:fld>
            <a:endParaRPr lang="en-US"/>
          </a:p>
        </p:txBody>
      </p:sp>
    </p:spTree>
    <p:extLst>
      <p:ext uri="{BB962C8B-B14F-4D97-AF65-F5344CB8AC3E}">
        <p14:creationId xmlns:p14="http://schemas.microsoft.com/office/powerpoint/2010/main" val="1988015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06C94E4-A76C-480D-AE58-42035C850A48}" type="datetimeFigureOut">
              <a:rPr lang="en-US"/>
              <a:pPr>
                <a:defRPr/>
              </a:pPr>
              <a:t>12/1/2013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018AD1F-2A39-4701-91E4-9BD69A5FE475}" type="slidenum">
              <a:rPr lang="en-US"/>
              <a:pPr>
                <a:defRPr/>
              </a:pPr>
              <a:t>‹#›</a:t>
            </a:fld>
            <a:endParaRPr lang="en-US"/>
          </a:p>
        </p:txBody>
      </p:sp>
    </p:spTree>
    <p:extLst>
      <p:ext uri="{BB962C8B-B14F-4D97-AF65-F5344CB8AC3E}">
        <p14:creationId xmlns:p14="http://schemas.microsoft.com/office/powerpoint/2010/main" val="679361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0627925-D3DB-4A04-BBB0-B3CE46256746}" type="datetimeFigureOut">
              <a:rPr lang="en-US"/>
              <a:pPr>
                <a:defRPr/>
              </a:pPr>
              <a:t>12/1/2013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77FBAA3-5172-460E-816A-B5CC9346FF6C}" type="slidenum">
              <a:rPr lang="en-US"/>
              <a:pPr>
                <a:defRPr/>
              </a:pPr>
              <a:t>‹#›</a:t>
            </a:fld>
            <a:endParaRPr lang="en-US"/>
          </a:p>
        </p:txBody>
      </p:sp>
    </p:spTree>
    <p:extLst>
      <p:ext uri="{BB962C8B-B14F-4D97-AF65-F5344CB8AC3E}">
        <p14:creationId xmlns:p14="http://schemas.microsoft.com/office/powerpoint/2010/main" val="171663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2F5ACFA-D01A-45A0-8953-BF8DBC474028}" type="datetimeFigureOut">
              <a:rPr lang="en-US"/>
              <a:pPr>
                <a:defRPr/>
              </a:pPr>
              <a:t>12/1/2013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A4FDBFD-FEFC-4178-8365-516B9E7D00BA}" type="slidenum">
              <a:rPr lang="en-US"/>
              <a:pPr>
                <a:defRPr/>
              </a:pPr>
              <a:t>‹#›</a:t>
            </a:fld>
            <a:endParaRPr lang="en-US"/>
          </a:p>
        </p:txBody>
      </p:sp>
    </p:spTree>
    <p:extLst>
      <p:ext uri="{BB962C8B-B14F-4D97-AF65-F5344CB8AC3E}">
        <p14:creationId xmlns:p14="http://schemas.microsoft.com/office/powerpoint/2010/main" val="632960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2B5353E-1F41-43F9-BE89-B4AC0FDDA956}" type="datetimeFigureOut">
              <a:rPr lang="en-US"/>
              <a:pPr>
                <a:defRPr/>
              </a:pPr>
              <a:t>12/1/2013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3328381-841B-4E11-ABDA-8FF1B56FEEA7}" type="slidenum">
              <a:rPr lang="en-US"/>
              <a:pPr>
                <a:defRPr/>
              </a:pPr>
              <a:t>‹#›</a:t>
            </a:fld>
            <a:endParaRPr lang="en-US"/>
          </a:p>
        </p:txBody>
      </p:sp>
    </p:spTree>
    <p:extLst>
      <p:ext uri="{BB962C8B-B14F-4D97-AF65-F5344CB8AC3E}">
        <p14:creationId xmlns:p14="http://schemas.microsoft.com/office/powerpoint/2010/main" val="3269450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FE06516-88AC-412B-8E2C-D47890C43780}" type="datetimeFigureOut">
              <a:rPr lang="en-US"/>
              <a:pPr>
                <a:defRPr/>
              </a:pPr>
              <a:t>12/1/2013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488BCFF-404A-49D0-B751-F7B0CD69EFC3}" type="slidenum">
              <a:rPr lang="en-US"/>
              <a:pPr>
                <a:defRPr/>
              </a:pPr>
              <a:t>‹#›</a:t>
            </a:fld>
            <a:endParaRPr lang="en-US"/>
          </a:p>
        </p:txBody>
      </p:sp>
    </p:spTree>
    <p:extLst>
      <p:ext uri="{BB962C8B-B14F-4D97-AF65-F5344CB8AC3E}">
        <p14:creationId xmlns:p14="http://schemas.microsoft.com/office/powerpoint/2010/main" val="16478767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809ED30-8B3F-4FB1-A034-3E48E32AB3D6}" type="datetimeFigureOut">
              <a:rPr lang="en-US"/>
              <a:pPr>
                <a:defRPr/>
              </a:pPr>
              <a:t>12/1/2013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F88EF86-E84B-425A-B184-845618EFFD99}" type="slidenum">
              <a:rPr lang="en-US"/>
              <a:pPr>
                <a:defRPr/>
              </a:pPr>
              <a:t>‹#›</a:t>
            </a:fld>
            <a:endParaRPr lang="en-US"/>
          </a:p>
        </p:txBody>
      </p:sp>
    </p:spTree>
    <p:extLst>
      <p:ext uri="{BB962C8B-B14F-4D97-AF65-F5344CB8AC3E}">
        <p14:creationId xmlns:p14="http://schemas.microsoft.com/office/powerpoint/2010/main" val="217658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95634F-B666-4F7A-8F21-89BC71B377DE}" type="datetimeFigureOut">
              <a:rPr lang="en-US"/>
              <a:pPr>
                <a:defRPr/>
              </a:pPr>
              <a:t>12/1/2013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A960D4E-BDF0-494A-B331-A667B5269257}" type="slidenum">
              <a:rPr lang="en-US"/>
              <a:pPr>
                <a:defRPr/>
              </a:pPr>
              <a:t>‹#›</a:t>
            </a:fld>
            <a:endParaRPr lang="en-US"/>
          </a:p>
        </p:txBody>
      </p:sp>
    </p:spTree>
    <p:extLst>
      <p:ext uri="{BB962C8B-B14F-4D97-AF65-F5344CB8AC3E}">
        <p14:creationId xmlns:p14="http://schemas.microsoft.com/office/powerpoint/2010/main" val="39423187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77DDFBD-EAC8-4122-ACC1-5CDBDC86649F}" type="datetimeFigureOut">
              <a:rPr lang="en-US"/>
              <a:pPr>
                <a:defRPr/>
              </a:pPr>
              <a:t>12/1/2013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F81DA0-6FB0-4330-8D07-A67F8E3BFCB6}" type="slidenum">
              <a:rPr lang="en-US"/>
              <a:pPr>
                <a:defRPr/>
              </a:pPr>
              <a:t>‹#›</a:t>
            </a:fld>
            <a:endParaRPr lang="en-US"/>
          </a:p>
        </p:txBody>
      </p:sp>
    </p:spTree>
    <p:extLst>
      <p:ext uri="{BB962C8B-B14F-4D97-AF65-F5344CB8AC3E}">
        <p14:creationId xmlns:p14="http://schemas.microsoft.com/office/powerpoint/2010/main" val="29107930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7BB23E-179B-4A4E-BCE1-B87E85744BC1}" type="datetimeFigureOut">
              <a:rPr lang="en-US"/>
              <a:pPr>
                <a:defRPr/>
              </a:pPr>
              <a:t>12/1/2013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0B2368-E5D8-406E-8033-F293414C147F}" type="slidenum">
              <a:rPr lang="en-US"/>
              <a:pPr>
                <a:defRPr/>
              </a:pPr>
              <a:t>‹#›</a:t>
            </a:fld>
            <a:endParaRPr lang="en-US"/>
          </a:p>
        </p:txBody>
      </p:sp>
    </p:spTree>
    <p:extLst>
      <p:ext uri="{BB962C8B-B14F-4D97-AF65-F5344CB8AC3E}">
        <p14:creationId xmlns:p14="http://schemas.microsoft.com/office/powerpoint/2010/main" val="23112924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9A34CEF-1505-436C-8AE8-54AFADB6538D}" type="datetimeFigureOut">
              <a:rPr lang="en-US">
                <a:solidFill>
                  <a:prstClr val="black">
                    <a:tint val="75000"/>
                  </a:prstClr>
                </a:solidFill>
              </a:rPr>
              <a:pPr>
                <a:defRPr/>
              </a:pPr>
              <a:t>12/1/2013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D3D4043-45AE-4260-86F5-031E47A709B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332063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4A9E584-F611-42BF-A4FF-F1AD30A55562}" type="datetimeFigureOut">
              <a:rPr lang="en-US">
                <a:solidFill>
                  <a:prstClr val="black">
                    <a:tint val="75000"/>
                  </a:prstClr>
                </a:solidFill>
              </a:rPr>
              <a:pPr>
                <a:defRPr/>
              </a:pPr>
              <a:t>12/1/2013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4AEE387-C0CB-4A72-91D3-87F3A130632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94897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2C7C5D9-87BC-43C5-AE23-CF6BC9F55C72}" type="datetimeFigureOut">
              <a:rPr lang="en-US">
                <a:solidFill>
                  <a:prstClr val="black">
                    <a:tint val="75000"/>
                  </a:prstClr>
                </a:solidFill>
              </a:rPr>
              <a:pPr>
                <a:defRPr/>
              </a:pPr>
              <a:t>12/1/2013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04CB728-03A0-4F70-BBFA-7414DEBC530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78622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3645828-2273-4068-B880-7BFC38A33D60}" type="datetimeFigureOut">
              <a:rPr lang="en-US">
                <a:solidFill>
                  <a:prstClr val="black">
                    <a:tint val="75000"/>
                  </a:prstClr>
                </a:solidFill>
              </a:rPr>
              <a:pPr>
                <a:defRPr/>
              </a:pPr>
              <a:t>12/1/2013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F821DEA-96B3-4B56-8F88-F76A4AD577C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139211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C1DBFD3-D802-49E6-BC74-5D46BCB5BA00}" type="datetimeFigureOut">
              <a:rPr lang="en-US">
                <a:solidFill>
                  <a:prstClr val="black">
                    <a:tint val="75000"/>
                  </a:prstClr>
                </a:solidFill>
              </a:rPr>
              <a:pPr>
                <a:defRPr/>
              </a:pPr>
              <a:t>12/1/2013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26CD845F-DC3C-4588-8E8C-E5D73ABC36A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103744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2A3D0A0-F093-4612-99E2-5BA3C047BF98}" type="datetimeFigureOut">
              <a:rPr lang="en-US">
                <a:solidFill>
                  <a:prstClr val="black">
                    <a:tint val="75000"/>
                  </a:prstClr>
                </a:solidFill>
              </a:rPr>
              <a:pPr>
                <a:defRPr/>
              </a:pPr>
              <a:t>12/1/2013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72710D82-0CB9-4A62-83E0-159EC9696B0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20026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99BC25C-111A-4E24-9613-600B9A0B3C07}" type="datetimeFigureOut">
              <a:rPr lang="en-US">
                <a:solidFill>
                  <a:prstClr val="black">
                    <a:tint val="75000"/>
                  </a:prstClr>
                </a:solidFill>
              </a:rPr>
              <a:pPr>
                <a:defRPr/>
              </a:pPr>
              <a:t>12/1/2013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C6F0429-A553-4047-89B2-5B86A8C8B7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8034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C7A2018-25DB-4CC5-A269-A5C2A0397202}" type="datetimeFigureOut">
              <a:rPr lang="en-US">
                <a:solidFill>
                  <a:prstClr val="black">
                    <a:tint val="75000"/>
                  </a:prstClr>
                </a:solidFill>
              </a:rPr>
              <a:pPr>
                <a:defRPr/>
              </a:pPr>
              <a:t>12/1/2013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AF123D7-BC5D-43D2-8F2D-C080EFE295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867079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F32D868-7EB3-4BE6-9F55-02A175B2E1C9}" type="datetimeFigureOut">
              <a:rPr lang="en-US">
                <a:solidFill>
                  <a:prstClr val="black">
                    <a:tint val="75000"/>
                  </a:prstClr>
                </a:solidFill>
              </a:rPr>
              <a:pPr>
                <a:defRPr/>
              </a:pPr>
              <a:t>12/1/2013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42B678B-F27B-4669-B834-DDAFC9666F3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60431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914B31B-78BE-4506-8E87-F95374C199E4}" type="datetimeFigureOut">
              <a:rPr lang="en-US">
                <a:solidFill>
                  <a:prstClr val="black">
                    <a:tint val="75000"/>
                  </a:prstClr>
                </a:solidFill>
              </a:rPr>
              <a:pPr>
                <a:defRPr/>
              </a:pPr>
              <a:t>12/1/2013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EF8D80A-3576-40DA-A89C-FD39B0F9989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09464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C9597E0-7C7C-4250-BC58-D1D73DB9E3E8}" type="datetimeFigureOut">
              <a:rPr lang="en-US">
                <a:solidFill>
                  <a:prstClr val="black">
                    <a:tint val="75000"/>
                  </a:prstClr>
                </a:solidFill>
              </a:rPr>
              <a:pPr>
                <a:defRPr/>
              </a:pPr>
              <a:t>12/1/2013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4AD19A7-A746-4156-8110-30C9545963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00420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AF6AED91-3216-481B-9B3B-E3A82C2706A7}" type="datetimeFigureOut">
              <a:rPr lang="en-US"/>
              <a:pPr>
                <a:defRPr/>
              </a:pPr>
              <a:t>12/1/2013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FA559570-43F0-4DAE-8C12-28BD32572298}" type="slidenum">
              <a:rPr lang="en-US"/>
              <a:pPr>
                <a:defRPr/>
              </a:pPr>
              <a:t>‹#›</a:t>
            </a:fld>
            <a:endParaRPr lang="en-US"/>
          </a:p>
        </p:txBody>
      </p:sp>
    </p:spTree>
    <p:extLst>
      <p:ext uri="{BB962C8B-B14F-4D97-AF65-F5344CB8AC3E}">
        <p14:creationId xmlns:p14="http://schemas.microsoft.com/office/powerpoint/2010/main" val="945081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DAE8F1A-C1F0-48A5-8429-0C13EFB0F9D8}" type="datetimeFigureOut">
              <a:rPr lang="en-US">
                <a:solidFill>
                  <a:prstClr val="black">
                    <a:tint val="75000"/>
                  </a:prstClr>
                </a:solidFill>
              </a:rPr>
              <a:pPr>
                <a:defRPr/>
              </a:pPr>
              <a:t>12/1/2013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4885F62-BB31-4FFC-8FFA-D34DA179599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000671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4.xml"/><Relationship Id="rId1" Type="http://schemas.openxmlformats.org/officeDocument/2006/relationships/tags" Target="../tags/tag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4.xml"/><Relationship Id="rId1" Type="http://schemas.openxmlformats.org/officeDocument/2006/relationships/tags" Target="../tags/tag5.xml"/><Relationship Id="rId5" Type="http://schemas.openxmlformats.org/officeDocument/2006/relationships/image" Target="../media/image20.png"/><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4.xml"/><Relationship Id="rId1" Type="http://schemas.openxmlformats.org/officeDocument/2006/relationships/tags" Target="../tags/tag6.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tags" Target="../tags/tag7.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2" name="TextBox 3"/>
          <p:cNvSpPr txBox="1">
            <a:spLocks noChangeArrowheads="1"/>
          </p:cNvSpPr>
          <p:nvPr/>
        </p:nvSpPr>
        <p:spPr bwMode="auto">
          <a:xfrm>
            <a:off x="1752600" y="2209800"/>
            <a:ext cx="63246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4400" smtClean="0">
                <a:solidFill>
                  <a:srgbClr val="FFFFFF"/>
                </a:solidFill>
                <a:latin typeface="Rockwell Extra Bold" pitchFamily="18" charset="0"/>
              </a:rPr>
              <a:t>miRNA Logic Gates</a:t>
            </a:r>
          </a:p>
        </p:txBody>
      </p:sp>
      <p:sp>
        <p:nvSpPr>
          <p:cNvPr id="3" name="Rectangle 3"/>
          <p:cNvSpPr>
            <a:spLocks noChangeArrowheads="1"/>
          </p:cNvSpPr>
          <p:nvPr/>
        </p:nvSpPr>
        <p:spPr bwMode="auto">
          <a:xfrm>
            <a:off x="6172200" y="5943600"/>
            <a:ext cx="191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r>
              <a:rPr lang="en-US" altLang="en-US" sz="1800" smtClean="0">
                <a:solidFill>
                  <a:schemeClr val="bg1"/>
                </a:solidFill>
                <a:latin typeface="Arial" charset="0"/>
                <a:cs typeface="Arial" charset="0"/>
              </a:rPr>
              <a:t>PMID 17515909 </a:t>
            </a:r>
          </a:p>
        </p:txBody>
      </p:sp>
    </p:spTree>
    <p:extLst>
      <p:ext uri="{BB962C8B-B14F-4D97-AF65-F5344CB8AC3E}">
        <p14:creationId xmlns:p14="http://schemas.microsoft.com/office/powerpoint/2010/main" val="3008257389"/>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r>
              <a:rPr lang="en-US" altLang="en-US" sz="2800" smtClean="0">
                <a:solidFill>
                  <a:prstClr val="black"/>
                </a:solidFill>
                <a:latin typeface="Rockwell Extra Bold" pitchFamily="18" charset="0"/>
                <a:cs typeface="Arial" charset="0"/>
              </a:rPr>
              <a:t>Map Kinase Cascades</a:t>
            </a:r>
            <a:endParaRPr lang="en-US" altLang="en-US" sz="2800" i="1" smtClean="0">
              <a:solidFill>
                <a:prstClr val="black"/>
              </a:solidFill>
              <a:latin typeface="Rockwell Extra Bold" pitchFamily="18" charset="0"/>
              <a:cs typeface="Arial" charset="0"/>
            </a:endParaRPr>
          </a:p>
        </p:txBody>
      </p:sp>
      <p:sp>
        <p:nvSpPr>
          <p:cNvPr id="24579" name="Rectangle 9"/>
          <p:cNvSpPr>
            <a:spLocks noChangeArrowheads="1"/>
          </p:cNvSpPr>
          <p:nvPr/>
        </p:nvSpPr>
        <p:spPr bwMode="auto">
          <a:xfrm>
            <a:off x="914400" y="1219200"/>
            <a:ext cx="40386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 typeface="Wingdings" pitchFamily="2" charset="2"/>
              <a:buChar char="§"/>
            </a:pPr>
            <a:r>
              <a:rPr lang="en-US" altLang="en-US" sz="1800" dirty="0" smtClean="0">
                <a:solidFill>
                  <a:srgbClr val="262626"/>
                </a:solidFill>
                <a:cs typeface="Arial" charset="0"/>
              </a:rPr>
              <a:t>The classic view of MAP kinases general leaves out the fact that they often are accompanied by scaffolds</a:t>
            </a:r>
          </a:p>
          <a:p>
            <a:pPr eaLnBrk="1" fontAlgn="base" hangingPunct="1">
              <a:spcBef>
                <a:spcPct val="0"/>
              </a:spcBef>
              <a:spcAft>
                <a:spcPct val="0"/>
              </a:spcAft>
              <a:buFont typeface="Wingdings" pitchFamily="2" charset="2"/>
              <a:buChar char="§"/>
            </a:pPr>
            <a:r>
              <a:rPr lang="en-US" altLang="en-US" sz="1800" dirty="0" smtClean="0">
                <a:solidFill>
                  <a:srgbClr val="262626"/>
                </a:solidFill>
                <a:cs typeface="Arial" charset="0"/>
              </a:rPr>
              <a:t>The scaffolds employ protein-protein interactions to recruit a particular set of MAPK’s to a complex</a:t>
            </a:r>
          </a:p>
          <a:p>
            <a:pPr eaLnBrk="1" fontAlgn="base" hangingPunct="1">
              <a:spcBef>
                <a:spcPct val="0"/>
              </a:spcBef>
              <a:spcAft>
                <a:spcPct val="0"/>
              </a:spcAft>
              <a:buFont typeface="Wingdings" pitchFamily="2" charset="2"/>
              <a:buChar char="§"/>
            </a:pPr>
            <a:r>
              <a:rPr lang="en-US" altLang="en-US" sz="1800" dirty="0" smtClean="0">
                <a:solidFill>
                  <a:srgbClr val="262626"/>
                </a:solidFill>
                <a:cs typeface="Arial" charset="0"/>
              </a:rPr>
              <a:t>In so doing, the flow of information is directed through a particular set of kinases and doesn’t rely simply on substrate specificity</a:t>
            </a:r>
          </a:p>
          <a:p>
            <a:pPr eaLnBrk="1" fontAlgn="base" hangingPunct="1">
              <a:spcBef>
                <a:spcPct val="0"/>
              </a:spcBef>
              <a:spcAft>
                <a:spcPct val="0"/>
              </a:spcAft>
              <a:buFont typeface="Wingdings" pitchFamily="2" charset="2"/>
              <a:buChar char="§"/>
            </a:pPr>
            <a:r>
              <a:rPr lang="en-US" altLang="en-US" sz="1800" dirty="0" smtClean="0">
                <a:solidFill>
                  <a:srgbClr val="262626"/>
                </a:solidFill>
                <a:cs typeface="Arial" charset="0"/>
              </a:rPr>
              <a:t>Lim and co focus on the alpha factor transduction (involved in mating) which is </a:t>
            </a:r>
            <a:r>
              <a:rPr lang="en-US" altLang="en-US" sz="1800" dirty="0" err="1" smtClean="0">
                <a:solidFill>
                  <a:srgbClr val="262626"/>
                </a:solidFill>
                <a:cs typeface="Arial" charset="0"/>
              </a:rPr>
              <a:t>scaffolded</a:t>
            </a:r>
            <a:r>
              <a:rPr lang="en-US" altLang="en-US" sz="1800" dirty="0" smtClean="0">
                <a:solidFill>
                  <a:srgbClr val="262626"/>
                </a:solidFill>
                <a:cs typeface="Arial" charset="0"/>
              </a:rPr>
              <a:t> by ste5</a:t>
            </a:r>
          </a:p>
        </p:txBody>
      </p:sp>
      <p:pic>
        <p:nvPicPr>
          <p:cNvPr id="2458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371600"/>
            <a:ext cx="27559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8996234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371600"/>
            <a:ext cx="5029200"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676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831532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86716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1752600" y="2209800"/>
            <a:ext cx="6324600" cy="1446550"/>
          </a:xfrm>
          <a:prstGeom prst="rect">
            <a:avLst/>
          </a:prstGeom>
          <a:noFill/>
          <a:ln w="9525">
            <a:noFill/>
            <a:miter lim="800000"/>
            <a:headEnd/>
            <a:tailEnd/>
          </a:ln>
        </p:spPr>
        <p:txBody>
          <a:bodyPr>
            <a:spAutoFit/>
          </a:bodyPr>
          <a:lstStyle/>
          <a:p>
            <a:pPr fontAlgn="base">
              <a:spcBef>
                <a:spcPct val="0"/>
              </a:spcBef>
              <a:spcAft>
                <a:spcPct val="0"/>
              </a:spcAft>
            </a:pPr>
            <a:r>
              <a:rPr lang="en-US" sz="4400" dirty="0">
                <a:solidFill>
                  <a:prstClr val="white"/>
                </a:solidFill>
                <a:latin typeface="Rockwell Extra Bold" pitchFamily="18" charset="0"/>
                <a:cs typeface="Arial" charset="0"/>
              </a:rPr>
              <a:t>Tissue-Specific Expression</a:t>
            </a:r>
            <a:endParaRPr lang="en-US" sz="3600" dirty="0">
              <a:solidFill>
                <a:prstClr val="white"/>
              </a:solidFill>
              <a:latin typeface="Arial" pitchFamily="34" charset="0"/>
              <a:cs typeface="Arial" pitchFamily="34" charset="0"/>
            </a:endParaRPr>
          </a:p>
        </p:txBody>
      </p:sp>
      <p:sp>
        <p:nvSpPr>
          <p:cNvPr id="3" name="TextBox 2"/>
          <p:cNvSpPr txBox="1"/>
          <p:nvPr/>
        </p:nvSpPr>
        <p:spPr>
          <a:xfrm>
            <a:off x="6477000" y="6324600"/>
            <a:ext cx="2438400" cy="369332"/>
          </a:xfrm>
          <a:prstGeom prst="rect">
            <a:avLst/>
          </a:prstGeom>
          <a:noFill/>
        </p:spPr>
        <p:txBody>
          <a:bodyPr wrap="square" rtlCol="0">
            <a:spAutoFit/>
          </a:bodyPr>
          <a:lstStyle/>
          <a:p>
            <a:pPr fontAlgn="base">
              <a:spcBef>
                <a:spcPct val="0"/>
              </a:spcBef>
              <a:spcAft>
                <a:spcPct val="0"/>
              </a:spcAft>
            </a:pPr>
            <a:r>
              <a:rPr lang="en-US" dirty="0" smtClean="0">
                <a:solidFill>
                  <a:schemeClr val="bg1"/>
                </a:solidFill>
                <a:latin typeface="Arial" charset="0"/>
                <a:cs typeface="Arial" charset="0"/>
              </a:rPr>
              <a:t>PMID: 17385885</a:t>
            </a:r>
            <a:endParaRPr lang="en-US" dirty="0">
              <a:solidFill>
                <a:schemeClr val="bg1"/>
              </a:solidFill>
              <a:latin typeface="Arial" charset="0"/>
              <a:cs typeface="Arial" charset="0"/>
            </a:endParaRPr>
          </a:p>
        </p:txBody>
      </p:sp>
    </p:spTree>
    <p:extLst>
      <p:ext uri="{BB962C8B-B14F-4D97-AF65-F5344CB8AC3E}">
        <p14:creationId xmlns:p14="http://schemas.microsoft.com/office/powerpoint/2010/main" val="34309016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ChangeAspect="1" noChangeArrowheads="1"/>
          </p:cNvPicPr>
          <p:nvPr/>
        </p:nvPicPr>
        <p:blipFill>
          <a:blip r:embed="rId3" cstate="print"/>
          <a:srcRect/>
          <a:stretch>
            <a:fillRect/>
          </a:stretch>
        </p:blipFill>
        <p:spPr bwMode="auto">
          <a:xfrm>
            <a:off x="914400" y="838200"/>
            <a:ext cx="7543800" cy="5325035"/>
          </a:xfrm>
          <a:prstGeom prst="rect">
            <a:avLst/>
          </a:prstGeom>
          <a:noFill/>
          <a:ln w="9525">
            <a:noFill/>
            <a:miter lim="800000"/>
            <a:headEnd/>
            <a:tailEnd/>
          </a:ln>
        </p:spPr>
      </p:pic>
    </p:spTree>
    <p:extLst>
      <p:ext uri="{BB962C8B-B14F-4D97-AF65-F5344CB8AC3E}">
        <p14:creationId xmlns:p14="http://schemas.microsoft.com/office/powerpoint/2010/main" val="8158473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descr="http://www.biofortified.org/wp-content/uploads/2012/05/corn_earworm1.jpg"/>
          <p:cNvPicPr>
            <a:picLocks noChangeAspect="1" noChangeArrowheads="1"/>
          </p:cNvPicPr>
          <p:nvPr/>
        </p:nvPicPr>
        <p:blipFill>
          <a:blip r:embed="rId3" cstate="print"/>
          <a:srcRect/>
          <a:stretch>
            <a:fillRect/>
          </a:stretch>
        </p:blipFill>
        <p:spPr bwMode="auto">
          <a:xfrm>
            <a:off x="1371599" y="1143001"/>
            <a:ext cx="6885541" cy="5715000"/>
          </a:xfrm>
          <a:prstGeom prst="rect">
            <a:avLst/>
          </a:prstGeom>
          <a:noFill/>
        </p:spPr>
      </p:pic>
      <p:sp>
        <p:nvSpPr>
          <p:cNvPr id="5"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dirty="0" smtClean="0">
                <a:solidFill>
                  <a:prstClr val="black"/>
                </a:solidFill>
                <a:latin typeface="Rockwell Extra Bold" pitchFamily="18" charset="0"/>
                <a:cs typeface="Arial" charset="0"/>
              </a:rPr>
              <a:t>Earworm-resistant corn</a:t>
            </a:r>
            <a:endParaRPr lang="en-US" sz="2800" i="1" dirty="0" smtClean="0">
              <a:solidFill>
                <a:prstClr val="black"/>
              </a:solidFill>
              <a:latin typeface="Rockwell Extra Bold" pitchFamily="18" charset="0"/>
              <a:cs typeface="Arial" charset="0"/>
            </a:endParaRPr>
          </a:p>
        </p:txBody>
      </p:sp>
    </p:spTree>
    <p:extLst>
      <p:ext uri="{BB962C8B-B14F-4D97-AF65-F5344CB8AC3E}">
        <p14:creationId xmlns:p14="http://schemas.microsoft.com/office/powerpoint/2010/main" val="42005468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descr="http://ars.els-cdn.com/content/image/1-s2.0-S0969806X12000060-gr3.jpg"/>
          <p:cNvPicPr>
            <a:picLocks noChangeAspect="1" noChangeArrowheads="1"/>
          </p:cNvPicPr>
          <p:nvPr/>
        </p:nvPicPr>
        <p:blipFill>
          <a:blip r:embed="rId3" cstate="print"/>
          <a:srcRect/>
          <a:stretch>
            <a:fillRect/>
          </a:stretch>
        </p:blipFill>
        <p:spPr bwMode="auto">
          <a:xfrm>
            <a:off x="1066800" y="914399"/>
            <a:ext cx="4558030" cy="5638801"/>
          </a:xfrm>
          <a:prstGeom prst="rect">
            <a:avLst/>
          </a:prstGeom>
          <a:noFill/>
        </p:spPr>
      </p:pic>
      <p:sp>
        <p:nvSpPr>
          <p:cNvPr id="5"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dirty="0" err="1" smtClean="0">
                <a:solidFill>
                  <a:prstClr val="black"/>
                </a:solidFill>
                <a:latin typeface="Rockwell Extra Bold" pitchFamily="18" charset="0"/>
                <a:cs typeface="Arial" charset="0"/>
              </a:rPr>
              <a:t>Maysin</a:t>
            </a:r>
            <a:r>
              <a:rPr lang="en-US" sz="2800" dirty="0" smtClean="0">
                <a:solidFill>
                  <a:prstClr val="black"/>
                </a:solidFill>
                <a:latin typeface="Rockwell Extra Bold" pitchFamily="18" charset="0"/>
                <a:cs typeface="Arial" charset="0"/>
              </a:rPr>
              <a:t> biosynthesis</a:t>
            </a:r>
            <a:endParaRPr lang="en-US" sz="2800" i="1" dirty="0" smtClean="0">
              <a:solidFill>
                <a:prstClr val="black"/>
              </a:solidFill>
              <a:latin typeface="Rockwell Extra Bold" pitchFamily="18" charset="0"/>
              <a:cs typeface="Arial" charset="0"/>
            </a:endParaRPr>
          </a:p>
        </p:txBody>
      </p:sp>
      <p:sp>
        <p:nvSpPr>
          <p:cNvPr id="6" name="Rectangle 3"/>
          <p:cNvSpPr>
            <a:spLocks noChangeArrowheads="1"/>
          </p:cNvSpPr>
          <p:nvPr/>
        </p:nvSpPr>
        <p:spPr bwMode="auto">
          <a:xfrm>
            <a:off x="3886200" y="4114800"/>
            <a:ext cx="5029200" cy="2246769"/>
          </a:xfrm>
          <a:prstGeom prst="rect">
            <a:avLst/>
          </a:prstGeom>
          <a:noFill/>
          <a:ln w="9525">
            <a:noFill/>
            <a:miter lim="800000"/>
            <a:headEnd/>
            <a:tailEnd/>
          </a:ln>
        </p:spPr>
        <p:txBody>
          <a:bodyPr wrap="square">
            <a:spAutoFit/>
          </a:bodyPr>
          <a:lstStyle/>
          <a:p>
            <a:pPr marL="457200" indent="-457200">
              <a:buFont typeface="Wingdings" pitchFamily="2" charset="2"/>
              <a:buChar char="§"/>
              <a:defRPr/>
            </a:pPr>
            <a:r>
              <a:rPr lang="en-US" sz="2000" dirty="0" err="1" smtClean="0">
                <a:solidFill>
                  <a:prstClr val="black">
                    <a:lumMod val="85000"/>
                    <a:lumOff val="15000"/>
                  </a:prstClr>
                </a:solidFill>
              </a:rPr>
              <a:t>Maysin</a:t>
            </a:r>
            <a:r>
              <a:rPr lang="en-US" sz="2000" dirty="0" smtClean="0">
                <a:solidFill>
                  <a:prstClr val="black">
                    <a:lumMod val="85000"/>
                    <a:lumOff val="15000"/>
                  </a:prstClr>
                </a:solidFill>
              </a:rPr>
              <a:t> is something some plants make with antibiotic properties</a:t>
            </a:r>
          </a:p>
          <a:p>
            <a:pPr marL="457200" indent="-457200">
              <a:buFont typeface="Wingdings" pitchFamily="2" charset="2"/>
              <a:buChar char="§"/>
              <a:defRPr/>
            </a:pPr>
            <a:r>
              <a:rPr lang="en-US" sz="2000" dirty="0" smtClean="0">
                <a:solidFill>
                  <a:prstClr val="black">
                    <a:lumMod val="85000"/>
                    <a:lumOff val="15000"/>
                  </a:prstClr>
                </a:solidFill>
              </a:rPr>
              <a:t>It also kills earworm larvae</a:t>
            </a:r>
          </a:p>
          <a:p>
            <a:pPr marL="457200" indent="-457200">
              <a:buFont typeface="Wingdings" pitchFamily="2" charset="2"/>
              <a:buChar char="§"/>
              <a:defRPr/>
            </a:pPr>
            <a:r>
              <a:rPr lang="en-US" sz="2000" dirty="0" smtClean="0">
                <a:solidFill>
                  <a:prstClr val="black">
                    <a:lumMod val="85000"/>
                    <a:lumOff val="15000"/>
                  </a:prstClr>
                </a:solidFill>
              </a:rPr>
              <a:t>p1 encodes a </a:t>
            </a:r>
            <a:r>
              <a:rPr lang="en-US" sz="2000" dirty="0" err="1" smtClean="0">
                <a:solidFill>
                  <a:prstClr val="black">
                    <a:lumMod val="85000"/>
                    <a:lumOff val="15000"/>
                  </a:prstClr>
                </a:solidFill>
              </a:rPr>
              <a:t>Myb</a:t>
            </a:r>
            <a:r>
              <a:rPr lang="en-US" sz="2000" dirty="0" smtClean="0">
                <a:solidFill>
                  <a:prstClr val="black">
                    <a:lumMod val="85000"/>
                    <a:lumOff val="15000"/>
                  </a:prstClr>
                </a:solidFill>
              </a:rPr>
              <a:t>-related transcriptional activator that regulates production of </a:t>
            </a:r>
            <a:r>
              <a:rPr lang="en-US" sz="2000" dirty="0" err="1" smtClean="0">
                <a:solidFill>
                  <a:prstClr val="black">
                    <a:lumMod val="85000"/>
                    <a:lumOff val="15000"/>
                  </a:prstClr>
                </a:solidFill>
              </a:rPr>
              <a:t>Maysin</a:t>
            </a:r>
            <a:endParaRPr lang="en-US" sz="2000" dirty="0" smtClean="0">
              <a:solidFill>
                <a:prstClr val="black">
                  <a:lumMod val="85000"/>
                  <a:lumOff val="15000"/>
                </a:prstClr>
              </a:solidFill>
            </a:endParaRPr>
          </a:p>
          <a:p>
            <a:pPr marL="457200" indent="-457200">
              <a:buFont typeface="Wingdings" pitchFamily="2" charset="2"/>
              <a:buChar char="§"/>
              <a:defRPr/>
            </a:pPr>
            <a:r>
              <a:rPr lang="en-US" sz="2000" dirty="0" err="1" smtClean="0">
                <a:solidFill>
                  <a:prstClr val="black">
                    <a:lumMod val="85000"/>
                    <a:lumOff val="15000"/>
                  </a:prstClr>
                </a:solidFill>
              </a:rPr>
              <a:t>Overexpression</a:t>
            </a:r>
            <a:r>
              <a:rPr lang="en-US" sz="2000" dirty="0" smtClean="0">
                <a:solidFill>
                  <a:prstClr val="black">
                    <a:lumMod val="85000"/>
                    <a:lumOff val="15000"/>
                  </a:prstClr>
                </a:solidFill>
              </a:rPr>
              <a:t> of p1 accumulates </a:t>
            </a:r>
            <a:r>
              <a:rPr lang="en-US" sz="2000" dirty="0" err="1" smtClean="0">
                <a:solidFill>
                  <a:prstClr val="black">
                    <a:lumMod val="85000"/>
                    <a:lumOff val="15000"/>
                  </a:prstClr>
                </a:solidFill>
              </a:rPr>
              <a:t>Maysin</a:t>
            </a:r>
            <a:endParaRPr lang="en-US" sz="2000" dirty="0">
              <a:solidFill>
                <a:prstClr val="black">
                  <a:lumMod val="85000"/>
                  <a:lumOff val="15000"/>
                </a:prstClr>
              </a:solidFill>
            </a:endParaRPr>
          </a:p>
        </p:txBody>
      </p:sp>
    </p:spTree>
    <p:extLst>
      <p:ext uri="{BB962C8B-B14F-4D97-AF65-F5344CB8AC3E}">
        <p14:creationId xmlns:p14="http://schemas.microsoft.com/office/powerpoint/2010/main" val="4031087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228600"/>
            <a:ext cx="8610600" cy="769441"/>
          </a:xfrm>
          <a:prstGeom prst="rect">
            <a:avLst/>
          </a:prstGeom>
          <a:noFill/>
          <a:ln w="9525">
            <a:noFill/>
            <a:miter lim="800000"/>
            <a:headEnd/>
            <a:tailEnd/>
          </a:ln>
        </p:spPr>
        <p:txBody>
          <a:bodyPr>
            <a:spAutoFit/>
          </a:bodyPr>
          <a:lstStyle/>
          <a:p>
            <a:pPr fontAlgn="base">
              <a:spcBef>
                <a:spcPct val="0"/>
              </a:spcBef>
              <a:spcAft>
                <a:spcPct val="0"/>
              </a:spcAft>
            </a:pPr>
            <a:r>
              <a:rPr lang="en-US" sz="2800" dirty="0" smtClean="0">
                <a:solidFill>
                  <a:prstClr val="black"/>
                </a:solidFill>
                <a:latin typeface="Rockwell Extra Bold" pitchFamily="18" charset="0"/>
                <a:cs typeface="Arial" charset="0"/>
              </a:rPr>
              <a:t>Silk-specific gene pSH64</a:t>
            </a:r>
          </a:p>
          <a:p>
            <a:pPr fontAlgn="base">
              <a:spcBef>
                <a:spcPct val="0"/>
              </a:spcBef>
              <a:spcAft>
                <a:spcPct val="0"/>
              </a:spcAft>
            </a:pPr>
            <a:r>
              <a:rPr lang="en-US" sz="1600" b="1" dirty="0" smtClean="0">
                <a:solidFill>
                  <a:prstClr val="black"/>
                </a:solidFill>
                <a:latin typeface="Arial" charset="0"/>
                <a:cs typeface="Arial" charset="0"/>
              </a:rPr>
              <a:t>Patent number</a:t>
            </a:r>
            <a:r>
              <a:rPr lang="en-US" sz="1600" dirty="0" smtClean="0">
                <a:solidFill>
                  <a:prstClr val="black"/>
                </a:solidFill>
                <a:latin typeface="Arial" charset="0"/>
                <a:cs typeface="Arial" charset="0"/>
              </a:rPr>
              <a:t>: 6392123</a:t>
            </a:r>
            <a:endParaRPr lang="en-US" sz="2800" i="1" dirty="0" smtClean="0">
              <a:solidFill>
                <a:prstClr val="black"/>
              </a:solidFill>
              <a:latin typeface="Rockwell Extra Bold" pitchFamily="18" charset="0"/>
              <a:cs typeface="Arial" charset="0"/>
            </a:endParaRPr>
          </a:p>
        </p:txBody>
      </p:sp>
      <p:sp>
        <p:nvSpPr>
          <p:cNvPr id="7" name="Rectangle 3"/>
          <p:cNvSpPr>
            <a:spLocks noChangeArrowheads="1"/>
          </p:cNvSpPr>
          <p:nvPr/>
        </p:nvSpPr>
        <p:spPr bwMode="auto">
          <a:xfrm>
            <a:off x="685800" y="1219200"/>
            <a:ext cx="7620000" cy="5324535"/>
          </a:xfrm>
          <a:prstGeom prst="rect">
            <a:avLst/>
          </a:prstGeom>
          <a:noFill/>
          <a:ln w="9525">
            <a:noFill/>
            <a:miter lim="800000"/>
            <a:headEnd/>
            <a:tailEnd/>
          </a:ln>
        </p:spPr>
        <p:txBody>
          <a:bodyPr wrap="square">
            <a:spAutoFit/>
          </a:bodyPr>
          <a:lstStyle/>
          <a:p>
            <a:pPr marL="457200" indent="-457200">
              <a:buFont typeface="Wingdings" pitchFamily="2" charset="2"/>
              <a:buChar char="§"/>
              <a:defRPr/>
            </a:pPr>
            <a:r>
              <a:rPr lang="en-US" sz="2000" dirty="0" smtClean="0">
                <a:solidFill>
                  <a:prstClr val="black">
                    <a:lumMod val="85000"/>
                    <a:lumOff val="15000"/>
                  </a:prstClr>
                </a:solidFill>
              </a:rPr>
              <a:t>Were looking for female-preferential promoters using differential display methods</a:t>
            </a:r>
          </a:p>
          <a:p>
            <a:pPr marL="457200" indent="-457200">
              <a:buFont typeface="Wingdings" pitchFamily="2" charset="2"/>
              <a:buChar char="§"/>
              <a:defRPr/>
            </a:pPr>
            <a:r>
              <a:rPr lang="en-US" sz="2000" dirty="0" smtClean="0">
                <a:solidFill>
                  <a:prstClr val="black">
                    <a:lumMod val="85000"/>
                    <a:lumOff val="15000"/>
                  </a:prstClr>
                </a:solidFill>
              </a:rPr>
              <a:t>Isolate mRNA from silk, tassel, leave, and root, make </a:t>
            </a:r>
            <a:r>
              <a:rPr lang="en-US" sz="2000" dirty="0" err="1" smtClean="0">
                <a:solidFill>
                  <a:prstClr val="black">
                    <a:lumMod val="85000"/>
                    <a:lumOff val="15000"/>
                  </a:prstClr>
                </a:solidFill>
              </a:rPr>
              <a:t>cDNA</a:t>
            </a:r>
            <a:r>
              <a:rPr lang="en-US" sz="2000" dirty="0" smtClean="0">
                <a:solidFill>
                  <a:prstClr val="black">
                    <a:lumMod val="85000"/>
                    <a:lumOff val="15000"/>
                  </a:prstClr>
                </a:solidFill>
              </a:rPr>
              <a:t>, then look to see what is </a:t>
            </a:r>
            <a:r>
              <a:rPr lang="en-US" sz="2000" dirty="0" err="1" smtClean="0">
                <a:solidFill>
                  <a:prstClr val="black">
                    <a:lumMod val="85000"/>
                    <a:lumOff val="15000"/>
                  </a:prstClr>
                </a:solidFill>
              </a:rPr>
              <a:t>overexpressed</a:t>
            </a:r>
            <a:r>
              <a:rPr lang="en-US" sz="2000" dirty="0" smtClean="0">
                <a:solidFill>
                  <a:prstClr val="black">
                    <a:lumMod val="85000"/>
                    <a:lumOff val="15000"/>
                  </a:prstClr>
                </a:solidFill>
              </a:rPr>
              <a:t> in specific places</a:t>
            </a:r>
          </a:p>
          <a:p>
            <a:pPr marL="457200" indent="-457200">
              <a:buFont typeface="Wingdings" pitchFamily="2" charset="2"/>
              <a:buChar char="§"/>
              <a:defRPr/>
            </a:pPr>
            <a:r>
              <a:rPr lang="en-US" sz="2000" dirty="0" smtClean="0">
                <a:solidFill>
                  <a:prstClr val="black">
                    <a:lumMod val="85000"/>
                    <a:lumOff val="15000"/>
                  </a:prstClr>
                </a:solidFill>
              </a:rPr>
              <a:t>Use </a:t>
            </a:r>
            <a:r>
              <a:rPr lang="en-US" sz="2000" dirty="0" err="1" smtClean="0">
                <a:solidFill>
                  <a:prstClr val="black">
                    <a:lumMod val="85000"/>
                    <a:lumOff val="15000"/>
                  </a:prstClr>
                </a:solidFill>
              </a:rPr>
              <a:t>Clontech</a:t>
            </a:r>
            <a:r>
              <a:rPr lang="en-US" sz="2000" dirty="0" smtClean="0">
                <a:solidFill>
                  <a:prstClr val="black">
                    <a:lumMod val="85000"/>
                    <a:lumOff val="15000"/>
                  </a:prstClr>
                </a:solidFill>
              </a:rPr>
              <a:t> PCR-Select </a:t>
            </a:r>
            <a:r>
              <a:rPr lang="en-US" sz="2000" dirty="0" err="1" smtClean="0">
                <a:solidFill>
                  <a:prstClr val="black">
                    <a:lumMod val="85000"/>
                    <a:lumOff val="15000"/>
                  </a:prstClr>
                </a:solidFill>
              </a:rPr>
              <a:t>cDNA</a:t>
            </a:r>
            <a:r>
              <a:rPr lang="en-US" sz="2000" dirty="0" smtClean="0">
                <a:solidFill>
                  <a:prstClr val="black">
                    <a:lumMod val="85000"/>
                    <a:lumOff val="15000"/>
                  </a:prstClr>
                </a:solidFill>
              </a:rPr>
              <a:t> Subtraction Kit:</a:t>
            </a:r>
          </a:p>
          <a:p>
            <a:pPr marL="457200" indent="-457200">
              <a:buFont typeface="Wingdings" pitchFamily="2" charset="2"/>
              <a:buChar char="§"/>
              <a:defRPr/>
            </a:pPr>
            <a:endParaRPr lang="en-US" sz="2000" dirty="0" smtClean="0">
              <a:solidFill>
                <a:prstClr val="black">
                  <a:lumMod val="85000"/>
                  <a:lumOff val="15000"/>
                </a:prstClr>
              </a:solidFill>
            </a:endParaRPr>
          </a:p>
          <a:p>
            <a:pPr marL="457200" indent="-457200">
              <a:buFont typeface="Wingdings" pitchFamily="2" charset="2"/>
              <a:buChar char="§"/>
              <a:defRPr/>
            </a:pPr>
            <a:endParaRPr lang="en-US" sz="2000" dirty="0" smtClean="0">
              <a:solidFill>
                <a:prstClr val="black">
                  <a:lumMod val="85000"/>
                  <a:lumOff val="15000"/>
                </a:prstClr>
              </a:solidFill>
            </a:endParaRPr>
          </a:p>
          <a:p>
            <a:pPr marL="457200" indent="-457200">
              <a:buFont typeface="Wingdings" pitchFamily="2" charset="2"/>
              <a:buChar char="§"/>
              <a:defRPr/>
            </a:pPr>
            <a:endParaRPr lang="en-US" sz="2000" dirty="0" smtClean="0">
              <a:solidFill>
                <a:prstClr val="black">
                  <a:lumMod val="85000"/>
                  <a:lumOff val="15000"/>
                </a:prstClr>
              </a:solidFill>
            </a:endParaRPr>
          </a:p>
          <a:p>
            <a:pPr marL="457200" indent="-457200">
              <a:buFont typeface="Wingdings" pitchFamily="2" charset="2"/>
              <a:buChar char="§"/>
              <a:defRPr/>
            </a:pPr>
            <a:endParaRPr lang="en-US" sz="2000" dirty="0" smtClean="0">
              <a:solidFill>
                <a:prstClr val="black">
                  <a:lumMod val="85000"/>
                  <a:lumOff val="15000"/>
                </a:prstClr>
              </a:solidFill>
            </a:endParaRPr>
          </a:p>
          <a:p>
            <a:pPr marL="457200" indent="-457200">
              <a:buFont typeface="Wingdings" pitchFamily="2" charset="2"/>
              <a:buChar char="§"/>
              <a:defRPr/>
            </a:pPr>
            <a:endParaRPr lang="en-US" sz="2000" dirty="0" smtClean="0">
              <a:solidFill>
                <a:prstClr val="black">
                  <a:lumMod val="85000"/>
                  <a:lumOff val="15000"/>
                </a:prstClr>
              </a:solidFill>
            </a:endParaRPr>
          </a:p>
          <a:p>
            <a:pPr marL="457200" indent="-457200">
              <a:buFont typeface="Wingdings" pitchFamily="2" charset="2"/>
              <a:buChar char="§"/>
              <a:defRPr/>
            </a:pPr>
            <a:endParaRPr lang="en-US" sz="2000" dirty="0" smtClean="0">
              <a:solidFill>
                <a:prstClr val="black">
                  <a:lumMod val="85000"/>
                  <a:lumOff val="15000"/>
                </a:prstClr>
              </a:solidFill>
            </a:endParaRPr>
          </a:p>
          <a:p>
            <a:pPr marL="457200" indent="-457200">
              <a:buFont typeface="Wingdings" pitchFamily="2" charset="2"/>
              <a:buChar char="§"/>
              <a:defRPr/>
            </a:pPr>
            <a:endParaRPr lang="en-US" sz="2000" dirty="0" smtClean="0">
              <a:solidFill>
                <a:prstClr val="black">
                  <a:lumMod val="85000"/>
                  <a:lumOff val="15000"/>
                </a:prstClr>
              </a:solidFill>
            </a:endParaRPr>
          </a:p>
          <a:p>
            <a:pPr marL="457200" indent="-457200">
              <a:buFont typeface="Wingdings" pitchFamily="2" charset="2"/>
              <a:buChar char="§"/>
              <a:defRPr/>
            </a:pPr>
            <a:endParaRPr lang="en-US" sz="2000" dirty="0" smtClean="0">
              <a:solidFill>
                <a:prstClr val="black">
                  <a:lumMod val="85000"/>
                  <a:lumOff val="15000"/>
                </a:prstClr>
              </a:solidFill>
            </a:endParaRPr>
          </a:p>
          <a:p>
            <a:pPr marL="457200" indent="-457200">
              <a:buFont typeface="Wingdings" pitchFamily="2" charset="2"/>
              <a:buChar char="§"/>
              <a:defRPr/>
            </a:pPr>
            <a:endParaRPr lang="en-US" sz="2000" dirty="0" smtClean="0">
              <a:solidFill>
                <a:prstClr val="black">
                  <a:lumMod val="85000"/>
                  <a:lumOff val="15000"/>
                </a:prstClr>
              </a:solidFill>
            </a:endParaRPr>
          </a:p>
          <a:p>
            <a:pPr marL="457200" indent="-457200">
              <a:buFont typeface="Wingdings" pitchFamily="2" charset="2"/>
              <a:buChar char="§"/>
              <a:defRPr/>
            </a:pPr>
            <a:endParaRPr lang="en-US" sz="2000" dirty="0" smtClean="0">
              <a:solidFill>
                <a:prstClr val="black">
                  <a:lumMod val="85000"/>
                  <a:lumOff val="15000"/>
                </a:prstClr>
              </a:solidFill>
            </a:endParaRPr>
          </a:p>
          <a:p>
            <a:pPr marL="457200" indent="-457200">
              <a:buFont typeface="Wingdings" pitchFamily="2" charset="2"/>
              <a:buChar char="§"/>
              <a:defRPr/>
            </a:pPr>
            <a:r>
              <a:rPr lang="en-US" sz="2000" dirty="0" smtClean="0">
                <a:solidFill>
                  <a:prstClr val="black">
                    <a:lumMod val="85000"/>
                    <a:lumOff val="15000"/>
                  </a:prstClr>
                </a:solidFill>
              </a:rPr>
              <a:t>This is something highly expressed in silks</a:t>
            </a:r>
          </a:p>
          <a:p>
            <a:pPr marL="457200" indent="-457200">
              <a:defRPr/>
            </a:pPr>
            <a:r>
              <a:rPr lang="en-US" sz="2000" dirty="0" smtClean="0">
                <a:solidFill>
                  <a:prstClr val="black">
                    <a:lumMod val="85000"/>
                    <a:lumOff val="15000"/>
                  </a:prstClr>
                </a:solidFill>
              </a:rPr>
              <a:t>(today you’d use </a:t>
            </a:r>
            <a:r>
              <a:rPr lang="en-US" sz="2000" dirty="0" err="1" smtClean="0">
                <a:solidFill>
                  <a:prstClr val="black">
                    <a:lumMod val="85000"/>
                    <a:lumOff val="15000"/>
                  </a:prstClr>
                </a:solidFill>
              </a:rPr>
              <a:t>RNAseq</a:t>
            </a:r>
            <a:r>
              <a:rPr lang="en-US" sz="2000" dirty="0" smtClean="0">
                <a:solidFill>
                  <a:prstClr val="black">
                    <a:lumMod val="85000"/>
                    <a:lumOff val="15000"/>
                  </a:prstClr>
                </a:solidFill>
              </a:rPr>
              <a:t>)</a:t>
            </a:r>
            <a:endParaRPr lang="en-US" sz="2000" dirty="0">
              <a:solidFill>
                <a:prstClr val="black">
                  <a:lumMod val="85000"/>
                  <a:lumOff val="15000"/>
                </a:prstClr>
              </a:solidFill>
            </a:endParaRPr>
          </a:p>
        </p:txBody>
      </p:sp>
      <p:pic>
        <p:nvPicPr>
          <p:cNvPr id="116738" name="Picture 2"/>
          <p:cNvPicPr>
            <a:picLocks noChangeAspect="1" noChangeArrowheads="1"/>
          </p:cNvPicPr>
          <p:nvPr/>
        </p:nvPicPr>
        <p:blipFill>
          <a:blip r:embed="rId3" cstate="print"/>
          <a:srcRect/>
          <a:stretch>
            <a:fillRect/>
          </a:stretch>
        </p:blipFill>
        <p:spPr bwMode="auto">
          <a:xfrm>
            <a:off x="5867400" y="3048000"/>
            <a:ext cx="2656551" cy="4743450"/>
          </a:xfrm>
          <a:prstGeom prst="rect">
            <a:avLst/>
          </a:prstGeom>
          <a:noFill/>
          <a:ln w="9525">
            <a:noFill/>
            <a:miter lim="800000"/>
            <a:headEnd/>
            <a:tailEnd/>
          </a:ln>
        </p:spPr>
      </p:pic>
    </p:spTree>
    <p:extLst>
      <p:ext uri="{BB962C8B-B14F-4D97-AF65-F5344CB8AC3E}">
        <p14:creationId xmlns:p14="http://schemas.microsoft.com/office/powerpoint/2010/main" val="41370024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dirty="0" smtClean="0">
                <a:solidFill>
                  <a:prstClr val="black"/>
                </a:solidFill>
                <a:latin typeface="Rockwell Extra Bold" pitchFamily="18" charset="0"/>
                <a:cs typeface="Arial" charset="0"/>
              </a:rPr>
              <a:t>Phenotype</a:t>
            </a:r>
            <a:endParaRPr lang="en-US" sz="2800" i="1" dirty="0" smtClean="0">
              <a:solidFill>
                <a:prstClr val="black"/>
              </a:solidFill>
              <a:latin typeface="Rockwell Extra Bold" pitchFamily="18" charset="0"/>
              <a:cs typeface="Arial" charset="0"/>
            </a:endParaRPr>
          </a:p>
        </p:txBody>
      </p:sp>
      <p:pic>
        <p:nvPicPr>
          <p:cNvPr id="115714" name="Picture 2"/>
          <p:cNvPicPr>
            <a:picLocks noChangeAspect="1" noChangeArrowheads="1"/>
          </p:cNvPicPr>
          <p:nvPr/>
        </p:nvPicPr>
        <p:blipFill>
          <a:blip r:embed="rId4" cstate="print"/>
          <a:srcRect/>
          <a:stretch>
            <a:fillRect/>
          </a:stretch>
        </p:blipFill>
        <p:spPr bwMode="auto">
          <a:xfrm>
            <a:off x="304800" y="914400"/>
            <a:ext cx="3081073" cy="5781675"/>
          </a:xfrm>
          <a:prstGeom prst="rect">
            <a:avLst/>
          </a:prstGeom>
          <a:noFill/>
          <a:ln w="9525">
            <a:noFill/>
            <a:miter lim="800000"/>
            <a:headEnd/>
            <a:tailEnd/>
          </a:ln>
        </p:spPr>
      </p:pic>
      <p:pic>
        <p:nvPicPr>
          <p:cNvPr id="115715" name="Picture 3"/>
          <p:cNvPicPr>
            <a:picLocks noChangeAspect="1" noChangeArrowheads="1"/>
          </p:cNvPicPr>
          <p:nvPr/>
        </p:nvPicPr>
        <p:blipFill>
          <a:blip r:embed="rId5" cstate="print"/>
          <a:srcRect/>
          <a:stretch>
            <a:fillRect/>
          </a:stretch>
        </p:blipFill>
        <p:spPr bwMode="auto">
          <a:xfrm>
            <a:off x="4267200" y="1143000"/>
            <a:ext cx="3306091" cy="2438400"/>
          </a:xfrm>
          <a:prstGeom prst="rect">
            <a:avLst/>
          </a:prstGeom>
          <a:noFill/>
          <a:ln w="9525">
            <a:noFill/>
            <a:miter lim="800000"/>
            <a:headEnd/>
            <a:tailEnd/>
          </a:ln>
        </p:spPr>
      </p:pic>
      <p:pic>
        <p:nvPicPr>
          <p:cNvPr id="115716" name="Picture 4"/>
          <p:cNvPicPr>
            <a:picLocks noChangeAspect="1" noChangeArrowheads="1"/>
          </p:cNvPicPr>
          <p:nvPr/>
        </p:nvPicPr>
        <p:blipFill>
          <a:blip r:embed="rId6" cstate="print"/>
          <a:srcRect/>
          <a:stretch>
            <a:fillRect/>
          </a:stretch>
        </p:blipFill>
        <p:spPr bwMode="auto">
          <a:xfrm>
            <a:off x="4343400" y="3863292"/>
            <a:ext cx="3301393" cy="2308908"/>
          </a:xfrm>
          <a:prstGeom prst="rect">
            <a:avLst/>
          </a:prstGeom>
          <a:noFill/>
          <a:ln w="9525">
            <a:noFill/>
            <a:miter lim="800000"/>
            <a:headEnd/>
            <a:tailEnd/>
          </a:ln>
        </p:spPr>
      </p:pic>
      <p:sp>
        <p:nvSpPr>
          <p:cNvPr id="2" name="TextBox 1"/>
          <p:cNvSpPr txBox="1"/>
          <p:nvPr/>
        </p:nvSpPr>
        <p:spPr>
          <a:xfrm>
            <a:off x="609600" y="5017746"/>
            <a:ext cx="762000" cy="369332"/>
          </a:xfrm>
          <a:prstGeom prst="rect">
            <a:avLst/>
          </a:prstGeom>
          <a:noFill/>
        </p:spPr>
        <p:txBody>
          <a:bodyPr wrap="square" rtlCol="0">
            <a:spAutoFit/>
          </a:bodyPr>
          <a:lstStyle/>
          <a:p>
            <a:r>
              <a:rPr lang="en-US" dirty="0" smtClean="0">
                <a:solidFill>
                  <a:schemeClr val="bg1"/>
                </a:solidFill>
              </a:rPr>
              <a:t>P1-rr</a:t>
            </a:r>
            <a:endParaRPr lang="en-US" dirty="0">
              <a:solidFill>
                <a:schemeClr val="bg1"/>
              </a:solidFill>
            </a:endParaRPr>
          </a:p>
        </p:txBody>
      </p:sp>
      <p:sp>
        <p:nvSpPr>
          <p:cNvPr id="8" name="TextBox 7"/>
          <p:cNvSpPr txBox="1"/>
          <p:nvPr/>
        </p:nvSpPr>
        <p:spPr>
          <a:xfrm>
            <a:off x="1524000" y="5029200"/>
            <a:ext cx="762000" cy="369332"/>
          </a:xfrm>
          <a:prstGeom prst="rect">
            <a:avLst/>
          </a:prstGeom>
          <a:noFill/>
        </p:spPr>
        <p:txBody>
          <a:bodyPr wrap="square" rtlCol="0">
            <a:spAutoFit/>
          </a:bodyPr>
          <a:lstStyle/>
          <a:p>
            <a:r>
              <a:rPr lang="en-US" dirty="0" smtClean="0">
                <a:solidFill>
                  <a:schemeClr val="bg1"/>
                </a:solidFill>
              </a:rPr>
              <a:t>P1-rw</a:t>
            </a:r>
            <a:endParaRPr lang="en-US" dirty="0">
              <a:solidFill>
                <a:schemeClr val="bg1"/>
              </a:solidFill>
            </a:endParaRPr>
          </a:p>
        </p:txBody>
      </p:sp>
      <p:sp>
        <p:nvSpPr>
          <p:cNvPr id="9" name="TextBox 8"/>
          <p:cNvSpPr txBox="1"/>
          <p:nvPr/>
        </p:nvSpPr>
        <p:spPr>
          <a:xfrm>
            <a:off x="2286000" y="5029200"/>
            <a:ext cx="1371600" cy="369332"/>
          </a:xfrm>
          <a:prstGeom prst="rect">
            <a:avLst/>
          </a:prstGeom>
          <a:noFill/>
        </p:spPr>
        <p:txBody>
          <a:bodyPr wrap="square" rtlCol="0">
            <a:spAutoFit/>
          </a:bodyPr>
          <a:lstStyle/>
          <a:p>
            <a:r>
              <a:rPr lang="en-US" dirty="0" smtClean="0">
                <a:solidFill>
                  <a:schemeClr val="bg1"/>
                </a:solidFill>
              </a:rPr>
              <a:t>28A x B73</a:t>
            </a:r>
            <a:endParaRPr lang="en-US" dirty="0">
              <a:solidFill>
                <a:schemeClr val="bg1"/>
              </a:solidFill>
            </a:endParaRPr>
          </a:p>
        </p:txBody>
      </p:sp>
      <p:sp>
        <p:nvSpPr>
          <p:cNvPr id="10" name="TextBox 9"/>
          <p:cNvSpPr txBox="1"/>
          <p:nvPr/>
        </p:nvSpPr>
        <p:spPr>
          <a:xfrm>
            <a:off x="228600" y="6324814"/>
            <a:ext cx="1295400" cy="369332"/>
          </a:xfrm>
          <a:prstGeom prst="rect">
            <a:avLst/>
          </a:prstGeom>
          <a:noFill/>
        </p:spPr>
        <p:txBody>
          <a:bodyPr wrap="square" rtlCol="0">
            <a:spAutoFit/>
          </a:bodyPr>
          <a:lstStyle/>
          <a:p>
            <a:r>
              <a:rPr lang="en-US" dirty="0" smtClean="0">
                <a:solidFill>
                  <a:schemeClr val="bg1"/>
                </a:solidFill>
              </a:rPr>
              <a:t>Hi II x B73</a:t>
            </a:r>
            <a:endParaRPr lang="en-US" dirty="0">
              <a:solidFill>
                <a:schemeClr val="bg1"/>
              </a:solidFill>
            </a:endParaRPr>
          </a:p>
        </p:txBody>
      </p:sp>
      <p:sp>
        <p:nvSpPr>
          <p:cNvPr id="11" name="TextBox 10"/>
          <p:cNvSpPr txBox="1"/>
          <p:nvPr/>
        </p:nvSpPr>
        <p:spPr>
          <a:xfrm>
            <a:off x="1295400" y="6336268"/>
            <a:ext cx="1143000" cy="369332"/>
          </a:xfrm>
          <a:prstGeom prst="rect">
            <a:avLst/>
          </a:prstGeom>
          <a:noFill/>
        </p:spPr>
        <p:txBody>
          <a:bodyPr wrap="square" rtlCol="0">
            <a:spAutoFit/>
          </a:bodyPr>
          <a:lstStyle/>
          <a:p>
            <a:r>
              <a:rPr lang="en-US" dirty="0" smtClean="0">
                <a:solidFill>
                  <a:schemeClr val="bg1"/>
                </a:solidFill>
              </a:rPr>
              <a:t>15A x B73</a:t>
            </a:r>
            <a:endParaRPr lang="en-US" dirty="0">
              <a:solidFill>
                <a:schemeClr val="bg1"/>
              </a:solidFill>
            </a:endParaRPr>
          </a:p>
        </p:txBody>
      </p:sp>
      <p:sp>
        <p:nvSpPr>
          <p:cNvPr id="12" name="TextBox 11"/>
          <p:cNvSpPr txBox="1"/>
          <p:nvPr/>
        </p:nvSpPr>
        <p:spPr>
          <a:xfrm>
            <a:off x="2286000" y="6336268"/>
            <a:ext cx="1066800" cy="369332"/>
          </a:xfrm>
          <a:prstGeom prst="rect">
            <a:avLst/>
          </a:prstGeom>
          <a:noFill/>
        </p:spPr>
        <p:txBody>
          <a:bodyPr wrap="square" rtlCol="0">
            <a:spAutoFit/>
          </a:bodyPr>
          <a:lstStyle/>
          <a:p>
            <a:r>
              <a:rPr lang="en-US" dirty="0" smtClean="0">
                <a:solidFill>
                  <a:schemeClr val="bg1"/>
                </a:solidFill>
              </a:rPr>
              <a:t>7E x B73</a:t>
            </a:r>
            <a:endParaRPr lang="en-US" dirty="0">
              <a:solidFill>
                <a:schemeClr val="bg1"/>
              </a:solidFill>
            </a:endParaRPr>
          </a:p>
        </p:txBody>
      </p:sp>
      <p:sp>
        <p:nvSpPr>
          <p:cNvPr id="3" name="Rectangle 2"/>
          <p:cNvSpPr/>
          <p:nvPr/>
        </p:nvSpPr>
        <p:spPr>
          <a:xfrm>
            <a:off x="1371600" y="5486400"/>
            <a:ext cx="990600" cy="1207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362200" y="5486400"/>
            <a:ext cx="990600" cy="1207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362200" y="4267200"/>
            <a:ext cx="990600" cy="1207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966631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1752600" y="2209800"/>
            <a:ext cx="6324600" cy="2123658"/>
          </a:xfrm>
          <a:prstGeom prst="rect">
            <a:avLst/>
          </a:prstGeom>
          <a:noFill/>
          <a:ln w="9525">
            <a:noFill/>
            <a:miter lim="800000"/>
            <a:headEnd/>
            <a:tailEnd/>
          </a:ln>
        </p:spPr>
        <p:txBody>
          <a:bodyPr>
            <a:spAutoFit/>
          </a:bodyPr>
          <a:lstStyle/>
          <a:p>
            <a:pPr fontAlgn="base">
              <a:spcBef>
                <a:spcPct val="0"/>
              </a:spcBef>
              <a:spcAft>
                <a:spcPct val="0"/>
              </a:spcAft>
            </a:pPr>
            <a:r>
              <a:rPr lang="en-US" sz="4400" dirty="0" smtClean="0">
                <a:solidFill>
                  <a:prstClr val="white"/>
                </a:solidFill>
                <a:latin typeface="Rockwell Extra Bold" pitchFamily="18" charset="0"/>
                <a:cs typeface="Arial" charset="0"/>
              </a:rPr>
              <a:t>Targeting Developmental Phases</a:t>
            </a:r>
            <a:endParaRPr lang="en-US" sz="3600" dirty="0">
              <a:solidFill>
                <a:prstClr val="white"/>
              </a:solidFill>
              <a:latin typeface="Arial" pitchFamily="34" charset="0"/>
              <a:cs typeface="Arial" pitchFamily="34" charset="0"/>
            </a:endParaRPr>
          </a:p>
        </p:txBody>
      </p:sp>
      <p:sp>
        <p:nvSpPr>
          <p:cNvPr id="3" name="Rectangle 4"/>
          <p:cNvSpPr>
            <a:spLocks noChangeArrowheads="1"/>
          </p:cNvSpPr>
          <p:nvPr/>
        </p:nvSpPr>
        <p:spPr bwMode="auto">
          <a:xfrm>
            <a:off x="6629400" y="6096000"/>
            <a:ext cx="1916113" cy="369888"/>
          </a:xfrm>
          <a:prstGeom prst="rect">
            <a:avLst/>
          </a:prstGeom>
          <a:noFill/>
          <a:ln w="9525">
            <a:noFill/>
            <a:miter lim="800000"/>
            <a:headEnd/>
            <a:tailEnd/>
          </a:ln>
        </p:spPr>
        <p:txBody>
          <a:bodyPr wrap="none">
            <a:spAutoFit/>
          </a:bodyPr>
          <a:lstStyle/>
          <a:p>
            <a:pPr fontAlgn="base">
              <a:spcBef>
                <a:spcPct val="0"/>
              </a:spcBef>
              <a:spcAft>
                <a:spcPct val="0"/>
              </a:spcAft>
            </a:pPr>
            <a:r>
              <a:rPr lang="en-US" smtClean="0">
                <a:solidFill>
                  <a:schemeClr val="bg1"/>
                </a:solidFill>
                <a:latin typeface="Arial" charset="0"/>
                <a:cs typeface="Arial" charset="0"/>
              </a:rPr>
              <a:t>PMID 17934737</a:t>
            </a:r>
          </a:p>
        </p:txBody>
      </p:sp>
    </p:spTree>
    <p:extLst>
      <p:ext uri="{BB962C8B-B14F-4D97-AF65-F5344CB8AC3E}">
        <p14:creationId xmlns:p14="http://schemas.microsoft.com/office/powerpoint/2010/main" val="20558593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57200"/>
            <a:ext cx="7010400" cy="561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68826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2"/>
          <p:cNvPicPr>
            <a:picLocks noChangeAspect="1" noChangeArrowheads="1"/>
          </p:cNvPicPr>
          <p:nvPr/>
        </p:nvPicPr>
        <p:blipFill>
          <a:blip r:embed="rId3" cstate="print"/>
          <a:srcRect/>
          <a:stretch>
            <a:fillRect/>
          </a:stretch>
        </p:blipFill>
        <p:spPr bwMode="auto">
          <a:xfrm>
            <a:off x="381000" y="1600200"/>
            <a:ext cx="8356600" cy="4119563"/>
          </a:xfrm>
          <a:prstGeom prst="rect">
            <a:avLst/>
          </a:prstGeom>
          <a:noFill/>
          <a:ln w="9525">
            <a:noFill/>
            <a:miter lim="800000"/>
            <a:headEnd/>
            <a:tailEnd/>
          </a:ln>
        </p:spPr>
      </p:pic>
    </p:spTree>
    <p:extLst>
      <p:ext uri="{BB962C8B-B14F-4D97-AF65-F5344CB8AC3E}">
        <p14:creationId xmlns:p14="http://schemas.microsoft.com/office/powerpoint/2010/main" val="1722763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http://www.uic.edu/classes/bios/bios100/lecturesf04am/flower.jpg"/>
          <p:cNvPicPr>
            <a:picLocks noChangeAspect="1" noChangeArrowheads="1"/>
          </p:cNvPicPr>
          <p:nvPr/>
        </p:nvPicPr>
        <p:blipFill>
          <a:blip r:embed="rId4" cstate="print"/>
          <a:srcRect/>
          <a:stretch>
            <a:fillRect/>
          </a:stretch>
        </p:blipFill>
        <p:spPr bwMode="auto">
          <a:xfrm>
            <a:off x="5029200" y="1219200"/>
            <a:ext cx="3829050" cy="4876800"/>
          </a:xfrm>
          <a:prstGeom prst="rect">
            <a:avLst/>
          </a:prstGeom>
          <a:noFill/>
          <a:ln w="9525">
            <a:noFill/>
            <a:miter lim="800000"/>
            <a:headEnd/>
            <a:tailEnd/>
          </a:ln>
        </p:spPr>
      </p:pic>
      <p:sp>
        <p:nvSpPr>
          <p:cNvPr id="4099"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smtClean="0">
                <a:solidFill>
                  <a:prstClr val="black"/>
                </a:solidFill>
                <a:latin typeface="Rockwell Extra Bold" pitchFamily="18" charset="0"/>
                <a:cs typeface="Arial" charset="0"/>
              </a:rPr>
              <a:t>Agamous and Flower Development</a:t>
            </a:r>
            <a:endParaRPr lang="en-US" sz="2800" i="1" smtClean="0">
              <a:solidFill>
                <a:prstClr val="black"/>
              </a:solidFill>
              <a:latin typeface="Rockwell Extra Bold" pitchFamily="18" charset="0"/>
              <a:cs typeface="Arial" charset="0"/>
            </a:endParaRPr>
          </a:p>
        </p:txBody>
      </p:sp>
      <p:sp>
        <p:nvSpPr>
          <p:cNvPr id="4100" name="Rectangle 9"/>
          <p:cNvSpPr>
            <a:spLocks noChangeArrowheads="1"/>
          </p:cNvSpPr>
          <p:nvPr/>
        </p:nvSpPr>
        <p:spPr bwMode="auto">
          <a:xfrm>
            <a:off x="457200" y="927100"/>
            <a:ext cx="4495800" cy="2246769"/>
          </a:xfrm>
          <a:prstGeom prst="rect">
            <a:avLst/>
          </a:prstGeom>
          <a:noFill/>
          <a:ln w="9525">
            <a:noFill/>
            <a:miter lim="800000"/>
            <a:headEnd/>
            <a:tailEnd/>
          </a:ln>
        </p:spPr>
        <p:txBody>
          <a:bodyPr>
            <a:spAutoFit/>
          </a:bodyPr>
          <a:lstStyle/>
          <a:p>
            <a:pPr marL="457200" indent="-457200" fontAlgn="base">
              <a:spcBef>
                <a:spcPct val="0"/>
              </a:spcBef>
              <a:spcAft>
                <a:spcPct val="0"/>
              </a:spcAft>
              <a:buFont typeface="Wingdings" pitchFamily="2" charset="2"/>
              <a:buChar char="§"/>
            </a:pPr>
            <a:r>
              <a:rPr lang="en-US" sz="2000" dirty="0" smtClean="0">
                <a:solidFill>
                  <a:srgbClr val="262626"/>
                </a:solidFill>
                <a:cs typeface="Arial" charset="0"/>
              </a:rPr>
              <a:t>AGAMOUS (AG) is a homeotic TF and floral organ identity gene</a:t>
            </a:r>
          </a:p>
          <a:p>
            <a:pPr marL="457200" indent="-457200" fontAlgn="base">
              <a:spcBef>
                <a:spcPct val="0"/>
              </a:spcBef>
              <a:spcAft>
                <a:spcPct val="0"/>
              </a:spcAft>
              <a:buFont typeface="Wingdings" pitchFamily="2" charset="2"/>
              <a:buChar char="§"/>
            </a:pPr>
            <a:r>
              <a:rPr lang="en-US" sz="2000" dirty="0" smtClean="0">
                <a:solidFill>
                  <a:srgbClr val="262626"/>
                </a:solidFill>
                <a:cs typeface="Arial" charset="0"/>
              </a:rPr>
              <a:t>Functionally similar to </a:t>
            </a:r>
            <a:r>
              <a:rPr lang="en-US" sz="2000" dirty="0" err="1" smtClean="0">
                <a:solidFill>
                  <a:srgbClr val="262626"/>
                </a:solidFill>
                <a:cs typeface="Arial" charset="0"/>
              </a:rPr>
              <a:t>Hox</a:t>
            </a:r>
            <a:r>
              <a:rPr lang="en-US" sz="2000" dirty="0" smtClean="0">
                <a:solidFill>
                  <a:srgbClr val="262626"/>
                </a:solidFill>
                <a:cs typeface="Arial" charset="0"/>
              </a:rPr>
              <a:t> genes, but not homologous</a:t>
            </a:r>
          </a:p>
          <a:p>
            <a:pPr marL="457200" indent="-457200" fontAlgn="base">
              <a:spcBef>
                <a:spcPct val="0"/>
              </a:spcBef>
              <a:spcAft>
                <a:spcPct val="0"/>
              </a:spcAft>
              <a:buFont typeface="Wingdings" pitchFamily="2" charset="2"/>
              <a:buChar char="§"/>
            </a:pPr>
            <a:r>
              <a:rPr lang="en-US" sz="2000" dirty="0" smtClean="0">
                <a:solidFill>
                  <a:srgbClr val="262626"/>
                </a:solidFill>
                <a:cs typeface="Arial" charset="0"/>
              </a:rPr>
              <a:t>Responsible for formation of stamens and carpels in the third and fourth whorls of the wild type flower</a:t>
            </a: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57" y="3505200"/>
            <a:ext cx="4610100"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9718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p:cNvPicPr>
            <a:picLocks noChangeAspect="1" noChangeArrowheads="1"/>
          </p:cNvPicPr>
          <p:nvPr/>
        </p:nvPicPr>
        <p:blipFill>
          <a:blip r:embed="rId4" cstate="print"/>
          <a:srcRect/>
          <a:stretch>
            <a:fillRect/>
          </a:stretch>
        </p:blipFill>
        <p:spPr bwMode="auto">
          <a:xfrm>
            <a:off x="4724400" y="1295400"/>
            <a:ext cx="4076700" cy="4521200"/>
          </a:xfrm>
          <a:prstGeom prst="rect">
            <a:avLst/>
          </a:prstGeom>
          <a:noFill/>
          <a:ln w="9525">
            <a:noFill/>
            <a:miter lim="800000"/>
            <a:headEnd/>
            <a:tailEnd/>
          </a:ln>
        </p:spPr>
      </p:pic>
      <p:sp>
        <p:nvSpPr>
          <p:cNvPr id="5123"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smtClean="0">
                <a:solidFill>
                  <a:prstClr val="black"/>
                </a:solidFill>
                <a:latin typeface="Rockwell Extra Bold" pitchFamily="18" charset="0"/>
                <a:cs typeface="Arial" charset="0"/>
              </a:rPr>
              <a:t>Agamous and Flower Development</a:t>
            </a:r>
            <a:endParaRPr lang="en-US" sz="2800" i="1" smtClean="0">
              <a:solidFill>
                <a:prstClr val="black"/>
              </a:solidFill>
              <a:latin typeface="Rockwell Extra Bold" pitchFamily="18" charset="0"/>
              <a:cs typeface="Arial" charset="0"/>
            </a:endParaRPr>
          </a:p>
        </p:txBody>
      </p:sp>
      <p:sp>
        <p:nvSpPr>
          <p:cNvPr id="5124" name="Rectangle 9"/>
          <p:cNvSpPr>
            <a:spLocks noChangeArrowheads="1"/>
          </p:cNvSpPr>
          <p:nvPr/>
        </p:nvSpPr>
        <p:spPr bwMode="auto">
          <a:xfrm>
            <a:off x="457200" y="927100"/>
            <a:ext cx="4495800" cy="5632450"/>
          </a:xfrm>
          <a:prstGeom prst="rect">
            <a:avLst/>
          </a:prstGeom>
          <a:noFill/>
          <a:ln w="9525">
            <a:noFill/>
            <a:miter lim="800000"/>
            <a:headEnd/>
            <a:tailEnd/>
          </a:ln>
        </p:spPr>
        <p:txBody>
          <a:bodyPr>
            <a:spAutoFit/>
          </a:bodyPr>
          <a:lstStyle/>
          <a:p>
            <a:pPr marL="457200" indent="-457200" fontAlgn="base">
              <a:spcBef>
                <a:spcPct val="0"/>
              </a:spcBef>
              <a:spcAft>
                <a:spcPct val="0"/>
              </a:spcAft>
              <a:buFont typeface="Wingdings" pitchFamily="2" charset="2"/>
              <a:buChar char="§"/>
            </a:pPr>
            <a:r>
              <a:rPr lang="en-US" sz="2000" dirty="0" smtClean="0">
                <a:solidFill>
                  <a:srgbClr val="262626"/>
                </a:solidFill>
                <a:cs typeface="Arial" charset="0"/>
              </a:rPr>
              <a:t>AGAMOUS (AG) is a homeotic TF and floral organ identity gene</a:t>
            </a:r>
          </a:p>
          <a:p>
            <a:pPr marL="457200" indent="-457200" fontAlgn="base">
              <a:spcBef>
                <a:spcPct val="0"/>
              </a:spcBef>
              <a:spcAft>
                <a:spcPct val="0"/>
              </a:spcAft>
              <a:buFont typeface="Wingdings" pitchFamily="2" charset="2"/>
              <a:buChar char="§"/>
            </a:pPr>
            <a:r>
              <a:rPr lang="en-US" sz="2000" dirty="0" smtClean="0">
                <a:solidFill>
                  <a:srgbClr val="262626"/>
                </a:solidFill>
                <a:cs typeface="Arial" charset="0"/>
              </a:rPr>
              <a:t>Functionally similar to </a:t>
            </a:r>
            <a:r>
              <a:rPr lang="en-US" sz="2000" dirty="0" err="1" smtClean="0">
                <a:solidFill>
                  <a:srgbClr val="262626"/>
                </a:solidFill>
                <a:cs typeface="Arial" charset="0"/>
              </a:rPr>
              <a:t>Hox</a:t>
            </a:r>
            <a:r>
              <a:rPr lang="en-US" sz="2000" dirty="0" smtClean="0">
                <a:solidFill>
                  <a:srgbClr val="262626"/>
                </a:solidFill>
                <a:cs typeface="Arial" charset="0"/>
              </a:rPr>
              <a:t> genes, but not homologous</a:t>
            </a:r>
          </a:p>
          <a:p>
            <a:pPr marL="457200" indent="-457200" fontAlgn="base">
              <a:spcBef>
                <a:spcPct val="0"/>
              </a:spcBef>
              <a:spcAft>
                <a:spcPct val="0"/>
              </a:spcAft>
              <a:buFont typeface="Wingdings" pitchFamily="2" charset="2"/>
              <a:buChar char="§"/>
            </a:pPr>
            <a:r>
              <a:rPr lang="en-US" sz="2000" dirty="0" smtClean="0">
                <a:solidFill>
                  <a:srgbClr val="262626"/>
                </a:solidFill>
                <a:cs typeface="Arial" charset="0"/>
              </a:rPr>
              <a:t>Responsible for formation of stamens and carpels in the third and fourth whorls of the wild type flower</a:t>
            </a:r>
          </a:p>
          <a:p>
            <a:pPr marL="457200" indent="-457200" fontAlgn="base">
              <a:spcBef>
                <a:spcPct val="0"/>
              </a:spcBef>
              <a:spcAft>
                <a:spcPct val="0"/>
              </a:spcAft>
              <a:buFont typeface="Wingdings" pitchFamily="2" charset="2"/>
              <a:buChar char="§"/>
            </a:pPr>
            <a:r>
              <a:rPr lang="en-US" sz="2000" dirty="0" err="1" smtClean="0">
                <a:solidFill>
                  <a:srgbClr val="262626"/>
                </a:solidFill>
                <a:cs typeface="Arial" charset="0"/>
              </a:rPr>
              <a:t>ag</a:t>
            </a:r>
            <a:r>
              <a:rPr lang="en-US" sz="2000" dirty="0" smtClean="0">
                <a:solidFill>
                  <a:srgbClr val="262626"/>
                </a:solidFill>
                <a:cs typeface="Arial" charset="0"/>
              </a:rPr>
              <a:t> mutant flowers produce an endless number of floral whorls, repeating the basic pattern: (sepal, petal, petal)n. </a:t>
            </a:r>
          </a:p>
          <a:p>
            <a:pPr marL="457200" indent="-457200" fontAlgn="base">
              <a:spcBef>
                <a:spcPct val="0"/>
              </a:spcBef>
              <a:spcAft>
                <a:spcPct val="0"/>
              </a:spcAft>
              <a:buFont typeface="Wingdings" pitchFamily="2" charset="2"/>
              <a:buChar char="§"/>
            </a:pPr>
            <a:r>
              <a:rPr lang="en-US" sz="2000" dirty="0" smtClean="0">
                <a:solidFill>
                  <a:srgbClr val="262626"/>
                </a:solidFill>
                <a:cs typeface="Arial" charset="0"/>
              </a:rPr>
              <a:t>AG RNA begins to accumulate in stage 3 flowers in cells that will later give rise to stamens and carpels.</a:t>
            </a:r>
          </a:p>
          <a:p>
            <a:pPr marL="457200" indent="-457200" fontAlgn="base">
              <a:spcBef>
                <a:spcPct val="0"/>
              </a:spcBef>
              <a:spcAft>
                <a:spcPct val="0"/>
              </a:spcAft>
              <a:buFont typeface="Wingdings" pitchFamily="2" charset="2"/>
              <a:buChar char="§"/>
            </a:pPr>
            <a:r>
              <a:rPr lang="en-US" sz="2000" dirty="0" smtClean="0">
                <a:solidFill>
                  <a:srgbClr val="262626"/>
                </a:solidFill>
                <a:cs typeface="Arial" charset="0"/>
              </a:rPr>
              <a:t>Later in flower development, AG RNA continues to develop in stamens and carpels but becomes restricted to specific cell types</a:t>
            </a:r>
          </a:p>
        </p:txBody>
      </p:sp>
    </p:spTree>
    <p:custDataLst>
      <p:tags r:id="rId1"/>
    </p:custDataLst>
    <p:extLst>
      <p:ext uri="{BB962C8B-B14F-4D97-AF65-F5344CB8AC3E}">
        <p14:creationId xmlns:p14="http://schemas.microsoft.com/office/powerpoint/2010/main" val="7163298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381000" y="3636926"/>
            <a:ext cx="7924801" cy="1563724"/>
          </a:xfrm>
          <a:prstGeom prst="rect">
            <a:avLst/>
          </a:prstGeom>
          <a:noFill/>
          <a:ln w="9525">
            <a:noFill/>
            <a:miter lim="800000"/>
            <a:headEnd/>
            <a:tailEnd/>
          </a:ln>
        </p:spPr>
      </p:pic>
      <p:sp>
        <p:nvSpPr>
          <p:cNvPr id="6146"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smtClean="0">
                <a:solidFill>
                  <a:prstClr val="black"/>
                </a:solidFill>
                <a:latin typeface="Rockwell Extra Bold" pitchFamily="18" charset="0"/>
                <a:cs typeface="Arial" charset="0"/>
              </a:rPr>
              <a:t>What they made</a:t>
            </a:r>
            <a:endParaRPr lang="en-US" sz="2800" i="1" smtClean="0">
              <a:solidFill>
                <a:prstClr val="black"/>
              </a:solidFill>
              <a:latin typeface="Rockwell Extra Bold" pitchFamily="18" charset="0"/>
              <a:cs typeface="Arial" charset="0"/>
            </a:endParaRPr>
          </a:p>
        </p:txBody>
      </p:sp>
      <p:sp>
        <p:nvSpPr>
          <p:cNvPr id="6147" name="Rectangle 9"/>
          <p:cNvSpPr>
            <a:spLocks noChangeArrowheads="1"/>
          </p:cNvSpPr>
          <p:nvPr/>
        </p:nvSpPr>
        <p:spPr bwMode="auto">
          <a:xfrm>
            <a:off x="685800" y="927100"/>
            <a:ext cx="8001000" cy="1322388"/>
          </a:xfrm>
          <a:prstGeom prst="rect">
            <a:avLst/>
          </a:prstGeom>
          <a:noFill/>
          <a:ln w="9525">
            <a:noFill/>
            <a:miter lim="800000"/>
            <a:headEnd/>
            <a:tailEnd/>
          </a:ln>
        </p:spPr>
        <p:txBody>
          <a:bodyPr>
            <a:spAutoFit/>
          </a:bodyPr>
          <a:lstStyle/>
          <a:p>
            <a:pPr marL="457200" indent="-457200" fontAlgn="base">
              <a:spcBef>
                <a:spcPct val="0"/>
              </a:spcBef>
              <a:spcAft>
                <a:spcPct val="0"/>
              </a:spcAft>
              <a:buFont typeface="Wingdings" pitchFamily="2" charset="2"/>
              <a:buChar char="§"/>
            </a:pPr>
            <a:r>
              <a:rPr lang="en-US" sz="2000" dirty="0" smtClean="0">
                <a:solidFill>
                  <a:srgbClr val="262626"/>
                </a:solidFill>
                <a:cs typeface="Arial" charset="0"/>
              </a:rPr>
              <a:t>They insert a </a:t>
            </a:r>
            <a:r>
              <a:rPr lang="en-US" sz="2000" dirty="0" err="1" smtClean="0">
                <a:solidFill>
                  <a:srgbClr val="262626"/>
                </a:solidFill>
                <a:cs typeface="Arial" charset="0"/>
              </a:rPr>
              <a:t>barnase</a:t>
            </a:r>
            <a:r>
              <a:rPr lang="en-US" sz="2000" dirty="0" smtClean="0">
                <a:solidFill>
                  <a:srgbClr val="262626"/>
                </a:solidFill>
                <a:cs typeface="Arial" charset="0"/>
              </a:rPr>
              <a:t> (very toxic bacterial </a:t>
            </a:r>
            <a:r>
              <a:rPr lang="en-US" sz="2000" dirty="0" err="1" smtClean="0">
                <a:solidFill>
                  <a:srgbClr val="262626"/>
                </a:solidFill>
                <a:cs typeface="Arial" charset="0"/>
              </a:rPr>
              <a:t>Rnase</a:t>
            </a:r>
            <a:r>
              <a:rPr lang="en-US" sz="2000" dirty="0" smtClean="0">
                <a:solidFill>
                  <a:srgbClr val="262626"/>
                </a:solidFill>
                <a:cs typeface="Arial" charset="0"/>
              </a:rPr>
              <a:t>) into the </a:t>
            </a:r>
            <a:r>
              <a:rPr lang="en-US" sz="2000" i="1" dirty="0" err="1" smtClean="0">
                <a:solidFill>
                  <a:srgbClr val="262626"/>
                </a:solidFill>
                <a:cs typeface="Arial" charset="0"/>
              </a:rPr>
              <a:t>agamous</a:t>
            </a:r>
            <a:r>
              <a:rPr lang="en-US" sz="2000" dirty="0" smtClean="0">
                <a:solidFill>
                  <a:srgbClr val="262626"/>
                </a:solidFill>
                <a:cs typeface="Arial" charset="0"/>
              </a:rPr>
              <a:t> gene to get cell type-specific expression of </a:t>
            </a:r>
            <a:r>
              <a:rPr lang="en-US" sz="2000" dirty="0" err="1" smtClean="0">
                <a:solidFill>
                  <a:srgbClr val="262626"/>
                </a:solidFill>
                <a:cs typeface="Arial" charset="0"/>
              </a:rPr>
              <a:t>barnase</a:t>
            </a:r>
            <a:r>
              <a:rPr lang="en-US" sz="2000" dirty="0" smtClean="0">
                <a:solidFill>
                  <a:srgbClr val="262626"/>
                </a:solidFill>
                <a:cs typeface="Arial" charset="0"/>
              </a:rPr>
              <a:t> in flower sex organs</a:t>
            </a:r>
          </a:p>
          <a:p>
            <a:pPr marL="457200" indent="-457200" fontAlgn="base">
              <a:spcBef>
                <a:spcPct val="0"/>
              </a:spcBef>
              <a:spcAft>
                <a:spcPct val="0"/>
              </a:spcAft>
              <a:buFont typeface="Wingdings" pitchFamily="2" charset="2"/>
              <a:buChar char="§"/>
            </a:pPr>
            <a:r>
              <a:rPr lang="en-US" sz="2000" dirty="0" smtClean="0">
                <a:solidFill>
                  <a:srgbClr val="262626"/>
                </a:solidFill>
                <a:cs typeface="Arial" charset="0"/>
              </a:rPr>
              <a:t>Proposed as a strategy for preventing the dissemination of transgenes in the environment by creating sterility</a:t>
            </a:r>
          </a:p>
        </p:txBody>
      </p:sp>
      <p:sp>
        <p:nvSpPr>
          <p:cNvPr id="6" name="Left Brace 5"/>
          <p:cNvSpPr/>
          <p:nvPr/>
        </p:nvSpPr>
        <p:spPr>
          <a:xfrm rot="5400000">
            <a:off x="4381500" y="3086100"/>
            <a:ext cx="609600" cy="1143000"/>
          </a:xfrm>
          <a:prstGeom prst="leftBrace">
            <a:avLst>
              <a:gd name="adj1" fmla="val 8333"/>
              <a:gd name="adj2" fmla="val 48730"/>
            </a:avLst>
          </a:prstGeom>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sp>
        <p:nvSpPr>
          <p:cNvPr id="7" name="TextBox 6"/>
          <p:cNvSpPr txBox="1"/>
          <p:nvPr/>
        </p:nvSpPr>
        <p:spPr>
          <a:xfrm>
            <a:off x="4267200" y="2514600"/>
            <a:ext cx="1219200" cy="914400"/>
          </a:xfrm>
          <a:prstGeom prst="rect">
            <a:avLst/>
          </a:prstGeom>
          <a:noFill/>
        </p:spPr>
        <p:txBody>
          <a:bodyPr>
            <a:spAutoFit/>
          </a:bodyPr>
          <a:lstStyle/>
          <a:p>
            <a:pPr fontAlgn="base">
              <a:spcBef>
                <a:spcPct val="0"/>
              </a:spcBef>
              <a:spcAft>
                <a:spcPct val="0"/>
              </a:spcAft>
              <a:defRPr/>
            </a:pPr>
            <a:r>
              <a:rPr lang="en-US" i="1" dirty="0" err="1">
                <a:solidFill>
                  <a:srgbClr val="4F81BD">
                    <a:lumMod val="75000"/>
                  </a:srgbClr>
                </a:solidFill>
                <a:latin typeface="Arial" charset="0"/>
                <a:cs typeface="Arial" charset="0"/>
              </a:rPr>
              <a:t>agamous</a:t>
            </a:r>
            <a:r>
              <a:rPr lang="en-US" dirty="0">
                <a:solidFill>
                  <a:srgbClr val="4F81BD">
                    <a:lumMod val="75000"/>
                  </a:srgbClr>
                </a:solidFill>
                <a:latin typeface="Arial" charset="0"/>
                <a:cs typeface="Arial" charset="0"/>
              </a:rPr>
              <a:t> second </a:t>
            </a:r>
            <a:r>
              <a:rPr lang="en-US" dirty="0" err="1">
                <a:solidFill>
                  <a:srgbClr val="4F81BD">
                    <a:lumMod val="75000"/>
                  </a:srgbClr>
                </a:solidFill>
                <a:latin typeface="Arial" charset="0"/>
                <a:cs typeface="Arial" charset="0"/>
              </a:rPr>
              <a:t>intron</a:t>
            </a:r>
            <a:endParaRPr lang="en-US" dirty="0">
              <a:solidFill>
                <a:srgbClr val="4F81BD">
                  <a:lumMod val="75000"/>
                </a:srgbClr>
              </a:solidFill>
              <a:latin typeface="Arial" charset="0"/>
              <a:cs typeface="Arial" charset="0"/>
            </a:endParaRPr>
          </a:p>
        </p:txBody>
      </p:sp>
      <p:sp>
        <p:nvSpPr>
          <p:cNvPr id="8" name="Left Brace 7"/>
          <p:cNvSpPr/>
          <p:nvPr/>
        </p:nvSpPr>
        <p:spPr>
          <a:xfrm rot="16200000">
            <a:off x="5372100" y="4610100"/>
            <a:ext cx="609600" cy="533400"/>
          </a:xfrm>
          <a:prstGeom prst="leftBrace">
            <a:avLst>
              <a:gd name="adj1" fmla="val 8333"/>
              <a:gd name="adj2" fmla="val 48730"/>
            </a:avLst>
          </a:prstGeom>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sp>
        <p:nvSpPr>
          <p:cNvPr id="9" name="TextBox 8"/>
          <p:cNvSpPr txBox="1"/>
          <p:nvPr/>
        </p:nvSpPr>
        <p:spPr>
          <a:xfrm>
            <a:off x="5105400" y="5257800"/>
            <a:ext cx="1371600" cy="1200150"/>
          </a:xfrm>
          <a:prstGeom prst="rect">
            <a:avLst/>
          </a:prstGeom>
          <a:noFill/>
        </p:spPr>
        <p:txBody>
          <a:bodyPr>
            <a:spAutoFit/>
          </a:bodyPr>
          <a:lstStyle/>
          <a:p>
            <a:pPr fontAlgn="base">
              <a:spcBef>
                <a:spcPct val="0"/>
              </a:spcBef>
              <a:spcAft>
                <a:spcPct val="0"/>
              </a:spcAft>
              <a:defRPr/>
            </a:pPr>
            <a:r>
              <a:rPr lang="en-US" dirty="0">
                <a:solidFill>
                  <a:srgbClr val="4F81BD">
                    <a:lumMod val="75000"/>
                  </a:srgbClr>
                </a:solidFill>
                <a:latin typeface="Arial" charset="0"/>
                <a:cs typeface="Arial" charset="0"/>
              </a:rPr>
              <a:t>Cauliflower mosaic virus promoter</a:t>
            </a:r>
          </a:p>
        </p:txBody>
      </p:sp>
      <p:sp>
        <p:nvSpPr>
          <p:cNvPr id="10" name="TextBox 9"/>
          <p:cNvSpPr txBox="1"/>
          <p:nvPr/>
        </p:nvSpPr>
        <p:spPr>
          <a:xfrm>
            <a:off x="6858000" y="5573713"/>
            <a:ext cx="1371600" cy="369887"/>
          </a:xfrm>
          <a:prstGeom prst="rect">
            <a:avLst/>
          </a:prstGeom>
          <a:noFill/>
        </p:spPr>
        <p:txBody>
          <a:bodyPr>
            <a:spAutoFit/>
          </a:bodyPr>
          <a:lstStyle/>
          <a:p>
            <a:pPr fontAlgn="base">
              <a:spcBef>
                <a:spcPct val="0"/>
              </a:spcBef>
              <a:spcAft>
                <a:spcPct val="0"/>
              </a:spcAft>
              <a:defRPr/>
            </a:pPr>
            <a:r>
              <a:rPr lang="en-US" dirty="0">
                <a:solidFill>
                  <a:srgbClr val="4F81BD">
                    <a:lumMod val="75000"/>
                  </a:srgbClr>
                </a:solidFill>
                <a:latin typeface="Arial" charset="0"/>
                <a:cs typeface="Arial" charset="0"/>
              </a:rPr>
              <a:t>terminator</a:t>
            </a:r>
          </a:p>
        </p:txBody>
      </p:sp>
      <p:sp>
        <p:nvSpPr>
          <p:cNvPr id="11" name="Left Brace 10"/>
          <p:cNvSpPr/>
          <p:nvPr/>
        </p:nvSpPr>
        <p:spPr>
          <a:xfrm rot="16200000">
            <a:off x="7200900" y="4838700"/>
            <a:ext cx="609600" cy="990600"/>
          </a:xfrm>
          <a:prstGeom prst="leftBrace">
            <a:avLst>
              <a:gd name="adj1" fmla="val 8333"/>
              <a:gd name="adj2" fmla="val 48730"/>
            </a:avLst>
          </a:prstGeom>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sp>
        <p:nvSpPr>
          <p:cNvPr id="12" name="Left Brace 11"/>
          <p:cNvSpPr/>
          <p:nvPr/>
        </p:nvSpPr>
        <p:spPr>
          <a:xfrm rot="5400000">
            <a:off x="7658100" y="3467100"/>
            <a:ext cx="609600" cy="381000"/>
          </a:xfrm>
          <a:prstGeom prst="leftBrace">
            <a:avLst>
              <a:gd name="adj1" fmla="val 8333"/>
              <a:gd name="adj2" fmla="val 48730"/>
            </a:avLst>
          </a:prstGeom>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sp>
        <p:nvSpPr>
          <p:cNvPr id="13" name="TextBox 12"/>
          <p:cNvSpPr txBox="1"/>
          <p:nvPr/>
        </p:nvSpPr>
        <p:spPr>
          <a:xfrm>
            <a:off x="7391400" y="2667000"/>
            <a:ext cx="1371600" cy="646113"/>
          </a:xfrm>
          <a:prstGeom prst="rect">
            <a:avLst/>
          </a:prstGeom>
          <a:noFill/>
        </p:spPr>
        <p:txBody>
          <a:bodyPr>
            <a:spAutoFit/>
          </a:bodyPr>
          <a:lstStyle/>
          <a:p>
            <a:pPr fontAlgn="base">
              <a:spcBef>
                <a:spcPct val="0"/>
              </a:spcBef>
              <a:spcAft>
                <a:spcPct val="0"/>
              </a:spcAft>
              <a:defRPr/>
            </a:pPr>
            <a:r>
              <a:rPr lang="en-US" dirty="0">
                <a:solidFill>
                  <a:srgbClr val="4F81BD">
                    <a:lumMod val="75000"/>
                  </a:srgbClr>
                </a:solidFill>
                <a:latin typeface="Arial" charset="0"/>
                <a:cs typeface="Arial" charset="0"/>
              </a:rPr>
              <a:t>T-DNA </a:t>
            </a:r>
            <a:r>
              <a:rPr lang="en-US" dirty="0" err="1">
                <a:solidFill>
                  <a:srgbClr val="4F81BD">
                    <a:lumMod val="75000"/>
                  </a:srgbClr>
                </a:solidFill>
                <a:latin typeface="Arial" charset="0"/>
                <a:cs typeface="Arial" charset="0"/>
              </a:rPr>
              <a:t>targetting</a:t>
            </a:r>
            <a:endParaRPr lang="en-US" dirty="0">
              <a:solidFill>
                <a:srgbClr val="4F81BD">
                  <a:lumMod val="75000"/>
                </a:srgbClr>
              </a:solidFill>
              <a:latin typeface="Arial" charset="0"/>
              <a:cs typeface="Arial" charset="0"/>
            </a:endParaRPr>
          </a:p>
        </p:txBody>
      </p:sp>
      <p:sp>
        <p:nvSpPr>
          <p:cNvPr id="14" name="Left Brace 13"/>
          <p:cNvSpPr/>
          <p:nvPr/>
        </p:nvSpPr>
        <p:spPr>
          <a:xfrm rot="5400000">
            <a:off x="1257300" y="3467100"/>
            <a:ext cx="609600" cy="381000"/>
          </a:xfrm>
          <a:prstGeom prst="leftBrace">
            <a:avLst>
              <a:gd name="adj1" fmla="val 8333"/>
              <a:gd name="adj2" fmla="val 48730"/>
            </a:avLst>
          </a:prstGeom>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sp>
        <p:nvSpPr>
          <p:cNvPr id="15" name="TextBox 14"/>
          <p:cNvSpPr txBox="1"/>
          <p:nvPr/>
        </p:nvSpPr>
        <p:spPr>
          <a:xfrm>
            <a:off x="990600" y="2667000"/>
            <a:ext cx="1371600" cy="646113"/>
          </a:xfrm>
          <a:prstGeom prst="rect">
            <a:avLst/>
          </a:prstGeom>
          <a:noFill/>
        </p:spPr>
        <p:txBody>
          <a:bodyPr>
            <a:spAutoFit/>
          </a:bodyPr>
          <a:lstStyle/>
          <a:p>
            <a:pPr fontAlgn="base">
              <a:spcBef>
                <a:spcPct val="0"/>
              </a:spcBef>
              <a:spcAft>
                <a:spcPct val="0"/>
              </a:spcAft>
              <a:defRPr/>
            </a:pPr>
            <a:r>
              <a:rPr lang="en-US" dirty="0">
                <a:solidFill>
                  <a:srgbClr val="4F81BD">
                    <a:lumMod val="75000"/>
                  </a:srgbClr>
                </a:solidFill>
                <a:latin typeface="Arial" charset="0"/>
                <a:cs typeface="Arial" charset="0"/>
              </a:rPr>
              <a:t>T-DNA </a:t>
            </a:r>
            <a:r>
              <a:rPr lang="en-US" dirty="0" err="1">
                <a:solidFill>
                  <a:srgbClr val="4F81BD">
                    <a:lumMod val="75000"/>
                  </a:srgbClr>
                </a:solidFill>
                <a:latin typeface="Arial" charset="0"/>
                <a:cs typeface="Arial" charset="0"/>
              </a:rPr>
              <a:t>targetting</a:t>
            </a:r>
            <a:endParaRPr lang="en-US" dirty="0">
              <a:solidFill>
                <a:srgbClr val="4F81BD">
                  <a:lumMod val="75000"/>
                </a:srgbClr>
              </a:solidFill>
              <a:latin typeface="Arial" charset="0"/>
              <a:cs typeface="Arial" charset="0"/>
            </a:endParaRPr>
          </a:p>
        </p:txBody>
      </p:sp>
      <p:sp>
        <p:nvSpPr>
          <p:cNvPr id="17" name="TextBox 16"/>
          <p:cNvSpPr txBox="1"/>
          <p:nvPr/>
        </p:nvSpPr>
        <p:spPr>
          <a:xfrm>
            <a:off x="2286000" y="2505075"/>
            <a:ext cx="1371600" cy="923925"/>
          </a:xfrm>
          <a:prstGeom prst="rect">
            <a:avLst/>
          </a:prstGeom>
          <a:noFill/>
        </p:spPr>
        <p:txBody>
          <a:bodyPr>
            <a:spAutoFit/>
          </a:bodyPr>
          <a:lstStyle/>
          <a:p>
            <a:pPr fontAlgn="base">
              <a:spcBef>
                <a:spcPct val="0"/>
              </a:spcBef>
              <a:spcAft>
                <a:spcPct val="0"/>
              </a:spcAft>
              <a:defRPr/>
            </a:pPr>
            <a:r>
              <a:rPr lang="en-US" dirty="0">
                <a:solidFill>
                  <a:srgbClr val="4F81BD">
                    <a:lumMod val="75000"/>
                  </a:srgbClr>
                </a:solidFill>
                <a:latin typeface="Arial" charset="0"/>
                <a:cs typeface="Arial" charset="0"/>
              </a:rPr>
              <a:t>Neomycin resistance gene</a:t>
            </a:r>
          </a:p>
        </p:txBody>
      </p:sp>
      <p:sp>
        <p:nvSpPr>
          <p:cNvPr id="18" name="Left Brace 17"/>
          <p:cNvSpPr/>
          <p:nvPr/>
        </p:nvSpPr>
        <p:spPr>
          <a:xfrm rot="5400000">
            <a:off x="2628900" y="3238500"/>
            <a:ext cx="609600" cy="838200"/>
          </a:xfrm>
          <a:prstGeom prst="leftBrace">
            <a:avLst>
              <a:gd name="adj1" fmla="val 8333"/>
              <a:gd name="adj2" fmla="val 48730"/>
            </a:avLst>
          </a:prstGeom>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sp>
        <p:nvSpPr>
          <p:cNvPr id="19" name="TextBox 18"/>
          <p:cNvSpPr txBox="1"/>
          <p:nvPr/>
        </p:nvSpPr>
        <p:spPr>
          <a:xfrm>
            <a:off x="3048000" y="5573713"/>
            <a:ext cx="1371600" cy="369887"/>
          </a:xfrm>
          <a:prstGeom prst="rect">
            <a:avLst/>
          </a:prstGeom>
          <a:noFill/>
        </p:spPr>
        <p:txBody>
          <a:bodyPr>
            <a:spAutoFit/>
          </a:bodyPr>
          <a:lstStyle/>
          <a:p>
            <a:pPr fontAlgn="base">
              <a:spcBef>
                <a:spcPct val="0"/>
              </a:spcBef>
              <a:spcAft>
                <a:spcPct val="0"/>
              </a:spcAft>
              <a:defRPr/>
            </a:pPr>
            <a:r>
              <a:rPr lang="en-US" dirty="0">
                <a:solidFill>
                  <a:srgbClr val="4F81BD">
                    <a:lumMod val="75000"/>
                  </a:srgbClr>
                </a:solidFill>
                <a:latin typeface="Arial" charset="0"/>
                <a:cs typeface="Arial" charset="0"/>
              </a:rPr>
              <a:t>terminator</a:t>
            </a:r>
          </a:p>
        </p:txBody>
      </p:sp>
      <p:sp>
        <p:nvSpPr>
          <p:cNvPr id="20" name="Left Brace 19"/>
          <p:cNvSpPr/>
          <p:nvPr/>
        </p:nvSpPr>
        <p:spPr>
          <a:xfrm rot="16200000">
            <a:off x="3390900" y="4838700"/>
            <a:ext cx="609600" cy="990600"/>
          </a:xfrm>
          <a:prstGeom prst="leftBrace">
            <a:avLst>
              <a:gd name="adj1" fmla="val 8333"/>
              <a:gd name="adj2" fmla="val 48730"/>
            </a:avLst>
          </a:prstGeom>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sp>
        <p:nvSpPr>
          <p:cNvPr id="21" name="TextBox 20"/>
          <p:cNvSpPr txBox="1"/>
          <p:nvPr/>
        </p:nvSpPr>
        <p:spPr>
          <a:xfrm>
            <a:off x="1295400" y="5573713"/>
            <a:ext cx="1447800" cy="646112"/>
          </a:xfrm>
          <a:prstGeom prst="rect">
            <a:avLst/>
          </a:prstGeom>
          <a:noFill/>
        </p:spPr>
        <p:txBody>
          <a:bodyPr>
            <a:spAutoFit/>
          </a:bodyPr>
          <a:lstStyle/>
          <a:p>
            <a:pPr fontAlgn="base">
              <a:spcBef>
                <a:spcPct val="0"/>
              </a:spcBef>
              <a:spcAft>
                <a:spcPct val="0"/>
              </a:spcAft>
              <a:defRPr/>
            </a:pPr>
            <a:r>
              <a:rPr lang="en-US" dirty="0">
                <a:solidFill>
                  <a:srgbClr val="4F81BD">
                    <a:lumMod val="75000"/>
                  </a:srgbClr>
                </a:solidFill>
                <a:latin typeface="Arial" charset="0"/>
                <a:cs typeface="Arial" charset="0"/>
              </a:rPr>
              <a:t>Constitutive promoter</a:t>
            </a:r>
          </a:p>
        </p:txBody>
      </p:sp>
      <p:sp>
        <p:nvSpPr>
          <p:cNvPr id="22" name="Left Brace 21"/>
          <p:cNvSpPr/>
          <p:nvPr/>
        </p:nvSpPr>
        <p:spPr>
          <a:xfrm rot="16200000">
            <a:off x="1638300" y="4838700"/>
            <a:ext cx="609600" cy="990600"/>
          </a:xfrm>
          <a:prstGeom prst="leftBrace">
            <a:avLst>
              <a:gd name="adj1" fmla="val 8333"/>
              <a:gd name="adj2" fmla="val 48730"/>
            </a:avLst>
          </a:prstGeom>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spTree>
    <p:extLst>
      <p:ext uri="{BB962C8B-B14F-4D97-AF65-F5344CB8AC3E}">
        <p14:creationId xmlns:p14="http://schemas.microsoft.com/office/powerpoint/2010/main" val="16295691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smtClean="0">
                <a:solidFill>
                  <a:prstClr val="black"/>
                </a:solidFill>
                <a:latin typeface="Rockwell Extra Bold" pitchFamily="18" charset="0"/>
                <a:cs typeface="Arial" charset="0"/>
              </a:rPr>
              <a:t>How does that work?</a:t>
            </a:r>
            <a:endParaRPr lang="en-US" sz="2800" i="1" smtClean="0">
              <a:solidFill>
                <a:prstClr val="black"/>
              </a:solidFill>
              <a:latin typeface="Rockwell Extra Bold" pitchFamily="18" charset="0"/>
              <a:cs typeface="Arial" charset="0"/>
            </a:endParaRPr>
          </a:p>
        </p:txBody>
      </p:sp>
      <p:sp>
        <p:nvSpPr>
          <p:cNvPr id="7171" name="Rectangle 9"/>
          <p:cNvSpPr>
            <a:spLocks noChangeArrowheads="1"/>
          </p:cNvSpPr>
          <p:nvPr/>
        </p:nvSpPr>
        <p:spPr bwMode="auto">
          <a:xfrm>
            <a:off x="685800" y="927100"/>
            <a:ext cx="8001000" cy="2246313"/>
          </a:xfrm>
          <a:prstGeom prst="rect">
            <a:avLst/>
          </a:prstGeom>
          <a:noFill/>
          <a:ln w="9525">
            <a:noFill/>
            <a:miter lim="800000"/>
            <a:headEnd/>
            <a:tailEnd/>
          </a:ln>
        </p:spPr>
        <p:txBody>
          <a:bodyPr>
            <a:spAutoFit/>
          </a:bodyPr>
          <a:lstStyle/>
          <a:p>
            <a:pPr marL="457200" indent="-457200" fontAlgn="base">
              <a:spcBef>
                <a:spcPct val="0"/>
              </a:spcBef>
              <a:spcAft>
                <a:spcPct val="0"/>
              </a:spcAft>
              <a:buFont typeface="Wingdings" pitchFamily="2" charset="2"/>
              <a:buChar char="§"/>
            </a:pPr>
            <a:r>
              <a:rPr lang="en-US" sz="2000" smtClean="0">
                <a:solidFill>
                  <a:srgbClr val="262626"/>
                </a:solidFill>
                <a:cs typeface="Arial" charset="0"/>
              </a:rPr>
              <a:t>The CaMV 35S promoter (–60) is a minimal promoter—it alone is not sufficient for transcription</a:t>
            </a:r>
          </a:p>
          <a:p>
            <a:pPr marL="457200" indent="-457200" fontAlgn="base">
              <a:spcBef>
                <a:spcPct val="0"/>
              </a:spcBef>
              <a:spcAft>
                <a:spcPct val="0"/>
              </a:spcAft>
              <a:buFont typeface="Wingdings" pitchFamily="2" charset="2"/>
              <a:buChar char="§"/>
            </a:pPr>
            <a:r>
              <a:rPr lang="en-US" sz="2000" smtClean="0">
                <a:solidFill>
                  <a:srgbClr val="262626"/>
                </a:solidFill>
                <a:cs typeface="Arial" charset="0"/>
              </a:rPr>
              <a:t>It is used for “enhancer trap” experiments to clone (by fusion upstream) DNAs encoding enhancer elements</a:t>
            </a:r>
          </a:p>
          <a:p>
            <a:pPr marL="457200" indent="-457200" fontAlgn="base">
              <a:spcBef>
                <a:spcPct val="0"/>
              </a:spcBef>
              <a:spcAft>
                <a:spcPct val="0"/>
              </a:spcAft>
              <a:buFont typeface="Wingdings" pitchFamily="2" charset="2"/>
              <a:buChar char="§"/>
            </a:pPr>
            <a:r>
              <a:rPr lang="en-US" sz="2000" smtClean="0">
                <a:solidFill>
                  <a:srgbClr val="262626"/>
                </a:solidFill>
                <a:cs typeface="Arial" charset="0"/>
              </a:rPr>
              <a:t>The agamous enhancers are located in the second intron, not the 5’ UTR</a:t>
            </a:r>
          </a:p>
          <a:p>
            <a:pPr marL="457200" indent="-457200" fontAlgn="base">
              <a:spcBef>
                <a:spcPct val="0"/>
              </a:spcBef>
              <a:spcAft>
                <a:spcPct val="0"/>
              </a:spcAft>
              <a:buFont typeface="Wingdings" pitchFamily="2" charset="2"/>
              <a:buChar char="§"/>
            </a:pPr>
            <a:r>
              <a:rPr lang="en-US" sz="2000" smtClean="0">
                <a:solidFill>
                  <a:srgbClr val="262626"/>
                </a:solidFill>
                <a:cs typeface="Arial" charset="0"/>
              </a:rPr>
              <a:t>So, this is transcriptional control</a:t>
            </a:r>
          </a:p>
        </p:txBody>
      </p:sp>
      <p:pic>
        <p:nvPicPr>
          <p:cNvPr id="7172" name="Picture 2"/>
          <p:cNvPicPr>
            <a:picLocks noChangeAspect="1" noChangeArrowheads="1"/>
          </p:cNvPicPr>
          <p:nvPr/>
        </p:nvPicPr>
        <p:blipFill>
          <a:blip r:embed="rId3" cstate="print"/>
          <a:srcRect/>
          <a:stretch>
            <a:fillRect/>
          </a:stretch>
        </p:blipFill>
        <p:spPr bwMode="auto">
          <a:xfrm>
            <a:off x="990600" y="3429000"/>
            <a:ext cx="6907213" cy="2895600"/>
          </a:xfrm>
          <a:prstGeom prst="rect">
            <a:avLst/>
          </a:prstGeom>
          <a:noFill/>
          <a:ln w="9525">
            <a:noFill/>
            <a:miter lim="800000"/>
            <a:headEnd/>
            <a:tailEnd/>
          </a:ln>
        </p:spPr>
      </p:pic>
    </p:spTree>
    <p:extLst>
      <p:ext uri="{BB962C8B-B14F-4D97-AF65-F5344CB8AC3E}">
        <p14:creationId xmlns:p14="http://schemas.microsoft.com/office/powerpoint/2010/main" val="3812216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smtClean="0">
                <a:solidFill>
                  <a:prstClr val="black"/>
                </a:solidFill>
                <a:latin typeface="Rockwell Extra Bold" pitchFamily="18" charset="0"/>
                <a:cs typeface="Arial" charset="0"/>
              </a:rPr>
              <a:t>What do they get?</a:t>
            </a:r>
            <a:endParaRPr lang="en-US" sz="2800" i="1" smtClean="0">
              <a:solidFill>
                <a:prstClr val="black"/>
              </a:solidFill>
              <a:latin typeface="Rockwell Extra Bold" pitchFamily="18" charset="0"/>
              <a:cs typeface="Arial" charset="0"/>
            </a:endParaRPr>
          </a:p>
        </p:txBody>
      </p:sp>
      <p:sp>
        <p:nvSpPr>
          <p:cNvPr id="8195" name="Rectangle 9"/>
          <p:cNvSpPr>
            <a:spLocks noChangeArrowheads="1"/>
          </p:cNvSpPr>
          <p:nvPr/>
        </p:nvSpPr>
        <p:spPr bwMode="auto">
          <a:xfrm>
            <a:off x="685800" y="927100"/>
            <a:ext cx="4267200" cy="5016758"/>
          </a:xfrm>
          <a:prstGeom prst="rect">
            <a:avLst/>
          </a:prstGeom>
          <a:noFill/>
          <a:ln w="9525">
            <a:noFill/>
            <a:miter lim="800000"/>
            <a:headEnd/>
            <a:tailEnd/>
          </a:ln>
        </p:spPr>
        <p:txBody>
          <a:bodyPr>
            <a:spAutoFit/>
          </a:bodyPr>
          <a:lstStyle/>
          <a:p>
            <a:pPr marL="457200" indent="-457200" fontAlgn="base">
              <a:spcBef>
                <a:spcPct val="0"/>
              </a:spcBef>
              <a:spcAft>
                <a:spcPct val="0"/>
              </a:spcAft>
              <a:buFont typeface="Wingdings" pitchFamily="2" charset="2"/>
              <a:buChar char="§"/>
            </a:pPr>
            <a:r>
              <a:rPr lang="en-US" sz="2000" dirty="0" smtClean="0">
                <a:solidFill>
                  <a:srgbClr val="262626"/>
                </a:solidFill>
                <a:cs typeface="Arial" charset="0"/>
              </a:rPr>
              <a:t>T-DNA is essentially a transposon, you get random integration</a:t>
            </a:r>
          </a:p>
          <a:p>
            <a:pPr marL="457200" indent="-457200" fontAlgn="base">
              <a:spcBef>
                <a:spcPct val="0"/>
              </a:spcBef>
              <a:spcAft>
                <a:spcPct val="0"/>
              </a:spcAft>
              <a:buFont typeface="Wingdings" pitchFamily="2" charset="2"/>
              <a:buChar char="§"/>
            </a:pPr>
            <a:r>
              <a:rPr lang="en-US" sz="2000" dirty="0" smtClean="0">
                <a:solidFill>
                  <a:srgbClr val="262626"/>
                </a:solidFill>
                <a:cs typeface="Arial" charset="0"/>
              </a:rPr>
              <a:t>Different integration sites give different behavior</a:t>
            </a:r>
          </a:p>
          <a:p>
            <a:pPr marL="457200" indent="-457200" fontAlgn="base">
              <a:spcBef>
                <a:spcPct val="0"/>
              </a:spcBef>
              <a:spcAft>
                <a:spcPct val="0"/>
              </a:spcAft>
              <a:buFont typeface="Wingdings" pitchFamily="2" charset="2"/>
              <a:buChar char="§"/>
            </a:pPr>
            <a:r>
              <a:rPr lang="en-US" sz="2000" dirty="0" smtClean="0">
                <a:solidFill>
                  <a:srgbClr val="262626"/>
                </a:solidFill>
                <a:cs typeface="Arial" charset="0"/>
              </a:rPr>
              <a:t>Some of their strains give the desired phenotype</a:t>
            </a:r>
          </a:p>
          <a:p>
            <a:pPr marL="457200" indent="-457200" fontAlgn="base">
              <a:spcBef>
                <a:spcPct val="0"/>
              </a:spcBef>
              <a:spcAft>
                <a:spcPct val="0"/>
              </a:spcAft>
              <a:buFont typeface="Wingdings" pitchFamily="2" charset="2"/>
              <a:buChar char="§"/>
            </a:pPr>
            <a:r>
              <a:rPr lang="en-US" sz="2000" dirty="0" smtClean="0">
                <a:solidFill>
                  <a:srgbClr val="262626"/>
                </a:solidFill>
                <a:cs typeface="Arial" charset="0"/>
              </a:rPr>
              <a:t>Morphology of the entire plant is normal</a:t>
            </a:r>
          </a:p>
          <a:p>
            <a:pPr marL="457200" indent="-457200" fontAlgn="base">
              <a:spcBef>
                <a:spcPct val="0"/>
              </a:spcBef>
              <a:spcAft>
                <a:spcPct val="0"/>
              </a:spcAft>
              <a:buFont typeface="Wingdings" pitchFamily="2" charset="2"/>
              <a:buChar char="§"/>
            </a:pPr>
            <a:r>
              <a:rPr lang="en-US" sz="2000" dirty="0" smtClean="0">
                <a:solidFill>
                  <a:srgbClr val="262626"/>
                </a:solidFill>
                <a:cs typeface="Arial" charset="0"/>
              </a:rPr>
              <a:t>Get abnormal flowers with normal petals and stamens but messed up stamens and carpels</a:t>
            </a:r>
          </a:p>
          <a:p>
            <a:pPr marL="457200" indent="-457200" fontAlgn="base">
              <a:spcBef>
                <a:spcPct val="0"/>
              </a:spcBef>
              <a:spcAft>
                <a:spcPct val="0"/>
              </a:spcAft>
              <a:buFont typeface="Wingdings" pitchFamily="2" charset="2"/>
              <a:buChar char="§"/>
            </a:pPr>
            <a:r>
              <a:rPr lang="en-US" sz="2000" dirty="0" smtClean="0">
                <a:solidFill>
                  <a:srgbClr val="262626"/>
                </a:solidFill>
                <a:cs typeface="Arial" charset="0"/>
              </a:rPr>
              <a:t>Fruits are also mutilated</a:t>
            </a:r>
          </a:p>
          <a:p>
            <a:pPr marL="457200" indent="-457200" fontAlgn="base">
              <a:spcBef>
                <a:spcPct val="0"/>
              </a:spcBef>
              <a:spcAft>
                <a:spcPct val="0"/>
              </a:spcAft>
              <a:buFont typeface="Wingdings" pitchFamily="2" charset="2"/>
              <a:buChar char="§"/>
            </a:pPr>
            <a:r>
              <a:rPr lang="en-US" sz="2000" dirty="0" smtClean="0">
                <a:solidFill>
                  <a:srgbClr val="262626"/>
                </a:solidFill>
                <a:cs typeface="Arial" charset="0"/>
              </a:rPr>
              <a:t>Still get pollen, but it’s less viable</a:t>
            </a:r>
          </a:p>
          <a:p>
            <a:pPr marL="457200" indent="-457200" fontAlgn="base">
              <a:spcBef>
                <a:spcPct val="0"/>
              </a:spcBef>
              <a:spcAft>
                <a:spcPct val="0"/>
              </a:spcAft>
              <a:buFont typeface="Wingdings" pitchFamily="2" charset="2"/>
              <a:buChar char="§"/>
            </a:pPr>
            <a:r>
              <a:rPr lang="en-US" sz="2000" dirty="0" smtClean="0">
                <a:solidFill>
                  <a:srgbClr val="262626"/>
                </a:solidFill>
                <a:cs typeface="Arial" charset="0"/>
              </a:rPr>
              <a:t>Still get seeds that are viable from all this, but about 1 order of magnitude down in viability</a:t>
            </a:r>
          </a:p>
        </p:txBody>
      </p:sp>
      <p:pic>
        <p:nvPicPr>
          <p:cNvPr id="8196" name="Picture 2"/>
          <p:cNvPicPr>
            <a:picLocks noChangeAspect="1" noChangeArrowheads="1"/>
          </p:cNvPicPr>
          <p:nvPr/>
        </p:nvPicPr>
        <p:blipFill>
          <a:blip r:embed="rId4" cstate="print"/>
          <a:srcRect/>
          <a:stretch>
            <a:fillRect/>
          </a:stretch>
        </p:blipFill>
        <p:spPr bwMode="auto">
          <a:xfrm>
            <a:off x="5486400" y="457200"/>
            <a:ext cx="3048000" cy="61468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2282675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r>
              <a:rPr lang="en-US" altLang="en-US" sz="2800" smtClean="0">
                <a:solidFill>
                  <a:prstClr val="black"/>
                </a:solidFill>
                <a:latin typeface="Rockwell Extra Bold" pitchFamily="18" charset="0"/>
                <a:cs typeface="Arial" charset="0"/>
              </a:rPr>
              <a:t>Logic gates based on siRNA</a:t>
            </a:r>
            <a:endParaRPr lang="en-US" altLang="en-US" sz="2800" i="1" smtClean="0">
              <a:solidFill>
                <a:prstClr val="black"/>
              </a:solidFill>
              <a:latin typeface="Rockwell Extra Bold" pitchFamily="18" charset="0"/>
              <a:cs typeface="Arial" charset="0"/>
            </a:endParaRPr>
          </a:p>
        </p:txBody>
      </p:sp>
      <p:sp>
        <p:nvSpPr>
          <p:cNvPr id="17411" name="Rectangle 9"/>
          <p:cNvSpPr>
            <a:spLocks noChangeArrowheads="1"/>
          </p:cNvSpPr>
          <p:nvPr/>
        </p:nvSpPr>
        <p:spPr bwMode="auto">
          <a:xfrm>
            <a:off x="1219200" y="914400"/>
            <a:ext cx="73914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 typeface="Wingdings" pitchFamily="2" charset="2"/>
              <a:buChar char="§"/>
            </a:pPr>
            <a:r>
              <a:rPr lang="en-US" altLang="en-US" sz="2000" dirty="0" smtClean="0">
                <a:solidFill>
                  <a:srgbClr val="262626"/>
                </a:solidFill>
                <a:cs typeface="Arial" charset="0"/>
              </a:rPr>
              <a:t>If you have a large set of orthogonal inverters, can make scalable logic.  It would be nice to have amplifiers too.</a:t>
            </a:r>
          </a:p>
          <a:p>
            <a:pPr eaLnBrk="1" fontAlgn="base" hangingPunct="1">
              <a:spcBef>
                <a:spcPct val="0"/>
              </a:spcBef>
              <a:spcAft>
                <a:spcPct val="0"/>
              </a:spcAft>
              <a:buFont typeface="Wingdings" pitchFamily="2" charset="2"/>
              <a:buChar char="§"/>
            </a:pPr>
            <a:r>
              <a:rPr lang="en-US" altLang="en-US" sz="2000" dirty="0" smtClean="0">
                <a:solidFill>
                  <a:srgbClr val="262626"/>
                </a:solidFill>
                <a:cs typeface="Arial" charset="0"/>
              </a:rPr>
              <a:t>You’d use such things to integrate various inputs, do signal integration, and output a singular response</a:t>
            </a:r>
          </a:p>
          <a:p>
            <a:pPr eaLnBrk="1" fontAlgn="base" hangingPunct="1">
              <a:spcBef>
                <a:spcPct val="0"/>
              </a:spcBef>
              <a:spcAft>
                <a:spcPct val="0"/>
              </a:spcAft>
              <a:buFont typeface="Wingdings" pitchFamily="2" charset="2"/>
              <a:buChar char="§"/>
            </a:pPr>
            <a:endParaRPr lang="en-US" altLang="en-US" sz="2000" dirty="0" smtClean="0">
              <a:solidFill>
                <a:srgbClr val="262626"/>
              </a:solidFill>
              <a:cs typeface="Arial" charset="0"/>
            </a:endParaRPr>
          </a:p>
          <a:p>
            <a:pPr eaLnBrk="1" fontAlgn="base" hangingPunct="1">
              <a:spcBef>
                <a:spcPct val="0"/>
              </a:spcBef>
              <a:spcAft>
                <a:spcPct val="0"/>
              </a:spcAft>
              <a:buFontTx/>
              <a:buNone/>
            </a:pPr>
            <a:endParaRPr lang="en-US" altLang="en-US" sz="2000" dirty="0" smtClean="0">
              <a:solidFill>
                <a:srgbClr val="262626"/>
              </a:solidFill>
              <a:cs typeface="Arial" charset="0"/>
            </a:endParaRPr>
          </a:p>
          <a:p>
            <a:pPr eaLnBrk="1" fontAlgn="base" hangingPunct="1">
              <a:spcBef>
                <a:spcPct val="0"/>
              </a:spcBef>
              <a:spcAft>
                <a:spcPct val="0"/>
              </a:spcAft>
              <a:buFont typeface="Wingdings" pitchFamily="2" charset="2"/>
              <a:buChar char="§"/>
            </a:pPr>
            <a:endParaRPr lang="en-US" altLang="en-US" sz="2000" dirty="0" smtClean="0">
              <a:solidFill>
                <a:srgbClr val="262626"/>
              </a:solidFill>
              <a:cs typeface="Arial" charset="0"/>
            </a:endParaRPr>
          </a:p>
          <a:p>
            <a:pPr eaLnBrk="1" fontAlgn="base" hangingPunct="1">
              <a:spcBef>
                <a:spcPct val="0"/>
              </a:spcBef>
              <a:spcAft>
                <a:spcPct val="0"/>
              </a:spcAft>
              <a:buFont typeface="Wingdings" pitchFamily="2" charset="2"/>
              <a:buChar char="§"/>
            </a:pPr>
            <a:endParaRPr lang="en-US" altLang="en-US" sz="2000" dirty="0" smtClean="0">
              <a:solidFill>
                <a:srgbClr val="262626"/>
              </a:solidFill>
              <a:cs typeface="Arial" charset="0"/>
            </a:endParaRPr>
          </a:p>
          <a:p>
            <a:pPr eaLnBrk="1" fontAlgn="base" hangingPunct="1">
              <a:spcBef>
                <a:spcPct val="0"/>
              </a:spcBef>
              <a:spcAft>
                <a:spcPct val="0"/>
              </a:spcAft>
              <a:buFont typeface="Wingdings" pitchFamily="2" charset="2"/>
              <a:buChar char="§"/>
            </a:pPr>
            <a:endParaRPr lang="en-US" altLang="en-US" sz="2000" dirty="0" smtClean="0">
              <a:solidFill>
                <a:srgbClr val="262626"/>
              </a:solidFill>
              <a:cs typeface="Arial" charset="0"/>
            </a:endParaRPr>
          </a:p>
          <a:p>
            <a:pPr eaLnBrk="1" fontAlgn="base" hangingPunct="1">
              <a:spcBef>
                <a:spcPct val="0"/>
              </a:spcBef>
              <a:spcAft>
                <a:spcPct val="0"/>
              </a:spcAft>
              <a:buFont typeface="Wingdings" pitchFamily="2" charset="2"/>
              <a:buChar char="§"/>
            </a:pPr>
            <a:endParaRPr lang="en-US" altLang="en-US" sz="2000" dirty="0" smtClean="0">
              <a:solidFill>
                <a:srgbClr val="262626"/>
              </a:solidFill>
              <a:cs typeface="Arial" charset="0"/>
            </a:endParaRPr>
          </a:p>
          <a:p>
            <a:pPr eaLnBrk="1" fontAlgn="base" hangingPunct="1">
              <a:spcBef>
                <a:spcPct val="0"/>
              </a:spcBef>
              <a:spcAft>
                <a:spcPct val="0"/>
              </a:spcAft>
              <a:buFont typeface="Wingdings" pitchFamily="2" charset="2"/>
              <a:buChar char="§"/>
            </a:pPr>
            <a:endParaRPr lang="en-US" altLang="en-US" sz="2000" dirty="0" smtClean="0">
              <a:solidFill>
                <a:srgbClr val="262626"/>
              </a:solidFill>
              <a:cs typeface="Arial" charset="0"/>
            </a:endParaRPr>
          </a:p>
          <a:p>
            <a:pPr eaLnBrk="1" fontAlgn="base" hangingPunct="1">
              <a:spcBef>
                <a:spcPct val="0"/>
              </a:spcBef>
              <a:spcAft>
                <a:spcPct val="0"/>
              </a:spcAft>
              <a:buFont typeface="Wingdings" pitchFamily="2" charset="2"/>
              <a:buChar char="§"/>
            </a:pPr>
            <a:endParaRPr lang="en-US" altLang="en-US" sz="2000" dirty="0" smtClean="0">
              <a:solidFill>
                <a:srgbClr val="262626"/>
              </a:solidFill>
              <a:cs typeface="Arial" charset="0"/>
            </a:endParaRPr>
          </a:p>
          <a:p>
            <a:pPr eaLnBrk="1" fontAlgn="base" hangingPunct="1">
              <a:spcBef>
                <a:spcPct val="0"/>
              </a:spcBef>
              <a:spcAft>
                <a:spcPct val="0"/>
              </a:spcAft>
              <a:buFont typeface="Wingdings" pitchFamily="2" charset="2"/>
              <a:buChar char="§"/>
            </a:pPr>
            <a:endParaRPr lang="en-US" altLang="en-US" sz="2000" dirty="0" smtClean="0">
              <a:solidFill>
                <a:srgbClr val="262626"/>
              </a:solidFill>
              <a:cs typeface="Arial" charset="0"/>
            </a:endParaRPr>
          </a:p>
          <a:p>
            <a:pPr eaLnBrk="1" fontAlgn="base" hangingPunct="1">
              <a:spcBef>
                <a:spcPct val="0"/>
              </a:spcBef>
              <a:spcAft>
                <a:spcPct val="0"/>
              </a:spcAft>
              <a:buFont typeface="Wingdings" pitchFamily="2" charset="2"/>
              <a:buChar char="§"/>
            </a:pPr>
            <a:endParaRPr lang="en-US" altLang="en-US" sz="2000" dirty="0" smtClean="0">
              <a:solidFill>
                <a:srgbClr val="262626"/>
              </a:solidFill>
              <a:cs typeface="Arial" charset="0"/>
            </a:endParaRPr>
          </a:p>
          <a:p>
            <a:pPr eaLnBrk="1" fontAlgn="base" hangingPunct="1">
              <a:spcBef>
                <a:spcPct val="0"/>
              </a:spcBef>
              <a:spcAft>
                <a:spcPct val="0"/>
              </a:spcAft>
              <a:buFontTx/>
              <a:buNone/>
            </a:pPr>
            <a:endParaRPr lang="en-US" altLang="en-US" sz="2000" dirty="0" smtClean="0">
              <a:solidFill>
                <a:srgbClr val="262626"/>
              </a:solidFill>
              <a:cs typeface="Arial" charset="0"/>
            </a:endParaRPr>
          </a:p>
          <a:p>
            <a:pPr eaLnBrk="1" fontAlgn="base" hangingPunct="1">
              <a:spcBef>
                <a:spcPct val="0"/>
              </a:spcBef>
              <a:spcAft>
                <a:spcPct val="0"/>
              </a:spcAft>
              <a:buFont typeface="Wingdings" pitchFamily="2" charset="2"/>
              <a:buChar char="§"/>
            </a:pPr>
            <a:r>
              <a:rPr lang="en-US" altLang="en-US" sz="2000" dirty="0" smtClean="0">
                <a:solidFill>
                  <a:srgbClr val="262626"/>
                </a:solidFill>
                <a:cs typeface="Arial" charset="0"/>
              </a:rPr>
              <a:t>You can imagine doing this with various RNAs or proteins</a:t>
            </a:r>
          </a:p>
          <a:p>
            <a:pPr eaLnBrk="1" fontAlgn="base" hangingPunct="1">
              <a:spcBef>
                <a:spcPct val="0"/>
              </a:spcBef>
              <a:spcAft>
                <a:spcPct val="0"/>
              </a:spcAft>
              <a:buFont typeface="Wingdings" pitchFamily="2" charset="2"/>
              <a:buChar char="§"/>
            </a:pPr>
            <a:r>
              <a:rPr lang="en-US" altLang="en-US" sz="2000" dirty="0" smtClean="0">
                <a:solidFill>
                  <a:srgbClr val="262626"/>
                </a:solidFill>
                <a:cs typeface="Arial" charset="0"/>
              </a:rPr>
              <a:t>The authors do this with </a:t>
            </a:r>
            <a:r>
              <a:rPr lang="en-US" altLang="en-US" sz="2000" dirty="0" err="1" smtClean="0">
                <a:solidFill>
                  <a:srgbClr val="262626"/>
                </a:solidFill>
                <a:cs typeface="Arial" charset="0"/>
              </a:rPr>
              <a:t>RNAi</a:t>
            </a:r>
            <a:r>
              <a:rPr lang="en-US" altLang="en-US" sz="2000" dirty="0" smtClean="0">
                <a:solidFill>
                  <a:srgbClr val="262626"/>
                </a:solidFill>
                <a:cs typeface="Arial" charset="0"/>
              </a:rPr>
              <a:t>, or at least show the basic mechanism of action for doing simple binary logic</a:t>
            </a:r>
          </a:p>
        </p:txBody>
      </p:sp>
      <p:grpSp>
        <p:nvGrpSpPr>
          <p:cNvPr id="17412" name="Group 19"/>
          <p:cNvGrpSpPr>
            <a:grpSpLocks/>
          </p:cNvGrpSpPr>
          <p:nvPr/>
        </p:nvGrpSpPr>
        <p:grpSpPr bwMode="auto">
          <a:xfrm>
            <a:off x="1447800" y="2819400"/>
            <a:ext cx="6027738" cy="2292350"/>
            <a:chOff x="1690687" y="2583799"/>
            <a:chExt cx="4024313" cy="1531001"/>
          </a:xfrm>
        </p:grpSpPr>
        <p:cxnSp>
          <p:nvCxnSpPr>
            <p:cNvPr id="9" name="Straight Connector 8"/>
            <p:cNvCxnSpPr/>
            <p:nvPr/>
          </p:nvCxnSpPr>
          <p:spPr>
            <a:xfrm>
              <a:off x="1690687" y="3810509"/>
              <a:ext cx="106728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ight Arrow 5"/>
            <p:cNvSpPr/>
            <p:nvPr/>
          </p:nvSpPr>
          <p:spPr>
            <a:xfrm>
              <a:off x="2300111" y="3581495"/>
              <a:ext cx="838354" cy="533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7" name="Bent Arrow 6"/>
            <p:cNvSpPr/>
            <p:nvPr/>
          </p:nvSpPr>
          <p:spPr>
            <a:xfrm>
              <a:off x="1690687" y="3352481"/>
              <a:ext cx="456803" cy="609643"/>
            </a:xfrm>
            <a:prstGeom prst="ben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black"/>
                </a:solidFill>
              </a:endParaRPr>
            </a:p>
          </p:txBody>
        </p:sp>
        <p:cxnSp>
          <p:nvCxnSpPr>
            <p:cNvPr id="10" name="Straight Connector 9"/>
            <p:cNvCxnSpPr/>
            <p:nvPr/>
          </p:nvCxnSpPr>
          <p:spPr>
            <a:xfrm>
              <a:off x="3671578" y="3810509"/>
              <a:ext cx="1067285"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ight Arrow 10"/>
            <p:cNvSpPr/>
            <p:nvPr/>
          </p:nvSpPr>
          <p:spPr>
            <a:xfrm>
              <a:off x="4281000" y="3581495"/>
              <a:ext cx="838355" cy="533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2" name="Bent Arrow 11"/>
            <p:cNvSpPr/>
            <p:nvPr/>
          </p:nvSpPr>
          <p:spPr>
            <a:xfrm>
              <a:off x="3671578" y="3352481"/>
              <a:ext cx="457862" cy="609643"/>
            </a:xfrm>
            <a:prstGeom prst="ben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black"/>
                </a:solidFill>
              </a:endParaRPr>
            </a:p>
          </p:txBody>
        </p:sp>
        <p:sp>
          <p:nvSpPr>
            <p:cNvPr id="13" name="Freeform 12"/>
            <p:cNvSpPr/>
            <p:nvPr/>
          </p:nvSpPr>
          <p:spPr>
            <a:xfrm>
              <a:off x="2710278" y="2583799"/>
              <a:ext cx="1128758" cy="216291"/>
            </a:xfrm>
            <a:custGeom>
              <a:avLst/>
              <a:gdLst>
                <a:gd name="connsiteX0" fmla="*/ 0 w 1128713"/>
                <a:gd name="connsiteY0" fmla="*/ 216551 h 216551"/>
                <a:gd name="connsiteX1" fmla="*/ 57150 w 1128713"/>
                <a:gd name="connsiteY1" fmla="*/ 73676 h 216551"/>
                <a:gd name="connsiteX2" fmla="*/ 114300 w 1128713"/>
                <a:gd name="connsiteY2" fmla="*/ 30814 h 216551"/>
                <a:gd name="connsiteX3" fmla="*/ 214313 w 1128713"/>
                <a:gd name="connsiteY3" fmla="*/ 16526 h 216551"/>
                <a:gd name="connsiteX4" fmla="*/ 414338 w 1128713"/>
                <a:gd name="connsiteY4" fmla="*/ 30814 h 216551"/>
                <a:gd name="connsiteX5" fmla="*/ 457200 w 1128713"/>
                <a:gd name="connsiteY5" fmla="*/ 45101 h 216551"/>
                <a:gd name="connsiteX6" fmla="*/ 471488 w 1128713"/>
                <a:gd name="connsiteY6" fmla="*/ 130826 h 216551"/>
                <a:gd name="connsiteX7" fmla="*/ 514350 w 1128713"/>
                <a:gd name="connsiteY7" fmla="*/ 216551 h 216551"/>
                <a:gd name="connsiteX8" fmla="*/ 600075 w 1128713"/>
                <a:gd name="connsiteY8" fmla="*/ 187976 h 216551"/>
                <a:gd name="connsiteX9" fmla="*/ 685800 w 1128713"/>
                <a:gd name="connsiteY9" fmla="*/ 130826 h 216551"/>
                <a:gd name="connsiteX10" fmla="*/ 785813 w 1128713"/>
                <a:gd name="connsiteY10" fmla="*/ 16526 h 216551"/>
                <a:gd name="connsiteX11" fmla="*/ 842963 w 1128713"/>
                <a:gd name="connsiteY11" fmla="*/ 30814 h 216551"/>
                <a:gd name="connsiteX12" fmla="*/ 928688 w 1128713"/>
                <a:gd name="connsiteY12" fmla="*/ 2239 h 216551"/>
                <a:gd name="connsiteX13" fmla="*/ 1057275 w 1128713"/>
                <a:gd name="connsiteY13" fmla="*/ 59389 h 216551"/>
                <a:gd name="connsiteX14" fmla="*/ 1071563 w 1128713"/>
                <a:gd name="connsiteY14" fmla="*/ 102251 h 216551"/>
                <a:gd name="connsiteX15" fmla="*/ 1128713 w 1128713"/>
                <a:gd name="connsiteY15" fmla="*/ 30814 h 21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28713" h="216551">
                  <a:moveTo>
                    <a:pt x="0" y="216551"/>
                  </a:moveTo>
                  <a:cubicBezTo>
                    <a:pt x="8282" y="191704"/>
                    <a:pt x="34216" y="100432"/>
                    <a:pt x="57150" y="73676"/>
                  </a:cubicBezTo>
                  <a:cubicBezTo>
                    <a:pt x="72647" y="55596"/>
                    <a:pt x="91921" y="38952"/>
                    <a:pt x="114300" y="30814"/>
                  </a:cubicBezTo>
                  <a:cubicBezTo>
                    <a:pt x="145949" y="19305"/>
                    <a:pt x="180975" y="21289"/>
                    <a:pt x="214313" y="16526"/>
                  </a:cubicBezTo>
                  <a:cubicBezTo>
                    <a:pt x="280988" y="21289"/>
                    <a:pt x="347951" y="23004"/>
                    <a:pt x="414338" y="30814"/>
                  </a:cubicBezTo>
                  <a:cubicBezTo>
                    <a:pt x="429295" y="32574"/>
                    <a:pt x="449728" y="32025"/>
                    <a:pt x="457200" y="45101"/>
                  </a:cubicBezTo>
                  <a:cubicBezTo>
                    <a:pt x="471573" y="70253"/>
                    <a:pt x="465204" y="102547"/>
                    <a:pt x="471488" y="130826"/>
                  </a:cubicBezTo>
                  <a:cubicBezTo>
                    <a:pt x="481347" y="175193"/>
                    <a:pt x="488660" y="178016"/>
                    <a:pt x="514350" y="216551"/>
                  </a:cubicBezTo>
                  <a:cubicBezTo>
                    <a:pt x="542925" y="207026"/>
                    <a:pt x="575013" y="204684"/>
                    <a:pt x="600075" y="187976"/>
                  </a:cubicBezTo>
                  <a:lnTo>
                    <a:pt x="685800" y="130826"/>
                  </a:lnTo>
                  <a:cubicBezTo>
                    <a:pt x="752475" y="30813"/>
                    <a:pt x="714375" y="64151"/>
                    <a:pt x="785813" y="16526"/>
                  </a:cubicBezTo>
                  <a:cubicBezTo>
                    <a:pt x="804863" y="21289"/>
                    <a:pt x="823424" y="32768"/>
                    <a:pt x="842963" y="30814"/>
                  </a:cubicBezTo>
                  <a:cubicBezTo>
                    <a:pt x="872934" y="27817"/>
                    <a:pt x="928688" y="2239"/>
                    <a:pt x="928688" y="2239"/>
                  </a:cubicBezTo>
                  <a:cubicBezTo>
                    <a:pt x="1000288" y="14172"/>
                    <a:pt x="1017683" y="0"/>
                    <a:pt x="1057275" y="59389"/>
                  </a:cubicBezTo>
                  <a:cubicBezTo>
                    <a:pt x="1065629" y="71920"/>
                    <a:pt x="1066800" y="87964"/>
                    <a:pt x="1071563" y="102251"/>
                  </a:cubicBezTo>
                  <a:cubicBezTo>
                    <a:pt x="1118466" y="39713"/>
                    <a:pt x="1097587" y="61938"/>
                    <a:pt x="1128713" y="30814"/>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sp>
          <p:nvSpPr>
            <p:cNvPr id="14" name="Freeform 13"/>
            <p:cNvSpPr/>
            <p:nvPr/>
          </p:nvSpPr>
          <p:spPr>
            <a:xfrm>
              <a:off x="4586242" y="2602884"/>
              <a:ext cx="1128758" cy="216291"/>
            </a:xfrm>
            <a:custGeom>
              <a:avLst/>
              <a:gdLst>
                <a:gd name="connsiteX0" fmla="*/ 0 w 1128713"/>
                <a:gd name="connsiteY0" fmla="*/ 216551 h 216551"/>
                <a:gd name="connsiteX1" fmla="*/ 57150 w 1128713"/>
                <a:gd name="connsiteY1" fmla="*/ 73676 h 216551"/>
                <a:gd name="connsiteX2" fmla="*/ 114300 w 1128713"/>
                <a:gd name="connsiteY2" fmla="*/ 30814 h 216551"/>
                <a:gd name="connsiteX3" fmla="*/ 214313 w 1128713"/>
                <a:gd name="connsiteY3" fmla="*/ 16526 h 216551"/>
                <a:gd name="connsiteX4" fmla="*/ 414338 w 1128713"/>
                <a:gd name="connsiteY4" fmla="*/ 30814 h 216551"/>
                <a:gd name="connsiteX5" fmla="*/ 457200 w 1128713"/>
                <a:gd name="connsiteY5" fmla="*/ 45101 h 216551"/>
                <a:gd name="connsiteX6" fmla="*/ 471488 w 1128713"/>
                <a:gd name="connsiteY6" fmla="*/ 130826 h 216551"/>
                <a:gd name="connsiteX7" fmla="*/ 514350 w 1128713"/>
                <a:gd name="connsiteY7" fmla="*/ 216551 h 216551"/>
                <a:gd name="connsiteX8" fmla="*/ 600075 w 1128713"/>
                <a:gd name="connsiteY8" fmla="*/ 187976 h 216551"/>
                <a:gd name="connsiteX9" fmla="*/ 685800 w 1128713"/>
                <a:gd name="connsiteY9" fmla="*/ 130826 h 216551"/>
                <a:gd name="connsiteX10" fmla="*/ 785813 w 1128713"/>
                <a:gd name="connsiteY10" fmla="*/ 16526 h 216551"/>
                <a:gd name="connsiteX11" fmla="*/ 842963 w 1128713"/>
                <a:gd name="connsiteY11" fmla="*/ 30814 h 216551"/>
                <a:gd name="connsiteX12" fmla="*/ 928688 w 1128713"/>
                <a:gd name="connsiteY12" fmla="*/ 2239 h 216551"/>
                <a:gd name="connsiteX13" fmla="*/ 1057275 w 1128713"/>
                <a:gd name="connsiteY13" fmla="*/ 59389 h 216551"/>
                <a:gd name="connsiteX14" fmla="*/ 1071563 w 1128713"/>
                <a:gd name="connsiteY14" fmla="*/ 102251 h 216551"/>
                <a:gd name="connsiteX15" fmla="*/ 1128713 w 1128713"/>
                <a:gd name="connsiteY15" fmla="*/ 30814 h 21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28713" h="216551">
                  <a:moveTo>
                    <a:pt x="0" y="216551"/>
                  </a:moveTo>
                  <a:cubicBezTo>
                    <a:pt x="8282" y="191704"/>
                    <a:pt x="34216" y="100432"/>
                    <a:pt x="57150" y="73676"/>
                  </a:cubicBezTo>
                  <a:cubicBezTo>
                    <a:pt x="72647" y="55596"/>
                    <a:pt x="91921" y="38952"/>
                    <a:pt x="114300" y="30814"/>
                  </a:cubicBezTo>
                  <a:cubicBezTo>
                    <a:pt x="145949" y="19305"/>
                    <a:pt x="180975" y="21289"/>
                    <a:pt x="214313" y="16526"/>
                  </a:cubicBezTo>
                  <a:cubicBezTo>
                    <a:pt x="280988" y="21289"/>
                    <a:pt x="347951" y="23004"/>
                    <a:pt x="414338" y="30814"/>
                  </a:cubicBezTo>
                  <a:cubicBezTo>
                    <a:pt x="429295" y="32574"/>
                    <a:pt x="449728" y="32025"/>
                    <a:pt x="457200" y="45101"/>
                  </a:cubicBezTo>
                  <a:cubicBezTo>
                    <a:pt x="471573" y="70253"/>
                    <a:pt x="465204" y="102547"/>
                    <a:pt x="471488" y="130826"/>
                  </a:cubicBezTo>
                  <a:cubicBezTo>
                    <a:pt x="481347" y="175193"/>
                    <a:pt x="488660" y="178016"/>
                    <a:pt x="514350" y="216551"/>
                  </a:cubicBezTo>
                  <a:cubicBezTo>
                    <a:pt x="542925" y="207026"/>
                    <a:pt x="575013" y="204684"/>
                    <a:pt x="600075" y="187976"/>
                  </a:cubicBezTo>
                  <a:lnTo>
                    <a:pt x="685800" y="130826"/>
                  </a:lnTo>
                  <a:cubicBezTo>
                    <a:pt x="752475" y="30813"/>
                    <a:pt x="714375" y="64151"/>
                    <a:pt x="785813" y="16526"/>
                  </a:cubicBezTo>
                  <a:cubicBezTo>
                    <a:pt x="804863" y="21289"/>
                    <a:pt x="823424" y="32768"/>
                    <a:pt x="842963" y="30814"/>
                  </a:cubicBezTo>
                  <a:cubicBezTo>
                    <a:pt x="872934" y="27817"/>
                    <a:pt x="928688" y="2239"/>
                    <a:pt x="928688" y="2239"/>
                  </a:cubicBezTo>
                  <a:cubicBezTo>
                    <a:pt x="1000288" y="14172"/>
                    <a:pt x="1017683" y="0"/>
                    <a:pt x="1057275" y="59389"/>
                  </a:cubicBezTo>
                  <a:cubicBezTo>
                    <a:pt x="1065629" y="71920"/>
                    <a:pt x="1066800" y="87964"/>
                    <a:pt x="1071563" y="102251"/>
                  </a:cubicBezTo>
                  <a:cubicBezTo>
                    <a:pt x="1118466" y="39713"/>
                    <a:pt x="1097587" y="61938"/>
                    <a:pt x="1128713" y="30814"/>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cxnSp>
          <p:nvCxnSpPr>
            <p:cNvPr id="16" name="Straight Arrow Connector 15"/>
            <p:cNvCxnSpPr/>
            <p:nvPr/>
          </p:nvCxnSpPr>
          <p:spPr>
            <a:xfrm rot="5400000" flipH="1" flipV="1">
              <a:off x="2719204" y="3009531"/>
              <a:ext cx="456968" cy="228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4624844" y="3085869"/>
              <a:ext cx="456968" cy="228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3505109" y="2895554"/>
              <a:ext cx="381690" cy="228931"/>
            </a:xfrm>
            <a:prstGeom prst="straightConnector1">
              <a:avLst/>
            </a:prstGeom>
            <a:ln>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38994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048000"/>
            <a:ext cx="464185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r>
              <a:rPr lang="en-US" altLang="en-US" sz="2800" smtClean="0">
                <a:solidFill>
                  <a:prstClr val="black"/>
                </a:solidFill>
                <a:latin typeface="Rockwell Extra Bold" pitchFamily="18" charset="0"/>
                <a:cs typeface="Arial" charset="0"/>
              </a:rPr>
              <a:t>Logic gates based on siRNA</a:t>
            </a:r>
            <a:endParaRPr lang="en-US" altLang="en-US" sz="2800" i="1" smtClean="0">
              <a:solidFill>
                <a:prstClr val="black"/>
              </a:solidFill>
              <a:latin typeface="Rockwell Extra Bold" pitchFamily="18" charset="0"/>
              <a:cs typeface="Arial" charset="0"/>
            </a:endParaRPr>
          </a:p>
        </p:txBody>
      </p:sp>
      <p:sp>
        <p:nvSpPr>
          <p:cNvPr id="18436" name="Rectangle 9"/>
          <p:cNvSpPr>
            <a:spLocks noChangeArrowheads="1"/>
          </p:cNvSpPr>
          <p:nvPr/>
        </p:nvSpPr>
        <p:spPr bwMode="auto">
          <a:xfrm>
            <a:off x="914400" y="914400"/>
            <a:ext cx="76962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 typeface="Wingdings" pitchFamily="2" charset="2"/>
              <a:buChar char="§"/>
            </a:pPr>
            <a:r>
              <a:rPr lang="en-US" altLang="en-US" sz="2000" dirty="0" smtClean="0">
                <a:solidFill>
                  <a:srgbClr val="262626"/>
                </a:solidFill>
                <a:cs typeface="Arial" charset="0"/>
              </a:rPr>
              <a:t>Yellow is a YFP under a constitutive promoter</a:t>
            </a:r>
          </a:p>
          <a:p>
            <a:pPr eaLnBrk="1" fontAlgn="base" hangingPunct="1">
              <a:spcBef>
                <a:spcPct val="0"/>
              </a:spcBef>
              <a:spcAft>
                <a:spcPct val="0"/>
              </a:spcAft>
              <a:buFont typeface="Wingdings" pitchFamily="2" charset="2"/>
              <a:buChar char="§"/>
            </a:pPr>
            <a:r>
              <a:rPr lang="en-US" altLang="en-US" sz="2000" dirty="0" smtClean="0">
                <a:solidFill>
                  <a:srgbClr val="262626"/>
                </a:solidFill>
                <a:cs typeface="Arial" charset="0"/>
              </a:rPr>
              <a:t>Recognition sequence for an </a:t>
            </a:r>
            <a:r>
              <a:rPr lang="en-US" altLang="en-US" sz="2000" dirty="0" err="1" smtClean="0">
                <a:solidFill>
                  <a:srgbClr val="262626"/>
                </a:solidFill>
                <a:cs typeface="Arial" charset="0"/>
              </a:rPr>
              <a:t>siRNA</a:t>
            </a:r>
            <a:r>
              <a:rPr lang="en-US" altLang="en-US" sz="2000" dirty="0" smtClean="0">
                <a:solidFill>
                  <a:srgbClr val="262626"/>
                </a:solidFill>
                <a:cs typeface="Arial" charset="0"/>
              </a:rPr>
              <a:t> on the 3’ end of the YFP transcript</a:t>
            </a:r>
          </a:p>
          <a:p>
            <a:pPr eaLnBrk="1" fontAlgn="base" hangingPunct="1">
              <a:spcBef>
                <a:spcPct val="0"/>
              </a:spcBef>
              <a:spcAft>
                <a:spcPct val="0"/>
              </a:spcAft>
              <a:buFont typeface="Wingdings" pitchFamily="2" charset="2"/>
              <a:buChar char="§"/>
            </a:pPr>
            <a:r>
              <a:rPr lang="en-US" altLang="en-US" sz="2000" dirty="0" smtClean="0">
                <a:solidFill>
                  <a:srgbClr val="262626"/>
                </a:solidFill>
                <a:cs typeface="Arial" charset="0"/>
              </a:rPr>
              <a:t>The dotted circle A is some sort of input that gives rise to the expression of the brown box</a:t>
            </a:r>
          </a:p>
          <a:p>
            <a:pPr eaLnBrk="1" fontAlgn="base" hangingPunct="1">
              <a:spcBef>
                <a:spcPct val="0"/>
              </a:spcBef>
              <a:spcAft>
                <a:spcPct val="0"/>
              </a:spcAft>
              <a:buFont typeface="Wingdings" pitchFamily="2" charset="2"/>
              <a:buChar char="§"/>
            </a:pPr>
            <a:r>
              <a:rPr lang="en-US" altLang="en-US" sz="2000" dirty="0" smtClean="0">
                <a:solidFill>
                  <a:srgbClr val="262626"/>
                </a:solidFill>
                <a:cs typeface="Arial" charset="0"/>
              </a:rPr>
              <a:t>Brown box is the </a:t>
            </a:r>
            <a:r>
              <a:rPr lang="en-US" altLang="en-US" sz="2000" dirty="0" err="1" smtClean="0">
                <a:solidFill>
                  <a:srgbClr val="262626"/>
                </a:solidFill>
                <a:cs typeface="Arial" charset="0"/>
              </a:rPr>
              <a:t>siRNA</a:t>
            </a:r>
            <a:endParaRPr lang="en-US" altLang="en-US" sz="2000" dirty="0" smtClean="0">
              <a:solidFill>
                <a:srgbClr val="262626"/>
              </a:solidFill>
              <a:cs typeface="Arial" charset="0"/>
            </a:endParaRPr>
          </a:p>
          <a:p>
            <a:pPr eaLnBrk="1" fontAlgn="base" hangingPunct="1">
              <a:spcBef>
                <a:spcPct val="0"/>
              </a:spcBef>
              <a:spcAft>
                <a:spcPct val="0"/>
              </a:spcAft>
              <a:buFont typeface="Wingdings" pitchFamily="2" charset="2"/>
              <a:buChar char="§"/>
            </a:pPr>
            <a:r>
              <a:rPr lang="en-US" altLang="en-US" sz="2000" dirty="0" err="1" smtClean="0">
                <a:solidFill>
                  <a:srgbClr val="262626"/>
                </a:solidFill>
                <a:cs typeface="Arial" charset="0"/>
              </a:rPr>
              <a:t>siRNA</a:t>
            </a:r>
            <a:r>
              <a:rPr lang="en-US" altLang="en-US" sz="2000" dirty="0" smtClean="0">
                <a:solidFill>
                  <a:srgbClr val="262626"/>
                </a:solidFill>
                <a:cs typeface="Arial" charset="0"/>
              </a:rPr>
              <a:t> will knock down the YFP</a:t>
            </a:r>
          </a:p>
          <a:p>
            <a:pPr eaLnBrk="1" fontAlgn="base" hangingPunct="1">
              <a:spcBef>
                <a:spcPct val="0"/>
              </a:spcBef>
              <a:spcAft>
                <a:spcPct val="0"/>
              </a:spcAft>
              <a:buFont typeface="Wingdings" pitchFamily="2" charset="2"/>
              <a:buChar char="§"/>
            </a:pPr>
            <a:r>
              <a:rPr lang="en-US" altLang="en-US" sz="2000" dirty="0" smtClean="0">
                <a:solidFill>
                  <a:srgbClr val="262626"/>
                </a:solidFill>
                <a:cs typeface="Arial" charset="0"/>
              </a:rPr>
              <a:t>The inputs are transfected </a:t>
            </a:r>
            <a:r>
              <a:rPr lang="en-US" altLang="en-US" sz="2000" dirty="0" err="1" smtClean="0">
                <a:solidFill>
                  <a:srgbClr val="262626"/>
                </a:solidFill>
                <a:cs typeface="Arial" charset="0"/>
              </a:rPr>
              <a:t>siRNA</a:t>
            </a:r>
            <a:endParaRPr lang="en-US" altLang="en-US" sz="2000" dirty="0" smtClean="0">
              <a:solidFill>
                <a:srgbClr val="262626"/>
              </a:solidFill>
              <a:cs typeface="Arial" charset="0"/>
            </a:endParaRPr>
          </a:p>
        </p:txBody>
      </p:sp>
    </p:spTree>
    <p:custDataLst>
      <p:tags r:id="rId1"/>
    </p:custDataLst>
    <p:extLst>
      <p:ext uri="{BB962C8B-B14F-4D97-AF65-F5344CB8AC3E}">
        <p14:creationId xmlns:p14="http://schemas.microsoft.com/office/powerpoint/2010/main" val="5786116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609600"/>
            <a:ext cx="3392488"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609600"/>
            <a:ext cx="36607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r>
              <a:rPr lang="en-US" altLang="en-US" sz="2800" dirty="0" smtClean="0">
                <a:solidFill>
                  <a:prstClr val="black"/>
                </a:solidFill>
                <a:latin typeface="Rockwell Extra Bold" pitchFamily="18" charset="0"/>
                <a:cs typeface="Arial" charset="0"/>
              </a:rPr>
              <a:t>NOT and OR</a:t>
            </a:r>
            <a:endParaRPr lang="en-US" altLang="en-US" sz="2800" i="1" dirty="0" smtClean="0">
              <a:solidFill>
                <a:prstClr val="black"/>
              </a:solidFill>
              <a:latin typeface="Rockwell Extra Bold" pitchFamily="18" charset="0"/>
              <a:cs typeface="Arial" charset="0"/>
            </a:endParaRPr>
          </a:p>
        </p:txBody>
      </p:sp>
    </p:spTree>
    <p:custDataLst>
      <p:tags r:id="rId1"/>
    </p:custDataLst>
    <p:extLst>
      <p:ext uri="{BB962C8B-B14F-4D97-AF65-F5344CB8AC3E}">
        <p14:creationId xmlns:p14="http://schemas.microsoft.com/office/powerpoint/2010/main" val="774718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990600"/>
            <a:ext cx="5486400" cy="553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r>
              <a:rPr lang="en-US" altLang="en-US" sz="2800" dirty="0" smtClean="0">
                <a:solidFill>
                  <a:prstClr val="black"/>
                </a:solidFill>
                <a:latin typeface="Rockwell Extra Bold" pitchFamily="18" charset="0"/>
                <a:cs typeface="Arial" charset="0"/>
              </a:rPr>
              <a:t>Complicated Logic</a:t>
            </a:r>
            <a:endParaRPr lang="en-US" altLang="en-US" sz="2800" i="1" dirty="0" smtClean="0">
              <a:solidFill>
                <a:prstClr val="black"/>
              </a:solidFill>
              <a:latin typeface="Rockwell Extra Bold" pitchFamily="18" charset="0"/>
              <a:cs typeface="Arial" charset="0"/>
            </a:endParaRPr>
          </a:p>
        </p:txBody>
      </p:sp>
    </p:spTree>
    <p:extLst>
      <p:ext uri="{BB962C8B-B14F-4D97-AF65-F5344CB8AC3E}">
        <p14:creationId xmlns:p14="http://schemas.microsoft.com/office/powerpoint/2010/main" val="19507193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00200"/>
            <a:ext cx="65436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r>
              <a:rPr lang="en-US" altLang="en-US" sz="2800" dirty="0" smtClean="0">
                <a:solidFill>
                  <a:prstClr val="black"/>
                </a:solidFill>
                <a:latin typeface="Rockwell Extra Bold" pitchFamily="18" charset="0"/>
                <a:cs typeface="Arial" charset="0"/>
              </a:rPr>
              <a:t>Compact Sequences</a:t>
            </a:r>
            <a:endParaRPr lang="en-US" altLang="en-US" sz="2800" i="1" dirty="0" smtClean="0">
              <a:solidFill>
                <a:prstClr val="black"/>
              </a:solidFill>
              <a:latin typeface="Rockwell Extra Bold" pitchFamily="18" charset="0"/>
              <a:cs typeface="Arial" charset="0"/>
            </a:endParaRPr>
          </a:p>
        </p:txBody>
      </p:sp>
    </p:spTree>
    <p:extLst>
      <p:ext uri="{BB962C8B-B14F-4D97-AF65-F5344CB8AC3E}">
        <p14:creationId xmlns:p14="http://schemas.microsoft.com/office/powerpoint/2010/main" val="5693021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530" name="TextBox 3"/>
          <p:cNvSpPr txBox="1">
            <a:spLocks noChangeArrowheads="1"/>
          </p:cNvSpPr>
          <p:nvPr/>
        </p:nvSpPr>
        <p:spPr bwMode="auto">
          <a:xfrm>
            <a:off x="1752600" y="2209800"/>
            <a:ext cx="63246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4400" dirty="0" smtClean="0">
                <a:solidFill>
                  <a:srgbClr val="FFFFFF"/>
                </a:solidFill>
                <a:latin typeface="Rockwell Extra Bold" pitchFamily="18" charset="0"/>
              </a:rPr>
              <a:t>Scaffolding of Kinase Cascades</a:t>
            </a:r>
          </a:p>
        </p:txBody>
      </p:sp>
      <p:sp>
        <p:nvSpPr>
          <p:cNvPr id="3" name="Rectangle 2"/>
          <p:cNvSpPr>
            <a:spLocks noChangeArrowheads="1"/>
          </p:cNvSpPr>
          <p:nvPr/>
        </p:nvSpPr>
        <p:spPr bwMode="auto">
          <a:xfrm>
            <a:off x="6172200" y="5943600"/>
            <a:ext cx="191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r>
              <a:rPr lang="en-US" altLang="en-US" sz="1800" smtClean="0">
                <a:solidFill>
                  <a:schemeClr val="bg1"/>
                </a:solidFill>
                <a:latin typeface="Arial" charset="0"/>
                <a:cs typeface="Arial" charset="0"/>
              </a:rPr>
              <a:t>PMID 12511654 </a:t>
            </a:r>
          </a:p>
        </p:txBody>
      </p:sp>
    </p:spTree>
    <p:extLst>
      <p:ext uri="{BB962C8B-B14F-4D97-AF65-F5344CB8AC3E}">
        <p14:creationId xmlns:p14="http://schemas.microsoft.com/office/powerpoint/2010/main" val="1959273560"/>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219200"/>
            <a:ext cx="6481763"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5629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1|9"/>
</p:tagLst>
</file>

<file path=ppt/tags/tag2.xml><?xml version="1.0" encoding="utf-8"?>
<p:tagLst xmlns:a="http://schemas.openxmlformats.org/drawingml/2006/main" xmlns:r="http://schemas.openxmlformats.org/officeDocument/2006/relationships" xmlns:p="http://schemas.openxmlformats.org/presentationml/2006/main">
  <p:tag name="TIMING" val="|12.3"/>
</p:tagLst>
</file>

<file path=ppt/tags/tag3.xml><?xml version="1.0" encoding="utf-8"?>
<p:tagLst xmlns:a="http://schemas.openxmlformats.org/drawingml/2006/main" xmlns:r="http://schemas.openxmlformats.org/officeDocument/2006/relationships" xmlns:p="http://schemas.openxmlformats.org/presentationml/2006/main">
  <p:tag name="TIMING" val="|13.2|16.4|10.9"/>
</p:tagLst>
</file>

<file path=ppt/tags/tag4.xml><?xml version="1.0" encoding="utf-8"?>
<p:tagLst xmlns:a="http://schemas.openxmlformats.org/drawingml/2006/main" xmlns:r="http://schemas.openxmlformats.org/officeDocument/2006/relationships" xmlns:p="http://schemas.openxmlformats.org/presentationml/2006/main">
  <p:tag name="TIMING" val="|105.3|16"/>
</p:tagLst>
</file>

<file path=ppt/tags/tag5.xml><?xml version="1.0" encoding="utf-8"?>
<p:tagLst xmlns:a="http://schemas.openxmlformats.org/drawingml/2006/main" xmlns:r="http://schemas.openxmlformats.org/officeDocument/2006/relationships" xmlns:p="http://schemas.openxmlformats.org/presentationml/2006/main">
  <p:tag name="TIMING" val="|9.8|12.4"/>
</p:tagLst>
</file>

<file path=ppt/tags/tag6.xml><?xml version="1.0" encoding="utf-8"?>
<p:tagLst xmlns:a="http://schemas.openxmlformats.org/drawingml/2006/main" xmlns:r="http://schemas.openxmlformats.org/officeDocument/2006/relationships" xmlns:p="http://schemas.openxmlformats.org/presentationml/2006/main">
  <p:tag name="TIMING" val="|22.6|6.5"/>
</p:tagLst>
</file>

<file path=ppt/tags/tag7.xml><?xml version="1.0" encoding="utf-8"?>
<p:tagLst xmlns:a="http://schemas.openxmlformats.org/drawingml/2006/main" xmlns:r="http://schemas.openxmlformats.org/officeDocument/2006/relationships" xmlns:p="http://schemas.openxmlformats.org/presentationml/2006/main">
  <p:tag name="TIMING" val="|7.6|3.1|6.8|3.9|6.7|4.5|4.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940</TotalTime>
  <Words>3290</Words>
  <Application>Microsoft Office PowerPoint</Application>
  <PresentationFormat>On-screen Show (4:3)</PresentationFormat>
  <Paragraphs>176</Paragraphs>
  <Slides>25</Slides>
  <Notes>25</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jcanderson</dc:creator>
  <cp:lastModifiedBy>jcanderson</cp:lastModifiedBy>
  <cp:revision>30</cp:revision>
  <dcterms:created xsi:type="dcterms:W3CDTF">2006-08-16T00:00:00Z</dcterms:created>
  <dcterms:modified xsi:type="dcterms:W3CDTF">2013-12-01T17:49:13Z</dcterms:modified>
</cp:coreProperties>
</file>