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3.xml" ContentType="application/vnd.openxmlformats-officedocument.themeOverride+xml"/>
  <Override PartName="/ppt/notesSlides/notesSlide14.xml" ContentType="application/vnd.openxmlformats-officedocument.presentationml.notesSlide+xml"/>
  <Override PartName="/ppt/theme/themeOverride4.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5.xml" ContentType="application/vnd.openxmlformats-officedocument.themeOverr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theme/themeOverride6.xml" ContentType="application/vnd.openxmlformats-officedocument.themeOverride+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Override7.xml" ContentType="application/vnd.openxmlformats-officedocument.themeOverride+xml"/>
  <Override PartName="/ppt/notesSlides/notesSlide37.xml" ContentType="application/vnd.openxmlformats-officedocument.presentationml.notesSlide+xml"/>
  <Override PartName="/ppt/theme/themeOverride8.xml" ContentType="application/vnd.openxmlformats-officedocument.themeOverride+xml"/>
  <Override PartName="/ppt/tags/tag10.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1.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9.xml" ContentType="application/vnd.openxmlformats-officedocument.themeOverr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 id="2147483720" r:id="rId6"/>
    <p:sldMasterId id="2147483732" r:id="rId7"/>
  </p:sldMasterIdLst>
  <p:notesMasterIdLst>
    <p:notesMasterId r:id="rId57"/>
  </p:notesMasterIdLst>
  <p:sldIdLst>
    <p:sldId id="368" r:id="rId8"/>
    <p:sldId id="369" r:id="rId9"/>
    <p:sldId id="281" r:id="rId10"/>
    <p:sldId id="319" r:id="rId11"/>
    <p:sldId id="370" r:id="rId12"/>
    <p:sldId id="371" r:id="rId13"/>
    <p:sldId id="372" r:id="rId14"/>
    <p:sldId id="318" r:id="rId15"/>
    <p:sldId id="316" r:id="rId16"/>
    <p:sldId id="374" r:id="rId17"/>
    <p:sldId id="373" r:id="rId18"/>
    <p:sldId id="375" r:id="rId19"/>
    <p:sldId id="315" r:id="rId20"/>
    <p:sldId id="317" r:id="rId21"/>
    <p:sldId id="390" r:id="rId22"/>
    <p:sldId id="376" r:id="rId23"/>
    <p:sldId id="343" r:id="rId24"/>
    <p:sldId id="344" r:id="rId25"/>
    <p:sldId id="345" r:id="rId26"/>
    <p:sldId id="346" r:id="rId27"/>
    <p:sldId id="377" r:id="rId28"/>
    <p:sldId id="312" r:id="rId29"/>
    <p:sldId id="321" r:id="rId30"/>
    <p:sldId id="322" r:id="rId31"/>
    <p:sldId id="320" r:id="rId32"/>
    <p:sldId id="336" r:id="rId33"/>
    <p:sldId id="338" r:id="rId34"/>
    <p:sldId id="379" r:id="rId35"/>
    <p:sldId id="339" r:id="rId36"/>
    <p:sldId id="381" r:id="rId37"/>
    <p:sldId id="380" r:id="rId38"/>
    <p:sldId id="341" r:id="rId39"/>
    <p:sldId id="382" r:id="rId40"/>
    <p:sldId id="342" r:id="rId41"/>
    <p:sldId id="378" r:id="rId42"/>
    <p:sldId id="383" r:id="rId43"/>
    <p:sldId id="385" r:id="rId44"/>
    <p:sldId id="384" r:id="rId45"/>
    <p:sldId id="347" r:id="rId46"/>
    <p:sldId id="326" r:id="rId47"/>
    <p:sldId id="329" r:id="rId48"/>
    <p:sldId id="328" r:id="rId49"/>
    <p:sldId id="387" r:id="rId50"/>
    <p:sldId id="337" r:id="rId51"/>
    <p:sldId id="386" r:id="rId52"/>
    <p:sldId id="388" r:id="rId53"/>
    <p:sldId id="309" r:id="rId54"/>
    <p:sldId id="348" r:id="rId55"/>
    <p:sldId id="389"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5" autoAdjust="0"/>
    <p:restoredTop sz="60175" autoAdjust="0"/>
  </p:normalViewPr>
  <p:slideViewPr>
    <p:cSldViewPr>
      <p:cViewPr varScale="1">
        <p:scale>
          <a:sx n="50" d="100"/>
          <a:sy n="50" d="100"/>
        </p:scale>
        <p:origin x="-2026"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AED30D0-7C8A-446D-94CC-72B7D60FA69F}" type="datetimeFigureOut">
              <a:rPr lang="en-US"/>
              <a:pPr>
                <a:defRPr/>
              </a:pPr>
              <a:t>9/18/2013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7A1A706-27C0-463D-B3CD-2486A3B15DA8}" type="slidenum">
              <a:rPr lang="en-US"/>
              <a:pPr>
                <a:defRPr/>
              </a:pPr>
              <a:t>‹#›</a:t>
            </a:fld>
            <a:endParaRPr lang="en-US"/>
          </a:p>
        </p:txBody>
      </p:sp>
    </p:spTree>
    <p:extLst>
      <p:ext uri="{BB962C8B-B14F-4D97-AF65-F5344CB8AC3E}">
        <p14:creationId xmlns:p14="http://schemas.microsoft.com/office/powerpoint/2010/main" val="4012356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64299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I’ve grayed out that first step in this diagram which corresponds to the condensation reaction.</a:t>
            </a:r>
            <a:r>
              <a:rPr lang="en-US" baseline="0" dirty="0" smtClean="0"/>
              <a:t>  We now have this di-</a:t>
            </a:r>
            <a:r>
              <a:rPr lang="en-US" baseline="0" dirty="0" err="1" smtClean="0"/>
              <a:t>keto</a:t>
            </a:r>
            <a:r>
              <a:rPr lang="en-US" baseline="0" dirty="0" smtClean="0"/>
              <a:t> </a:t>
            </a:r>
            <a:r>
              <a:rPr lang="en-US" baseline="0" dirty="0" err="1" smtClean="0"/>
              <a:t>thioester</a:t>
            </a:r>
            <a:r>
              <a:rPr lang="en-US" baseline="0" dirty="0" smtClean="0"/>
              <a:t> linked to the acyl carrier protein.  The fatty acid synthase now reduces this intermediate to the alcohol, eliminates water to make the alkene, and then reduces again to make the fully saturated alkyl chain.</a:t>
            </a:r>
            <a:endParaRPr lang="en-US" dirty="0" smtClean="0"/>
          </a:p>
        </p:txBody>
      </p:sp>
      <p:sp>
        <p:nvSpPr>
          <p:cNvPr id="4" name="Slide Number Placeholder 3"/>
          <p:cNvSpPr>
            <a:spLocks noGrp="1"/>
          </p:cNvSpPr>
          <p:nvPr>
            <p:ph type="sldNum" sz="quarter" idx="5"/>
          </p:nvPr>
        </p:nvSpPr>
        <p:spPr/>
        <p:txBody>
          <a:bodyPr/>
          <a:lstStyle/>
          <a:p>
            <a:pPr>
              <a:defRPr/>
            </a:pPr>
            <a:fld id="{F6AD9B5D-C446-4719-AA8A-035073DD24F7}"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Each one of these condensation, reduction, elimination, and alkene</a:t>
            </a:r>
            <a:r>
              <a:rPr lang="en-US" baseline="0" dirty="0" smtClean="0"/>
              <a:t> reduction steps occurs within a different domain of the </a:t>
            </a:r>
            <a:r>
              <a:rPr lang="en-US" baseline="0" dirty="0" err="1" smtClean="0"/>
              <a:t>megasynthase</a:t>
            </a:r>
            <a:r>
              <a:rPr lang="en-US" baseline="0" dirty="0" smtClean="0"/>
              <a:t>.  Once the cycle is complete, the growing chain remains attached to the ACP and can begin another round of elongation.</a:t>
            </a:r>
            <a:endParaRPr lang="en-US" dirty="0" smtClean="0"/>
          </a:p>
        </p:txBody>
      </p:sp>
      <p:sp>
        <p:nvSpPr>
          <p:cNvPr id="4" name="Slide Number Placeholder 3"/>
          <p:cNvSpPr>
            <a:spLocks noGrp="1"/>
          </p:cNvSpPr>
          <p:nvPr>
            <p:ph type="sldNum" sz="quarter" idx="5"/>
          </p:nvPr>
        </p:nvSpPr>
        <p:spPr/>
        <p:txBody>
          <a:bodyPr/>
          <a:lstStyle/>
          <a:p>
            <a:pPr>
              <a:defRPr/>
            </a:pPr>
            <a:fld id="{F6AD9B5D-C446-4719-AA8A-035073DD24F7}"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class of fatty acid-derived</a:t>
            </a:r>
            <a:r>
              <a:rPr lang="en-US" baseline="0" dirty="0" smtClean="0"/>
              <a:t> metabolites includes most membrane lipids, prostaglandins, and insect pheromones. If the synthase performs every reduction step in its cycle for each </a:t>
            </a:r>
            <a:r>
              <a:rPr lang="en-US" baseline="0" dirty="0" err="1" smtClean="0"/>
              <a:t>malonate</a:t>
            </a:r>
            <a:r>
              <a:rPr lang="en-US" baseline="0" dirty="0" smtClean="0"/>
              <a:t> it adds, the result is a fully-saturated alkyl chain such as </a:t>
            </a:r>
            <a:r>
              <a:rPr lang="en-US" baseline="0" dirty="0" err="1" smtClean="0"/>
              <a:t>Palmitic</a:t>
            </a:r>
            <a:r>
              <a:rPr lang="en-US" baseline="0" dirty="0" smtClean="0"/>
              <a:t> acid shown here. Those intermediates can be released as free acids or CoA derivatives.  At this step of biosynthesis, we can black-box the fatty acid synthase because our fatty acids are no longer associated with the synthase.  A large number of lipid variants operate by tailoring of this complete fatty acid chain.  Here, the insect pheromone </a:t>
            </a:r>
            <a:r>
              <a:rPr lang="en-US" baseline="0" dirty="0" err="1" smtClean="0"/>
              <a:t>bombykol</a:t>
            </a:r>
            <a:r>
              <a:rPr lang="en-US" baseline="0" dirty="0" smtClean="0"/>
              <a:t> is biosynthesized by two rounds of oxidation to double bonds followed by reduction of the </a:t>
            </a:r>
            <a:r>
              <a:rPr lang="en-US" baseline="0" dirty="0" err="1" smtClean="0"/>
              <a:t>thioester</a:t>
            </a:r>
            <a:r>
              <a:rPr lang="en-US" baseline="0" dirty="0" smtClean="0"/>
              <a:t> to a free hydroxyl group.  This process of modifying a molecule after it has left some type of </a:t>
            </a:r>
            <a:r>
              <a:rPr lang="en-US" baseline="0" dirty="0" err="1" smtClean="0"/>
              <a:t>megasynthase</a:t>
            </a:r>
            <a:r>
              <a:rPr lang="en-US" baseline="0" dirty="0" smtClean="0"/>
              <a:t> is called a ‘tailoring’ reaction.  The logic of allowed reactions for tailoring is no different than any other case involving </a:t>
            </a:r>
            <a:r>
              <a:rPr lang="en-US" baseline="0" dirty="0" err="1" smtClean="0"/>
              <a:t>monofunctional</a:t>
            </a:r>
            <a:r>
              <a:rPr lang="en-US" baseline="0" dirty="0" smtClean="0"/>
              <a:t> enzymes, thus we do not need to consider it as a separate subject.</a:t>
            </a:r>
          </a:p>
          <a:p>
            <a:r>
              <a:rPr lang="en-US" baseline="0" dirty="0" smtClean="0"/>
              <a:t>*click*</a:t>
            </a:r>
          </a:p>
          <a:p>
            <a:r>
              <a:rPr lang="en-US" baseline="0" dirty="0" smtClean="0"/>
              <a:t>However, there are other types of things that can happen that do not allow you to black-box fatty acid biosynthesis. Here, the amino acid isoleucine is converted to a CoA </a:t>
            </a:r>
            <a:r>
              <a:rPr lang="en-US" baseline="0" dirty="0" err="1" smtClean="0"/>
              <a:t>thioester</a:t>
            </a:r>
            <a:r>
              <a:rPr lang="en-US" baseline="0" dirty="0" smtClean="0"/>
              <a:t> which replaces </a:t>
            </a:r>
            <a:r>
              <a:rPr lang="en-US" baseline="0" dirty="0" err="1" smtClean="0"/>
              <a:t>acetyl-coa</a:t>
            </a:r>
            <a:r>
              <a:rPr lang="en-US" baseline="0" dirty="0" smtClean="0"/>
              <a:t> as the initiating unit for a synthase.  The resulting product has a branched structure at the end.</a:t>
            </a:r>
            <a:endParaRPr lang="en-US" dirty="0" smtClean="0"/>
          </a:p>
        </p:txBody>
      </p:sp>
      <p:sp>
        <p:nvSpPr>
          <p:cNvPr id="4" name="Slide Number Placeholder 3"/>
          <p:cNvSpPr>
            <a:spLocks noGrp="1"/>
          </p:cNvSpPr>
          <p:nvPr>
            <p:ph type="sldNum" sz="quarter" idx="5"/>
          </p:nvPr>
        </p:nvSpPr>
        <p:spPr/>
        <p:txBody>
          <a:bodyPr/>
          <a:lstStyle/>
          <a:p>
            <a:pPr>
              <a:defRPr/>
            </a:pPr>
            <a:fld id="{CF06D082-9516-4F6E-B286-60CA4D69888A}"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Still other lipid biosynthesis pathways involve intervention while</a:t>
            </a:r>
            <a:r>
              <a:rPr lang="en-US" baseline="0" dirty="0" smtClean="0"/>
              <a:t> the fatty acid is under construction, or tailoring steps may be performed while the substrate is still covalently attached to the synthase. In this example of </a:t>
            </a:r>
            <a:r>
              <a:rPr lang="en-US" baseline="0" dirty="0" err="1" smtClean="0"/>
              <a:t>anacardic</a:t>
            </a:r>
            <a:r>
              <a:rPr lang="en-US" baseline="0" dirty="0" smtClean="0"/>
              <a:t> acid biosynthesis, a series of atypical modifications happens while the fatty acid is attached to the enzyme.  Additionally, the system begins with loading of complete fatty acids.  Thus, this pathway breaks the simple </a:t>
            </a:r>
            <a:r>
              <a:rPr lang="en-US" baseline="0" dirty="0" err="1" smtClean="0"/>
              <a:t>monofunctional</a:t>
            </a:r>
            <a:r>
              <a:rPr lang="en-US" baseline="0" dirty="0" smtClean="0"/>
              <a:t> model in complicated ways.  It is not always clear whether a pathway involves soluble intermediate or not, and this is particularly true for fatty acid-based secondary metabolites.</a:t>
            </a:r>
            <a:endParaRPr lang="en-US" dirty="0" smtClean="0"/>
          </a:p>
        </p:txBody>
      </p:sp>
      <p:sp>
        <p:nvSpPr>
          <p:cNvPr id="4" name="Slide Number Placeholder 3"/>
          <p:cNvSpPr>
            <a:spLocks noGrp="1"/>
          </p:cNvSpPr>
          <p:nvPr>
            <p:ph type="sldNum" sz="quarter" idx="5"/>
          </p:nvPr>
        </p:nvSpPr>
        <p:spPr/>
        <p:txBody>
          <a:bodyPr/>
          <a:lstStyle/>
          <a:p>
            <a:pPr>
              <a:defRPr/>
            </a:pPr>
            <a:fld id="{F5C352BE-18F5-48A5-94CD-2D485250B214}"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A83B14-157C-4B1F-9044-9A74752FDE46}"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030560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3 classes of </a:t>
            </a:r>
            <a:r>
              <a:rPr lang="en-US" dirty="0" err="1" smtClean="0"/>
              <a:t>Polyketides</a:t>
            </a:r>
            <a:r>
              <a:rPr lang="en-US" dirty="0" smtClean="0"/>
              <a:t>.  The simplest to describe </a:t>
            </a:r>
            <a:r>
              <a:rPr lang="en-US" baseline="0" dirty="0" smtClean="0"/>
              <a:t>are the Type II.</a:t>
            </a:r>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564299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most obvious</a:t>
            </a:r>
            <a:r>
              <a:rPr lang="en-US" baseline="0" dirty="0" smtClean="0"/>
              <a:t> characteristic of this class is a large carbon skeleton with several fused rings. Many antibiotics, such as tetracycline are within this class.</a:t>
            </a:r>
            <a:endParaRPr lang="en-US" dirty="0" smtClean="0"/>
          </a:p>
        </p:txBody>
      </p:sp>
      <p:sp>
        <p:nvSpPr>
          <p:cNvPr id="4" name="Slide Number Placeholder 3"/>
          <p:cNvSpPr>
            <a:spLocks noGrp="1"/>
          </p:cNvSpPr>
          <p:nvPr>
            <p:ph type="sldNum" sz="quarter" idx="5"/>
          </p:nvPr>
        </p:nvSpPr>
        <p:spPr/>
        <p:txBody>
          <a:bodyPr/>
          <a:lstStyle/>
          <a:p>
            <a:pPr>
              <a:defRPr/>
            </a:pPr>
            <a:fld id="{7E591C95-9939-4E2C-859A-F33372F303D6}"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Type II </a:t>
            </a:r>
            <a:r>
              <a:rPr lang="en-US" dirty="0" err="1" smtClean="0"/>
              <a:t>polyketides</a:t>
            </a:r>
            <a:r>
              <a:rPr lang="en-US" dirty="0" smtClean="0"/>
              <a:t> behave</a:t>
            </a:r>
            <a:r>
              <a:rPr lang="en-US" baseline="0" dirty="0" smtClean="0"/>
              <a:t> much like the simple fatty acid synthase system.  Nothing special happens coincident with polymerization of the </a:t>
            </a:r>
            <a:r>
              <a:rPr lang="en-US" baseline="0" dirty="0" err="1" smtClean="0"/>
              <a:t>polyketide</a:t>
            </a:r>
            <a:r>
              <a:rPr lang="en-US" baseline="0" dirty="0" smtClean="0"/>
              <a:t>.  An acetyl-CoA and many </a:t>
            </a:r>
            <a:r>
              <a:rPr lang="en-US" baseline="0" dirty="0" err="1" smtClean="0"/>
              <a:t>malonyl</a:t>
            </a:r>
            <a:r>
              <a:rPr lang="en-US" baseline="0" dirty="0" smtClean="0"/>
              <a:t>-CoA molecules go in, and a simple polymer comes out that contains many ketones as a soluble intermediate.</a:t>
            </a:r>
            <a:endParaRPr lang="en-US" dirty="0" smtClean="0"/>
          </a:p>
        </p:txBody>
      </p:sp>
      <p:sp>
        <p:nvSpPr>
          <p:cNvPr id="4" name="Slide Number Placeholder 3"/>
          <p:cNvSpPr>
            <a:spLocks noGrp="1"/>
          </p:cNvSpPr>
          <p:nvPr>
            <p:ph type="sldNum" sz="quarter" idx="5"/>
          </p:nvPr>
        </p:nvSpPr>
        <p:spPr/>
        <p:txBody>
          <a:bodyPr/>
          <a:lstStyle/>
          <a:p>
            <a:pPr>
              <a:defRPr/>
            </a:pPr>
            <a:fld id="{38302AB6-8B7A-4DB9-9E0B-CDE2FAC3CDC9}"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reaction catalyzed by a </a:t>
            </a:r>
            <a:r>
              <a:rPr lang="en-US" dirty="0" err="1" smtClean="0"/>
              <a:t>polyketide</a:t>
            </a:r>
            <a:r>
              <a:rPr lang="en-US" dirty="0" smtClean="0"/>
              <a:t> synthase is the same one we saw before with fatty acid synthase.  It</a:t>
            </a:r>
            <a:r>
              <a:rPr lang="en-US" baseline="0" dirty="0" smtClean="0"/>
              <a:t> begins with the initiating unit on the enzyme, it loads a </a:t>
            </a:r>
            <a:r>
              <a:rPr lang="en-US" baseline="0" dirty="0" err="1" smtClean="0"/>
              <a:t>malonate</a:t>
            </a:r>
            <a:r>
              <a:rPr lang="en-US" baseline="0" dirty="0" smtClean="0"/>
              <a:t>, the </a:t>
            </a:r>
            <a:r>
              <a:rPr lang="en-US" baseline="0" dirty="0" err="1" smtClean="0"/>
              <a:t>malonate</a:t>
            </a:r>
            <a:r>
              <a:rPr lang="en-US" baseline="0" dirty="0" smtClean="0"/>
              <a:t> is </a:t>
            </a:r>
            <a:r>
              <a:rPr lang="en-US" baseline="0" dirty="0" err="1" smtClean="0"/>
              <a:t>decarboxylated</a:t>
            </a:r>
            <a:r>
              <a:rPr lang="en-US" baseline="0" dirty="0" smtClean="0"/>
              <a:t> to the </a:t>
            </a:r>
            <a:r>
              <a:rPr lang="en-US" baseline="0" dirty="0" err="1" smtClean="0"/>
              <a:t>enolate</a:t>
            </a:r>
            <a:r>
              <a:rPr lang="en-US" baseline="0" dirty="0" smtClean="0"/>
              <a:t>, and the </a:t>
            </a:r>
            <a:r>
              <a:rPr lang="en-US" baseline="0" dirty="0" err="1" smtClean="0"/>
              <a:t>enolate</a:t>
            </a:r>
            <a:r>
              <a:rPr lang="en-US" baseline="0" dirty="0" smtClean="0"/>
              <a:t> attacks the growing polymer chain.  Like FAS, the </a:t>
            </a:r>
            <a:r>
              <a:rPr lang="en-US" baseline="0" dirty="0" err="1" smtClean="0"/>
              <a:t>polyketide</a:t>
            </a:r>
            <a:r>
              <a:rPr lang="en-US" baseline="0" dirty="0" smtClean="0"/>
              <a:t> synthase cycles a growing polymer chain through multiple rounds of polymerization using the same domains over and over resulting in a repetitive polymer.  In the end, that polymer is released from the synthase.</a:t>
            </a:r>
            <a:endParaRPr lang="en-US" dirty="0" smtClean="0"/>
          </a:p>
        </p:txBody>
      </p:sp>
      <p:sp>
        <p:nvSpPr>
          <p:cNvPr id="4" name="Slide Number Placeholder 3"/>
          <p:cNvSpPr>
            <a:spLocks noGrp="1"/>
          </p:cNvSpPr>
          <p:nvPr>
            <p:ph type="sldNum" sz="quarter" idx="5"/>
          </p:nvPr>
        </p:nvSpPr>
        <p:spPr/>
        <p:txBody>
          <a:bodyPr/>
          <a:lstStyle/>
          <a:p>
            <a:pPr>
              <a:defRPr/>
            </a:pPr>
            <a:fld id="{1F111BF3-230A-45EF-BFB7-9DCCC6C386E4}"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rest of type II </a:t>
            </a:r>
            <a:r>
              <a:rPr lang="en-US" dirty="0" err="1" smtClean="0"/>
              <a:t>polyketide</a:t>
            </a:r>
            <a:r>
              <a:rPr lang="en-US" dirty="0" smtClean="0"/>
              <a:t> </a:t>
            </a:r>
            <a:r>
              <a:rPr lang="en-US" dirty="0" err="1" smtClean="0"/>
              <a:t>biosythesis</a:t>
            </a:r>
            <a:r>
              <a:rPr lang="en-US" baseline="0" dirty="0" smtClean="0"/>
              <a:t> is about tailoring. A molecule with this many closely-spaced ketones is a highly-reactive molecule.  The ketone is both a highly reactive nucleophile on each alpha carbon, and also a highly reactive electrophile on each carbonyl carbon.  Thus, a molecule like this is primed to undergo </a:t>
            </a:r>
            <a:r>
              <a:rPr lang="en-US" baseline="0" dirty="0" err="1" smtClean="0"/>
              <a:t>intramolecular</a:t>
            </a:r>
            <a:r>
              <a:rPr lang="en-US" baseline="0" dirty="0" smtClean="0"/>
              <a:t> reactions.  Hence, many of these tailoring steps involve the closure of rings and further oxidation steps.  In this regard, type II </a:t>
            </a:r>
            <a:r>
              <a:rPr lang="en-US" baseline="0" dirty="0" err="1" smtClean="0"/>
              <a:t>biosyntheses</a:t>
            </a:r>
            <a:r>
              <a:rPr lang="en-US" baseline="0" dirty="0" smtClean="0"/>
              <a:t> are similar to </a:t>
            </a:r>
            <a:r>
              <a:rPr lang="en-US" baseline="0" dirty="0" err="1" smtClean="0"/>
              <a:t>terpenoid</a:t>
            </a:r>
            <a:r>
              <a:rPr lang="en-US" baseline="0" dirty="0" smtClean="0"/>
              <a:t> pathways.  Though the chemistry is unrelated, the downstream steps are very similar for the two types of pathway.  First a highly-reactive intermediate is generated, and then </a:t>
            </a:r>
            <a:r>
              <a:rPr lang="en-US" baseline="0" dirty="0" err="1" smtClean="0"/>
              <a:t>cyclases</a:t>
            </a:r>
            <a:r>
              <a:rPr lang="en-US" baseline="0" dirty="0" smtClean="0"/>
              <a:t> cause </a:t>
            </a:r>
            <a:r>
              <a:rPr lang="en-US" baseline="0" dirty="0" err="1" smtClean="0"/>
              <a:t>intramolecular</a:t>
            </a:r>
            <a:r>
              <a:rPr lang="en-US" baseline="0" dirty="0" smtClean="0"/>
              <a:t> reactions to occur forming rings.  Those structures are then oxidized at various places and often decorated further with sugars, methyl groups, and so forth.</a:t>
            </a:r>
            <a:endParaRPr lang="en-US" dirty="0" smtClean="0"/>
          </a:p>
        </p:txBody>
      </p:sp>
      <p:sp>
        <p:nvSpPr>
          <p:cNvPr id="4" name="Slide Number Placeholder 3"/>
          <p:cNvSpPr>
            <a:spLocks noGrp="1"/>
          </p:cNvSpPr>
          <p:nvPr>
            <p:ph type="sldNum" sz="quarter" idx="5"/>
          </p:nvPr>
        </p:nvSpPr>
        <p:spPr/>
        <p:txBody>
          <a:bodyPr/>
          <a:lstStyle/>
          <a:p>
            <a:pPr>
              <a:defRPr/>
            </a:pPr>
            <a:fld id="{029844D5-C337-4813-8C1C-1B9309FCEEBD}"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Ribosomes, Fatty Acids, </a:t>
            </a:r>
            <a:r>
              <a:rPr lang="en-US" dirty="0" err="1" smtClean="0"/>
              <a:t>Polyketides</a:t>
            </a:r>
            <a:r>
              <a:rPr lang="en-US" dirty="0" smtClean="0"/>
              <a:t>, Non-ribosomal Peptides, and polymeric carbohydrates all</a:t>
            </a:r>
            <a:r>
              <a:rPr lang="en-US" baseline="0" dirty="0" smtClean="0"/>
              <a:t> share a common property that they involve enzymes that perform multiple chemical reactions during each round of substrate binding.  This poses challenges and opportunities for genetically encoding these biomolecules.</a:t>
            </a:r>
            <a:endParaRPr lang="en-US" dirty="0" smtClean="0"/>
          </a:p>
        </p:txBody>
      </p:sp>
      <p:sp>
        <p:nvSpPr>
          <p:cNvPr id="4" name="Slide Number Placeholder 3"/>
          <p:cNvSpPr>
            <a:spLocks noGrp="1"/>
          </p:cNvSpPr>
          <p:nvPr>
            <p:ph type="sldNum" sz="quarter" idx="5"/>
          </p:nvPr>
        </p:nvSpPr>
        <p:spPr/>
        <p:txBody>
          <a:bodyPr/>
          <a:lstStyle/>
          <a:p>
            <a:pPr>
              <a:defRPr/>
            </a:pPr>
            <a:fld id="{05AA2076-A21D-4244-A6CD-6700704EE403}"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people speak of </a:t>
            </a:r>
            <a:r>
              <a:rPr lang="en-US" dirty="0" err="1" smtClean="0"/>
              <a:t>polyketides</a:t>
            </a:r>
            <a:r>
              <a:rPr lang="en-US" dirty="0" smtClean="0"/>
              <a:t>, they most often are</a:t>
            </a:r>
            <a:r>
              <a:rPr lang="en-US" baseline="0" dirty="0" smtClean="0"/>
              <a:t> talking about Type I </a:t>
            </a:r>
            <a:r>
              <a:rPr lang="en-US" baseline="0" dirty="0" err="1" smtClean="0"/>
              <a:t>polyketides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564299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aseline="0" dirty="0" smtClean="0"/>
              <a:t>The class is typified by very long carbon chains that are mostly linear.  Unlike the Type II’s, there will be no large highly-reactive soluble intermediate.  Instead, the type I’s ‘finish’ each elongation step while it is on the </a:t>
            </a:r>
            <a:r>
              <a:rPr lang="en-US" baseline="0" dirty="0" err="1" smtClean="0"/>
              <a:t>megasynthase</a:t>
            </a:r>
            <a:r>
              <a:rPr lang="en-US" baseline="0" dirty="0" smtClean="0"/>
              <a:t>.  Each two-carbon unit can be finished in one of several forms that include *click* alcohols of different chirality, *click* </a:t>
            </a:r>
            <a:r>
              <a:rPr lang="en-US" baseline="0" dirty="0" err="1" smtClean="0"/>
              <a:t>olephins</a:t>
            </a:r>
            <a:r>
              <a:rPr lang="en-US" baseline="0" dirty="0" smtClean="0"/>
              <a:t>, and *click* methyl groups.</a:t>
            </a:r>
            <a:endParaRPr lang="en-US" dirty="0" smtClean="0"/>
          </a:p>
        </p:txBody>
      </p:sp>
      <p:sp>
        <p:nvSpPr>
          <p:cNvPr id="4" name="Slide Number Placeholder 3"/>
          <p:cNvSpPr>
            <a:spLocks noGrp="1"/>
          </p:cNvSpPr>
          <p:nvPr>
            <p:ph type="sldNum" sz="quarter" idx="5"/>
          </p:nvPr>
        </p:nvSpPr>
        <p:spPr/>
        <p:txBody>
          <a:bodyPr/>
          <a:lstStyle/>
          <a:p>
            <a:pPr>
              <a:defRPr/>
            </a:pPr>
            <a:fld id="{3DE1612E-6E79-48A1-A76B-E8A8371040B8}"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‘black</a:t>
            </a:r>
            <a:r>
              <a:rPr lang="en-US" baseline="0" dirty="0" smtClean="0"/>
              <a:t> box’ description of the Type I PKS is an enzyme that inputs a list of carboxylic acid and </a:t>
            </a:r>
            <a:r>
              <a:rPr lang="en-US" baseline="0" dirty="0" err="1" smtClean="0"/>
              <a:t>malonyl-coa</a:t>
            </a:r>
            <a:r>
              <a:rPr lang="en-US" baseline="0" dirty="0" smtClean="0"/>
              <a:t> derivatives and outputs an elaborately structured carbon moiety.</a:t>
            </a:r>
            <a:endParaRPr lang="en-US" dirty="0" smtClean="0"/>
          </a:p>
        </p:txBody>
      </p:sp>
      <p:sp>
        <p:nvSpPr>
          <p:cNvPr id="4" name="Slide Number Placeholder 3"/>
          <p:cNvSpPr>
            <a:spLocks noGrp="1"/>
          </p:cNvSpPr>
          <p:nvPr>
            <p:ph type="sldNum" sz="quarter" idx="5"/>
          </p:nvPr>
        </p:nvSpPr>
        <p:spPr/>
        <p:txBody>
          <a:bodyPr/>
          <a:lstStyle/>
          <a:p>
            <a:pPr>
              <a:defRPr/>
            </a:pPr>
            <a:fld id="{2D6FAFB6-970D-4A4A-8E3F-050AC0E6C124}" type="slidenum">
              <a:rPr lang="en-US" smtClean="0"/>
              <a:pPr>
                <a:defRPr/>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 great many *click* starter units can be used.  They all need to be</a:t>
            </a:r>
            <a:r>
              <a:rPr lang="en-US" baseline="0" dirty="0" smtClean="0"/>
              <a:t> CoA </a:t>
            </a:r>
            <a:r>
              <a:rPr lang="en-US" baseline="0" dirty="0" err="1" smtClean="0"/>
              <a:t>thioesters</a:t>
            </a:r>
            <a:r>
              <a:rPr lang="en-US" baseline="0" dirty="0" smtClean="0"/>
              <a:t>, but that is the only chemical requirement.  It is common to have unusual and large starter units for type I </a:t>
            </a:r>
            <a:r>
              <a:rPr lang="en-US" baseline="0" dirty="0" err="1" smtClean="0"/>
              <a:t>biosyntheses</a:t>
            </a:r>
            <a:r>
              <a:rPr lang="en-US" baseline="0" dirty="0" smtClean="0"/>
              <a:t>.  There is similarly some diversity around the choice of *click* extension units.  The most common ones are </a:t>
            </a:r>
            <a:r>
              <a:rPr lang="en-US" baseline="0" dirty="0" err="1" smtClean="0"/>
              <a:t>Malonyl</a:t>
            </a:r>
            <a:r>
              <a:rPr lang="en-US" baseline="0" dirty="0" smtClean="0"/>
              <a:t>-CoA and its methylated derivative methyl </a:t>
            </a:r>
            <a:r>
              <a:rPr lang="en-US" baseline="0" dirty="0" err="1" smtClean="0"/>
              <a:t>malonyl-coa</a:t>
            </a:r>
            <a:r>
              <a:rPr lang="en-US" baseline="0" dirty="0" smtClean="0"/>
              <a:t>.  However, others including </a:t>
            </a:r>
            <a:r>
              <a:rPr lang="en-US" baseline="0" dirty="0" err="1" smtClean="0"/>
              <a:t>olephins</a:t>
            </a:r>
            <a:r>
              <a:rPr lang="en-US" baseline="0" dirty="0" smtClean="0"/>
              <a:t>, amines, ethyl groups, and chlorines are sometimes observed.</a:t>
            </a:r>
            <a:endParaRPr lang="en-US" dirty="0" smtClean="0"/>
          </a:p>
        </p:txBody>
      </p:sp>
      <p:sp>
        <p:nvSpPr>
          <p:cNvPr id="4" name="Slide Number Placeholder 3"/>
          <p:cNvSpPr>
            <a:spLocks noGrp="1"/>
          </p:cNvSpPr>
          <p:nvPr>
            <p:ph type="sldNum" sz="quarter" idx="5"/>
          </p:nvPr>
        </p:nvSpPr>
        <p:spPr/>
        <p:txBody>
          <a:bodyPr/>
          <a:lstStyle/>
          <a:p>
            <a:pPr>
              <a:defRPr/>
            </a:pPr>
            <a:fld id="{B4D8AB3B-83A0-46CC-8C18-8655B4DD7D67}"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Here we have an example of a PKS that illustrates many of the diverse</a:t>
            </a:r>
            <a:r>
              <a:rPr lang="en-US" baseline="0" dirty="0" smtClean="0"/>
              <a:t> features of the class.  First off, there is no cycling of intermediates in a type I PKS like there was in fatty acid and Type II PK biosynthesis.  Each elongation step will be handled by a dedicated module of the synthase.  *click* Here you see 6 of these modules.  At the *click* primary sequence level, these modules do not necessarily correlate with polypeptides.  This entire </a:t>
            </a:r>
            <a:r>
              <a:rPr lang="en-US" baseline="0" dirty="0" err="1" smtClean="0"/>
              <a:t>megasynthase</a:t>
            </a:r>
            <a:r>
              <a:rPr lang="en-US" baseline="0" dirty="0" smtClean="0"/>
              <a:t> is composed of 4 genes that do not correlate with the module boundaries. So, we have one level of organization called “modules” that correlate with the addition of one </a:t>
            </a:r>
            <a:r>
              <a:rPr lang="en-US" baseline="0" dirty="0" err="1" smtClean="0"/>
              <a:t>malonate</a:t>
            </a:r>
            <a:r>
              <a:rPr lang="en-US" baseline="0" dirty="0" smtClean="0"/>
              <a:t> unit.  *click* Within each one of these modules, there is another level of organization of “domains” that each perform a specific step in the condensation and modification of each added monomer.</a:t>
            </a:r>
            <a:endParaRPr lang="en-US" dirty="0" smtClean="0"/>
          </a:p>
        </p:txBody>
      </p:sp>
      <p:sp>
        <p:nvSpPr>
          <p:cNvPr id="4" name="Slide Number Placeholder 3"/>
          <p:cNvSpPr>
            <a:spLocks noGrp="1"/>
          </p:cNvSpPr>
          <p:nvPr>
            <p:ph type="sldNum" sz="quarter" idx="5"/>
          </p:nvPr>
        </p:nvSpPr>
        <p:spPr/>
        <p:txBody>
          <a:bodyPr/>
          <a:lstStyle/>
          <a:p>
            <a:pPr>
              <a:defRPr/>
            </a:pPr>
            <a:fld id="{641D50E4-9735-49F9-AE0C-DA1DDAC3B02B}" type="slidenum">
              <a:rPr lang="en-US" smtClean="0"/>
              <a:pPr>
                <a:defRPr/>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Each</a:t>
            </a:r>
            <a:r>
              <a:rPr lang="en-US" baseline="0" dirty="0" smtClean="0"/>
              <a:t> elongation module encodes an Acyl Carrier Protein, or ACP, domain which is how the growing chain is attached to the </a:t>
            </a:r>
            <a:r>
              <a:rPr lang="en-US" baseline="0" dirty="0" err="1" smtClean="0"/>
              <a:t>megasynthase</a:t>
            </a:r>
            <a:r>
              <a:rPr lang="en-US" baseline="0" dirty="0" smtClean="0"/>
              <a:t>.  Each ACP is modified with a </a:t>
            </a:r>
            <a:r>
              <a:rPr lang="en-US" baseline="0" dirty="0" err="1" smtClean="0"/>
              <a:t>phospho-pantetheine</a:t>
            </a:r>
            <a:r>
              <a:rPr lang="en-US" baseline="0" dirty="0" smtClean="0"/>
              <a:t> linker which provides the </a:t>
            </a:r>
            <a:r>
              <a:rPr lang="en-US" baseline="0" dirty="0" err="1" smtClean="0"/>
              <a:t>thiol</a:t>
            </a:r>
            <a:r>
              <a:rPr lang="en-US" baseline="0" dirty="0" smtClean="0"/>
              <a:t> which attaches to the growing chain as a </a:t>
            </a:r>
            <a:r>
              <a:rPr lang="en-US" baseline="0" dirty="0" err="1" smtClean="0"/>
              <a:t>thioester</a:t>
            </a:r>
            <a:r>
              <a:rPr lang="en-US" baseline="0" dirty="0" smtClean="0"/>
              <a:t>.</a:t>
            </a:r>
            <a:endParaRPr lang="en-US" dirty="0" smtClean="0"/>
          </a:p>
        </p:txBody>
      </p:sp>
      <p:sp>
        <p:nvSpPr>
          <p:cNvPr id="4" name="Slide Number Placeholder 3"/>
          <p:cNvSpPr>
            <a:spLocks noGrp="1"/>
          </p:cNvSpPr>
          <p:nvPr>
            <p:ph type="sldNum" sz="quarter" idx="5"/>
          </p:nvPr>
        </p:nvSpPr>
        <p:spPr/>
        <p:txBody>
          <a:bodyPr/>
          <a:lstStyle/>
          <a:p>
            <a:pPr>
              <a:defRPr/>
            </a:pPr>
            <a:fld id="{D7697C04-80A2-488A-9AEB-914543261E45}" type="slidenum">
              <a:rPr lang="en-US" smtClean="0"/>
              <a:pPr>
                <a:defRPr/>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Each domain also has a </a:t>
            </a:r>
            <a:r>
              <a:rPr lang="en-US" dirty="0" err="1" smtClean="0"/>
              <a:t>Ketosynthase</a:t>
            </a:r>
            <a:r>
              <a:rPr lang="en-US" dirty="0" smtClean="0"/>
              <a:t> (or KS) domain.  The</a:t>
            </a:r>
            <a:r>
              <a:rPr lang="en-US" baseline="0" dirty="0" smtClean="0"/>
              <a:t> KS </a:t>
            </a:r>
            <a:r>
              <a:rPr lang="en-US" dirty="0" smtClean="0"/>
              <a:t>selects the </a:t>
            </a:r>
            <a:r>
              <a:rPr lang="en-US" dirty="0" err="1" smtClean="0"/>
              <a:t>malonyl-coA</a:t>
            </a:r>
            <a:r>
              <a:rPr lang="en-US" dirty="0" smtClean="0"/>
              <a:t> derivative and attaches</a:t>
            </a:r>
            <a:r>
              <a:rPr lang="en-US" baseline="0" dirty="0" smtClean="0"/>
              <a:t> it to the ACP.  It also catalyzes the condensation reaction between the growing chain and its chosen </a:t>
            </a:r>
            <a:r>
              <a:rPr lang="en-US" baseline="0" dirty="0" err="1" smtClean="0"/>
              <a:t>malonate</a:t>
            </a:r>
            <a:r>
              <a:rPr lang="en-US" baseline="0" dirty="0" smtClean="0"/>
              <a:t>.</a:t>
            </a:r>
            <a:endParaRPr lang="en-US" dirty="0" smtClean="0"/>
          </a:p>
        </p:txBody>
      </p:sp>
      <p:sp>
        <p:nvSpPr>
          <p:cNvPr id="4" name="Slide Number Placeholder 3"/>
          <p:cNvSpPr>
            <a:spLocks noGrp="1"/>
          </p:cNvSpPr>
          <p:nvPr>
            <p:ph type="sldNum" sz="quarter" idx="5"/>
          </p:nvPr>
        </p:nvSpPr>
        <p:spPr/>
        <p:txBody>
          <a:bodyPr/>
          <a:lstStyle/>
          <a:p>
            <a:pPr>
              <a:defRPr/>
            </a:pPr>
            <a:fld id="{984CE953-97C3-4B42-B9F7-731AA5BFA2F8}" type="slidenum">
              <a:rPr lang="en-US" smtClean="0"/>
              <a:pPr>
                <a:defRPr/>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Note</a:t>
            </a:r>
            <a:r>
              <a:rPr lang="en-US" baseline="0" dirty="0" smtClean="0"/>
              <a:t> that we are doing the exact same chemistry we did before with Fatty acid synthase, and with just a KS and an ACP domain, we’d get to *click* this alpha-</a:t>
            </a:r>
            <a:r>
              <a:rPr lang="en-US" baseline="0" dirty="0" err="1" smtClean="0"/>
              <a:t>keto</a:t>
            </a:r>
            <a:r>
              <a:rPr lang="en-US" baseline="0" dirty="0" smtClean="0"/>
              <a:t> molecule.  If we were to proceed with a fatty acid-like synthesis, the next step would be to reduce the ketone with NADPH.</a:t>
            </a:r>
            <a:endParaRPr lang="en-US" dirty="0" smtClean="0"/>
          </a:p>
        </p:txBody>
      </p:sp>
      <p:sp>
        <p:nvSpPr>
          <p:cNvPr id="4" name="Slide Number Placeholder 3"/>
          <p:cNvSpPr>
            <a:spLocks noGrp="1"/>
          </p:cNvSpPr>
          <p:nvPr>
            <p:ph type="sldNum" sz="quarter" idx="5"/>
          </p:nvPr>
        </p:nvSpPr>
        <p:spPr/>
        <p:txBody>
          <a:bodyPr/>
          <a:lstStyle/>
          <a:p>
            <a:pPr>
              <a:defRPr/>
            </a:pPr>
            <a:fld id="{53ABCB5A-D90F-408A-841C-7A112A6FA616}" type="slidenum">
              <a:rPr lang="en-US" smtClean="0"/>
              <a:pPr>
                <a:defRPr/>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Those modules that contain a </a:t>
            </a:r>
            <a:r>
              <a:rPr lang="en-US" dirty="0" err="1" smtClean="0"/>
              <a:t>Ketoreductase</a:t>
            </a:r>
            <a:r>
              <a:rPr lang="en-US" dirty="0" smtClean="0"/>
              <a:t>, or (KR) domain will perform this reduction</a:t>
            </a:r>
            <a:r>
              <a:rPr lang="en-US" baseline="0" dirty="0" smtClean="0"/>
              <a:t> resulting in the alcohol.  Since there are two </a:t>
            </a:r>
            <a:r>
              <a:rPr lang="en-US" baseline="0" dirty="0" err="1" smtClean="0"/>
              <a:t>stereochemical</a:t>
            </a:r>
            <a:r>
              <a:rPr lang="en-US" baseline="0" dirty="0" smtClean="0"/>
              <a:t> outcomes of this reduction, the KR is responsible for choosing which stereoisomer gets produced.</a:t>
            </a:r>
            <a:endParaRPr lang="en-US" dirty="0" smtClean="0"/>
          </a:p>
        </p:txBody>
      </p:sp>
      <p:sp>
        <p:nvSpPr>
          <p:cNvPr id="4" name="Slide Number Placeholder 3"/>
          <p:cNvSpPr>
            <a:spLocks noGrp="1"/>
          </p:cNvSpPr>
          <p:nvPr>
            <p:ph type="sldNum" sz="quarter" idx="5"/>
          </p:nvPr>
        </p:nvSpPr>
        <p:spPr/>
        <p:txBody>
          <a:bodyPr/>
          <a:lstStyle/>
          <a:p>
            <a:pPr>
              <a:defRPr/>
            </a:pPr>
            <a:fld id="{53ABCB5A-D90F-408A-841C-7A112A6FA616}" type="slidenum">
              <a:rPr lang="en-US" smtClean="0"/>
              <a:pPr>
                <a:defRPr/>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next</a:t>
            </a:r>
            <a:r>
              <a:rPr lang="en-US" baseline="0" dirty="0" smtClean="0"/>
              <a:t> step in fatty acid synthase was elimination of water to make the olefin.</a:t>
            </a:r>
            <a:endParaRPr lang="en-US" dirty="0" smtClean="0"/>
          </a:p>
        </p:txBody>
      </p:sp>
      <p:sp>
        <p:nvSpPr>
          <p:cNvPr id="4" name="Slide Number Placeholder 3"/>
          <p:cNvSpPr>
            <a:spLocks noGrp="1"/>
          </p:cNvSpPr>
          <p:nvPr>
            <p:ph type="sldNum" sz="quarter" idx="5"/>
          </p:nvPr>
        </p:nvSpPr>
        <p:spPr/>
        <p:txBody>
          <a:bodyPr/>
          <a:lstStyle/>
          <a:p>
            <a:pPr>
              <a:defRPr/>
            </a:pPr>
            <a:fld id="{53ABCB5A-D90F-408A-841C-7A112A6FA616}"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err="1" smtClean="0"/>
              <a:t>Monofunctional</a:t>
            </a:r>
            <a:r>
              <a:rPr lang="en-US" sz="1200" dirty="0" smtClean="0"/>
              <a:t> enzymes make metabolic engineering relatively easy.  These are the enzymes that bind to a substrate, do some chemistry, and then release the modified product.</a:t>
            </a:r>
            <a:endParaRPr lang="en-US" dirty="0" smtClean="0"/>
          </a:p>
        </p:txBody>
      </p:sp>
      <p:sp>
        <p:nvSpPr>
          <p:cNvPr id="4" name="Slide Number Placeholder 3"/>
          <p:cNvSpPr>
            <a:spLocks noGrp="1"/>
          </p:cNvSpPr>
          <p:nvPr>
            <p:ph type="sldNum" sz="quarter" idx="5"/>
          </p:nvPr>
        </p:nvSpPr>
        <p:spPr/>
        <p:txBody>
          <a:bodyPr/>
          <a:lstStyle/>
          <a:p>
            <a:pPr>
              <a:defRPr/>
            </a:pPr>
            <a:fld id="{713E46E4-6166-497E-A3BE-E43C086D7994}" type="slidenum">
              <a:rPr lang="en-US" smtClean="0"/>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Modules with a DH, or </a:t>
            </a:r>
            <a:r>
              <a:rPr lang="en-US" dirty="0" err="1" smtClean="0"/>
              <a:t>Dehydratase</a:t>
            </a:r>
            <a:r>
              <a:rPr lang="en-US" baseline="0" dirty="0" smtClean="0"/>
              <a:t> Domain will similarly eliminate water.</a:t>
            </a:r>
            <a:endParaRPr lang="en-US" dirty="0" smtClean="0"/>
          </a:p>
        </p:txBody>
      </p:sp>
      <p:sp>
        <p:nvSpPr>
          <p:cNvPr id="4" name="Slide Number Placeholder 3"/>
          <p:cNvSpPr>
            <a:spLocks noGrp="1"/>
          </p:cNvSpPr>
          <p:nvPr>
            <p:ph type="sldNum" sz="quarter" idx="5"/>
          </p:nvPr>
        </p:nvSpPr>
        <p:spPr/>
        <p:txBody>
          <a:bodyPr/>
          <a:lstStyle/>
          <a:p>
            <a:pPr>
              <a:defRPr/>
            </a:pPr>
            <a:fld id="{53ABCB5A-D90F-408A-841C-7A112A6FA616}" type="slidenum">
              <a:rPr lang="en-US" smtClean="0"/>
              <a:pPr>
                <a:defRPr/>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Unlike fatty acid synthase, PKS modules can contain </a:t>
            </a:r>
            <a:r>
              <a:rPr lang="en-US" dirty="0" err="1" smtClean="0"/>
              <a:t>Methyltransferase</a:t>
            </a:r>
            <a:r>
              <a:rPr lang="en-US" baseline="0" dirty="0" smtClean="0"/>
              <a:t> Domains (or MTs) that will methylate newly-formed alcohols.  Because there needs to be an alcohol to methylate, a module with an MT would have a KR but no DH.</a:t>
            </a:r>
            <a:endParaRPr lang="en-US" dirty="0" smtClean="0"/>
          </a:p>
        </p:txBody>
      </p:sp>
      <p:sp>
        <p:nvSpPr>
          <p:cNvPr id="4" name="Slide Number Placeholder 3"/>
          <p:cNvSpPr>
            <a:spLocks noGrp="1"/>
          </p:cNvSpPr>
          <p:nvPr>
            <p:ph type="sldNum" sz="quarter" idx="5"/>
          </p:nvPr>
        </p:nvSpPr>
        <p:spPr/>
        <p:txBody>
          <a:bodyPr/>
          <a:lstStyle/>
          <a:p>
            <a:pPr>
              <a:defRPr/>
            </a:pPr>
            <a:fld id="{37918F3E-9A69-48C1-B365-472DF14141DE}" type="slidenum">
              <a:rPr lang="en-US" smtClean="0"/>
              <a:pPr>
                <a:defRPr/>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At the N and C termini</a:t>
            </a:r>
            <a:r>
              <a:rPr lang="en-US" baseline="0" dirty="0" smtClean="0"/>
              <a:t> of the synthase are the loading and </a:t>
            </a:r>
            <a:r>
              <a:rPr lang="en-US" baseline="0" dirty="0" err="1" smtClean="0"/>
              <a:t>thioesterase</a:t>
            </a:r>
            <a:r>
              <a:rPr lang="en-US" baseline="0" dirty="0" smtClean="0"/>
              <a:t> domains, respectively.  The loading domains are responsible for choosing the first carboxylic acid that initiates the polymer.  The </a:t>
            </a:r>
            <a:r>
              <a:rPr lang="en-US" baseline="0" dirty="0" err="1" smtClean="0"/>
              <a:t>thioesterase</a:t>
            </a:r>
            <a:r>
              <a:rPr lang="en-US" baseline="0" dirty="0" smtClean="0"/>
              <a:t> domains are responsible for releasing the </a:t>
            </a:r>
            <a:r>
              <a:rPr lang="en-US" baseline="0" dirty="0" err="1" smtClean="0"/>
              <a:t>polyketide</a:t>
            </a:r>
            <a:r>
              <a:rPr lang="en-US" baseline="0" dirty="0" smtClean="0"/>
              <a:t> from the synthase by breakage of the </a:t>
            </a:r>
            <a:r>
              <a:rPr lang="en-US" baseline="0" dirty="0" err="1" smtClean="0"/>
              <a:t>thioester</a:t>
            </a:r>
            <a:r>
              <a:rPr lang="en-US" baseline="0" dirty="0" smtClean="0"/>
              <a:t> linkage.</a:t>
            </a:r>
            <a:endParaRPr lang="en-US" dirty="0" smtClean="0"/>
          </a:p>
        </p:txBody>
      </p:sp>
      <p:sp>
        <p:nvSpPr>
          <p:cNvPr id="4" name="Slide Number Placeholder 3"/>
          <p:cNvSpPr>
            <a:spLocks noGrp="1"/>
          </p:cNvSpPr>
          <p:nvPr>
            <p:ph type="sldNum" sz="quarter" idx="5"/>
          </p:nvPr>
        </p:nvSpPr>
        <p:spPr/>
        <p:txBody>
          <a:bodyPr/>
          <a:lstStyle/>
          <a:p>
            <a:pPr>
              <a:defRPr/>
            </a:pPr>
            <a:fld id="{F6C22B98-8F70-4EA5-859D-6E40EEF84AC9}" type="slidenum">
              <a:rPr lang="en-US" smtClean="0"/>
              <a:pPr>
                <a:defRPr/>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err="1" smtClean="0"/>
              <a:t>Thioesterase</a:t>
            </a:r>
            <a:r>
              <a:rPr lang="en-US" dirty="0" smtClean="0"/>
              <a:t> domains solve the task of</a:t>
            </a:r>
            <a:r>
              <a:rPr lang="en-US" baseline="0" dirty="0" smtClean="0"/>
              <a:t> releasing the product in various ways.  For example, the </a:t>
            </a:r>
            <a:r>
              <a:rPr lang="en-US" baseline="0" dirty="0" err="1" smtClean="0"/>
              <a:t>polyketide</a:t>
            </a:r>
            <a:r>
              <a:rPr lang="en-US" baseline="0" dirty="0" smtClean="0"/>
              <a:t> could be release as a free acid by hydrolysis, or it could be reduced off to a ketone.  Here we have one that produces a </a:t>
            </a:r>
            <a:r>
              <a:rPr lang="en-US" baseline="0" dirty="0" err="1" smtClean="0"/>
              <a:t>macrolactam</a:t>
            </a:r>
            <a:r>
              <a:rPr lang="en-US" baseline="0" dirty="0" smtClean="0"/>
              <a:t>.  An amino group in the starting unit attacks the </a:t>
            </a:r>
            <a:r>
              <a:rPr lang="en-US" baseline="0" dirty="0" err="1" smtClean="0"/>
              <a:t>thioester</a:t>
            </a:r>
            <a:r>
              <a:rPr lang="en-US" baseline="0" dirty="0" smtClean="0"/>
              <a:t> producing an </a:t>
            </a:r>
            <a:r>
              <a:rPr lang="en-US" baseline="0" dirty="0" err="1" smtClean="0"/>
              <a:t>intramolecular</a:t>
            </a:r>
            <a:r>
              <a:rPr lang="en-US" baseline="0" dirty="0" smtClean="0"/>
              <a:t> amide and release.</a:t>
            </a:r>
            <a:endParaRPr lang="en-US" dirty="0" smtClean="0"/>
          </a:p>
        </p:txBody>
      </p:sp>
      <p:sp>
        <p:nvSpPr>
          <p:cNvPr id="4" name="Slide Number Placeholder 3"/>
          <p:cNvSpPr>
            <a:spLocks noGrp="1"/>
          </p:cNvSpPr>
          <p:nvPr>
            <p:ph type="sldNum" sz="quarter" idx="5"/>
          </p:nvPr>
        </p:nvSpPr>
        <p:spPr/>
        <p:txBody>
          <a:bodyPr/>
          <a:lstStyle/>
          <a:p>
            <a:pPr>
              <a:defRPr/>
            </a:pPr>
            <a:fld id="{F6C22B98-8F70-4EA5-859D-6E40EEF84AC9}" type="slidenum">
              <a:rPr lang="en-US" smtClean="0"/>
              <a:pPr>
                <a:defRPr/>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loading domains for a PKS can be very simple such as an</a:t>
            </a:r>
            <a:r>
              <a:rPr lang="en-US" baseline="0" dirty="0" smtClean="0"/>
              <a:t> ACP that loads acetyl-coA or </a:t>
            </a:r>
            <a:r>
              <a:rPr lang="en-US" baseline="0" dirty="0" err="1" smtClean="0"/>
              <a:t>malonyl-coA</a:t>
            </a:r>
            <a:r>
              <a:rPr lang="en-US" baseline="0" dirty="0" smtClean="0"/>
              <a:t>.  In our example, we instead begin with alanine and serine amino acids.  Amino acids aren’t normally formed as CoA derivatives in the cell.  Instead, </a:t>
            </a:r>
            <a:r>
              <a:rPr lang="en-US" baseline="0" dirty="0" err="1" smtClean="0"/>
              <a:t>Adenylation</a:t>
            </a:r>
            <a:r>
              <a:rPr lang="en-US" baseline="0" dirty="0" smtClean="0"/>
              <a:t> Domains use ATP to activate the amino acid for </a:t>
            </a:r>
            <a:r>
              <a:rPr lang="en-US" baseline="0" dirty="0" err="1" smtClean="0"/>
              <a:t>transesterification</a:t>
            </a:r>
            <a:r>
              <a:rPr lang="en-US" baseline="0" dirty="0" smtClean="0"/>
              <a:t> onto the </a:t>
            </a:r>
            <a:r>
              <a:rPr lang="en-US" baseline="0" dirty="0" err="1" smtClean="0"/>
              <a:t>megasynthase</a:t>
            </a:r>
            <a:r>
              <a:rPr lang="en-US" baseline="0" dirty="0" smtClean="0"/>
              <a:t>.</a:t>
            </a:r>
            <a:endParaRPr lang="en-US" dirty="0" smtClean="0"/>
          </a:p>
        </p:txBody>
      </p:sp>
      <p:sp>
        <p:nvSpPr>
          <p:cNvPr id="4" name="Slide Number Placeholder 3"/>
          <p:cNvSpPr>
            <a:spLocks noGrp="1"/>
          </p:cNvSpPr>
          <p:nvPr>
            <p:ph type="sldNum" sz="quarter" idx="5"/>
          </p:nvPr>
        </p:nvSpPr>
        <p:spPr/>
        <p:txBody>
          <a:bodyPr/>
          <a:lstStyle/>
          <a:p>
            <a:pPr>
              <a:defRPr/>
            </a:pPr>
            <a:fld id="{24C9C6D9-BC9B-4F34-BD7E-7E446BDC507E}" type="slidenum">
              <a:rPr lang="en-US" smtClean="0">
                <a:solidFill>
                  <a:prstClr val="black"/>
                </a:solidFill>
              </a:rPr>
              <a:pPr>
                <a:defRPr/>
              </a:pPr>
              <a:t>35</a:t>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a:t>
            </a:r>
            <a:r>
              <a:rPr lang="en-US" dirty="0" err="1" smtClean="0"/>
              <a:t>adenylation</a:t>
            </a:r>
            <a:r>
              <a:rPr lang="en-US" baseline="0" dirty="0" smtClean="0"/>
              <a:t> domains transfer the amino acid to a PCP domain.  These play the same role as ACP domains in the other modules.  There are some additional things like Cy and Ox that I still need to explain, and we’ll come back to those later.</a:t>
            </a:r>
            <a:endParaRPr lang="en-US" dirty="0" smtClean="0"/>
          </a:p>
        </p:txBody>
      </p:sp>
      <p:sp>
        <p:nvSpPr>
          <p:cNvPr id="4" name="Slide Number Placeholder 3"/>
          <p:cNvSpPr>
            <a:spLocks noGrp="1"/>
          </p:cNvSpPr>
          <p:nvPr>
            <p:ph type="sldNum" sz="quarter" idx="5"/>
          </p:nvPr>
        </p:nvSpPr>
        <p:spPr/>
        <p:txBody>
          <a:bodyPr/>
          <a:lstStyle/>
          <a:p>
            <a:pPr>
              <a:defRPr/>
            </a:pPr>
            <a:fld id="{24C9C6D9-BC9B-4F34-BD7E-7E446BDC507E}" type="slidenum">
              <a:rPr lang="en-US" smtClean="0">
                <a:solidFill>
                  <a:prstClr val="black"/>
                </a:solidFill>
              </a:rPr>
              <a:pPr>
                <a:defRPr/>
              </a:pPr>
              <a:t>36</a:t>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Type I </a:t>
            </a:r>
            <a:r>
              <a:rPr lang="en-US" dirty="0" err="1" smtClean="0"/>
              <a:t>Polyketide</a:t>
            </a:r>
            <a:r>
              <a:rPr lang="en-US" dirty="0" smtClean="0"/>
              <a:t> Synthases do the same reactions that fatty acids do.  They just don’t necessarily do all of them</a:t>
            </a:r>
            <a:r>
              <a:rPr lang="en-US" baseline="0" dirty="0" smtClean="0"/>
              <a:t> resulting in a diversity of oxidation states at each 2 carbon unit.</a:t>
            </a:r>
          </a:p>
          <a:p>
            <a:endParaRPr lang="en-US" baseline="0" dirty="0" smtClean="0"/>
          </a:p>
          <a:p>
            <a:r>
              <a:rPr lang="en-US" dirty="0" smtClean="0"/>
              <a:t>Each</a:t>
            </a:r>
            <a:r>
              <a:rPr lang="en-US" baseline="0" dirty="0" smtClean="0"/>
              <a:t> module of the synthase corresponds to the elongation by one 2-carbon unit in from a </a:t>
            </a:r>
            <a:r>
              <a:rPr lang="en-US" baseline="0" dirty="0" err="1" smtClean="0"/>
              <a:t>malonyl-coa</a:t>
            </a:r>
            <a:r>
              <a:rPr lang="en-US" baseline="0" dirty="0" smtClean="0"/>
              <a:t> molecule.  The modules are not reused or cycled-through by the substrate.</a:t>
            </a:r>
          </a:p>
          <a:p>
            <a:endParaRPr lang="en-US" baseline="0" dirty="0" smtClean="0"/>
          </a:p>
          <a:p>
            <a:r>
              <a:rPr lang="en-US" baseline="0" dirty="0" smtClean="0"/>
              <a:t>There are many choices of monomers for both the initiating acid and the extending </a:t>
            </a:r>
            <a:r>
              <a:rPr lang="en-US" baseline="0" dirty="0" err="1" smtClean="0"/>
              <a:t>malonates</a:t>
            </a:r>
            <a:endParaRPr lang="en-US" baseline="0" dirty="0" smtClean="0"/>
          </a:p>
          <a:p>
            <a:endParaRPr lang="en-US" baseline="0" dirty="0" smtClean="0"/>
          </a:p>
          <a:p>
            <a:r>
              <a:rPr lang="en-US" dirty="0" smtClean="0"/>
              <a:t>The mechanisms</a:t>
            </a:r>
            <a:r>
              <a:rPr lang="en-US" baseline="0" dirty="0" smtClean="0"/>
              <a:t> of termination are also diverse and can result in large rings by </a:t>
            </a:r>
            <a:r>
              <a:rPr lang="en-US" baseline="0" dirty="0" err="1" smtClean="0"/>
              <a:t>intramolecular</a:t>
            </a:r>
            <a:r>
              <a:rPr lang="en-US" baseline="0" dirty="0" smtClean="0"/>
              <a:t> </a:t>
            </a:r>
            <a:r>
              <a:rPr lang="en-US" baseline="0" dirty="0" err="1" smtClean="0"/>
              <a:t>transesterification</a:t>
            </a:r>
            <a:r>
              <a:rPr lang="en-US" baseline="0" dirty="0" smtClean="0"/>
              <a:t>.</a:t>
            </a:r>
            <a:endParaRPr lang="en-US" dirty="0" smtClean="0"/>
          </a:p>
        </p:txBody>
      </p:sp>
      <p:sp>
        <p:nvSpPr>
          <p:cNvPr id="4" name="Slide Number Placeholder 3"/>
          <p:cNvSpPr>
            <a:spLocks noGrp="1"/>
          </p:cNvSpPr>
          <p:nvPr>
            <p:ph type="sldNum" sz="quarter" idx="5"/>
          </p:nvPr>
        </p:nvSpPr>
        <p:spPr/>
        <p:txBody>
          <a:bodyPr/>
          <a:lstStyle/>
          <a:p>
            <a:pPr>
              <a:defRPr/>
            </a:pPr>
            <a:fld id="{24C9C6D9-BC9B-4F34-BD7E-7E446BDC507E}" type="slidenum">
              <a:rPr lang="en-US" smtClean="0">
                <a:solidFill>
                  <a:prstClr val="black"/>
                </a:solidFill>
              </a:rPr>
              <a:pPr>
                <a:defRPr/>
              </a:pPr>
              <a:t>37</a:t>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Non-ribosomal</a:t>
            </a:r>
            <a:r>
              <a:rPr lang="en-US" baseline="0" dirty="0" smtClean="0"/>
              <a:t> peptides chemically look like proteins, but are biosynthesized in a way that resembles </a:t>
            </a:r>
            <a:r>
              <a:rPr lang="en-US" baseline="0" dirty="0" err="1" smtClean="0"/>
              <a:t>polyketides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5642999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They</a:t>
            </a:r>
            <a:r>
              <a:rPr lang="en-US" baseline="0" dirty="0" smtClean="0"/>
              <a:t> </a:t>
            </a:r>
            <a:r>
              <a:rPr lang="en-US" dirty="0" smtClean="0"/>
              <a:t>are recognizable</a:t>
            </a:r>
            <a:r>
              <a:rPr lang="en-US" baseline="0" dirty="0" smtClean="0"/>
              <a:t> base on</a:t>
            </a:r>
            <a:r>
              <a:rPr lang="en-US" dirty="0" smtClean="0"/>
              <a:t>,</a:t>
            </a:r>
            <a:r>
              <a:rPr lang="en-US" baseline="0" dirty="0" smtClean="0"/>
              <a:t> first and foremost, *click* a peptide backbone.  It is also typical to see *click* modified side chains on the amino acids, or *click* methylation of the peptide backbone.</a:t>
            </a:r>
            <a:endParaRPr lang="en-US" dirty="0" smtClean="0"/>
          </a:p>
        </p:txBody>
      </p:sp>
      <p:sp>
        <p:nvSpPr>
          <p:cNvPr id="4" name="Slide Number Placeholder 3"/>
          <p:cNvSpPr>
            <a:spLocks noGrp="1"/>
          </p:cNvSpPr>
          <p:nvPr>
            <p:ph type="sldNum" sz="quarter" idx="5"/>
          </p:nvPr>
        </p:nvSpPr>
        <p:spPr/>
        <p:txBody>
          <a:bodyPr/>
          <a:lstStyle/>
          <a:p>
            <a:pPr>
              <a:defRPr/>
            </a:pPr>
            <a:fld id="{23593244-2DA9-446E-808B-E400C5C0B9C7}" type="slidenum">
              <a:rPr lang="en-US" smtClean="0"/>
              <a:pPr>
                <a:defRPr/>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As a black box, a</a:t>
            </a:r>
            <a:r>
              <a:rPr lang="en-US" baseline="0" dirty="0" smtClean="0"/>
              <a:t> NRPS inputs amino acids and various cofactors such as S-</a:t>
            </a:r>
            <a:r>
              <a:rPr lang="en-US" baseline="0" dirty="0" err="1" smtClean="0"/>
              <a:t>adenosyl</a:t>
            </a:r>
            <a:r>
              <a:rPr lang="en-US" baseline="0" dirty="0" smtClean="0"/>
              <a:t> methionine and ATP, and outputs a polypeptide.</a:t>
            </a:r>
            <a:endParaRPr lang="en-US" dirty="0" smtClean="0"/>
          </a:p>
        </p:txBody>
      </p:sp>
      <p:sp>
        <p:nvSpPr>
          <p:cNvPr id="4" name="Slide Number Placeholder 3"/>
          <p:cNvSpPr>
            <a:spLocks noGrp="1"/>
          </p:cNvSpPr>
          <p:nvPr>
            <p:ph type="sldNum" sz="quarter" idx="5"/>
          </p:nvPr>
        </p:nvSpPr>
        <p:spPr/>
        <p:txBody>
          <a:bodyPr/>
          <a:lstStyle/>
          <a:p>
            <a:pPr>
              <a:defRPr/>
            </a:pPr>
            <a:fld id="{575B73FD-F179-4148-9D9C-7B2018BBE3B1}" type="slidenum">
              <a:rPr lang="en-US" smtClean="0"/>
              <a:pPr>
                <a:defRPr/>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There are additional types of enzymes that similarly can be</a:t>
            </a:r>
            <a:r>
              <a:rPr lang="en-US" sz="1200" baseline="0" dirty="0" smtClean="0"/>
              <a:t> described by this model of substrate comes in, product comes out, but a large number of reactions take place when the enzyme is associated with the substrate. They operate like an assembly line. Thus, black-boxing the internal function of the enzyme would hide all the interesting details.  Without understanding how to manipulate the internal function of the enzyme, you could still refactor it for expression in another host, and in that sense it behaves like any other enzyme, and the reactions it performs should transfer from host to host.</a:t>
            </a:r>
          </a:p>
          <a:p>
            <a:endParaRPr lang="en-US" sz="1200" baseline="0" dirty="0" smtClean="0"/>
          </a:p>
          <a:p>
            <a:r>
              <a:rPr lang="en-US" sz="1200" baseline="0" dirty="0" smtClean="0"/>
              <a:t>However, you can also manipulate the function of these biomolecules more deeply.  For example, let’s say you wanted to change the product to be different in just one *click* region of the molecule. That will require digging into the sequence of the enzyme and changing the portions of the </a:t>
            </a:r>
            <a:r>
              <a:rPr lang="en-US" sz="1200" baseline="0" dirty="0" err="1" smtClean="0"/>
              <a:t>megasynthase</a:t>
            </a:r>
            <a:r>
              <a:rPr lang="en-US" sz="1200" baseline="0" dirty="0" smtClean="0"/>
              <a:t> that construct that region of the molecule.  In this sense, it is an act of protein engineering, not just the usual device project.  However, as we examine the inner workings of these </a:t>
            </a:r>
            <a:r>
              <a:rPr lang="en-US" sz="1200" baseline="0" dirty="0" err="1" smtClean="0"/>
              <a:t>megasynthases</a:t>
            </a:r>
            <a:r>
              <a:rPr lang="en-US" sz="1200" baseline="0" dirty="0" smtClean="0"/>
              <a:t>, you’ll see that they have a great deal of internal structure that allows us to approach their engineering in ways very similarly to how we build pathways from </a:t>
            </a:r>
            <a:r>
              <a:rPr lang="en-US" sz="1200" baseline="0" dirty="0" err="1" smtClean="0"/>
              <a:t>monofunctional</a:t>
            </a:r>
            <a:r>
              <a:rPr lang="en-US" sz="1200" baseline="0" dirty="0" smtClean="0"/>
              <a:t> enzymes.</a:t>
            </a:r>
            <a:endParaRPr lang="en-US" dirty="0" smtClean="0"/>
          </a:p>
        </p:txBody>
      </p:sp>
      <p:sp>
        <p:nvSpPr>
          <p:cNvPr id="4" name="Slide Number Placeholder 3"/>
          <p:cNvSpPr>
            <a:spLocks noGrp="1"/>
          </p:cNvSpPr>
          <p:nvPr>
            <p:ph type="sldNum" sz="quarter" idx="5"/>
          </p:nvPr>
        </p:nvSpPr>
        <p:spPr/>
        <p:txBody>
          <a:bodyPr/>
          <a:lstStyle/>
          <a:p>
            <a:pPr>
              <a:defRPr/>
            </a:pPr>
            <a:fld id="{713E46E4-6166-497E-A3BE-E43C086D7994}"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Like Type I </a:t>
            </a:r>
            <a:r>
              <a:rPr lang="en-US" dirty="0" err="1" smtClean="0"/>
              <a:t>polyketides</a:t>
            </a:r>
            <a:r>
              <a:rPr lang="en-US" dirty="0" smtClean="0"/>
              <a:t>, non-ribosomal</a:t>
            </a:r>
            <a:r>
              <a:rPr lang="en-US" baseline="0" dirty="0" smtClean="0"/>
              <a:t> peptides are organized as modules which are further organized in domains. Each module is responsible for choosing an amino acid and adding it to the growing chain.</a:t>
            </a:r>
            <a:endParaRPr lang="en-US" dirty="0" smtClean="0"/>
          </a:p>
        </p:txBody>
      </p:sp>
      <p:sp>
        <p:nvSpPr>
          <p:cNvPr id="4" name="Slide Number Placeholder 3"/>
          <p:cNvSpPr>
            <a:spLocks noGrp="1"/>
          </p:cNvSpPr>
          <p:nvPr>
            <p:ph type="sldNum" sz="quarter" idx="5"/>
          </p:nvPr>
        </p:nvSpPr>
        <p:spPr/>
        <p:txBody>
          <a:bodyPr/>
          <a:lstStyle/>
          <a:p>
            <a:pPr>
              <a:defRPr/>
            </a:pPr>
            <a:fld id="{6C40DFF1-827D-46A0-A17C-A650B57EA1C6}" type="slidenum">
              <a:rPr lang="en-US" smtClean="0"/>
              <a:pPr>
                <a:defRPr/>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aseline="0" dirty="0" smtClean="0"/>
              <a:t>Each domain typically has an A, PCP, and C domain. *click* Activation (A) domains recognize the amino acid, activates it through reaction with ATP, and transfers it to the *click* </a:t>
            </a:r>
            <a:r>
              <a:rPr lang="en-US" baseline="0" dirty="0" err="1" smtClean="0"/>
              <a:t>peptidyl</a:t>
            </a:r>
            <a:r>
              <a:rPr lang="en-US" baseline="0" dirty="0" smtClean="0"/>
              <a:t>-carrier protein, or PCP.  The *click* condensation domain, called C, catalyzes the </a:t>
            </a:r>
            <a:r>
              <a:rPr lang="en-US" baseline="0" dirty="0" err="1" smtClean="0"/>
              <a:t>transesterification</a:t>
            </a:r>
            <a:r>
              <a:rPr lang="en-US" baseline="0" dirty="0" smtClean="0"/>
              <a:t> of the chosen amino acid onto the amino end of the growing peptide. In addition to these three domains, a module can contain *click* methylation domains to add a methyl group to the amine in the backbone, oxidation, epimerization, and reduction domains.  These domains create additional diversity through modification of the peptide backbone. At the end of the synthase will be a *click* </a:t>
            </a:r>
            <a:r>
              <a:rPr lang="en-US" baseline="0" dirty="0" err="1" smtClean="0"/>
              <a:t>transesterification</a:t>
            </a:r>
            <a:r>
              <a:rPr lang="en-US" baseline="0" dirty="0" smtClean="0"/>
              <a:t> domain to release the peptide.  This last step is analogous to that of PKS systems and similarly can lead to </a:t>
            </a:r>
            <a:r>
              <a:rPr lang="en-US" baseline="0" dirty="0" err="1" smtClean="0"/>
              <a:t>macrolactams</a:t>
            </a:r>
            <a:r>
              <a:rPr lang="en-US" baseline="0" dirty="0" smtClean="0"/>
              <a:t>, </a:t>
            </a:r>
            <a:r>
              <a:rPr lang="en-US" baseline="0" dirty="0" err="1" smtClean="0"/>
              <a:t>macrolactones</a:t>
            </a:r>
            <a:r>
              <a:rPr lang="en-US" baseline="0" dirty="0" smtClean="0"/>
              <a:t>, or free acids.</a:t>
            </a:r>
            <a:endParaRPr lang="en-US" dirty="0" smtClean="0"/>
          </a:p>
        </p:txBody>
      </p:sp>
      <p:sp>
        <p:nvSpPr>
          <p:cNvPr id="4" name="Slide Number Placeholder 3"/>
          <p:cNvSpPr>
            <a:spLocks noGrp="1"/>
          </p:cNvSpPr>
          <p:nvPr>
            <p:ph type="sldNum" sz="quarter" idx="5"/>
          </p:nvPr>
        </p:nvSpPr>
        <p:spPr/>
        <p:txBody>
          <a:bodyPr/>
          <a:lstStyle/>
          <a:p>
            <a:pPr>
              <a:defRPr/>
            </a:pPr>
            <a:fld id="{FB135CAA-3FF2-409B-8195-3CAFCBE7D5AE}" type="slidenum">
              <a:rPr lang="en-US" smtClean="0"/>
              <a:pPr>
                <a:defRPr/>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It is very</a:t>
            </a:r>
            <a:r>
              <a:rPr lang="en-US" baseline="0" dirty="0" smtClean="0"/>
              <a:t> common to see hybrid PKS/NRPS products. The two classes of proteins are </a:t>
            </a:r>
            <a:r>
              <a:rPr lang="en-US" baseline="0" dirty="0" err="1" smtClean="0"/>
              <a:t>evolutationarily</a:t>
            </a:r>
            <a:r>
              <a:rPr lang="en-US" baseline="0" dirty="0" smtClean="0"/>
              <a:t> related and structurally similar.  Usually it is the peptide built first which is used as the initiating carboxylic acid for PKS polymerization.  Here we have primarily a </a:t>
            </a:r>
            <a:r>
              <a:rPr lang="en-US" baseline="0" dirty="0" err="1" smtClean="0"/>
              <a:t>polyketide</a:t>
            </a:r>
            <a:r>
              <a:rPr lang="en-US" baseline="0" dirty="0" smtClean="0"/>
              <a:t> synthase, but it is initiated with an amino acid and one step of non-ribosomal peptide formation.  In the final product, there is a </a:t>
            </a:r>
            <a:r>
              <a:rPr lang="en-US" baseline="0" dirty="0" err="1" smtClean="0"/>
              <a:t>thiazole</a:t>
            </a:r>
            <a:r>
              <a:rPr lang="en-US" baseline="0" dirty="0" smtClean="0"/>
              <a:t> that originated as alanine and serine.  This is the portion of the molecule built by the NRPS domains.  </a:t>
            </a:r>
            <a:endParaRPr lang="en-US" dirty="0" smtClean="0"/>
          </a:p>
        </p:txBody>
      </p:sp>
      <p:sp>
        <p:nvSpPr>
          <p:cNvPr id="4" name="Slide Number Placeholder 3"/>
          <p:cNvSpPr>
            <a:spLocks noGrp="1"/>
          </p:cNvSpPr>
          <p:nvPr>
            <p:ph type="sldNum" sz="quarter" idx="5"/>
          </p:nvPr>
        </p:nvSpPr>
        <p:spPr/>
        <p:txBody>
          <a:bodyPr/>
          <a:lstStyle/>
          <a:p>
            <a:pPr>
              <a:defRPr/>
            </a:pPr>
            <a:fld id="{F6C22B98-8F70-4EA5-859D-6E40EEF84AC9}" type="slidenum">
              <a:rPr lang="en-US" smtClean="0">
                <a:solidFill>
                  <a:prstClr val="black"/>
                </a:solidFill>
              </a:rPr>
              <a:pPr>
                <a:defRPr/>
              </a:pPr>
              <a:t>43</a:t>
            </a:fld>
            <a:endParaRPr 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aseline="0" dirty="0" smtClean="0"/>
              <a:t>We have already discussed the role of A and PCP domains.  This NRPS module also contains Cy and Ox domains.  These are alternates to the C domain we saw in the more typical case.  They perform the condensation step but also the cyclization of the cysteine side chain with the backbone to form a ring, and subsequent oxidation of the </a:t>
            </a:r>
            <a:r>
              <a:rPr lang="en-US" baseline="0" dirty="0" err="1" smtClean="0"/>
              <a:t>heterocycle</a:t>
            </a:r>
            <a:r>
              <a:rPr lang="en-US" baseline="0" dirty="0" smtClean="0"/>
              <a:t> to a </a:t>
            </a:r>
            <a:r>
              <a:rPr lang="en-US" baseline="0" dirty="0" err="1" smtClean="0"/>
              <a:t>thiazole</a:t>
            </a:r>
            <a:r>
              <a:rPr lang="en-US" baseline="0" dirty="0" smtClean="0"/>
              <a:t>.</a:t>
            </a:r>
            <a:endParaRPr lang="en-US" dirty="0" smtClean="0"/>
          </a:p>
        </p:txBody>
      </p:sp>
      <p:sp>
        <p:nvSpPr>
          <p:cNvPr id="4" name="Slide Number Placeholder 3"/>
          <p:cNvSpPr>
            <a:spLocks noGrp="1"/>
          </p:cNvSpPr>
          <p:nvPr>
            <p:ph type="sldNum" sz="quarter" idx="5"/>
          </p:nvPr>
        </p:nvSpPr>
        <p:spPr/>
        <p:txBody>
          <a:bodyPr/>
          <a:lstStyle/>
          <a:p>
            <a:pPr>
              <a:defRPr/>
            </a:pPr>
            <a:fld id="{5AA704D3-7F91-4058-9829-757272321BD0}" type="slidenum">
              <a:rPr lang="en-US" smtClean="0"/>
              <a:pPr>
                <a:defRPr/>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Polymeric carbohydrates are often produced</a:t>
            </a:r>
            <a:r>
              <a:rPr lang="en-US" baseline="0" dirty="0" smtClean="0"/>
              <a:t> and secreted from cells.  In bacteria, they make up the peptidoglycan, cell wall, or capsular polysaccharides.  Many organisms secrete various carbohydrates, and carbohydrates associated with proteins are particularly common in animal systems.  The most famous of member of this class is cellulose, but many others exist.</a:t>
            </a:r>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5642999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I’m only going to talk about one type of polymeric</a:t>
            </a:r>
            <a:r>
              <a:rPr lang="en-US" baseline="0" dirty="0" smtClean="0"/>
              <a:t> carbohydrate today, O-antigens.  However, similar themes are present throughout this class.  We’re looking here at the inner membrane of a prokaryote showing carbohydrate biosynthesis occurring on both sides of the membrane.  Oligosaccharides are first synthesized on the </a:t>
            </a:r>
            <a:r>
              <a:rPr lang="en-US" baseline="0" dirty="0" err="1" smtClean="0"/>
              <a:t>periplasmic</a:t>
            </a:r>
            <a:r>
              <a:rPr lang="en-US" baseline="0" dirty="0" smtClean="0"/>
              <a:t> face anchored to the membrane.  They are then shuttled across the membrane and polymerized on the surface of the cell.  In a gram-negative bacterium, this polymerization occurs on the outer membrane and gives rise to a surface coating of a particular structure of sugars.  These capsular polysaccharides play major roles in the interactions between the bacterium and other organisms.</a:t>
            </a:r>
            <a:endParaRPr lang="en-US" dirty="0" smtClean="0"/>
          </a:p>
        </p:txBody>
      </p:sp>
      <p:sp>
        <p:nvSpPr>
          <p:cNvPr id="4" name="Slide Number Placeholder 3"/>
          <p:cNvSpPr>
            <a:spLocks noGrp="1"/>
          </p:cNvSpPr>
          <p:nvPr>
            <p:ph type="sldNum" sz="quarter" idx="5"/>
          </p:nvPr>
        </p:nvSpPr>
        <p:spPr/>
        <p:txBody>
          <a:bodyPr/>
          <a:lstStyle/>
          <a:p>
            <a:pPr>
              <a:defRPr/>
            </a:pPr>
            <a:fld id="{A5EA2C29-93CC-4C1B-9236-FCF968EA1EB6}" type="slidenum">
              <a:rPr lang="en-US" smtClean="0">
                <a:solidFill>
                  <a:prstClr val="black"/>
                </a:solidFill>
              </a:rPr>
              <a:pPr>
                <a:defRPr/>
              </a:pPr>
              <a:t>46</a:t>
            </a:fld>
            <a:endParaRPr 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The general organization of an O-antigen</a:t>
            </a:r>
            <a:r>
              <a:rPr lang="en-US" baseline="0" dirty="0" smtClean="0"/>
              <a:t> </a:t>
            </a:r>
            <a:r>
              <a:rPr lang="en-US" baseline="0" dirty="0" err="1" smtClean="0"/>
              <a:t>invovles</a:t>
            </a:r>
            <a:r>
              <a:rPr lang="en-US" baseline="0" dirty="0" smtClean="0"/>
              <a:t> a core structure composed of maybe 4 or 5 </a:t>
            </a:r>
            <a:r>
              <a:rPr lang="en-US" baseline="0" dirty="0" err="1" smtClean="0"/>
              <a:t>monosaccharides</a:t>
            </a:r>
            <a:r>
              <a:rPr lang="en-US" baseline="0" dirty="0" smtClean="0"/>
              <a:t> in a specific configuration.  This oligosaccharide is synthesized attached to a lipid linker called </a:t>
            </a:r>
            <a:r>
              <a:rPr lang="en-US" baseline="0" dirty="0" err="1" smtClean="0"/>
              <a:t>undecaprenol</a:t>
            </a:r>
            <a:r>
              <a:rPr lang="en-US" baseline="0" dirty="0" smtClean="0"/>
              <a:t> which is a </a:t>
            </a:r>
            <a:r>
              <a:rPr lang="en-US" baseline="0" dirty="0" err="1" smtClean="0"/>
              <a:t>terpenoid</a:t>
            </a:r>
            <a:r>
              <a:rPr lang="en-US" baseline="0" dirty="0" smtClean="0"/>
              <a:t>. Beyond the fact that the substrate is anchored to the membrane, the biosynthesis of the oligosaccharide involves normal </a:t>
            </a:r>
            <a:r>
              <a:rPr lang="en-US" baseline="0" dirty="0" err="1" smtClean="0"/>
              <a:t>monofunctional</a:t>
            </a:r>
            <a:r>
              <a:rPr lang="en-US" baseline="0" dirty="0" smtClean="0"/>
              <a:t> enzymes.  </a:t>
            </a:r>
            <a:endParaRPr lang="en-US" dirty="0" smtClean="0"/>
          </a:p>
        </p:txBody>
      </p:sp>
      <p:sp>
        <p:nvSpPr>
          <p:cNvPr id="4" name="Slide Number Placeholder 3"/>
          <p:cNvSpPr>
            <a:spLocks noGrp="1"/>
          </p:cNvSpPr>
          <p:nvPr>
            <p:ph type="sldNum" sz="quarter" idx="5"/>
          </p:nvPr>
        </p:nvSpPr>
        <p:spPr/>
        <p:txBody>
          <a:bodyPr/>
          <a:lstStyle/>
          <a:p>
            <a:pPr>
              <a:defRPr/>
            </a:pPr>
            <a:fld id="{A5EA2C29-93CC-4C1B-9236-FCF968EA1EB6}" type="slidenum">
              <a:rPr lang="en-US" smtClean="0"/>
              <a:pPr>
                <a:defRPr/>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product of each step is substrate for the next enzyme and involves free soluble enzymes and substrates at each step.</a:t>
            </a:r>
            <a:endParaRPr lang="en-US" dirty="0" smtClean="0"/>
          </a:p>
        </p:txBody>
      </p:sp>
      <p:sp>
        <p:nvSpPr>
          <p:cNvPr id="4" name="Slide Number Placeholder 3"/>
          <p:cNvSpPr>
            <a:spLocks noGrp="1"/>
          </p:cNvSpPr>
          <p:nvPr>
            <p:ph type="sldNum" sz="quarter" idx="5"/>
          </p:nvPr>
        </p:nvSpPr>
        <p:spPr/>
        <p:txBody>
          <a:bodyPr/>
          <a:lstStyle/>
          <a:p>
            <a:pPr>
              <a:defRPr/>
            </a:pPr>
            <a:fld id="{0A4CFE78-865A-4C78-AC96-7390D91FC15E}" type="slidenum">
              <a:rPr lang="en-US" smtClean="0"/>
              <a:pPr>
                <a:defRPr/>
              </a:pPr>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In the later stages of the biosynthesis, shown in pink, a series of more complicated</a:t>
            </a:r>
            <a:r>
              <a:rPr lang="en-US" baseline="0" dirty="0" smtClean="0"/>
              <a:t> events occurs.  The oligosaccharide is transported across the membrane to the cell surface where it undergoes polymerization.  Typical lengths are 40 but the chains are </a:t>
            </a:r>
            <a:r>
              <a:rPr lang="en-US" baseline="0" dirty="0" err="1" smtClean="0"/>
              <a:t>polydisperse</a:t>
            </a:r>
            <a:r>
              <a:rPr lang="en-US" baseline="0" dirty="0" smtClean="0"/>
              <a:t> in length. The mechanism of determining chain length is a current subject of study.  Some of these ‘capsular polysaccharides’ are transferred to proteins after polymerization, while others are hydrolyzed or attached to other lipid components of the outer membrane.  Though these polymerases are biochemically quite distinct from the PKS, NRPS, or FAS systems, in terms of </a:t>
            </a:r>
            <a:r>
              <a:rPr lang="en-US" baseline="0" dirty="0" err="1" smtClean="0"/>
              <a:t>complexation</a:t>
            </a:r>
            <a:r>
              <a:rPr lang="en-US" baseline="0" dirty="0" smtClean="0"/>
              <a:t> states and the production of polymers they belong to a related functional class.</a:t>
            </a:r>
            <a:endParaRPr lang="en-US" dirty="0" smtClean="0"/>
          </a:p>
        </p:txBody>
      </p:sp>
      <p:sp>
        <p:nvSpPr>
          <p:cNvPr id="4" name="Slide Number Placeholder 3"/>
          <p:cNvSpPr>
            <a:spLocks noGrp="1"/>
          </p:cNvSpPr>
          <p:nvPr>
            <p:ph type="sldNum" sz="quarter" idx="5"/>
          </p:nvPr>
        </p:nvSpPr>
        <p:spPr/>
        <p:txBody>
          <a:bodyPr/>
          <a:lstStyle/>
          <a:p>
            <a:pPr>
              <a:defRPr/>
            </a:pPr>
            <a:fld id="{A5EA2C29-93CC-4C1B-9236-FCF968EA1EB6}"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You have already been introduced to one type of </a:t>
            </a:r>
            <a:r>
              <a:rPr lang="en-US" dirty="0" err="1" smtClean="0"/>
              <a:t>megasynthase</a:t>
            </a:r>
            <a:r>
              <a:rPr lang="en-US" dirty="0" smtClean="0"/>
              <a:t>, the ribosome. It inputs </a:t>
            </a:r>
            <a:r>
              <a:rPr lang="en-US" dirty="0" err="1" smtClean="0"/>
              <a:t>aminoacyl</a:t>
            </a:r>
            <a:r>
              <a:rPr lang="en-US" baseline="0" dirty="0" smtClean="0"/>
              <a:t> </a:t>
            </a:r>
            <a:r>
              <a:rPr lang="en-US" baseline="0" dirty="0" err="1" smtClean="0"/>
              <a:t>tRNAs</a:t>
            </a:r>
            <a:r>
              <a:rPr lang="en-US" baseline="0" dirty="0" smtClean="0"/>
              <a:t> and an mRNA and outputs a protein. Since the information about the sequence of the monomers in the protein are defined by the mRNA, you don’t need to worry about modifying ribosomes to make a new protein – you simply create a gene that encodes the protein and the rest just happens.  This will not be the case with the </a:t>
            </a:r>
            <a:r>
              <a:rPr lang="en-US" baseline="0" dirty="0" err="1" smtClean="0"/>
              <a:t>megasynthases</a:t>
            </a:r>
            <a:r>
              <a:rPr lang="en-US" baseline="0" dirty="0" smtClean="0"/>
              <a:t> associated with secondary metabolism.  Information about the final structure of the product is defined by the primary sequence of the synthase.  So, we need to understand what’s going on inside these large biomolecules to engineer them.</a:t>
            </a:r>
            <a:endParaRPr lang="en-US" dirty="0" smtClean="0"/>
          </a:p>
        </p:txBody>
      </p:sp>
      <p:sp>
        <p:nvSpPr>
          <p:cNvPr id="4" name="Slide Number Placeholder 3"/>
          <p:cNvSpPr>
            <a:spLocks noGrp="1"/>
          </p:cNvSpPr>
          <p:nvPr>
            <p:ph type="sldNum" sz="quarter" idx="5"/>
          </p:nvPr>
        </p:nvSpPr>
        <p:spPr/>
        <p:txBody>
          <a:bodyPr/>
          <a:lstStyle/>
          <a:p>
            <a:pPr>
              <a:defRPr/>
            </a:pPr>
            <a:fld id="{713E46E4-6166-497E-A3BE-E43C086D7994}"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Fatty acid synthases produce long lipid chains</a:t>
            </a:r>
            <a:r>
              <a:rPr lang="en-US" baseline="0" dirty="0" smtClean="0"/>
              <a:t> in the cell such as the acyl chain components of membrane lipids.</a:t>
            </a:r>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56429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If</a:t>
            </a:r>
            <a:r>
              <a:rPr lang="en-US" baseline="0" dirty="0" smtClean="0"/>
              <a:t> we black-box its inner details, we can describe the inputs as acetyl-coA and </a:t>
            </a:r>
            <a:r>
              <a:rPr lang="en-US" baseline="0" dirty="0" err="1" smtClean="0"/>
              <a:t>malonyl-coa</a:t>
            </a:r>
            <a:r>
              <a:rPr lang="en-US" baseline="0" dirty="0" smtClean="0"/>
              <a:t> and the product is a fatty acid chain.  These inputs and outputs are the free-floating, non-</a:t>
            </a:r>
            <a:r>
              <a:rPr lang="en-US" baseline="0" dirty="0" err="1" smtClean="0"/>
              <a:t>complexed</a:t>
            </a:r>
            <a:r>
              <a:rPr lang="en-US" baseline="0" dirty="0" smtClean="0"/>
              <a:t> molecules.  Most bacteria and plants encode fatty acid synthases as multiple polypeptides while others encode it as one giant protein.  Whether a </a:t>
            </a:r>
            <a:r>
              <a:rPr lang="en-US" baseline="0" dirty="0" err="1" smtClean="0"/>
              <a:t>megasynthase</a:t>
            </a:r>
            <a:r>
              <a:rPr lang="en-US" baseline="0" dirty="0" smtClean="0"/>
              <a:t> is composed of one gene or multiple genes is largely immaterial to their function, but it leads to different gene structures at the DNA level.</a:t>
            </a:r>
            <a:endParaRPr lang="en-US" dirty="0" smtClean="0"/>
          </a:p>
        </p:txBody>
      </p:sp>
      <p:sp>
        <p:nvSpPr>
          <p:cNvPr id="4" name="Slide Number Placeholder 3"/>
          <p:cNvSpPr>
            <a:spLocks noGrp="1"/>
          </p:cNvSpPr>
          <p:nvPr>
            <p:ph type="sldNum" sz="quarter" idx="5"/>
          </p:nvPr>
        </p:nvSpPr>
        <p:spPr/>
        <p:txBody>
          <a:bodyPr/>
          <a:lstStyle/>
          <a:p>
            <a:pPr>
              <a:defRPr/>
            </a:pPr>
            <a:fld id="{63570106-F8CB-4822-95AD-486D3D340B0D}"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FAS inputs one</a:t>
            </a:r>
            <a:r>
              <a:rPr lang="en-US" baseline="0" dirty="0" smtClean="0"/>
              <a:t> acetyl </a:t>
            </a:r>
            <a:r>
              <a:rPr lang="en-US" baseline="0" dirty="0" err="1" smtClean="0"/>
              <a:t>coA</a:t>
            </a:r>
            <a:r>
              <a:rPr lang="en-US" baseline="0" dirty="0" smtClean="0"/>
              <a:t> molecule and many </a:t>
            </a:r>
            <a:r>
              <a:rPr lang="en-US" baseline="0" dirty="0" err="1" smtClean="0"/>
              <a:t>malonyl-coa</a:t>
            </a:r>
            <a:r>
              <a:rPr lang="en-US" baseline="0" dirty="0" smtClean="0"/>
              <a:t> molecules and outputs one acyl chain. First, an acetyl-coA molecule becomes bound by a *click* </a:t>
            </a:r>
            <a:r>
              <a:rPr lang="en-US" baseline="0" dirty="0" err="1" smtClean="0"/>
              <a:t>thioester</a:t>
            </a:r>
            <a:r>
              <a:rPr lang="en-US" baseline="0" dirty="0" smtClean="0"/>
              <a:t> linkage to the </a:t>
            </a:r>
            <a:r>
              <a:rPr lang="en-US" baseline="0" dirty="0" err="1" smtClean="0"/>
              <a:t>ketoacyl</a:t>
            </a:r>
            <a:r>
              <a:rPr lang="en-US" baseline="0" dirty="0" smtClean="0"/>
              <a:t> synthase (KS) domain.  This two-carbon unit is the initiator for the polymer being made.  It will end up on the alkyl end of the fatty acid.  Also, a </a:t>
            </a:r>
            <a:r>
              <a:rPr lang="en-US" baseline="0" dirty="0" err="1" smtClean="0"/>
              <a:t>malonyl</a:t>
            </a:r>
            <a:r>
              <a:rPr lang="en-US" baseline="0" dirty="0" smtClean="0"/>
              <a:t> group is transferred from </a:t>
            </a:r>
            <a:r>
              <a:rPr lang="en-US" baseline="0" dirty="0" err="1" smtClean="0"/>
              <a:t>malonyl</a:t>
            </a:r>
            <a:r>
              <a:rPr lang="en-US" baseline="0" dirty="0" smtClean="0"/>
              <a:t>-CoA to the *click* ACP domain also as a </a:t>
            </a:r>
            <a:r>
              <a:rPr lang="en-US" baseline="0" dirty="0" err="1" smtClean="0"/>
              <a:t>thioester</a:t>
            </a:r>
            <a:r>
              <a:rPr lang="en-US" baseline="0" dirty="0" smtClean="0"/>
              <a:t> linkage. The two </a:t>
            </a:r>
            <a:r>
              <a:rPr lang="en-US" baseline="0" dirty="0" err="1" smtClean="0"/>
              <a:t>thioesters</a:t>
            </a:r>
            <a:r>
              <a:rPr lang="en-US" baseline="0" dirty="0" smtClean="0"/>
              <a:t> are now reacted with one another in the condensation step.  Subsequently, additional reactions will occur before the cycle repeats itself growing the enzyme-bound intermediate two carbons at a time until it reaches some length.  Once that length is reached, the new fatty acid molecule is released from the enzyme as a free acid by hydrolysis or by </a:t>
            </a:r>
            <a:r>
              <a:rPr lang="en-US" baseline="0" dirty="0" err="1" smtClean="0"/>
              <a:t>transesterification</a:t>
            </a:r>
            <a:r>
              <a:rPr lang="en-US" baseline="0" dirty="0" smtClean="0"/>
              <a:t> with CoA.</a:t>
            </a:r>
            <a:endParaRPr lang="en-US" dirty="0" smtClean="0"/>
          </a:p>
        </p:txBody>
      </p:sp>
      <p:sp>
        <p:nvSpPr>
          <p:cNvPr id="4" name="Slide Number Placeholder 3"/>
          <p:cNvSpPr>
            <a:spLocks noGrp="1"/>
          </p:cNvSpPr>
          <p:nvPr>
            <p:ph type="sldNum" sz="quarter" idx="5"/>
          </p:nvPr>
        </p:nvSpPr>
        <p:spPr/>
        <p:txBody>
          <a:bodyPr/>
          <a:lstStyle/>
          <a:p>
            <a:pPr>
              <a:defRPr/>
            </a:pPr>
            <a:fld id="{F6AD9B5D-C446-4719-AA8A-035073DD24F7}"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Let’s go back and look at it in more detail.  This all begins with CoA </a:t>
            </a:r>
            <a:r>
              <a:rPr lang="en-US" dirty="0" err="1" smtClean="0"/>
              <a:t>thioesters</a:t>
            </a:r>
            <a:r>
              <a:rPr lang="en-US" dirty="0" smtClean="0"/>
              <a:t> of acetate and </a:t>
            </a:r>
            <a:r>
              <a:rPr lang="en-US" dirty="0" err="1" smtClean="0"/>
              <a:t>malonate</a:t>
            </a:r>
            <a:r>
              <a:rPr lang="en-US" dirty="0" smtClean="0"/>
              <a:t>.</a:t>
            </a:r>
            <a:r>
              <a:rPr lang="en-US" baseline="0" dirty="0" smtClean="0"/>
              <a:t>  Coenzyme A is this large molecule whose structure is largely irrelevant except for the presence of a </a:t>
            </a:r>
            <a:r>
              <a:rPr lang="en-US" baseline="0" dirty="0" err="1" smtClean="0"/>
              <a:t>thiol</a:t>
            </a:r>
            <a:r>
              <a:rPr lang="en-US" baseline="0" dirty="0" smtClean="0"/>
              <a:t> on one end (in red).  *click* There are other enzymes in the cell that perform this esterification reaction resulting in the </a:t>
            </a:r>
            <a:r>
              <a:rPr lang="en-US" baseline="0" dirty="0" err="1" smtClean="0"/>
              <a:t>thioesters</a:t>
            </a:r>
            <a:r>
              <a:rPr lang="en-US" baseline="0" dirty="0" smtClean="0"/>
              <a:t> </a:t>
            </a:r>
            <a:r>
              <a:rPr lang="en-US" baseline="0" dirty="0" err="1" smtClean="0"/>
              <a:t>AcetylCoA</a:t>
            </a:r>
            <a:r>
              <a:rPr lang="en-US" baseline="0" dirty="0" smtClean="0"/>
              <a:t> and </a:t>
            </a:r>
            <a:r>
              <a:rPr lang="en-US" baseline="0" dirty="0" err="1" smtClean="0"/>
              <a:t>MalonylCoA</a:t>
            </a:r>
            <a:r>
              <a:rPr lang="en-US" baseline="0" dirty="0" smtClean="0"/>
              <a:t>.</a:t>
            </a:r>
            <a:endParaRPr lang="en-US" dirty="0" smtClean="0"/>
          </a:p>
          <a:p>
            <a:endParaRPr lang="en-US" dirty="0" smtClean="0"/>
          </a:p>
          <a:p>
            <a:r>
              <a:rPr lang="en-US" dirty="0" smtClean="0"/>
              <a:t>The first step was loading of the acetyl-CoA</a:t>
            </a:r>
            <a:r>
              <a:rPr lang="en-US" baseline="0" dirty="0" smtClean="0"/>
              <a:t> and </a:t>
            </a:r>
            <a:r>
              <a:rPr lang="en-US" baseline="0" dirty="0" err="1" smtClean="0"/>
              <a:t>malonyl</a:t>
            </a:r>
            <a:r>
              <a:rPr lang="en-US" baseline="0" dirty="0" smtClean="0"/>
              <a:t>-CoA moieties onto the enzyme.  That’s a simple </a:t>
            </a:r>
            <a:r>
              <a:rPr lang="en-US" baseline="0" dirty="0" err="1" smtClean="0"/>
              <a:t>transesterification</a:t>
            </a:r>
            <a:r>
              <a:rPr lang="en-US" baseline="0" dirty="0" smtClean="0"/>
              <a:t> in which one </a:t>
            </a:r>
            <a:r>
              <a:rPr lang="en-US" baseline="0" dirty="0" err="1" smtClean="0"/>
              <a:t>thiol</a:t>
            </a:r>
            <a:r>
              <a:rPr lang="en-US" baseline="0" dirty="0" smtClean="0"/>
              <a:t> replaces the other.  The result is that CoA is released to the cytoplasm, and the monomer units are now attached to the enzyme.</a:t>
            </a:r>
          </a:p>
          <a:p>
            <a:r>
              <a:rPr lang="en-US" baseline="0" dirty="0" smtClean="0"/>
              <a:t>*click*</a:t>
            </a:r>
          </a:p>
          <a:p>
            <a:r>
              <a:rPr lang="en-US" baseline="0" dirty="0" smtClean="0"/>
              <a:t>In the second step, </a:t>
            </a:r>
            <a:r>
              <a:rPr lang="en-US" baseline="0" dirty="0" err="1" smtClean="0"/>
              <a:t>Malonyl</a:t>
            </a:r>
            <a:r>
              <a:rPr lang="en-US" baseline="0" dirty="0" smtClean="0"/>
              <a:t>-CoA is </a:t>
            </a:r>
            <a:r>
              <a:rPr lang="en-US" baseline="0" dirty="0" err="1" smtClean="0"/>
              <a:t>decarboxylated</a:t>
            </a:r>
            <a:r>
              <a:rPr lang="en-US" baseline="0" dirty="0" smtClean="0"/>
              <a:t> leaving behind an </a:t>
            </a:r>
            <a:r>
              <a:rPr lang="en-US" baseline="0" dirty="0" err="1" smtClean="0"/>
              <a:t>enolate</a:t>
            </a:r>
            <a:r>
              <a:rPr lang="en-US" baseline="0" dirty="0" smtClean="0"/>
              <a:t>.  The </a:t>
            </a:r>
            <a:r>
              <a:rPr lang="en-US" baseline="0" dirty="0" err="1" smtClean="0"/>
              <a:t>enolate</a:t>
            </a:r>
            <a:r>
              <a:rPr lang="en-US" baseline="0" dirty="0" smtClean="0"/>
              <a:t> is </a:t>
            </a:r>
            <a:r>
              <a:rPr lang="en-US" baseline="0" dirty="0" err="1" smtClean="0"/>
              <a:t>nucleophillic</a:t>
            </a:r>
            <a:r>
              <a:rPr lang="en-US" baseline="0" dirty="0" smtClean="0"/>
              <a:t>, and in the *click* next step it will attack the </a:t>
            </a:r>
            <a:r>
              <a:rPr lang="en-US" baseline="0" dirty="0" err="1" smtClean="0"/>
              <a:t>thioester</a:t>
            </a:r>
            <a:r>
              <a:rPr lang="en-US" baseline="0" dirty="0" smtClean="0"/>
              <a:t> of the growing acyl chain and in the process transferring it to the ACP domain.  We have now joined our monomer to the growing chain.</a:t>
            </a:r>
            <a:endParaRPr lang="en-US" dirty="0" smtClean="0"/>
          </a:p>
        </p:txBody>
      </p:sp>
      <p:sp>
        <p:nvSpPr>
          <p:cNvPr id="4" name="Slide Number Placeholder 3"/>
          <p:cNvSpPr>
            <a:spLocks noGrp="1"/>
          </p:cNvSpPr>
          <p:nvPr>
            <p:ph type="sldNum" sz="quarter" idx="5"/>
          </p:nvPr>
        </p:nvSpPr>
        <p:spPr/>
        <p:txBody>
          <a:bodyPr/>
          <a:lstStyle/>
          <a:p>
            <a:pPr>
              <a:defRPr/>
            </a:pPr>
            <a:fld id="{F6AD9B5D-C446-4719-AA8A-035073DD24F7}"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46DE10B-A8DD-4A5D-88F9-C66F071A80C0}" type="datetimeFigureOut">
              <a:rPr lang="en-US"/>
              <a:pPr>
                <a:defRPr/>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4F5F4A-B6A0-48FF-A09D-F57E0BD5367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A573FA0-4DEE-4084-970A-3B9F9D8ABBE1}" type="datetimeFigureOut">
              <a:rPr lang="en-US"/>
              <a:pPr>
                <a:defRPr/>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56C57A-FC29-4AA7-91B8-636E62C853C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B966350-965F-4878-A339-D1FBCDE8B49D}" type="datetimeFigureOut">
              <a:rPr lang="en-US"/>
              <a:pPr>
                <a:defRPr/>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F91415-3644-43ED-A697-908C4DF7A4A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0530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1683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6127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772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3173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2582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8241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002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ABEF406-DF40-465E-A32D-305722D81D94}" type="datetimeFigureOut">
              <a:rPr lang="en-US"/>
              <a:pPr>
                <a:defRPr/>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A97224A-D68F-4D07-B6FA-004320F2EFF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9319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43011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4566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54862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27563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3397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73576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11141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39884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925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E142EC7-9722-4031-9D10-9030185DDB73}" type="datetimeFigureOut">
              <a:rPr lang="en-US"/>
              <a:pPr>
                <a:defRPr/>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04640F-DA95-463D-A9DB-6FB33C480C4F}"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59913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02081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26519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7625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33346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97556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21657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85216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7882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4446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0BEF82A-944C-4A3A-98A5-96EEE8224F51}" type="datetimeFigureOut">
              <a:rPr lang="en-US"/>
              <a:pPr>
                <a:defRPr/>
              </a:pPr>
              <a:t>9/18/2013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C2F7F1-672B-475A-BBAF-55A776BD267D}"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90434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30168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22468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9818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07466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26055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9339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71455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55888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281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18B85D6-F332-483E-9996-3169A3753E9F}" type="datetimeFigureOut">
              <a:rPr lang="en-US"/>
              <a:pPr>
                <a:defRPr/>
              </a:pPr>
              <a:t>9/18/2013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16973D7-3E56-4E2A-9B24-C7AE63131436}"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53284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46926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53386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61650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36249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19858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46DE10B-A8DD-4A5D-88F9-C66F071A80C0}" type="datetimeFigureOut">
              <a:rPr lang="en-US">
                <a:solidFill>
                  <a:prstClr val="black">
                    <a:tint val="75000"/>
                  </a:prstClr>
                </a:solidFill>
              </a:rPr>
              <a:pPr>
                <a:def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54F5F4A-B6A0-48FF-A09D-F57E0BD5367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970367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ABEF406-DF40-465E-A32D-305722D81D94}" type="datetimeFigureOut">
              <a:rPr lang="en-US">
                <a:solidFill>
                  <a:prstClr val="black">
                    <a:tint val="75000"/>
                  </a:prstClr>
                </a:solidFill>
              </a:rPr>
              <a:pPr>
                <a:def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A97224A-D68F-4D07-B6FA-004320F2EFF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418635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E142EC7-9722-4031-9D10-9030185DDB73}" type="datetimeFigureOut">
              <a:rPr lang="en-US">
                <a:solidFill>
                  <a:prstClr val="black">
                    <a:tint val="75000"/>
                  </a:prstClr>
                </a:solidFill>
              </a:rPr>
              <a:pPr>
                <a:def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804640F-DA95-463D-A9DB-6FB33C480C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884328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0BEF82A-944C-4A3A-98A5-96EEE8224F51}" type="datetimeFigureOut">
              <a:rPr lang="en-US">
                <a:solidFill>
                  <a:prstClr val="black">
                    <a:tint val="75000"/>
                  </a:prstClr>
                </a:solidFill>
              </a:rPr>
              <a:pPr>
                <a:def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B5C2F7F1-672B-475A-BBAF-55A776BD26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4187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128BEA3-B52D-43A2-9FD6-39FCFDE896E1}" type="datetimeFigureOut">
              <a:rPr lang="en-US"/>
              <a:pPr>
                <a:defRPr/>
              </a:pPr>
              <a:t>9/18/2013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116C12C-E910-46A8-A107-F909E2D23BF5}"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18B85D6-F332-483E-9996-3169A3753E9F}" type="datetimeFigureOut">
              <a:rPr lang="en-US">
                <a:solidFill>
                  <a:prstClr val="black">
                    <a:tint val="75000"/>
                  </a:prstClr>
                </a:solidFill>
              </a:rPr>
              <a:pPr>
                <a:defRPr/>
              </a:pPr>
              <a:t>9/18/2013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016973D7-3E56-4E2A-9B24-C7AE6313143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85973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128BEA3-B52D-43A2-9FD6-39FCFDE896E1}" type="datetimeFigureOut">
              <a:rPr lang="en-US">
                <a:solidFill>
                  <a:prstClr val="black">
                    <a:tint val="75000"/>
                  </a:prstClr>
                </a:solidFill>
              </a:rPr>
              <a:pPr>
                <a:defRPr/>
              </a:pPr>
              <a:t>9/18/2013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F116C12C-E910-46A8-A107-F909E2D23BF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783055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C4E5B3F-9990-4369-B104-3F89CE3EF7E5}" type="datetimeFigureOut">
              <a:rPr lang="en-US">
                <a:solidFill>
                  <a:prstClr val="black">
                    <a:tint val="75000"/>
                  </a:prstClr>
                </a:solidFill>
              </a:rPr>
              <a:pPr>
                <a:defRPr/>
              </a:pPr>
              <a:t>9/18/2013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8B8E100D-7231-446B-A977-2DB6429B8B1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8288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51DCFD4-4E6B-4511-98F6-8B9E802894E6}" type="datetimeFigureOut">
              <a:rPr lang="en-US">
                <a:solidFill>
                  <a:prstClr val="black">
                    <a:tint val="75000"/>
                  </a:prstClr>
                </a:solidFill>
              </a:rPr>
              <a:pPr>
                <a:def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D6EA096-D3FC-4BB4-8A04-32A51A4760F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134556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FE861EC-16E7-4C77-B0BC-CD15891BB7A7}" type="datetimeFigureOut">
              <a:rPr lang="en-US">
                <a:solidFill>
                  <a:prstClr val="black">
                    <a:tint val="75000"/>
                  </a:prstClr>
                </a:solidFill>
              </a:rPr>
              <a:pPr>
                <a:defRPr/>
              </a:pPr>
              <a:t>9/18/2013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C016ED0-2DF9-461D-A972-0394D1789CB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26372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A573FA0-4DEE-4084-970A-3B9F9D8ABBE1}" type="datetimeFigureOut">
              <a:rPr lang="en-US">
                <a:solidFill>
                  <a:prstClr val="black">
                    <a:tint val="75000"/>
                  </a:prstClr>
                </a:solidFill>
              </a:rPr>
              <a:pPr>
                <a:def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056C57A-FC29-4AA7-91B8-636E62C853C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271457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B966350-965F-4878-A339-D1FBCDE8B49D}" type="datetimeFigureOut">
              <a:rPr lang="en-US">
                <a:solidFill>
                  <a:prstClr val="black">
                    <a:tint val="75000"/>
                  </a:prstClr>
                </a:solidFill>
              </a:rPr>
              <a:pPr>
                <a:defRPr/>
              </a:pPr>
              <a:t>9/18/2013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CF91415-3644-43ED-A697-908C4DF7A4A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620696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A8B4569-961C-4664-8A2D-2A502CC328E1}" type="datetimeFigureOut">
              <a:rPr lang="en-US"/>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E6FD8F1-5E11-44D0-9F4D-8D01F05356F5}" type="slidenum">
              <a:rPr lang="en-US"/>
              <a:pPr/>
              <a:t>‹#›</a:t>
            </a:fld>
            <a:endParaRPr lang="en-US"/>
          </a:p>
        </p:txBody>
      </p:sp>
    </p:spTree>
    <p:extLst>
      <p:ext uri="{BB962C8B-B14F-4D97-AF65-F5344CB8AC3E}">
        <p14:creationId xmlns:p14="http://schemas.microsoft.com/office/powerpoint/2010/main" val="1965759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1954BE-0C2D-4429-B496-B57693DB7292}" type="datetimeFigureOut">
              <a:rPr lang="en-US"/>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5388D3-F712-41B8-95A0-8416AB47C079}" type="slidenum">
              <a:rPr lang="en-US"/>
              <a:pPr/>
              <a:t>‹#›</a:t>
            </a:fld>
            <a:endParaRPr lang="en-US"/>
          </a:p>
        </p:txBody>
      </p:sp>
    </p:spTree>
    <p:extLst>
      <p:ext uri="{BB962C8B-B14F-4D97-AF65-F5344CB8AC3E}">
        <p14:creationId xmlns:p14="http://schemas.microsoft.com/office/powerpoint/2010/main" val="22449859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C857848-02C1-4F3B-86A1-CD519CE126C8}" type="datetimeFigureOut">
              <a:rPr lang="en-US"/>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D303865-573E-4AAB-98C6-84B5044DA05F}" type="slidenum">
              <a:rPr lang="en-US"/>
              <a:pPr/>
              <a:t>‹#›</a:t>
            </a:fld>
            <a:endParaRPr lang="en-US"/>
          </a:p>
        </p:txBody>
      </p:sp>
    </p:spTree>
    <p:extLst>
      <p:ext uri="{BB962C8B-B14F-4D97-AF65-F5344CB8AC3E}">
        <p14:creationId xmlns:p14="http://schemas.microsoft.com/office/powerpoint/2010/main" val="137151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C4E5B3F-9990-4369-B104-3F89CE3EF7E5}" type="datetimeFigureOut">
              <a:rPr lang="en-US"/>
              <a:pPr>
                <a:defRPr/>
              </a:pPr>
              <a:t>9/18/2013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B8E100D-7231-446B-A977-2DB6429B8B15}"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A053D5E-6B40-4115-86E5-357EB2B628DC}" type="datetimeFigureOut">
              <a:rPr lang="en-US"/>
              <a:pPr/>
              <a:t>9/18/2013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EF1A11EB-3631-4661-8D90-9CFAD6F09003}" type="slidenum">
              <a:rPr lang="en-US"/>
              <a:pPr/>
              <a:t>‹#›</a:t>
            </a:fld>
            <a:endParaRPr lang="en-US"/>
          </a:p>
        </p:txBody>
      </p:sp>
    </p:spTree>
    <p:extLst>
      <p:ext uri="{BB962C8B-B14F-4D97-AF65-F5344CB8AC3E}">
        <p14:creationId xmlns:p14="http://schemas.microsoft.com/office/powerpoint/2010/main" val="226093899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07EE241-DE7C-4D7C-A8E8-00FFE61685D2}" type="datetimeFigureOut">
              <a:rPr lang="en-US"/>
              <a:pPr/>
              <a:t>9/18/2013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B778505A-B84F-4C10-8BAF-9D788801A7E7}" type="slidenum">
              <a:rPr lang="en-US"/>
              <a:pPr/>
              <a:t>‹#›</a:t>
            </a:fld>
            <a:endParaRPr lang="en-US"/>
          </a:p>
        </p:txBody>
      </p:sp>
    </p:spTree>
    <p:extLst>
      <p:ext uri="{BB962C8B-B14F-4D97-AF65-F5344CB8AC3E}">
        <p14:creationId xmlns:p14="http://schemas.microsoft.com/office/powerpoint/2010/main" val="42747662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B2E879A-1A4F-432B-B7E6-C6E860949D87}" type="datetimeFigureOut">
              <a:rPr lang="en-US"/>
              <a:pPr/>
              <a:t>9/18/2013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C168192E-B165-4EC0-B3E8-A0A82CE350DB}" type="slidenum">
              <a:rPr lang="en-US"/>
              <a:pPr/>
              <a:t>‹#›</a:t>
            </a:fld>
            <a:endParaRPr lang="en-US"/>
          </a:p>
        </p:txBody>
      </p:sp>
    </p:spTree>
    <p:extLst>
      <p:ext uri="{BB962C8B-B14F-4D97-AF65-F5344CB8AC3E}">
        <p14:creationId xmlns:p14="http://schemas.microsoft.com/office/powerpoint/2010/main" val="17067938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A565814-E3F8-4190-A4CA-E7C36FEEE0E5}" type="datetimeFigureOut">
              <a:rPr lang="en-US"/>
              <a:pPr/>
              <a:t>9/18/2013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E2866A19-4EDB-4832-BAA4-04929D711D09}" type="slidenum">
              <a:rPr lang="en-US"/>
              <a:pPr/>
              <a:t>‹#›</a:t>
            </a:fld>
            <a:endParaRPr lang="en-US"/>
          </a:p>
        </p:txBody>
      </p:sp>
    </p:spTree>
    <p:extLst>
      <p:ext uri="{BB962C8B-B14F-4D97-AF65-F5344CB8AC3E}">
        <p14:creationId xmlns:p14="http://schemas.microsoft.com/office/powerpoint/2010/main" val="41993858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97E6936-8899-4BDB-A662-CAD50510094B}" type="datetimeFigureOut">
              <a:rPr lang="en-US"/>
              <a:pPr/>
              <a:t>9/18/2013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1BADAC8-19BE-4D73-B994-A70053C07849}" type="slidenum">
              <a:rPr lang="en-US"/>
              <a:pPr/>
              <a:t>‹#›</a:t>
            </a:fld>
            <a:endParaRPr lang="en-US"/>
          </a:p>
        </p:txBody>
      </p:sp>
    </p:spTree>
    <p:extLst>
      <p:ext uri="{BB962C8B-B14F-4D97-AF65-F5344CB8AC3E}">
        <p14:creationId xmlns:p14="http://schemas.microsoft.com/office/powerpoint/2010/main" val="31284658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9C67352-8E18-4C0D-A99A-415C35CDFF1F}" type="datetimeFigureOut">
              <a:rPr lang="en-US"/>
              <a:pPr/>
              <a:t>9/18/2013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908863A-2B38-41A7-A3D8-B188167E479F}" type="slidenum">
              <a:rPr lang="en-US"/>
              <a:pPr/>
              <a:t>‹#›</a:t>
            </a:fld>
            <a:endParaRPr lang="en-US"/>
          </a:p>
        </p:txBody>
      </p:sp>
    </p:spTree>
    <p:extLst>
      <p:ext uri="{BB962C8B-B14F-4D97-AF65-F5344CB8AC3E}">
        <p14:creationId xmlns:p14="http://schemas.microsoft.com/office/powerpoint/2010/main" val="35335662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C6C1116-7A65-4495-A9BF-FE2219EDAFA3}" type="datetimeFigureOut">
              <a:rPr lang="en-US"/>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FF8185F-ED7F-408C-A09E-A52DF05F2F73}" type="slidenum">
              <a:rPr lang="en-US"/>
              <a:pPr/>
              <a:t>‹#›</a:t>
            </a:fld>
            <a:endParaRPr lang="en-US"/>
          </a:p>
        </p:txBody>
      </p:sp>
    </p:spTree>
    <p:extLst>
      <p:ext uri="{BB962C8B-B14F-4D97-AF65-F5344CB8AC3E}">
        <p14:creationId xmlns:p14="http://schemas.microsoft.com/office/powerpoint/2010/main" val="411820333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FE33D68-92DC-4FBE-B73F-4BF0564BE318}" type="datetimeFigureOut">
              <a:rPr lang="en-US"/>
              <a:pPr/>
              <a:t>9/18/2013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CF0A651-41C8-41C9-9296-F8A6DE84B5FE}" type="slidenum">
              <a:rPr lang="en-US"/>
              <a:pPr/>
              <a:t>‹#›</a:t>
            </a:fld>
            <a:endParaRPr lang="en-US"/>
          </a:p>
        </p:txBody>
      </p:sp>
    </p:spTree>
    <p:extLst>
      <p:ext uri="{BB962C8B-B14F-4D97-AF65-F5344CB8AC3E}">
        <p14:creationId xmlns:p14="http://schemas.microsoft.com/office/powerpoint/2010/main" val="44154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51DCFD4-4E6B-4511-98F6-8B9E802894E6}" type="datetimeFigureOut">
              <a:rPr lang="en-US"/>
              <a:pPr>
                <a:defRPr/>
              </a:pPr>
              <a:t>9/18/2013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D6EA096-D3FC-4BB4-8A04-32A51A4760F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FE861EC-16E7-4C77-B0BC-CD15891BB7A7}" type="datetimeFigureOut">
              <a:rPr lang="en-US"/>
              <a:pPr>
                <a:defRPr/>
              </a:pPr>
              <a:t>9/18/2013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016ED0-2DF9-461D-A972-0394D1789CB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CF3B058-632A-40C9-BB84-EBDCF239BA52}" type="datetimeFigureOut">
              <a:rPr lang="en-US"/>
              <a:pPr>
                <a:defRPr/>
              </a:pPr>
              <a:t>9/18/2013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1C515A0-04BA-4764-8AB6-98D52DB17F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2127DE45-9AB3-44FE-A20E-EC06D1436E7C}" type="datetimeFigureOut">
              <a:rPr lang="en-US" smtClean="0">
                <a:solidFill>
                  <a:prstClr val="black">
                    <a:tint val="75000"/>
                  </a:prstClr>
                </a:solidFill>
                <a:latin typeface="Calibri"/>
                <a:cs typeface="+mn-cs"/>
              </a:rPr>
              <a:pPr fontAlgn="auto">
                <a:spcBef>
                  <a:spcPts val="0"/>
                </a:spcBef>
                <a:spcAft>
                  <a:spcPts val="0"/>
                </a:spcAft>
              </a:pPr>
              <a:t>9/18/2013</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3AA80FB-7487-4CFE-AB4F-5F1B3EE535C1}" type="slidenum">
              <a:rPr lang="en-US" smtClean="0">
                <a:solidFill>
                  <a:prstClr val="black">
                    <a:tint val="75000"/>
                  </a:prstClr>
                </a:solidFill>
                <a:latin typeface="Calibri"/>
                <a:cs typeface="+mn-cs"/>
              </a:rPr>
              <a:pPr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val="2617118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2127DE45-9AB3-44FE-A20E-EC06D1436E7C}" type="datetimeFigureOut">
              <a:rPr lang="en-US" smtClean="0">
                <a:solidFill>
                  <a:prstClr val="black">
                    <a:tint val="75000"/>
                  </a:prstClr>
                </a:solidFill>
                <a:latin typeface="Calibri"/>
              </a:rPr>
              <a:pPr fontAlgn="auto">
                <a:spcBef>
                  <a:spcPts val="0"/>
                </a:spcBef>
                <a:spcAft>
                  <a:spcPts val="0"/>
                </a:spcAft>
              </a:pPr>
              <a:t>9/18/2013</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3AA80FB-7487-4CFE-AB4F-5F1B3EE535C1}"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1858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2127DE45-9AB3-44FE-A20E-EC06D1436E7C}" type="datetimeFigureOut">
              <a:rPr lang="en-US" smtClean="0">
                <a:solidFill>
                  <a:prstClr val="black">
                    <a:tint val="75000"/>
                  </a:prstClr>
                </a:solidFill>
                <a:latin typeface="Calibri"/>
              </a:rPr>
              <a:pPr fontAlgn="auto">
                <a:spcBef>
                  <a:spcPts val="0"/>
                </a:spcBef>
                <a:spcAft>
                  <a:spcPts val="0"/>
                </a:spcAft>
              </a:pPr>
              <a:t>9/18/2013</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3AA80FB-7487-4CFE-AB4F-5F1B3EE535C1}"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055708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2127DE45-9AB3-44FE-A20E-EC06D1436E7C}" type="datetimeFigureOut">
              <a:rPr lang="en-US" smtClean="0">
                <a:solidFill>
                  <a:prstClr val="black">
                    <a:tint val="75000"/>
                  </a:prstClr>
                </a:solidFill>
                <a:latin typeface="Calibri"/>
              </a:rPr>
              <a:pPr fontAlgn="auto">
                <a:spcBef>
                  <a:spcPts val="0"/>
                </a:spcBef>
                <a:spcAft>
                  <a:spcPts val="0"/>
                </a:spcAft>
              </a:pPr>
              <a:t>9/18/2013</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3AA80FB-7487-4CFE-AB4F-5F1B3EE535C1}"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8252187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CF3B058-632A-40C9-BB84-EBDCF239BA52}" type="datetimeFigureOut">
              <a:rPr lang="en-US">
                <a:solidFill>
                  <a:prstClr val="black">
                    <a:tint val="75000"/>
                  </a:prstClr>
                </a:solidFill>
              </a:rPr>
              <a:pPr>
                <a:defRPr/>
              </a:pPr>
              <a:t>9/18/2013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1C515A0-04BA-4764-8AB6-98D52DB17F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8884662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2DF0BC5-6AFE-4182-B959-6DB58210BD30}" type="datetimeFigureOut">
              <a:rPr lang="en-US">
                <a:ea typeface="ＭＳ Ｐゴシック" pitchFamily="34" charset="-128"/>
              </a:rPr>
              <a:pPr/>
              <a:t>9/18/2013</a:t>
            </a:fld>
            <a:endParaRPr lang="en-US">
              <a:ea typeface="ＭＳ Ｐゴシック" pitchFamily="34" charset="-128"/>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41E4F5A9-4CD0-4418-916B-69D546C2BF31}" type="slidenum">
              <a:rPr lang="en-US">
                <a:ea typeface="ＭＳ Ｐゴシック" pitchFamily="34" charset="-128"/>
              </a:rPr>
              <a:pPr/>
              <a:t>‹#›</a:t>
            </a:fld>
            <a:endParaRPr lang="en-US">
              <a:ea typeface="ＭＳ Ｐゴシック" pitchFamily="34" charset="-128"/>
            </a:endParaRPr>
          </a:p>
        </p:txBody>
      </p:sp>
    </p:spTree>
    <p:extLst>
      <p:ext uri="{BB962C8B-B14F-4D97-AF65-F5344CB8AC3E}">
        <p14:creationId xmlns:p14="http://schemas.microsoft.com/office/powerpoint/2010/main" val="2499410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8.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pharmacy.arizona.edu/faculty/moorelab/classes/chem549/2_polyketide.pdf"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4.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24.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hemeOverride" Target="../theme/themeOverride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hemeOverride" Target="../theme/themeOverride8.xml"/><Relationship Id="rId5" Type="http://schemas.openxmlformats.org/officeDocument/2006/relationships/image" Target="../media/image33.png"/><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9.gi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5.xml"/><Relationship Id="rId1" Type="http://schemas.openxmlformats.org/officeDocument/2006/relationships/themeOverride" Target="../theme/themeOverride9.xml"/></Relationships>
</file>

<file path=ppt/slides/_rels/slide4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5.xml"/><Relationship Id="rId1" Type="http://schemas.openxmlformats.org/officeDocument/2006/relationships/slideLayout" Target="../slideLayouts/slideLayout57.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Last lecture on metabolism is next Monday</a:t>
            </a:r>
          </a:p>
          <a:p>
            <a:endParaRPr lang="en-US" dirty="0"/>
          </a:p>
          <a:p>
            <a:r>
              <a:rPr lang="en-US" dirty="0" smtClean="0"/>
              <a:t>Need to schedule a first exam</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dirty="0" smtClean="0">
                <a:latin typeface="Rockwell Extra Bold" pitchFamily="18" charset="0"/>
              </a:rPr>
              <a:t>In Detail</a:t>
            </a:r>
            <a:endParaRPr lang="en-US" sz="2800" dirty="0">
              <a:latin typeface="Rockwell Extra Bold" pitchFamily="18" charset="0"/>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585" y="3657600"/>
            <a:ext cx="60579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585" y="5206980"/>
            <a:ext cx="60579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828675"/>
            <a:ext cx="7616337"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90600" y="2743200"/>
            <a:ext cx="5105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0361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dirty="0" smtClean="0">
                <a:latin typeface="Rockwell Extra Bold" pitchFamily="18" charset="0"/>
              </a:rPr>
              <a:t>Reduction</a:t>
            </a:r>
            <a:endParaRPr lang="en-US" sz="2800" dirty="0">
              <a:latin typeface="Rockwell Extra Bold"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371600"/>
            <a:ext cx="84963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38200" y="5257800"/>
            <a:ext cx="381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266218" y="1261641"/>
            <a:ext cx="6805914" cy="2268637"/>
          </a:xfrm>
          <a:custGeom>
            <a:avLst/>
            <a:gdLst>
              <a:gd name="connsiteX0" fmla="*/ 23149 w 6805914"/>
              <a:gd name="connsiteY0" fmla="*/ 0 h 2268637"/>
              <a:gd name="connsiteX1" fmla="*/ 0 w 6805914"/>
              <a:gd name="connsiteY1" fmla="*/ 2268637 h 2268637"/>
              <a:gd name="connsiteX2" fmla="*/ 5578997 w 6805914"/>
              <a:gd name="connsiteY2" fmla="*/ 1932972 h 2268637"/>
              <a:gd name="connsiteX3" fmla="*/ 6805914 w 6805914"/>
              <a:gd name="connsiteY3" fmla="*/ 289367 h 2268637"/>
              <a:gd name="connsiteX4" fmla="*/ 23149 w 6805914"/>
              <a:gd name="connsiteY4" fmla="*/ 0 h 2268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5914" h="2268637">
                <a:moveTo>
                  <a:pt x="23149" y="0"/>
                </a:moveTo>
                <a:lnTo>
                  <a:pt x="0" y="2268637"/>
                </a:lnTo>
                <a:lnTo>
                  <a:pt x="5578997" y="1932972"/>
                </a:lnTo>
                <a:lnTo>
                  <a:pt x="6805914" y="289367"/>
                </a:lnTo>
                <a:lnTo>
                  <a:pt x="23149" y="0"/>
                </a:lnTo>
                <a:close/>
              </a:path>
            </a:pathLst>
          </a:cu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1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a:latin typeface="Rockwell Extra Bold" pitchFamily="18" charset="0"/>
              </a:rPr>
              <a:t>Fatty Acid Synthase</a:t>
            </a:r>
          </a:p>
        </p:txBody>
      </p:sp>
      <p:pic>
        <p:nvPicPr>
          <p:cNvPr id="11267" name="Picture 3"/>
          <p:cNvPicPr>
            <a:picLocks noChangeAspect="1" noChangeArrowheads="1"/>
          </p:cNvPicPr>
          <p:nvPr/>
        </p:nvPicPr>
        <p:blipFill>
          <a:blip r:embed="rId3" cstate="print"/>
          <a:srcRect/>
          <a:stretch>
            <a:fillRect/>
          </a:stretch>
        </p:blipFill>
        <p:spPr bwMode="auto">
          <a:xfrm>
            <a:off x="5562600" y="0"/>
            <a:ext cx="2743200" cy="6792913"/>
          </a:xfrm>
          <a:prstGeom prst="rect">
            <a:avLst/>
          </a:prstGeom>
          <a:noFill/>
          <a:ln w="9525">
            <a:noFill/>
            <a:miter lim="800000"/>
            <a:headEnd/>
            <a:tailEnd/>
          </a:ln>
        </p:spPr>
      </p:pic>
      <p:pic>
        <p:nvPicPr>
          <p:cNvPr id="11268" name="Picture 4"/>
          <p:cNvPicPr>
            <a:picLocks noChangeAspect="1" noChangeArrowheads="1"/>
          </p:cNvPicPr>
          <p:nvPr/>
        </p:nvPicPr>
        <p:blipFill>
          <a:blip r:embed="rId4" cstate="print"/>
          <a:srcRect/>
          <a:stretch>
            <a:fillRect/>
          </a:stretch>
        </p:blipFill>
        <p:spPr bwMode="auto">
          <a:xfrm>
            <a:off x="381000" y="838200"/>
            <a:ext cx="4572000" cy="5702300"/>
          </a:xfrm>
          <a:prstGeom prst="rect">
            <a:avLst/>
          </a:prstGeom>
          <a:noFill/>
          <a:ln w="9525">
            <a:noFill/>
            <a:miter lim="800000"/>
            <a:headEnd/>
            <a:tailEnd/>
          </a:ln>
        </p:spPr>
      </p:pic>
    </p:spTree>
    <p:extLst>
      <p:ext uri="{BB962C8B-B14F-4D97-AF65-F5344CB8AC3E}">
        <p14:creationId xmlns:p14="http://schemas.microsoft.com/office/powerpoint/2010/main" val="3752903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dirty="0">
                <a:latin typeface="Rockwell Extra Bold" pitchFamily="18" charset="0"/>
              </a:rPr>
              <a:t>Fatty </a:t>
            </a:r>
            <a:r>
              <a:rPr lang="en-US" sz="2800" dirty="0" smtClean="0">
                <a:latin typeface="Rockwell Extra Bold" pitchFamily="18" charset="0"/>
              </a:rPr>
              <a:t>Acid Derivatives</a:t>
            </a:r>
            <a:endParaRPr lang="en-US" sz="2800" dirty="0">
              <a:latin typeface="Rockwell Extra Bold" pitchFamily="18" charset="0"/>
            </a:endParaRPr>
          </a:p>
        </p:txBody>
      </p:sp>
      <p:pic>
        <p:nvPicPr>
          <p:cNvPr id="12291" name="Picture 3"/>
          <p:cNvPicPr>
            <a:picLocks noChangeAspect="1" noChangeArrowheads="1"/>
          </p:cNvPicPr>
          <p:nvPr/>
        </p:nvPicPr>
        <p:blipFill>
          <a:blip r:embed="rId4" cstate="print"/>
          <a:srcRect/>
          <a:stretch>
            <a:fillRect/>
          </a:stretch>
        </p:blipFill>
        <p:spPr bwMode="auto">
          <a:xfrm>
            <a:off x="688975" y="1371600"/>
            <a:ext cx="3429000" cy="4762500"/>
          </a:xfrm>
          <a:prstGeom prst="rect">
            <a:avLst/>
          </a:prstGeom>
          <a:noFill/>
          <a:ln w="9525">
            <a:noFill/>
            <a:miter lim="800000"/>
            <a:headEnd/>
            <a:tailEnd/>
          </a:ln>
        </p:spPr>
      </p:pic>
      <p:sp>
        <p:nvSpPr>
          <p:cNvPr id="12292" name="Rectangle 6"/>
          <p:cNvSpPr>
            <a:spLocks noChangeArrowheads="1"/>
          </p:cNvSpPr>
          <p:nvPr/>
        </p:nvSpPr>
        <p:spPr bwMode="auto">
          <a:xfrm>
            <a:off x="1527175" y="6183313"/>
            <a:ext cx="1851025" cy="369887"/>
          </a:xfrm>
          <a:prstGeom prst="rect">
            <a:avLst/>
          </a:prstGeom>
          <a:noFill/>
          <a:ln w="9525">
            <a:noFill/>
            <a:miter lim="800000"/>
            <a:headEnd/>
            <a:tailEnd/>
          </a:ln>
        </p:spPr>
        <p:txBody>
          <a:bodyPr wrap="none">
            <a:spAutoFit/>
          </a:bodyPr>
          <a:lstStyle/>
          <a:p>
            <a:r>
              <a:rPr lang="en-US"/>
              <a:t>PMID 17448494</a:t>
            </a:r>
          </a:p>
        </p:txBody>
      </p:sp>
      <p:sp>
        <p:nvSpPr>
          <p:cNvPr id="12293" name="Rectangle 7"/>
          <p:cNvSpPr>
            <a:spLocks noChangeArrowheads="1"/>
          </p:cNvSpPr>
          <p:nvPr/>
        </p:nvSpPr>
        <p:spPr bwMode="auto">
          <a:xfrm>
            <a:off x="307975" y="3048000"/>
            <a:ext cx="1479550" cy="369888"/>
          </a:xfrm>
          <a:prstGeom prst="rect">
            <a:avLst/>
          </a:prstGeom>
          <a:noFill/>
          <a:ln w="9525">
            <a:noFill/>
            <a:miter lim="800000"/>
            <a:headEnd/>
            <a:tailEnd/>
          </a:ln>
        </p:spPr>
        <p:txBody>
          <a:bodyPr wrap="none">
            <a:spAutoFit/>
          </a:bodyPr>
          <a:lstStyle/>
          <a:p>
            <a:r>
              <a:rPr lang="en-US"/>
              <a:t>Palmitic acid</a:t>
            </a:r>
          </a:p>
        </p:txBody>
      </p:sp>
      <p:sp>
        <p:nvSpPr>
          <p:cNvPr id="12296" name="TextBox 10"/>
          <p:cNvSpPr txBox="1">
            <a:spLocks noChangeArrowheads="1"/>
          </p:cNvSpPr>
          <p:nvPr/>
        </p:nvSpPr>
        <p:spPr bwMode="auto">
          <a:xfrm>
            <a:off x="838200" y="990600"/>
            <a:ext cx="1043940" cy="369332"/>
          </a:xfrm>
          <a:prstGeom prst="rect">
            <a:avLst/>
          </a:prstGeom>
          <a:noFill/>
          <a:ln w="9525">
            <a:noFill/>
            <a:miter lim="800000"/>
            <a:headEnd/>
            <a:tailEnd/>
          </a:ln>
        </p:spPr>
        <p:txBody>
          <a:bodyPr wrap="none">
            <a:spAutoFit/>
          </a:bodyPr>
          <a:lstStyle/>
          <a:p>
            <a:r>
              <a:rPr lang="en-US" dirty="0" smtClean="0">
                <a:solidFill>
                  <a:srgbClr val="0070C0"/>
                </a:solidFill>
              </a:rPr>
              <a:t>Tailoring</a:t>
            </a:r>
            <a:endParaRPr lang="en-US" dirty="0">
              <a:solidFill>
                <a:srgbClr val="0070C0"/>
              </a:solidFill>
            </a:endParaRPr>
          </a:p>
        </p:txBody>
      </p:sp>
      <p:sp>
        <p:nvSpPr>
          <p:cNvPr id="12297" name="TextBox 11"/>
          <p:cNvSpPr txBox="1">
            <a:spLocks noChangeArrowheads="1"/>
          </p:cNvSpPr>
          <p:nvPr/>
        </p:nvSpPr>
        <p:spPr bwMode="auto">
          <a:xfrm>
            <a:off x="5105400" y="990600"/>
            <a:ext cx="2454518" cy="369332"/>
          </a:xfrm>
          <a:prstGeom prst="rect">
            <a:avLst/>
          </a:prstGeom>
          <a:noFill/>
          <a:ln w="9525">
            <a:noFill/>
            <a:miter lim="800000"/>
            <a:headEnd/>
            <a:tailEnd/>
          </a:ln>
        </p:spPr>
        <p:txBody>
          <a:bodyPr wrap="none">
            <a:spAutoFit/>
          </a:bodyPr>
          <a:lstStyle/>
          <a:p>
            <a:r>
              <a:rPr lang="en-US" dirty="0" smtClean="0">
                <a:solidFill>
                  <a:srgbClr val="0070C0"/>
                </a:solidFill>
              </a:rPr>
              <a:t>Alternate Starter Units</a:t>
            </a:r>
            <a:endParaRPr lang="en-US" dirty="0">
              <a:solidFill>
                <a:srgbClr val="0070C0"/>
              </a:solidFill>
            </a:endParaRPr>
          </a:p>
        </p:txBody>
      </p:sp>
      <p:pic>
        <p:nvPicPr>
          <p:cNvPr id="3074" name="Picture 2" descr="http://upload.wikimedia.org/wikipedia/commons/thumb/7/7e/Branched_fatty_acid_synthesis-isoleucine.png/200px-Branched_fatty_acid_synthesis-isoleucin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1408" y="1537538"/>
            <a:ext cx="2312196" cy="507527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2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229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229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29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22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3" grpId="0"/>
      <p:bldP spid="12296" grpId="0"/>
      <p:bldP spid="1229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dirty="0">
                <a:latin typeface="Rockwell Extra Bold" pitchFamily="18" charset="0"/>
              </a:rPr>
              <a:t>Fatty Acid Derivatives</a:t>
            </a:r>
          </a:p>
        </p:txBody>
      </p:sp>
      <p:pic>
        <p:nvPicPr>
          <p:cNvPr id="13315" name="Picture 2"/>
          <p:cNvPicPr>
            <a:picLocks noChangeAspect="1" noChangeArrowheads="1"/>
          </p:cNvPicPr>
          <p:nvPr/>
        </p:nvPicPr>
        <p:blipFill>
          <a:blip r:embed="rId3" cstate="print"/>
          <a:srcRect/>
          <a:stretch>
            <a:fillRect/>
          </a:stretch>
        </p:blipFill>
        <p:spPr bwMode="auto">
          <a:xfrm>
            <a:off x="2971800" y="838200"/>
            <a:ext cx="5413375" cy="5791200"/>
          </a:xfrm>
          <a:prstGeom prst="rect">
            <a:avLst/>
          </a:prstGeom>
          <a:noFill/>
          <a:ln w="9525">
            <a:noFill/>
            <a:miter lim="800000"/>
            <a:headEnd/>
            <a:tailEnd/>
          </a:ln>
        </p:spPr>
      </p:pic>
      <p:sp>
        <p:nvSpPr>
          <p:cNvPr id="13316" name="Rectangle 11"/>
          <p:cNvSpPr>
            <a:spLocks noChangeArrowheads="1"/>
          </p:cNvSpPr>
          <p:nvPr/>
        </p:nvSpPr>
        <p:spPr bwMode="auto">
          <a:xfrm>
            <a:off x="0" y="6519863"/>
            <a:ext cx="6400800" cy="307975"/>
          </a:xfrm>
          <a:prstGeom prst="rect">
            <a:avLst/>
          </a:prstGeom>
          <a:noFill/>
          <a:ln w="9525">
            <a:noFill/>
            <a:miter lim="800000"/>
            <a:headEnd/>
            <a:tailEnd/>
          </a:ln>
        </p:spPr>
        <p:txBody>
          <a:bodyPr>
            <a:spAutoFit/>
          </a:bodyPr>
          <a:lstStyle/>
          <a:p>
            <a:r>
              <a:rPr lang="en-US" sz="1400"/>
              <a:t>Journal of Chemical Ecology, VoL 18, No. 8, 1992, p1349-1364.</a:t>
            </a:r>
          </a:p>
        </p:txBody>
      </p:sp>
      <p:sp>
        <p:nvSpPr>
          <p:cNvPr id="13317" name="TextBox 12"/>
          <p:cNvSpPr txBox="1">
            <a:spLocks noChangeArrowheads="1"/>
          </p:cNvSpPr>
          <p:nvPr/>
        </p:nvSpPr>
        <p:spPr bwMode="auto">
          <a:xfrm>
            <a:off x="533400" y="4267200"/>
            <a:ext cx="2667000" cy="1200150"/>
          </a:xfrm>
          <a:prstGeom prst="rect">
            <a:avLst/>
          </a:prstGeom>
          <a:noFill/>
          <a:ln w="9525">
            <a:noFill/>
            <a:miter lim="800000"/>
            <a:headEnd/>
            <a:tailEnd/>
          </a:ln>
        </p:spPr>
        <p:txBody>
          <a:bodyPr>
            <a:spAutoFit/>
          </a:bodyPr>
          <a:lstStyle/>
          <a:p>
            <a:r>
              <a:rPr lang="en-US">
                <a:solidFill>
                  <a:srgbClr val="0070C0"/>
                </a:solidFill>
              </a:rPr>
              <a:t>It’s not always clear whether a pathway involves soluble intermediates or not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indent="0">
              <a:buNone/>
            </a:pPr>
            <a:r>
              <a:rPr lang="en-US" dirty="0" smtClean="0"/>
              <a:t>Draw out one step of fatty acid biosynthesis showing the structures of the intermediates and pushing the arrows.</a:t>
            </a:r>
            <a:endParaRPr lang="en-US" dirty="0"/>
          </a:p>
        </p:txBody>
      </p:sp>
    </p:spTree>
    <p:extLst>
      <p:ext uri="{BB962C8B-B14F-4D97-AF65-F5344CB8AC3E}">
        <p14:creationId xmlns:p14="http://schemas.microsoft.com/office/powerpoint/2010/main" val="38367414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7575"/>
            <a:ext cx="7391400" cy="1470025"/>
          </a:xfrm>
        </p:spPr>
        <p:txBody>
          <a:bodyPr/>
          <a:lstStyle/>
          <a:p>
            <a:r>
              <a:rPr lang="en-US" dirty="0" smtClean="0">
                <a:solidFill>
                  <a:schemeClr val="bg1"/>
                </a:solidFill>
                <a:latin typeface="Rockwell Extra Bold" pitchFamily="18" charset="0"/>
                <a:ea typeface="+mn-ea"/>
                <a:cs typeface="Arial" charset="0"/>
              </a:rPr>
              <a:t>Type II </a:t>
            </a:r>
            <a:r>
              <a:rPr lang="en-US" dirty="0" err="1" smtClean="0">
                <a:solidFill>
                  <a:schemeClr val="bg1"/>
                </a:solidFill>
                <a:latin typeface="Rockwell Extra Bold" pitchFamily="18" charset="0"/>
                <a:ea typeface="+mn-ea"/>
                <a:cs typeface="Arial" charset="0"/>
              </a:rPr>
              <a:t>Polyketides</a:t>
            </a:r>
            <a:endParaRPr lang="en-US" dirty="0">
              <a:solidFill>
                <a:schemeClr val="bg1"/>
              </a:solidFill>
              <a:latin typeface="Rockwell Extra Bold" pitchFamily="18" charset="0"/>
              <a:ea typeface="+mn-ea"/>
              <a:cs typeface="Arial" charset="0"/>
            </a:endParaRPr>
          </a:p>
        </p:txBody>
      </p:sp>
    </p:spTree>
    <p:extLst>
      <p:ext uri="{BB962C8B-B14F-4D97-AF65-F5344CB8AC3E}">
        <p14:creationId xmlns:p14="http://schemas.microsoft.com/office/powerpoint/2010/main" val="243996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0"/>
          <p:cNvPicPr>
            <a:picLocks noChangeAspect="1" noChangeArrowheads="1"/>
          </p:cNvPicPr>
          <p:nvPr/>
        </p:nvPicPr>
        <p:blipFill>
          <a:blip r:embed="rId3" cstate="print"/>
          <a:srcRect/>
          <a:stretch>
            <a:fillRect/>
          </a:stretch>
        </p:blipFill>
        <p:spPr bwMode="auto">
          <a:xfrm>
            <a:off x="685800" y="1219200"/>
            <a:ext cx="2844800" cy="1828800"/>
          </a:xfrm>
          <a:prstGeom prst="rect">
            <a:avLst/>
          </a:prstGeom>
          <a:noFill/>
          <a:ln w="9525">
            <a:noFill/>
            <a:miter lim="800000"/>
            <a:headEnd/>
            <a:tailEnd/>
          </a:ln>
        </p:spPr>
      </p:pic>
      <p:sp>
        <p:nvSpPr>
          <p:cNvPr id="14339" name="Rectangle 14"/>
          <p:cNvSpPr>
            <a:spLocks noChangeArrowheads="1"/>
          </p:cNvSpPr>
          <p:nvPr/>
        </p:nvSpPr>
        <p:spPr bwMode="auto">
          <a:xfrm>
            <a:off x="1803400" y="3059113"/>
            <a:ext cx="1287463" cy="369887"/>
          </a:xfrm>
          <a:prstGeom prst="rect">
            <a:avLst/>
          </a:prstGeom>
          <a:noFill/>
          <a:ln w="9525">
            <a:noFill/>
            <a:miter lim="800000"/>
            <a:headEnd/>
            <a:tailEnd/>
          </a:ln>
        </p:spPr>
        <p:txBody>
          <a:bodyPr wrap="none">
            <a:spAutoFit/>
          </a:bodyPr>
          <a:lstStyle/>
          <a:p>
            <a:r>
              <a:rPr lang="en-US"/>
              <a:t>Jadomycin</a:t>
            </a:r>
          </a:p>
        </p:txBody>
      </p:sp>
      <p:pic>
        <p:nvPicPr>
          <p:cNvPr id="14340" name="Picture 11"/>
          <p:cNvPicPr>
            <a:picLocks noChangeAspect="1" noChangeArrowheads="1"/>
          </p:cNvPicPr>
          <p:nvPr/>
        </p:nvPicPr>
        <p:blipFill>
          <a:blip r:embed="rId4" cstate="print"/>
          <a:srcRect/>
          <a:stretch>
            <a:fillRect/>
          </a:stretch>
        </p:blipFill>
        <p:spPr bwMode="auto">
          <a:xfrm>
            <a:off x="1066800" y="4267200"/>
            <a:ext cx="2584450" cy="1322388"/>
          </a:xfrm>
          <a:prstGeom prst="rect">
            <a:avLst/>
          </a:prstGeom>
          <a:noFill/>
          <a:ln w="9525">
            <a:noFill/>
            <a:miter lim="800000"/>
            <a:headEnd/>
            <a:tailEnd/>
          </a:ln>
        </p:spPr>
      </p:pic>
      <p:pic>
        <p:nvPicPr>
          <p:cNvPr id="14341" name="Picture 3"/>
          <p:cNvPicPr>
            <a:picLocks noChangeAspect="1" noChangeArrowheads="1"/>
          </p:cNvPicPr>
          <p:nvPr/>
        </p:nvPicPr>
        <p:blipFill>
          <a:blip r:embed="rId5" cstate="print"/>
          <a:srcRect/>
          <a:stretch>
            <a:fillRect/>
          </a:stretch>
        </p:blipFill>
        <p:spPr bwMode="auto">
          <a:xfrm>
            <a:off x="5334000" y="990600"/>
            <a:ext cx="2638425" cy="1390650"/>
          </a:xfrm>
          <a:prstGeom prst="rect">
            <a:avLst/>
          </a:prstGeom>
          <a:noFill/>
          <a:ln w="9525">
            <a:noFill/>
            <a:miter lim="800000"/>
            <a:headEnd/>
            <a:tailEnd/>
          </a:ln>
        </p:spPr>
      </p:pic>
      <p:sp>
        <p:nvSpPr>
          <p:cNvPr id="14342" name="TextBox 5"/>
          <p:cNvSpPr txBox="1">
            <a:spLocks noChangeArrowheads="1"/>
          </p:cNvSpPr>
          <p:nvPr/>
        </p:nvSpPr>
        <p:spPr bwMode="auto">
          <a:xfrm>
            <a:off x="5943600" y="2438400"/>
            <a:ext cx="1403350" cy="369888"/>
          </a:xfrm>
          <a:prstGeom prst="rect">
            <a:avLst/>
          </a:prstGeom>
          <a:noFill/>
          <a:ln w="9525">
            <a:noFill/>
            <a:miter lim="800000"/>
            <a:headEnd/>
            <a:tailEnd/>
          </a:ln>
        </p:spPr>
        <p:txBody>
          <a:bodyPr wrap="none">
            <a:spAutoFit/>
          </a:bodyPr>
          <a:lstStyle/>
          <a:p>
            <a:r>
              <a:rPr lang="en-US"/>
              <a:t>Tetracycline</a:t>
            </a:r>
          </a:p>
        </p:txBody>
      </p:sp>
      <p:sp>
        <p:nvSpPr>
          <p:cNvPr id="14343" name="Rectangle 16"/>
          <p:cNvSpPr>
            <a:spLocks noChangeArrowheads="1"/>
          </p:cNvSpPr>
          <p:nvPr/>
        </p:nvSpPr>
        <p:spPr bwMode="auto">
          <a:xfrm>
            <a:off x="1447800" y="5638800"/>
            <a:ext cx="1695450" cy="369888"/>
          </a:xfrm>
          <a:prstGeom prst="rect">
            <a:avLst/>
          </a:prstGeom>
          <a:noFill/>
          <a:ln w="9525">
            <a:noFill/>
            <a:miter lim="800000"/>
            <a:headEnd/>
            <a:tailEnd/>
          </a:ln>
        </p:spPr>
        <p:txBody>
          <a:bodyPr>
            <a:spAutoFit/>
          </a:bodyPr>
          <a:lstStyle/>
          <a:p>
            <a:r>
              <a:rPr lang="en-US"/>
              <a:t>Actinorhodin</a:t>
            </a:r>
          </a:p>
        </p:txBody>
      </p:sp>
      <p:pic>
        <p:nvPicPr>
          <p:cNvPr id="14344" name="Picture 13" descr="http://www.fermentek.co.il/struct/mithramycin_A.png"/>
          <p:cNvPicPr>
            <a:picLocks noChangeAspect="1" noChangeArrowheads="1"/>
          </p:cNvPicPr>
          <p:nvPr/>
        </p:nvPicPr>
        <p:blipFill>
          <a:blip r:embed="rId6" cstate="print"/>
          <a:srcRect/>
          <a:stretch>
            <a:fillRect/>
          </a:stretch>
        </p:blipFill>
        <p:spPr bwMode="auto">
          <a:xfrm>
            <a:off x="4191000" y="3733800"/>
            <a:ext cx="4484688" cy="2057400"/>
          </a:xfrm>
          <a:prstGeom prst="rect">
            <a:avLst/>
          </a:prstGeom>
          <a:noFill/>
          <a:ln w="9525">
            <a:noFill/>
            <a:miter lim="800000"/>
            <a:headEnd/>
            <a:tailEnd/>
          </a:ln>
        </p:spPr>
      </p:pic>
      <p:sp>
        <p:nvSpPr>
          <p:cNvPr id="14345" name="Rectangle 18"/>
          <p:cNvSpPr>
            <a:spLocks noChangeArrowheads="1"/>
          </p:cNvSpPr>
          <p:nvPr/>
        </p:nvSpPr>
        <p:spPr bwMode="auto">
          <a:xfrm>
            <a:off x="5791200" y="5715000"/>
            <a:ext cx="1633538" cy="369888"/>
          </a:xfrm>
          <a:prstGeom prst="rect">
            <a:avLst/>
          </a:prstGeom>
          <a:noFill/>
          <a:ln w="9525">
            <a:noFill/>
            <a:miter lim="800000"/>
            <a:headEnd/>
            <a:tailEnd/>
          </a:ln>
        </p:spPr>
        <p:txBody>
          <a:bodyPr wrap="none">
            <a:spAutoFit/>
          </a:bodyPr>
          <a:lstStyle/>
          <a:p>
            <a:r>
              <a:rPr lang="en-US"/>
              <a:t>Mithramycin A</a:t>
            </a:r>
          </a:p>
        </p:txBody>
      </p:sp>
      <p:sp>
        <p:nvSpPr>
          <p:cNvPr id="14346" name="TextBox 19"/>
          <p:cNvSpPr txBox="1">
            <a:spLocks noChangeArrowheads="1"/>
          </p:cNvSpPr>
          <p:nvPr/>
        </p:nvSpPr>
        <p:spPr bwMode="auto">
          <a:xfrm>
            <a:off x="457200" y="304800"/>
            <a:ext cx="5562600" cy="523875"/>
          </a:xfrm>
          <a:prstGeom prst="rect">
            <a:avLst/>
          </a:prstGeom>
          <a:noFill/>
          <a:ln w="9525">
            <a:noFill/>
            <a:miter lim="800000"/>
            <a:headEnd/>
            <a:tailEnd/>
          </a:ln>
        </p:spPr>
        <p:txBody>
          <a:bodyPr>
            <a:spAutoFit/>
          </a:bodyPr>
          <a:lstStyle/>
          <a:p>
            <a:r>
              <a:rPr lang="en-US" sz="2800">
                <a:latin typeface="Rockwell Extra Bold" pitchFamily="18" charset="0"/>
              </a:rPr>
              <a:t>Type II Polyketides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a:latin typeface="Rockwell Extra Bold" pitchFamily="18" charset="0"/>
              </a:rPr>
              <a:t>Type II Polyketide Biosynthesis</a:t>
            </a:r>
          </a:p>
        </p:txBody>
      </p:sp>
      <p:sp>
        <p:nvSpPr>
          <p:cNvPr id="4" name="Rounded Rectangle 3"/>
          <p:cNvSpPr/>
          <p:nvPr/>
        </p:nvSpPr>
        <p:spPr>
          <a:xfrm>
            <a:off x="3200400" y="2514600"/>
            <a:ext cx="2438400" cy="1676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t>PKS</a:t>
            </a:r>
          </a:p>
        </p:txBody>
      </p:sp>
      <p:cxnSp>
        <p:nvCxnSpPr>
          <p:cNvPr id="7" name="Straight Arrow Connector 6"/>
          <p:cNvCxnSpPr/>
          <p:nvPr/>
        </p:nvCxnSpPr>
        <p:spPr>
          <a:xfrm>
            <a:off x="2362200" y="33528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791200" y="33528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66" name="TextBox 17"/>
          <p:cNvSpPr txBox="1">
            <a:spLocks noChangeArrowheads="1"/>
          </p:cNvSpPr>
          <p:nvPr/>
        </p:nvSpPr>
        <p:spPr bwMode="auto">
          <a:xfrm>
            <a:off x="685800" y="2886075"/>
            <a:ext cx="1676400" cy="646331"/>
          </a:xfrm>
          <a:prstGeom prst="rect">
            <a:avLst/>
          </a:prstGeom>
          <a:noFill/>
          <a:ln w="9525">
            <a:noFill/>
            <a:miter lim="800000"/>
            <a:headEnd/>
            <a:tailEnd/>
          </a:ln>
        </p:spPr>
        <p:txBody>
          <a:bodyPr>
            <a:spAutoFit/>
          </a:bodyPr>
          <a:lstStyle/>
          <a:p>
            <a:r>
              <a:rPr lang="en-US" dirty="0" smtClean="0"/>
              <a:t>Acetyl-CoA</a:t>
            </a:r>
          </a:p>
          <a:p>
            <a:r>
              <a:rPr lang="en-US" dirty="0" err="1" smtClean="0"/>
              <a:t>Malonyl</a:t>
            </a:r>
            <a:r>
              <a:rPr lang="en-US" dirty="0" smtClean="0"/>
              <a:t>-CoA</a:t>
            </a:r>
            <a:endParaRPr lang="en-US" dirty="0"/>
          </a:p>
        </p:txBody>
      </p:sp>
      <p:pic>
        <p:nvPicPr>
          <p:cNvPr id="15367" name="Picture 3"/>
          <p:cNvPicPr>
            <a:picLocks noChangeAspect="1" noChangeArrowheads="1"/>
          </p:cNvPicPr>
          <p:nvPr/>
        </p:nvPicPr>
        <p:blipFill>
          <a:blip r:embed="rId3" cstate="print"/>
          <a:srcRect/>
          <a:stretch>
            <a:fillRect/>
          </a:stretch>
        </p:blipFill>
        <p:spPr bwMode="auto">
          <a:xfrm>
            <a:off x="6705600" y="2590800"/>
            <a:ext cx="2039938" cy="1371600"/>
          </a:xfrm>
          <a:prstGeom prst="rect">
            <a:avLst/>
          </a:prstGeom>
          <a:noFill/>
          <a:ln w="9525">
            <a:noFill/>
            <a:miter lim="800000"/>
            <a:headEnd/>
            <a:tailEnd/>
          </a:ln>
        </p:spPr>
      </p:pic>
      <p:pic>
        <p:nvPicPr>
          <p:cNvPr id="15368" name="Picture 5" descr="http://upload.wikimedia.org/wikipedia/commons/thumb/0/04/Daunorubicin.png/200px-Daunorubicin.png"/>
          <p:cNvPicPr>
            <a:picLocks noChangeAspect="1" noChangeArrowheads="1"/>
          </p:cNvPicPr>
          <p:nvPr/>
        </p:nvPicPr>
        <p:blipFill>
          <a:blip r:embed="rId4" cstate="print"/>
          <a:srcRect/>
          <a:stretch>
            <a:fillRect/>
          </a:stretch>
        </p:blipFill>
        <p:spPr bwMode="auto">
          <a:xfrm>
            <a:off x="4191000" y="4800600"/>
            <a:ext cx="1905000" cy="1533525"/>
          </a:xfrm>
          <a:prstGeom prst="rect">
            <a:avLst/>
          </a:prstGeom>
          <a:noFill/>
          <a:ln w="9525">
            <a:noFill/>
            <a:miter lim="800000"/>
            <a:headEnd/>
            <a:tailEnd/>
          </a:ln>
        </p:spPr>
      </p:pic>
      <p:sp>
        <p:nvSpPr>
          <p:cNvPr id="15369" name="Rectangle 13"/>
          <p:cNvSpPr>
            <a:spLocks noChangeArrowheads="1"/>
          </p:cNvSpPr>
          <p:nvPr/>
        </p:nvSpPr>
        <p:spPr bwMode="auto">
          <a:xfrm>
            <a:off x="4191000" y="6248400"/>
            <a:ext cx="1544638" cy="369888"/>
          </a:xfrm>
          <a:prstGeom prst="rect">
            <a:avLst/>
          </a:prstGeom>
          <a:noFill/>
          <a:ln w="9525">
            <a:noFill/>
            <a:miter lim="800000"/>
            <a:headEnd/>
            <a:tailEnd/>
          </a:ln>
        </p:spPr>
        <p:txBody>
          <a:bodyPr wrap="none">
            <a:spAutoFit/>
          </a:bodyPr>
          <a:lstStyle/>
          <a:p>
            <a:r>
              <a:rPr lang="en-US"/>
              <a:t>Daunorubicin</a:t>
            </a:r>
          </a:p>
        </p:txBody>
      </p:sp>
      <p:cxnSp>
        <p:nvCxnSpPr>
          <p:cNvPr id="13" name="Straight Arrow Connector 12"/>
          <p:cNvCxnSpPr/>
          <p:nvPr/>
        </p:nvCxnSpPr>
        <p:spPr>
          <a:xfrm rot="5400000">
            <a:off x="6210300" y="4305300"/>
            <a:ext cx="7620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6362700" y="4457700"/>
            <a:ext cx="7620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72" name="TextBox 9"/>
          <p:cNvSpPr txBox="1">
            <a:spLocks noChangeArrowheads="1"/>
          </p:cNvSpPr>
          <p:nvPr/>
        </p:nvSpPr>
        <p:spPr bwMode="auto">
          <a:xfrm>
            <a:off x="7010400" y="4876800"/>
            <a:ext cx="1524000" cy="708025"/>
          </a:xfrm>
          <a:prstGeom prst="rect">
            <a:avLst/>
          </a:prstGeom>
          <a:noFill/>
          <a:ln w="9525">
            <a:noFill/>
            <a:miter lim="800000"/>
            <a:headEnd/>
            <a:tailEnd/>
          </a:ln>
        </p:spPr>
        <p:txBody>
          <a:bodyPr>
            <a:spAutoFit/>
          </a:bodyPr>
          <a:lstStyle/>
          <a:p>
            <a:r>
              <a:rPr lang="en-US" sz="2000"/>
              <a:t>Tailoring Enzymes</a:t>
            </a:r>
          </a:p>
        </p:txBody>
      </p:sp>
      <p:cxnSp>
        <p:nvCxnSpPr>
          <p:cNvPr id="16" name="Straight Arrow Connector 15"/>
          <p:cNvCxnSpPr/>
          <p:nvPr/>
        </p:nvCxnSpPr>
        <p:spPr>
          <a:xfrm rot="5400000">
            <a:off x="6438900" y="4686300"/>
            <a:ext cx="7620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3" cstate="print"/>
          <a:srcRect/>
          <a:stretch>
            <a:fillRect/>
          </a:stretch>
        </p:blipFill>
        <p:spPr bwMode="auto">
          <a:xfrm>
            <a:off x="533400" y="1295400"/>
            <a:ext cx="8066088" cy="4267200"/>
          </a:xfrm>
          <a:prstGeom prst="rect">
            <a:avLst/>
          </a:prstGeom>
          <a:noFill/>
          <a:ln w="9525">
            <a:noFill/>
            <a:miter lim="800000"/>
            <a:headEnd/>
            <a:tailEnd/>
          </a:ln>
        </p:spPr>
      </p:pic>
      <p:sp>
        <p:nvSpPr>
          <p:cNvPr id="16387" name="TextBox 19"/>
          <p:cNvSpPr txBox="1">
            <a:spLocks noChangeArrowheads="1"/>
          </p:cNvSpPr>
          <p:nvPr/>
        </p:nvSpPr>
        <p:spPr bwMode="auto">
          <a:xfrm>
            <a:off x="457200" y="304800"/>
            <a:ext cx="8229600" cy="523875"/>
          </a:xfrm>
          <a:prstGeom prst="rect">
            <a:avLst/>
          </a:prstGeom>
          <a:noFill/>
          <a:ln w="9525">
            <a:noFill/>
            <a:miter lim="800000"/>
            <a:headEnd/>
            <a:tailEnd/>
          </a:ln>
        </p:spPr>
        <p:txBody>
          <a:bodyPr>
            <a:spAutoFit/>
          </a:bodyPr>
          <a:lstStyle/>
          <a:p>
            <a:r>
              <a:rPr lang="en-US" sz="2800">
                <a:latin typeface="Rockwell Extra Bold" pitchFamily="18" charset="0"/>
              </a:rPr>
              <a:t>Type II polyketide synthase (PKS)</a:t>
            </a:r>
          </a:p>
        </p:txBody>
      </p:sp>
      <p:sp>
        <p:nvSpPr>
          <p:cNvPr id="5" name="TextBox 4"/>
          <p:cNvSpPr txBox="1"/>
          <p:nvPr/>
        </p:nvSpPr>
        <p:spPr>
          <a:xfrm>
            <a:off x="228600" y="5791200"/>
            <a:ext cx="2363788" cy="862013"/>
          </a:xfrm>
          <a:prstGeom prst="rect">
            <a:avLst/>
          </a:prstGeom>
          <a:solidFill>
            <a:schemeClr val="tx1">
              <a:lumMod val="65000"/>
              <a:lumOff val="35000"/>
            </a:schemeClr>
          </a:solidFill>
        </p:spPr>
        <p:txBody>
          <a:bodyPr wrap="none">
            <a:spAutoFit/>
          </a:bodyPr>
          <a:lstStyle/>
          <a:p>
            <a:pPr>
              <a:defRPr/>
            </a:pPr>
            <a:r>
              <a:rPr lang="en-US" sz="1600" dirty="0">
                <a:solidFill>
                  <a:schemeClr val="bg1">
                    <a:lumMod val="95000"/>
                  </a:schemeClr>
                </a:solidFill>
              </a:rPr>
              <a:t>KS:  </a:t>
            </a:r>
            <a:r>
              <a:rPr lang="en-US" sz="1600" dirty="0" err="1">
                <a:solidFill>
                  <a:schemeClr val="bg1">
                    <a:lumMod val="95000"/>
                  </a:schemeClr>
                </a:solidFill>
              </a:rPr>
              <a:t>ketosynthase</a:t>
            </a:r>
            <a:endParaRPr lang="en-US" sz="1600" dirty="0">
              <a:solidFill>
                <a:schemeClr val="bg1">
                  <a:lumMod val="95000"/>
                </a:schemeClr>
              </a:solidFill>
            </a:endParaRPr>
          </a:p>
          <a:p>
            <a:pPr>
              <a:defRPr/>
            </a:pPr>
            <a:r>
              <a:rPr lang="en-US" sz="1600" dirty="0">
                <a:solidFill>
                  <a:schemeClr val="bg1">
                    <a:lumMod val="95000"/>
                  </a:schemeClr>
                </a:solidFill>
              </a:rPr>
              <a:t>CLF: chain length factor</a:t>
            </a:r>
          </a:p>
          <a:p>
            <a:pPr>
              <a:defRPr/>
            </a:pPr>
            <a:r>
              <a:rPr lang="en-US" sz="1600" dirty="0">
                <a:solidFill>
                  <a:schemeClr val="bg1">
                    <a:lumMod val="95000"/>
                  </a:schemeClr>
                </a:solidFill>
              </a:rPr>
              <a:t>ACP: </a:t>
            </a:r>
            <a:r>
              <a:rPr lang="en-US" sz="1600" dirty="0" err="1">
                <a:solidFill>
                  <a:schemeClr val="bg1">
                    <a:lumMod val="95000"/>
                  </a:schemeClr>
                </a:solidFill>
              </a:rPr>
              <a:t>acyl</a:t>
            </a:r>
            <a:r>
              <a:rPr lang="en-US" sz="1600" dirty="0">
                <a:solidFill>
                  <a:schemeClr val="bg1">
                    <a:lumMod val="95000"/>
                  </a:schemeClr>
                </a:solidFill>
              </a:rPr>
              <a:t> carrier</a:t>
            </a:r>
          </a:p>
        </p:txBody>
      </p:sp>
      <p:sp>
        <p:nvSpPr>
          <p:cNvPr id="16389" name="TextBox 6"/>
          <p:cNvSpPr txBox="1">
            <a:spLocks noChangeArrowheads="1"/>
          </p:cNvSpPr>
          <p:nvPr/>
        </p:nvSpPr>
        <p:spPr bwMode="auto">
          <a:xfrm>
            <a:off x="2895600" y="5867400"/>
            <a:ext cx="6019800" cy="830263"/>
          </a:xfrm>
          <a:prstGeom prst="rect">
            <a:avLst/>
          </a:prstGeom>
          <a:noFill/>
          <a:ln w="9525">
            <a:noFill/>
            <a:miter lim="800000"/>
            <a:headEnd/>
            <a:tailEnd/>
          </a:ln>
        </p:spPr>
        <p:txBody>
          <a:bodyPr>
            <a:spAutoFit/>
          </a:bodyPr>
          <a:lstStyle/>
          <a:p>
            <a:r>
              <a:rPr lang="en-US" sz="1600"/>
              <a:t>See </a:t>
            </a:r>
            <a:r>
              <a:rPr lang="en-US" sz="1600">
                <a:hlinkClick r:id="rId4"/>
              </a:rPr>
              <a:t>http://www.pharmacy.arizona.edu/faculty/moorelab/classes/chem549/2_polyketide.pdf</a:t>
            </a:r>
            <a:r>
              <a:rPr lang="en-US" sz="1600"/>
              <a:t> for more detail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7575"/>
            <a:ext cx="7391400" cy="1470025"/>
          </a:xfrm>
        </p:spPr>
        <p:txBody>
          <a:bodyPr/>
          <a:lstStyle/>
          <a:p>
            <a:r>
              <a:rPr lang="en-US" dirty="0">
                <a:solidFill>
                  <a:schemeClr val="bg1"/>
                </a:solidFill>
                <a:latin typeface="Rockwell Extra Bold" pitchFamily="18" charset="0"/>
                <a:ea typeface="+mn-ea"/>
                <a:cs typeface="Arial" charset="0"/>
              </a:rPr>
              <a:t>Polymeric Metabolites</a:t>
            </a:r>
          </a:p>
        </p:txBody>
      </p:sp>
    </p:spTree>
    <p:extLst>
      <p:ext uri="{BB962C8B-B14F-4D97-AF65-F5344CB8AC3E}">
        <p14:creationId xmlns:p14="http://schemas.microsoft.com/office/powerpoint/2010/main" val="8099272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9"/>
          <p:cNvSpPr txBox="1">
            <a:spLocks noChangeArrowheads="1"/>
          </p:cNvSpPr>
          <p:nvPr/>
        </p:nvSpPr>
        <p:spPr bwMode="auto">
          <a:xfrm>
            <a:off x="381000" y="304800"/>
            <a:ext cx="8382000" cy="523875"/>
          </a:xfrm>
          <a:prstGeom prst="rect">
            <a:avLst/>
          </a:prstGeom>
          <a:noFill/>
          <a:ln w="9525">
            <a:noFill/>
            <a:miter lim="800000"/>
            <a:headEnd/>
            <a:tailEnd/>
          </a:ln>
        </p:spPr>
        <p:txBody>
          <a:bodyPr>
            <a:spAutoFit/>
          </a:bodyPr>
          <a:lstStyle/>
          <a:p>
            <a:r>
              <a:rPr lang="en-US" sz="2800">
                <a:latin typeface="Rockwell Extra Bold" pitchFamily="18" charset="0"/>
              </a:rPr>
              <a:t>Type II Biosynthesis: </a:t>
            </a:r>
            <a:r>
              <a:rPr lang="en-US">
                <a:latin typeface="Rockwell Extra Bold" pitchFamily="18" charset="0"/>
              </a:rPr>
              <a:t>Anthracycline Antibiotics</a:t>
            </a:r>
            <a:endParaRPr lang="en-US" sz="2800">
              <a:latin typeface="Rockwell Extra Bold" pitchFamily="18" charset="0"/>
            </a:endParaRPr>
          </a:p>
        </p:txBody>
      </p:sp>
      <p:pic>
        <p:nvPicPr>
          <p:cNvPr id="17411" name="Picture 2"/>
          <p:cNvPicPr>
            <a:picLocks noChangeAspect="1" noChangeArrowheads="1"/>
          </p:cNvPicPr>
          <p:nvPr/>
        </p:nvPicPr>
        <p:blipFill>
          <a:blip r:embed="rId3" cstate="print"/>
          <a:srcRect/>
          <a:stretch>
            <a:fillRect/>
          </a:stretch>
        </p:blipFill>
        <p:spPr bwMode="auto">
          <a:xfrm>
            <a:off x="1143000" y="838200"/>
            <a:ext cx="6735763" cy="5791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7575"/>
            <a:ext cx="7391400" cy="1470025"/>
          </a:xfrm>
        </p:spPr>
        <p:txBody>
          <a:bodyPr/>
          <a:lstStyle/>
          <a:p>
            <a:r>
              <a:rPr lang="en-US" dirty="0" smtClean="0">
                <a:solidFill>
                  <a:schemeClr val="bg1"/>
                </a:solidFill>
                <a:latin typeface="Rockwell Extra Bold" pitchFamily="18" charset="0"/>
                <a:ea typeface="+mn-ea"/>
                <a:cs typeface="Arial" charset="0"/>
              </a:rPr>
              <a:t>Type I </a:t>
            </a:r>
            <a:r>
              <a:rPr lang="en-US" dirty="0" err="1" smtClean="0">
                <a:solidFill>
                  <a:schemeClr val="bg1"/>
                </a:solidFill>
                <a:latin typeface="Rockwell Extra Bold" pitchFamily="18" charset="0"/>
                <a:ea typeface="+mn-ea"/>
                <a:cs typeface="Arial" charset="0"/>
              </a:rPr>
              <a:t>Polyketides</a:t>
            </a:r>
            <a:endParaRPr lang="en-US" dirty="0">
              <a:solidFill>
                <a:schemeClr val="bg1"/>
              </a:solidFill>
              <a:latin typeface="Rockwell Extra Bold" pitchFamily="18" charset="0"/>
              <a:ea typeface="+mn-ea"/>
              <a:cs typeface="Arial" charset="0"/>
            </a:endParaRPr>
          </a:p>
        </p:txBody>
      </p:sp>
    </p:spTree>
    <p:extLst>
      <p:ext uri="{BB962C8B-B14F-4D97-AF65-F5344CB8AC3E}">
        <p14:creationId xmlns:p14="http://schemas.microsoft.com/office/powerpoint/2010/main" val="271744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9"/>
          <p:cNvSpPr txBox="1">
            <a:spLocks noChangeArrowheads="1"/>
          </p:cNvSpPr>
          <p:nvPr/>
        </p:nvSpPr>
        <p:spPr bwMode="auto">
          <a:xfrm>
            <a:off x="457200" y="304800"/>
            <a:ext cx="5562600" cy="523875"/>
          </a:xfrm>
          <a:prstGeom prst="rect">
            <a:avLst/>
          </a:prstGeom>
          <a:noFill/>
          <a:ln w="9525">
            <a:noFill/>
            <a:miter lim="800000"/>
            <a:headEnd/>
            <a:tailEnd/>
          </a:ln>
        </p:spPr>
        <p:txBody>
          <a:bodyPr>
            <a:spAutoFit/>
          </a:bodyPr>
          <a:lstStyle/>
          <a:p>
            <a:r>
              <a:rPr lang="en-US" sz="2800">
                <a:latin typeface="Rockwell Extra Bold" pitchFamily="18" charset="0"/>
              </a:rPr>
              <a:t>Type I Polyketides</a:t>
            </a:r>
          </a:p>
        </p:txBody>
      </p:sp>
      <p:pic>
        <p:nvPicPr>
          <p:cNvPr id="18435" name="Picture 2"/>
          <p:cNvPicPr>
            <a:picLocks noChangeAspect="1" noChangeArrowheads="1"/>
          </p:cNvPicPr>
          <p:nvPr/>
        </p:nvPicPr>
        <p:blipFill>
          <a:blip r:embed="rId4" cstate="print"/>
          <a:srcRect/>
          <a:stretch>
            <a:fillRect/>
          </a:stretch>
        </p:blipFill>
        <p:spPr bwMode="auto">
          <a:xfrm>
            <a:off x="457200" y="990600"/>
            <a:ext cx="2690813" cy="2438400"/>
          </a:xfrm>
          <a:prstGeom prst="rect">
            <a:avLst/>
          </a:prstGeom>
          <a:noFill/>
          <a:ln w="9525">
            <a:noFill/>
            <a:miter lim="800000"/>
            <a:headEnd/>
            <a:tailEnd/>
          </a:ln>
        </p:spPr>
      </p:pic>
      <p:pic>
        <p:nvPicPr>
          <p:cNvPr id="18436" name="Picture 4" descr="Leinamycin Structure"/>
          <p:cNvPicPr>
            <a:picLocks noChangeAspect="1" noChangeArrowheads="1"/>
          </p:cNvPicPr>
          <p:nvPr/>
        </p:nvPicPr>
        <p:blipFill>
          <a:blip r:embed="rId5" cstate="print"/>
          <a:srcRect/>
          <a:stretch>
            <a:fillRect/>
          </a:stretch>
        </p:blipFill>
        <p:spPr bwMode="auto">
          <a:xfrm>
            <a:off x="1333500" y="3886200"/>
            <a:ext cx="2552700" cy="1743075"/>
          </a:xfrm>
          <a:prstGeom prst="rect">
            <a:avLst/>
          </a:prstGeom>
          <a:noFill/>
          <a:ln w="9525">
            <a:noFill/>
            <a:miter lim="800000"/>
            <a:headEnd/>
            <a:tailEnd/>
          </a:ln>
        </p:spPr>
      </p:pic>
      <p:sp>
        <p:nvSpPr>
          <p:cNvPr id="18437" name="TextBox 17"/>
          <p:cNvSpPr txBox="1">
            <a:spLocks noChangeArrowheads="1"/>
          </p:cNvSpPr>
          <p:nvPr/>
        </p:nvSpPr>
        <p:spPr bwMode="auto">
          <a:xfrm>
            <a:off x="381000" y="2971800"/>
            <a:ext cx="1531938" cy="369888"/>
          </a:xfrm>
          <a:prstGeom prst="rect">
            <a:avLst/>
          </a:prstGeom>
          <a:noFill/>
          <a:ln w="9525">
            <a:noFill/>
            <a:miter lim="800000"/>
            <a:headEnd/>
            <a:tailEnd/>
          </a:ln>
        </p:spPr>
        <p:txBody>
          <a:bodyPr wrap="none">
            <a:spAutoFit/>
          </a:bodyPr>
          <a:lstStyle/>
          <a:p>
            <a:r>
              <a:rPr lang="en-US"/>
              <a:t>Erythromycin</a:t>
            </a:r>
          </a:p>
        </p:txBody>
      </p:sp>
      <p:sp>
        <p:nvSpPr>
          <p:cNvPr id="18438" name="TextBox 20"/>
          <p:cNvSpPr txBox="1">
            <a:spLocks noChangeArrowheads="1"/>
          </p:cNvSpPr>
          <p:nvPr/>
        </p:nvSpPr>
        <p:spPr bwMode="auto">
          <a:xfrm>
            <a:off x="1943100" y="5562600"/>
            <a:ext cx="1350963" cy="369888"/>
          </a:xfrm>
          <a:prstGeom prst="rect">
            <a:avLst/>
          </a:prstGeom>
          <a:noFill/>
          <a:ln w="9525">
            <a:noFill/>
            <a:miter lim="800000"/>
            <a:headEnd/>
            <a:tailEnd/>
          </a:ln>
        </p:spPr>
        <p:txBody>
          <a:bodyPr wrap="none">
            <a:spAutoFit/>
          </a:bodyPr>
          <a:lstStyle/>
          <a:p>
            <a:r>
              <a:rPr lang="en-US"/>
              <a:t>Leinamycin</a:t>
            </a:r>
          </a:p>
        </p:txBody>
      </p:sp>
      <p:pic>
        <p:nvPicPr>
          <p:cNvPr id="18439" name="Picture 7"/>
          <p:cNvPicPr>
            <a:picLocks noChangeAspect="1" noChangeArrowheads="1"/>
          </p:cNvPicPr>
          <p:nvPr/>
        </p:nvPicPr>
        <p:blipFill>
          <a:blip r:embed="rId6" cstate="print"/>
          <a:srcRect/>
          <a:stretch>
            <a:fillRect/>
          </a:stretch>
        </p:blipFill>
        <p:spPr bwMode="auto">
          <a:xfrm>
            <a:off x="3733800" y="1219200"/>
            <a:ext cx="4833938" cy="2395538"/>
          </a:xfrm>
          <a:prstGeom prst="rect">
            <a:avLst/>
          </a:prstGeom>
          <a:noFill/>
          <a:ln w="9525">
            <a:noFill/>
            <a:miter lim="800000"/>
            <a:headEnd/>
            <a:tailEnd/>
          </a:ln>
        </p:spPr>
      </p:pic>
      <p:sp>
        <p:nvSpPr>
          <p:cNvPr id="18440" name="Rectangle 8"/>
          <p:cNvSpPr>
            <a:spLocks noChangeArrowheads="1"/>
          </p:cNvSpPr>
          <p:nvPr/>
        </p:nvSpPr>
        <p:spPr bwMode="auto">
          <a:xfrm>
            <a:off x="5029200" y="2819400"/>
            <a:ext cx="1531938" cy="369888"/>
          </a:xfrm>
          <a:prstGeom prst="rect">
            <a:avLst/>
          </a:prstGeom>
          <a:noFill/>
          <a:ln w="9525">
            <a:noFill/>
            <a:miter lim="800000"/>
            <a:headEnd/>
            <a:tailEnd/>
          </a:ln>
        </p:spPr>
        <p:txBody>
          <a:bodyPr wrap="none">
            <a:spAutoFit/>
          </a:bodyPr>
          <a:lstStyle/>
          <a:p>
            <a:r>
              <a:rPr lang="en-US"/>
              <a:t>Amphotericin</a:t>
            </a:r>
          </a:p>
        </p:txBody>
      </p:sp>
      <p:pic>
        <p:nvPicPr>
          <p:cNvPr id="18441" name="Picture 9"/>
          <p:cNvPicPr>
            <a:picLocks noChangeAspect="1" noChangeArrowheads="1"/>
          </p:cNvPicPr>
          <p:nvPr/>
        </p:nvPicPr>
        <p:blipFill>
          <a:blip r:embed="rId7" cstate="print"/>
          <a:srcRect/>
          <a:stretch>
            <a:fillRect/>
          </a:stretch>
        </p:blipFill>
        <p:spPr bwMode="auto">
          <a:xfrm>
            <a:off x="5448300" y="3886200"/>
            <a:ext cx="2171700" cy="1549400"/>
          </a:xfrm>
          <a:prstGeom prst="rect">
            <a:avLst/>
          </a:prstGeom>
          <a:noFill/>
          <a:ln w="9525">
            <a:noFill/>
            <a:miter lim="800000"/>
            <a:headEnd/>
            <a:tailEnd/>
          </a:ln>
        </p:spPr>
      </p:pic>
      <p:sp>
        <p:nvSpPr>
          <p:cNvPr id="18442" name="Rectangle 10"/>
          <p:cNvSpPr>
            <a:spLocks noChangeArrowheads="1"/>
          </p:cNvSpPr>
          <p:nvPr/>
        </p:nvSpPr>
        <p:spPr bwMode="auto">
          <a:xfrm>
            <a:off x="6134100" y="5562600"/>
            <a:ext cx="1069975" cy="369888"/>
          </a:xfrm>
          <a:prstGeom prst="rect">
            <a:avLst/>
          </a:prstGeom>
          <a:noFill/>
          <a:ln w="9525">
            <a:noFill/>
            <a:miter lim="800000"/>
            <a:headEnd/>
            <a:tailEnd/>
          </a:ln>
        </p:spPr>
        <p:txBody>
          <a:bodyPr wrap="none">
            <a:spAutoFit/>
          </a:bodyPr>
          <a:lstStyle/>
          <a:p>
            <a:r>
              <a:rPr lang="en-US"/>
              <a:t>Aflatoxin</a:t>
            </a:r>
          </a:p>
        </p:txBody>
      </p:sp>
      <p:sp>
        <p:nvSpPr>
          <p:cNvPr id="2" name="Rectangle 1"/>
          <p:cNvSpPr/>
          <p:nvPr/>
        </p:nvSpPr>
        <p:spPr>
          <a:xfrm>
            <a:off x="5105400" y="1447800"/>
            <a:ext cx="552450" cy="68580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70744" y="1264920"/>
            <a:ext cx="653256" cy="68580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05400" y="2156460"/>
            <a:ext cx="552450" cy="34290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58"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a:latin typeface="Rockwell Extra Bold" pitchFamily="18" charset="0"/>
              </a:rPr>
              <a:t>Type I Polyketide Biosynthesis</a:t>
            </a:r>
          </a:p>
        </p:txBody>
      </p:sp>
      <p:sp>
        <p:nvSpPr>
          <p:cNvPr id="4" name="Rounded Rectangle 3"/>
          <p:cNvSpPr/>
          <p:nvPr/>
        </p:nvSpPr>
        <p:spPr>
          <a:xfrm>
            <a:off x="3200400" y="2514600"/>
            <a:ext cx="2438400" cy="1676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t>PKS</a:t>
            </a:r>
          </a:p>
        </p:txBody>
      </p:sp>
      <p:cxnSp>
        <p:nvCxnSpPr>
          <p:cNvPr id="7" name="Straight Arrow Connector 6"/>
          <p:cNvCxnSpPr/>
          <p:nvPr/>
        </p:nvCxnSpPr>
        <p:spPr>
          <a:xfrm>
            <a:off x="2362200" y="33528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791200" y="33528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2" name="TextBox 17"/>
          <p:cNvSpPr txBox="1">
            <a:spLocks noChangeArrowheads="1"/>
          </p:cNvSpPr>
          <p:nvPr/>
        </p:nvSpPr>
        <p:spPr bwMode="auto">
          <a:xfrm>
            <a:off x="762000" y="2886075"/>
            <a:ext cx="1600200" cy="1200150"/>
          </a:xfrm>
          <a:prstGeom prst="rect">
            <a:avLst/>
          </a:prstGeom>
          <a:noFill/>
          <a:ln w="9525">
            <a:noFill/>
            <a:miter lim="800000"/>
            <a:headEnd/>
            <a:tailEnd/>
          </a:ln>
        </p:spPr>
        <p:txBody>
          <a:bodyPr>
            <a:spAutoFit/>
          </a:bodyPr>
          <a:lstStyle/>
          <a:p>
            <a:r>
              <a:rPr lang="en-US"/>
              <a:t>Various Carboxylic Acid and CoA derivatives</a:t>
            </a:r>
          </a:p>
        </p:txBody>
      </p:sp>
      <p:pic>
        <p:nvPicPr>
          <p:cNvPr id="19463" name="Picture 6"/>
          <p:cNvPicPr>
            <a:picLocks noChangeAspect="1" noChangeArrowheads="1"/>
          </p:cNvPicPr>
          <p:nvPr/>
        </p:nvPicPr>
        <p:blipFill>
          <a:blip r:embed="rId4" cstate="print"/>
          <a:srcRect/>
          <a:stretch>
            <a:fillRect/>
          </a:stretch>
        </p:blipFill>
        <p:spPr bwMode="auto">
          <a:xfrm>
            <a:off x="6705600" y="2514600"/>
            <a:ext cx="1816100" cy="134620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a:latin typeface="Rockwell Extra Bold" pitchFamily="18" charset="0"/>
              </a:rPr>
              <a:t>Building blocks for polyketides</a:t>
            </a:r>
          </a:p>
        </p:txBody>
      </p:sp>
      <p:sp>
        <p:nvSpPr>
          <p:cNvPr id="20483" name="Rectangle 3"/>
          <p:cNvSpPr>
            <a:spLocks noChangeArrowheads="1"/>
          </p:cNvSpPr>
          <p:nvPr/>
        </p:nvSpPr>
        <p:spPr bwMode="auto">
          <a:xfrm>
            <a:off x="7386638" y="6488113"/>
            <a:ext cx="1528762" cy="307975"/>
          </a:xfrm>
          <a:prstGeom prst="rect">
            <a:avLst/>
          </a:prstGeom>
          <a:noFill/>
          <a:ln w="9525">
            <a:noFill/>
            <a:miter lim="800000"/>
            <a:headEnd/>
            <a:tailEnd/>
          </a:ln>
        </p:spPr>
        <p:txBody>
          <a:bodyPr wrap="none">
            <a:spAutoFit/>
          </a:bodyPr>
          <a:lstStyle/>
          <a:p>
            <a:r>
              <a:rPr lang="en-US" sz="1400"/>
              <a:t>PMID 19590008 </a:t>
            </a:r>
          </a:p>
        </p:txBody>
      </p:sp>
      <p:pic>
        <p:nvPicPr>
          <p:cNvPr id="20484" name="Picture 4"/>
          <p:cNvPicPr>
            <a:picLocks noChangeAspect="1" noChangeArrowheads="1"/>
          </p:cNvPicPr>
          <p:nvPr/>
        </p:nvPicPr>
        <p:blipFill>
          <a:blip r:embed="rId4" cstate="print"/>
          <a:srcRect/>
          <a:stretch>
            <a:fillRect/>
          </a:stretch>
        </p:blipFill>
        <p:spPr bwMode="auto">
          <a:xfrm>
            <a:off x="7429500" y="4114800"/>
            <a:ext cx="1562100" cy="2352675"/>
          </a:xfrm>
          <a:prstGeom prst="rect">
            <a:avLst/>
          </a:prstGeom>
          <a:noFill/>
          <a:ln w="9525">
            <a:noFill/>
            <a:miter lim="800000"/>
            <a:headEnd/>
            <a:tailEnd/>
          </a:ln>
        </p:spPr>
      </p:pic>
      <p:grpSp>
        <p:nvGrpSpPr>
          <p:cNvPr id="20485" name="Group 8"/>
          <p:cNvGrpSpPr>
            <a:grpSpLocks/>
          </p:cNvGrpSpPr>
          <p:nvPr/>
        </p:nvGrpSpPr>
        <p:grpSpPr bwMode="auto">
          <a:xfrm>
            <a:off x="228600" y="762000"/>
            <a:ext cx="7058025" cy="5907088"/>
            <a:chOff x="381000" y="762000"/>
            <a:chExt cx="7058025" cy="5907088"/>
          </a:xfrm>
        </p:grpSpPr>
        <p:pic>
          <p:nvPicPr>
            <p:cNvPr id="20486" name="Picture 5"/>
            <p:cNvPicPr>
              <a:picLocks noChangeAspect="1" noChangeArrowheads="1"/>
            </p:cNvPicPr>
            <p:nvPr/>
          </p:nvPicPr>
          <p:blipFill>
            <a:blip r:embed="rId5" cstate="print"/>
            <a:srcRect/>
            <a:stretch>
              <a:fillRect/>
            </a:stretch>
          </p:blipFill>
          <p:spPr bwMode="auto">
            <a:xfrm>
              <a:off x="381000" y="762000"/>
              <a:ext cx="7058025" cy="5907088"/>
            </a:xfrm>
            <a:prstGeom prst="rect">
              <a:avLst/>
            </a:prstGeom>
            <a:noFill/>
            <a:ln w="9525">
              <a:noFill/>
              <a:miter lim="800000"/>
              <a:headEnd/>
              <a:tailEnd/>
            </a:ln>
          </p:spPr>
        </p:pic>
        <p:sp>
          <p:nvSpPr>
            <p:cNvPr id="6" name="Rectangle 5"/>
            <p:cNvSpPr/>
            <p:nvPr/>
          </p:nvSpPr>
          <p:spPr>
            <a:xfrm>
              <a:off x="6324600" y="51816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rot="16200000" flipV="1">
              <a:off x="6400800" y="5181600"/>
              <a:ext cx="1524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228600" y="762000"/>
            <a:ext cx="5410200" cy="6034088"/>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69280" y="746760"/>
            <a:ext cx="3322320" cy="6034088"/>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Polyketide Biosynthesis</a:t>
            </a:r>
          </a:p>
        </p:txBody>
      </p:sp>
      <p:pic>
        <p:nvPicPr>
          <p:cNvPr id="21507" name="Picture 7"/>
          <p:cNvPicPr>
            <a:picLocks noChangeAspect="1" noChangeArrowheads="1"/>
          </p:cNvPicPr>
          <p:nvPr/>
        </p:nvPicPr>
        <p:blipFill>
          <a:blip r:embed="rId4" cstate="print"/>
          <a:srcRect/>
          <a:stretch>
            <a:fillRect/>
          </a:stretch>
        </p:blipFill>
        <p:spPr bwMode="auto">
          <a:xfrm>
            <a:off x="3124200" y="4343400"/>
            <a:ext cx="2084388" cy="1828800"/>
          </a:xfrm>
          <a:prstGeom prst="rect">
            <a:avLst/>
          </a:prstGeom>
          <a:noFill/>
          <a:ln w="9525">
            <a:noFill/>
            <a:miter lim="800000"/>
            <a:headEnd/>
            <a:tailEnd/>
          </a:ln>
        </p:spPr>
      </p:pic>
      <p:pic>
        <p:nvPicPr>
          <p:cNvPr id="21508" name="Picture 8"/>
          <p:cNvPicPr>
            <a:picLocks noChangeAspect="1" noChangeArrowheads="1"/>
          </p:cNvPicPr>
          <p:nvPr/>
        </p:nvPicPr>
        <p:blipFill>
          <a:blip r:embed="rId5" cstate="print"/>
          <a:srcRect/>
          <a:stretch>
            <a:fillRect/>
          </a:stretch>
        </p:blipFill>
        <p:spPr bwMode="auto">
          <a:xfrm>
            <a:off x="2286000" y="5181600"/>
            <a:ext cx="685800" cy="327025"/>
          </a:xfrm>
          <a:prstGeom prst="rect">
            <a:avLst/>
          </a:prstGeom>
          <a:noFill/>
          <a:ln w="9525">
            <a:noFill/>
            <a:miter lim="800000"/>
            <a:headEnd/>
            <a:tailEnd/>
          </a:ln>
        </p:spPr>
      </p:pic>
      <p:pic>
        <p:nvPicPr>
          <p:cNvPr id="21509" name="Picture 9"/>
          <p:cNvPicPr>
            <a:picLocks noChangeAspect="1" noChangeArrowheads="1"/>
          </p:cNvPicPr>
          <p:nvPr/>
        </p:nvPicPr>
        <p:blipFill>
          <a:blip r:embed="rId6" cstate="print"/>
          <a:srcRect/>
          <a:stretch>
            <a:fillRect/>
          </a:stretch>
        </p:blipFill>
        <p:spPr bwMode="auto">
          <a:xfrm>
            <a:off x="6172200" y="4343400"/>
            <a:ext cx="2538413" cy="1600200"/>
          </a:xfrm>
          <a:prstGeom prst="rect">
            <a:avLst/>
          </a:prstGeom>
          <a:noFill/>
          <a:ln w="9525">
            <a:noFill/>
            <a:miter lim="800000"/>
            <a:headEnd/>
            <a:tailEnd/>
          </a:ln>
        </p:spPr>
      </p:pic>
      <p:pic>
        <p:nvPicPr>
          <p:cNvPr id="21510" name="Picture 10"/>
          <p:cNvPicPr>
            <a:picLocks noChangeAspect="1" noChangeArrowheads="1"/>
          </p:cNvPicPr>
          <p:nvPr/>
        </p:nvPicPr>
        <p:blipFill>
          <a:blip r:embed="rId7" cstate="print"/>
          <a:srcRect/>
          <a:stretch>
            <a:fillRect/>
          </a:stretch>
        </p:blipFill>
        <p:spPr bwMode="auto">
          <a:xfrm>
            <a:off x="304800" y="762000"/>
            <a:ext cx="8686800" cy="2630488"/>
          </a:xfrm>
          <a:prstGeom prst="rect">
            <a:avLst/>
          </a:prstGeom>
          <a:noFill/>
          <a:ln w="9525">
            <a:noFill/>
            <a:miter lim="800000"/>
            <a:headEnd/>
            <a:tailEnd/>
          </a:ln>
        </p:spPr>
      </p:pic>
      <p:pic>
        <p:nvPicPr>
          <p:cNvPr id="21511" name="Picture 11"/>
          <p:cNvPicPr>
            <a:picLocks noChangeAspect="1" noChangeArrowheads="1"/>
          </p:cNvPicPr>
          <p:nvPr/>
        </p:nvPicPr>
        <p:blipFill>
          <a:blip r:embed="rId8" cstate="print"/>
          <a:srcRect/>
          <a:stretch>
            <a:fillRect/>
          </a:stretch>
        </p:blipFill>
        <p:spPr bwMode="auto">
          <a:xfrm>
            <a:off x="228600" y="3190875"/>
            <a:ext cx="1676400" cy="3667125"/>
          </a:xfrm>
          <a:prstGeom prst="rect">
            <a:avLst/>
          </a:prstGeom>
          <a:noFill/>
          <a:ln w="9525">
            <a:noFill/>
            <a:miter lim="800000"/>
            <a:headEnd/>
            <a:tailEnd/>
          </a:ln>
        </p:spPr>
      </p:pic>
      <p:cxnSp>
        <p:nvCxnSpPr>
          <p:cNvPr id="14" name="Straight Arrow Connector 13"/>
          <p:cNvCxnSpPr/>
          <p:nvPr/>
        </p:nvCxnSpPr>
        <p:spPr>
          <a:xfrm>
            <a:off x="5257800" y="5180013"/>
            <a:ext cx="609600" cy="1587"/>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10200" y="5332413"/>
            <a:ext cx="609600" cy="1587"/>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514" name="TextBox 20"/>
          <p:cNvSpPr txBox="1">
            <a:spLocks noChangeArrowheads="1"/>
          </p:cNvSpPr>
          <p:nvPr/>
        </p:nvSpPr>
        <p:spPr bwMode="auto">
          <a:xfrm>
            <a:off x="6705600" y="5867400"/>
            <a:ext cx="1350963" cy="369888"/>
          </a:xfrm>
          <a:prstGeom prst="rect">
            <a:avLst/>
          </a:prstGeom>
          <a:noFill/>
          <a:ln w="9525">
            <a:noFill/>
            <a:miter lim="800000"/>
            <a:headEnd/>
            <a:tailEnd/>
          </a:ln>
        </p:spPr>
        <p:txBody>
          <a:bodyPr wrap="none">
            <a:spAutoFit/>
          </a:bodyPr>
          <a:lstStyle/>
          <a:p>
            <a:r>
              <a:rPr lang="en-US"/>
              <a:t>Leinamycin</a:t>
            </a:r>
          </a:p>
        </p:txBody>
      </p:sp>
      <p:grpSp>
        <p:nvGrpSpPr>
          <p:cNvPr id="2" name="Group 1"/>
          <p:cNvGrpSpPr/>
          <p:nvPr/>
        </p:nvGrpSpPr>
        <p:grpSpPr>
          <a:xfrm>
            <a:off x="2133600" y="1212215"/>
            <a:ext cx="6196012" cy="572135"/>
            <a:chOff x="2133600" y="1212215"/>
            <a:chExt cx="6196012" cy="572135"/>
          </a:xfrm>
        </p:grpSpPr>
        <p:sp>
          <p:nvSpPr>
            <p:cNvPr id="11" name="Rectangle 10"/>
            <p:cNvSpPr/>
            <p:nvPr/>
          </p:nvSpPr>
          <p:spPr>
            <a:xfrm>
              <a:off x="2133600" y="1219200"/>
              <a:ext cx="1295400" cy="56515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05200" y="1212215"/>
              <a:ext cx="914400" cy="56515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34840" y="1212215"/>
              <a:ext cx="594360" cy="56515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67300" y="1212215"/>
              <a:ext cx="1485900" cy="56515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553200" y="1212215"/>
              <a:ext cx="888206" cy="56515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441406" y="1219200"/>
              <a:ext cx="888206" cy="56515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228600" y="654050"/>
            <a:ext cx="8763000" cy="558165"/>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067300" y="1750377"/>
            <a:ext cx="1562100" cy="821055"/>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Polyketide Synthase (PKS)</a:t>
            </a:r>
          </a:p>
        </p:txBody>
      </p:sp>
      <p:pic>
        <p:nvPicPr>
          <p:cNvPr id="23555" name="Picture 2"/>
          <p:cNvPicPr>
            <a:picLocks noChangeAspect="1" noChangeArrowheads="1"/>
          </p:cNvPicPr>
          <p:nvPr/>
        </p:nvPicPr>
        <p:blipFill>
          <a:blip r:embed="rId3" cstate="print"/>
          <a:srcRect/>
          <a:stretch>
            <a:fillRect/>
          </a:stretch>
        </p:blipFill>
        <p:spPr bwMode="auto">
          <a:xfrm>
            <a:off x="304800" y="838200"/>
            <a:ext cx="8610600" cy="2611438"/>
          </a:xfrm>
          <a:prstGeom prst="rect">
            <a:avLst/>
          </a:prstGeom>
          <a:noFill/>
          <a:ln w="9525">
            <a:noFill/>
            <a:miter lim="800000"/>
            <a:headEnd/>
            <a:tailEnd/>
          </a:ln>
        </p:spPr>
      </p:pic>
      <p:sp>
        <p:nvSpPr>
          <p:cNvPr id="23558" name="TextBox 18"/>
          <p:cNvSpPr txBox="1">
            <a:spLocks noChangeArrowheads="1"/>
          </p:cNvSpPr>
          <p:nvPr/>
        </p:nvSpPr>
        <p:spPr bwMode="auto">
          <a:xfrm>
            <a:off x="3048000" y="4514850"/>
            <a:ext cx="5486400" cy="923330"/>
          </a:xfrm>
          <a:prstGeom prst="rect">
            <a:avLst/>
          </a:prstGeom>
          <a:noFill/>
          <a:ln w="9525">
            <a:noFill/>
            <a:miter lim="800000"/>
            <a:headEnd/>
            <a:tailEnd/>
          </a:ln>
        </p:spPr>
        <p:txBody>
          <a:bodyPr>
            <a:spAutoFit/>
          </a:bodyPr>
          <a:lstStyle/>
          <a:p>
            <a:r>
              <a:rPr lang="en-US" b="1" dirty="0" smtClean="0"/>
              <a:t>Acyl </a:t>
            </a:r>
            <a:r>
              <a:rPr lang="en-US" b="1" dirty="0"/>
              <a:t>Carrier Protein (ACP):  </a:t>
            </a:r>
            <a:r>
              <a:rPr lang="en-US" dirty="0"/>
              <a:t>domains with 4'-phospho-pantetheine providing the </a:t>
            </a:r>
            <a:r>
              <a:rPr lang="en-US" dirty="0" err="1"/>
              <a:t>thiol</a:t>
            </a:r>
            <a:r>
              <a:rPr lang="en-US" dirty="0"/>
              <a:t> that is loaded with the </a:t>
            </a:r>
            <a:r>
              <a:rPr lang="en-US" dirty="0" smtClean="0"/>
              <a:t>carboxylic </a:t>
            </a:r>
            <a:r>
              <a:rPr lang="en-US" dirty="0"/>
              <a:t>acid</a:t>
            </a:r>
          </a:p>
        </p:txBody>
      </p:sp>
      <p:sp>
        <p:nvSpPr>
          <p:cNvPr id="8" name="Oval 7"/>
          <p:cNvSpPr/>
          <p:nvPr/>
        </p:nvSpPr>
        <p:spPr>
          <a:xfrm>
            <a:off x="3048000" y="205740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3810000" y="205740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4648200" y="205740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5638800" y="205740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6172200" y="205740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7162800" y="205740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7924800" y="205740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Polyketide Synthase (PKS)</a:t>
            </a:r>
          </a:p>
        </p:txBody>
      </p:sp>
      <p:pic>
        <p:nvPicPr>
          <p:cNvPr id="24579" name="Picture 2"/>
          <p:cNvPicPr>
            <a:picLocks noChangeAspect="1" noChangeArrowheads="1"/>
          </p:cNvPicPr>
          <p:nvPr/>
        </p:nvPicPr>
        <p:blipFill>
          <a:blip r:embed="rId3" cstate="print"/>
          <a:srcRect/>
          <a:stretch>
            <a:fillRect/>
          </a:stretch>
        </p:blipFill>
        <p:spPr bwMode="auto">
          <a:xfrm>
            <a:off x="304800" y="838200"/>
            <a:ext cx="8610600" cy="2611438"/>
          </a:xfrm>
          <a:prstGeom prst="rect">
            <a:avLst/>
          </a:prstGeom>
          <a:noFill/>
          <a:ln w="9525">
            <a:noFill/>
            <a:miter lim="800000"/>
            <a:headEnd/>
            <a:tailEnd/>
          </a:ln>
        </p:spPr>
      </p:pic>
      <p:sp>
        <p:nvSpPr>
          <p:cNvPr id="13" name="Oval 12"/>
          <p:cNvSpPr/>
          <p:nvPr/>
        </p:nvSpPr>
        <p:spPr>
          <a:xfrm>
            <a:off x="2514600" y="21336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1981200" y="205740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82" name="TextBox 18"/>
          <p:cNvSpPr txBox="1">
            <a:spLocks noChangeArrowheads="1"/>
          </p:cNvSpPr>
          <p:nvPr/>
        </p:nvSpPr>
        <p:spPr bwMode="auto">
          <a:xfrm>
            <a:off x="3048000" y="4459288"/>
            <a:ext cx="5486400" cy="923330"/>
          </a:xfrm>
          <a:prstGeom prst="rect">
            <a:avLst/>
          </a:prstGeom>
          <a:noFill/>
          <a:ln w="9525">
            <a:noFill/>
            <a:miter lim="800000"/>
            <a:headEnd/>
            <a:tailEnd/>
          </a:ln>
        </p:spPr>
        <p:txBody>
          <a:bodyPr>
            <a:spAutoFit/>
          </a:bodyPr>
          <a:lstStyle/>
          <a:p>
            <a:r>
              <a:rPr lang="en-US" b="1" dirty="0" err="1"/>
              <a:t>Ketosynthase</a:t>
            </a:r>
            <a:r>
              <a:rPr lang="en-US" b="1" dirty="0"/>
              <a:t> (KS domain):</a:t>
            </a:r>
            <a:r>
              <a:rPr lang="en-US" dirty="0"/>
              <a:t>  select and load the </a:t>
            </a:r>
            <a:r>
              <a:rPr lang="en-US" dirty="0" err="1"/>
              <a:t>malonyl</a:t>
            </a:r>
            <a:r>
              <a:rPr lang="en-US" dirty="0"/>
              <a:t>-CoA derivative onto the </a:t>
            </a:r>
            <a:r>
              <a:rPr lang="en-US" dirty="0" smtClean="0"/>
              <a:t>ACP, and catalyze the </a:t>
            </a:r>
            <a:r>
              <a:rPr lang="en-US" dirty="0" err="1" smtClean="0"/>
              <a:t>Claisen</a:t>
            </a:r>
            <a:r>
              <a:rPr lang="en-US" dirty="0" smtClean="0"/>
              <a:t> condensation</a:t>
            </a:r>
            <a:endParaRPr lang="en-US" dirty="0"/>
          </a:p>
        </p:txBody>
      </p:sp>
      <p:sp>
        <p:nvSpPr>
          <p:cNvPr id="8" name="Oval 7"/>
          <p:cNvSpPr/>
          <p:nvPr/>
        </p:nvSpPr>
        <p:spPr>
          <a:xfrm>
            <a:off x="3429000" y="21336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267200" y="21336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5029200" y="20574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6553200" y="20574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7467600" y="20574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dirty="0" smtClean="0">
                <a:latin typeface="Rockwell Extra Bold" pitchFamily="18" charset="0"/>
              </a:rPr>
              <a:t>Relation to Fatty Acid Synthase</a:t>
            </a:r>
            <a:endParaRPr lang="en-US" sz="2800" dirty="0">
              <a:latin typeface="Rockwell Extra Bold" pitchFamily="18" charset="0"/>
            </a:endParaRP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371600"/>
            <a:ext cx="84963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6115050" y="1981200"/>
            <a:ext cx="2419350" cy="99060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67450" y="4343400"/>
            <a:ext cx="2419350" cy="114300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6406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Polyketide Synthase (PKS)</a:t>
            </a:r>
          </a:p>
        </p:txBody>
      </p:sp>
      <p:pic>
        <p:nvPicPr>
          <p:cNvPr id="26627" name="Picture 2"/>
          <p:cNvPicPr>
            <a:picLocks noChangeAspect="1" noChangeArrowheads="1"/>
          </p:cNvPicPr>
          <p:nvPr/>
        </p:nvPicPr>
        <p:blipFill>
          <a:blip r:embed="rId3" cstate="print"/>
          <a:srcRect/>
          <a:stretch>
            <a:fillRect/>
          </a:stretch>
        </p:blipFill>
        <p:spPr bwMode="auto">
          <a:xfrm>
            <a:off x="304800" y="838200"/>
            <a:ext cx="8610600" cy="2611438"/>
          </a:xfrm>
          <a:prstGeom prst="rect">
            <a:avLst/>
          </a:prstGeom>
          <a:noFill/>
          <a:ln w="9525">
            <a:noFill/>
            <a:miter lim="800000"/>
            <a:headEnd/>
            <a:tailEnd/>
          </a:ln>
        </p:spPr>
      </p:pic>
      <p:sp>
        <p:nvSpPr>
          <p:cNvPr id="13" name="Oval 12"/>
          <p:cNvSpPr/>
          <p:nvPr/>
        </p:nvSpPr>
        <p:spPr>
          <a:xfrm>
            <a:off x="4038600" y="18288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0" name="TextBox 18"/>
          <p:cNvSpPr txBox="1">
            <a:spLocks noChangeArrowheads="1"/>
          </p:cNvSpPr>
          <p:nvPr/>
        </p:nvSpPr>
        <p:spPr bwMode="auto">
          <a:xfrm>
            <a:off x="3048000" y="4419600"/>
            <a:ext cx="5486400" cy="923330"/>
          </a:xfrm>
          <a:prstGeom prst="rect">
            <a:avLst/>
          </a:prstGeom>
          <a:noFill/>
          <a:ln w="9525">
            <a:noFill/>
            <a:miter lim="800000"/>
            <a:headEnd/>
            <a:tailEnd/>
          </a:ln>
        </p:spPr>
        <p:txBody>
          <a:bodyPr>
            <a:spAutoFit/>
          </a:bodyPr>
          <a:lstStyle/>
          <a:p>
            <a:r>
              <a:rPr lang="en-US" b="1" dirty="0" err="1"/>
              <a:t>Ketoreductase</a:t>
            </a:r>
            <a:r>
              <a:rPr lang="en-US" b="1" dirty="0"/>
              <a:t> domains (KR):</a:t>
            </a:r>
            <a:r>
              <a:rPr lang="en-US" dirty="0"/>
              <a:t>  Reduce the newly-formed ketone to an alcohol, introduces stereochemistry in the </a:t>
            </a:r>
            <a:r>
              <a:rPr lang="en-US" dirty="0" smtClean="0"/>
              <a:t>process</a:t>
            </a:r>
            <a:endParaRPr lang="en-US" dirty="0"/>
          </a:p>
        </p:txBody>
      </p:sp>
      <p:sp>
        <p:nvSpPr>
          <p:cNvPr id="8" name="Oval 7"/>
          <p:cNvSpPr/>
          <p:nvPr/>
        </p:nvSpPr>
        <p:spPr>
          <a:xfrm>
            <a:off x="2895600" y="18288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5410200" y="18288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6934200" y="18288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752600"/>
            <a:ext cx="6172200" cy="2862322"/>
          </a:xfrm>
          <a:prstGeom prst="rect">
            <a:avLst/>
          </a:prstGeom>
          <a:noFill/>
        </p:spPr>
        <p:txBody>
          <a:bodyPr wrap="square">
            <a:spAutoFit/>
          </a:bodyPr>
          <a:lstStyle/>
          <a:p>
            <a:pPr>
              <a:defRPr/>
            </a:pPr>
            <a:r>
              <a:rPr lang="en-US" sz="3600" dirty="0" smtClean="0">
                <a:solidFill>
                  <a:schemeClr val="tx2">
                    <a:lumMod val="75000"/>
                  </a:schemeClr>
                </a:solidFill>
                <a:latin typeface="+mj-lt"/>
              </a:rPr>
              <a:t>Ribosomes</a:t>
            </a:r>
          </a:p>
          <a:p>
            <a:pPr>
              <a:defRPr/>
            </a:pPr>
            <a:r>
              <a:rPr lang="en-US" sz="3600" dirty="0" smtClean="0">
                <a:solidFill>
                  <a:schemeClr val="tx2">
                    <a:lumMod val="75000"/>
                  </a:schemeClr>
                </a:solidFill>
                <a:latin typeface="+mj-lt"/>
              </a:rPr>
              <a:t>Fatty </a:t>
            </a:r>
            <a:r>
              <a:rPr lang="en-US" sz="3600" dirty="0">
                <a:solidFill>
                  <a:schemeClr val="tx2">
                    <a:lumMod val="75000"/>
                  </a:schemeClr>
                </a:solidFill>
                <a:latin typeface="+mj-lt"/>
              </a:rPr>
              <a:t>Acids</a:t>
            </a:r>
          </a:p>
          <a:p>
            <a:pPr>
              <a:defRPr/>
            </a:pPr>
            <a:r>
              <a:rPr lang="en-US" sz="3600" dirty="0" err="1">
                <a:solidFill>
                  <a:schemeClr val="tx2">
                    <a:lumMod val="75000"/>
                  </a:schemeClr>
                </a:solidFill>
                <a:latin typeface="+mj-lt"/>
              </a:rPr>
              <a:t>Polyketides</a:t>
            </a:r>
            <a:endParaRPr lang="en-US" sz="3600" dirty="0">
              <a:solidFill>
                <a:schemeClr val="tx2">
                  <a:lumMod val="75000"/>
                </a:schemeClr>
              </a:solidFill>
              <a:latin typeface="+mj-lt"/>
            </a:endParaRPr>
          </a:p>
          <a:p>
            <a:pPr>
              <a:defRPr/>
            </a:pPr>
            <a:r>
              <a:rPr lang="en-US" sz="3600" dirty="0">
                <a:solidFill>
                  <a:schemeClr val="tx2">
                    <a:lumMod val="75000"/>
                  </a:schemeClr>
                </a:solidFill>
                <a:latin typeface="+mj-lt"/>
              </a:rPr>
              <a:t>Non-ribosomal Peptides</a:t>
            </a:r>
          </a:p>
          <a:p>
            <a:pPr>
              <a:defRPr/>
            </a:pPr>
            <a:r>
              <a:rPr lang="en-US" sz="3600" dirty="0">
                <a:solidFill>
                  <a:schemeClr val="tx2">
                    <a:lumMod val="75000"/>
                  </a:schemeClr>
                </a:solidFill>
                <a:latin typeface="+mj-lt"/>
              </a:rPr>
              <a:t>Polymeric Carbohydrates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dirty="0" smtClean="0">
                <a:latin typeface="Rockwell Extra Bold" pitchFamily="18" charset="0"/>
              </a:rPr>
              <a:t>Relation to Fatty Acid Synthase</a:t>
            </a:r>
            <a:endParaRPr lang="en-US" sz="2800" dirty="0">
              <a:latin typeface="Rockwell Extra Bold" pitchFamily="18" charset="0"/>
            </a:endParaRP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371600"/>
            <a:ext cx="84963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505200" y="4465320"/>
            <a:ext cx="2057400" cy="990600"/>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9535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Polyketide Synthase (PKS)</a:t>
            </a:r>
          </a:p>
        </p:txBody>
      </p:sp>
      <p:pic>
        <p:nvPicPr>
          <p:cNvPr id="26627" name="Picture 2"/>
          <p:cNvPicPr>
            <a:picLocks noChangeAspect="1" noChangeArrowheads="1"/>
          </p:cNvPicPr>
          <p:nvPr/>
        </p:nvPicPr>
        <p:blipFill>
          <a:blip r:embed="rId3" cstate="print"/>
          <a:srcRect/>
          <a:stretch>
            <a:fillRect/>
          </a:stretch>
        </p:blipFill>
        <p:spPr bwMode="auto">
          <a:xfrm>
            <a:off x="304800" y="838200"/>
            <a:ext cx="8610600" cy="2611438"/>
          </a:xfrm>
          <a:prstGeom prst="rect">
            <a:avLst/>
          </a:prstGeom>
          <a:noFill/>
          <a:ln w="9525">
            <a:noFill/>
            <a:miter lim="800000"/>
            <a:headEnd/>
            <a:tailEnd/>
          </a:ln>
        </p:spPr>
      </p:pic>
      <p:sp>
        <p:nvSpPr>
          <p:cNvPr id="17" name="Oval 16"/>
          <p:cNvSpPr/>
          <p:nvPr/>
        </p:nvSpPr>
        <p:spPr>
          <a:xfrm>
            <a:off x="3581400" y="182880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630" name="TextBox 18"/>
          <p:cNvSpPr txBox="1">
            <a:spLocks noChangeArrowheads="1"/>
          </p:cNvSpPr>
          <p:nvPr/>
        </p:nvSpPr>
        <p:spPr bwMode="auto">
          <a:xfrm>
            <a:off x="3048000" y="4419600"/>
            <a:ext cx="5486400" cy="646331"/>
          </a:xfrm>
          <a:prstGeom prst="rect">
            <a:avLst/>
          </a:prstGeom>
          <a:noFill/>
          <a:ln w="9525">
            <a:noFill/>
            <a:miter lim="800000"/>
            <a:headEnd/>
            <a:tailEnd/>
          </a:ln>
        </p:spPr>
        <p:txBody>
          <a:bodyPr>
            <a:spAutoFit/>
          </a:bodyPr>
          <a:lstStyle/>
          <a:p>
            <a:r>
              <a:rPr lang="en-US" b="1" dirty="0" err="1" smtClean="0"/>
              <a:t>Dehydratase</a:t>
            </a:r>
            <a:r>
              <a:rPr lang="en-US" b="1" dirty="0" smtClean="0"/>
              <a:t> </a:t>
            </a:r>
            <a:r>
              <a:rPr lang="en-US" b="1" dirty="0"/>
              <a:t>(DH): </a:t>
            </a:r>
            <a:r>
              <a:rPr lang="en-US" dirty="0"/>
              <a:t> Eliminate water from a newly-reduced alcohol to make an alkene</a:t>
            </a:r>
          </a:p>
        </p:txBody>
      </p:sp>
    </p:spTree>
    <p:extLst>
      <p:ext uri="{BB962C8B-B14F-4D97-AF65-F5344CB8AC3E}">
        <p14:creationId xmlns:p14="http://schemas.microsoft.com/office/powerpoint/2010/main" val="2424848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Polyketide Synthase (PKS)</a:t>
            </a:r>
          </a:p>
        </p:txBody>
      </p:sp>
      <p:pic>
        <p:nvPicPr>
          <p:cNvPr id="27651" name="Picture 2"/>
          <p:cNvPicPr>
            <a:picLocks noChangeAspect="1" noChangeArrowheads="1"/>
          </p:cNvPicPr>
          <p:nvPr/>
        </p:nvPicPr>
        <p:blipFill>
          <a:blip r:embed="rId3" cstate="print"/>
          <a:srcRect/>
          <a:stretch>
            <a:fillRect/>
          </a:stretch>
        </p:blipFill>
        <p:spPr bwMode="auto">
          <a:xfrm>
            <a:off x="304800" y="838200"/>
            <a:ext cx="8610600" cy="2611438"/>
          </a:xfrm>
          <a:prstGeom prst="rect">
            <a:avLst/>
          </a:prstGeom>
          <a:noFill/>
          <a:ln w="9525">
            <a:noFill/>
            <a:miter lim="800000"/>
            <a:headEnd/>
            <a:tailEnd/>
          </a:ln>
        </p:spPr>
      </p:pic>
      <p:sp>
        <p:nvSpPr>
          <p:cNvPr id="27652" name="TextBox 18"/>
          <p:cNvSpPr txBox="1">
            <a:spLocks noChangeArrowheads="1"/>
          </p:cNvSpPr>
          <p:nvPr/>
        </p:nvSpPr>
        <p:spPr bwMode="auto">
          <a:xfrm>
            <a:off x="3048000" y="4419600"/>
            <a:ext cx="5486400" cy="646113"/>
          </a:xfrm>
          <a:prstGeom prst="rect">
            <a:avLst/>
          </a:prstGeom>
          <a:noFill/>
          <a:ln w="9525">
            <a:noFill/>
            <a:miter lim="800000"/>
            <a:headEnd/>
            <a:tailEnd/>
          </a:ln>
        </p:spPr>
        <p:txBody>
          <a:bodyPr>
            <a:spAutoFit/>
          </a:bodyPr>
          <a:lstStyle/>
          <a:p>
            <a:r>
              <a:rPr lang="en-US" b="1"/>
              <a:t>Methyltransferase domains (MT):</a:t>
            </a:r>
            <a:r>
              <a:rPr lang="en-US"/>
              <a:t>  Use S-adenosyl methionine as a methyl source</a:t>
            </a:r>
          </a:p>
        </p:txBody>
      </p:sp>
      <p:sp>
        <p:nvSpPr>
          <p:cNvPr id="9" name="Oval 8"/>
          <p:cNvSpPr/>
          <p:nvPr/>
        </p:nvSpPr>
        <p:spPr>
          <a:xfrm>
            <a:off x="5943600" y="19050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Polyketide Synthase (PKS)</a:t>
            </a:r>
          </a:p>
        </p:txBody>
      </p:sp>
      <p:pic>
        <p:nvPicPr>
          <p:cNvPr id="28678" name="Picture 2"/>
          <p:cNvPicPr>
            <a:picLocks noChangeAspect="1" noChangeArrowheads="1"/>
          </p:cNvPicPr>
          <p:nvPr/>
        </p:nvPicPr>
        <p:blipFill>
          <a:blip r:embed="rId3" cstate="print"/>
          <a:srcRect/>
          <a:stretch>
            <a:fillRect/>
          </a:stretch>
        </p:blipFill>
        <p:spPr bwMode="auto">
          <a:xfrm>
            <a:off x="304800" y="838200"/>
            <a:ext cx="8610600" cy="2611438"/>
          </a:xfrm>
          <a:prstGeom prst="rect">
            <a:avLst/>
          </a:prstGeom>
          <a:noFill/>
          <a:ln w="9525">
            <a:noFill/>
            <a:miter lim="800000"/>
            <a:headEnd/>
            <a:tailEnd/>
          </a:ln>
        </p:spPr>
      </p:pic>
      <p:sp>
        <p:nvSpPr>
          <p:cNvPr id="10" name="Rectangle 9"/>
          <p:cNvSpPr/>
          <p:nvPr/>
        </p:nvSpPr>
        <p:spPr>
          <a:xfrm>
            <a:off x="228600" y="1229518"/>
            <a:ext cx="1905000" cy="2220119"/>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458200" y="1229519"/>
            <a:ext cx="457200" cy="2220119"/>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255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1"/>
          <p:cNvPicPr>
            <a:picLocks noChangeAspect="1" noChangeArrowheads="1"/>
          </p:cNvPicPr>
          <p:nvPr/>
        </p:nvPicPr>
        <p:blipFill>
          <a:blip r:embed="rId3" cstate="print"/>
          <a:srcRect/>
          <a:stretch>
            <a:fillRect/>
          </a:stretch>
        </p:blipFill>
        <p:spPr bwMode="auto">
          <a:xfrm>
            <a:off x="228600" y="2895600"/>
            <a:ext cx="1676400" cy="3667125"/>
          </a:xfrm>
          <a:prstGeom prst="rect">
            <a:avLst/>
          </a:prstGeom>
          <a:noFill/>
          <a:ln w="9525">
            <a:noFill/>
            <a:miter lim="800000"/>
            <a:headEnd/>
            <a:tailEnd/>
          </a:ln>
        </p:spPr>
      </p:pic>
      <p:sp>
        <p:nvSpPr>
          <p:cNvPr id="7" name="Oval 6"/>
          <p:cNvSpPr/>
          <p:nvPr/>
        </p:nvSpPr>
        <p:spPr>
          <a:xfrm>
            <a:off x="1600200" y="3514725"/>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reeform 11"/>
          <p:cNvSpPr/>
          <p:nvPr/>
        </p:nvSpPr>
        <p:spPr>
          <a:xfrm>
            <a:off x="560388" y="4108450"/>
            <a:ext cx="1012825" cy="2520950"/>
          </a:xfrm>
          <a:custGeom>
            <a:avLst/>
            <a:gdLst>
              <a:gd name="connsiteX0" fmla="*/ 1011936 w 1011936"/>
              <a:gd name="connsiteY0" fmla="*/ 2227940 h 2520548"/>
              <a:gd name="connsiteX1" fmla="*/ 999744 w 1011936"/>
              <a:gd name="connsiteY1" fmla="*/ 2276708 h 2520548"/>
              <a:gd name="connsiteX2" fmla="*/ 975360 w 1011936"/>
              <a:gd name="connsiteY2" fmla="*/ 2349860 h 2520548"/>
              <a:gd name="connsiteX3" fmla="*/ 914400 w 1011936"/>
              <a:gd name="connsiteY3" fmla="*/ 2459588 h 2520548"/>
              <a:gd name="connsiteX4" fmla="*/ 792480 w 1011936"/>
              <a:gd name="connsiteY4" fmla="*/ 2496164 h 2520548"/>
              <a:gd name="connsiteX5" fmla="*/ 755904 w 1011936"/>
              <a:gd name="connsiteY5" fmla="*/ 2508356 h 2520548"/>
              <a:gd name="connsiteX6" fmla="*/ 597408 w 1011936"/>
              <a:gd name="connsiteY6" fmla="*/ 2520548 h 2520548"/>
              <a:gd name="connsiteX7" fmla="*/ 268224 w 1011936"/>
              <a:gd name="connsiteY7" fmla="*/ 2508356 h 2520548"/>
              <a:gd name="connsiteX8" fmla="*/ 195072 w 1011936"/>
              <a:gd name="connsiteY8" fmla="*/ 2483972 h 2520548"/>
              <a:gd name="connsiteX9" fmla="*/ 170688 w 1011936"/>
              <a:gd name="connsiteY9" fmla="*/ 2447396 h 2520548"/>
              <a:gd name="connsiteX10" fmla="*/ 134112 w 1011936"/>
              <a:gd name="connsiteY10" fmla="*/ 2313284 h 2520548"/>
              <a:gd name="connsiteX11" fmla="*/ 97536 w 1011936"/>
              <a:gd name="connsiteY11" fmla="*/ 2166980 h 2520548"/>
              <a:gd name="connsiteX12" fmla="*/ 48768 w 1011936"/>
              <a:gd name="connsiteY12" fmla="*/ 2093828 h 2520548"/>
              <a:gd name="connsiteX13" fmla="*/ 24384 w 1011936"/>
              <a:gd name="connsiteY13" fmla="*/ 2020676 h 2520548"/>
              <a:gd name="connsiteX14" fmla="*/ 0 w 1011936"/>
              <a:gd name="connsiteY14" fmla="*/ 1337924 h 2520548"/>
              <a:gd name="connsiteX15" fmla="*/ 12192 w 1011936"/>
              <a:gd name="connsiteY15" fmla="*/ 972164 h 2520548"/>
              <a:gd name="connsiteX16" fmla="*/ 24384 w 1011936"/>
              <a:gd name="connsiteY16" fmla="*/ 789284 h 2520548"/>
              <a:gd name="connsiteX17" fmla="*/ 36576 w 1011936"/>
              <a:gd name="connsiteY17" fmla="*/ 716132 h 2520548"/>
              <a:gd name="connsiteX18" fmla="*/ 48768 w 1011936"/>
              <a:gd name="connsiteY18" fmla="*/ 594212 h 2520548"/>
              <a:gd name="connsiteX19" fmla="*/ 60960 w 1011936"/>
              <a:gd name="connsiteY19" fmla="*/ 533252 h 2520548"/>
              <a:gd name="connsiteX20" fmla="*/ 73152 w 1011936"/>
              <a:gd name="connsiteY20" fmla="*/ 423524 h 2520548"/>
              <a:gd name="connsiteX21" fmla="*/ 97536 w 1011936"/>
              <a:gd name="connsiteY21" fmla="*/ 374756 h 2520548"/>
              <a:gd name="connsiteX22" fmla="*/ 121920 w 1011936"/>
              <a:gd name="connsiteY22" fmla="*/ 301604 h 2520548"/>
              <a:gd name="connsiteX23" fmla="*/ 134112 w 1011936"/>
              <a:gd name="connsiteY23" fmla="*/ 265028 h 2520548"/>
              <a:gd name="connsiteX24" fmla="*/ 207264 w 1011936"/>
              <a:gd name="connsiteY24" fmla="*/ 216260 h 2520548"/>
              <a:gd name="connsiteX25" fmla="*/ 280416 w 1011936"/>
              <a:gd name="connsiteY25" fmla="*/ 191876 h 2520548"/>
              <a:gd name="connsiteX26" fmla="*/ 316992 w 1011936"/>
              <a:gd name="connsiteY26" fmla="*/ 167492 h 2520548"/>
              <a:gd name="connsiteX27" fmla="*/ 390144 w 1011936"/>
              <a:gd name="connsiteY27" fmla="*/ 94340 h 2520548"/>
              <a:gd name="connsiteX28" fmla="*/ 426720 w 1011936"/>
              <a:gd name="connsiteY28" fmla="*/ 69956 h 2520548"/>
              <a:gd name="connsiteX29" fmla="*/ 451104 w 1011936"/>
              <a:gd name="connsiteY29" fmla="*/ 33380 h 2520548"/>
              <a:gd name="connsiteX30" fmla="*/ 609600 w 1011936"/>
              <a:gd name="connsiteY30" fmla="*/ 8996 h 2520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11936" h="2520548">
                <a:moveTo>
                  <a:pt x="1011936" y="2227940"/>
                </a:moveTo>
                <a:cubicBezTo>
                  <a:pt x="1007872" y="2244196"/>
                  <a:pt x="1004559" y="2260658"/>
                  <a:pt x="999744" y="2276708"/>
                </a:cubicBezTo>
                <a:cubicBezTo>
                  <a:pt x="992358" y="2301327"/>
                  <a:pt x="983488" y="2325476"/>
                  <a:pt x="975360" y="2349860"/>
                </a:cubicBezTo>
                <a:cubicBezTo>
                  <a:pt x="964625" y="2382066"/>
                  <a:pt x="945842" y="2449107"/>
                  <a:pt x="914400" y="2459588"/>
                </a:cubicBezTo>
                <a:cubicBezTo>
                  <a:pt x="740559" y="2517535"/>
                  <a:pt x="921461" y="2459312"/>
                  <a:pt x="792480" y="2496164"/>
                </a:cubicBezTo>
                <a:cubicBezTo>
                  <a:pt x="780123" y="2499695"/>
                  <a:pt x="768656" y="2506762"/>
                  <a:pt x="755904" y="2508356"/>
                </a:cubicBezTo>
                <a:cubicBezTo>
                  <a:pt x="703325" y="2514928"/>
                  <a:pt x="650240" y="2516484"/>
                  <a:pt x="597408" y="2520548"/>
                </a:cubicBezTo>
                <a:cubicBezTo>
                  <a:pt x="487680" y="2516484"/>
                  <a:pt x="377576" y="2518297"/>
                  <a:pt x="268224" y="2508356"/>
                </a:cubicBezTo>
                <a:cubicBezTo>
                  <a:pt x="242627" y="2506029"/>
                  <a:pt x="195072" y="2483972"/>
                  <a:pt x="195072" y="2483972"/>
                </a:cubicBezTo>
                <a:cubicBezTo>
                  <a:pt x="186944" y="2471780"/>
                  <a:pt x="176639" y="2460786"/>
                  <a:pt x="170688" y="2447396"/>
                </a:cubicBezTo>
                <a:cubicBezTo>
                  <a:pt x="150179" y="2401250"/>
                  <a:pt x="142938" y="2361825"/>
                  <a:pt x="134112" y="2313284"/>
                </a:cubicBezTo>
                <a:cubicBezTo>
                  <a:pt x="127256" y="2275576"/>
                  <a:pt x="119796" y="2200369"/>
                  <a:pt x="97536" y="2166980"/>
                </a:cubicBezTo>
                <a:cubicBezTo>
                  <a:pt x="81280" y="2142596"/>
                  <a:pt x="58035" y="2121630"/>
                  <a:pt x="48768" y="2093828"/>
                </a:cubicBezTo>
                <a:lnTo>
                  <a:pt x="24384" y="2020676"/>
                </a:lnTo>
                <a:cubicBezTo>
                  <a:pt x="11627" y="1778292"/>
                  <a:pt x="0" y="1594983"/>
                  <a:pt x="0" y="1337924"/>
                </a:cubicBezTo>
                <a:cubicBezTo>
                  <a:pt x="0" y="1215936"/>
                  <a:pt x="6776" y="1094031"/>
                  <a:pt x="12192" y="972164"/>
                </a:cubicBezTo>
                <a:cubicBezTo>
                  <a:pt x="14905" y="911129"/>
                  <a:pt x="18592" y="850104"/>
                  <a:pt x="24384" y="789284"/>
                </a:cubicBezTo>
                <a:cubicBezTo>
                  <a:pt x="26728" y="764675"/>
                  <a:pt x="33510" y="740661"/>
                  <a:pt x="36576" y="716132"/>
                </a:cubicBezTo>
                <a:cubicBezTo>
                  <a:pt x="41642" y="675605"/>
                  <a:pt x="43370" y="634696"/>
                  <a:pt x="48768" y="594212"/>
                </a:cubicBezTo>
                <a:cubicBezTo>
                  <a:pt x="51507" y="573671"/>
                  <a:pt x="58029" y="553766"/>
                  <a:pt x="60960" y="533252"/>
                </a:cubicBezTo>
                <a:cubicBezTo>
                  <a:pt x="66164" y="496821"/>
                  <a:pt x="64877" y="459383"/>
                  <a:pt x="73152" y="423524"/>
                </a:cubicBezTo>
                <a:cubicBezTo>
                  <a:pt x="77239" y="405815"/>
                  <a:pt x="90786" y="391631"/>
                  <a:pt x="97536" y="374756"/>
                </a:cubicBezTo>
                <a:cubicBezTo>
                  <a:pt x="107082" y="350891"/>
                  <a:pt x="113792" y="325988"/>
                  <a:pt x="121920" y="301604"/>
                </a:cubicBezTo>
                <a:cubicBezTo>
                  <a:pt x="125984" y="289412"/>
                  <a:pt x="123419" y="272157"/>
                  <a:pt x="134112" y="265028"/>
                </a:cubicBezTo>
                <a:cubicBezTo>
                  <a:pt x="158496" y="248772"/>
                  <a:pt x="179462" y="225527"/>
                  <a:pt x="207264" y="216260"/>
                </a:cubicBezTo>
                <a:cubicBezTo>
                  <a:pt x="231648" y="208132"/>
                  <a:pt x="259030" y="206133"/>
                  <a:pt x="280416" y="191876"/>
                </a:cubicBezTo>
                <a:cubicBezTo>
                  <a:pt x="292608" y="183748"/>
                  <a:pt x="306040" y="177227"/>
                  <a:pt x="316992" y="167492"/>
                </a:cubicBezTo>
                <a:cubicBezTo>
                  <a:pt x="342766" y="144582"/>
                  <a:pt x="361451" y="113468"/>
                  <a:pt x="390144" y="94340"/>
                </a:cubicBezTo>
                <a:lnTo>
                  <a:pt x="426720" y="69956"/>
                </a:lnTo>
                <a:cubicBezTo>
                  <a:pt x="434848" y="57764"/>
                  <a:pt x="438678" y="41146"/>
                  <a:pt x="451104" y="33380"/>
                </a:cubicBezTo>
                <a:cubicBezTo>
                  <a:pt x="504512" y="0"/>
                  <a:pt x="550276" y="8996"/>
                  <a:pt x="609600" y="8996"/>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8677"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Polyketide Synthase (PKS)</a:t>
            </a:r>
          </a:p>
        </p:txBody>
      </p:sp>
      <p:pic>
        <p:nvPicPr>
          <p:cNvPr id="28678" name="Picture 2"/>
          <p:cNvPicPr>
            <a:picLocks noChangeAspect="1" noChangeArrowheads="1"/>
          </p:cNvPicPr>
          <p:nvPr/>
        </p:nvPicPr>
        <p:blipFill>
          <a:blip r:embed="rId4" cstate="print"/>
          <a:srcRect/>
          <a:stretch>
            <a:fillRect/>
          </a:stretch>
        </p:blipFill>
        <p:spPr bwMode="auto">
          <a:xfrm>
            <a:off x="304800" y="838200"/>
            <a:ext cx="8610600" cy="2611438"/>
          </a:xfrm>
          <a:prstGeom prst="rect">
            <a:avLst/>
          </a:prstGeom>
          <a:noFill/>
          <a:ln w="9525">
            <a:noFill/>
            <a:miter lim="800000"/>
            <a:headEnd/>
            <a:tailEnd/>
          </a:ln>
        </p:spPr>
      </p:pic>
      <p:sp>
        <p:nvSpPr>
          <p:cNvPr id="28679" name="TextBox 18"/>
          <p:cNvSpPr txBox="1">
            <a:spLocks noChangeArrowheads="1"/>
          </p:cNvSpPr>
          <p:nvPr/>
        </p:nvSpPr>
        <p:spPr bwMode="auto">
          <a:xfrm>
            <a:off x="3048000" y="4419600"/>
            <a:ext cx="5486400" cy="1200150"/>
          </a:xfrm>
          <a:prstGeom prst="rect">
            <a:avLst/>
          </a:prstGeom>
          <a:noFill/>
          <a:ln w="9525">
            <a:noFill/>
            <a:miter lim="800000"/>
            <a:headEnd/>
            <a:tailEnd/>
          </a:ln>
        </p:spPr>
        <p:txBody>
          <a:bodyPr>
            <a:spAutoFit/>
          </a:bodyPr>
          <a:lstStyle/>
          <a:p>
            <a:r>
              <a:rPr lang="en-US" b="1"/>
              <a:t>Thioesterase domains (TE):</a:t>
            </a:r>
            <a:r>
              <a:rPr lang="en-US"/>
              <a:t>  Hydrolyzes the newly formed polyketide off the synthase, in this case using an amino group on the molecule as a nucleophile to make a macrolactam</a:t>
            </a:r>
          </a:p>
        </p:txBody>
      </p:sp>
      <p:sp>
        <p:nvSpPr>
          <p:cNvPr id="9" name="Oval 8"/>
          <p:cNvSpPr/>
          <p:nvPr/>
        </p:nvSpPr>
        <p:spPr>
          <a:xfrm>
            <a:off x="8534400" y="20574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solidFill>
                  <a:prstClr val="black"/>
                </a:solidFill>
                <a:latin typeface="Rockwell Extra Bold" pitchFamily="18" charset="0"/>
              </a:rPr>
              <a:t>Polyketide Synthase (PKS)</a:t>
            </a:r>
          </a:p>
        </p:txBody>
      </p:sp>
      <p:pic>
        <p:nvPicPr>
          <p:cNvPr id="22531" name="Picture 2"/>
          <p:cNvPicPr>
            <a:picLocks noChangeAspect="1" noChangeArrowheads="1"/>
          </p:cNvPicPr>
          <p:nvPr/>
        </p:nvPicPr>
        <p:blipFill>
          <a:blip r:embed="rId3" cstate="print"/>
          <a:srcRect/>
          <a:stretch>
            <a:fillRect/>
          </a:stretch>
        </p:blipFill>
        <p:spPr bwMode="auto">
          <a:xfrm>
            <a:off x="304800" y="838200"/>
            <a:ext cx="8610600" cy="2611438"/>
          </a:xfrm>
          <a:prstGeom prst="rect">
            <a:avLst/>
          </a:prstGeom>
          <a:noFill/>
          <a:ln w="9525">
            <a:noFill/>
            <a:miter lim="800000"/>
            <a:headEnd/>
            <a:tailEnd/>
          </a:ln>
        </p:spPr>
      </p:pic>
      <p:sp>
        <p:nvSpPr>
          <p:cNvPr id="13" name="Oval 12"/>
          <p:cNvSpPr/>
          <p:nvPr/>
        </p:nvSpPr>
        <p:spPr>
          <a:xfrm>
            <a:off x="304800" y="20574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7" name="Oval 16"/>
          <p:cNvSpPr/>
          <p:nvPr/>
        </p:nvSpPr>
        <p:spPr>
          <a:xfrm>
            <a:off x="1295400" y="205740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2534" name="TextBox 18"/>
          <p:cNvSpPr txBox="1">
            <a:spLocks noChangeArrowheads="1"/>
          </p:cNvSpPr>
          <p:nvPr/>
        </p:nvSpPr>
        <p:spPr bwMode="auto">
          <a:xfrm>
            <a:off x="3048000" y="4648200"/>
            <a:ext cx="5486400" cy="923925"/>
          </a:xfrm>
          <a:prstGeom prst="rect">
            <a:avLst/>
          </a:prstGeom>
          <a:noFill/>
          <a:ln w="9525">
            <a:noFill/>
            <a:miter lim="800000"/>
            <a:headEnd/>
            <a:tailEnd/>
          </a:ln>
        </p:spPr>
        <p:txBody>
          <a:bodyPr>
            <a:spAutoFit/>
          </a:bodyPr>
          <a:lstStyle/>
          <a:p>
            <a:r>
              <a:rPr lang="en-US" b="1">
                <a:solidFill>
                  <a:prstClr val="black"/>
                </a:solidFill>
              </a:rPr>
              <a:t>Adenylation (A) Domain:</a:t>
            </a:r>
            <a:r>
              <a:rPr lang="en-US">
                <a:solidFill>
                  <a:prstClr val="black"/>
                </a:solidFill>
              </a:rPr>
              <a:t>  Uses ATP to activate the carboxylic acid then transfer onto the Peptide Carrier Protein (PCP domain)</a:t>
            </a:r>
          </a:p>
        </p:txBody>
      </p:sp>
    </p:spTree>
    <p:extLst>
      <p:ext uri="{BB962C8B-B14F-4D97-AF65-F5344CB8AC3E}">
        <p14:creationId xmlns:p14="http://schemas.microsoft.com/office/powerpoint/2010/main" val="841165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solidFill>
                  <a:prstClr val="black"/>
                </a:solidFill>
                <a:latin typeface="Rockwell Extra Bold" pitchFamily="18" charset="0"/>
              </a:rPr>
              <a:t>Polyketide Synthase (PKS)</a:t>
            </a:r>
          </a:p>
        </p:txBody>
      </p:sp>
      <p:pic>
        <p:nvPicPr>
          <p:cNvPr id="22531" name="Picture 2"/>
          <p:cNvPicPr>
            <a:picLocks noChangeAspect="1" noChangeArrowheads="1"/>
          </p:cNvPicPr>
          <p:nvPr/>
        </p:nvPicPr>
        <p:blipFill>
          <a:blip r:embed="rId3" cstate="print"/>
          <a:srcRect/>
          <a:stretch>
            <a:fillRect/>
          </a:stretch>
        </p:blipFill>
        <p:spPr bwMode="auto">
          <a:xfrm>
            <a:off x="304800" y="838200"/>
            <a:ext cx="8610600" cy="2611438"/>
          </a:xfrm>
          <a:prstGeom prst="rect">
            <a:avLst/>
          </a:prstGeom>
          <a:noFill/>
          <a:ln w="9525">
            <a:noFill/>
            <a:miter lim="800000"/>
            <a:headEnd/>
            <a:tailEnd/>
          </a:ln>
        </p:spPr>
      </p:pic>
      <p:sp>
        <p:nvSpPr>
          <p:cNvPr id="13" name="Oval 12"/>
          <p:cNvSpPr/>
          <p:nvPr/>
        </p:nvSpPr>
        <p:spPr>
          <a:xfrm>
            <a:off x="1600200" y="2057400"/>
            <a:ext cx="4572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7" name="Oval 16"/>
          <p:cNvSpPr/>
          <p:nvPr/>
        </p:nvSpPr>
        <p:spPr>
          <a:xfrm>
            <a:off x="609600" y="203454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2534" name="TextBox 18"/>
          <p:cNvSpPr txBox="1">
            <a:spLocks noChangeArrowheads="1"/>
          </p:cNvSpPr>
          <p:nvPr/>
        </p:nvSpPr>
        <p:spPr bwMode="auto">
          <a:xfrm>
            <a:off x="3048000" y="4648200"/>
            <a:ext cx="5486400" cy="646331"/>
          </a:xfrm>
          <a:prstGeom prst="rect">
            <a:avLst/>
          </a:prstGeom>
          <a:noFill/>
          <a:ln w="9525">
            <a:noFill/>
            <a:miter lim="800000"/>
            <a:headEnd/>
            <a:tailEnd/>
          </a:ln>
        </p:spPr>
        <p:txBody>
          <a:bodyPr>
            <a:spAutoFit/>
          </a:bodyPr>
          <a:lstStyle/>
          <a:p>
            <a:r>
              <a:rPr lang="en-US" b="1" dirty="0" err="1" smtClean="0">
                <a:solidFill>
                  <a:prstClr val="black"/>
                </a:solidFill>
              </a:rPr>
              <a:t>Peptidyl</a:t>
            </a:r>
            <a:r>
              <a:rPr lang="en-US" b="1" dirty="0" smtClean="0">
                <a:solidFill>
                  <a:prstClr val="black"/>
                </a:solidFill>
              </a:rPr>
              <a:t> Carrier Protein (PCP) Domains:</a:t>
            </a:r>
            <a:r>
              <a:rPr lang="en-US" dirty="0" smtClean="0">
                <a:solidFill>
                  <a:prstClr val="black"/>
                </a:solidFill>
              </a:rPr>
              <a:t>  </a:t>
            </a:r>
            <a:r>
              <a:rPr lang="en-US" dirty="0" err="1" smtClean="0">
                <a:solidFill>
                  <a:prstClr val="black"/>
                </a:solidFill>
              </a:rPr>
              <a:t>Analagous</a:t>
            </a:r>
            <a:r>
              <a:rPr lang="en-US" dirty="0" smtClean="0">
                <a:solidFill>
                  <a:prstClr val="black"/>
                </a:solidFill>
              </a:rPr>
              <a:t> to an ACP but hold amino acids instead</a:t>
            </a:r>
            <a:endParaRPr lang="en-US" dirty="0">
              <a:solidFill>
                <a:prstClr val="black"/>
              </a:solidFill>
            </a:endParaRPr>
          </a:p>
        </p:txBody>
      </p:sp>
    </p:spTree>
    <p:extLst>
      <p:ext uri="{BB962C8B-B14F-4D97-AF65-F5344CB8AC3E}">
        <p14:creationId xmlns:p14="http://schemas.microsoft.com/office/powerpoint/2010/main" val="1966574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dirty="0" smtClean="0">
                <a:solidFill>
                  <a:prstClr val="black"/>
                </a:solidFill>
                <a:latin typeface="Rockwell Extra Bold" pitchFamily="18" charset="0"/>
              </a:rPr>
              <a:t>Summary</a:t>
            </a:r>
            <a:endParaRPr lang="en-US" sz="2800" dirty="0">
              <a:solidFill>
                <a:prstClr val="black"/>
              </a:solidFill>
              <a:latin typeface="Rockwell Extra Bold" pitchFamily="18" charset="0"/>
            </a:endParaRPr>
          </a:p>
        </p:txBody>
      </p:sp>
      <p:sp>
        <p:nvSpPr>
          <p:cNvPr id="2" name="TextBox 1"/>
          <p:cNvSpPr txBox="1"/>
          <p:nvPr/>
        </p:nvSpPr>
        <p:spPr>
          <a:xfrm>
            <a:off x="1371600" y="1219200"/>
            <a:ext cx="7086600" cy="4524315"/>
          </a:xfrm>
          <a:prstGeom prst="rect">
            <a:avLst/>
          </a:prstGeom>
          <a:noFill/>
        </p:spPr>
        <p:txBody>
          <a:bodyPr wrap="square" rtlCol="0">
            <a:spAutoFit/>
          </a:bodyPr>
          <a:lstStyle/>
          <a:p>
            <a:pPr marL="285750" indent="-285750">
              <a:buFont typeface="Wingdings" pitchFamily="2" charset="2"/>
              <a:buChar char="§"/>
            </a:pPr>
            <a:r>
              <a:rPr lang="en-US" sz="3200" dirty="0" smtClean="0"/>
              <a:t>Type I </a:t>
            </a:r>
            <a:r>
              <a:rPr lang="en-US" sz="3200" dirty="0" err="1" smtClean="0"/>
              <a:t>Polyketide</a:t>
            </a:r>
            <a:r>
              <a:rPr lang="en-US" sz="3200" dirty="0" smtClean="0"/>
              <a:t> Synthases do the same reactions that fatty acids do</a:t>
            </a:r>
          </a:p>
          <a:p>
            <a:pPr marL="285750" indent="-285750">
              <a:buFont typeface="Wingdings" pitchFamily="2" charset="2"/>
              <a:buChar char="§"/>
            </a:pPr>
            <a:endParaRPr lang="en-US" sz="3200" dirty="0"/>
          </a:p>
          <a:p>
            <a:pPr marL="285750" indent="-285750">
              <a:buFont typeface="Wingdings" pitchFamily="2" charset="2"/>
              <a:buChar char="§"/>
            </a:pPr>
            <a:r>
              <a:rPr lang="en-US" sz="3200" dirty="0" smtClean="0"/>
              <a:t>One module corresponds to one 2-carbon extension unit</a:t>
            </a:r>
          </a:p>
          <a:p>
            <a:pPr marL="285750" indent="-285750">
              <a:buFont typeface="Wingdings" pitchFamily="2" charset="2"/>
              <a:buChar char="§"/>
            </a:pPr>
            <a:endParaRPr lang="en-US" sz="3200" dirty="0"/>
          </a:p>
          <a:p>
            <a:pPr marL="285750" indent="-285750">
              <a:buFont typeface="Wingdings" pitchFamily="2" charset="2"/>
              <a:buChar char="§"/>
            </a:pPr>
            <a:r>
              <a:rPr lang="en-US" sz="3200" dirty="0" smtClean="0"/>
              <a:t>Many choices of monomers</a:t>
            </a:r>
          </a:p>
          <a:p>
            <a:pPr marL="285750" indent="-285750">
              <a:buFont typeface="Wingdings" pitchFamily="2" charset="2"/>
              <a:buChar char="§"/>
            </a:pPr>
            <a:endParaRPr lang="en-US" sz="3200" dirty="0"/>
          </a:p>
          <a:p>
            <a:pPr marL="285750" indent="-285750">
              <a:buFont typeface="Wingdings" pitchFamily="2" charset="2"/>
              <a:buChar char="§"/>
            </a:pPr>
            <a:r>
              <a:rPr lang="en-US" sz="3200" dirty="0" smtClean="0"/>
              <a:t>Often form large rings</a:t>
            </a:r>
            <a:endParaRPr lang="en-US" sz="3200" dirty="0"/>
          </a:p>
        </p:txBody>
      </p:sp>
    </p:spTree>
    <p:extLst>
      <p:ext uri="{BB962C8B-B14F-4D97-AF65-F5344CB8AC3E}">
        <p14:creationId xmlns:p14="http://schemas.microsoft.com/office/powerpoint/2010/main" val="2751399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7575"/>
            <a:ext cx="7391400" cy="1470025"/>
          </a:xfrm>
        </p:spPr>
        <p:txBody>
          <a:bodyPr/>
          <a:lstStyle/>
          <a:p>
            <a:r>
              <a:rPr lang="en-US" dirty="0" smtClean="0">
                <a:solidFill>
                  <a:schemeClr val="bg1"/>
                </a:solidFill>
                <a:latin typeface="Rockwell Extra Bold" pitchFamily="18" charset="0"/>
                <a:ea typeface="+mn-ea"/>
                <a:cs typeface="Arial" charset="0"/>
              </a:rPr>
              <a:t>Non-Ribosomal Peptides</a:t>
            </a:r>
            <a:endParaRPr lang="en-US" dirty="0">
              <a:solidFill>
                <a:schemeClr val="bg1"/>
              </a:solidFill>
              <a:latin typeface="Rockwell Extra Bold" pitchFamily="18" charset="0"/>
              <a:ea typeface="+mn-ea"/>
              <a:cs typeface="Arial" charset="0"/>
            </a:endParaRPr>
          </a:p>
        </p:txBody>
      </p:sp>
    </p:spTree>
    <p:extLst>
      <p:ext uri="{BB962C8B-B14F-4D97-AF65-F5344CB8AC3E}">
        <p14:creationId xmlns:p14="http://schemas.microsoft.com/office/powerpoint/2010/main" val="19141648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432560"/>
            <a:ext cx="5800725" cy="4968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700" name="TextBox 19"/>
          <p:cNvSpPr txBox="1">
            <a:spLocks noChangeArrowheads="1"/>
          </p:cNvSpPr>
          <p:nvPr/>
        </p:nvSpPr>
        <p:spPr bwMode="auto">
          <a:xfrm>
            <a:off x="381000" y="304800"/>
            <a:ext cx="8382000" cy="523875"/>
          </a:xfrm>
          <a:prstGeom prst="rect">
            <a:avLst/>
          </a:prstGeom>
          <a:noFill/>
          <a:ln w="9525">
            <a:noFill/>
            <a:miter lim="800000"/>
            <a:headEnd/>
            <a:tailEnd/>
          </a:ln>
        </p:spPr>
        <p:txBody>
          <a:bodyPr>
            <a:spAutoFit/>
          </a:bodyPr>
          <a:lstStyle/>
          <a:p>
            <a:r>
              <a:rPr lang="en-US" sz="2800">
                <a:latin typeface="Rockwell Extra Bold" pitchFamily="18" charset="0"/>
              </a:rPr>
              <a:t>Non-Ribosomal peptides (NRPs)</a:t>
            </a:r>
          </a:p>
        </p:txBody>
      </p:sp>
      <p:sp>
        <p:nvSpPr>
          <p:cNvPr id="7" name="Rectangle 6"/>
          <p:cNvSpPr/>
          <p:nvPr/>
        </p:nvSpPr>
        <p:spPr>
          <a:xfrm>
            <a:off x="4211002" y="2817812"/>
            <a:ext cx="1119172" cy="691492"/>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057400" y="1219200"/>
            <a:ext cx="12192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53296" y="1380478"/>
            <a:ext cx="1118704" cy="1591322"/>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612848" y="3597563"/>
            <a:ext cx="559352" cy="593437"/>
          </a:xfrm>
          <a:prstGeom prst="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dirty="0" err="1" smtClean="0">
                <a:latin typeface="Rockwell Extra Bold" pitchFamily="18" charset="0"/>
              </a:rPr>
              <a:t>Monofunctional</a:t>
            </a:r>
            <a:r>
              <a:rPr lang="en-US" sz="2800" dirty="0" smtClean="0">
                <a:latin typeface="Rockwell Extra Bold" pitchFamily="18" charset="0"/>
              </a:rPr>
              <a:t> Enzymes</a:t>
            </a:r>
            <a:endParaRPr lang="en-US" sz="2800" dirty="0">
              <a:latin typeface="Rockwell Extra Bold" pitchFamily="18" charset="0"/>
            </a:endParaRPr>
          </a:p>
        </p:txBody>
      </p:sp>
      <p:sp>
        <p:nvSpPr>
          <p:cNvPr id="2" name="Cloud 1"/>
          <p:cNvSpPr/>
          <p:nvPr/>
        </p:nvSpPr>
        <p:spPr>
          <a:xfrm>
            <a:off x="3276600" y="1981200"/>
            <a:ext cx="2438400" cy="1600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E</a:t>
            </a:r>
            <a:endParaRPr lang="en-US" sz="3600" dirty="0"/>
          </a:p>
        </p:txBody>
      </p:sp>
      <p:sp>
        <p:nvSpPr>
          <p:cNvPr id="5" name="Oval 4"/>
          <p:cNvSpPr/>
          <p:nvPr/>
        </p:nvSpPr>
        <p:spPr>
          <a:xfrm>
            <a:off x="2286000" y="4648200"/>
            <a:ext cx="685800" cy="6858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S</a:t>
            </a:r>
          </a:p>
        </p:txBody>
      </p:sp>
      <p:cxnSp>
        <p:nvCxnSpPr>
          <p:cNvPr id="7" name="Straight Arrow Connector 6"/>
          <p:cNvCxnSpPr/>
          <p:nvPr/>
        </p:nvCxnSpPr>
        <p:spPr>
          <a:xfrm flipV="1">
            <a:off x="2971800" y="3581400"/>
            <a:ext cx="685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35814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524500" y="4648200"/>
            <a:ext cx="685800" cy="6858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P</a:t>
            </a:r>
            <a:endParaRPr lang="en-US" sz="3600" dirty="0"/>
          </a:p>
        </p:txBody>
      </p:sp>
      <p:sp>
        <p:nvSpPr>
          <p:cNvPr id="10" name="Isosceles Triangle 9"/>
          <p:cNvSpPr/>
          <p:nvPr/>
        </p:nvSpPr>
        <p:spPr>
          <a:xfrm>
            <a:off x="5943600" y="4876800"/>
            <a:ext cx="457200" cy="394138"/>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6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a:latin typeface="Rockwell Extra Bold" pitchFamily="18" charset="0"/>
              </a:rPr>
              <a:t>Nonribosomal Peptides</a:t>
            </a:r>
          </a:p>
        </p:txBody>
      </p:sp>
      <p:sp>
        <p:nvSpPr>
          <p:cNvPr id="4" name="Rounded Rectangle 3"/>
          <p:cNvSpPr/>
          <p:nvPr/>
        </p:nvSpPr>
        <p:spPr>
          <a:xfrm>
            <a:off x="3200400" y="2001838"/>
            <a:ext cx="2438400" cy="1676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600" dirty="0"/>
              <a:t>NRP </a:t>
            </a:r>
            <a:r>
              <a:rPr lang="en-US" sz="3600" dirty="0" err="1"/>
              <a:t>Synthetase</a:t>
            </a:r>
            <a:endParaRPr lang="en-US" sz="3600" dirty="0"/>
          </a:p>
        </p:txBody>
      </p:sp>
      <p:cxnSp>
        <p:nvCxnSpPr>
          <p:cNvPr id="7" name="Straight Arrow Connector 6"/>
          <p:cNvCxnSpPr/>
          <p:nvPr/>
        </p:nvCxnSpPr>
        <p:spPr>
          <a:xfrm>
            <a:off x="2362200" y="2840038"/>
            <a:ext cx="6858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791200" y="2840038"/>
            <a:ext cx="6858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726" name="TextBox 17"/>
          <p:cNvSpPr txBox="1">
            <a:spLocks noChangeArrowheads="1"/>
          </p:cNvSpPr>
          <p:nvPr/>
        </p:nvSpPr>
        <p:spPr bwMode="auto">
          <a:xfrm>
            <a:off x="838200" y="1925638"/>
            <a:ext cx="1676400" cy="2032000"/>
          </a:xfrm>
          <a:prstGeom prst="rect">
            <a:avLst/>
          </a:prstGeom>
          <a:noFill/>
          <a:ln w="9525">
            <a:noFill/>
            <a:miter lim="800000"/>
            <a:headEnd/>
            <a:tailEnd/>
          </a:ln>
        </p:spPr>
        <p:txBody>
          <a:bodyPr>
            <a:spAutoFit/>
          </a:bodyPr>
          <a:lstStyle/>
          <a:p>
            <a:r>
              <a:rPr lang="en-US"/>
              <a:t>Natural and Unnatural Amino Acids</a:t>
            </a:r>
          </a:p>
          <a:p>
            <a:endParaRPr lang="en-US"/>
          </a:p>
          <a:p>
            <a:r>
              <a:rPr lang="en-US"/>
              <a:t>Various Cofactors</a:t>
            </a:r>
          </a:p>
          <a:p>
            <a:endParaRPr lang="en-US"/>
          </a:p>
        </p:txBody>
      </p:sp>
      <p:cxnSp>
        <p:nvCxnSpPr>
          <p:cNvPr id="11" name="Straight Arrow Connector 10"/>
          <p:cNvCxnSpPr/>
          <p:nvPr/>
        </p:nvCxnSpPr>
        <p:spPr>
          <a:xfrm rot="5400000">
            <a:off x="5981700" y="4097338"/>
            <a:ext cx="7620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134100" y="4249738"/>
            <a:ext cx="7620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729" name="TextBox 9"/>
          <p:cNvSpPr txBox="1">
            <a:spLocks noChangeArrowheads="1"/>
          </p:cNvSpPr>
          <p:nvPr/>
        </p:nvSpPr>
        <p:spPr bwMode="auto">
          <a:xfrm>
            <a:off x="7010400" y="3830638"/>
            <a:ext cx="1524000" cy="708025"/>
          </a:xfrm>
          <a:prstGeom prst="rect">
            <a:avLst/>
          </a:prstGeom>
          <a:noFill/>
          <a:ln w="9525">
            <a:noFill/>
            <a:miter lim="800000"/>
            <a:headEnd/>
            <a:tailEnd/>
          </a:ln>
        </p:spPr>
        <p:txBody>
          <a:bodyPr>
            <a:spAutoFit/>
          </a:bodyPr>
          <a:lstStyle/>
          <a:p>
            <a:r>
              <a:rPr lang="en-US" sz="2000"/>
              <a:t>Tailoring Enzymes</a:t>
            </a:r>
          </a:p>
        </p:txBody>
      </p:sp>
      <p:cxnSp>
        <p:nvCxnSpPr>
          <p:cNvPr id="13" name="Straight Arrow Connector 12"/>
          <p:cNvCxnSpPr/>
          <p:nvPr/>
        </p:nvCxnSpPr>
        <p:spPr>
          <a:xfrm rot="5400000">
            <a:off x="6210300" y="4478338"/>
            <a:ext cx="76200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0731" name="Picture 13"/>
          <p:cNvPicPr>
            <a:picLocks noChangeAspect="1" noChangeArrowheads="1"/>
          </p:cNvPicPr>
          <p:nvPr/>
        </p:nvPicPr>
        <p:blipFill>
          <a:blip r:embed="rId3" cstate="print"/>
          <a:srcRect/>
          <a:stretch>
            <a:fillRect/>
          </a:stretch>
        </p:blipFill>
        <p:spPr bwMode="auto">
          <a:xfrm>
            <a:off x="6934200" y="838200"/>
            <a:ext cx="1524000" cy="3055938"/>
          </a:xfrm>
          <a:prstGeom prst="rect">
            <a:avLst/>
          </a:prstGeom>
          <a:noFill/>
          <a:ln w="9525">
            <a:noFill/>
            <a:miter lim="800000"/>
            <a:headEnd/>
            <a:tailEnd/>
          </a:ln>
        </p:spPr>
      </p:pic>
      <p:pic>
        <p:nvPicPr>
          <p:cNvPr id="30732" name="Picture 14"/>
          <p:cNvPicPr>
            <a:picLocks noChangeAspect="1" noChangeArrowheads="1"/>
          </p:cNvPicPr>
          <p:nvPr/>
        </p:nvPicPr>
        <p:blipFill>
          <a:blip r:embed="rId4" cstate="print"/>
          <a:srcRect/>
          <a:stretch>
            <a:fillRect/>
          </a:stretch>
        </p:blipFill>
        <p:spPr bwMode="auto">
          <a:xfrm>
            <a:off x="2514600" y="3792538"/>
            <a:ext cx="3114675" cy="25527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p:cNvPicPr>
            <a:picLocks noChangeAspect="1" noChangeArrowheads="1"/>
          </p:cNvPicPr>
          <p:nvPr/>
        </p:nvPicPr>
        <p:blipFill>
          <a:blip r:embed="rId3" cstate="print"/>
          <a:srcRect/>
          <a:stretch>
            <a:fillRect/>
          </a:stretch>
        </p:blipFill>
        <p:spPr bwMode="auto">
          <a:xfrm>
            <a:off x="304800" y="762000"/>
            <a:ext cx="8648700" cy="4068763"/>
          </a:xfrm>
          <a:prstGeom prst="rect">
            <a:avLst/>
          </a:prstGeom>
          <a:noFill/>
          <a:ln w="9525">
            <a:noFill/>
            <a:miter lim="800000"/>
            <a:headEnd/>
            <a:tailEnd/>
          </a:ln>
        </p:spPr>
      </p:pic>
      <p:pic>
        <p:nvPicPr>
          <p:cNvPr id="32771" name="Picture 4"/>
          <p:cNvPicPr>
            <a:picLocks noChangeAspect="1" noChangeArrowheads="1"/>
          </p:cNvPicPr>
          <p:nvPr/>
        </p:nvPicPr>
        <p:blipFill>
          <a:blip r:embed="rId4" cstate="print"/>
          <a:srcRect/>
          <a:stretch>
            <a:fillRect/>
          </a:stretch>
        </p:blipFill>
        <p:spPr bwMode="auto">
          <a:xfrm>
            <a:off x="1524000" y="3886200"/>
            <a:ext cx="3700463" cy="2743200"/>
          </a:xfrm>
          <a:prstGeom prst="rect">
            <a:avLst/>
          </a:prstGeom>
          <a:noFill/>
          <a:ln w="9525">
            <a:noFill/>
            <a:miter lim="800000"/>
            <a:headEnd/>
            <a:tailEnd/>
          </a:ln>
        </p:spPr>
      </p:pic>
      <p:cxnSp>
        <p:nvCxnSpPr>
          <p:cNvPr id="8" name="Straight Arrow Connector 7"/>
          <p:cNvCxnSpPr/>
          <p:nvPr/>
        </p:nvCxnSpPr>
        <p:spPr>
          <a:xfrm>
            <a:off x="609600" y="49530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p:cNvPicPr>
            <a:picLocks noChangeAspect="1" noChangeArrowheads="1"/>
          </p:cNvPicPr>
          <p:nvPr/>
        </p:nvPicPr>
        <p:blipFill>
          <a:blip r:embed="rId4" cstate="print"/>
          <a:srcRect/>
          <a:stretch>
            <a:fillRect/>
          </a:stretch>
        </p:blipFill>
        <p:spPr bwMode="auto">
          <a:xfrm>
            <a:off x="3962400" y="304800"/>
            <a:ext cx="5105400" cy="6061075"/>
          </a:xfrm>
          <a:prstGeom prst="rect">
            <a:avLst/>
          </a:prstGeom>
          <a:noFill/>
          <a:ln w="9525">
            <a:noFill/>
            <a:miter lim="800000"/>
            <a:headEnd/>
            <a:tailEnd/>
          </a:ln>
        </p:spPr>
      </p:pic>
      <p:sp>
        <p:nvSpPr>
          <p:cNvPr id="6" name="Rectangle 3"/>
          <p:cNvSpPr>
            <a:spLocks noChangeArrowheads="1"/>
          </p:cNvSpPr>
          <p:nvPr/>
        </p:nvSpPr>
        <p:spPr bwMode="auto">
          <a:xfrm>
            <a:off x="304800" y="533400"/>
            <a:ext cx="3276600" cy="6247864"/>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Activation (A) Domain recognizes the amino </a:t>
            </a:r>
            <a:r>
              <a:rPr lang="en-US" sz="2000" dirty="0" smtClean="0">
                <a:solidFill>
                  <a:schemeClr val="tx1">
                    <a:lumMod val="85000"/>
                    <a:lumOff val="15000"/>
                  </a:schemeClr>
                </a:solidFill>
                <a:latin typeface="Calibri" pitchFamily="34" charset="0"/>
                <a:cs typeface="+mn-cs"/>
              </a:rPr>
              <a:t>acid</a:t>
            </a: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err="1">
                <a:solidFill>
                  <a:schemeClr val="tx1">
                    <a:lumMod val="85000"/>
                    <a:lumOff val="15000"/>
                  </a:schemeClr>
                </a:solidFill>
                <a:latin typeface="Calibri" pitchFamily="34" charset="0"/>
                <a:cs typeface="+mn-cs"/>
              </a:rPr>
              <a:t>Peptidyl</a:t>
            </a:r>
            <a:r>
              <a:rPr lang="en-US" sz="2000" dirty="0">
                <a:solidFill>
                  <a:schemeClr val="tx1">
                    <a:lumMod val="85000"/>
                    <a:lumOff val="15000"/>
                  </a:schemeClr>
                </a:solidFill>
                <a:latin typeface="Calibri" pitchFamily="34" charset="0"/>
                <a:cs typeface="+mn-cs"/>
              </a:rPr>
              <a:t> Carrier Protein (PCP) Domain gets </a:t>
            </a:r>
            <a:r>
              <a:rPr lang="en-US" sz="2000" dirty="0" err="1">
                <a:solidFill>
                  <a:schemeClr val="tx1">
                    <a:lumMod val="85000"/>
                    <a:lumOff val="15000"/>
                  </a:schemeClr>
                </a:solidFill>
                <a:latin typeface="Calibri" pitchFamily="34" charset="0"/>
                <a:cs typeface="+mn-cs"/>
              </a:rPr>
              <a:t>aminoacylated</a:t>
            </a:r>
            <a:r>
              <a:rPr lang="en-US" sz="2000" dirty="0">
                <a:solidFill>
                  <a:schemeClr val="tx1">
                    <a:lumMod val="85000"/>
                    <a:lumOff val="15000"/>
                  </a:schemeClr>
                </a:solidFill>
                <a:latin typeface="Calibri" pitchFamily="34" charset="0"/>
                <a:cs typeface="+mn-cs"/>
              </a:rPr>
              <a:t> by the amino </a:t>
            </a:r>
            <a:r>
              <a:rPr lang="en-US" sz="2000" dirty="0" smtClean="0">
                <a:solidFill>
                  <a:schemeClr val="tx1">
                    <a:lumMod val="85000"/>
                    <a:lumOff val="15000"/>
                  </a:schemeClr>
                </a:solidFill>
                <a:latin typeface="Calibri" pitchFamily="34" charset="0"/>
                <a:cs typeface="+mn-cs"/>
              </a:rPr>
              <a:t>acid</a:t>
            </a: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Condensation (C) domain transfers the amino acid to the next module </a:t>
            </a:r>
            <a:endParaRPr lang="en-US" sz="2000" dirty="0" smtClean="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smtClean="0">
                <a:solidFill>
                  <a:schemeClr val="tx1">
                    <a:lumMod val="85000"/>
                    <a:lumOff val="15000"/>
                  </a:schemeClr>
                </a:solidFill>
                <a:latin typeface="Calibri" pitchFamily="34" charset="0"/>
                <a:cs typeface="+mn-cs"/>
              </a:rPr>
              <a:t>Can </a:t>
            </a:r>
            <a:r>
              <a:rPr lang="en-US" sz="2000" dirty="0">
                <a:solidFill>
                  <a:schemeClr val="tx1">
                    <a:lumMod val="85000"/>
                    <a:lumOff val="15000"/>
                  </a:schemeClr>
                </a:solidFill>
                <a:latin typeface="Calibri" pitchFamily="34" charset="0"/>
                <a:cs typeface="+mn-cs"/>
              </a:rPr>
              <a:t>have editing, epimerization, oxidation, methylation, reduction </a:t>
            </a:r>
            <a:r>
              <a:rPr lang="en-US" sz="2000" dirty="0" smtClean="0">
                <a:solidFill>
                  <a:schemeClr val="tx1">
                    <a:lumMod val="85000"/>
                    <a:lumOff val="15000"/>
                  </a:schemeClr>
                </a:solidFill>
                <a:latin typeface="Calibri" pitchFamily="34" charset="0"/>
                <a:cs typeface="+mn-cs"/>
              </a:rPr>
              <a:t>domains</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At the end of the synthase have a </a:t>
            </a:r>
            <a:r>
              <a:rPr lang="en-US" sz="2000" dirty="0" err="1" smtClean="0">
                <a:solidFill>
                  <a:schemeClr val="tx1">
                    <a:lumMod val="85000"/>
                    <a:lumOff val="15000"/>
                  </a:schemeClr>
                </a:solidFill>
                <a:latin typeface="Calibri" pitchFamily="34" charset="0"/>
                <a:cs typeface="+mn-cs"/>
              </a:rPr>
              <a:t>Transesterification</a:t>
            </a:r>
            <a:r>
              <a:rPr lang="en-US" sz="2000" dirty="0" smtClean="0">
                <a:solidFill>
                  <a:schemeClr val="tx1">
                    <a:lumMod val="85000"/>
                    <a:lumOff val="15000"/>
                  </a:schemeClr>
                </a:solidFill>
                <a:latin typeface="Calibri" pitchFamily="34" charset="0"/>
                <a:cs typeface="+mn-cs"/>
              </a:rPr>
              <a:t> (TE</a:t>
            </a:r>
            <a:r>
              <a:rPr lang="en-US" sz="2000" dirty="0">
                <a:solidFill>
                  <a:schemeClr val="tx1">
                    <a:lumMod val="85000"/>
                    <a:lumOff val="15000"/>
                  </a:schemeClr>
                </a:solidFill>
                <a:latin typeface="Calibri" pitchFamily="34" charset="0"/>
                <a:cs typeface="+mn-cs"/>
              </a:rPr>
              <a:t>) domain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1"/>
          <p:cNvPicPr>
            <a:picLocks noChangeAspect="1" noChangeArrowheads="1"/>
          </p:cNvPicPr>
          <p:nvPr/>
        </p:nvPicPr>
        <p:blipFill>
          <a:blip r:embed="rId3" cstate="print"/>
          <a:srcRect/>
          <a:stretch>
            <a:fillRect/>
          </a:stretch>
        </p:blipFill>
        <p:spPr bwMode="auto">
          <a:xfrm>
            <a:off x="3505200" y="2971800"/>
            <a:ext cx="1676400" cy="3667125"/>
          </a:xfrm>
          <a:prstGeom prst="rect">
            <a:avLst/>
          </a:prstGeom>
          <a:noFill/>
          <a:ln w="9525">
            <a:noFill/>
            <a:miter lim="800000"/>
            <a:headEnd/>
            <a:tailEnd/>
          </a:ln>
        </p:spPr>
      </p:pic>
      <p:sp>
        <p:nvSpPr>
          <p:cNvPr id="12" name="Freeform 11"/>
          <p:cNvSpPr/>
          <p:nvPr/>
        </p:nvSpPr>
        <p:spPr>
          <a:xfrm>
            <a:off x="3836988" y="4184650"/>
            <a:ext cx="1012825" cy="2520950"/>
          </a:xfrm>
          <a:custGeom>
            <a:avLst/>
            <a:gdLst>
              <a:gd name="connsiteX0" fmla="*/ 1011936 w 1011936"/>
              <a:gd name="connsiteY0" fmla="*/ 2227940 h 2520548"/>
              <a:gd name="connsiteX1" fmla="*/ 999744 w 1011936"/>
              <a:gd name="connsiteY1" fmla="*/ 2276708 h 2520548"/>
              <a:gd name="connsiteX2" fmla="*/ 975360 w 1011936"/>
              <a:gd name="connsiteY2" fmla="*/ 2349860 h 2520548"/>
              <a:gd name="connsiteX3" fmla="*/ 914400 w 1011936"/>
              <a:gd name="connsiteY3" fmla="*/ 2459588 h 2520548"/>
              <a:gd name="connsiteX4" fmla="*/ 792480 w 1011936"/>
              <a:gd name="connsiteY4" fmla="*/ 2496164 h 2520548"/>
              <a:gd name="connsiteX5" fmla="*/ 755904 w 1011936"/>
              <a:gd name="connsiteY5" fmla="*/ 2508356 h 2520548"/>
              <a:gd name="connsiteX6" fmla="*/ 597408 w 1011936"/>
              <a:gd name="connsiteY6" fmla="*/ 2520548 h 2520548"/>
              <a:gd name="connsiteX7" fmla="*/ 268224 w 1011936"/>
              <a:gd name="connsiteY7" fmla="*/ 2508356 h 2520548"/>
              <a:gd name="connsiteX8" fmla="*/ 195072 w 1011936"/>
              <a:gd name="connsiteY8" fmla="*/ 2483972 h 2520548"/>
              <a:gd name="connsiteX9" fmla="*/ 170688 w 1011936"/>
              <a:gd name="connsiteY9" fmla="*/ 2447396 h 2520548"/>
              <a:gd name="connsiteX10" fmla="*/ 134112 w 1011936"/>
              <a:gd name="connsiteY10" fmla="*/ 2313284 h 2520548"/>
              <a:gd name="connsiteX11" fmla="*/ 97536 w 1011936"/>
              <a:gd name="connsiteY11" fmla="*/ 2166980 h 2520548"/>
              <a:gd name="connsiteX12" fmla="*/ 48768 w 1011936"/>
              <a:gd name="connsiteY12" fmla="*/ 2093828 h 2520548"/>
              <a:gd name="connsiteX13" fmla="*/ 24384 w 1011936"/>
              <a:gd name="connsiteY13" fmla="*/ 2020676 h 2520548"/>
              <a:gd name="connsiteX14" fmla="*/ 0 w 1011936"/>
              <a:gd name="connsiteY14" fmla="*/ 1337924 h 2520548"/>
              <a:gd name="connsiteX15" fmla="*/ 12192 w 1011936"/>
              <a:gd name="connsiteY15" fmla="*/ 972164 h 2520548"/>
              <a:gd name="connsiteX16" fmla="*/ 24384 w 1011936"/>
              <a:gd name="connsiteY16" fmla="*/ 789284 h 2520548"/>
              <a:gd name="connsiteX17" fmla="*/ 36576 w 1011936"/>
              <a:gd name="connsiteY17" fmla="*/ 716132 h 2520548"/>
              <a:gd name="connsiteX18" fmla="*/ 48768 w 1011936"/>
              <a:gd name="connsiteY18" fmla="*/ 594212 h 2520548"/>
              <a:gd name="connsiteX19" fmla="*/ 60960 w 1011936"/>
              <a:gd name="connsiteY19" fmla="*/ 533252 h 2520548"/>
              <a:gd name="connsiteX20" fmla="*/ 73152 w 1011936"/>
              <a:gd name="connsiteY20" fmla="*/ 423524 h 2520548"/>
              <a:gd name="connsiteX21" fmla="*/ 97536 w 1011936"/>
              <a:gd name="connsiteY21" fmla="*/ 374756 h 2520548"/>
              <a:gd name="connsiteX22" fmla="*/ 121920 w 1011936"/>
              <a:gd name="connsiteY22" fmla="*/ 301604 h 2520548"/>
              <a:gd name="connsiteX23" fmla="*/ 134112 w 1011936"/>
              <a:gd name="connsiteY23" fmla="*/ 265028 h 2520548"/>
              <a:gd name="connsiteX24" fmla="*/ 207264 w 1011936"/>
              <a:gd name="connsiteY24" fmla="*/ 216260 h 2520548"/>
              <a:gd name="connsiteX25" fmla="*/ 280416 w 1011936"/>
              <a:gd name="connsiteY25" fmla="*/ 191876 h 2520548"/>
              <a:gd name="connsiteX26" fmla="*/ 316992 w 1011936"/>
              <a:gd name="connsiteY26" fmla="*/ 167492 h 2520548"/>
              <a:gd name="connsiteX27" fmla="*/ 390144 w 1011936"/>
              <a:gd name="connsiteY27" fmla="*/ 94340 h 2520548"/>
              <a:gd name="connsiteX28" fmla="*/ 426720 w 1011936"/>
              <a:gd name="connsiteY28" fmla="*/ 69956 h 2520548"/>
              <a:gd name="connsiteX29" fmla="*/ 451104 w 1011936"/>
              <a:gd name="connsiteY29" fmla="*/ 33380 h 2520548"/>
              <a:gd name="connsiteX30" fmla="*/ 609600 w 1011936"/>
              <a:gd name="connsiteY30" fmla="*/ 8996 h 2520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11936" h="2520548">
                <a:moveTo>
                  <a:pt x="1011936" y="2227940"/>
                </a:moveTo>
                <a:cubicBezTo>
                  <a:pt x="1007872" y="2244196"/>
                  <a:pt x="1004559" y="2260658"/>
                  <a:pt x="999744" y="2276708"/>
                </a:cubicBezTo>
                <a:cubicBezTo>
                  <a:pt x="992358" y="2301327"/>
                  <a:pt x="983488" y="2325476"/>
                  <a:pt x="975360" y="2349860"/>
                </a:cubicBezTo>
                <a:cubicBezTo>
                  <a:pt x="964625" y="2382066"/>
                  <a:pt x="945842" y="2449107"/>
                  <a:pt x="914400" y="2459588"/>
                </a:cubicBezTo>
                <a:cubicBezTo>
                  <a:pt x="740559" y="2517535"/>
                  <a:pt x="921461" y="2459312"/>
                  <a:pt x="792480" y="2496164"/>
                </a:cubicBezTo>
                <a:cubicBezTo>
                  <a:pt x="780123" y="2499695"/>
                  <a:pt x="768656" y="2506762"/>
                  <a:pt x="755904" y="2508356"/>
                </a:cubicBezTo>
                <a:cubicBezTo>
                  <a:pt x="703325" y="2514928"/>
                  <a:pt x="650240" y="2516484"/>
                  <a:pt x="597408" y="2520548"/>
                </a:cubicBezTo>
                <a:cubicBezTo>
                  <a:pt x="487680" y="2516484"/>
                  <a:pt x="377576" y="2518297"/>
                  <a:pt x="268224" y="2508356"/>
                </a:cubicBezTo>
                <a:cubicBezTo>
                  <a:pt x="242627" y="2506029"/>
                  <a:pt x="195072" y="2483972"/>
                  <a:pt x="195072" y="2483972"/>
                </a:cubicBezTo>
                <a:cubicBezTo>
                  <a:pt x="186944" y="2471780"/>
                  <a:pt x="176639" y="2460786"/>
                  <a:pt x="170688" y="2447396"/>
                </a:cubicBezTo>
                <a:cubicBezTo>
                  <a:pt x="150179" y="2401250"/>
                  <a:pt x="142938" y="2361825"/>
                  <a:pt x="134112" y="2313284"/>
                </a:cubicBezTo>
                <a:cubicBezTo>
                  <a:pt x="127256" y="2275576"/>
                  <a:pt x="119796" y="2200369"/>
                  <a:pt x="97536" y="2166980"/>
                </a:cubicBezTo>
                <a:cubicBezTo>
                  <a:pt x="81280" y="2142596"/>
                  <a:pt x="58035" y="2121630"/>
                  <a:pt x="48768" y="2093828"/>
                </a:cubicBezTo>
                <a:lnTo>
                  <a:pt x="24384" y="2020676"/>
                </a:lnTo>
                <a:cubicBezTo>
                  <a:pt x="11627" y="1778292"/>
                  <a:pt x="0" y="1594983"/>
                  <a:pt x="0" y="1337924"/>
                </a:cubicBezTo>
                <a:cubicBezTo>
                  <a:pt x="0" y="1215936"/>
                  <a:pt x="6776" y="1094031"/>
                  <a:pt x="12192" y="972164"/>
                </a:cubicBezTo>
                <a:cubicBezTo>
                  <a:pt x="14905" y="911129"/>
                  <a:pt x="18592" y="850104"/>
                  <a:pt x="24384" y="789284"/>
                </a:cubicBezTo>
                <a:cubicBezTo>
                  <a:pt x="26728" y="764675"/>
                  <a:pt x="33510" y="740661"/>
                  <a:pt x="36576" y="716132"/>
                </a:cubicBezTo>
                <a:cubicBezTo>
                  <a:pt x="41642" y="675605"/>
                  <a:pt x="43370" y="634696"/>
                  <a:pt x="48768" y="594212"/>
                </a:cubicBezTo>
                <a:cubicBezTo>
                  <a:pt x="51507" y="573671"/>
                  <a:pt x="58029" y="553766"/>
                  <a:pt x="60960" y="533252"/>
                </a:cubicBezTo>
                <a:cubicBezTo>
                  <a:pt x="66164" y="496821"/>
                  <a:pt x="64877" y="459383"/>
                  <a:pt x="73152" y="423524"/>
                </a:cubicBezTo>
                <a:cubicBezTo>
                  <a:pt x="77239" y="405815"/>
                  <a:pt x="90786" y="391631"/>
                  <a:pt x="97536" y="374756"/>
                </a:cubicBezTo>
                <a:cubicBezTo>
                  <a:pt x="107082" y="350891"/>
                  <a:pt x="113792" y="325988"/>
                  <a:pt x="121920" y="301604"/>
                </a:cubicBezTo>
                <a:cubicBezTo>
                  <a:pt x="125984" y="289412"/>
                  <a:pt x="123419" y="272157"/>
                  <a:pt x="134112" y="265028"/>
                </a:cubicBezTo>
                <a:cubicBezTo>
                  <a:pt x="158496" y="248772"/>
                  <a:pt x="179462" y="225527"/>
                  <a:pt x="207264" y="216260"/>
                </a:cubicBezTo>
                <a:cubicBezTo>
                  <a:pt x="231648" y="208132"/>
                  <a:pt x="259030" y="206133"/>
                  <a:pt x="280416" y="191876"/>
                </a:cubicBezTo>
                <a:cubicBezTo>
                  <a:pt x="292608" y="183748"/>
                  <a:pt x="306040" y="177227"/>
                  <a:pt x="316992" y="167492"/>
                </a:cubicBezTo>
                <a:cubicBezTo>
                  <a:pt x="342766" y="144582"/>
                  <a:pt x="361451" y="113468"/>
                  <a:pt x="390144" y="94340"/>
                </a:cubicBezTo>
                <a:lnTo>
                  <a:pt x="426720" y="69956"/>
                </a:lnTo>
                <a:cubicBezTo>
                  <a:pt x="434848" y="57764"/>
                  <a:pt x="438678" y="41146"/>
                  <a:pt x="451104" y="33380"/>
                </a:cubicBezTo>
                <a:cubicBezTo>
                  <a:pt x="504512" y="0"/>
                  <a:pt x="550276" y="8996"/>
                  <a:pt x="609600" y="8996"/>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sp>
        <p:nvSpPr>
          <p:cNvPr id="28677"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solidFill>
                  <a:prstClr val="black"/>
                </a:solidFill>
                <a:latin typeface="Rockwell Extra Bold" pitchFamily="18" charset="0"/>
              </a:rPr>
              <a:t>Polyketide Synthase (PKS)</a:t>
            </a:r>
          </a:p>
        </p:txBody>
      </p:sp>
      <p:pic>
        <p:nvPicPr>
          <p:cNvPr id="28678" name="Picture 2"/>
          <p:cNvPicPr>
            <a:picLocks noChangeAspect="1" noChangeArrowheads="1"/>
          </p:cNvPicPr>
          <p:nvPr/>
        </p:nvPicPr>
        <p:blipFill>
          <a:blip r:embed="rId4" cstate="print"/>
          <a:srcRect/>
          <a:stretch>
            <a:fillRect/>
          </a:stretch>
        </p:blipFill>
        <p:spPr bwMode="auto">
          <a:xfrm>
            <a:off x="304800" y="838200"/>
            <a:ext cx="8610600" cy="2611438"/>
          </a:xfrm>
          <a:prstGeom prst="rect">
            <a:avLst/>
          </a:prstGeom>
          <a:noFill/>
          <a:ln w="9525">
            <a:noFill/>
            <a:miter lim="800000"/>
            <a:headEnd/>
            <a:tailEnd/>
          </a:ln>
        </p:spPr>
      </p:pic>
    </p:spTree>
    <p:extLst>
      <p:ext uri="{BB962C8B-B14F-4D97-AF65-F5344CB8AC3E}">
        <p14:creationId xmlns:p14="http://schemas.microsoft.com/office/powerpoint/2010/main" val="2746005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Polyketide Synthase (PKS)</a:t>
            </a:r>
          </a:p>
        </p:txBody>
      </p:sp>
      <p:pic>
        <p:nvPicPr>
          <p:cNvPr id="25603" name="Picture 2"/>
          <p:cNvPicPr>
            <a:picLocks noChangeAspect="1" noChangeArrowheads="1"/>
          </p:cNvPicPr>
          <p:nvPr/>
        </p:nvPicPr>
        <p:blipFill>
          <a:blip r:embed="rId3" cstate="print"/>
          <a:srcRect/>
          <a:stretch>
            <a:fillRect/>
          </a:stretch>
        </p:blipFill>
        <p:spPr bwMode="auto">
          <a:xfrm>
            <a:off x="304800" y="838200"/>
            <a:ext cx="8610600" cy="2611438"/>
          </a:xfrm>
          <a:prstGeom prst="rect">
            <a:avLst/>
          </a:prstGeom>
          <a:noFill/>
          <a:ln w="9525">
            <a:noFill/>
            <a:miter lim="800000"/>
            <a:headEnd/>
            <a:tailEnd/>
          </a:ln>
        </p:spPr>
      </p:pic>
      <p:sp>
        <p:nvSpPr>
          <p:cNvPr id="13" name="Oval 12"/>
          <p:cNvSpPr/>
          <p:nvPr/>
        </p:nvSpPr>
        <p:spPr>
          <a:xfrm>
            <a:off x="914400" y="2057400"/>
            <a:ext cx="3048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1143000" y="182880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606" name="TextBox 18"/>
          <p:cNvSpPr txBox="1">
            <a:spLocks noChangeArrowheads="1"/>
          </p:cNvSpPr>
          <p:nvPr/>
        </p:nvSpPr>
        <p:spPr bwMode="auto">
          <a:xfrm>
            <a:off x="5029200" y="3896063"/>
            <a:ext cx="3886200" cy="1754326"/>
          </a:xfrm>
          <a:prstGeom prst="rect">
            <a:avLst/>
          </a:prstGeom>
          <a:noFill/>
          <a:ln w="9525">
            <a:noFill/>
            <a:miter lim="800000"/>
            <a:headEnd/>
            <a:tailEnd/>
          </a:ln>
        </p:spPr>
        <p:txBody>
          <a:bodyPr wrap="square">
            <a:spAutoFit/>
          </a:bodyPr>
          <a:lstStyle/>
          <a:p>
            <a:r>
              <a:rPr lang="en-US" b="1" dirty="0"/>
              <a:t>Condensation/Cyclization (Cy domain) and Oxidation (Ox domain):  </a:t>
            </a:r>
            <a:r>
              <a:rPr lang="en-US" dirty="0"/>
              <a:t>Perform a reaction of amino acids in which the cysteine and alanine condense onto each other to form the </a:t>
            </a:r>
            <a:r>
              <a:rPr lang="en-US" dirty="0" err="1" smtClean="0"/>
              <a:t>thiazole</a:t>
            </a:r>
            <a:endParaRPr lang="en-US" dirty="0"/>
          </a:p>
        </p:txBody>
      </p:sp>
      <p:sp>
        <p:nvSpPr>
          <p:cNvPr id="8" name="Oval 7"/>
          <p:cNvSpPr/>
          <p:nvPr/>
        </p:nvSpPr>
        <p:spPr>
          <a:xfrm>
            <a:off x="1752600" y="1828800"/>
            <a:ext cx="381000" cy="381000"/>
          </a:xfrm>
          <a:prstGeom prst="ellipse">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170" name="Picture 2" descr="http://chem257.pbworks.com/f/1179380090/Thiazole%20Epoth.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657600"/>
            <a:ext cx="3819525" cy="2924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7575"/>
            <a:ext cx="7391400" cy="1470025"/>
          </a:xfrm>
        </p:spPr>
        <p:txBody>
          <a:bodyPr/>
          <a:lstStyle/>
          <a:p>
            <a:r>
              <a:rPr lang="en-US" dirty="0" smtClean="0">
                <a:solidFill>
                  <a:schemeClr val="bg1"/>
                </a:solidFill>
                <a:latin typeface="Rockwell Extra Bold" pitchFamily="18" charset="0"/>
                <a:ea typeface="+mn-ea"/>
                <a:cs typeface="Arial" charset="0"/>
              </a:rPr>
              <a:t>Polymeric Carbohydrates</a:t>
            </a:r>
            <a:endParaRPr lang="en-US" dirty="0">
              <a:solidFill>
                <a:schemeClr val="bg1"/>
              </a:solidFill>
              <a:latin typeface="Rockwell Extra Bold" pitchFamily="18" charset="0"/>
              <a:ea typeface="+mn-ea"/>
              <a:cs typeface="Arial" charset="0"/>
            </a:endParaRPr>
          </a:p>
        </p:txBody>
      </p:sp>
    </p:spTree>
    <p:extLst>
      <p:ext uri="{BB962C8B-B14F-4D97-AF65-F5344CB8AC3E}">
        <p14:creationId xmlns:p14="http://schemas.microsoft.com/office/powerpoint/2010/main" val="12849325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solidFill>
                  <a:prstClr val="black"/>
                </a:solidFill>
                <a:latin typeface="Rockwell Extra Bold" pitchFamily="18" charset="0"/>
              </a:rPr>
              <a:t>Polymeric Carbohydrates: O-antigens</a:t>
            </a:r>
          </a:p>
        </p:txBody>
      </p:sp>
      <p:pic>
        <p:nvPicPr>
          <p:cNvPr id="1026" name="Picture 2" descr="http://publish.uwo.ca/~mvalvano/Images/O-antigen-export-we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76400"/>
            <a:ext cx="6022668" cy="4648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520440" y="6467177"/>
            <a:ext cx="5410200" cy="276999"/>
          </a:xfrm>
          <a:prstGeom prst="rect">
            <a:avLst/>
          </a:prstGeom>
        </p:spPr>
        <p:txBody>
          <a:bodyPr wrap="square">
            <a:spAutoFit/>
          </a:bodyPr>
          <a:lstStyle/>
          <a:p>
            <a:r>
              <a:rPr lang="en-US" sz="1200" dirty="0"/>
              <a:t>Feldman et. al.(1999) Journal of Biological Chemistry 274:35129-35138.</a:t>
            </a:r>
          </a:p>
        </p:txBody>
      </p:sp>
    </p:spTree>
    <p:extLst>
      <p:ext uri="{BB962C8B-B14F-4D97-AF65-F5344CB8AC3E}">
        <p14:creationId xmlns:p14="http://schemas.microsoft.com/office/powerpoint/2010/main" val="2334551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Polymeric Carbohydrates: O-antigens</a:t>
            </a:r>
          </a:p>
        </p:txBody>
      </p:sp>
      <p:pic>
        <p:nvPicPr>
          <p:cNvPr id="33795" name="Picture 5"/>
          <p:cNvPicPr>
            <a:picLocks noChangeAspect="1" noChangeArrowheads="1"/>
          </p:cNvPicPr>
          <p:nvPr/>
        </p:nvPicPr>
        <p:blipFill>
          <a:blip r:embed="rId3" cstate="print"/>
          <a:srcRect/>
          <a:stretch>
            <a:fillRect/>
          </a:stretch>
        </p:blipFill>
        <p:spPr bwMode="auto">
          <a:xfrm>
            <a:off x="304800" y="2057400"/>
            <a:ext cx="8621713" cy="4724400"/>
          </a:xfrm>
          <a:prstGeom prst="rect">
            <a:avLst/>
          </a:prstGeom>
          <a:noFill/>
          <a:ln w="9525">
            <a:noFill/>
            <a:miter lim="800000"/>
            <a:headEnd/>
            <a:tailEnd/>
          </a:ln>
        </p:spPr>
      </p:pic>
      <p:sp>
        <p:nvSpPr>
          <p:cNvPr id="33796" name="TextBox 3"/>
          <p:cNvSpPr txBox="1">
            <a:spLocks noChangeArrowheads="1"/>
          </p:cNvSpPr>
          <p:nvPr/>
        </p:nvSpPr>
        <p:spPr bwMode="auto">
          <a:xfrm>
            <a:off x="914400" y="609600"/>
            <a:ext cx="7315200" cy="1323975"/>
          </a:xfrm>
          <a:prstGeom prst="rect">
            <a:avLst/>
          </a:prstGeom>
          <a:noFill/>
          <a:ln w="9525">
            <a:noFill/>
            <a:miter lim="800000"/>
            <a:headEnd/>
            <a:tailEnd/>
          </a:ln>
        </p:spPr>
        <p:txBody>
          <a:bodyPr>
            <a:spAutoFit/>
          </a:bodyPr>
          <a:lstStyle/>
          <a:p>
            <a:r>
              <a:rPr lang="en-US" sz="2000" i="1">
                <a:latin typeface="Times New Roman" pitchFamily="18" charset="0"/>
                <a:cs typeface="Times New Roman" pitchFamily="18" charset="0"/>
              </a:rPr>
              <a:t>O-antigens are “capsular polysaccharides” that coat bacterial surfaces and are important in pathogenesis and environmental survival (biofilms and dessication protection).  They are of interest as new materials.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Polymeric Carbohydrates: O-antigens</a:t>
            </a:r>
          </a:p>
        </p:txBody>
      </p:sp>
      <p:pic>
        <p:nvPicPr>
          <p:cNvPr id="34819" name="Picture 2" descr="http://www.biochemsoctrans.org/bst/032/0647/bst0320647f01.gif"/>
          <p:cNvPicPr>
            <a:picLocks noChangeAspect="1" noChangeArrowheads="1"/>
          </p:cNvPicPr>
          <p:nvPr/>
        </p:nvPicPr>
        <p:blipFill>
          <a:blip r:embed="rId3" cstate="print"/>
          <a:srcRect/>
          <a:stretch>
            <a:fillRect/>
          </a:stretch>
        </p:blipFill>
        <p:spPr bwMode="auto">
          <a:xfrm>
            <a:off x="2514600" y="914400"/>
            <a:ext cx="4492625" cy="5562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latin typeface="Rockwell Extra Bold" pitchFamily="18" charset="0"/>
              </a:rPr>
              <a:t>Polymeric Carbohydrates: O-antigens</a:t>
            </a:r>
          </a:p>
        </p:txBody>
      </p:sp>
      <p:pic>
        <p:nvPicPr>
          <p:cNvPr id="33795" name="Picture 5"/>
          <p:cNvPicPr>
            <a:picLocks noChangeAspect="1" noChangeArrowheads="1"/>
          </p:cNvPicPr>
          <p:nvPr/>
        </p:nvPicPr>
        <p:blipFill>
          <a:blip r:embed="rId3" cstate="print"/>
          <a:srcRect/>
          <a:stretch>
            <a:fillRect/>
          </a:stretch>
        </p:blipFill>
        <p:spPr bwMode="auto">
          <a:xfrm>
            <a:off x="304800" y="1066800"/>
            <a:ext cx="8621713" cy="4724400"/>
          </a:xfrm>
          <a:prstGeom prst="rect">
            <a:avLst/>
          </a:prstGeom>
          <a:noFill/>
          <a:ln w="9525">
            <a:noFill/>
            <a:miter lim="800000"/>
            <a:headEnd/>
            <a:tailEnd/>
          </a:ln>
        </p:spPr>
      </p:pic>
    </p:spTree>
    <p:extLst>
      <p:ext uri="{BB962C8B-B14F-4D97-AF65-F5344CB8AC3E}">
        <p14:creationId xmlns:p14="http://schemas.microsoft.com/office/powerpoint/2010/main" val="3959527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dirty="0" err="1" smtClean="0">
                <a:latin typeface="Rockwell Extra Bold" pitchFamily="18" charset="0"/>
              </a:rPr>
              <a:t>Megasynthases</a:t>
            </a:r>
            <a:endParaRPr lang="en-US" sz="2800" dirty="0">
              <a:latin typeface="Rockwell Extra Bold" pitchFamily="18" charset="0"/>
            </a:endParaRPr>
          </a:p>
        </p:txBody>
      </p:sp>
      <p:sp>
        <p:nvSpPr>
          <p:cNvPr id="2" name="Cloud 1"/>
          <p:cNvSpPr/>
          <p:nvPr/>
        </p:nvSpPr>
        <p:spPr>
          <a:xfrm>
            <a:off x="3276600" y="1981200"/>
            <a:ext cx="2438400" cy="1600200"/>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E</a:t>
            </a:r>
            <a:endParaRPr lang="en-US" sz="3600" dirty="0"/>
          </a:p>
        </p:txBody>
      </p:sp>
      <p:sp>
        <p:nvSpPr>
          <p:cNvPr id="5" name="Oval 4"/>
          <p:cNvSpPr/>
          <p:nvPr/>
        </p:nvSpPr>
        <p:spPr>
          <a:xfrm>
            <a:off x="2286000" y="4648200"/>
            <a:ext cx="685800" cy="6858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t>S</a:t>
            </a:r>
          </a:p>
        </p:txBody>
      </p:sp>
      <p:cxnSp>
        <p:nvCxnSpPr>
          <p:cNvPr id="7" name="Straight Arrow Connector 6"/>
          <p:cNvCxnSpPr/>
          <p:nvPr/>
        </p:nvCxnSpPr>
        <p:spPr>
          <a:xfrm flipV="1">
            <a:off x="2971800" y="3581400"/>
            <a:ext cx="685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34000" y="35814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524500" y="4648200"/>
            <a:ext cx="685800" cy="6858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P</a:t>
            </a:r>
            <a:endParaRPr lang="en-US" sz="3600" dirty="0"/>
          </a:p>
        </p:txBody>
      </p:sp>
      <p:sp>
        <p:nvSpPr>
          <p:cNvPr id="10" name="Isosceles Triangle 9"/>
          <p:cNvSpPr/>
          <p:nvPr/>
        </p:nvSpPr>
        <p:spPr>
          <a:xfrm>
            <a:off x="5943600" y="4876800"/>
            <a:ext cx="457200" cy="394138"/>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600"/>
          </a:p>
        </p:txBody>
      </p:sp>
      <p:sp>
        <p:nvSpPr>
          <p:cNvPr id="12" name="Oval 11"/>
          <p:cNvSpPr/>
          <p:nvPr/>
        </p:nvSpPr>
        <p:spPr>
          <a:xfrm>
            <a:off x="5029200" y="4876800"/>
            <a:ext cx="685800" cy="6858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600" dirty="0"/>
          </a:p>
        </p:txBody>
      </p:sp>
      <p:sp>
        <p:nvSpPr>
          <p:cNvPr id="13" name="Oval 12"/>
          <p:cNvSpPr/>
          <p:nvPr/>
        </p:nvSpPr>
        <p:spPr>
          <a:xfrm>
            <a:off x="4822371" y="5372100"/>
            <a:ext cx="685800" cy="6858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600" dirty="0"/>
          </a:p>
        </p:txBody>
      </p:sp>
      <p:sp>
        <p:nvSpPr>
          <p:cNvPr id="14" name="Oval 13"/>
          <p:cNvSpPr/>
          <p:nvPr/>
        </p:nvSpPr>
        <p:spPr>
          <a:xfrm>
            <a:off x="5943600" y="4248892"/>
            <a:ext cx="685800" cy="68580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600" dirty="0"/>
          </a:p>
        </p:txBody>
      </p:sp>
      <p:sp>
        <p:nvSpPr>
          <p:cNvPr id="15" name="Isosceles Triangle 14"/>
          <p:cNvSpPr/>
          <p:nvPr/>
        </p:nvSpPr>
        <p:spPr>
          <a:xfrm>
            <a:off x="5177146" y="5562600"/>
            <a:ext cx="457200" cy="394138"/>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600"/>
          </a:p>
        </p:txBody>
      </p:sp>
      <p:sp>
        <p:nvSpPr>
          <p:cNvPr id="16" name="Isosceles Triangle 15"/>
          <p:cNvSpPr/>
          <p:nvPr/>
        </p:nvSpPr>
        <p:spPr>
          <a:xfrm>
            <a:off x="6286500" y="4495800"/>
            <a:ext cx="457200" cy="394138"/>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600"/>
          </a:p>
        </p:txBody>
      </p:sp>
      <p:sp>
        <p:nvSpPr>
          <p:cNvPr id="17" name="Cloud 16"/>
          <p:cNvSpPr/>
          <p:nvPr/>
        </p:nvSpPr>
        <p:spPr>
          <a:xfrm>
            <a:off x="5181600" y="1981200"/>
            <a:ext cx="2438400" cy="1600200"/>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18" name="Cloud 17"/>
          <p:cNvSpPr/>
          <p:nvPr/>
        </p:nvSpPr>
        <p:spPr>
          <a:xfrm>
            <a:off x="1409700" y="1981200"/>
            <a:ext cx="2438400" cy="1600200"/>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19" name="Oval 18"/>
          <p:cNvSpPr/>
          <p:nvPr/>
        </p:nvSpPr>
        <p:spPr>
          <a:xfrm>
            <a:off x="5029200" y="4876800"/>
            <a:ext cx="685800" cy="685800"/>
          </a:xfrm>
          <a:prstGeom prst="ellipse">
            <a:avLst/>
          </a:prstGeom>
          <a:solidFill>
            <a:schemeClr val="accent3">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600" dirty="0"/>
          </a:p>
        </p:txBody>
      </p:sp>
    </p:spTree>
    <p:custDataLst>
      <p:tags r:id="rId1"/>
    </p:custDataLst>
    <p:extLst>
      <p:ext uri="{BB962C8B-B14F-4D97-AF65-F5344CB8AC3E}">
        <p14:creationId xmlns:p14="http://schemas.microsoft.com/office/powerpoint/2010/main" val="2630543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dirty="0" smtClean="0">
                <a:latin typeface="Rockwell Extra Bold" pitchFamily="18" charset="0"/>
              </a:rPr>
              <a:t>The Ribosome</a:t>
            </a:r>
            <a:endParaRPr lang="en-US" sz="2800" dirty="0">
              <a:latin typeface="Rockwell Extra Bold" pitchFamily="18" charset="0"/>
            </a:endParaRPr>
          </a:p>
        </p:txBody>
      </p:sp>
      <p:sp>
        <p:nvSpPr>
          <p:cNvPr id="20" name="Cloud 19"/>
          <p:cNvSpPr/>
          <p:nvPr/>
        </p:nvSpPr>
        <p:spPr>
          <a:xfrm>
            <a:off x="3276600" y="1981200"/>
            <a:ext cx="2438400" cy="1600200"/>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cxnSp>
        <p:nvCxnSpPr>
          <p:cNvPr id="22" name="Straight Arrow Connector 21"/>
          <p:cNvCxnSpPr/>
          <p:nvPr/>
        </p:nvCxnSpPr>
        <p:spPr>
          <a:xfrm flipV="1">
            <a:off x="2971800" y="3581400"/>
            <a:ext cx="685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34000" y="35814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Cloud 30"/>
          <p:cNvSpPr/>
          <p:nvPr/>
        </p:nvSpPr>
        <p:spPr>
          <a:xfrm>
            <a:off x="5181600" y="1981200"/>
            <a:ext cx="2438400" cy="1600200"/>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32" name="Cloud 31"/>
          <p:cNvSpPr/>
          <p:nvPr/>
        </p:nvSpPr>
        <p:spPr>
          <a:xfrm>
            <a:off x="1409700" y="1981200"/>
            <a:ext cx="2438400" cy="1600200"/>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4" name="TextBox 3"/>
          <p:cNvSpPr txBox="1"/>
          <p:nvPr/>
        </p:nvSpPr>
        <p:spPr>
          <a:xfrm>
            <a:off x="5410200" y="4706033"/>
            <a:ext cx="2286000" cy="461665"/>
          </a:xfrm>
          <a:prstGeom prst="rect">
            <a:avLst/>
          </a:prstGeom>
          <a:noFill/>
        </p:spPr>
        <p:txBody>
          <a:bodyPr wrap="square" rtlCol="0">
            <a:spAutoFit/>
          </a:bodyPr>
          <a:lstStyle/>
          <a:p>
            <a:r>
              <a:rPr lang="en-US" sz="2400" dirty="0" smtClean="0"/>
              <a:t>Protein</a:t>
            </a:r>
          </a:p>
        </p:txBody>
      </p:sp>
      <p:sp>
        <p:nvSpPr>
          <p:cNvPr id="34" name="TextBox 33"/>
          <p:cNvSpPr txBox="1"/>
          <p:nvPr/>
        </p:nvSpPr>
        <p:spPr>
          <a:xfrm>
            <a:off x="1905000" y="4706034"/>
            <a:ext cx="2819400" cy="830997"/>
          </a:xfrm>
          <a:prstGeom prst="rect">
            <a:avLst/>
          </a:prstGeom>
          <a:noFill/>
        </p:spPr>
        <p:txBody>
          <a:bodyPr wrap="square" rtlCol="0">
            <a:spAutoFit/>
          </a:bodyPr>
          <a:lstStyle/>
          <a:p>
            <a:r>
              <a:rPr lang="en-US" sz="2400" dirty="0" err="1" smtClean="0"/>
              <a:t>Aminoacyl</a:t>
            </a:r>
            <a:r>
              <a:rPr lang="en-US" sz="2400" dirty="0" smtClean="0"/>
              <a:t> </a:t>
            </a:r>
            <a:r>
              <a:rPr lang="en-US" sz="2400" dirty="0" err="1" smtClean="0"/>
              <a:t>tRNAs</a:t>
            </a:r>
            <a:endParaRPr lang="en-US" sz="2400" dirty="0" smtClean="0"/>
          </a:p>
          <a:p>
            <a:r>
              <a:rPr lang="en-US" sz="2400" dirty="0" smtClean="0"/>
              <a:t>mRNA</a:t>
            </a:r>
          </a:p>
        </p:txBody>
      </p:sp>
      <p:sp>
        <p:nvSpPr>
          <p:cNvPr id="2" name="Rectangle 1"/>
          <p:cNvSpPr/>
          <p:nvPr/>
        </p:nvSpPr>
        <p:spPr>
          <a:xfrm>
            <a:off x="3432279" y="2458134"/>
            <a:ext cx="2048959" cy="646331"/>
          </a:xfrm>
          <a:prstGeom prst="rect">
            <a:avLst/>
          </a:prstGeom>
        </p:spPr>
        <p:txBody>
          <a:bodyPr wrap="none">
            <a:spAutoFit/>
          </a:bodyPr>
          <a:lstStyle/>
          <a:p>
            <a:pPr algn="ctr"/>
            <a:r>
              <a:rPr lang="en-US" sz="3600" dirty="0">
                <a:solidFill>
                  <a:schemeClr val="lt1"/>
                </a:solidFill>
                <a:latin typeface="+mn-lt"/>
                <a:cs typeface="+mn-cs"/>
              </a:rPr>
              <a:t>Ribosome</a:t>
            </a:r>
          </a:p>
        </p:txBody>
      </p:sp>
    </p:spTree>
    <p:extLst>
      <p:ext uri="{BB962C8B-B14F-4D97-AF65-F5344CB8AC3E}">
        <p14:creationId xmlns:p14="http://schemas.microsoft.com/office/powerpoint/2010/main" val="829428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7575"/>
            <a:ext cx="7391400" cy="1470025"/>
          </a:xfrm>
        </p:spPr>
        <p:txBody>
          <a:bodyPr/>
          <a:lstStyle/>
          <a:p>
            <a:r>
              <a:rPr lang="en-US" dirty="0" smtClean="0">
                <a:solidFill>
                  <a:schemeClr val="bg1"/>
                </a:solidFill>
                <a:latin typeface="Rockwell Extra Bold" pitchFamily="18" charset="0"/>
                <a:ea typeface="+mn-ea"/>
                <a:cs typeface="Arial" charset="0"/>
              </a:rPr>
              <a:t>Fatty Acid</a:t>
            </a:r>
            <a:br>
              <a:rPr lang="en-US" dirty="0" smtClean="0">
                <a:solidFill>
                  <a:schemeClr val="bg1"/>
                </a:solidFill>
                <a:latin typeface="Rockwell Extra Bold" pitchFamily="18" charset="0"/>
                <a:ea typeface="+mn-ea"/>
                <a:cs typeface="Arial" charset="0"/>
              </a:rPr>
            </a:br>
            <a:r>
              <a:rPr lang="en-US" dirty="0" smtClean="0">
                <a:solidFill>
                  <a:schemeClr val="bg1"/>
                </a:solidFill>
                <a:latin typeface="Rockwell Extra Bold" pitchFamily="18" charset="0"/>
                <a:ea typeface="+mn-ea"/>
                <a:cs typeface="Arial" charset="0"/>
              </a:rPr>
              <a:t>Synthases</a:t>
            </a:r>
            <a:endParaRPr lang="en-US" dirty="0">
              <a:solidFill>
                <a:schemeClr val="bg1"/>
              </a:solidFill>
              <a:latin typeface="Rockwell Extra Bold" pitchFamily="18" charset="0"/>
              <a:ea typeface="+mn-ea"/>
              <a:cs typeface="Arial" charset="0"/>
            </a:endParaRPr>
          </a:p>
        </p:txBody>
      </p:sp>
    </p:spTree>
    <p:extLst>
      <p:ext uri="{BB962C8B-B14F-4D97-AF65-F5344CB8AC3E}">
        <p14:creationId xmlns:p14="http://schemas.microsoft.com/office/powerpoint/2010/main" val="10853071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p:cNvPicPr>
            <a:picLocks noChangeAspect="1" noChangeArrowheads="1"/>
          </p:cNvPicPr>
          <p:nvPr/>
        </p:nvPicPr>
        <p:blipFill>
          <a:blip r:embed="rId3" cstate="print"/>
          <a:srcRect/>
          <a:stretch>
            <a:fillRect/>
          </a:stretch>
        </p:blipFill>
        <p:spPr bwMode="auto">
          <a:xfrm>
            <a:off x="-241300" y="2590800"/>
            <a:ext cx="3975100" cy="1600200"/>
          </a:xfrm>
          <a:prstGeom prst="rect">
            <a:avLst/>
          </a:prstGeom>
          <a:noFill/>
          <a:ln w="9525">
            <a:noFill/>
            <a:miter lim="800000"/>
            <a:headEnd/>
            <a:tailEnd/>
          </a:ln>
        </p:spPr>
      </p:pic>
      <p:sp>
        <p:nvSpPr>
          <p:cNvPr id="10243"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a:latin typeface="Rockwell Extra Bold" pitchFamily="18" charset="0"/>
              </a:rPr>
              <a:t>Fatty Acid Biosynthesis</a:t>
            </a:r>
          </a:p>
        </p:txBody>
      </p:sp>
      <p:sp>
        <p:nvSpPr>
          <p:cNvPr id="10" name="Rectangle 3"/>
          <p:cNvSpPr>
            <a:spLocks noChangeArrowheads="1"/>
          </p:cNvSpPr>
          <p:nvPr/>
        </p:nvSpPr>
        <p:spPr bwMode="auto">
          <a:xfrm>
            <a:off x="1219200" y="5105400"/>
            <a:ext cx="7543800" cy="1016000"/>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Most Bacteria/Plants have type II or “dissociated” FAS – multiple genes encode a protein complex</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Others encode one giant protein with individual domains</a:t>
            </a:r>
          </a:p>
        </p:txBody>
      </p:sp>
      <p:sp>
        <p:nvSpPr>
          <p:cNvPr id="4" name="Rounded Rectangle 3"/>
          <p:cNvSpPr/>
          <p:nvPr/>
        </p:nvSpPr>
        <p:spPr>
          <a:xfrm>
            <a:off x="4267200" y="2667000"/>
            <a:ext cx="2438400" cy="167640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t>Fatty Acid </a:t>
            </a:r>
            <a:r>
              <a:rPr lang="en-US" sz="4000" dirty="0" err="1"/>
              <a:t>Synthase</a:t>
            </a:r>
            <a:endParaRPr lang="en-US" sz="4000" dirty="0"/>
          </a:p>
        </p:txBody>
      </p:sp>
      <p:cxnSp>
        <p:nvCxnSpPr>
          <p:cNvPr id="7" name="Straight Arrow Connector 6"/>
          <p:cNvCxnSpPr/>
          <p:nvPr/>
        </p:nvCxnSpPr>
        <p:spPr>
          <a:xfrm>
            <a:off x="3429000" y="35052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858000" y="35052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48" name="Picture 5"/>
          <p:cNvPicPr>
            <a:picLocks noChangeAspect="1" noChangeArrowheads="1"/>
          </p:cNvPicPr>
          <p:nvPr/>
        </p:nvPicPr>
        <p:blipFill>
          <a:blip r:embed="rId4" cstate="print"/>
          <a:srcRect/>
          <a:stretch>
            <a:fillRect/>
          </a:stretch>
        </p:blipFill>
        <p:spPr bwMode="auto">
          <a:xfrm>
            <a:off x="7696200" y="1981200"/>
            <a:ext cx="928688" cy="2981325"/>
          </a:xfrm>
          <a:prstGeom prst="rect">
            <a:avLst/>
          </a:prstGeom>
          <a:noFill/>
          <a:ln w="9525">
            <a:noFill/>
            <a:miter lim="800000"/>
            <a:headEnd/>
            <a:tailEnd/>
          </a:ln>
        </p:spPr>
      </p:pic>
      <p:sp>
        <p:nvSpPr>
          <p:cNvPr id="10249" name="Rectangle 12"/>
          <p:cNvSpPr>
            <a:spLocks noChangeArrowheads="1"/>
          </p:cNvSpPr>
          <p:nvPr/>
        </p:nvSpPr>
        <p:spPr bwMode="auto">
          <a:xfrm>
            <a:off x="333375" y="4187825"/>
            <a:ext cx="2257425" cy="307975"/>
          </a:xfrm>
          <a:prstGeom prst="rect">
            <a:avLst/>
          </a:prstGeom>
          <a:noFill/>
          <a:ln w="9525">
            <a:noFill/>
            <a:miter lim="800000"/>
            <a:headEnd/>
            <a:tailEnd/>
          </a:ln>
        </p:spPr>
        <p:txBody>
          <a:bodyPr wrap="none">
            <a:spAutoFit/>
          </a:bodyPr>
          <a:lstStyle/>
          <a:p>
            <a:r>
              <a:rPr lang="en-US" sz="1400" b="1"/>
              <a:t>Acetyl-CoA Carboxylase</a:t>
            </a:r>
            <a:endParaRPr lang="en-US" sz="1400"/>
          </a:p>
        </p:txBody>
      </p:sp>
      <p:sp>
        <p:nvSpPr>
          <p:cNvPr id="10250" name="Rectangle 14"/>
          <p:cNvSpPr>
            <a:spLocks noChangeArrowheads="1"/>
          </p:cNvSpPr>
          <p:nvPr/>
        </p:nvSpPr>
        <p:spPr bwMode="auto">
          <a:xfrm>
            <a:off x="2151063" y="3810000"/>
            <a:ext cx="1125537" cy="276225"/>
          </a:xfrm>
          <a:prstGeom prst="rect">
            <a:avLst/>
          </a:prstGeom>
          <a:noFill/>
          <a:ln w="9525">
            <a:noFill/>
            <a:miter lim="800000"/>
            <a:headEnd/>
            <a:tailEnd/>
          </a:ln>
        </p:spPr>
        <p:txBody>
          <a:bodyPr wrap="none">
            <a:spAutoFit/>
          </a:bodyPr>
          <a:lstStyle/>
          <a:p>
            <a:r>
              <a:rPr lang="en-US" sz="1200" b="1"/>
              <a:t>Malonyl-CoA</a:t>
            </a:r>
            <a:endParaRPr lang="en-US" sz="1200"/>
          </a:p>
        </p:txBody>
      </p:sp>
      <p:sp>
        <p:nvSpPr>
          <p:cNvPr id="10251" name="Rectangle 15"/>
          <p:cNvSpPr>
            <a:spLocks noChangeArrowheads="1"/>
          </p:cNvSpPr>
          <p:nvPr/>
        </p:nvSpPr>
        <p:spPr bwMode="auto">
          <a:xfrm>
            <a:off x="17463" y="3810000"/>
            <a:ext cx="1011237" cy="276225"/>
          </a:xfrm>
          <a:prstGeom prst="rect">
            <a:avLst/>
          </a:prstGeom>
          <a:noFill/>
          <a:ln w="9525">
            <a:noFill/>
            <a:miter lim="800000"/>
            <a:headEnd/>
            <a:tailEnd/>
          </a:ln>
        </p:spPr>
        <p:txBody>
          <a:bodyPr wrap="none">
            <a:spAutoFit/>
          </a:bodyPr>
          <a:lstStyle/>
          <a:p>
            <a:r>
              <a:rPr lang="en-US" sz="1200" b="1"/>
              <a:t>Acetyl-CoA</a:t>
            </a:r>
            <a:endParaRPr lang="en-US" sz="12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9"/>
          <p:cNvSpPr txBox="1">
            <a:spLocks noChangeArrowheads="1"/>
          </p:cNvSpPr>
          <p:nvPr/>
        </p:nvSpPr>
        <p:spPr bwMode="auto">
          <a:xfrm>
            <a:off x="457200" y="304800"/>
            <a:ext cx="7010400" cy="523875"/>
          </a:xfrm>
          <a:prstGeom prst="rect">
            <a:avLst/>
          </a:prstGeom>
          <a:noFill/>
          <a:ln w="9525">
            <a:noFill/>
            <a:miter lim="800000"/>
            <a:headEnd/>
            <a:tailEnd/>
          </a:ln>
        </p:spPr>
        <p:txBody>
          <a:bodyPr>
            <a:spAutoFit/>
          </a:bodyPr>
          <a:lstStyle/>
          <a:p>
            <a:r>
              <a:rPr lang="en-US" sz="2800">
                <a:latin typeface="Rockwell Extra Bold" pitchFamily="18" charset="0"/>
              </a:rPr>
              <a:t>Fatty Acid Synthase</a:t>
            </a:r>
          </a:p>
        </p:txBody>
      </p:sp>
      <p:pic>
        <p:nvPicPr>
          <p:cNvPr id="11267" name="Picture 3"/>
          <p:cNvPicPr>
            <a:picLocks noChangeAspect="1" noChangeArrowheads="1"/>
          </p:cNvPicPr>
          <p:nvPr/>
        </p:nvPicPr>
        <p:blipFill>
          <a:blip r:embed="rId4" cstate="print"/>
          <a:srcRect/>
          <a:stretch>
            <a:fillRect/>
          </a:stretch>
        </p:blipFill>
        <p:spPr bwMode="auto">
          <a:xfrm>
            <a:off x="5562600" y="0"/>
            <a:ext cx="2743200" cy="6792913"/>
          </a:xfrm>
          <a:prstGeom prst="rect">
            <a:avLst/>
          </a:prstGeom>
          <a:noFill/>
          <a:ln w="9525">
            <a:noFill/>
            <a:miter lim="800000"/>
            <a:headEnd/>
            <a:tailEnd/>
          </a:ln>
        </p:spPr>
      </p:pic>
      <p:pic>
        <p:nvPicPr>
          <p:cNvPr id="11268" name="Picture 4"/>
          <p:cNvPicPr>
            <a:picLocks noChangeAspect="1" noChangeArrowheads="1"/>
          </p:cNvPicPr>
          <p:nvPr/>
        </p:nvPicPr>
        <p:blipFill>
          <a:blip r:embed="rId5" cstate="print"/>
          <a:srcRect/>
          <a:stretch>
            <a:fillRect/>
          </a:stretch>
        </p:blipFill>
        <p:spPr bwMode="auto">
          <a:xfrm>
            <a:off x="381000" y="838200"/>
            <a:ext cx="4572000" cy="5702300"/>
          </a:xfrm>
          <a:prstGeom prst="rect">
            <a:avLst/>
          </a:prstGeom>
          <a:noFill/>
          <a:ln w="9525">
            <a:noFill/>
            <a:miter lim="800000"/>
            <a:headEnd/>
            <a:tailEnd/>
          </a:ln>
        </p:spPr>
      </p:pic>
      <p:sp>
        <p:nvSpPr>
          <p:cNvPr id="2" name="Oval 1"/>
          <p:cNvSpPr/>
          <p:nvPr/>
        </p:nvSpPr>
        <p:spPr>
          <a:xfrm>
            <a:off x="6667500" y="152400"/>
            <a:ext cx="533400" cy="533400"/>
          </a:xfrm>
          <a:prstGeom prst="ellipse">
            <a:avLst/>
          </a:prstGeom>
          <a:solidFill>
            <a:schemeClr val="accent6">
              <a:lumMod val="75000"/>
              <a:alpha val="37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086600" y="2438400"/>
            <a:ext cx="533400" cy="533400"/>
          </a:xfrm>
          <a:prstGeom prst="ellipse">
            <a:avLst/>
          </a:prstGeom>
          <a:solidFill>
            <a:schemeClr val="accent6">
              <a:lumMod val="75000"/>
              <a:alpha val="37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2.6"/>
</p:tagLst>
</file>

<file path=ppt/tags/tag10.xml><?xml version="1.0" encoding="utf-8"?>
<p:tagLst xmlns:a="http://schemas.openxmlformats.org/drawingml/2006/main" xmlns:r="http://schemas.openxmlformats.org/officeDocument/2006/relationships" xmlns:p="http://schemas.openxmlformats.org/presentationml/2006/main">
  <p:tag name="TIMING" val="|3|3.9|2.9"/>
</p:tagLst>
</file>

<file path=ppt/tags/tag11.xml><?xml version="1.0" encoding="utf-8"?>
<p:tagLst xmlns:a="http://schemas.openxmlformats.org/drawingml/2006/main" xmlns:r="http://schemas.openxmlformats.org/officeDocument/2006/relationships" xmlns:p="http://schemas.openxmlformats.org/presentationml/2006/main">
  <p:tag name="TIMING" val="|5.4|7.1|4.3|12.2|17.7"/>
</p:tagLst>
</file>

<file path=ppt/tags/tag2.xml><?xml version="1.0" encoding="utf-8"?>
<p:tagLst xmlns:a="http://schemas.openxmlformats.org/drawingml/2006/main" xmlns:r="http://schemas.openxmlformats.org/officeDocument/2006/relationships" xmlns:p="http://schemas.openxmlformats.org/presentationml/2006/main">
  <p:tag name="TIMING" val="|11.5|17.7"/>
</p:tagLst>
</file>

<file path=ppt/tags/tag3.xml><?xml version="1.0" encoding="utf-8"?>
<p:tagLst xmlns:a="http://schemas.openxmlformats.org/drawingml/2006/main" xmlns:r="http://schemas.openxmlformats.org/officeDocument/2006/relationships" xmlns:p="http://schemas.openxmlformats.org/presentationml/2006/main">
  <p:tag name="TIMING" val="|15.6|25.8|8.6"/>
</p:tagLst>
</file>

<file path=ppt/tags/tag4.xml><?xml version="1.0" encoding="utf-8"?>
<p:tagLst xmlns:a="http://schemas.openxmlformats.org/drawingml/2006/main" xmlns:r="http://schemas.openxmlformats.org/officeDocument/2006/relationships" xmlns:p="http://schemas.openxmlformats.org/presentationml/2006/main">
  <p:tag name="TIMING" val="|63.5"/>
</p:tagLst>
</file>

<file path=ppt/tags/tag5.xml><?xml version="1.0" encoding="utf-8"?>
<p:tagLst xmlns:a="http://schemas.openxmlformats.org/drawingml/2006/main" xmlns:r="http://schemas.openxmlformats.org/officeDocument/2006/relationships" xmlns:p="http://schemas.openxmlformats.org/presentationml/2006/main">
  <p:tag name="TIMING" val="|19.9|2.3|1.5"/>
</p:tagLst>
</file>

<file path=ppt/tags/tag6.xml><?xml version="1.0" encoding="utf-8"?>
<p:tagLst xmlns:a="http://schemas.openxmlformats.org/drawingml/2006/main" xmlns:r="http://schemas.openxmlformats.org/officeDocument/2006/relationships" xmlns:p="http://schemas.openxmlformats.org/presentationml/2006/main">
  <p:tag name="TIMING" val="|1.2|12.4"/>
</p:tagLst>
</file>

<file path=ppt/tags/tag7.xml><?xml version="1.0" encoding="utf-8"?>
<p:tagLst xmlns:a="http://schemas.openxmlformats.org/drawingml/2006/main" xmlns:r="http://schemas.openxmlformats.org/officeDocument/2006/relationships" xmlns:p="http://schemas.openxmlformats.org/presentationml/2006/main">
  <p:tag name="TIMING" val="|18.9|3.1|17.7"/>
</p:tagLst>
</file>

<file path=ppt/tags/tag8.xml><?xml version="1.0" encoding="utf-8"?>
<p:tagLst xmlns:a="http://schemas.openxmlformats.org/drawingml/2006/main" xmlns:r="http://schemas.openxmlformats.org/officeDocument/2006/relationships" xmlns:p="http://schemas.openxmlformats.org/presentationml/2006/main">
  <p:tag name="TIMING" val="|9.2|6.8"/>
</p:tagLst>
</file>

<file path=ppt/tags/tag9.xml><?xml version="1.0" encoding="utf-8"?>
<p:tagLst xmlns:a="http://schemas.openxmlformats.org/drawingml/2006/main" xmlns:r="http://schemas.openxmlformats.org/officeDocument/2006/relationships" xmlns:p="http://schemas.openxmlformats.org/presentationml/2006/main">
  <p:tag name="TIMING" val="|5.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2427</TotalTime>
  <Words>4141</Words>
  <Application>Microsoft Office PowerPoint</Application>
  <PresentationFormat>On-screen Show (4:3)</PresentationFormat>
  <Paragraphs>234</Paragraphs>
  <Slides>49</Slides>
  <Notes>48</Notes>
  <HiddenSlides>0</HiddenSlides>
  <MMClips>0</MMClips>
  <ScaleCrop>false</ScaleCrop>
  <HeadingPairs>
    <vt:vector size="4" baseType="variant">
      <vt:variant>
        <vt:lpstr>Theme</vt:lpstr>
      </vt:variant>
      <vt:variant>
        <vt:i4>7</vt:i4>
      </vt:variant>
      <vt:variant>
        <vt:lpstr>Slide Titles</vt:lpstr>
      </vt:variant>
      <vt:variant>
        <vt:i4>49</vt:i4>
      </vt:variant>
    </vt:vector>
  </HeadingPairs>
  <TitlesOfParts>
    <vt:vector size="56" baseType="lpstr">
      <vt:lpstr>Office Theme</vt:lpstr>
      <vt:lpstr>10_Office Theme</vt:lpstr>
      <vt:lpstr>11_Office Theme</vt:lpstr>
      <vt:lpstr>12_Office Theme</vt:lpstr>
      <vt:lpstr>13_Office Theme</vt:lpstr>
      <vt:lpstr>1_Office Theme</vt:lpstr>
      <vt:lpstr>2_Office Theme</vt:lpstr>
      <vt:lpstr>PowerPoint Presentation</vt:lpstr>
      <vt:lpstr>Polymeric Metabolites</vt:lpstr>
      <vt:lpstr>PowerPoint Presentation</vt:lpstr>
      <vt:lpstr>PowerPoint Presentation</vt:lpstr>
      <vt:lpstr>PowerPoint Presentation</vt:lpstr>
      <vt:lpstr>PowerPoint Presentation</vt:lpstr>
      <vt:lpstr>Fatty Acid Synthases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II Polyketides</vt:lpstr>
      <vt:lpstr>PowerPoint Presentation</vt:lpstr>
      <vt:lpstr>PowerPoint Presentation</vt:lpstr>
      <vt:lpstr>PowerPoint Presentation</vt:lpstr>
      <vt:lpstr>PowerPoint Presentation</vt:lpstr>
      <vt:lpstr>Type I Polyketides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Non-Ribosomal Peptides</vt:lpstr>
      <vt:lpstr>PowerPoint Presentation</vt:lpstr>
      <vt:lpstr>PowerPoint Presentation</vt:lpstr>
      <vt:lpstr>PowerPoint Presentation</vt:lpstr>
      <vt:lpstr>PowerPoint Presentation</vt:lpstr>
      <vt:lpstr>PowerPoint Presentation</vt:lpstr>
      <vt:lpstr>PowerPoint Presentation</vt:lpstr>
      <vt:lpstr>Polymeric Carbohydrates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313</cp:revision>
  <dcterms:created xsi:type="dcterms:W3CDTF">2009-08-27T02:37:26Z</dcterms:created>
  <dcterms:modified xsi:type="dcterms:W3CDTF">2013-09-19T02:25:58Z</dcterms:modified>
</cp:coreProperties>
</file>