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41" autoAdjust="0"/>
    <p:restoredTop sz="94660"/>
  </p:normalViewPr>
  <p:slideViewPr>
    <p:cSldViewPr>
      <p:cViewPr varScale="1">
        <p:scale>
          <a:sx n="107" d="100"/>
          <a:sy n="107" d="100"/>
        </p:scale>
        <p:origin x="-144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ABB79-B808-4A8A-A239-E63B207C2839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35C9C-537B-40AD-8C18-3138DD3CE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8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I expect you to demonstrate that you understand basic concepts of chemical bonding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83B14-157C-4B1F-9044-9A74752FDE46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61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</a:t>
            </a:r>
            <a:r>
              <a:rPr lang="en-US" baseline="0" dirty="0" smtClean="0"/>
              <a:t> should understand basic terminology and concepts behind stereochemistry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83B14-157C-4B1F-9044-9A74752FDE46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694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should understand </a:t>
            </a:r>
            <a:r>
              <a:rPr lang="en-US" dirty="0" err="1" smtClean="0"/>
              <a:t>michaelis-menton</a:t>
            </a:r>
            <a:r>
              <a:rPr lang="en-US" baseline="0" dirty="0" smtClean="0"/>
              <a:t> concepts and their relationship to thermodynamic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83B14-157C-4B1F-9044-9A74752FDE46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60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should understand</a:t>
            </a:r>
            <a:r>
              <a:rPr lang="en-US" baseline="0" dirty="0" smtClean="0"/>
              <a:t> what is meant by ‘bi-bi’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83B14-157C-4B1F-9044-9A74752FDE46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60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should understand the terms catabolism and anabolism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83B14-157C-4B1F-9044-9A74752FDE46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60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should be familiar</a:t>
            </a:r>
            <a:r>
              <a:rPr lang="en-US" baseline="0" dirty="0" smtClean="0"/>
              <a:t> with the major enzyme classes and be able to identify their utility in the production of certain chemicals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83B14-157C-4B1F-9044-9A74752FDE46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60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should understand these 6 classifications of enzymes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83B14-157C-4B1F-9044-9A74752FDE46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60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That was a trick question, but getting at the same point of understanding these 6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83B14-157C-4B1F-9044-9A74752FDE46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601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Again, understand the EC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83B14-157C-4B1F-9044-9A74752FDE46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60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should understand terms like ‘glycoside’ ‘</a:t>
            </a:r>
            <a:r>
              <a:rPr lang="en-US" dirty="0" err="1" smtClean="0"/>
              <a:t>terpenoid</a:t>
            </a:r>
            <a:r>
              <a:rPr lang="en-US" dirty="0" smtClean="0"/>
              <a:t>’ ‘</a:t>
            </a:r>
            <a:r>
              <a:rPr lang="en-US" dirty="0" err="1" smtClean="0"/>
              <a:t>polyketide</a:t>
            </a:r>
            <a:r>
              <a:rPr lang="en-US" dirty="0" smtClean="0"/>
              <a:t>’ and be able to recognize them in a molecule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83B14-157C-4B1F-9044-9A74752FDE46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601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should understand terms like ‘glycoside’ ‘</a:t>
            </a:r>
            <a:r>
              <a:rPr lang="en-US" dirty="0" err="1" smtClean="0"/>
              <a:t>terpenoid</a:t>
            </a:r>
            <a:r>
              <a:rPr lang="en-US" dirty="0" smtClean="0"/>
              <a:t>’ ‘</a:t>
            </a:r>
            <a:r>
              <a:rPr lang="en-US" dirty="0" err="1" smtClean="0"/>
              <a:t>polyketide</a:t>
            </a:r>
            <a:r>
              <a:rPr lang="en-US" dirty="0" smtClean="0"/>
              <a:t>’ and be able to recognize them in a molecule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83B14-157C-4B1F-9044-9A74752FDE46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60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Demonstrate that you understand the rules that define stable molecules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83B14-157C-4B1F-9044-9A74752FDE4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1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should understand transcriptional, translation,</a:t>
            </a:r>
            <a:r>
              <a:rPr lang="en-US" baseline="0" dirty="0" smtClean="0"/>
              <a:t> and post-translational control.  I don’t expect you to necessarily know what’s going on in some particular system like the lac operon.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83B14-157C-4B1F-9044-9A74752FDE46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60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Again, I expect</a:t>
            </a:r>
            <a:r>
              <a:rPr lang="en-US" baseline="0" dirty="0" smtClean="0"/>
              <a:t> you to recognize these types of regulation and their distinction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83B14-157C-4B1F-9044-9A74752FDE46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601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I expect you to know how to look up this sort of info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71C04957-59CA-405C-BC2D-335BC099B6A0}" type="slidenum">
              <a:rPr lang="en-US">
                <a:solidFill>
                  <a:prstClr val="black"/>
                </a:solidFill>
              </a:rPr>
              <a:pPr>
                <a:defRPr/>
              </a:pPr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 expect you to know how to look up this sort of info</a:t>
            </a:r>
          </a:p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A3B5FD-A731-4C66-B5A8-26271FA9739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expect you to be able to reduce</a:t>
            </a:r>
            <a:r>
              <a:rPr lang="en-US" baseline="0" dirty="0" smtClean="0"/>
              <a:t> a set of chemical equations to differential equations.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83B14-157C-4B1F-9044-9A74752FDE46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601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expect you to be able to look at a biochemical diagram and identify the distinct species present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83B14-157C-4B1F-9044-9A74752FDE46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601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expect you to be able to reduce a set of chemical equations to a stoichiometry 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83B14-157C-4B1F-9044-9A74752FDE46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601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point of discussion, but you should generally understand what is meant by making a pathway orthogonal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83B14-157C-4B1F-9044-9A74752FDE46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601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should understand what the different domains of a PKS and</a:t>
            </a:r>
            <a:r>
              <a:rPr lang="en-US" baseline="0" dirty="0" smtClean="0"/>
              <a:t> NRPS system do and know what goes into a module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83B14-157C-4B1F-9044-9A74752FDE46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601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fatty acid reaction sequence is so common that</a:t>
            </a:r>
            <a:r>
              <a:rPr lang="en-US" baseline="0" dirty="0" smtClean="0"/>
              <a:t> you should be able </a:t>
            </a:r>
            <a:r>
              <a:rPr lang="en-US" baseline="0" smtClean="0"/>
              <a:t>to draw it 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83B14-157C-4B1F-9044-9A74752FDE46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60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aseline="0" dirty="0" smtClean="0"/>
              <a:t>Demonstrate that you understand the rules that define stable molecules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83B14-157C-4B1F-9044-9A74752FDE46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61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</a:t>
            </a:r>
            <a:r>
              <a:rPr lang="en-US" baseline="0" dirty="0" smtClean="0"/>
              <a:t> expect you to know basic thermodynamic concepts and their relationship to enzymes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83B14-157C-4B1F-9044-9A74752FDE4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60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expect you to be able to do</a:t>
            </a:r>
            <a:r>
              <a:rPr lang="en-US" baseline="0" dirty="0" smtClean="0"/>
              <a:t> arrow pushing for simple enzymatic reactions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83B14-157C-4B1F-9044-9A74752FDE4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58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expect you to know the reaction mechanisms for reactions we talk about in great detail such as </a:t>
            </a:r>
            <a:r>
              <a:rPr lang="en-US" dirty="0" err="1" smtClean="0"/>
              <a:t>aldol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claisen</a:t>
            </a:r>
            <a:r>
              <a:rPr lang="en-US" baseline="0" dirty="0" smtClean="0"/>
              <a:t> condensations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35C9C-537B-40AD-8C18-3138DD3CE8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39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expect you to know how to read some code and understand</a:t>
            </a:r>
            <a:r>
              <a:rPr lang="en-US" baseline="0" dirty="0" smtClean="0"/>
              <a:t> what it does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83B14-157C-4B1F-9044-9A74752FDE4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51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expect you to understand at least how to read the JSON notation and model familiar</a:t>
            </a:r>
            <a:r>
              <a:rPr lang="en-US" baseline="0" dirty="0" smtClean="0"/>
              <a:t> objects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83B14-157C-4B1F-9044-9A74752FDE4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89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You</a:t>
            </a:r>
            <a:r>
              <a:rPr lang="en-US" baseline="0" dirty="0" smtClean="0"/>
              <a:t> should be able to describe a molecule as a graph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A83B14-157C-4B1F-9044-9A74752FDE4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69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C14C-AB36-46EF-A017-BA7A602ACC5F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184-1AA9-4121-B998-9DA9FD14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2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C14C-AB36-46EF-A017-BA7A602ACC5F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184-1AA9-4121-B998-9DA9FD14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96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C14C-AB36-46EF-A017-BA7A602ACC5F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184-1AA9-4121-B998-9DA9FD14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1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C14C-AB36-46EF-A017-BA7A602ACC5F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184-1AA9-4121-B998-9DA9FD14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0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C14C-AB36-46EF-A017-BA7A602ACC5F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184-1AA9-4121-B998-9DA9FD14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7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C14C-AB36-46EF-A017-BA7A602ACC5F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184-1AA9-4121-B998-9DA9FD14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7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C14C-AB36-46EF-A017-BA7A602ACC5F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184-1AA9-4121-B998-9DA9FD14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C14C-AB36-46EF-A017-BA7A602ACC5F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184-1AA9-4121-B998-9DA9FD14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5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C14C-AB36-46EF-A017-BA7A602ACC5F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184-1AA9-4121-B998-9DA9FD14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56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C14C-AB36-46EF-A017-BA7A602ACC5F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184-1AA9-4121-B998-9DA9FD14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8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2C14C-AB36-46EF-A017-BA7A602ACC5F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68184-1AA9-4121-B998-9DA9FD14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8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2C14C-AB36-46EF-A017-BA7A602ACC5F}" type="datetimeFigureOut">
              <a:rPr lang="en-US" smtClean="0"/>
              <a:t>9/24/2013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68184-1AA9-4121-B998-9DA9FD142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6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gif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is the hybridization state of the atoms in these molecules?</a:t>
            </a:r>
            <a:endParaRPr lang="en-US" dirty="0"/>
          </a:p>
        </p:txBody>
      </p:sp>
      <p:sp>
        <p:nvSpPr>
          <p:cNvPr id="2" name="AutoShape 2" descr="data:image/jpeg;base64,/9j/4AAQSkZJRgABAQAAAQABAAD/2wCEAAkGBggGERUIBwgVFBUVFBgRGRgVFxkeGRcWGR0YFxgZHhUgHSYeIyUjGhQSIy8gIycqMTAsGCAxNTwqNSYyMCkBCQoKBQUFDQUFDSkYEhgpKSkpKSkpKSkpKSkpKSkpKSkpKSkpKSkpKSkpKSkpKSkpKSkpKSkpKSkpKSkpKSkpKf/AABEIAIsBawMBIgACEQEDEQH/xAAcAAEAAgMBAQEAAAAAAAAAAAAABgcEBQgDAgH/xABGEAABAgQFAQYCBAkKBwAAAAABAAIDBAURBgcSITFBExQiUWFxMoEIFTRyNUJzdIKRssHCFyMkM2KTlKGx0xhSU1RV0vH/xAAUAQEAAAAAAAAAAAAAAAAAAAAA/8QAFBEBAAAAAAAAAAAAAAAAAAAAAP/aAAwDAQACEQMRAD8AvFERAREQEREBERAREQEREBERAREQEREBERAREQEREBERAREQEREBERAREQEREBERAREQEREBERAREQEREBERAREQEREBERAREQEREBERAREQEREBFqcRYppGFIfe6zOtht6A/E4+TWDcn2VST2ZeLcyojqZgOnugwuHRnbPANuYnws54bd3UFBY2Mcy6BgkaKhNaotriDD3effo0eriPS6rJ2Kczswr1LDkk6Xgw/GwMc0ayCNtT7dpsXbWDfnZSnBmRtMo5FQxHE73MfGdRJhB55Nju/nl3vYKzmtawBrG2A2AHACCpcL56Q4cQ0nHEmZWM06S8Ndovt8TN3N5vfcW32VrS0zBnGiPKxWva4XDmkEEeYI2WnxTgmiYyh9hWJMONrNeNojPuv5+RuFVE1grHGVL3TuD5szUt8ToRFz1J1Qdr/ehkH2QXoirvBOdVDxSRJz/9Fj7DTEI0OPFmxP3OsfK6sRAREQEREBERAREQEREBERAREQEREBERAREQEREBERAREQEREBERAREQEREBF+Oc1g1ONgN7lVljHPOk0Z3cMPQu+RydHgv2YcdgNQBLzcjZv6wgsWoVKTpMMzdRmmQobdy57gAPmf8ARVLiXO2bq0Q0XL2nvjRXXaI2m9uBqZD8hf4n2A8iFhU/LXF+ZEQVLHtRfBhX1Ngi2q2+whjws2Nrm7vPzVtYdwrSMKQ+60aRbDHUj4nW6uedz80FZYeyRm6zE+t8w6g6PEdv2TXnjmzogtbn4WWA81bchT5WlwxKyEu2GxosGsAAHyCyEQEREBERBC8a5T0DGl40aD2Mc8RoYsSf7TeHcdd/UKu2TuPsmiIU5D75It2BFy1rRe1nW1QyBbZ129B6XwvxzWvGl7bg7WKCLYOzKoGNmgU+a0RbbwYlhEHnYX8Q9W3+SlSrDGORlLq5E9hqKJKO06hoH82SOLNBGg3t4m+u3UR+nZl4ty5iNpmPqc6LCvpbHFtVt9w8eF+1tjZ3nvsgu9FqsO4ppGKofe6NOtiN6gfE0+TmHcH3UNzuxZWMIysCZoc52Tnx9DjpY67dLjazmkcgILHRcxSmZ2Z9Qb20lNR4jb21MlYbhcci4hWXsMwc127kzP8Ag2f7KDpdFzpIZ/YrpD+yrcjDigctcww3/r4HX8VXfhDF9NxrLipUt5tfS5rvihv5LXD5jcbFBvEREBERAREQEREBERAREQEREBERAREQERRDGmaVAwUDDm4/aRukGEQX/pb2aPf5XQS4kN3JVa40zwpFBLpGht73MX0ANv2bXHi7x8XPDb77XB4iRZj/ADn+P+hSJPB1APb/AJOi7H0bfyIVl4MywoGCR2klL641rGNEsX/Lo0e3zug1GWLsdT8WLVsWkMhRmN0QTcOYRcgth/ighxvq8RsL8KxEWjxTjSi4Oh94rE4Gm12sG8R/3Wc/PhBvFDMa5rUDBV4MeN2sfpBh7uH3ncN+e/kCq/msbY3zVeZLB0m6VluHRSbHqDqjb26eGGCf3S7BGSdCwtpmp8d5jix1PHgYefDD/e659kENhymPs5bRJx/c5F24AuA9hvbw31RDa25s3qPJWZgzLOgYJaDIS+uLveNEAMQ35ANrNHoPnflSvhEBERAREQEREBERAREQFjVCnSlVhulKhLMiMcLFr2gg/IrJRBHMJ4BouC3RotGglpjuDjqN9IHDGnkNuSbG/PoLQT6SX2KW/Of4HK3lUP0kvsUt+c/wOQbbID8EN/Lxf3KyFz7lhnDQ8FSApVSlJhzxEe+8NsMts61t3RGnp5KW/wDEdhX/AMfOf3cL/eQS3MXCkhimRjQZqC3W2G6JDeQNTHtGoEHmxtYjqFTf0dKjMQahFkWvPZxJdz3N6amOZpd8g5w/SWdjvPcYjl3UfDUhFZ238258TTr0mw0tY0u3duL367b7iY5MZaR8Gw31OrtAmIzQzSCD2cPZ2kkdS4AmxI8LUFlRo0OXaYsZ4DWguJPAA3JPyWupmKaJWtQplVgxdA1O7N7XaR5mx24K9MQ/ZJj8hF/YcuTMIurFRc/DdEIDp3RCde48LCX/ABDhtg4u2OwQdJfywYJ7Xuf18zVfTfTE0X/K6dFvW9lLYEeFNNEaXiBzXC4c03BHmCqVi/RqhdiBCrx7a25MMdmT5WvqHvcq5abIQaVBhyMq2zIbGw2j0aLD/RBkoiICIiAiIgIiICIiAiLEqdVkaLDM5U5pkKG3lzyAP/vogy1pcS4xouEWdvWZ5sO4Ja293vtzpYNz0343CrOvZ1VLEcU0XLqnOiPI/rnN39XNhkWAFx4n9Tx55GF8j4k3EFXx9PumYx37PWS0b3AdEO7vuiw9wg1c7j3GmaLjIYKkXy0DdroxNjY7eKLazfZl3eqlWDMkaNh8tnqy7vcwDr1Pvoa49Qy/i55dfffY8WFJyUtTmNlpKA2Gxos1rAA0D0A2X3Fiw4AMSM8NaBckmwA9Sg+gA3YBYlWrEhQoZnKpNshMHLnkAew8z6BVri3PWTl3fVuDpYzkcksDg13Zgi/wtA1ROPxdjzcrVUnKXEeN4oq2YlSe0X1CA1wJA8tiWQwQOG7+dig+65nJWsVRDSMuaY95OxjFtz13DT4WDb4nnz2CzsMZHCK81THM86ajPIcYep2i/PiffU63kLC3mrJomHqXhuH3SjyLITOSGixceLuPJOw3K2KDylpaDJtECVgtYxosGtAAA8gBsvVaSUxnQ5+bNClKg18drDELW3IABAI1/Dff4b3st2gIiICIiAiIgIiICIiAiIgIiICqH6SX2KW/Of4HK3lUP0kvsUt+c/wOQafKbKzDeLqeKlVpd7ohivZdsRzRZtrbD3Uy/kFwX/2kX+9evPID8EN/Lxf3KyEFPYl+jtSpiG6Jh2bfCiAXayIdTHHyJtqF/Pf2UTyizDqeGpxmG6zFcYL4nd9L7kwIt9DQOoGrwlvA52sV0XEiMhAxIjgABck8ADkkrkyLHbiqu9tS2bRp4FlgfhMQeO1rjYajfje6DqXEP2SY/IRf2HLnr6PUrDj1V0WIwHs5aI5p/wCVxLGXH6Lnj5roXEP2SY/IRf2HKgfo5/hKL+au/bhoOjkREBERAREQEREBERAXzEiMhAviOAAFySbADzuohj/M6l4BDYc1DfEjPbqZDaLXHGovOwF/K59FXbKHjzOI9rWopk5IuuIeki4BuLQ/if08TiB1HkgkWMs9KdTHfV2F4Pe5gnQ0gEwg87AC27zcjZvtdaWm5V4nx/EFUzCqT2M5bBYRqAJ4DbFjBa3mT14VkYPy8oWCW6aXK3iEWdFfvEd8+APRoAUlQa2g4bpeGIQk6PJNhN66Ru48Xc7kn1JWyUbxbmDQcFtJqk4O0tqEJhBiu5t4L7AkHc2Cq2LX8eZwOMvQoBk5PgvJIDgTbeLa7ja/hZtvv0QTnHGcVBwfeWhP7xHFx2cMizTbbW/gdNhc+ig0LDeO84C2axBMd0kybiGA4am3uCIXLuBZzz6j1neCcnqBg/TMvh94mAP62INgeuiHw333Pqp2gjmEcAULBTNFJlBrIs6K+xiO93W2HoLBSNauv4mpOF4fe6zPMhN6aj4nHmzW8uPoAqlqWaOKswon1Zl9Tnw4d7OjOA1Abbl27GCx9XHogsfGOYtCwS29TmbxCPDCZvEd8uAPV1gqwdV8e5xkwqTD7nIk2L7kamg2N3/E88+FoDeh81JMGZF02lEVDE8XvcwTrIJJhh53J33ebnl36laDGNhgMhtAAFgBwB5WQQvA2U1CwQRMwmmNH/6sS127WIY0CzRufM7nfopsiICIiAiIgIiICIiAiIgIiICIiAqo+kPIzU/Jy7JOWfEImCSGNLiBodvYBWuiDlrDWLseYTgCnUmRithhxfYy7ibu53t6La/ypZmnbukT/Cu/9V0giDmOoTOaOOR3GYlZssduWdmYUMjyLiGg+xJVkZT5PPwg/wCua3Ea6Y0lrGNsWQwbXdqtu6wI22AJ56WoiDAr7S+VmGtFyYEQADknS7oqK+j9Sp+QqMR85IxYYMs4AvY5ovrh7XIsuhEQEREBERAREQEREBERBgT9CplUiQ5ufkYcR8Ekw3PaCWF1r2v7D9Sz0UGzOxlXcLtgyuHaT20WYcYbXkFwa4b6ezG5OkE3JsACTwgk9exHS8MwjOVmdZCZ01HdxsTZreXGwOwCqSqZsYkx5FdR8vKa5rbgGObag0/jG40wwbOtck2G1jx60LJir4oeKvmNU4j3EhwgteCbbHS5w8LQbW0w/wBYPFuUqkSFDhiTpcoyEwcNY0Ae/qfUoK2whkXJSbvrLF0z3yO6zi1xJhg26km8T3dYeitOFCZBAhwmBoAsABYAegX6SG7kqtsZ54UagF0jRG97mAdFm37NrvV4Hi54bffa46BYc7Oy1OY6ZnY7YbGi7nPIDQPUlVPiXO+NPRPqjAFPdMxXbdqWkgb2u2Ha5+86wG3K1sll7jLM94qOOJ98vA2LYLdjbnwwrkM+8+7vThWxhvB9FwkzsKNINh3ADnWu99uNT+Tyf1lBWVByTqOIIorOYlSfFe4bwQ7cdQHRQbAC7vCwWudj525TKXJUaGJOmyrIUNvDWNAA6nYeZvuspEBERAREQEREBERAREQEREBERAREQEREBERAREQEREBERAREQEREBERAREQEREBERAUQxpmlQMFAw5uP2kbpBhWL/wBLezRv1+QK8szqdi+qQYUrg+bEPW8w4xuGuDCDZ3acgAix0jVuLbXWqwZkhRsPls9WXd7mAdep9+za7fcMv4ueXX3326BENOPs6Of6FIk/2gHt/wAnRdj6Nv7KysF5X0DBI7SSgdpG6xoli/2G1mj2HvdS0AN2aF+oCIiAiIgIiICIiAiIgIiICIiAiIgIiICIiAiIgIiICIiAiIgIiICIiAiIgIiICIiAiIgIiICIiAiIgIiICIiAiIgIiICIiAiIgIiICIiAiIgIiICIiAiIgIiICIiAiIgIiICIiAiIgIiI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945" y="3124200"/>
            <a:ext cx="34575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83945" y="4463415"/>
            <a:ext cx="3457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/>
              <a:t>Propargyl</a:t>
            </a:r>
            <a:r>
              <a:rPr lang="en-US" sz="2400" dirty="0" smtClean="0"/>
              <a:t> Bromide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0" y="4476750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Choline</a:t>
            </a:r>
            <a:endParaRPr lang="en-US" sz="2400" dirty="0"/>
          </a:p>
        </p:txBody>
      </p:sp>
      <p:pic>
        <p:nvPicPr>
          <p:cNvPr id="1029" name="Picture 5" descr="http://www.cholineinfo.org/Images/healthcare_professionals/overview/pi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400299"/>
            <a:ext cx="2857500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73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4"/>
          <p:cNvSpPr txBox="1">
            <a:spLocks noChangeArrowheads="1"/>
          </p:cNvSpPr>
          <p:nvPr/>
        </p:nvSpPr>
        <p:spPr bwMode="auto">
          <a:xfrm>
            <a:off x="762000" y="914400"/>
            <a:ext cx="784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sz="2800" dirty="0" smtClean="0">
                <a:solidFill>
                  <a:prstClr val="black"/>
                </a:solidFill>
              </a:rPr>
              <a:t>What is the relationship between my two hands?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10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this energy diagram, where is </a:t>
            </a:r>
            <a:r>
              <a:rPr lang="en-US" dirty="0" err="1" smtClean="0"/>
              <a:t>Kcat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1026" name="Picture 2" descr="http://www.intechopen.com/source/html/41534/media/imag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0"/>
            <a:ext cx="5505450" cy="3714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22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What’s an example of an enzyme that does the bi-bi mechanism?</a:t>
            </a:r>
            <a:endParaRPr lang="en-US" dirty="0"/>
          </a:p>
        </p:txBody>
      </p:sp>
      <p:pic>
        <p:nvPicPr>
          <p:cNvPr id="2053" name="Picture 5" descr="http://upload.wikimedia.org/wikipedia/commons/7/79/Shikimate_kinase_reac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22507"/>
            <a:ext cx="7662745" cy="330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55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686778" y="4800600"/>
            <a:ext cx="1561646" cy="1952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Which of the following is a catabolic process?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UcParenR"/>
            </a:pPr>
            <a:r>
              <a:rPr lang="en-US" dirty="0" smtClean="0"/>
              <a:t>Fermentative production of </a:t>
            </a:r>
            <a:r>
              <a:rPr lang="en-US" dirty="0" err="1" smtClean="0"/>
              <a:t>artemisinin</a:t>
            </a:r>
            <a:endParaRPr lang="en-US" dirty="0" smtClean="0"/>
          </a:p>
          <a:p>
            <a:pPr marL="514350" indent="-514350">
              <a:buAutoNum type="alphaUcParenR"/>
            </a:pPr>
            <a:r>
              <a:rPr lang="en-US" dirty="0" smtClean="0"/>
              <a:t>Bioremediation of </a:t>
            </a:r>
            <a:r>
              <a:rPr lang="en-US" dirty="0" err="1" smtClean="0"/>
              <a:t>bisphenol</a:t>
            </a:r>
            <a:r>
              <a:rPr lang="en-US" dirty="0" smtClean="0"/>
              <a:t> A</a:t>
            </a:r>
          </a:p>
          <a:p>
            <a:pPr marL="514350" indent="-514350">
              <a:buAutoNum type="alphaUcParenR"/>
            </a:pPr>
            <a:r>
              <a:rPr lang="en-US" dirty="0" smtClean="0"/>
              <a:t>Conversion of feathers to limonene</a:t>
            </a:r>
          </a:p>
          <a:p>
            <a:pPr marL="514350" indent="-514350">
              <a:buAutoNum type="alphaUcParenR"/>
            </a:pPr>
            <a:r>
              <a:rPr lang="en-US" dirty="0" err="1" smtClean="0"/>
              <a:t>Nanocellulose</a:t>
            </a:r>
            <a:r>
              <a:rPr lang="en-US" dirty="0" smtClean="0"/>
              <a:t> production</a:t>
            </a:r>
          </a:p>
          <a:p>
            <a:pPr marL="514350" indent="-514350">
              <a:buAutoNum type="alphaUcParenR"/>
            </a:pP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953000"/>
            <a:ext cx="10763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5105400"/>
            <a:ext cx="1392722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319712"/>
            <a:ext cx="24479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8" descr="data:image/jpeg;base64,/9j/4AAQSkZJRgABAQAAAQABAAD/2wBDAAkGBwgHBgkIBwgKCgkLDRYPDQwMDRsUFRAWIB0iIiAdHx8kKDQsJCYxJx8fLT0tMTU3Ojo6Iys/RD84QzQ5Ojf/2wBDAQoKCg0MDRoPDxo3JR8lNzc3Nzc3Nzc3Nzc3Nzc3Nzc3Nzc3Nzc3Nzc3Nzc3Nzc3Nzc3Nzc3Nzc3Nzc3Nzc3Nzf/wAARCADhAOADASIAAhEBAxEB/8QAHAAAAAcBAQAAAAAAAAAAAAAAAAIDBAUGBwEI/8QATRAAAgEDAgQCBAkJBgMGBwAAAQIDAAQREiEFBjFBE1EiMmHRFRZWcZGUsrPSBxQ2QnKBlaGxIzRSVXPBRmJjJDN0goXCN1RkdYTw8f/EABQBAQAAAAAAAAAAAAAAAAAAAAD/xAAUEQEAAAAAAAAAAAAAAAAAAAAA/9oADAMBAAIRAxEAPwDZCYvBluLmZo0jLlnMpRVVSdzvgbCmPw3y9/ntp/EB+Ki8xHTyhxs+VrdH+T152a5YsQCTQeiTx3lwdePWY+fiA/FSR5n5VU4bmXhwPt4mv4q88yx3MyYQHfvXLTlyWVtUzHf91B6HHM/Kp6cy8OP/AKmv4qVTj3Lknqcfs2+biAP/ALqwy25ehixnepCOxWIeghoNoHFeBnpxm2+vD8VcPFuBDrxq2+vj8VY6YmxTeWGTzNBtPwxwH/O7X6+PxVz4Z5f/AM8tfr4/FWIm3fzNJtA3cmg3L4b5e/z20/iA/FQ+GuX/APPLT6+PxVgwhYN3pzHFtvmg3D4a5fHXjtp/EB+KufDnLv8An1n/ABAfirEzCMdaUsOGG9n04cRg+kyqTig2f4e5c/z+y/iI/FXPh/lv5QWX8RH4qzGTk1HkVoZJTF+sSuP60XiXJHiKX4ezq2n0UcbOe+/ag1D4f5b+UFl/ER+Kh8YOWvlBZfxEfirE7rk/jdvE0j2uw6hXBP8AWq/JG6OVbKsOoNB6M+H+W/lBZfxEfirh5h5aHXmGxH/qK/irzkyvjYmmk5lUHrQelTzNysDg8ycPB/8Aua/io3xk5XP/ABHYfxJfxV5Xldi/U07hkJAyaD078Y+WPlFYfxJfxV34w8snpzDY/wARX8VeZwx86UVyO5oPSnxh5aH/ABDY/wARX8VdHMHLTdOYLI/NxEfirzUznHWu28p86D0uvG+Xm9Xjtofm4gPxU81wNafnVncGVDujrMXU7488GvNlnMde5OBW9cntq5GsW84z9s0DzmFPE5S40g6tbXQ/k1Ynw/gwzlkya3S/XXwLiKH9aOcfaqgQ2QGwFBAxcLIGAqgeynEfDACCasKWmO1LC026UEILTA2WgbIt2qfW1HlSgtR5UFb+Dz5UVrDP6tWf809lFa0HlQVV7AeVN5LDyFW1rIHtSbWI8qCmtYEH1a4bQjtVuaxHlSI4aZJAijc96CqrZtLKkaes7BR85q62cMdhGbSKIoUAy2PWOPPzpaHgdtHDqLM0oPUDp7aeSEhCjEZznOetAweW7UAMGKEHffHtzREa7hCPbeGXOSQ5O1OxqD4GdqOsJGSoyBuc0DV0u7rBuWhDf4V6YH+9VPmzlqOWCXiNkxEkYzJFjOoeYPsq4TOwGEGls01htJoppPCbUjtnS43360GPtGw6UkwP6y5rarfg9paW7h7CLwZgQylQdWaovMvK7WBa5sleSzxlidzGfI+zcb0FIltYpO2DSBsynqGps2E7wtMkEjRr1YKSBUcZFU7GgaAMh9IUfrTgvG3rURolxlCKBJvVosJxRnBA3pFGw2KCRhfSK3/kY6uQOHHzjP3hrzyjYxXoTkE5/J5w0/8ATP3jUFglXVwy7Xz8Yfzaq3HagdqtCjNlcDzaX+pqLEQFAxEA8qOIdulPRF7KMI6BkIfZRvC9lO/DruigaeFXDF7KeFKKUoGRj9lFaMeVLzypE4U+saRNzErhJfQJ6E9PpoG0y6RsN67bALcAFGJINOxoZ8Hp50tGq6mKjcbA460CDQsDlV/nSMyDOo/v3p7IMZPiDY4KgbimpwwK5PpbZNAmgzGfRIJOx8xQCnbenPguI8tkhds+VEEZ3znNB3wlmASKFSwGc53P00iwT1tIUjy2zSyuUOpdmHQ+VEyA2pxnO9AQ6ZF0yHY+R6VH3kSekMBo3Glgeh86kXjwmTjfpim8sPiABWUb4OTigixZpbRlbMsYSg1RbbbdKrljwHhcsk8s9oBOrlfBJ2J7VaLVpobtkmVTk6W1HpUZxWGWK/ndYyCWz6O49lBn3NvAJOFXKyiMJDKcqoPq+yoAAr0NaJxON+KRPb3BORggnqKqvGeFR2cSyRliGON6CH8QEYf6abyxEHVHuKVcEUnqKHK/RQKRtkDPWvRH5P8A/wCHfDf9M/eNXnhHjk9jV6G/J8Mfk64b/pn7xqCzxf3Wb9uT7RpoEGc07h/u037cn2jSAWgJpowSjgV3FAnprhWlcVzFAiVorjSpbHQUviuFaCJ/M5p3Z5goyc6RTHjkEkdlcLp1BkIXvVh0uxxjAFM7uF7iJ0bcAbE+dB3hNlq4RbSM2W8Jcn91KEKkekuo0nZs1B+Pc2+lPFkMcfWMNRYGMlxrc/2ZXGT1B9tBKpHrlkCyLI69ceVFWAuSmAD2pn+b/wDaMwuuAd2B608imlMqh1UrnBYdaAzK0foOxPnjpRhnTjOKPJl+uCfPzoughc0CLY7Umw8xml2H/wDKTcejtQNzljljknI3riqFJjmGRjYnfFdxjJoEZ889qBKW3/OnJj0q67r19IeVRHEmnUeJGzBhsc1OJhQdxnsD3NNLqBpXLIAcrkj20FNmkmEpLY1PsT7KiOYbBksB6ZOl84PtqxXltquSztpI6il7m3gubXTOAVZcZFBlUsZBwaaSpjpVw5j4TDYeE0Z9GQdD1quTwdxQREmoHI616R/Jwxb8mvCmbr4R+8avO0sZHavRP5OBj8m3Cx/0m+8agtcH92l/bk+0aQBxsaWh2tZj/wA8n2jTYsSKBXNA7UzdpB0oqXbB8ONqB/QxSaTK3Q0csMEk7DvQMeIzTIwS3cKwGTnG/lXTdyP4Yjh0swyS52H0daQvLu21B95MnGY98AedFkeN7Y+HkFh6Or+tBwcfaGWS3ubYnG8bxt1+cGk/hgAyRiM5bID56GoxjpmLuwD9FyNj+6jGMIxfA1Z2DDNAogBbXkNncknrXI2VElbQ25wcYIPupsJnjZ9Sghuy7DPso8ZOvxAAYyCDvuKA8CnBMIIb9an2uVhGsj7NjSR2poqlGJVuvlRJGYlSB0O3soJyNlkYopBdQCy53FO09FQWiDMBjOaqUQmjl8ZXKSNnLg7mpj4YnESpLCrHYM67ZHfagctpLkgjzptICxIHSlgcqCMEdq4wIbYfSKBuw33wKLgU4Zcj0hRWQ47CgTjhSXOuXwwNwfOm0iLI0qQsxAGFPT99LysFT3UgkUhLOgII36UERxC2aZQWXS3n51DXGI8RFsEbdatfFNNvamaZguF2z2NUWLiNtHe4uHErA5B7UFluuAQ8Q4fGl2oLhdmHUVRuL8s3NgzNF/ax+XetEtOLpduqLjGmmvGWVY2JNBkk1tnIKlW8jW8cgLo/J3w1fKM/eNWO8VCvOxUfRWz8kb8g8P8A9M/eGgsMP91m/bk+0aaBsU7i3tZv25PtGmYXzoOnBpJowSaUZCBtSDyMh3FAmylN1JpG8upBaugPrDST5A0Z7lMEswGBmmaSR3J8aOTIO2OhI86BK0hDxaMt1wR2pdw6LoVj6JyMGirJLFNmIYUjBJGaF3eRBCqxuWxsScUDKeBrqbxTgYwFHYDzqWt7JZbMFDkooDYH9Kh4JWmiFs6L4RY4Pc43696NHNPY3DeBcBF6HuG+cUCt5F4KQKw9GQEkDY0S0EP9oisTk5wTnFM+IyzXE3itIHAGAF2Cj2Cj2MYlYuVw2PPb6KB4kqgEDoDgCivI5YrkgEdAetDw2DhRjz3FEbGogZ8sGg7CDnTq0EnGTQLywzamUllGW22xSWxXQDuPMUvDZyvFLmQhRjO9BJ23EIJI0V1MbMcDPQ/vpy22QSqle7Gou+g8LhyTnGSwVWU9fI/yqOGWJeVi7+ZOaCde4QNp1bdzik5J4o8dGB38qireR2zGBlyc58qVki07knb2Z/lQHmuZJGXwjpUfvyaJPxa7t4CtrAskjEjWd9vfSC4Vg2xx0zTiEOy6I0AZTrVgM6fPNBVucLi+ls4VvZAoJzoUYzVKkiIYtUxxi9uL66MlzN4h6DyA9lNXhZgFRSzHyoHnLE03wlGASVxvU7x64OgrRuV+EPDbCeZMOaQ5hXrQVO4GSe9bPyUMch2A/wCmfvDWNSCtm5M/QSw/0z94aCxW28En+pJ9o0k8Q7UpAcW0p8nk+0aTWZT3oEWVlNRNyzTSiRj/AGPRV/3NTpZT5VB8WZbaXWoVUHpNqY759maBG8KmLQzaUPXSMk+ykLSEKCFYK2NgehpWXQsx/OI2aM+roO4/d3pBoRcKywzMrL57MB7RQKvIQQGGjbcGmVw2ZDnvThbWWNAsj6wBsSN6VNkZYjgAkHpmgbWlutyqxscBd89+tGez1agCMA4FOIIFXBUn2le1LOoGlGBII3ZRuDQQtxbNDpbONWcU83h0Sw9dODiucQgIOYyWdQNz0xSNozRnwXZm3JQn6aCSRQY/7Tb+opABTNumVxj56d20OYFc7liaLLFoY7HOe1A3khAUErsR2NJ/nWm3lWI7n0SMdqcTR5TLAj2VGlTHL6QwDnagSkZxIodtMZ2C570eUAAMv0V3wopnBlONJytGBTGkb+2gQaRgwZPRI6aRigLmbIfOsE4IbvS6hChUKSx8u9NWtZmDaVJ9mcYoHLojAFZUTHVSw299NLrxWtZba3ufDllXBZf8PcE+R/3pSGxcsI1kj1Z6aug9tKyxmIMXCal/WTfbvigzviEbQzGORSHQ7g1fuV+GRT8OimMQyRncVDcdsDd8N1qySTphkII1ae6+3rmrry1Cbfg1ujDBCCgTmiW3iKiqXx3DFt+lXTismlGqhcXnBkbJoK/Iu5rZeTP0EsP2D94axe6nALAd62bkdtXIPD284z94aCdmkEXC7yQnAQTMT8xaqkOOKOjZFWHjzaeVeMsDgi3uTn9zVh0fFJACC5z0A60GrLx9B1akbnmK2OnVHHKAQT4hx9B86ofDDNxByBJpGBUlbWt7GjSrCzMNslTgD2UFzsOOcNvi+t/AZScCU4yPMGnU8dk6CZLyFNI9fWuwrNmlcynVq156Hzqd4fHC9m6ScNSSZ12lc5wc52GNqCYk47aq5i1yuoH/AHiQnDf7/wAqeWd5FPHBciJzGx9JT1A6HaqylpfiQykKuntjNKWvErq3v44EijkSUjIYEaT3II9lBabpXQyLw8lYSutmboR5CkIuKRPJJDLGR6OBJnYGo+5klWJow7BW6gE4NMfEYZBIX20E1PL4sK6ZI8f4ydhTRb+FixSHXh/7N17jG/X25qGlQ+KuvDAsMgHqKmREFiC6SCBj91BJW18ngFVQg4yursakrYkQqzxks41EntVVbKfTmpC04zOpWH0JB0GeooJW6EYt2kzq0jIBO9V26mM0uoJoUHZc5xT6WV5pHkyAc400zkDR5yue/SgAUFMA7mjwW7R4lkU6dQ2z1pFUZlDCnDzyFMMM470HZRGwZ0668EeyjpYPMPTYhQeg70ikDAEsDht6OutkWaGRz+sU33BoOXFv+bykwEavVwdsfvo7BUiAusBiOwyDS8a4yF9Xrg034qZJIgICeu2rtQREXD4Y7qOUq2z5AOwC+7GKm341a28QQOowNgDVf4xbXUnDGeOcGZHDFTtlRud//wB6VRjeymXLMN89D3oLxxnjayKwQ1TL66dpcHrntvTqKXxMDPT+VJz2yyghdv3daCCupD4hxvjyGa3LkLf8nvDv9M/eNWK3FhICxBOK2zkVCn5P+HqeoQ/eNQSHMf6Icc/8Ldf0evPijJPWvQfMf6Iccz/8rdf0evP8Y2O4I+egtHL7LDBsVUnc57eVSN5ds8WlrguenTYVW7JyU2JGDjrTlPSfdiRQWjgtmv5sJ3DNLIpOrA7HG1LNIYmBRmLikeVZJCs0Dygxoupc9Rk/0qY/NIy59Mbrq2PagjZeJ3SyYMalWGwrtr4isJpFAY56dgacmwBcOrBh51yRWOQRsOlAS9uNQAXIOO9N4YpplAYBc9Mbk0sYxKQSDkUpE7wvlR2xvQFhhkjQMxDsvq5GDTiF5jGwl6qd/ZSAlZXLYJA7edOeGK7w3ImYl3YFVP6q9hQGKjSMrqzSHoLKrqmnDb+0U70sNKkHFdktl1RrPMsZkbSinqxxnYfuoFp42TZMEONQIpuHkClW3HtpzokjWNBuFXAxSbHSCWAA9tAjaqw1Z39lLPl99IAHlRQX2KgDUNiKUgjIVlbfvig7LcO0Ph/7USzWRdZI9Adz2rkxeNT4SamHY0jZcTW0LTcWn/NoiVVS49EMexx291A7t5NJYFwxJOyjP86TmlhRW8TIGepHSpYWtvKFuo3Xw2XUpSQFWyO2Ouajrvh6Srq3X9oZoIy7EaRvrC4cEAMeoNZpxSyHDbtYkYvCV1K2kqcZIwfmwa0Di/gcJtmuHj8VhusYIGo+0k7DzrM764mnuTLcTGRmOerYAO+BknAzmgd28gGBqJbuOgqTtyWA2qGtAGI2NTlmns2oFxbeICMVp/K0fhcmWieSn7w1QLdfR3rRuBjHK1v+yftmgHMn6H8c/wDC3X9Hrz0h0tvsPbXofmCMy8p8ajX1ntrpR+8NXnK4EsEhSQbjbegkrW4CMBnvvUrHIpOtRs1ViKb0xU3C2bdRudxQWLh6y2l/GzDB0atOdyD51dOFTW08q6JEJ0kGNiAwrMFmPiMwZlz037UtHfyxsGVjr6ZFBpt6kUUiiNkDNk6NW4qHm8c6jHuM7VE8IjvrtFug6q650699vmqxw3ltHDDHcSKsj7MoOwNAxtvzjA1LgmpBYNWAR6R7edKYgjTVLIqJ2y1UnmPmZn4gi8PmZRbk4kz6x91Bc7p7a2iAKZdtseXtqp8T5jsminEE8wuEV0jWIEMG88+VMRzvdiILcW8cz7jXnGR81VZ9TyF/VLMWyKC/235Rbb4NVb3h8r3iqAzRuNLkd9+lQ1lxqXi3NdjecRAjUMEQDog3wPpNVvw0LDG3spQkK3okjHkaDcvD1b4P76jb4qmSwJFQnK/OkEtnFZcclMM8eAlyRlXHk3kfbVkmW2uoxNDcwOhGNSuCKBpBdxPCGU7JtsN6jePcUuoLZ5uGnS6DUzFcg+wip1uHJY2rHRq21Eiqhxi5uLiZYYYjHjs3fNAzsOepmQJf2BkfO0kDhAR7Qc1EcT4tPxniYeZNES7RQZJVfefbTbjFk9hemBjqOkMcH1Sd8U3EJiZZdROrOe+OneguPDeZbzhVqtvF4MkSjKq6k6D3xgjbNPLXmy+vJZGurmPT1ClBpHzVSZC5wpz02xToqlpGEC+JKw9Js+iD/vQLcx8TuLieRHullUrsFUYA8qrU4H5wcdvo6U/mw8uT59KbSpruGZsnp0+bFA8sVzgAD56nbRRgVD2SdMDp2qatdutA/TpWh8D/AEWt/wBk/bNZ2pxWicC/RW3/AGT9s0D25AbhF6D0KzA/S1ZPzFy9FcRtJGoz7K1i6OOD3x8lm/8AdVEkmGnB6UGVCxeC4KOOh2qQUeGUBzpB3xVi4rw/x31xLv1zUS/DbnrpzQNxLpOFA09BnfFHBVI86d87Ma6OH3OreM4rs8Eo0hgRgeVBMW3FmgttCoqEJp1Y33qOvrx5CpYkFRjamcccrMdww8s70bwyzkMSpHmN6B18LvJZC2fUU69Kg9LNMxKnJIwT5VLiGOIAuGYnoo2FGtWaMzskYWN8KXP6nnigiZrOSJws4McgPqPsSD3FcKnUcjapXisr61QSh9KEK4PUHsc1GsC5yepoCgHtse1E0k+ylQuBv1Fcxtk0CtuFG4XUf+boKfmXOfEOARg6e/splER1O+O1LFyN8Cgn7LmPilqFRLkPEowIpvSAH9aJec18QZ2P5vbBlGz6M4qBDAk+lg9qTKvI59LOTjNAJLiS6uJJ531yuclj3p7KzQlI4yBhRqPmSM0xnTwbhF3KlQBS05IlVwc4x1oFpcxhNBw2+SRRJplI0kHR3AotzIWlBY52yTSZyzjHQ0HNatkhf9qMFBckHAI2GK7JGPHYL0PalktnDjUwA7b0ClvERjGd6lrQELkbEUlbKoQqBnf1qdxJgUBxWjcB/RS3/ZP2zWbuxBwoya0fl/PxSttQwdJ2/wDOaB3xNtHL/E28org/arMVug461pPHG08rcYbyt7k/yasVivSO9BaoZkx6WKco0LfqiqrHeE96dJfY70FoSKB+wrkvDbeUeqKhrbiOMZNSMXEAe9AkeX7cuGPQHPSm/EeEGVmYIuexA6CpiK6Vu9OFkVvKgoc3DbuORQM6R3pjeh4HKrqMYOQD39taU0UMnVRTO54Nbz76RmgzGQlnOc6jgYPal0C5OoZq13vK6ly6DfOdqhrnhM9ufVJFBHhRpIAzSI2BB3pzJG0ecjFNtwT7aA64Hq96VWIsCd8DvSC9ad5IiAB2zQJeEckdBSttGS+2/cUUE560tbNiQ/NQJXqgsCeoNcb0lOBS8pUjpk0mXwSAMZFAhMhAQgdRQGEKktk+VKPl4R7KKiE4wu+aB6Y42YNp3IpYxKJBgdq7BZTyNHpQnbf2VN2vDtMgknxgdqBnbRZOAdzT+OA9GZRQneKHLR4UedRrXBl2ViQe9BJySW1oNsO9XzgMhl5Ut3YYJU/bNZhHGIxljqPtrTeXTq5RtT/yn7ZoFOYzjlDjh8rW6/o9efo59+tb/wAznHJnHj5Wl39l683xzb9aCaWfA60dbo+dRIn260PH9tBOJeEd6cxcRK/rVWhc+2ui6PnQXGDiuP1qfRcXP+KqIl4R3pxHfkd6C/RcVz3p9BxJT1NZ5HxEj9anMfFiP1qDR0u42HUUHSCcbgVQouMt/iqQtuNEYy1BMcQ4HFMpKgVVr/g80LYUEirRbcXV8AmnLvFOucA0FEFjMD6hpwLOYoMIetTt3cRW74bA+ekl4nbgestBDLw+dj6hpxBwy4D5Kdqk04tbA+sldfjlovWRfpoGXwTMzdMClvgEsQzNikrnmizTOHH01F3PO1vGCBg/+agsCcIt449LtnBpVY7G3XOFOKz6953d8iJfoqEu+ZL64yA5UfPQarccetLZCA6LjyqDu+ajKdFuSx86zdbme4lHiSs3szVg4XDnG1BZLee4ucGZyc9ql7dMCo+wh2G1SuAiUCdxJpBrTOVW1cmWZ81P2zWTXcmdq1blD9CLL9g/eGgX5r25I5gP/wBHd/ZevMKyHJr1dcwWtzZXFjxCIywzl1kjKMQysTtt7KhRyZyaP+HrP6ofdQecBKaHimvSHxN5O+T1n9UPuofE7k75P2f1Q+6g83+IaHiGvSHxN5O+T1n9UPuofE7k75P2f1Q+6g84CU0YSmvRvxO5O+T9n9UPuofE7k75P2f1Q+6g86LMfbSySMe9ehhyfyeOnL9n9UPuro5S5RHTgNp9UPuoMBikb207jmIrdRyrymOnArX6qfdXRyvyr/klr9VPuoMWt7tlPU1N2PETsCa1Acs8rDpwW2+qn3UZeX+Wl9XhFuPmtm91Bi/N5la3MkLEHFZ6eJXmcGVq9Vzcv8tzJol4RA6+TWzH/amXxJ5LP/Dll9UPuoPMPwhdnrK1Ea6uG6yv9NeofiTyV8nLL6ofdQ+JPJfycsvqh91B5YZ5G9ZmPzmiEGvVXxJ5L+Tll9UPuofEnkr5OWX1Q+6g8q4PlQwfKvVXxJ5K+Tll9UPuofEnkr5OWX1Q+6g8xcOhLuDirhwq3O21bhHydydH/wB3y/Zr81ofdTmPl7lqP1OD26/NbH3UGW2cWlQcUa6fAIrVhwjgIGBw2If/AI7e6itwXl9vW4XCfntm91Bi8pLGtd5Q/Qiy/YP3hpweActnrwiD6s3up9FDa29gLKwhMUa+pGI2AG+T1Hz0ElQoUKAUKFCgFChQoBQoUKAUKFCgFChQoBQoUKAUKFCgFChQoBQoUKAUKFCgFChQoBQoUKAUKFCg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1" y="5010785"/>
            <a:ext cx="1371600" cy="135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686778" y="6368460"/>
            <a:ext cx="1561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Nanocellulose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080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490720" y="4753266"/>
            <a:ext cx="2748281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95800" y="3428999"/>
            <a:ext cx="1295400" cy="1219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95800" y="2286001"/>
            <a:ext cx="449580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Which of the following is unlikely to be the substrate of a </a:t>
            </a:r>
            <a:r>
              <a:rPr lang="en-US" dirty="0" err="1" smtClean="0"/>
              <a:t>glucosyltransferase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A) Beta-carotene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B) </a:t>
            </a:r>
            <a:r>
              <a:rPr lang="en-US" dirty="0" smtClean="0"/>
              <a:t>Vanillin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C) Kanamycin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62200"/>
            <a:ext cx="42195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http://upload.wikimedia.org/wikipedia/commons/thumb/c/c7/Vanillin2.svg/100px-Vanillin2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520" y="3505200"/>
            <a:ext cx="9525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http://www.seascapestudio.net/reference/therapy/kanamyci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1" y="4800600"/>
            <a:ext cx="2743200" cy="97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92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364939"/>
            <a:ext cx="4800600" cy="1902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kind of enzyme is this?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2590800" y="4343400"/>
            <a:ext cx="63246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pitchFamily="34" charset="0"/>
                <a:cs typeface="Arial" pitchFamily="34" charset="0"/>
              </a:rPr>
              <a:t>EC 1 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Oxidoreductases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pitchFamily="34" charset="0"/>
                <a:cs typeface="Arial" pitchFamily="34" charset="0"/>
              </a:rPr>
              <a:t>EC 2 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Transferases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pitchFamily="34" charset="0"/>
                <a:cs typeface="Arial" pitchFamily="34" charset="0"/>
              </a:rPr>
              <a:t>EC 3 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Hydrolases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pitchFamily="34" charset="0"/>
                <a:cs typeface="Arial" pitchFamily="34" charset="0"/>
              </a:rPr>
              <a:t>EC 4 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Lyases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pitchFamily="34" charset="0"/>
                <a:cs typeface="Arial" pitchFamily="34" charset="0"/>
              </a:rPr>
              <a:t>EC 5 </a:t>
            </a:r>
            <a:r>
              <a:rPr lang="en-US" b="1" dirty="0" err="1" smtClean="0">
                <a:latin typeface="Arial" pitchFamily="34" charset="0"/>
                <a:cs typeface="Arial" pitchFamily="34" charset="0"/>
              </a:rPr>
              <a:t>Isomerases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Arial" pitchFamily="34" charset="0"/>
                <a:cs typeface="Arial" pitchFamily="34" charset="0"/>
              </a:rPr>
              <a:t>EC 6 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Ligases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http://www.pharmacorama.com/Rubriques/Output/images/Synthese_DNA_RNA1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438400"/>
            <a:ext cx="4191000" cy="167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57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kind of enzyme is this?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2590800" y="4343400"/>
            <a:ext cx="63246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EC 1 </a:t>
            </a:r>
            <a:r>
              <a:rPr lang="en-US" b="1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Oxidoreductases</a:t>
            </a:r>
            <a:endParaRPr lang="en-US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EC 2 </a:t>
            </a:r>
            <a:r>
              <a:rPr lang="en-US" b="1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Transferases</a:t>
            </a:r>
            <a:endParaRPr lang="en-US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EC 3 </a:t>
            </a:r>
            <a:r>
              <a:rPr lang="en-US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Hydrolases</a:t>
            </a:r>
            <a:endParaRPr lang="en-US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EC 4 </a:t>
            </a:r>
            <a:r>
              <a:rPr lang="en-US" b="1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Lyases</a:t>
            </a:r>
            <a:endParaRPr lang="en-US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EC 5 </a:t>
            </a:r>
            <a:r>
              <a:rPr lang="en-US" b="1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Isomerases</a:t>
            </a:r>
            <a:endParaRPr lang="en-US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EC 6 </a:t>
            </a:r>
            <a:r>
              <a:rPr lang="en-US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Ligases</a:t>
            </a:r>
            <a:endParaRPr lang="en-US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571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20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52600" y="2364939"/>
            <a:ext cx="4953000" cy="1902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kind of enzyme is this?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2590800" y="4343400"/>
            <a:ext cx="63246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EC 1 </a:t>
            </a:r>
            <a:r>
              <a:rPr lang="en-US" b="1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Oxidoreductases</a:t>
            </a:r>
            <a:endParaRPr lang="en-US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EC 2 </a:t>
            </a:r>
            <a:r>
              <a:rPr lang="en-US" b="1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Transferases</a:t>
            </a:r>
            <a:endParaRPr lang="en-US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EC 3 </a:t>
            </a:r>
            <a:r>
              <a:rPr lang="en-US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Hydrolases</a:t>
            </a:r>
            <a:endParaRPr lang="en-US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EC 4 </a:t>
            </a:r>
            <a:r>
              <a:rPr lang="en-US" b="1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Lyases</a:t>
            </a:r>
            <a:endParaRPr lang="en-US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EC 5 </a:t>
            </a:r>
            <a:r>
              <a:rPr lang="en-US" b="1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Isomerases</a:t>
            </a:r>
            <a:endParaRPr lang="en-US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EC 6 </a:t>
            </a:r>
            <a:r>
              <a:rPr lang="en-US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Ligases</a:t>
            </a:r>
            <a:endParaRPr lang="en-US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http://origin-ars.els-cdn.com/content/image/1-s2.0-S0040403999014410-gr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2763618"/>
            <a:ext cx="4819650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45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09600" y="838200"/>
            <a:ext cx="2971800" cy="2778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91000" y="1295400"/>
            <a:ext cx="3505200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800" y="76200"/>
            <a:ext cx="838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ea typeface="ＭＳ Ｐゴシック" charset="0"/>
              </a:rPr>
              <a:t>Which of the following </a:t>
            </a:r>
            <a:r>
              <a:rPr lang="en-US" sz="3200" dirty="0" smtClean="0">
                <a:solidFill>
                  <a:prstClr val="black"/>
                </a:solidFill>
                <a:ea typeface="ＭＳ Ｐゴシック" charset="0"/>
              </a:rPr>
              <a:t>are glycosides?</a:t>
            </a:r>
            <a:endParaRPr lang="en-US" sz="3200" dirty="0">
              <a:solidFill>
                <a:prstClr val="black"/>
              </a:solidFill>
              <a:ea typeface="ＭＳ Ｐゴシック" charset="0"/>
            </a:endParaRPr>
          </a:p>
        </p:txBody>
      </p:sp>
      <p:pic>
        <p:nvPicPr>
          <p:cNvPr id="6146" name="Picture 2" descr="http://upload.wikimedia.org/wikipedia/commons/thumb/f/f4/Vancomycin.svg/300px-Vancomyci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939799"/>
            <a:ext cx="28575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3670300"/>
            <a:ext cx="259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 </a:t>
            </a:r>
            <a:r>
              <a:rPr lang="en-US" dirty="0" err="1" smtClean="0"/>
              <a:t>Vancomycin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029200" y="3672840"/>
            <a:ext cx="259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 </a:t>
            </a:r>
            <a:r>
              <a:rPr lang="en-US" dirty="0" err="1" smtClean="0"/>
              <a:t>Paclitaxol</a:t>
            </a:r>
            <a:endParaRPr lang="en-US" dirty="0"/>
          </a:p>
        </p:txBody>
      </p:sp>
      <p:pic>
        <p:nvPicPr>
          <p:cNvPr id="6148" name="Picture 4" descr="http://content.answcdn.com/main/content/img/oxford/oxfordBiochemistry/0198529171.taxol.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041" y="1447800"/>
            <a:ext cx="3337840" cy="207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609600" y="4086860"/>
            <a:ext cx="3505200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60" name="Picture 16" descr="http://0.tqn.com/d/chemistry/1/0/V/X/ibogamin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" y="4503737"/>
            <a:ext cx="3419475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4572000" y="4064826"/>
            <a:ext cx="2438400" cy="22677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143000" y="6329997"/>
            <a:ext cx="259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C) </a:t>
            </a:r>
            <a:r>
              <a:rPr lang="en-US" dirty="0" err="1" smtClean="0"/>
              <a:t>Ibogamine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029200" y="6332537"/>
            <a:ext cx="259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D) Erythromycin</a:t>
            </a:r>
            <a:endParaRPr lang="en-US" dirty="0"/>
          </a:p>
        </p:txBody>
      </p:sp>
      <p:pic>
        <p:nvPicPr>
          <p:cNvPr id="6162" name="Picture 18" descr="http://upload.wikimedia.org/wikipedia/commons/c/c5/Erythromycin-2D-skeletal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086860"/>
            <a:ext cx="2282563" cy="224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70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6800" y="1447800"/>
            <a:ext cx="2286000" cy="16351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95800" y="1447800"/>
            <a:ext cx="32004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76200"/>
            <a:ext cx="838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ea typeface="ＭＳ Ｐゴシック" charset="0"/>
              </a:rPr>
              <a:t>Which of the following </a:t>
            </a:r>
            <a:r>
              <a:rPr lang="en-US" sz="3200" dirty="0" smtClean="0">
                <a:solidFill>
                  <a:prstClr val="black"/>
                </a:solidFill>
                <a:ea typeface="ＭＳ Ｐゴシック" charset="0"/>
              </a:rPr>
              <a:t>are </a:t>
            </a:r>
            <a:r>
              <a:rPr lang="en-US" sz="3200" dirty="0" err="1" smtClean="0">
                <a:solidFill>
                  <a:prstClr val="black"/>
                </a:solidFill>
                <a:ea typeface="ＭＳ Ｐゴシック" charset="0"/>
              </a:rPr>
              <a:t>polyketides</a:t>
            </a:r>
            <a:r>
              <a:rPr lang="en-US" sz="3200" dirty="0" smtClean="0">
                <a:solidFill>
                  <a:prstClr val="black"/>
                </a:solidFill>
                <a:ea typeface="ＭＳ Ｐゴシック" charset="0"/>
              </a:rPr>
              <a:t>?</a:t>
            </a:r>
            <a:endParaRPr lang="en-US" sz="3200" dirty="0">
              <a:solidFill>
                <a:prstClr val="black"/>
              </a:solidFill>
              <a:ea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3000" y="3136900"/>
            <a:ext cx="259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A) alpha-Ionone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29200" y="3139440"/>
            <a:ext cx="259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B) </a:t>
            </a:r>
            <a:r>
              <a:rPr lang="en-US" dirty="0" err="1" smtClean="0">
                <a:solidFill>
                  <a:prstClr val="black"/>
                </a:solidFill>
              </a:rPr>
              <a:t>Bisabolene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95800" y="4117436"/>
            <a:ext cx="4114800" cy="1960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43000" y="6075171"/>
            <a:ext cx="259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C) Resveratrol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29200" y="6077711"/>
            <a:ext cx="259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D) </a:t>
            </a:r>
            <a:r>
              <a:rPr lang="en-US" dirty="0" err="1" smtClean="0">
                <a:solidFill>
                  <a:prstClr val="black"/>
                </a:solidFill>
              </a:rPr>
              <a:t>Calicheamycin</a:t>
            </a: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7172" name="Picture 4" descr="http://upload.wikimedia.org/wikipedia/commons/thumb/c/c4/Bisabolene-gamma.svg/512px-Bisabolene-gamma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381" y="1692961"/>
            <a:ext cx="2625237" cy="117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117436"/>
            <a:ext cx="28194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376" y="4290654"/>
            <a:ext cx="3822701" cy="152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3" name="Picture 15" descr="http://0.tqn.com/d/chemistry/1/0/w/J/1/alpha-ionon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1945326" cy="115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552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dirty="0" smtClean="0"/>
              <a:t>Which of these molecules doesn’t work?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http://www.easynotecards.com/uploads/520/34/_6da06025_13a2d7978ef__8000_0000008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295400"/>
            <a:ext cx="5105400" cy="263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2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611630"/>
            <a:ext cx="7620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3200" dirty="0" smtClean="0">
                <a:solidFill>
                  <a:prstClr val="black"/>
                </a:solidFill>
                <a:ea typeface="ＭＳ Ｐゴシック" charset="0"/>
              </a:rPr>
              <a:t>What is the </a:t>
            </a:r>
            <a:r>
              <a:rPr lang="en-US" sz="3200" dirty="0" err="1" smtClean="0">
                <a:solidFill>
                  <a:prstClr val="black"/>
                </a:solidFill>
                <a:ea typeface="ＭＳ Ｐゴシック" charset="0"/>
              </a:rPr>
              <a:t>lact</a:t>
            </a:r>
            <a:r>
              <a:rPr lang="en-US" sz="3200" dirty="0" smtClean="0">
                <a:solidFill>
                  <a:prstClr val="black"/>
                </a:solidFill>
                <a:ea typeface="ＭＳ Ｐゴシック" charset="0"/>
              </a:rPr>
              <a:t> operon, and what type of regulation is it?</a:t>
            </a:r>
            <a:endParaRPr lang="en-US" sz="3200" dirty="0">
              <a:solidFill>
                <a:prstClr val="black"/>
              </a:solidFill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7487" y="2882205"/>
            <a:ext cx="5943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UcParenR"/>
            </a:pPr>
            <a:r>
              <a:rPr lang="en-US" sz="2800" dirty="0" smtClean="0"/>
              <a:t>Transcriptional Control</a:t>
            </a:r>
          </a:p>
          <a:p>
            <a:pPr marL="342900" indent="-342900">
              <a:buAutoNum type="alphaUcParenR"/>
            </a:pPr>
            <a:r>
              <a:rPr lang="en-US" sz="2800" dirty="0" smtClean="0"/>
              <a:t>Translational Control</a:t>
            </a:r>
          </a:p>
          <a:p>
            <a:pPr marL="342900" indent="-342900">
              <a:buAutoNum type="alphaUcParenR"/>
            </a:pPr>
            <a:r>
              <a:rPr lang="en-US" sz="2800" dirty="0" smtClean="0"/>
              <a:t>Post-Translational Control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444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611630"/>
            <a:ext cx="7620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3200" dirty="0" smtClean="0">
                <a:solidFill>
                  <a:prstClr val="black"/>
                </a:solidFill>
                <a:ea typeface="ＭＳ Ｐゴシック" charset="0"/>
              </a:rPr>
              <a:t>If I put a stop codon into an enzyme and control its expression with a suppressor </a:t>
            </a:r>
            <a:r>
              <a:rPr lang="en-US" sz="3200" dirty="0" err="1" smtClean="0">
                <a:solidFill>
                  <a:prstClr val="black"/>
                </a:solidFill>
                <a:ea typeface="ＭＳ Ｐゴシック" charset="0"/>
              </a:rPr>
              <a:t>tRNA</a:t>
            </a:r>
            <a:r>
              <a:rPr lang="en-US" sz="3200" dirty="0" smtClean="0">
                <a:solidFill>
                  <a:prstClr val="black"/>
                </a:solidFill>
                <a:ea typeface="ＭＳ Ｐゴシック" charset="0"/>
              </a:rPr>
              <a:t>, what kind of control is this?</a:t>
            </a:r>
            <a:endParaRPr lang="en-US" sz="3200" dirty="0">
              <a:solidFill>
                <a:prstClr val="black"/>
              </a:solidFill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87487" y="3415605"/>
            <a:ext cx="5943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lphaUcParenR"/>
            </a:pPr>
            <a:r>
              <a:rPr lang="en-US" sz="2800" dirty="0" smtClean="0">
                <a:solidFill>
                  <a:prstClr val="black"/>
                </a:solidFill>
              </a:rPr>
              <a:t>Transcriptional Control</a:t>
            </a:r>
          </a:p>
          <a:p>
            <a:pPr marL="342900" indent="-342900">
              <a:buFontTx/>
              <a:buAutoNum type="alphaUcParenR"/>
            </a:pPr>
            <a:r>
              <a:rPr lang="en-US" sz="2800" dirty="0" smtClean="0">
                <a:solidFill>
                  <a:prstClr val="black"/>
                </a:solidFill>
              </a:rPr>
              <a:t>Translational Control</a:t>
            </a:r>
          </a:p>
          <a:p>
            <a:pPr marL="342900" indent="-342900">
              <a:buFontTx/>
              <a:buAutoNum type="alphaUcParenR"/>
            </a:pPr>
            <a:r>
              <a:rPr lang="en-US" sz="2800" dirty="0" smtClean="0">
                <a:solidFill>
                  <a:prstClr val="black"/>
                </a:solidFill>
              </a:rPr>
              <a:t>Post-Translational Control</a:t>
            </a: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45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5"/>
          <p:cNvSpPr txBox="1">
            <a:spLocks noChangeArrowheads="1"/>
          </p:cNvSpPr>
          <p:nvPr/>
        </p:nvSpPr>
        <p:spPr bwMode="auto">
          <a:xfrm>
            <a:off x="1600200" y="2438400"/>
            <a:ext cx="60198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solidFill>
                  <a:srgbClr val="262626"/>
                </a:solidFill>
                <a:latin typeface="Calibri" pitchFamily="34" charset="0"/>
              </a:rPr>
              <a:t>Find an example of a catalase that can be used as a protein-coding part in </a:t>
            </a:r>
            <a:r>
              <a:rPr lang="en-US" sz="3600" i="1">
                <a:solidFill>
                  <a:srgbClr val="262626"/>
                </a:solidFill>
                <a:latin typeface="Calibri" pitchFamily="34" charset="0"/>
              </a:rPr>
              <a:t>E. coli</a:t>
            </a:r>
          </a:p>
        </p:txBody>
      </p:sp>
      <p:sp>
        <p:nvSpPr>
          <p:cNvPr id="22532" name="Rectangle 3"/>
          <p:cNvSpPr>
            <a:spLocks noChangeArrowheads="1"/>
          </p:cNvSpPr>
          <p:nvPr/>
        </p:nvSpPr>
        <p:spPr bwMode="auto">
          <a:xfrm>
            <a:off x="3048000" y="4419600"/>
            <a:ext cx="2686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Catalase expression coli</a:t>
            </a:r>
          </a:p>
        </p:txBody>
      </p:sp>
    </p:spTree>
    <p:extLst>
      <p:ext uri="{BB962C8B-B14F-4D97-AF65-F5344CB8AC3E}">
        <p14:creationId xmlns:p14="http://schemas.microsoft.com/office/powerpoint/2010/main" val="15322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00200" y="2438400"/>
            <a:ext cx="60198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Find a promoter controlled by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VirF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 in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cs"/>
              </a:rPr>
              <a:t>shigella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3048000" y="4419600"/>
            <a:ext cx="3827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Google: virF activation lacZ shigella</a:t>
            </a:r>
          </a:p>
        </p:txBody>
      </p:sp>
    </p:spTree>
    <p:extLst>
      <p:ext uri="{BB962C8B-B14F-4D97-AF65-F5344CB8AC3E}">
        <p14:creationId xmlns:p14="http://schemas.microsoft.com/office/powerpoint/2010/main" val="312106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762000"/>
            <a:ext cx="8305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3200" dirty="0" smtClean="0">
                <a:solidFill>
                  <a:prstClr val="black"/>
                </a:solidFill>
                <a:ea typeface="ＭＳ Ｐゴシック" charset="0"/>
              </a:rPr>
              <a:t>Write differential equations that describe the kinetics of this system:</a:t>
            </a:r>
            <a:endParaRPr lang="en-US" sz="3200" dirty="0">
              <a:solidFill>
                <a:prstClr val="black"/>
              </a:solidFill>
              <a:ea typeface="ＭＳ Ｐゴシック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2" y="2362200"/>
            <a:ext cx="3419475" cy="389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648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762000"/>
            <a:ext cx="8305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3200" dirty="0" smtClean="0">
                <a:solidFill>
                  <a:prstClr val="black"/>
                </a:solidFill>
                <a:ea typeface="ＭＳ Ｐゴシック" charset="0"/>
              </a:rPr>
              <a:t>How many species are present in this system?</a:t>
            </a:r>
            <a:endParaRPr lang="en-US" sz="3200" dirty="0">
              <a:solidFill>
                <a:prstClr val="black"/>
              </a:solidFill>
              <a:ea typeface="ＭＳ Ｐゴシック" charset="0"/>
            </a:endParaRPr>
          </a:p>
        </p:txBody>
      </p:sp>
      <p:pic>
        <p:nvPicPr>
          <p:cNvPr id="2050" name="Picture 2" descr="http://themedicalbiochemistrypage.org/images/pdhrxn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" y="1524000"/>
            <a:ext cx="7143750" cy="520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11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762000"/>
            <a:ext cx="8305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3200" dirty="0" smtClean="0">
                <a:solidFill>
                  <a:prstClr val="black"/>
                </a:solidFill>
                <a:ea typeface="ＭＳ Ｐゴシック" charset="0"/>
              </a:rPr>
              <a:t>Write the stoichiometry matrix for the following system:</a:t>
            </a:r>
            <a:endParaRPr lang="en-US" sz="3200" dirty="0">
              <a:solidFill>
                <a:prstClr val="black"/>
              </a:solidFill>
              <a:ea typeface="ＭＳ Ｐゴシック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2" y="2362200"/>
            <a:ext cx="3419475" cy="3892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900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are some other ways to </a:t>
            </a:r>
            <a:r>
              <a:rPr lang="en-US" dirty="0" err="1" smtClean="0"/>
              <a:t>orthogonalize</a:t>
            </a:r>
            <a:r>
              <a:rPr lang="en-US" dirty="0" smtClean="0"/>
              <a:t> a biosynthetic pathway?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55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304800"/>
            <a:ext cx="868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ea typeface="ＭＳ Ｐゴシック" charset="0"/>
              </a:rPr>
              <a:t>What chemical </a:t>
            </a:r>
            <a:r>
              <a:rPr lang="en-US" sz="3200" dirty="0" smtClean="0">
                <a:solidFill>
                  <a:prstClr val="black"/>
                </a:solidFill>
                <a:ea typeface="ＭＳ Ｐゴシック" charset="0"/>
              </a:rPr>
              <a:t>might result </a:t>
            </a:r>
            <a:r>
              <a:rPr lang="en-US" sz="3200" dirty="0">
                <a:solidFill>
                  <a:prstClr val="black"/>
                </a:solidFill>
                <a:ea typeface="ＭＳ Ｐゴシック" charset="0"/>
              </a:rPr>
              <a:t>from switching modules 2 and 5?</a:t>
            </a: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270933" y="1557867"/>
            <a:ext cx="874388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41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Draw out one step of fatty acid biosynthesis showing the structures of the intermediates and pushing the arrows.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1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Is there anything wrong with this molecule?</a:t>
            </a:r>
            <a:endParaRPr lang="en-US" dirty="0"/>
          </a:p>
        </p:txBody>
      </p:sp>
      <p:pic>
        <p:nvPicPr>
          <p:cNvPr id="3074" name="Picture 2" descr="http://upload.wikimedia.org/wikipedia/commons/thumb/1/13/Calicheamicin.png/350px-Calicheamic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2286000"/>
            <a:ext cx="723899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41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happens when the Gibbs free energy is zero?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75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2" descr="http://preparatorychemistry.com/images/amide_hydrolysi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971800"/>
            <a:ext cx="4851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3" name="TextBox 4"/>
          <p:cNvSpPr txBox="1">
            <a:spLocks noChangeArrowheads="1"/>
          </p:cNvSpPr>
          <p:nvPr/>
        </p:nvSpPr>
        <p:spPr bwMode="auto">
          <a:xfrm>
            <a:off x="762000" y="914400"/>
            <a:ext cx="784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sz="2800">
                <a:solidFill>
                  <a:prstClr val="black"/>
                </a:solidFill>
              </a:rPr>
              <a:t>Push the arrows in this reaction:</a:t>
            </a:r>
          </a:p>
        </p:txBody>
      </p:sp>
    </p:spTree>
    <p:extLst>
      <p:ext uri="{BB962C8B-B14F-4D97-AF65-F5344CB8AC3E}">
        <p14:creationId xmlns:p14="http://schemas.microsoft.com/office/powerpoint/2010/main" val="407913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What happens in this mechanism?</a:t>
            </a:r>
          </a:p>
        </p:txBody>
      </p:sp>
      <p:pic>
        <p:nvPicPr>
          <p:cNvPr id="2050" name="Picture 2" descr="http://chemwiki.ucdavis.edu/@api/deki/files/8292/=image03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581400"/>
            <a:ext cx="5533339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240" y="1752600"/>
            <a:ext cx="63627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244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What does the following code do?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28800" y="2743200"/>
            <a:ext cx="6400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v</a:t>
            </a:r>
            <a:r>
              <a:rPr lang="en-US" sz="2800" dirty="0" err="1" smtClean="0"/>
              <a:t>ar</a:t>
            </a:r>
            <a:r>
              <a:rPr lang="en-US" sz="2800" dirty="0" smtClean="0"/>
              <a:t> </a:t>
            </a:r>
            <a:r>
              <a:rPr lang="en-US" sz="2800" dirty="0" err="1" smtClean="0"/>
              <a:t>anobject</a:t>
            </a:r>
            <a:r>
              <a:rPr lang="en-US" sz="2800" dirty="0" smtClean="0"/>
              <a:t> = {};</a:t>
            </a:r>
          </a:p>
          <a:p>
            <a:r>
              <a:rPr lang="en-US" sz="2800" dirty="0" smtClean="0"/>
              <a:t>anobject.name = “bob”;</a:t>
            </a:r>
          </a:p>
          <a:p>
            <a:endParaRPr lang="en-US" sz="2800" dirty="0" smtClean="0"/>
          </a:p>
          <a:p>
            <a:r>
              <a:rPr lang="en-US" sz="2800" dirty="0" smtClean="0"/>
              <a:t>function execute(</a:t>
            </a:r>
            <a:r>
              <a:rPr lang="en-US" sz="2800" dirty="0" err="1" smtClean="0"/>
              <a:t>obj</a:t>
            </a:r>
            <a:r>
              <a:rPr lang="en-US" sz="2800" dirty="0" smtClean="0"/>
              <a:t>) {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</a:t>
            </a:r>
            <a:r>
              <a:rPr lang="en-US" sz="2800" dirty="0" err="1" smtClean="0"/>
              <a:t>println</a:t>
            </a:r>
            <a:r>
              <a:rPr lang="en-US" sz="2800" dirty="0" smtClean="0"/>
              <a:t>(“I have “ + obj.name);</a:t>
            </a:r>
          </a:p>
          <a:p>
            <a:r>
              <a:rPr lang="en-US" sz="2800" dirty="0" smtClean="0"/>
              <a:t>}</a:t>
            </a:r>
          </a:p>
          <a:p>
            <a:r>
              <a:rPr lang="en-US" sz="2800" dirty="0" smtClean="0"/>
              <a:t>execute(</a:t>
            </a:r>
            <a:r>
              <a:rPr lang="en-US" sz="2800" dirty="0" err="1" smtClean="0"/>
              <a:t>anobject</a:t>
            </a:r>
            <a:r>
              <a:rPr lang="en-US" sz="2800" dirty="0" smtClean="0"/>
              <a:t>);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120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5"/>
          <p:cNvSpPr txBox="1">
            <a:spLocks noChangeArrowheads="1"/>
          </p:cNvSpPr>
          <p:nvPr/>
        </p:nvSpPr>
        <p:spPr bwMode="auto">
          <a:xfrm>
            <a:off x="762000" y="914400"/>
            <a:ext cx="7848600" cy="194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sz="2800" dirty="0" smtClean="0"/>
              <a:t>Describe </a:t>
            </a:r>
            <a:r>
              <a:rPr lang="en-US" sz="2800" dirty="0"/>
              <a:t>in </a:t>
            </a:r>
            <a:r>
              <a:rPr lang="en-US" sz="2800" dirty="0" err="1"/>
              <a:t>json</a:t>
            </a:r>
            <a:r>
              <a:rPr lang="en-US" sz="2800" dirty="0"/>
              <a:t> </a:t>
            </a:r>
            <a:r>
              <a:rPr lang="en-US" sz="2800" dirty="0" smtClean="0"/>
              <a:t>a </a:t>
            </a:r>
            <a:r>
              <a:rPr lang="en-US" sz="2800" dirty="0"/>
              <a:t>human being</a:t>
            </a:r>
            <a:r>
              <a:rPr lang="ja-JP" altLang="en-US" sz="2800" dirty="0"/>
              <a:t>’</a:t>
            </a:r>
            <a:r>
              <a:rPr lang="en-US" altLang="ja-JP" sz="2800" dirty="0"/>
              <a:t>s </a:t>
            </a:r>
            <a:r>
              <a:rPr lang="en-US" altLang="ja-JP" sz="2800" dirty="0" smtClean="0"/>
              <a:t>personal </a:t>
            </a:r>
            <a:r>
              <a:rPr lang="en-US" altLang="ja-JP" sz="2800" dirty="0"/>
              <a:t>information that includes their contact information of various sorts.</a:t>
            </a:r>
          </a:p>
          <a:p>
            <a:pPr eaLnBrk="1" hangingPunct="1">
              <a:spcAft>
                <a:spcPts val="10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426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4"/>
          <p:cNvSpPr txBox="1">
            <a:spLocks noChangeArrowheads="1"/>
          </p:cNvSpPr>
          <p:nvPr/>
        </p:nvSpPr>
        <p:spPr bwMode="auto">
          <a:xfrm>
            <a:off x="762000" y="914400"/>
            <a:ext cx="784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Aft>
                <a:spcPts val="1000"/>
              </a:spcAft>
            </a:pPr>
            <a:r>
              <a:rPr lang="en-US" sz="2800"/>
              <a:t>Describe the following molecule as a Graph:</a:t>
            </a:r>
          </a:p>
        </p:txBody>
      </p:sp>
      <p:pic>
        <p:nvPicPr>
          <p:cNvPr id="49155" name="Picture 2" descr="https://encrypted-tbn0.google.com/images?q=tbn:ANd9GcQmHhk-tyZkQ_8DJLFFihBYffjdPKJzVRwuH5gLbo88nKvb_8F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819400"/>
            <a:ext cx="27527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86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872</Words>
  <Application>Microsoft Office PowerPoint</Application>
  <PresentationFormat>On-screen Show (4:3)</PresentationFormat>
  <Paragraphs>146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jcanderson</dc:creator>
  <cp:lastModifiedBy>User</cp:lastModifiedBy>
  <cp:revision>5</cp:revision>
  <dcterms:created xsi:type="dcterms:W3CDTF">2013-09-19T02:05:46Z</dcterms:created>
  <dcterms:modified xsi:type="dcterms:W3CDTF">2013-09-24T23:20:51Z</dcterms:modified>
</cp:coreProperties>
</file>