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4.xml" ContentType="application/vnd.openxmlformats-officedocument.themeOverride+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5.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6"/>
  </p:notesMasterIdLst>
  <p:sldIdLst>
    <p:sldId id="257" r:id="rId4"/>
    <p:sldId id="258" r:id="rId5"/>
    <p:sldId id="259" r:id="rId6"/>
    <p:sldId id="260" r:id="rId7"/>
    <p:sldId id="261" r:id="rId8"/>
    <p:sldId id="262" r:id="rId9"/>
    <p:sldId id="263" r:id="rId10"/>
    <p:sldId id="264" r:id="rId11"/>
    <p:sldId id="265" r:id="rId12"/>
    <p:sldId id="289" r:id="rId13"/>
    <p:sldId id="267" r:id="rId14"/>
    <p:sldId id="268" r:id="rId15"/>
    <p:sldId id="269" r:id="rId16"/>
    <p:sldId id="270" r:id="rId17"/>
    <p:sldId id="271" r:id="rId18"/>
    <p:sldId id="272" r:id="rId19"/>
    <p:sldId id="288" r:id="rId20"/>
    <p:sldId id="274" r:id="rId21"/>
    <p:sldId id="275" r:id="rId22"/>
    <p:sldId id="276" r:id="rId23"/>
    <p:sldId id="277" r:id="rId24"/>
    <p:sldId id="294" r:id="rId25"/>
    <p:sldId id="287" r:id="rId26"/>
    <p:sldId id="293" r:id="rId27"/>
    <p:sldId id="278" r:id="rId28"/>
    <p:sldId id="279" r:id="rId29"/>
    <p:sldId id="280" r:id="rId30"/>
    <p:sldId id="290" r:id="rId31"/>
    <p:sldId id="291" r:id="rId32"/>
    <p:sldId id="292" r:id="rId33"/>
    <p:sldId id="283"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2545" autoAdjust="0"/>
    <p:restoredTop sz="49813" autoAdjust="0"/>
  </p:normalViewPr>
  <p:slideViewPr>
    <p:cSldViewPr>
      <p:cViewPr>
        <p:scale>
          <a:sx n="50" d="100"/>
          <a:sy n="50" d="100"/>
        </p:scale>
        <p:origin x="-1949" y="3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BFFF8-720C-4BDA-B913-6C8B356E0C87}" type="datetimeFigureOut">
              <a:rPr lang="en-US" smtClean="0"/>
              <a:pPr/>
              <a:t>3/6/2014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48D9A-1637-449F-8762-F8A64D8DDE1D}" type="slidenum">
              <a:rPr lang="en-US" smtClean="0"/>
              <a:pPr/>
              <a:t>‹#›</a:t>
            </a:fld>
            <a:endParaRPr lang="en-US"/>
          </a:p>
        </p:txBody>
      </p:sp>
    </p:spTree>
    <p:extLst>
      <p:ext uri="{BB962C8B-B14F-4D97-AF65-F5344CB8AC3E}">
        <p14:creationId xmlns:p14="http://schemas.microsoft.com/office/powerpoint/2010/main" val="352266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founding idea of synthetic</a:t>
            </a:r>
            <a:r>
              <a:rPr lang="en-US" baseline="0" dirty="0" smtClean="0"/>
              <a:t> biology is the objectification of specific DNA sequences as functional primitives that are useful in design. We call these Parts, and there are different kinds of parts such as coding sequences, promoters, RNAs, and the like. In some cases, parts correspond to specific molecules that are encoded by the sequence, such as protein coding sequences and RNAs. In other cases, they correspond to regions of a DNA that proteins act upon with consistent affect, such as promoters and origins of replication.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46017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many parts are DNA or RNA elements, most parts encode proteins.</a:t>
            </a:r>
            <a:r>
              <a:rPr lang="en-US" baseline="0" dirty="0" smtClean="0"/>
              <a:t>  At the DNA level, the region of the sequence that is directly translated 3-bases at a time into protein is called the CDS, or ‘</a:t>
            </a:r>
            <a:r>
              <a:rPr lang="en-US" baseline="0" dirty="0" err="1" smtClean="0"/>
              <a:t>CoDing</a:t>
            </a:r>
            <a:r>
              <a:rPr lang="en-US" baseline="0" dirty="0" smtClean="0"/>
              <a:t> Sequence’</a:t>
            </a:r>
            <a:r>
              <a:rPr lang="en-US" dirty="0" smtClean="0"/>
              <a:t>.  The proteins that get made into parts are useful by virtue of their molecular</a:t>
            </a:r>
            <a:r>
              <a:rPr lang="en-US" baseline="0" dirty="0" smtClean="0"/>
              <a:t> function. If you were to write out some arbitrary protein sequence, there is little chance that this protein would fold into a structure and have a function.  However, rare sequences participate in highly-specific and complicated interactions with other molecules.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9834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generally describe molecular</a:t>
            </a:r>
            <a:r>
              <a:rPr lang="en-US" baseline="0" dirty="0" smtClean="0"/>
              <a:t> function in terms of covalent interactions, non-covalent interactions, and compartmentalization in chemical terms.  However, it is more common to describe more nuanced terms for molecular function that include notions of their biological function.  </a:t>
            </a:r>
            <a:r>
              <a:rPr lang="en-US" dirty="0" smtClean="0"/>
              <a:t>Enzymes are proteins that catalyze chemical reactions.  They bind another biomolecule, usually a small molecule, perform a chemical modification to it, and then release it. The</a:t>
            </a:r>
            <a:r>
              <a:rPr lang="en-US" baseline="0" dirty="0" smtClean="0"/>
              <a:t> metabolites within the cell are interconverted and created by means of enzymes.  Binding proteins bind to things.  For example, antibodies usually bind to other proteins, </a:t>
            </a:r>
            <a:r>
              <a:rPr lang="en-US" baseline="0" dirty="0" err="1" smtClean="0"/>
              <a:t>lectins</a:t>
            </a:r>
            <a:r>
              <a:rPr lang="en-US" baseline="0" dirty="0" smtClean="0"/>
              <a:t> are proteins that bind to carbohydrates, and transcription factors are proteins that bind to DNA and affect transcription.  Chemically speaking, all binding proteins involve non-covalent interactions between the protein and its target.  However, the specific classes of targets involved and their biological affect are labeled by these more specific terms.  Transporters are proteins embedded in membranes that move a biochemical from one side of the membrane to the other.  Signaling molecules are usually enzymes.  For example, kinases are enzymes that react ATP with another protein resulting in phosphorylation of some residues.  They are usually described as a distinct class by virtue of the very different biological role that these enzymes play within the cell.  Structural proteins, such the microtubules and actin are examples of binding proteins and enzymes as well.  They are typified by their ability to form polymers, however the reactions involved can still be described in terms of non-covalent binding interactions, and catalytic hydrolysis of ATP. Thus, these are distinguished from other classes of proteins based on a more specific classification of their biological role in the cell.  Finally, we have scaffolds which are proteins that bind to other biomolecules forming complexes.  The ribosome can be thought of as a set of catalytic RNAs held together by protein scaffolds.  Kinase transduction cascades are also often mediated by scaffolds that hold a trio of MAPK, MAPKK, and MAPKKK proteins together into a complex.</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4567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Proteins can alternatively be classified in terms of pragmatic design abstractions.  For example, reporter proteins are proteins</a:t>
            </a:r>
            <a:r>
              <a:rPr lang="en-US" baseline="0" dirty="0" smtClean="0"/>
              <a:t> </a:t>
            </a:r>
            <a:r>
              <a:rPr lang="en-US" dirty="0" smtClean="0"/>
              <a:t>that can be quantitatively assayed</a:t>
            </a:r>
            <a:r>
              <a:rPr lang="en-US" baseline="0" dirty="0" smtClean="0"/>
              <a:t> upon expression in a cell. In the case of the fluorescent proteins, they cause the cell to absorb and emit specific wavelengths of light detectable with microscopy, </a:t>
            </a:r>
            <a:r>
              <a:rPr lang="en-US" baseline="0" dirty="0" err="1" smtClean="0"/>
              <a:t>cytometry</a:t>
            </a:r>
            <a:r>
              <a:rPr lang="en-US" baseline="0" dirty="0" smtClean="0"/>
              <a:t>, or </a:t>
            </a:r>
            <a:r>
              <a:rPr lang="en-US" baseline="0" dirty="0" err="1" smtClean="0"/>
              <a:t>fluorimetry</a:t>
            </a:r>
            <a:r>
              <a:rPr lang="en-US" baseline="0" dirty="0" smtClean="0"/>
              <a:t>. This categorization of proteins does not define any commonality of biochemical mechanism.  Instead, it corresponds a useful design abstraction corresponding to the commonality of usage between things like fluorescent proteins that turn the cell colors, and enzymes that catalyze reactions and emit light. Thus, the details of what these reporter proteins do mechanistically is decoupled from their utility in design. A reporter gene need not even encode protein.  For example, there are RNA elements that will specifically bind the dye malachite green and become fluorescent.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06281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regard, several enzymes can also be considered as reporter proteins due to their utility in assays</a:t>
            </a:r>
            <a:r>
              <a:rPr lang="en-US" baseline="0" dirty="0" smtClean="0"/>
              <a:t> for monitoring processes within the cell. </a:t>
            </a:r>
            <a:r>
              <a:rPr lang="en-US" baseline="0" dirty="0" err="1" smtClean="0"/>
              <a:t>LacZ</a:t>
            </a:r>
            <a:r>
              <a:rPr lang="en-US" baseline="0" dirty="0" smtClean="0"/>
              <a:t> is one very common reporter protein.  It encodes a b-</a:t>
            </a:r>
            <a:r>
              <a:rPr lang="en-US" baseline="0" dirty="0" err="1" smtClean="0"/>
              <a:t>galactosidase</a:t>
            </a:r>
            <a:r>
              <a:rPr lang="en-US" baseline="0" dirty="0" smtClean="0"/>
              <a:t> which cleaves the monosaccharide </a:t>
            </a:r>
            <a:r>
              <a:rPr lang="en-US" baseline="0" dirty="0" err="1" smtClean="0"/>
              <a:t>galactose</a:t>
            </a:r>
            <a:r>
              <a:rPr lang="en-US" baseline="0" dirty="0" smtClean="0"/>
              <a:t> from various substrates. Several commercially-availability dyes are converted to </a:t>
            </a:r>
            <a:r>
              <a:rPr lang="en-US" baseline="0" dirty="0" err="1" smtClean="0"/>
              <a:t>chromophores</a:t>
            </a:r>
            <a:r>
              <a:rPr lang="en-US" baseline="0" dirty="0" smtClean="0"/>
              <a:t> or </a:t>
            </a:r>
            <a:r>
              <a:rPr lang="en-US" baseline="0" dirty="0" err="1" smtClean="0"/>
              <a:t>fluorophores</a:t>
            </a:r>
            <a:r>
              <a:rPr lang="en-US" baseline="0" dirty="0" smtClean="0"/>
              <a:t> in response to cleavage by a </a:t>
            </a:r>
            <a:r>
              <a:rPr lang="en-US" baseline="0" dirty="0" err="1" smtClean="0"/>
              <a:t>galactosidase</a:t>
            </a:r>
            <a:r>
              <a:rPr lang="en-US" baseline="0" dirty="0" smtClean="0"/>
              <a:t>.  Another hydrolytic enzyme is beta-lactamase.  Though this enzyme is more typically found in the context of antibiotic resistance to </a:t>
            </a:r>
            <a:r>
              <a:rPr lang="en-US" baseline="0" dirty="0" err="1" smtClean="0"/>
              <a:t>ampillin</a:t>
            </a:r>
            <a:r>
              <a:rPr lang="en-US" baseline="0" dirty="0" smtClean="0"/>
              <a:t>, it also can be used as a reporter protein.  There is a chemical called </a:t>
            </a:r>
            <a:r>
              <a:rPr lang="en-US" baseline="0" dirty="0" err="1" smtClean="0"/>
              <a:t>nitrocephin</a:t>
            </a:r>
            <a:r>
              <a:rPr lang="en-US" baseline="0" dirty="0" smtClean="0"/>
              <a:t> that becomes fluorescent upon reaction with b-lactamase.  Another popular reporter protein is alkaline phosphatase.  In E. coli, it is encoded by the </a:t>
            </a:r>
            <a:r>
              <a:rPr lang="en-US" baseline="0" dirty="0" err="1" smtClean="0"/>
              <a:t>phoA</a:t>
            </a:r>
            <a:r>
              <a:rPr lang="en-US" baseline="0" dirty="0" smtClean="0"/>
              <a:t> gene, and it efficiently removes phosphates from molecules.  One substrate is o-nitro-phenyl-phosphate.  Hydrolysis of the phosphate results in o-nitro-phenol, which is yellow.  Other </a:t>
            </a:r>
            <a:r>
              <a:rPr lang="en-US" baseline="0" dirty="0" err="1" smtClean="0"/>
              <a:t>chromagenic</a:t>
            </a:r>
            <a:r>
              <a:rPr lang="en-US" baseline="0" dirty="0" smtClean="0"/>
              <a:t> and </a:t>
            </a:r>
            <a:r>
              <a:rPr lang="en-US" baseline="0" dirty="0" err="1" smtClean="0"/>
              <a:t>fluorogenic</a:t>
            </a:r>
            <a:r>
              <a:rPr lang="en-US" baseline="0" dirty="0" smtClean="0"/>
              <a:t> substrates exist.  One </a:t>
            </a:r>
            <a:r>
              <a:rPr lang="en-US" baseline="0" dirty="0" err="1" smtClean="0"/>
              <a:t>specifical</a:t>
            </a:r>
            <a:r>
              <a:rPr lang="en-US" baseline="0" dirty="0" smtClean="0"/>
              <a:t> property of alkaline phosphatase is that it requires </a:t>
            </a:r>
            <a:r>
              <a:rPr lang="en-US" baseline="0" dirty="0" err="1" smtClean="0"/>
              <a:t>periplasmic</a:t>
            </a:r>
            <a:r>
              <a:rPr lang="en-US" baseline="0" dirty="0" smtClean="0"/>
              <a:t> localization or secretion to be functional. Thus, this enzyme is also a useful probe for the location of the protein in the cell.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4203860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functional classification of genes are selectable markers.  These are proteins that upon production</a:t>
            </a:r>
            <a:r>
              <a:rPr lang="en-US" baseline="0" dirty="0" smtClean="0"/>
              <a:t> confer a selectable phenotype to the encoding cell.  Most commonly, these are antibiotic resistance proteins.  These are usually enzymes that chemically modify the antibiotic enabling the cell to selectively grow in their presence. There are also proteins toxic to the cell and can be used in counter-selection.  If a cell produces </a:t>
            </a:r>
            <a:r>
              <a:rPr lang="en-US" baseline="0" dirty="0" err="1" smtClean="0"/>
              <a:t>barnase</a:t>
            </a:r>
            <a:r>
              <a:rPr lang="en-US" baseline="0" dirty="0" smtClean="0"/>
              <a:t>, it will degrade all RNA and kill the cell.  </a:t>
            </a:r>
            <a:r>
              <a:rPr lang="en-US" baseline="0" dirty="0" err="1" smtClean="0"/>
              <a:t>CcdB</a:t>
            </a:r>
            <a:r>
              <a:rPr lang="en-US" baseline="0" dirty="0" smtClean="0"/>
              <a:t> similarly will kill the cell by inhibiting DNA </a:t>
            </a:r>
            <a:r>
              <a:rPr lang="en-US" baseline="0" dirty="0" err="1" smtClean="0"/>
              <a:t>gyrase</a:t>
            </a:r>
            <a:r>
              <a:rPr lang="en-US" baseline="0" dirty="0" smtClean="0"/>
              <a:t>. There are also conditionally-lethal markers.  </a:t>
            </a:r>
            <a:r>
              <a:rPr lang="en-US" baseline="0" dirty="0" err="1" smtClean="0"/>
              <a:t>CcdB</a:t>
            </a:r>
            <a:r>
              <a:rPr lang="en-US" baseline="0" dirty="0" smtClean="0"/>
              <a:t>, for example, is inhibited by </a:t>
            </a:r>
            <a:r>
              <a:rPr lang="en-US" baseline="0" dirty="0" err="1" smtClean="0"/>
              <a:t>coexpression</a:t>
            </a:r>
            <a:r>
              <a:rPr lang="en-US" baseline="0" dirty="0" smtClean="0"/>
              <a:t> of </a:t>
            </a:r>
            <a:r>
              <a:rPr lang="en-US" baseline="0" dirty="0" err="1" smtClean="0"/>
              <a:t>CcdA</a:t>
            </a:r>
            <a:r>
              <a:rPr lang="en-US" baseline="0" dirty="0" smtClean="0"/>
              <a:t> protein, which blocks its lethal action.  </a:t>
            </a:r>
            <a:r>
              <a:rPr lang="en-US" baseline="0" dirty="0" err="1" smtClean="0"/>
              <a:t>Upp</a:t>
            </a:r>
            <a:r>
              <a:rPr lang="en-US" baseline="0" dirty="0" smtClean="0"/>
              <a:t> is an E. coli gene that facilitates salvage of 5-fluorouracil which is converted ultimately to an inhibitor of </a:t>
            </a:r>
            <a:r>
              <a:rPr lang="en-US" baseline="0" dirty="0" err="1" smtClean="0"/>
              <a:t>dNTP</a:t>
            </a:r>
            <a:r>
              <a:rPr lang="en-US" baseline="0" dirty="0" smtClean="0"/>
              <a:t> biosynthesis.  Thus, a cell lacking </a:t>
            </a:r>
            <a:r>
              <a:rPr lang="en-US" baseline="0" dirty="0" err="1" smtClean="0"/>
              <a:t>upp</a:t>
            </a:r>
            <a:r>
              <a:rPr lang="en-US" baseline="0" dirty="0" smtClean="0"/>
              <a:t> is resistant to 5-fluorouracil, and cells containing this marker can be conditionally killed by growth on 5-FU.  A similar process occurs in yeast with the URA2 gene and the related substrate 5-FOA.  </a:t>
            </a:r>
            <a:r>
              <a:rPr lang="en-US" baseline="0" dirty="0" err="1" smtClean="0"/>
              <a:t>SacB</a:t>
            </a:r>
            <a:r>
              <a:rPr lang="en-US" baseline="0" dirty="0" smtClean="0"/>
              <a:t> is another one of these conditional </a:t>
            </a:r>
            <a:r>
              <a:rPr lang="en-US" baseline="0" dirty="0" err="1" smtClean="0"/>
              <a:t>lethals</a:t>
            </a:r>
            <a:r>
              <a:rPr lang="en-US" baseline="0" dirty="0" smtClean="0"/>
              <a:t>.  Upon expression, it renders the cell sensitive to growth on sucrose.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9610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important functional class are transcription factors. These are proteins that bind to DNA and affect transcription. Though it is probably not strictly meaningful to distinguish global and local ones, it is clearly the case that some play more diverse roles in the cell than others.  The global transcription factors, also</a:t>
            </a:r>
            <a:r>
              <a:rPr lang="en-US" baseline="0" dirty="0" smtClean="0"/>
              <a:t> called pleiotropic transcription factors are proteins that bind to many (often hundreds or thousands) of different promoters in bacteria.  Others, like </a:t>
            </a:r>
            <a:r>
              <a:rPr lang="en-US" baseline="0" dirty="0" err="1" smtClean="0"/>
              <a:t>LacI</a:t>
            </a:r>
            <a:r>
              <a:rPr lang="en-US" baseline="0" dirty="0" smtClean="0"/>
              <a:t>, only affect a few promoters related through their association with a similar process, in this case lactose catabolism.</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62900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interactions between transcription, the promoter, and transcription factors can be simple.  Some transcription factors are always activators, while others are always repressors.  For example, the </a:t>
            </a:r>
            <a:r>
              <a:rPr lang="en-US" dirty="0" err="1" smtClean="0"/>
              <a:t>tet</a:t>
            </a:r>
            <a:r>
              <a:rPr lang="en-US" dirty="0" smtClean="0"/>
              <a:t> repressor binds as a dimer to the DNA only when tetracycline</a:t>
            </a:r>
            <a:r>
              <a:rPr lang="en-US" baseline="0" dirty="0" smtClean="0"/>
              <a:t> is absent, and in response causes repression of its promoters.  </a:t>
            </a:r>
            <a:r>
              <a:rPr lang="en-US" dirty="0" smtClean="0"/>
              <a:t>Other transcription factors have more complicated interactions with their promoters.  Here is the </a:t>
            </a:r>
            <a:r>
              <a:rPr lang="en-US" dirty="0" err="1" smtClean="0"/>
              <a:t>Pbad</a:t>
            </a:r>
            <a:r>
              <a:rPr lang="en-US" dirty="0" smtClean="0"/>
              <a:t> promoter that controls expression of the arabinose</a:t>
            </a:r>
            <a:r>
              <a:rPr lang="en-US" baseline="0" dirty="0" smtClean="0"/>
              <a:t> catabolic genes.  A dimer of the transcription factor, </a:t>
            </a:r>
            <a:r>
              <a:rPr lang="en-US" baseline="0" dirty="0" err="1" smtClean="0"/>
              <a:t>AraC</a:t>
            </a:r>
            <a:r>
              <a:rPr lang="en-US" baseline="0" dirty="0" smtClean="0"/>
              <a:t>, can bind to the DNA in two different configurations. In the off configuration, it binds to the I1 and O2 regions of the promoter resulting in DNA looping and repression of transcription.  Upon binding arabinose, </a:t>
            </a:r>
            <a:r>
              <a:rPr lang="en-US" baseline="0" dirty="0" err="1" smtClean="0"/>
              <a:t>AraC</a:t>
            </a:r>
            <a:r>
              <a:rPr lang="en-US" baseline="0" dirty="0" smtClean="0"/>
              <a:t> undergoes a conformational change and moves to binding I1 and I2 and becomes an activator of transcription.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4112730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RNA-Based</a:t>
            </a:r>
            <a:r>
              <a:rPr lang="en-US" baseline="0" dirty="0" smtClean="0"/>
              <a:t> Parts </a:t>
            </a:r>
            <a:r>
              <a:rPr lang="en-US" dirty="0" smtClean="0"/>
              <a:t>encode functional RNA molecules, or</a:t>
            </a:r>
            <a:r>
              <a:rPr lang="en-US" baseline="0" dirty="0" smtClean="0"/>
              <a:t> </a:t>
            </a:r>
            <a:r>
              <a:rPr lang="en-US" dirty="0" smtClean="0"/>
              <a:t>useful regions of a larger mRNA molecule that encodes a protein.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968418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Ribosome</a:t>
            </a:r>
            <a:r>
              <a:rPr lang="en-US" baseline="0" dirty="0" smtClean="0"/>
              <a:t> binding sites are RNA sequences that bind to the 16S </a:t>
            </a:r>
            <a:r>
              <a:rPr lang="en-US" baseline="0" dirty="0" err="1" smtClean="0"/>
              <a:t>rRNA</a:t>
            </a:r>
            <a:r>
              <a:rPr lang="en-US" baseline="0" dirty="0" smtClean="0"/>
              <a:t> and cause the initiation of translation. The ribosome binding site has two regions – one that binds the 16S, and another that is the first AUG codon, or start codon, of the protein.  Typically these are spaced around 8 </a:t>
            </a:r>
            <a:r>
              <a:rPr lang="en-US" baseline="0" dirty="0" err="1" smtClean="0"/>
              <a:t>bp</a:t>
            </a:r>
            <a:r>
              <a:rPr lang="en-US" baseline="0" dirty="0" smtClean="0"/>
              <a:t> apart, but as you can see for this panel of arbitrarily chosen E. coli genes, the spacing is variable, and the precise sequence is variable.  To a first approximation, the more similar the orange region, called the Shine-</a:t>
            </a:r>
            <a:r>
              <a:rPr lang="en-US" baseline="0" dirty="0" err="1" smtClean="0"/>
              <a:t>Dalgarno</a:t>
            </a:r>
            <a:r>
              <a:rPr lang="en-US" baseline="0" dirty="0" smtClean="0"/>
              <a:t> sequence, is to the 16S sequence, the higher the rate of translation initiation. However, expression levels are determined by multiple factors. Also note that not all start codons are AUG. The third gene in this list is a GUG.  GUG codons happen in around 8% of prokaryotic genes, and UUG codons happen around 1% of the time.</a:t>
            </a:r>
          </a:p>
          <a:p>
            <a:endParaRPr lang="en-US" baseline="0" dirty="0" smtClean="0"/>
          </a:p>
          <a:p>
            <a:r>
              <a:rPr lang="en-US" baseline="0" dirty="0" smtClean="0"/>
              <a:t>How best to describe RBS sequences as Parts remains a topic of discussion.  Should it be the sequence up to the start codon?  Should it include the start codon?  How far upstream to the 5’ end should it extend?  To what degree can it be considered in isolation of its downstream sequence? Though there has been some study of this problem, it remains an important and unresolved question.</a:t>
            </a:r>
          </a:p>
          <a:p>
            <a:endParaRPr lang="en-US" baseline="0" dirty="0" smtClean="0"/>
          </a:p>
          <a:p>
            <a:r>
              <a:rPr lang="en-US" baseline="0" dirty="0" smtClean="0"/>
              <a:t>(for number refs see http://jb.asm.org/content/183/4/1277.full).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525528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RNAs encode more nuanced molecules.  </a:t>
            </a:r>
            <a:r>
              <a:rPr lang="en-US" dirty="0" err="1" smtClean="0"/>
              <a:t>Riboregulators</a:t>
            </a:r>
            <a:r>
              <a:rPr lang="en-US" baseline="0" dirty="0" smtClean="0"/>
              <a:t> are RNA elements that bind other RNA elements and control gene expression. Often they work by changing the conformation of the RNA and thereby reveal or occlude a ribosome binding site.  In other cases they affect premature termination of transcription.</a:t>
            </a:r>
          </a:p>
          <a:p>
            <a:endParaRPr lang="en-US" baseline="0" dirty="0" smtClean="0"/>
          </a:p>
          <a:p>
            <a:r>
              <a:rPr lang="en-US" baseline="0" dirty="0" err="1" smtClean="0"/>
              <a:t>tRNAs</a:t>
            </a:r>
            <a:r>
              <a:rPr lang="en-US" baseline="0" dirty="0" smtClean="0"/>
              <a:t> can also be encoded as parts.  For example, UAG stop codons can be recoded as, say, a serine codon by introduction of an engineered </a:t>
            </a:r>
            <a:r>
              <a:rPr lang="en-US" baseline="0" dirty="0" err="1" smtClean="0"/>
              <a:t>tRNA</a:t>
            </a:r>
            <a:r>
              <a:rPr lang="en-US" baseline="0" dirty="0" smtClean="0"/>
              <a:t> into the cell.  By changing the anticodon of a native </a:t>
            </a:r>
            <a:r>
              <a:rPr lang="en-US" baseline="0" dirty="0" err="1" smtClean="0"/>
              <a:t>tRNA</a:t>
            </a:r>
            <a:r>
              <a:rPr lang="en-US" baseline="0" dirty="0" smtClean="0"/>
              <a:t> to CUA, the cell will begin translating UAG codons as if they were sense codons. Such </a:t>
            </a:r>
            <a:r>
              <a:rPr lang="en-US" baseline="0" dirty="0" err="1" smtClean="0"/>
              <a:t>tRNAs</a:t>
            </a:r>
            <a:r>
              <a:rPr lang="en-US" baseline="0" dirty="0" smtClean="0"/>
              <a:t> are called suppressor </a:t>
            </a:r>
            <a:r>
              <a:rPr lang="en-US" baseline="0" dirty="0" err="1" smtClean="0"/>
              <a:t>tRNAs</a:t>
            </a:r>
            <a:r>
              <a:rPr lang="en-US" baseline="0" dirty="0" smtClean="0"/>
              <a:t> because they ‘suppress’ the phenotype caused by UAG mutations in genes.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2013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simplify</a:t>
            </a:r>
            <a:r>
              <a:rPr lang="en-US" baseline="0" dirty="0" smtClean="0"/>
              <a:t> the complex behavior of the cell in terms of the central dogma.  There is the DNA which can be transcribed into mRNA or functional RNA molecules, and the mRNAs can be translated into protein.  The sequence of the mRNA is identical to that of the DNA, exchanging T for U.  The protein’s sequence is determined through simple rules from the sequence of the mRNA read three bases at a time. Then there are the metabolites of the cell that are made through the action of proteins.  This includes the primary metabolites that make up processes like the Krebs cycle, but also the membrane and various polymeric materials like peptidoglycan. The part concept captures the fact that all genetic information is interpreted according to this model, and the only way to change the persisted behavior of a cell is to make changes to the DNA that underlies the process. Thus, to change the chemical composition of the cell we encode DNAs that result in a set of biochemical interactions that ultimately alter the physical state of the cell.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15599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RNAs can also perform</a:t>
            </a:r>
            <a:r>
              <a:rPr lang="en-US" baseline="0" dirty="0" smtClean="0"/>
              <a:t> the non-covalent and covalent reactions observed more commonly in proteins</a:t>
            </a:r>
            <a:r>
              <a:rPr lang="en-US" dirty="0" smtClean="0"/>
              <a:t>.  </a:t>
            </a:r>
            <a:r>
              <a:rPr lang="en-US" dirty="0" err="1" smtClean="0"/>
              <a:t>Aptamers</a:t>
            </a:r>
            <a:r>
              <a:rPr lang="en-US" dirty="0" smtClean="0"/>
              <a:t> are RNAs that</a:t>
            </a:r>
            <a:r>
              <a:rPr lang="en-US" baseline="0" dirty="0" smtClean="0"/>
              <a:t> bind to small molecules or proteins.  They are functionally similar to </a:t>
            </a:r>
            <a:r>
              <a:rPr lang="en-US" baseline="0" dirty="0" err="1" smtClean="0"/>
              <a:t>anitbodies</a:t>
            </a:r>
            <a:r>
              <a:rPr lang="en-US" baseline="0" dirty="0" smtClean="0"/>
              <a:t>.  </a:t>
            </a:r>
            <a:r>
              <a:rPr lang="en-US" baseline="0" dirty="0" err="1" smtClean="0"/>
              <a:t>Riboswitches</a:t>
            </a:r>
            <a:r>
              <a:rPr lang="en-US" baseline="0" dirty="0" smtClean="0"/>
              <a:t> are like </a:t>
            </a:r>
            <a:r>
              <a:rPr lang="en-US" baseline="0" dirty="0" err="1" smtClean="0"/>
              <a:t>aptamers</a:t>
            </a:r>
            <a:r>
              <a:rPr lang="en-US" baseline="0" dirty="0" smtClean="0"/>
              <a:t> in the sense that they bind to ligands, but upon binding they undergo conformation changes that affect a downstream protein coding sequence.  They do this via occlusion or exposure of a ribosome binding site, or by causing premature termination.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838879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also short RNAs used to </a:t>
            </a:r>
            <a:r>
              <a:rPr lang="en-US" dirty="0" err="1" smtClean="0"/>
              <a:t>downregulate</a:t>
            </a:r>
            <a:r>
              <a:rPr lang="en-US" dirty="0" smtClean="0"/>
              <a:t> gene expression.  In prokaryotes,</a:t>
            </a:r>
            <a:r>
              <a:rPr lang="en-US" baseline="0" dirty="0" smtClean="0"/>
              <a:t> there is a phenomenon in which binding of one RNA to another can occlude a ribosome binding site or stimulate cleavage by a native nuclease.  In eukaryotes, this phenomena is catalytically enhanced.  </a:t>
            </a:r>
            <a:r>
              <a:rPr lang="en-US" baseline="0" dirty="0" err="1" smtClean="0"/>
              <a:t>siRNA</a:t>
            </a:r>
            <a:r>
              <a:rPr lang="en-US" baseline="0" dirty="0" smtClean="0"/>
              <a:t>, or its genetically-encoded variant </a:t>
            </a:r>
            <a:r>
              <a:rPr lang="en-US" baseline="0" dirty="0" err="1" smtClean="0"/>
              <a:t>miRNA</a:t>
            </a:r>
            <a:r>
              <a:rPr lang="en-US" baseline="0" dirty="0" smtClean="0"/>
              <a:t>, are small 20-25 </a:t>
            </a:r>
            <a:r>
              <a:rPr lang="en-US" baseline="0" dirty="0" err="1" smtClean="0"/>
              <a:t>bp</a:t>
            </a:r>
            <a:r>
              <a:rPr lang="en-US" baseline="0" dirty="0" smtClean="0"/>
              <a:t> in length duplex RNAs that are used by higher eukaryotes to direct cleavage of homologous RNA sequences.</a:t>
            </a:r>
          </a:p>
          <a:p>
            <a:endParaRPr lang="en-US" baseline="0" dirty="0" smtClean="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43135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final class of important RNA parts are terminators.  These sequences form hairpins which cause transcription to end. They come in two types:  Rho-dependent and Rho-independent.  They vary in strength, and like ribosome binding sites, this strength is complicated by other factors such as secondary structure.  When combined together, an RBS, a protein coding sequence, and a terminator define the sequence of an mRNA molecule.  When combined with a promoter part, a complete gene is generated.</a:t>
            </a:r>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29168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Parts can also exert their function on the cell at the DNA level.</a:t>
            </a:r>
            <a:r>
              <a:rPr lang="en-US" baseline="0" dirty="0" smtClean="0"/>
              <a:t>  By this, I mean that the molecule that performs specific interactions with other molecules in the cell is the DNA itself, not an RNA or protein that it encodes.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010727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category</a:t>
            </a:r>
            <a:r>
              <a:rPr lang="en-US" baseline="0" dirty="0" smtClean="0"/>
              <a:t> of DNA parts are promoters.  Promoters are defined by their propensity to initiate formation of a new RNA molecule in transcription. </a:t>
            </a:r>
            <a:r>
              <a:rPr lang="en-US" dirty="0" smtClean="0"/>
              <a:t>Like protein-coding parts, they can be functionally or mechanistically</a:t>
            </a:r>
            <a:r>
              <a:rPr lang="en-US" baseline="0" dirty="0" smtClean="0"/>
              <a:t> characterized.  The simplest are the constitutive promoters.  These are sequences that directly bind to sigma factors and initiate transcription.  They do not require or respond to additional proteins like transcription factors. * All other promoters are some type of conditional promoter in the sense that they require something other than just sigma factor for function.  TF-dependent promoters require a transcription factor.  Some promoters use a different polymerase of viral origin to product RNA.  These include the T7 and SP6 promoters which require T7 RNA polymerase and SP6 RNA polymerase respectively. Others employ a normal sigma-factor dependent promoter, but also a transcription factor. </a:t>
            </a:r>
            <a:r>
              <a:rPr lang="en-US" baseline="0" dirty="0" err="1" smtClean="0"/>
              <a:t>spoIIG</a:t>
            </a:r>
            <a:r>
              <a:rPr lang="en-US" baseline="0" dirty="0" smtClean="0"/>
              <a:t> promoter of B. </a:t>
            </a:r>
            <a:r>
              <a:rPr lang="en-US" baseline="0" dirty="0" err="1" smtClean="0"/>
              <a:t>subtilis</a:t>
            </a:r>
            <a:r>
              <a:rPr lang="en-US" baseline="0" dirty="0" smtClean="0"/>
              <a:t> is one of these, and it requires a transcriptional activator called Spo0A for function.  Others bind to and are repressed by a transcription factor.  TF-dependent promoters can also be engineered to respond to an engineered transcription factor.  Particularly in </a:t>
            </a:r>
            <a:r>
              <a:rPr lang="en-US" baseline="0" dirty="0" err="1" smtClean="0"/>
              <a:t>eukarytes</a:t>
            </a:r>
            <a:r>
              <a:rPr lang="en-US" baseline="0" dirty="0" smtClean="0"/>
              <a:t>, a Zinc-finger protein can be engineered into a transcription factor for arbitrarily-chosen sequences. * Promoters can also be categorized by their </a:t>
            </a:r>
            <a:r>
              <a:rPr lang="en-US" baseline="0" dirty="0" err="1" smtClean="0"/>
              <a:t>inducibility</a:t>
            </a:r>
            <a:r>
              <a:rPr lang="en-US" baseline="0" dirty="0" smtClean="0"/>
              <a:t> with an external chemical trigger. For example, the lac promoter is normally repressed by binding of </a:t>
            </a:r>
            <a:r>
              <a:rPr lang="en-US" baseline="0" dirty="0" err="1" smtClean="0"/>
              <a:t>lacI</a:t>
            </a:r>
            <a:r>
              <a:rPr lang="en-US" baseline="0" dirty="0" smtClean="0"/>
              <a:t>.  In the presence of IPTG, </a:t>
            </a:r>
            <a:r>
              <a:rPr lang="en-US" baseline="0" dirty="0" err="1" smtClean="0"/>
              <a:t>lacI</a:t>
            </a:r>
            <a:r>
              <a:rPr lang="en-US" baseline="0" dirty="0" smtClean="0"/>
              <a:t> dissociates from the DNA resulting in expression.  The </a:t>
            </a:r>
            <a:r>
              <a:rPr lang="en-US" baseline="0" dirty="0" err="1" smtClean="0"/>
              <a:t>luxI</a:t>
            </a:r>
            <a:r>
              <a:rPr lang="en-US" baseline="0" dirty="0" smtClean="0"/>
              <a:t> promoter, in contrast, is activated by its ligand-dependent transcription factor.  </a:t>
            </a:r>
            <a:r>
              <a:rPr lang="en-US" baseline="0" dirty="0" err="1" smtClean="0"/>
              <a:t>LuxR</a:t>
            </a:r>
            <a:r>
              <a:rPr lang="en-US" baseline="0" dirty="0" smtClean="0"/>
              <a:t> only turns on </a:t>
            </a:r>
            <a:r>
              <a:rPr lang="en-US" baseline="0" dirty="0" err="1" smtClean="0"/>
              <a:t>LuxI</a:t>
            </a:r>
            <a:r>
              <a:rPr lang="en-US" baseline="0" dirty="0" smtClean="0"/>
              <a:t> when its ligand is present.  Other popular inducible promoters are </a:t>
            </a:r>
            <a:r>
              <a:rPr lang="en-US" baseline="0" dirty="0" err="1" smtClean="0"/>
              <a:t>tet</a:t>
            </a:r>
            <a:r>
              <a:rPr lang="en-US" baseline="0" dirty="0" smtClean="0"/>
              <a:t> repressor and </a:t>
            </a:r>
            <a:r>
              <a:rPr lang="en-US" baseline="0" dirty="0" err="1" smtClean="0"/>
              <a:t>Pbad</a:t>
            </a:r>
            <a:r>
              <a:rPr lang="en-US" baseline="0" dirty="0" smtClean="0"/>
              <a:t>.  Mechanistically, these systems are not similar, but for design, they play a similar phenomenological role in the cell of causing transcription in response to an external chemical.  * Finally, there are environmental promoters.  These are promoters that respond to pleiotropic transcription factors in the cell in response to external stimuli.  Examples include responses to iron, oxygen, and stationary phase.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27993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DNA elements that I’ll collectively call </a:t>
            </a:r>
            <a:r>
              <a:rPr lang="en-US" dirty="0" err="1" smtClean="0"/>
              <a:t>cis</a:t>
            </a:r>
            <a:r>
              <a:rPr lang="en-US" baseline="0" dirty="0" smtClean="0"/>
              <a:t> elements.  They cause the larger DNA encoding them to undergo some reaction.  Origins of replication are a category of these elements that initiate replication on the encoding DNA.  Origins of transfer initiate rolling circle amplification and transfer of the encoding DNA to another cell during conjugation.  Origins of packaging initiate the packaging of the encoding DNA into a phage or virus particle.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081839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DNA sequences are the site of</a:t>
            </a:r>
            <a:r>
              <a:rPr lang="en-US" baseline="0" dirty="0" smtClean="0"/>
              <a:t> reaction of a DNA modification enzyme.  For example, the sequence GGATCC is the ‘part’ that is acted upon by </a:t>
            </a:r>
            <a:r>
              <a:rPr lang="en-US" baseline="0" dirty="0" err="1" smtClean="0"/>
              <a:t>BamHI</a:t>
            </a:r>
            <a:r>
              <a:rPr lang="en-US" baseline="0" dirty="0" smtClean="0"/>
              <a:t> </a:t>
            </a:r>
            <a:r>
              <a:rPr lang="en-US" baseline="0" dirty="0" err="1" smtClean="0"/>
              <a:t>restriciton</a:t>
            </a:r>
            <a:r>
              <a:rPr lang="en-US" baseline="0" dirty="0" smtClean="0"/>
              <a:t> enzyme.  Recombination sites are another type of part that are sites for recognition by sequence-specific </a:t>
            </a:r>
            <a:r>
              <a:rPr lang="en-US" baseline="0" dirty="0" err="1" smtClean="0"/>
              <a:t>recombinases</a:t>
            </a:r>
            <a:r>
              <a:rPr lang="en-US" baseline="0" dirty="0" smtClean="0"/>
              <a:t> and </a:t>
            </a:r>
            <a:r>
              <a:rPr lang="en-US" baseline="0" dirty="0" err="1" smtClean="0"/>
              <a:t>integrases</a:t>
            </a:r>
            <a:r>
              <a:rPr lang="en-US" baseline="0" dirty="0" smtClean="0"/>
              <a:t>.  We’ve seen this before with Lox and its </a:t>
            </a:r>
            <a:r>
              <a:rPr lang="en-US" baseline="0" dirty="0" err="1" smtClean="0"/>
              <a:t>recombinase</a:t>
            </a:r>
            <a:r>
              <a:rPr lang="en-US" baseline="0" dirty="0" smtClean="0"/>
              <a:t> </a:t>
            </a:r>
            <a:r>
              <a:rPr lang="en-US" baseline="0" dirty="0" err="1" smtClean="0"/>
              <a:t>Cre</a:t>
            </a:r>
            <a:r>
              <a:rPr lang="en-US" baseline="0" dirty="0" smtClean="0"/>
              <a:t>, FRT sites, and </a:t>
            </a:r>
            <a:r>
              <a:rPr lang="en-US" baseline="0" dirty="0" err="1" smtClean="0"/>
              <a:t>hix</a:t>
            </a:r>
            <a:r>
              <a:rPr lang="en-US" baseline="0" dirty="0" smtClean="0"/>
              <a:t> sites.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45843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Terminal repeats are DNA</a:t>
            </a:r>
            <a:r>
              <a:rPr lang="en-US" baseline="0" dirty="0" smtClean="0"/>
              <a:t> sequences that are acted upon by a </a:t>
            </a:r>
            <a:r>
              <a:rPr lang="en-US" baseline="0" dirty="0" err="1" smtClean="0"/>
              <a:t>transposase</a:t>
            </a:r>
            <a:r>
              <a:rPr lang="en-US" baseline="0" dirty="0" smtClean="0"/>
              <a:t>.  They are the sequences bound by the </a:t>
            </a:r>
            <a:r>
              <a:rPr lang="en-US" baseline="0" dirty="0" err="1" smtClean="0"/>
              <a:t>transposase</a:t>
            </a:r>
            <a:r>
              <a:rPr lang="en-US" baseline="0" dirty="0" smtClean="0"/>
              <a:t>, are cleaved by the enzyme, and become covalently attached to it.  This results in a </a:t>
            </a:r>
            <a:r>
              <a:rPr lang="en-US" baseline="0" dirty="0" err="1" smtClean="0"/>
              <a:t>transposome</a:t>
            </a:r>
            <a:r>
              <a:rPr lang="en-US" baseline="0" dirty="0" smtClean="0"/>
              <a:t> that can go on to randomly integrate into a recipient DNA.</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17510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important concept in </a:t>
            </a:r>
            <a:r>
              <a:rPr lang="en-US" baseline="0" dirty="0" smtClean="0"/>
              <a:t>synthetic biology today is combinatorial design.  Here, sets of related parts are explored in combination with other sets of parts to generate a new device. For this, we must first define families of parts.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394084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For example, let’s say we wanted to express a </a:t>
            </a:r>
            <a:r>
              <a:rPr lang="en-US" dirty="0" err="1" smtClean="0"/>
              <a:t>phosphodiesterase</a:t>
            </a:r>
            <a:r>
              <a:rPr lang="en-US" baseline="0" dirty="0" smtClean="0"/>
              <a:t> </a:t>
            </a:r>
            <a:r>
              <a:rPr lang="en-US" dirty="0" smtClean="0"/>
              <a:t>in E. coli at a specific constitutive</a:t>
            </a:r>
            <a:r>
              <a:rPr lang="en-US" baseline="0" dirty="0" smtClean="0"/>
              <a:t> level. For this, we know we’ll need a constitutive promoter, a ribosome binding site, an enzyme </a:t>
            </a:r>
            <a:r>
              <a:rPr lang="en-US" baseline="0" dirty="0" err="1" smtClean="0"/>
              <a:t>orf</a:t>
            </a:r>
            <a:r>
              <a:rPr lang="en-US" baseline="0" dirty="0" smtClean="0"/>
              <a:t>, and a terminator to construct a gene that satisfies the rules of the central dogma.  If we arbitrarily pick sequences for these parts, we are unlikely to get what we want.  We might pick a </a:t>
            </a:r>
            <a:r>
              <a:rPr lang="en-US" baseline="0" dirty="0" err="1" smtClean="0"/>
              <a:t>phosphodiesterase</a:t>
            </a:r>
            <a:r>
              <a:rPr lang="en-US" baseline="0" dirty="0" smtClean="0"/>
              <a:t> that does not fold properly in E. coli.  We might pick an RBS that forms a secondary structure with the chosen enzyme that prevents it from being translated.  We might pick a terminator that similarly interferes with translation.  We might pick a promoter that gives the wrong amount of transcript.  Thus far, we have no working theory for avoiding bad decisions here, and thus we must try many combinations.  We might start with a library of promoters that differ by transcription rate but are all functionally constitutive.  We might choose multiple ribosome binding sites with different sequences.  We might choose a diverse set of </a:t>
            </a:r>
            <a:r>
              <a:rPr lang="en-US" baseline="0" dirty="0" err="1" smtClean="0"/>
              <a:t>orthologs</a:t>
            </a:r>
            <a:r>
              <a:rPr lang="en-US" baseline="0" dirty="0" smtClean="0"/>
              <a:t> of the proteins, and several options for the terminator.  There is excellent cloning methodology, principally using golden gate methods, to </a:t>
            </a:r>
            <a:r>
              <a:rPr lang="en-US" baseline="0" dirty="0" err="1" smtClean="0"/>
              <a:t>combinatorially</a:t>
            </a:r>
            <a:r>
              <a:rPr lang="en-US" baseline="0" dirty="0" smtClean="0"/>
              <a:t> assemble parts arranged in bins like this.  Thus, we can produce libraries of composite parts and screen through this diversity for the precise functionality we require.</a:t>
            </a:r>
            <a:endParaRPr lang="en-US" dirty="0"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9DB560-FA59-4D65-B829-DBF4383D38BE}" type="slidenum">
              <a:rPr lang="en-US">
                <a:solidFill>
                  <a:prstClr val="black"/>
                </a:solidFill>
              </a: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many permutations of interactions that can occur between these encoded components. </a:t>
            </a:r>
            <a:r>
              <a:rPr lang="en-US" dirty="0" smtClean="0"/>
              <a:t>For example, a protein might interact with a metabolite.  A</a:t>
            </a:r>
            <a:r>
              <a:rPr lang="en-US" baseline="0" dirty="0" smtClean="0"/>
              <a:t> protein might convert one biochemical to another in which case we’d call it an enzyme.  Alternatively, a protein might just bind to the biochemical.  These interactions may be quite complex.  For example, an enzyme might catalyze a reaction on one molecule while being inhibited by another small molecule.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07326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still poses a challenge of how to define part families, and how to choose the right combinations of parts to explore in an</a:t>
            </a:r>
            <a:r>
              <a:rPr lang="en-US" baseline="0" dirty="0" smtClean="0"/>
              <a:t> experiment.  We’ve seen that we can cleanly distinguish parts into DNA, RNA, and CDS bins based on what level of the central dogma the functional molecule appears.  However, these are far too general of abstractions to specify a combinatorial design.  Thus, there are efforts to find other ways of specifying a more narrow set of parts.  For example, we may wish to specify that a given slot in a combinatorial design be a promoter, and perhaps we more specifically wish to explore all sigma70 promoters, or perhaps more specifically only those that are constitutive, and perhaps even just a narrow clade of specific commonly-used sequences.  It remains an unresolved question as to how best to organize information to support design.</a:t>
            </a:r>
          </a:p>
          <a:p>
            <a:endParaRPr lang="en-US" baseline="0" dirty="0" smtClean="0"/>
          </a:p>
          <a:p>
            <a:r>
              <a:rPr lang="en-US" baseline="0" dirty="0" smtClean="0"/>
              <a:t>Another unresolved distinction is that of a primitive element of genetic composition, and primitive elements of biochemical function. Though different words have been applied to the two situations, I’ll refer to them as ‘Standard Biological Part’ and ‘Feature’, respectively.  Standard Biological Parts refer specifically to methods of standardized assembly, and from a genetic perspective this implies strict rules about the boundaries of genetic elements and means of expressing a larger sequence as a composition of other parts. However, the biochemical function of what is encoded in the DNA has nothing to do with how that DNA was fabricated or how some human being likes to think about the sequence.  What matters chemically is the specific biomolecules encoded by the sequence, which is the Feature concept.  Thus, some problems of design require consideration of parts, while others require features.</a:t>
            </a:r>
            <a:endParaRPr lang="en-US" dirty="0"/>
          </a:p>
        </p:txBody>
      </p:sp>
      <p:sp>
        <p:nvSpPr>
          <p:cNvPr id="4" name="Slide Number Placeholder 3"/>
          <p:cNvSpPr>
            <a:spLocks noGrp="1"/>
          </p:cNvSpPr>
          <p:nvPr>
            <p:ph type="sldNum" sz="quarter" idx="10"/>
          </p:nvPr>
        </p:nvSpPr>
        <p:spPr/>
        <p:txBody>
          <a:bodyPr/>
          <a:lstStyle/>
          <a:p>
            <a:pPr>
              <a:defRPr/>
            </a:pPr>
            <a:fld id="{AFB49C71-4717-48F2-B8AC-E38C6AA4B444}" type="slidenum">
              <a:rPr lang="en-US" smtClean="0">
                <a:solidFill>
                  <a:prstClr val="black"/>
                </a:solidFill>
              </a:rPr>
              <a:pPr>
                <a:defRPr/>
              </a:pPr>
              <a:t>30</a:t>
            </a:fld>
            <a:endParaRPr lang="en-US">
              <a:solidFill>
                <a:prstClr val="black"/>
              </a:solidFill>
            </a:endParaRPr>
          </a:p>
        </p:txBody>
      </p:sp>
    </p:spTree>
    <p:extLst>
      <p:ext uri="{BB962C8B-B14F-4D97-AF65-F5344CB8AC3E}">
        <p14:creationId xmlns:p14="http://schemas.microsoft.com/office/powerpoint/2010/main" val="167342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extLst>
      <p:ext uri="{BB962C8B-B14F-4D97-AF65-F5344CB8AC3E}">
        <p14:creationId xmlns:p14="http://schemas.microsoft.com/office/powerpoint/2010/main" val="4096850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32</a:t>
            </a:fld>
            <a:endParaRPr lang="en-US"/>
          </a:p>
        </p:txBody>
      </p:sp>
    </p:spTree>
    <p:extLst>
      <p:ext uri="{BB962C8B-B14F-4D97-AF65-F5344CB8AC3E}">
        <p14:creationId xmlns:p14="http://schemas.microsoft.com/office/powerpoint/2010/main" val="10105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can also be interactions between a metabolite and an</a:t>
            </a:r>
            <a:r>
              <a:rPr lang="en-US" baseline="0" dirty="0" smtClean="0"/>
              <a:t> mRNA.  For example, </a:t>
            </a:r>
            <a:r>
              <a:rPr lang="en-US" baseline="0" dirty="0" err="1" smtClean="0"/>
              <a:t>riboswitches</a:t>
            </a:r>
            <a:r>
              <a:rPr lang="en-US" baseline="0" dirty="0" smtClean="0"/>
              <a:t> are RNA elements that bind small molecules and change either the transcription of the gene or translation of its mRNAs.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79719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fairly rare for small molecules to interact with DNA.  However, there are examples of chemicals that will do so. Several natural products, including</a:t>
            </a:r>
            <a:r>
              <a:rPr lang="en-US" baseline="0" dirty="0" smtClean="0"/>
              <a:t> the antitumor agent </a:t>
            </a:r>
            <a:r>
              <a:rPr lang="en-US" baseline="0" dirty="0" err="1" smtClean="0"/>
              <a:t>calicheamicin</a:t>
            </a:r>
            <a:r>
              <a:rPr lang="en-US" baseline="0" dirty="0" smtClean="0"/>
              <a:t> binds DNA and undergoes a chemical reaction with it resulting in strand cleavage and cell death.</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81171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Beyond</a:t>
            </a:r>
            <a:r>
              <a:rPr lang="en-US" baseline="0" dirty="0" smtClean="0"/>
              <a:t> interactions with metabolites, proteins may interact with other proteins.  Two proteins might bind to one another forming a complex. That interaction may be inhibitory to one of the partners, or as is often the case two proteins must come together to give rise to some new molecular function. In some cases, many proteins come together to form a large complex that gives rise to function.  Also, an enzyme might catalyze a reaction that results in a chemical modification of the protein such as phosphorylation of tyrosine residues by a tyrosine kinase.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5911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Proteins</a:t>
            </a:r>
            <a:r>
              <a:rPr lang="en-US" baseline="0" dirty="0" smtClean="0"/>
              <a:t> may also interact with RNAs.  For example, </a:t>
            </a:r>
            <a:r>
              <a:rPr lang="en-US" baseline="0" dirty="0" err="1" smtClean="0"/>
              <a:t>RNAse</a:t>
            </a:r>
            <a:r>
              <a:rPr lang="en-US" baseline="0" dirty="0" smtClean="0"/>
              <a:t> P is an enzyme that does reactions on RNAs composed of a complex of an RNA and a protein.  Some proteins bind to specific sequences of an mRNA.  The ribosome itself is a large complex of RNAs and proteins that interact with small molecules and RNAs to generate proteins.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56922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Proteins also interact with DNAs.  They may bind to regions near a promoter and repress transcription.  Transcription itself is performed by proteins that bind to DNA and catalyze the formation of RNA molecules. Proteins mediate the processes</a:t>
            </a:r>
            <a:r>
              <a:rPr lang="en-US" baseline="0" dirty="0" smtClean="0"/>
              <a:t> of replication, packaging of phage and virus </a:t>
            </a:r>
            <a:r>
              <a:rPr lang="en-US" baseline="0" dirty="0" err="1" smtClean="0"/>
              <a:t>particules</a:t>
            </a:r>
            <a:r>
              <a:rPr lang="en-US" baseline="0" dirty="0" smtClean="0"/>
              <a:t>, formation of </a:t>
            </a:r>
            <a:r>
              <a:rPr lang="en-US" baseline="0" dirty="0" err="1" smtClean="0"/>
              <a:t>transposomes</a:t>
            </a:r>
            <a:r>
              <a:rPr lang="en-US" baseline="0" dirty="0" smtClean="0"/>
              <a:t>, and so forth all due to </a:t>
            </a:r>
            <a:r>
              <a:rPr lang="en-US" baseline="0" dirty="0" err="1" smtClean="0"/>
              <a:t>protein:DNA</a:t>
            </a:r>
            <a:r>
              <a:rPr lang="en-US" baseline="0" dirty="0" smtClean="0"/>
              <a:t> reactions.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20603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fairly rare for RNA to interact with</a:t>
            </a:r>
            <a:r>
              <a:rPr lang="en-US" baseline="0" dirty="0" smtClean="0"/>
              <a:t> DNAs, but there are some examples.  For example, there are RNA enzymes that can cleave DNA.</a:t>
            </a:r>
          </a:p>
          <a:p>
            <a:endParaRPr lang="en-US" baseline="0" dirty="0" smtClean="0"/>
          </a:p>
          <a:p>
            <a:r>
              <a:rPr lang="en-US" baseline="0" dirty="0" smtClean="0"/>
              <a:t>Thus, when we encode a Part, we are describing a functional element in the cell composed of either a DNA, RNA, or protein.  At the highest level, we can distinguish types of parts by whether they implement their specific molecular function at the DNA, RNA, or protein stage of the central dogma.</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4874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21AEE6-503B-4C18-9774-485F22010E38}"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0D95295-F123-4E5B-865B-DB3273B2D323}"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9758617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562466-62B6-496F-91F9-FEE51C67C06F}"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31C486-6C0B-45B3-ABDB-790E028B2232}"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353210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D462C02-05C3-4143-8E73-55F1FA17B344}"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F63354E-A8E9-4D8D-860E-2E1E91B64B88}"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5694806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EA4E8B5-6462-47E6-ADFA-3CDAD30E2365}" type="datetimeFigureOut">
              <a:rPr lang="en-US">
                <a:solidFill>
                  <a:prstClr val="white">
                    <a:tint val="75000"/>
                  </a:prstClr>
                </a:solidFill>
              </a:rPr>
              <a:pPr>
                <a:defRPr/>
              </a:pPr>
              <a:t>3/6/2014</a:t>
            </a:fld>
            <a:endParaRPr lang="en-US">
              <a:solidFill>
                <a:prstClr val="white">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E51AC04-DC53-4509-9F5F-E6DE6212DA2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226481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B335CA8-40E5-4433-B1CB-F43B8098389E}" type="datetimeFigureOut">
              <a:rPr lang="en-US">
                <a:solidFill>
                  <a:prstClr val="white">
                    <a:tint val="75000"/>
                  </a:prstClr>
                </a:solidFill>
              </a:rPr>
              <a:pPr>
                <a:defRPr/>
              </a:pPr>
              <a:t>3/6/2014</a:t>
            </a:fld>
            <a:endParaRPr lang="en-US">
              <a:solidFill>
                <a:prstClr val="white">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31D63C6-B4DA-49AE-8690-7A1D83826879}"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429708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9929F1-3FD4-423B-946C-91B831245DA4}" type="datetimeFigureOut">
              <a:rPr lang="en-US">
                <a:solidFill>
                  <a:prstClr val="white">
                    <a:tint val="75000"/>
                  </a:prstClr>
                </a:solidFill>
              </a:rPr>
              <a:pPr>
                <a:defRPr/>
              </a:pPr>
              <a:t>3/6/2014</a:t>
            </a:fld>
            <a:endParaRPr lang="en-US">
              <a:solidFill>
                <a:prstClr val="white">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1D9AFD80-9E41-4F14-A8BE-DFFAA88B1DD4}"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814797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5572CC-85B2-4A81-97FC-A9D40549F35F}" type="datetimeFigureOut">
              <a:rPr lang="en-US">
                <a:solidFill>
                  <a:prstClr val="white">
                    <a:tint val="75000"/>
                  </a:prstClr>
                </a:solidFill>
              </a:rPr>
              <a:pPr>
                <a:defRPr/>
              </a:pPr>
              <a:t>3/6/2014</a:t>
            </a:fld>
            <a:endParaRPr lang="en-US">
              <a:solidFill>
                <a:prstClr val="white">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BF997F1-D955-489B-964B-A9BC4DEBD653}"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50624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15B42F-E442-47C3-837D-EB732775EE29}" type="datetimeFigureOut">
              <a:rPr lang="en-US">
                <a:solidFill>
                  <a:prstClr val="white">
                    <a:tint val="75000"/>
                  </a:prstClr>
                </a:solidFill>
              </a:rPr>
              <a:pPr>
                <a:defRPr/>
              </a:pPr>
              <a:t>3/6/2014</a:t>
            </a:fld>
            <a:endParaRPr lang="en-US">
              <a:solidFill>
                <a:prstClr val="white">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C123A5D-1138-4F0B-870F-134988BEB68A}"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604929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59C0845-FEF7-44FC-BD5C-F55432FC827B}" type="datetimeFigureOut">
              <a:rPr lang="en-US">
                <a:solidFill>
                  <a:prstClr val="white">
                    <a:tint val="75000"/>
                  </a:prstClr>
                </a:solidFill>
              </a:rPr>
              <a:pPr>
                <a:defRPr/>
              </a:pPr>
              <a:t>3/6/2014</a:t>
            </a:fld>
            <a:endParaRPr lang="en-US">
              <a:solidFill>
                <a:prstClr val="white">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D5949D3-7B26-47C1-905D-C32EE9F2CF1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33241636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5A41D6-0B56-4DE7-B906-CF533545025C}"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F105DF5-44AC-4BBC-9290-58CC00BDAFF6}"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2326191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04289E-74C9-44E1-9A7A-201EEF36FDF6}"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36FD5F-BF11-4BE9-B6DA-CDE3F626EE5B}"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429066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3/6/2014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36EC237D-7FE1-4014-95FE-98916415EECD}" type="datetimeFigureOut">
              <a:rPr lang="en-US" smtClean="0">
                <a:solidFill>
                  <a:prstClr val="black">
                    <a:tint val="75000"/>
                  </a:prstClr>
                </a:solidFill>
                <a:latin typeface="Arial" charset="0"/>
                <a:cs typeface="Arial" charset="0"/>
              </a:rPr>
              <a:pPr fontAlgn="base">
                <a:spcBef>
                  <a:spcPct val="0"/>
                </a:spcBef>
                <a:spcAft>
                  <a:spcPct val="0"/>
                </a:spcAft>
              </a:pPr>
              <a:t>3/6/2014</a:t>
            </a:fld>
            <a:endParaRPr lang="en-US">
              <a:solidFill>
                <a:prstClr val="black">
                  <a:tint val="75000"/>
                </a:prstClr>
              </a:solidFill>
              <a:latin typeface="Arial"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prstClr val="black">
                  <a:tint val="75000"/>
                </a:prstClr>
              </a:solidFill>
              <a:latin typeface="Arial"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FFE8CE74-3780-4EAE-94FE-8EF26CB81541}" type="slidenum">
              <a:rPr lang="en-US" smtClean="0">
                <a:solidFill>
                  <a:prstClr val="black">
                    <a:tint val="75000"/>
                  </a:prstClr>
                </a:solidFill>
                <a:latin typeface="Arial" charset="0"/>
                <a:cs typeface="Arial" charset="0"/>
              </a:rPr>
              <a:pPr fontAlgn="base">
                <a:spcBef>
                  <a:spcPct val="0"/>
                </a:spcBef>
                <a:spcAft>
                  <a:spcPct val="0"/>
                </a:spcAft>
              </a:pPr>
              <a:t>‹#›</a:t>
            </a:fld>
            <a:endParaRPr lang="en-US">
              <a:solidFill>
                <a:prstClr val="black">
                  <a:tint val="75000"/>
                </a:prstClr>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36EC237D-7FE1-4014-95FE-98916415EECD}" type="datetimeFigureOut">
              <a:rPr lang="en-US" smtClean="0">
                <a:solidFill>
                  <a:prstClr val="black">
                    <a:tint val="75000"/>
                  </a:prstClr>
                </a:solidFill>
                <a:latin typeface="Arial" charset="0"/>
                <a:cs typeface="Arial" charset="0"/>
              </a:rPr>
              <a:pPr fontAlgn="base">
                <a:spcBef>
                  <a:spcPct val="0"/>
                </a:spcBef>
                <a:spcAft>
                  <a:spcPct val="0"/>
                </a:spcAft>
              </a:pPr>
              <a:t>3/6/2014</a:t>
            </a:fld>
            <a:endParaRPr lang="en-US">
              <a:solidFill>
                <a:prstClr val="black">
                  <a:tint val="75000"/>
                </a:prstClr>
              </a:solidFill>
              <a:latin typeface="Arial"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prstClr val="black">
                  <a:tint val="75000"/>
                </a:prstClr>
              </a:solidFill>
              <a:latin typeface="Arial"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FFE8CE74-3780-4EAE-94FE-8EF26CB81541}" type="slidenum">
              <a:rPr lang="en-US" smtClean="0">
                <a:solidFill>
                  <a:prstClr val="black">
                    <a:tint val="75000"/>
                  </a:prstClr>
                </a:solidFill>
                <a:latin typeface="Arial" charset="0"/>
                <a:cs typeface="Arial" charset="0"/>
              </a:rPr>
              <a:pPr fontAlgn="base">
                <a:spcBef>
                  <a:spcPct val="0"/>
                </a:spcBef>
                <a:spcAft>
                  <a:spcPct val="0"/>
                </a:spcAft>
              </a:pPr>
              <a:t>‹#›</a:t>
            </a:fld>
            <a:endParaRPr lang="en-US">
              <a:solidFill>
                <a:prstClr val="black">
                  <a:tint val="75000"/>
                </a:prstClr>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1B1877-6264-4D28-A205-E3DA6D7611C7}" type="datetimeFigureOut">
              <a:rPr lang="en-US">
                <a:solidFill>
                  <a:prstClr val="white">
                    <a:tint val="75000"/>
                  </a:prstClr>
                </a:solidFill>
              </a:rPr>
              <a:pPr>
                <a:defRPr/>
              </a:pPr>
              <a:t>3/6/2014</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345417A-B855-4241-9281-5EBE17601FE3}"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98769631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1905000" y="990600"/>
            <a:ext cx="6705600" cy="1569660"/>
          </a:xfrm>
          <a:prstGeom prst="rect">
            <a:avLst/>
          </a:prstGeom>
        </p:spPr>
        <p:txBody>
          <a:bodyPr wrap="square">
            <a:spAutoFit/>
          </a:bodyPr>
          <a:lstStyle/>
          <a:p>
            <a:pPr fontAlgn="base">
              <a:spcBef>
                <a:spcPct val="0"/>
              </a:spcBef>
              <a:spcAft>
                <a:spcPct val="0"/>
              </a:spcAft>
            </a:pPr>
            <a:r>
              <a:rPr lang="en-US" sz="4800" dirty="0">
                <a:solidFill>
                  <a:schemeClr val="bg1"/>
                </a:solidFill>
                <a:latin typeface="Rockwell Extra Bold" pitchFamily="18" charset="0"/>
                <a:cs typeface="Arial" pitchFamily="34" charset="0"/>
              </a:rPr>
              <a:t>The Primitives:  </a:t>
            </a:r>
            <a:r>
              <a:rPr lang="en-US" sz="4800" dirty="0" smtClean="0">
                <a:solidFill>
                  <a:schemeClr val="bg1"/>
                </a:solidFill>
                <a:latin typeface="Rockwell Extra Bold" pitchFamily="18" charset="0"/>
                <a:cs typeface="Arial" pitchFamily="34" charset="0"/>
              </a:rPr>
              <a:t>Parts</a:t>
            </a:r>
            <a:endParaRPr lang="en-US" sz="4800" dirty="0">
              <a:solidFill>
                <a:schemeClr val="bg1"/>
              </a:solidFill>
              <a:latin typeface="Rockwell Extra Bold" pitchFamily="18" charset="0"/>
              <a:cs typeface="Arial" pitchFamily="34" charset="0"/>
            </a:endParaRPr>
          </a:p>
        </p:txBody>
      </p:sp>
      <p:sp>
        <p:nvSpPr>
          <p:cNvPr id="9" name="TextBox 8"/>
          <p:cNvSpPr txBox="1"/>
          <p:nvPr/>
        </p:nvSpPr>
        <p:spPr>
          <a:xfrm>
            <a:off x="2971800" y="2667000"/>
            <a:ext cx="5486400" cy="3539430"/>
          </a:xfrm>
          <a:prstGeom prst="rect">
            <a:avLst/>
          </a:prstGeom>
          <a:noFill/>
        </p:spPr>
        <p:txBody>
          <a:bodyPr wrap="square" rtlCol="0">
            <a:spAutoFit/>
          </a:bodyPr>
          <a:lstStyle/>
          <a:p>
            <a:pPr fontAlgn="base">
              <a:spcBef>
                <a:spcPct val="0"/>
              </a:spcBef>
              <a:spcAft>
                <a:spcPct val="0"/>
              </a:spcAft>
            </a:pPr>
            <a:r>
              <a:rPr lang="en-US" sz="2800" dirty="0">
                <a:solidFill>
                  <a:schemeClr val="bg1"/>
                </a:solidFill>
                <a:cs typeface="Arial" charset="0"/>
              </a:rPr>
              <a:t>Coding Sequences</a:t>
            </a:r>
          </a:p>
          <a:p>
            <a:pPr fontAlgn="base">
              <a:spcBef>
                <a:spcPct val="0"/>
              </a:spcBef>
              <a:spcAft>
                <a:spcPct val="0"/>
              </a:spcAft>
            </a:pPr>
            <a:r>
              <a:rPr lang="en-US" sz="2800" dirty="0">
                <a:solidFill>
                  <a:schemeClr val="bg1"/>
                </a:solidFill>
                <a:cs typeface="Arial" charset="0"/>
              </a:rPr>
              <a:t>Promoters</a:t>
            </a:r>
          </a:p>
          <a:p>
            <a:pPr fontAlgn="base">
              <a:spcBef>
                <a:spcPct val="0"/>
              </a:spcBef>
              <a:spcAft>
                <a:spcPct val="0"/>
              </a:spcAft>
            </a:pPr>
            <a:r>
              <a:rPr lang="en-US" sz="2800" dirty="0">
                <a:solidFill>
                  <a:schemeClr val="bg1"/>
                </a:solidFill>
                <a:cs typeface="Arial" charset="0"/>
              </a:rPr>
              <a:t>RNAs</a:t>
            </a:r>
          </a:p>
          <a:p>
            <a:pPr fontAlgn="base">
              <a:spcBef>
                <a:spcPct val="0"/>
              </a:spcBef>
              <a:spcAft>
                <a:spcPct val="0"/>
              </a:spcAft>
            </a:pPr>
            <a:r>
              <a:rPr lang="en-US" sz="2800" dirty="0">
                <a:solidFill>
                  <a:schemeClr val="bg1"/>
                </a:solidFill>
                <a:cs typeface="Arial" charset="0"/>
              </a:rPr>
              <a:t>Ribosome Binding Sites</a:t>
            </a:r>
          </a:p>
          <a:p>
            <a:pPr fontAlgn="base">
              <a:spcBef>
                <a:spcPct val="0"/>
              </a:spcBef>
              <a:spcAft>
                <a:spcPct val="0"/>
              </a:spcAft>
            </a:pPr>
            <a:r>
              <a:rPr lang="en-US" sz="2800" dirty="0">
                <a:solidFill>
                  <a:schemeClr val="bg1"/>
                </a:solidFill>
                <a:cs typeface="Arial" charset="0"/>
              </a:rPr>
              <a:t>Terminators</a:t>
            </a:r>
          </a:p>
          <a:p>
            <a:pPr fontAlgn="base">
              <a:spcBef>
                <a:spcPct val="0"/>
              </a:spcBef>
              <a:spcAft>
                <a:spcPct val="0"/>
              </a:spcAft>
            </a:pPr>
            <a:r>
              <a:rPr lang="en-US" sz="2800" dirty="0">
                <a:solidFill>
                  <a:schemeClr val="bg1"/>
                </a:solidFill>
                <a:cs typeface="Arial" charset="0"/>
              </a:rPr>
              <a:t>Origin of replication</a:t>
            </a:r>
          </a:p>
          <a:p>
            <a:pPr fontAlgn="base">
              <a:spcBef>
                <a:spcPct val="0"/>
              </a:spcBef>
              <a:spcAft>
                <a:spcPct val="0"/>
              </a:spcAft>
            </a:pPr>
            <a:r>
              <a:rPr lang="en-US" sz="2800" dirty="0">
                <a:solidFill>
                  <a:schemeClr val="bg1"/>
                </a:solidFill>
                <a:cs typeface="Arial" charset="0"/>
              </a:rPr>
              <a:t>Recombination Sites</a:t>
            </a:r>
          </a:p>
          <a:p>
            <a:pPr fontAlgn="base">
              <a:spcBef>
                <a:spcPct val="0"/>
              </a:spcBef>
              <a:spcAft>
                <a:spcPct val="0"/>
              </a:spcAft>
            </a:pPr>
            <a:r>
              <a:rPr lang="en-US" sz="2800" dirty="0">
                <a:solidFill>
                  <a:schemeClr val="bg1"/>
                </a:solidFill>
                <a:cs typeface="Arial" charset="0"/>
              </a:rPr>
              <a:t>Terminal Repeats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2362200"/>
            <a:ext cx="7924800" cy="769441"/>
          </a:xfrm>
          <a:prstGeom prst="rect">
            <a:avLst/>
          </a:prstGeom>
        </p:spPr>
        <p:txBody>
          <a:bodyPr wrap="square">
            <a:spAutoFit/>
          </a:bodyPr>
          <a:lstStyle/>
          <a:p>
            <a:pPr fontAlgn="base">
              <a:spcBef>
                <a:spcPct val="0"/>
              </a:spcBef>
              <a:spcAft>
                <a:spcPct val="0"/>
              </a:spcAft>
            </a:pPr>
            <a:r>
              <a:rPr lang="en-US" sz="4400" dirty="0" smtClean="0">
                <a:solidFill>
                  <a:schemeClr val="bg1"/>
                </a:solidFill>
                <a:latin typeface="Rockwell Extra Bold" pitchFamily="18" charset="0"/>
                <a:cs typeface="Arial" pitchFamily="34" charset="0"/>
              </a:rPr>
              <a:t>CDS-Based Parts</a:t>
            </a:r>
            <a:endParaRPr lang="en-US" sz="4400" dirty="0">
              <a:solidFill>
                <a:schemeClr val="bg1"/>
              </a:solidFill>
              <a:latin typeface="Rockwell Extra Bold" pitchFamily="18" charset="0"/>
              <a:cs typeface="Arial" pitchFamily="34" charset="0"/>
            </a:endParaRPr>
          </a:p>
        </p:txBody>
      </p:sp>
      <p:sp>
        <p:nvSpPr>
          <p:cNvPr id="3" name="Rectangle 5"/>
          <p:cNvSpPr>
            <a:spLocks noChangeArrowheads="1"/>
          </p:cNvSpPr>
          <p:nvPr/>
        </p:nvSpPr>
        <p:spPr bwMode="auto">
          <a:xfrm>
            <a:off x="3124201" y="3512403"/>
            <a:ext cx="4724399" cy="830997"/>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smtClean="0">
                <a:solidFill>
                  <a:schemeClr val="bg1"/>
                </a:solidFill>
                <a:cs typeface="Arial" charset="0"/>
              </a:rPr>
              <a:t>Parts that encode functional proteins</a:t>
            </a:r>
          </a:p>
        </p:txBody>
      </p:sp>
    </p:spTree>
    <p:extLst>
      <p:ext uri="{BB962C8B-B14F-4D97-AF65-F5344CB8AC3E}">
        <p14:creationId xmlns:p14="http://schemas.microsoft.com/office/powerpoint/2010/main" val="942154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Functional Proteins/RNAs</a:t>
            </a:r>
          </a:p>
        </p:txBody>
      </p:sp>
      <p:sp>
        <p:nvSpPr>
          <p:cNvPr id="9" name="Rectangle 8"/>
          <p:cNvSpPr/>
          <p:nvPr/>
        </p:nvSpPr>
        <p:spPr>
          <a:xfrm>
            <a:off x="838200" y="2057400"/>
            <a:ext cx="3200400" cy="2677656"/>
          </a:xfrm>
          <a:prstGeom prst="rect">
            <a:avLst/>
          </a:prstGeom>
        </p:spPr>
        <p:txBody>
          <a:bodyPr wrap="square">
            <a:spAutoFit/>
          </a:bodyPr>
          <a:lstStyle/>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Enzymes</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Binding proteins</a:t>
            </a:r>
          </a:p>
          <a:p>
            <a:pPr marL="457200" indent="-457200" fontAlgn="base">
              <a:spcBef>
                <a:spcPct val="0"/>
              </a:spcBef>
              <a:spcAft>
                <a:spcPct val="0"/>
              </a:spcAft>
              <a:buFont typeface="Wingdings" pitchFamily="2" charset="2"/>
              <a:buChar char="§"/>
            </a:pPr>
            <a:r>
              <a:rPr lang="en-US" sz="2400" dirty="0" smtClean="0">
                <a:solidFill>
                  <a:srgbClr val="1F497D">
                    <a:lumMod val="20000"/>
                    <a:lumOff val="80000"/>
                  </a:srgbClr>
                </a:solidFill>
                <a:cs typeface="Arial" charset="0"/>
              </a:rPr>
              <a:t>Transporters</a:t>
            </a:r>
          </a:p>
          <a:p>
            <a:pPr marL="457200" indent="-457200" fontAlgn="base">
              <a:spcBef>
                <a:spcPct val="0"/>
              </a:spcBef>
              <a:spcAft>
                <a:spcPct val="0"/>
              </a:spcAft>
              <a:buFont typeface="Wingdings" pitchFamily="2" charset="2"/>
              <a:buChar char="§"/>
            </a:pP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Signaling</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Structural proteins</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Scaffolds</a:t>
            </a:r>
          </a:p>
        </p:txBody>
      </p:sp>
      <p:pic>
        <p:nvPicPr>
          <p:cNvPr id="37890" name="Picture 2" descr="C:\Users\jcanderson\Documents\Courses\SynBio Bootcamp\020509-Parts and Chassis\ribosome.png"/>
          <p:cNvPicPr>
            <a:picLocks noChangeAspect="1" noChangeArrowheads="1"/>
          </p:cNvPicPr>
          <p:nvPr/>
        </p:nvPicPr>
        <p:blipFill>
          <a:blip r:embed="rId3" cstate="print"/>
          <a:srcRect/>
          <a:stretch>
            <a:fillRect/>
          </a:stretch>
        </p:blipFill>
        <p:spPr bwMode="auto">
          <a:xfrm>
            <a:off x="3429000" y="457200"/>
            <a:ext cx="5425441" cy="67818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Reporter Proteins</a:t>
            </a:r>
          </a:p>
        </p:txBody>
      </p:sp>
      <p:sp>
        <p:nvSpPr>
          <p:cNvPr id="8" name="TextBox 7"/>
          <p:cNvSpPr txBox="1"/>
          <p:nvPr/>
        </p:nvSpPr>
        <p:spPr>
          <a:xfrm>
            <a:off x="2052250" y="2438414"/>
            <a:ext cx="4191000" cy="2862322"/>
          </a:xfrm>
          <a:prstGeom prst="rect">
            <a:avLst/>
          </a:prstGeom>
          <a:noFill/>
        </p:spPr>
        <p:txBody>
          <a:bodyPr wrap="square" rtlCol="0">
            <a:spAutoFit/>
          </a:bodyPr>
          <a:lstStyle/>
          <a:p>
            <a:pPr fontAlgn="base">
              <a:spcBef>
                <a:spcPct val="0"/>
              </a:spcBef>
              <a:spcAft>
                <a:spcPct val="0"/>
              </a:spcAft>
            </a:pPr>
            <a:r>
              <a:rPr lang="en-US" sz="3600" dirty="0">
                <a:solidFill>
                  <a:srgbClr val="1F497D">
                    <a:lumMod val="20000"/>
                    <a:lumOff val="80000"/>
                  </a:srgbClr>
                </a:solidFill>
                <a:cs typeface="Arial" charset="0"/>
              </a:rPr>
              <a:t>GFP</a:t>
            </a:r>
          </a:p>
          <a:p>
            <a:pPr fontAlgn="base">
              <a:spcBef>
                <a:spcPct val="0"/>
              </a:spcBef>
              <a:spcAft>
                <a:spcPct val="0"/>
              </a:spcAft>
            </a:pPr>
            <a:r>
              <a:rPr lang="en-US" sz="3600" dirty="0">
                <a:solidFill>
                  <a:srgbClr val="1F497D">
                    <a:lumMod val="20000"/>
                    <a:lumOff val="80000"/>
                  </a:srgbClr>
                </a:solidFill>
                <a:cs typeface="Arial" charset="0"/>
              </a:rPr>
              <a:t>BFP</a:t>
            </a:r>
          </a:p>
          <a:p>
            <a:pPr fontAlgn="base">
              <a:spcBef>
                <a:spcPct val="0"/>
              </a:spcBef>
              <a:spcAft>
                <a:spcPct val="0"/>
              </a:spcAft>
            </a:pPr>
            <a:r>
              <a:rPr lang="en-US" sz="3600" dirty="0">
                <a:solidFill>
                  <a:srgbClr val="1F497D">
                    <a:lumMod val="20000"/>
                    <a:lumOff val="80000"/>
                  </a:srgbClr>
                </a:solidFill>
                <a:cs typeface="Arial" charset="0"/>
              </a:rPr>
              <a:t>YFP</a:t>
            </a:r>
          </a:p>
          <a:p>
            <a:pPr fontAlgn="base">
              <a:spcBef>
                <a:spcPct val="0"/>
              </a:spcBef>
              <a:spcAft>
                <a:spcPct val="0"/>
              </a:spcAft>
            </a:pPr>
            <a:r>
              <a:rPr lang="en-US" sz="3600" dirty="0">
                <a:solidFill>
                  <a:srgbClr val="1F497D">
                    <a:lumMod val="20000"/>
                    <a:lumOff val="80000"/>
                  </a:srgbClr>
                </a:solidFill>
                <a:cs typeface="Arial" charset="0"/>
              </a:rPr>
              <a:t>RFP</a:t>
            </a:r>
          </a:p>
          <a:p>
            <a:pPr fontAlgn="base">
              <a:spcBef>
                <a:spcPct val="0"/>
              </a:spcBef>
              <a:spcAft>
                <a:spcPct val="0"/>
              </a:spcAft>
            </a:pPr>
            <a:r>
              <a:rPr lang="en-US" sz="3600" dirty="0" err="1">
                <a:solidFill>
                  <a:srgbClr val="1F497D">
                    <a:lumMod val="20000"/>
                    <a:lumOff val="80000"/>
                  </a:srgbClr>
                </a:solidFill>
                <a:cs typeface="Arial" charset="0"/>
              </a:rPr>
              <a:t>Luciferase</a:t>
            </a:r>
            <a:r>
              <a:rPr lang="en-US" sz="3600" dirty="0">
                <a:solidFill>
                  <a:srgbClr val="1F497D">
                    <a:lumMod val="20000"/>
                    <a:lumOff val="80000"/>
                  </a:srgbClr>
                </a:solidFill>
                <a:cs typeface="Arial" charset="0"/>
              </a:rPr>
              <a:t> </a:t>
            </a:r>
            <a:r>
              <a:rPr lang="en-US" sz="2400" dirty="0">
                <a:solidFill>
                  <a:srgbClr val="1F497D">
                    <a:lumMod val="20000"/>
                    <a:lumOff val="80000"/>
                  </a:srgbClr>
                </a:solidFill>
                <a:cs typeface="Arial" charset="0"/>
              </a:rPr>
              <a:t>(Luminescence)</a:t>
            </a:r>
          </a:p>
        </p:txBody>
      </p:sp>
      <p:sp>
        <p:nvSpPr>
          <p:cNvPr id="10" name="Left Brace 9"/>
          <p:cNvSpPr/>
          <p:nvPr/>
        </p:nvSpPr>
        <p:spPr>
          <a:xfrm rot="10800000">
            <a:off x="3117609" y="2793533"/>
            <a:ext cx="687239" cy="1718098"/>
          </a:xfrm>
          <a:prstGeom prst="leftBrac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
        <p:nvSpPr>
          <p:cNvPr id="13" name="Rectangle 12"/>
          <p:cNvSpPr/>
          <p:nvPr/>
        </p:nvSpPr>
        <p:spPr>
          <a:xfrm>
            <a:off x="3881050" y="3200414"/>
            <a:ext cx="1629967" cy="830997"/>
          </a:xfrm>
          <a:prstGeom prst="rect">
            <a:avLst/>
          </a:prstGeom>
        </p:spPr>
        <p:txBody>
          <a:bodyPr wrap="square">
            <a:spAutoFit/>
          </a:bodyPr>
          <a:lstStyle/>
          <a:p>
            <a:pPr fontAlgn="base">
              <a:spcBef>
                <a:spcPct val="0"/>
              </a:spcBef>
              <a:spcAft>
                <a:spcPct val="0"/>
              </a:spcAft>
            </a:pPr>
            <a:r>
              <a:rPr lang="en-US" sz="2400" dirty="0">
                <a:solidFill>
                  <a:srgbClr val="1F497D">
                    <a:lumMod val="20000"/>
                    <a:lumOff val="80000"/>
                  </a:srgbClr>
                </a:solidFill>
                <a:cs typeface="Arial" charset="0"/>
              </a:rPr>
              <a:t>Fluorescent proteins</a:t>
            </a:r>
            <a:endParaRPr lang="en-US" sz="2400" dirty="0">
              <a:solidFill>
                <a:prstClr val="black"/>
              </a:solidFill>
              <a:latin typeface="Arial" charset="0"/>
              <a:cs typeface="Arial"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Reporter Proteins</a:t>
            </a:r>
          </a:p>
        </p:txBody>
      </p:sp>
      <p:sp>
        <p:nvSpPr>
          <p:cNvPr id="8" name="TextBox 7"/>
          <p:cNvSpPr txBox="1"/>
          <p:nvPr/>
        </p:nvSpPr>
        <p:spPr>
          <a:xfrm>
            <a:off x="457200" y="1981200"/>
            <a:ext cx="4419600" cy="1077218"/>
          </a:xfrm>
          <a:prstGeom prst="rect">
            <a:avLst/>
          </a:prstGeom>
          <a:noFill/>
        </p:spPr>
        <p:txBody>
          <a:bodyPr wrap="square" rtlCol="0">
            <a:spAutoFit/>
          </a:bodyPr>
          <a:lstStyle/>
          <a:p>
            <a:pPr fontAlgn="base">
              <a:spcBef>
                <a:spcPct val="0"/>
              </a:spcBef>
              <a:spcAft>
                <a:spcPct val="0"/>
              </a:spcAft>
            </a:pPr>
            <a:r>
              <a:rPr lang="en-US" sz="3200" dirty="0">
                <a:solidFill>
                  <a:srgbClr val="1F497D">
                    <a:lumMod val="20000"/>
                    <a:lumOff val="80000"/>
                  </a:srgbClr>
                </a:solidFill>
                <a:latin typeface="Symbol" pitchFamily="18" charset="2"/>
                <a:cs typeface="Arial" charset="0"/>
              </a:rPr>
              <a:t>b</a:t>
            </a:r>
            <a:r>
              <a:rPr lang="en-US" sz="3200" dirty="0">
                <a:solidFill>
                  <a:srgbClr val="1F497D">
                    <a:lumMod val="20000"/>
                    <a:lumOff val="80000"/>
                  </a:srgbClr>
                </a:solidFill>
                <a:cs typeface="Arial" charset="0"/>
              </a:rPr>
              <a:t>-</a:t>
            </a:r>
            <a:r>
              <a:rPr lang="en-US" sz="3200" dirty="0" err="1">
                <a:solidFill>
                  <a:srgbClr val="1F497D">
                    <a:lumMod val="20000"/>
                    <a:lumOff val="80000"/>
                  </a:srgbClr>
                </a:solidFill>
                <a:cs typeface="Arial" charset="0"/>
              </a:rPr>
              <a:t>galactosidase</a:t>
            </a:r>
            <a:r>
              <a:rPr lang="en-US" sz="3200" dirty="0">
                <a:solidFill>
                  <a:srgbClr val="1F497D">
                    <a:lumMod val="20000"/>
                    <a:lumOff val="80000"/>
                  </a:srgbClr>
                </a:solidFill>
                <a:cs typeface="Arial" charset="0"/>
              </a:rPr>
              <a:t> (</a:t>
            </a:r>
            <a:r>
              <a:rPr lang="en-US" sz="3200" i="1" dirty="0" err="1">
                <a:solidFill>
                  <a:srgbClr val="1F497D">
                    <a:lumMod val="20000"/>
                    <a:lumOff val="80000"/>
                  </a:srgbClr>
                </a:solidFill>
                <a:cs typeface="Arial" charset="0"/>
              </a:rPr>
              <a:t>lacZ</a:t>
            </a:r>
            <a:r>
              <a:rPr lang="en-US" sz="3200" dirty="0">
                <a:solidFill>
                  <a:srgbClr val="1F497D">
                    <a:lumMod val="20000"/>
                    <a:lumOff val="80000"/>
                  </a:srgbClr>
                </a:solidFill>
                <a:cs typeface="Arial" charset="0"/>
              </a:rPr>
              <a:t>)</a:t>
            </a:r>
          </a:p>
          <a:p>
            <a:pPr fontAlgn="base">
              <a:spcBef>
                <a:spcPct val="0"/>
              </a:spcBef>
              <a:spcAft>
                <a:spcPct val="0"/>
              </a:spcAft>
            </a:pPr>
            <a:r>
              <a:rPr lang="en-US" sz="3200" dirty="0">
                <a:solidFill>
                  <a:srgbClr val="1F497D">
                    <a:lumMod val="20000"/>
                    <a:lumOff val="80000"/>
                  </a:srgbClr>
                </a:solidFill>
                <a:latin typeface="Symbol" pitchFamily="18" charset="2"/>
                <a:cs typeface="Arial" charset="0"/>
              </a:rPr>
              <a:t>b</a:t>
            </a:r>
            <a:r>
              <a:rPr lang="en-US" sz="3200" dirty="0">
                <a:solidFill>
                  <a:srgbClr val="1F497D">
                    <a:lumMod val="20000"/>
                    <a:lumOff val="80000"/>
                  </a:srgbClr>
                </a:solidFill>
                <a:cs typeface="Arial" charset="0"/>
              </a:rPr>
              <a:t>-</a:t>
            </a:r>
            <a:r>
              <a:rPr lang="en-US" sz="3200" dirty="0" err="1">
                <a:solidFill>
                  <a:srgbClr val="1F497D">
                    <a:lumMod val="20000"/>
                    <a:lumOff val="80000"/>
                  </a:srgbClr>
                </a:solidFill>
                <a:cs typeface="Arial" charset="0"/>
              </a:rPr>
              <a:t>lactamase</a:t>
            </a:r>
            <a:r>
              <a:rPr lang="en-US" sz="3200" dirty="0">
                <a:solidFill>
                  <a:srgbClr val="1F497D">
                    <a:lumMod val="20000"/>
                    <a:lumOff val="80000"/>
                  </a:srgbClr>
                </a:solidFill>
                <a:cs typeface="Arial" charset="0"/>
              </a:rPr>
              <a:t> (</a:t>
            </a:r>
            <a:r>
              <a:rPr lang="en-US" sz="3200" i="1" dirty="0" err="1">
                <a:solidFill>
                  <a:srgbClr val="1F497D">
                    <a:lumMod val="20000"/>
                    <a:lumOff val="80000"/>
                  </a:srgbClr>
                </a:solidFill>
                <a:cs typeface="Arial" charset="0"/>
              </a:rPr>
              <a:t>bla</a:t>
            </a:r>
            <a:r>
              <a:rPr lang="en-US" sz="3200" dirty="0">
                <a:solidFill>
                  <a:srgbClr val="1F497D">
                    <a:lumMod val="20000"/>
                    <a:lumOff val="80000"/>
                  </a:srgbClr>
                </a:solidFill>
                <a:cs typeface="Arial" charset="0"/>
              </a:rPr>
              <a:t>)</a:t>
            </a:r>
          </a:p>
        </p:txBody>
      </p:sp>
      <p:pic>
        <p:nvPicPr>
          <p:cNvPr id="11" name="Picture 10" descr="phosphatase.png"/>
          <p:cNvPicPr>
            <a:picLocks noChangeAspect="1"/>
          </p:cNvPicPr>
          <p:nvPr/>
        </p:nvPicPr>
        <p:blipFill>
          <a:blip r:embed="rId3" cstate="print"/>
          <a:stretch>
            <a:fillRect/>
          </a:stretch>
        </p:blipFill>
        <p:spPr>
          <a:xfrm>
            <a:off x="1295400" y="3352800"/>
            <a:ext cx="2819048" cy="2857143"/>
          </a:xfrm>
          <a:prstGeom prst="rect">
            <a:avLst/>
          </a:prstGeom>
        </p:spPr>
      </p:pic>
      <p:sp>
        <p:nvSpPr>
          <p:cNvPr id="14" name="Rectangle 13"/>
          <p:cNvSpPr/>
          <p:nvPr/>
        </p:nvSpPr>
        <p:spPr>
          <a:xfrm>
            <a:off x="304800" y="1371600"/>
            <a:ext cx="3823291" cy="646331"/>
          </a:xfrm>
          <a:prstGeom prst="rect">
            <a:avLst/>
          </a:prstGeom>
        </p:spPr>
        <p:txBody>
          <a:bodyPr wrap="none">
            <a:spAutoFit/>
          </a:bodyPr>
          <a:lstStyle/>
          <a:p>
            <a:pPr fontAlgn="base">
              <a:spcBef>
                <a:spcPct val="0"/>
              </a:spcBef>
              <a:spcAft>
                <a:spcPct val="0"/>
              </a:spcAft>
            </a:pPr>
            <a:r>
              <a:rPr lang="en-US" sz="3600" dirty="0">
                <a:solidFill>
                  <a:srgbClr val="1F497D">
                    <a:lumMod val="20000"/>
                    <a:lumOff val="80000"/>
                  </a:srgbClr>
                </a:solidFill>
                <a:cs typeface="Arial" charset="0"/>
              </a:rPr>
              <a:t>Hydrolytic Enzymes</a:t>
            </a:r>
            <a:endParaRPr lang="en-US" dirty="0">
              <a:solidFill>
                <a:prstClr val="black"/>
              </a:solidFill>
              <a:latin typeface="Arial" charset="0"/>
              <a:cs typeface="Arial" charset="0"/>
            </a:endParaRPr>
          </a:p>
        </p:txBody>
      </p:sp>
      <p:sp>
        <p:nvSpPr>
          <p:cNvPr id="16" name="Rectangle 15"/>
          <p:cNvSpPr/>
          <p:nvPr/>
        </p:nvSpPr>
        <p:spPr>
          <a:xfrm>
            <a:off x="4800600" y="2514600"/>
            <a:ext cx="4343400" cy="2062103"/>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Alkaline </a:t>
            </a:r>
            <a:r>
              <a:rPr lang="en-US" sz="3200" dirty="0" err="1">
                <a:solidFill>
                  <a:srgbClr val="1F497D">
                    <a:lumMod val="20000"/>
                    <a:lumOff val="80000"/>
                  </a:srgbClr>
                </a:solidFill>
                <a:cs typeface="Arial" charset="0"/>
              </a:rPr>
              <a:t>Phosphatase</a:t>
            </a:r>
            <a:endParaRPr lang="en-US" sz="32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Encoded by </a:t>
            </a:r>
            <a:r>
              <a:rPr lang="en-US" sz="2400" i="1" dirty="0" err="1">
                <a:solidFill>
                  <a:srgbClr val="1F497D">
                    <a:lumMod val="20000"/>
                    <a:lumOff val="80000"/>
                  </a:srgbClr>
                </a:solidFill>
                <a:cs typeface="Arial" charset="0"/>
              </a:rPr>
              <a:t>phoA</a:t>
            </a:r>
            <a:endParaRPr lang="en-US" sz="2400" i="1"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Not functional in cytoplasm</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Used as a probe for localization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Selectable Markers</a:t>
            </a:r>
          </a:p>
        </p:txBody>
      </p:sp>
      <p:sp>
        <p:nvSpPr>
          <p:cNvPr id="9" name="Rectangle 8"/>
          <p:cNvSpPr/>
          <p:nvPr/>
        </p:nvSpPr>
        <p:spPr>
          <a:xfrm>
            <a:off x="533400" y="1752600"/>
            <a:ext cx="4343400" cy="3539430"/>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Antibiotic Resistance to:</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Ampicillin</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Chloramphenicol</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Kanamycin</a:t>
            </a: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Gentamycin</a:t>
            </a: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Hygromycin</a:t>
            </a: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Puromycin</a:t>
            </a: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Vancomycin</a:t>
            </a:r>
            <a:endParaRPr lang="en-US" sz="2400" dirty="0">
              <a:solidFill>
                <a:srgbClr val="1F497D">
                  <a:lumMod val="20000"/>
                  <a:lumOff val="80000"/>
                </a:srgbClr>
              </a:solidFill>
              <a:cs typeface="Arial" charset="0"/>
            </a:endParaRPr>
          </a:p>
          <a:p>
            <a:pPr marL="457200" indent="-457200" fontAlgn="base">
              <a:spcBef>
                <a:spcPct val="0"/>
              </a:spcBef>
              <a:spcAft>
                <a:spcPct val="0"/>
              </a:spcAft>
            </a:pPr>
            <a:endParaRPr lang="en-US" sz="2400" dirty="0">
              <a:solidFill>
                <a:srgbClr val="1F497D">
                  <a:lumMod val="20000"/>
                  <a:lumOff val="80000"/>
                </a:srgbClr>
              </a:solidFill>
              <a:cs typeface="Arial" charset="0"/>
            </a:endParaRPr>
          </a:p>
        </p:txBody>
      </p:sp>
      <p:sp>
        <p:nvSpPr>
          <p:cNvPr id="10" name="Rectangle 9"/>
          <p:cNvSpPr/>
          <p:nvPr/>
        </p:nvSpPr>
        <p:spPr>
          <a:xfrm>
            <a:off x="4953000" y="1600200"/>
            <a:ext cx="3429000" cy="1323439"/>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Toxic Genes:</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Barnase</a:t>
            </a:r>
            <a:endParaRPr lang="en-US" sz="2400" dirty="0">
              <a:solidFill>
                <a:srgbClr val="1F497D">
                  <a:lumMod val="20000"/>
                  <a:lumOff val="80000"/>
                </a:srgbClr>
              </a:solidFill>
              <a:cs typeface="Arial" charset="0"/>
            </a:endParaRPr>
          </a:p>
          <a:p>
            <a:pPr marL="457200" indent="-457200" fontAlgn="base">
              <a:spcBef>
                <a:spcPct val="0"/>
              </a:spcBef>
              <a:spcAft>
                <a:spcPct val="0"/>
              </a:spcAft>
              <a:buFont typeface="Wingdings" pitchFamily="2" charset="2"/>
              <a:buChar char="§"/>
            </a:pPr>
            <a:r>
              <a:rPr lang="en-US" sz="2400" dirty="0" err="1" smtClean="0">
                <a:solidFill>
                  <a:srgbClr val="1F497D">
                    <a:lumMod val="20000"/>
                    <a:lumOff val="80000"/>
                  </a:srgbClr>
                </a:solidFill>
                <a:cs typeface="Arial" charset="0"/>
              </a:rPr>
              <a:t>CcdB</a:t>
            </a:r>
            <a:endParaRPr lang="en-US" sz="2400" dirty="0" smtClean="0">
              <a:solidFill>
                <a:srgbClr val="1F497D">
                  <a:lumMod val="20000"/>
                  <a:lumOff val="80000"/>
                </a:srgbClr>
              </a:solidFill>
              <a:cs typeface="Arial" charset="0"/>
            </a:endParaRPr>
          </a:p>
        </p:txBody>
      </p:sp>
      <p:sp>
        <p:nvSpPr>
          <p:cNvPr id="12" name="Rectangle 11"/>
          <p:cNvSpPr/>
          <p:nvPr/>
        </p:nvSpPr>
        <p:spPr>
          <a:xfrm>
            <a:off x="4953000" y="3717429"/>
            <a:ext cx="3429000" cy="1692771"/>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Conditional Lethal:</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NfsA</a:t>
            </a:r>
            <a:r>
              <a:rPr lang="en-US" sz="2400" dirty="0">
                <a:solidFill>
                  <a:srgbClr val="1F497D">
                    <a:lumMod val="20000"/>
                    <a:lumOff val="80000"/>
                  </a:srgbClr>
                </a:solidFill>
                <a:cs typeface="Arial" charset="0"/>
              </a:rPr>
              <a:t> (</a:t>
            </a:r>
            <a:r>
              <a:rPr lang="en-US" sz="2400" dirty="0" err="1">
                <a:solidFill>
                  <a:srgbClr val="1F497D">
                    <a:lumMod val="20000"/>
                    <a:lumOff val="80000"/>
                  </a:srgbClr>
                </a:solidFill>
                <a:cs typeface="Arial" charset="0"/>
              </a:rPr>
              <a:t>nitrofurazone</a:t>
            </a:r>
            <a:r>
              <a:rPr lang="en-US" sz="2400" dirty="0">
                <a:solidFill>
                  <a:srgbClr val="1F497D">
                    <a:lumMod val="20000"/>
                    <a:lumOff val="80000"/>
                  </a:srgbClr>
                </a:solidFill>
                <a:cs typeface="Arial" charset="0"/>
              </a:rPr>
              <a:t>)</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Upp</a:t>
            </a:r>
            <a:r>
              <a:rPr lang="en-US" sz="2400" dirty="0">
                <a:solidFill>
                  <a:srgbClr val="1F497D">
                    <a:lumMod val="20000"/>
                    <a:lumOff val="80000"/>
                  </a:srgbClr>
                </a:solidFill>
                <a:cs typeface="Arial" charset="0"/>
              </a:rPr>
              <a:t> (5-fluorouracil)</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SacB</a:t>
            </a:r>
            <a:r>
              <a:rPr lang="en-US" sz="2400" dirty="0">
                <a:solidFill>
                  <a:srgbClr val="1F497D">
                    <a:lumMod val="20000"/>
                    <a:lumOff val="80000"/>
                  </a:srgbClr>
                </a:solidFill>
                <a:cs typeface="Arial" charset="0"/>
              </a:rPr>
              <a:t> (sucrose)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Transcription Factors</a:t>
            </a:r>
          </a:p>
        </p:txBody>
      </p:sp>
      <p:sp>
        <p:nvSpPr>
          <p:cNvPr id="8" name="Rectangle 7"/>
          <p:cNvSpPr/>
          <p:nvPr/>
        </p:nvSpPr>
        <p:spPr>
          <a:xfrm>
            <a:off x="533400" y="1371600"/>
            <a:ext cx="5105400" cy="2800767"/>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Global Transcription Factors:</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HNS</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IHF</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CAP (</a:t>
            </a:r>
            <a:r>
              <a:rPr lang="en-US" sz="2400" dirty="0" err="1">
                <a:solidFill>
                  <a:srgbClr val="1F497D">
                    <a:lumMod val="20000"/>
                    <a:lumOff val="80000"/>
                  </a:srgbClr>
                </a:solidFill>
                <a:cs typeface="Arial" charset="0"/>
              </a:rPr>
              <a:t>catabolite</a:t>
            </a:r>
            <a:r>
              <a:rPr lang="en-US" sz="2400" dirty="0">
                <a:solidFill>
                  <a:srgbClr val="1F497D">
                    <a:lumMod val="20000"/>
                    <a:lumOff val="80000"/>
                  </a:srgbClr>
                </a:solidFill>
                <a:cs typeface="Arial" charset="0"/>
              </a:rPr>
              <a:t> repression)</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Fur (iron regulation)</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Histidine</a:t>
            </a:r>
            <a:r>
              <a:rPr lang="en-US" sz="2400" dirty="0">
                <a:solidFill>
                  <a:srgbClr val="1F497D">
                    <a:lumMod val="20000"/>
                    <a:lumOff val="80000"/>
                  </a:srgbClr>
                </a:solidFill>
                <a:cs typeface="Arial" charset="0"/>
              </a:rPr>
              <a:t> </a:t>
            </a:r>
            <a:r>
              <a:rPr lang="en-US" sz="2400" dirty="0" err="1">
                <a:solidFill>
                  <a:srgbClr val="1F497D">
                    <a:lumMod val="20000"/>
                    <a:lumOff val="80000"/>
                  </a:srgbClr>
                </a:solidFill>
                <a:cs typeface="Arial" charset="0"/>
              </a:rPr>
              <a:t>Kinase</a:t>
            </a:r>
            <a:r>
              <a:rPr lang="en-US" sz="2400" dirty="0">
                <a:solidFill>
                  <a:srgbClr val="1F497D">
                    <a:lumMod val="20000"/>
                    <a:lumOff val="80000"/>
                  </a:srgbClr>
                </a:solidFill>
                <a:cs typeface="Arial" charset="0"/>
              </a:rPr>
              <a:t> two-component systems</a:t>
            </a:r>
          </a:p>
        </p:txBody>
      </p:sp>
      <p:sp>
        <p:nvSpPr>
          <p:cNvPr id="11" name="Rectangle 10"/>
          <p:cNvSpPr/>
          <p:nvPr/>
        </p:nvSpPr>
        <p:spPr>
          <a:xfrm>
            <a:off x="3733800" y="4343400"/>
            <a:ext cx="5105400" cy="2062103"/>
          </a:xfrm>
          <a:prstGeom prst="rect">
            <a:avLst/>
          </a:prstGeom>
        </p:spPr>
        <p:txBody>
          <a:bodyPr wrap="square">
            <a:spAutoFit/>
          </a:bodyPr>
          <a:lstStyle/>
          <a:p>
            <a:pPr marL="457200" indent="-457200" fontAlgn="base">
              <a:spcBef>
                <a:spcPct val="0"/>
              </a:spcBef>
              <a:spcAft>
                <a:spcPct val="0"/>
              </a:spcAft>
            </a:pPr>
            <a:r>
              <a:rPr lang="en-US" sz="3200" dirty="0">
                <a:solidFill>
                  <a:srgbClr val="1F497D">
                    <a:lumMod val="20000"/>
                    <a:lumOff val="80000"/>
                  </a:srgbClr>
                </a:solidFill>
                <a:cs typeface="Arial" charset="0"/>
              </a:rPr>
              <a:t>Local Transcription Factors:</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LacI</a:t>
            </a:r>
            <a:r>
              <a:rPr lang="en-US" sz="2400" dirty="0">
                <a:solidFill>
                  <a:srgbClr val="1F497D">
                    <a:lumMod val="20000"/>
                    <a:lumOff val="80000"/>
                  </a:srgbClr>
                </a:solidFill>
                <a:cs typeface="Arial" charset="0"/>
              </a:rPr>
              <a:t> (lactose sensing)</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VirF</a:t>
            </a:r>
            <a:r>
              <a:rPr lang="en-US" sz="2400" dirty="0">
                <a:solidFill>
                  <a:srgbClr val="1F497D">
                    <a:lumMod val="20000"/>
                    <a:lumOff val="80000"/>
                  </a:srgbClr>
                </a:solidFill>
                <a:cs typeface="Arial" charset="0"/>
              </a:rPr>
              <a:t> (virulence-related)</a:t>
            </a:r>
          </a:p>
          <a:p>
            <a:pPr marL="457200" indent="-457200" fontAlgn="base">
              <a:spcBef>
                <a:spcPct val="0"/>
              </a:spcBef>
              <a:spcAft>
                <a:spcPct val="0"/>
              </a:spcAft>
              <a:buFont typeface="Wingdings" pitchFamily="2" charset="2"/>
              <a:buChar char="§"/>
            </a:pPr>
            <a:r>
              <a:rPr lang="en-US" sz="2400" dirty="0" err="1">
                <a:solidFill>
                  <a:srgbClr val="1F497D">
                    <a:lumMod val="20000"/>
                    <a:lumOff val="80000"/>
                  </a:srgbClr>
                </a:solidFill>
                <a:cs typeface="Arial" charset="0"/>
              </a:rPr>
              <a:t>NahR</a:t>
            </a:r>
            <a:r>
              <a:rPr lang="en-US" sz="2400" dirty="0">
                <a:solidFill>
                  <a:srgbClr val="1F497D">
                    <a:lumMod val="20000"/>
                    <a:lumOff val="80000"/>
                  </a:srgbClr>
                </a:solidFill>
                <a:cs typeface="Arial" charset="0"/>
              </a:rPr>
              <a:t> (</a:t>
            </a:r>
            <a:r>
              <a:rPr lang="en-US" sz="2400" dirty="0" err="1">
                <a:solidFill>
                  <a:srgbClr val="1F497D">
                    <a:lumMod val="20000"/>
                    <a:lumOff val="80000"/>
                  </a:srgbClr>
                </a:solidFill>
                <a:cs typeface="Arial" charset="0"/>
              </a:rPr>
              <a:t>salicylate</a:t>
            </a:r>
            <a:r>
              <a:rPr lang="en-US" sz="2400" dirty="0">
                <a:solidFill>
                  <a:srgbClr val="1F497D">
                    <a:lumMod val="20000"/>
                    <a:lumOff val="80000"/>
                  </a:srgbClr>
                </a:solidFill>
                <a:cs typeface="Arial" charset="0"/>
              </a:rPr>
              <a:t> sensing)</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AraC (</a:t>
            </a:r>
            <a:r>
              <a:rPr lang="en-US" sz="2400" dirty="0" err="1">
                <a:solidFill>
                  <a:srgbClr val="1F497D">
                    <a:lumMod val="20000"/>
                    <a:lumOff val="80000"/>
                  </a:srgbClr>
                </a:solidFill>
                <a:cs typeface="Arial" charset="0"/>
              </a:rPr>
              <a:t>arabinose</a:t>
            </a:r>
            <a:r>
              <a:rPr lang="en-US" sz="2400" dirty="0">
                <a:solidFill>
                  <a:srgbClr val="1F497D">
                    <a:lumMod val="20000"/>
                    <a:lumOff val="80000"/>
                  </a:srgbClr>
                </a:solidFill>
                <a:cs typeface="Arial" charset="0"/>
              </a:rPr>
              <a:t> sensing)</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22860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Example: </a:t>
            </a:r>
            <a:r>
              <a:rPr lang="en-US" sz="3600" dirty="0" err="1">
                <a:solidFill>
                  <a:srgbClr val="1F497D">
                    <a:lumMod val="20000"/>
                    <a:lumOff val="80000"/>
                  </a:srgbClr>
                </a:solidFill>
                <a:latin typeface="Rockwell Extra Bold" pitchFamily="18" charset="0"/>
                <a:cs typeface="Arial" pitchFamily="34" charset="0"/>
              </a:rPr>
              <a:t>Pbad</a:t>
            </a:r>
            <a:r>
              <a:rPr lang="en-US" sz="3600" dirty="0">
                <a:solidFill>
                  <a:srgbClr val="1F497D">
                    <a:lumMod val="20000"/>
                    <a:lumOff val="80000"/>
                  </a:srgbClr>
                </a:solidFill>
                <a:latin typeface="Rockwell Extra Bold" pitchFamily="18" charset="0"/>
                <a:cs typeface="Arial" pitchFamily="34" charset="0"/>
              </a:rPr>
              <a:t> Promoter</a:t>
            </a:r>
          </a:p>
        </p:txBody>
      </p:sp>
      <p:sp>
        <p:nvSpPr>
          <p:cNvPr id="5" name="TextBox 4"/>
          <p:cNvSpPr txBox="1"/>
          <p:nvPr/>
        </p:nvSpPr>
        <p:spPr>
          <a:xfrm>
            <a:off x="609600" y="990600"/>
            <a:ext cx="7162800" cy="1569660"/>
          </a:xfrm>
          <a:prstGeom prst="rect">
            <a:avLst/>
          </a:prstGeom>
          <a:noFill/>
        </p:spPr>
        <p:txBody>
          <a:bodyPr wrap="square" rtlCol="0">
            <a:spAutoFit/>
          </a:bodyPr>
          <a:lstStyle/>
          <a:p>
            <a:pPr fontAlgn="base">
              <a:spcBef>
                <a:spcPct val="0"/>
              </a:spcBef>
              <a:spcAft>
                <a:spcPct val="0"/>
              </a:spcAft>
            </a:pPr>
            <a:r>
              <a:rPr lang="en-US" sz="3200" dirty="0">
                <a:solidFill>
                  <a:srgbClr val="1F497D">
                    <a:lumMod val="20000"/>
                    <a:lumOff val="80000"/>
                  </a:srgbClr>
                </a:solidFill>
                <a:cs typeface="Arial" charset="0"/>
              </a:rPr>
              <a:t>Some TF’s are only activators </a:t>
            </a:r>
            <a:r>
              <a:rPr lang="en-US" sz="3200" dirty="0" smtClean="0">
                <a:solidFill>
                  <a:srgbClr val="1F497D">
                    <a:lumMod val="20000"/>
                    <a:lumOff val="80000"/>
                  </a:srgbClr>
                </a:solidFill>
                <a:cs typeface="Arial" charset="0"/>
              </a:rPr>
              <a:t>(CAP)</a:t>
            </a:r>
            <a:endParaRPr lang="en-US" sz="3200" dirty="0">
              <a:solidFill>
                <a:srgbClr val="1F497D">
                  <a:lumMod val="20000"/>
                  <a:lumOff val="80000"/>
                </a:srgbClr>
              </a:solidFill>
              <a:cs typeface="Arial" charset="0"/>
            </a:endParaRPr>
          </a:p>
          <a:p>
            <a:pPr fontAlgn="base">
              <a:spcBef>
                <a:spcPct val="0"/>
              </a:spcBef>
              <a:spcAft>
                <a:spcPct val="0"/>
              </a:spcAft>
            </a:pPr>
            <a:r>
              <a:rPr lang="en-US" sz="3200" dirty="0">
                <a:solidFill>
                  <a:srgbClr val="1F497D">
                    <a:lumMod val="20000"/>
                    <a:lumOff val="80000"/>
                  </a:srgbClr>
                </a:solidFill>
                <a:cs typeface="Arial" charset="0"/>
              </a:rPr>
              <a:t>Some are only repressors (</a:t>
            </a:r>
            <a:r>
              <a:rPr lang="en-US" sz="3200" dirty="0" err="1">
                <a:solidFill>
                  <a:srgbClr val="1F497D">
                    <a:lumMod val="20000"/>
                    <a:lumOff val="80000"/>
                  </a:srgbClr>
                </a:solidFill>
                <a:cs typeface="Arial" charset="0"/>
              </a:rPr>
              <a:t>LacI</a:t>
            </a:r>
            <a:r>
              <a:rPr lang="en-US" sz="3200" dirty="0">
                <a:solidFill>
                  <a:srgbClr val="1F497D">
                    <a:lumMod val="20000"/>
                    <a:lumOff val="80000"/>
                  </a:srgbClr>
                </a:solidFill>
                <a:cs typeface="Arial" charset="0"/>
              </a:rPr>
              <a:t>)</a:t>
            </a:r>
          </a:p>
          <a:p>
            <a:pPr fontAlgn="base">
              <a:spcBef>
                <a:spcPct val="0"/>
              </a:spcBef>
              <a:spcAft>
                <a:spcPct val="0"/>
              </a:spcAft>
            </a:pPr>
            <a:r>
              <a:rPr lang="en-US" sz="3200" dirty="0">
                <a:solidFill>
                  <a:srgbClr val="1F497D">
                    <a:lumMod val="20000"/>
                    <a:lumOff val="80000"/>
                  </a:srgbClr>
                </a:solidFill>
                <a:cs typeface="Arial" charset="0"/>
              </a:rPr>
              <a:t>Some can do either (AraC)</a:t>
            </a:r>
          </a:p>
        </p:txBody>
      </p:sp>
      <p:pic>
        <p:nvPicPr>
          <p:cNvPr id="100354" name="Picture 2"/>
          <p:cNvPicPr>
            <a:picLocks noChangeAspect="1" noChangeArrowheads="1"/>
          </p:cNvPicPr>
          <p:nvPr/>
        </p:nvPicPr>
        <p:blipFill>
          <a:blip r:embed="rId3" cstate="print"/>
          <a:srcRect/>
          <a:stretch>
            <a:fillRect/>
          </a:stretch>
        </p:blipFill>
        <p:spPr bwMode="auto">
          <a:xfrm>
            <a:off x="3276600" y="2652771"/>
            <a:ext cx="5638800" cy="3755897"/>
          </a:xfrm>
          <a:prstGeom prst="rect">
            <a:avLst/>
          </a:prstGeom>
          <a:noFill/>
          <a:ln w="9525">
            <a:solidFill>
              <a:schemeClr val="tx2">
                <a:lumMod val="20000"/>
                <a:lumOff val="80000"/>
              </a:schemeClr>
            </a:solidFill>
            <a:miter lim="800000"/>
            <a:headEnd/>
            <a:tailEnd/>
          </a:ln>
          <a:effectLst/>
        </p:spPr>
      </p:pic>
      <p:pic>
        <p:nvPicPr>
          <p:cNvPr id="100355" name="Picture 3"/>
          <p:cNvPicPr>
            <a:picLocks noChangeAspect="1" noChangeArrowheads="1"/>
          </p:cNvPicPr>
          <p:nvPr/>
        </p:nvPicPr>
        <p:blipFill>
          <a:blip r:embed="rId4" cstate="print"/>
          <a:srcRect/>
          <a:stretch>
            <a:fillRect/>
          </a:stretch>
        </p:blipFill>
        <p:spPr bwMode="auto">
          <a:xfrm>
            <a:off x="609600" y="2667000"/>
            <a:ext cx="2362692" cy="386849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2362200"/>
            <a:ext cx="7924800" cy="769441"/>
          </a:xfrm>
          <a:prstGeom prst="rect">
            <a:avLst/>
          </a:prstGeom>
        </p:spPr>
        <p:txBody>
          <a:bodyPr wrap="square">
            <a:spAutoFit/>
          </a:bodyPr>
          <a:lstStyle/>
          <a:p>
            <a:pPr fontAlgn="base">
              <a:spcBef>
                <a:spcPct val="0"/>
              </a:spcBef>
              <a:spcAft>
                <a:spcPct val="0"/>
              </a:spcAft>
            </a:pPr>
            <a:r>
              <a:rPr lang="en-US" sz="4400" dirty="0" smtClean="0">
                <a:solidFill>
                  <a:schemeClr val="bg1"/>
                </a:solidFill>
                <a:latin typeface="Rockwell Extra Bold" pitchFamily="18" charset="0"/>
                <a:cs typeface="Arial" pitchFamily="34" charset="0"/>
              </a:rPr>
              <a:t>RNA-Based Parts</a:t>
            </a:r>
            <a:endParaRPr lang="en-US" sz="4400" dirty="0">
              <a:solidFill>
                <a:schemeClr val="bg1"/>
              </a:solidFill>
              <a:latin typeface="Rockwell Extra Bold" pitchFamily="18" charset="0"/>
              <a:cs typeface="Arial" pitchFamily="34" charset="0"/>
            </a:endParaRPr>
          </a:p>
        </p:txBody>
      </p:sp>
      <p:sp>
        <p:nvSpPr>
          <p:cNvPr id="3" name="Rectangle 5"/>
          <p:cNvSpPr>
            <a:spLocks noChangeArrowheads="1"/>
          </p:cNvSpPr>
          <p:nvPr/>
        </p:nvSpPr>
        <p:spPr bwMode="auto">
          <a:xfrm>
            <a:off x="3124201" y="3512403"/>
            <a:ext cx="4724399" cy="1200329"/>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smtClean="0">
                <a:solidFill>
                  <a:schemeClr val="bg1"/>
                </a:solidFill>
                <a:cs typeface="Arial" charset="0"/>
              </a:rPr>
              <a:t>Parts that encode functional RNA molecules</a:t>
            </a:r>
          </a:p>
          <a:p>
            <a:pPr fontAlgn="base">
              <a:spcBef>
                <a:spcPct val="0"/>
              </a:spcBef>
              <a:spcAft>
                <a:spcPct val="0"/>
              </a:spcAft>
            </a:pPr>
            <a:r>
              <a:rPr lang="en-US" sz="2400" dirty="0" smtClean="0">
                <a:solidFill>
                  <a:schemeClr val="bg1"/>
                </a:solidFill>
                <a:cs typeface="Arial" charset="0"/>
              </a:rPr>
              <a:t>Parts encoding regions of mRNA</a:t>
            </a:r>
          </a:p>
        </p:txBody>
      </p:sp>
    </p:spTree>
    <p:extLst>
      <p:ext uri="{BB962C8B-B14F-4D97-AF65-F5344CB8AC3E}">
        <p14:creationId xmlns:p14="http://schemas.microsoft.com/office/powerpoint/2010/main" val="113013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Ribosome Binding Sites</a:t>
            </a:r>
          </a:p>
        </p:txBody>
      </p:sp>
      <p:pic>
        <p:nvPicPr>
          <p:cNvPr id="110594" name="Picture 2" descr="C:\Users\JCAnderson\Documents\Courses\SynBio Bootcamp\020509-Parts and Chassis\Shine-Delgarno.png"/>
          <p:cNvPicPr>
            <a:picLocks noChangeAspect="1" noChangeArrowheads="1"/>
          </p:cNvPicPr>
          <p:nvPr/>
        </p:nvPicPr>
        <p:blipFill>
          <a:blip r:embed="rId3" cstate="print"/>
          <a:srcRect/>
          <a:stretch>
            <a:fillRect/>
          </a:stretch>
        </p:blipFill>
        <p:spPr bwMode="auto">
          <a:xfrm>
            <a:off x="1600200" y="1219200"/>
            <a:ext cx="5638800" cy="2870251"/>
          </a:xfrm>
          <a:prstGeom prst="rect">
            <a:avLst/>
          </a:prstGeom>
          <a:noFill/>
        </p:spPr>
      </p:pic>
      <p:pic>
        <p:nvPicPr>
          <p:cNvPr id="110595" name="Picture 3" descr="C:\Users\JCAnderson\Documents\Courses\SynBio Bootcamp\020509-Parts and Chassis\Shine-Delgarno2.png"/>
          <p:cNvPicPr>
            <a:picLocks noChangeAspect="1" noChangeArrowheads="1"/>
          </p:cNvPicPr>
          <p:nvPr/>
        </p:nvPicPr>
        <p:blipFill>
          <a:blip r:embed="rId4" cstate="print"/>
          <a:srcRect/>
          <a:stretch>
            <a:fillRect/>
          </a:stretch>
        </p:blipFill>
        <p:spPr bwMode="auto">
          <a:xfrm>
            <a:off x="1066800" y="3581400"/>
            <a:ext cx="6553200" cy="306458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Active RNA Molecules</a:t>
            </a:r>
          </a:p>
        </p:txBody>
      </p:sp>
      <p:pic>
        <p:nvPicPr>
          <p:cNvPr id="111618" name="Picture 2" descr="C:\Users\JCAnderson\Documents\Courses\SynBio Bootcamp\020509-Parts and Chassis\Riboregulators.png"/>
          <p:cNvPicPr>
            <a:picLocks noChangeAspect="1" noChangeArrowheads="1"/>
          </p:cNvPicPr>
          <p:nvPr/>
        </p:nvPicPr>
        <p:blipFill>
          <a:blip r:embed="rId3" cstate="print"/>
          <a:srcRect/>
          <a:stretch>
            <a:fillRect/>
          </a:stretch>
        </p:blipFill>
        <p:spPr bwMode="auto">
          <a:xfrm>
            <a:off x="304800" y="1295400"/>
            <a:ext cx="5019770" cy="3352800"/>
          </a:xfrm>
          <a:prstGeom prst="rect">
            <a:avLst/>
          </a:prstGeom>
          <a:noFill/>
        </p:spPr>
      </p:pic>
      <p:pic>
        <p:nvPicPr>
          <p:cNvPr id="111619" name="Picture 3" descr="C:\Users\JCAnderson\Documents\Courses\SynBio Bootcamp\020509-Parts and Chassis\amber suppressor.png"/>
          <p:cNvPicPr>
            <a:picLocks noChangeAspect="1" noChangeArrowheads="1"/>
          </p:cNvPicPr>
          <p:nvPr/>
        </p:nvPicPr>
        <p:blipFill>
          <a:blip r:embed="rId4" cstate="print"/>
          <a:srcRect/>
          <a:stretch>
            <a:fillRect/>
          </a:stretch>
        </p:blipFill>
        <p:spPr bwMode="auto">
          <a:xfrm>
            <a:off x="5435600" y="1371600"/>
            <a:ext cx="3708400" cy="5130800"/>
          </a:xfrm>
          <a:prstGeom prst="rect">
            <a:avLst/>
          </a:prstGeom>
          <a:noFill/>
        </p:spPr>
      </p:pic>
      <p:sp>
        <p:nvSpPr>
          <p:cNvPr id="8" name="Rectangle 7"/>
          <p:cNvSpPr/>
          <p:nvPr/>
        </p:nvSpPr>
        <p:spPr>
          <a:xfrm>
            <a:off x="1219200" y="2819400"/>
            <a:ext cx="2620269" cy="584775"/>
          </a:xfrm>
          <a:prstGeom prst="rect">
            <a:avLst/>
          </a:prstGeom>
        </p:spPr>
        <p:txBody>
          <a:bodyPr wrap="none">
            <a:spAutoFit/>
          </a:bodyPr>
          <a:lstStyle/>
          <a:p>
            <a:pPr fontAlgn="base">
              <a:spcBef>
                <a:spcPct val="0"/>
              </a:spcBef>
              <a:spcAft>
                <a:spcPct val="0"/>
              </a:spcAft>
            </a:pPr>
            <a:r>
              <a:rPr lang="en-US" sz="3200" dirty="0" err="1">
                <a:solidFill>
                  <a:srgbClr val="1F497D">
                    <a:lumMod val="20000"/>
                    <a:lumOff val="80000"/>
                  </a:srgbClr>
                </a:solidFill>
                <a:cs typeface="Arial" charset="0"/>
              </a:rPr>
              <a:t>Riboregulators</a:t>
            </a:r>
            <a:endParaRPr lang="en-US" dirty="0">
              <a:solidFill>
                <a:prstClr val="black"/>
              </a:solidFill>
              <a:latin typeface="Arial" charset="0"/>
              <a:cs typeface="Arial" charset="0"/>
            </a:endParaRPr>
          </a:p>
        </p:txBody>
      </p:sp>
      <p:sp>
        <p:nvSpPr>
          <p:cNvPr id="9" name="Rectangle 8"/>
          <p:cNvSpPr/>
          <p:nvPr/>
        </p:nvSpPr>
        <p:spPr>
          <a:xfrm>
            <a:off x="3505200" y="5105400"/>
            <a:ext cx="3159263" cy="1077218"/>
          </a:xfrm>
          <a:prstGeom prst="rect">
            <a:avLst/>
          </a:prstGeom>
        </p:spPr>
        <p:txBody>
          <a:bodyPr wrap="none">
            <a:spAutoFit/>
          </a:bodyPr>
          <a:lstStyle/>
          <a:p>
            <a:pPr algn="r" fontAlgn="base">
              <a:spcBef>
                <a:spcPct val="0"/>
              </a:spcBef>
              <a:spcAft>
                <a:spcPct val="0"/>
              </a:spcAft>
            </a:pPr>
            <a:r>
              <a:rPr lang="en-US" sz="3200" dirty="0" err="1">
                <a:solidFill>
                  <a:srgbClr val="1F497D">
                    <a:lumMod val="20000"/>
                    <a:lumOff val="80000"/>
                  </a:srgbClr>
                </a:solidFill>
                <a:cs typeface="Arial" charset="0"/>
              </a:rPr>
              <a:t>tRNAs</a:t>
            </a:r>
            <a:endParaRPr lang="en-US" sz="3200" dirty="0">
              <a:solidFill>
                <a:srgbClr val="1F497D">
                  <a:lumMod val="20000"/>
                  <a:lumOff val="80000"/>
                </a:srgbClr>
              </a:solidFill>
              <a:cs typeface="Arial" charset="0"/>
            </a:endParaRPr>
          </a:p>
          <a:p>
            <a:pPr algn="r" fontAlgn="base">
              <a:spcBef>
                <a:spcPct val="0"/>
              </a:spcBef>
              <a:spcAft>
                <a:spcPct val="0"/>
              </a:spcAft>
            </a:pPr>
            <a:r>
              <a:rPr lang="en-US" sz="3200" dirty="0">
                <a:solidFill>
                  <a:srgbClr val="1F497D">
                    <a:lumMod val="20000"/>
                    <a:lumOff val="80000"/>
                  </a:srgbClr>
                </a:solidFill>
                <a:cs typeface="Arial" charset="0"/>
              </a:rPr>
              <a:t>Suppressor </a:t>
            </a:r>
            <a:r>
              <a:rPr lang="en-US" sz="3200" dirty="0" err="1">
                <a:solidFill>
                  <a:srgbClr val="1F497D">
                    <a:lumMod val="20000"/>
                    <a:lumOff val="80000"/>
                  </a:srgbClr>
                </a:solidFill>
                <a:cs typeface="Arial" charset="0"/>
              </a:rPr>
              <a:t>tRNAs</a:t>
            </a:r>
            <a:endParaRPr lang="en-US" dirty="0">
              <a:solidFill>
                <a:prstClr val="black"/>
              </a:solidFill>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pic>
        <p:nvPicPr>
          <p:cNvPr id="37893" name="Picture 5" descr="C:\Users\JCAnderson\Documents\Courses\SynBio Bootcamp\020509-Parts and Chassis\central dogma1.png"/>
          <p:cNvPicPr>
            <a:picLocks noChangeAspect="1" noChangeArrowheads="1"/>
          </p:cNvPicPr>
          <p:nvPr/>
        </p:nvPicPr>
        <p:blipFill>
          <a:blip r:embed="rId4" cstate="print"/>
          <a:srcRect/>
          <a:stretch>
            <a:fillRect/>
          </a:stretch>
        </p:blipFill>
        <p:spPr bwMode="auto">
          <a:xfrm>
            <a:off x="1592103" y="1042987"/>
            <a:ext cx="5799297" cy="4076224"/>
          </a:xfrm>
          <a:prstGeom prst="rect">
            <a:avLst/>
          </a:prstGeom>
          <a:noFill/>
        </p:spPr>
      </p:pic>
      <p:sp>
        <p:nvSpPr>
          <p:cNvPr id="6" name="TextBox 4"/>
          <p:cNvSpPr txBox="1">
            <a:spLocks noChangeArrowheads="1"/>
          </p:cNvSpPr>
          <p:nvPr/>
        </p:nvSpPr>
        <p:spPr bwMode="auto">
          <a:xfrm>
            <a:off x="381000" y="1600200"/>
            <a:ext cx="2590800" cy="46166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2400" dirty="0">
                <a:solidFill>
                  <a:srgbClr val="FFFF00"/>
                </a:solidFill>
                <a:latin typeface="Rockwell Extra Bold" pitchFamily="18" charset="0"/>
                <a:cs typeface="Arial" pitchFamily="34" charset="0"/>
              </a:rPr>
              <a:t>Metabolites</a:t>
            </a:r>
          </a:p>
        </p:txBody>
      </p:sp>
      <p:sp>
        <p:nvSpPr>
          <p:cNvPr id="8" name="TextBox 4"/>
          <p:cNvSpPr txBox="1">
            <a:spLocks noChangeArrowheads="1"/>
          </p:cNvSpPr>
          <p:nvPr/>
        </p:nvSpPr>
        <p:spPr bwMode="auto">
          <a:xfrm>
            <a:off x="5943600" y="1524000"/>
            <a:ext cx="2590800" cy="461665"/>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a:solidFill>
                  <a:srgbClr val="FFFF00"/>
                </a:solidFill>
                <a:latin typeface="Rockwell Extra Bold" pitchFamily="18" charset="0"/>
                <a:cs typeface="Arial" pitchFamily="34" charset="0"/>
              </a:rPr>
              <a:t>Protein</a:t>
            </a:r>
          </a:p>
        </p:txBody>
      </p:sp>
      <p:sp>
        <p:nvSpPr>
          <p:cNvPr id="9" name="TextBox 4"/>
          <p:cNvSpPr txBox="1">
            <a:spLocks noChangeArrowheads="1"/>
          </p:cNvSpPr>
          <p:nvPr/>
        </p:nvSpPr>
        <p:spPr bwMode="auto">
          <a:xfrm>
            <a:off x="6934200" y="3653135"/>
            <a:ext cx="1981200" cy="461665"/>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a:solidFill>
                  <a:srgbClr val="FFFF00"/>
                </a:solidFill>
                <a:latin typeface="Rockwell Extra Bold" pitchFamily="18" charset="0"/>
                <a:cs typeface="Arial" pitchFamily="34" charset="0"/>
              </a:rPr>
              <a:t>RNA</a:t>
            </a:r>
          </a:p>
        </p:txBody>
      </p:sp>
      <p:sp>
        <p:nvSpPr>
          <p:cNvPr id="10" name="TextBox 4"/>
          <p:cNvSpPr txBox="1">
            <a:spLocks noChangeArrowheads="1"/>
          </p:cNvSpPr>
          <p:nvPr/>
        </p:nvSpPr>
        <p:spPr bwMode="auto">
          <a:xfrm>
            <a:off x="6934200" y="5558135"/>
            <a:ext cx="1981200" cy="461665"/>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a:solidFill>
                  <a:srgbClr val="FFFF00"/>
                </a:solidFill>
                <a:latin typeface="Rockwell Extra Bold" pitchFamily="18" charset="0"/>
                <a:cs typeface="Arial" pitchFamily="34" charset="0"/>
              </a:rPr>
              <a:t>DNA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Small Molecule-Binding RNAs</a:t>
            </a:r>
          </a:p>
        </p:txBody>
      </p:sp>
      <p:sp>
        <p:nvSpPr>
          <p:cNvPr id="8" name="Rectangle 7"/>
          <p:cNvSpPr/>
          <p:nvPr/>
        </p:nvSpPr>
        <p:spPr>
          <a:xfrm>
            <a:off x="685800" y="5511225"/>
            <a:ext cx="3650423" cy="584775"/>
          </a:xfrm>
          <a:prstGeom prst="rect">
            <a:avLst/>
          </a:prstGeom>
        </p:spPr>
        <p:txBody>
          <a:bodyPr wrap="none">
            <a:spAutoFit/>
          </a:bodyPr>
          <a:lstStyle/>
          <a:p>
            <a:pPr fontAlgn="base">
              <a:spcBef>
                <a:spcPct val="0"/>
              </a:spcBef>
              <a:spcAft>
                <a:spcPct val="0"/>
              </a:spcAft>
            </a:pPr>
            <a:r>
              <a:rPr lang="en-US" sz="3200" dirty="0" err="1">
                <a:solidFill>
                  <a:srgbClr val="1F497D">
                    <a:lumMod val="20000"/>
                    <a:lumOff val="80000"/>
                  </a:srgbClr>
                </a:solidFill>
                <a:cs typeface="Arial" charset="0"/>
              </a:rPr>
              <a:t>Aptamers</a:t>
            </a:r>
            <a:r>
              <a:rPr lang="en-US" sz="3200" dirty="0">
                <a:solidFill>
                  <a:srgbClr val="1F497D">
                    <a:lumMod val="20000"/>
                    <a:lumOff val="80000"/>
                  </a:srgbClr>
                </a:solidFill>
                <a:cs typeface="Arial" charset="0"/>
              </a:rPr>
              <a:t> (synthetic)</a:t>
            </a:r>
            <a:endParaRPr lang="en-US" dirty="0">
              <a:solidFill>
                <a:prstClr val="black"/>
              </a:solidFill>
              <a:latin typeface="Arial" charset="0"/>
              <a:cs typeface="Arial" charset="0"/>
            </a:endParaRPr>
          </a:p>
        </p:txBody>
      </p:sp>
      <p:sp>
        <p:nvSpPr>
          <p:cNvPr id="9" name="Rectangle 8"/>
          <p:cNvSpPr/>
          <p:nvPr/>
        </p:nvSpPr>
        <p:spPr>
          <a:xfrm>
            <a:off x="5181600" y="5105400"/>
            <a:ext cx="3584699" cy="584775"/>
          </a:xfrm>
          <a:prstGeom prst="rect">
            <a:avLst/>
          </a:prstGeom>
        </p:spPr>
        <p:txBody>
          <a:bodyPr wrap="none">
            <a:spAutoFit/>
          </a:bodyPr>
          <a:lstStyle/>
          <a:p>
            <a:pPr algn="r" fontAlgn="base">
              <a:spcBef>
                <a:spcPct val="0"/>
              </a:spcBef>
              <a:spcAft>
                <a:spcPct val="0"/>
              </a:spcAft>
            </a:pPr>
            <a:r>
              <a:rPr lang="en-US" sz="3200" dirty="0" err="1">
                <a:solidFill>
                  <a:srgbClr val="1F497D">
                    <a:lumMod val="20000"/>
                    <a:lumOff val="80000"/>
                  </a:srgbClr>
                </a:solidFill>
                <a:cs typeface="Arial" charset="0"/>
              </a:rPr>
              <a:t>Riboswitch</a:t>
            </a:r>
            <a:r>
              <a:rPr lang="en-US" sz="3200" dirty="0">
                <a:solidFill>
                  <a:srgbClr val="1F497D">
                    <a:lumMod val="20000"/>
                    <a:lumOff val="80000"/>
                  </a:srgbClr>
                </a:solidFill>
                <a:cs typeface="Arial" charset="0"/>
              </a:rPr>
              <a:t> (Natural)</a:t>
            </a:r>
            <a:endParaRPr lang="en-US" dirty="0">
              <a:solidFill>
                <a:prstClr val="black"/>
              </a:solidFill>
              <a:latin typeface="Arial" charset="0"/>
              <a:cs typeface="Arial" charset="0"/>
            </a:endParaRPr>
          </a:p>
        </p:txBody>
      </p:sp>
      <p:pic>
        <p:nvPicPr>
          <p:cNvPr id="112643" name="Picture 3"/>
          <p:cNvPicPr>
            <a:picLocks noChangeAspect="1" noChangeArrowheads="1"/>
          </p:cNvPicPr>
          <p:nvPr/>
        </p:nvPicPr>
        <p:blipFill>
          <a:blip r:embed="rId3" cstate="print"/>
          <a:srcRect/>
          <a:stretch>
            <a:fillRect/>
          </a:stretch>
        </p:blipFill>
        <p:spPr bwMode="auto">
          <a:xfrm>
            <a:off x="228600" y="1219200"/>
            <a:ext cx="3886200" cy="4225112"/>
          </a:xfrm>
          <a:prstGeom prst="rect">
            <a:avLst/>
          </a:prstGeom>
          <a:noFill/>
          <a:ln w="9525">
            <a:noFill/>
            <a:miter lim="800000"/>
            <a:headEnd/>
            <a:tailEnd/>
          </a:ln>
          <a:effectLst/>
        </p:spPr>
      </p:pic>
      <p:pic>
        <p:nvPicPr>
          <p:cNvPr id="112644" name="Picture 4" descr="C:\Users\JCAnderson\Documents\Courses\SynBio Bootcamp\020509-Parts and Chassis\Riboswitch.png"/>
          <p:cNvPicPr>
            <a:picLocks noChangeAspect="1" noChangeArrowheads="1"/>
          </p:cNvPicPr>
          <p:nvPr/>
        </p:nvPicPr>
        <p:blipFill>
          <a:blip r:embed="rId4" cstate="print"/>
          <a:srcRect/>
          <a:stretch>
            <a:fillRect/>
          </a:stretch>
        </p:blipFill>
        <p:spPr bwMode="auto">
          <a:xfrm>
            <a:off x="4419600" y="2721973"/>
            <a:ext cx="4452937" cy="195978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990600"/>
            <a:ext cx="4495800" cy="58674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Short RNAs</a:t>
            </a:r>
          </a:p>
        </p:txBody>
      </p:sp>
      <p:pic>
        <p:nvPicPr>
          <p:cNvPr id="113666" name="Picture 2" descr="C:\Users\JCAnderson\Documents\Courses\SynBio Bootcamp\020509-Parts and Chassis\rnaI.png"/>
          <p:cNvPicPr>
            <a:picLocks noChangeAspect="1" noChangeArrowheads="1"/>
          </p:cNvPicPr>
          <p:nvPr/>
        </p:nvPicPr>
        <p:blipFill>
          <a:blip r:embed="rId3" cstate="print"/>
          <a:srcRect/>
          <a:stretch>
            <a:fillRect/>
          </a:stretch>
        </p:blipFill>
        <p:spPr bwMode="auto">
          <a:xfrm>
            <a:off x="838200" y="1066800"/>
            <a:ext cx="4035021" cy="5099050"/>
          </a:xfrm>
          <a:prstGeom prst="rect">
            <a:avLst/>
          </a:prstGeom>
          <a:noFill/>
        </p:spPr>
      </p:pic>
      <p:sp>
        <p:nvSpPr>
          <p:cNvPr id="10" name="TextBox 9"/>
          <p:cNvSpPr txBox="1"/>
          <p:nvPr/>
        </p:nvSpPr>
        <p:spPr>
          <a:xfrm>
            <a:off x="609600" y="6248400"/>
            <a:ext cx="4343400" cy="461665"/>
          </a:xfrm>
          <a:prstGeom prst="rect">
            <a:avLst/>
          </a:prstGeom>
          <a:noFill/>
        </p:spPr>
        <p:txBody>
          <a:bodyPr wrap="square" rtlCol="0">
            <a:spAutoFit/>
          </a:bodyPr>
          <a:lstStyle/>
          <a:p>
            <a:pPr fontAlgn="base">
              <a:spcBef>
                <a:spcPct val="0"/>
              </a:spcBef>
              <a:spcAft>
                <a:spcPct val="0"/>
              </a:spcAft>
            </a:pPr>
            <a:r>
              <a:rPr lang="en-US" sz="2400" dirty="0" err="1">
                <a:solidFill>
                  <a:srgbClr val="1F497D">
                    <a:lumMod val="20000"/>
                    <a:lumOff val="80000"/>
                  </a:srgbClr>
                </a:solidFill>
                <a:cs typeface="Arial" charset="0"/>
              </a:rPr>
              <a:t>siRNA</a:t>
            </a:r>
            <a:r>
              <a:rPr lang="en-US" sz="2400" dirty="0">
                <a:solidFill>
                  <a:srgbClr val="1F497D">
                    <a:lumMod val="20000"/>
                    <a:lumOff val="80000"/>
                  </a:srgbClr>
                </a:solidFill>
                <a:cs typeface="Arial" charset="0"/>
              </a:rPr>
              <a:t>/</a:t>
            </a:r>
            <a:r>
              <a:rPr lang="en-US" sz="2400" dirty="0" err="1">
                <a:solidFill>
                  <a:srgbClr val="1F497D">
                    <a:lumMod val="20000"/>
                    <a:lumOff val="80000"/>
                  </a:srgbClr>
                </a:solidFill>
                <a:cs typeface="Arial" charset="0"/>
              </a:rPr>
              <a:t>miRNA</a:t>
            </a:r>
            <a:r>
              <a:rPr lang="en-US" sz="2400" dirty="0">
                <a:solidFill>
                  <a:srgbClr val="1F497D">
                    <a:lumMod val="20000"/>
                    <a:lumOff val="80000"/>
                  </a:srgbClr>
                </a:solidFill>
                <a:cs typeface="Arial" charset="0"/>
              </a:rPr>
              <a:t> </a:t>
            </a:r>
            <a:r>
              <a:rPr lang="en-US" sz="2400" dirty="0" err="1">
                <a:solidFill>
                  <a:srgbClr val="1F497D">
                    <a:lumMod val="20000"/>
                    <a:lumOff val="80000"/>
                  </a:srgbClr>
                </a:solidFill>
                <a:cs typeface="Arial" charset="0"/>
              </a:rPr>
              <a:t>Eukaryoties</a:t>
            </a:r>
            <a:r>
              <a:rPr lang="en-US" sz="2400" dirty="0">
                <a:solidFill>
                  <a:srgbClr val="1F497D">
                    <a:lumMod val="20000"/>
                    <a:lumOff val="80000"/>
                  </a:srgbClr>
                </a:solidFill>
                <a:cs typeface="Arial" charset="0"/>
              </a:rPr>
              <a:t> ONLY!</a:t>
            </a:r>
          </a:p>
        </p:txBody>
      </p:sp>
      <p:sp>
        <p:nvSpPr>
          <p:cNvPr id="11" name="TextBox 10"/>
          <p:cNvSpPr txBox="1"/>
          <p:nvPr/>
        </p:nvSpPr>
        <p:spPr>
          <a:xfrm>
            <a:off x="5410200" y="2240340"/>
            <a:ext cx="3124200" cy="1569660"/>
          </a:xfrm>
          <a:prstGeom prst="rect">
            <a:avLst/>
          </a:prstGeom>
          <a:noFill/>
        </p:spPr>
        <p:txBody>
          <a:bodyPr wrap="square" rtlCol="0">
            <a:spAutoFit/>
          </a:bodyPr>
          <a:lstStyle/>
          <a:p>
            <a:pPr fontAlgn="base">
              <a:spcBef>
                <a:spcPct val="0"/>
              </a:spcBef>
              <a:spcAft>
                <a:spcPct val="0"/>
              </a:spcAft>
            </a:pPr>
            <a:r>
              <a:rPr lang="en-US" sz="3200" dirty="0" err="1">
                <a:solidFill>
                  <a:srgbClr val="1F497D">
                    <a:lumMod val="20000"/>
                    <a:lumOff val="80000"/>
                  </a:srgbClr>
                </a:solidFill>
                <a:cs typeface="Arial" charset="0"/>
              </a:rPr>
              <a:t>RhyB</a:t>
            </a:r>
            <a:r>
              <a:rPr lang="en-US" sz="3200" dirty="0">
                <a:solidFill>
                  <a:srgbClr val="1F497D">
                    <a:lumMod val="20000"/>
                    <a:lumOff val="80000"/>
                  </a:srgbClr>
                </a:solidFill>
                <a:cs typeface="Arial" charset="0"/>
              </a:rPr>
              <a:t> </a:t>
            </a:r>
          </a:p>
          <a:p>
            <a:pPr fontAlgn="base">
              <a:spcBef>
                <a:spcPct val="0"/>
              </a:spcBef>
              <a:spcAft>
                <a:spcPct val="0"/>
              </a:spcAft>
            </a:pPr>
            <a:r>
              <a:rPr lang="en-US" sz="3200" dirty="0">
                <a:solidFill>
                  <a:srgbClr val="1F497D">
                    <a:lumMod val="20000"/>
                    <a:lumOff val="80000"/>
                  </a:srgbClr>
                </a:solidFill>
                <a:cs typeface="Arial" charset="0"/>
              </a:rPr>
              <a:t>(Native </a:t>
            </a:r>
            <a:r>
              <a:rPr lang="en-US" sz="3200" i="1" dirty="0">
                <a:solidFill>
                  <a:srgbClr val="1F497D">
                    <a:lumMod val="20000"/>
                    <a:lumOff val="80000"/>
                  </a:srgbClr>
                </a:solidFill>
                <a:cs typeface="Arial" charset="0"/>
              </a:rPr>
              <a:t>E. coli </a:t>
            </a:r>
            <a:r>
              <a:rPr lang="en-US" sz="3200" dirty="0">
                <a:solidFill>
                  <a:srgbClr val="1F497D">
                    <a:lumMod val="20000"/>
                    <a:lumOff val="80000"/>
                  </a:srgbClr>
                </a:solidFill>
                <a:cs typeface="Arial" charset="0"/>
              </a:rPr>
              <a:t>antisense RNA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Terminators</a:t>
            </a:r>
          </a:p>
        </p:txBody>
      </p:sp>
      <p:sp>
        <p:nvSpPr>
          <p:cNvPr id="4" name="Rectangle 3"/>
          <p:cNvSpPr/>
          <p:nvPr/>
        </p:nvSpPr>
        <p:spPr>
          <a:xfrm>
            <a:off x="914400" y="1981200"/>
            <a:ext cx="7543800" cy="2308324"/>
          </a:xfrm>
          <a:prstGeom prst="rect">
            <a:avLst/>
          </a:prstGeom>
        </p:spPr>
        <p:txBody>
          <a:bodyPr wrap="square">
            <a:spAutoFit/>
          </a:bodyPr>
          <a:lstStyle/>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They terminate transcription</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Different ones </a:t>
            </a:r>
            <a:r>
              <a:rPr lang="en-US" sz="2400" i="1" dirty="0">
                <a:solidFill>
                  <a:srgbClr val="1F497D">
                    <a:lumMod val="20000"/>
                    <a:lumOff val="80000"/>
                  </a:srgbClr>
                </a:solidFill>
                <a:cs typeface="Arial" charset="0"/>
              </a:rPr>
              <a:t>may be</a:t>
            </a:r>
            <a:r>
              <a:rPr lang="en-US" sz="2400" dirty="0">
                <a:solidFill>
                  <a:srgbClr val="1F497D">
                    <a:lumMod val="20000"/>
                    <a:lumOff val="80000"/>
                  </a:srgbClr>
                </a:solidFill>
                <a:cs typeface="Arial" charset="0"/>
              </a:rPr>
              <a:t> more or less efficient</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There are distinct mechanisms, such as Rho-dependence/independence</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Like RBS’s, they probably have a secondary structure context dependence</a:t>
            </a:r>
          </a:p>
        </p:txBody>
      </p:sp>
    </p:spTree>
    <p:extLst>
      <p:ext uri="{BB962C8B-B14F-4D97-AF65-F5344CB8AC3E}">
        <p14:creationId xmlns:p14="http://schemas.microsoft.com/office/powerpoint/2010/main" val="3444415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2362200"/>
            <a:ext cx="7924800" cy="769441"/>
          </a:xfrm>
          <a:prstGeom prst="rect">
            <a:avLst/>
          </a:prstGeom>
        </p:spPr>
        <p:txBody>
          <a:bodyPr wrap="square">
            <a:spAutoFit/>
          </a:bodyPr>
          <a:lstStyle/>
          <a:p>
            <a:pPr fontAlgn="base">
              <a:spcBef>
                <a:spcPct val="0"/>
              </a:spcBef>
              <a:spcAft>
                <a:spcPct val="0"/>
              </a:spcAft>
            </a:pPr>
            <a:r>
              <a:rPr lang="en-US" sz="4400" dirty="0" smtClean="0">
                <a:solidFill>
                  <a:schemeClr val="bg1"/>
                </a:solidFill>
                <a:latin typeface="Rockwell Extra Bold" pitchFamily="18" charset="0"/>
                <a:cs typeface="Arial" pitchFamily="34" charset="0"/>
              </a:rPr>
              <a:t>DNA-Based Parts</a:t>
            </a:r>
            <a:endParaRPr lang="en-US" sz="4400" dirty="0">
              <a:solidFill>
                <a:schemeClr val="bg1"/>
              </a:solidFill>
              <a:latin typeface="Rockwell Extra Bold" pitchFamily="18" charset="0"/>
              <a:cs typeface="Arial" pitchFamily="34" charset="0"/>
            </a:endParaRPr>
          </a:p>
        </p:txBody>
      </p:sp>
      <p:sp>
        <p:nvSpPr>
          <p:cNvPr id="3" name="Rectangle 5"/>
          <p:cNvSpPr>
            <a:spLocks noChangeArrowheads="1"/>
          </p:cNvSpPr>
          <p:nvPr/>
        </p:nvSpPr>
        <p:spPr bwMode="auto">
          <a:xfrm>
            <a:off x="3124201" y="3512403"/>
            <a:ext cx="4724399" cy="830997"/>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smtClean="0">
                <a:solidFill>
                  <a:schemeClr val="bg1"/>
                </a:solidFill>
                <a:cs typeface="Arial" charset="0"/>
              </a:rPr>
              <a:t>Parts that encode functional DNA molecules</a:t>
            </a:r>
          </a:p>
        </p:txBody>
      </p:sp>
    </p:spTree>
    <p:extLst>
      <p:ext uri="{BB962C8B-B14F-4D97-AF65-F5344CB8AC3E}">
        <p14:creationId xmlns:p14="http://schemas.microsoft.com/office/powerpoint/2010/main" val="1096446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 y="990600"/>
            <a:ext cx="4648200" cy="2514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2" name="Rectangle 11"/>
          <p:cNvSpPr/>
          <p:nvPr/>
        </p:nvSpPr>
        <p:spPr>
          <a:xfrm>
            <a:off x="228600" y="3657600"/>
            <a:ext cx="8686800" cy="304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Rectangle 12"/>
          <p:cNvSpPr/>
          <p:nvPr/>
        </p:nvSpPr>
        <p:spPr>
          <a:xfrm>
            <a:off x="5029200" y="990600"/>
            <a:ext cx="3886200" cy="5715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7" name="TextBox 4"/>
          <p:cNvSpPr txBox="1">
            <a:spLocks noChangeArrowheads="1"/>
          </p:cNvSpPr>
          <p:nvPr/>
        </p:nvSpPr>
        <p:spPr bwMode="auto">
          <a:xfrm>
            <a:off x="0" y="268069"/>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Types of Promoters</a:t>
            </a:r>
          </a:p>
        </p:txBody>
      </p:sp>
      <p:sp>
        <p:nvSpPr>
          <p:cNvPr id="9" name="Rectangle 8"/>
          <p:cNvSpPr/>
          <p:nvPr/>
        </p:nvSpPr>
        <p:spPr>
          <a:xfrm>
            <a:off x="5181600" y="1066800"/>
            <a:ext cx="3810000" cy="3170099"/>
          </a:xfrm>
          <a:prstGeom prst="rect">
            <a:avLst/>
          </a:prstGeom>
        </p:spPr>
        <p:txBody>
          <a:bodyPr wrap="square">
            <a:spAutoFit/>
          </a:bodyPr>
          <a:lstStyle/>
          <a:p>
            <a:pPr fontAlgn="base">
              <a:spcBef>
                <a:spcPct val="0"/>
              </a:spcBef>
              <a:spcAft>
                <a:spcPct val="0"/>
              </a:spcAft>
            </a:pPr>
            <a:r>
              <a:rPr lang="en-US" sz="3200" dirty="0" smtClean="0">
                <a:solidFill>
                  <a:srgbClr val="4F81BD">
                    <a:lumMod val="75000"/>
                  </a:srgbClr>
                </a:solidFill>
                <a:cs typeface="Arial" charset="0"/>
              </a:rPr>
              <a:t>Inducible Promoters</a:t>
            </a:r>
            <a:endParaRPr lang="en-US" sz="3200" dirty="0">
              <a:solidFill>
                <a:srgbClr val="4F81BD">
                  <a:lumMod val="75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Pbad</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AraC</a:t>
            </a:r>
            <a:r>
              <a:rPr lang="en-US" sz="2400" dirty="0" smtClean="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smtClean="0">
                <a:solidFill>
                  <a:srgbClr val="1F497D">
                    <a:lumMod val="75000"/>
                  </a:srgbClr>
                </a:solidFill>
                <a:cs typeface="Arial" charset="0"/>
              </a:rPr>
              <a:t>Tet Promoter (</a:t>
            </a:r>
            <a:r>
              <a:rPr lang="en-US" sz="2400" dirty="0" err="1" smtClean="0">
                <a:solidFill>
                  <a:srgbClr val="1F497D">
                    <a:lumMod val="75000"/>
                  </a:srgbClr>
                </a:solidFill>
                <a:cs typeface="Arial" charset="0"/>
              </a:rPr>
              <a:t>TetR</a:t>
            </a:r>
            <a:r>
              <a:rPr lang="en-US" sz="2400" dirty="0" smtClean="0">
                <a:solidFill>
                  <a:srgbClr val="1F497D">
                    <a:lumMod val="75000"/>
                  </a:srgbClr>
                </a:solidFill>
                <a:cs typeface="Arial" charset="0"/>
              </a:rPr>
              <a:t>)</a:t>
            </a:r>
            <a:endParaRPr lang="en-US" sz="2400" dirty="0">
              <a:solidFill>
                <a:srgbClr val="1F497D">
                  <a:lumMod val="75000"/>
                </a:srgbClr>
              </a:solidFill>
              <a:cs typeface="Arial" charset="0"/>
            </a:endParaRP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Plac</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LacI</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Pllac</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LacI</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Ptac</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LacI</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Psal</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NahR</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err="1">
                <a:solidFill>
                  <a:srgbClr val="1F497D">
                    <a:lumMod val="75000"/>
                  </a:srgbClr>
                </a:solidFill>
                <a:cs typeface="Arial" charset="0"/>
              </a:rPr>
              <a:t>PluxI</a:t>
            </a:r>
            <a:r>
              <a:rPr lang="en-US" sz="2400" dirty="0">
                <a:solidFill>
                  <a:srgbClr val="1F497D">
                    <a:lumMod val="75000"/>
                  </a:srgbClr>
                </a:solidFill>
                <a:cs typeface="Arial" charset="0"/>
              </a:rPr>
              <a:t> Promoter (</a:t>
            </a:r>
            <a:r>
              <a:rPr lang="en-US" sz="2400" dirty="0" err="1">
                <a:solidFill>
                  <a:srgbClr val="1F497D">
                    <a:lumMod val="75000"/>
                  </a:srgbClr>
                </a:solidFill>
                <a:cs typeface="Arial" charset="0"/>
              </a:rPr>
              <a:t>LuxR</a:t>
            </a:r>
            <a:r>
              <a:rPr lang="en-US" sz="2400" dirty="0">
                <a:solidFill>
                  <a:srgbClr val="1F497D">
                    <a:lumMod val="75000"/>
                  </a:srgbClr>
                </a:solidFill>
                <a:cs typeface="Arial" charset="0"/>
              </a:rPr>
              <a:t>)</a:t>
            </a:r>
          </a:p>
        </p:txBody>
      </p:sp>
      <p:sp>
        <p:nvSpPr>
          <p:cNvPr id="10" name="Rectangle 9"/>
          <p:cNvSpPr/>
          <p:nvPr/>
        </p:nvSpPr>
        <p:spPr>
          <a:xfrm>
            <a:off x="457200" y="1066800"/>
            <a:ext cx="4191000" cy="584775"/>
          </a:xfrm>
          <a:prstGeom prst="rect">
            <a:avLst/>
          </a:prstGeom>
        </p:spPr>
        <p:txBody>
          <a:bodyPr wrap="square">
            <a:spAutoFit/>
          </a:bodyPr>
          <a:lstStyle/>
          <a:p>
            <a:pPr marL="457200" indent="-457200" algn="ctr" fontAlgn="base">
              <a:spcBef>
                <a:spcPct val="0"/>
              </a:spcBef>
              <a:spcAft>
                <a:spcPct val="0"/>
              </a:spcAft>
            </a:pPr>
            <a:r>
              <a:rPr lang="en-US" sz="3200" dirty="0">
                <a:solidFill>
                  <a:srgbClr val="1F497D">
                    <a:lumMod val="75000"/>
                  </a:srgbClr>
                </a:solidFill>
                <a:cs typeface="Arial" charset="0"/>
              </a:rPr>
              <a:t>Constitutive Promoters</a:t>
            </a:r>
          </a:p>
        </p:txBody>
      </p:sp>
      <p:pic>
        <p:nvPicPr>
          <p:cNvPr id="101378" name="Picture 2" descr="C:\Users\JCAnderson\Documents\Courses\SynBio Bootcamp\020509-Parts and Chassis\promoter 10 35.png"/>
          <p:cNvPicPr>
            <a:picLocks noChangeAspect="1" noChangeArrowheads="1"/>
          </p:cNvPicPr>
          <p:nvPr/>
        </p:nvPicPr>
        <p:blipFill>
          <a:blip r:embed="rId4" cstate="print"/>
          <a:srcRect/>
          <a:stretch>
            <a:fillRect/>
          </a:stretch>
        </p:blipFill>
        <p:spPr bwMode="auto">
          <a:xfrm>
            <a:off x="380999" y="1752600"/>
            <a:ext cx="4362939" cy="1600200"/>
          </a:xfrm>
          <a:prstGeom prst="rect">
            <a:avLst/>
          </a:prstGeom>
          <a:noFill/>
        </p:spPr>
      </p:pic>
      <p:sp>
        <p:nvSpPr>
          <p:cNvPr id="8" name="Rectangle 7"/>
          <p:cNvSpPr/>
          <p:nvPr/>
        </p:nvSpPr>
        <p:spPr>
          <a:xfrm>
            <a:off x="304800" y="3733801"/>
            <a:ext cx="4800600" cy="2062103"/>
          </a:xfrm>
          <a:prstGeom prst="rect">
            <a:avLst/>
          </a:prstGeom>
        </p:spPr>
        <p:txBody>
          <a:bodyPr wrap="square">
            <a:spAutoFit/>
          </a:bodyPr>
          <a:lstStyle/>
          <a:p>
            <a:pPr fontAlgn="base">
              <a:spcBef>
                <a:spcPct val="0"/>
              </a:spcBef>
              <a:spcAft>
                <a:spcPct val="0"/>
              </a:spcAft>
            </a:pPr>
            <a:r>
              <a:rPr lang="en-US" sz="3200" dirty="0">
                <a:solidFill>
                  <a:srgbClr val="4F81BD">
                    <a:lumMod val="75000"/>
                  </a:srgbClr>
                </a:solidFill>
                <a:cs typeface="Arial" charset="0"/>
              </a:rPr>
              <a:t>TF-dependent Promoters:</a:t>
            </a:r>
          </a:p>
          <a:p>
            <a:pPr marL="457200" indent="-457200" fontAlgn="base">
              <a:spcBef>
                <a:spcPct val="0"/>
              </a:spcBef>
              <a:spcAft>
                <a:spcPct val="0"/>
              </a:spcAft>
              <a:buFont typeface="Wingdings" pitchFamily="2" charset="2"/>
              <a:buChar char="§"/>
            </a:pPr>
            <a:r>
              <a:rPr lang="en-US" sz="2400" dirty="0">
                <a:solidFill>
                  <a:srgbClr val="1F497D">
                    <a:lumMod val="75000"/>
                  </a:srgbClr>
                </a:solidFill>
                <a:cs typeface="Arial" charset="0"/>
              </a:rPr>
              <a:t>T7 Promoter (T7 RNA Pol.)</a:t>
            </a:r>
          </a:p>
          <a:p>
            <a:pPr marL="457200" indent="-457200" fontAlgn="base">
              <a:spcBef>
                <a:spcPct val="0"/>
              </a:spcBef>
              <a:spcAft>
                <a:spcPct val="0"/>
              </a:spcAft>
              <a:buFont typeface="Wingdings" pitchFamily="2" charset="2"/>
              <a:buChar char="§"/>
            </a:pPr>
            <a:r>
              <a:rPr lang="en-US" sz="2400" dirty="0">
                <a:solidFill>
                  <a:srgbClr val="1F497D">
                    <a:lumMod val="75000"/>
                  </a:srgbClr>
                </a:solidFill>
                <a:cs typeface="Arial" charset="0"/>
              </a:rPr>
              <a:t>SP6 Promoter (SP6 Pol.)</a:t>
            </a:r>
          </a:p>
          <a:p>
            <a:pPr marL="457200" indent="-457200" fontAlgn="base">
              <a:spcBef>
                <a:spcPct val="0"/>
              </a:spcBef>
              <a:spcAft>
                <a:spcPct val="0"/>
              </a:spcAft>
              <a:buFont typeface="Wingdings" pitchFamily="2" charset="2"/>
              <a:buChar char="§"/>
            </a:pPr>
            <a:r>
              <a:rPr lang="en-US" sz="2400" i="1" dirty="0" err="1">
                <a:solidFill>
                  <a:srgbClr val="1F497D">
                    <a:lumMod val="75000"/>
                  </a:srgbClr>
                </a:solidFill>
                <a:cs typeface="Arial" charset="0"/>
              </a:rPr>
              <a:t>spoIIG</a:t>
            </a:r>
            <a:r>
              <a:rPr lang="en-US" sz="2400" dirty="0">
                <a:solidFill>
                  <a:srgbClr val="1F497D">
                    <a:lumMod val="75000"/>
                  </a:srgbClr>
                </a:solidFill>
                <a:cs typeface="Arial" charset="0"/>
              </a:rPr>
              <a:t> (Spo0A of </a:t>
            </a:r>
            <a:r>
              <a:rPr lang="en-US" sz="2400" i="1" dirty="0">
                <a:solidFill>
                  <a:srgbClr val="1F497D">
                    <a:lumMod val="75000"/>
                  </a:srgbClr>
                </a:solidFill>
                <a:cs typeface="Arial" charset="0"/>
              </a:rPr>
              <a:t>B. </a:t>
            </a:r>
            <a:r>
              <a:rPr lang="en-US" sz="2400" i="1" dirty="0" err="1">
                <a:solidFill>
                  <a:srgbClr val="1F497D">
                    <a:lumMod val="75000"/>
                  </a:srgbClr>
                </a:solidFill>
                <a:cs typeface="Arial" charset="0"/>
              </a:rPr>
              <a:t>subtilis</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dirty="0">
                <a:solidFill>
                  <a:srgbClr val="1F497D">
                    <a:lumMod val="75000"/>
                  </a:srgbClr>
                </a:solidFill>
                <a:cs typeface="Arial" charset="0"/>
              </a:rPr>
              <a:t>Zinc </a:t>
            </a:r>
            <a:r>
              <a:rPr lang="en-US" sz="2400" dirty="0" smtClean="0">
                <a:solidFill>
                  <a:srgbClr val="1F497D">
                    <a:lumMod val="75000"/>
                  </a:srgbClr>
                </a:solidFill>
                <a:cs typeface="Arial" charset="0"/>
              </a:rPr>
              <a:t>Fingers</a:t>
            </a:r>
            <a:endParaRPr lang="en-US" sz="2400" dirty="0">
              <a:solidFill>
                <a:srgbClr val="1F497D">
                  <a:lumMod val="75000"/>
                </a:srgbClr>
              </a:solidFill>
              <a:cs typeface="Arial" charset="0"/>
            </a:endParaRPr>
          </a:p>
        </p:txBody>
      </p:sp>
      <p:sp>
        <p:nvSpPr>
          <p:cNvPr id="11" name="Rectangle 10"/>
          <p:cNvSpPr/>
          <p:nvPr/>
        </p:nvSpPr>
        <p:spPr>
          <a:xfrm>
            <a:off x="5181600" y="4724400"/>
            <a:ext cx="4267200" cy="1692771"/>
          </a:xfrm>
          <a:prstGeom prst="rect">
            <a:avLst/>
          </a:prstGeom>
        </p:spPr>
        <p:txBody>
          <a:bodyPr wrap="square">
            <a:spAutoFit/>
          </a:bodyPr>
          <a:lstStyle/>
          <a:p>
            <a:pPr fontAlgn="base">
              <a:spcBef>
                <a:spcPct val="0"/>
              </a:spcBef>
              <a:spcAft>
                <a:spcPct val="0"/>
              </a:spcAft>
            </a:pPr>
            <a:r>
              <a:rPr lang="en-US" sz="3200" dirty="0">
                <a:solidFill>
                  <a:srgbClr val="4F81BD">
                    <a:lumMod val="75000"/>
                  </a:srgbClr>
                </a:solidFill>
                <a:cs typeface="Arial" charset="0"/>
              </a:rPr>
              <a:t>Environmental:</a:t>
            </a:r>
          </a:p>
          <a:p>
            <a:pPr marL="457200" indent="-457200" fontAlgn="base">
              <a:spcBef>
                <a:spcPct val="0"/>
              </a:spcBef>
              <a:spcAft>
                <a:spcPct val="0"/>
              </a:spcAft>
              <a:buFont typeface="Wingdings" pitchFamily="2" charset="2"/>
              <a:buChar char="§"/>
            </a:pPr>
            <a:r>
              <a:rPr lang="en-US" sz="2400" i="1" dirty="0" err="1">
                <a:solidFill>
                  <a:srgbClr val="1F497D">
                    <a:lumMod val="75000"/>
                  </a:srgbClr>
                </a:solidFill>
                <a:cs typeface="Arial" charset="0"/>
              </a:rPr>
              <a:t>fhuA</a:t>
            </a:r>
            <a:r>
              <a:rPr lang="en-US" sz="2400" dirty="0">
                <a:solidFill>
                  <a:srgbClr val="1F497D">
                    <a:lumMod val="75000"/>
                  </a:srgbClr>
                </a:solidFill>
                <a:cs typeface="Arial" charset="0"/>
              </a:rPr>
              <a:t> Promoter (iron)</a:t>
            </a:r>
          </a:p>
          <a:p>
            <a:pPr marL="457200" indent="-457200" fontAlgn="base">
              <a:spcBef>
                <a:spcPct val="0"/>
              </a:spcBef>
              <a:spcAft>
                <a:spcPct val="0"/>
              </a:spcAft>
              <a:buFont typeface="Wingdings" pitchFamily="2" charset="2"/>
              <a:buChar char="§"/>
            </a:pPr>
            <a:r>
              <a:rPr lang="en-US" sz="2400" i="1" dirty="0" err="1">
                <a:solidFill>
                  <a:srgbClr val="1F497D">
                    <a:lumMod val="75000"/>
                  </a:srgbClr>
                </a:solidFill>
                <a:cs typeface="Arial" charset="0"/>
              </a:rPr>
              <a:t>hdeA</a:t>
            </a:r>
            <a:r>
              <a:rPr lang="en-US" sz="2400" dirty="0">
                <a:solidFill>
                  <a:srgbClr val="1F497D">
                    <a:lumMod val="75000"/>
                  </a:srgbClr>
                </a:solidFill>
                <a:cs typeface="Arial" charset="0"/>
              </a:rPr>
              <a:t> Promoter (O</a:t>
            </a:r>
            <a:r>
              <a:rPr lang="en-US" dirty="0">
                <a:solidFill>
                  <a:srgbClr val="1F497D">
                    <a:lumMod val="75000"/>
                  </a:srgbClr>
                </a:solidFill>
                <a:cs typeface="Arial" charset="0"/>
              </a:rPr>
              <a:t>2</a:t>
            </a:r>
            <a:r>
              <a:rPr lang="en-US" sz="2400" dirty="0">
                <a:solidFill>
                  <a:srgbClr val="1F497D">
                    <a:lumMod val="75000"/>
                  </a:srgbClr>
                </a:solidFill>
                <a:cs typeface="Arial" charset="0"/>
              </a:rPr>
              <a:t>)</a:t>
            </a:r>
          </a:p>
          <a:p>
            <a:pPr marL="457200" indent="-457200" fontAlgn="base">
              <a:spcBef>
                <a:spcPct val="0"/>
              </a:spcBef>
              <a:spcAft>
                <a:spcPct val="0"/>
              </a:spcAft>
              <a:buFont typeface="Wingdings" pitchFamily="2" charset="2"/>
              <a:buChar char="§"/>
            </a:pPr>
            <a:r>
              <a:rPr lang="en-US" sz="2400" i="1" dirty="0" err="1">
                <a:solidFill>
                  <a:srgbClr val="1F497D">
                    <a:lumMod val="75000"/>
                  </a:srgbClr>
                </a:solidFill>
                <a:cs typeface="Arial" charset="0"/>
              </a:rPr>
              <a:t>katG</a:t>
            </a:r>
            <a:r>
              <a:rPr lang="en-US" sz="2400" dirty="0">
                <a:solidFill>
                  <a:srgbClr val="1F497D">
                    <a:lumMod val="75000"/>
                  </a:srgbClr>
                </a:solidFill>
                <a:cs typeface="Arial" charset="0"/>
              </a:rPr>
              <a:t> (stationary phase)</a:t>
            </a:r>
          </a:p>
        </p:txBody>
      </p:sp>
      <p:sp>
        <p:nvSpPr>
          <p:cNvPr id="15" name="Rectangle 14"/>
          <p:cNvSpPr/>
          <p:nvPr/>
        </p:nvSpPr>
        <p:spPr>
          <a:xfrm>
            <a:off x="762000" y="6172200"/>
            <a:ext cx="3940118" cy="584775"/>
          </a:xfrm>
          <a:prstGeom prst="rect">
            <a:avLst/>
          </a:prstGeom>
        </p:spPr>
        <p:txBody>
          <a:bodyPr wrap="none">
            <a:spAutoFit/>
          </a:bodyPr>
          <a:lstStyle/>
          <a:p>
            <a:pPr marL="457200" indent="-457200" fontAlgn="base">
              <a:spcBef>
                <a:spcPct val="0"/>
              </a:spcBef>
              <a:spcAft>
                <a:spcPct val="0"/>
              </a:spcAft>
            </a:pPr>
            <a:r>
              <a:rPr lang="en-US" sz="3200" dirty="0">
                <a:solidFill>
                  <a:srgbClr val="1F497D">
                    <a:lumMod val="75000"/>
                  </a:srgbClr>
                </a:solidFill>
                <a:cs typeface="Arial" charset="0"/>
              </a:rPr>
              <a:t>Conditional Promoters</a:t>
            </a:r>
          </a:p>
        </p:txBody>
      </p:sp>
    </p:spTree>
    <p:custDataLst>
      <p:tags r:id="rId1"/>
    </p:custDataLst>
    <p:extLst>
      <p:ext uri="{BB962C8B-B14F-4D97-AF65-F5344CB8AC3E}">
        <p14:creationId xmlns:p14="http://schemas.microsoft.com/office/powerpoint/2010/main" val="1918700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p:bldP spid="8" grpId="0"/>
      <p:bldP spid="11"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err="1">
                <a:solidFill>
                  <a:srgbClr val="1F497D">
                    <a:lumMod val="20000"/>
                    <a:lumOff val="80000"/>
                  </a:srgbClr>
                </a:solidFill>
                <a:latin typeface="Rockwell Extra Bold" pitchFamily="18" charset="0"/>
                <a:cs typeface="Arial" pitchFamily="34" charset="0"/>
              </a:rPr>
              <a:t>Cis</a:t>
            </a:r>
            <a:r>
              <a:rPr lang="en-US" sz="3600" dirty="0">
                <a:solidFill>
                  <a:srgbClr val="1F497D">
                    <a:lumMod val="20000"/>
                    <a:lumOff val="80000"/>
                  </a:srgbClr>
                </a:solidFill>
                <a:latin typeface="Rockwell Extra Bold" pitchFamily="18" charset="0"/>
                <a:cs typeface="Arial" pitchFamily="34" charset="0"/>
              </a:rPr>
              <a:t> Elements:  Origins</a:t>
            </a:r>
          </a:p>
        </p:txBody>
      </p:sp>
      <p:sp>
        <p:nvSpPr>
          <p:cNvPr id="11" name="TextBox 10"/>
          <p:cNvSpPr txBox="1"/>
          <p:nvPr/>
        </p:nvSpPr>
        <p:spPr>
          <a:xfrm>
            <a:off x="762000" y="1295400"/>
            <a:ext cx="7924800" cy="4339650"/>
          </a:xfrm>
          <a:prstGeom prst="rect">
            <a:avLst/>
          </a:prstGeom>
          <a:noFill/>
        </p:spPr>
        <p:txBody>
          <a:bodyPr wrap="square" rtlCol="0">
            <a:spAutoFit/>
          </a:bodyPr>
          <a:lstStyle/>
          <a:p>
            <a:pPr fontAlgn="base">
              <a:spcBef>
                <a:spcPct val="0"/>
              </a:spcBef>
              <a:spcAft>
                <a:spcPct val="0"/>
              </a:spcAft>
            </a:pPr>
            <a:r>
              <a:rPr lang="en-US" sz="3600" dirty="0">
                <a:solidFill>
                  <a:srgbClr val="1F497D">
                    <a:lumMod val="20000"/>
                    <a:lumOff val="80000"/>
                  </a:srgbClr>
                </a:solidFill>
                <a:cs typeface="Arial" charset="0"/>
              </a:rPr>
              <a:t>of Replication</a:t>
            </a:r>
          </a:p>
          <a:p>
            <a:pPr fontAlgn="base">
              <a:spcBef>
                <a:spcPct val="0"/>
              </a:spcBef>
              <a:spcAft>
                <a:spcPct val="0"/>
              </a:spcAft>
            </a:pPr>
            <a:r>
              <a:rPr lang="en-US" sz="2400" dirty="0">
                <a:solidFill>
                  <a:srgbClr val="1F497D">
                    <a:lumMod val="20000"/>
                    <a:lumOff val="80000"/>
                  </a:srgbClr>
                </a:solidFill>
                <a:cs typeface="Arial" charset="0"/>
              </a:rPr>
              <a:t>  colE1, p15A, F plasmid, R6K</a:t>
            </a:r>
          </a:p>
          <a:p>
            <a:pPr fontAlgn="base">
              <a:spcBef>
                <a:spcPct val="0"/>
              </a:spcBef>
              <a:spcAft>
                <a:spcPct val="0"/>
              </a:spcAft>
            </a:pPr>
            <a:r>
              <a:rPr lang="en-US" sz="2400" dirty="0">
                <a:solidFill>
                  <a:srgbClr val="1F497D">
                    <a:lumMod val="20000"/>
                    <a:lumOff val="80000"/>
                  </a:srgbClr>
                </a:solidFill>
                <a:cs typeface="Arial" charset="0"/>
              </a:rPr>
              <a:t>  Incompatibility Groups</a:t>
            </a:r>
          </a:p>
          <a:p>
            <a:pPr fontAlgn="base">
              <a:spcBef>
                <a:spcPct val="0"/>
              </a:spcBef>
              <a:spcAft>
                <a:spcPct val="0"/>
              </a:spcAft>
            </a:pPr>
            <a:r>
              <a:rPr lang="en-US" sz="2400" dirty="0">
                <a:solidFill>
                  <a:srgbClr val="1F497D">
                    <a:lumMod val="20000"/>
                    <a:lumOff val="80000"/>
                  </a:srgbClr>
                </a:solidFill>
                <a:cs typeface="Arial" charset="0"/>
              </a:rPr>
              <a:t>  See </a:t>
            </a:r>
            <a:r>
              <a:rPr lang="en-US" sz="2400" dirty="0">
                <a:solidFill>
                  <a:srgbClr val="C0504D">
                    <a:lumMod val="60000"/>
                    <a:lumOff val="40000"/>
                  </a:srgbClr>
                </a:solidFill>
                <a:cs typeface="Arial" charset="0"/>
              </a:rPr>
              <a:t>http://openwetware.org/wiki/Arking:JCAOligoTutorial8</a:t>
            </a:r>
            <a:endParaRPr lang="en-US" sz="3600" dirty="0">
              <a:solidFill>
                <a:srgbClr val="C0504D">
                  <a:lumMod val="60000"/>
                  <a:lumOff val="40000"/>
                </a:srgbClr>
              </a:solidFill>
              <a:cs typeface="Arial" charset="0"/>
            </a:endParaRPr>
          </a:p>
          <a:p>
            <a:pPr fontAlgn="base">
              <a:spcBef>
                <a:spcPct val="0"/>
              </a:spcBef>
              <a:spcAft>
                <a:spcPct val="0"/>
              </a:spcAft>
            </a:pPr>
            <a:r>
              <a:rPr lang="en-US" sz="3600" dirty="0">
                <a:solidFill>
                  <a:srgbClr val="1F497D">
                    <a:lumMod val="20000"/>
                    <a:lumOff val="80000"/>
                  </a:srgbClr>
                </a:solidFill>
                <a:cs typeface="Arial" charset="0"/>
              </a:rPr>
              <a:t>of Transfer</a:t>
            </a:r>
          </a:p>
          <a:p>
            <a:pPr fontAlgn="base">
              <a:spcBef>
                <a:spcPct val="0"/>
              </a:spcBef>
              <a:spcAft>
                <a:spcPct val="0"/>
              </a:spcAft>
            </a:pPr>
            <a:r>
              <a:rPr lang="en-US" sz="2400" dirty="0">
                <a:solidFill>
                  <a:srgbClr val="1F497D">
                    <a:lumMod val="20000"/>
                    <a:lumOff val="80000"/>
                  </a:srgbClr>
                </a:solidFill>
                <a:cs typeface="Arial" charset="0"/>
              </a:rPr>
              <a:t>   F plasmid (mating between </a:t>
            </a:r>
            <a:r>
              <a:rPr lang="en-US" sz="2400" i="1" dirty="0">
                <a:solidFill>
                  <a:srgbClr val="1F497D">
                    <a:lumMod val="20000"/>
                    <a:lumOff val="80000"/>
                  </a:srgbClr>
                </a:solidFill>
                <a:cs typeface="Arial" charset="0"/>
              </a:rPr>
              <a:t>E. coli</a:t>
            </a:r>
            <a:r>
              <a:rPr lang="en-US" sz="2400" dirty="0">
                <a:solidFill>
                  <a:srgbClr val="1F497D">
                    <a:lumMod val="20000"/>
                    <a:lumOff val="80000"/>
                  </a:srgbClr>
                </a:solidFill>
                <a:cs typeface="Arial" charset="0"/>
              </a:rPr>
              <a:t>)</a:t>
            </a:r>
          </a:p>
          <a:p>
            <a:pPr fontAlgn="base">
              <a:spcBef>
                <a:spcPct val="0"/>
              </a:spcBef>
              <a:spcAft>
                <a:spcPct val="0"/>
              </a:spcAft>
            </a:pPr>
            <a:r>
              <a:rPr lang="en-US" sz="2400" dirty="0">
                <a:solidFill>
                  <a:srgbClr val="1F497D">
                    <a:lumMod val="20000"/>
                    <a:lumOff val="80000"/>
                  </a:srgbClr>
                </a:solidFill>
                <a:cs typeface="Arial" charset="0"/>
              </a:rPr>
              <a:t>   RP4 (mating from </a:t>
            </a:r>
            <a:r>
              <a:rPr lang="en-US" sz="2400" i="1" dirty="0">
                <a:solidFill>
                  <a:srgbClr val="1F497D">
                    <a:lumMod val="20000"/>
                    <a:lumOff val="80000"/>
                  </a:srgbClr>
                </a:solidFill>
                <a:cs typeface="Arial" charset="0"/>
              </a:rPr>
              <a:t>E. coli</a:t>
            </a:r>
            <a:r>
              <a:rPr lang="en-US" sz="2400" dirty="0">
                <a:solidFill>
                  <a:srgbClr val="1F497D">
                    <a:lumMod val="20000"/>
                    <a:lumOff val="80000"/>
                  </a:srgbClr>
                </a:solidFill>
                <a:cs typeface="Arial" charset="0"/>
              </a:rPr>
              <a:t> and most things)</a:t>
            </a:r>
          </a:p>
          <a:p>
            <a:pPr fontAlgn="base">
              <a:spcBef>
                <a:spcPct val="0"/>
              </a:spcBef>
              <a:spcAft>
                <a:spcPct val="0"/>
              </a:spcAft>
            </a:pPr>
            <a:r>
              <a:rPr lang="en-US" sz="3600" dirty="0">
                <a:solidFill>
                  <a:srgbClr val="1F497D">
                    <a:lumMod val="20000"/>
                    <a:lumOff val="80000"/>
                  </a:srgbClr>
                </a:solidFill>
                <a:cs typeface="Arial" charset="0"/>
              </a:rPr>
              <a:t>of Packaging</a:t>
            </a:r>
          </a:p>
          <a:p>
            <a:pPr fontAlgn="base">
              <a:spcBef>
                <a:spcPct val="0"/>
              </a:spcBef>
              <a:spcAft>
                <a:spcPct val="0"/>
              </a:spcAft>
            </a:pPr>
            <a:r>
              <a:rPr lang="en-US" sz="2400" dirty="0">
                <a:solidFill>
                  <a:srgbClr val="1F497D">
                    <a:lumMod val="20000"/>
                    <a:lumOff val="80000"/>
                  </a:srgbClr>
                </a:solidFill>
                <a:cs typeface="Arial" charset="0"/>
              </a:rPr>
              <a:t>  Lambda Phage</a:t>
            </a:r>
          </a:p>
          <a:p>
            <a:pPr fontAlgn="base">
              <a:spcBef>
                <a:spcPct val="0"/>
              </a:spcBef>
              <a:spcAft>
                <a:spcPct val="0"/>
              </a:spcAft>
            </a:pPr>
            <a:r>
              <a:rPr lang="en-US" sz="2400" dirty="0">
                <a:solidFill>
                  <a:srgbClr val="1F497D">
                    <a:lumMod val="20000"/>
                    <a:lumOff val="80000"/>
                  </a:srgbClr>
                </a:solidFill>
                <a:cs typeface="Arial" charset="0"/>
              </a:rPr>
              <a:t>  M13 Phage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Recombination Sites</a:t>
            </a:r>
          </a:p>
        </p:txBody>
      </p:sp>
      <p:cxnSp>
        <p:nvCxnSpPr>
          <p:cNvPr id="4" name="Straight Connector 3"/>
          <p:cNvCxnSpPr/>
          <p:nvPr/>
        </p:nvCxnSpPr>
        <p:spPr>
          <a:xfrm>
            <a:off x="838200" y="24384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990600" y="22860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8" name="Right Arrow 7"/>
          <p:cNvSpPr/>
          <p:nvPr/>
        </p:nvSpPr>
        <p:spPr>
          <a:xfrm>
            <a:off x="3276600" y="22860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9" name="Right Arrow 8"/>
          <p:cNvSpPr/>
          <p:nvPr/>
        </p:nvSpPr>
        <p:spPr>
          <a:xfrm>
            <a:off x="1752600" y="20574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0" name="Straight Arrow Connector 9"/>
          <p:cNvCxnSpPr/>
          <p:nvPr/>
        </p:nvCxnSpPr>
        <p:spPr>
          <a:xfrm rot="5400000">
            <a:off x="2058194" y="32758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4267200"/>
            <a:ext cx="1676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2057400" y="41148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4" name="Straight Connector 13"/>
          <p:cNvCxnSpPr/>
          <p:nvPr/>
        </p:nvCxnSpPr>
        <p:spPr>
          <a:xfrm>
            <a:off x="4876800" y="24384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5029200" y="22860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6" name="Right Arrow 15"/>
          <p:cNvSpPr/>
          <p:nvPr/>
        </p:nvSpPr>
        <p:spPr>
          <a:xfrm flipH="1">
            <a:off x="7315200" y="22860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7" name="Right Arrow 16"/>
          <p:cNvSpPr/>
          <p:nvPr/>
        </p:nvSpPr>
        <p:spPr>
          <a:xfrm>
            <a:off x="5791200" y="20574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cxnSp>
        <p:nvCxnSpPr>
          <p:cNvPr id="18" name="Straight Arrow Connector 17"/>
          <p:cNvCxnSpPr/>
          <p:nvPr/>
        </p:nvCxnSpPr>
        <p:spPr>
          <a:xfrm rot="5400000">
            <a:off x="6096794" y="32758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76800" y="42672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5029200" y="41148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1" name="Right Arrow 20"/>
          <p:cNvSpPr/>
          <p:nvPr/>
        </p:nvSpPr>
        <p:spPr>
          <a:xfrm flipH="1">
            <a:off x="7315200" y="41148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2" name="Right Arrow 21"/>
          <p:cNvSpPr/>
          <p:nvPr/>
        </p:nvSpPr>
        <p:spPr>
          <a:xfrm flipH="1">
            <a:off x="5791200" y="38862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3" name="Rectangle 22"/>
          <p:cNvSpPr/>
          <p:nvPr/>
        </p:nvSpPr>
        <p:spPr>
          <a:xfrm>
            <a:off x="1066800" y="5112603"/>
            <a:ext cx="7924800" cy="830997"/>
          </a:xfrm>
          <a:prstGeom prst="rect">
            <a:avLst/>
          </a:prstGeom>
        </p:spPr>
        <p:txBody>
          <a:bodyPr wrap="square">
            <a:spAutoFit/>
          </a:bodyPr>
          <a:lstStyle/>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Many similar systems exist including the </a:t>
            </a:r>
            <a:r>
              <a:rPr lang="en-US" sz="2400" dirty="0" err="1">
                <a:solidFill>
                  <a:srgbClr val="1F497D">
                    <a:lumMod val="20000"/>
                    <a:lumOff val="80000"/>
                  </a:srgbClr>
                </a:solidFill>
                <a:cs typeface="Arial" charset="0"/>
              </a:rPr>
              <a:t>Flp</a:t>
            </a:r>
            <a:r>
              <a:rPr lang="en-US" sz="2400" dirty="0">
                <a:solidFill>
                  <a:srgbClr val="1F497D">
                    <a:lumMod val="20000"/>
                    <a:lumOff val="80000"/>
                  </a:srgbClr>
                </a:solidFill>
                <a:cs typeface="Arial" charset="0"/>
              </a:rPr>
              <a:t>/FRT and </a:t>
            </a:r>
            <a:r>
              <a:rPr lang="en-US" sz="2400" dirty="0" err="1">
                <a:solidFill>
                  <a:srgbClr val="1F497D">
                    <a:lumMod val="20000"/>
                    <a:lumOff val="80000"/>
                  </a:srgbClr>
                </a:solidFill>
                <a:cs typeface="Arial" charset="0"/>
              </a:rPr>
              <a:t>Hin</a:t>
            </a:r>
            <a:r>
              <a:rPr lang="en-US" sz="2400" dirty="0">
                <a:solidFill>
                  <a:srgbClr val="1F497D">
                    <a:lumMod val="20000"/>
                    <a:lumOff val="80000"/>
                  </a:srgbClr>
                </a:solidFill>
                <a:cs typeface="Arial" charset="0"/>
              </a:rPr>
              <a:t>/</a:t>
            </a:r>
            <a:r>
              <a:rPr lang="en-US" sz="2400" dirty="0" err="1">
                <a:solidFill>
                  <a:srgbClr val="1F497D">
                    <a:lumMod val="20000"/>
                    <a:lumOff val="80000"/>
                  </a:srgbClr>
                </a:solidFill>
                <a:cs typeface="Arial" charset="0"/>
              </a:rPr>
              <a:t>hix</a:t>
            </a:r>
            <a:r>
              <a:rPr lang="en-US" sz="2400" dirty="0">
                <a:solidFill>
                  <a:srgbClr val="1F497D">
                    <a:lumMod val="20000"/>
                    <a:lumOff val="80000"/>
                  </a:srgbClr>
                </a:solidFill>
                <a:cs typeface="Arial" charset="0"/>
              </a:rPr>
              <a:t> systems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Terminal Repeats</a:t>
            </a:r>
          </a:p>
        </p:txBody>
      </p:sp>
      <p:pic>
        <p:nvPicPr>
          <p:cNvPr id="38914" name="Picture 2" descr="http://www.chrisdellavedova.com/wp-content/uploads/2008/01/transposons1.jpg"/>
          <p:cNvPicPr>
            <a:picLocks noChangeAspect="1" noChangeArrowheads="1"/>
          </p:cNvPicPr>
          <p:nvPr/>
        </p:nvPicPr>
        <p:blipFill>
          <a:blip r:embed="rId3" cstate="print"/>
          <a:srcRect/>
          <a:stretch>
            <a:fillRect/>
          </a:stretch>
        </p:blipFill>
        <p:spPr bwMode="auto">
          <a:xfrm>
            <a:off x="4114800" y="990600"/>
            <a:ext cx="4665305" cy="5715000"/>
          </a:xfrm>
          <a:prstGeom prst="rect">
            <a:avLst/>
          </a:prstGeom>
          <a:noFill/>
        </p:spPr>
      </p:pic>
      <p:sp>
        <p:nvSpPr>
          <p:cNvPr id="24" name="Rectangle 23"/>
          <p:cNvSpPr/>
          <p:nvPr/>
        </p:nvSpPr>
        <p:spPr>
          <a:xfrm>
            <a:off x="533400" y="1295400"/>
            <a:ext cx="3352800" cy="4154984"/>
          </a:xfrm>
          <a:prstGeom prst="rect">
            <a:avLst/>
          </a:prstGeom>
        </p:spPr>
        <p:txBody>
          <a:bodyPr wrap="square">
            <a:spAutoFit/>
          </a:bodyPr>
          <a:lstStyle/>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Terminal repeats are the sites (in yellow) acted upon by a transposase</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Reaction results in a </a:t>
            </a:r>
            <a:r>
              <a:rPr lang="en-US" sz="2400" dirty="0" err="1">
                <a:solidFill>
                  <a:srgbClr val="1F497D">
                    <a:lumMod val="20000"/>
                    <a:lumOff val="80000"/>
                  </a:srgbClr>
                </a:solidFill>
                <a:cs typeface="Arial" charset="0"/>
              </a:rPr>
              <a:t>transposome</a:t>
            </a:r>
            <a:r>
              <a:rPr lang="en-US" sz="2400" dirty="0">
                <a:solidFill>
                  <a:srgbClr val="1F497D">
                    <a:lumMod val="20000"/>
                    <a:lumOff val="80000"/>
                  </a:srgbClr>
                </a:solidFill>
                <a:cs typeface="Arial" charset="0"/>
              </a:rPr>
              <a:t> DNA-Protein complex</a:t>
            </a:r>
          </a:p>
          <a:p>
            <a:pPr marL="457200" indent="-457200" fontAlgn="base">
              <a:spcBef>
                <a:spcPct val="0"/>
              </a:spcBef>
              <a:spcAft>
                <a:spcPct val="0"/>
              </a:spcAft>
              <a:buFont typeface="Wingdings" pitchFamily="2" charset="2"/>
              <a:buChar char="§"/>
            </a:pPr>
            <a:r>
              <a:rPr lang="en-US" sz="2400" dirty="0">
                <a:solidFill>
                  <a:srgbClr val="1F497D">
                    <a:lumMod val="20000"/>
                    <a:lumOff val="80000"/>
                  </a:srgbClr>
                </a:solidFill>
                <a:cs typeface="Arial" charset="0"/>
              </a:rPr>
              <a:t>The </a:t>
            </a:r>
            <a:r>
              <a:rPr lang="en-US" sz="2400" dirty="0" err="1">
                <a:solidFill>
                  <a:srgbClr val="1F497D">
                    <a:lumMod val="20000"/>
                    <a:lumOff val="80000"/>
                  </a:srgbClr>
                </a:solidFill>
                <a:cs typeface="Arial" charset="0"/>
              </a:rPr>
              <a:t>transposome</a:t>
            </a:r>
            <a:r>
              <a:rPr lang="en-US" sz="2400" dirty="0">
                <a:solidFill>
                  <a:srgbClr val="1F497D">
                    <a:lumMod val="20000"/>
                    <a:lumOff val="80000"/>
                  </a:srgbClr>
                </a:solidFill>
                <a:cs typeface="Arial" charset="0"/>
              </a:rPr>
              <a:t> reacts mostly randomly with a recipient DNA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914400" y="2362200"/>
            <a:ext cx="7924800" cy="769441"/>
          </a:xfrm>
          <a:prstGeom prst="rect">
            <a:avLst/>
          </a:prstGeom>
        </p:spPr>
        <p:txBody>
          <a:bodyPr wrap="square">
            <a:spAutoFit/>
          </a:bodyPr>
          <a:lstStyle/>
          <a:p>
            <a:pPr fontAlgn="base">
              <a:spcBef>
                <a:spcPct val="0"/>
              </a:spcBef>
              <a:spcAft>
                <a:spcPct val="0"/>
              </a:spcAft>
            </a:pPr>
            <a:r>
              <a:rPr lang="en-US" sz="4400" dirty="0">
                <a:solidFill>
                  <a:prstClr val="white"/>
                </a:solidFill>
                <a:latin typeface="Rockwell Extra Bold" pitchFamily="18" charset="0"/>
                <a:cs typeface="Arial" pitchFamily="34" charset="0"/>
              </a:rPr>
              <a:t>Part Families</a:t>
            </a:r>
          </a:p>
        </p:txBody>
      </p:sp>
      <p:sp>
        <p:nvSpPr>
          <p:cNvPr id="3" name="Rectangle 5"/>
          <p:cNvSpPr>
            <a:spLocks noChangeArrowheads="1"/>
          </p:cNvSpPr>
          <p:nvPr/>
        </p:nvSpPr>
        <p:spPr bwMode="auto">
          <a:xfrm>
            <a:off x="3124201" y="3512403"/>
            <a:ext cx="4724399" cy="830997"/>
          </a:xfrm>
          <a:prstGeom prst="rect">
            <a:avLst/>
          </a:prstGeom>
          <a:noFill/>
          <a:ln w="9525">
            <a:noFill/>
            <a:miter lim="800000"/>
            <a:headEnd/>
            <a:tailEnd/>
          </a:ln>
        </p:spPr>
        <p:txBody>
          <a:bodyPr wrap="square">
            <a:spAutoFit/>
          </a:bodyPr>
          <a:lstStyle/>
          <a:p>
            <a:pPr fontAlgn="base">
              <a:spcBef>
                <a:spcPct val="0"/>
              </a:spcBef>
              <a:spcAft>
                <a:spcPct val="0"/>
              </a:spcAft>
            </a:pPr>
            <a:r>
              <a:rPr lang="en-US" sz="2400" dirty="0" smtClean="0">
                <a:solidFill>
                  <a:prstClr val="white"/>
                </a:solidFill>
                <a:cs typeface="Arial" charset="0"/>
              </a:rPr>
              <a:t>How do we organize information about parts?</a:t>
            </a:r>
          </a:p>
        </p:txBody>
      </p:sp>
    </p:spTree>
    <p:extLst>
      <p:ext uri="{BB962C8B-B14F-4D97-AF65-F5344CB8AC3E}">
        <p14:creationId xmlns:p14="http://schemas.microsoft.com/office/powerpoint/2010/main" val="17126151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2743200" y="4800600"/>
            <a:ext cx="3536539" cy="1295400"/>
            <a:chOff x="457200" y="4953000"/>
            <a:chExt cx="8077200" cy="1295400"/>
          </a:xfrm>
        </p:grpSpPr>
        <p:sp>
          <p:nvSpPr>
            <p:cNvPr id="179" name="Rectangle 178"/>
            <p:cNvSpPr/>
            <p:nvPr/>
          </p:nvSpPr>
          <p:spPr>
            <a:xfrm>
              <a:off x="914400" y="4953000"/>
              <a:ext cx="7620000" cy="152400"/>
            </a:xfrm>
            <a:prstGeom prst="rect">
              <a:avLst/>
            </a:prstGeom>
            <a:solidFill>
              <a:schemeClr val="bg2">
                <a:lumMod val="75000"/>
              </a:schemeClr>
            </a:solidFill>
            <a:ln>
              <a:noFill/>
            </a:ln>
            <a:effectLst>
              <a:outerShdw blurRad="76200" dist="12700" dir="8100000" sy="-23000" kx="800400" algn="br" rotWithShape="0">
                <a:prstClr val="black">
                  <a:alpha val="2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0" name="Rectangle 219"/>
            <p:cNvSpPr/>
            <p:nvPr/>
          </p:nvSpPr>
          <p:spPr>
            <a:xfrm>
              <a:off x="762000" y="5334000"/>
              <a:ext cx="7620000" cy="152400"/>
            </a:xfrm>
            <a:prstGeom prst="rect">
              <a:avLst/>
            </a:prstGeom>
            <a:solidFill>
              <a:schemeClr val="bg2">
                <a:lumMod val="75000"/>
              </a:schemeClr>
            </a:solidFill>
            <a:ln>
              <a:noFill/>
            </a:ln>
            <a:effectLst>
              <a:outerShdw blurRad="76200" dist="12700" dir="8100000" sy="-23000" kx="800400" algn="br" rotWithShape="0">
                <a:prstClr val="black">
                  <a:alpha val="2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9" name="Rectangle 228"/>
            <p:cNvSpPr/>
            <p:nvPr/>
          </p:nvSpPr>
          <p:spPr>
            <a:xfrm>
              <a:off x="609600" y="5715000"/>
              <a:ext cx="7620000" cy="152400"/>
            </a:xfrm>
            <a:prstGeom prst="rect">
              <a:avLst/>
            </a:prstGeom>
            <a:solidFill>
              <a:schemeClr val="bg2">
                <a:lumMod val="75000"/>
              </a:schemeClr>
            </a:solidFill>
            <a:ln>
              <a:noFill/>
            </a:ln>
            <a:effectLst>
              <a:outerShdw blurRad="76200" dist="12700" dir="8100000" sy="-23000" kx="800400" algn="br" rotWithShape="0">
                <a:prstClr val="black">
                  <a:alpha val="2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8" name="Rectangle 237"/>
            <p:cNvSpPr/>
            <p:nvPr/>
          </p:nvSpPr>
          <p:spPr>
            <a:xfrm>
              <a:off x="457200" y="6096000"/>
              <a:ext cx="7620000" cy="152400"/>
            </a:xfrm>
            <a:prstGeom prst="rect">
              <a:avLst/>
            </a:prstGeom>
            <a:solidFill>
              <a:schemeClr val="bg2">
                <a:lumMod val="75000"/>
              </a:schemeClr>
            </a:solidFill>
            <a:ln>
              <a:noFill/>
            </a:ln>
            <a:effectLst>
              <a:outerShdw blurRad="76200" dist="12700" dir="8100000" sy="-23000" kx="800400" algn="br" rotWithShape="0">
                <a:prstClr val="black">
                  <a:alpha val="2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grpSp>
      <p:sp>
        <p:nvSpPr>
          <p:cNvPr id="180" name="Oval 179"/>
          <p:cNvSpPr/>
          <p:nvPr/>
        </p:nvSpPr>
        <p:spPr>
          <a:xfrm>
            <a:off x="990600" y="1412875"/>
            <a:ext cx="1600200" cy="9493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black"/>
              </a:solidFill>
            </a:endParaRPr>
          </a:p>
        </p:txBody>
      </p:sp>
      <p:sp>
        <p:nvSpPr>
          <p:cNvPr id="181" name="Bent Arrow 180"/>
          <p:cNvSpPr/>
          <p:nvPr/>
        </p:nvSpPr>
        <p:spPr>
          <a:xfrm>
            <a:off x="1630363" y="1066800"/>
            <a:ext cx="481012" cy="604838"/>
          </a:xfrm>
          <a:prstGeom prst="bentArrow">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2" name="Oval 181"/>
          <p:cNvSpPr/>
          <p:nvPr/>
        </p:nvSpPr>
        <p:spPr>
          <a:xfrm>
            <a:off x="4724400" y="1939925"/>
            <a:ext cx="1752600" cy="963613"/>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3" name="Right Arrow 182"/>
          <p:cNvSpPr/>
          <p:nvPr/>
        </p:nvSpPr>
        <p:spPr>
          <a:xfrm>
            <a:off x="5162550" y="1676400"/>
            <a:ext cx="963613" cy="612775"/>
          </a:xfrm>
          <a:prstGeom prst="rightArrow">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4" name="Oval 183"/>
          <p:cNvSpPr/>
          <p:nvPr/>
        </p:nvSpPr>
        <p:spPr>
          <a:xfrm>
            <a:off x="6629400" y="838200"/>
            <a:ext cx="1524000" cy="838200"/>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5" name="Octagon 184"/>
          <p:cNvSpPr/>
          <p:nvPr/>
        </p:nvSpPr>
        <p:spPr>
          <a:xfrm>
            <a:off x="7162800" y="609600"/>
            <a:ext cx="533400" cy="533400"/>
          </a:xfrm>
          <a:prstGeom prst="octagon">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6" name="Oval 185"/>
          <p:cNvSpPr/>
          <p:nvPr/>
        </p:nvSpPr>
        <p:spPr>
          <a:xfrm>
            <a:off x="3352800" y="1117600"/>
            <a:ext cx="1447800" cy="7969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7" name="Chord 186"/>
          <p:cNvSpPr/>
          <p:nvPr/>
        </p:nvSpPr>
        <p:spPr>
          <a:xfrm rot="6762076">
            <a:off x="3824287" y="838201"/>
            <a:ext cx="531813" cy="531812"/>
          </a:xfrm>
          <a:prstGeom prst="chord">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8" name="Bent Arrow 187"/>
          <p:cNvSpPr/>
          <p:nvPr/>
        </p:nvSpPr>
        <p:spPr>
          <a:xfrm>
            <a:off x="3429000" y="4267200"/>
            <a:ext cx="660400" cy="769938"/>
          </a:xfrm>
          <a:prstGeom prst="bentArrow">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9" name="Right Arrow 188"/>
          <p:cNvSpPr/>
          <p:nvPr/>
        </p:nvSpPr>
        <p:spPr>
          <a:xfrm>
            <a:off x="4394200" y="4487863"/>
            <a:ext cx="1211263" cy="769937"/>
          </a:xfrm>
          <a:prstGeom prst="rightArrow">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91" name="Chord 190"/>
          <p:cNvSpPr/>
          <p:nvPr/>
        </p:nvSpPr>
        <p:spPr>
          <a:xfrm rot="6762076">
            <a:off x="3813969" y="4612482"/>
            <a:ext cx="522287" cy="520700"/>
          </a:xfrm>
          <a:prstGeom prst="chord">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93" name="Chord 192"/>
          <p:cNvSpPr/>
          <p:nvPr/>
        </p:nvSpPr>
        <p:spPr>
          <a:xfrm rot="6762076">
            <a:off x="5676900" y="4611688"/>
            <a:ext cx="522287" cy="522288"/>
          </a:xfrm>
          <a:prstGeom prst="chord">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96" name="Oval 195"/>
          <p:cNvSpPr/>
          <p:nvPr/>
        </p:nvSpPr>
        <p:spPr>
          <a:xfrm>
            <a:off x="838200" y="1565275"/>
            <a:ext cx="1600200" cy="9493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black"/>
              </a:solidFill>
            </a:endParaRPr>
          </a:p>
        </p:txBody>
      </p:sp>
      <p:sp>
        <p:nvSpPr>
          <p:cNvPr id="197" name="Bent Arrow 196"/>
          <p:cNvSpPr/>
          <p:nvPr/>
        </p:nvSpPr>
        <p:spPr>
          <a:xfrm>
            <a:off x="1477963" y="1219200"/>
            <a:ext cx="481012" cy="604838"/>
          </a:xfrm>
          <a:prstGeom prst="bentArrow">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98" name="Oval 197"/>
          <p:cNvSpPr/>
          <p:nvPr/>
        </p:nvSpPr>
        <p:spPr>
          <a:xfrm>
            <a:off x="685800" y="1717675"/>
            <a:ext cx="1600200" cy="9493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black"/>
              </a:solidFill>
            </a:endParaRPr>
          </a:p>
        </p:txBody>
      </p:sp>
      <p:sp>
        <p:nvSpPr>
          <p:cNvPr id="199" name="Bent Arrow 198"/>
          <p:cNvSpPr/>
          <p:nvPr/>
        </p:nvSpPr>
        <p:spPr>
          <a:xfrm>
            <a:off x="1325563" y="1371600"/>
            <a:ext cx="481012" cy="604838"/>
          </a:xfrm>
          <a:prstGeom prst="bentArrow">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0" name="Oval 199"/>
          <p:cNvSpPr/>
          <p:nvPr/>
        </p:nvSpPr>
        <p:spPr>
          <a:xfrm>
            <a:off x="533400" y="1870075"/>
            <a:ext cx="1600200" cy="9493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solidFill>
                <a:prstClr val="black"/>
              </a:solidFill>
            </a:endParaRPr>
          </a:p>
        </p:txBody>
      </p:sp>
      <p:sp>
        <p:nvSpPr>
          <p:cNvPr id="201" name="Bent Arrow 200"/>
          <p:cNvSpPr/>
          <p:nvPr/>
        </p:nvSpPr>
        <p:spPr>
          <a:xfrm>
            <a:off x="1173163" y="1524000"/>
            <a:ext cx="481012" cy="604838"/>
          </a:xfrm>
          <a:prstGeom prst="bentArrow">
            <a:avLst/>
          </a:prstGeom>
          <a:solidFill>
            <a:schemeClr val="accent1">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2" name="Oval 201"/>
          <p:cNvSpPr/>
          <p:nvPr/>
        </p:nvSpPr>
        <p:spPr>
          <a:xfrm>
            <a:off x="4572000" y="2084388"/>
            <a:ext cx="1752600" cy="963612"/>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3" name="Right Arrow 202"/>
          <p:cNvSpPr/>
          <p:nvPr/>
        </p:nvSpPr>
        <p:spPr>
          <a:xfrm>
            <a:off x="5010150" y="1820863"/>
            <a:ext cx="963613" cy="614362"/>
          </a:xfrm>
          <a:prstGeom prst="rightArrow">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4" name="Oval 203"/>
          <p:cNvSpPr/>
          <p:nvPr/>
        </p:nvSpPr>
        <p:spPr>
          <a:xfrm>
            <a:off x="6477000" y="982663"/>
            <a:ext cx="1524000" cy="838200"/>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5" name="Octagon 204"/>
          <p:cNvSpPr/>
          <p:nvPr/>
        </p:nvSpPr>
        <p:spPr>
          <a:xfrm>
            <a:off x="7010400" y="754063"/>
            <a:ext cx="533400" cy="533400"/>
          </a:xfrm>
          <a:prstGeom prst="octagon">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6" name="Oval 205"/>
          <p:cNvSpPr/>
          <p:nvPr/>
        </p:nvSpPr>
        <p:spPr>
          <a:xfrm>
            <a:off x="3200400" y="1262063"/>
            <a:ext cx="1447800" cy="7969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7" name="Chord 206"/>
          <p:cNvSpPr/>
          <p:nvPr/>
        </p:nvSpPr>
        <p:spPr>
          <a:xfrm rot="6762076">
            <a:off x="3671094" y="983457"/>
            <a:ext cx="533400" cy="531812"/>
          </a:xfrm>
          <a:prstGeom prst="chord">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8" name="Oval 207"/>
          <p:cNvSpPr/>
          <p:nvPr/>
        </p:nvSpPr>
        <p:spPr>
          <a:xfrm>
            <a:off x="4419600" y="2236788"/>
            <a:ext cx="1752600" cy="963612"/>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09" name="Right Arrow 208"/>
          <p:cNvSpPr/>
          <p:nvPr/>
        </p:nvSpPr>
        <p:spPr>
          <a:xfrm>
            <a:off x="4857750" y="1973263"/>
            <a:ext cx="963613" cy="614362"/>
          </a:xfrm>
          <a:prstGeom prst="rightArrow">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0" name="Oval 209"/>
          <p:cNvSpPr/>
          <p:nvPr/>
        </p:nvSpPr>
        <p:spPr>
          <a:xfrm>
            <a:off x="6324600" y="1135063"/>
            <a:ext cx="1524000" cy="838200"/>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1" name="Octagon 210"/>
          <p:cNvSpPr/>
          <p:nvPr/>
        </p:nvSpPr>
        <p:spPr>
          <a:xfrm>
            <a:off x="6858000" y="906463"/>
            <a:ext cx="533400" cy="533400"/>
          </a:xfrm>
          <a:prstGeom prst="octagon">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2" name="Oval 211"/>
          <p:cNvSpPr/>
          <p:nvPr/>
        </p:nvSpPr>
        <p:spPr>
          <a:xfrm>
            <a:off x="3048000" y="1414463"/>
            <a:ext cx="1447800" cy="7969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3" name="Chord 212"/>
          <p:cNvSpPr/>
          <p:nvPr/>
        </p:nvSpPr>
        <p:spPr>
          <a:xfrm rot="6762076">
            <a:off x="3518694" y="1135857"/>
            <a:ext cx="533400" cy="531812"/>
          </a:xfrm>
          <a:prstGeom prst="chord">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4" name="Oval 213"/>
          <p:cNvSpPr/>
          <p:nvPr/>
        </p:nvSpPr>
        <p:spPr>
          <a:xfrm>
            <a:off x="4267200" y="2389188"/>
            <a:ext cx="1752600" cy="963612"/>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5" name="Right Arrow 214"/>
          <p:cNvSpPr/>
          <p:nvPr/>
        </p:nvSpPr>
        <p:spPr>
          <a:xfrm>
            <a:off x="4705350" y="2125663"/>
            <a:ext cx="963613" cy="614362"/>
          </a:xfrm>
          <a:prstGeom prst="rightArrow">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6" name="Oval 215"/>
          <p:cNvSpPr/>
          <p:nvPr/>
        </p:nvSpPr>
        <p:spPr>
          <a:xfrm>
            <a:off x="6172200" y="1287463"/>
            <a:ext cx="1524000" cy="838200"/>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7" name="Octagon 216"/>
          <p:cNvSpPr/>
          <p:nvPr/>
        </p:nvSpPr>
        <p:spPr>
          <a:xfrm>
            <a:off x="6705600" y="1058863"/>
            <a:ext cx="533400" cy="533400"/>
          </a:xfrm>
          <a:prstGeom prst="octagon">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8" name="Oval 217"/>
          <p:cNvSpPr/>
          <p:nvPr/>
        </p:nvSpPr>
        <p:spPr>
          <a:xfrm>
            <a:off x="2895600" y="1566863"/>
            <a:ext cx="1447800" cy="796925"/>
          </a:xfrm>
          <a:prstGeom prst="ellipse">
            <a:avLst/>
          </a:prstGeom>
          <a:noFill/>
          <a:ln w="114300">
            <a:solidFill>
              <a:schemeClr val="accent1">
                <a:lumMod val="50000"/>
              </a:schemeClr>
            </a:solid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19" name="Chord 218"/>
          <p:cNvSpPr/>
          <p:nvPr/>
        </p:nvSpPr>
        <p:spPr>
          <a:xfrm rot="6762076">
            <a:off x="3366294" y="1288257"/>
            <a:ext cx="533400" cy="531812"/>
          </a:xfrm>
          <a:prstGeom prst="chord">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1" name="Bent Arrow 220"/>
          <p:cNvSpPr/>
          <p:nvPr/>
        </p:nvSpPr>
        <p:spPr>
          <a:xfrm>
            <a:off x="3276600" y="4648200"/>
            <a:ext cx="660400" cy="769938"/>
          </a:xfrm>
          <a:prstGeom prst="bentArrow">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2" name="Right Arrow 221"/>
          <p:cNvSpPr/>
          <p:nvPr/>
        </p:nvSpPr>
        <p:spPr>
          <a:xfrm>
            <a:off x="4241800" y="4868863"/>
            <a:ext cx="1211263" cy="769937"/>
          </a:xfrm>
          <a:prstGeom prst="rightArrow">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4" name="Chord 223"/>
          <p:cNvSpPr/>
          <p:nvPr/>
        </p:nvSpPr>
        <p:spPr>
          <a:xfrm rot="6762076">
            <a:off x="3661569" y="4993482"/>
            <a:ext cx="522287" cy="520700"/>
          </a:xfrm>
          <a:prstGeom prst="chord">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26" name="Chord 225"/>
          <p:cNvSpPr/>
          <p:nvPr/>
        </p:nvSpPr>
        <p:spPr>
          <a:xfrm rot="6762076">
            <a:off x="5524500" y="4992688"/>
            <a:ext cx="522287" cy="522288"/>
          </a:xfrm>
          <a:prstGeom prst="chord">
            <a:avLst/>
          </a:prstGeom>
          <a:solidFill>
            <a:schemeClr val="bg2">
              <a:lumMod val="60000"/>
              <a:lumOff val="4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0" name="Bent Arrow 229"/>
          <p:cNvSpPr/>
          <p:nvPr/>
        </p:nvSpPr>
        <p:spPr>
          <a:xfrm>
            <a:off x="3124200" y="5029200"/>
            <a:ext cx="660400" cy="769938"/>
          </a:xfrm>
          <a:prstGeom prst="bentArrow">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1" name="Right Arrow 230"/>
          <p:cNvSpPr/>
          <p:nvPr/>
        </p:nvSpPr>
        <p:spPr>
          <a:xfrm>
            <a:off x="4089400" y="5249863"/>
            <a:ext cx="1211263" cy="769937"/>
          </a:xfrm>
          <a:prstGeom prst="rightArrow">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3" name="Chord 232"/>
          <p:cNvSpPr/>
          <p:nvPr/>
        </p:nvSpPr>
        <p:spPr>
          <a:xfrm rot="6762076">
            <a:off x="3509169" y="5374482"/>
            <a:ext cx="522287" cy="520700"/>
          </a:xfrm>
          <a:prstGeom prst="chord">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5" name="Chord 234"/>
          <p:cNvSpPr/>
          <p:nvPr/>
        </p:nvSpPr>
        <p:spPr>
          <a:xfrm rot="6762076">
            <a:off x="5372100" y="5373688"/>
            <a:ext cx="522287" cy="522288"/>
          </a:xfrm>
          <a:prstGeom prst="chord">
            <a:avLst/>
          </a:prstGeom>
          <a:solidFill>
            <a:schemeClr val="bg2">
              <a:lumMod val="40000"/>
              <a:lumOff val="6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39" name="Bent Arrow 238"/>
          <p:cNvSpPr/>
          <p:nvPr/>
        </p:nvSpPr>
        <p:spPr>
          <a:xfrm>
            <a:off x="2971800" y="5410200"/>
            <a:ext cx="660400" cy="769938"/>
          </a:xfrm>
          <a:prstGeom prst="bentArrow">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40" name="Right Arrow 239"/>
          <p:cNvSpPr/>
          <p:nvPr/>
        </p:nvSpPr>
        <p:spPr>
          <a:xfrm>
            <a:off x="3937000" y="5630863"/>
            <a:ext cx="1211263" cy="769937"/>
          </a:xfrm>
          <a:prstGeom prst="rightArrow">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42" name="Chord 241"/>
          <p:cNvSpPr/>
          <p:nvPr/>
        </p:nvSpPr>
        <p:spPr>
          <a:xfrm rot="6762076">
            <a:off x="3356769" y="5755482"/>
            <a:ext cx="522287" cy="520700"/>
          </a:xfrm>
          <a:prstGeom prst="chord">
            <a:avLst/>
          </a:prstGeom>
          <a:solidFill>
            <a:schemeClr val="bg2">
              <a:lumMod val="75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44" name="Chord 243"/>
          <p:cNvSpPr/>
          <p:nvPr/>
        </p:nvSpPr>
        <p:spPr>
          <a:xfrm rot="6762076">
            <a:off x="5219700" y="5754688"/>
            <a:ext cx="522287" cy="522288"/>
          </a:xfrm>
          <a:prstGeom prst="chord">
            <a:avLst/>
          </a:prstGeom>
          <a:solidFill>
            <a:schemeClr val="bg2">
              <a:lumMod val="20000"/>
              <a:lumOff val="80000"/>
            </a:schemeClr>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247" name="Title 1"/>
          <p:cNvSpPr txBox="1">
            <a:spLocks/>
          </p:cNvSpPr>
          <p:nvPr/>
        </p:nvSpPr>
        <p:spPr>
          <a:xfrm>
            <a:off x="152400" y="-76200"/>
            <a:ext cx="8686800" cy="808038"/>
          </a:xfrm>
          <a:prstGeom prst="rect">
            <a:avLst/>
          </a:prstGeom>
        </p:spPr>
        <p:txBody>
          <a:bodyPr anchor="ctr">
            <a:normAutofit/>
          </a:bodyPr>
          <a:lstStyle/>
          <a:p>
            <a:pPr>
              <a:spcBef>
                <a:spcPct val="0"/>
              </a:spcBef>
              <a:defRPr/>
            </a:pPr>
            <a:r>
              <a:rPr lang="en-US" sz="3200" dirty="0" smtClean="0">
                <a:solidFill>
                  <a:prstClr val="black"/>
                </a:solidFill>
                <a:latin typeface="Rockwell Extra Bold" pitchFamily="18" charset="0"/>
                <a:cs typeface="Arial" pitchFamily="34" charset="0"/>
              </a:rPr>
              <a:t>Combinatorial Assembly</a:t>
            </a:r>
            <a:endParaRPr lang="en-US" sz="3200" dirty="0">
              <a:solidFill>
                <a:prstClr val="black"/>
              </a:solidFill>
              <a:latin typeface="Rockwell Extra Bold" pitchFamily="18" charset="0"/>
              <a:cs typeface="Arial" pitchFamily="34" charset="0"/>
            </a:endParaRPr>
          </a:p>
        </p:txBody>
      </p:sp>
      <p:cxnSp>
        <p:nvCxnSpPr>
          <p:cNvPr id="248" name="Straight Connector 247"/>
          <p:cNvCxnSpPr/>
          <p:nvPr/>
        </p:nvCxnSpPr>
        <p:spPr>
          <a:xfrm>
            <a:off x="0" y="3886200"/>
            <a:ext cx="9144000" cy="1588"/>
          </a:xfrm>
          <a:prstGeom prst="line">
            <a:avLst/>
          </a:prstGeom>
          <a:ln w="41275">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564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pic>
        <p:nvPicPr>
          <p:cNvPr id="37893" name="Picture 5" descr="C:\Users\JCAnderson\Documents\Courses\SynBio Bootcamp\020509-Parts and Chassis\central dogma1.png"/>
          <p:cNvPicPr>
            <a:picLocks noChangeAspect="1" noChangeArrowheads="1"/>
          </p:cNvPicPr>
          <p:nvPr/>
        </p:nvPicPr>
        <p:blipFill>
          <a:blip r:embed="rId4" cstate="print"/>
          <a:srcRect/>
          <a:stretch>
            <a:fillRect/>
          </a:stretch>
        </p:blipFill>
        <p:spPr bwMode="auto">
          <a:xfrm>
            <a:off x="1592103" y="1042987"/>
            <a:ext cx="5799297" cy="4076224"/>
          </a:xfrm>
          <a:prstGeom prst="rect">
            <a:avLst/>
          </a:prstGeom>
          <a:noFill/>
        </p:spPr>
      </p:pic>
      <p:cxnSp>
        <p:nvCxnSpPr>
          <p:cNvPr id="14" name="Straight Arrow Connector 13"/>
          <p:cNvCxnSpPr/>
          <p:nvPr/>
        </p:nvCxnSpPr>
        <p:spPr>
          <a:xfrm>
            <a:off x="3200400" y="1905000"/>
            <a:ext cx="685800" cy="76200"/>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lowchart: Document 80"/>
          <p:cNvSpPr/>
          <p:nvPr/>
        </p:nvSpPr>
        <p:spPr>
          <a:xfrm>
            <a:off x="3733800" y="1371600"/>
            <a:ext cx="14478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2" name="Rectangle 64"/>
          <p:cNvSpPr>
            <a:spLocks noChangeArrowheads="1"/>
          </p:cNvSpPr>
          <p:nvPr/>
        </p:nvSpPr>
        <p:spPr bwMode="auto">
          <a:xfrm>
            <a:off x="3733800" y="1447800"/>
            <a:ext cx="1066800" cy="307975"/>
          </a:xfrm>
          <a:prstGeom prst="rect">
            <a:avLst/>
          </a:prstGeom>
          <a:noFill/>
          <a:ln w="9525">
            <a:noFill/>
            <a:miter lim="800000"/>
            <a:headEnd/>
            <a:tailEnd/>
          </a:ln>
        </p:spPr>
        <p:txBody>
          <a:bodyPr wrap="square">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RNA</a:t>
            </a:r>
          </a:p>
        </p:txBody>
      </p:sp>
      <p:sp>
        <p:nvSpPr>
          <p:cNvPr id="83" name="Flowchart: Document 82"/>
          <p:cNvSpPr/>
          <p:nvPr/>
        </p:nvSpPr>
        <p:spPr>
          <a:xfrm>
            <a:off x="6705600" y="1371600"/>
            <a:ext cx="14478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4" name="Rectangle 64"/>
          <p:cNvSpPr>
            <a:spLocks noChangeArrowheads="1"/>
          </p:cNvSpPr>
          <p:nvPr/>
        </p:nvSpPr>
        <p:spPr bwMode="auto">
          <a:xfrm>
            <a:off x="6705600" y="1447800"/>
            <a:ext cx="1066800" cy="307975"/>
          </a:xfrm>
          <a:prstGeom prst="rect">
            <a:avLst/>
          </a:prstGeom>
          <a:noFill/>
          <a:ln w="9525">
            <a:noFill/>
            <a:miter lim="800000"/>
            <a:headEnd/>
            <a:tailEnd/>
          </a:ln>
        </p:spPr>
        <p:txBody>
          <a:bodyPr wrap="square">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CDS</a:t>
            </a:r>
          </a:p>
        </p:txBody>
      </p:sp>
      <p:sp>
        <p:nvSpPr>
          <p:cNvPr id="74" name="Flowchart: Document 73"/>
          <p:cNvSpPr/>
          <p:nvPr/>
        </p:nvSpPr>
        <p:spPr>
          <a:xfrm>
            <a:off x="762000" y="1371600"/>
            <a:ext cx="14478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5" name="Rectangle 64"/>
          <p:cNvSpPr>
            <a:spLocks noChangeArrowheads="1"/>
          </p:cNvSpPr>
          <p:nvPr/>
        </p:nvSpPr>
        <p:spPr bwMode="auto">
          <a:xfrm>
            <a:off x="762000" y="1447800"/>
            <a:ext cx="1066800" cy="307975"/>
          </a:xfrm>
          <a:prstGeom prst="rect">
            <a:avLst/>
          </a:prstGeom>
          <a:noFill/>
          <a:ln w="9525">
            <a:noFill/>
            <a:miter lim="800000"/>
            <a:headEnd/>
            <a:tailEnd/>
          </a:ln>
        </p:spPr>
        <p:txBody>
          <a:bodyPr wrap="square">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DNA</a:t>
            </a:r>
          </a:p>
        </p:txBody>
      </p:sp>
      <p:sp>
        <p:nvSpPr>
          <p:cNvPr id="76" name="Flowchart: Document 75"/>
          <p:cNvSpPr/>
          <p:nvPr/>
        </p:nvSpPr>
        <p:spPr>
          <a:xfrm>
            <a:off x="914400" y="1828800"/>
            <a:ext cx="30480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7" name="Rectangle 40"/>
          <p:cNvSpPr>
            <a:spLocks noChangeArrowheads="1"/>
          </p:cNvSpPr>
          <p:nvPr/>
        </p:nvSpPr>
        <p:spPr bwMode="auto">
          <a:xfrm>
            <a:off x="990600" y="1905000"/>
            <a:ext cx="2971800" cy="307777"/>
          </a:xfrm>
          <a:prstGeom prst="rect">
            <a:avLst/>
          </a:prstGeom>
          <a:noFill/>
          <a:ln w="9525">
            <a:noFill/>
            <a:miter lim="800000"/>
            <a:headEnd/>
            <a:tailEnd/>
          </a:ln>
        </p:spPr>
        <p:txBody>
          <a:bodyPr>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Promoter</a:t>
            </a:r>
          </a:p>
        </p:txBody>
      </p:sp>
      <p:sp>
        <p:nvSpPr>
          <p:cNvPr id="70" name="Flowchart: Document 69"/>
          <p:cNvSpPr/>
          <p:nvPr/>
        </p:nvSpPr>
        <p:spPr>
          <a:xfrm>
            <a:off x="1066800" y="2209800"/>
            <a:ext cx="30480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1" name="Rectangle 64"/>
          <p:cNvSpPr>
            <a:spLocks noChangeArrowheads="1"/>
          </p:cNvSpPr>
          <p:nvPr/>
        </p:nvSpPr>
        <p:spPr bwMode="auto">
          <a:xfrm>
            <a:off x="1066800" y="2286000"/>
            <a:ext cx="2971800" cy="307975"/>
          </a:xfrm>
          <a:prstGeom prst="rect">
            <a:avLst/>
          </a:prstGeom>
          <a:noFill/>
          <a:ln w="9525">
            <a:noFill/>
            <a:miter lim="800000"/>
            <a:headEnd/>
            <a:tailEnd/>
          </a:ln>
        </p:spPr>
        <p:txBody>
          <a:bodyPr>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Prokaryotic promoter</a:t>
            </a:r>
          </a:p>
        </p:txBody>
      </p:sp>
      <p:sp>
        <p:nvSpPr>
          <p:cNvPr id="72" name="Flowchart: Document 71"/>
          <p:cNvSpPr/>
          <p:nvPr/>
        </p:nvSpPr>
        <p:spPr>
          <a:xfrm>
            <a:off x="1219200" y="2667000"/>
            <a:ext cx="30480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3" name="Rectangle 40"/>
          <p:cNvSpPr>
            <a:spLocks noChangeArrowheads="1"/>
          </p:cNvSpPr>
          <p:nvPr/>
        </p:nvSpPr>
        <p:spPr bwMode="auto">
          <a:xfrm>
            <a:off x="1295400" y="2743200"/>
            <a:ext cx="2971800" cy="307777"/>
          </a:xfrm>
          <a:prstGeom prst="rect">
            <a:avLst/>
          </a:prstGeom>
          <a:noFill/>
          <a:ln w="9525">
            <a:noFill/>
            <a:miter lim="800000"/>
            <a:headEnd/>
            <a:tailEnd/>
          </a:ln>
        </p:spPr>
        <p:txBody>
          <a:bodyPr>
            <a:spAutoFit/>
          </a:bodyPr>
          <a:lstStyle/>
          <a:p>
            <a:pPr fontAlgn="base">
              <a:spcBef>
                <a:spcPct val="0"/>
              </a:spcBef>
              <a:spcAft>
                <a:spcPct val="0"/>
              </a:spcAft>
            </a:pPr>
            <a:r>
              <a:rPr lang="en-US" sz="1400" b="1" dirty="0">
                <a:solidFill>
                  <a:srgbClr val="000000"/>
                </a:solidFill>
                <a:latin typeface="Symbol" pitchFamily="18" charset="2"/>
                <a:cs typeface="Courier New" pitchFamily="49" charset="0"/>
              </a:rPr>
              <a:t>s</a:t>
            </a:r>
            <a:r>
              <a:rPr lang="en-US" sz="1400" b="1" dirty="0">
                <a:solidFill>
                  <a:srgbClr val="000000"/>
                </a:solidFill>
                <a:latin typeface="Courier New" pitchFamily="49" charset="0"/>
                <a:cs typeface="Courier New" pitchFamily="49" charset="0"/>
              </a:rPr>
              <a:t>70 Promoters</a:t>
            </a:r>
          </a:p>
        </p:txBody>
      </p:sp>
      <p:sp>
        <p:nvSpPr>
          <p:cNvPr id="69" name="Flowchart: Document 68"/>
          <p:cNvSpPr/>
          <p:nvPr/>
        </p:nvSpPr>
        <p:spPr>
          <a:xfrm>
            <a:off x="1371600" y="3124200"/>
            <a:ext cx="30480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4" name="Rectangle 64"/>
          <p:cNvSpPr>
            <a:spLocks noChangeArrowheads="1"/>
          </p:cNvSpPr>
          <p:nvPr/>
        </p:nvSpPr>
        <p:spPr bwMode="auto">
          <a:xfrm>
            <a:off x="1371600" y="3200400"/>
            <a:ext cx="2971800" cy="307975"/>
          </a:xfrm>
          <a:prstGeom prst="rect">
            <a:avLst/>
          </a:prstGeom>
          <a:noFill/>
          <a:ln w="9525">
            <a:noFill/>
            <a:miter lim="800000"/>
            <a:headEnd/>
            <a:tailEnd/>
          </a:ln>
        </p:spPr>
        <p:txBody>
          <a:bodyPr>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Constitutive Promoters</a:t>
            </a:r>
          </a:p>
        </p:txBody>
      </p:sp>
      <p:sp>
        <p:nvSpPr>
          <p:cNvPr id="67" name="Flowchart: Document 66"/>
          <p:cNvSpPr/>
          <p:nvPr/>
        </p:nvSpPr>
        <p:spPr>
          <a:xfrm>
            <a:off x="1524000" y="3581400"/>
            <a:ext cx="3048000" cy="533400"/>
          </a:xfrm>
          <a:prstGeom prst="flowChartDocumen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smtClean="0">
                <a:solidFill>
                  <a:srgbClr val="1F497D">
                    <a:lumMod val="20000"/>
                    <a:lumOff val="80000"/>
                  </a:srgbClr>
                </a:solidFill>
                <a:latin typeface="Rockwell Extra Bold" pitchFamily="18" charset="0"/>
                <a:cs typeface="Arial" pitchFamily="34" charset="0"/>
              </a:rPr>
              <a:t>Part Families</a:t>
            </a:r>
            <a:endParaRPr lang="en-US" sz="3600" dirty="0">
              <a:solidFill>
                <a:srgbClr val="1F497D">
                  <a:lumMod val="20000"/>
                  <a:lumOff val="80000"/>
                </a:srgbClr>
              </a:solidFill>
              <a:latin typeface="Rockwell Extra Bold" pitchFamily="18" charset="0"/>
              <a:cs typeface="Arial" pitchFamily="34" charset="0"/>
            </a:endParaRPr>
          </a:p>
        </p:txBody>
      </p:sp>
      <p:sp>
        <p:nvSpPr>
          <p:cNvPr id="57" name="Rectangle 40"/>
          <p:cNvSpPr>
            <a:spLocks noChangeArrowheads="1"/>
          </p:cNvSpPr>
          <p:nvPr/>
        </p:nvSpPr>
        <p:spPr bwMode="auto">
          <a:xfrm>
            <a:off x="1600200" y="3657600"/>
            <a:ext cx="2971800" cy="307777"/>
          </a:xfrm>
          <a:prstGeom prst="rect">
            <a:avLst/>
          </a:prstGeom>
          <a:noFill/>
          <a:ln w="9525">
            <a:noFill/>
            <a:miter lim="800000"/>
            <a:headEnd/>
            <a:tailEnd/>
          </a:ln>
        </p:spPr>
        <p:txBody>
          <a:bodyPr>
            <a:spAutoFit/>
          </a:bodyPr>
          <a:lstStyle/>
          <a:p>
            <a:pPr fontAlgn="base">
              <a:spcBef>
                <a:spcPct val="0"/>
              </a:spcBef>
              <a:spcAft>
                <a:spcPct val="0"/>
              </a:spcAft>
            </a:pPr>
            <a:r>
              <a:rPr lang="en-US" sz="1400" b="1" dirty="0">
                <a:solidFill>
                  <a:srgbClr val="000000"/>
                </a:solidFill>
                <a:latin typeface="Courier New" pitchFamily="49" charset="0"/>
                <a:cs typeface="Courier New" pitchFamily="49" charset="0"/>
              </a:rPr>
              <a:t>J23100 Series </a:t>
            </a:r>
            <a:r>
              <a:rPr lang="en-US" sz="1400" b="1" dirty="0" err="1">
                <a:solidFill>
                  <a:srgbClr val="000000"/>
                </a:solidFill>
                <a:latin typeface="Courier New" pitchFamily="49" charset="0"/>
                <a:cs typeface="Courier New" pitchFamily="49" charset="0"/>
              </a:rPr>
              <a:t>Pcon</a:t>
            </a:r>
            <a:r>
              <a:rPr lang="en-US" sz="1400" b="1" dirty="0">
                <a:solidFill>
                  <a:srgbClr val="000000"/>
                </a:solidFill>
                <a:latin typeface="Courier New" pitchFamily="49" charset="0"/>
                <a:cs typeface="Courier New" pitchFamily="49" charset="0"/>
              </a:rPr>
              <a:t> Library</a:t>
            </a:r>
          </a:p>
        </p:txBody>
      </p:sp>
      <p:grpSp>
        <p:nvGrpSpPr>
          <p:cNvPr id="2" name="Group 94"/>
          <p:cNvGrpSpPr/>
          <p:nvPr/>
        </p:nvGrpSpPr>
        <p:grpSpPr>
          <a:xfrm>
            <a:off x="914400" y="4038600"/>
            <a:ext cx="3869055" cy="2133600"/>
            <a:chOff x="914400" y="4038600"/>
            <a:chExt cx="3869055" cy="2133600"/>
          </a:xfrm>
        </p:grpSpPr>
        <p:sp>
          <p:nvSpPr>
            <p:cNvPr id="86" name="Flowchart: Document 85"/>
            <p:cNvSpPr/>
            <p:nvPr/>
          </p:nvSpPr>
          <p:spPr>
            <a:xfrm>
              <a:off x="1676400" y="4876800"/>
              <a:ext cx="3048000" cy="1295400"/>
            </a:xfrm>
            <a:prstGeom prst="flowChartDocument">
              <a:avLst/>
            </a:prstGeom>
            <a:solidFill>
              <a:schemeClr val="bg2">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7" name="Rectangle 40"/>
            <p:cNvSpPr>
              <a:spLocks noChangeArrowheads="1"/>
            </p:cNvSpPr>
            <p:nvPr/>
          </p:nvSpPr>
          <p:spPr bwMode="auto">
            <a:xfrm>
              <a:off x="1752600" y="4953000"/>
              <a:ext cx="2971800" cy="307777"/>
            </a:xfrm>
            <a:prstGeom prst="rect">
              <a:avLst/>
            </a:prstGeom>
            <a:noFill/>
            <a:ln w="9525">
              <a:noFill/>
              <a:miter lim="800000"/>
              <a:headEnd/>
              <a:tailEnd/>
            </a:ln>
          </p:spPr>
          <p:txBody>
            <a:bodyPr>
              <a:spAutoFit/>
            </a:bodyPr>
            <a:lstStyle/>
            <a:p>
              <a:pPr fontAlgn="base">
                <a:spcBef>
                  <a:spcPct val="0"/>
                </a:spcBef>
                <a:spcAft>
                  <a:spcPct val="0"/>
                </a:spcAft>
              </a:pPr>
              <a:r>
                <a:rPr lang="en-US" sz="1400" b="1" dirty="0" err="1">
                  <a:solidFill>
                    <a:srgbClr val="000000"/>
                  </a:solidFill>
                  <a:latin typeface="Courier New" pitchFamily="49" charset="0"/>
                  <a:cs typeface="Courier New" pitchFamily="49" charset="0"/>
                </a:rPr>
                <a:t>Pcon</a:t>
              </a:r>
              <a:r>
                <a:rPr lang="en-US" sz="1400" b="1" dirty="0">
                  <a:solidFill>
                    <a:srgbClr val="000000"/>
                  </a:solidFill>
                  <a:latin typeface="Courier New" pitchFamily="49" charset="0"/>
                  <a:cs typeface="Courier New" pitchFamily="49" charset="0"/>
                </a:rPr>
                <a:t> J23109</a:t>
              </a:r>
            </a:p>
          </p:txBody>
        </p:sp>
        <p:sp>
          <p:nvSpPr>
            <p:cNvPr id="40961" name="Rectangle 1"/>
            <p:cNvSpPr>
              <a:spLocks noChangeArrowheads="1"/>
            </p:cNvSpPr>
            <p:nvPr/>
          </p:nvSpPr>
          <p:spPr bwMode="auto">
            <a:xfrm>
              <a:off x="1828800" y="5240179"/>
              <a:ext cx="2954655"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dirty="0" err="1">
                  <a:solidFill>
                    <a:srgbClr val="000000"/>
                  </a:solidFill>
                  <a:latin typeface="Courier New" pitchFamily="49" charset="0"/>
                  <a:cs typeface="Courier New" pitchFamily="49" charset="0"/>
                </a:rPr>
                <a:t>tttacagctagctcagtcctagggactgtgctagc</a:t>
              </a:r>
              <a:r>
                <a:rPr lang="en-US" sz="1000" dirty="0">
                  <a:solidFill>
                    <a:prstClr val="black"/>
                  </a:solidFill>
                  <a:latin typeface="Courier New" pitchFamily="49" charset="0"/>
                  <a:cs typeface="Courier New" pitchFamily="49" charset="0"/>
                </a:rPr>
                <a:t> </a:t>
              </a:r>
            </a:p>
          </p:txBody>
        </p:sp>
        <p:sp>
          <p:nvSpPr>
            <p:cNvPr id="88" name="TextBox 87"/>
            <p:cNvSpPr txBox="1"/>
            <p:nvPr/>
          </p:nvSpPr>
          <p:spPr>
            <a:xfrm>
              <a:off x="1828800" y="5486400"/>
              <a:ext cx="1752600" cy="461665"/>
            </a:xfrm>
            <a:prstGeom prst="rect">
              <a:avLst/>
            </a:prstGeom>
            <a:noFill/>
          </p:spPr>
          <p:txBody>
            <a:bodyPr wrap="square" rtlCol="0">
              <a:spAutoFit/>
            </a:bodyPr>
            <a:lstStyle/>
            <a:p>
              <a:pPr fontAlgn="base">
                <a:spcBef>
                  <a:spcPct val="0"/>
                </a:spcBef>
                <a:spcAft>
                  <a:spcPct val="0"/>
                </a:spcAft>
              </a:pPr>
              <a:r>
                <a:rPr lang="en-US" sz="1200" dirty="0">
                  <a:solidFill>
                    <a:srgbClr val="000000"/>
                  </a:solidFill>
                  <a:latin typeface="Arial" pitchFamily="34" charset="0"/>
                  <a:cs typeface="Arial" pitchFamily="34" charset="0"/>
                </a:rPr>
                <a:t>Strength: 33</a:t>
              </a:r>
            </a:p>
            <a:p>
              <a:pPr fontAlgn="base">
                <a:spcBef>
                  <a:spcPct val="0"/>
                </a:spcBef>
                <a:spcAft>
                  <a:spcPct val="0"/>
                </a:spcAft>
              </a:pPr>
              <a:r>
                <a:rPr lang="en-US" sz="1200" dirty="0">
                  <a:solidFill>
                    <a:srgbClr val="000000"/>
                  </a:solidFill>
                  <a:latin typeface="Arial" pitchFamily="34" charset="0"/>
                  <a:cs typeface="Arial" pitchFamily="34" charset="0"/>
                </a:rPr>
                <a:t>Initiation site:  -2</a:t>
              </a:r>
            </a:p>
          </p:txBody>
        </p:sp>
        <p:sp>
          <p:nvSpPr>
            <p:cNvPr id="89" name="Rectangle 88"/>
            <p:cNvSpPr/>
            <p:nvPr/>
          </p:nvSpPr>
          <p:spPr>
            <a:xfrm>
              <a:off x="914400" y="4419600"/>
              <a:ext cx="1371337" cy="369332"/>
            </a:xfrm>
            <a:prstGeom prst="rect">
              <a:avLst/>
            </a:prstGeom>
          </p:spPr>
          <p:txBody>
            <a:bodyPr wrap="none">
              <a:spAutoFit/>
            </a:bodyPr>
            <a:lstStyle/>
            <a:p>
              <a:pPr fontAlgn="base">
                <a:spcBef>
                  <a:spcPct val="0"/>
                </a:spcBef>
                <a:spcAft>
                  <a:spcPct val="0"/>
                </a:spcAft>
              </a:pPr>
              <a:r>
                <a:rPr lang="en-US" dirty="0">
                  <a:solidFill>
                    <a:srgbClr val="1F497D">
                      <a:lumMod val="20000"/>
                      <a:lumOff val="80000"/>
                    </a:srgbClr>
                  </a:solidFill>
                  <a:latin typeface="Rockwell Extra Bold" pitchFamily="18" charset="0"/>
                  <a:cs typeface="Arial" pitchFamily="34" charset="0"/>
                </a:rPr>
                <a:t>Features</a:t>
              </a:r>
              <a:endParaRPr lang="en-US" dirty="0">
                <a:solidFill>
                  <a:prstClr val="black"/>
                </a:solidFill>
                <a:latin typeface="Arial" charset="0"/>
                <a:cs typeface="Arial" charset="0"/>
              </a:endParaRPr>
            </a:p>
          </p:txBody>
        </p:sp>
        <p:cxnSp>
          <p:nvCxnSpPr>
            <p:cNvPr id="91" name="Straight Arrow Connector 90"/>
            <p:cNvCxnSpPr/>
            <p:nvPr/>
          </p:nvCxnSpPr>
          <p:spPr>
            <a:xfrm rot="16200000" flipV="1">
              <a:off x="2628900" y="4305300"/>
              <a:ext cx="9906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3" name="Group 95"/>
          <p:cNvGrpSpPr/>
          <p:nvPr/>
        </p:nvGrpSpPr>
        <p:grpSpPr>
          <a:xfrm>
            <a:off x="4572000" y="3429000"/>
            <a:ext cx="4127500" cy="2774924"/>
            <a:chOff x="4572000" y="3429000"/>
            <a:chExt cx="4127500" cy="2774924"/>
          </a:xfrm>
        </p:grpSpPr>
        <p:pic>
          <p:nvPicPr>
            <p:cNvPr id="40962" name="Picture 2"/>
            <p:cNvPicPr>
              <a:picLocks noChangeAspect="1" noChangeArrowheads="1"/>
            </p:cNvPicPr>
            <p:nvPr/>
          </p:nvPicPr>
          <p:blipFill>
            <a:blip r:embed="rId3" cstate="print"/>
            <a:srcRect/>
            <a:stretch>
              <a:fillRect/>
            </a:stretch>
          </p:blipFill>
          <p:spPr bwMode="auto">
            <a:xfrm>
              <a:off x="5943600" y="3505200"/>
              <a:ext cx="2755900" cy="26987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2" name="Rectangle 91"/>
            <p:cNvSpPr/>
            <p:nvPr/>
          </p:nvSpPr>
          <p:spPr>
            <a:xfrm>
              <a:off x="6324600" y="3429000"/>
              <a:ext cx="920765" cy="369332"/>
            </a:xfrm>
            <a:prstGeom prst="rect">
              <a:avLst/>
            </a:prstGeom>
          </p:spPr>
          <p:txBody>
            <a:bodyPr wrap="none">
              <a:spAutoFit/>
            </a:bodyPr>
            <a:lstStyle/>
            <a:p>
              <a:pPr fontAlgn="base">
                <a:spcBef>
                  <a:spcPct val="0"/>
                </a:spcBef>
                <a:spcAft>
                  <a:spcPct val="0"/>
                </a:spcAft>
              </a:pPr>
              <a:r>
                <a:rPr lang="en-US" dirty="0">
                  <a:solidFill>
                    <a:srgbClr val="1F497D">
                      <a:lumMod val="20000"/>
                      <a:lumOff val="80000"/>
                    </a:srgbClr>
                  </a:solidFill>
                  <a:latin typeface="Rockwell Extra Bold" pitchFamily="18" charset="0"/>
                  <a:cs typeface="Arial" pitchFamily="34" charset="0"/>
                </a:rPr>
                <a:t>Parts</a:t>
              </a:r>
              <a:endParaRPr lang="en-US" dirty="0">
                <a:solidFill>
                  <a:prstClr val="black"/>
                </a:solidFill>
                <a:latin typeface="Arial" charset="0"/>
                <a:cs typeface="Arial" charset="0"/>
              </a:endParaRPr>
            </a:p>
          </p:txBody>
        </p:sp>
        <p:cxnSp>
          <p:nvCxnSpPr>
            <p:cNvPr id="93" name="Straight Arrow Connector 92"/>
            <p:cNvCxnSpPr/>
            <p:nvPr/>
          </p:nvCxnSpPr>
          <p:spPr>
            <a:xfrm rot="10800000" flipV="1">
              <a:off x="4572000" y="5029200"/>
              <a:ext cx="13716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879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1"/>
            <a:ext cx="5867400" cy="1323439"/>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Questions to Ponder</a:t>
            </a:r>
            <a:endParaRPr lang="en-US" sz="4000" dirty="0">
              <a:solidFill>
                <a:srgbClr val="1F497D">
                  <a:lumMod val="20000"/>
                  <a:lumOff val="80000"/>
                </a:srgbClr>
              </a:solidFill>
              <a:latin typeface="Rockwell Extra Bold" pitchFamily="18" charset="0"/>
              <a:cs typeface="Arial" pitchFamily="34" charset="0"/>
            </a:endParaRPr>
          </a:p>
        </p:txBody>
      </p:sp>
      <p:pic>
        <p:nvPicPr>
          <p:cNvPr id="5" name="Picture 4" descr="ponder.png"/>
          <p:cNvPicPr>
            <a:picLocks noChangeAspect="1"/>
          </p:cNvPicPr>
          <p:nvPr/>
        </p:nvPicPr>
        <p:blipFill>
          <a:blip r:embed="rId3" cstate="print"/>
          <a:stretch>
            <a:fillRect/>
          </a:stretch>
        </p:blipFill>
        <p:spPr>
          <a:xfrm>
            <a:off x="2971800" y="2286000"/>
            <a:ext cx="3047619" cy="43809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7924800" cy="3416320"/>
          </a:xfrm>
          <a:prstGeom prst="rect">
            <a:avLst/>
          </a:prstGeom>
        </p:spPr>
        <p:txBody>
          <a:bodyPr wrap="square">
            <a:spAutoFit/>
          </a:bodyPr>
          <a:lstStyle/>
          <a:p>
            <a:pPr marL="457200" indent="-457200">
              <a:buAutoNum type="arabicParenR"/>
            </a:pPr>
            <a:r>
              <a:rPr lang="en-US" sz="2400" dirty="0" smtClean="0">
                <a:solidFill>
                  <a:srgbClr val="1F497D">
                    <a:lumMod val="20000"/>
                    <a:lumOff val="80000"/>
                  </a:srgbClr>
                </a:solidFill>
                <a:latin typeface="Calibri" pitchFamily="34" charset="0"/>
              </a:rPr>
              <a:t>If I want </a:t>
            </a:r>
            <a:r>
              <a:rPr lang="en-US" sz="2400" i="1" dirty="0" smtClean="0">
                <a:solidFill>
                  <a:srgbClr val="1F497D">
                    <a:lumMod val="20000"/>
                    <a:lumOff val="80000"/>
                  </a:srgbClr>
                </a:solidFill>
                <a:latin typeface="Calibri" pitchFamily="34" charset="0"/>
              </a:rPr>
              <a:t>E. coli </a:t>
            </a:r>
            <a:r>
              <a:rPr lang="en-US" sz="2400" dirty="0" smtClean="0">
                <a:solidFill>
                  <a:srgbClr val="1F497D">
                    <a:lumMod val="20000"/>
                    <a:lumOff val="80000"/>
                  </a:srgbClr>
                </a:solidFill>
                <a:latin typeface="Calibri" pitchFamily="34" charset="0"/>
              </a:rPr>
              <a:t>that fluoresce red only when grown in the presence of </a:t>
            </a:r>
            <a:r>
              <a:rPr lang="en-US" sz="2400" dirty="0" err="1" smtClean="0">
                <a:solidFill>
                  <a:srgbClr val="1F497D">
                    <a:lumMod val="20000"/>
                    <a:lumOff val="80000"/>
                  </a:srgbClr>
                </a:solidFill>
                <a:latin typeface="Calibri" pitchFamily="34" charset="0"/>
              </a:rPr>
              <a:t>salicylate</a:t>
            </a:r>
            <a:r>
              <a:rPr lang="en-US" sz="2400" dirty="0" smtClean="0">
                <a:solidFill>
                  <a:srgbClr val="1F497D">
                    <a:lumMod val="20000"/>
                    <a:lumOff val="80000"/>
                  </a:srgbClr>
                </a:solidFill>
                <a:latin typeface="Calibri" pitchFamily="34" charset="0"/>
              </a:rPr>
              <a:t>, what should my DNA look like?</a:t>
            </a:r>
          </a:p>
          <a:p>
            <a:pPr marL="457200" indent="-457200">
              <a:buAutoNum type="arabicParenR"/>
            </a:pPr>
            <a:r>
              <a:rPr lang="en-US" sz="2400" dirty="0" smtClean="0">
                <a:solidFill>
                  <a:srgbClr val="1F497D">
                    <a:lumMod val="20000"/>
                    <a:lumOff val="80000"/>
                  </a:srgbClr>
                </a:solidFill>
                <a:latin typeface="Calibri" pitchFamily="34" charset="0"/>
              </a:rPr>
              <a:t>When I transform my </a:t>
            </a:r>
            <a:r>
              <a:rPr lang="en-US" sz="2400" i="1" dirty="0" smtClean="0">
                <a:solidFill>
                  <a:srgbClr val="1F497D">
                    <a:lumMod val="20000"/>
                    <a:lumOff val="80000"/>
                  </a:srgbClr>
                </a:solidFill>
                <a:latin typeface="Calibri" pitchFamily="34" charset="0"/>
              </a:rPr>
              <a:t>E. coli</a:t>
            </a:r>
            <a:r>
              <a:rPr lang="en-US" sz="2400" dirty="0" smtClean="0">
                <a:solidFill>
                  <a:srgbClr val="1F497D">
                    <a:lumMod val="20000"/>
                    <a:lumOff val="80000"/>
                  </a:srgbClr>
                </a:solidFill>
                <a:latin typeface="Calibri" pitchFamily="34" charset="0"/>
              </a:rPr>
              <a:t> with two pBca9145 plasmids I’m getting strange expression levels from the proteins.  Why?</a:t>
            </a:r>
          </a:p>
          <a:p>
            <a:pPr marL="457200" indent="-457200">
              <a:buAutoNum type="arabicParenR"/>
            </a:pPr>
            <a:r>
              <a:rPr lang="en-US" sz="2400" dirty="0" smtClean="0">
                <a:solidFill>
                  <a:srgbClr val="1F497D">
                    <a:lumMod val="20000"/>
                    <a:lumOff val="80000"/>
                  </a:srgbClr>
                </a:solidFill>
                <a:latin typeface="Calibri" pitchFamily="34" charset="0"/>
              </a:rPr>
              <a:t>I made 2 alkaline </a:t>
            </a:r>
            <a:r>
              <a:rPr lang="en-US" sz="2400" dirty="0" err="1" smtClean="0">
                <a:solidFill>
                  <a:srgbClr val="1F497D">
                    <a:lumMod val="20000"/>
                    <a:lumOff val="80000"/>
                  </a:srgbClr>
                </a:solidFill>
                <a:latin typeface="Calibri" pitchFamily="34" charset="0"/>
              </a:rPr>
              <a:t>phosphatase</a:t>
            </a:r>
            <a:r>
              <a:rPr lang="en-US" sz="2400" dirty="0" smtClean="0">
                <a:solidFill>
                  <a:srgbClr val="1F497D">
                    <a:lumMod val="20000"/>
                    <a:lumOff val="80000"/>
                  </a:srgbClr>
                </a:solidFill>
                <a:latin typeface="Calibri" pitchFamily="34" charset="0"/>
              </a:rPr>
              <a:t> reporter constructs.  One was linked to a </a:t>
            </a:r>
            <a:r>
              <a:rPr lang="en-US" sz="2400" dirty="0" err="1" smtClean="0">
                <a:solidFill>
                  <a:srgbClr val="1F497D">
                    <a:lumMod val="20000"/>
                    <a:lumOff val="80000"/>
                  </a:srgbClr>
                </a:solidFill>
                <a:latin typeface="Calibri" pitchFamily="34" charset="0"/>
              </a:rPr>
              <a:t>PelB</a:t>
            </a:r>
            <a:r>
              <a:rPr lang="en-US" sz="2400" dirty="0" smtClean="0">
                <a:solidFill>
                  <a:srgbClr val="1F497D">
                    <a:lumMod val="20000"/>
                    <a:lumOff val="80000"/>
                  </a:srgbClr>
                </a:solidFill>
                <a:latin typeface="Calibri" pitchFamily="34" charset="0"/>
              </a:rPr>
              <a:t> leader sequence, and the other had no pre sequence.  Only one </a:t>
            </a:r>
            <a:r>
              <a:rPr lang="en-US" sz="2400" dirty="0" err="1" smtClean="0">
                <a:solidFill>
                  <a:srgbClr val="1F497D">
                    <a:lumMod val="20000"/>
                    <a:lumOff val="80000"/>
                  </a:srgbClr>
                </a:solidFill>
                <a:latin typeface="Calibri" pitchFamily="34" charset="0"/>
              </a:rPr>
              <a:t>hydrolzes</a:t>
            </a:r>
            <a:r>
              <a:rPr lang="en-US" sz="2400" dirty="0" smtClean="0">
                <a:solidFill>
                  <a:srgbClr val="1F497D">
                    <a:lumMod val="20000"/>
                    <a:lumOff val="80000"/>
                  </a:srgbClr>
                </a:solidFill>
                <a:latin typeface="Calibri" pitchFamily="34" charset="0"/>
              </a:rPr>
              <a:t> o-</a:t>
            </a:r>
            <a:r>
              <a:rPr lang="en-US" sz="2400" dirty="0" err="1" smtClean="0">
                <a:solidFill>
                  <a:srgbClr val="1F497D">
                    <a:lumMod val="20000"/>
                    <a:lumOff val="80000"/>
                  </a:srgbClr>
                </a:solidFill>
                <a:latin typeface="Calibri" pitchFamily="34" charset="0"/>
              </a:rPr>
              <a:t>nitrophenyl</a:t>
            </a:r>
            <a:r>
              <a:rPr lang="en-US" sz="2400" dirty="0" smtClean="0">
                <a:solidFill>
                  <a:srgbClr val="1F497D">
                    <a:lumMod val="20000"/>
                    <a:lumOff val="80000"/>
                  </a:srgbClr>
                </a:solidFill>
                <a:latin typeface="Calibri" pitchFamily="34" charset="0"/>
              </a:rPr>
              <a:t> phosphate.  Which one and why?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pic>
        <p:nvPicPr>
          <p:cNvPr id="37893" name="Picture 5" descr="C:\Users\JCAnderson\Documents\Courses\SynBio Bootcamp\020509-Parts and Chassis\central dogma1.png"/>
          <p:cNvPicPr>
            <a:picLocks noChangeAspect="1" noChangeArrowheads="1"/>
          </p:cNvPicPr>
          <p:nvPr/>
        </p:nvPicPr>
        <p:blipFill>
          <a:blip r:embed="rId4" cstate="print"/>
          <a:srcRect/>
          <a:stretch>
            <a:fillRect/>
          </a:stretch>
        </p:blipFill>
        <p:spPr bwMode="auto">
          <a:xfrm>
            <a:off x="1592103" y="1042987"/>
            <a:ext cx="5799297" cy="4076224"/>
          </a:xfrm>
          <a:prstGeom prst="rect">
            <a:avLst/>
          </a:prstGeom>
          <a:noFill/>
        </p:spPr>
      </p:pic>
      <p:cxnSp>
        <p:nvCxnSpPr>
          <p:cNvPr id="14" name="Straight Arrow Connector 13"/>
          <p:cNvCxnSpPr/>
          <p:nvPr/>
        </p:nvCxnSpPr>
        <p:spPr>
          <a:xfrm rot="5400000">
            <a:off x="2933700" y="3314700"/>
            <a:ext cx="762000" cy="76200"/>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pic>
        <p:nvPicPr>
          <p:cNvPr id="37893" name="Picture 5" descr="C:\Users\JCAnderson\Documents\Courses\SynBio Bootcamp\020509-Parts and Chassis\central dogma1.png"/>
          <p:cNvPicPr>
            <a:picLocks noChangeAspect="1" noChangeArrowheads="1"/>
          </p:cNvPicPr>
          <p:nvPr/>
        </p:nvPicPr>
        <p:blipFill>
          <a:blip r:embed="rId4" cstate="print"/>
          <a:srcRect/>
          <a:stretch>
            <a:fillRect/>
          </a:stretch>
        </p:blipFill>
        <p:spPr bwMode="auto">
          <a:xfrm>
            <a:off x="1592103" y="1042987"/>
            <a:ext cx="5799297" cy="4076224"/>
          </a:xfrm>
          <a:prstGeom prst="rect">
            <a:avLst/>
          </a:prstGeom>
          <a:noFill/>
        </p:spPr>
      </p:pic>
      <p:cxnSp>
        <p:nvCxnSpPr>
          <p:cNvPr id="14" name="Straight Arrow Connector 13"/>
          <p:cNvCxnSpPr/>
          <p:nvPr/>
        </p:nvCxnSpPr>
        <p:spPr>
          <a:xfrm rot="5400000">
            <a:off x="914400" y="5410200"/>
            <a:ext cx="1447800" cy="76200"/>
          </a:xfrm>
          <a:prstGeom prst="straightConnector1">
            <a:avLst/>
          </a:prstGeom>
          <a:ln w="38100">
            <a:solidFill>
              <a:srgbClr val="FFFF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sp>
        <p:nvSpPr>
          <p:cNvPr id="8" name="Arc 7"/>
          <p:cNvSpPr/>
          <p:nvPr/>
        </p:nvSpPr>
        <p:spPr>
          <a:xfrm>
            <a:off x="3048000" y="1295400"/>
            <a:ext cx="1219200" cy="1219200"/>
          </a:xfrm>
          <a:prstGeom prst="arc">
            <a:avLst>
              <a:gd name="adj1" fmla="val 3432023"/>
              <a:gd name="adj2" fmla="val 18519588"/>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cxnSp>
        <p:nvCxnSpPr>
          <p:cNvPr id="5" name="Straight Arrow Connector 4"/>
          <p:cNvCxnSpPr/>
          <p:nvPr/>
        </p:nvCxnSpPr>
        <p:spPr>
          <a:xfrm rot="5400000">
            <a:off x="3048000" y="2743200"/>
            <a:ext cx="1219200" cy="609600"/>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sp>
        <p:nvSpPr>
          <p:cNvPr id="8" name="Arc 7"/>
          <p:cNvSpPr/>
          <p:nvPr/>
        </p:nvSpPr>
        <p:spPr>
          <a:xfrm rot="1291822">
            <a:off x="1826767" y="1978639"/>
            <a:ext cx="3776663" cy="4648200"/>
          </a:xfrm>
          <a:prstGeom prst="arc">
            <a:avLst>
              <a:gd name="adj1" fmla="val 7639733"/>
              <a:gd name="adj2" fmla="val 15176628"/>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a:spLocks noChangeArrowheads="1"/>
          </p:cNvSpPr>
          <p:nvPr/>
        </p:nvSpPr>
        <p:spPr bwMode="auto">
          <a:xfrm>
            <a:off x="0" y="282714"/>
            <a:ext cx="9144000" cy="64633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600" dirty="0">
                <a:solidFill>
                  <a:srgbClr val="1F497D">
                    <a:lumMod val="20000"/>
                    <a:lumOff val="80000"/>
                  </a:srgbClr>
                </a:solidFill>
                <a:latin typeface="Rockwell Extra Bold" pitchFamily="18" charset="0"/>
                <a:cs typeface="Arial" pitchFamily="34" charset="0"/>
              </a:rPr>
              <a:t>Central Dogma</a:t>
            </a:r>
          </a:p>
        </p:txBody>
      </p:sp>
      <p:pic>
        <p:nvPicPr>
          <p:cNvPr id="37892" name="Picture 4" descr="C:\Users\JCAnderson\Documents\Courses\SynBio Bootcamp\020509-Parts and Chassis\central dogma2.png"/>
          <p:cNvPicPr>
            <a:picLocks noChangeAspect="1" noChangeArrowheads="1"/>
          </p:cNvPicPr>
          <p:nvPr/>
        </p:nvPicPr>
        <p:blipFill>
          <a:blip r:embed="rId3" cstate="print"/>
          <a:srcRect/>
          <a:stretch>
            <a:fillRect/>
          </a:stretch>
        </p:blipFill>
        <p:spPr bwMode="auto">
          <a:xfrm>
            <a:off x="1219200" y="1042987"/>
            <a:ext cx="6962300" cy="5815013"/>
          </a:xfrm>
          <a:prstGeom prst="rect">
            <a:avLst/>
          </a:prstGeom>
          <a:noFill/>
        </p:spPr>
      </p:pic>
      <p:cxnSp>
        <p:nvCxnSpPr>
          <p:cNvPr id="5" name="Straight Arrow Connector 4"/>
          <p:cNvCxnSpPr/>
          <p:nvPr/>
        </p:nvCxnSpPr>
        <p:spPr>
          <a:xfrm rot="5400000">
            <a:off x="1981200" y="4495800"/>
            <a:ext cx="1219200" cy="609600"/>
          </a:xfrm>
          <a:prstGeom prst="straightConnector1">
            <a:avLst/>
          </a:prstGeom>
          <a:ln w="38100">
            <a:solidFill>
              <a:srgbClr val="FFFF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9"/>
</p:tagLst>
</file>

<file path=ppt/tags/tag2.xml><?xml version="1.0" encoding="utf-8"?>
<p:tagLst xmlns:a="http://schemas.openxmlformats.org/drawingml/2006/main" xmlns:r="http://schemas.openxmlformats.org/officeDocument/2006/relationships" xmlns:p="http://schemas.openxmlformats.org/presentationml/2006/main">
  <p:tag name="TIMING" val="|82.1|1.3"/>
</p:tagLst>
</file>

<file path=ppt/tags/tag3.xml><?xml version="1.0" encoding="utf-8"?>
<p:tagLst xmlns:a="http://schemas.openxmlformats.org/drawingml/2006/main" xmlns:r="http://schemas.openxmlformats.org/officeDocument/2006/relationships" xmlns:p="http://schemas.openxmlformats.org/presentationml/2006/main">
  <p:tag name="TIMING" val="|39.1"/>
</p:tagLst>
</file>

<file path=ppt/tags/tag4.xml><?xml version="1.0" encoding="utf-8"?>
<p:tagLst xmlns:a="http://schemas.openxmlformats.org/drawingml/2006/main" xmlns:r="http://schemas.openxmlformats.org/officeDocument/2006/relationships" xmlns:p="http://schemas.openxmlformats.org/presentationml/2006/main">
  <p:tag name="TIMING" val="|30.5|58.2|47.2"/>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369</TotalTime>
  <Words>4544</Words>
  <Application>Microsoft Office PowerPoint</Application>
  <PresentationFormat>On-screen Show (4:3)</PresentationFormat>
  <Paragraphs>231</Paragraphs>
  <Slides>32</Slides>
  <Notes>32</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5_Office Theme</vt:lpstr>
      <vt:lpstr>1_Office Theme</vt:lpstr>
      <vt:lpstr>8_Office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46</cp:revision>
  <dcterms:created xsi:type="dcterms:W3CDTF">2013-02-15T16:39:13Z</dcterms:created>
  <dcterms:modified xsi:type="dcterms:W3CDTF">2014-03-07T06:01:43Z</dcterms:modified>
</cp:coreProperties>
</file>