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theme/themeOverride9.xml" ContentType="application/vnd.openxmlformats-officedocument.themeOverr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heme/themeOverride10.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1.xml" ContentType="application/vnd.openxmlformats-officedocument.themeOverr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heme/themeOverride12.xml" ContentType="application/vnd.openxmlformats-officedocument.themeOverride+xml"/>
  <Override PartName="/ppt/notesSlides/notesSlide30.xml" ContentType="application/vnd.openxmlformats-officedocument.presentationml.notesSlide+xml"/>
  <Override PartName="/ppt/theme/themeOverride13.xml" ContentType="application/vnd.openxmlformats-officedocument.themeOverride+xml"/>
  <Override PartName="/ppt/notesSlides/notesSlide31.xml" ContentType="application/vnd.openxmlformats-officedocument.presentationml.notesSlide+xml"/>
  <Override PartName="/ppt/theme/themeOverride14.xml" ContentType="application/vnd.openxmlformats-officedocument.themeOverr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heme/themeOverride15.xml" ContentType="application/vnd.openxmlformats-officedocument.themeOverride+xml"/>
  <Override PartName="/ppt/tags/tag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303" r:id="rId3"/>
    <p:sldId id="312" r:id="rId4"/>
    <p:sldId id="313" r:id="rId5"/>
    <p:sldId id="304" r:id="rId6"/>
    <p:sldId id="305" r:id="rId7"/>
    <p:sldId id="325" r:id="rId8"/>
    <p:sldId id="306" r:id="rId9"/>
    <p:sldId id="314" r:id="rId10"/>
    <p:sldId id="324" r:id="rId11"/>
    <p:sldId id="307" r:id="rId12"/>
    <p:sldId id="315" r:id="rId13"/>
    <p:sldId id="308" r:id="rId14"/>
    <p:sldId id="309" r:id="rId15"/>
    <p:sldId id="310" r:id="rId16"/>
    <p:sldId id="311" r:id="rId17"/>
    <p:sldId id="316" r:id="rId18"/>
    <p:sldId id="279" r:id="rId19"/>
    <p:sldId id="299" r:id="rId20"/>
    <p:sldId id="281" r:id="rId21"/>
    <p:sldId id="300" r:id="rId22"/>
    <p:sldId id="318" r:id="rId23"/>
    <p:sldId id="282" r:id="rId24"/>
    <p:sldId id="319" r:id="rId25"/>
    <p:sldId id="283" r:id="rId26"/>
    <p:sldId id="301" r:id="rId27"/>
    <p:sldId id="284" r:id="rId28"/>
    <p:sldId id="285" r:id="rId29"/>
    <p:sldId id="320" r:id="rId30"/>
    <p:sldId id="286" r:id="rId31"/>
    <p:sldId id="287" r:id="rId32"/>
    <p:sldId id="321" r:id="rId33"/>
    <p:sldId id="288" r:id="rId34"/>
    <p:sldId id="289" r:id="rId35"/>
    <p:sldId id="278" r:id="rId36"/>
    <p:sldId id="258" r:id="rId37"/>
    <p:sldId id="260" r:id="rId38"/>
    <p:sldId id="261" r:id="rId39"/>
    <p:sldId id="323" r:id="rId40"/>
    <p:sldId id="290" r:id="rId41"/>
    <p:sldId id="291" r:id="rId42"/>
    <p:sldId id="298" r:id="rId43"/>
    <p:sldId id="302" r:id="rId44"/>
    <p:sldId id="292" r:id="rId45"/>
    <p:sldId id="293" r:id="rId46"/>
    <p:sldId id="265" r:id="rId47"/>
    <p:sldId id="32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66916" autoAdjust="0"/>
  </p:normalViewPr>
  <p:slideViewPr>
    <p:cSldViewPr>
      <p:cViewPr>
        <p:scale>
          <a:sx n="50" d="100"/>
          <a:sy n="50" d="100"/>
        </p:scale>
        <p:origin x="-2026" y="-20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C4104C4-6059-4FE7-8298-2726EAA4AAED}" type="datetimeFigureOut">
              <a:rPr lang="en-US"/>
              <a:pPr/>
              <a:t>9/18/2013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05A83B14-157C-4B1F-9044-9A74752FDE46}" type="slidenum">
              <a:rPr lang="en-US"/>
              <a:pPr/>
              <a:t>‹#›</a:t>
            </a:fld>
            <a:endParaRPr lang="en-US"/>
          </a:p>
        </p:txBody>
      </p:sp>
    </p:spTree>
    <p:extLst>
      <p:ext uri="{BB962C8B-B14F-4D97-AF65-F5344CB8AC3E}">
        <p14:creationId xmlns:p14="http://schemas.microsoft.com/office/powerpoint/2010/main" val="1536425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7871A44-2DD1-4252-8693-BDBB75993C60}" type="slidenum">
              <a:rPr lang="en-US" sz="1200">
                <a:solidFill>
                  <a:prstClr val="black"/>
                </a:solidFill>
                <a:latin typeface="Calibri" pitchFamily="34" charset="0"/>
              </a:rPr>
              <a:pPr eaLnBrk="1" hangingPunct="1"/>
              <a:t>1</a:t>
            </a:fld>
            <a:endParaRPr lang="en-US" sz="1200">
              <a:solidFill>
                <a:prstClr val="black"/>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When something happens in a biological system, it is ultimately</a:t>
            </a:r>
            <a:r>
              <a:rPr lang="en-US" baseline="0" dirty="0" smtClean="0">
                <a:ea typeface="ＭＳ Ｐゴシック" pitchFamily="34" charset="-128"/>
              </a:rPr>
              <a:t> being implemented as many chemical reactions.  That is most obvious during the biosynthesis of chemicals, but it is also true when you, say, bend your arm – you are breaking oxygen-phosphate bonds in many ATP molecules and modifying the structural state of proteins within your muscle cells.  So, we need to understand what chemical reactions can occur.</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Chemical reactions define a change in the structure of participating molecules.  There is a state to the atoms involved before the reaction, and there is a state when it is complete.  The difference in energy between these two states is called the ‘Gibbs Free Energy’, and when it is negative the reaction occurs spontaneously.  During a chemical reaction, neither atoms nor electrons can be created or destroyed.  They are simply being rearranged.  So, the total count of atoms or electrons is conserved across the two sides of the equation.</a:t>
            </a:r>
            <a:endParaRPr lang="en-US" dirty="0" smtClean="0">
              <a:ea typeface="ＭＳ Ｐゴシック" pitchFamily="34"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11011F1-5CDF-4E93-BB77-96A5C0250B45}" type="slidenum">
              <a:rPr lang="en-US" sz="1200">
                <a:solidFill>
                  <a:prstClr val="black"/>
                </a:solidFill>
                <a:latin typeface="Calibri" pitchFamily="34" charset="0"/>
              </a:rPr>
              <a:pPr eaLnBrk="1" hangingPunct="1"/>
              <a:t>10</a:t>
            </a:fld>
            <a:endParaRPr lang="en-US" sz="1200">
              <a:solidFill>
                <a:prstClr val="black"/>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reaction continues to occur at a similar rate, but it goes both directions and thus the concentration of chemicals in the system remains constant.</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11</a:t>
            </a:fld>
            <a:endParaRPr lang="en-US"/>
          </a:p>
        </p:txBody>
      </p:sp>
    </p:spTree>
    <p:extLst>
      <p:ext uri="{BB962C8B-B14F-4D97-AF65-F5344CB8AC3E}">
        <p14:creationId xmlns:p14="http://schemas.microsoft.com/office/powerpoint/2010/main" val="403056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What happens</a:t>
            </a:r>
            <a:r>
              <a:rPr lang="en-US" baseline="0" dirty="0" smtClean="0">
                <a:ea typeface="ＭＳ Ｐゴシック" pitchFamily="34" charset="-128"/>
              </a:rPr>
              <a:t> ‘under the arrow’ of the chemical reaction is not arbitrary.  There are precise geometric events </a:t>
            </a:r>
            <a:r>
              <a:rPr lang="en-US" baseline="0" dirty="0" err="1" smtClean="0">
                <a:ea typeface="ＭＳ Ｐゴシック" pitchFamily="34" charset="-128"/>
              </a:rPr>
              <a:t>occuring</a:t>
            </a:r>
            <a:r>
              <a:rPr lang="en-US" baseline="0" dirty="0" smtClean="0">
                <a:ea typeface="ＭＳ Ｐゴシック" pitchFamily="34" charset="-128"/>
              </a:rPr>
              <a:t> on these molecules – the atoms don’t just fall apart and rearrange; they must react through a constrained set of mechanisms such as </a:t>
            </a:r>
            <a:r>
              <a:rPr lang="en-US" baseline="0" dirty="0" err="1" smtClean="0">
                <a:ea typeface="ＭＳ Ｐゴシック" pitchFamily="34" charset="-128"/>
              </a:rPr>
              <a:t>nucleophillic</a:t>
            </a:r>
            <a:r>
              <a:rPr lang="en-US" baseline="0" dirty="0" smtClean="0">
                <a:ea typeface="ＭＳ Ｐゴシック" pitchFamily="34" charset="-128"/>
              </a:rPr>
              <a:t> substitution or elimination. In organic chemistry, the number of mechanisms available is fairly rich, primarily because transition metal complexes (things made with carbons bonded to atoms like palladium) do fancier things.  However, these molecules aren’t stable in water, so there are very few mechanisms available to biological systems.</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Most biological reactions fall under the categories of </a:t>
            </a:r>
            <a:r>
              <a:rPr lang="en-US" baseline="0" dirty="0" err="1" smtClean="0">
                <a:ea typeface="ＭＳ Ｐゴシック" pitchFamily="34" charset="-128"/>
              </a:rPr>
              <a:t>nucleophillic</a:t>
            </a:r>
            <a:r>
              <a:rPr lang="en-US" baseline="0" dirty="0" smtClean="0">
                <a:ea typeface="ＭＳ Ｐゴシック" pitchFamily="34" charset="-128"/>
              </a:rPr>
              <a:t> substitution. Elimination reactions, or addition reactions.</a:t>
            </a:r>
            <a:endParaRPr lang="en-US" dirty="0" smtClean="0">
              <a:ea typeface="ＭＳ Ｐゴシック" pitchFamily="34"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0A35395-244B-48DB-B3AA-9AB440022DA1}" type="slidenum">
              <a:rPr lang="en-US" sz="1200">
                <a:solidFill>
                  <a:prstClr val="black"/>
                </a:solidFill>
                <a:latin typeface="Calibri" pitchFamily="34" charset="0"/>
              </a:rPr>
              <a:pPr eaLnBrk="1" hangingPunct="1"/>
              <a:t>12</a:t>
            </a:fld>
            <a:endParaRPr lang="en-US" sz="1200">
              <a:solidFill>
                <a:prstClr val="black"/>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Reaction</a:t>
            </a:r>
            <a:r>
              <a:rPr lang="en-US" baseline="0" dirty="0" smtClean="0">
                <a:ea typeface="ＭＳ Ｐゴシック" pitchFamily="34" charset="-128"/>
              </a:rPr>
              <a:t> mechanisms can be represented visually using arrow pushing.  The link here describes how it is done in more detail.  Bond breaking arrows originate on a bond and point to the atom that will receive a pair of electrons.  Bond making arrows initiate on a lone-pair of electrons on an atom and point to the atom they will become bonded to.</a:t>
            </a:r>
            <a:endParaRPr lang="en-US" dirty="0" smtClean="0">
              <a:ea typeface="ＭＳ Ｐゴシック" pitchFamily="34" charset="-128"/>
            </a:endParaRP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AC00605-9AFA-4075-83A3-2B883388C4F1}" type="slidenum">
              <a:rPr lang="en-US" sz="1200">
                <a:solidFill>
                  <a:prstClr val="black"/>
                </a:solidFill>
                <a:latin typeface="Calibri" pitchFamily="34" charset="0"/>
              </a:rPr>
              <a:pPr eaLnBrk="1" hangingPunct="1"/>
              <a:t>13</a:t>
            </a:fld>
            <a:endParaRPr lang="en-US" sz="1200">
              <a:solidFill>
                <a:prstClr val="black"/>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Biochemists</a:t>
            </a:r>
            <a:r>
              <a:rPr lang="en-US" baseline="0" dirty="0" smtClean="0">
                <a:ea typeface="ＭＳ Ｐゴシック" pitchFamily="34" charset="-128"/>
              </a:rPr>
              <a:t> often use arrows in ways that don’t actually mean arrow pushing.  For example, here the scientist is showing the movement of a proton from an acid to a base.  To draw this more accurately, the electrons on the base should be attacking the proton, and then the bond between the H and O should be broken with the electrons returning to the oxygen.  In the product ‘conjugate base’, the electrons are not distributed across the entire hydroxide molecule as implied, they are localized to the oxygen atom.  </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So, the point here is be a little careful in reading the diagrams in figures – sometimes people use the notations of organic chemistry loosely.</a:t>
            </a:r>
            <a:endParaRPr lang="en-US" dirty="0" smtClean="0">
              <a:ea typeface="ＭＳ Ｐゴシック" pitchFamily="34" charset="-128"/>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F1454AA-502A-4D5A-88B5-06026FE10C6E}" type="slidenum">
              <a:rPr lang="en-US" sz="1200">
                <a:solidFill>
                  <a:prstClr val="black"/>
                </a:solidFill>
                <a:latin typeface="Calibri" pitchFamily="34" charset="0"/>
              </a:rPr>
              <a:pPr eaLnBrk="1" hangingPunct="1"/>
              <a:t>14</a:t>
            </a:fld>
            <a:endParaRPr lang="en-US" sz="1200">
              <a:solidFill>
                <a:prstClr val="black"/>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oxygen on water attacks the amide carbon</a:t>
            </a:r>
            <a:r>
              <a:rPr lang="en-US" baseline="0" dirty="0" smtClean="0"/>
              <a:t> kicking up electrons on oxygen to get a tetrahedral intermediate.  Those electrons then kick down and eliminate NR2.</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15</a:t>
            </a:fld>
            <a:endParaRPr lang="en-US"/>
          </a:p>
        </p:txBody>
      </p:sp>
    </p:spTree>
    <p:extLst>
      <p:ext uri="{BB962C8B-B14F-4D97-AF65-F5344CB8AC3E}">
        <p14:creationId xmlns:p14="http://schemas.microsoft.com/office/powerpoint/2010/main" val="2995558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7871A44-2DD1-4252-8693-BDBB75993C60}" type="slidenum">
              <a:rPr lang="en-US" sz="1200">
                <a:latin typeface="Calibri" pitchFamily="34" charset="0"/>
              </a:rPr>
              <a:pPr eaLnBrk="1" hangingPunct="1"/>
              <a:t>17</a:t>
            </a:fld>
            <a:endParaRPr lang="en-US"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In object oriented programming, “Objects” usually</a:t>
            </a:r>
            <a:r>
              <a:rPr lang="en-US" baseline="0" dirty="0" smtClean="0">
                <a:ea typeface="ＭＳ Ｐゴシック" pitchFamily="34" charset="-128"/>
              </a:rPr>
              <a:t> refer to bundles of information.  For example, you can describe a Car as having ‘</a:t>
            </a:r>
            <a:r>
              <a:rPr lang="en-US" baseline="0" dirty="0" err="1" smtClean="0">
                <a:ea typeface="ＭＳ Ｐゴシック" pitchFamily="34" charset="-128"/>
              </a:rPr>
              <a:t>number_of_wheels</a:t>
            </a:r>
            <a:r>
              <a:rPr lang="en-US" baseline="0" dirty="0" smtClean="0">
                <a:ea typeface="ＭＳ Ｐゴシック" pitchFamily="34" charset="-128"/>
              </a:rPr>
              <a:t> = 4’ and ‘</a:t>
            </a:r>
            <a:r>
              <a:rPr lang="en-US" baseline="0" dirty="0" err="1" smtClean="0">
                <a:ea typeface="ＭＳ Ｐゴシック" pitchFamily="34" charset="-128"/>
              </a:rPr>
              <a:t>license_plate</a:t>
            </a:r>
            <a:r>
              <a:rPr lang="en-US" baseline="0" dirty="0" smtClean="0">
                <a:ea typeface="ＭＳ Ｐゴシック" pitchFamily="34" charset="-128"/>
              </a:rPr>
              <a:t> = 4BIUO11’, and this bolus of electronic information represents the physical entity in a computer.  In this course, we will use Objects to describe the chemistry, design, and simulation concepts associated with genetic engineering.</a:t>
            </a:r>
          </a:p>
          <a:p>
            <a:pPr eaLnBrk="1" hangingPunct="1">
              <a:spcBef>
                <a:spcPct val="0"/>
              </a:spcBef>
            </a:pPr>
            <a:endParaRPr lang="en-US" baseline="0" dirty="0" smtClean="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rPr>
              <a:t>Many common programming languages have some notion of ‘objects’ including </a:t>
            </a:r>
            <a:r>
              <a:rPr lang="en-US" altLang="ja-JP" sz="1200" dirty="0" smtClean="0">
                <a:solidFill>
                  <a:prstClr val="black"/>
                </a:solidFill>
                <a:latin typeface="Calibri" pitchFamily="34" charset="0"/>
              </a:rPr>
              <a:t>C++, Java, JavaScript, Python, JSON, and XML.</a:t>
            </a:r>
          </a:p>
          <a:p>
            <a:pPr marL="0" marR="0" indent="0" algn="l" defTabSz="914400" rtl="0" eaLnBrk="1" fontAlgn="base" latinLnBrk="0" hangingPunct="1">
              <a:lnSpc>
                <a:spcPct val="100000"/>
              </a:lnSpc>
              <a:spcBef>
                <a:spcPct val="0"/>
              </a:spcBef>
              <a:spcAft>
                <a:spcPct val="0"/>
              </a:spcAft>
              <a:buClrTx/>
              <a:buSzTx/>
              <a:buFontTx/>
              <a:buNone/>
              <a:tabLst/>
              <a:defRPr/>
            </a:pPr>
            <a:endParaRPr lang="en-US" sz="1200" dirty="0" smtClean="0">
              <a:solidFill>
                <a:prstClr val="black"/>
              </a:solidFill>
              <a:latin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solidFill>
                  <a:prstClr val="black"/>
                </a:solidFill>
                <a:latin typeface="Calibri" pitchFamily="34" charset="0"/>
              </a:rPr>
              <a:t>However,</a:t>
            </a:r>
            <a:r>
              <a:rPr lang="en-US" sz="1200" baseline="0" dirty="0" smtClean="0">
                <a:solidFill>
                  <a:prstClr val="black"/>
                </a:solidFill>
                <a:latin typeface="Calibri" pitchFamily="34" charset="0"/>
              </a:rPr>
              <a:t> they behave differently in different classes.  In some languages, their behavior really is restricted to just holding the state of some data fields.  In other languages, objects can have fields that execute functions.  Some languages like JavaScript and the related JSON have ‘dynamic’ objects in which the fields can change, while others are strictly declarative of their fields.  For our purposes in this course, we will not need this dynamic behavior.  However, I will use JSON because it is simple.</a:t>
            </a:r>
            <a:endParaRPr lang="en-US" dirty="0" smtClean="0">
              <a:ea typeface="ＭＳ Ｐゴシック" pitchFamily="34"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986F808-D0E1-4283-BB3E-22757A77FC86}" type="slidenum">
              <a:rPr lang="en-US" sz="1200">
                <a:solidFill>
                  <a:prstClr val="black"/>
                </a:solidFill>
                <a:latin typeface="Calibri" pitchFamily="34" charset="0"/>
              </a:rPr>
              <a:pPr eaLnBrk="1" hangingPunct="1"/>
              <a:t>18</a:t>
            </a:fld>
            <a:endParaRPr lang="en-US" sz="1200">
              <a:solidFill>
                <a:prstClr val="black"/>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Let’s look at an</a:t>
            </a:r>
            <a:r>
              <a:rPr lang="en-US" baseline="0" dirty="0" smtClean="0">
                <a:ea typeface="ＭＳ Ｐゴシック" pitchFamily="34" charset="-128"/>
              </a:rPr>
              <a:t> example.  An Email is a piece of electronic information.  You have a concept in your mind of an email. You can print out the email and then it has a physical representation.  The email is an object. There are many trillions of instances of emails.  However, they all have the same structure.  They all have to and from addresses, a subject, and a message.</a:t>
            </a:r>
          </a:p>
          <a:p>
            <a:pPr eaLnBrk="1" hangingPunct="1">
              <a:spcBef>
                <a:spcPct val="0"/>
              </a:spcBef>
            </a:pPr>
            <a:r>
              <a:rPr lang="en-US" sz="1200" baseline="0" dirty="0" smtClean="0">
                <a:latin typeface="Courier New" pitchFamily="49" charset="0"/>
                <a:cs typeface="Courier New" pitchFamily="49" charset="0"/>
              </a:rPr>
              <a:t>”].</a:t>
            </a:r>
            <a:endParaRPr lang="en-US" dirty="0" smtClean="0">
              <a:ea typeface="ＭＳ Ｐゴシック" pitchFamily="34"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0007337-A932-4CE8-BDC7-9764201EA80A}" type="slidenum">
              <a:rPr lang="en-US" sz="1200">
                <a:latin typeface="Calibri" pitchFamily="34" charset="0"/>
              </a:rPr>
              <a:pPr eaLnBrk="1" hangingPunct="1"/>
              <a:t>19</a:t>
            </a:fld>
            <a:endParaRPr 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aseline="0" dirty="0" smtClean="0">
                <a:ea typeface="ＭＳ Ｐゴシック" pitchFamily="34" charset="-128"/>
              </a:rPr>
              <a:t>I can represent this bolus of information in JSON.  The syntax for representing an object in JSON is to put it in set brackets.  The many fields of the object are separated by commas.  Each field of the JSON is described by a key such as ‘to’, ‘from’, ‘subject’, or ‘message’.  The key is surrounded by quotes, followed by a colon, followed by the ‘value’.  So, the value associated with the key ‘to’ is ‘</a:t>
            </a:r>
            <a:r>
              <a:rPr lang="en-US" sz="1200" dirty="0" smtClean="0">
                <a:latin typeface="Courier New" pitchFamily="49" charset="0"/>
                <a:cs typeface="Courier New" pitchFamily="49" charset="0"/>
              </a:rPr>
              <a:t>hiring@123publishing.com’.  The value can be a String, a Number, a </a:t>
            </a:r>
            <a:r>
              <a:rPr lang="en-US" sz="1200" baseline="0" dirty="0" smtClean="0">
                <a:latin typeface="Courier New" pitchFamily="49" charset="0"/>
                <a:cs typeface="Courier New" pitchFamily="49" charset="0"/>
              </a:rPr>
              <a:t>JSON object, or a JSON array.  </a:t>
            </a:r>
          </a:p>
          <a:p>
            <a:pPr eaLnBrk="1" hangingPunct="1">
              <a:spcBef>
                <a:spcPct val="0"/>
              </a:spcBef>
            </a:pPr>
            <a:endParaRPr lang="en-US" sz="1200" baseline="0" dirty="0" smtClean="0">
              <a:latin typeface="Courier New" pitchFamily="49" charset="0"/>
              <a:cs typeface="Courier New" pitchFamily="49" charset="0"/>
            </a:endParaRPr>
          </a:p>
          <a:p>
            <a:pPr eaLnBrk="1" hangingPunct="1">
              <a:spcBef>
                <a:spcPct val="0"/>
              </a:spcBef>
            </a:pPr>
            <a:r>
              <a:rPr lang="en-US" sz="1200" baseline="0" dirty="0" smtClean="0">
                <a:latin typeface="Courier New" pitchFamily="49" charset="0"/>
                <a:cs typeface="Courier New" pitchFamily="49" charset="0"/>
              </a:rPr>
              <a:t>&lt;click&gt;</a:t>
            </a:r>
          </a:p>
          <a:p>
            <a:pPr eaLnBrk="1" hangingPunct="1">
              <a:spcBef>
                <a:spcPct val="0"/>
              </a:spcBef>
            </a:pPr>
            <a:endParaRPr lang="en-US" sz="1200" baseline="0" dirty="0" smtClean="0">
              <a:latin typeface="Courier New" pitchFamily="49" charset="0"/>
              <a:cs typeface="Courier New" pitchFamily="49" charset="0"/>
            </a:endParaRPr>
          </a:p>
          <a:p>
            <a:pPr eaLnBrk="1" hangingPunct="1">
              <a:spcBef>
                <a:spcPct val="0"/>
              </a:spcBef>
            </a:pPr>
            <a:r>
              <a:rPr lang="en-US" sz="1200" baseline="0" dirty="0" smtClean="0">
                <a:latin typeface="Courier New" pitchFamily="49" charset="0"/>
                <a:cs typeface="Courier New" pitchFamily="49" charset="0"/>
              </a:rPr>
              <a:t>These arrays are lists of other values, and arrays are expressed as an ordered list of values separated by commas and surrounded by square brackets.  So, for example, a list of color names would be represented by [“red”, ”blue”, “green”].</a:t>
            </a:r>
            <a:endParaRPr lang="en-US" dirty="0" smtClean="0">
              <a:ea typeface="ＭＳ Ｐゴシック" pitchFamily="34" charset="-128"/>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0007337-A932-4CE8-BDC7-9764201EA80A}" type="slidenum">
              <a:rPr lang="en-US" sz="1200">
                <a:latin typeface="Calibri" pitchFamily="34" charset="0"/>
              </a:rPr>
              <a:pPr eaLnBrk="1" hangingPunct="1"/>
              <a:t>20</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When we examine a petri dish, we are looking at clumps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Of around a million bacteria.  When we zoom in here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You</a:t>
            </a:r>
            <a:r>
              <a:rPr lang="en-US" baseline="0" dirty="0" smtClean="0">
                <a:ea typeface="ＭＳ Ｐゴシック" pitchFamily="34" charset="-128"/>
              </a:rPr>
              <a:t> can almost make out one of these bacteria from the colony.  If we look closer with an electron microscope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 we can see the individual </a:t>
            </a:r>
            <a:r>
              <a:rPr lang="en-US" baseline="0" dirty="0" err="1" smtClean="0">
                <a:ea typeface="ＭＳ Ｐゴシック" pitchFamily="34" charset="-128"/>
              </a:rPr>
              <a:t>bacteriums</a:t>
            </a:r>
            <a:r>
              <a:rPr lang="en-US" baseline="0" dirty="0" smtClean="0">
                <a:ea typeface="ＭＳ Ｐゴシック" pitchFamily="34" charset="-128"/>
              </a:rPr>
              <a:t> more clearly.  If we zoom in further</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We get to a size scale that is no longer visible</a:t>
            </a:r>
            <a:r>
              <a:rPr lang="en-US" baseline="0" dirty="0" smtClean="0">
                <a:ea typeface="ＭＳ Ｐゴシック" pitchFamily="34" charset="-128"/>
              </a:rPr>
              <a:t> by traditional microscopy, but artists can illustrate what goes on inside.  We see individual proteins, the membranes, and a flagella.</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If we zoom in yet further we get to the atomic level</a:t>
            </a:r>
            <a:r>
              <a:rPr lang="en-US" baseline="0" dirty="0" smtClean="0">
                <a:ea typeface="ＭＳ Ｐゴシック" pitchFamily="34" charset="-128"/>
              </a:rPr>
              <a:t> in which molecules like proteins, DNAs, and metabolites all have very specific configurations of covalently and </a:t>
            </a:r>
            <a:r>
              <a:rPr lang="en-US" baseline="0" dirty="0" err="1" smtClean="0">
                <a:ea typeface="ＭＳ Ｐゴシック" pitchFamily="34" charset="-128"/>
              </a:rPr>
              <a:t>noncovalently</a:t>
            </a:r>
            <a:r>
              <a:rPr lang="en-US" baseline="0" dirty="0" smtClean="0">
                <a:ea typeface="ＭＳ Ｐゴシック" pitchFamily="34" charset="-128"/>
              </a:rPr>
              <a:t> associated atoms.</a:t>
            </a:r>
            <a:endParaRPr lang="en-US" dirty="0" smtClean="0">
              <a:ea typeface="ＭＳ Ｐゴシック" pitchFamily="34"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8CAFBA45-5A4B-47B6-AA84-CA08255CB8C5}" type="slidenum">
              <a:rPr lang="en-US" sz="1200">
                <a:solidFill>
                  <a:prstClr val="black"/>
                </a:solidFill>
                <a:latin typeface="Calibri" pitchFamily="34" charset="0"/>
              </a:rPr>
              <a:pPr eaLnBrk="1" hangingPunct="1"/>
              <a:t>2</a:t>
            </a:fld>
            <a:endParaRPr lang="en-US" sz="1200">
              <a:solidFill>
                <a:prstClr val="black"/>
              </a:solidFill>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prints</a:t>
            </a:r>
            <a:r>
              <a:rPr lang="en-US" baseline="0" dirty="0" smtClean="0"/>
              <a:t> “I have bob” to the output of the IDE.</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21</a:t>
            </a:fld>
            <a:endParaRPr lang="en-US"/>
          </a:p>
        </p:txBody>
      </p:sp>
    </p:spTree>
    <p:extLst>
      <p:ext uri="{BB962C8B-B14F-4D97-AF65-F5344CB8AC3E}">
        <p14:creationId xmlns:p14="http://schemas.microsoft.com/office/powerpoint/2010/main" val="1904485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One example from the domain of biology is that of a Feature.  In </a:t>
            </a:r>
            <a:r>
              <a:rPr lang="en-US" dirty="0" err="1" smtClean="0">
                <a:ea typeface="ＭＳ Ｐゴシック" pitchFamily="34" charset="-128"/>
              </a:rPr>
              <a:t>ApE</a:t>
            </a:r>
            <a:r>
              <a:rPr lang="en-US" dirty="0" smtClean="0">
                <a:ea typeface="ＭＳ Ｐゴシック" pitchFamily="34" charset="-128"/>
              </a:rPr>
              <a:t>, you go Features</a:t>
            </a:r>
            <a:r>
              <a:rPr lang="en-US" baseline="0" dirty="0" smtClean="0">
                <a:ea typeface="ＭＳ Ｐゴシック" pitchFamily="34" charset="-128"/>
              </a:rPr>
              <a:t> &gt; Edit Feature Library </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&lt;click&gt;</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and you get this GUI that shows the names of a list of features.  You can double click </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&lt;click&gt;</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on the name to get a description of the contents of the Feature object such as its name, its sequence, its colors, etc.</a:t>
            </a:r>
          </a:p>
          <a:p>
            <a:pPr eaLnBrk="1" hangingPunct="1">
              <a:spcBef>
                <a:spcPct val="0"/>
              </a:spcBef>
            </a:pPr>
            <a:endParaRPr lang="en-US" baseline="0" dirty="0" smtClean="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rPr>
              <a:t>&lt;click&gt;</a:t>
            </a:r>
          </a:p>
          <a:p>
            <a:pPr marL="0" marR="0" indent="0" algn="l" defTabSz="9144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rPr>
              <a:t>We can represent this feature in JSON by describing it as an object composed of fields described as key/value pairs.  Those keys are name, sequence, </a:t>
            </a:r>
            <a:r>
              <a:rPr lang="en-US" baseline="0" dirty="0" err="1" smtClean="0">
                <a:ea typeface="ＭＳ Ｐゴシック" pitchFamily="34" charset="-128"/>
              </a:rPr>
              <a:t>for_color</a:t>
            </a:r>
            <a:r>
              <a:rPr lang="en-US" baseline="0" dirty="0" smtClean="0">
                <a:ea typeface="ＭＳ Ｐゴシック" pitchFamily="34" charset="-128"/>
              </a:rPr>
              <a:t>, and so forth.</a:t>
            </a:r>
          </a:p>
          <a:p>
            <a:pPr eaLnBrk="1" hangingPunct="1">
              <a:spcBef>
                <a:spcPct val="0"/>
              </a:spcBef>
            </a:pPr>
            <a:endParaRPr lang="en-US" dirty="0" smtClean="0">
              <a:ea typeface="ＭＳ Ｐゴシック" pitchFamily="34"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6A74408A-4386-4DB1-B3C9-7967D1BF46E5}" type="slidenum">
              <a:rPr lang="en-US" sz="1200">
                <a:latin typeface="Calibri" pitchFamily="34" charset="0"/>
              </a:rPr>
              <a:pPr eaLnBrk="1" hangingPunct="1"/>
              <a:t>22</a:t>
            </a:fld>
            <a:endParaRPr lang="en-US" sz="12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“a plasmid editor”.  Download and enjoy.</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23</a:t>
            </a:fld>
            <a:endParaRPr lang="en-US"/>
          </a:p>
        </p:txBody>
      </p:sp>
    </p:spTree>
    <p:extLst>
      <p:ext uri="{BB962C8B-B14F-4D97-AF65-F5344CB8AC3E}">
        <p14:creationId xmlns:p14="http://schemas.microsoft.com/office/powerpoint/2010/main" val="1013570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We could express the entire list of features described in </a:t>
            </a:r>
            <a:r>
              <a:rPr lang="en-US" dirty="0" err="1" smtClean="0">
                <a:ea typeface="ＭＳ Ｐゴシック" pitchFamily="34" charset="-128"/>
              </a:rPr>
              <a:t>ApE</a:t>
            </a:r>
            <a:r>
              <a:rPr lang="en-US" dirty="0" smtClean="0">
                <a:ea typeface="ＭＳ Ｐゴシック" pitchFamily="34" charset="-128"/>
              </a:rPr>
              <a:t> as an array composed of multiple JSONs.</a:t>
            </a: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C9C7312-9611-4261-B9BE-F59B1DAC483E}" type="slidenum">
              <a:rPr lang="en-US" sz="1200">
                <a:latin typeface="Calibri" pitchFamily="34" charset="0"/>
              </a:rPr>
              <a:pPr eaLnBrk="1" hangingPunct="1"/>
              <a:t>24</a:t>
            </a:fld>
            <a:endParaRPr lang="en-US" sz="12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Let’s examine the similarities</a:t>
            </a:r>
            <a:r>
              <a:rPr lang="en-US" baseline="0" dirty="0" smtClean="0">
                <a:ea typeface="ＭＳ Ｐゴシック" pitchFamily="34" charset="-128"/>
              </a:rPr>
              <a:t> between different objects.</a:t>
            </a:r>
            <a:endParaRPr lang="en-US" dirty="0" smtClean="0">
              <a:ea typeface="ＭＳ Ｐゴシック" pitchFamily="34" charset="-128"/>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C9C7312-9611-4261-B9BE-F59B1DAC483E}" type="slidenum">
              <a:rPr lang="en-US" sz="1200">
                <a:latin typeface="Calibri" pitchFamily="34" charset="0"/>
              </a:rPr>
              <a:pPr eaLnBrk="1" hangingPunct="1"/>
              <a:t>25</a:t>
            </a:fld>
            <a:endParaRPr lang="en-US" sz="120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all have the same list</a:t>
            </a:r>
            <a:r>
              <a:rPr lang="en-US" baseline="0" dirty="0" smtClean="0">
                <a:ea typeface="ＭＳ Ｐゴシック" pitchFamily="34" charset="-128"/>
              </a:rPr>
              <a:t> of keys, but the values are different for each instance.  The pattern shared between similar objects defines a class of information, and this similarity is defined by the list of keys they all share and constraints on the values permitted for each field.  You call the entity that describes this ‘form of the data’ a data structure, and specific languages will refer to it as a Class or Schema.  It represents the structure of the data.</a:t>
            </a:r>
            <a:endParaRPr lang="en-US" dirty="0" smtClean="0">
              <a:ea typeface="ＭＳ Ｐゴシック" pitchFamily="34"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EBCBF3E-47F8-44B8-9861-BABA0829605C}" type="slidenum">
              <a:rPr lang="en-US" sz="1200">
                <a:latin typeface="Calibri" pitchFamily="34" charset="0"/>
              </a:rPr>
              <a:pPr eaLnBrk="1" hangingPunct="1"/>
              <a:t>26</a:t>
            </a:fld>
            <a:endParaRPr lang="en-US"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 can encode</a:t>
            </a:r>
            <a:r>
              <a:rPr lang="en-US" baseline="0" dirty="0" smtClean="0">
                <a:ea typeface="ＭＳ Ｐゴシック" pitchFamily="34" charset="-128"/>
              </a:rPr>
              <a:t> </a:t>
            </a:r>
            <a:r>
              <a:rPr lang="en-US" dirty="0" smtClean="0">
                <a:ea typeface="ＭＳ Ｐゴシック" pitchFamily="34" charset="-128"/>
              </a:rPr>
              <a:t>this data structure </a:t>
            </a:r>
            <a:r>
              <a:rPr lang="en-US" baseline="0" dirty="0" smtClean="0">
                <a:ea typeface="ＭＳ Ｐゴシック" pitchFamily="34" charset="-128"/>
              </a:rPr>
              <a:t>in the form of a Java class.  The class states the list of keys and what type of value they contain.  This specific piece of information about the beta lactamase feature, when held in memory as a Java Object, is referred to as an instance of the ‘Class’ called ‘Feature’.</a:t>
            </a:r>
            <a:endParaRPr lang="en-US" dirty="0" smtClean="0">
              <a:ea typeface="ＭＳ Ｐゴシック" pitchFamily="34"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103D68B8-909A-4F91-BF7A-EC4AE81CC9E5}" type="slidenum">
              <a:rPr lang="en-US" sz="1200">
                <a:latin typeface="Calibri" pitchFamily="34" charset="0"/>
              </a:rPr>
              <a:pPr eaLnBrk="1" hangingPunct="1"/>
              <a:t>27</a:t>
            </a:fld>
            <a:endParaRPr lang="en-US" sz="120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a:t>
            </a:r>
            <a:r>
              <a:rPr lang="en-US" baseline="0" dirty="0" smtClean="0"/>
              <a:t> variables, and a constructor</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28</a:t>
            </a:fld>
            <a:endParaRPr lang="en-US"/>
          </a:p>
        </p:txBody>
      </p:sp>
    </p:spTree>
    <p:extLst>
      <p:ext uri="{BB962C8B-B14F-4D97-AF65-F5344CB8AC3E}">
        <p14:creationId xmlns:p14="http://schemas.microsoft.com/office/powerpoint/2010/main" val="2265696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Going back to our Email example,</a:t>
            </a:r>
            <a:r>
              <a:rPr lang="en-US" baseline="0" dirty="0" smtClean="0">
                <a:ea typeface="ＭＳ Ｐゴシック" pitchFamily="34" charset="-128"/>
              </a:rPr>
              <a:t> we can now describe the data structure present in the Email object as an Email class.  Another essential concept in object oriented programming is that classes can have inheritance.  Our Email class is very general.  It just encodes the bare minimal information that all email messages share.  If I was to restrict the objects I am describing to just </a:t>
            </a:r>
            <a:r>
              <a:rPr lang="en-US" baseline="0" dirty="0" err="1" smtClean="0">
                <a:ea typeface="ＭＳ Ｐゴシック" pitchFamily="34" charset="-128"/>
              </a:rPr>
              <a:t>Gmails</a:t>
            </a:r>
            <a:r>
              <a:rPr lang="en-US" baseline="0" dirty="0" smtClean="0">
                <a:ea typeface="ＭＳ Ｐゴシック" pitchFamily="34" charset="-128"/>
              </a:rPr>
              <a:t>, I’d undoubtedly find all sorts of additional information that all </a:t>
            </a:r>
            <a:r>
              <a:rPr lang="en-US" baseline="0" dirty="0" err="1" smtClean="0">
                <a:ea typeface="ＭＳ Ｐゴシック" pitchFamily="34" charset="-128"/>
              </a:rPr>
              <a:t>Gmails</a:t>
            </a:r>
            <a:r>
              <a:rPr lang="en-US" baseline="0" dirty="0" smtClean="0">
                <a:ea typeface="ＭＳ Ｐゴシック" pitchFamily="34" charset="-128"/>
              </a:rPr>
              <a:t> have, but other types of Emails such as Yahoo or Hotmail don’t have.  I can capture this relationship between the Gmail and the more general Email by saying that Gmail ‘extends’ Email</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&lt;click&gt;</a:t>
            </a:r>
          </a:p>
          <a:p>
            <a:pPr eaLnBrk="1" hangingPunct="1">
              <a:spcBef>
                <a:spcPct val="0"/>
              </a:spcBef>
            </a:pPr>
            <a:endParaRPr lang="en-US" baseline="0" dirty="0" smtClean="0">
              <a:ea typeface="ＭＳ Ｐゴシック" pitchFamily="34" charset="-128"/>
            </a:endParaRPr>
          </a:p>
          <a:p>
            <a:pPr eaLnBrk="1" hangingPunct="1">
              <a:spcBef>
                <a:spcPct val="0"/>
              </a:spcBef>
            </a:pPr>
            <a:r>
              <a:rPr lang="en-US" dirty="0" smtClean="0">
                <a:ea typeface="ＭＳ Ｐゴシック" pitchFamily="34" charset="-128"/>
              </a:rPr>
              <a:t>By stating that Gmail extends Email, we are saying “include everything you had</a:t>
            </a:r>
            <a:r>
              <a:rPr lang="en-US" baseline="0" dirty="0" smtClean="0">
                <a:ea typeface="ＭＳ Ｐゴシック" pitchFamily="34" charset="-128"/>
              </a:rPr>
              <a:t> in Email, then add this other data to it”.  So, for example, there might be routing codes or various types of attachment that would be included in the Gmail class.</a:t>
            </a:r>
            <a:endParaRPr lang="en-US" dirty="0" smtClean="0">
              <a:ea typeface="ＭＳ Ｐゴシック" pitchFamily="34" charset="-128"/>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56B9CFD-8B35-4F59-B792-F56E357F118D}" type="slidenum">
              <a:rPr lang="en-US" sz="1200">
                <a:latin typeface="Calibri" pitchFamily="34" charset="0"/>
              </a:rPr>
              <a:pPr eaLnBrk="1" hangingPunct="1"/>
              <a:t>29</a:t>
            </a:fld>
            <a:endParaRPr lang="en-US" sz="120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Java, there are two types of inheritance</a:t>
            </a:r>
            <a:r>
              <a:rPr lang="en-US" baseline="0" dirty="0" smtClean="0"/>
              <a:t>. A class can extend another class, or implement an interface.  A class can only extend one parent class, however it can implement any number of interfaces.  An interface is like an abridged version of a class.  The fields in a class can refer to both pieces of data, like a String, or methods that do actions.  An interface is only allowed to encode the methods.  You can distinguish a method from data in Java by looking for parentheses following the field name.  So, for example, String </a:t>
            </a:r>
            <a:r>
              <a:rPr lang="en-US" baseline="0" dirty="0" err="1" smtClean="0"/>
              <a:t>getTo</a:t>
            </a:r>
            <a:r>
              <a:rPr lang="en-US" baseline="0" dirty="0" smtClean="0"/>
              <a:t> without parentheses would refer to a String whose field name is </a:t>
            </a:r>
            <a:r>
              <a:rPr lang="en-US" baseline="0" dirty="0" err="1" smtClean="0"/>
              <a:t>getTo</a:t>
            </a:r>
            <a:r>
              <a:rPr lang="en-US" baseline="0" dirty="0" smtClean="0"/>
              <a:t>; while </a:t>
            </a:r>
            <a:r>
              <a:rPr lang="en-US" baseline="0" dirty="0" err="1" smtClean="0"/>
              <a:t>getTo</a:t>
            </a:r>
            <a:r>
              <a:rPr lang="en-US" baseline="0" dirty="0" smtClean="0"/>
              <a:t>() with the parentheses means a method that will execute when run and return a String.  Additionally, all the methods defined in an interface are abstract which here means that the body of what to do when the method is invoked is not defined in the interface.  The interface is simply a promise that this method will be concretized by any implementing class.</a:t>
            </a:r>
          </a:p>
          <a:p>
            <a:endParaRPr lang="en-US" baseline="0" dirty="0" smtClean="0"/>
          </a:p>
          <a:p>
            <a:r>
              <a:rPr lang="en-US" baseline="0" dirty="0" smtClean="0"/>
              <a:t>So, we can express the same concept of an Email object in terms of an interface in which we promise that Strings of four types will be made available by any implementing class.  We can then describe the Gmail class as implementing Email and providing methods that will satisfy the generation of these returned Strings.</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30</a:t>
            </a:fld>
            <a:endParaRPr lang="en-US"/>
          </a:p>
        </p:txBody>
      </p:sp>
    </p:spTree>
    <p:extLst>
      <p:ext uri="{BB962C8B-B14F-4D97-AF65-F5344CB8AC3E}">
        <p14:creationId xmlns:p14="http://schemas.microsoft.com/office/powerpoint/2010/main" val="171690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world is full of tiny balls, called atoms and other fundamental particles like electrons and photons.</a:t>
            </a:r>
            <a:r>
              <a:rPr lang="en-US" altLang="ja-JP" dirty="0" smtClean="0">
                <a:ea typeface="ＭＳ Ｐゴシック" pitchFamily="34" charset="-128"/>
              </a:rPr>
              <a:t> It is not</a:t>
            </a:r>
            <a:r>
              <a:rPr lang="en-US" altLang="ja-JP" baseline="0" dirty="0" smtClean="0">
                <a:ea typeface="ＭＳ Ｐゴシック" pitchFamily="34" charset="-128"/>
              </a:rPr>
              <a:t> continuous. </a:t>
            </a:r>
            <a:r>
              <a:rPr lang="en-US" altLang="ja-JP" dirty="0" smtClean="0">
                <a:ea typeface="ＭＳ Ｐゴシック" pitchFamily="34" charset="-128"/>
              </a:rPr>
              <a:t>From</a:t>
            </a:r>
            <a:r>
              <a:rPr lang="en-US" altLang="ja-JP" baseline="0" dirty="0" smtClean="0">
                <a:ea typeface="ＭＳ Ｐゴシック" pitchFamily="34" charset="-128"/>
              </a:rPr>
              <a:t> physics we know that atoms are themselves made of yet smaller balls, and in nuclear reactions atoms can be split or joined and thereby change identity.  However, at the energy levels that exist in the biological world, nuclear reactions do not occur, </a:t>
            </a:r>
            <a:r>
              <a:rPr lang="en-US" altLang="ja-JP" dirty="0" smtClean="0">
                <a:ea typeface="ＭＳ Ｐゴシック" pitchFamily="34" charset="-128"/>
              </a:rPr>
              <a:t>so you don</a:t>
            </a:r>
            <a:r>
              <a:rPr lang="ja-JP" altLang="en-US" dirty="0" smtClean="0">
                <a:ea typeface="ＭＳ Ｐゴシック" pitchFamily="34" charset="-128"/>
              </a:rPr>
              <a:t>’</a:t>
            </a:r>
            <a:r>
              <a:rPr lang="en-US" altLang="ja-JP" dirty="0" smtClean="0">
                <a:ea typeface="ＭＳ Ｐゴシック" pitchFamily="34" charset="-128"/>
              </a:rPr>
              <a:t>t need to understand anything smaller than atoms. </a:t>
            </a:r>
          </a:p>
          <a:p>
            <a:pPr eaLnBrk="1" hangingPunct="1">
              <a:spcBef>
                <a:spcPct val="0"/>
              </a:spcBef>
            </a:pPr>
            <a:endParaRPr lang="en-US" altLang="ja-JP" dirty="0" smtClean="0">
              <a:ea typeface="ＭＳ Ｐゴシック" pitchFamily="34" charset="-128"/>
            </a:endParaRPr>
          </a:p>
          <a:p>
            <a:pPr eaLnBrk="1" hangingPunct="1">
              <a:spcBef>
                <a:spcPct val="0"/>
              </a:spcBef>
            </a:pPr>
            <a:r>
              <a:rPr lang="en-US" altLang="ja-JP" dirty="0" smtClean="0">
                <a:ea typeface="ＭＳ Ｐゴシック" pitchFamily="34" charset="-128"/>
              </a:rPr>
              <a:t>&lt;click&gt;</a:t>
            </a:r>
          </a:p>
          <a:p>
            <a:pPr eaLnBrk="1" hangingPunct="1">
              <a:spcBef>
                <a:spcPct val="0"/>
              </a:spcBef>
            </a:pPr>
            <a:endParaRPr lang="en-US" altLang="ja-JP" dirty="0" smtClean="0">
              <a:ea typeface="ＭＳ Ｐゴシック" pitchFamily="34" charset="-128"/>
            </a:endParaRPr>
          </a:p>
          <a:p>
            <a:pPr eaLnBrk="1" hangingPunct="1">
              <a:spcBef>
                <a:spcPct val="0"/>
              </a:spcBef>
            </a:pPr>
            <a:r>
              <a:rPr lang="en-US" altLang="ja-JP" dirty="0" smtClean="0">
                <a:ea typeface="ＭＳ Ｐゴシック" pitchFamily="34" charset="-128"/>
              </a:rPr>
              <a:t>Think of atoms for the moment as billiard balls with weird magnets in various positions of their interior that make them interact with other billiard balls in geometrically-defined ways.  Those interactions come in two flavors in biology:  covalent and </a:t>
            </a:r>
            <a:r>
              <a:rPr lang="en-US" altLang="ja-JP" dirty="0" err="1" smtClean="0">
                <a:ea typeface="ＭＳ Ｐゴシック" pitchFamily="34" charset="-128"/>
              </a:rPr>
              <a:t>noncovalent</a:t>
            </a:r>
            <a:r>
              <a:rPr lang="en-US" altLang="ja-JP" dirty="0" smtClean="0">
                <a:ea typeface="ＭＳ Ｐゴシック" pitchFamily="34" charset="-128"/>
              </a:rPr>
              <a:t>.  The covalent type are really strong, and those are the ones that are made and broken during organic chemical reactions. The </a:t>
            </a:r>
            <a:r>
              <a:rPr lang="en-US" altLang="ja-JP" dirty="0" err="1" smtClean="0">
                <a:ea typeface="ＭＳ Ｐゴシック" pitchFamily="34" charset="-128"/>
              </a:rPr>
              <a:t>noncovalent</a:t>
            </a:r>
            <a:r>
              <a:rPr lang="en-US" altLang="ja-JP" baseline="0" dirty="0" smtClean="0">
                <a:ea typeface="ＭＳ Ｐゴシック" pitchFamily="34" charset="-128"/>
              </a:rPr>
              <a:t> ones are things like hydrogen bonds with much lower energies.  </a:t>
            </a:r>
          </a:p>
          <a:p>
            <a:pPr eaLnBrk="1" hangingPunct="1">
              <a:spcBef>
                <a:spcPct val="0"/>
              </a:spcBef>
            </a:pPr>
            <a:endParaRPr lang="en-US" altLang="ja-JP" baseline="0" dirty="0" smtClean="0">
              <a:ea typeface="ＭＳ Ｐゴシック" pitchFamily="34" charset="-128"/>
            </a:endParaRPr>
          </a:p>
          <a:p>
            <a:pPr eaLnBrk="1" hangingPunct="1">
              <a:spcBef>
                <a:spcPct val="0"/>
              </a:spcBef>
            </a:pPr>
            <a:r>
              <a:rPr lang="en-US" altLang="ja-JP" baseline="0" dirty="0" smtClean="0">
                <a:ea typeface="ＭＳ Ｐゴシック" pitchFamily="34" charset="-128"/>
              </a:rPr>
              <a:t>&lt;click&gt;</a:t>
            </a:r>
          </a:p>
          <a:p>
            <a:pPr eaLnBrk="1" hangingPunct="1">
              <a:spcBef>
                <a:spcPct val="0"/>
              </a:spcBef>
            </a:pPr>
            <a:endParaRPr lang="en-US" altLang="ja-JP" baseline="0" dirty="0" smtClean="0">
              <a:ea typeface="ＭＳ Ｐゴシック" pitchFamily="34" charset="-128"/>
            </a:endParaRPr>
          </a:p>
          <a:p>
            <a:pPr eaLnBrk="1" hangingPunct="1">
              <a:spcBef>
                <a:spcPct val="0"/>
              </a:spcBef>
            </a:pPr>
            <a:r>
              <a:rPr lang="en-US" altLang="ja-JP" baseline="0" dirty="0" smtClean="0">
                <a:ea typeface="ＭＳ Ｐゴシック" pitchFamily="34" charset="-128"/>
              </a:rPr>
              <a:t>In either case, you can describe Graphs that capture the structure of aggregate particles.  When we speak of the graph that results from covalent bonds between atoms, we call that a Molecule.  When we speak of the graph resulting from non-covalent interactions between Molecules, we call that a Complex.</a:t>
            </a:r>
            <a:endParaRPr lang="en-US" baseline="0" dirty="0" smtClean="0">
              <a:ea typeface="ＭＳ Ｐゴシック" pitchFamily="34" charset="-128"/>
            </a:endParaRPr>
          </a:p>
          <a:p>
            <a:pPr eaLnBrk="1" hangingPunct="1">
              <a:spcBef>
                <a:spcPct val="0"/>
              </a:spcBef>
            </a:pPr>
            <a:endParaRPr lang="en-US" dirty="0" smtClean="0">
              <a:ea typeface="ＭＳ Ｐゴシック" pitchFamily="34" charset="-128"/>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8C73F21-83B8-4B32-9023-ACED6DFE0373}" type="slidenum">
              <a:rPr lang="en-US" sz="1200">
                <a:solidFill>
                  <a:prstClr val="black"/>
                </a:solidFill>
                <a:latin typeface="Calibri" pitchFamily="34" charset="0"/>
              </a:rPr>
              <a:pPr eaLnBrk="1" hangingPunct="1"/>
              <a:t>3</a:t>
            </a:fld>
            <a:endParaRPr lang="en-US" sz="1200">
              <a:solidFill>
                <a:prstClr val="black"/>
              </a:solidFill>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really.  They are mostly</a:t>
            </a:r>
            <a:r>
              <a:rPr lang="en-US" baseline="0" dirty="0" smtClean="0"/>
              <a:t> interchangeable, but the fact that you can only extend once and can implement many times usually drives the decision.</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31</a:t>
            </a:fld>
            <a:endParaRPr lang="en-US"/>
          </a:p>
        </p:txBody>
      </p:sp>
    </p:spTree>
    <p:extLst>
      <p:ext uri="{BB962C8B-B14F-4D97-AF65-F5344CB8AC3E}">
        <p14:creationId xmlns:p14="http://schemas.microsoft.com/office/powerpoint/2010/main" val="2496060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33</a:t>
            </a:fld>
            <a:endParaRPr lang="en-US"/>
          </a:p>
        </p:txBody>
      </p:sp>
    </p:spTree>
    <p:extLst>
      <p:ext uri="{BB962C8B-B14F-4D97-AF65-F5344CB8AC3E}">
        <p14:creationId xmlns:p14="http://schemas.microsoft.com/office/powerpoint/2010/main" val="2694089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we will build up data structures to describe the state of a biological system.  At any given time, you can think of a cell has being a complex data structure ultimately composed of atoms.  There are changes in state of these atoms in terms of their position constantly occurring that gives rise to the behavior we call life.</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34</a:t>
            </a:fld>
            <a:endParaRPr lang="en-US"/>
          </a:p>
        </p:txBody>
      </p:sp>
    </p:spTree>
    <p:extLst>
      <p:ext uri="{BB962C8B-B14F-4D97-AF65-F5344CB8AC3E}">
        <p14:creationId xmlns:p14="http://schemas.microsoft.com/office/powerpoint/2010/main" val="3939213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 want you to think of a cell as having two things:  a physical representation in reality in the form of particles, and as a design abstraction in the form of a sequence object.  We’ll represent the sequence in the form of a </a:t>
            </a:r>
            <a:r>
              <a:rPr lang="en-US" dirty="0" err="1" smtClean="0">
                <a:ea typeface="ＭＳ Ｐゴシック" pitchFamily="34" charset="-128"/>
              </a:rPr>
              <a:t>NucSeq</a:t>
            </a:r>
            <a:r>
              <a:rPr lang="en-US" dirty="0" smtClean="0">
                <a:ea typeface="ＭＳ Ｐゴシック" pitchFamily="34" charset="-128"/>
              </a:rPr>
              <a:t>, and the physical atoms as a Set of Particles.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&lt;click&gt;</a:t>
            </a:r>
          </a:p>
          <a:p>
            <a:pPr eaLnBrk="1" hangingPunct="1">
              <a:spcBef>
                <a:spcPct val="0"/>
              </a:spcBef>
            </a:pP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A set in Java is like the group of students in a classroom.  They are all unique, and they often</a:t>
            </a:r>
            <a:r>
              <a:rPr lang="en-US" baseline="0" dirty="0" smtClean="0">
                <a:ea typeface="ＭＳ Ｐゴシック" pitchFamily="34" charset="-128"/>
              </a:rPr>
              <a:t> </a:t>
            </a:r>
            <a:r>
              <a:rPr lang="en-US" dirty="0" smtClean="0">
                <a:ea typeface="ＭＳ Ｐゴシック" pitchFamily="34" charset="-128"/>
              </a:rPr>
              <a:t>sit in different seats.  There is no immediate motivation or method for ranking them, but the key point is that each person can only exist once within this collection</a:t>
            </a:r>
            <a:r>
              <a:rPr lang="en-US" baseline="0" dirty="0" smtClean="0">
                <a:ea typeface="ＭＳ Ｐゴシック" pitchFamily="34" charset="-128"/>
              </a:rPr>
              <a:t> of students</a:t>
            </a:r>
            <a:r>
              <a:rPr lang="en-US" dirty="0" smtClean="0">
                <a:ea typeface="ＭＳ Ｐゴシック" pitchFamily="34" charset="-128"/>
              </a:rPr>
              <a:t>.  Things like this in which all members are unique and they have no intended order</a:t>
            </a:r>
            <a:r>
              <a:rPr lang="en-US" baseline="0" dirty="0" smtClean="0">
                <a:ea typeface="ＭＳ Ｐゴシック" pitchFamily="34" charset="-128"/>
              </a:rPr>
              <a:t> </a:t>
            </a:r>
            <a:r>
              <a:rPr lang="en-US" dirty="0" smtClean="0">
                <a:ea typeface="ＭＳ Ｐゴシック" pitchFamily="34" charset="-128"/>
              </a:rPr>
              <a:t>are called Sets.  In the case here, we have a Set of particles, which basically will mean atoms.  And that</a:t>
            </a:r>
            <a:r>
              <a:rPr lang="ja-JP" altLang="en-US" dirty="0" smtClean="0">
                <a:ea typeface="ＭＳ Ｐゴシック" pitchFamily="34" charset="-128"/>
              </a:rPr>
              <a:t>’</a:t>
            </a:r>
            <a:r>
              <a:rPr lang="en-US" altLang="ja-JP" dirty="0" smtClean="0">
                <a:ea typeface="ＭＳ Ｐゴシック" pitchFamily="34" charset="-128"/>
              </a:rPr>
              <a:t>s it.  There is nothing more going on in a cell.  Those particles have a position, a velocity, and based on this Species description, they have some identity that defines their behavior.</a:t>
            </a:r>
          </a:p>
          <a:p>
            <a:pPr eaLnBrk="1" hangingPunct="1">
              <a:spcBef>
                <a:spcPct val="0"/>
              </a:spcBef>
            </a:pPr>
            <a:endParaRPr lang="en-US" altLang="ja-JP" dirty="0" smtClean="0">
              <a:ea typeface="ＭＳ Ｐゴシック" pitchFamily="34" charset="-128"/>
            </a:endParaRPr>
          </a:p>
          <a:p>
            <a:pPr eaLnBrk="1" hangingPunct="1">
              <a:spcBef>
                <a:spcPct val="0"/>
              </a:spcBef>
            </a:pPr>
            <a:r>
              <a:rPr lang="en-US" altLang="ja-JP" dirty="0" smtClean="0">
                <a:ea typeface="ＭＳ Ｐゴシック" pitchFamily="34" charset="-128"/>
              </a:rPr>
              <a:t>The genetic</a:t>
            </a:r>
            <a:r>
              <a:rPr lang="en-US" altLang="ja-JP" baseline="0" dirty="0" smtClean="0">
                <a:ea typeface="ＭＳ Ｐゴシック" pitchFamily="34" charset="-128"/>
              </a:rPr>
              <a:t> composition of the cell is in essence already captured if we describe the full structure of interactions between atoms in this particles Set.  However, the emergent property of replication enables a novel abstraction to exist that is this simple idea of genetic composition described as a String of letters.  Therefore, we will capture this useful abstraction as a separate data structure called the </a:t>
            </a:r>
            <a:r>
              <a:rPr lang="en-US" altLang="ja-JP" baseline="0" dirty="0" err="1" smtClean="0">
                <a:ea typeface="ＭＳ Ｐゴシック" pitchFamily="34" charset="-128"/>
              </a:rPr>
              <a:t>NucSeq</a:t>
            </a:r>
            <a:r>
              <a:rPr lang="en-US" altLang="ja-JP" baseline="0" dirty="0" smtClean="0">
                <a:ea typeface="ＭＳ Ｐゴシック" pitchFamily="34" charset="-128"/>
              </a:rPr>
              <a:t>.</a:t>
            </a:r>
            <a:endParaRPr lang="en-US" altLang="ja-JP" dirty="0" smtClean="0">
              <a:ea typeface="ＭＳ Ｐゴシック" pitchFamily="34"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71DD7B9B-13E8-4E01-81D3-5128B1587602}" type="slidenum">
              <a:rPr lang="en-US" sz="1200">
                <a:latin typeface="Calibri" pitchFamily="34" charset="0"/>
              </a:rPr>
              <a:pPr eaLnBrk="1" hangingPunct="1"/>
              <a:t>35</a:t>
            </a:fld>
            <a:endParaRPr lang="en-US" sz="120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At the most basic level</a:t>
            </a:r>
            <a:r>
              <a:rPr lang="en-US" baseline="0" dirty="0" smtClean="0"/>
              <a:t> we can discuss 4 classes of Species:  photons, atoms, molecules, and complexes.  The photon is entirely defined by its wavelength which is a simple real number expressed in nanometers.  An Atom is defined by its number of protons, neutrons, and electrons.  Based on the number of protons, one can look up the name of the atom like ‘carbon’ or ‘sulfur’.  So, we don’t have to include both pieces of information – </a:t>
            </a:r>
            <a:r>
              <a:rPr lang="en-US" baseline="0" dirty="0" err="1" smtClean="0"/>
              <a:t>numProtons</a:t>
            </a:r>
            <a:r>
              <a:rPr lang="en-US" baseline="0" dirty="0" smtClean="0"/>
              <a:t> is sufficiently expressive.  All these counts are integers because each particle is itself quantized – you can’t have half an electron.  A Molecule is a structure representing a Graph of Atom objects connected by covalent bonds.  Finally, a Complex  is a structure represented by Graph of Molecules held together through non-covalent bonds.</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36</a:t>
            </a:fld>
            <a:endParaRPr lang="en-US"/>
          </a:p>
        </p:txBody>
      </p:sp>
    </p:spTree>
    <p:extLst>
      <p:ext uri="{BB962C8B-B14F-4D97-AF65-F5344CB8AC3E}">
        <p14:creationId xmlns:p14="http://schemas.microsoft.com/office/powerpoint/2010/main" val="2194388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There are</a:t>
            </a:r>
            <a:r>
              <a:rPr lang="en-US" baseline="0" dirty="0" smtClean="0"/>
              <a:t> many ways of expressing this graph that is a Molecule.  Here we see 8 different-but-equivalent ways of expressing the structure of the chemical in Aspirin pills.  For visual consumption, you can draw an all atoms structure showing every bond and every atom in the molecule.  These are cumbersome to look at and draw, so this representation is rarely used.  Organic chemists will typically employ a condensed version of the all-atoms view by omitting all the </a:t>
            </a:r>
            <a:r>
              <a:rPr lang="en-US" baseline="0" dirty="0" err="1" smtClean="0"/>
              <a:t>hydrogens</a:t>
            </a:r>
            <a:r>
              <a:rPr lang="en-US" baseline="0" dirty="0" smtClean="0"/>
              <a:t> bonded to carbon.  A ball-and-stick model captures a 3-dimension conformation of the atoms.  It captures the structure, the lengths of the bonds, and their relative positioning.  A space filling model is like ball-and-stick, but it also captures the radius of each atom and thereby gives the viewer some notion of the surface shape of the molecule.</a:t>
            </a:r>
          </a:p>
          <a:p>
            <a:endParaRPr lang="en-US" baseline="0" dirty="0" smtClean="0"/>
          </a:p>
          <a:p>
            <a:r>
              <a:rPr lang="en-US" baseline="0" dirty="0" smtClean="0"/>
              <a:t>&lt;click&gt;</a:t>
            </a:r>
          </a:p>
          <a:p>
            <a:endParaRPr lang="en-US" baseline="0" dirty="0" smtClean="0"/>
          </a:p>
          <a:p>
            <a:r>
              <a:rPr lang="en-US" baseline="0" dirty="0" smtClean="0"/>
              <a:t>For verbal communication, there is a formal rule-based nomenclature called IUPAC, but older common names persist.  Because IUPAC names can get long and cumbersome, many people prefer to use the common names.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p>
          <a:p>
            <a:endParaRPr lang="en-US" dirty="0" smtClean="0"/>
          </a:p>
          <a:p>
            <a:r>
              <a:rPr lang="en-US" dirty="0" smtClean="0"/>
              <a:t>For computer-readable</a:t>
            </a:r>
            <a:r>
              <a:rPr lang="en-US" baseline="0" dirty="0" smtClean="0"/>
              <a:t> serialization, the SMILES and </a:t>
            </a:r>
            <a:r>
              <a:rPr lang="en-US" baseline="0" dirty="0" err="1" smtClean="0"/>
              <a:t>InChI</a:t>
            </a:r>
            <a:r>
              <a:rPr lang="en-US" baseline="0" dirty="0" smtClean="0"/>
              <a:t> formats capture the structure of the molecule as a short String.</a:t>
            </a:r>
          </a:p>
          <a:p>
            <a:endParaRPr lang="en-US" baseline="0" dirty="0" smtClean="0"/>
          </a:p>
          <a:p>
            <a:r>
              <a:rPr lang="en-US" baseline="0" dirty="0" smtClean="0"/>
              <a:t>All these representations ultimately mean the same thing and are usually </a:t>
            </a:r>
            <a:r>
              <a:rPr lang="en-US" baseline="0" dirty="0" err="1" smtClean="0"/>
              <a:t>interconvertible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37</a:t>
            </a:fld>
            <a:endParaRPr lang="en-US"/>
          </a:p>
        </p:txBody>
      </p:sp>
    </p:spTree>
    <p:extLst>
      <p:ext uri="{BB962C8B-B14F-4D97-AF65-F5344CB8AC3E}">
        <p14:creationId xmlns:p14="http://schemas.microsoft.com/office/powerpoint/2010/main" val="3373001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Graph is mathematically</a:t>
            </a:r>
            <a:r>
              <a:rPr lang="en-US" baseline="0" dirty="0" smtClean="0"/>
              <a:t> defined as an ordered pair of two sets.</a:t>
            </a:r>
          </a:p>
          <a:p>
            <a:endParaRPr lang="en-US" baseline="0" dirty="0" smtClean="0"/>
          </a:p>
          <a:p>
            <a:r>
              <a:rPr lang="en-US" baseline="0" dirty="0" smtClean="0"/>
              <a:t>&lt;click&gt;</a:t>
            </a:r>
          </a:p>
          <a:p>
            <a:endParaRPr lang="en-US" baseline="0" dirty="0" smtClean="0"/>
          </a:p>
          <a:p>
            <a:r>
              <a:rPr lang="en-US" baseline="0" dirty="0" smtClean="0"/>
              <a:t>One of these two sets, V is the set of nodes.  For a Molecule, each atom is a Node.  The other set</a:t>
            </a:r>
          </a:p>
          <a:p>
            <a:endParaRPr lang="en-US" baseline="0" dirty="0" smtClean="0"/>
          </a:p>
          <a:p>
            <a:r>
              <a:rPr lang="en-US" baseline="0" dirty="0" smtClean="0"/>
              <a:t>&lt;click&gt;</a:t>
            </a:r>
          </a:p>
          <a:p>
            <a:endParaRPr lang="en-US" baseline="0" dirty="0" smtClean="0"/>
          </a:p>
          <a:p>
            <a:r>
              <a:rPr lang="en-US" baseline="0" dirty="0" smtClean="0"/>
              <a:t>Is the set of edges, which is itself expressed as a set of ordered pairs of nodes.</a:t>
            </a:r>
            <a:endParaRPr lang="en-US" dirty="0" smtClean="0"/>
          </a:p>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39</a:t>
            </a:fld>
            <a:endParaRPr lang="en-US"/>
          </a:p>
        </p:txBody>
      </p:sp>
    </p:spTree>
    <p:extLst>
      <p:ext uri="{BB962C8B-B14F-4D97-AF65-F5344CB8AC3E}">
        <p14:creationId xmlns:p14="http://schemas.microsoft.com/office/powerpoint/2010/main" val="4271399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encode a</a:t>
            </a:r>
            <a:r>
              <a:rPr lang="en-US" baseline="0" dirty="0" smtClean="0"/>
              <a:t> Graph in Java, you would declare a class called ‘Graph’ that is composed of a Set of Nodes and a set of Edges.  Node would be a class that perhaps have a label such as name, and the Edge is a pair of two Nodes.  In this case, the Edge has directionality – we distinguish the from and to nodes.</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40</a:t>
            </a:fld>
            <a:endParaRPr lang="en-US"/>
          </a:p>
        </p:txBody>
      </p:sp>
    </p:spTree>
    <p:extLst>
      <p:ext uri="{BB962C8B-B14F-4D97-AF65-F5344CB8AC3E}">
        <p14:creationId xmlns:p14="http://schemas.microsoft.com/office/powerpoint/2010/main" val="3432965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express a Graph</a:t>
            </a:r>
            <a:r>
              <a:rPr lang="en-US" baseline="0" dirty="0" smtClean="0"/>
              <a:t> representation of a Molecule, we would encode the Molecule as a List&lt;Atom&gt; and a Set&lt;Bond&gt;.  A List in Java means an ordered list – each atom will have a specific index or position within this list.  We have already defined the class Atom as being three integers for expressing its number of protons, neutrons, and electrons.  We then can express the bonds as being integers pairs referencing the position of the atom in question from the _nodes List.</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41</a:t>
            </a:fld>
            <a:endParaRPr lang="en-US"/>
          </a:p>
        </p:txBody>
      </p:sp>
    </p:spTree>
    <p:extLst>
      <p:ext uri="{BB962C8B-B14F-4D97-AF65-F5344CB8AC3E}">
        <p14:creationId xmlns:p14="http://schemas.microsoft.com/office/powerpoint/2010/main" val="4274750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purposes of discussion, I’ll simplify</a:t>
            </a:r>
            <a:r>
              <a:rPr lang="en-US" baseline="0" dirty="0" smtClean="0"/>
              <a:t> our representation of the Molecule to just be a List&lt;Character&gt; in which we use the letter codes like C for carbon, O for oxygen, etc. to describe the Atoms.</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42</a:t>
            </a:fld>
            <a:endParaRPr lang="en-US"/>
          </a:p>
        </p:txBody>
      </p:sp>
    </p:spTree>
    <p:extLst>
      <p:ext uri="{BB962C8B-B14F-4D97-AF65-F5344CB8AC3E}">
        <p14:creationId xmlns:p14="http://schemas.microsoft.com/office/powerpoint/2010/main" val="4274750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remainder of what is happening in the cell is defined by the Schrodinger equation.  This equation from Quantum Mechanics describes</a:t>
            </a:r>
            <a:r>
              <a:rPr lang="en-US" baseline="0" dirty="0" smtClean="0"/>
              <a:t> the energies and waveforms of the electrons surrounding the atoms.  It describes the various states that the electrons will exist in.  Chemical reactions involve changes to these electronic states and transitions of electrons between these states.</a:t>
            </a:r>
          </a:p>
          <a:p>
            <a:endParaRPr lang="en-US" baseline="0" dirty="0" smtClean="0"/>
          </a:p>
          <a:p>
            <a:r>
              <a:rPr lang="en-US" baseline="0" dirty="0" smtClean="0"/>
              <a:t>The problem with </a:t>
            </a:r>
            <a:r>
              <a:rPr lang="en-US" baseline="0" dirty="0" err="1" smtClean="0"/>
              <a:t>Shrodinger</a:t>
            </a:r>
            <a:r>
              <a:rPr lang="en-US" baseline="0" dirty="0" smtClean="0"/>
              <a:t> is it turns out to be really difficult to solve.  It can only be solved exactly for trivial systems like a Hydrogen atom.  It can be solved numerically, though it is computationally intensive, and physical organic chemists will often use such calculations to help them understand observed reactions that defy simpler explanations.  However, simpler chemical theories such as VSEPR can explain the great majority of the chemical reactions that happen in biological systems.  So, we will focus on this theory.</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814601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look at an example</a:t>
            </a:r>
            <a:r>
              <a:rPr lang="en-US" baseline="0" dirty="0" smtClean="0"/>
              <a:t> of the graph representing ethanol.</a:t>
            </a:r>
          </a:p>
          <a:p>
            <a:endParaRPr lang="en-US" baseline="0" dirty="0" smtClean="0"/>
          </a:p>
          <a:p>
            <a:r>
              <a:rPr lang="en-US" baseline="0" dirty="0" smtClean="0"/>
              <a:t>&lt;click&gt;</a:t>
            </a:r>
          </a:p>
          <a:p>
            <a:endParaRPr lang="en-US" baseline="0" dirty="0" smtClean="0"/>
          </a:p>
          <a:p>
            <a:r>
              <a:rPr lang="en-US" baseline="0" dirty="0" smtClean="0"/>
              <a:t>I’ll arbitrarily assign an index to each atom in the molecule.  There are 9 atoms, so there are 9 indices and my List&lt;Atom&gt; will have a size of 9.</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endParaRPr lang="en-US" dirty="0" smtClean="0"/>
          </a:p>
          <a:p>
            <a:endParaRPr lang="en-US" dirty="0" smtClean="0"/>
          </a:p>
          <a:p>
            <a:r>
              <a:rPr lang="en-US" dirty="0" smtClean="0"/>
              <a:t>If I now</a:t>
            </a:r>
            <a:r>
              <a:rPr lang="en-US" baseline="0" dirty="0" smtClean="0"/>
              <a:t> list out the letter code for each atom, I construct the Atom List.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&lt;click&gt;</a:t>
            </a:r>
            <a:endParaRPr lang="en-US" dirty="0" smtClean="0"/>
          </a:p>
          <a:p>
            <a:endParaRPr lang="en-US" dirty="0" smtClean="0"/>
          </a:p>
          <a:p>
            <a:r>
              <a:rPr lang="en-US" dirty="0" smtClean="0"/>
              <a:t>For each bond in the molecule, I’ll express the indices</a:t>
            </a:r>
            <a:r>
              <a:rPr lang="en-US" baseline="0" dirty="0" smtClean="0"/>
              <a:t> that the bonds connect together.  So, for example, the left most bond between the hydrogen labeled zero and the carbon labeled 3 would be a bond &lt;0,3&gt;.</a:t>
            </a:r>
          </a:p>
        </p:txBody>
      </p:sp>
      <p:sp>
        <p:nvSpPr>
          <p:cNvPr id="4" name="Slide Number Placeholder 3"/>
          <p:cNvSpPr>
            <a:spLocks noGrp="1"/>
          </p:cNvSpPr>
          <p:nvPr>
            <p:ph type="sldNum" sz="quarter" idx="10"/>
          </p:nvPr>
        </p:nvSpPr>
        <p:spPr/>
        <p:txBody>
          <a:bodyPr/>
          <a:lstStyle/>
          <a:p>
            <a:fld id="{05A83B14-157C-4B1F-9044-9A74752FDE46}" type="slidenum">
              <a:rPr lang="en-US" smtClean="0"/>
              <a:pPr/>
              <a:t>43</a:t>
            </a:fld>
            <a:endParaRPr lang="en-US"/>
          </a:p>
        </p:txBody>
      </p:sp>
    </p:spTree>
    <p:extLst>
      <p:ext uri="{BB962C8B-B14F-4D97-AF65-F5344CB8AC3E}">
        <p14:creationId xmlns:p14="http://schemas.microsoft.com/office/powerpoint/2010/main" val="2655756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Number the atoms</a:t>
            </a:r>
          </a:p>
          <a:p>
            <a:pPr marL="228600" indent="-228600">
              <a:buAutoNum type="arabicParenR"/>
            </a:pPr>
            <a:r>
              <a:rPr lang="en-US" dirty="0" smtClean="0"/>
              <a:t>Write out the letter code</a:t>
            </a:r>
            <a:r>
              <a:rPr lang="en-US" baseline="0" dirty="0" smtClean="0"/>
              <a:t> for each atom as an array</a:t>
            </a:r>
          </a:p>
          <a:p>
            <a:pPr marL="228600" indent="-228600">
              <a:buAutoNum type="arabicParenR"/>
            </a:pPr>
            <a:r>
              <a:rPr lang="en-US" baseline="0" dirty="0" smtClean="0"/>
              <a:t>Write out pairs of indices as an array for each covalent bond</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pPr/>
              <a:t>44</a:t>
            </a:fld>
            <a:endParaRPr lang="en-US"/>
          </a:p>
        </p:txBody>
      </p:sp>
    </p:spTree>
    <p:extLst>
      <p:ext uri="{BB962C8B-B14F-4D97-AF65-F5344CB8AC3E}">
        <p14:creationId xmlns:p14="http://schemas.microsoft.com/office/powerpoint/2010/main" val="709694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t>Stereochemistry deals</a:t>
            </a:r>
            <a:r>
              <a:rPr lang="en-US" sz="1200" baseline="0" dirty="0" smtClean="0"/>
              <a:t> with the fact that two molecules can be identical in terms of the attachment of the atoms, but nevertheless different in three dimensional shape.  For biological molecules, this comes from the fact that carbon has 4 bonds, and when in the SP3 hybridization state having 4 different things attached to the carbon atom can be in two different configurations that are mirror images of each other.  Because of this, many organic molecules are “chiral” and their mirror image is a distinct molecule.</a:t>
            </a:r>
            <a:endParaRPr lang="en-US" sz="1200" dirty="0" smtClean="0"/>
          </a:p>
          <a:p>
            <a:pPr eaLnBrk="1" hangingPunct="1"/>
            <a:endParaRPr lang="en-US" sz="1200" dirty="0" smtClean="0"/>
          </a:p>
          <a:p>
            <a:pPr eaLnBrk="1" hangingPunct="1"/>
            <a:r>
              <a:rPr lang="en-US" sz="1200" dirty="0" smtClean="0"/>
              <a:t>Note that this representation</a:t>
            </a:r>
            <a:r>
              <a:rPr lang="en-US" sz="1200" baseline="0" dirty="0" smtClean="0"/>
              <a:t> I have provided for a Molecule neglects stereochemistry.  This could be easily remedied by introducing a List&lt;Boolean&gt; to represent each atom in the node list as being the R or S configuration.  Though stereochemistry is important to accurately describe things, we will ignore it for the sake of </a:t>
            </a:r>
            <a:r>
              <a:rPr lang="en-US" sz="1200" baseline="0" dirty="0" err="1" smtClean="0"/>
              <a:t>simplificity</a:t>
            </a:r>
            <a:r>
              <a:rPr lang="en-US" sz="1200" baseline="0" dirty="0" smtClean="0"/>
              <a:t> for now.</a:t>
            </a:r>
            <a:endParaRPr lang="en-US" sz="1200" dirty="0"/>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D74F210-54AB-463C-978B-A3CF5DC47201}" type="slidenum">
              <a:rPr lang="en-US" sz="1200">
                <a:latin typeface="Calibri" pitchFamily="34" charset="0"/>
              </a:rPr>
              <a:pPr eaLnBrk="1" hangingPunct="1"/>
              <a:t>45</a:t>
            </a:fld>
            <a:endParaRPr lang="en-US" sz="1200">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They</a:t>
            </a:r>
            <a:r>
              <a:rPr lang="en-US" baseline="0" dirty="0" smtClean="0"/>
              <a:t> are pseudo-</a:t>
            </a:r>
            <a:r>
              <a:rPr lang="en-US" baseline="0" dirty="0" err="1" smtClean="0"/>
              <a:t>entantiomers</a:t>
            </a:r>
            <a:r>
              <a:rPr lang="en-US" baseline="0" dirty="0" smtClean="0"/>
              <a:t> of one another – they are the mirror image of each other.</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70969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VSEPR theory is the one that deals with hybridization</a:t>
            </a:r>
            <a:r>
              <a:rPr lang="en-US" baseline="0" dirty="0" smtClean="0"/>
              <a:t> on an atom.  It is the theory whose consequences are physically encoded in the components of a chemical modeling kit.  To make a stable molecule, minimally all the holes in the atom pieces need a bond piece in them.  Every end of the bond piece needs to attach to another atom piece.  The simplest rule implied by these kits:  that carbon likes 4 bonds, oxygen likes 2, nitrogen likes 3, and hydrogen likes 1 are almost always true in the chemical reactions observed for biological systems.  Additionally, this view of chemistry implies the existence of two types of bonds:  sigma bonds and pi bonds.  These bond patterns can be understood as pairings of orbitals between the two atoms.  When a carbon, oxygen, or nitrogen atom exists in the sp2 hybridization state, it can use some of its available electrons to make double bonds.</a:t>
            </a:r>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4365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7926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Cell-based</a:t>
            </a:r>
            <a:r>
              <a:rPr lang="en-US" baseline="0" dirty="0" smtClean="0"/>
              <a:t> systems are essentially composed of the same atoms that the Milk Way Galaxy is made of, but are highly enriched for the atoms C H N O P and S.  Some common atoms, like helium and neon are inert, so they play no role in biology. Others such as Iron, Magnesium, and Chloride play major roles, but are not involved in forming covalent bonds.</a:t>
            </a:r>
            <a:endParaRPr lang="en-US" dirty="0" smtClean="0"/>
          </a:p>
          <a:p>
            <a:endParaRPr lang="en-US" dirty="0" smtClean="0"/>
          </a:p>
          <a:p>
            <a:r>
              <a:rPr lang="en-US" dirty="0" smtClean="0"/>
              <a:t>For a chemical</a:t>
            </a:r>
            <a:r>
              <a:rPr lang="en-US" baseline="0" dirty="0" smtClean="0"/>
              <a:t> to be stable in water it must be a pretty happy molecule.  Water is a highly reactive chemical.  Most of synthetic organic chemistry used to make plastics and pharmaceuticals is carried out under water-free conditions because water is so reactive.  So, much of the diversity that can be generated in the chemistry lab is not accessible in biological systems because the required intermediates and reagents are not stable in water.  For example, the Grignard reagent in chemistry contains a Magnesium-carbon bond which reacts violently with water.  So, you could never have such bonds in a cell. As a result, the number of distinct bonding patterns in biochemical systems is somewhat constrained, and the ones that make stable covalent bonds are largely limited to CHNOPS.</a:t>
            </a:r>
          </a:p>
          <a:p>
            <a:endParaRPr lang="en-US" baseline="0" dirty="0" smtClean="0"/>
          </a:p>
          <a:p>
            <a:r>
              <a:rPr lang="en-US" baseline="0" dirty="0" smtClean="0"/>
              <a:t>Here I am filling out the grid of CHNOPS (carbon hydrogen nitrogen phosphorus or sulfur) x CHNOPS and indicating whether that bonding combination is ever observed in biology.  The gray ones mean they are super rare, but sometimes observed.  You’ll notice that at least half of these pairings are naturally observed, and to a first approximation, this plus the bonding patterns explains the bulk of the diversity observed in biology—pretty much any naturally-occurring chemical must obey these rules.</a:t>
            </a:r>
          </a:p>
          <a:p>
            <a:endParaRPr lang="en-US" baseline="0" dirty="0" smtClean="0"/>
          </a:p>
          <a:p>
            <a:r>
              <a:rPr lang="en-US" baseline="0" dirty="0" smtClean="0"/>
              <a:t>There are some rare covalent bonds that do not show up on this list.  For example, Carbon Fluorine bonds can be generated biologically, but they are very rare in the biosphere.</a:t>
            </a:r>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77109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startAt="3"/>
            </a:pPr>
            <a:r>
              <a:rPr lang="en-US" dirty="0" smtClean="0"/>
              <a:t>The oxygen has three bonds.  It would be fine if a</a:t>
            </a:r>
            <a:r>
              <a:rPr lang="en-US" baseline="0" dirty="0" smtClean="0"/>
              <a:t> positive charge on the proton was indicated, but that is a transient interaction.</a:t>
            </a:r>
          </a:p>
          <a:p>
            <a:pPr marL="228600" indent="-228600">
              <a:buAutoNum type="alphaUcPeriod" startAt="3"/>
            </a:pPr>
            <a:endParaRPr lang="en-US" baseline="0" dirty="0" smtClean="0"/>
          </a:p>
          <a:p>
            <a:pPr marL="0" indent="0">
              <a:buNone/>
            </a:pPr>
            <a:r>
              <a:rPr lang="en-US" baseline="0" dirty="0" smtClean="0"/>
              <a:t>The way to answer this is examine the number of bonds associated with each atom, and then compare that to the list of bonds that are commonly observed.</a:t>
            </a:r>
          </a:p>
        </p:txBody>
      </p:sp>
      <p:sp>
        <p:nvSpPr>
          <p:cNvPr id="4" name="Slide Number Placeholder 3"/>
          <p:cNvSpPr>
            <a:spLocks noGrp="1"/>
          </p:cNvSpPr>
          <p:nvPr>
            <p:ph type="sldNum" sz="quarter" idx="10"/>
          </p:nvPr>
        </p:nvSpPr>
        <p:spPr/>
        <p:txBody>
          <a:bodyPr/>
          <a:lstStyle/>
          <a:p>
            <a:fld id="{05A83B14-157C-4B1F-9044-9A74752FDE46}" type="slidenum">
              <a:rPr lang="en-US" smtClean="0"/>
              <a:pPr/>
              <a:t>8</a:t>
            </a:fld>
            <a:endParaRPr lang="en-US"/>
          </a:p>
        </p:txBody>
      </p:sp>
    </p:spTree>
    <p:extLst>
      <p:ext uri="{BB962C8B-B14F-4D97-AF65-F5344CB8AC3E}">
        <p14:creationId xmlns:p14="http://schemas.microsoft.com/office/powerpoint/2010/main" val="279261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It has an atypical S-S-S</a:t>
            </a:r>
            <a:r>
              <a:rPr lang="en-US" baseline="0" dirty="0" smtClean="0"/>
              <a:t> linkage, and Iodine is rare as is the </a:t>
            </a:r>
            <a:r>
              <a:rPr lang="en-US" baseline="0" dirty="0" err="1" smtClean="0"/>
              <a:t>oxime</a:t>
            </a:r>
            <a:r>
              <a:rPr lang="en-US" baseline="0" dirty="0" smtClean="0"/>
              <a:t> linkage.  The </a:t>
            </a:r>
            <a:r>
              <a:rPr lang="en-US" baseline="0" dirty="0" err="1" smtClean="0"/>
              <a:t>enediyne</a:t>
            </a:r>
            <a:r>
              <a:rPr lang="en-US" baseline="0" dirty="0" smtClean="0"/>
              <a:t> is also rare, but there is nothing ‘wrong’ with it.</a:t>
            </a:r>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7926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29723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105061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568563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B4569-961C-4664-8A2D-2A502CC328E1}" type="datetimeFigureOut">
              <a:rPr lang="en-US" smtClean="0"/>
              <a:pPr/>
              <a:t>9/18/2013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6FD8F1-5E11-44D0-9F4D-8D01F05356F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954BE-0C2D-4429-B496-B57693DB7292}" type="datetimeFigureOut">
              <a:rPr lang="en-US" smtClean="0"/>
              <a:pPr/>
              <a:t>9/18/2013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5388D3-F712-41B8-95A0-8416AB47C07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57848-02C1-4F3B-86A1-CD519CE126C8}" type="datetimeFigureOut">
              <a:rPr lang="en-US" smtClean="0"/>
              <a:pPr/>
              <a:t>9/18/2013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303865-573E-4AAB-98C6-84B5044DA05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53D5E-6B40-4115-86E5-357EB2B628DC}" type="datetimeFigureOut">
              <a:rPr lang="en-US" smtClean="0"/>
              <a:pPr/>
              <a:t>9/18/2013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F1A11EB-3631-4661-8D90-9CFAD6F0900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EE241-DE7C-4D7C-A8E8-00FFE61685D2}" type="datetimeFigureOut">
              <a:rPr lang="en-US" smtClean="0"/>
              <a:pPr/>
              <a:t>9/18/2013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B778505A-B84F-4C10-8BAF-9D788801A7E7}"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2E879A-1A4F-432B-B7E6-C6E860949D87}" type="datetimeFigureOut">
              <a:rPr lang="en-US" smtClean="0"/>
              <a:pPr/>
              <a:t>9/18/2013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168192E-B165-4EC0-B3E8-A0A82CE350D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65814-E3F8-4190-A4CA-E7C36FEEE0E5}" type="datetimeFigureOut">
              <a:rPr lang="en-US" smtClean="0"/>
              <a:pPr/>
              <a:t>9/18/2013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E2866A19-4EDB-4832-BAA4-04929D711D0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E6936-8899-4BDB-A662-CAD50510094B}" type="datetimeFigureOut">
              <a:rPr lang="en-US" smtClean="0"/>
              <a:pPr/>
              <a:t>9/18/2013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1BADAC8-19BE-4D73-B994-A70053C078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3257587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67352-8E18-4C0D-A99A-415C35CDFF1F}" type="datetimeFigureOut">
              <a:rPr lang="en-US" smtClean="0"/>
              <a:pPr/>
              <a:t>9/18/2013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908863A-2B38-41A7-A3D8-B188167E479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C1116-7A65-4495-A9BF-FE2219EDAFA3}" type="datetimeFigureOut">
              <a:rPr lang="en-US" smtClean="0"/>
              <a:pPr/>
              <a:t>9/18/2013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F8185F-ED7F-408C-A09E-A52DF05F2F7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33D68-92DC-4FBE-B73F-4BF0564BE318}" type="datetimeFigureOut">
              <a:rPr lang="en-US" smtClean="0"/>
              <a:pPr/>
              <a:t>9/18/2013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CF0A651-41C8-41C9-9296-F8A6DE84B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213891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142657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9/18/2013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407114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9/18/2013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405057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9/18/2013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306162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99774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336555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2DF0BC5-6AFE-4182-B959-6DB58210BD30}" type="datetimeFigureOut">
              <a:rPr lang="en-US"/>
              <a:pPr/>
              <a:t>9/18/2013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41E4F5A9-4CD0-4418-916B-69D546C2BF3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F0BC5-6AFE-4182-B959-6DB58210BD30}" type="datetimeFigureOut">
              <a:rPr lang="en-US" smtClean="0"/>
              <a:pPr/>
              <a:t>9/18/2013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4F5A9-4CD0-4418-916B-69D546C2BF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Beta_elimination" TargetMode="External"/><Relationship Id="rId13" Type="http://schemas.openxmlformats.org/officeDocument/2006/relationships/hyperlink" Target="http://en.wikipedia.org/wiki/Rearrangement_reaction" TargetMode="External"/><Relationship Id="rId18" Type="http://schemas.openxmlformats.org/officeDocument/2006/relationships/hyperlink" Target="http://en.wikipedia.org/wiki/Electrophilic_substitution" TargetMode="External"/><Relationship Id="rId3" Type="http://schemas.openxmlformats.org/officeDocument/2006/relationships/hyperlink" Target="http://en.wikipedia.org/wiki/Addition_reaction" TargetMode="External"/><Relationship Id="rId21" Type="http://schemas.openxmlformats.org/officeDocument/2006/relationships/hyperlink" Target="http://en.wikipedia.org/wiki/SN2_reaction" TargetMode="External"/><Relationship Id="rId7" Type="http://schemas.openxmlformats.org/officeDocument/2006/relationships/hyperlink" Target="http://en.wikipedia.org/wiki/Elimination_reaction" TargetMode="External"/><Relationship Id="rId12" Type="http://schemas.openxmlformats.org/officeDocument/2006/relationships/hyperlink" Target="http://en.wikipedia.org/wiki/Polymerization" TargetMode="External"/><Relationship Id="rId17" Type="http://schemas.openxmlformats.org/officeDocument/2006/relationships/hyperlink" Target="http://en.wikipedia.org/wiki/Nucleophilic_aromatic_substitution" TargetMode="External"/><Relationship Id="rId2" Type="http://schemas.openxmlformats.org/officeDocument/2006/relationships/notesSlide" Target="../notesSlides/notesSlide12.xml"/><Relationship Id="rId16" Type="http://schemas.openxmlformats.org/officeDocument/2006/relationships/hyperlink" Target="http://en.wikipedia.org/wiki/Electrophilic_aromatic_substitution" TargetMode="External"/><Relationship Id="rId20" Type="http://schemas.openxmlformats.org/officeDocument/2006/relationships/hyperlink" Target="http://en.wikipedia.org/wiki/SN1_reaction" TargetMode="External"/><Relationship Id="rId1" Type="http://schemas.openxmlformats.org/officeDocument/2006/relationships/slideLayout" Target="../slideLayouts/slideLayout2.xml"/><Relationship Id="rId6" Type="http://schemas.openxmlformats.org/officeDocument/2006/relationships/hyperlink" Target="http://en.wikipedia.org/wiki/Cyclization" TargetMode="External"/><Relationship Id="rId11" Type="http://schemas.openxmlformats.org/officeDocument/2006/relationships/hyperlink" Target="http://en.wikipedia.org/wiki/Pericyclic_reaction" TargetMode="External"/><Relationship Id="rId24" Type="http://schemas.openxmlformats.org/officeDocument/2006/relationships/image" Target="../media/image19.png"/><Relationship Id="rId5" Type="http://schemas.openxmlformats.org/officeDocument/2006/relationships/hyperlink" Target="http://en.wikipedia.org/wiki/Nucleophilic_addition" TargetMode="External"/><Relationship Id="rId15" Type="http://schemas.openxmlformats.org/officeDocument/2006/relationships/hyperlink" Target="http://en.wikipedia.org/wiki/Substitution_reaction" TargetMode="External"/><Relationship Id="rId23" Type="http://schemas.openxmlformats.org/officeDocument/2006/relationships/image" Target="../media/image18.png"/><Relationship Id="rId10" Type="http://schemas.openxmlformats.org/officeDocument/2006/relationships/hyperlink" Target="http://en.wikipedia.org/wiki/Organic_redox_reaction" TargetMode="External"/><Relationship Id="rId19" Type="http://schemas.openxmlformats.org/officeDocument/2006/relationships/hyperlink" Target="http://en.wikipedia.org/wiki/Nucleophilic_substitution" TargetMode="External"/><Relationship Id="rId4" Type="http://schemas.openxmlformats.org/officeDocument/2006/relationships/hyperlink" Target="http://en.wikipedia.org/wiki/Electrophilic_addition" TargetMode="External"/><Relationship Id="rId9" Type="http://schemas.openxmlformats.org/officeDocument/2006/relationships/hyperlink" Target="http://en.wikipedia.org/wiki/E1cB_elimination_reaction" TargetMode="External"/><Relationship Id="rId14" Type="http://schemas.openxmlformats.org/officeDocument/2006/relationships/hyperlink" Target="http://en.wikipedia.org/wiki/Beckmann_rearrangement" TargetMode="External"/><Relationship Id="rId2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www.chem.wisc.edu/areas/reich/handouts/elecpush/epush-1.h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32.xml.rels><?xml version="1.0" encoding="UTF-8" standalone="yes"?>
<Relationships xmlns="http://schemas.openxmlformats.org/package/2006/relationships"><Relationship Id="rId2" Type="http://schemas.openxmlformats.org/officeDocument/2006/relationships/hyperlink" Target="http://math.hws.edu/javanot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38.jpeg"/><Relationship Id="rId5" Type="http://schemas.openxmlformats.org/officeDocument/2006/relationships/image" Target="../media/image40.jpeg"/><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1.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5.jpeg"/></Relationships>
</file>

<file path=ppt/slides/_rels/slide4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4337" name="TextBox 4"/>
          <p:cNvSpPr txBox="1">
            <a:spLocks noChangeArrowheads="1"/>
          </p:cNvSpPr>
          <p:nvPr/>
        </p:nvSpPr>
        <p:spPr bwMode="auto">
          <a:xfrm>
            <a:off x="1066800" y="2286000"/>
            <a:ext cx="7772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smtClean="0">
                <a:solidFill>
                  <a:prstClr val="white"/>
                </a:solidFill>
                <a:latin typeface="Rockwell Extra Bold" pitchFamily="18" charset="0"/>
              </a:rPr>
              <a:t>Essential Concepts of Organic Chemistry</a:t>
            </a:r>
            <a:endParaRPr lang="en-US" sz="3200" dirty="0">
              <a:solidFill>
                <a:prstClr val="white"/>
              </a:solidFill>
              <a:latin typeface="Rockwell Extra Bold" pitchFamily="18" charset="0"/>
            </a:endParaRPr>
          </a:p>
        </p:txBody>
      </p:sp>
    </p:spTree>
    <p:extLst>
      <p:ext uri="{BB962C8B-B14F-4D97-AF65-F5344CB8AC3E}">
        <p14:creationId xmlns:p14="http://schemas.microsoft.com/office/powerpoint/2010/main" val="1587487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Chemical Reactions</a:t>
            </a:r>
          </a:p>
        </p:txBody>
      </p:sp>
      <p:sp>
        <p:nvSpPr>
          <p:cNvPr id="53250" name="TextBox 2"/>
          <p:cNvSpPr txBox="1">
            <a:spLocks noChangeArrowheads="1"/>
          </p:cNvSpPr>
          <p:nvPr/>
        </p:nvSpPr>
        <p:spPr bwMode="auto">
          <a:xfrm>
            <a:off x="1066800" y="4495800"/>
            <a:ext cx="7239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tabLst>
                <a:tab pos="228600" algn="l"/>
              </a:tabLst>
              <a:defRPr sz="2400">
                <a:solidFill>
                  <a:schemeClr val="tx1"/>
                </a:solidFill>
                <a:latin typeface="Arial" pitchFamily="34" charset="0"/>
                <a:ea typeface="ＭＳ Ｐゴシック" pitchFamily="34" charset="-128"/>
              </a:defRPr>
            </a:lvl1pPr>
            <a:lvl2pPr marL="742950" indent="-285750" eaLnBrk="0" hangingPunct="0">
              <a:tabLst>
                <a:tab pos="228600" algn="l"/>
              </a:tabLst>
              <a:defRPr sz="2400">
                <a:solidFill>
                  <a:schemeClr val="tx1"/>
                </a:solidFill>
                <a:latin typeface="Arial" pitchFamily="34" charset="0"/>
                <a:ea typeface="ＭＳ Ｐゴシック" pitchFamily="34" charset="-128"/>
              </a:defRPr>
            </a:lvl2pPr>
            <a:lvl3pPr marL="1143000" indent="-228600" eaLnBrk="0" hangingPunct="0">
              <a:tabLst>
                <a:tab pos="228600" algn="l"/>
              </a:tabLst>
              <a:defRPr sz="2400">
                <a:solidFill>
                  <a:schemeClr val="tx1"/>
                </a:solidFill>
                <a:latin typeface="Arial" pitchFamily="34" charset="0"/>
                <a:ea typeface="ＭＳ Ｐゴシック" pitchFamily="34" charset="-128"/>
              </a:defRPr>
            </a:lvl3pPr>
            <a:lvl4pPr marL="1600200" indent="-228600" eaLnBrk="0" hangingPunct="0">
              <a:tabLst>
                <a:tab pos="228600" algn="l"/>
              </a:tabLst>
              <a:defRPr sz="2400">
                <a:solidFill>
                  <a:schemeClr val="tx1"/>
                </a:solidFill>
                <a:latin typeface="Arial" pitchFamily="34" charset="0"/>
                <a:ea typeface="ＭＳ Ｐゴシック" pitchFamily="34" charset="-128"/>
              </a:defRPr>
            </a:lvl4pPr>
            <a:lvl5pPr marL="2057400" indent="-228600" eaLnBrk="0" hangingPunct="0">
              <a:tabLst>
                <a:tab pos="228600"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9pPr>
          </a:lstStyle>
          <a:p>
            <a:pPr eaLnBrk="1" hangingPunct="1">
              <a:buFont typeface="Wingdings" pitchFamily="2" charset="2"/>
              <a:buChar char="§"/>
            </a:pPr>
            <a:r>
              <a:rPr lang="en-US" sz="1800">
                <a:solidFill>
                  <a:prstClr val="black"/>
                </a:solidFill>
                <a:latin typeface="Calibri" pitchFamily="34" charset="0"/>
              </a:rPr>
              <a:t>Define a change in the structure of participating molecules</a:t>
            </a:r>
          </a:p>
          <a:p>
            <a:pPr eaLnBrk="1" hangingPunct="1">
              <a:buFont typeface="Wingdings" pitchFamily="2" charset="2"/>
              <a:buChar char="§"/>
            </a:pPr>
            <a:r>
              <a:rPr lang="en-US" sz="1800">
                <a:solidFill>
                  <a:prstClr val="black"/>
                </a:solidFill>
                <a:latin typeface="Calibri" pitchFamily="34" charset="0"/>
              </a:rPr>
              <a:t>The directionality of the reaction is defined by </a:t>
            </a:r>
            <a:r>
              <a:rPr lang="ja-JP" altLang="en-US" sz="1800">
                <a:solidFill>
                  <a:prstClr val="black"/>
                </a:solidFill>
                <a:latin typeface="Calibri" pitchFamily="34" charset="0"/>
              </a:rPr>
              <a:t>‘</a:t>
            </a:r>
            <a:r>
              <a:rPr lang="en-US" altLang="ja-JP" sz="1800">
                <a:solidFill>
                  <a:prstClr val="black"/>
                </a:solidFill>
                <a:latin typeface="Calibri" pitchFamily="34" charset="0"/>
              </a:rPr>
              <a:t>Gibbs Free Energy</a:t>
            </a:r>
            <a:r>
              <a:rPr lang="ja-JP" altLang="en-US" sz="1800">
                <a:solidFill>
                  <a:prstClr val="black"/>
                </a:solidFill>
                <a:latin typeface="Calibri" pitchFamily="34" charset="0"/>
              </a:rPr>
              <a:t>’</a:t>
            </a:r>
            <a:r>
              <a:rPr lang="en-US" altLang="ja-JP" sz="1800">
                <a:solidFill>
                  <a:prstClr val="black"/>
                </a:solidFill>
                <a:latin typeface="Calibri" pitchFamily="34" charset="0"/>
              </a:rPr>
              <a:t> which will go in the direction that is negative</a:t>
            </a:r>
          </a:p>
          <a:p>
            <a:pPr eaLnBrk="1" hangingPunct="1">
              <a:buFont typeface="Wingdings" pitchFamily="2" charset="2"/>
              <a:buChar char="§"/>
            </a:pPr>
            <a:r>
              <a:rPr lang="ja-JP" altLang="en-US" sz="1800">
                <a:solidFill>
                  <a:prstClr val="black"/>
                </a:solidFill>
                <a:latin typeface="Calibri" pitchFamily="34" charset="0"/>
              </a:rPr>
              <a:t>‘</a:t>
            </a:r>
            <a:r>
              <a:rPr lang="en-US" altLang="ja-JP" sz="1800">
                <a:solidFill>
                  <a:prstClr val="black"/>
                </a:solidFill>
                <a:latin typeface="Calibri" pitchFamily="34" charset="0"/>
              </a:rPr>
              <a:t>Conservation of matter</a:t>
            </a:r>
            <a:r>
              <a:rPr lang="ja-JP" altLang="en-US" sz="1800">
                <a:solidFill>
                  <a:prstClr val="black"/>
                </a:solidFill>
                <a:latin typeface="Calibri" pitchFamily="34" charset="0"/>
              </a:rPr>
              <a:t>’</a:t>
            </a:r>
            <a:r>
              <a:rPr lang="en-US" altLang="ja-JP" sz="1800">
                <a:solidFill>
                  <a:prstClr val="black"/>
                </a:solidFill>
                <a:latin typeface="Calibri" pitchFamily="34" charset="0"/>
              </a:rPr>
              <a:t> says that atoms and electrons cannot be created nor destroyed during a chemical reaction</a:t>
            </a:r>
          </a:p>
          <a:p>
            <a:pPr eaLnBrk="1" hangingPunct="1">
              <a:buFont typeface="Wingdings" pitchFamily="2" charset="2"/>
              <a:buChar char="§"/>
            </a:pPr>
            <a:r>
              <a:rPr lang="en-US" sz="1800">
                <a:solidFill>
                  <a:prstClr val="black"/>
                </a:solidFill>
                <a:latin typeface="Calibri" pitchFamily="34" charset="0"/>
              </a:rPr>
              <a:t>So, the number and identity of atoms present on both sides of a reaction as well as the number of bonds, is conserved</a:t>
            </a:r>
          </a:p>
        </p:txBody>
      </p:sp>
      <p:pic>
        <p:nvPicPr>
          <p:cNvPr id="53251" name="Picture 2" descr="http://preparatorychemistry.com/images/amide_hydro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71600"/>
            <a:ext cx="4851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663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What happens when the Gibbs free energy is zero?</a:t>
            </a:r>
            <a:endParaRPr lang="en-US" dirty="0"/>
          </a:p>
        </p:txBody>
      </p:sp>
    </p:spTree>
    <p:extLst>
      <p:ext uri="{BB962C8B-B14F-4D97-AF65-F5344CB8AC3E}">
        <p14:creationId xmlns:p14="http://schemas.microsoft.com/office/powerpoint/2010/main" val="418063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What is a reaction mechanism?</a:t>
            </a:r>
            <a:endParaRPr lang="en-US" sz="1600">
              <a:solidFill>
                <a:prstClr val="black"/>
              </a:solidFill>
              <a:latin typeface="Rockwell Extra Bold" pitchFamily="18" charset="0"/>
            </a:endParaRPr>
          </a:p>
        </p:txBody>
      </p:sp>
      <p:sp>
        <p:nvSpPr>
          <p:cNvPr id="55298" name="TextBox 2"/>
          <p:cNvSpPr txBox="1">
            <a:spLocks noChangeArrowheads="1"/>
          </p:cNvSpPr>
          <p:nvPr/>
        </p:nvSpPr>
        <p:spPr bwMode="auto">
          <a:xfrm>
            <a:off x="228600" y="1066800"/>
            <a:ext cx="3657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a:solidFill>
                  <a:prstClr val="black"/>
                </a:solidFill>
                <a:latin typeface="Calibri" pitchFamily="34" charset="0"/>
                <a:hlinkClick r:id="rId3" tooltip="Addition reaction"/>
              </a:rPr>
              <a:t>Addition reaction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4" tooltip="Electrophilic addition"/>
              </a:rPr>
              <a:t>Electrophilic addition</a:t>
            </a:r>
            <a:endParaRPr lang="en-US" sz="1400" dirty="0">
              <a:solidFill>
                <a:prstClr val="black"/>
              </a:solidFill>
              <a:latin typeface="Calibri" pitchFamily="34" charset="0"/>
            </a:endParaRPr>
          </a:p>
          <a:p>
            <a:pPr lvl="1" eaLnBrk="1" hangingPunct="1"/>
            <a:r>
              <a:rPr lang="en-US" sz="1400" dirty="0" err="1">
                <a:solidFill>
                  <a:prstClr val="black"/>
                </a:solidFill>
                <a:latin typeface="Calibri" pitchFamily="34" charset="0"/>
                <a:hlinkClick r:id="rId5" tooltip="Nucleophilic addition"/>
              </a:rPr>
              <a:t>Nucleophilic</a:t>
            </a:r>
            <a:r>
              <a:rPr lang="en-US" sz="1400" dirty="0">
                <a:solidFill>
                  <a:prstClr val="black"/>
                </a:solidFill>
                <a:latin typeface="Calibri" pitchFamily="34" charset="0"/>
                <a:hlinkClick r:id="rId5" tooltip="Nucleophilic addition"/>
              </a:rPr>
              <a:t> addition</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6" tooltip="Cyclization"/>
              </a:rPr>
              <a:t>Cyclization</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7" tooltip="Elimination reaction"/>
              </a:rPr>
              <a:t>Elimination reaction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8" tooltip="Beta elimination"/>
              </a:rPr>
              <a:t>Beta elimination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9" tooltip="E1cB elimination reaction"/>
              </a:rPr>
              <a:t>E1cB elimination reaction</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10" tooltip="Organic redox reaction"/>
              </a:rPr>
              <a:t>Organic redox reaction</a:t>
            </a:r>
            <a:endParaRPr lang="en-US" sz="1400" dirty="0">
              <a:solidFill>
                <a:prstClr val="black"/>
              </a:solidFill>
              <a:latin typeface="Calibri" pitchFamily="34" charset="0"/>
            </a:endParaRPr>
          </a:p>
          <a:p>
            <a:pPr eaLnBrk="1" hangingPunct="1"/>
            <a:r>
              <a:rPr lang="en-US" sz="1400" dirty="0" err="1">
                <a:solidFill>
                  <a:prstClr val="black"/>
                </a:solidFill>
                <a:latin typeface="Calibri" pitchFamily="34" charset="0"/>
                <a:hlinkClick r:id="rId11" tooltip="Pericyclic reaction"/>
              </a:rPr>
              <a:t>Pericyclic</a:t>
            </a:r>
            <a:r>
              <a:rPr lang="en-US" sz="1400" dirty="0">
                <a:solidFill>
                  <a:prstClr val="black"/>
                </a:solidFill>
                <a:latin typeface="Calibri" pitchFamily="34" charset="0"/>
                <a:hlinkClick r:id="rId11" tooltip="Pericyclic reaction"/>
              </a:rPr>
              <a:t> reaction</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12" tooltip="Polymerization"/>
              </a:rPr>
              <a:t>Polymerization</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13" tooltip="Rearrangement reaction"/>
              </a:rPr>
              <a:t>Rearrangement reaction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14" tooltip="Beckmann rearrangement"/>
              </a:rPr>
              <a:t>Beckmann rearrangement</a:t>
            </a:r>
            <a:endParaRPr lang="en-US" sz="1400" dirty="0">
              <a:solidFill>
                <a:prstClr val="black"/>
              </a:solidFill>
              <a:latin typeface="Calibri" pitchFamily="34" charset="0"/>
            </a:endParaRPr>
          </a:p>
          <a:p>
            <a:pPr eaLnBrk="1" hangingPunct="1"/>
            <a:r>
              <a:rPr lang="en-US" sz="1400" dirty="0">
                <a:solidFill>
                  <a:prstClr val="black"/>
                </a:solidFill>
                <a:latin typeface="Calibri" pitchFamily="34" charset="0"/>
                <a:hlinkClick r:id="rId15" tooltip="Substitution reaction"/>
              </a:rPr>
              <a:t>Substitution reaction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16" tooltip="Electrophilic aromatic substitution"/>
              </a:rPr>
              <a:t>Electrophilic aromatic substitution</a:t>
            </a:r>
            <a:endParaRPr lang="en-US" sz="1400" dirty="0">
              <a:solidFill>
                <a:prstClr val="black"/>
              </a:solidFill>
              <a:latin typeface="Calibri" pitchFamily="34" charset="0"/>
            </a:endParaRPr>
          </a:p>
          <a:p>
            <a:pPr lvl="1" eaLnBrk="1" hangingPunct="1"/>
            <a:r>
              <a:rPr lang="en-US" sz="1400" dirty="0" err="1">
                <a:solidFill>
                  <a:prstClr val="black"/>
                </a:solidFill>
                <a:latin typeface="Calibri" pitchFamily="34" charset="0"/>
                <a:hlinkClick r:id="rId17" tooltip="Nucleophilic aromatic substitution"/>
              </a:rPr>
              <a:t>Nucleophilic</a:t>
            </a:r>
            <a:r>
              <a:rPr lang="en-US" sz="1400" dirty="0">
                <a:solidFill>
                  <a:prstClr val="black"/>
                </a:solidFill>
                <a:latin typeface="Calibri" pitchFamily="34" charset="0"/>
                <a:hlinkClick r:id="rId17" tooltip="Nucleophilic aromatic substitution"/>
              </a:rPr>
              <a:t> aromatic substitution</a:t>
            </a:r>
            <a:endParaRPr lang="en-US" sz="1400" dirty="0">
              <a:solidFill>
                <a:prstClr val="black"/>
              </a:solidFill>
              <a:latin typeface="Calibri" pitchFamily="34" charset="0"/>
            </a:endParaRPr>
          </a:p>
          <a:p>
            <a:pPr lvl="1" eaLnBrk="1" hangingPunct="1"/>
            <a:r>
              <a:rPr lang="en-US" sz="1400" dirty="0">
                <a:solidFill>
                  <a:prstClr val="black"/>
                </a:solidFill>
                <a:latin typeface="Calibri" pitchFamily="34" charset="0"/>
                <a:hlinkClick r:id="rId18" tooltip="Electrophilic substitution"/>
              </a:rPr>
              <a:t>Electrophilic substitution</a:t>
            </a:r>
            <a:endParaRPr lang="en-US" sz="1400" dirty="0">
              <a:solidFill>
                <a:prstClr val="black"/>
              </a:solidFill>
              <a:latin typeface="Calibri" pitchFamily="34" charset="0"/>
            </a:endParaRPr>
          </a:p>
          <a:p>
            <a:pPr lvl="1" eaLnBrk="1" hangingPunct="1"/>
            <a:r>
              <a:rPr lang="en-US" sz="1400" dirty="0" err="1">
                <a:solidFill>
                  <a:prstClr val="black"/>
                </a:solidFill>
                <a:latin typeface="Calibri" pitchFamily="34" charset="0"/>
                <a:hlinkClick r:id="rId19" tooltip="Nucleophilic substitution"/>
              </a:rPr>
              <a:t>Nucleophilic</a:t>
            </a:r>
            <a:r>
              <a:rPr lang="en-US" sz="1400" dirty="0">
                <a:solidFill>
                  <a:prstClr val="black"/>
                </a:solidFill>
                <a:latin typeface="Calibri" pitchFamily="34" charset="0"/>
                <a:hlinkClick r:id="rId19" tooltip="Nucleophilic substitution"/>
              </a:rPr>
              <a:t> substitution</a:t>
            </a:r>
            <a:endParaRPr lang="en-US" sz="1400" dirty="0">
              <a:solidFill>
                <a:prstClr val="black"/>
              </a:solidFill>
              <a:latin typeface="Calibri" pitchFamily="34" charset="0"/>
            </a:endParaRPr>
          </a:p>
          <a:p>
            <a:pPr lvl="2" eaLnBrk="1" hangingPunct="1"/>
            <a:r>
              <a:rPr lang="en-US" sz="1400" dirty="0">
                <a:solidFill>
                  <a:prstClr val="black"/>
                </a:solidFill>
                <a:latin typeface="Calibri" pitchFamily="34" charset="0"/>
                <a:hlinkClick r:id="rId20" tooltip="SN1 reaction"/>
              </a:rPr>
              <a:t>S</a:t>
            </a:r>
            <a:r>
              <a:rPr lang="en-US" sz="1400" baseline="-25000" dirty="0">
                <a:solidFill>
                  <a:prstClr val="black"/>
                </a:solidFill>
                <a:latin typeface="Calibri" pitchFamily="34" charset="0"/>
                <a:hlinkClick r:id="rId20" tooltip="SN1 reaction"/>
              </a:rPr>
              <a:t>N</a:t>
            </a:r>
            <a:r>
              <a:rPr lang="en-US" sz="1400" dirty="0">
                <a:solidFill>
                  <a:prstClr val="black"/>
                </a:solidFill>
                <a:latin typeface="Calibri" pitchFamily="34" charset="0"/>
                <a:hlinkClick r:id="rId20" tooltip="SN1 reaction"/>
              </a:rPr>
              <a:t>1 reaction</a:t>
            </a:r>
            <a:endParaRPr lang="en-US" sz="1400" dirty="0">
              <a:solidFill>
                <a:prstClr val="black"/>
              </a:solidFill>
              <a:latin typeface="Calibri" pitchFamily="34" charset="0"/>
            </a:endParaRPr>
          </a:p>
          <a:p>
            <a:pPr lvl="2" eaLnBrk="1" hangingPunct="1"/>
            <a:r>
              <a:rPr lang="en-US" sz="1400" dirty="0">
                <a:solidFill>
                  <a:prstClr val="black"/>
                </a:solidFill>
                <a:latin typeface="Calibri" pitchFamily="34" charset="0"/>
                <a:hlinkClick r:id="rId21" tooltip="SN2 reaction"/>
              </a:rPr>
              <a:t>S</a:t>
            </a:r>
            <a:r>
              <a:rPr lang="en-US" sz="1400" baseline="-25000" dirty="0">
                <a:solidFill>
                  <a:prstClr val="black"/>
                </a:solidFill>
                <a:latin typeface="Calibri" pitchFamily="34" charset="0"/>
                <a:hlinkClick r:id="rId21" tooltip="SN2 reaction"/>
              </a:rPr>
              <a:t>N</a:t>
            </a:r>
            <a:r>
              <a:rPr lang="en-US" sz="1400" dirty="0">
                <a:solidFill>
                  <a:prstClr val="black"/>
                </a:solidFill>
                <a:latin typeface="Calibri" pitchFamily="34" charset="0"/>
                <a:hlinkClick r:id="rId21" tooltip="SN2 reaction"/>
              </a:rPr>
              <a:t>2 reaction</a:t>
            </a:r>
            <a:endParaRPr lang="en-US" sz="1400" dirty="0">
              <a:solidFill>
                <a:prstClr val="black"/>
              </a:solidFill>
              <a:latin typeface="Calibri" pitchFamily="34" charset="0"/>
            </a:endParaRPr>
          </a:p>
          <a:p>
            <a:pPr eaLnBrk="1" hangingPunct="1"/>
            <a:endParaRPr lang="en-US" sz="1400" dirty="0">
              <a:solidFill>
                <a:prstClr val="black"/>
              </a:solidFill>
              <a:latin typeface="Calibri" pitchFamily="34" charset="0"/>
            </a:endParaRPr>
          </a:p>
        </p:txBody>
      </p:sp>
      <p:pic>
        <p:nvPicPr>
          <p:cNvPr id="55299" name="Picture 2" descr="File:NucleophilicAdditionsToCarbonyls.sv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62400" y="457200"/>
            <a:ext cx="43656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4"/>
          <p:cNvSpPr txBox="1">
            <a:spLocks noChangeArrowheads="1"/>
          </p:cNvSpPr>
          <p:nvPr/>
        </p:nvSpPr>
        <p:spPr bwMode="auto">
          <a:xfrm>
            <a:off x="3581400" y="4114800"/>
            <a:ext cx="5410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tabLst>
                <a:tab pos="228600" algn="l"/>
              </a:tabLst>
              <a:defRPr sz="2400">
                <a:solidFill>
                  <a:schemeClr val="tx1"/>
                </a:solidFill>
                <a:latin typeface="Arial" pitchFamily="34" charset="0"/>
                <a:ea typeface="ＭＳ Ｐゴシック" pitchFamily="34" charset="-128"/>
              </a:defRPr>
            </a:lvl1pPr>
            <a:lvl2pPr marL="742950" indent="-285750" eaLnBrk="0" hangingPunct="0">
              <a:tabLst>
                <a:tab pos="228600" algn="l"/>
              </a:tabLst>
              <a:defRPr sz="2400">
                <a:solidFill>
                  <a:schemeClr val="tx1"/>
                </a:solidFill>
                <a:latin typeface="Arial" pitchFamily="34" charset="0"/>
                <a:ea typeface="ＭＳ Ｐゴシック" pitchFamily="34" charset="-128"/>
              </a:defRPr>
            </a:lvl2pPr>
            <a:lvl3pPr marL="1143000" indent="-228600" eaLnBrk="0" hangingPunct="0">
              <a:tabLst>
                <a:tab pos="228600" algn="l"/>
              </a:tabLst>
              <a:defRPr sz="2400">
                <a:solidFill>
                  <a:schemeClr val="tx1"/>
                </a:solidFill>
                <a:latin typeface="Arial" pitchFamily="34" charset="0"/>
                <a:ea typeface="ＭＳ Ｐゴシック" pitchFamily="34" charset="-128"/>
              </a:defRPr>
            </a:lvl3pPr>
            <a:lvl4pPr marL="1600200" indent="-228600" eaLnBrk="0" hangingPunct="0">
              <a:tabLst>
                <a:tab pos="228600" algn="l"/>
              </a:tabLst>
              <a:defRPr sz="2400">
                <a:solidFill>
                  <a:schemeClr val="tx1"/>
                </a:solidFill>
                <a:latin typeface="Arial" pitchFamily="34" charset="0"/>
                <a:ea typeface="ＭＳ Ｐゴシック" pitchFamily="34" charset="-128"/>
              </a:defRPr>
            </a:lvl4pPr>
            <a:lvl5pPr marL="2057400" indent="-228600" eaLnBrk="0" hangingPunct="0">
              <a:tabLst>
                <a:tab pos="228600"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228600" algn="l"/>
              </a:tabLst>
              <a:defRPr sz="2400">
                <a:solidFill>
                  <a:schemeClr val="tx1"/>
                </a:solidFill>
                <a:latin typeface="Arial" pitchFamily="34" charset="0"/>
                <a:ea typeface="ＭＳ Ｐゴシック" pitchFamily="34" charset="-128"/>
              </a:defRPr>
            </a:lvl9pPr>
          </a:lstStyle>
          <a:p>
            <a:pPr eaLnBrk="1" hangingPunct="1">
              <a:buFont typeface="Wingdings" pitchFamily="2" charset="2"/>
              <a:buChar char="§"/>
            </a:pPr>
            <a:r>
              <a:rPr lang="en-US" sz="1800" dirty="0">
                <a:solidFill>
                  <a:prstClr val="black"/>
                </a:solidFill>
                <a:latin typeface="Calibri" pitchFamily="34" charset="0"/>
              </a:rPr>
              <a:t>Reaction mechanisms follow specific patterns of atoms interacting, which are defined by the geometry of the orbitals (where the electrons are localized) present in those atoms</a:t>
            </a:r>
          </a:p>
          <a:p>
            <a:pPr eaLnBrk="1" hangingPunct="1">
              <a:buFont typeface="Wingdings" pitchFamily="2" charset="2"/>
              <a:buChar char="§"/>
            </a:pPr>
            <a:r>
              <a:rPr lang="en-US" sz="1800" dirty="0">
                <a:solidFill>
                  <a:prstClr val="black"/>
                </a:solidFill>
                <a:latin typeface="Calibri" pitchFamily="34" charset="0"/>
              </a:rPr>
              <a:t>Mechanisms are correlated with functional groups (</a:t>
            </a:r>
            <a:r>
              <a:rPr lang="en-US" sz="1800" dirty="0" err="1">
                <a:solidFill>
                  <a:prstClr val="black"/>
                </a:solidFill>
                <a:latin typeface="Calibri" pitchFamily="34" charset="0"/>
              </a:rPr>
              <a:t>ie</a:t>
            </a:r>
            <a:r>
              <a:rPr lang="en-US" sz="1800" dirty="0">
                <a:solidFill>
                  <a:prstClr val="black"/>
                </a:solidFill>
                <a:latin typeface="Calibri" pitchFamily="34" charset="0"/>
              </a:rPr>
              <a:t>, -SH, -NH2, and –OH are all </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nucleophiles</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 which will participate in similar mechanisms</a:t>
            </a:r>
            <a:r>
              <a:rPr lang="en-US" altLang="ja-JP" sz="1800" dirty="0" smtClean="0">
                <a:solidFill>
                  <a:prstClr val="black"/>
                </a:solidFill>
                <a:latin typeface="Calibri" pitchFamily="34" charset="0"/>
              </a:rPr>
              <a:t>)</a:t>
            </a:r>
            <a:endParaRPr lang="en-US" sz="1800" dirty="0">
              <a:solidFill>
                <a:prstClr val="black"/>
              </a:solidFill>
              <a:latin typeface="Calibri" pitchFamily="34" charset="0"/>
            </a:endParaRPr>
          </a:p>
        </p:txBody>
      </p:sp>
      <p:pic>
        <p:nvPicPr>
          <p:cNvPr id="55301" name="Picture 4" descr="http://upload.wikimedia.org/wikipedia/commons/thumb/a/ad/Burgi-Dunitz-angle-2D.png/150px-Burgi-Dunitz-angle-2D.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8200" y="2667000"/>
            <a:ext cx="14287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6" descr="http://upload.wikimedia.org/wikipedia/commons/thumb/9/97/Nucleophile-HOMO-carbonyl-LUMO-overlap-3D-balls.png/150px-Nucleophile-HOMO-carbonyl-LUMO-overlap-3D-balls.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24600" y="2362200"/>
            <a:ext cx="1428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14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Arrow pushing</a:t>
            </a:r>
            <a:endParaRPr lang="en-US" sz="1600">
              <a:solidFill>
                <a:prstClr val="black"/>
              </a:solidFill>
              <a:latin typeface="Rockwell Extra Bold" pitchFamily="18" charset="0"/>
            </a:endParaRPr>
          </a:p>
        </p:txBody>
      </p:sp>
      <p:sp>
        <p:nvSpPr>
          <p:cNvPr id="57346" name="Rectangle 2"/>
          <p:cNvSpPr>
            <a:spLocks noChangeArrowheads="1"/>
          </p:cNvSpPr>
          <p:nvPr/>
        </p:nvSpPr>
        <p:spPr bwMode="auto">
          <a:xfrm>
            <a:off x="914400" y="8382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prstClr val="black"/>
                </a:solidFill>
                <a:latin typeface="Calibri" pitchFamily="34" charset="0"/>
                <a:hlinkClick r:id="rId3"/>
              </a:rPr>
              <a:t>http://www.chem.wisc.edu/areas/reich/handouts/elecpush/epush-1.htm</a:t>
            </a:r>
            <a:endParaRPr lang="en-US" dirty="0">
              <a:solidFill>
                <a:prstClr val="black"/>
              </a:solidFill>
              <a:latin typeface="Calibri" pitchFamily="34" charset="0"/>
            </a:endParaRPr>
          </a:p>
        </p:txBody>
      </p:sp>
      <p:pic>
        <p:nvPicPr>
          <p:cNvPr id="57347" name="Picture 2" descr="http://www.chem.wisc.edu/areas/reich/handouts/elecpush/epush-1%7B00%7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362200"/>
            <a:ext cx="72501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4"/>
          <p:cNvSpPr>
            <a:spLocks noChangeArrowheads="1"/>
          </p:cNvSpPr>
          <p:nvPr/>
        </p:nvSpPr>
        <p:spPr bwMode="auto">
          <a:xfrm>
            <a:off x="990600" y="1143000"/>
            <a:ext cx="716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prstClr val="black"/>
                </a:solidFill>
                <a:latin typeface="Calibri" pitchFamily="34" charset="0"/>
              </a:rPr>
              <a:t>Electron pushing arrows are used as a bookkeeping device to keep track of bonding when depicting reaction mechanisms</a:t>
            </a:r>
          </a:p>
        </p:txBody>
      </p:sp>
    </p:spTree>
    <p:extLst>
      <p:ext uri="{BB962C8B-B14F-4D97-AF65-F5344CB8AC3E}">
        <p14:creationId xmlns:p14="http://schemas.microsoft.com/office/powerpoint/2010/main" val="242270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What</a:t>
            </a:r>
            <a:r>
              <a:rPr lang="ja-JP" altLang="en-US" sz="2800">
                <a:solidFill>
                  <a:prstClr val="black"/>
                </a:solidFill>
                <a:latin typeface="Rockwell Extra Bold" pitchFamily="18" charset="0"/>
              </a:rPr>
              <a:t>’</a:t>
            </a:r>
            <a:r>
              <a:rPr lang="en-US" altLang="ja-JP" sz="2800">
                <a:solidFill>
                  <a:prstClr val="black"/>
                </a:solidFill>
                <a:latin typeface="Rockwell Extra Bold" pitchFamily="18" charset="0"/>
              </a:rPr>
              <a:t>s wrong with this drawing?</a:t>
            </a:r>
            <a:endParaRPr lang="en-US" sz="1600">
              <a:solidFill>
                <a:prstClr val="black"/>
              </a:solidFill>
              <a:latin typeface="Rockwell Extra Bold" pitchFamily="18" charset="0"/>
            </a:endParaRPr>
          </a:p>
        </p:txBody>
      </p:sp>
      <p:pic>
        <p:nvPicPr>
          <p:cNvPr id="6" name="Picture 9" descr="http://images.tutorvista.com/cms/images/39/bronsted%13lowry-concept1.JPG"/>
          <p:cNvPicPr>
            <a:picLocks noChangeAspect="1" noChangeArrowheads="1"/>
          </p:cNvPicPr>
          <p:nvPr/>
        </p:nvPicPr>
        <p:blipFill>
          <a:blip r:embed="rId3" cstate="print"/>
          <a:srcRect/>
          <a:stretch>
            <a:fillRect/>
          </a:stretch>
        </p:blipFill>
        <p:spPr bwMode="auto">
          <a:xfrm>
            <a:off x="914400" y="1600200"/>
            <a:ext cx="7496746" cy="2819400"/>
          </a:xfrm>
          <a:prstGeom prst="rect">
            <a:avLst/>
          </a:prstGeom>
          <a:ln>
            <a:noFill/>
          </a:ln>
          <a:effectLst>
            <a:softEdge rad="112500"/>
          </a:effectLst>
        </p:spPr>
      </p:pic>
    </p:spTree>
    <p:extLst>
      <p:ext uri="{BB962C8B-B14F-4D97-AF65-F5344CB8AC3E}">
        <p14:creationId xmlns:p14="http://schemas.microsoft.com/office/powerpoint/2010/main" val="370561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61441" name="Picture 2" descr="http://preparatorychemistry.com/images/amide_hydrolysi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971800"/>
            <a:ext cx="4851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Box 4"/>
          <p:cNvSpPr txBox="1">
            <a:spLocks noChangeArrowheads="1"/>
          </p:cNvSpPr>
          <p:nvPr/>
        </p:nvSpPr>
        <p:spPr bwMode="auto">
          <a:xfrm>
            <a:off x="762000" y="9144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1000"/>
              </a:spcAft>
            </a:pPr>
            <a:r>
              <a:rPr lang="en-US" sz="2800">
                <a:solidFill>
                  <a:prstClr val="black"/>
                </a:solidFill>
              </a:rPr>
              <a:t>Push the arrows in this reaction:</a:t>
            </a:r>
          </a:p>
        </p:txBody>
      </p:sp>
    </p:spTree>
    <p:extLst>
      <p:ext uri="{BB962C8B-B14F-4D97-AF65-F5344CB8AC3E}">
        <p14:creationId xmlns:p14="http://schemas.microsoft.com/office/powerpoint/2010/main" val="2402482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211763"/>
          </a:xfrm>
        </p:spPr>
        <p:txBody>
          <a:bodyPr/>
          <a:lstStyle/>
          <a:p>
            <a:pPr marL="0" indent="0">
              <a:buNone/>
            </a:pPr>
            <a:r>
              <a:rPr lang="en-US" dirty="0" smtClean="0"/>
              <a:t>What happens in this mechanism?</a:t>
            </a:r>
          </a:p>
        </p:txBody>
      </p:sp>
      <p:pic>
        <p:nvPicPr>
          <p:cNvPr id="2050" name="Picture 2" descr="http://chemwiki.ucdavis.edu/@api/deki/files/8292/=image0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81400"/>
            <a:ext cx="5533339"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240" y="1752600"/>
            <a:ext cx="63627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271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4337" name="TextBox 4"/>
          <p:cNvSpPr txBox="1">
            <a:spLocks noChangeArrowheads="1"/>
          </p:cNvSpPr>
          <p:nvPr/>
        </p:nvSpPr>
        <p:spPr bwMode="auto">
          <a:xfrm>
            <a:off x="1447800" y="1905000"/>
            <a:ext cx="6858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a:solidFill>
                  <a:schemeClr val="bg1"/>
                </a:solidFill>
                <a:latin typeface="Rockwell Extra Bold" pitchFamily="18" charset="0"/>
              </a:rPr>
              <a:t>Object Oriented Programming</a:t>
            </a:r>
            <a:endParaRPr lang="en-US" sz="3200" dirty="0">
              <a:solidFill>
                <a:schemeClr val="bg1"/>
              </a:solidFill>
              <a:latin typeface="Rockwell Extra Bold" pitchFamily="18"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a:solidFill>
                  <a:prstClr val="black"/>
                </a:solidFill>
                <a:latin typeface="Rockwell Extra Bold" pitchFamily="18" charset="0"/>
              </a:rPr>
              <a:t>What are Objects?</a:t>
            </a:r>
          </a:p>
        </p:txBody>
      </p:sp>
      <p:sp>
        <p:nvSpPr>
          <p:cNvPr id="16386" name="TextBox 10"/>
          <p:cNvSpPr txBox="1">
            <a:spLocks noChangeArrowheads="1"/>
          </p:cNvSpPr>
          <p:nvPr/>
        </p:nvSpPr>
        <p:spPr bwMode="auto">
          <a:xfrm>
            <a:off x="1198605" y="1600200"/>
            <a:ext cx="6858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8925" indent="-288925" eaLnBrk="0" hangingPunct="0">
              <a:tabLst>
                <a:tab pos="288925" algn="l"/>
              </a:tabLst>
              <a:defRPr sz="2400">
                <a:solidFill>
                  <a:schemeClr val="tx1"/>
                </a:solidFill>
                <a:latin typeface="Arial" pitchFamily="34" charset="0"/>
                <a:ea typeface="ＭＳ Ｐゴシック" pitchFamily="34" charset="-128"/>
              </a:defRPr>
            </a:lvl1pPr>
            <a:lvl2pPr marL="742950" indent="-285750" eaLnBrk="0" hangingPunct="0">
              <a:tabLst>
                <a:tab pos="288925" algn="l"/>
              </a:tabLst>
              <a:defRPr sz="2400">
                <a:solidFill>
                  <a:schemeClr val="tx1"/>
                </a:solidFill>
                <a:latin typeface="Arial" pitchFamily="34" charset="0"/>
                <a:ea typeface="ＭＳ Ｐゴシック" pitchFamily="34" charset="-128"/>
              </a:defRPr>
            </a:lvl2pPr>
            <a:lvl3pPr marL="1143000" indent="-228600" eaLnBrk="0" hangingPunct="0">
              <a:tabLst>
                <a:tab pos="288925" algn="l"/>
              </a:tabLst>
              <a:defRPr sz="2400">
                <a:solidFill>
                  <a:schemeClr val="tx1"/>
                </a:solidFill>
                <a:latin typeface="Arial" pitchFamily="34" charset="0"/>
                <a:ea typeface="ＭＳ Ｐゴシック" pitchFamily="34" charset="-128"/>
              </a:defRPr>
            </a:lvl3pPr>
            <a:lvl4pPr marL="1600200" indent="-228600" eaLnBrk="0" hangingPunct="0">
              <a:tabLst>
                <a:tab pos="288925" algn="l"/>
              </a:tabLst>
              <a:defRPr sz="2400">
                <a:solidFill>
                  <a:schemeClr val="tx1"/>
                </a:solidFill>
                <a:latin typeface="Arial" pitchFamily="34" charset="0"/>
                <a:ea typeface="ＭＳ Ｐゴシック" pitchFamily="34" charset="-128"/>
              </a:defRPr>
            </a:lvl4pPr>
            <a:lvl5pPr marL="2057400" indent="-228600" eaLnBrk="0" hangingPunct="0">
              <a:tabLst>
                <a:tab pos="288925"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288925"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288925"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288925"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288925" algn="l"/>
              </a:tabLst>
              <a:defRPr sz="2400">
                <a:solidFill>
                  <a:schemeClr val="tx1"/>
                </a:solidFill>
                <a:latin typeface="Arial" pitchFamily="34" charset="0"/>
                <a:ea typeface="ＭＳ Ｐゴシック" pitchFamily="34" charset="-128"/>
              </a:defRPr>
            </a:lvl9pPr>
          </a:lstStyle>
          <a:p>
            <a:pPr eaLnBrk="1" hangingPunct="1">
              <a:buFont typeface="Wingdings" pitchFamily="2" charset="2"/>
              <a:buChar char="§"/>
            </a:pPr>
            <a:r>
              <a:rPr lang="en-US" sz="2800" dirty="0" smtClean="0">
                <a:solidFill>
                  <a:prstClr val="black"/>
                </a:solidFill>
                <a:latin typeface="Calibri" pitchFamily="34" charset="0"/>
              </a:rPr>
              <a:t>Bundles </a:t>
            </a:r>
            <a:r>
              <a:rPr lang="en-US" sz="2800" dirty="0">
                <a:solidFill>
                  <a:prstClr val="black"/>
                </a:solidFill>
                <a:latin typeface="Calibri" pitchFamily="34" charset="0"/>
              </a:rPr>
              <a:t>of information</a:t>
            </a:r>
          </a:p>
          <a:p>
            <a:pPr marL="0" indent="0" eaLnBrk="1" hangingPunct="1"/>
            <a:endParaRPr lang="en-US" sz="2800" dirty="0">
              <a:solidFill>
                <a:prstClr val="black"/>
              </a:solidFill>
              <a:latin typeface="Calibri" pitchFamily="34" charset="0"/>
            </a:endParaRPr>
          </a:p>
          <a:p>
            <a:pPr eaLnBrk="1" hangingPunct="1">
              <a:buFont typeface="Wingdings" pitchFamily="2" charset="2"/>
              <a:buChar char="§"/>
            </a:pPr>
            <a:r>
              <a:rPr lang="en-US" sz="2800" dirty="0" smtClean="0">
                <a:solidFill>
                  <a:prstClr val="black"/>
                </a:solidFill>
                <a:latin typeface="Calibri" pitchFamily="34" charset="0"/>
              </a:rPr>
              <a:t>Many common </a:t>
            </a:r>
            <a:r>
              <a:rPr lang="en-US" sz="2800" dirty="0">
                <a:solidFill>
                  <a:prstClr val="black"/>
                </a:solidFill>
                <a:latin typeface="Calibri" pitchFamily="34" charset="0"/>
              </a:rPr>
              <a:t>languages have some notion of </a:t>
            </a:r>
            <a:r>
              <a:rPr lang="ja-JP" altLang="en-US" sz="2800" dirty="0">
                <a:solidFill>
                  <a:prstClr val="black"/>
                </a:solidFill>
                <a:latin typeface="Calibri" pitchFamily="34" charset="0"/>
              </a:rPr>
              <a:t>‘</a:t>
            </a:r>
            <a:r>
              <a:rPr lang="en-US" altLang="ja-JP" sz="2800" dirty="0">
                <a:solidFill>
                  <a:prstClr val="black"/>
                </a:solidFill>
                <a:latin typeface="Calibri" pitchFamily="34" charset="0"/>
              </a:rPr>
              <a:t>objects</a:t>
            </a:r>
            <a:r>
              <a:rPr lang="ja-JP" altLang="en-US" sz="2800" dirty="0">
                <a:solidFill>
                  <a:prstClr val="black"/>
                </a:solidFill>
                <a:latin typeface="Calibri" pitchFamily="34" charset="0"/>
              </a:rPr>
              <a:t>’</a:t>
            </a:r>
            <a:r>
              <a:rPr lang="en-US" altLang="ja-JP" sz="2800" dirty="0">
                <a:solidFill>
                  <a:prstClr val="black"/>
                </a:solidFill>
                <a:latin typeface="Calibri" pitchFamily="34" charset="0"/>
              </a:rPr>
              <a:t> including C++, Java, JavaScript, Python, JSON, XML</a:t>
            </a:r>
            <a:endParaRPr lang="en-US" sz="2800" dirty="0">
              <a:solidFill>
                <a:prstClr val="black"/>
              </a:solidFill>
              <a:latin typeface="Calibri" pitchFamily="34" charset="0"/>
            </a:endParaRPr>
          </a:p>
          <a:p>
            <a:pPr eaLnBrk="1" hangingPunct="1">
              <a:buFont typeface="Wingdings" pitchFamily="2" charset="2"/>
              <a:buChar char="§"/>
            </a:pPr>
            <a:endParaRPr lang="en-US" sz="2800" dirty="0" smtClean="0">
              <a:solidFill>
                <a:prstClr val="black"/>
              </a:solidFill>
              <a:latin typeface="Calibri" pitchFamily="34" charset="0"/>
            </a:endParaRPr>
          </a:p>
          <a:p>
            <a:pPr eaLnBrk="1" hangingPunct="1">
              <a:buFont typeface="Wingdings" pitchFamily="2" charset="2"/>
              <a:buChar char="§"/>
            </a:pPr>
            <a:r>
              <a:rPr lang="en-US" sz="2800" dirty="0">
                <a:solidFill>
                  <a:prstClr val="black"/>
                </a:solidFill>
                <a:latin typeface="Calibri" pitchFamily="34" charset="0"/>
              </a:rPr>
              <a:t>Slightly different in different </a:t>
            </a:r>
            <a:r>
              <a:rPr lang="en-US" sz="2800" dirty="0" smtClean="0">
                <a:solidFill>
                  <a:prstClr val="black"/>
                </a:solidFill>
                <a:latin typeface="Calibri" pitchFamily="34" charset="0"/>
              </a:rPr>
              <a:t>languages</a:t>
            </a:r>
            <a:endParaRPr lang="en-US" sz="2800" dirty="0">
              <a:solidFill>
                <a:prstClr val="black"/>
              </a:solidFill>
              <a:latin typeface="Calibri" pitchFamily="34" charset="0"/>
            </a:endParaRPr>
          </a:p>
        </p:txBody>
      </p:sp>
    </p:spTree>
    <p:extLst>
      <p:ext uri="{BB962C8B-B14F-4D97-AF65-F5344CB8AC3E}">
        <p14:creationId xmlns:p14="http://schemas.microsoft.com/office/powerpoint/2010/main" val="214505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a:latin typeface="Rockwell Extra Bold" pitchFamily="18" charset="0"/>
              </a:rPr>
              <a:t>Simple </a:t>
            </a:r>
            <a:r>
              <a:rPr lang="en-US" sz="2800" dirty="0" smtClean="0">
                <a:latin typeface="Rockwell Extra Bold" pitchFamily="18" charset="0"/>
              </a:rPr>
              <a:t>example:  </a:t>
            </a:r>
            <a:r>
              <a:rPr lang="en-US" sz="2800" dirty="0">
                <a:latin typeface="Rockwell Extra Bold" pitchFamily="18" charset="0"/>
              </a:rPr>
              <a:t>an Email</a:t>
            </a:r>
          </a:p>
        </p:txBody>
      </p:sp>
      <p:pic>
        <p:nvPicPr>
          <p:cNvPr id="18434" name="Picture 2" descr="http://0.tqn.com/d/jobsearch/1/0/t/L/coverletterexampl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4495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381000" y="1447800"/>
            <a:ext cx="3581400" cy="4484688"/>
            <a:chOff x="381000" y="1447800"/>
            <a:chExt cx="3581400" cy="4484688"/>
          </a:xfrm>
        </p:grpSpPr>
        <p:cxnSp>
          <p:nvCxnSpPr>
            <p:cNvPr id="8" name="Straight Arrow Connector 7"/>
            <p:cNvCxnSpPr/>
            <p:nvPr/>
          </p:nvCxnSpPr>
          <p:spPr>
            <a:xfrm flipV="1">
              <a:off x="914400" y="1447800"/>
              <a:ext cx="68580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6" name="TextBox 9"/>
            <p:cNvSpPr txBox="1">
              <a:spLocks noChangeArrowheads="1"/>
            </p:cNvSpPr>
            <p:nvPr/>
          </p:nvSpPr>
          <p:spPr bwMode="auto">
            <a:xfrm>
              <a:off x="381000" y="48768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To address,</a:t>
              </a:r>
            </a:p>
            <a:p>
              <a:pPr eaLnBrk="1" hangingPunct="1"/>
              <a:r>
                <a:rPr lang="en-US" sz="1800">
                  <a:latin typeface="Calibri" pitchFamily="34" charset="0"/>
                </a:rPr>
                <a:t>From address</a:t>
              </a:r>
            </a:p>
          </p:txBody>
        </p:sp>
        <p:sp>
          <p:nvSpPr>
            <p:cNvPr id="18437" name="TextBox 10"/>
            <p:cNvSpPr txBox="1">
              <a:spLocks noChangeArrowheads="1"/>
            </p:cNvSpPr>
            <p:nvPr/>
          </p:nvSpPr>
          <p:spPr bwMode="auto">
            <a:xfrm>
              <a:off x="1828800" y="55626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Subject</a:t>
              </a:r>
            </a:p>
          </p:txBody>
        </p:sp>
        <p:cxnSp>
          <p:nvCxnSpPr>
            <p:cNvPr id="12" name="Straight Arrow Connector 11"/>
            <p:cNvCxnSpPr/>
            <p:nvPr/>
          </p:nvCxnSpPr>
          <p:spPr>
            <a:xfrm flipH="1" flipV="1">
              <a:off x="1981200" y="1752600"/>
              <a:ext cx="152400"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3"/>
            <p:cNvSpPr txBox="1">
              <a:spLocks noChangeArrowheads="1"/>
            </p:cNvSpPr>
            <p:nvPr/>
          </p:nvSpPr>
          <p:spPr bwMode="auto">
            <a:xfrm>
              <a:off x="2438400" y="51816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Message</a:t>
              </a:r>
            </a:p>
          </p:txBody>
        </p:sp>
        <p:cxnSp>
          <p:nvCxnSpPr>
            <p:cNvPr id="15" name="Straight Arrow Connector 14"/>
            <p:cNvCxnSpPr/>
            <p:nvPr/>
          </p:nvCxnSpPr>
          <p:spPr>
            <a:xfrm flipH="1" flipV="1">
              <a:off x="2590800" y="2971800"/>
              <a:ext cx="228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What is a cell ?</a:t>
            </a:r>
            <a:endParaRPr lang="en-US" sz="1600">
              <a:solidFill>
                <a:prstClr val="black"/>
              </a:solidFill>
              <a:latin typeface="Rockwell Extra Bold" pitchFamily="18" charset="0"/>
            </a:endParaRPr>
          </a:p>
        </p:txBody>
      </p:sp>
      <p:pic>
        <p:nvPicPr>
          <p:cNvPr id="34818" name="Picture 6" descr="https://encrypted-tbn1.google.com/images?q=tbn:ANd9GcSgdTfwM7BoxTflcpZzKk9YkHd5pbpABbVgnJ6wiuUOQEAhDil_H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24669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a:stCxn id="8" idx="1"/>
          </p:cNvCxnSpPr>
          <p:nvPr/>
        </p:nvCxnSpPr>
        <p:spPr>
          <a:xfrm flipH="1" flipV="1">
            <a:off x="1295400" y="1752600"/>
            <a:ext cx="2057400" cy="1022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3352800" y="2590800"/>
            <a:ext cx="184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A bacterial colony</a:t>
            </a:r>
          </a:p>
        </p:txBody>
      </p:sp>
      <p:pic>
        <p:nvPicPr>
          <p:cNvPr id="17412" name="Picture 4" descr="http://farm2.static.flickr.com/1280/4602226213_85287996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066800"/>
            <a:ext cx="2133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066800"/>
            <a:ext cx="14478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3733800" y="2057400"/>
            <a:ext cx="152400" cy="152400"/>
          </a:xfrm>
          <a:prstGeom prst="rect">
            <a:avLst/>
          </a:prstGeom>
          <a:solidFill>
            <a:schemeClr val="accent1">
              <a:alpha val="2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18" name="Straight Connector 17"/>
          <p:cNvCxnSpPr/>
          <p:nvPr/>
        </p:nvCxnSpPr>
        <p:spPr>
          <a:xfrm flipV="1">
            <a:off x="3733800" y="1066800"/>
            <a:ext cx="2133600" cy="9906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86200" y="2209800"/>
            <a:ext cx="1981200" cy="3048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6294438" y="1403350"/>
            <a:ext cx="631825" cy="706438"/>
          </a:xfrm>
          <a:custGeom>
            <a:avLst/>
            <a:gdLst>
              <a:gd name="connsiteX0" fmla="*/ 448733 w 630766"/>
              <a:gd name="connsiteY0" fmla="*/ 158750 h 706967"/>
              <a:gd name="connsiteX1" fmla="*/ 55033 w 630766"/>
              <a:gd name="connsiteY1" fmla="*/ 6350 h 706967"/>
              <a:gd name="connsiteX2" fmla="*/ 118533 w 630766"/>
              <a:gd name="connsiteY2" fmla="*/ 196850 h 706967"/>
              <a:gd name="connsiteX3" fmla="*/ 372533 w 630766"/>
              <a:gd name="connsiteY3" fmla="*/ 273050 h 706967"/>
              <a:gd name="connsiteX4" fmla="*/ 499533 w 630766"/>
              <a:gd name="connsiteY4" fmla="*/ 463550 h 706967"/>
              <a:gd name="connsiteX5" fmla="*/ 563033 w 630766"/>
              <a:gd name="connsiteY5" fmla="*/ 692150 h 706967"/>
              <a:gd name="connsiteX6" fmla="*/ 626533 w 630766"/>
              <a:gd name="connsiteY6" fmla="*/ 552450 h 706967"/>
              <a:gd name="connsiteX7" fmla="*/ 588433 w 630766"/>
              <a:gd name="connsiteY7" fmla="*/ 311150 h 706967"/>
              <a:gd name="connsiteX8" fmla="*/ 448733 w 630766"/>
              <a:gd name="connsiteY8" fmla="*/ 158750 h 706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766" h="706967">
                <a:moveTo>
                  <a:pt x="448733" y="158750"/>
                </a:moveTo>
                <a:cubicBezTo>
                  <a:pt x="359833" y="107950"/>
                  <a:pt x="110066" y="0"/>
                  <a:pt x="55033" y="6350"/>
                </a:cubicBezTo>
                <a:cubicBezTo>
                  <a:pt x="0" y="12700"/>
                  <a:pt x="65616" y="152400"/>
                  <a:pt x="118533" y="196850"/>
                </a:cubicBezTo>
                <a:cubicBezTo>
                  <a:pt x="171450" y="241300"/>
                  <a:pt x="309033" y="228600"/>
                  <a:pt x="372533" y="273050"/>
                </a:cubicBezTo>
                <a:cubicBezTo>
                  <a:pt x="436033" y="317500"/>
                  <a:pt x="467783" y="393700"/>
                  <a:pt x="499533" y="463550"/>
                </a:cubicBezTo>
                <a:cubicBezTo>
                  <a:pt x="531283" y="533400"/>
                  <a:pt x="541866" y="677333"/>
                  <a:pt x="563033" y="692150"/>
                </a:cubicBezTo>
                <a:cubicBezTo>
                  <a:pt x="584200" y="706967"/>
                  <a:pt x="622300" y="615950"/>
                  <a:pt x="626533" y="552450"/>
                </a:cubicBezTo>
                <a:cubicBezTo>
                  <a:pt x="630766" y="488950"/>
                  <a:pt x="615950" y="378883"/>
                  <a:pt x="588433" y="311150"/>
                </a:cubicBezTo>
                <a:cubicBezTo>
                  <a:pt x="560916" y="243417"/>
                  <a:pt x="537633" y="209550"/>
                  <a:pt x="448733" y="158750"/>
                </a:cubicBezTo>
                <a:close/>
              </a:path>
            </a:pathLst>
          </a:custGeom>
          <a:solidFill>
            <a:schemeClr val="accent1">
              <a:alpha val="2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23" name="Straight Arrow Connector 22"/>
          <p:cNvCxnSpPr>
            <a:stCxn id="17416" idx="0"/>
          </p:cNvCxnSpPr>
          <p:nvPr/>
        </p:nvCxnSpPr>
        <p:spPr>
          <a:xfrm flipH="1" flipV="1">
            <a:off x="6781800" y="1752600"/>
            <a:ext cx="609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416" name="Picture 8" descr="https://encrypted-tbn2.google.com/images?q=tbn:ANd9GcSVJ56TcYLrGhM4-CfDLZwl4Oj5pZP8xMCMdoc6Ywl_yMMggPawm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3352800"/>
            <a:ext cx="22860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a:spLocks noChangeArrowheads="1"/>
          </p:cNvSpPr>
          <p:nvPr/>
        </p:nvSpPr>
        <p:spPr bwMode="auto">
          <a:xfrm>
            <a:off x="6248400" y="5181600"/>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9 Bacteria</a:t>
            </a:r>
          </a:p>
        </p:txBody>
      </p:sp>
      <p:sp>
        <p:nvSpPr>
          <p:cNvPr id="34830" name="Rectangle 28"/>
          <p:cNvSpPr>
            <a:spLocks noChangeArrowheads="1"/>
          </p:cNvSpPr>
          <p:nvPr/>
        </p:nvSpPr>
        <p:spPr bwMode="auto">
          <a:xfrm>
            <a:off x="1066800" y="23622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Petri Dish</a:t>
            </a:r>
          </a:p>
        </p:txBody>
      </p:sp>
      <p:pic>
        <p:nvPicPr>
          <p:cNvPr id="17418" name="Picture 10" descr="https://encrypted-tbn2.google.com/images?q=tbn:ANd9GcTRW11nUfZsLMq5mRzPifO2izEfgjaxohpYr40fo8R_b_2JYtBtf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657600"/>
            <a:ext cx="21526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p:cNvSpPr/>
          <p:nvPr/>
        </p:nvSpPr>
        <p:spPr>
          <a:xfrm>
            <a:off x="6400800" y="4267200"/>
            <a:ext cx="152400" cy="152400"/>
          </a:xfrm>
          <a:prstGeom prst="rect">
            <a:avLst/>
          </a:prstGeom>
          <a:solidFill>
            <a:schemeClr val="accent1">
              <a:alpha val="2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33" name="Straight Connector 32"/>
          <p:cNvCxnSpPr/>
          <p:nvPr/>
        </p:nvCxnSpPr>
        <p:spPr>
          <a:xfrm>
            <a:off x="5029200" y="3657600"/>
            <a:ext cx="1447800" cy="6096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029200" y="4419600"/>
            <a:ext cx="1371600" cy="1295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36"/>
          <p:cNvSpPr>
            <a:spLocks noChangeArrowheads="1"/>
          </p:cNvSpPr>
          <p:nvPr/>
        </p:nvSpPr>
        <p:spPr bwMode="auto">
          <a:xfrm>
            <a:off x="2895600" y="5791200"/>
            <a:ext cx="1562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a:solidFill>
                  <a:prstClr val="black"/>
                </a:solidFill>
                <a:latin typeface="Calibri" pitchFamily="34" charset="0"/>
              </a:rPr>
              <a:t>E. coli</a:t>
            </a:r>
            <a:r>
              <a:rPr lang="en-US">
                <a:solidFill>
                  <a:prstClr val="black"/>
                </a:solidFill>
                <a:latin typeface="Calibri" pitchFamily="34" charset="0"/>
              </a:rPr>
              <a:t> cell wall</a:t>
            </a:r>
          </a:p>
        </p:txBody>
      </p:sp>
      <p:sp>
        <p:nvSpPr>
          <p:cNvPr id="39" name="Freeform 38"/>
          <p:cNvSpPr/>
          <p:nvPr/>
        </p:nvSpPr>
        <p:spPr>
          <a:xfrm>
            <a:off x="3970338" y="4359275"/>
            <a:ext cx="158750" cy="182563"/>
          </a:xfrm>
          <a:custGeom>
            <a:avLst/>
            <a:gdLst>
              <a:gd name="connsiteX0" fmla="*/ 37042 w 159809"/>
              <a:gd name="connsiteY0" fmla="*/ 3175 h 183092"/>
              <a:gd name="connsiteX1" fmla="*/ 43392 w 159809"/>
              <a:gd name="connsiteY1" fmla="*/ 79375 h 183092"/>
              <a:gd name="connsiteX2" fmla="*/ 5292 w 159809"/>
              <a:gd name="connsiteY2" fmla="*/ 155575 h 183092"/>
              <a:gd name="connsiteX3" fmla="*/ 75142 w 159809"/>
              <a:gd name="connsiteY3" fmla="*/ 180975 h 183092"/>
              <a:gd name="connsiteX4" fmla="*/ 132292 w 159809"/>
              <a:gd name="connsiteY4" fmla="*/ 168275 h 183092"/>
              <a:gd name="connsiteX5" fmla="*/ 157692 w 159809"/>
              <a:gd name="connsiteY5" fmla="*/ 117475 h 183092"/>
              <a:gd name="connsiteX6" fmla="*/ 119592 w 159809"/>
              <a:gd name="connsiteY6" fmla="*/ 60325 h 183092"/>
              <a:gd name="connsiteX7" fmla="*/ 37042 w 159809"/>
              <a:gd name="connsiteY7" fmla="*/ 3175 h 18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809" h="183092">
                <a:moveTo>
                  <a:pt x="37042" y="3175"/>
                </a:moveTo>
                <a:cubicBezTo>
                  <a:pt x="24342" y="6350"/>
                  <a:pt x="48684" y="53975"/>
                  <a:pt x="43392" y="79375"/>
                </a:cubicBezTo>
                <a:cubicBezTo>
                  <a:pt x="38100" y="104775"/>
                  <a:pt x="0" y="138642"/>
                  <a:pt x="5292" y="155575"/>
                </a:cubicBezTo>
                <a:cubicBezTo>
                  <a:pt x="10584" y="172508"/>
                  <a:pt x="53975" y="178858"/>
                  <a:pt x="75142" y="180975"/>
                </a:cubicBezTo>
                <a:cubicBezTo>
                  <a:pt x="96309" y="183092"/>
                  <a:pt x="118534" y="178858"/>
                  <a:pt x="132292" y="168275"/>
                </a:cubicBezTo>
                <a:cubicBezTo>
                  <a:pt x="146050" y="157692"/>
                  <a:pt x="159809" y="135467"/>
                  <a:pt x="157692" y="117475"/>
                </a:cubicBezTo>
                <a:cubicBezTo>
                  <a:pt x="155575" y="99483"/>
                  <a:pt x="138642" y="80433"/>
                  <a:pt x="119592" y="60325"/>
                </a:cubicBezTo>
                <a:cubicBezTo>
                  <a:pt x="100542" y="40217"/>
                  <a:pt x="49742" y="0"/>
                  <a:pt x="37042" y="3175"/>
                </a:cubicBezTo>
                <a:close/>
              </a:path>
            </a:pathLst>
          </a:custGeom>
          <a:solidFill>
            <a:schemeClr val="accent1">
              <a:alpha val="27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40" name="Straight Arrow Connector 39"/>
          <p:cNvCxnSpPr>
            <a:stCxn id="42" idx="3"/>
            <a:endCxn id="39" idx="1"/>
          </p:cNvCxnSpPr>
          <p:nvPr/>
        </p:nvCxnSpPr>
        <p:spPr>
          <a:xfrm flipV="1">
            <a:off x="1970088" y="4438650"/>
            <a:ext cx="2043112"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a:spLocks noChangeArrowheads="1"/>
          </p:cNvSpPr>
          <p:nvPr/>
        </p:nvSpPr>
        <p:spPr bwMode="auto">
          <a:xfrm>
            <a:off x="914400" y="5040313"/>
            <a:ext cx="1055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A protein</a:t>
            </a:r>
          </a:p>
        </p:txBody>
      </p:sp>
      <p:pic>
        <p:nvPicPr>
          <p:cNvPr id="17420" name="Picture 12" descr="https://encrypted-tbn0.google.com/images?q=tbn:ANd9GcSbNZ9VZASR_TU10SjejcJp_ieY3UH9YYx_go6x3pudTSOTidxJ"/>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352800"/>
            <a:ext cx="17970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2746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28" grpId="0"/>
      <p:bldP spid="32" grpId="0" animBg="1"/>
      <p:bldP spid="37"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a:latin typeface="Rockwell Extra Bold" pitchFamily="18" charset="0"/>
              </a:rPr>
              <a:t>Simple </a:t>
            </a:r>
            <a:r>
              <a:rPr lang="en-US" sz="2800" dirty="0" smtClean="0">
                <a:latin typeface="Rockwell Extra Bold" pitchFamily="18" charset="0"/>
              </a:rPr>
              <a:t>example:  </a:t>
            </a:r>
            <a:r>
              <a:rPr lang="en-US" sz="2800" dirty="0">
                <a:latin typeface="Rockwell Extra Bold" pitchFamily="18" charset="0"/>
              </a:rPr>
              <a:t>an Email</a:t>
            </a:r>
          </a:p>
        </p:txBody>
      </p:sp>
      <p:pic>
        <p:nvPicPr>
          <p:cNvPr id="18434" name="Picture 2" descr="http://0.tqn.com/d/jobsearch/1/0/t/L/coverletterexamp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2743200" cy="232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p:nvSpPr>
        <p:spPr bwMode="auto">
          <a:xfrm>
            <a:off x="2133600" y="3223736"/>
            <a:ext cx="6438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"to": </a:t>
            </a:r>
            <a:r>
              <a:rPr lang="en-US" sz="1800" dirty="0" smtClean="0">
                <a:latin typeface="Courier New" pitchFamily="49" charset="0"/>
                <a:cs typeface="Courier New" pitchFamily="49" charset="0"/>
              </a:rPr>
              <a:t>"hiring@123publishing.com",</a:t>
            </a:r>
            <a:endParaRPr lang="en-US" sz="1800" dirty="0">
              <a:latin typeface="Courier New" pitchFamily="49" charset="0"/>
              <a:cs typeface="Courier New" pitchFamily="49" charset="0"/>
            </a:endParaRPr>
          </a:p>
          <a:p>
            <a:pPr eaLnBrk="1" hangingPunct="1"/>
            <a:r>
              <a:rPr lang="en-US" sz="1800" dirty="0">
                <a:latin typeface="Courier New" pitchFamily="49" charset="0"/>
                <a:cs typeface="Courier New" pitchFamily="49" charset="0"/>
              </a:rPr>
              <a:t>    "from": "jcanderson@berkeley.edu",</a:t>
            </a:r>
          </a:p>
          <a:p>
            <a:pPr eaLnBrk="1" hangingPunct="1"/>
            <a:r>
              <a:rPr lang="en-US" sz="1800" dirty="0">
                <a:latin typeface="Courier New" pitchFamily="49" charset="0"/>
                <a:cs typeface="Courier New" pitchFamily="49" charset="0"/>
              </a:rPr>
              <a:t>    "subject": "Editorial Assistant </a:t>
            </a:r>
            <a:r>
              <a:rPr lang="en-US" sz="1800" dirty="0" err="1">
                <a:latin typeface="Courier New" pitchFamily="49" charset="0"/>
                <a:cs typeface="Courier New" pitchFamily="49" charset="0"/>
              </a:rPr>
              <a:t>Posi</a:t>
            </a:r>
            <a:r>
              <a:rPr lang="en-US"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"message": "Dear Hiring Manager...",</a:t>
            </a:r>
          </a:p>
          <a:p>
            <a:pPr eaLnBrk="1" hangingPunct="1"/>
            <a:r>
              <a:rPr lang="en-US" sz="1800" dirty="0">
                <a:latin typeface="Courier New" pitchFamily="49" charset="0"/>
                <a:cs typeface="Courier New" pitchFamily="49" charset="0"/>
              </a:rPr>
              <a:t>}</a:t>
            </a:r>
          </a:p>
        </p:txBody>
      </p:sp>
      <p:sp>
        <p:nvSpPr>
          <p:cNvPr id="24" name="Rectangle 23"/>
          <p:cNvSpPr>
            <a:spLocks noChangeArrowheads="1"/>
          </p:cNvSpPr>
          <p:nvPr/>
        </p:nvSpPr>
        <p:spPr bwMode="auto">
          <a:xfrm>
            <a:off x="2133600" y="2842736"/>
            <a:ext cx="2621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cs typeface="Arial" pitchFamily="34" charset="0"/>
              </a:rPr>
              <a:t>Represented in </a:t>
            </a:r>
            <a:r>
              <a:rPr lang="en-US" b="1" dirty="0" smtClean="0">
                <a:cs typeface="Arial" pitchFamily="34" charset="0"/>
              </a:rPr>
              <a:t>JSON:</a:t>
            </a:r>
            <a:endParaRPr lang="en-US" b="1" dirty="0">
              <a:cs typeface="Arial" pitchFamily="34" charset="0"/>
            </a:endParaRPr>
          </a:p>
        </p:txBody>
      </p:sp>
      <p:sp>
        <p:nvSpPr>
          <p:cNvPr id="2" name="Rectangle 1"/>
          <p:cNvSpPr/>
          <p:nvPr/>
        </p:nvSpPr>
        <p:spPr>
          <a:xfrm>
            <a:off x="2133600" y="5585936"/>
            <a:ext cx="3493264" cy="369332"/>
          </a:xfrm>
          <a:prstGeom prst="rect">
            <a:avLst/>
          </a:prstGeom>
        </p:spPr>
        <p:txBody>
          <a:bodyPr wrap="none">
            <a:spAutoFit/>
          </a:bodyPr>
          <a:lstStyle/>
          <a:p>
            <a:r>
              <a:rPr lang="en-US" dirty="0">
                <a:latin typeface="Courier New" pitchFamily="49" charset="0"/>
                <a:cs typeface="Courier New" pitchFamily="49" charset="0"/>
              </a:rPr>
              <a:t>[“red”, ”blue”, “green”]</a:t>
            </a:r>
          </a:p>
        </p:txBody>
      </p:sp>
      <p:sp>
        <p:nvSpPr>
          <p:cNvPr id="14" name="Rectangle 13"/>
          <p:cNvSpPr>
            <a:spLocks noChangeArrowheads="1"/>
          </p:cNvSpPr>
          <p:nvPr/>
        </p:nvSpPr>
        <p:spPr bwMode="auto">
          <a:xfrm>
            <a:off x="2133600" y="5140404"/>
            <a:ext cx="1663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cs typeface="Arial" pitchFamily="34" charset="0"/>
              </a:rPr>
              <a:t>A JSON array</a:t>
            </a:r>
            <a:endParaRPr lang="en-US" b="1" dirty="0">
              <a:cs typeface="Arial" pitchFamily="34" charset="0"/>
            </a:endParaRPr>
          </a:p>
        </p:txBody>
      </p:sp>
    </p:spTree>
    <p:custDataLst>
      <p:tags r:id="rId1"/>
    </p:custDataLst>
    <p:extLst>
      <p:ext uri="{BB962C8B-B14F-4D97-AF65-F5344CB8AC3E}">
        <p14:creationId xmlns:p14="http://schemas.microsoft.com/office/powerpoint/2010/main" val="115482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What does the following code do?</a:t>
            </a:r>
            <a:endParaRPr lang="en-US" dirty="0"/>
          </a:p>
        </p:txBody>
      </p:sp>
      <p:sp>
        <p:nvSpPr>
          <p:cNvPr id="2" name="TextBox 1"/>
          <p:cNvSpPr txBox="1"/>
          <p:nvPr/>
        </p:nvSpPr>
        <p:spPr>
          <a:xfrm>
            <a:off x="1828800" y="2743200"/>
            <a:ext cx="6400800" cy="3108543"/>
          </a:xfrm>
          <a:prstGeom prst="rect">
            <a:avLst/>
          </a:prstGeom>
          <a:noFill/>
        </p:spPr>
        <p:txBody>
          <a:bodyPr wrap="square" rtlCol="0">
            <a:spAutoFit/>
          </a:bodyPr>
          <a:lstStyle/>
          <a:p>
            <a:r>
              <a:rPr lang="en-US" sz="2800" dirty="0" err="1"/>
              <a:t>v</a:t>
            </a:r>
            <a:r>
              <a:rPr lang="en-US" sz="2800" dirty="0" err="1" smtClean="0"/>
              <a:t>ar</a:t>
            </a:r>
            <a:r>
              <a:rPr lang="en-US" sz="2800" dirty="0" smtClean="0"/>
              <a:t> </a:t>
            </a:r>
            <a:r>
              <a:rPr lang="en-US" sz="2800" dirty="0" err="1" smtClean="0"/>
              <a:t>anobject</a:t>
            </a:r>
            <a:r>
              <a:rPr lang="en-US" sz="2800" dirty="0" smtClean="0"/>
              <a:t> = {};</a:t>
            </a:r>
          </a:p>
          <a:p>
            <a:r>
              <a:rPr lang="en-US" sz="2800" dirty="0" smtClean="0"/>
              <a:t>anobject.name = “bob”;</a:t>
            </a:r>
          </a:p>
          <a:p>
            <a:endParaRPr lang="en-US" sz="2800" dirty="0" smtClean="0"/>
          </a:p>
          <a:p>
            <a:r>
              <a:rPr lang="en-US" sz="2800" dirty="0"/>
              <a:t>function execute(</a:t>
            </a:r>
            <a:r>
              <a:rPr lang="en-US" sz="2800" dirty="0" err="1"/>
              <a:t>obj</a:t>
            </a:r>
            <a:r>
              <a:rPr lang="en-US" sz="2800" dirty="0"/>
              <a:t>) {</a:t>
            </a:r>
          </a:p>
          <a:p>
            <a:r>
              <a:rPr lang="en-US" sz="2800" dirty="0"/>
              <a:t>     </a:t>
            </a:r>
            <a:r>
              <a:rPr lang="en-US" sz="2800" dirty="0" err="1"/>
              <a:t>println</a:t>
            </a:r>
            <a:r>
              <a:rPr lang="en-US" sz="2800" dirty="0"/>
              <a:t>(“I have “ + obj.name);</a:t>
            </a:r>
          </a:p>
          <a:p>
            <a:r>
              <a:rPr lang="en-US" sz="2800" dirty="0"/>
              <a:t>}</a:t>
            </a:r>
          </a:p>
          <a:p>
            <a:r>
              <a:rPr lang="en-US" sz="2800" dirty="0" smtClean="0"/>
              <a:t>execute(</a:t>
            </a:r>
            <a:r>
              <a:rPr lang="en-US" sz="2800" dirty="0" err="1" smtClean="0"/>
              <a:t>anobject</a:t>
            </a:r>
            <a:r>
              <a:rPr lang="en-US" sz="2800" dirty="0" smtClean="0"/>
              <a:t>);</a:t>
            </a:r>
            <a:endParaRPr lang="en-US" sz="2800" dirty="0"/>
          </a:p>
        </p:txBody>
      </p:sp>
    </p:spTree>
    <p:extLst>
      <p:ext uri="{BB962C8B-B14F-4D97-AF65-F5344CB8AC3E}">
        <p14:creationId xmlns:p14="http://schemas.microsoft.com/office/powerpoint/2010/main" val="1846271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Syn Biol example:  a Feature</a:t>
            </a:r>
          </a:p>
        </p:txBody>
      </p:sp>
      <p:sp>
        <p:nvSpPr>
          <p:cNvPr id="17" name="TextBox 16"/>
          <p:cNvSpPr txBox="1">
            <a:spLocks noChangeArrowheads="1"/>
          </p:cNvSpPr>
          <p:nvPr/>
        </p:nvSpPr>
        <p:spPr bwMode="auto">
          <a:xfrm>
            <a:off x="3962400" y="49530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name":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ToxR</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sequence": "ATGTTCGGATTAGGACACAACTCA...",</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for_color":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blue",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rev_color":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red",</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author":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jcanderson</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type":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misc_feature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
        <p:nvSpPr>
          <p:cNvPr id="24" name="Rectangle 23"/>
          <p:cNvSpPr>
            <a:spLocks noChangeArrowheads="1"/>
          </p:cNvSpPr>
          <p:nvPr/>
        </p:nvSpPr>
        <p:spPr bwMode="auto">
          <a:xfrm>
            <a:off x="4038600" y="4419600"/>
            <a:ext cx="2621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cs typeface="Arial" pitchFamily="34" charset="0"/>
              </a:rPr>
              <a:t>Represented in </a:t>
            </a:r>
            <a:r>
              <a:rPr lang="en-US" b="1" dirty="0" smtClean="0">
                <a:cs typeface="Arial" pitchFamily="34" charset="0"/>
              </a:rPr>
              <a:t>JSON:</a:t>
            </a:r>
            <a:endParaRPr lang="en-US" b="1" dirty="0">
              <a:cs typeface="Arial" pitchFamily="34" charset="0"/>
            </a:endParaRPr>
          </a:p>
        </p:txBody>
      </p:sp>
      <p:pic>
        <p:nvPicPr>
          <p:cNvPr id="2048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4824413"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438400"/>
            <a:ext cx="2871788"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447800"/>
            <a:ext cx="33528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Demo of </a:t>
            </a:r>
            <a:r>
              <a:rPr lang="en-US" dirty="0" err="1" smtClean="0"/>
              <a:t>ApE</a:t>
            </a:r>
            <a:endParaRPr lang="en-US" dirty="0"/>
          </a:p>
        </p:txBody>
      </p:sp>
    </p:spTree>
    <p:extLst>
      <p:ext uri="{BB962C8B-B14F-4D97-AF65-F5344CB8AC3E}">
        <p14:creationId xmlns:p14="http://schemas.microsoft.com/office/powerpoint/2010/main" val="4031315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smtClean="0">
                <a:latin typeface="Rockwell Extra Bold" pitchFamily="18" charset="0"/>
              </a:rPr>
              <a:t>An Array of Features</a:t>
            </a:r>
            <a:endParaRPr lang="en-US" sz="2800" dirty="0">
              <a:latin typeface="Rockwell Extra Bold" pitchFamily="18" charset="0"/>
            </a:endParaRPr>
          </a:p>
        </p:txBody>
      </p:sp>
      <p:sp>
        <p:nvSpPr>
          <p:cNvPr id="22530" name="TextBox 16"/>
          <p:cNvSpPr txBox="1">
            <a:spLocks noChangeArrowheads="1"/>
          </p:cNvSpPr>
          <p:nvPr/>
        </p:nvSpPr>
        <p:spPr bwMode="auto">
          <a:xfrm>
            <a:off x="1447800" y="746403"/>
            <a:ext cx="7391400"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name": </a:t>
            </a:r>
            <a:r>
              <a:rPr lang="ja-JP" altLang="en-US" sz="1400" dirty="0">
                <a:latin typeface="Courier New" pitchFamily="49" charset="0"/>
                <a:cs typeface="Courier New" pitchFamily="49" charset="0"/>
              </a:rPr>
              <a:t>“</a:t>
            </a:r>
            <a:r>
              <a:rPr lang="en-US" altLang="ja-JP" sz="1400" dirty="0" err="1">
                <a:latin typeface="Courier New" pitchFamily="49" charset="0"/>
                <a:cs typeface="Courier New" pitchFamily="49" charset="0"/>
              </a:rPr>
              <a:t>ToxR</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a:t>
            </a: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sequence": "ATGTTCGGATTAGGACACAACTCA...",</a:t>
            </a: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err="1">
                <a:latin typeface="Courier New" pitchFamily="49" charset="0"/>
                <a:cs typeface="Courier New" pitchFamily="49" charset="0"/>
              </a:rPr>
              <a:t>for_color</a:t>
            </a:r>
            <a:r>
              <a:rPr lang="en-US" altLang="ja-JP"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blue",</a:t>
            </a: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err="1">
                <a:latin typeface="Courier New" pitchFamily="49" charset="0"/>
                <a:cs typeface="Courier New" pitchFamily="49" charset="0"/>
              </a:rPr>
              <a:t>rev_color</a:t>
            </a:r>
            <a:r>
              <a:rPr lang="en-US" altLang="ja-JP"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red",</a:t>
            </a: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author": </a:t>
            </a:r>
            <a:r>
              <a:rPr lang="ja-JP" altLang="en-US" sz="1400" dirty="0">
                <a:latin typeface="Courier New" pitchFamily="49" charset="0"/>
                <a:cs typeface="Courier New" pitchFamily="49" charset="0"/>
              </a:rPr>
              <a:t>“</a:t>
            </a:r>
            <a:r>
              <a:rPr lang="en-US" altLang="ja-JP" sz="1400" dirty="0" err="1">
                <a:latin typeface="Courier New" pitchFamily="49" charset="0"/>
                <a:cs typeface="Courier New" pitchFamily="49" charset="0"/>
              </a:rPr>
              <a:t>jcanderson</a:t>
            </a:r>
            <a:r>
              <a:rPr lang="ja-JP" altLang="en-US" sz="1400" dirty="0">
                <a:latin typeface="Courier New" pitchFamily="49" charset="0"/>
                <a:cs typeface="Courier New" pitchFamily="49" charset="0"/>
              </a:rPr>
              <a:t>“</a:t>
            </a:r>
            <a:endParaRPr lang="en-US" altLang="ja-JP" sz="1400" dirty="0">
              <a:latin typeface="Courier New" pitchFamily="49" charset="0"/>
              <a:cs typeface="Courier New" pitchFamily="49" charset="0"/>
            </a:endParaRPr>
          </a:p>
          <a:p>
            <a:pPr lvl="1" eaLnBrk="1" hangingPunct="1"/>
            <a:r>
              <a:rPr lang="en-US" sz="1400" dirty="0">
                <a:latin typeface="Courier New" pitchFamily="49" charset="0"/>
                <a:cs typeface="Courier New" pitchFamily="49" charset="0"/>
              </a:rPr>
              <a:t>    </a:t>
            </a:r>
            <a:r>
              <a:rPr lang="ja-JP" altLang="en-US" sz="1400" dirty="0">
                <a:latin typeface="Courier New" pitchFamily="49" charset="0"/>
                <a:cs typeface="Courier New" pitchFamily="49" charset="0"/>
              </a:rPr>
              <a:t>“</a:t>
            </a:r>
            <a:r>
              <a:rPr lang="en-US" altLang="ja-JP" sz="1400" dirty="0">
                <a:latin typeface="Courier New" pitchFamily="49" charset="0"/>
                <a:cs typeface="Courier New" pitchFamily="49" charset="0"/>
              </a:rPr>
              <a:t>type": </a:t>
            </a:r>
            <a:r>
              <a:rPr lang="ja-JP" altLang="en-US" sz="1400" dirty="0">
                <a:latin typeface="Courier New" pitchFamily="49" charset="0"/>
                <a:cs typeface="Courier New" pitchFamily="49" charset="0"/>
              </a:rPr>
              <a:t>“</a:t>
            </a:r>
            <a:r>
              <a:rPr lang="en-US" altLang="ja-JP" sz="1400" dirty="0" err="1">
                <a:latin typeface="Courier New" pitchFamily="49" charset="0"/>
                <a:cs typeface="Courier New" pitchFamily="49" charset="0"/>
              </a:rPr>
              <a:t>misc_feature</a:t>
            </a:r>
            <a:r>
              <a:rPr lang="ja-JP" altLang="en-US" sz="1400" dirty="0">
                <a:latin typeface="Courier New" pitchFamily="49" charset="0"/>
                <a:cs typeface="Courier New" pitchFamily="49" charset="0"/>
              </a:rPr>
              <a:t>“</a:t>
            </a:r>
            <a:endParaRPr lang="en-US" altLang="ja-JP" sz="1400" dirty="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a:t>
            </a:r>
          </a:p>
          <a:p>
            <a:pPr lvl="1" eaLnBrk="1" hangingPunct="1"/>
            <a:endParaRPr lang="en-US" sz="1400" dirty="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name":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Bla</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sequence": "</a:t>
            </a:r>
            <a:r>
              <a:rPr lang="en-US" altLang="ja-JP" sz="1400" dirty="0" err="1" smtClean="0">
                <a:latin typeface="Courier New" pitchFamily="49" charset="0"/>
                <a:cs typeface="Courier New" pitchFamily="49" charset="0"/>
              </a:rPr>
              <a:t>atgagcacttttaaagttct</a:t>
            </a:r>
            <a:r>
              <a:rPr lang="en-US" altLang="ja-JP"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for_color</a:t>
            </a:r>
            <a:r>
              <a:rPr lang="en-US" altLang="ja-JP"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orange",</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rev_color</a:t>
            </a:r>
            <a:r>
              <a:rPr lang="en-US" altLang="ja-JP"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redorange</a:t>
            </a:r>
            <a:r>
              <a:rPr lang="en-US" altLang="ja-JP"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author":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CindySu</a:t>
            </a:r>
            <a:r>
              <a:rPr lang="ja-JP" altLang="en-US" sz="1400" dirty="0" smtClean="0">
                <a:latin typeface="Courier New" pitchFamily="49" charset="0"/>
                <a:cs typeface="Courier New" pitchFamily="49" charset="0"/>
              </a:rPr>
              <a:t>“</a:t>
            </a:r>
            <a:endParaRPr lang="en-US" altLang="ja-JP" sz="1400" dirty="0" smtClean="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type":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resistance_gene</a:t>
            </a:r>
            <a:r>
              <a:rPr lang="ja-JP" altLang="en-US" sz="1400" dirty="0" smtClean="0">
                <a:latin typeface="Courier New" pitchFamily="49" charset="0"/>
                <a:cs typeface="Courier New" pitchFamily="49" charset="0"/>
              </a:rPr>
              <a:t>“</a:t>
            </a:r>
            <a:endParaRPr lang="en-US" altLang="ja-JP" sz="1400" dirty="0" smtClean="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a:t>
            </a:r>
          </a:p>
          <a:p>
            <a:pPr lvl="1" eaLnBrk="1" hangingPunct="1"/>
            <a:endParaRPr lang="en-US" sz="1400" dirty="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name":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SpecR</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sequence": "ATGCGCTCACGCAACTGGTCCA...",</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for_color</a:t>
            </a:r>
            <a:r>
              <a:rPr lang="en-US" altLang="ja-JP"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yellow",</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rev_color</a:t>
            </a:r>
            <a:r>
              <a:rPr lang="en-US" altLang="ja-JP"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pink",</a:t>
            </a: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author":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jasong</a:t>
            </a:r>
            <a:r>
              <a:rPr lang="ja-JP" altLang="en-US" sz="1400" dirty="0" smtClean="0">
                <a:latin typeface="Courier New" pitchFamily="49" charset="0"/>
                <a:cs typeface="Courier New" pitchFamily="49" charset="0"/>
              </a:rPr>
              <a:t>“</a:t>
            </a:r>
            <a:endParaRPr lang="en-US" altLang="ja-JP" sz="1400" dirty="0" smtClean="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    </a:t>
            </a:r>
            <a:r>
              <a:rPr lang="ja-JP" altLang="en-US" sz="1400" dirty="0" smtClean="0">
                <a:latin typeface="Courier New" pitchFamily="49" charset="0"/>
                <a:cs typeface="Courier New" pitchFamily="49" charset="0"/>
              </a:rPr>
              <a:t>“</a:t>
            </a:r>
            <a:r>
              <a:rPr lang="en-US" altLang="ja-JP" sz="1400" dirty="0" smtClean="0">
                <a:latin typeface="Courier New" pitchFamily="49" charset="0"/>
                <a:cs typeface="Courier New" pitchFamily="49" charset="0"/>
              </a:rPr>
              <a:t>type": </a:t>
            </a:r>
            <a:r>
              <a:rPr lang="ja-JP" altLang="en-US" sz="1400" dirty="0" smtClean="0">
                <a:latin typeface="Courier New" pitchFamily="49" charset="0"/>
                <a:cs typeface="Courier New" pitchFamily="49" charset="0"/>
              </a:rPr>
              <a:t>“</a:t>
            </a:r>
            <a:r>
              <a:rPr lang="en-US" altLang="ja-JP" sz="1400" dirty="0" err="1" smtClean="0">
                <a:latin typeface="Courier New" pitchFamily="49" charset="0"/>
                <a:cs typeface="Courier New" pitchFamily="49" charset="0"/>
              </a:rPr>
              <a:t>resistance_gene</a:t>
            </a:r>
            <a:r>
              <a:rPr lang="ja-JP" altLang="en-US" sz="1400" dirty="0" smtClean="0">
                <a:latin typeface="Courier New" pitchFamily="49" charset="0"/>
                <a:cs typeface="Courier New" pitchFamily="49" charset="0"/>
              </a:rPr>
              <a:t>“</a:t>
            </a:r>
            <a:endParaRPr lang="en-US" altLang="ja-JP" sz="1400" dirty="0" smtClean="0">
              <a:latin typeface="Courier New" pitchFamily="49" charset="0"/>
              <a:cs typeface="Courier New" pitchFamily="49" charset="0"/>
            </a:endParaRPr>
          </a:p>
          <a:p>
            <a:pPr lvl="1" eaLnBrk="1" hangingPunct="1"/>
            <a:r>
              <a:rPr lang="en-US" sz="1400" dirty="0" smtClean="0">
                <a:latin typeface="Courier New" pitchFamily="49" charset="0"/>
                <a:cs typeface="Courier New" pitchFamily="49" charset="0"/>
              </a:rPr>
              <a:t>},</a:t>
            </a:r>
          </a:p>
          <a:p>
            <a:pPr eaLnBrk="1" hangingPunct="1"/>
            <a:r>
              <a:rPr lang="en-US" sz="1400" dirty="0" smtClean="0">
                <a:latin typeface="Courier New" pitchFamily="49" charset="0"/>
                <a:cs typeface="Courier New" pitchFamily="49" charset="0"/>
              </a:rPr>
              <a:t>]</a:t>
            </a:r>
          </a:p>
          <a:p>
            <a:pPr eaLnBrk="1" hangingPunct="1"/>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But what if have many Features?</a:t>
            </a:r>
          </a:p>
        </p:txBody>
      </p:sp>
      <p:sp>
        <p:nvSpPr>
          <p:cNvPr id="22530" name="TextBox 16"/>
          <p:cNvSpPr txBox="1">
            <a:spLocks noChangeArrowheads="1"/>
          </p:cNvSpPr>
          <p:nvPr/>
        </p:nvSpPr>
        <p:spPr bwMode="auto">
          <a:xfrm>
            <a:off x="381000" y="9906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name":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ToxR</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sequence": "ATGTTCGGATTAGGACACAACTCA...",</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for_color":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blue",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rev_color":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red",</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author":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jcanderson</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type":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misc_feature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
        <p:nvSpPr>
          <p:cNvPr id="22531" name="TextBox 7"/>
          <p:cNvSpPr txBox="1">
            <a:spLocks noChangeArrowheads="1"/>
          </p:cNvSpPr>
          <p:nvPr/>
        </p:nvSpPr>
        <p:spPr bwMode="auto">
          <a:xfrm>
            <a:off x="3962400" y="27432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name":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Bla</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sequence": "atgagcacttttaaagttct...",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for_color":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orange",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rev_color":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redorange",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author":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CindySu</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type":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resistance_gene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
        <p:nvSpPr>
          <p:cNvPr id="22532" name="TextBox 8"/>
          <p:cNvSpPr txBox="1">
            <a:spLocks noChangeArrowheads="1"/>
          </p:cNvSpPr>
          <p:nvPr/>
        </p:nvSpPr>
        <p:spPr bwMode="auto">
          <a:xfrm>
            <a:off x="228600" y="48768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name":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SpecR</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sequence": "ATGCGCTCACGCAACTGGTCCA...",</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for_color":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yellow",</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rev_color":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pink",</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author":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jasong</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type":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resistance_gene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Tree>
    <p:extLst>
      <p:ext uri="{BB962C8B-B14F-4D97-AF65-F5344CB8AC3E}">
        <p14:creationId xmlns:p14="http://schemas.microsoft.com/office/powerpoint/2010/main" val="119253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But what if have many Features?</a:t>
            </a:r>
          </a:p>
        </p:txBody>
      </p:sp>
      <p:sp>
        <p:nvSpPr>
          <p:cNvPr id="24578" name="TextBox 16"/>
          <p:cNvSpPr txBox="1">
            <a:spLocks noChangeArrowheads="1"/>
          </p:cNvSpPr>
          <p:nvPr/>
        </p:nvSpPr>
        <p:spPr bwMode="auto">
          <a:xfrm>
            <a:off x="381000" y="9906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name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ToxR</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sequence</a:t>
            </a:r>
            <a:r>
              <a:rPr lang="en-US" altLang="ja-JP" sz="1400">
                <a:latin typeface="Courier New" pitchFamily="49" charset="0"/>
                <a:cs typeface="Courier New" pitchFamily="49" charset="0"/>
              </a:rPr>
              <a:t>": "ATGTTCGGATTAGGACACAACTCA...",</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for_color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blue",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rev_color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red",</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author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jcanderson</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type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misc_feature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
        <p:nvSpPr>
          <p:cNvPr id="24579" name="TextBox 7"/>
          <p:cNvSpPr txBox="1">
            <a:spLocks noChangeArrowheads="1"/>
          </p:cNvSpPr>
          <p:nvPr/>
        </p:nvSpPr>
        <p:spPr bwMode="auto">
          <a:xfrm>
            <a:off x="3962400" y="27432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name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Bla</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sequence</a:t>
            </a:r>
            <a:r>
              <a:rPr lang="en-US" altLang="ja-JP" sz="1400">
                <a:latin typeface="Courier New" pitchFamily="49" charset="0"/>
                <a:cs typeface="Courier New" pitchFamily="49" charset="0"/>
              </a:rPr>
              <a:t>": "atgagcacttttaaagttct...",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for_color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orange",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rev_color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redorange",</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author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CindySu</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type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resistance_gene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
        <p:nvSpPr>
          <p:cNvPr id="24580" name="TextBox 8"/>
          <p:cNvSpPr txBox="1">
            <a:spLocks noChangeArrowheads="1"/>
          </p:cNvSpPr>
          <p:nvPr/>
        </p:nvSpPr>
        <p:spPr bwMode="auto">
          <a:xfrm>
            <a:off x="228600" y="4876800"/>
            <a:ext cx="518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name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SpecR</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sequence</a:t>
            </a:r>
            <a:r>
              <a:rPr lang="en-US" altLang="ja-JP" sz="1400">
                <a:latin typeface="Courier New" pitchFamily="49" charset="0"/>
                <a:cs typeface="Courier New" pitchFamily="49" charset="0"/>
              </a:rPr>
              <a:t>": "ATGCGCTCACGCAACTGGTCCA...",</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for_color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yellow",</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rev_color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pink",</a:t>
            </a: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author</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jasong</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solidFill>
                  <a:srgbClr val="FF0000"/>
                </a:solidFill>
                <a:latin typeface="Courier New" pitchFamily="49" charset="0"/>
                <a:cs typeface="Courier New" pitchFamily="49" charset="0"/>
              </a:rPr>
              <a:t>type</a:t>
            </a:r>
            <a:r>
              <a:rPr lang="en-US" altLang="ja-JP" sz="1400">
                <a:latin typeface="Courier New" pitchFamily="49" charset="0"/>
                <a:cs typeface="Courier New" pitchFamily="49" charset="0"/>
              </a:rPr>
              <a:t>": </a:t>
            </a:r>
            <a:r>
              <a:rPr lang="ja-JP" altLang="en-US" sz="1400">
                <a:latin typeface="Courier New" pitchFamily="49" charset="0"/>
                <a:cs typeface="Courier New" pitchFamily="49" charset="0"/>
              </a:rPr>
              <a:t>“</a:t>
            </a:r>
            <a:r>
              <a:rPr lang="en-US" altLang="ja-JP" sz="1400">
                <a:latin typeface="Courier New" pitchFamily="49" charset="0"/>
                <a:cs typeface="Courier New" pitchFamily="49" charset="0"/>
              </a:rPr>
              <a:t>resistance_gene</a:t>
            </a:r>
            <a:r>
              <a:rPr lang="ja-JP" altLang="en-US" sz="1400">
                <a:latin typeface="Courier New" pitchFamily="49" charset="0"/>
                <a:cs typeface="Courier New" pitchFamily="49" charset="0"/>
              </a:rPr>
              <a:t>“</a:t>
            </a:r>
            <a:endParaRPr lang="en-US" altLang="ja-JP" sz="1400">
              <a:latin typeface="Courier New" pitchFamily="49" charset="0"/>
              <a:cs typeface="Courier New" pitchFamily="49" charset="0"/>
            </a:endParaRPr>
          </a:p>
          <a:p>
            <a:pPr eaLnBrk="1" hangingPunct="1"/>
            <a:r>
              <a:rPr lang="en-US" sz="140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4"/>
          <p:cNvSpPr txBox="1">
            <a:spLocks noChangeArrowheads="1"/>
          </p:cNvSpPr>
          <p:nvPr/>
        </p:nvSpPr>
        <p:spPr bwMode="auto">
          <a:xfrm>
            <a:off x="4953000" y="3124200"/>
            <a:ext cx="381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b="1" dirty="0">
                <a:cs typeface="Arial" pitchFamily="34" charset="0"/>
              </a:rPr>
              <a:t>A (Java) Class:</a:t>
            </a:r>
          </a:p>
        </p:txBody>
      </p:sp>
      <p:sp>
        <p:nvSpPr>
          <p:cNvPr id="26627" name="TextBox 6"/>
          <p:cNvSpPr txBox="1">
            <a:spLocks noChangeArrowheads="1"/>
          </p:cNvSpPr>
          <p:nvPr/>
        </p:nvSpPr>
        <p:spPr bwMode="auto">
          <a:xfrm>
            <a:off x="462280" y="1066800"/>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a:solidFill>
                  <a:srgbClr val="FF0000"/>
                </a:solidFill>
                <a:latin typeface="Courier New" pitchFamily="49" charset="0"/>
                <a:cs typeface="Courier New" pitchFamily="49" charset="0"/>
              </a:rPr>
              <a:t>name</a:t>
            </a:r>
            <a:r>
              <a:rPr lang="en-US" altLang="ja-JP"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latin typeface="Courier New" pitchFamily="49" charset="0"/>
                <a:cs typeface="Courier New" pitchFamily="49" charset="0"/>
              </a:rPr>
              <a:t>Bla</a:t>
            </a:r>
            <a:r>
              <a:rPr lang="ja-JP" altLang="en-US" sz="1800" dirty="0">
                <a:latin typeface="Courier New" pitchFamily="49" charset="0"/>
                <a:cs typeface="Courier New" pitchFamily="49" charset="0"/>
              </a:rPr>
              <a:t>”</a:t>
            </a:r>
            <a:r>
              <a:rPr lang="en-US" altLang="ja-JP"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a:solidFill>
                  <a:srgbClr val="FF0000"/>
                </a:solidFill>
                <a:latin typeface="Courier New" pitchFamily="49" charset="0"/>
                <a:cs typeface="Courier New" pitchFamily="49" charset="0"/>
              </a:rPr>
              <a:t>sequence</a:t>
            </a:r>
            <a:r>
              <a:rPr lang="en-US" altLang="ja-JP" sz="1800" dirty="0">
                <a:latin typeface="Courier New" pitchFamily="49" charset="0"/>
                <a:cs typeface="Courier New" pitchFamily="49" charset="0"/>
              </a:rPr>
              <a:t>": "</a:t>
            </a:r>
            <a:r>
              <a:rPr lang="en-US" altLang="ja-JP" sz="1800" dirty="0" err="1">
                <a:latin typeface="Courier New" pitchFamily="49" charset="0"/>
                <a:cs typeface="Courier New" pitchFamily="49" charset="0"/>
              </a:rPr>
              <a:t>atgagcacttttaaagttct</a:t>
            </a:r>
            <a:r>
              <a:rPr lang="en-US" altLang="ja-JP"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solidFill>
                  <a:srgbClr val="FF0000"/>
                </a:solidFill>
                <a:latin typeface="Courier New" pitchFamily="49" charset="0"/>
                <a:cs typeface="Courier New" pitchFamily="49" charset="0"/>
              </a:rPr>
              <a:t>for_color</a:t>
            </a:r>
            <a:r>
              <a:rPr lang="en-US" altLang="ja-JP"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a:latin typeface="Courier New" pitchFamily="49" charset="0"/>
                <a:cs typeface="Courier New" pitchFamily="49" charset="0"/>
              </a:rPr>
              <a:t>orange",</a:t>
            </a: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solidFill>
                  <a:srgbClr val="FF0000"/>
                </a:solidFill>
                <a:latin typeface="Courier New" pitchFamily="49" charset="0"/>
                <a:cs typeface="Courier New" pitchFamily="49" charset="0"/>
              </a:rPr>
              <a:t>rev_color</a:t>
            </a:r>
            <a:r>
              <a:rPr lang="en-US" altLang="ja-JP"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latin typeface="Courier New" pitchFamily="49" charset="0"/>
                <a:cs typeface="Courier New" pitchFamily="49" charset="0"/>
              </a:rPr>
              <a:t>redorange</a:t>
            </a:r>
            <a:r>
              <a:rPr lang="en-US" altLang="ja-JP" sz="1800" dirty="0">
                <a:latin typeface="Courier New" pitchFamily="49" charset="0"/>
                <a:cs typeface="Courier New" pitchFamily="49" charset="0"/>
              </a:rPr>
              <a:t>",</a:t>
            </a: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a:solidFill>
                  <a:srgbClr val="FF0000"/>
                </a:solidFill>
                <a:latin typeface="Courier New" pitchFamily="49" charset="0"/>
                <a:cs typeface="Courier New" pitchFamily="49" charset="0"/>
              </a:rPr>
              <a:t>author</a:t>
            </a:r>
            <a:r>
              <a:rPr lang="en-US" altLang="ja-JP"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latin typeface="Courier New" pitchFamily="49" charset="0"/>
                <a:cs typeface="Courier New" pitchFamily="49" charset="0"/>
              </a:rPr>
              <a:t>CindySu</a:t>
            </a:r>
            <a:r>
              <a:rPr lang="ja-JP" altLang="en-US" sz="1800" dirty="0">
                <a:latin typeface="Courier New" pitchFamily="49" charset="0"/>
                <a:cs typeface="Courier New" pitchFamily="49" charset="0"/>
              </a:rPr>
              <a:t>“</a:t>
            </a:r>
            <a:endParaRPr lang="en-US" altLang="ja-JP" sz="1800" dirty="0">
              <a:latin typeface="Courier New" pitchFamily="49" charset="0"/>
              <a:cs typeface="Courier New" pitchFamily="49" charset="0"/>
            </a:endParaRPr>
          </a:p>
          <a:p>
            <a:pPr eaLnBrk="1" hangingPunct="1"/>
            <a:r>
              <a:rPr lang="en-US"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a:solidFill>
                  <a:srgbClr val="FF0000"/>
                </a:solidFill>
                <a:latin typeface="Courier New" pitchFamily="49" charset="0"/>
                <a:cs typeface="Courier New" pitchFamily="49" charset="0"/>
              </a:rPr>
              <a:t>type</a:t>
            </a:r>
            <a:r>
              <a:rPr lang="en-US" altLang="ja-JP" sz="1800" dirty="0">
                <a:latin typeface="Courier New" pitchFamily="49" charset="0"/>
                <a:cs typeface="Courier New" pitchFamily="49" charset="0"/>
              </a:rPr>
              <a:t>": </a:t>
            </a:r>
            <a:r>
              <a:rPr lang="ja-JP" altLang="en-US" sz="1800" dirty="0">
                <a:latin typeface="Courier New" pitchFamily="49" charset="0"/>
                <a:cs typeface="Courier New" pitchFamily="49" charset="0"/>
              </a:rPr>
              <a:t>“</a:t>
            </a:r>
            <a:r>
              <a:rPr lang="en-US" altLang="ja-JP" sz="1800" dirty="0" err="1">
                <a:latin typeface="Courier New" pitchFamily="49" charset="0"/>
                <a:cs typeface="Courier New" pitchFamily="49" charset="0"/>
              </a:rPr>
              <a:t>resistance_gene</a:t>
            </a:r>
            <a:r>
              <a:rPr lang="ja-JP" altLang="en-US" sz="1800" dirty="0">
                <a:latin typeface="Courier New" pitchFamily="49" charset="0"/>
                <a:cs typeface="Courier New" pitchFamily="49" charset="0"/>
              </a:rPr>
              <a:t>“</a:t>
            </a:r>
            <a:endParaRPr lang="en-US" altLang="ja-JP" sz="1800" dirty="0">
              <a:latin typeface="Courier New" pitchFamily="49" charset="0"/>
              <a:cs typeface="Courier New" pitchFamily="49" charset="0"/>
            </a:endParaRPr>
          </a:p>
          <a:p>
            <a:pPr eaLnBrk="1" hangingPunct="1"/>
            <a:r>
              <a:rPr lang="en-US" sz="1800" dirty="0">
                <a:latin typeface="Courier New" pitchFamily="49" charset="0"/>
                <a:cs typeface="Courier New" pitchFamily="49" charset="0"/>
              </a:rPr>
              <a:t>}</a:t>
            </a:r>
          </a:p>
        </p:txBody>
      </p:sp>
      <p:sp>
        <p:nvSpPr>
          <p:cNvPr id="26628" name="TextBox 4"/>
          <p:cNvSpPr txBox="1">
            <a:spLocks noChangeArrowheads="1"/>
          </p:cNvSpPr>
          <p:nvPr/>
        </p:nvSpPr>
        <p:spPr bwMode="auto">
          <a:xfrm>
            <a:off x="533400" y="338672"/>
            <a:ext cx="411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b="1" dirty="0">
                <a:cs typeface="Arial" pitchFamily="34" charset="0"/>
              </a:rPr>
              <a:t>A </a:t>
            </a:r>
            <a:r>
              <a:rPr lang="en-US" b="1" dirty="0" smtClean="0">
                <a:cs typeface="Arial" pitchFamily="34" charset="0"/>
              </a:rPr>
              <a:t>JSON serialization </a:t>
            </a:r>
            <a:r>
              <a:rPr lang="en-US" b="1" dirty="0">
                <a:cs typeface="Arial" pitchFamily="34" charset="0"/>
              </a:rPr>
              <a:t>of an instance of Feature</a:t>
            </a: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558342"/>
            <a:ext cx="3124200" cy="2795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What are the components of a Java class?</a:t>
            </a:r>
            <a:endParaRPr lang="en-US" dirty="0"/>
          </a:p>
        </p:txBody>
      </p:sp>
    </p:spTree>
    <p:extLst>
      <p:ext uri="{BB962C8B-B14F-4D97-AF65-F5344CB8AC3E}">
        <p14:creationId xmlns:p14="http://schemas.microsoft.com/office/powerpoint/2010/main" val="4031315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Inheritance and extending classes</a:t>
            </a:r>
          </a:p>
        </p:txBody>
      </p:sp>
      <p:pic>
        <p:nvPicPr>
          <p:cNvPr id="286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43000"/>
            <a:ext cx="325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886200"/>
            <a:ext cx="49895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43200"/>
            <a:ext cx="1828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190625"/>
            <a:ext cx="1828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3"/>
          <p:cNvSpPr txBox="1">
            <a:spLocks noChangeArrowheads="1"/>
          </p:cNvSpPr>
          <p:nvPr/>
        </p:nvSpPr>
        <p:spPr bwMode="auto">
          <a:xfrm>
            <a:off x="762000" y="609600"/>
            <a:ext cx="495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i="1">
                <a:solidFill>
                  <a:srgbClr val="1F497D"/>
                </a:solidFill>
                <a:latin typeface="Calibri" pitchFamily="34" charset="0"/>
              </a:rPr>
              <a:t>Don</a:t>
            </a:r>
            <a:r>
              <a:rPr lang="ja-JP" altLang="en-US" i="1">
                <a:solidFill>
                  <a:srgbClr val="1F497D"/>
                </a:solidFill>
                <a:latin typeface="Calibri" pitchFamily="34" charset="0"/>
              </a:rPr>
              <a:t>’</a:t>
            </a:r>
            <a:r>
              <a:rPr lang="en-US" altLang="ja-JP" i="1">
                <a:solidFill>
                  <a:srgbClr val="1F497D"/>
                </a:solidFill>
                <a:latin typeface="Calibri" pitchFamily="34" charset="0"/>
              </a:rPr>
              <a:t>t think of it like this…</a:t>
            </a:r>
            <a:endParaRPr lang="en-US" i="1">
              <a:solidFill>
                <a:srgbClr val="1F497D"/>
              </a:solidFill>
              <a:latin typeface="Calibri" pitchFamily="34" charset="0"/>
            </a:endParaRPr>
          </a:p>
        </p:txBody>
      </p:sp>
      <p:sp>
        <p:nvSpPr>
          <p:cNvPr id="38916" name="TextBox 4"/>
          <p:cNvSpPr txBox="1">
            <a:spLocks noChangeArrowheads="1"/>
          </p:cNvSpPr>
          <p:nvPr/>
        </p:nvSpPr>
        <p:spPr bwMode="auto">
          <a:xfrm>
            <a:off x="2971800" y="22860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solidFill>
                  <a:srgbClr val="1F497D"/>
                </a:solidFill>
                <a:latin typeface="Calibri" pitchFamily="34" charset="0"/>
              </a:rPr>
              <a:t>…it</a:t>
            </a:r>
            <a:r>
              <a:rPr lang="ja-JP" altLang="en-US">
                <a:solidFill>
                  <a:srgbClr val="1F497D"/>
                </a:solidFill>
                <a:latin typeface="Calibri" pitchFamily="34" charset="0"/>
              </a:rPr>
              <a:t>’</a:t>
            </a:r>
            <a:r>
              <a:rPr lang="en-US" altLang="ja-JP">
                <a:solidFill>
                  <a:srgbClr val="1F497D"/>
                </a:solidFill>
                <a:latin typeface="Calibri" pitchFamily="34" charset="0"/>
              </a:rPr>
              <a:t>s like this</a:t>
            </a:r>
            <a:endParaRPr lang="en-US">
              <a:solidFill>
                <a:srgbClr val="1F497D"/>
              </a:solidFill>
              <a:latin typeface="Calibri" pitchFamily="34" charset="0"/>
            </a:endParaRPr>
          </a:p>
        </p:txBody>
      </p:sp>
      <p:grpSp>
        <p:nvGrpSpPr>
          <p:cNvPr id="2" name="Group 17"/>
          <p:cNvGrpSpPr>
            <a:grpSpLocks/>
          </p:cNvGrpSpPr>
          <p:nvPr/>
        </p:nvGrpSpPr>
        <p:grpSpPr bwMode="auto">
          <a:xfrm>
            <a:off x="4038600" y="3200400"/>
            <a:ext cx="3282950" cy="2514600"/>
            <a:chOff x="4038600" y="3200400"/>
            <a:chExt cx="3282950" cy="2515279"/>
          </a:xfrm>
        </p:grpSpPr>
        <p:pic>
          <p:nvPicPr>
            <p:cNvPr id="389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886200"/>
              <a:ext cx="2292350" cy="1829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038600" y="3276621"/>
              <a:ext cx="152400" cy="228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9" name="Straight Arrow Connector 8"/>
            <p:cNvCxnSpPr/>
            <p:nvPr/>
          </p:nvCxnSpPr>
          <p:spPr>
            <a:xfrm flipH="1">
              <a:off x="6477000" y="4572370"/>
              <a:ext cx="304800" cy="304882"/>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923" name="Rectangle 9"/>
            <p:cNvSpPr>
              <a:spLocks noChangeArrowheads="1"/>
            </p:cNvSpPr>
            <p:nvPr/>
          </p:nvSpPr>
          <p:spPr bwMode="auto">
            <a:xfrm>
              <a:off x="6324600" y="4114800"/>
              <a:ext cx="977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latin typeface="Calibri" pitchFamily="34" charset="0"/>
                </a:rPr>
                <a:t>covalent</a:t>
              </a:r>
            </a:p>
          </p:txBody>
        </p:sp>
        <p:sp>
          <p:nvSpPr>
            <p:cNvPr id="38924" name="Rectangle 10"/>
            <p:cNvSpPr>
              <a:spLocks noChangeArrowheads="1"/>
            </p:cNvSpPr>
            <p:nvPr/>
          </p:nvSpPr>
          <p:spPr bwMode="auto">
            <a:xfrm>
              <a:off x="5215680" y="5257800"/>
              <a:ext cx="1413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latin typeface="Calibri" pitchFamily="34" charset="0"/>
                </a:rPr>
                <a:t>non-covalent</a:t>
              </a:r>
            </a:p>
          </p:txBody>
        </p:sp>
        <p:cxnSp>
          <p:nvCxnSpPr>
            <p:cNvPr id="12" name="Straight Arrow Connector 11"/>
            <p:cNvCxnSpPr/>
            <p:nvPr/>
          </p:nvCxnSpPr>
          <p:spPr>
            <a:xfrm flipH="1">
              <a:off x="5257800" y="4877253"/>
              <a:ext cx="76200" cy="45732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1000" y="3200400"/>
              <a:ext cx="3124200" cy="68598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38600" y="3505282"/>
              <a:ext cx="1066800" cy="221039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TextBox 18"/>
          <p:cNvSpPr txBox="1">
            <a:spLocks noChangeArrowheads="1"/>
          </p:cNvSpPr>
          <p:nvPr/>
        </p:nvSpPr>
        <p:spPr bwMode="auto">
          <a:xfrm>
            <a:off x="5257800" y="609600"/>
            <a:ext cx="3581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ja-JP" altLang="en-US" sz="1800">
                <a:solidFill>
                  <a:prstClr val="black"/>
                </a:solidFill>
                <a:latin typeface="Calibri" pitchFamily="34" charset="0"/>
              </a:rPr>
              <a:t>‘</a:t>
            </a:r>
            <a:r>
              <a:rPr lang="en-US" altLang="ja-JP" sz="1800">
                <a:solidFill>
                  <a:srgbClr val="1F497D"/>
                </a:solidFill>
                <a:latin typeface="Calibri" pitchFamily="34" charset="0"/>
              </a:rPr>
              <a:t>Molecule</a:t>
            </a:r>
            <a:r>
              <a:rPr lang="ja-JP" altLang="en-US" sz="1800">
                <a:solidFill>
                  <a:prstClr val="black"/>
                </a:solidFill>
                <a:latin typeface="Calibri" pitchFamily="34" charset="0"/>
              </a:rPr>
              <a:t>’</a:t>
            </a:r>
            <a:r>
              <a:rPr lang="en-US" altLang="ja-JP" sz="1800">
                <a:solidFill>
                  <a:prstClr val="black"/>
                </a:solidFill>
                <a:latin typeface="Calibri" pitchFamily="34" charset="0"/>
              </a:rPr>
              <a:t>:   a graph of atoms connected by edges that are covalent bonds</a:t>
            </a:r>
          </a:p>
          <a:p>
            <a:pPr eaLnBrk="1" hangingPunct="1"/>
            <a:endParaRPr lang="en-US" sz="1800">
              <a:solidFill>
                <a:prstClr val="black"/>
              </a:solidFill>
              <a:latin typeface="Calibri" pitchFamily="34" charset="0"/>
            </a:endParaRPr>
          </a:p>
          <a:p>
            <a:pPr eaLnBrk="1" hangingPunct="1"/>
            <a:r>
              <a:rPr lang="ja-JP" altLang="en-US" sz="1800">
                <a:solidFill>
                  <a:prstClr val="black"/>
                </a:solidFill>
                <a:latin typeface="Calibri" pitchFamily="34" charset="0"/>
              </a:rPr>
              <a:t>‘</a:t>
            </a:r>
            <a:r>
              <a:rPr lang="en-US" altLang="ja-JP" sz="1800">
                <a:solidFill>
                  <a:srgbClr val="1F497D"/>
                </a:solidFill>
                <a:latin typeface="Calibri" pitchFamily="34" charset="0"/>
              </a:rPr>
              <a:t>Complex</a:t>
            </a:r>
            <a:r>
              <a:rPr lang="ja-JP" altLang="en-US" sz="1800">
                <a:solidFill>
                  <a:prstClr val="black"/>
                </a:solidFill>
                <a:latin typeface="Calibri" pitchFamily="34" charset="0"/>
              </a:rPr>
              <a:t>’</a:t>
            </a:r>
            <a:r>
              <a:rPr lang="en-US" altLang="ja-JP" sz="1800">
                <a:solidFill>
                  <a:prstClr val="black"/>
                </a:solidFill>
                <a:latin typeface="Calibri" pitchFamily="34" charset="0"/>
              </a:rPr>
              <a:t>:  a graph of molecules connected by edges that are non-covalent bonds</a:t>
            </a:r>
            <a:endParaRPr lang="en-US" sz="1800">
              <a:solidFill>
                <a:prstClr val="black"/>
              </a:solidFill>
              <a:latin typeface="Calibri" pitchFamily="34" charset="0"/>
            </a:endParaRPr>
          </a:p>
        </p:txBody>
      </p:sp>
      <p:sp>
        <p:nvSpPr>
          <p:cNvPr id="20" name="Rectangle 19"/>
          <p:cNvSpPr>
            <a:spLocks noChangeArrowheads="1"/>
          </p:cNvSpPr>
          <p:nvPr/>
        </p:nvSpPr>
        <p:spPr bwMode="auto">
          <a:xfrm>
            <a:off x="2286000" y="3810000"/>
            <a:ext cx="3657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i="1">
                <a:solidFill>
                  <a:prstClr val="black"/>
                </a:solidFill>
                <a:latin typeface="Calibri" pitchFamily="34" charset="0"/>
              </a:rPr>
              <a:t>(note:  not pointillized to scale)</a:t>
            </a:r>
          </a:p>
        </p:txBody>
      </p:sp>
    </p:spTree>
    <p:custDataLst>
      <p:tags r:id="rId1"/>
    </p:custDataLst>
    <p:extLst>
      <p:ext uri="{BB962C8B-B14F-4D97-AF65-F5344CB8AC3E}">
        <p14:creationId xmlns:p14="http://schemas.microsoft.com/office/powerpoint/2010/main" val="396406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143000"/>
            <a:ext cx="3962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25" y="1119188"/>
            <a:ext cx="3036888"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Interfaces and </a:t>
            </a:r>
            <a:r>
              <a:rPr lang="ja-JP" altLang="en-US" sz="2800">
                <a:latin typeface="Rockwell Extra Bold" pitchFamily="18" charset="0"/>
              </a:rPr>
              <a:t>‘</a:t>
            </a:r>
            <a:r>
              <a:rPr lang="en-US" altLang="ja-JP" sz="2800">
                <a:latin typeface="Rockwell Extra Bold" pitchFamily="18" charset="0"/>
              </a:rPr>
              <a:t>implements</a:t>
            </a:r>
            <a:r>
              <a:rPr lang="ja-JP" altLang="en-US" sz="2800">
                <a:latin typeface="Rockwell Extra Bold" pitchFamily="18" charset="0"/>
              </a:rPr>
              <a:t>’</a:t>
            </a:r>
            <a:endParaRPr lang="en-US" sz="2800">
              <a:latin typeface="Rockwell Extra Bold"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Does it matter if you use inheritance versus extension?</a:t>
            </a:r>
          </a:p>
        </p:txBody>
      </p:sp>
    </p:spTree>
    <p:extLst>
      <p:ext uri="{BB962C8B-B14F-4D97-AF65-F5344CB8AC3E}">
        <p14:creationId xmlns:p14="http://schemas.microsoft.com/office/powerpoint/2010/main" val="4031315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Summary</a:t>
            </a:r>
          </a:p>
        </p:txBody>
      </p:sp>
      <p:sp>
        <p:nvSpPr>
          <p:cNvPr id="31746" name="TextBox 4"/>
          <p:cNvSpPr txBox="1">
            <a:spLocks noChangeArrowheads="1"/>
          </p:cNvSpPr>
          <p:nvPr/>
        </p:nvSpPr>
        <p:spPr bwMode="auto">
          <a:xfrm>
            <a:off x="762000" y="914400"/>
            <a:ext cx="80010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1000"/>
              </a:spcAft>
              <a:buFont typeface="Wingdings" pitchFamily="2" charset="2"/>
              <a:buChar char="Ø"/>
            </a:pPr>
            <a:r>
              <a:rPr lang="en-US" sz="2800"/>
              <a:t>Objects describe a bolus of information</a:t>
            </a:r>
          </a:p>
          <a:p>
            <a:pPr eaLnBrk="1" hangingPunct="1">
              <a:spcAft>
                <a:spcPts val="1000"/>
              </a:spcAft>
              <a:buFont typeface="Wingdings" pitchFamily="2" charset="2"/>
              <a:buChar char="Ø"/>
            </a:pPr>
            <a:r>
              <a:rPr lang="en-US" sz="2800"/>
              <a:t>Classes (or </a:t>
            </a:r>
            <a:r>
              <a:rPr lang="ja-JP" altLang="en-US" sz="2800"/>
              <a:t>‘</a:t>
            </a:r>
            <a:r>
              <a:rPr lang="en-US" altLang="ja-JP" sz="2800"/>
              <a:t>Schemas</a:t>
            </a:r>
            <a:r>
              <a:rPr lang="ja-JP" altLang="en-US" sz="2800"/>
              <a:t>’</a:t>
            </a:r>
            <a:r>
              <a:rPr lang="en-US" altLang="ja-JP" sz="2800"/>
              <a:t>) describe the structure of information in an Object</a:t>
            </a:r>
          </a:p>
          <a:p>
            <a:pPr eaLnBrk="1" hangingPunct="1">
              <a:spcAft>
                <a:spcPts val="1000"/>
              </a:spcAft>
              <a:buFont typeface="Wingdings" pitchFamily="2" charset="2"/>
              <a:buChar char="Ø"/>
            </a:pPr>
            <a:r>
              <a:rPr lang="en-US" sz="2800"/>
              <a:t>Classes standardize information</a:t>
            </a:r>
          </a:p>
          <a:p>
            <a:pPr eaLnBrk="1" hangingPunct="1">
              <a:spcAft>
                <a:spcPts val="1000"/>
              </a:spcAft>
              <a:buFont typeface="Wingdings" pitchFamily="2" charset="2"/>
              <a:buChar char="Ø"/>
            </a:pPr>
            <a:r>
              <a:rPr lang="en-US" sz="2800"/>
              <a:t>Inheritance somewhat means </a:t>
            </a:r>
            <a:r>
              <a:rPr lang="ja-JP" altLang="en-US" sz="2800"/>
              <a:t>‘</a:t>
            </a:r>
            <a:r>
              <a:rPr lang="en-US" altLang="ja-JP" sz="2800"/>
              <a:t>take everything about this other Class and then add this additional stuff to it</a:t>
            </a:r>
            <a:r>
              <a:rPr lang="ja-JP" altLang="en-US" sz="2800"/>
              <a:t>’</a:t>
            </a:r>
            <a:endParaRPr lang="en-US" altLang="ja-JP" sz="2800"/>
          </a:p>
          <a:p>
            <a:pPr eaLnBrk="1" hangingPunct="1">
              <a:spcAft>
                <a:spcPts val="1000"/>
              </a:spcAft>
              <a:buFont typeface="Wingdings" pitchFamily="2" charset="2"/>
              <a:buChar char="Ø"/>
            </a:pPr>
            <a:r>
              <a:rPr lang="en-US" sz="2800"/>
              <a:t>In Java, inheritance can be achieved by extending classes or implementing interfaces</a:t>
            </a:r>
          </a:p>
        </p:txBody>
      </p:sp>
      <p:sp>
        <p:nvSpPr>
          <p:cNvPr id="31747" name="TextBox 5"/>
          <p:cNvSpPr txBox="1">
            <a:spLocks noChangeArrowheads="1"/>
          </p:cNvSpPr>
          <p:nvPr/>
        </p:nvSpPr>
        <p:spPr bwMode="auto">
          <a:xfrm>
            <a:off x="1143000" y="5791200"/>
            <a:ext cx="754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For more info:  take CS 61B Data Structures, or read </a:t>
            </a:r>
            <a:r>
              <a:rPr lang="en-US" sz="1800">
                <a:latin typeface="Calibri" pitchFamily="34" charset="0"/>
                <a:hlinkClick r:id="rId2"/>
              </a:rPr>
              <a:t>http://math.hws.edu/javanotes/</a:t>
            </a:r>
            <a:endParaRPr lang="en-US" sz="1800"/>
          </a:p>
          <a:p>
            <a:pPr eaLnBrk="1" hangingPunct="1"/>
            <a:endParaRPr 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2770" name="TextBox 5"/>
          <p:cNvSpPr txBox="1">
            <a:spLocks noChangeArrowheads="1"/>
          </p:cNvSpPr>
          <p:nvPr/>
        </p:nvSpPr>
        <p:spPr bwMode="auto">
          <a:xfrm>
            <a:off x="762000" y="914400"/>
            <a:ext cx="7848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1000"/>
              </a:spcAft>
            </a:pPr>
            <a:r>
              <a:rPr lang="en-US" sz="2800"/>
              <a:t>Describe a Java Class representation of a human being</a:t>
            </a:r>
            <a:r>
              <a:rPr lang="ja-JP" altLang="en-US" sz="2800"/>
              <a:t>’</a:t>
            </a:r>
            <a:r>
              <a:rPr lang="en-US" altLang="ja-JP" sz="2800"/>
              <a:t>s person information that includes their contact information of various sorts.</a:t>
            </a:r>
          </a:p>
          <a:p>
            <a:pPr eaLnBrk="1" hangingPunct="1">
              <a:spcAft>
                <a:spcPts val="1000"/>
              </a:spcAft>
            </a:pPr>
            <a:endParaRPr lang="en-US" sz="2800"/>
          </a:p>
          <a:p>
            <a:pPr eaLnBrk="1" hangingPunct="1">
              <a:spcAft>
                <a:spcPts val="1000"/>
              </a:spcAft>
            </a:pPr>
            <a:r>
              <a:rPr lang="en-US" sz="2800"/>
              <a:t>Describe in json an instance of that class.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3793" name="TextBox 3"/>
          <p:cNvSpPr txBox="1">
            <a:spLocks noChangeArrowheads="1"/>
          </p:cNvSpPr>
          <p:nvPr/>
        </p:nvSpPr>
        <p:spPr bwMode="auto">
          <a:xfrm>
            <a:off x="838200" y="22098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smtClean="0">
                <a:solidFill>
                  <a:schemeClr val="bg1"/>
                </a:solidFill>
                <a:latin typeface="Rockwell Extra Bold" pitchFamily="18" charset="0"/>
              </a:rPr>
              <a:t>Formal Descriptions of Chemical Structure</a:t>
            </a:r>
            <a:endParaRPr lang="en-US" sz="4400" dirty="0">
              <a:solidFill>
                <a:schemeClr val="bg1"/>
              </a:solidFill>
              <a:latin typeface="Rockwell Extra Bold" pitchFamily="18"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What is a cell ?</a:t>
            </a:r>
            <a:endParaRPr lang="en-US" sz="1600">
              <a:latin typeface="Rockwell Extra Bold" pitchFamily="18" charset="0"/>
            </a:endParaRPr>
          </a:p>
        </p:txBody>
      </p:sp>
      <p:pic>
        <p:nvPicPr>
          <p:cNvPr id="3686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9600"/>
            <a:ext cx="81295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https://encrypted-tbn1.google.com/images?q=tbn:ANd9GcTExJKT7T1Lum40oWzVdUlhtr9aPlKK3ib-z-aW6d_YsIwb1g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505200"/>
            <a:ext cx="2190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219200" y="5562600"/>
            <a:ext cx="2000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Set&lt;Student&gt;</a:t>
            </a:r>
          </a:p>
          <a:p>
            <a:pPr eaLnBrk="1" hangingPunct="1">
              <a:buFont typeface="Arial" pitchFamily="34" charset="0"/>
              <a:buChar char="•"/>
            </a:pPr>
            <a:r>
              <a:rPr lang="en-US" sz="1800"/>
              <a:t>no order</a:t>
            </a:r>
          </a:p>
          <a:p>
            <a:pPr eaLnBrk="1" hangingPunct="1">
              <a:buFont typeface="Arial" pitchFamily="34" charset="0"/>
              <a:buChar char="•"/>
            </a:pPr>
            <a:r>
              <a:rPr lang="en-US" sz="1800"/>
              <a:t>unique</a:t>
            </a:r>
          </a:p>
        </p:txBody>
      </p:sp>
      <p:sp>
        <p:nvSpPr>
          <p:cNvPr id="6" name="TextBox 5"/>
          <p:cNvSpPr txBox="1">
            <a:spLocks noChangeArrowheads="1"/>
          </p:cNvSpPr>
          <p:nvPr/>
        </p:nvSpPr>
        <p:spPr bwMode="auto">
          <a:xfrm>
            <a:off x="6324600" y="4038600"/>
            <a:ext cx="1676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b="1">
                <a:solidFill>
                  <a:schemeClr val="accent1"/>
                </a:solidFill>
              </a:rPr>
              <a:t>Grades</a:t>
            </a:r>
          </a:p>
          <a:p>
            <a:pPr eaLnBrk="1" hangingPunct="1"/>
            <a:r>
              <a:rPr lang="en-US" sz="1800">
                <a:solidFill>
                  <a:schemeClr val="accent1"/>
                </a:solidFill>
              </a:rPr>
              <a:t>Bobby  :  A</a:t>
            </a:r>
          </a:p>
          <a:p>
            <a:pPr eaLnBrk="1" hangingPunct="1"/>
            <a:r>
              <a:rPr lang="en-US" sz="1800">
                <a:solidFill>
                  <a:schemeClr val="accent1"/>
                </a:solidFill>
              </a:rPr>
              <a:t>Suzy : A</a:t>
            </a:r>
          </a:p>
          <a:p>
            <a:pPr eaLnBrk="1" hangingPunct="1"/>
            <a:r>
              <a:rPr lang="en-US" sz="1800">
                <a:solidFill>
                  <a:schemeClr val="accent1"/>
                </a:solidFill>
              </a:rPr>
              <a:t>Bill : C</a:t>
            </a:r>
          </a:p>
          <a:p>
            <a:pPr eaLnBrk="1" hangingPunct="1"/>
            <a:r>
              <a:rPr lang="en-US" sz="1800">
                <a:solidFill>
                  <a:schemeClr val="accent1"/>
                </a:solidFill>
              </a:rPr>
              <a:t>Karen : B</a:t>
            </a:r>
          </a:p>
        </p:txBody>
      </p:sp>
      <p:sp>
        <p:nvSpPr>
          <p:cNvPr id="7" name="TextBox 6"/>
          <p:cNvSpPr txBox="1">
            <a:spLocks noChangeArrowheads="1"/>
          </p:cNvSpPr>
          <p:nvPr/>
        </p:nvSpPr>
        <p:spPr bwMode="auto">
          <a:xfrm>
            <a:off x="5867400" y="556260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Map&lt;Student, Character&gt;</a:t>
            </a:r>
          </a:p>
        </p:txBody>
      </p:sp>
      <p:sp>
        <p:nvSpPr>
          <p:cNvPr id="8" name="TextBox 7"/>
          <p:cNvSpPr txBox="1">
            <a:spLocks noChangeArrowheads="1"/>
          </p:cNvSpPr>
          <p:nvPr/>
        </p:nvSpPr>
        <p:spPr bwMode="auto">
          <a:xfrm>
            <a:off x="3581400" y="5562600"/>
            <a:ext cx="190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List&lt;Student&gt;</a:t>
            </a:r>
          </a:p>
          <a:p>
            <a:pPr eaLnBrk="1" hangingPunct="1">
              <a:buFont typeface="Arial" pitchFamily="34" charset="0"/>
              <a:buChar char="•"/>
            </a:pPr>
            <a:r>
              <a:rPr lang="en-US" sz="1800"/>
              <a:t>ordered</a:t>
            </a:r>
          </a:p>
          <a:p>
            <a:pPr eaLnBrk="1" hangingPunct="1">
              <a:buFont typeface="Arial" pitchFamily="34" charset="0"/>
              <a:buChar char="•"/>
            </a:pPr>
            <a:r>
              <a:rPr lang="en-US" sz="1800"/>
              <a:t>uniqueness NR</a:t>
            </a:r>
          </a:p>
        </p:txBody>
      </p:sp>
      <p:pic>
        <p:nvPicPr>
          <p:cNvPr id="11271" name="Picture 7" descr="https://encrypted-tbn2.google.com/images?q=tbn:ANd9GcRv3Ikd_yS2grt7nz7qMVhjtcqitGgzjjD3zGE49O9EEEqBGSN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352800"/>
            <a:ext cx="14478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Top-level Species</a:t>
            </a:r>
            <a:endParaRPr lang="en-US" sz="1600">
              <a:latin typeface="Rockwell Extra Bold" pitchFamily="18" charset="0"/>
            </a:endParaRPr>
          </a:p>
        </p:txBody>
      </p:sp>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75469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smtClean="0">
                <a:latin typeface="Rockwell Extra Bold" pitchFamily="18" charset="0"/>
              </a:rPr>
              <a:t>R</a:t>
            </a:r>
            <a:r>
              <a:rPr lang="en-US" altLang="ja-JP" sz="2800" dirty="0" smtClean="0">
                <a:latin typeface="Rockwell Extra Bold" pitchFamily="18" charset="0"/>
              </a:rPr>
              <a:t>epresentation </a:t>
            </a:r>
            <a:r>
              <a:rPr lang="en-US" altLang="ja-JP" sz="2800" dirty="0">
                <a:latin typeface="Rockwell Extra Bold" pitchFamily="18" charset="0"/>
              </a:rPr>
              <a:t>of molecules</a:t>
            </a:r>
            <a:endParaRPr lang="en-US" sz="1600" dirty="0">
              <a:latin typeface="Rockwell Extra Bold" pitchFamily="18" charset="0"/>
            </a:endParaRPr>
          </a:p>
        </p:txBody>
      </p:sp>
      <p:pic>
        <p:nvPicPr>
          <p:cNvPr id="41986" name="Picture 2" descr="http://andersonlab.qb3.berkeley.edu/Tutorials/Bare_Bones_Biochemistry_files/image0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77" y="1013936"/>
            <a:ext cx="152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Box 9"/>
          <p:cNvSpPr txBox="1">
            <a:spLocks noChangeArrowheads="1"/>
          </p:cNvSpPr>
          <p:nvPr/>
        </p:nvSpPr>
        <p:spPr bwMode="auto">
          <a:xfrm>
            <a:off x="366077" y="2461736"/>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All atoms (never used)</a:t>
            </a:r>
          </a:p>
        </p:txBody>
      </p:sp>
      <p:pic>
        <p:nvPicPr>
          <p:cNvPr id="41988" name="Picture 4" descr="http://andersonlab.qb3.berkeley.edu/Tutorials/Bare_Bones_Biochemistry_files/image00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5477" y="1242536"/>
            <a:ext cx="12382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Box 11"/>
          <p:cNvSpPr txBox="1">
            <a:spLocks noChangeArrowheads="1"/>
          </p:cNvSpPr>
          <p:nvPr/>
        </p:nvSpPr>
        <p:spPr bwMode="auto">
          <a:xfrm>
            <a:off x="2880677" y="2461736"/>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smtClean="0">
                <a:latin typeface="Calibri" pitchFamily="34" charset="0"/>
              </a:rPr>
              <a:t>Organic (JACS)</a:t>
            </a:r>
            <a:endParaRPr lang="en-US" sz="1800" dirty="0">
              <a:latin typeface="Calibri" pitchFamily="34" charset="0"/>
            </a:endParaRPr>
          </a:p>
        </p:txBody>
      </p:sp>
      <p:pic>
        <p:nvPicPr>
          <p:cNvPr id="41990" name="Picture 6" descr="http://andersonlab.qb3.berkeley.edu/Tutorials/Bare_Bones_Biochemistry_files/image00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6677" y="1090136"/>
            <a:ext cx="15525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13"/>
          <p:cNvSpPr txBox="1">
            <a:spLocks noChangeArrowheads="1"/>
          </p:cNvSpPr>
          <p:nvPr/>
        </p:nvSpPr>
        <p:spPr bwMode="auto">
          <a:xfrm>
            <a:off x="5014277" y="2461736"/>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Ball-and-stick</a:t>
            </a:r>
          </a:p>
        </p:txBody>
      </p:sp>
      <p:pic>
        <p:nvPicPr>
          <p:cNvPr id="41992" name="Picture 8" descr="http://andersonlab.qb3.berkeley.edu/Tutorials/Bare_Bones_Biochemistry_files/image01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38352" y="1090136"/>
            <a:ext cx="16859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Box 15"/>
          <p:cNvSpPr txBox="1">
            <a:spLocks noChangeArrowheads="1"/>
          </p:cNvSpPr>
          <p:nvPr/>
        </p:nvSpPr>
        <p:spPr bwMode="auto">
          <a:xfrm>
            <a:off x="7224077" y="2461736"/>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Space Filling</a:t>
            </a:r>
          </a:p>
        </p:txBody>
      </p:sp>
      <p:sp>
        <p:nvSpPr>
          <p:cNvPr id="11" name="TextBox 9"/>
          <p:cNvSpPr txBox="1">
            <a:spLocks noChangeArrowheads="1"/>
          </p:cNvSpPr>
          <p:nvPr/>
        </p:nvSpPr>
        <p:spPr bwMode="auto">
          <a:xfrm>
            <a:off x="790641" y="4125912"/>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smtClean="0">
                <a:latin typeface="Calibri" pitchFamily="34" charset="0"/>
              </a:rPr>
              <a:t>IUPAC name</a:t>
            </a:r>
            <a:endParaRPr lang="en-US" sz="1800" dirty="0">
              <a:latin typeface="Calibri" pitchFamily="34" charset="0"/>
            </a:endParaRPr>
          </a:p>
        </p:txBody>
      </p:sp>
      <p:sp>
        <p:nvSpPr>
          <p:cNvPr id="12" name="TextBox 9"/>
          <p:cNvSpPr txBox="1">
            <a:spLocks noChangeArrowheads="1"/>
          </p:cNvSpPr>
          <p:nvPr/>
        </p:nvSpPr>
        <p:spPr bwMode="auto">
          <a:xfrm>
            <a:off x="5521993" y="4125912"/>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smtClean="0">
                <a:latin typeface="Calibri" pitchFamily="34" charset="0"/>
              </a:rPr>
              <a:t>SMILES</a:t>
            </a:r>
            <a:endParaRPr lang="en-US" sz="1800" dirty="0">
              <a:latin typeface="Calibri" pitchFamily="34" charset="0"/>
            </a:endParaRPr>
          </a:p>
        </p:txBody>
      </p:sp>
      <p:sp>
        <p:nvSpPr>
          <p:cNvPr id="13" name="TextBox 9"/>
          <p:cNvSpPr txBox="1">
            <a:spLocks noChangeArrowheads="1"/>
          </p:cNvSpPr>
          <p:nvPr/>
        </p:nvSpPr>
        <p:spPr bwMode="auto">
          <a:xfrm>
            <a:off x="5521993" y="5867400"/>
            <a:ext cx="146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err="1">
                <a:latin typeface="Calibri" pitchFamily="34" charset="0"/>
              </a:rPr>
              <a:t>InChI</a:t>
            </a:r>
            <a:endParaRPr lang="en-US" sz="1800" dirty="0">
              <a:latin typeface="Calibri" pitchFamily="34" charset="0"/>
            </a:endParaRPr>
          </a:p>
        </p:txBody>
      </p:sp>
      <p:sp>
        <p:nvSpPr>
          <p:cNvPr id="14" name="TextBox 9"/>
          <p:cNvSpPr txBox="1">
            <a:spLocks noChangeArrowheads="1"/>
          </p:cNvSpPr>
          <p:nvPr/>
        </p:nvSpPr>
        <p:spPr bwMode="auto">
          <a:xfrm>
            <a:off x="790641" y="58674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smtClean="0">
                <a:latin typeface="Calibri" pitchFamily="34" charset="0"/>
              </a:rPr>
              <a:t>Common name</a:t>
            </a:r>
            <a:endParaRPr lang="en-US" sz="1800" dirty="0">
              <a:latin typeface="Calibri" pitchFamily="34" charset="0"/>
            </a:endParaRPr>
          </a:p>
        </p:txBody>
      </p:sp>
      <p:sp>
        <p:nvSpPr>
          <p:cNvPr id="2" name="Rectangle 1"/>
          <p:cNvSpPr/>
          <p:nvPr/>
        </p:nvSpPr>
        <p:spPr>
          <a:xfrm>
            <a:off x="95117" y="3776246"/>
            <a:ext cx="3486283" cy="338554"/>
          </a:xfrm>
          <a:prstGeom prst="rect">
            <a:avLst/>
          </a:prstGeom>
        </p:spPr>
        <p:txBody>
          <a:bodyPr wrap="square">
            <a:spAutoFit/>
          </a:bodyPr>
          <a:lstStyle/>
          <a:p>
            <a:pPr algn="ctr"/>
            <a:r>
              <a:rPr lang="en-US" sz="1600" dirty="0">
                <a:latin typeface="Courier New" pitchFamily="49" charset="0"/>
                <a:cs typeface="Courier New" pitchFamily="49" charset="0"/>
              </a:rPr>
              <a:t>2-acetoxybenzoic acid</a:t>
            </a:r>
          </a:p>
        </p:txBody>
      </p:sp>
      <p:sp>
        <p:nvSpPr>
          <p:cNvPr id="16" name="Rectangle 15"/>
          <p:cNvSpPr/>
          <p:nvPr/>
        </p:nvSpPr>
        <p:spPr>
          <a:xfrm>
            <a:off x="468378" y="5528846"/>
            <a:ext cx="2701926" cy="338554"/>
          </a:xfrm>
          <a:prstGeom prst="rect">
            <a:avLst/>
          </a:prstGeom>
        </p:spPr>
        <p:txBody>
          <a:bodyPr wrap="square">
            <a:spAutoFit/>
          </a:bodyPr>
          <a:lstStyle/>
          <a:p>
            <a:pPr algn="ctr"/>
            <a:r>
              <a:rPr lang="en-US" sz="1600" dirty="0" smtClean="0">
                <a:latin typeface="Courier New" pitchFamily="49" charset="0"/>
                <a:cs typeface="Courier New" pitchFamily="49" charset="0"/>
              </a:rPr>
              <a:t>Acetylsalicylic acid</a:t>
            </a:r>
            <a:endParaRPr lang="en-US" sz="1600" dirty="0">
              <a:latin typeface="Courier New" pitchFamily="49" charset="0"/>
              <a:cs typeface="Courier New" pitchFamily="49" charset="0"/>
            </a:endParaRPr>
          </a:p>
        </p:txBody>
      </p:sp>
      <p:sp>
        <p:nvSpPr>
          <p:cNvPr id="17" name="Rectangle 16"/>
          <p:cNvSpPr/>
          <p:nvPr/>
        </p:nvSpPr>
        <p:spPr>
          <a:xfrm>
            <a:off x="4840321" y="3776246"/>
            <a:ext cx="2830195" cy="338554"/>
          </a:xfrm>
          <a:prstGeom prst="rect">
            <a:avLst/>
          </a:prstGeom>
        </p:spPr>
        <p:txBody>
          <a:bodyPr wrap="square">
            <a:spAutoFit/>
          </a:bodyPr>
          <a:lstStyle/>
          <a:p>
            <a:pPr algn="ctr" latinLnBrk="1"/>
            <a:r>
              <a:rPr lang="en-US" sz="1600" dirty="0">
                <a:latin typeface="Courier New" pitchFamily="49" charset="0"/>
                <a:cs typeface="Courier New" pitchFamily="49" charset="0"/>
              </a:rPr>
              <a:t>O=C(Oc1ccccc1C(=O)O)C</a:t>
            </a:r>
          </a:p>
        </p:txBody>
      </p:sp>
      <p:sp>
        <p:nvSpPr>
          <p:cNvPr id="18" name="Rectangle 17"/>
          <p:cNvSpPr/>
          <p:nvPr/>
        </p:nvSpPr>
        <p:spPr>
          <a:xfrm>
            <a:off x="3976436" y="5036403"/>
            <a:ext cx="4557964" cy="830997"/>
          </a:xfrm>
          <a:prstGeom prst="rect">
            <a:avLst/>
          </a:prstGeom>
        </p:spPr>
        <p:txBody>
          <a:bodyPr wrap="square">
            <a:spAutoFit/>
          </a:bodyPr>
          <a:lstStyle/>
          <a:p>
            <a:pPr algn="ctr"/>
            <a:r>
              <a:rPr lang="en-US" sz="1600" dirty="0" err="1">
                <a:latin typeface="Courier New" pitchFamily="49" charset="0"/>
                <a:cs typeface="Courier New" pitchFamily="49" charset="0"/>
              </a:rPr>
              <a:t>InChI</a:t>
            </a:r>
            <a:r>
              <a:rPr lang="en-US" sz="1600" dirty="0">
                <a:latin typeface="Courier New" pitchFamily="49" charset="0"/>
                <a:cs typeface="Courier New" pitchFamily="49" charset="0"/>
              </a:rPr>
              <a:t>=1S/C9H8O4/c1-6(10)13-8-5-3-2-4-7(8)9(11)12/h2-5H,1H3,(H,11,12)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Key:BSYNRYMUTXBXSQ-UHFFFAOYSA-N</a:t>
            </a:r>
            <a:r>
              <a:rPr lang="en-US" sz="1600" dirty="0">
                <a:latin typeface="Courier New" pitchFamily="49" charset="0"/>
                <a:cs typeface="Courier New" pitchFamily="49" charset="0"/>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295400"/>
          </a:xfrm>
        </p:spPr>
        <p:txBody>
          <a:bodyPr/>
          <a:lstStyle/>
          <a:p>
            <a:pPr marL="0" indent="0">
              <a:buNone/>
            </a:pPr>
            <a:r>
              <a:rPr lang="en-US" dirty="0" smtClean="0"/>
              <a:t>Which of the following conversions results in information loss?</a:t>
            </a:r>
            <a:endParaRPr lang="en-US" dirty="0"/>
          </a:p>
        </p:txBody>
      </p:sp>
      <p:pic>
        <p:nvPicPr>
          <p:cNvPr id="32" name="Picture 2" descr="http://andersonlab.qb3.berkeley.edu/Tutorials/Bare_Bones_Biochemistry_files/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434" y="1295400"/>
            <a:ext cx="152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9"/>
          <p:cNvSpPr txBox="1">
            <a:spLocks noChangeArrowheads="1"/>
          </p:cNvSpPr>
          <p:nvPr/>
        </p:nvSpPr>
        <p:spPr bwMode="auto">
          <a:xfrm>
            <a:off x="1600834" y="27432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All atoms (never used)</a:t>
            </a:r>
          </a:p>
        </p:txBody>
      </p:sp>
      <p:cxnSp>
        <p:nvCxnSpPr>
          <p:cNvPr id="35" name="Straight Arrow Connector 34"/>
          <p:cNvCxnSpPr/>
          <p:nvPr/>
        </p:nvCxnSpPr>
        <p:spPr>
          <a:xfrm>
            <a:off x="3810000" y="2005012"/>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Picture 6" descr="http://andersonlab.qb3.berkeley.edu/Tutorials/Bare_Bones_Biochemistry_files/image0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295400"/>
            <a:ext cx="155257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13"/>
          <p:cNvSpPr txBox="1">
            <a:spLocks noChangeArrowheads="1"/>
          </p:cNvSpPr>
          <p:nvPr/>
        </p:nvSpPr>
        <p:spPr bwMode="auto">
          <a:xfrm>
            <a:off x="5410200" y="26670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Ball-and-stick</a:t>
            </a:r>
          </a:p>
        </p:txBody>
      </p:sp>
      <p:pic>
        <p:nvPicPr>
          <p:cNvPr id="38" name="Picture 8" descr="http://andersonlab.qb3.berkeley.edu/Tutorials/Bare_Bones_Biochemistry_files/image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9434" y="3217229"/>
            <a:ext cx="16859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5"/>
          <p:cNvSpPr txBox="1">
            <a:spLocks noChangeArrowheads="1"/>
          </p:cNvSpPr>
          <p:nvPr/>
        </p:nvSpPr>
        <p:spPr bwMode="auto">
          <a:xfrm>
            <a:off x="1915159" y="4588829"/>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Space Filling</a:t>
            </a:r>
          </a:p>
        </p:txBody>
      </p:sp>
      <p:sp>
        <p:nvSpPr>
          <p:cNvPr id="40" name="TextBox 9"/>
          <p:cNvSpPr txBox="1">
            <a:spLocks noChangeArrowheads="1"/>
          </p:cNvSpPr>
          <p:nvPr/>
        </p:nvSpPr>
        <p:spPr bwMode="auto">
          <a:xfrm>
            <a:off x="5939472" y="4024095"/>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smtClean="0">
                <a:latin typeface="Calibri" pitchFamily="34" charset="0"/>
              </a:rPr>
              <a:t>SMILES</a:t>
            </a:r>
            <a:endParaRPr lang="en-US" sz="1800" dirty="0">
              <a:latin typeface="Calibri" pitchFamily="34" charset="0"/>
            </a:endParaRPr>
          </a:p>
        </p:txBody>
      </p:sp>
      <p:sp>
        <p:nvSpPr>
          <p:cNvPr id="41" name="Rectangle 40"/>
          <p:cNvSpPr/>
          <p:nvPr/>
        </p:nvSpPr>
        <p:spPr>
          <a:xfrm>
            <a:off x="5257800" y="3674429"/>
            <a:ext cx="2830195" cy="338554"/>
          </a:xfrm>
          <a:prstGeom prst="rect">
            <a:avLst/>
          </a:prstGeom>
        </p:spPr>
        <p:txBody>
          <a:bodyPr wrap="square">
            <a:spAutoFit/>
          </a:bodyPr>
          <a:lstStyle/>
          <a:p>
            <a:pPr algn="ctr" latinLnBrk="1"/>
            <a:r>
              <a:rPr lang="en-US" sz="1600" dirty="0">
                <a:latin typeface="Courier New" pitchFamily="49" charset="0"/>
                <a:cs typeface="Courier New" pitchFamily="49" charset="0"/>
              </a:rPr>
              <a:t>O=C(Oc1ccccc1C(=O)O)C</a:t>
            </a:r>
          </a:p>
        </p:txBody>
      </p:sp>
      <p:cxnSp>
        <p:nvCxnSpPr>
          <p:cNvPr id="42" name="Straight Arrow Connector 41"/>
          <p:cNvCxnSpPr/>
          <p:nvPr/>
        </p:nvCxnSpPr>
        <p:spPr>
          <a:xfrm>
            <a:off x="3810000" y="3979229"/>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3400" y="1769429"/>
            <a:ext cx="609600" cy="584775"/>
          </a:xfrm>
          <a:prstGeom prst="rect">
            <a:avLst/>
          </a:prstGeom>
          <a:noFill/>
        </p:spPr>
        <p:txBody>
          <a:bodyPr wrap="square" rtlCol="0">
            <a:spAutoFit/>
          </a:bodyPr>
          <a:lstStyle/>
          <a:p>
            <a:r>
              <a:rPr lang="en-US" sz="3200" dirty="0" smtClean="0"/>
              <a:t>A</a:t>
            </a:r>
            <a:endParaRPr lang="en-US" sz="3200" dirty="0"/>
          </a:p>
        </p:txBody>
      </p:sp>
      <p:sp>
        <p:nvSpPr>
          <p:cNvPr id="44" name="TextBox 43"/>
          <p:cNvSpPr txBox="1"/>
          <p:nvPr/>
        </p:nvSpPr>
        <p:spPr>
          <a:xfrm>
            <a:off x="533400" y="3470654"/>
            <a:ext cx="609600" cy="584775"/>
          </a:xfrm>
          <a:prstGeom prst="rect">
            <a:avLst/>
          </a:prstGeom>
          <a:noFill/>
        </p:spPr>
        <p:txBody>
          <a:bodyPr wrap="square" rtlCol="0">
            <a:spAutoFit/>
          </a:bodyPr>
          <a:lstStyle/>
          <a:p>
            <a:r>
              <a:rPr lang="en-US" sz="3200" dirty="0" smtClean="0"/>
              <a:t>B</a:t>
            </a:r>
            <a:endParaRPr lang="en-US" sz="3200" dirty="0"/>
          </a:p>
        </p:txBody>
      </p:sp>
      <p:sp>
        <p:nvSpPr>
          <p:cNvPr id="45" name="TextBox 44"/>
          <p:cNvSpPr txBox="1"/>
          <p:nvPr/>
        </p:nvSpPr>
        <p:spPr>
          <a:xfrm>
            <a:off x="533400" y="5375654"/>
            <a:ext cx="609600" cy="584775"/>
          </a:xfrm>
          <a:prstGeom prst="rect">
            <a:avLst/>
          </a:prstGeom>
          <a:noFill/>
        </p:spPr>
        <p:txBody>
          <a:bodyPr wrap="square" rtlCol="0">
            <a:spAutoFit/>
          </a:bodyPr>
          <a:lstStyle/>
          <a:p>
            <a:r>
              <a:rPr lang="en-US" sz="3200" dirty="0" smtClean="0"/>
              <a:t>C</a:t>
            </a:r>
            <a:endParaRPr lang="en-US" sz="3200" dirty="0"/>
          </a:p>
        </p:txBody>
      </p:sp>
      <p:pic>
        <p:nvPicPr>
          <p:cNvPr id="47" name="Picture 2" descr="http://andersonlab.qb3.berkeley.edu/Tutorials/Bare_Bones_Biochemistry_files/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914" y="4890929"/>
            <a:ext cx="152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9"/>
          <p:cNvSpPr txBox="1">
            <a:spLocks noChangeArrowheads="1"/>
          </p:cNvSpPr>
          <p:nvPr/>
        </p:nvSpPr>
        <p:spPr bwMode="auto">
          <a:xfrm>
            <a:off x="1631314" y="6338729"/>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rPr>
              <a:t>All atoms (never used)</a:t>
            </a:r>
          </a:p>
        </p:txBody>
      </p:sp>
      <p:pic>
        <p:nvPicPr>
          <p:cNvPr id="49" name="Picture 4" descr="http://andersonlab.qb3.berkeley.edu/Tutorials/Bare_Bones_Biochemistry_files/image00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119529"/>
            <a:ext cx="12382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11"/>
          <p:cNvSpPr txBox="1">
            <a:spLocks noChangeArrowheads="1"/>
          </p:cNvSpPr>
          <p:nvPr/>
        </p:nvSpPr>
        <p:spPr bwMode="auto">
          <a:xfrm>
            <a:off x="5334000" y="6338729"/>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smtClean="0">
                <a:latin typeface="Calibri" pitchFamily="34" charset="0"/>
              </a:rPr>
              <a:t>Organic (JACS)</a:t>
            </a:r>
            <a:endParaRPr lang="en-US" sz="1800" dirty="0">
              <a:latin typeface="Calibri" pitchFamily="34" charset="0"/>
            </a:endParaRPr>
          </a:p>
        </p:txBody>
      </p:sp>
      <p:cxnSp>
        <p:nvCxnSpPr>
          <p:cNvPr id="51" name="Straight Arrow Connector 50"/>
          <p:cNvCxnSpPr/>
          <p:nvPr/>
        </p:nvCxnSpPr>
        <p:spPr>
          <a:xfrm>
            <a:off x="3810000" y="5579429"/>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315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What is a </a:t>
            </a:r>
            <a:r>
              <a:rPr lang="ja-JP" altLang="en-US" sz="2800">
                <a:latin typeface="Rockwell Extra Bold" pitchFamily="18" charset="0"/>
              </a:rPr>
              <a:t>‘</a:t>
            </a:r>
            <a:r>
              <a:rPr lang="en-US" altLang="ja-JP" sz="2800">
                <a:latin typeface="Rockwell Extra Bold" pitchFamily="18" charset="0"/>
              </a:rPr>
              <a:t>Graph</a:t>
            </a:r>
            <a:r>
              <a:rPr lang="ja-JP" altLang="en-US" sz="2800">
                <a:latin typeface="Rockwell Extra Bold" pitchFamily="18" charset="0"/>
              </a:rPr>
              <a:t>’</a:t>
            </a:r>
            <a:r>
              <a:rPr lang="en-US" altLang="ja-JP" sz="2800">
                <a:latin typeface="Rockwell Extra Bold" pitchFamily="18" charset="0"/>
              </a:rPr>
              <a:t>?</a:t>
            </a:r>
            <a:endParaRPr lang="en-US" sz="1600">
              <a:latin typeface="Rockwell Extra Bold" pitchFamily="18" charset="0"/>
            </a:endParaRPr>
          </a:p>
        </p:txBody>
      </p:sp>
      <p:pic>
        <p:nvPicPr>
          <p:cNvPr id="43010" name="Picture 4" descr="http://www.martinbroadhurst.com/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14400"/>
            <a:ext cx="30099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Box 12"/>
          <p:cNvSpPr txBox="1">
            <a:spLocks noChangeArrowheads="1"/>
          </p:cNvSpPr>
          <p:nvPr/>
        </p:nvSpPr>
        <p:spPr bwMode="auto">
          <a:xfrm>
            <a:off x="1600200" y="3357563"/>
            <a:ext cx="7239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b="1" dirty="0"/>
              <a:t>Mathematical definition</a:t>
            </a:r>
          </a:p>
          <a:p>
            <a:pPr eaLnBrk="1" hangingPunct="1"/>
            <a:r>
              <a:rPr lang="en-US" sz="1800" dirty="0"/>
              <a:t>A graph is an ordered pair, G = &lt;V, A&gt;, where V is the set of </a:t>
            </a:r>
            <a:r>
              <a:rPr lang="en-US" sz="1800" dirty="0" smtClean="0"/>
              <a:t>nodes, </a:t>
            </a:r>
            <a:r>
              <a:rPr lang="en-US" sz="1800" dirty="0"/>
              <a:t>and A, the set of </a:t>
            </a:r>
            <a:r>
              <a:rPr lang="en-US" sz="1800" dirty="0" smtClean="0"/>
              <a:t>edges, </a:t>
            </a:r>
            <a:r>
              <a:rPr lang="en-US" sz="1800" dirty="0"/>
              <a:t>is itself a set of ordered pairs of </a:t>
            </a:r>
            <a:r>
              <a:rPr lang="en-US" sz="1800" dirty="0" smtClean="0"/>
              <a:t>nodes.</a:t>
            </a:r>
            <a:endParaRPr lang="en-US" sz="1800" dirty="0"/>
          </a:p>
          <a:p>
            <a:pPr eaLnBrk="1" hangingPunct="1"/>
            <a:endParaRPr lang="en-US" sz="1800" dirty="0"/>
          </a:p>
          <a:p>
            <a:pPr eaLnBrk="1" hangingPunct="1"/>
            <a:r>
              <a:rPr lang="en-US" sz="1800" dirty="0"/>
              <a:t>The following expressions describe the graph shown above in set-theoretic language:</a:t>
            </a:r>
          </a:p>
          <a:p>
            <a:pPr eaLnBrk="1" hangingPunct="1"/>
            <a:r>
              <a:rPr lang="en-US" sz="1800" dirty="0"/>
              <a:t>V = {A, B, C, D, E}</a:t>
            </a:r>
          </a:p>
          <a:p>
            <a:pPr eaLnBrk="1" hangingPunct="1"/>
            <a:r>
              <a:rPr lang="en-US" sz="1800" dirty="0"/>
              <a:t>A = {&lt;A, B&gt;, &lt;A, D&gt;, &lt;B, C&gt;, &lt;C, B&gt;, &lt;D, A&gt;, &lt;D, C&gt;, &lt;D, E&gt;}</a:t>
            </a:r>
          </a:p>
          <a:p>
            <a:pPr eaLnBrk="1" hangingPunct="1"/>
            <a:endParaRPr lang="en-US" sz="1800" dirty="0"/>
          </a:p>
        </p:txBody>
      </p:sp>
      <p:sp>
        <p:nvSpPr>
          <p:cNvPr id="14" name="TextBox 13"/>
          <p:cNvSpPr txBox="1">
            <a:spLocks noChangeArrowheads="1"/>
          </p:cNvSpPr>
          <p:nvPr/>
        </p:nvSpPr>
        <p:spPr bwMode="auto">
          <a:xfrm>
            <a:off x="228600" y="2438400"/>
            <a:ext cx="1370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3200">
                <a:solidFill>
                  <a:schemeClr val="accent1"/>
                </a:solidFill>
              </a:rPr>
              <a:t>Nodes</a:t>
            </a:r>
          </a:p>
        </p:txBody>
      </p:sp>
      <p:cxnSp>
        <p:nvCxnSpPr>
          <p:cNvPr id="16" name="Straight Arrow Connector 15"/>
          <p:cNvCxnSpPr/>
          <p:nvPr/>
        </p:nvCxnSpPr>
        <p:spPr>
          <a:xfrm flipV="1">
            <a:off x="990600" y="1981200"/>
            <a:ext cx="1295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90600" y="3048000"/>
            <a:ext cx="6096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8600" y="2438400"/>
            <a:ext cx="1346200" cy="584200"/>
          </a:xfrm>
          <a:prstGeom prst="rect">
            <a:avLst/>
          </a:prstGeom>
          <a:noFill/>
        </p:spPr>
        <p:txBody>
          <a:bodyPr wrap="none">
            <a:spAutoFit/>
          </a:bodyPr>
          <a:lstStyle/>
          <a:p>
            <a:pPr>
              <a:defRPr/>
            </a:pPr>
            <a:r>
              <a:rPr lang="en-US" sz="3200" dirty="0">
                <a:solidFill>
                  <a:schemeClr val="accent3">
                    <a:lumMod val="75000"/>
                  </a:schemeClr>
                </a:solidFill>
                <a:latin typeface="Arial" charset="0"/>
                <a:ea typeface="+mn-ea"/>
                <a:cs typeface="Arial" charset="0"/>
              </a:rPr>
              <a:t>Edges</a:t>
            </a:r>
          </a:p>
        </p:txBody>
      </p:sp>
      <p:cxnSp>
        <p:nvCxnSpPr>
          <p:cNvPr id="23" name="Straight Arrow Connector 22"/>
          <p:cNvCxnSpPr/>
          <p:nvPr/>
        </p:nvCxnSpPr>
        <p:spPr>
          <a:xfrm flipV="1">
            <a:off x="990600" y="2286000"/>
            <a:ext cx="1905000" cy="22860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0600" y="3048000"/>
            <a:ext cx="609600" cy="243840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304800" y="130175"/>
            <a:ext cx="8610600" cy="954088"/>
          </a:xfrm>
          <a:prstGeom prst="rect">
            <a:avLst/>
          </a:prstGeom>
          <a:noFill/>
          <a:ln w="9525">
            <a:noFill/>
            <a:miter lim="800000"/>
            <a:headEnd/>
            <a:tailEnd/>
          </a:ln>
        </p:spPr>
        <p:txBody>
          <a:bodyPr>
            <a:spAutoFit/>
          </a:bodyPr>
          <a:lstStyle/>
          <a:p>
            <a:pPr fontAlgn="auto">
              <a:spcBef>
                <a:spcPts val="0"/>
              </a:spcBef>
              <a:spcAft>
                <a:spcPts val="0"/>
              </a:spcAft>
              <a:defRPr/>
            </a:pPr>
            <a:r>
              <a:rPr lang="en-US" sz="2800" i="1" dirty="0">
                <a:solidFill>
                  <a:prstClr val="black"/>
                </a:solidFill>
                <a:latin typeface="Calibri"/>
                <a:cs typeface="Times New Roman" pitchFamily="18" charset="0"/>
              </a:rPr>
              <a:t>Can any arbitrary configuration of atoms be a molecule?</a:t>
            </a:r>
          </a:p>
          <a:p>
            <a:pPr algn="r" fontAlgn="auto">
              <a:spcBef>
                <a:spcPts val="0"/>
              </a:spcBef>
              <a:spcAft>
                <a:spcPts val="0"/>
              </a:spcAft>
              <a:defRPr/>
            </a:pPr>
            <a:r>
              <a:rPr lang="en-US" sz="2800" i="1" dirty="0">
                <a:solidFill>
                  <a:prstClr val="black"/>
                </a:solidFill>
                <a:latin typeface="Calibri"/>
                <a:cs typeface="Times New Roman" pitchFamily="18" charset="0"/>
              </a:rPr>
              <a:t>	</a:t>
            </a:r>
            <a:r>
              <a:rPr lang="en-US" sz="2800" b="1" dirty="0">
                <a:solidFill>
                  <a:prstClr val="black"/>
                </a:solidFill>
                <a:latin typeface="Calibri"/>
                <a:cs typeface="Times New Roman" pitchFamily="18" charset="0"/>
              </a:rPr>
              <a:t>No, we have rules!</a:t>
            </a:r>
            <a:endParaRPr lang="en-US" sz="1600" b="1" dirty="0">
              <a:solidFill>
                <a:prstClr val="black"/>
              </a:solidFill>
              <a:latin typeface="Calibri"/>
              <a:cs typeface="Times New Roman" pitchFamily="18" charset="0"/>
            </a:endParaRPr>
          </a:p>
        </p:txBody>
      </p:sp>
      <p:pic>
        <p:nvPicPr>
          <p:cNvPr id="50178" name="Picture 2" descr="i \hbar \frac{\partial}{\partial t}\Psi = \hat H \P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09800"/>
            <a:ext cx="32607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Box 12"/>
          <p:cNvSpPr txBox="1">
            <a:spLocks noChangeArrowheads="1"/>
          </p:cNvSpPr>
          <p:nvPr/>
        </p:nvSpPr>
        <p:spPr bwMode="auto">
          <a:xfrm>
            <a:off x="1600200" y="3810000"/>
            <a:ext cx="678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b="1" dirty="0">
                <a:solidFill>
                  <a:prstClr val="black"/>
                </a:solidFill>
                <a:latin typeface="Calibri" pitchFamily="34" charset="0"/>
              </a:rPr>
              <a:t>Schrödinger equation </a:t>
            </a:r>
          </a:p>
          <a:p>
            <a:pPr eaLnBrk="1" hangingPunct="1">
              <a:buFont typeface="Arial" pitchFamily="34" charset="0"/>
              <a:buChar char="•"/>
            </a:pPr>
            <a:r>
              <a:rPr lang="en-US" sz="1800" dirty="0">
                <a:solidFill>
                  <a:prstClr val="black"/>
                </a:solidFill>
                <a:latin typeface="Calibri" pitchFamily="34" charset="0"/>
              </a:rPr>
              <a:t>From Quantum Mechanics</a:t>
            </a:r>
          </a:p>
          <a:p>
            <a:pPr eaLnBrk="1" hangingPunct="1">
              <a:buFont typeface="Arial" pitchFamily="34" charset="0"/>
              <a:buChar char="•"/>
            </a:pPr>
            <a:r>
              <a:rPr lang="en-US" sz="1800" dirty="0">
                <a:solidFill>
                  <a:prstClr val="black"/>
                </a:solidFill>
                <a:latin typeface="Calibri" pitchFamily="34" charset="0"/>
              </a:rPr>
              <a:t>Very accurately describes where the electrons are likely to be around a hydrogen atom</a:t>
            </a:r>
          </a:p>
          <a:p>
            <a:pPr eaLnBrk="1" hangingPunct="1">
              <a:buFont typeface="Arial" pitchFamily="34" charset="0"/>
              <a:buChar char="•"/>
            </a:pPr>
            <a:r>
              <a:rPr lang="en-US" sz="1800" dirty="0">
                <a:solidFill>
                  <a:prstClr val="black"/>
                </a:solidFill>
                <a:latin typeface="Calibri" pitchFamily="34" charset="0"/>
              </a:rPr>
              <a:t>All practical </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physical</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 theories are approximations of Schrodinger</a:t>
            </a:r>
          </a:p>
          <a:p>
            <a:pPr eaLnBrk="1" hangingPunct="1">
              <a:buFont typeface="Arial" pitchFamily="34" charset="0"/>
              <a:buChar char="•"/>
            </a:pPr>
            <a:r>
              <a:rPr lang="en-US" sz="1800" dirty="0">
                <a:solidFill>
                  <a:prstClr val="black"/>
                </a:solidFill>
                <a:latin typeface="Calibri" pitchFamily="34" charset="0"/>
              </a:rPr>
              <a:t>Organics systems can be described by much simpler </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rules</a:t>
            </a:r>
            <a:r>
              <a:rPr lang="ja-JP" altLang="en-US" sz="1800" dirty="0">
                <a:solidFill>
                  <a:prstClr val="black"/>
                </a:solidFill>
                <a:latin typeface="Calibri" pitchFamily="34" charset="0"/>
              </a:rPr>
              <a:t>”</a:t>
            </a:r>
            <a:r>
              <a:rPr lang="en-US" altLang="ja-JP" sz="1800" dirty="0">
                <a:solidFill>
                  <a:prstClr val="black"/>
                </a:solidFill>
                <a:latin typeface="Calibri" pitchFamily="34" charset="0"/>
              </a:rPr>
              <a:t> that can be understood in terms of this equation</a:t>
            </a:r>
          </a:p>
          <a:p>
            <a:pPr eaLnBrk="1" hangingPunct="1">
              <a:buFont typeface="Arial" pitchFamily="34" charset="0"/>
              <a:buChar char="•"/>
            </a:pPr>
            <a:r>
              <a:rPr lang="en-US" sz="1800" b="1" dirty="0">
                <a:solidFill>
                  <a:prstClr val="black"/>
                </a:solidFill>
                <a:latin typeface="Calibri" pitchFamily="34" charset="0"/>
              </a:rPr>
              <a:t>In practice, Schrodinger </a:t>
            </a:r>
            <a:r>
              <a:rPr lang="en-US" sz="1800" b="1" dirty="0" smtClean="0">
                <a:solidFill>
                  <a:prstClr val="black"/>
                </a:solidFill>
                <a:latin typeface="Calibri" pitchFamily="34" charset="0"/>
              </a:rPr>
              <a:t>is rarely needed to understand biology</a:t>
            </a:r>
            <a:endParaRPr lang="en-US" sz="1800" b="1" dirty="0">
              <a:solidFill>
                <a:prstClr val="black"/>
              </a:solidFill>
              <a:latin typeface="Calibri" pitchFamily="34" charset="0"/>
            </a:endParaRPr>
          </a:p>
        </p:txBody>
      </p:sp>
    </p:spTree>
    <p:extLst>
      <p:ext uri="{BB962C8B-B14F-4D97-AF65-F5344CB8AC3E}">
        <p14:creationId xmlns:p14="http://schemas.microsoft.com/office/powerpoint/2010/main" val="320024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What is a </a:t>
            </a:r>
            <a:r>
              <a:rPr lang="ja-JP" altLang="en-US" sz="2800">
                <a:latin typeface="Rockwell Extra Bold" pitchFamily="18" charset="0"/>
              </a:rPr>
              <a:t>‘</a:t>
            </a:r>
            <a:r>
              <a:rPr lang="en-US" altLang="ja-JP" sz="2800">
                <a:latin typeface="Rockwell Extra Bold" pitchFamily="18" charset="0"/>
              </a:rPr>
              <a:t>Graph</a:t>
            </a:r>
            <a:r>
              <a:rPr lang="ja-JP" altLang="en-US" sz="2800">
                <a:latin typeface="Rockwell Extra Bold" pitchFamily="18" charset="0"/>
              </a:rPr>
              <a:t>’</a:t>
            </a:r>
            <a:r>
              <a:rPr lang="en-US" altLang="ja-JP" sz="2800">
                <a:latin typeface="Rockwell Extra Bold" pitchFamily="18" charset="0"/>
              </a:rPr>
              <a:t> </a:t>
            </a:r>
            <a:r>
              <a:rPr lang="en-US" altLang="ja-JP" sz="2000">
                <a:latin typeface="Rockwell Extra Bold" pitchFamily="18" charset="0"/>
              </a:rPr>
              <a:t>(in Java)</a:t>
            </a:r>
            <a:r>
              <a:rPr lang="en-US" altLang="ja-JP" sz="2800">
                <a:latin typeface="Rockwell Extra Bold" pitchFamily="18" charset="0"/>
              </a:rPr>
              <a:t>?</a:t>
            </a:r>
            <a:endParaRPr lang="en-US" sz="1600">
              <a:latin typeface="Rockwell Extra Bold" pitchFamily="18" charset="0"/>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42735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44577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343400"/>
            <a:ext cx="36845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What is a </a:t>
            </a:r>
            <a:r>
              <a:rPr lang="ja-JP" altLang="en-US" sz="2800">
                <a:latin typeface="Rockwell Extra Bold" pitchFamily="18" charset="0"/>
              </a:rPr>
              <a:t>‘</a:t>
            </a:r>
            <a:r>
              <a:rPr lang="en-US" altLang="ja-JP" sz="2800">
                <a:latin typeface="Rockwell Extra Bold" pitchFamily="18" charset="0"/>
              </a:rPr>
              <a:t>Graph</a:t>
            </a:r>
            <a:r>
              <a:rPr lang="ja-JP" altLang="en-US" sz="2800">
                <a:latin typeface="Rockwell Extra Bold" pitchFamily="18" charset="0"/>
              </a:rPr>
              <a:t>’</a:t>
            </a:r>
            <a:r>
              <a:rPr lang="en-US" altLang="ja-JP" sz="2800">
                <a:latin typeface="Rockwell Extra Bold" pitchFamily="18" charset="0"/>
              </a:rPr>
              <a:t> for molecules?</a:t>
            </a:r>
            <a:endParaRPr lang="en-US" sz="1600">
              <a:latin typeface="Rockwell Extra Bold" pitchFamily="18" charset="0"/>
            </a:endParaRPr>
          </a:p>
        </p:txBody>
      </p:sp>
      <p:sp>
        <p:nvSpPr>
          <p:cNvPr id="45058" name="TextBox 5"/>
          <p:cNvSpPr txBox="1">
            <a:spLocks noChangeArrowheads="1"/>
          </p:cNvSpPr>
          <p:nvPr/>
        </p:nvSpPr>
        <p:spPr bwMode="auto">
          <a:xfrm>
            <a:off x="838200" y="990600"/>
            <a:ext cx="563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latin typeface="Courier New" pitchFamily="49" charset="0"/>
                <a:cs typeface="Courier New" pitchFamily="49" charset="0"/>
              </a:rPr>
              <a:t>class </a:t>
            </a:r>
            <a:r>
              <a:rPr lang="en-US" sz="2000" dirty="0" smtClean="0">
                <a:latin typeface="Courier New" pitchFamily="49" charset="0"/>
                <a:cs typeface="Courier New" pitchFamily="49" charset="0"/>
              </a:rPr>
              <a:t>Molecule {</a:t>
            </a:r>
            <a:endParaRPr lang="en-US" sz="2000" dirty="0">
              <a:latin typeface="Courier New" pitchFamily="49" charset="0"/>
              <a:cs typeface="Courier New" pitchFamily="49" charset="0"/>
            </a:endParaRPr>
          </a:p>
          <a:p>
            <a:pPr eaLnBrk="1" hangingPunct="1"/>
            <a:r>
              <a:rPr lang="en-US" sz="2000" dirty="0">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List</a:t>
            </a:r>
            <a:r>
              <a:rPr lang="en-US" sz="2000" dirty="0" smtClean="0">
                <a:latin typeface="Courier New" pitchFamily="49" charset="0"/>
                <a:cs typeface="Courier New" pitchFamily="49" charset="0"/>
              </a:rPr>
              <a:t>&lt;Atom&gt; </a:t>
            </a:r>
            <a:r>
              <a:rPr lang="en-US" sz="2000" dirty="0">
                <a:latin typeface="Courier New" pitchFamily="49" charset="0"/>
                <a:cs typeface="Courier New" pitchFamily="49" charset="0"/>
              </a:rPr>
              <a:t>_nodes;</a:t>
            </a:r>
          </a:p>
          <a:p>
            <a:pPr eaLnBrk="1" hangingPunct="1"/>
            <a:r>
              <a:rPr lang="en-US" sz="2000" dirty="0">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Set</a:t>
            </a:r>
            <a:r>
              <a:rPr lang="en-US" sz="2000" dirty="0" smtClean="0">
                <a:latin typeface="Courier New" pitchFamily="49" charset="0"/>
                <a:cs typeface="Courier New" pitchFamily="49" charset="0"/>
              </a:rPr>
              <a:t>&lt;Bond&gt; </a:t>
            </a:r>
            <a:r>
              <a:rPr lang="en-US" sz="2000" dirty="0">
                <a:latin typeface="Courier New" pitchFamily="49" charset="0"/>
                <a:cs typeface="Courier New" pitchFamily="49" charset="0"/>
              </a:rPr>
              <a:t>_edges;</a:t>
            </a:r>
          </a:p>
          <a:p>
            <a:pPr eaLnBrk="1" hangingPunct="1"/>
            <a:r>
              <a:rPr lang="en-US" sz="2000" dirty="0">
                <a:latin typeface="Courier New" pitchFamily="49" charset="0"/>
                <a:cs typeface="Courier New" pitchFamily="49" charset="0"/>
              </a:rPr>
              <a:t>}</a:t>
            </a:r>
          </a:p>
        </p:txBody>
      </p:sp>
      <p:sp>
        <p:nvSpPr>
          <p:cNvPr id="45059" name="TextBox 6"/>
          <p:cNvSpPr txBox="1">
            <a:spLocks noChangeArrowheads="1"/>
          </p:cNvSpPr>
          <p:nvPr/>
        </p:nvSpPr>
        <p:spPr bwMode="auto">
          <a:xfrm>
            <a:off x="2819400" y="2514600"/>
            <a:ext cx="563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latin typeface="Courier New" pitchFamily="49" charset="0"/>
                <a:cs typeface="Courier New" pitchFamily="49" charset="0"/>
              </a:rPr>
              <a:t>class </a:t>
            </a:r>
            <a:r>
              <a:rPr lang="en-US" sz="2000" dirty="0" smtClean="0">
                <a:latin typeface="Courier New" pitchFamily="49" charset="0"/>
                <a:cs typeface="Courier New" pitchFamily="49" charset="0"/>
              </a:rPr>
              <a:t>Atom {</a:t>
            </a:r>
            <a:endParaRPr lang="en-US" sz="2000" dirty="0">
              <a:latin typeface="Courier New" pitchFamily="49" charset="0"/>
              <a:cs typeface="Courier New" pitchFamily="49" charset="0"/>
            </a:endParaRPr>
          </a:p>
          <a:p>
            <a:pPr eaLnBrk="1" hangingPunct="1"/>
            <a:r>
              <a:rPr lang="en-US" sz="2000" dirty="0" smtClean="0">
                <a:latin typeface="Courier New" pitchFamily="49" charset="0"/>
                <a:cs typeface="Courier New" pitchFamily="49" charset="0"/>
              </a:rPr>
              <a:t>…</a:t>
            </a:r>
            <a:endParaRPr lang="en-US" sz="2000" b="1" dirty="0">
              <a:solidFill>
                <a:srgbClr val="00B050"/>
              </a:solidFill>
              <a:latin typeface="Courier New" pitchFamily="49" charset="0"/>
              <a:cs typeface="Courier New" pitchFamily="49" charset="0"/>
            </a:endParaRPr>
          </a:p>
          <a:p>
            <a:pPr eaLnBrk="1" hangingPunct="1"/>
            <a:r>
              <a:rPr lang="en-US" sz="2000" dirty="0">
                <a:latin typeface="Courier New" pitchFamily="49" charset="0"/>
                <a:cs typeface="Courier New" pitchFamily="49" charset="0"/>
              </a:rPr>
              <a:t>}</a:t>
            </a:r>
          </a:p>
        </p:txBody>
      </p:sp>
      <p:sp>
        <p:nvSpPr>
          <p:cNvPr id="45060" name="TextBox 7"/>
          <p:cNvSpPr txBox="1">
            <a:spLocks noChangeArrowheads="1"/>
          </p:cNvSpPr>
          <p:nvPr/>
        </p:nvSpPr>
        <p:spPr bwMode="auto">
          <a:xfrm>
            <a:off x="2819400" y="4114800"/>
            <a:ext cx="563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latin typeface="Courier New" pitchFamily="49" charset="0"/>
                <a:cs typeface="Courier New" pitchFamily="49" charset="0"/>
              </a:rPr>
              <a:t>class </a:t>
            </a:r>
            <a:r>
              <a:rPr lang="en-US" sz="2000" dirty="0" smtClean="0">
                <a:latin typeface="Courier New" pitchFamily="49" charset="0"/>
                <a:cs typeface="Courier New" pitchFamily="49" charset="0"/>
              </a:rPr>
              <a:t>Bond {</a:t>
            </a:r>
            <a:endParaRPr lang="en-US" sz="2000" dirty="0">
              <a:latin typeface="Courier New" pitchFamily="49" charset="0"/>
              <a:cs typeface="Courier New" pitchFamily="49" charset="0"/>
            </a:endParaRPr>
          </a:p>
          <a:p>
            <a:pPr eaLnBrk="1" hangingPunct="1"/>
            <a:r>
              <a:rPr lang="en-US" sz="2000"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int</a:t>
            </a:r>
            <a:r>
              <a:rPr lang="en-US" sz="2000" dirty="0">
                <a:latin typeface="Courier New" pitchFamily="49" charset="0"/>
                <a:cs typeface="Courier New" pitchFamily="49" charset="0"/>
              </a:rPr>
              <a:t> _from;</a:t>
            </a:r>
          </a:p>
          <a:p>
            <a:pPr eaLnBrk="1" hangingPunct="1"/>
            <a:r>
              <a:rPr lang="en-US" sz="2000"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int</a:t>
            </a:r>
            <a:r>
              <a:rPr lang="en-US" sz="2000" dirty="0">
                <a:latin typeface="Courier New" pitchFamily="49" charset="0"/>
                <a:cs typeface="Courier New" pitchFamily="49" charset="0"/>
              </a:rPr>
              <a:t> _to;</a:t>
            </a:r>
          </a:p>
          <a:p>
            <a:pPr eaLnBrk="1" hangingPunct="1"/>
            <a:r>
              <a:rPr lang="en-US" sz="200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What is a </a:t>
            </a:r>
            <a:r>
              <a:rPr lang="ja-JP" altLang="en-US" sz="2800">
                <a:latin typeface="Rockwell Extra Bold" pitchFamily="18" charset="0"/>
              </a:rPr>
              <a:t>‘</a:t>
            </a:r>
            <a:r>
              <a:rPr lang="en-US" altLang="ja-JP" sz="2800">
                <a:latin typeface="Rockwell Extra Bold" pitchFamily="18" charset="0"/>
              </a:rPr>
              <a:t>Graph</a:t>
            </a:r>
            <a:r>
              <a:rPr lang="ja-JP" altLang="en-US" sz="2800">
                <a:latin typeface="Rockwell Extra Bold" pitchFamily="18" charset="0"/>
              </a:rPr>
              <a:t>’</a:t>
            </a:r>
            <a:r>
              <a:rPr lang="en-US" altLang="ja-JP" sz="2800">
                <a:latin typeface="Rockwell Extra Bold" pitchFamily="18" charset="0"/>
              </a:rPr>
              <a:t> for molecules?</a:t>
            </a:r>
            <a:endParaRPr lang="en-US" sz="1600">
              <a:latin typeface="Rockwell Extra Bold" pitchFamily="18" charset="0"/>
            </a:endParaRPr>
          </a:p>
        </p:txBody>
      </p:sp>
      <p:sp>
        <p:nvSpPr>
          <p:cNvPr id="45058" name="TextBox 5"/>
          <p:cNvSpPr txBox="1">
            <a:spLocks noChangeArrowheads="1"/>
          </p:cNvSpPr>
          <p:nvPr/>
        </p:nvSpPr>
        <p:spPr bwMode="auto">
          <a:xfrm>
            <a:off x="838200" y="990600"/>
            <a:ext cx="563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latin typeface="Courier New" pitchFamily="49" charset="0"/>
                <a:cs typeface="Courier New" pitchFamily="49" charset="0"/>
              </a:rPr>
              <a:t>class </a:t>
            </a:r>
            <a:r>
              <a:rPr lang="en-US" sz="2000" dirty="0" smtClean="0">
                <a:latin typeface="Courier New" pitchFamily="49" charset="0"/>
                <a:cs typeface="Courier New" pitchFamily="49" charset="0"/>
              </a:rPr>
              <a:t>Molecule {</a:t>
            </a:r>
            <a:endParaRPr lang="en-US" sz="2000" dirty="0">
              <a:latin typeface="Courier New" pitchFamily="49" charset="0"/>
              <a:cs typeface="Courier New" pitchFamily="49" charset="0"/>
            </a:endParaRPr>
          </a:p>
          <a:p>
            <a:pPr eaLnBrk="1" hangingPunct="1"/>
            <a:r>
              <a:rPr lang="en-US" sz="2000" dirty="0">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List</a:t>
            </a:r>
            <a:r>
              <a:rPr lang="en-US" sz="2000" dirty="0" smtClean="0">
                <a:latin typeface="Courier New" pitchFamily="49" charset="0"/>
                <a:cs typeface="Courier New" pitchFamily="49" charset="0"/>
              </a:rPr>
              <a:t>&lt;</a:t>
            </a:r>
            <a:r>
              <a:rPr lang="en-US" sz="2000" b="1" dirty="0" smtClean="0">
                <a:solidFill>
                  <a:srgbClr val="FF0000"/>
                </a:solidFill>
                <a:latin typeface="Courier New" pitchFamily="49" charset="0"/>
                <a:cs typeface="Courier New" pitchFamily="49" charset="0"/>
              </a:rPr>
              <a:t>Character</a:t>
            </a:r>
            <a:r>
              <a:rPr lang="en-US" sz="2000" dirty="0" smtClean="0">
                <a:latin typeface="Courier New" pitchFamily="49" charset="0"/>
                <a:cs typeface="Courier New" pitchFamily="49" charset="0"/>
              </a:rPr>
              <a:t>&gt; _atoms;</a:t>
            </a:r>
            <a:endParaRPr lang="en-US" sz="2000" dirty="0">
              <a:latin typeface="Courier New" pitchFamily="49" charset="0"/>
              <a:cs typeface="Courier New" pitchFamily="49" charset="0"/>
            </a:endParaRPr>
          </a:p>
          <a:p>
            <a:pPr eaLnBrk="1" hangingPunct="1"/>
            <a:r>
              <a:rPr lang="en-US" sz="2000" dirty="0">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Set</a:t>
            </a:r>
            <a:r>
              <a:rPr lang="en-US" sz="2000" dirty="0" smtClean="0">
                <a:latin typeface="Courier New" pitchFamily="49" charset="0"/>
                <a:cs typeface="Courier New" pitchFamily="49" charset="0"/>
              </a:rPr>
              <a:t>&lt;Bond&gt; </a:t>
            </a:r>
            <a:r>
              <a:rPr lang="en-US" sz="2000" dirty="0">
                <a:latin typeface="Courier New" pitchFamily="49" charset="0"/>
                <a:cs typeface="Courier New" pitchFamily="49" charset="0"/>
              </a:rPr>
              <a:t>_edges;</a:t>
            </a:r>
          </a:p>
          <a:p>
            <a:pPr eaLnBrk="1" hangingPunct="1"/>
            <a:r>
              <a:rPr lang="en-US" sz="2000" dirty="0">
                <a:latin typeface="Courier New" pitchFamily="49" charset="0"/>
                <a:cs typeface="Courier New" pitchFamily="49" charset="0"/>
              </a:rPr>
              <a:t>}</a:t>
            </a:r>
          </a:p>
        </p:txBody>
      </p:sp>
      <p:sp>
        <p:nvSpPr>
          <p:cNvPr id="45060" name="TextBox 7"/>
          <p:cNvSpPr txBox="1">
            <a:spLocks noChangeArrowheads="1"/>
          </p:cNvSpPr>
          <p:nvPr/>
        </p:nvSpPr>
        <p:spPr bwMode="auto">
          <a:xfrm>
            <a:off x="2819400" y="2895600"/>
            <a:ext cx="5638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dirty="0">
                <a:latin typeface="Courier New" pitchFamily="49" charset="0"/>
                <a:cs typeface="Courier New" pitchFamily="49" charset="0"/>
              </a:rPr>
              <a:t>class </a:t>
            </a:r>
            <a:r>
              <a:rPr lang="en-US" sz="2000" dirty="0" smtClean="0">
                <a:latin typeface="Courier New" pitchFamily="49" charset="0"/>
                <a:cs typeface="Courier New" pitchFamily="49" charset="0"/>
              </a:rPr>
              <a:t>Bond {</a:t>
            </a:r>
            <a:endParaRPr lang="en-US" sz="2000" dirty="0">
              <a:latin typeface="Courier New" pitchFamily="49" charset="0"/>
              <a:cs typeface="Courier New" pitchFamily="49" charset="0"/>
            </a:endParaRPr>
          </a:p>
          <a:p>
            <a:pPr eaLnBrk="1" hangingPunct="1"/>
            <a:r>
              <a:rPr lang="en-US" sz="2000"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int</a:t>
            </a:r>
            <a:r>
              <a:rPr lang="en-US" sz="2000" dirty="0">
                <a:latin typeface="Courier New" pitchFamily="49" charset="0"/>
                <a:cs typeface="Courier New" pitchFamily="49" charset="0"/>
              </a:rPr>
              <a:t> _from;</a:t>
            </a:r>
          </a:p>
          <a:p>
            <a:pPr eaLnBrk="1" hangingPunct="1"/>
            <a:r>
              <a:rPr lang="en-US" sz="2000"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int</a:t>
            </a:r>
            <a:r>
              <a:rPr lang="en-US" sz="2000" dirty="0">
                <a:latin typeface="Courier New" pitchFamily="49" charset="0"/>
                <a:cs typeface="Courier New" pitchFamily="49" charset="0"/>
              </a:rPr>
              <a:t> _to;</a:t>
            </a:r>
          </a:p>
          <a:p>
            <a:pPr eaLnBrk="1" hangingPunct="1"/>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1648089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latin typeface="Rockwell Extra Bold" pitchFamily="18" charset="0"/>
              </a:rPr>
              <a:t>Molecules as a Graph</a:t>
            </a:r>
            <a:endParaRPr lang="en-US" sz="1600">
              <a:latin typeface="Rockwell Extra Bold" pitchFamily="18" charset="0"/>
            </a:endParaRPr>
          </a:p>
        </p:txBody>
      </p:sp>
      <p:pic>
        <p:nvPicPr>
          <p:cNvPr id="46082" name="Picture 2" descr="https://encrypted-tbn1.google.com/images?q=tbn:ANd9GcTqFqqmveeRRkFJ7j53fvvUgaiF3It7mJToWRARSsbF1VP_Bpr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0"/>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1371600" y="4114800"/>
            <a:ext cx="739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V = </a:t>
            </a:r>
            <a:r>
              <a:rPr lang="en-US" dirty="0" smtClean="0"/>
              <a:t>[H</a:t>
            </a:r>
            <a:r>
              <a:rPr lang="en-US" dirty="0"/>
              <a:t>, H, H, </a:t>
            </a:r>
            <a:r>
              <a:rPr lang="en-US" dirty="0">
                <a:solidFill>
                  <a:srgbClr val="00B0F0"/>
                </a:solidFill>
              </a:rPr>
              <a:t>C</a:t>
            </a:r>
            <a:r>
              <a:rPr lang="en-US" dirty="0"/>
              <a:t>, H, </a:t>
            </a:r>
            <a:r>
              <a:rPr lang="en-US" dirty="0">
                <a:solidFill>
                  <a:srgbClr val="00B0F0"/>
                </a:solidFill>
              </a:rPr>
              <a:t>C</a:t>
            </a:r>
            <a:r>
              <a:rPr lang="en-US" dirty="0"/>
              <a:t>, H, </a:t>
            </a:r>
            <a:r>
              <a:rPr lang="en-US" dirty="0">
                <a:solidFill>
                  <a:srgbClr val="FF0000"/>
                </a:solidFill>
              </a:rPr>
              <a:t>O</a:t>
            </a:r>
            <a:r>
              <a:rPr lang="en-US" dirty="0"/>
              <a:t>, </a:t>
            </a:r>
            <a:r>
              <a:rPr lang="en-US" dirty="0" smtClean="0"/>
              <a:t>H]</a:t>
            </a:r>
            <a:endParaRPr lang="en-US" dirty="0"/>
          </a:p>
          <a:p>
            <a:r>
              <a:rPr lang="en-US" dirty="0"/>
              <a:t>A = </a:t>
            </a:r>
            <a:r>
              <a:rPr lang="en-US" dirty="0" smtClean="0"/>
              <a:t>[&lt;0,</a:t>
            </a:r>
            <a:r>
              <a:rPr lang="en-US" dirty="0" smtClean="0">
                <a:solidFill>
                  <a:srgbClr val="00B0F0"/>
                </a:solidFill>
              </a:rPr>
              <a:t>3</a:t>
            </a:r>
            <a:r>
              <a:rPr lang="en-US" dirty="0" smtClean="0"/>
              <a:t>&gt;, &lt;1,</a:t>
            </a:r>
            <a:r>
              <a:rPr lang="en-US" dirty="0" smtClean="0">
                <a:solidFill>
                  <a:srgbClr val="00B0F0"/>
                </a:solidFill>
              </a:rPr>
              <a:t>3</a:t>
            </a:r>
            <a:r>
              <a:rPr lang="en-US" dirty="0" smtClean="0"/>
              <a:t>&gt;, &lt;2,</a:t>
            </a:r>
            <a:r>
              <a:rPr lang="en-US" dirty="0" smtClean="0">
                <a:solidFill>
                  <a:srgbClr val="00B0F0"/>
                </a:solidFill>
              </a:rPr>
              <a:t>3</a:t>
            </a:r>
            <a:r>
              <a:rPr lang="en-US" dirty="0" smtClean="0"/>
              <a:t>&gt;, &lt;4,</a:t>
            </a:r>
            <a:r>
              <a:rPr lang="en-US" dirty="0" smtClean="0">
                <a:solidFill>
                  <a:srgbClr val="00B0F0"/>
                </a:solidFill>
              </a:rPr>
              <a:t>5</a:t>
            </a:r>
            <a:r>
              <a:rPr lang="en-US" dirty="0" smtClean="0"/>
              <a:t>&gt;, &lt;6,</a:t>
            </a:r>
            <a:r>
              <a:rPr lang="en-US" dirty="0" smtClean="0">
                <a:solidFill>
                  <a:srgbClr val="00B0F0"/>
                </a:solidFill>
              </a:rPr>
              <a:t>5</a:t>
            </a:r>
            <a:r>
              <a:rPr lang="en-US" dirty="0" smtClean="0"/>
              <a:t>&gt;, &lt;</a:t>
            </a:r>
            <a:r>
              <a:rPr lang="en-US" dirty="0" smtClean="0">
                <a:solidFill>
                  <a:srgbClr val="00B0F0"/>
                </a:solidFill>
              </a:rPr>
              <a:t>3</a:t>
            </a:r>
            <a:r>
              <a:rPr lang="en-US" dirty="0" smtClean="0"/>
              <a:t>,</a:t>
            </a:r>
            <a:r>
              <a:rPr lang="en-US" dirty="0" smtClean="0">
                <a:solidFill>
                  <a:srgbClr val="00B0F0"/>
                </a:solidFill>
              </a:rPr>
              <a:t>5</a:t>
            </a:r>
            <a:r>
              <a:rPr lang="en-US" dirty="0" smtClean="0"/>
              <a:t>&gt;, &lt;</a:t>
            </a:r>
            <a:r>
              <a:rPr lang="en-US" dirty="0" smtClean="0">
                <a:solidFill>
                  <a:srgbClr val="00B0F0"/>
                </a:solidFill>
              </a:rPr>
              <a:t>5</a:t>
            </a:r>
            <a:r>
              <a:rPr lang="en-US" dirty="0" smtClean="0"/>
              <a:t>,7&gt;, &lt;</a:t>
            </a:r>
            <a:r>
              <a:rPr lang="en-US" dirty="0" smtClean="0">
                <a:solidFill>
                  <a:srgbClr val="FF0000"/>
                </a:solidFill>
              </a:rPr>
              <a:t>7</a:t>
            </a:r>
            <a:r>
              <a:rPr lang="en-US" dirty="0" smtClean="0"/>
              <a:t>,8&gt;]</a:t>
            </a:r>
            <a:endParaRPr lang="en-US" dirty="0"/>
          </a:p>
          <a:p>
            <a:endParaRPr lang="en-US" dirty="0"/>
          </a:p>
        </p:txBody>
      </p:sp>
      <p:sp>
        <p:nvSpPr>
          <p:cNvPr id="8" name="TextBox 7"/>
          <p:cNvSpPr txBox="1">
            <a:spLocks noChangeArrowheads="1"/>
          </p:cNvSpPr>
          <p:nvPr/>
        </p:nvSpPr>
        <p:spPr bwMode="auto">
          <a:xfrm>
            <a:off x="3124200" y="2362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0</a:t>
            </a:r>
            <a:endParaRPr lang="en-US" sz="1400" dirty="0">
              <a:solidFill>
                <a:srgbClr val="00B050"/>
              </a:solidFill>
            </a:endParaRPr>
          </a:p>
        </p:txBody>
      </p:sp>
      <p:sp>
        <p:nvSpPr>
          <p:cNvPr id="9" name="TextBox 8"/>
          <p:cNvSpPr txBox="1">
            <a:spLocks noChangeArrowheads="1"/>
          </p:cNvSpPr>
          <p:nvPr/>
        </p:nvSpPr>
        <p:spPr bwMode="auto">
          <a:xfrm>
            <a:off x="3810000" y="16764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1</a:t>
            </a:r>
            <a:endParaRPr lang="en-US" sz="1400" dirty="0">
              <a:solidFill>
                <a:srgbClr val="00B050"/>
              </a:solidFill>
            </a:endParaRPr>
          </a:p>
        </p:txBody>
      </p:sp>
      <p:sp>
        <p:nvSpPr>
          <p:cNvPr id="10" name="TextBox 9"/>
          <p:cNvSpPr txBox="1">
            <a:spLocks noChangeArrowheads="1"/>
          </p:cNvSpPr>
          <p:nvPr/>
        </p:nvSpPr>
        <p:spPr bwMode="auto">
          <a:xfrm>
            <a:off x="3810000" y="29686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2</a:t>
            </a:r>
            <a:endParaRPr lang="en-US" sz="1400" dirty="0">
              <a:solidFill>
                <a:srgbClr val="00B050"/>
              </a:solidFill>
            </a:endParaRPr>
          </a:p>
        </p:txBody>
      </p:sp>
      <p:sp>
        <p:nvSpPr>
          <p:cNvPr id="11" name="TextBox 10"/>
          <p:cNvSpPr txBox="1">
            <a:spLocks noChangeArrowheads="1"/>
          </p:cNvSpPr>
          <p:nvPr/>
        </p:nvSpPr>
        <p:spPr bwMode="auto">
          <a:xfrm>
            <a:off x="3810000" y="2362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3</a:t>
            </a:r>
            <a:endParaRPr lang="en-US" sz="1400" dirty="0">
              <a:solidFill>
                <a:srgbClr val="00B050"/>
              </a:solidFill>
            </a:endParaRPr>
          </a:p>
        </p:txBody>
      </p:sp>
      <p:sp>
        <p:nvSpPr>
          <p:cNvPr id="12" name="TextBox 11"/>
          <p:cNvSpPr txBox="1">
            <a:spLocks noChangeArrowheads="1"/>
          </p:cNvSpPr>
          <p:nvPr/>
        </p:nvSpPr>
        <p:spPr bwMode="auto">
          <a:xfrm>
            <a:off x="4419600" y="16732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4</a:t>
            </a:r>
            <a:endParaRPr lang="en-US" sz="1400" dirty="0">
              <a:solidFill>
                <a:srgbClr val="00B050"/>
              </a:solidFill>
            </a:endParaRPr>
          </a:p>
        </p:txBody>
      </p:sp>
      <p:sp>
        <p:nvSpPr>
          <p:cNvPr id="13" name="TextBox 12"/>
          <p:cNvSpPr txBox="1">
            <a:spLocks noChangeArrowheads="1"/>
          </p:cNvSpPr>
          <p:nvPr/>
        </p:nvSpPr>
        <p:spPr bwMode="auto">
          <a:xfrm>
            <a:off x="4419600" y="23590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5</a:t>
            </a:r>
            <a:endParaRPr lang="en-US" sz="1400" dirty="0">
              <a:solidFill>
                <a:srgbClr val="00B050"/>
              </a:solidFill>
            </a:endParaRPr>
          </a:p>
        </p:txBody>
      </p:sp>
      <p:sp>
        <p:nvSpPr>
          <p:cNvPr id="14" name="TextBox 13"/>
          <p:cNvSpPr txBox="1">
            <a:spLocks noChangeArrowheads="1"/>
          </p:cNvSpPr>
          <p:nvPr/>
        </p:nvSpPr>
        <p:spPr bwMode="auto">
          <a:xfrm>
            <a:off x="4419600" y="29686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6</a:t>
            </a:r>
            <a:endParaRPr lang="en-US" sz="1400" dirty="0">
              <a:solidFill>
                <a:srgbClr val="00B050"/>
              </a:solidFill>
            </a:endParaRPr>
          </a:p>
        </p:txBody>
      </p:sp>
      <p:sp>
        <p:nvSpPr>
          <p:cNvPr id="15" name="TextBox 14"/>
          <p:cNvSpPr txBox="1">
            <a:spLocks noChangeArrowheads="1"/>
          </p:cNvSpPr>
          <p:nvPr/>
        </p:nvSpPr>
        <p:spPr bwMode="auto">
          <a:xfrm>
            <a:off x="5029200" y="2359025"/>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7</a:t>
            </a:r>
            <a:endParaRPr lang="en-US" sz="1400" dirty="0">
              <a:solidFill>
                <a:srgbClr val="00B050"/>
              </a:solidFill>
            </a:endParaRPr>
          </a:p>
        </p:txBody>
      </p:sp>
      <p:sp>
        <p:nvSpPr>
          <p:cNvPr id="16" name="TextBox 15"/>
          <p:cNvSpPr txBox="1">
            <a:spLocks noChangeArrowheads="1"/>
          </p:cNvSpPr>
          <p:nvPr/>
        </p:nvSpPr>
        <p:spPr bwMode="auto">
          <a:xfrm>
            <a:off x="5715000" y="2362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400" dirty="0" smtClean="0">
                <a:solidFill>
                  <a:srgbClr val="00B050"/>
                </a:solidFill>
              </a:rPr>
              <a:t>8</a:t>
            </a:r>
            <a:endParaRPr lang="en-US" sz="1400" dirty="0">
              <a:solidFill>
                <a:srgbClr val="00B05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9154" name="TextBox 4"/>
          <p:cNvSpPr txBox="1">
            <a:spLocks noChangeArrowheads="1"/>
          </p:cNvSpPr>
          <p:nvPr/>
        </p:nvSpPr>
        <p:spPr bwMode="auto">
          <a:xfrm>
            <a:off x="762000" y="9144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1000"/>
              </a:spcAft>
            </a:pPr>
            <a:r>
              <a:rPr lang="en-US" sz="2800"/>
              <a:t>Describe the following molecule as a Graph:</a:t>
            </a:r>
          </a:p>
        </p:txBody>
      </p:sp>
      <p:pic>
        <p:nvPicPr>
          <p:cNvPr id="49155" name="Picture 2" descr="https://encrypted-tbn0.google.com/images?q=tbn:ANd9GcQmHhk-tyZkQ_8DJLFFihBYffjdPKJzVRwuH5gLbo88nKvb_8F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19400"/>
            <a:ext cx="27527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dirty="0" smtClean="0">
                <a:latin typeface="Rockwell Extra Bold" pitchFamily="18" charset="0"/>
              </a:rPr>
              <a:t>Stereochemistry</a:t>
            </a:r>
            <a:endParaRPr lang="en-US" sz="1600" dirty="0">
              <a:latin typeface="Rockwell Extra Bold" pitchFamily="18" charset="0"/>
            </a:endParaRPr>
          </a:p>
        </p:txBody>
      </p:sp>
      <p:pic>
        <p:nvPicPr>
          <p:cNvPr id="47106" name="Picture 2" descr="http://chemistrypictures.org/var/albums/sugars/2Sugar_stereochemistry.jpg?m=13232846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9154" name="TextBox 4"/>
          <p:cNvSpPr txBox="1">
            <a:spLocks noChangeArrowheads="1"/>
          </p:cNvSpPr>
          <p:nvPr/>
        </p:nvSpPr>
        <p:spPr bwMode="auto">
          <a:xfrm>
            <a:off x="762000" y="9144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1000"/>
              </a:spcAft>
            </a:pPr>
            <a:r>
              <a:rPr lang="en-US" sz="2800" dirty="0" smtClean="0">
                <a:solidFill>
                  <a:prstClr val="black"/>
                </a:solidFill>
              </a:rPr>
              <a:t>What is the relationship between my two hands?</a:t>
            </a:r>
            <a:endParaRPr lang="en-US" sz="2800" dirty="0">
              <a:solidFill>
                <a:prstClr val="black"/>
              </a:solidFill>
            </a:endParaRPr>
          </a:p>
        </p:txBody>
      </p:sp>
    </p:spTree>
    <p:extLst>
      <p:ext uri="{BB962C8B-B14F-4D97-AF65-F5344CB8AC3E}">
        <p14:creationId xmlns:p14="http://schemas.microsoft.com/office/powerpoint/2010/main" val="312928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Tinker-Toy Chemistry</a:t>
            </a:r>
          </a:p>
          <a:p>
            <a:pPr eaLnBrk="1" hangingPunct="1"/>
            <a:r>
              <a:rPr lang="en-US" sz="2000">
                <a:solidFill>
                  <a:prstClr val="black"/>
                </a:solidFill>
                <a:latin typeface="Rockwell Extra Bold" pitchFamily="18" charset="0"/>
              </a:rPr>
              <a:t>(a simplification of VSEPR)</a:t>
            </a:r>
            <a:endParaRPr lang="en-US" sz="1200">
              <a:solidFill>
                <a:prstClr val="black"/>
              </a:solidFill>
              <a:latin typeface="Rockwell Extra Bold" pitchFamily="18" charset="0"/>
            </a:endParaRPr>
          </a:p>
        </p:txBody>
      </p:sp>
      <p:pic>
        <p:nvPicPr>
          <p:cNvPr id="51202" name="Picture 2" descr="https://encrypted-tbn3.google.com/images?q=tbn:ANd9GcRaslzcwvZxfAF1d4mDbwhbl3bl7av_yeTlAvk-xA_CEGr4kVw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143000"/>
            <a:ext cx="39624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Box 12"/>
          <p:cNvSpPr txBox="1">
            <a:spLocks noChangeArrowheads="1"/>
          </p:cNvSpPr>
          <p:nvPr/>
        </p:nvSpPr>
        <p:spPr bwMode="auto">
          <a:xfrm>
            <a:off x="1143000" y="3962400"/>
            <a:ext cx="7086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257300" algn="l"/>
              </a:tabLst>
              <a:defRPr sz="2400">
                <a:solidFill>
                  <a:schemeClr val="tx1"/>
                </a:solidFill>
                <a:latin typeface="Arial" pitchFamily="34" charset="0"/>
                <a:ea typeface="ＭＳ Ｐゴシック" pitchFamily="34" charset="-128"/>
              </a:defRPr>
            </a:lvl1pPr>
            <a:lvl2pPr marL="742950" indent="-285750" eaLnBrk="0" hangingPunct="0">
              <a:tabLst>
                <a:tab pos="1257300" algn="l"/>
              </a:tabLst>
              <a:defRPr sz="2400">
                <a:solidFill>
                  <a:schemeClr val="tx1"/>
                </a:solidFill>
                <a:latin typeface="Arial" pitchFamily="34" charset="0"/>
                <a:ea typeface="ＭＳ Ｐゴシック" pitchFamily="34" charset="-128"/>
              </a:defRPr>
            </a:lvl2pPr>
            <a:lvl3pPr marL="1143000" indent="-228600" eaLnBrk="0" hangingPunct="0">
              <a:tabLst>
                <a:tab pos="1257300" algn="l"/>
              </a:tabLst>
              <a:defRPr sz="2400">
                <a:solidFill>
                  <a:schemeClr val="tx1"/>
                </a:solidFill>
                <a:latin typeface="Arial" pitchFamily="34" charset="0"/>
                <a:ea typeface="ＭＳ Ｐゴシック" pitchFamily="34" charset="-128"/>
              </a:defRPr>
            </a:lvl3pPr>
            <a:lvl4pPr marL="1600200" indent="-228600" eaLnBrk="0" hangingPunct="0">
              <a:tabLst>
                <a:tab pos="1257300" algn="l"/>
              </a:tabLst>
              <a:defRPr sz="2400">
                <a:solidFill>
                  <a:schemeClr val="tx1"/>
                </a:solidFill>
                <a:latin typeface="Arial" pitchFamily="34" charset="0"/>
                <a:ea typeface="ＭＳ Ｐゴシック" pitchFamily="34" charset="-128"/>
              </a:defRPr>
            </a:lvl4pPr>
            <a:lvl5pPr marL="2057400" indent="-228600" eaLnBrk="0" hangingPunct="0">
              <a:tabLst>
                <a:tab pos="1257300"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1257300"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1257300"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1257300"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1257300" algn="l"/>
              </a:tabLst>
              <a:defRPr sz="2400">
                <a:solidFill>
                  <a:schemeClr val="tx1"/>
                </a:solidFill>
                <a:latin typeface="Arial" pitchFamily="34" charset="0"/>
                <a:ea typeface="ＭＳ Ｐゴシック" pitchFamily="34" charset="-128"/>
              </a:defRPr>
            </a:lvl9pPr>
          </a:lstStyle>
          <a:p>
            <a:pPr eaLnBrk="1" hangingPunct="1"/>
            <a:r>
              <a:rPr lang="en-US" sz="1800" dirty="0">
                <a:solidFill>
                  <a:prstClr val="black"/>
                </a:solidFill>
                <a:latin typeface="Calibri" pitchFamily="34" charset="0"/>
              </a:rPr>
              <a:t>	# Bonds	Bonding Pattern</a:t>
            </a:r>
          </a:p>
          <a:p>
            <a:pPr eaLnBrk="1" hangingPunct="1"/>
            <a:r>
              <a:rPr lang="en-US" sz="1800" dirty="0">
                <a:solidFill>
                  <a:prstClr val="black"/>
                </a:solidFill>
                <a:latin typeface="Calibri" pitchFamily="34" charset="0"/>
              </a:rPr>
              <a:t>Carbon: 	4		4 </a:t>
            </a:r>
            <a:r>
              <a:rPr lang="en-US" sz="1800" dirty="0">
                <a:solidFill>
                  <a:prstClr val="black"/>
                </a:solidFill>
                <a:latin typeface="Symbol" pitchFamily="18" charset="2"/>
              </a:rPr>
              <a:t>s</a:t>
            </a:r>
            <a:r>
              <a:rPr lang="en-US" sz="1800" dirty="0">
                <a:solidFill>
                  <a:prstClr val="black"/>
                </a:solidFill>
                <a:latin typeface="Calibri" pitchFamily="34" charset="0"/>
              </a:rPr>
              <a:t> (SP</a:t>
            </a:r>
            <a:r>
              <a:rPr lang="en-US" sz="1800" baseline="-25000" dirty="0">
                <a:solidFill>
                  <a:prstClr val="black"/>
                </a:solidFill>
                <a:latin typeface="Calibri" pitchFamily="34" charset="0"/>
              </a:rPr>
              <a:t>3</a:t>
            </a:r>
            <a:r>
              <a:rPr lang="en-US" sz="1800" dirty="0">
                <a:solidFill>
                  <a:prstClr val="black"/>
                </a:solidFill>
                <a:latin typeface="Calibri" pitchFamily="34" charset="0"/>
              </a:rPr>
              <a:t>)</a:t>
            </a:r>
            <a:r>
              <a:rPr lang="en-US" sz="1800" dirty="0">
                <a:solidFill>
                  <a:prstClr val="black"/>
                </a:solidFill>
                <a:latin typeface="Symbol" pitchFamily="18" charset="2"/>
              </a:rPr>
              <a:t>, </a:t>
            </a:r>
            <a:r>
              <a:rPr lang="en-US" sz="1800" dirty="0">
                <a:solidFill>
                  <a:prstClr val="black"/>
                </a:solidFill>
                <a:latin typeface="Calibri" pitchFamily="34" charset="0"/>
              </a:rPr>
              <a:t>3 </a:t>
            </a:r>
            <a:r>
              <a:rPr lang="en-US" sz="1800" dirty="0">
                <a:solidFill>
                  <a:prstClr val="black"/>
                </a:solidFill>
                <a:latin typeface="Symbol" pitchFamily="18" charset="2"/>
              </a:rPr>
              <a:t>s + </a:t>
            </a:r>
            <a:r>
              <a:rPr lang="en-US" sz="1800" dirty="0">
                <a:solidFill>
                  <a:prstClr val="black"/>
                </a:solidFill>
                <a:latin typeface="Calibri" pitchFamily="34" charset="0"/>
              </a:rPr>
              <a:t>1 </a:t>
            </a:r>
            <a:r>
              <a:rPr lang="en-US" sz="1800" dirty="0">
                <a:solidFill>
                  <a:prstClr val="black"/>
                </a:solidFill>
                <a:latin typeface="Symbol" pitchFamily="18" charset="2"/>
              </a:rPr>
              <a:t>p </a:t>
            </a:r>
            <a:r>
              <a:rPr lang="en-US" sz="1800" dirty="0">
                <a:solidFill>
                  <a:prstClr val="black"/>
                </a:solidFill>
                <a:latin typeface="Calibri" pitchFamily="34" charset="0"/>
              </a:rPr>
              <a:t>(SP</a:t>
            </a:r>
            <a:r>
              <a:rPr lang="en-US" sz="1800" baseline="-25000" dirty="0">
                <a:solidFill>
                  <a:prstClr val="black"/>
                </a:solidFill>
                <a:latin typeface="Calibri" pitchFamily="34" charset="0"/>
              </a:rPr>
              <a:t>2</a:t>
            </a:r>
            <a:r>
              <a:rPr lang="en-US" sz="1800" dirty="0">
                <a:solidFill>
                  <a:prstClr val="black"/>
                </a:solidFill>
                <a:latin typeface="Calibri" pitchFamily="34" charset="0"/>
              </a:rPr>
              <a:t>)</a:t>
            </a:r>
            <a:r>
              <a:rPr lang="en-US" sz="1800" dirty="0">
                <a:solidFill>
                  <a:prstClr val="black"/>
                </a:solidFill>
                <a:latin typeface="Symbol" pitchFamily="18" charset="2"/>
              </a:rPr>
              <a:t>, </a:t>
            </a:r>
            <a:r>
              <a:rPr lang="en-US" sz="1800" dirty="0">
                <a:solidFill>
                  <a:prstClr val="black"/>
                </a:solidFill>
                <a:latin typeface="Calibri" pitchFamily="34" charset="0"/>
              </a:rPr>
              <a:t>2 </a:t>
            </a:r>
            <a:r>
              <a:rPr lang="en-US" sz="1800" dirty="0">
                <a:solidFill>
                  <a:prstClr val="black"/>
                </a:solidFill>
                <a:latin typeface="Symbol" pitchFamily="18" charset="2"/>
              </a:rPr>
              <a:t>s + </a:t>
            </a:r>
            <a:r>
              <a:rPr lang="en-US" sz="1800" dirty="0">
                <a:solidFill>
                  <a:prstClr val="black"/>
                </a:solidFill>
                <a:latin typeface="Calibri" pitchFamily="34" charset="0"/>
              </a:rPr>
              <a:t>2 </a:t>
            </a:r>
            <a:r>
              <a:rPr lang="en-US" sz="1800" dirty="0">
                <a:solidFill>
                  <a:prstClr val="black"/>
                </a:solidFill>
                <a:latin typeface="Symbol" pitchFamily="18" charset="2"/>
              </a:rPr>
              <a:t>p </a:t>
            </a:r>
            <a:r>
              <a:rPr lang="en-US" sz="1800" dirty="0">
                <a:solidFill>
                  <a:prstClr val="black"/>
                </a:solidFill>
                <a:latin typeface="Calibri" pitchFamily="34" charset="0"/>
              </a:rPr>
              <a:t>(SP)</a:t>
            </a:r>
            <a:endParaRPr lang="en-US" sz="1800" dirty="0">
              <a:solidFill>
                <a:prstClr val="black"/>
              </a:solidFill>
              <a:latin typeface="Symbol" pitchFamily="18" charset="2"/>
            </a:endParaRPr>
          </a:p>
          <a:p>
            <a:pPr eaLnBrk="1" hangingPunct="1"/>
            <a:r>
              <a:rPr lang="en-US" sz="1800" dirty="0">
                <a:solidFill>
                  <a:prstClr val="black"/>
                </a:solidFill>
                <a:latin typeface="Calibri" pitchFamily="34" charset="0"/>
              </a:rPr>
              <a:t>Oxygen:	2		2 </a:t>
            </a:r>
            <a:r>
              <a:rPr lang="en-US" sz="1800" dirty="0">
                <a:solidFill>
                  <a:prstClr val="black"/>
                </a:solidFill>
                <a:latin typeface="Symbol" pitchFamily="18" charset="2"/>
              </a:rPr>
              <a:t>s </a:t>
            </a:r>
            <a:r>
              <a:rPr lang="en-US" sz="1800" dirty="0">
                <a:solidFill>
                  <a:prstClr val="black"/>
                </a:solidFill>
                <a:latin typeface="Calibri" pitchFamily="34" charset="0"/>
              </a:rPr>
              <a:t>(SP</a:t>
            </a:r>
            <a:r>
              <a:rPr lang="en-US" sz="1800" baseline="-25000" dirty="0">
                <a:solidFill>
                  <a:prstClr val="black"/>
                </a:solidFill>
                <a:latin typeface="Calibri" pitchFamily="34" charset="0"/>
              </a:rPr>
              <a:t>3</a:t>
            </a:r>
            <a:r>
              <a:rPr lang="en-US" sz="1800" dirty="0">
                <a:solidFill>
                  <a:prstClr val="black"/>
                </a:solidFill>
                <a:latin typeface="Calibri" pitchFamily="34" charset="0"/>
              </a:rPr>
              <a:t>)</a:t>
            </a:r>
            <a:r>
              <a:rPr lang="en-US" sz="1800" dirty="0">
                <a:solidFill>
                  <a:prstClr val="black"/>
                </a:solidFill>
                <a:latin typeface="Symbol" pitchFamily="18" charset="2"/>
              </a:rPr>
              <a:t>, </a:t>
            </a:r>
            <a:r>
              <a:rPr lang="en-US" sz="1800" dirty="0">
                <a:solidFill>
                  <a:prstClr val="black"/>
                </a:solidFill>
                <a:latin typeface="Calibri" pitchFamily="34" charset="0"/>
              </a:rPr>
              <a:t>1 </a:t>
            </a:r>
            <a:r>
              <a:rPr lang="en-US" sz="1800" dirty="0">
                <a:solidFill>
                  <a:prstClr val="black"/>
                </a:solidFill>
                <a:latin typeface="Symbol" pitchFamily="18" charset="2"/>
              </a:rPr>
              <a:t>s + </a:t>
            </a:r>
            <a:r>
              <a:rPr lang="en-US" sz="1800" dirty="0">
                <a:solidFill>
                  <a:prstClr val="black"/>
                </a:solidFill>
                <a:latin typeface="Calibri" pitchFamily="34" charset="0"/>
              </a:rPr>
              <a:t>1 </a:t>
            </a:r>
            <a:r>
              <a:rPr lang="en-US" sz="1800" dirty="0">
                <a:solidFill>
                  <a:prstClr val="black"/>
                </a:solidFill>
                <a:latin typeface="Symbol" pitchFamily="18" charset="2"/>
              </a:rPr>
              <a:t>p </a:t>
            </a:r>
            <a:r>
              <a:rPr lang="en-US" sz="1800" dirty="0">
                <a:solidFill>
                  <a:prstClr val="black"/>
                </a:solidFill>
                <a:latin typeface="Calibri" pitchFamily="34" charset="0"/>
              </a:rPr>
              <a:t>(SP</a:t>
            </a:r>
            <a:r>
              <a:rPr lang="en-US" sz="1800" baseline="-25000" dirty="0">
                <a:solidFill>
                  <a:prstClr val="black"/>
                </a:solidFill>
                <a:latin typeface="Calibri" pitchFamily="34" charset="0"/>
              </a:rPr>
              <a:t>2</a:t>
            </a:r>
            <a:r>
              <a:rPr lang="en-US" sz="1800" dirty="0">
                <a:solidFill>
                  <a:prstClr val="black"/>
                </a:solidFill>
                <a:latin typeface="Calibri" pitchFamily="34" charset="0"/>
              </a:rPr>
              <a:t>)</a:t>
            </a:r>
            <a:endParaRPr lang="en-US" sz="1800" dirty="0">
              <a:solidFill>
                <a:prstClr val="black"/>
              </a:solidFill>
              <a:latin typeface="Symbol" pitchFamily="18" charset="2"/>
            </a:endParaRPr>
          </a:p>
          <a:p>
            <a:pPr eaLnBrk="1" hangingPunct="1"/>
            <a:r>
              <a:rPr lang="en-US" sz="1800" dirty="0">
                <a:solidFill>
                  <a:prstClr val="black"/>
                </a:solidFill>
                <a:latin typeface="Calibri" pitchFamily="34" charset="0"/>
              </a:rPr>
              <a:t>Nitrogen:	3		3 </a:t>
            </a:r>
            <a:r>
              <a:rPr lang="en-US" sz="1800" dirty="0">
                <a:solidFill>
                  <a:prstClr val="black"/>
                </a:solidFill>
                <a:latin typeface="Symbol" pitchFamily="18" charset="2"/>
              </a:rPr>
              <a:t>s </a:t>
            </a:r>
            <a:r>
              <a:rPr lang="en-US" sz="1800" dirty="0">
                <a:solidFill>
                  <a:prstClr val="black"/>
                </a:solidFill>
                <a:latin typeface="Calibri" pitchFamily="34" charset="0"/>
              </a:rPr>
              <a:t>(SP</a:t>
            </a:r>
            <a:r>
              <a:rPr lang="en-US" sz="1800" baseline="-25000" dirty="0">
                <a:solidFill>
                  <a:prstClr val="black"/>
                </a:solidFill>
                <a:latin typeface="Calibri" pitchFamily="34" charset="0"/>
              </a:rPr>
              <a:t>3</a:t>
            </a:r>
            <a:r>
              <a:rPr lang="en-US" sz="1800" dirty="0">
                <a:solidFill>
                  <a:prstClr val="black"/>
                </a:solidFill>
                <a:latin typeface="Calibri" pitchFamily="34" charset="0"/>
              </a:rPr>
              <a:t>)</a:t>
            </a:r>
            <a:r>
              <a:rPr lang="en-US" sz="1800" dirty="0">
                <a:solidFill>
                  <a:prstClr val="black"/>
                </a:solidFill>
                <a:latin typeface="Symbol" pitchFamily="18" charset="2"/>
              </a:rPr>
              <a:t>, </a:t>
            </a:r>
            <a:r>
              <a:rPr lang="en-US" sz="1800" dirty="0">
                <a:solidFill>
                  <a:prstClr val="black"/>
                </a:solidFill>
                <a:latin typeface="Calibri" pitchFamily="34" charset="0"/>
              </a:rPr>
              <a:t>2 </a:t>
            </a:r>
            <a:r>
              <a:rPr lang="en-US" sz="1800" dirty="0">
                <a:solidFill>
                  <a:prstClr val="black"/>
                </a:solidFill>
                <a:latin typeface="Symbol" pitchFamily="18" charset="2"/>
              </a:rPr>
              <a:t>s + </a:t>
            </a:r>
            <a:r>
              <a:rPr lang="en-US" sz="1800" dirty="0">
                <a:solidFill>
                  <a:prstClr val="black"/>
                </a:solidFill>
                <a:latin typeface="Calibri" pitchFamily="34" charset="0"/>
              </a:rPr>
              <a:t>1 </a:t>
            </a:r>
            <a:r>
              <a:rPr lang="en-US" sz="1800" dirty="0">
                <a:solidFill>
                  <a:prstClr val="black"/>
                </a:solidFill>
                <a:latin typeface="Symbol" pitchFamily="18" charset="2"/>
              </a:rPr>
              <a:t>p </a:t>
            </a:r>
            <a:r>
              <a:rPr lang="en-US" sz="1800" dirty="0">
                <a:solidFill>
                  <a:prstClr val="black"/>
                </a:solidFill>
                <a:latin typeface="Calibri" pitchFamily="34" charset="0"/>
              </a:rPr>
              <a:t>(</a:t>
            </a:r>
            <a:r>
              <a:rPr lang="en-US" sz="1800" dirty="0" smtClean="0">
                <a:solidFill>
                  <a:prstClr val="black"/>
                </a:solidFill>
                <a:latin typeface="Calibri" pitchFamily="34" charset="0"/>
              </a:rPr>
              <a:t>SP</a:t>
            </a:r>
            <a:r>
              <a:rPr lang="en-US" sz="1800" baseline="-25000" dirty="0" smtClean="0">
                <a:solidFill>
                  <a:prstClr val="black"/>
                </a:solidFill>
                <a:latin typeface="Calibri" pitchFamily="34" charset="0"/>
              </a:rPr>
              <a:t>2</a:t>
            </a:r>
            <a:r>
              <a:rPr lang="en-US" sz="1800" dirty="0" smtClean="0">
                <a:solidFill>
                  <a:prstClr val="black"/>
                </a:solidFill>
                <a:latin typeface="Calibri" pitchFamily="34" charset="0"/>
              </a:rPr>
              <a:t>)</a:t>
            </a:r>
            <a:endParaRPr lang="en-US" sz="1800" dirty="0">
              <a:solidFill>
                <a:prstClr val="black"/>
              </a:solidFill>
              <a:latin typeface="Calibri" pitchFamily="34" charset="0"/>
            </a:endParaRPr>
          </a:p>
          <a:p>
            <a:pPr eaLnBrk="1" hangingPunct="1"/>
            <a:r>
              <a:rPr lang="en-US" sz="1800" dirty="0">
                <a:solidFill>
                  <a:prstClr val="black"/>
                </a:solidFill>
                <a:latin typeface="Calibri" pitchFamily="34" charset="0"/>
              </a:rPr>
              <a:t>Hydrogen:	1		3 </a:t>
            </a:r>
            <a:r>
              <a:rPr lang="en-US" sz="1800" dirty="0">
                <a:solidFill>
                  <a:prstClr val="black"/>
                </a:solidFill>
                <a:latin typeface="Symbol" pitchFamily="18" charset="2"/>
              </a:rPr>
              <a:t>s</a:t>
            </a:r>
            <a:r>
              <a:rPr lang="en-US" sz="1800" dirty="0">
                <a:solidFill>
                  <a:prstClr val="black"/>
                </a:solidFill>
                <a:latin typeface="Calibri" pitchFamily="34" charset="0"/>
              </a:rPr>
              <a:t> (S)</a:t>
            </a:r>
          </a:p>
          <a:p>
            <a:pPr eaLnBrk="1" hangingPunct="1"/>
            <a:r>
              <a:rPr lang="en-US" sz="1800" i="1" dirty="0">
                <a:solidFill>
                  <a:prstClr val="black"/>
                </a:solidFill>
                <a:latin typeface="Calibri" pitchFamily="34" charset="0"/>
              </a:rPr>
              <a:t>etc.</a:t>
            </a:r>
          </a:p>
        </p:txBody>
      </p:sp>
      <p:cxnSp>
        <p:nvCxnSpPr>
          <p:cNvPr id="17" name="Straight Arrow Connector 16"/>
          <p:cNvCxnSpPr/>
          <p:nvPr/>
        </p:nvCxnSpPr>
        <p:spPr>
          <a:xfrm flipH="1">
            <a:off x="5715000" y="26670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05" name="Rectangle 18"/>
          <p:cNvSpPr>
            <a:spLocks noChangeArrowheads="1"/>
          </p:cNvSpPr>
          <p:nvPr/>
        </p:nvSpPr>
        <p:spPr bwMode="auto">
          <a:xfrm>
            <a:off x="7086600" y="2286000"/>
            <a:ext cx="1566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A double bond</a:t>
            </a:r>
          </a:p>
          <a:p>
            <a:r>
              <a:rPr lang="en-US">
                <a:solidFill>
                  <a:prstClr val="black"/>
                </a:solidFill>
                <a:latin typeface="Calibri" pitchFamily="34" charset="0"/>
              </a:rPr>
              <a:t>(1 </a:t>
            </a:r>
            <a:r>
              <a:rPr lang="en-US">
                <a:solidFill>
                  <a:prstClr val="black"/>
                </a:solidFill>
                <a:latin typeface="Symbol" pitchFamily="18" charset="2"/>
              </a:rPr>
              <a:t>s + </a:t>
            </a:r>
            <a:r>
              <a:rPr lang="en-US">
                <a:solidFill>
                  <a:prstClr val="black"/>
                </a:solidFill>
                <a:latin typeface="Calibri" pitchFamily="34" charset="0"/>
              </a:rPr>
              <a:t>1 </a:t>
            </a:r>
            <a:r>
              <a:rPr lang="en-US">
                <a:solidFill>
                  <a:prstClr val="black"/>
                </a:solidFill>
                <a:latin typeface="Symbol" pitchFamily="18" charset="2"/>
              </a:rPr>
              <a:t>p)</a:t>
            </a:r>
            <a:endParaRPr lang="en-US">
              <a:solidFill>
                <a:prstClr val="black"/>
              </a:solidFill>
              <a:latin typeface="Calibri" pitchFamily="34" charset="0"/>
            </a:endParaRPr>
          </a:p>
        </p:txBody>
      </p:sp>
      <p:cxnSp>
        <p:nvCxnSpPr>
          <p:cNvPr id="20" name="Straight Arrow Connector 19"/>
          <p:cNvCxnSpPr/>
          <p:nvPr/>
        </p:nvCxnSpPr>
        <p:spPr>
          <a:xfrm>
            <a:off x="2286000" y="1524000"/>
            <a:ext cx="2286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07" name="Rectangle 22"/>
          <p:cNvSpPr>
            <a:spLocks noChangeArrowheads="1"/>
          </p:cNvSpPr>
          <p:nvPr/>
        </p:nvSpPr>
        <p:spPr bwMode="auto">
          <a:xfrm>
            <a:off x="762000" y="1219200"/>
            <a:ext cx="1846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prstClr val="black"/>
                </a:solidFill>
                <a:latin typeface="Calibri" pitchFamily="34" charset="0"/>
              </a:rPr>
              <a:t>Oxygen = red</a:t>
            </a:r>
          </a:p>
          <a:p>
            <a:r>
              <a:rPr lang="en-US">
                <a:solidFill>
                  <a:prstClr val="black"/>
                </a:solidFill>
                <a:latin typeface="Calibri" pitchFamily="34" charset="0"/>
              </a:rPr>
              <a:t>Nitrogen = blue</a:t>
            </a:r>
          </a:p>
          <a:p>
            <a:r>
              <a:rPr lang="en-US">
                <a:solidFill>
                  <a:prstClr val="black"/>
                </a:solidFill>
                <a:latin typeface="Calibri" pitchFamily="34" charset="0"/>
              </a:rPr>
              <a:t>Carbon = black</a:t>
            </a:r>
          </a:p>
          <a:p>
            <a:r>
              <a:rPr lang="en-US">
                <a:solidFill>
                  <a:prstClr val="black"/>
                </a:solidFill>
                <a:latin typeface="Calibri" pitchFamily="34" charset="0"/>
              </a:rPr>
              <a:t>Hydrogen = white</a:t>
            </a:r>
          </a:p>
        </p:txBody>
      </p:sp>
    </p:spTree>
    <p:extLst>
      <p:ext uri="{BB962C8B-B14F-4D97-AF65-F5344CB8AC3E}">
        <p14:creationId xmlns:p14="http://schemas.microsoft.com/office/powerpoint/2010/main" val="321018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dirty="0" smtClean="0"/>
              <a:t>What is the hybridization state of the atoms in these molecules?</a:t>
            </a:r>
            <a:endParaRPr lang="en-US" dirty="0"/>
          </a:p>
        </p:txBody>
      </p:sp>
      <p:sp>
        <p:nvSpPr>
          <p:cNvPr id="2" name="AutoShape 2" descr="data:image/jpeg;base64,/9j/4AAQSkZJRgABAQAAAQABAAD/2wCEAAkGBggGERUIBwgVFBUVFBgRGRgVFxkeGRcWGR0YFxgZHhUgHSYeIyUjGhQSIy8gIycqMTAsGCAxNTwqNSYyMCkBCQoKBQUFDQUFDSkYEhgpKSkpKSkpKSkpKSkpKSkpKSkpKSkpKSkpKSkpKSkpKSkpKSkpKSkpKSkpKSkpKSkpKf/AABEIAIsBawMBIgACEQEDEQH/xAAcAAEAAgMBAQEAAAAAAAAAAAAABgcEBQgDAgH/xABGEAABAgQFAQYCBAkKBwAAAAABAAIDBAURBgcSITFBExQiUWFxMoEIFTRyNUJzdIKRssHCFyMkM2KTlKGx0xhSU1RV0vH/xAAUAQEAAAAAAAAAAAAAAAAAAAAA/8QAFBEBAAAAAAAAAAAAAAAAAAAAAP/aAAwDAQACEQMRAD8AvFERAREQEREBERAREQEREBERAREQEREBERAREQEREBERAREQEREBERAREQEREBERAREQEREBERAREQEREBERAREQEREBERAREQEREBERAREQEREBFqcRYppGFIfe6zOtht6A/E4+TWDcn2VST2ZeLcyojqZgOnugwuHRnbPANuYnws54bd3UFBY2Mcy6BgkaKhNaotriDD3effo0eriPS6rJ2Kczswr1LDkk6Xgw/GwMc0ayCNtT7dpsXbWDfnZSnBmRtMo5FQxHE73MfGdRJhB55Nju/nl3vYKzmtawBrG2A2AHACCpcL56Q4cQ0nHEmZWM06S8Ndovt8TN3N5vfcW32VrS0zBnGiPKxWva4XDmkEEeYI2WnxTgmiYyh9hWJMONrNeNojPuv5+RuFVE1grHGVL3TuD5szUt8ToRFz1J1Qdr/ehkH2QXoirvBOdVDxSRJz/9Fj7DTEI0OPFmxP3OsfK6sRAREQEREBERAREQEREBERAREQEREBERAREQEREBERAREQEREBERAREQEREBF+Oc1g1ONgN7lVljHPOk0Z3cMPQu+RydHgv2YcdgNQBLzcjZv6wgsWoVKTpMMzdRmmQobdy57gAPmf8ARVLiXO2bq0Q0XL2nvjRXXaI2m9uBqZD8hf4n2A8iFhU/LXF+ZEQVLHtRfBhX1Ngi2q2+whjws2Nrm7vPzVtYdwrSMKQ+60aRbDHUj4nW6uedz80FZYeyRm6zE+t8w6g6PEdv2TXnjmzogtbn4WWA81bchT5WlwxKyEu2GxosGsAAHyCyEQEREBERBC8a5T0DGl40aD2Mc8RoYsSf7TeHcdd/UKu2TuPsmiIU5D75It2BFy1rRe1nW1QyBbZ129B6XwvxzWvGl7bg7WKCLYOzKoGNmgU+a0RbbwYlhEHnYX8Q9W3+SlSrDGORlLq5E9hqKJKO06hoH82SOLNBGg3t4m+u3UR+nZl4ty5iNpmPqc6LCvpbHFtVt9w8eF+1tjZ3nvsgu9FqsO4ppGKofe6NOtiN6gfE0+TmHcH3UNzuxZWMIysCZoc52Tnx9DjpY67dLjazmkcgILHRcxSmZ2Z9Qb20lNR4jb21MlYbhcci4hWXsMwc127kzP8Ag2f7KDpdFzpIZ/YrpD+yrcjDigctcww3/r4HX8VXfhDF9NxrLipUt5tfS5rvihv5LXD5jcbFBvEREBERAREQEREBERAREQEREBERAREQERRDGmaVAwUDDm4/aRukGEQX/pb2aPf5XQS4kN3JVa40zwpFBLpGht73MX0ANv2bXHi7x8XPDb77XB4iRZj/ADn+P+hSJPB1APb/AJOi7H0bfyIVl4MywoGCR2klL641rGNEsX/Lo0e3zug1GWLsdT8WLVsWkMhRmN0QTcOYRcgth/ighxvq8RsL8KxEWjxTjSi4Oh94rE4Gm12sG8R/3Wc/PhBvFDMa5rUDBV4MeN2sfpBh7uH3ncN+e/kCq/msbY3zVeZLB0m6VluHRSbHqDqjb26eGGCf3S7BGSdCwtpmp8d5jix1PHgYefDD/e659kENhymPs5bRJx/c5F24AuA9hvbw31RDa25s3qPJWZgzLOgYJaDIS+uLveNEAMQ35ANrNHoPnflSvhEBERAREQEREBERAREQFjVCnSlVhulKhLMiMcLFr2gg/IrJRBHMJ4BouC3RotGglpjuDjqN9IHDGnkNuSbG/PoLQT6SX2KW/Of4HK3lUP0kvsUt+c/wOQbbID8EN/Lxf3KyFz7lhnDQ8FSApVSlJhzxEe+8NsMts61t3RGnp5KW/wDEdhX/AMfOf3cL/eQS3MXCkhimRjQZqC3W2G6JDeQNTHtGoEHmxtYjqFTf0dKjMQahFkWvPZxJdz3N6amOZpd8g5w/SWdjvPcYjl3UfDUhFZ238258TTr0mw0tY0u3duL367b7iY5MZaR8Gw31OrtAmIzQzSCD2cPZ2kkdS4AmxI8LUFlRo0OXaYsZ4DWguJPAA3JPyWupmKaJWtQplVgxdA1O7N7XaR5mx24K9MQ/ZJj8hF/YcuTMIurFRc/DdEIDp3RCde48LCX/ABDhtg4u2OwQdJfywYJ7Xuf18zVfTfTE0X/K6dFvW9lLYEeFNNEaXiBzXC4c03BHmCqVi/RqhdiBCrx7a25MMdmT5WvqHvcq5abIQaVBhyMq2zIbGw2j0aLD/RBkoiICIiAiIgIiICIiAiLEqdVkaLDM5U5pkKG3lzyAP/vogy1pcS4xouEWdvWZ5sO4Ja293vtzpYNz0343CrOvZ1VLEcU0XLqnOiPI/rnN39XNhkWAFx4n9Tx55GF8j4k3EFXx9PumYx37PWS0b3AdEO7vuiw9wg1c7j3GmaLjIYKkXy0DdroxNjY7eKLazfZl3eqlWDMkaNh8tnqy7vcwDr1Pvoa49Qy/i55dfffY8WFJyUtTmNlpKA2Gxos1rAA0D0A2X3Fiw4AMSM8NaBckmwA9Sg+gA3YBYlWrEhQoZnKpNshMHLnkAew8z6BVri3PWTl3fVuDpYzkcksDg13Zgi/wtA1ROPxdjzcrVUnKXEeN4oq2YlSe0X1CA1wJA8tiWQwQOG7+dig+65nJWsVRDSMuaY95OxjFtz13DT4WDb4nnz2CzsMZHCK81THM86ajPIcYep2i/PiffU63kLC3mrJomHqXhuH3SjyLITOSGixceLuPJOw3K2KDylpaDJtECVgtYxosGtAAA8gBsvVaSUxnQ5+bNClKg18drDELW3IABAI1/Dff4b3st2gIiICIiAiIgIiICIiAiIgIiICqH6SX2KW/Of4HK3lUP0kvsUt+c/wOQafKbKzDeLqeKlVpd7ohivZdsRzRZtrbD3Uy/kFwX/2kX+9evPID8EN/Lxf3KyEFPYl+jtSpiG6Jh2bfCiAXayIdTHHyJtqF/Pf2UTyizDqeGpxmG6zFcYL4nd9L7kwIt9DQOoGrwlvA52sV0XEiMhAxIjgABck8ADkkrkyLHbiqu9tS2bRp4FlgfhMQeO1rjYajfje6DqXEP2SY/IRf2HLnr6PUrDj1V0WIwHs5aI5p/wCVxLGXH6Lnj5roXEP2SY/IRf2HKgfo5/hKL+au/bhoOjkREBERAREQEREBERAXzEiMhAviOAAFySbADzuohj/M6l4BDYc1DfEjPbqZDaLXHGovOwF/K59FXbKHjzOI9rWopk5IuuIeki4BuLQ/if08TiB1HkgkWMs9KdTHfV2F4Pe5gnQ0gEwg87AC27zcjZvtdaWm5V4nx/EFUzCqT2M5bBYRqAJ4DbFjBa3mT14VkYPy8oWCW6aXK3iEWdFfvEd8+APRoAUlQa2g4bpeGIQk6PJNhN66Ru48Xc7kn1JWyUbxbmDQcFtJqk4O0tqEJhBiu5t4L7AkHc2Cq2LX8eZwOMvQoBk5PgvJIDgTbeLa7ja/hZtvv0QTnHGcVBwfeWhP7xHFx2cMizTbbW/gdNhc+ig0LDeO84C2axBMd0kybiGA4am3uCIXLuBZzz6j1neCcnqBg/TMvh94mAP62INgeuiHw333Pqp2gjmEcAULBTNFJlBrIs6K+xiO93W2HoLBSNauv4mpOF4fe6zPMhN6aj4nHmzW8uPoAqlqWaOKswon1Zl9Tnw4d7OjOA1Abbl27GCx9XHogsfGOYtCwS29TmbxCPDCZvEd8uAPV1gqwdV8e5xkwqTD7nIk2L7kamg2N3/E88+FoDeh81JMGZF02lEVDE8XvcwTrIJJhh53J33ebnl36laDGNhgMhtAAFgBwB5WQQvA2U1CwQRMwmmNH/6sS127WIY0CzRufM7nfopsiICIiAiIgIiICIiAiIgIiICIiAqo+kPIzU/Jy7JOWfEImCSGNLiBodvYBWuiDlrDWLseYTgCnUmRithhxfYy7ibu53t6La/ypZmnbukT/Cu/9V0giDmOoTOaOOR3GYlZssduWdmYUMjyLiGg+xJVkZT5PPwg/wCua3Ea6Y0lrGNsWQwbXdqtu6wI22AJ56WoiDAr7S+VmGtFyYEQADknS7oqK+j9Sp+QqMR85IxYYMs4AvY5ovrh7XIsuhEQEREBERAREQEREBERBgT9CplUiQ5ufkYcR8Ekw3PaCWF1r2v7D9Sz0UGzOxlXcLtgyuHaT20WYcYbXkFwa4b6ezG5OkE3JsACTwgk9exHS8MwjOVmdZCZ01HdxsTZreXGwOwCqSqZsYkx5FdR8vKa5rbgGObag0/jG40wwbOtck2G1jx60LJir4oeKvmNU4j3EhwgteCbbHS5w8LQbW0w/wBYPFuUqkSFDhiTpcoyEwcNY0Ae/qfUoK2whkXJSbvrLF0z3yO6zi1xJhg26km8T3dYeitOFCZBAhwmBoAsABYAegX6SG7kqtsZ54UagF0jRG97mAdFm37NrvV4Hi54bffa46BYc7Oy1OY6ZnY7YbGi7nPIDQPUlVPiXO+NPRPqjAFPdMxXbdqWkgb2u2Ha5+86wG3K1sll7jLM94qOOJ98vA2LYLdjbnwwrkM+8+7vThWxhvB9FwkzsKNINh3ADnWu99uNT+Tyf1lBWVByTqOIIorOYlSfFe4bwQ7cdQHRQbAC7vCwWudj525TKXJUaGJOmyrIUNvDWNAA6nYeZvuspEBERAREQEREBERAREQEREBERAREQEREBERAREQEREBERAREQEREBERAREQEREBERAUQxpmlQMFAw5uP2kbpBhWL/wBLezRv1+QK8szqdi+qQYUrg+bEPW8w4xuGuDCDZ3acgAix0jVuLbXWqwZkhRsPls9WXd7mAdep9+za7fcMv4ueXX3326BENOPs6Of6FIk/2gHt/wAnRdj6Nv7KysF5X0DBI7SSgdpG6xoli/2G1mj2HvdS0AN2aF+oCIiAiIgIiICIiAiIgIiICIiAiIgIiICIiAiIgIiICIiAiIgIiICIiAiIgIiICIiAiIgIiICIiAiIgIiICIiAiIgIiICIiAiIgIiICIiAiIgIiICIiAiIgIiICIiAiIgIiICIiAiI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945" y="3124200"/>
            <a:ext cx="34575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83945" y="4463415"/>
            <a:ext cx="3457575" cy="461665"/>
          </a:xfrm>
          <a:prstGeom prst="rect">
            <a:avLst/>
          </a:prstGeom>
          <a:noFill/>
        </p:spPr>
        <p:txBody>
          <a:bodyPr wrap="square" rtlCol="0">
            <a:spAutoFit/>
          </a:bodyPr>
          <a:lstStyle/>
          <a:p>
            <a:pPr algn="ctr"/>
            <a:r>
              <a:rPr lang="en-US" sz="2400" dirty="0" err="1" smtClean="0"/>
              <a:t>Propargyl</a:t>
            </a:r>
            <a:r>
              <a:rPr lang="en-US" sz="2400" dirty="0" smtClean="0"/>
              <a:t> Bromide</a:t>
            </a:r>
            <a:endParaRPr lang="en-US" sz="2400" dirty="0"/>
          </a:p>
        </p:txBody>
      </p:sp>
      <p:sp>
        <p:nvSpPr>
          <p:cNvPr id="7" name="TextBox 6"/>
          <p:cNvSpPr txBox="1"/>
          <p:nvPr/>
        </p:nvSpPr>
        <p:spPr>
          <a:xfrm>
            <a:off x="5334000" y="4476750"/>
            <a:ext cx="2590800" cy="461665"/>
          </a:xfrm>
          <a:prstGeom prst="rect">
            <a:avLst/>
          </a:prstGeom>
          <a:noFill/>
        </p:spPr>
        <p:txBody>
          <a:bodyPr wrap="square" rtlCol="0">
            <a:spAutoFit/>
          </a:bodyPr>
          <a:lstStyle/>
          <a:p>
            <a:pPr algn="ctr"/>
            <a:r>
              <a:rPr lang="en-US" sz="2400" dirty="0" smtClean="0"/>
              <a:t>Choline</a:t>
            </a:r>
            <a:endParaRPr lang="en-US" sz="2400" dirty="0"/>
          </a:p>
        </p:txBody>
      </p:sp>
      <p:pic>
        <p:nvPicPr>
          <p:cNvPr id="1029" name="Picture 5" descr="http://www.cholineinfo.org/Images/healthcare_professionals/overview/pi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2400299"/>
            <a:ext cx="28575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16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800">
                <a:solidFill>
                  <a:prstClr val="black"/>
                </a:solidFill>
                <a:latin typeface="Rockwell Extra Bold" pitchFamily="18" charset="0"/>
              </a:rPr>
              <a:t>Tinker-Toy Chemistry</a:t>
            </a:r>
          </a:p>
          <a:p>
            <a:pPr eaLnBrk="1" hangingPunct="1"/>
            <a:r>
              <a:rPr lang="en-US" sz="1800">
                <a:solidFill>
                  <a:prstClr val="black"/>
                </a:solidFill>
                <a:latin typeface="Rockwell Extra Bold" pitchFamily="18" charset="0"/>
              </a:rPr>
              <a:t>Simple rules for stable CHNOPS chemicals in water</a:t>
            </a:r>
            <a:endParaRPr lang="en-US" sz="1200">
              <a:solidFill>
                <a:prstClr val="black"/>
              </a:solidFill>
              <a:latin typeface="Rockwell Extra Bold" pitchFamily="18" charset="0"/>
            </a:endParaRPr>
          </a:p>
        </p:txBody>
      </p:sp>
      <p:sp>
        <p:nvSpPr>
          <p:cNvPr id="10" name="TextBox 9"/>
          <p:cNvSpPr txBox="1"/>
          <p:nvPr/>
        </p:nvSpPr>
        <p:spPr>
          <a:xfrm>
            <a:off x="1143000" y="1371600"/>
            <a:ext cx="6934200" cy="923925"/>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1)   Atoms can only exist in these bonding patterns</a:t>
            </a:r>
          </a:p>
          <a:p>
            <a:pPr marL="342900" indent="-342900" fontAlgn="auto">
              <a:spcBef>
                <a:spcPts val="0"/>
              </a:spcBef>
              <a:spcAft>
                <a:spcPts val="0"/>
              </a:spcAft>
              <a:buFontTx/>
              <a:buAutoNum type="arabicParenR" startAt="2"/>
              <a:defRPr/>
            </a:pPr>
            <a:r>
              <a:rPr lang="en-US" dirty="0">
                <a:solidFill>
                  <a:prstClr val="black"/>
                </a:solidFill>
                <a:latin typeface="Calibri"/>
              </a:rPr>
              <a:t>All bonds need to be satisfied</a:t>
            </a:r>
          </a:p>
          <a:p>
            <a:pPr marL="342900" indent="-342900" fontAlgn="auto">
              <a:spcBef>
                <a:spcPts val="0"/>
              </a:spcBef>
              <a:spcAft>
                <a:spcPts val="0"/>
              </a:spcAft>
              <a:buFontTx/>
              <a:buAutoNum type="arabicParenR" startAt="2"/>
              <a:defRPr/>
            </a:pPr>
            <a:r>
              <a:rPr lang="en-US" dirty="0">
                <a:solidFill>
                  <a:prstClr val="black"/>
                </a:solidFill>
                <a:latin typeface="Calibri"/>
              </a:rPr>
              <a:t>Only some atoms like to be linked to other atoms:</a:t>
            </a:r>
          </a:p>
        </p:txBody>
      </p:sp>
      <p:sp>
        <p:nvSpPr>
          <p:cNvPr id="11" name="TextBox 10"/>
          <p:cNvSpPr txBox="1"/>
          <p:nvPr/>
        </p:nvSpPr>
        <p:spPr>
          <a:xfrm>
            <a:off x="1600200" y="2514600"/>
            <a:ext cx="762000" cy="2032000"/>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C-C</a:t>
            </a:r>
          </a:p>
          <a:p>
            <a:pPr fontAlgn="auto">
              <a:spcBef>
                <a:spcPts val="0"/>
              </a:spcBef>
              <a:spcAft>
                <a:spcPts val="0"/>
              </a:spcAft>
              <a:defRPr/>
            </a:pPr>
            <a:r>
              <a:rPr lang="en-US" dirty="0">
                <a:solidFill>
                  <a:prstClr val="black"/>
                </a:solidFill>
                <a:latin typeface="Calibri"/>
              </a:rPr>
              <a:t>C-H</a:t>
            </a:r>
          </a:p>
          <a:p>
            <a:pPr fontAlgn="auto">
              <a:spcBef>
                <a:spcPts val="0"/>
              </a:spcBef>
              <a:spcAft>
                <a:spcPts val="0"/>
              </a:spcAft>
              <a:defRPr/>
            </a:pPr>
            <a:r>
              <a:rPr lang="en-US" dirty="0">
                <a:solidFill>
                  <a:prstClr val="black"/>
                </a:solidFill>
                <a:latin typeface="Calibri"/>
              </a:rPr>
              <a:t>C-N</a:t>
            </a:r>
          </a:p>
          <a:p>
            <a:pPr fontAlgn="auto">
              <a:spcBef>
                <a:spcPts val="0"/>
              </a:spcBef>
              <a:spcAft>
                <a:spcPts val="0"/>
              </a:spcAft>
              <a:defRPr/>
            </a:pPr>
            <a:r>
              <a:rPr lang="en-US" dirty="0">
                <a:solidFill>
                  <a:prstClr val="black"/>
                </a:solidFill>
                <a:latin typeface="Calibri"/>
              </a:rPr>
              <a:t>C-O</a:t>
            </a:r>
          </a:p>
          <a:p>
            <a:pPr fontAlgn="auto">
              <a:spcBef>
                <a:spcPts val="0"/>
              </a:spcBef>
              <a:spcAft>
                <a:spcPts val="0"/>
              </a:spcAft>
              <a:defRPr/>
            </a:pPr>
            <a:r>
              <a:rPr lang="en-US" i="1" dirty="0">
                <a:solidFill>
                  <a:prstClr val="white">
                    <a:lumMod val="65000"/>
                  </a:prstClr>
                </a:solidFill>
                <a:latin typeface="Calibri"/>
              </a:rPr>
              <a:t>C-P</a:t>
            </a:r>
          </a:p>
          <a:p>
            <a:pPr fontAlgn="auto">
              <a:spcBef>
                <a:spcPts val="0"/>
              </a:spcBef>
              <a:spcAft>
                <a:spcPts val="0"/>
              </a:spcAft>
              <a:defRPr/>
            </a:pPr>
            <a:r>
              <a:rPr lang="en-US" dirty="0">
                <a:solidFill>
                  <a:prstClr val="black"/>
                </a:solidFill>
                <a:latin typeface="Calibri"/>
              </a:rPr>
              <a:t>C-S</a:t>
            </a:r>
          </a:p>
          <a:p>
            <a:pPr fontAlgn="auto">
              <a:spcBef>
                <a:spcPts val="0"/>
              </a:spcBef>
              <a:spcAft>
                <a:spcPts val="0"/>
              </a:spcAft>
              <a:defRPr/>
            </a:pPr>
            <a:endParaRPr lang="en-US" dirty="0">
              <a:solidFill>
                <a:prstClr val="black"/>
              </a:solidFill>
              <a:latin typeface="Calibri"/>
            </a:endParaRPr>
          </a:p>
        </p:txBody>
      </p:sp>
      <p:sp>
        <p:nvSpPr>
          <p:cNvPr id="12" name="Rectangle 11"/>
          <p:cNvSpPr/>
          <p:nvPr/>
        </p:nvSpPr>
        <p:spPr>
          <a:xfrm>
            <a:off x="838200" y="4800600"/>
            <a:ext cx="3409950" cy="369888"/>
          </a:xfrm>
          <a:prstGeom prst="rect">
            <a:avLst/>
          </a:prstGeom>
        </p:spPr>
        <p:txBody>
          <a:bodyPr wrap="none">
            <a:spAutoFit/>
          </a:bodyPr>
          <a:lstStyle/>
          <a:p>
            <a:pPr fontAlgn="auto">
              <a:spcBef>
                <a:spcPts val="0"/>
              </a:spcBef>
              <a:spcAft>
                <a:spcPts val="0"/>
              </a:spcAft>
              <a:buFont typeface="Arial" charset="0"/>
              <a:buChar char="•"/>
              <a:defRPr/>
            </a:pPr>
            <a:r>
              <a:rPr lang="en-US" i="1" dirty="0">
                <a:solidFill>
                  <a:prstClr val="white">
                    <a:lumMod val="65000"/>
                  </a:prstClr>
                </a:solidFill>
                <a:latin typeface="Calibri"/>
              </a:rPr>
              <a:t>rare, but stable in some contexts</a:t>
            </a:r>
          </a:p>
        </p:txBody>
      </p:sp>
      <p:sp>
        <p:nvSpPr>
          <p:cNvPr id="52229" name="TextBox 13"/>
          <p:cNvSpPr txBox="1">
            <a:spLocks noChangeArrowheads="1"/>
          </p:cNvSpPr>
          <p:nvPr/>
        </p:nvSpPr>
        <p:spPr bwMode="auto">
          <a:xfrm>
            <a:off x="2378075" y="2514600"/>
            <a:ext cx="76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prstClr val="black"/>
                </a:solidFill>
                <a:latin typeface="Calibri" pitchFamily="34" charset="0"/>
              </a:rPr>
              <a:t>H-C</a:t>
            </a:r>
          </a:p>
          <a:p>
            <a:pPr eaLnBrk="1" hangingPunct="1"/>
            <a:r>
              <a:rPr lang="en-US" sz="1800">
                <a:solidFill>
                  <a:prstClr val="black"/>
                </a:solidFill>
                <a:latin typeface="Calibri" pitchFamily="34" charset="0"/>
              </a:rPr>
              <a:t>H-H</a:t>
            </a:r>
          </a:p>
          <a:p>
            <a:pPr eaLnBrk="1" hangingPunct="1"/>
            <a:r>
              <a:rPr lang="en-US" sz="1800">
                <a:solidFill>
                  <a:prstClr val="black"/>
                </a:solidFill>
                <a:latin typeface="Calibri" pitchFamily="34" charset="0"/>
              </a:rPr>
              <a:t>H-N</a:t>
            </a:r>
          </a:p>
          <a:p>
            <a:pPr eaLnBrk="1" hangingPunct="1"/>
            <a:r>
              <a:rPr lang="en-US" sz="1800">
                <a:solidFill>
                  <a:prstClr val="black"/>
                </a:solidFill>
                <a:latin typeface="Calibri" pitchFamily="34" charset="0"/>
              </a:rPr>
              <a:t>H-O</a:t>
            </a:r>
          </a:p>
          <a:p>
            <a:pPr eaLnBrk="1" hangingPunct="1"/>
            <a:r>
              <a:rPr lang="en-US" sz="1800">
                <a:solidFill>
                  <a:prstClr val="black"/>
                </a:solidFill>
                <a:latin typeface="Calibri" pitchFamily="34" charset="0"/>
              </a:rPr>
              <a:t>H-S</a:t>
            </a:r>
          </a:p>
        </p:txBody>
      </p:sp>
      <p:sp>
        <p:nvSpPr>
          <p:cNvPr id="15" name="TextBox 14"/>
          <p:cNvSpPr txBox="1"/>
          <p:nvPr/>
        </p:nvSpPr>
        <p:spPr>
          <a:xfrm>
            <a:off x="3154363" y="2514600"/>
            <a:ext cx="762000" cy="1754188"/>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N-C</a:t>
            </a:r>
          </a:p>
          <a:p>
            <a:pPr fontAlgn="auto">
              <a:spcBef>
                <a:spcPts val="0"/>
              </a:spcBef>
              <a:spcAft>
                <a:spcPts val="0"/>
              </a:spcAft>
              <a:defRPr/>
            </a:pPr>
            <a:r>
              <a:rPr lang="en-US" dirty="0">
                <a:solidFill>
                  <a:prstClr val="black"/>
                </a:solidFill>
                <a:latin typeface="Calibri"/>
              </a:rPr>
              <a:t>N-H</a:t>
            </a:r>
          </a:p>
          <a:p>
            <a:pPr fontAlgn="auto">
              <a:spcBef>
                <a:spcPts val="0"/>
              </a:spcBef>
              <a:spcAft>
                <a:spcPts val="0"/>
              </a:spcAft>
              <a:defRPr/>
            </a:pPr>
            <a:r>
              <a:rPr lang="en-US" i="1" dirty="0">
                <a:solidFill>
                  <a:prstClr val="white">
                    <a:lumMod val="65000"/>
                  </a:prstClr>
                </a:solidFill>
                <a:latin typeface="Calibri"/>
              </a:rPr>
              <a:t>N-N</a:t>
            </a:r>
          </a:p>
          <a:p>
            <a:pPr fontAlgn="auto">
              <a:spcBef>
                <a:spcPts val="0"/>
              </a:spcBef>
              <a:spcAft>
                <a:spcPts val="0"/>
              </a:spcAft>
              <a:defRPr/>
            </a:pPr>
            <a:r>
              <a:rPr lang="en-US" i="1" dirty="0">
                <a:solidFill>
                  <a:prstClr val="white">
                    <a:lumMod val="65000"/>
                  </a:prstClr>
                </a:solidFill>
                <a:latin typeface="Calibri"/>
              </a:rPr>
              <a:t>N-O</a:t>
            </a:r>
          </a:p>
          <a:p>
            <a:pPr fontAlgn="auto">
              <a:spcBef>
                <a:spcPts val="0"/>
              </a:spcBef>
              <a:spcAft>
                <a:spcPts val="0"/>
              </a:spcAft>
              <a:defRPr/>
            </a:pPr>
            <a:r>
              <a:rPr lang="en-US" i="1" dirty="0">
                <a:solidFill>
                  <a:prstClr val="white">
                    <a:lumMod val="65000"/>
                  </a:prstClr>
                </a:solidFill>
                <a:latin typeface="Calibri"/>
              </a:rPr>
              <a:t>N-P</a:t>
            </a:r>
          </a:p>
          <a:p>
            <a:pPr fontAlgn="auto">
              <a:spcBef>
                <a:spcPts val="0"/>
              </a:spcBef>
              <a:spcAft>
                <a:spcPts val="0"/>
              </a:spcAft>
              <a:defRPr/>
            </a:pPr>
            <a:r>
              <a:rPr lang="en-US" i="1" dirty="0">
                <a:solidFill>
                  <a:prstClr val="white">
                    <a:lumMod val="65000"/>
                  </a:prstClr>
                </a:solidFill>
                <a:latin typeface="Calibri"/>
              </a:rPr>
              <a:t>N-S</a:t>
            </a:r>
          </a:p>
        </p:txBody>
      </p:sp>
      <p:sp>
        <p:nvSpPr>
          <p:cNvPr id="52231" name="TextBox 15"/>
          <p:cNvSpPr txBox="1">
            <a:spLocks noChangeArrowheads="1"/>
          </p:cNvSpPr>
          <p:nvPr/>
        </p:nvSpPr>
        <p:spPr bwMode="auto">
          <a:xfrm>
            <a:off x="3932238" y="2514600"/>
            <a:ext cx="76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solidFill>
                  <a:prstClr val="black"/>
                </a:solidFill>
                <a:latin typeface="Calibri" pitchFamily="34" charset="0"/>
              </a:rPr>
              <a:t>O-C</a:t>
            </a:r>
          </a:p>
          <a:p>
            <a:pPr eaLnBrk="1" hangingPunct="1"/>
            <a:r>
              <a:rPr lang="en-US" sz="1800">
                <a:solidFill>
                  <a:prstClr val="black"/>
                </a:solidFill>
                <a:latin typeface="Calibri" pitchFamily="34" charset="0"/>
              </a:rPr>
              <a:t>O-H</a:t>
            </a:r>
          </a:p>
          <a:p>
            <a:pPr eaLnBrk="1" hangingPunct="1"/>
            <a:r>
              <a:rPr lang="en-US" sz="1800">
                <a:solidFill>
                  <a:prstClr val="black"/>
                </a:solidFill>
                <a:latin typeface="Calibri" pitchFamily="34" charset="0"/>
              </a:rPr>
              <a:t>O-N</a:t>
            </a:r>
          </a:p>
          <a:p>
            <a:pPr eaLnBrk="1" hangingPunct="1"/>
            <a:r>
              <a:rPr lang="en-US" sz="1800">
                <a:solidFill>
                  <a:prstClr val="black"/>
                </a:solidFill>
                <a:latin typeface="Calibri" pitchFamily="34" charset="0"/>
              </a:rPr>
              <a:t>O-O</a:t>
            </a:r>
          </a:p>
          <a:p>
            <a:pPr eaLnBrk="1" hangingPunct="1"/>
            <a:r>
              <a:rPr lang="en-US" sz="1800">
                <a:solidFill>
                  <a:prstClr val="black"/>
                </a:solidFill>
                <a:latin typeface="Calibri" pitchFamily="34" charset="0"/>
              </a:rPr>
              <a:t>O-P</a:t>
            </a:r>
          </a:p>
        </p:txBody>
      </p:sp>
      <p:sp>
        <p:nvSpPr>
          <p:cNvPr id="18" name="TextBox 17"/>
          <p:cNvSpPr txBox="1"/>
          <p:nvPr/>
        </p:nvSpPr>
        <p:spPr>
          <a:xfrm>
            <a:off x="4708525" y="2514600"/>
            <a:ext cx="762000" cy="1477963"/>
          </a:xfrm>
          <a:prstGeom prst="rect">
            <a:avLst/>
          </a:prstGeom>
          <a:noFill/>
        </p:spPr>
        <p:txBody>
          <a:bodyPr>
            <a:spAutoFit/>
          </a:bodyPr>
          <a:lstStyle/>
          <a:p>
            <a:pPr fontAlgn="auto">
              <a:spcBef>
                <a:spcPts val="0"/>
              </a:spcBef>
              <a:spcAft>
                <a:spcPts val="0"/>
              </a:spcAft>
              <a:defRPr/>
            </a:pPr>
            <a:r>
              <a:rPr lang="en-US" i="1" dirty="0">
                <a:solidFill>
                  <a:prstClr val="white">
                    <a:lumMod val="65000"/>
                  </a:prstClr>
                </a:solidFill>
                <a:latin typeface="Calibri"/>
              </a:rPr>
              <a:t>P-C</a:t>
            </a:r>
          </a:p>
          <a:p>
            <a:pPr fontAlgn="auto">
              <a:spcBef>
                <a:spcPts val="0"/>
              </a:spcBef>
              <a:spcAft>
                <a:spcPts val="0"/>
              </a:spcAft>
              <a:defRPr/>
            </a:pPr>
            <a:r>
              <a:rPr lang="en-US" i="1" dirty="0">
                <a:solidFill>
                  <a:prstClr val="white">
                    <a:lumMod val="65000"/>
                  </a:prstClr>
                </a:solidFill>
                <a:latin typeface="Calibri"/>
              </a:rPr>
              <a:t>P-H</a:t>
            </a:r>
          </a:p>
          <a:p>
            <a:pPr fontAlgn="auto">
              <a:spcBef>
                <a:spcPts val="0"/>
              </a:spcBef>
              <a:spcAft>
                <a:spcPts val="0"/>
              </a:spcAft>
              <a:defRPr/>
            </a:pPr>
            <a:r>
              <a:rPr lang="en-US" i="1" dirty="0">
                <a:solidFill>
                  <a:prstClr val="white">
                    <a:lumMod val="65000"/>
                  </a:prstClr>
                </a:solidFill>
                <a:latin typeface="Calibri"/>
              </a:rPr>
              <a:t>P-N</a:t>
            </a:r>
          </a:p>
          <a:p>
            <a:pPr fontAlgn="auto">
              <a:spcBef>
                <a:spcPts val="0"/>
              </a:spcBef>
              <a:spcAft>
                <a:spcPts val="0"/>
              </a:spcAft>
              <a:defRPr/>
            </a:pPr>
            <a:r>
              <a:rPr lang="en-US" dirty="0">
                <a:solidFill>
                  <a:prstClr val="black"/>
                </a:solidFill>
                <a:latin typeface="Calibri"/>
              </a:rPr>
              <a:t>P-O</a:t>
            </a:r>
          </a:p>
          <a:p>
            <a:pPr fontAlgn="auto">
              <a:spcBef>
                <a:spcPts val="0"/>
              </a:spcBef>
              <a:spcAft>
                <a:spcPts val="0"/>
              </a:spcAft>
              <a:defRPr/>
            </a:pPr>
            <a:r>
              <a:rPr lang="en-US" i="1" dirty="0">
                <a:solidFill>
                  <a:prstClr val="white">
                    <a:lumMod val="65000"/>
                  </a:prstClr>
                </a:solidFill>
                <a:latin typeface="Calibri"/>
              </a:rPr>
              <a:t>P-S</a:t>
            </a:r>
          </a:p>
        </p:txBody>
      </p:sp>
      <p:sp>
        <p:nvSpPr>
          <p:cNvPr id="21" name="TextBox 20"/>
          <p:cNvSpPr txBox="1"/>
          <p:nvPr/>
        </p:nvSpPr>
        <p:spPr>
          <a:xfrm>
            <a:off x="5486400" y="2514600"/>
            <a:ext cx="762000" cy="1477963"/>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S-C</a:t>
            </a:r>
          </a:p>
          <a:p>
            <a:pPr fontAlgn="auto">
              <a:spcBef>
                <a:spcPts val="0"/>
              </a:spcBef>
              <a:spcAft>
                <a:spcPts val="0"/>
              </a:spcAft>
              <a:defRPr/>
            </a:pPr>
            <a:r>
              <a:rPr lang="en-US" dirty="0">
                <a:solidFill>
                  <a:prstClr val="black"/>
                </a:solidFill>
                <a:latin typeface="Calibri"/>
              </a:rPr>
              <a:t>S-H</a:t>
            </a:r>
          </a:p>
          <a:p>
            <a:pPr fontAlgn="auto">
              <a:spcBef>
                <a:spcPts val="0"/>
              </a:spcBef>
              <a:spcAft>
                <a:spcPts val="0"/>
              </a:spcAft>
              <a:defRPr/>
            </a:pPr>
            <a:r>
              <a:rPr lang="en-US" i="1" dirty="0">
                <a:solidFill>
                  <a:prstClr val="white">
                    <a:lumMod val="65000"/>
                  </a:prstClr>
                </a:solidFill>
                <a:latin typeface="Calibri"/>
              </a:rPr>
              <a:t>S-N</a:t>
            </a:r>
          </a:p>
          <a:p>
            <a:pPr fontAlgn="auto">
              <a:spcBef>
                <a:spcPts val="0"/>
              </a:spcBef>
              <a:spcAft>
                <a:spcPts val="0"/>
              </a:spcAft>
              <a:defRPr/>
            </a:pPr>
            <a:r>
              <a:rPr lang="en-US" i="1" dirty="0">
                <a:solidFill>
                  <a:prstClr val="white">
                    <a:lumMod val="65000"/>
                  </a:prstClr>
                </a:solidFill>
                <a:latin typeface="Calibri"/>
              </a:rPr>
              <a:t>S-O</a:t>
            </a:r>
          </a:p>
          <a:p>
            <a:pPr fontAlgn="auto">
              <a:spcBef>
                <a:spcPts val="0"/>
              </a:spcBef>
              <a:spcAft>
                <a:spcPts val="0"/>
              </a:spcAft>
              <a:defRPr/>
            </a:pPr>
            <a:r>
              <a:rPr lang="en-US" i="1" dirty="0">
                <a:solidFill>
                  <a:prstClr val="white">
                    <a:lumMod val="65000"/>
                  </a:prstClr>
                </a:solidFill>
                <a:latin typeface="Calibri"/>
              </a:rPr>
              <a:t>S-P</a:t>
            </a:r>
          </a:p>
        </p:txBody>
      </p:sp>
    </p:spTree>
    <p:extLst>
      <p:ext uri="{BB962C8B-B14F-4D97-AF65-F5344CB8AC3E}">
        <p14:creationId xmlns:p14="http://schemas.microsoft.com/office/powerpoint/2010/main" val="89230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Which of these molecules doesn’t work?</a:t>
            </a:r>
          </a:p>
          <a:p>
            <a:endParaRPr lang="en-US" dirty="0"/>
          </a:p>
          <a:p>
            <a:endParaRPr lang="en-US" dirty="0" smtClean="0"/>
          </a:p>
          <a:p>
            <a:endParaRPr lang="en-US" dirty="0" smtClean="0"/>
          </a:p>
          <a:p>
            <a:endParaRPr lang="en-US" dirty="0"/>
          </a:p>
          <a:p>
            <a:endParaRPr lang="en-US" dirty="0"/>
          </a:p>
          <a:p>
            <a:r>
              <a:rPr lang="en-US" dirty="0" smtClean="0"/>
              <a:t>How did  you answer that question?</a:t>
            </a:r>
            <a:endParaRPr lang="en-US" dirty="0"/>
          </a:p>
        </p:txBody>
      </p:sp>
      <p:pic>
        <p:nvPicPr>
          <p:cNvPr id="1026" name="Picture 2" descr="http://www.easynotecards.com/uploads/520/34/_6da06025_13a2d7978ef__8000_000000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95400"/>
            <a:ext cx="5105400" cy="263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839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dirty="0" smtClean="0"/>
              <a:t>Is there anything wrong with this molecule?</a:t>
            </a:r>
            <a:endParaRPr lang="en-US" dirty="0"/>
          </a:p>
        </p:txBody>
      </p:sp>
      <p:pic>
        <p:nvPicPr>
          <p:cNvPr id="3074" name="Picture 2" descr="http://upload.wikimedia.org/wikipedia/commons/thumb/1/13/Calicheamicin.png/350px-Calicheamic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2286000"/>
            <a:ext cx="723899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75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3.2|6.4|4.9|11.8"/>
</p:tagLst>
</file>

<file path=ppt/tags/tag10.xml><?xml version="1.0" encoding="utf-8"?>
<p:tagLst xmlns:a="http://schemas.openxmlformats.org/drawingml/2006/main" xmlns:r="http://schemas.openxmlformats.org/officeDocument/2006/relationships" xmlns:p="http://schemas.openxmlformats.org/presentationml/2006/main">
  <p:tag name="TIMING" val="|4.6|11.2|5.2"/>
</p:tagLst>
</file>

<file path=ppt/tags/tag2.xml><?xml version="1.0" encoding="utf-8"?>
<p:tagLst xmlns:a="http://schemas.openxmlformats.org/drawingml/2006/main" xmlns:r="http://schemas.openxmlformats.org/officeDocument/2006/relationships" xmlns:p="http://schemas.openxmlformats.org/presentationml/2006/main">
  <p:tag name="TIMING" val="|27.5|26.8"/>
</p:tagLst>
</file>

<file path=ppt/tags/tag3.xml><?xml version="1.0" encoding="utf-8"?>
<p:tagLst xmlns:a="http://schemas.openxmlformats.org/drawingml/2006/main" xmlns:r="http://schemas.openxmlformats.org/officeDocument/2006/relationships" xmlns:p="http://schemas.openxmlformats.org/presentationml/2006/main">
  <p:tag name="TIMING" val="|34.7"/>
</p:tagLst>
</file>

<file path=ppt/tags/tag4.xml><?xml version="1.0" encoding="utf-8"?>
<p:tagLst xmlns:a="http://schemas.openxmlformats.org/drawingml/2006/main" xmlns:r="http://schemas.openxmlformats.org/officeDocument/2006/relationships" xmlns:p="http://schemas.openxmlformats.org/presentationml/2006/main">
  <p:tag name="TIMING" val="|8.1|4.9|7.1"/>
</p:tagLst>
</file>

<file path=ppt/tags/tag5.xml><?xml version="1.0" encoding="utf-8"?>
<p:tagLst xmlns:a="http://schemas.openxmlformats.org/drawingml/2006/main" xmlns:r="http://schemas.openxmlformats.org/officeDocument/2006/relationships" xmlns:p="http://schemas.openxmlformats.org/presentationml/2006/main">
  <p:tag name="TIMING" val="|39"/>
</p:tagLst>
</file>

<file path=ppt/tags/tag6.xml><?xml version="1.0" encoding="utf-8"?>
<p:tagLst xmlns:a="http://schemas.openxmlformats.org/drawingml/2006/main" xmlns:r="http://schemas.openxmlformats.org/officeDocument/2006/relationships" xmlns:p="http://schemas.openxmlformats.org/presentationml/2006/main">
  <p:tag name="TIMING" val="|65"/>
</p:tagLst>
</file>

<file path=ppt/tags/tag7.xml><?xml version="1.0" encoding="utf-8"?>
<p:tagLst xmlns:a="http://schemas.openxmlformats.org/drawingml/2006/main" xmlns:r="http://schemas.openxmlformats.org/officeDocument/2006/relationships" xmlns:p="http://schemas.openxmlformats.org/presentationml/2006/main">
  <p:tag name="TIMING" val="|18"/>
</p:tagLst>
</file>

<file path=ppt/tags/tag8.xml><?xml version="1.0" encoding="utf-8"?>
<p:tagLst xmlns:a="http://schemas.openxmlformats.org/drawingml/2006/main" xmlns:r="http://schemas.openxmlformats.org/officeDocument/2006/relationships" xmlns:p="http://schemas.openxmlformats.org/presentationml/2006/main">
  <p:tag name="TIMING" val="|46.4|16.9"/>
</p:tagLst>
</file>

<file path=ppt/tags/tag9.xml><?xml version="1.0" encoding="utf-8"?>
<p:tagLst xmlns:a="http://schemas.openxmlformats.org/drawingml/2006/main" xmlns:r="http://schemas.openxmlformats.org/officeDocument/2006/relationships" xmlns:p="http://schemas.openxmlformats.org/presentationml/2006/main">
  <p:tag name="TIMING" val="|4.9|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870</TotalTime>
  <Words>5877</Words>
  <Application>Microsoft Office PowerPoint</Application>
  <PresentationFormat>On-screen Show (4:3)</PresentationFormat>
  <Paragraphs>543</Paragraphs>
  <Slides>46</Slides>
  <Notes>43</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9_Office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117</cp:revision>
  <dcterms:created xsi:type="dcterms:W3CDTF">2012-08-26T21:04:12Z</dcterms:created>
  <dcterms:modified xsi:type="dcterms:W3CDTF">2013-09-19T02:07:38Z</dcterms:modified>
</cp:coreProperties>
</file>