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6.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7.xml" ContentType="application/vnd.openxmlformats-officedocument.themeOverride+xml"/>
  <Override PartName="/ppt/notesSlides/notesSlide27.xml" ContentType="application/vnd.openxmlformats-officedocument.presentationml.notesSlide+xml"/>
  <Override PartName="/ppt/theme/themeOverride8.xml" ContentType="application/vnd.openxmlformats-officedocument.themeOverride+xml"/>
  <Override PartName="/ppt/notesSlides/notesSlide28.xml" ContentType="application/vnd.openxmlformats-officedocument.presentationml.notesSlide+xml"/>
  <Override PartName="/ppt/theme/themeOverride9.xml" ContentType="application/vnd.openxmlformats-officedocument.themeOverride+xml"/>
  <Override PartName="/ppt/notesSlides/notesSlide29.xml" ContentType="application/vnd.openxmlformats-officedocument.presentationml.notesSlide+xml"/>
  <Override PartName="/ppt/theme/themeOverride10.xml" ContentType="application/vnd.openxmlformats-officedocument.themeOverride+xml"/>
  <Override PartName="/ppt/notesSlides/notesSlide30.xml" ContentType="application/vnd.openxmlformats-officedocument.presentationml.notesSlide+xml"/>
  <Override PartName="/ppt/tags/tag6.xml" ContentType="application/vnd.openxmlformats-officedocument.presentationml.tags+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heme/themeOverride11.xml" ContentType="application/vnd.openxmlformats-officedocument.themeOverride+xml"/>
  <Override PartName="/ppt/notesSlides/notesSlide40.xml" ContentType="application/vnd.openxmlformats-officedocument.presentationml.notesSlide+xml"/>
  <Override PartName="/ppt/theme/themeOverride12.xml" ContentType="application/vnd.openxmlformats-officedocument.themeOverr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3.xml" ContentType="application/vnd.openxmlformats-officedocument.presentationml.tags+xml"/>
  <Override PartName="/ppt/notesSlides/notesSlide43.xml" ContentType="application/vnd.openxmlformats-officedocument.presentationml.notesSlide+xml"/>
  <Override PartName="/ppt/tags/tag14.xml" ContentType="application/vnd.openxmlformats-officedocument.presentationml.tags+xml"/>
  <Override PartName="/ppt/notesSlides/notesSlide44.xml" ContentType="application/vnd.openxmlformats-officedocument.presentationml.notesSlide+xml"/>
  <Override PartName="/ppt/theme/themeOverride13.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heme/themeOverride14.xml" ContentType="application/vnd.openxmlformats-officedocument.themeOverride+xml"/>
  <Override PartName="/ppt/notesSlides/notesSlide55.xml" ContentType="application/vnd.openxmlformats-officedocument.presentationml.notesSlide+xml"/>
  <Override PartName="/ppt/theme/themeOverride15.xml" ContentType="application/vnd.openxmlformats-officedocument.themeOverr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64"/>
  </p:notesMasterIdLst>
  <p:sldIdLst>
    <p:sldId id="258" r:id="rId6"/>
    <p:sldId id="257" r:id="rId7"/>
    <p:sldId id="259" r:id="rId8"/>
    <p:sldId id="323" r:id="rId9"/>
    <p:sldId id="311" r:id="rId10"/>
    <p:sldId id="312" r:id="rId11"/>
    <p:sldId id="313" r:id="rId12"/>
    <p:sldId id="314" r:id="rId13"/>
    <p:sldId id="324" r:id="rId14"/>
    <p:sldId id="325" r:id="rId15"/>
    <p:sldId id="315" r:id="rId16"/>
    <p:sldId id="319" r:id="rId17"/>
    <p:sldId id="262" r:id="rId18"/>
    <p:sldId id="263" r:id="rId19"/>
    <p:sldId id="326" r:id="rId20"/>
    <p:sldId id="265" r:id="rId21"/>
    <p:sldId id="316" r:id="rId22"/>
    <p:sldId id="327" r:id="rId23"/>
    <p:sldId id="266" r:id="rId24"/>
    <p:sldId id="268" r:id="rId25"/>
    <p:sldId id="269" r:id="rId26"/>
    <p:sldId id="270" r:id="rId27"/>
    <p:sldId id="271" r:id="rId28"/>
    <p:sldId id="272" r:id="rId29"/>
    <p:sldId id="273" r:id="rId30"/>
    <p:sldId id="274" r:id="rId31"/>
    <p:sldId id="275" r:id="rId32"/>
    <p:sldId id="328" r:id="rId33"/>
    <p:sldId id="330" r:id="rId34"/>
    <p:sldId id="329" r:id="rId35"/>
    <p:sldId id="276" r:id="rId36"/>
    <p:sldId id="277" r:id="rId37"/>
    <p:sldId id="278" r:id="rId38"/>
    <p:sldId id="279" r:id="rId39"/>
    <p:sldId id="280" r:id="rId40"/>
    <p:sldId id="321" r:id="rId41"/>
    <p:sldId id="281" r:id="rId42"/>
    <p:sldId id="282" r:id="rId43"/>
    <p:sldId id="283" r:id="rId44"/>
    <p:sldId id="284" r:id="rId45"/>
    <p:sldId id="331" r:id="rId46"/>
    <p:sldId id="332" r:id="rId47"/>
    <p:sldId id="322" r:id="rId48"/>
    <p:sldId id="285" r:id="rId49"/>
    <p:sldId id="286" r:id="rId50"/>
    <p:sldId id="320" r:id="rId51"/>
    <p:sldId id="317" r:id="rId52"/>
    <p:sldId id="292" r:id="rId53"/>
    <p:sldId id="293" r:id="rId54"/>
    <p:sldId id="294" r:id="rId55"/>
    <p:sldId id="295" r:id="rId56"/>
    <p:sldId id="296" r:id="rId57"/>
    <p:sldId id="297" r:id="rId58"/>
    <p:sldId id="298" r:id="rId59"/>
    <p:sldId id="299" r:id="rId60"/>
    <p:sldId id="333" r:id="rId61"/>
    <p:sldId id="334" r:id="rId62"/>
    <p:sldId id="31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81773" autoAdjust="0"/>
  </p:normalViewPr>
  <p:slideViewPr>
    <p:cSldViewPr>
      <p:cViewPr varScale="1">
        <p:scale>
          <a:sx n="73" d="100"/>
          <a:sy n="73" d="100"/>
        </p:scale>
        <p:origin x="-1354"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464411-2316-4BF8-A9A2-EA7FD25FB7AC}" type="datetimeFigureOut">
              <a:rPr lang="en-US" smtClean="0"/>
              <a:pPr/>
              <a:t>9/6/2013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4E3FF-8E8E-423A-AF27-3CDBD7E180A7}" type="slidenum">
              <a:rPr lang="en-US" smtClean="0"/>
              <a:pPr/>
              <a:t>‹#›</a:t>
            </a:fld>
            <a:endParaRPr lang="en-US"/>
          </a:p>
        </p:txBody>
      </p:sp>
    </p:spTree>
    <p:extLst>
      <p:ext uri="{BB962C8B-B14F-4D97-AF65-F5344CB8AC3E}">
        <p14:creationId xmlns:p14="http://schemas.microsoft.com/office/powerpoint/2010/main" val="167569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linkage between organic chemistry and biological function is the catalysis and self-assembly</a:t>
            </a:r>
            <a:r>
              <a:rPr lang="en-US" baseline="0" dirty="0" smtClean="0">
                <a:ea typeface="ＭＳ Ｐゴシック" pitchFamily="34" charset="-128"/>
              </a:rPr>
              <a:t> behavior of biomolecules.  Primarily, this means the interactions of proteins with other molecules in the cell.</a:t>
            </a:r>
            <a:endParaRPr lang="en-US" dirty="0" smtClean="0">
              <a:ea typeface="ＭＳ Ｐゴシック" pitchFamily="34" charset="-128"/>
            </a:endParaRPr>
          </a:p>
        </p:txBody>
      </p:sp>
      <p:sp>
        <p:nvSpPr>
          <p:cNvPr id="15363" name="Slide Number Placeholder 3"/>
          <p:cNvSpPr>
            <a:spLocks noGrp="1"/>
          </p:cNvSpPr>
          <p:nvPr>
            <p:ph type="sldNum" sz="quarter" idx="5"/>
          </p:nvPr>
        </p:nvSpPr>
        <p:spPr bwMode="auto">
          <a:noFill/>
          <a:ln>
            <a:miter lim="800000"/>
            <a:headEnd/>
            <a:tailEnd/>
          </a:ln>
        </p:spPr>
        <p:txBody>
          <a:bodyPr/>
          <a:lstStyle/>
          <a:p>
            <a:fld id="{3B13A390-F692-4775-ACE0-7D8C4378CF2E}"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biochemistry of proteins and metabolites is a rich subject.  At the most basic level we have simple</a:t>
            </a:r>
            <a:r>
              <a:rPr lang="en-US" baseline="0" dirty="0" smtClean="0"/>
              <a:t> enzymes that have been studied for many decades and well-understood.  The rest of biochemistry is an extension of the same basic ideas observed in the enzyme system:  there are microstates of the participants that involve covalent and </a:t>
            </a:r>
            <a:r>
              <a:rPr lang="en-US" baseline="0" dirty="0" err="1" smtClean="0"/>
              <a:t>noncovalent</a:t>
            </a:r>
            <a:r>
              <a:rPr lang="en-US" baseline="0" dirty="0" smtClean="0"/>
              <a:t> transitions in structure.</a:t>
            </a:r>
          </a:p>
          <a:p>
            <a:endParaRPr lang="en-US" baseline="0" dirty="0" smtClean="0"/>
          </a:p>
          <a:p>
            <a:r>
              <a:rPr lang="en-US" baseline="0" dirty="0" smtClean="0"/>
              <a:t>As an example, Here we show the binding of lambda repressor to its operator on a DNA.  We can understand this behavior in terms of changes in </a:t>
            </a:r>
            <a:r>
              <a:rPr lang="en-US" baseline="0" dirty="0" err="1" smtClean="0"/>
              <a:t>complexation</a:t>
            </a:r>
            <a:r>
              <a:rPr lang="en-US" baseline="0" dirty="0" smtClean="0"/>
              <a:t> states of the molecules involved.  Here, there are *click* 4 recognizable states.</a:t>
            </a:r>
          </a:p>
        </p:txBody>
      </p:sp>
      <p:sp>
        <p:nvSpPr>
          <p:cNvPr id="4" name="Slide Number Placeholder 3"/>
          <p:cNvSpPr>
            <a:spLocks noGrp="1"/>
          </p:cNvSpPr>
          <p:nvPr>
            <p:ph type="sldNum" sz="quarter" idx="10"/>
          </p:nvPr>
        </p:nvSpPr>
        <p:spPr/>
        <p:txBody>
          <a:bodyPr/>
          <a:lstStyle/>
          <a:p>
            <a:fld id="{87B4E3FF-8E8E-423A-AF27-3CDBD7E180A7}" type="slidenum">
              <a:rPr lang="en-US" smtClean="0"/>
              <a:pPr/>
              <a:t>11</a:t>
            </a:fld>
            <a:endParaRPr lang="en-US"/>
          </a:p>
        </p:txBody>
      </p:sp>
    </p:spTree>
    <p:extLst>
      <p:ext uri="{BB962C8B-B14F-4D97-AF65-F5344CB8AC3E}">
        <p14:creationId xmlns:p14="http://schemas.microsoft.com/office/powerpoint/2010/main" val="54219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  Chemical reactions are spontaneous and random changes in the structure of molecules and complexes</a:t>
            </a:r>
            <a:r>
              <a:rPr lang="en-US" baseline="0" dirty="0" smtClean="0"/>
              <a:t> of molecules.  Enzymatic reactions do not introduce additional reaction mechanisms to the basic rules of chemistry, but they accelerate select reactions orders of magnitude over their spontaneous counterparts.  We can capture biochemical diagrams as a Mealy machine, which is a type of state machine, and from this describe more formally the reactions observed in biology.  Though this biochemistry will get fancier, the basic mechanisms are the same, and the formalisms for describing the space are captured by this core idea.</a:t>
            </a:r>
            <a:endParaRPr lang="en-US" dirty="0"/>
          </a:p>
        </p:txBody>
      </p:sp>
      <p:sp>
        <p:nvSpPr>
          <p:cNvPr id="4" name="Slide Number Placeholder 3"/>
          <p:cNvSpPr>
            <a:spLocks noGrp="1"/>
          </p:cNvSpPr>
          <p:nvPr>
            <p:ph type="sldNum" sz="quarter" idx="10"/>
          </p:nvPr>
        </p:nvSpPr>
        <p:spPr/>
        <p:txBody>
          <a:bodyPr/>
          <a:lstStyle/>
          <a:p>
            <a:fld id="{87B4E3FF-8E8E-423A-AF27-3CDBD7E180A7}" type="slidenum">
              <a:rPr lang="en-US" smtClean="0"/>
              <a:pPr/>
              <a:t>12</a:t>
            </a:fld>
            <a:endParaRPr lang="en-US"/>
          </a:p>
        </p:txBody>
      </p:sp>
    </p:spTree>
    <p:extLst>
      <p:ext uri="{BB962C8B-B14F-4D97-AF65-F5344CB8AC3E}">
        <p14:creationId xmlns:p14="http://schemas.microsoft.com/office/powerpoint/2010/main" val="3293336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Metabolism deals with the interaction of the biomolecules</a:t>
            </a:r>
            <a:r>
              <a:rPr lang="en-US" baseline="0" dirty="0" smtClean="0"/>
              <a:t> in a cell and chemicals from the external environment. By manipulation of these interactions, a cell can be redirected to biosynthesize chemicals of interest or break them down.</a:t>
            </a:r>
            <a:endParaRPr lang="en-US" dirty="0" smtClean="0"/>
          </a:p>
        </p:txBody>
      </p:sp>
      <p:sp>
        <p:nvSpPr>
          <p:cNvPr id="4" name="Slide Number Placeholder 3"/>
          <p:cNvSpPr>
            <a:spLocks noGrp="1"/>
          </p:cNvSpPr>
          <p:nvPr>
            <p:ph type="sldNum" sz="quarter" idx="5"/>
          </p:nvPr>
        </p:nvSpPr>
        <p:spPr/>
        <p:txBody>
          <a:bodyPr/>
          <a:lstStyle/>
          <a:p>
            <a:pPr>
              <a:defRPr/>
            </a:pPr>
            <a:fld id="{2C1F74F2-CF47-44FE-A891-8BB1C637F45C}" type="slidenum">
              <a:rPr lang="en-US">
                <a:solidFill>
                  <a:prstClr val="black"/>
                </a:solidFill>
              </a:rPr>
              <a:pPr>
                <a:defRPr/>
              </a:pPr>
              <a:t>13</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Metabolism is typically separated into two topics:  catabolism and anabolism.  In catabolism, chemicals from the environment such as glucose are deconstructed enzymatically into a set of metabolites that are the ‘primary metabolites’ of the cell.  This set of chemicals is largely conserved across all organisms and defines the chemical state of the cell.  In anabolism, new molecules are constructed from the primary metabolites.  These include natural products, biopolymers, and biotechnology targets such as biofuels.</a:t>
            </a:r>
            <a:endParaRPr lang="en-US" dirty="0" smtClean="0"/>
          </a:p>
        </p:txBody>
      </p:sp>
      <p:sp>
        <p:nvSpPr>
          <p:cNvPr id="4" name="Slide Number Placeholder 3"/>
          <p:cNvSpPr>
            <a:spLocks noGrp="1"/>
          </p:cNvSpPr>
          <p:nvPr>
            <p:ph type="sldNum" sz="quarter" idx="5"/>
          </p:nvPr>
        </p:nvSpPr>
        <p:spPr/>
        <p:txBody>
          <a:bodyPr/>
          <a:lstStyle/>
          <a:p>
            <a:pPr>
              <a:defRPr/>
            </a:pPr>
            <a:fld id="{E0E75EBF-4272-423D-9A23-433E7280EDF6}" type="slidenum">
              <a:rPr lang="en-US">
                <a:solidFill>
                  <a:prstClr val="black"/>
                </a:solidFill>
              </a:rPr>
              <a:pPr>
                <a:defRPr/>
              </a:pPr>
              <a:t>14</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Enzymes define a class of molecules that exhibit</a:t>
            </a:r>
            <a:r>
              <a:rPr lang="en-US" baseline="0" dirty="0" smtClean="0"/>
              <a:t> cyclical state diagrams and are associated with the domain of living systems.  Usually they are proteins or complexes of several proteins.  However, there are many examples of RNA-only and RNA-protein complexes, particularly for reactions that involve nucleic acid substrates.</a:t>
            </a:r>
          </a:p>
          <a:p>
            <a:r>
              <a:rPr lang="en-US" baseline="0" dirty="0" smtClean="0"/>
              <a:t>*click*</a:t>
            </a:r>
          </a:p>
          <a:p>
            <a:r>
              <a:rPr lang="en-US" baseline="0" dirty="0" smtClean="0"/>
              <a:t>There are several general characteristics of enzymes you should understand. In general, enzymatic reactions are very specific to their substrate in terms of what molecules they will bind to, where on those molecules they will perform chemistry, and the side of the molecule that they interact with.  This gives rise to strict </a:t>
            </a:r>
            <a:r>
              <a:rPr lang="en-US" baseline="0" dirty="0" err="1" smtClean="0"/>
              <a:t>stereoselectivity</a:t>
            </a:r>
            <a:r>
              <a:rPr lang="en-US" baseline="0" dirty="0" smtClean="0"/>
              <a:t> (the preference for one </a:t>
            </a:r>
            <a:r>
              <a:rPr lang="en-US" baseline="0" dirty="0" err="1" smtClean="0"/>
              <a:t>steroisomer</a:t>
            </a:r>
            <a:r>
              <a:rPr lang="en-US" baseline="0" dirty="0" smtClean="0"/>
              <a:t> over another) and </a:t>
            </a:r>
            <a:r>
              <a:rPr lang="en-US" baseline="0" dirty="0" err="1" smtClean="0"/>
              <a:t>regioselectivity</a:t>
            </a:r>
            <a:r>
              <a:rPr lang="en-US" baseline="0" dirty="0" smtClean="0"/>
              <a:t> (preference for one functional group on a molecule over another similar group).  </a:t>
            </a:r>
          </a:p>
          <a:p>
            <a:r>
              <a:rPr lang="en-US" baseline="0" dirty="0" smtClean="0"/>
              <a:t>*click*</a:t>
            </a:r>
          </a:p>
          <a:p>
            <a:r>
              <a:rPr lang="en-US" baseline="0" dirty="0" smtClean="0"/>
              <a:t>Though there is not yet a comprehensive survey of enzyme specificity to make such broad-sweeping claims, the general experience is that anabolic enzymes tend to be more specific for their substrates than the catabolic enzymes.  Often catabolic enzymes are involved in breaking down insoluble or polymeric substrates, and they have a broad specificity to deal with the many use cases they encounter in the environment.</a:t>
            </a:r>
          </a:p>
          <a:p>
            <a:r>
              <a:rPr lang="en-US" baseline="0" dirty="0" smtClean="0"/>
              <a:t>*click*</a:t>
            </a:r>
          </a:p>
          <a:p>
            <a:r>
              <a:rPr lang="en-US" baseline="0" dirty="0" smtClean="0"/>
              <a:t>The enzymes involved in </a:t>
            </a:r>
            <a:r>
              <a:rPr lang="en-US" baseline="0" dirty="0" err="1" smtClean="0"/>
              <a:t>interconversions</a:t>
            </a:r>
            <a:r>
              <a:rPr lang="en-US" baseline="0" dirty="0" smtClean="0"/>
              <a:t> between primary metabolites are a mixed bag—some are very precise and others very promiscuous.</a:t>
            </a:r>
          </a:p>
          <a:p>
            <a:r>
              <a:rPr lang="en-US" baseline="0" dirty="0" smtClean="0"/>
              <a:t>*click*</a:t>
            </a:r>
          </a:p>
          <a:p>
            <a:r>
              <a:rPr lang="en-US" baseline="0" dirty="0" smtClean="0"/>
              <a:t>For example, during amino acid biosynthesis the last step is this transamination reaction.  Though there are only 3 enzymes capable of doing this chemistry in the cell, that set of enzymes can handle all 20 natural and most unnatural alpha </a:t>
            </a:r>
            <a:r>
              <a:rPr lang="en-US" baseline="0" dirty="0" err="1" smtClean="0"/>
              <a:t>keto</a:t>
            </a:r>
            <a:r>
              <a:rPr lang="en-US" baseline="0" dirty="0" smtClean="0"/>
              <a:t>-acids.</a:t>
            </a:r>
            <a:endParaRPr lang="en-US" dirty="0" smtClean="0"/>
          </a:p>
        </p:txBody>
      </p:sp>
      <p:sp>
        <p:nvSpPr>
          <p:cNvPr id="4" name="Slide Number Placeholder 3"/>
          <p:cNvSpPr>
            <a:spLocks noGrp="1"/>
          </p:cNvSpPr>
          <p:nvPr>
            <p:ph type="sldNum" sz="quarter" idx="5"/>
          </p:nvPr>
        </p:nvSpPr>
        <p:spPr/>
        <p:txBody>
          <a:bodyPr/>
          <a:lstStyle/>
          <a:p>
            <a:pPr>
              <a:defRPr/>
            </a:pPr>
            <a:fld id="{80079492-46F0-47A4-9E2B-277ADC3B4E4C}" type="slidenum">
              <a:rPr lang="en-US">
                <a:solidFill>
                  <a:prstClr val="black"/>
                </a:solidFill>
              </a:rPr>
              <a:pPr>
                <a:defRPr/>
              </a:pPr>
              <a:t>16</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go back to our biochemical diagram of a bi-bi enzymatic reaction, we can capture this ‘promiscuity’ primarily</a:t>
            </a:r>
            <a:r>
              <a:rPr lang="en-US" baseline="0" dirty="0" smtClean="0"/>
              <a:t> in terms of loose constrains on the non-covalent reactions.  In general, the chemistry of the covalent reaction of an enzyme is specific, but there will be degeneracy in the compounds that can bind to the enzyme and participate in that reaction mechanism.  Largely, it reflects a diversity in shape preference for the enzyme, but the precise molecular transition taking place is quite exact.</a:t>
            </a:r>
            <a:endParaRPr lang="en-US" dirty="0"/>
          </a:p>
        </p:txBody>
      </p:sp>
      <p:sp>
        <p:nvSpPr>
          <p:cNvPr id="4" name="Slide Number Placeholder 3"/>
          <p:cNvSpPr>
            <a:spLocks noGrp="1"/>
          </p:cNvSpPr>
          <p:nvPr>
            <p:ph type="sldNum" sz="quarter" idx="10"/>
          </p:nvPr>
        </p:nvSpPr>
        <p:spPr/>
        <p:txBody>
          <a:bodyPr/>
          <a:lstStyle/>
          <a:p>
            <a:fld id="{87B4E3FF-8E8E-423A-AF27-3CDBD7E180A7}" type="slidenum">
              <a:rPr lang="en-US" smtClean="0"/>
              <a:pPr/>
              <a:t>17</a:t>
            </a:fld>
            <a:endParaRPr lang="en-US"/>
          </a:p>
        </p:txBody>
      </p:sp>
    </p:spTree>
    <p:extLst>
      <p:ext uri="{BB962C8B-B14F-4D97-AF65-F5344CB8AC3E}">
        <p14:creationId xmlns:p14="http://schemas.microsoft.com/office/powerpoint/2010/main" val="2791960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It has no nucleophile that could receive a sugar.</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Traditionally,</a:t>
            </a:r>
            <a:r>
              <a:rPr lang="en-US" baseline="0" dirty="0" smtClean="0"/>
              <a:t> enzymes have been exploited for biotechnology purposes in all sorts of ways.  The simplest is that of </a:t>
            </a:r>
            <a:r>
              <a:rPr lang="en-US" baseline="0" dirty="0" err="1" smtClean="0"/>
              <a:t>biocatalysis</a:t>
            </a:r>
            <a:r>
              <a:rPr lang="en-US" baseline="0" dirty="0" smtClean="0"/>
              <a:t> in which the purified enzyme is reacted with a substrate.  Such techniques have been thoroughly industrialized and approached from a chemical engineering perspective.  There are many issues with the cost of the enzymes, the methods for recycling the catalyst, and methods for dealing with the fact that many of the substrates are hydrophobic, but the enzyme only likes to work in an aqueous environment.  These issues are often addressed by compartmentalization strategies such as immobilizing the enzyme in micelles and liposomes, separation of the enzyme from the substrate chamber by membranes, or by forming large aggregates of the enzyme using polymerization chemistries.</a:t>
            </a:r>
            <a:endParaRPr lang="en-US" dirty="0" smtClean="0"/>
          </a:p>
        </p:txBody>
      </p:sp>
      <p:sp>
        <p:nvSpPr>
          <p:cNvPr id="4" name="Slide Number Placeholder 3"/>
          <p:cNvSpPr>
            <a:spLocks noGrp="1"/>
          </p:cNvSpPr>
          <p:nvPr>
            <p:ph type="sldNum" sz="quarter" idx="5"/>
          </p:nvPr>
        </p:nvSpPr>
        <p:spPr/>
        <p:txBody>
          <a:bodyPr/>
          <a:lstStyle/>
          <a:p>
            <a:pPr>
              <a:defRPr/>
            </a:pPr>
            <a:fld id="{D38666FF-0F93-4E55-ABA6-5D7C6CE1DA45}" type="slidenum">
              <a:rPr lang="en-US">
                <a:solidFill>
                  <a:prstClr val="black"/>
                </a:solidFill>
              </a:rPr>
              <a:pPr>
                <a:defRPr/>
              </a:pPr>
              <a:t>19</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a:t>
            </a:r>
            <a:r>
              <a:rPr lang="en-US" baseline="0" dirty="0" smtClean="0"/>
              <a:t> biotransformation is much like a </a:t>
            </a:r>
            <a:r>
              <a:rPr lang="en-US" baseline="0" dirty="0" err="1" smtClean="0"/>
              <a:t>biocatalysis</a:t>
            </a:r>
            <a:r>
              <a:rPr lang="en-US" baseline="0" dirty="0" smtClean="0"/>
              <a:t> in the sense that it is a chemical process that treats the enzyme-containing sample as a traditional catalyst to convert one substrate to another.  In a biotransformation, whole cells are used as the catalyst, and due to their complexity, a large number of reactions are often observed.  The cells are not growing under the conditions of the experiment and can be thought of as a limiting case of compartmentalization strategies such as those used for </a:t>
            </a:r>
            <a:r>
              <a:rPr lang="en-US" baseline="0" dirty="0" err="1" smtClean="0"/>
              <a:t>biocatalysis</a:t>
            </a:r>
            <a:r>
              <a:rPr lang="en-US" baseline="0" dirty="0" smtClean="0"/>
              <a:t>.  Often it is necessary to further compartmentalize cells as alginate beads or other means for an efficient process, but many reactions such as oxidations and lipase-style transformations can be easily performed by specific combinations of substrate and organism.  Here we show </a:t>
            </a:r>
            <a:r>
              <a:rPr lang="en-US" baseline="0" dirty="0" err="1" smtClean="0"/>
              <a:t>stereoselective</a:t>
            </a:r>
            <a:r>
              <a:rPr lang="en-US" baseline="0" dirty="0" smtClean="0"/>
              <a:t> and </a:t>
            </a:r>
            <a:r>
              <a:rPr lang="en-US" baseline="0" dirty="0" err="1" smtClean="0"/>
              <a:t>regioselective</a:t>
            </a:r>
            <a:r>
              <a:rPr lang="en-US" baseline="0" dirty="0" smtClean="0"/>
              <a:t> reductions of ketones in a substrate by biotransformation with baker’s yeast.</a:t>
            </a:r>
            <a:endParaRPr lang="en-US" dirty="0" smtClean="0"/>
          </a:p>
        </p:txBody>
      </p:sp>
      <p:sp>
        <p:nvSpPr>
          <p:cNvPr id="4" name="Slide Number Placeholder 3"/>
          <p:cNvSpPr>
            <a:spLocks noGrp="1"/>
          </p:cNvSpPr>
          <p:nvPr>
            <p:ph type="sldNum" sz="quarter" idx="5"/>
          </p:nvPr>
        </p:nvSpPr>
        <p:spPr/>
        <p:txBody>
          <a:bodyPr/>
          <a:lstStyle/>
          <a:p>
            <a:pPr>
              <a:defRPr/>
            </a:pPr>
            <a:fld id="{EF837C66-B899-429B-A1E1-047FE33738E8}" type="slidenum">
              <a:rPr lang="en-US">
                <a:solidFill>
                  <a:prstClr val="black"/>
                </a:solidFill>
              </a:rPr>
              <a:pPr>
                <a:defRPr/>
              </a:pPr>
              <a:t>20</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There are chemical rules about what transformations can occur within</a:t>
            </a:r>
            <a:r>
              <a:rPr lang="en-US" baseline="0" dirty="0" smtClean="0">
                <a:ea typeface="ＭＳ Ｐゴシック" pitchFamily="34" charset="-128"/>
              </a:rPr>
              <a:t> a cell. Every reaction has a reaction mechanism which is the sequence of distinguishable states from starting material to product.  One of these states is the highest energy point, and this state defines the rate of the reaction.  The higher that energy, the lower the rate.  For a reaction to occur in a cell, its transition state energy must be accessible under atmospheric pressure and temperature, and all the states must not react with water. In practice, this is highly constraining over what reactions get observed.</a:t>
            </a:r>
            <a:endParaRPr lang="en-US" dirty="0" smtClean="0">
              <a:ea typeface="ＭＳ Ｐゴシック" pitchFamily="34" charset="-128"/>
            </a:endParaRPr>
          </a:p>
        </p:txBody>
      </p:sp>
      <p:sp>
        <p:nvSpPr>
          <p:cNvPr id="54275" name="Slide Number Placeholder 3"/>
          <p:cNvSpPr>
            <a:spLocks noGrp="1"/>
          </p:cNvSpPr>
          <p:nvPr>
            <p:ph type="sldNum" sz="quarter" idx="5"/>
          </p:nvPr>
        </p:nvSpPr>
        <p:spPr bwMode="auto">
          <a:noFill/>
          <a:ln>
            <a:miter lim="800000"/>
            <a:headEnd/>
            <a:tailEnd/>
          </a:ln>
        </p:spPr>
        <p:txBody>
          <a:bodyPr/>
          <a:lstStyle/>
          <a:p>
            <a:fld id="{4F9FAD04-E9A6-4C04-B57A-D137DFD74FD4}"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Traditionally enzymes are classified according to EC numbers.  These 6 general </a:t>
            </a:r>
            <a:r>
              <a:rPr lang="en-US" dirty="0" err="1" smtClean="0"/>
              <a:t>catagories</a:t>
            </a:r>
            <a:r>
              <a:rPr lang="en-US" dirty="0" smtClean="0"/>
              <a:t> of reactions loosely correlate with reaction mechanisms.</a:t>
            </a:r>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638EF17-86FE-4166-9FB7-1293B92EBE7C}" type="slidenum">
              <a:rPr lang="en-US">
                <a:solidFill>
                  <a:prstClr val="black"/>
                </a:solidFill>
              </a:rPr>
              <a:pPr>
                <a:defRPr/>
              </a:pPr>
              <a:t>21</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err="1" smtClean="0"/>
              <a:t>Oxidoreductases</a:t>
            </a:r>
            <a:r>
              <a:rPr lang="en-US" baseline="0" dirty="0" smtClean="0"/>
              <a:t> catalysis the oxidation and reduction reactions.  As a class, they include NADH, FADH2, oxygen, and various other cofactors.  The class is defined by the change in oxidation state of atoms during the transformation.  Here, an alcohol is being oxidized to a ketone.  The electrons are transferred to NAD+ molecules which is reduced to NADH.</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05AAC82-5485-47D1-8837-B8A8D22479A0}" type="slidenum">
              <a:rPr lang="en-US">
                <a:solidFill>
                  <a:prstClr val="black"/>
                </a:solidFill>
              </a:rPr>
              <a:pPr>
                <a:defRPr/>
              </a:pPr>
              <a:t>22</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err="1" smtClean="0"/>
              <a:t>Transferases</a:t>
            </a:r>
            <a:r>
              <a:rPr lang="en-US" dirty="0" smtClean="0"/>
              <a:t> transfer entire</a:t>
            </a:r>
            <a:r>
              <a:rPr lang="en-US" baseline="0" dirty="0" smtClean="0"/>
              <a:t> moieties from one molecule to another.  You can think of the term ‘moiety’ as being one level up from a functional group.  They correspond to small unique carbon skeletons that are frequently observed in biomolecules as intact </a:t>
            </a:r>
            <a:r>
              <a:rPr lang="en-US" baseline="0" dirty="0" err="1" smtClean="0"/>
              <a:t>subgraphs</a:t>
            </a:r>
            <a:r>
              <a:rPr lang="en-US" baseline="0" dirty="0" smtClean="0"/>
              <a:t>.  </a:t>
            </a:r>
            <a:r>
              <a:rPr lang="en-US" baseline="0" dirty="0" err="1" smtClean="0"/>
              <a:t>Transferases</a:t>
            </a:r>
            <a:r>
              <a:rPr lang="en-US" baseline="0" dirty="0" smtClean="0"/>
              <a:t> typically transfer a methyl group, a phosphate, a sugar, or an acyl group from one chemical to another.</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A49A382-2930-45F6-B0E0-0E2BBB5701DE}" type="slidenum">
              <a:rPr lang="en-US">
                <a:solidFill>
                  <a:prstClr val="black"/>
                </a:solidFill>
              </a:rPr>
              <a:pPr>
                <a:defRPr/>
              </a:pPr>
              <a:t>23</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err="1" smtClean="0"/>
              <a:t>Hydryolases</a:t>
            </a:r>
            <a:r>
              <a:rPr lang="en-US" baseline="0" dirty="0" smtClean="0"/>
              <a:t> are (crudely) the reverse reaction of a </a:t>
            </a:r>
            <a:r>
              <a:rPr lang="en-US" baseline="0" dirty="0" err="1" smtClean="0"/>
              <a:t>transferase</a:t>
            </a:r>
            <a:r>
              <a:rPr lang="en-US" baseline="0" dirty="0" smtClean="0"/>
              <a:t>.  They cleave heteroatom-carbon bonds and thus separate carbon </a:t>
            </a:r>
            <a:r>
              <a:rPr lang="en-US" baseline="0" dirty="0" err="1" smtClean="0"/>
              <a:t>subgraphs</a:t>
            </a:r>
            <a:r>
              <a:rPr lang="en-US" baseline="0" dirty="0" smtClean="0"/>
              <a:t> within a larger molecule by reaction specifically with water.</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A6CE970-352F-4ED3-8AFE-42397F273ACC}" type="slidenum">
              <a:rPr lang="en-US">
                <a:solidFill>
                  <a:prstClr val="black"/>
                </a:solidFill>
              </a:rPr>
              <a:pPr>
                <a:defRPr/>
              </a:pPr>
              <a:t>24</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err="1" smtClean="0"/>
              <a:t>Lyases</a:t>
            </a:r>
            <a:r>
              <a:rPr lang="en-US" dirty="0" smtClean="0"/>
              <a:t> cleave bonds my means other than</a:t>
            </a:r>
            <a:r>
              <a:rPr lang="en-US" baseline="0" dirty="0" smtClean="0"/>
              <a:t> reaction with water.  They often involve the breaking of carbon-carbon bonds.  Here we show the elimination of carbon dioxide.  Note that no redox happened here, but a carbon skeleton was altered due to the reaction.</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BEFE041-79AA-4F49-813E-6EB5D5B8457C}" type="slidenum">
              <a:rPr lang="en-US">
                <a:solidFill>
                  <a:prstClr val="black"/>
                </a:solidFill>
              </a:rPr>
              <a:pPr>
                <a:defRPr/>
              </a:pPr>
              <a:t>25</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err="1" smtClean="0"/>
              <a:t>Isomerases</a:t>
            </a:r>
            <a:r>
              <a:rPr lang="en-US" dirty="0" smtClean="0"/>
              <a:t> alter a molecule in a way that does not change its molecular weight.  There</a:t>
            </a:r>
            <a:r>
              <a:rPr lang="en-US" baseline="0" dirty="0" smtClean="0"/>
              <a:t> are </a:t>
            </a:r>
            <a:r>
              <a:rPr lang="en-US" baseline="0" dirty="0" err="1" smtClean="0"/>
              <a:t>epimerases</a:t>
            </a:r>
            <a:r>
              <a:rPr lang="en-US" baseline="0" dirty="0" smtClean="0"/>
              <a:t> such as the one shown here that flips a </a:t>
            </a:r>
            <a:r>
              <a:rPr lang="en-US" baseline="0" dirty="0" err="1" smtClean="0"/>
              <a:t>stereocenter</a:t>
            </a:r>
            <a:r>
              <a:rPr lang="en-US" baseline="0" dirty="0" smtClean="0"/>
              <a:t> on the substrate.  In other situations, an atom might be moved from one carbon to another.  Mechanistically, this is the most poorly defined EC class since many different mechanisms can result in this general characteristic of the substrate and product being isomers of one another.  In this example, an NAD+-dependent redox reaction is taking place, but since the net change in oxidation state of the substrate is zero, it is classified as an </a:t>
            </a:r>
            <a:r>
              <a:rPr lang="en-US" baseline="0" dirty="0" err="1" smtClean="0"/>
              <a:t>isomerase</a:t>
            </a:r>
            <a:r>
              <a:rPr lang="en-US" baseline="0" dirty="0" smtClean="0"/>
              <a:t> instead of an </a:t>
            </a:r>
            <a:r>
              <a:rPr lang="en-US" baseline="0" dirty="0" err="1" smtClean="0"/>
              <a:t>oxidoreductase</a:t>
            </a:r>
            <a:r>
              <a:rPr lang="en-US" baseline="0" dirty="0" smtClean="0"/>
              <a:t>.</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FD482F7-4B73-4B76-AF8D-F40C1B8F15F4}" type="slidenum">
              <a:rPr lang="en-US">
                <a:solidFill>
                  <a:prstClr val="black"/>
                </a:solidFill>
              </a:rPr>
              <a:pPr>
                <a:defRPr/>
              </a:pPr>
              <a:t>26</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Ligases are very similar to </a:t>
            </a:r>
            <a:r>
              <a:rPr lang="en-US" dirty="0" err="1" smtClean="0"/>
              <a:t>transferases</a:t>
            </a:r>
            <a:r>
              <a:rPr lang="en-US" dirty="0" smtClean="0"/>
              <a:t> in the sense that they involve</a:t>
            </a:r>
            <a:r>
              <a:rPr lang="en-US" baseline="0" dirty="0" smtClean="0"/>
              <a:t> the transfer of carbon skeleton moieties from one set of molecules to another set.  They are typified by the coupling of the reaction mechanism to the hydrolysis of ATP which drives an otherwise thermodynamically unfavorable reaction towards the products.</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BA507CE-AC49-499A-860B-3B723A23726C}" type="slidenum">
              <a:rPr lang="en-US">
                <a:solidFill>
                  <a:prstClr val="black"/>
                </a:solidFill>
              </a:rPr>
              <a:pPr>
                <a:defRPr/>
              </a:pPr>
              <a:t>27</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Redox happens on the 2’ carbon, thus is it is an </a:t>
            </a:r>
            <a:r>
              <a:rPr lang="en-US" dirty="0" err="1" smtClean="0"/>
              <a:t>oxidoreductase</a:t>
            </a:r>
            <a:r>
              <a:rPr lang="en-US" dirty="0" smtClean="0"/>
              <a:t>.  The enzyme is </a:t>
            </a:r>
            <a:r>
              <a:rPr lang="en-US" dirty="0" err="1" smtClean="0"/>
              <a:t>ribonucleotide</a:t>
            </a:r>
            <a:r>
              <a:rPr lang="en-US" baseline="0" dirty="0" smtClean="0"/>
              <a:t> </a:t>
            </a:r>
            <a:r>
              <a:rPr lang="en-US" baseline="0" dirty="0" err="1" smtClean="0"/>
              <a:t>reductase</a:t>
            </a:r>
            <a:r>
              <a:rPr lang="en-US" baseline="0" dirty="0" smtClean="0"/>
              <a:t>.  The word ‘</a:t>
            </a:r>
            <a:r>
              <a:rPr lang="en-US" baseline="0" dirty="0" err="1" smtClean="0"/>
              <a:t>reductase</a:t>
            </a:r>
            <a:r>
              <a:rPr lang="en-US" baseline="0" dirty="0" smtClean="0"/>
              <a:t>’ is clearly associated with ‘redox’ chemistry.</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breaking of a </a:t>
            </a:r>
            <a:r>
              <a:rPr lang="en-US" dirty="0" err="1" smtClean="0"/>
              <a:t>heteratom</a:t>
            </a:r>
            <a:r>
              <a:rPr lang="en-US" dirty="0" smtClean="0"/>
              <a:t>-carbon bond with water, thus a hydrolase.  The enzyme is ‘lipase’</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a:t>
            </a:r>
            <a:r>
              <a:rPr lang="en-US" baseline="0" dirty="0" smtClean="0"/>
              <a:t> </a:t>
            </a:r>
            <a:r>
              <a:rPr lang="en-US" baseline="0" dirty="0" err="1" smtClean="0"/>
              <a:t>lyase</a:t>
            </a:r>
            <a:r>
              <a:rPr lang="en-US" baseline="0" dirty="0" smtClean="0"/>
              <a:t> because CO2 gets released.  Note the sloppiness of the term ‘</a:t>
            </a:r>
            <a:r>
              <a:rPr lang="en-US" baseline="0" dirty="0" err="1" smtClean="0"/>
              <a:t>lyase</a:t>
            </a:r>
            <a:r>
              <a:rPr lang="en-US" baseline="0" dirty="0" smtClean="0"/>
              <a:t>’ which conflicts with the notion of breaking a molecule apart.</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biosynthetic</a:t>
            </a:r>
            <a:r>
              <a:rPr lang="en-US" baseline="0" dirty="0" smtClean="0"/>
              <a:t> devices, primarily we are concerned with the functions of enzymes.  Enzymes have active sites that catalyze reactions.  Here we illustrate the active site of a zinc protease.  Specific residues in the protein, shown in boxes such as “his 196” are oriented in the protein in such a way that they can interact specifically with ligands.  Here, a zinc atom is held by a triplet of residues and is used as a </a:t>
            </a:r>
            <a:r>
              <a:rPr lang="en-US" baseline="0" dirty="0" err="1" smtClean="0"/>
              <a:t>lewis</a:t>
            </a:r>
            <a:r>
              <a:rPr lang="en-US" baseline="0" dirty="0" smtClean="0"/>
              <a:t> acid to activate the amide in the substrate.  Other regions of the active site include a non-polar pocket at top (in purple) showing regions of interactions that help bind and recognize the substrate. Through these interactions, an initial binding event between the substrate and the enzyme leads to an intermediate in which the substrate is precisely bound into the active site.  By its conformation and orientation relative to a catalytic zinc site, the amide hydrolysis reaction becomes accelerated relative to its spontaneous reaction.</a:t>
            </a:r>
          </a:p>
          <a:p>
            <a:r>
              <a:rPr lang="en-US" baseline="0" dirty="0" smtClean="0"/>
              <a:t>  </a:t>
            </a:r>
          </a:p>
          <a:p>
            <a:r>
              <a:rPr lang="en-US" baseline="0" dirty="0" smtClean="0"/>
              <a:t>Enzymes cannot make new chemistry happen.  In this case, the </a:t>
            </a:r>
            <a:r>
              <a:rPr lang="en-US" baseline="0" dirty="0" err="1" smtClean="0"/>
              <a:t>hyrolysis</a:t>
            </a:r>
            <a:r>
              <a:rPr lang="en-US" baseline="0" dirty="0" smtClean="0"/>
              <a:t> of an amide is itself something that happens spontaneously when you mix them with water.  However, this enzyme-free reaction is so slow that it is not easily observed.  The reaction by an enzyme is many orders of magnitude over its spontaneous counterpart.</a:t>
            </a:r>
            <a:endParaRPr lang="en-US" dirty="0"/>
          </a:p>
        </p:txBody>
      </p:sp>
      <p:sp>
        <p:nvSpPr>
          <p:cNvPr id="4" name="Slide Number Placeholder 3"/>
          <p:cNvSpPr>
            <a:spLocks noGrp="1"/>
          </p:cNvSpPr>
          <p:nvPr>
            <p:ph type="sldNum" sz="quarter" idx="10"/>
          </p:nvPr>
        </p:nvSpPr>
        <p:spPr/>
        <p:txBody>
          <a:bodyPr/>
          <a:lstStyle/>
          <a:p>
            <a:fld id="{87B4E3FF-8E8E-423A-AF27-3CDBD7E180A7}" type="slidenum">
              <a:rPr lang="en-US" smtClean="0"/>
              <a:pPr/>
              <a:t>3</a:t>
            </a:fld>
            <a:endParaRPr lang="en-US"/>
          </a:p>
        </p:txBody>
      </p:sp>
    </p:spTree>
    <p:extLst>
      <p:ext uri="{BB962C8B-B14F-4D97-AF65-F5344CB8AC3E}">
        <p14:creationId xmlns:p14="http://schemas.microsoft.com/office/powerpoint/2010/main" val="1466805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Historically, fermentation referred specifically to the process of beer and wine</a:t>
            </a:r>
            <a:r>
              <a:rPr lang="en-US" baseline="0" dirty="0" smtClean="0"/>
              <a:t> making in which a sugar-rich mixture is converted to carbon dioxide and alcohol by incubation with a yeast.  Today, we use the term more generally to refer to the condition in which a microbe is grown in a medium conducive to its growth and the carbon source of the medium is converted to desired carbon-containing products.</a:t>
            </a:r>
            <a:endParaRPr lang="en-US" dirty="0" smtClean="0"/>
          </a:p>
        </p:txBody>
      </p:sp>
      <p:sp>
        <p:nvSpPr>
          <p:cNvPr id="4" name="Slide Number Placeholder 3"/>
          <p:cNvSpPr>
            <a:spLocks noGrp="1"/>
          </p:cNvSpPr>
          <p:nvPr>
            <p:ph type="sldNum" sz="quarter" idx="5"/>
          </p:nvPr>
        </p:nvSpPr>
        <p:spPr/>
        <p:txBody>
          <a:bodyPr/>
          <a:lstStyle/>
          <a:p>
            <a:pPr>
              <a:defRPr/>
            </a:pPr>
            <a:fld id="{A4D2CD34-41B5-44E7-BA3B-BA9DB4AD1356}" type="slidenum">
              <a:rPr lang="en-US">
                <a:solidFill>
                  <a:prstClr val="black"/>
                </a:solidFill>
              </a:rPr>
              <a:pPr>
                <a:defRPr/>
              </a:pPr>
              <a:t>31</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Microbes</a:t>
            </a:r>
            <a:r>
              <a:rPr lang="en-US" baseline="0" dirty="0" smtClean="0"/>
              <a:t> can be engineered to produce all sorts of chemicals through fermentation.  When we speak of biosynthetic devices, we specifically mean a set of enzymes being introduced into an organism that augments those already present to redirect metabolism towards a particular product.  Typically, this is a two-step process in which first, the enzymes are identified that will perform the required chemistry needed to reach the product.  Then, in step 2</a:t>
            </a:r>
          </a:p>
          <a:p>
            <a:r>
              <a:rPr lang="en-US" baseline="0" dirty="0" smtClean="0"/>
              <a:t>*click*</a:t>
            </a:r>
          </a:p>
          <a:p>
            <a:r>
              <a:rPr lang="en-US" baseline="0" dirty="0" smtClean="0"/>
              <a:t>the performance of that organism is optimized to its theoretical limits.  This is often achieved by optimizing how much of each enzyme is produced in the cell, exchanging the choices from step 1 with other enzymes that do the same chemistry but perhaps express better, knocking up, down or altogether removing native enzymes to redirect flux through metabolism to the desire </a:t>
            </a:r>
            <a:r>
              <a:rPr lang="en-US" baseline="0" dirty="0" err="1" smtClean="0"/>
              <a:t>dpathway</a:t>
            </a:r>
            <a:r>
              <a:rPr lang="en-US" baseline="0" dirty="0" smtClean="0"/>
              <a:t>, and perhaps random mutagenic screens to identify unanticipated improvements to function.  </a:t>
            </a:r>
          </a:p>
          <a:p>
            <a:r>
              <a:rPr lang="en-US" baseline="0" dirty="0" smtClean="0"/>
              <a:t>*click*</a:t>
            </a:r>
          </a:p>
          <a:p>
            <a:r>
              <a:rPr lang="en-US" baseline="0" dirty="0" smtClean="0"/>
              <a:t>More recent ideas in this space include steps to re-regulate the enzymes involved through the use of stress-responsive promoters, the introduction of feedback through introduction of additional genes encoding transcription factors and special promoters, or through the inclusion of RNA elements such as </a:t>
            </a:r>
            <a:r>
              <a:rPr lang="en-US" baseline="0" dirty="0" err="1" smtClean="0"/>
              <a:t>riboswitches</a:t>
            </a:r>
            <a:r>
              <a:rPr lang="en-US" baseline="0" dirty="0" smtClean="0"/>
              <a:t>.  Modifications to the biochemistry of the device are also being explored.  This includes spatial localization of the reactions through the use of cellular compartments including protein complexes, phage shells, or </a:t>
            </a:r>
            <a:r>
              <a:rPr lang="en-US" baseline="0" dirty="0" err="1" smtClean="0"/>
              <a:t>biomolecular</a:t>
            </a:r>
            <a:r>
              <a:rPr lang="en-US" baseline="0" dirty="0" smtClean="0"/>
              <a:t> scaffolds.</a:t>
            </a:r>
            <a:endParaRPr lang="en-US" dirty="0" smtClean="0"/>
          </a:p>
        </p:txBody>
      </p:sp>
      <p:sp>
        <p:nvSpPr>
          <p:cNvPr id="4" name="Slide Number Placeholder 3"/>
          <p:cNvSpPr>
            <a:spLocks noGrp="1"/>
          </p:cNvSpPr>
          <p:nvPr>
            <p:ph type="sldNum" sz="quarter" idx="5"/>
          </p:nvPr>
        </p:nvSpPr>
        <p:spPr/>
        <p:txBody>
          <a:bodyPr/>
          <a:lstStyle/>
          <a:p>
            <a:pPr>
              <a:defRPr/>
            </a:pPr>
            <a:fld id="{25B6B6F9-8C37-47E5-8320-F61FFD417414}" type="slidenum">
              <a:rPr lang="en-US">
                <a:solidFill>
                  <a:prstClr val="black"/>
                </a:solidFill>
              </a:rPr>
              <a:pPr>
                <a:defRPr/>
              </a:pPr>
              <a:t>32</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Metabolic Engineering refers to the discipline of trying to modify an organism to overproduce a chemical of interest.</a:t>
            </a:r>
            <a:r>
              <a:rPr lang="en-US" baseline="0" dirty="0" smtClean="0"/>
              <a:t>  Historically, these chemicals were limited to those on the primary metabolic map, but in the past few decades, research has focused on grafting biosynthetic pathways from another organism into model organisms such as E. coli and yeast.  Even when the target isn’t a native metabolite, the carbon must still be shuttled from glucose in the medium to the product and thus must travel through primary metabolism.  Thus, regardless of how complex the biosynthetic pathway is, it is important to optimize flux through some commonly-observed intermediates in the cell.  Some metabolites are common choke points for the production of large classes of chemicals.</a:t>
            </a:r>
          </a:p>
          <a:p>
            <a:r>
              <a:rPr lang="en-US" baseline="0" dirty="0" smtClean="0"/>
              <a:t>*click*</a:t>
            </a:r>
          </a:p>
          <a:p>
            <a:r>
              <a:rPr lang="en-US" baseline="0" dirty="0" smtClean="0"/>
              <a:t>For example, all </a:t>
            </a:r>
            <a:r>
              <a:rPr lang="en-US" baseline="0" dirty="0" err="1" smtClean="0"/>
              <a:t>terpenoids</a:t>
            </a:r>
            <a:r>
              <a:rPr lang="en-US" baseline="0" dirty="0" smtClean="0"/>
              <a:t> come from different chain lengths of pyrophosphates such as </a:t>
            </a:r>
            <a:r>
              <a:rPr lang="en-US" baseline="0" dirty="0" err="1" smtClean="0"/>
              <a:t>farnesyl</a:t>
            </a:r>
            <a:r>
              <a:rPr lang="en-US" baseline="0" dirty="0" smtClean="0"/>
              <a:t> pyrophosphate.  This family of intermediates is present in most organisms, and these go on to produce complex natural products and other primary metabolites.  Production of this intermediate is usually the choke point defining how much product can be made.  Similarly, the </a:t>
            </a:r>
            <a:r>
              <a:rPr lang="en-US" baseline="0" dirty="0" err="1" smtClean="0"/>
              <a:t>polyketide</a:t>
            </a:r>
            <a:r>
              <a:rPr lang="en-US" baseline="0" dirty="0" smtClean="0"/>
              <a:t> class is highly dependent on </a:t>
            </a:r>
            <a:r>
              <a:rPr lang="en-US" baseline="0" dirty="0" err="1" smtClean="0"/>
              <a:t>malonyl</a:t>
            </a:r>
            <a:r>
              <a:rPr lang="en-US" baseline="0" dirty="0" smtClean="0"/>
              <a:t>-CoA, whose production is often limiting.  Acetyl-CoA is another common choke point</a:t>
            </a:r>
            <a:endParaRPr lang="en-US" dirty="0" smtClean="0"/>
          </a:p>
        </p:txBody>
      </p:sp>
      <p:sp>
        <p:nvSpPr>
          <p:cNvPr id="4" name="Slide Number Placeholder 3"/>
          <p:cNvSpPr>
            <a:spLocks noGrp="1"/>
          </p:cNvSpPr>
          <p:nvPr>
            <p:ph type="sldNum" sz="quarter" idx="5"/>
          </p:nvPr>
        </p:nvSpPr>
        <p:spPr/>
        <p:txBody>
          <a:bodyPr/>
          <a:lstStyle/>
          <a:p>
            <a:pPr>
              <a:defRPr/>
            </a:pPr>
            <a:fld id="{A4507692-C555-4A9A-A484-46FB0C52378C}" type="slidenum">
              <a:rPr lang="en-US">
                <a:solidFill>
                  <a:prstClr val="black"/>
                </a:solidFill>
              </a:rPr>
              <a:pPr>
                <a:defRPr/>
              </a:pPr>
              <a:t>33</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Primary metabolites are those chemicals that are</a:t>
            </a:r>
            <a:r>
              <a:rPr lang="en-US" baseline="0" dirty="0" smtClean="0"/>
              <a:t> necessary to produce the amino acids and nucleotides from glucose that support the production of proteins and nucleic acids that define the central dogma. The extreme majority of organisms have pretty much the same set of enzymes for making the primary metabolites.  Though the line between ‘primary’ and ‘secondary’ is fuzzy, this later category represents those chemicals that cells make that aren’t essential for the central dogma.  They exist because they somehow facilitate the organisms survival in its environmental niche.  However, they play no role in the central dogma.  The class of secondary metabolites can be categorized into several major families defined by their branching-off point from primary metabolism.</a:t>
            </a:r>
          </a:p>
          <a:p>
            <a:r>
              <a:rPr lang="en-US" baseline="0" dirty="0" smtClean="0"/>
              <a:t>*click*</a:t>
            </a:r>
          </a:p>
          <a:p>
            <a:r>
              <a:rPr lang="en-US" baseline="0" dirty="0" smtClean="0"/>
              <a:t>The alkaloids are defined by the presence of an amine which usually originates in an amino acid molecule, and very often that amino acid is tryptophan. The presence of this amine makes them basic molecules since the amine can pick up a proton from water.  This property makes them separable using acid-base extraction which procedurally defined the class during the early days of biochemistry. Since the historical classification of alkaloids is based on a physical property rather than a mechanistic or biological basis, this is a mechanistically diverse class which cannot be traced to one specific root primary metabolite in the cell.</a:t>
            </a:r>
          </a:p>
          <a:p>
            <a:endParaRPr lang="en-US" dirty="0" smtClean="0"/>
          </a:p>
        </p:txBody>
      </p:sp>
      <p:sp>
        <p:nvSpPr>
          <p:cNvPr id="4" name="Slide Number Placeholder 3"/>
          <p:cNvSpPr>
            <a:spLocks noGrp="1"/>
          </p:cNvSpPr>
          <p:nvPr>
            <p:ph type="sldNum" sz="quarter" idx="5"/>
          </p:nvPr>
        </p:nvSpPr>
        <p:spPr/>
        <p:txBody>
          <a:bodyPr/>
          <a:lstStyle/>
          <a:p>
            <a:pPr>
              <a:defRPr/>
            </a:pPr>
            <a:fld id="{97AC6DCB-9AED-4B57-A070-C183D46F53B7}" type="slidenum">
              <a:rPr lang="en-US">
                <a:solidFill>
                  <a:prstClr val="black"/>
                </a:solidFill>
              </a:rPr>
              <a:pPr>
                <a:defRPr/>
              </a:pPr>
              <a:t>34</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a:t>
            </a:r>
            <a:r>
              <a:rPr lang="en-US" dirty="0" err="1" smtClean="0"/>
              <a:t>terpenoids</a:t>
            </a:r>
            <a:r>
              <a:rPr lang="en-US" dirty="0" smtClean="0"/>
              <a:t> are defined by an origin of the molecule as an</a:t>
            </a:r>
            <a:r>
              <a:rPr lang="en-US" baseline="0" dirty="0" smtClean="0"/>
              <a:t> </a:t>
            </a:r>
            <a:r>
              <a:rPr lang="en-US" baseline="0" dirty="0" err="1" smtClean="0"/>
              <a:t>isopentenyl</a:t>
            </a:r>
            <a:r>
              <a:rPr lang="en-US" baseline="0" dirty="0" smtClean="0"/>
              <a:t>, </a:t>
            </a:r>
            <a:r>
              <a:rPr lang="en-US" baseline="0" dirty="0" err="1" smtClean="0"/>
              <a:t>geranyl</a:t>
            </a:r>
            <a:r>
              <a:rPr lang="en-US" baseline="0" dirty="0" smtClean="0"/>
              <a:t>, </a:t>
            </a:r>
            <a:r>
              <a:rPr lang="en-US" baseline="0" dirty="0" err="1" smtClean="0"/>
              <a:t>farnesyl</a:t>
            </a:r>
            <a:r>
              <a:rPr lang="en-US" baseline="0" dirty="0" smtClean="0"/>
              <a:t>, or </a:t>
            </a:r>
            <a:r>
              <a:rPr lang="en-US" baseline="0" dirty="0" err="1" smtClean="0"/>
              <a:t>geranyl-geranyl</a:t>
            </a:r>
            <a:r>
              <a:rPr lang="en-US" baseline="0" dirty="0" smtClean="0"/>
              <a:t>  pyrophosphate intermediate.  These chemicals are abbreviated as IPP, GPP, FPP, or GGPP and correspond to 1, 2, 3 or more repeats of a repeated *click* </a:t>
            </a:r>
            <a:r>
              <a:rPr lang="en-US" baseline="0" dirty="0" err="1" smtClean="0"/>
              <a:t>isopentenyl</a:t>
            </a:r>
            <a:r>
              <a:rPr lang="en-US" baseline="0" dirty="0" smtClean="0"/>
              <a:t> unit. These intermediates can be cyclized enzymatically into various hydrocarbons which are further modified by oxidation and </a:t>
            </a:r>
            <a:r>
              <a:rPr lang="en-US" baseline="0" dirty="0" err="1" smtClean="0"/>
              <a:t>transferase</a:t>
            </a:r>
            <a:r>
              <a:rPr lang="en-US" baseline="0" dirty="0" smtClean="0"/>
              <a:t> reactions.</a:t>
            </a:r>
            <a:endParaRPr lang="en-US" dirty="0" smtClean="0"/>
          </a:p>
        </p:txBody>
      </p:sp>
      <p:sp>
        <p:nvSpPr>
          <p:cNvPr id="4" name="Slide Number Placeholder 3"/>
          <p:cNvSpPr>
            <a:spLocks noGrp="1"/>
          </p:cNvSpPr>
          <p:nvPr>
            <p:ph type="sldNum" sz="quarter" idx="5"/>
          </p:nvPr>
        </p:nvSpPr>
        <p:spPr/>
        <p:txBody>
          <a:bodyPr/>
          <a:lstStyle/>
          <a:p>
            <a:pPr>
              <a:defRPr/>
            </a:pPr>
            <a:fld id="{92A7EA83-4655-406C-9F0F-D3D48F7CA177}" type="slidenum">
              <a:rPr lang="en-US">
                <a:solidFill>
                  <a:prstClr val="black"/>
                </a:solidFill>
              </a:rPr>
              <a:pPr>
                <a:defRPr/>
              </a:pPr>
              <a:t>35</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The class is visually </a:t>
            </a:r>
            <a:r>
              <a:rPr lang="en-US" baseline="0" dirty="0" err="1" smtClean="0"/>
              <a:t>identifyable</a:t>
            </a:r>
            <a:r>
              <a:rPr lang="en-US" baseline="0" dirty="0" smtClean="0"/>
              <a:t> based on having a large all-carbon skeleton with 5, 10, 15, or 20 carbons with methyl groups hanging off every 4</a:t>
            </a:r>
            <a:r>
              <a:rPr lang="en-US" baseline="30000" dirty="0" smtClean="0"/>
              <a:t>th</a:t>
            </a:r>
            <a:r>
              <a:rPr lang="en-US" baseline="0" dirty="0" smtClean="0"/>
              <a:t> carbon. Many of those carbons will be oxidized and decorated with heteroatoms, but if you ignore all this and just count the carbon atoms, you can see the </a:t>
            </a:r>
            <a:r>
              <a:rPr lang="en-US" baseline="0" dirty="0" err="1" smtClean="0"/>
              <a:t>terpenoid</a:t>
            </a:r>
            <a:r>
              <a:rPr lang="en-US" baseline="0" dirty="0" smtClean="0"/>
              <a:t> skeleton.</a:t>
            </a:r>
            <a:endParaRPr lang="en-US" dirty="0" smtClean="0"/>
          </a:p>
        </p:txBody>
      </p:sp>
      <p:sp>
        <p:nvSpPr>
          <p:cNvPr id="4" name="Slide Number Placeholder 3"/>
          <p:cNvSpPr>
            <a:spLocks noGrp="1"/>
          </p:cNvSpPr>
          <p:nvPr>
            <p:ph type="sldNum" sz="quarter" idx="5"/>
          </p:nvPr>
        </p:nvSpPr>
        <p:spPr/>
        <p:txBody>
          <a:bodyPr/>
          <a:lstStyle/>
          <a:p>
            <a:pPr>
              <a:defRPr/>
            </a:pPr>
            <a:fld id="{92A7EA83-4655-406C-9F0F-D3D48F7CA177}" type="slidenum">
              <a:rPr lang="en-US">
                <a:solidFill>
                  <a:prstClr val="black"/>
                </a:solidFill>
              </a:rPr>
              <a:pPr>
                <a:defRPr/>
              </a:pPr>
              <a:t>36</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Glycosides are molecules composed of sugar</a:t>
            </a:r>
            <a:r>
              <a:rPr lang="en-US" baseline="0" dirty="0" smtClean="0"/>
              <a:t> moieties linked by </a:t>
            </a:r>
            <a:r>
              <a:rPr lang="en-US" baseline="0" dirty="0" err="1" smtClean="0"/>
              <a:t>glycosidic</a:t>
            </a:r>
            <a:r>
              <a:rPr lang="en-US" baseline="0" dirty="0" smtClean="0"/>
              <a:t> bonds.  This bond is defined by an </a:t>
            </a:r>
            <a:r>
              <a:rPr lang="en-US" baseline="0" dirty="0" err="1" smtClean="0"/>
              <a:t>acetal</a:t>
            </a:r>
            <a:r>
              <a:rPr lang="en-US" baseline="0" dirty="0" smtClean="0"/>
              <a:t> or </a:t>
            </a:r>
            <a:r>
              <a:rPr lang="en-US" baseline="0" dirty="0" err="1" smtClean="0"/>
              <a:t>ketal</a:t>
            </a:r>
            <a:r>
              <a:rPr lang="en-US" baseline="0" dirty="0" smtClean="0"/>
              <a:t> linkage where an sp3 carbon is *click*  linked to two </a:t>
            </a:r>
            <a:r>
              <a:rPr lang="en-US" baseline="0" dirty="0" err="1" smtClean="0"/>
              <a:t>oxygens</a:t>
            </a:r>
            <a:r>
              <a:rPr lang="en-US" baseline="0" dirty="0" smtClean="0"/>
              <a:t>.  These linkages are made by a subclass of </a:t>
            </a:r>
            <a:r>
              <a:rPr lang="en-US" baseline="0" dirty="0" err="1" smtClean="0"/>
              <a:t>transferases</a:t>
            </a:r>
            <a:r>
              <a:rPr lang="en-US" baseline="0" dirty="0" smtClean="0"/>
              <a:t> called </a:t>
            </a:r>
            <a:r>
              <a:rPr lang="en-US" baseline="0" dirty="0" err="1" smtClean="0"/>
              <a:t>glycosyltransferase</a:t>
            </a:r>
            <a:r>
              <a:rPr lang="en-US" baseline="0" dirty="0" smtClean="0"/>
              <a:t> using a cofactor called a nucleotide sugar.  Here, UDP-</a:t>
            </a:r>
            <a:r>
              <a:rPr lang="en-US" baseline="0" dirty="0" err="1" smtClean="0"/>
              <a:t>GlcNAc</a:t>
            </a:r>
            <a:r>
              <a:rPr lang="en-US" baseline="0" dirty="0" smtClean="0"/>
              <a:t> is the sugar donor.  This class of cofactors is generated by reaction of the sugar with a nucleotide.  The </a:t>
            </a:r>
            <a:r>
              <a:rPr lang="en-US" baseline="0" dirty="0" err="1" smtClean="0"/>
              <a:t>ribonucleotide</a:t>
            </a:r>
            <a:r>
              <a:rPr lang="en-US" baseline="0" dirty="0" smtClean="0"/>
              <a:t> UTP is the most common nucleotide source, but several other </a:t>
            </a:r>
            <a:r>
              <a:rPr lang="en-US" baseline="0" dirty="0" err="1" smtClean="0"/>
              <a:t>ribo</a:t>
            </a:r>
            <a:r>
              <a:rPr lang="en-US" baseline="0" dirty="0" smtClean="0"/>
              <a:t> and </a:t>
            </a:r>
            <a:r>
              <a:rPr lang="en-US" baseline="0" dirty="0" err="1" smtClean="0"/>
              <a:t>deoxyribo</a:t>
            </a:r>
            <a:r>
              <a:rPr lang="en-US" baseline="0" dirty="0" smtClean="0"/>
              <a:t> nucleotides are observed for different sugars. The nucleophile that accepts the sugar moiety is usually an alcohol, and it is very common for it to be another sugar moiety.  However, all sorts of </a:t>
            </a:r>
            <a:r>
              <a:rPr lang="en-US" baseline="0" dirty="0" err="1" smtClean="0"/>
              <a:t>nucloephiles</a:t>
            </a:r>
            <a:r>
              <a:rPr lang="en-US" baseline="0" dirty="0" smtClean="0"/>
              <a:t> on all sorts of chemicals are known to form glycosides using these reactions.  Some glycosides are small molecules such as the aminoglycoside </a:t>
            </a:r>
            <a:r>
              <a:rPr lang="en-US" baseline="0" dirty="0" err="1" smtClean="0"/>
              <a:t>anitboiotic</a:t>
            </a:r>
            <a:r>
              <a:rPr lang="en-US" baseline="0" dirty="0" smtClean="0"/>
              <a:t> kanamycin – this molecule is just three sugars linked together through </a:t>
            </a:r>
            <a:r>
              <a:rPr lang="en-US" baseline="0" dirty="0" err="1" smtClean="0"/>
              <a:t>glycosidic</a:t>
            </a:r>
            <a:r>
              <a:rPr lang="en-US" baseline="0" dirty="0" smtClean="0"/>
              <a:t> bonds.  However, many of the more interesting carbohydrates form polymers of various structures and play important roles in organismal structure and cell-cell communication.</a:t>
            </a:r>
            <a:endParaRPr lang="en-US" dirty="0" smtClean="0"/>
          </a:p>
        </p:txBody>
      </p:sp>
      <p:sp>
        <p:nvSpPr>
          <p:cNvPr id="4" name="Slide Number Placeholder 3"/>
          <p:cNvSpPr>
            <a:spLocks noGrp="1"/>
          </p:cNvSpPr>
          <p:nvPr>
            <p:ph type="sldNum" sz="quarter" idx="5"/>
          </p:nvPr>
        </p:nvSpPr>
        <p:spPr/>
        <p:txBody>
          <a:bodyPr/>
          <a:lstStyle/>
          <a:p>
            <a:pPr>
              <a:defRPr/>
            </a:pPr>
            <a:fld id="{FE81A5C2-5114-4C7C-A951-19058EED432B}" type="slidenum">
              <a:rPr lang="en-US">
                <a:solidFill>
                  <a:prstClr val="black"/>
                </a:solidFill>
              </a:rPr>
              <a:pPr>
                <a:defRPr/>
              </a:pPr>
              <a:t>37</a:t>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Thus far we have discussed the</a:t>
            </a:r>
            <a:r>
              <a:rPr lang="en-US" baseline="0" dirty="0" smtClean="0"/>
              <a:t> secondary metabolites that result from </a:t>
            </a:r>
            <a:r>
              <a:rPr lang="en-US" baseline="0" dirty="0" err="1" smtClean="0"/>
              <a:t>monofunctional</a:t>
            </a:r>
            <a:r>
              <a:rPr lang="en-US" baseline="0" dirty="0" smtClean="0"/>
              <a:t> enzyme reactions.  In these </a:t>
            </a:r>
            <a:r>
              <a:rPr lang="en-US" baseline="0" dirty="0" err="1" smtClean="0"/>
              <a:t>biosyntheses</a:t>
            </a:r>
            <a:r>
              <a:rPr lang="en-US" baseline="0" dirty="0" smtClean="0"/>
              <a:t>, each enzyme does one step of the biosynthetic pathway and is not dependent on the presence of other enzymes to be able to catalyze this reaction.  Another class of metabolites are polymeric and depend on polymer-forming reactions that repetitively add similar metabolites to a growing linear chain.  We’ll come back to these in a later lecture.  The </a:t>
            </a:r>
            <a:r>
              <a:rPr lang="en-US" baseline="0" dirty="0" err="1" smtClean="0"/>
              <a:t>polyketides</a:t>
            </a:r>
            <a:r>
              <a:rPr lang="en-US" baseline="0" dirty="0" smtClean="0"/>
              <a:t> are one such class frequently observed as antibiotics and other biologically-active substances. They are defined by the reaction of </a:t>
            </a:r>
            <a:r>
              <a:rPr lang="en-US" baseline="0" dirty="0" err="1" smtClean="0"/>
              <a:t>malonate</a:t>
            </a:r>
            <a:r>
              <a:rPr lang="en-US" baseline="0" dirty="0" smtClean="0"/>
              <a:t> intermediates successively added to an initiating carboxylic acid.</a:t>
            </a:r>
          </a:p>
          <a:p>
            <a:endParaRPr lang="en-US" baseline="0" dirty="0" smtClean="0"/>
          </a:p>
          <a:p>
            <a:r>
              <a:rPr lang="en-US" baseline="0" dirty="0" err="1" smtClean="0"/>
              <a:t>Polyketides</a:t>
            </a:r>
            <a:r>
              <a:rPr lang="en-US" baseline="0" dirty="0" smtClean="0"/>
              <a:t> are recognizable as all carbon skeletons with usually an even number of carbons.  It is common to see methyl groups on every other carbon or at leased spaced evenly across the backbone. </a:t>
            </a:r>
            <a:r>
              <a:rPr lang="en-US" baseline="0" dirty="0" err="1" smtClean="0"/>
              <a:t>Terpenoids</a:t>
            </a:r>
            <a:r>
              <a:rPr lang="en-US" baseline="0" dirty="0" smtClean="0"/>
              <a:t> always have the methyl groups on the 4</a:t>
            </a:r>
            <a:r>
              <a:rPr lang="en-US" baseline="30000" dirty="0" smtClean="0"/>
              <a:t>th</a:t>
            </a:r>
            <a:r>
              <a:rPr lang="en-US" baseline="0" dirty="0" smtClean="0"/>
              <a:t> carbon thus the patterning of the carbons allows you to distinguish the classes.</a:t>
            </a:r>
            <a:endParaRPr lang="en-US" dirty="0" smtClean="0"/>
          </a:p>
        </p:txBody>
      </p:sp>
      <p:sp>
        <p:nvSpPr>
          <p:cNvPr id="4" name="Slide Number Placeholder 3"/>
          <p:cNvSpPr>
            <a:spLocks noGrp="1"/>
          </p:cNvSpPr>
          <p:nvPr>
            <p:ph type="sldNum" sz="quarter" idx="5"/>
          </p:nvPr>
        </p:nvSpPr>
        <p:spPr/>
        <p:txBody>
          <a:bodyPr/>
          <a:lstStyle/>
          <a:p>
            <a:pPr>
              <a:defRPr/>
            </a:pPr>
            <a:fld id="{D0952E61-9A45-426A-A203-AADF1A187CF0}" type="slidenum">
              <a:rPr lang="en-US">
                <a:solidFill>
                  <a:prstClr val="black"/>
                </a:solidFill>
              </a:rPr>
              <a:pPr>
                <a:defRPr/>
              </a:pPr>
              <a:t>38</a:t>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a:t>
            </a:r>
            <a:r>
              <a:rPr lang="en-US" dirty="0" err="1" smtClean="0"/>
              <a:t>nonribosomal</a:t>
            </a:r>
            <a:r>
              <a:rPr lang="en-US" dirty="0" smtClean="0"/>
              <a:t> peptides are a class mechanistically related to the </a:t>
            </a:r>
            <a:r>
              <a:rPr lang="en-US" dirty="0" err="1" smtClean="0"/>
              <a:t>polyketides</a:t>
            </a:r>
            <a:r>
              <a:rPr lang="en-US" dirty="0" smtClean="0"/>
              <a:t>,</a:t>
            </a:r>
            <a:r>
              <a:rPr lang="en-US" baseline="0" dirty="0" smtClean="0"/>
              <a:t> and it is very common to have hybrid </a:t>
            </a:r>
            <a:r>
              <a:rPr lang="en-US" baseline="0" dirty="0" err="1" smtClean="0"/>
              <a:t>polyketide</a:t>
            </a:r>
            <a:r>
              <a:rPr lang="en-US" baseline="0" dirty="0" smtClean="0"/>
              <a:t>/</a:t>
            </a:r>
            <a:r>
              <a:rPr lang="en-US" baseline="0" dirty="0" err="1" smtClean="0"/>
              <a:t>nonribosomal</a:t>
            </a:r>
            <a:r>
              <a:rPr lang="en-US" baseline="0" dirty="0" smtClean="0"/>
              <a:t> peptide products.  They are defined by repeated units of amino acids just like proteins.  However, they aren’t made on ribosomes, and they often contain non-</a:t>
            </a:r>
            <a:r>
              <a:rPr lang="en-US" baseline="0" dirty="0" err="1" smtClean="0"/>
              <a:t>proteinogenic</a:t>
            </a:r>
            <a:r>
              <a:rPr lang="en-US" baseline="0" dirty="0" smtClean="0"/>
              <a:t> amino acids such as this *click* bromine-substituted tryptophan residue. Just as glycosides are readily recognizable based on their </a:t>
            </a:r>
            <a:r>
              <a:rPr lang="en-US" baseline="0" dirty="0" err="1" smtClean="0"/>
              <a:t>glycosidic</a:t>
            </a:r>
            <a:r>
              <a:rPr lang="en-US" baseline="0" dirty="0" smtClean="0"/>
              <a:t> linkage, peptides are identifiable based on their *click* peptide linkages.</a:t>
            </a:r>
            <a:endParaRPr lang="en-US" dirty="0" smtClean="0"/>
          </a:p>
        </p:txBody>
      </p:sp>
      <p:sp>
        <p:nvSpPr>
          <p:cNvPr id="4" name="Slide Number Placeholder 3"/>
          <p:cNvSpPr>
            <a:spLocks noGrp="1"/>
          </p:cNvSpPr>
          <p:nvPr>
            <p:ph type="sldNum" sz="quarter" idx="5"/>
          </p:nvPr>
        </p:nvSpPr>
        <p:spPr/>
        <p:txBody>
          <a:bodyPr/>
          <a:lstStyle/>
          <a:p>
            <a:pPr>
              <a:defRPr/>
            </a:pPr>
            <a:fld id="{2C028498-A52A-4872-9DDE-F62773295AD0}" type="slidenum">
              <a:rPr lang="en-US">
                <a:solidFill>
                  <a:prstClr val="black"/>
                </a:solidFill>
              </a:rPr>
              <a:pPr>
                <a:defRPr/>
              </a:pPr>
              <a:t>39</a:t>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These categorizations of the natural product space are defined by similar</a:t>
            </a:r>
            <a:r>
              <a:rPr lang="en-US" baseline="0" dirty="0" smtClean="0"/>
              <a:t> reaction mechanisms and branching off points from primary metabolism.  However, don’t be fooled into thinking this space is simple or defined cleanly by these categorizations.  It is very common to have hybrid metabolites that could be categorized in more than one class.  Here, a molecule first synthesized as a </a:t>
            </a:r>
            <a:r>
              <a:rPr lang="en-US" baseline="0" dirty="0" err="1" smtClean="0"/>
              <a:t>polyketide</a:t>
            </a:r>
            <a:r>
              <a:rPr lang="en-US" baseline="0" dirty="0" smtClean="0"/>
              <a:t> becomes a *click* glycoside through further modification.</a:t>
            </a:r>
          </a:p>
        </p:txBody>
      </p:sp>
      <p:sp>
        <p:nvSpPr>
          <p:cNvPr id="4" name="Slide Number Placeholder 3"/>
          <p:cNvSpPr>
            <a:spLocks noGrp="1"/>
          </p:cNvSpPr>
          <p:nvPr>
            <p:ph type="sldNum" sz="quarter" idx="5"/>
          </p:nvPr>
        </p:nvSpPr>
        <p:spPr/>
        <p:txBody>
          <a:bodyPr/>
          <a:lstStyle/>
          <a:p>
            <a:pPr>
              <a:defRPr/>
            </a:pPr>
            <a:fld id="{4AE101E7-0736-4A01-9480-F6DA3FDCB829}" type="slidenum">
              <a:rPr lang="en-US">
                <a:solidFill>
                  <a:prstClr val="black"/>
                </a:solidFill>
              </a:rPr>
              <a:pPr>
                <a:defRPr/>
              </a:pPr>
              <a:t>40</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and D both contain </a:t>
            </a:r>
            <a:r>
              <a:rPr lang="en-US" baseline="0" dirty="0" err="1" smtClean="0"/>
              <a:t>glycosidic</a:t>
            </a:r>
            <a:r>
              <a:rPr lang="en-US" baseline="0" dirty="0" smtClean="0"/>
              <a:t> linkages and are thus glycosides</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and D both</a:t>
            </a:r>
            <a:r>
              <a:rPr lang="en-US" baseline="0" dirty="0" smtClean="0"/>
              <a:t> contain </a:t>
            </a:r>
            <a:r>
              <a:rPr lang="en-US" baseline="0" dirty="0" err="1" smtClean="0"/>
              <a:t>polyketide</a:t>
            </a:r>
            <a:r>
              <a:rPr lang="en-US" baseline="0" dirty="0" smtClean="0"/>
              <a:t> moieties.  D also has sugars and other things, but the </a:t>
            </a:r>
            <a:r>
              <a:rPr lang="en-US" baseline="0" dirty="0" err="1" smtClean="0"/>
              <a:t>ene-diyne</a:t>
            </a:r>
            <a:r>
              <a:rPr lang="en-US" baseline="0" dirty="0" smtClean="0"/>
              <a:t> core is a </a:t>
            </a:r>
            <a:r>
              <a:rPr lang="en-US" baseline="0" dirty="0" err="1" smtClean="0"/>
              <a:t>polyketide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 have introduced to</a:t>
            </a:r>
            <a:r>
              <a:rPr lang="en-US" baseline="0" dirty="0" smtClean="0"/>
              <a:t> you two categories of chemicals, small molecules and polymers.  The semantics of the term ‘polymer’ is a little fuzzy in this context since these pathways are blended together so often.  The basis for these two classes of metabolites is more precisely grouped based on a distinction between the enzymes involved.  The small molecule class creates diversity through the use of </a:t>
            </a:r>
            <a:r>
              <a:rPr lang="en-US" baseline="0" dirty="0" err="1" smtClean="0"/>
              <a:t>monofunctional</a:t>
            </a:r>
            <a:r>
              <a:rPr lang="en-US" baseline="0" dirty="0" smtClean="0"/>
              <a:t> enzymes.  These are the ones that work simply by binding to a substrate, doing some chemistry, and then releasing it.  The ‘polymer’ class is defined by large </a:t>
            </a:r>
            <a:r>
              <a:rPr lang="en-US" baseline="0" dirty="0" err="1" smtClean="0"/>
              <a:t>polyfunctional</a:t>
            </a:r>
            <a:r>
              <a:rPr lang="en-US" baseline="0" dirty="0" smtClean="0"/>
              <a:t> </a:t>
            </a:r>
            <a:r>
              <a:rPr lang="en-US" baseline="0" dirty="0" err="1" smtClean="0"/>
              <a:t>megaenzymes</a:t>
            </a:r>
            <a:r>
              <a:rPr lang="en-US" baseline="0" dirty="0" smtClean="0"/>
              <a:t> that operate like an assembly line. We’ll come back to this when we discuss the </a:t>
            </a:r>
            <a:r>
              <a:rPr lang="en-US" baseline="0" dirty="0" err="1" smtClean="0"/>
              <a:t>polyketides</a:t>
            </a:r>
            <a:r>
              <a:rPr lang="en-US" baseline="0" dirty="0" smtClean="0"/>
              <a:t> in more detail.</a:t>
            </a:r>
            <a:endParaRPr lang="en-US" dirty="0" smtClean="0"/>
          </a:p>
        </p:txBody>
      </p:sp>
      <p:sp>
        <p:nvSpPr>
          <p:cNvPr id="4" name="Slide Number Placeholder 3"/>
          <p:cNvSpPr>
            <a:spLocks noGrp="1"/>
          </p:cNvSpPr>
          <p:nvPr>
            <p:ph type="sldNum" sz="quarter" idx="5"/>
          </p:nvPr>
        </p:nvSpPr>
        <p:spPr/>
        <p:txBody>
          <a:bodyPr/>
          <a:lstStyle/>
          <a:p>
            <a:pPr>
              <a:defRPr/>
            </a:pPr>
            <a:fld id="{4AE101E7-0736-4A01-9480-F6DA3FDCB829}" type="slidenum">
              <a:rPr lang="en-US">
                <a:solidFill>
                  <a:prstClr val="black"/>
                </a:solidFill>
              </a:rPr>
              <a:pPr>
                <a:defRPr/>
              </a:pPr>
              <a:t>43</a:t>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If</a:t>
            </a:r>
            <a:r>
              <a:rPr lang="en-US" baseline="0" dirty="0" smtClean="0"/>
              <a:t> you want to transfer a biosynthetic pathway from one organism to another, you must identify the genes involved. There are a finite number of synthetic tricks that organisms use to make compounds.  Because of this, you often can guess the biosynthetic pathway to a given compound based on a retrosynthetic analysis or by homology to known, related pathways.</a:t>
            </a:r>
          </a:p>
          <a:p>
            <a:r>
              <a:rPr lang="en-US" baseline="0" dirty="0" smtClean="0"/>
              <a:t>*click*</a:t>
            </a:r>
          </a:p>
          <a:p>
            <a:r>
              <a:rPr lang="en-US" baseline="0" dirty="0" smtClean="0"/>
              <a:t>Another tool is to use genetics.  If the source organism is a microbe, you can easily mutate the organism, screen for a strain that does not produce the product.  By examination of cell lysates you can determine what chemical intermediates were lost and correlate this information with the gene that was mutated.  Thus, you can deduce the pathway from primary metabolism to product.</a:t>
            </a:r>
          </a:p>
          <a:p>
            <a:r>
              <a:rPr lang="en-US" baseline="0" dirty="0" smtClean="0"/>
              <a:t>*click*</a:t>
            </a:r>
          </a:p>
          <a:p>
            <a:r>
              <a:rPr lang="en-US" baseline="0" dirty="0" smtClean="0"/>
              <a:t>Another tool is to use </a:t>
            </a:r>
            <a:r>
              <a:rPr lang="en-US" baseline="0" dirty="0" err="1" smtClean="0"/>
              <a:t>isotopically</a:t>
            </a:r>
            <a:r>
              <a:rPr lang="en-US" baseline="0" dirty="0" smtClean="0"/>
              <a:t>-labeled intermediates.  If you know, for example, that your pathway needs to include </a:t>
            </a:r>
            <a:r>
              <a:rPr lang="en-US" baseline="0" dirty="0" err="1" smtClean="0"/>
              <a:t>chorismic</a:t>
            </a:r>
            <a:r>
              <a:rPr lang="en-US" baseline="0" dirty="0" smtClean="0"/>
              <a:t> acid, you could acquire 13C or 1H-labeled </a:t>
            </a:r>
            <a:r>
              <a:rPr lang="en-US" baseline="0" dirty="0" err="1" smtClean="0"/>
              <a:t>chorismic</a:t>
            </a:r>
            <a:r>
              <a:rPr lang="en-US" baseline="0" dirty="0" smtClean="0"/>
              <a:t> acid, feed it to the organism, and then monitor the appearance of new compounds with the isotope label.</a:t>
            </a:r>
          </a:p>
          <a:p>
            <a:r>
              <a:rPr lang="en-US" baseline="0" dirty="0" smtClean="0"/>
              <a:t>These tools are usually used in conjunction with each other.</a:t>
            </a:r>
          </a:p>
        </p:txBody>
      </p:sp>
      <p:sp>
        <p:nvSpPr>
          <p:cNvPr id="4" name="Slide Number Placeholder 3"/>
          <p:cNvSpPr>
            <a:spLocks noGrp="1"/>
          </p:cNvSpPr>
          <p:nvPr>
            <p:ph type="sldNum" sz="quarter" idx="5"/>
          </p:nvPr>
        </p:nvSpPr>
        <p:spPr/>
        <p:txBody>
          <a:bodyPr/>
          <a:lstStyle/>
          <a:p>
            <a:pPr>
              <a:defRPr/>
            </a:pPr>
            <a:fld id="{F7A25749-A65B-4F47-8D94-216CDBDFF539}" type="slidenum">
              <a:rPr lang="en-US">
                <a:solidFill>
                  <a:prstClr val="black"/>
                </a:solidFill>
              </a:rPr>
              <a:pPr>
                <a:defRPr/>
              </a:pPr>
              <a:t>44</a:t>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a:t>
            </a:r>
            <a:r>
              <a:rPr lang="en-US" baseline="0" dirty="0" smtClean="0"/>
              <a:t> bacteria, the task of finding a pathway is usually much simpler than in eukaryotes.  Frequent horizontal gene transfer and the ability to make multi-gene operons has the effect of pushing related genes together into clusters.  Bacterial genomes are often neat and tidy with large islands dedicated to a particular biosynthetic pathway.</a:t>
            </a:r>
          </a:p>
          <a:p>
            <a:r>
              <a:rPr lang="en-US" baseline="0" dirty="0" smtClean="0"/>
              <a:t>*click*</a:t>
            </a:r>
          </a:p>
          <a:p>
            <a:r>
              <a:rPr lang="en-US" baseline="0" dirty="0" smtClean="0"/>
              <a:t>Eukaryotes are another story.  In plant </a:t>
            </a:r>
            <a:r>
              <a:rPr lang="en-US" baseline="0" dirty="0" err="1" smtClean="0"/>
              <a:t>terpenoid</a:t>
            </a:r>
            <a:r>
              <a:rPr lang="en-US" baseline="0" dirty="0" smtClean="0"/>
              <a:t> biosynthesis, for example, it is very common for many related compounds to be generated through competing reactions with various enzymes.  In the genome, these enzymes could be located anywhere and aren’t specific to any one pathway.  Thus, prediction is far more difficult.</a:t>
            </a:r>
          </a:p>
          <a:p>
            <a:r>
              <a:rPr lang="en-US" baseline="0" dirty="0" smtClean="0"/>
              <a:t>*click*</a:t>
            </a:r>
          </a:p>
          <a:p>
            <a:r>
              <a:rPr lang="en-US" baseline="0" dirty="0" smtClean="0"/>
              <a:t>Genetic screens, as discussed before, can be used to truncate pathways and thereby identify the involved genes one by one. </a:t>
            </a:r>
          </a:p>
          <a:p>
            <a:r>
              <a:rPr lang="en-US" baseline="0" dirty="0" smtClean="0"/>
              <a:t>*click*</a:t>
            </a:r>
          </a:p>
          <a:p>
            <a:r>
              <a:rPr lang="en-US" baseline="0" dirty="0" smtClean="0"/>
              <a:t>Another approach is to use homology of the enzyme to known enzymes to design degenerate oligonucleotides to fish out candidate genes.  When it is realistic to sequence the genome of the organism or its full </a:t>
            </a:r>
            <a:r>
              <a:rPr lang="en-US" baseline="0" dirty="0" err="1" smtClean="0"/>
              <a:t>cDNA</a:t>
            </a:r>
            <a:r>
              <a:rPr lang="en-US" baseline="0" dirty="0" smtClean="0"/>
              <a:t>, this fishing expedition can be implemented computationally, and such approaches are becoming the norm.</a:t>
            </a:r>
          </a:p>
          <a:p>
            <a:r>
              <a:rPr lang="en-US" baseline="0" dirty="0" smtClean="0"/>
              <a:t>*click*</a:t>
            </a:r>
          </a:p>
          <a:p>
            <a:r>
              <a:rPr lang="en-US" baseline="0" dirty="0" smtClean="0"/>
              <a:t>Another approach involves genetic selections and screens to sift through </a:t>
            </a:r>
            <a:r>
              <a:rPr lang="en-US" baseline="0" dirty="0" err="1" smtClean="0"/>
              <a:t>cDNA</a:t>
            </a:r>
            <a:r>
              <a:rPr lang="en-US" baseline="0" dirty="0" smtClean="0"/>
              <a:t> libraries.</a:t>
            </a:r>
          </a:p>
          <a:p>
            <a:r>
              <a:rPr lang="en-US" baseline="0" dirty="0" smtClean="0"/>
              <a:t>*click*</a:t>
            </a:r>
          </a:p>
          <a:p>
            <a:r>
              <a:rPr lang="en-US" baseline="0" dirty="0" smtClean="0"/>
              <a:t>If all else fails, protein engineering continues to advance and sometimes an existing enzyme can be modified to accept a substrate that it would not normally accept.</a:t>
            </a:r>
          </a:p>
          <a:p>
            <a:r>
              <a:rPr lang="en-US" baseline="0" dirty="0" smtClean="0"/>
              <a:t>However you do it, a complete cohort of enzymes is required to complete a biosynthetic pathway such that each intermediate from primary metabolism to product is satisfied.</a:t>
            </a:r>
          </a:p>
        </p:txBody>
      </p:sp>
      <p:sp>
        <p:nvSpPr>
          <p:cNvPr id="4" name="Slide Number Placeholder 3"/>
          <p:cNvSpPr>
            <a:spLocks noGrp="1"/>
          </p:cNvSpPr>
          <p:nvPr>
            <p:ph type="sldNum" sz="quarter" idx="5"/>
          </p:nvPr>
        </p:nvSpPr>
        <p:spPr/>
        <p:txBody>
          <a:bodyPr/>
          <a:lstStyle/>
          <a:p>
            <a:pPr>
              <a:defRPr/>
            </a:pPr>
            <a:fld id="{AC16C0D5-EDAD-435D-9D2A-9320FE0C3ABC}" type="slidenum">
              <a:rPr lang="en-US">
                <a:solidFill>
                  <a:prstClr val="black"/>
                </a:solidFill>
              </a:rPr>
              <a:pPr>
                <a:defRPr/>
              </a:pPr>
              <a:t>45</a:t>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If you have chosen a set of enzymes that will satisfy a pathway, and you place those genes under</a:t>
            </a:r>
            <a:r>
              <a:rPr lang="en-US" baseline="0" dirty="0" smtClean="0">
                <a:ea typeface="ＭＳ Ｐゴシック" pitchFamily="34" charset="-128"/>
              </a:rPr>
              <a:t> the control of a promoter, and put them in a cell, there is a very good chance that the product chemical will be formed.  However, there are many reasons why you might not observe the product.  It could be chemically unstable, the enzymes might not have expressed properly in the cell, they might not really accept the intermediates, they could kill the cell.  Beyond all these possibilities is the various forms of regulation that can take place.</a:t>
            </a:r>
            <a:endParaRPr lang="en-US" dirty="0" smtClean="0">
              <a:ea typeface="ＭＳ Ｐゴシック" pitchFamily="34" charset="-128"/>
            </a:endParaRPr>
          </a:p>
        </p:txBody>
      </p:sp>
      <p:sp>
        <p:nvSpPr>
          <p:cNvPr id="15363" name="Slide Number Placeholder 3"/>
          <p:cNvSpPr>
            <a:spLocks noGrp="1"/>
          </p:cNvSpPr>
          <p:nvPr>
            <p:ph type="sldNum" sz="quarter" idx="5"/>
          </p:nvPr>
        </p:nvSpPr>
        <p:spPr bwMode="auto">
          <a:noFill/>
          <a:ln>
            <a:miter lim="800000"/>
            <a:headEnd/>
            <a:tailEnd/>
          </a:ln>
        </p:spPr>
        <p:txBody>
          <a:bodyPr/>
          <a:lstStyle/>
          <a:p>
            <a:fld id="{3B13A390-F692-4775-ACE0-7D8C4378CF2E}" type="slidenum">
              <a:rPr lang="en-US">
                <a:solidFill>
                  <a:prstClr val="black"/>
                </a:solidFill>
              </a:rPr>
              <a:pPr/>
              <a:t>46</a:t>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the example of a </a:t>
            </a:r>
            <a:r>
              <a:rPr lang="en-US" baseline="0" dirty="0" smtClean="0"/>
              <a:t>three enzyme pathway which will convert compound A to B to C and on to the product.  If this system were to exist in isolation with pure enzymes and pure A, the outcome of the system would be readily predictable.  One simply writes some differential equations capturing the rate for each enzyme, then solves it as a system to calculate the rate at which P and all the intermediates will form.  From this, the concentration of each intermediate at any time can be known.</a:t>
            </a:r>
            <a:endParaRPr lang="en-US" dirty="0" smtClean="0"/>
          </a:p>
        </p:txBody>
      </p:sp>
      <p:sp>
        <p:nvSpPr>
          <p:cNvPr id="4" name="Slide Number Placeholder 3"/>
          <p:cNvSpPr>
            <a:spLocks noGrp="1"/>
          </p:cNvSpPr>
          <p:nvPr>
            <p:ph type="sldNum" sz="quarter" idx="5"/>
          </p:nvPr>
        </p:nvSpPr>
        <p:spPr/>
        <p:txBody>
          <a:bodyPr/>
          <a:lstStyle/>
          <a:p>
            <a:pPr>
              <a:defRPr/>
            </a:pPr>
            <a:fld id="{A95E3BCD-48D2-4797-93C8-F56B48F6FE89}" type="slidenum">
              <a:rPr lang="en-US">
                <a:solidFill>
                  <a:prstClr val="black"/>
                </a:solidFill>
              </a:rPr>
              <a:pPr>
                <a:defRPr/>
              </a:pPr>
              <a:t>47</a:t>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When</a:t>
            </a:r>
            <a:r>
              <a:rPr lang="en-US" baseline="0" dirty="0" smtClean="0"/>
              <a:t> it occurs in a cell, we have a much more complex system, and all sorts of things can happen that affect the outcome on the concentrations of the intermediates and product.  </a:t>
            </a:r>
            <a:r>
              <a:rPr lang="en-US" dirty="0" smtClean="0"/>
              <a:t>To encode this in a cell, we must introduce</a:t>
            </a:r>
            <a:r>
              <a:rPr lang="en-US" baseline="0" dirty="0" smtClean="0"/>
              <a:t> three enzyme-coding genes into the cell along with promoters, ribosome binding sites, and terminators. Suppose we obtained a chunk of DNA from some other bacterium that contained the native promoter and a native operon of the three genes.</a:t>
            </a:r>
            <a:endParaRPr lang="en-US" dirty="0" smtClean="0"/>
          </a:p>
        </p:txBody>
      </p:sp>
      <p:sp>
        <p:nvSpPr>
          <p:cNvPr id="4" name="Slide Number Placeholder 3"/>
          <p:cNvSpPr>
            <a:spLocks noGrp="1"/>
          </p:cNvSpPr>
          <p:nvPr>
            <p:ph type="sldNum" sz="quarter" idx="5"/>
          </p:nvPr>
        </p:nvSpPr>
        <p:spPr/>
        <p:txBody>
          <a:bodyPr/>
          <a:lstStyle/>
          <a:p>
            <a:pPr>
              <a:defRPr/>
            </a:pPr>
            <a:fld id="{A95E3BCD-48D2-4797-93C8-F56B48F6FE89}" type="slidenum">
              <a:rPr lang="en-US">
                <a:solidFill>
                  <a:prstClr val="black"/>
                </a:solidFill>
              </a:rPr>
              <a:pPr>
                <a:defRPr/>
              </a:pPr>
              <a:t>48</a:t>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One</a:t>
            </a:r>
            <a:r>
              <a:rPr lang="en-US" baseline="0" dirty="0" smtClean="0"/>
              <a:t> type of regulation that could affect product formation is transcription control.  If your product, or any intermediates in route to that product has the effect of shutting down transcription from the promoter, then the enzymes will stop being made and poor yield results.</a:t>
            </a:r>
            <a:endParaRPr lang="en-US" dirty="0" smtClean="0"/>
          </a:p>
        </p:txBody>
      </p:sp>
      <p:sp>
        <p:nvSpPr>
          <p:cNvPr id="4" name="Slide Number Placeholder 3"/>
          <p:cNvSpPr>
            <a:spLocks noGrp="1"/>
          </p:cNvSpPr>
          <p:nvPr>
            <p:ph type="sldNum" sz="quarter" idx="5"/>
          </p:nvPr>
        </p:nvSpPr>
        <p:spPr/>
        <p:txBody>
          <a:bodyPr/>
          <a:lstStyle/>
          <a:p>
            <a:pPr>
              <a:defRPr/>
            </a:pPr>
            <a:fld id="{19A23BB9-03CC-4B2E-8317-247D17C3D3DF}" type="slidenum">
              <a:rPr lang="en-US">
                <a:solidFill>
                  <a:prstClr val="black"/>
                </a:solidFill>
              </a:rPr>
              <a:pPr>
                <a:defRPr/>
              </a:pPr>
              <a:t>49</a:t>
            </a:fld>
            <a:endParaRPr 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opposite</a:t>
            </a:r>
            <a:r>
              <a:rPr lang="en-US" baseline="0" dirty="0" smtClean="0"/>
              <a:t> situation could also occur in which the product or an intermediate activates transcription.  For example, the genes involved in arabinose catabolism are activated by the first chemical (arabinose).</a:t>
            </a:r>
            <a:endParaRPr lang="en-US" dirty="0" smtClean="0"/>
          </a:p>
        </p:txBody>
      </p:sp>
      <p:sp>
        <p:nvSpPr>
          <p:cNvPr id="4" name="Slide Number Placeholder 3"/>
          <p:cNvSpPr>
            <a:spLocks noGrp="1"/>
          </p:cNvSpPr>
          <p:nvPr>
            <p:ph type="sldNum" sz="quarter" idx="5"/>
          </p:nvPr>
        </p:nvSpPr>
        <p:spPr/>
        <p:txBody>
          <a:bodyPr/>
          <a:lstStyle/>
          <a:p>
            <a:pPr>
              <a:defRPr/>
            </a:pPr>
            <a:fld id="{6571B3FB-2DB8-490C-9D7A-83BB272C33E7}" type="slidenum">
              <a:rPr lang="en-US">
                <a:solidFill>
                  <a:prstClr val="black"/>
                </a:solidFill>
              </a:rPr>
              <a:pPr>
                <a:defRPr/>
              </a:pPr>
              <a:t>50</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describe what’s going on in the enzymatic reaction in terms of transitions in structure</a:t>
            </a:r>
            <a:r>
              <a:rPr lang="en-US" baseline="0" dirty="0" smtClean="0"/>
              <a:t>.  In this diagram, we illustrate the molecules as circles, and indicate non-covalent complexes as lines.  An enzyme and a substrate bind to form an ES complex, which can be understood as a transition in the structure of the complexes </a:t>
            </a:r>
            <a:r>
              <a:rPr lang="en-US" baseline="0" dirty="0" err="1" smtClean="0"/>
              <a:t>prsesent</a:t>
            </a:r>
            <a:r>
              <a:rPr lang="en-US" baseline="0" dirty="0" smtClean="0"/>
              <a:t>.  Thus, it is a change in the graph that represents the complex. In the next step, a bond-changing reaction takes place resulting in a modified complex in which the enzyme is bound to two products.  Thus, the molecule graph of the substrate has been split into two </a:t>
            </a:r>
            <a:r>
              <a:rPr lang="en-US" baseline="0" dirty="0" err="1" smtClean="0"/>
              <a:t>subgraphs</a:t>
            </a:r>
            <a:r>
              <a:rPr lang="en-US" baseline="0" dirty="0" smtClean="0"/>
              <a:t>.  Finally, a dissociation reaction occurs in which the product-enzyme complex breaks into three separate ones.</a:t>
            </a:r>
            <a:endParaRPr lang="en-US" dirty="0"/>
          </a:p>
        </p:txBody>
      </p:sp>
      <p:sp>
        <p:nvSpPr>
          <p:cNvPr id="4" name="Slide Number Placeholder 3"/>
          <p:cNvSpPr>
            <a:spLocks noGrp="1"/>
          </p:cNvSpPr>
          <p:nvPr>
            <p:ph type="sldNum" sz="quarter" idx="10"/>
          </p:nvPr>
        </p:nvSpPr>
        <p:spPr/>
        <p:txBody>
          <a:bodyPr/>
          <a:lstStyle/>
          <a:p>
            <a:fld id="{87B4E3FF-8E8E-423A-AF27-3CDBD7E180A7}" type="slidenum">
              <a:rPr lang="en-US" smtClean="0"/>
              <a:pPr/>
              <a:t>5</a:t>
            </a:fld>
            <a:endParaRPr lang="en-US"/>
          </a:p>
        </p:txBody>
      </p:sp>
    </p:spTree>
    <p:extLst>
      <p:ext uri="{BB962C8B-B14F-4D97-AF65-F5344CB8AC3E}">
        <p14:creationId xmlns:p14="http://schemas.microsoft.com/office/powerpoint/2010/main" val="11638010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a:t>
            </a:r>
            <a:r>
              <a:rPr lang="en-US" baseline="0" dirty="0" smtClean="0"/>
              <a:t> possibility for transcriptional control can be easily eliminated by replacing the promoter with an unrelated one such as a constitutive promoter.  This breaks the link between the chemicals being generated and the activity of the promoter.</a:t>
            </a:r>
            <a:endParaRPr lang="en-US" dirty="0" smtClean="0"/>
          </a:p>
        </p:txBody>
      </p:sp>
      <p:sp>
        <p:nvSpPr>
          <p:cNvPr id="4" name="Slide Number Placeholder 3"/>
          <p:cNvSpPr>
            <a:spLocks noGrp="1"/>
          </p:cNvSpPr>
          <p:nvPr>
            <p:ph type="sldNum" sz="quarter" idx="5"/>
          </p:nvPr>
        </p:nvSpPr>
        <p:spPr/>
        <p:txBody>
          <a:bodyPr/>
          <a:lstStyle/>
          <a:p>
            <a:pPr>
              <a:defRPr/>
            </a:pPr>
            <a:fld id="{1B6C5B77-EC2B-4009-95A8-601974F8DFA5}" type="slidenum">
              <a:rPr lang="en-US">
                <a:solidFill>
                  <a:prstClr val="black"/>
                </a:solidFill>
              </a:rPr>
              <a:pPr>
                <a:defRPr/>
              </a:pPr>
              <a:t>51</a:t>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Another possibility is translational control.  Here, the product</a:t>
            </a:r>
            <a:r>
              <a:rPr lang="en-US" baseline="0" dirty="0" smtClean="0"/>
              <a:t> or intermediates can bind to the mRNAs and alter translation behavior.  For example, thiamine </a:t>
            </a:r>
            <a:r>
              <a:rPr lang="en-US" baseline="0" dirty="0" err="1" smtClean="0"/>
              <a:t>pyrosphosphate</a:t>
            </a:r>
            <a:r>
              <a:rPr lang="en-US" baseline="0" dirty="0" smtClean="0"/>
              <a:t> </a:t>
            </a:r>
            <a:r>
              <a:rPr lang="en-US" baseline="0" dirty="0" err="1" smtClean="0"/>
              <a:t>riboswitches</a:t>
            </a:r>
            <a:r>
              <a:rPr lang="en-US" baseline="0" dirty="0" smtClean="0"/>
              <a:t> are a common natural feature of enzymes related to that cofactor.</a:t>
            </a:r>
            <a:endParaRPr lang="en-US" dirty="0" smtClean="0"/>
          </a:p>
        </p:txBody>
      </p:sp>
      <p:sp>
        <p:nvSpPr>
          <p:cNvPr id="4" name="Slide Number Placeholder 3"/>
          <p:cNvSpPr>
            <a:spLocks noGrp="1"/>
          </p:cNvSpPr>
          <p:nvPr>
            <p:ph type="sldNum" sz="quarter" idx="5"/>
          </p:nvPr>
        </p:nvSpPr>
        <p:spPr/>
        <p:txBody>
          <a:bodyPr/>
          <a:lstStyle/>
          <a:p>
            <a:pPr>
              <a:defRPr/>
            </a:pPr>
            <a:fld id="{AB0F25CA-5BEA-434F-B92D-03E752E76B27}" type="slidenum">
              <a:rPr lang="en-US">
                <a:solidFill>
                  <a:prstClr val="black"/>
                </a:solidFill>
              </a:rPr>
              <a:pPr>
                <a:defRPr/>
              </a:pPr>
              <a:t>52</a:t>
            </a:fld>
            <a:endParaRPr 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RNA elements</a:t>
            </a:r>
            <a:r>
              <a:rPr lang="en-US" baseline="0" dirty="0" smtClean="0"/>
              <a:t> can similarly be eliminated by shuffling the codon usage.  For example, there might be a serine codon AGT that overlaps a </a:t>
            </a:r>
            <a:r>
              <a:rPr lang="en-US" baseline="0" dirty="0" err="1" smtClean="0"/>
              <a:t>riboswitch</a:t>
            </a:r>
            <a:r>
              <a:rPr lang="en-US" baseline="0" dirty="0" smtClean="0"/>
              <a:t>, and mutating it to another serine codon like AGC could break the RNA element.  Doing this for all codons in the gene is guaranteed to eliminate any native RNA structure. Thus, any aspects of translational control can be eliminated by codon shuffling.</a:t>
            </a:r>
            <a:endParaRPr lang="en-US" dirty="0" smtClean="0"/>
          </a:p>
        </p:txBody>
      </p:sp>
      <p:sp>
        <p:nvSpPr>
          <p:cNvPr id="4" name="Slide Number Placeholder 3"/>
          <p:cNvSpPr>
            <a:spLocks noGrp="1"/>
          </p:cNvSpPr>
          <p:nvPr>
            <p:ph type="sldNum" sz="quarter" idx="5"/>
          </p:nvPr>
        </p:nvSpPr>
        <p:spPr/>
        <p:txBody>
          <a:bodyPr/>
          <a:lstStyle/>
          <a:p>
            <a:pPr>
              <a:defRPr/>
            </a:pPr>
            <a:fld id="{A57D54B7-CA2B-4589-931E-9A8C324D7E1E}" type="slidenum">
              <a:rPr lang="en-US">
                <a:solidFill>
                  <a:prstClr val="black"/>
                </a:solidFill>
              </a:rPr>
              <a:pPr>
                <a:defRPr/>
              </a:pPr>
              <a:t>53</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most challenging type of regulation is </a:t>
            </a:r>
            <a:r>
              <a:rPr lang="en-US" dirty="0" err="1" smtClean="0"/>
              <a:t>allostery</a:t>
            </a:r>
            <a:r>
              <a:rPr lang="en-US" dirty="0" smtClean="0"/>
              <a:t> and inhibition.</a:t>
            </a:r>
            <a:r>
              <a:rPr lang="en-US" baseline="0" dirty="0" smtClean="0"/>
              <a:t>  Here, a metabolite binds to an enzyme and alters its reactivity.  Many enzymes are product inhibited, such as hexokinase, meaning that accumulation of the product will reduce its function.  There are many examples of these posttranslational control mechanisms in primary metabolism.  Such behavior can only be modified through protein engineering – there is no easy fix here.</a:t>
            </a:r>
            <a:endParaRPr lang="en-US" dirty="0" smtClean="0"/>
          </a:p>
        </p:txBody>
      </p:sp>
      <p:sp>
        <p:nvSpPr>
          <p:cNvPr id="4" name="Slide Number Placeholder 3"/>
          <p:cNvSpPr>
            <a:spLocks noGrp="1"/>
          </p:cNvSpPr>
          <p:nvPr>
            <p:ph type="sldNum" sz="quarter" idx="5"/>
          </p:nvPr>
        </p:nvSpPr>
        <p:spPr/>
        <p:txBody>
          <a:bodyPr/>
          <a:lstStyle/>
          <a:p>
            <a:pPr>
              <a:defRPr/>
            </a:pPr>
            <a:fld id="{41FAFAB9-2D6A-4817-8DAE-38DF5FC46357}" type="slidenum">
              <a:rPr lang="en-US">
                <a:solidFill>
                  <a:prstClr val="black"/>
                </a:solidFill>
              </a:rPr>
              <a:pPr>
                <a:defRPr/>
              </a:pPr>
              <a:t>54</a:t>
            </a:fld>
            <a:endParaRPr 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At any step of control, be it transcriptional, translational,</a:t>
            </a:r>
            <a:r>
              <a:rPr lang="en-US" baseline="0" dirty="0" smtClean="0"/>
              <a:t> or </a:t>
            </a:r>
            <a:r>
              <a:rPr lang="en-US" baseline="0" dirty="0" err="1" smtClean="0"/>
              <a:t>postranslational</a:t>
            </a:r>
            <a:r>
              <a:rPr lang="en-US" baseline="0" dirty="0" smtClean="0"/>
              <a:t>, it is possible to remove native regulation or introduce new regulation.  Intentionally introducing features such as negative feedback into a design is a very current topic in synthetic biology.  It is primarily used to reduce the accumulation of intermediates and optimize the expression level of the enzymes.</a:t>
            </a:r>
            <a:endParaRPr lang="en-US" dirty="0" smtClean="0"/>
          </a:p>
        </p:txBody>
      </p:sp>
      <p:sp>
        <p:nvSpPr>
          <p:cNvPr id="4" name="Slide Number Placeholder 3"/>
          <p:cNvSpPr>
            <a:spLocks noGrp="1"/>
          </p:cNvSpPr>
          <p:nvPr>
            <p:ph type="sldNum" sz="quarter" idx="5"/>
          </p:nvPr>
        </p:nvSpPr>
        <p:spPr/>
        <p:txBody>
          <a:bodyPr/>
          <a:lstStyle/>
          <a:p>
            <a:pPr>
              <a:defRPr/>
            </a:pPr>
            <a:fld id="{A86775EE-E71F-4C4C-B409-B3B88ABEE47C}" type="slidenum">
              <a:rPr lang="en-US">
                <a:solidFill>
                  <a:prstClr val="black"/>
                </a:solidFill>
              </a:rPr>
              <a:pPr>
                <a:defRPr/>
              </a:pPr>
              <a:t>55</a:t>
            </a:fld>
            <a:endParaRPr 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fontAlgn="base">
              <a:spcBef>
                <a:spcPct val="0"/>
              </a:spcBef>
              <a:spcAft>
                <a:spcPts val="1000"/>
              </a:spcAft>
              <a:buFont typeface="Wingdings" pitchFamily="2" charset="2"/>
              <a:buNone/>
            </a:pPr>
            <a:r>
              <a:rPr lang="en-US" sz="1200" dirty="0" smtClean="0">
                <a:solidFill>
                  <a:prstClr val="black"/>
                </a:solidFill>
                <a:latin typeface="Arial" pitchFamily="34" charset="0"/>
                <a:ea typeface="ＭＳ Ｐゴシック" pitchFamily="34" charset="-128"/>
              </a:rPr>
              <a:t>In summary:</a:t>
            </a:r>
          </a:p>
          <a:p>
            <a:pPr marL="342900" indent="-342900" defTabSz="914400" fontAlgn="base">
              <a:spcBef>
                <a:spcPct val="0"/>
              </a:spcBef>
              <a:spcAft>
                <a:spcPts val="1000"/>
              </a:spcAft>
              <a:buFont typeface="Wingdings" pitchFamily="2" charset="2"/>
              <a:buChar char="Ø"/>
            </a:pPr>
            <a:r>
              <a:rPr lang="en-US" sz="1200" dirty="0" smtClean="0">
                <a:solidFill>
                  <a:prstClr val="black"/>
                </a:solidFill>
                <a:latin typeface="Arial" pitchFamily="34" charset="0"/>
                <a:ea typeface="ＭＳ Ｐゴシック" pitchFamily="34" charset="-128"/>
              </a:rPr>
              <a:t>Metabolic engineering has been around for a long time</a:t>
            </a:r>
          </a:p>
          <a:p>
            <a:pPr marL="342900" indent="-342900" defTabSz="914400" fontAlgn="base">
              <a:spcBef>
                <a:spcPct val="0"/>
              </a:spcBef>
              <a:spcAft>
                <a:spcPts val="1000"/>
              </a:spcAft>
              <a:buFont typeface="Wingdings" pitchFamily="2" charset="2"/>
              <a:buChar char="Ø"/>
            </a:pPr>
            <a:r>
              <a:rPr lang="en-US" sz="1200" dirty="0" smtClean="0">
                <a:solidFill>
                  <a:prstClr val="black"/>
                </a:solidFill>
                <a:latin typeface="Arial" pitchFamily="34" charset="0"/>
                <a:ea typeface="ＭＳ Ｐゴシック" pitchFamily="34" charset="-128"/>
              </a:rPr>
              <a:t>It’s a two step process of pathway identification followed by optimization of flux</a:t>
            </a:r>
          </a:p>
          <a:p>
            <a:pPr marL="342900" indent="-342900" defTabSz="914400" fontAlgn="base">
              <a:spcBef>
                <a:spcPct val="0"/>
              </a:spcBef>
              <a:spcAft>
                <a:spcPts val="1000"/>
              </a:spcAft>
              <a:buFont typeface="Wingdings" pitchFamily="2" charset="2"/>
              <a:buChar char="Ø"/>
            </a:pPr>
            <a:r>
              <a:rPr lang="en-US" sz="1200" dirty="0" smtClean="0">
                <a:solidFill>
                  <a:prstClr val="black"/>
                </a:solidFill>
                <a:latin typeface="Arial" pitchFamily="34" charset="0"/>
                <a:ea typeface="ＭＳ Ｐゴシック" pitchFamily="34" charset="-128"/>
              </a:rPr>
              <a:t>Usually the targets are ‘secondary metabolites’ which will fit neatly into distinct categories based on the source chemicals and mechanisms of enzymes involved</a:t>
            </a:r>
          </a:p>
          <a:p>
            <a:pPr marL="342900" indent="-342900" defTabSz="914400" fontAlgn="base">
              <a:spcBef>
                <a:spcPct val="0"/>
              </a:spcBef>
              <a:spcAft>
                <a:spcPts val="1000"/>
              </a:spcAft>
              <a:buFont typeface="Wingdings" pitchFamily="2" charset="2"/>
              <a:buChar char="Ø"/>
            </a:pPr>
            <a:r>
              <a:rPr lang="en-US" sz="1200" dirty="0" smtClean="0">
                <a:solidFill>
                  <a:prstClr val="black"/>
                </a:solidFill>
                <a:latin typeface="Arial" pitchFamily="34" charset="0"/>
                <a:ea typeface="ＭＳ Ｐゴシック" pitchFamily="34" charset="-128"/>
              </a:rPr>
              <a:t>Extensive regulation, including </a:t>
            </a:r>
            <a:r>
              <a:rPr lang="en-US" sz="1200" dirty="0" err="1" smtClean="0">
                <a:solidFill>
                  <a:prstClr val="black"/>
                </a:solidFill>
                <a:latin typeface="Arial" pitchFamily="34" charset="0"/>
                <a:ea typeface="ＭＳ Ｐゴシック" pitchFamily="34" charset="-128"/>
              </a:rPr>
              <a:t>allostery</a:t>
            </a:r>
            <a:r>
              <a:rPr lang="en-US" sz="1200" dirty="0" smtClean="0">
                <a:solidFill>
                  <a:prstClr val="black"/>
                </a:solidFill>
                <a:latin typeface="Arial" pitchFamily="34" charset="0"/>
                <a:ea typeface="ＭＳ Ｐゴシック" pitchFamily="34" charset="-128"/>
              </a:rPr>
              <a:t>, greatly complicates things, but is a popular focus of synthetic biology research today</a:t>
            </a:r>
          </a:p>
          <a:p>
            <a:endParaRPr lang="en-US" dirty="0"/>
          </a:p>
        </p:txBody>
      </p:sp>
      <p:sp>
        <p:nvSpPr>
          <p:cNvPr id="4" name="Slide Number Placeholder 3"/>
          <p:cNvSpPr>
            <a:spLocks noGrp="1"/>
          </p:cNvSpPr>
          <p:nvPr>
            <p:ph type="sldNum" sz="quarter" idx="10"/>
          </p:nvPr>
        </p:nvSpPr>
        <p:spPr/>
        <p:txBody>
          <a:bodyPr/>
          <a:lstStyle/>
          <a:p>
            <a:fld id="{87B4E3FF-8E8E-423A-AF27-3CDBD7E180A7}" type="slidenum">
              <a:rPr lang="en-US" smtClean="0"/>
              <a:pPr/>
              <a:t>58</a:t>
            </a:fld>
            <a:endParaRPr lang="en-US"/>
          </a:p>
        </p:txBody>
      </p:sp>
    </p:spTree>
    <p:extLst>
      <p:ext uri="{BB962C8B-B14F-4D97-AF65-F5344CB8AC3E}">
        <p14:creationId xmlns:p14="http://schemas.microsoft.com/office/powerpoint/2010/main" val="100251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focus on just the enzyme in</a:t>
            </a:r>
            <a:r>
              <a:rPr lang="en-US" baseline="0" dirty="0" smtClean="0"/>
              <a:t> this series of reactions.</a:t>
            </a:r>
            <a:endParaRPr lang="en-US" dirty="0"/>
          </a:p>
        </p:txBody>
      </p:sp>
      <p:sp>
        <p:nvSpPr>
          <p:cNvPr id="4" name="Slide Number Placeholder 3"/>
          <p:cNvSpPr>
            <a:spLocks noGrp="1"/>
          </p:cNvSpPr>
          <p:nvPr>
            <p:ph type="sldNum" sz="quarter" idx="10"/>
          </p:nvPr>
        </p:nvSpPr>
        <p:spPr/>
        <p:txBody>
          <a:bodyPr/>
          <a:lstStyle/>
          <a:p>
            <a:fld id="{87B4E3FF-8E8E-423A-AF27-3CDBD7E180A7}" type="slidenum">
              <a:rPr lang="en-US" smtClean="0"/>
              <a:pPr/>
              <a:t>6</a:t>
            </a:fld>
            <a:endParaRPr lang="en-US"/>
          </a:p>
        </p:txBody>
      </p:sp>
    </p:spTree>
    <p:extLst>
      <p:ext uri="{BB962C8B-B14F-4D97-AF65-F5344CB8AC3E}">
        <p14:creationId xmlns:p14="http://schemas.microsoft.com/office/powerpoint/2010/main" val="381820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now describe this system of an</a:t>
            </a:r>
            <a:r>
              <a:rPr lang="en-US" baseline="0" dirty="0" smtClean="0"/>
              <a:t> enzyme, a substrate, some product molecules in terms of their distinguishable states within the system.  So, each step of the reaction sequence represents one such state, there are 4 steps, so there are 4 states to the system.  If we examine this system from the perspective of the enzyme, we can simplify things.  If the enzyme is not bound to anything it is unaware that they are present, so we can remove them *click*.  The 0 and 3 states are now the same.  So, E only has 3 distinct *click* states that it is observed to participate in.</a:t>
            </a:r>
            <a:endParaRPr lang="en-US" dirty="0"/>
          </a:p>
        </p:txBody>
      </p:sp>
      <p:sp>
        <p:nvSpPr>
          <p:cNvPr id="4" name="Slide Number Placeholder 3"/>
          <p:cNvSpPr>
            <a:spLocks noGrp="1"/>
          </p:cNvSpPr>
          <p:nvPr>
            <p:ph type="sldNum" sz="quarter" idx="10"/>
          </p:nvPr>
        </p:nvSpPr>
        <p:spPr/>
        <p:txBody>
          <a:bodyPr/>
          <a:lstStyle/>
          <a:p>
            <a:fld id="{87B4E3FF-8E8E-423A-AF27-3CDBD7E180A7}" type="slidenum">
              <a:rPr lang="en-US" smtClean="0"/>
              <a:pPr/>
              <a:t>7</a:t>
            </a:fld>
            <a:endParaRPr lang="en-US"/>
          </a:p>
        </p:txBody>
      </p:sp>
    </p:spTree>
    <p:extLst>
      <p:ext uri="{BB962C8B-B14F-4D97-AF65-F5344CB8AC3E}">
        <p14:creationId xmlns:p14="http://schemas.microsoft.com/office/powerpoint/2010/main" val="30318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describe the “world according to E” as 1)</a:t>
            </a:r>
            <a:r>
              <a:rPr lang="en-US" baseline="0" dirty="0" smtClean="0"/>
              <a:t> the states it can exist in; 2) the allowed transitions for those states; and 3) constraints on the inputs and outputs of these transitions.</a:t>
            </a:r>
          </a:p>
          <a:p>
            <a:r>
              <a:rPr lang="en-US" baseline="0" dirty="0" smtClean="0"/>
              <a:t>*click*</a:t>
            </a:r>
          </a:p>
          <a:p>
            <a:r>
              <a:rPr lang="en-US" baseline="0" dirty="0" smtClean="0"/>
              <a:t>Formally, the data structure this implies is a Mealy machine which defines this set of states, an initial state defined to be the </a:t>
            </a:r>
            <a:r>
              <a:rPr lang="en-US" baseline="0" dirty="0" err="1" smtClean="0"/>
              <a:t>apo</a:t>
            </a:r>
            <a:r>
              <a:rPr lang="en-US" baseline="0" dirty="0" smtClean="0"/>
              <a:t>- (or free) enzyme, an input and output substrate alphabet, and a transition function.</a:t>
            </a:r>
          </a:p>
          <a:p>
            <a:r>
              <a:rPr lang="en-US" baseline="0" dirty="0" smtClean="0"/>
              <a:t>*click*</a:t>
            </a:r>
          </a:p>
          <a:p>
            <a:r>
              <a:rPr lang="en-US" baseline="0" dirty="0" smtClean="0"/>
              <a:t>This formalism captures the essence of biochemical diagrams such as this one. Most of the enzymes observed in biological systems obey a bi-bi mechanism in which 2 substrates bind and 2 substrates are released by the enzyme.  Each reaction links different states of the system, but such diagrams can be directly translated into this Mealy machine formalism.</a:t>
            </a:r>
          </a:p>
          <a:p>
            <a:r>
              <a:rPr lang="en-US" baseline="0" dirty="0" smtClean="0"/>
              <a:t>*click*</a:t>
            </a:r>
          </a:p>
          <a:p>
            <a:r>
              <a:rPr lang="en-US" baseline="0" dirty="0" smtClean="0"/>
              <a:t>In this diagram, some arrows represent transitions in </a:t>
            </a:r>
            <a:r>
              <a:rPr lang="en-US" baseline="0" dirty="0" err="1" smtClean="0"/>
              <a:t>complexation</a:t>
            </a:r>
            <a:r>
              <a:rPr lang="en-US" baseline="0" dirty="0" smtClean="0"/>
              <a:t> states such as E binding to S to make ES.  Others corresponds to transformation of molecule graphs such as the ES to EP step.</a:t>
            </a:r>
            <a:endParaRPr lang="en-US" dirty="0"/>
          </a:p>
        </p:txBody>
      </p:sp>
      <p:sp>
        <p:nvSpPr>
          <p:cNvPr id="4" name="Slide Number Placeholder 3"/>
          <p:cNvSpPr>
            <a:spLocks noGrp="1"/>
          </p:cNvSpPr>
          <p:nvPr>
            <p:ph type="sldNum" sz="quarter" idx="10"/>
          </p:nvPr>
        </p:nvSpPr>
        <p:spPr/>
        <p:txBody>
          <a:bodyPr/>
          <a:lstStyle/>
          <a:p>
            <a:fld id="{87B4E3FF-8E8E-423A-AF27-3CDBD7E180A7}" type="slidenum">
              <a:rPr lang="en-US" smtClean="0"/>
              <a:pPr/>
              <a:t>8</a:t>
            </a:fld>
            <a:endParaRPr lang="en-US"/>
          </a:p>
        </p:txBody>
      </p:sp>
    </p:spTree>
    <p:extLst>
      <p:ext uri="{BB962C8B-B14F-4D97-AF65-F5344CB8AC3E}">
        <p14:creationId xmlns:p14="http://schemas.microsoft.com/office/powerpoint/2010/main" val="72995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4729F0A-A69A-4AA9-A8BF-E727081D6484}" type="datetimeFigureOut">
              <a:rPr lang="en-US">
                <a:solidFill>
                  <a:prstClr val="black">
                    <a:tint val="75000"/>
                  </a:prstClr>
                </a:solidFill>
              </a:rPr>
              <a:pPr>
                <a:def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E474F09-3063-485E-B8CA-0DD3E19830D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D391274-A3DE-4C39-BCCD-4633FD159D32}" type="datetimeFigureOut">
              <a:rPr lang="en-US">
                <a:solidFill>
                  <a:prstClr val="black">
                    <a:tint val="75000"/>
                  </a:prstClr>
                </a:solidFill>
              </a:rPr>
              <a:pPr>
                <a:def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33500AE-FD83-4823-A0B3-B3D3B18FCB5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AA4B119-D751-44C5-81E4-82639FA60D24}" type="datetimeFigureOut">
              <a:rPr lang="en-US">
                <a:solidFill>
                  <a:prstClr val="black">
                    <a:tint val="75000"/>
                  </a:prstClr>
                </a:solidFill>
              </a:rPr>
              <a:pPr>
                <a:def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B0E301-C01B-46F5-B3DA-4B097B40F80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6813E94-0535-4A2F-9E1B-05EB65B651F2}" type="datetimeFigureOut">
              <a:rPr lang="en-US">
                <a:solidFill>
                  <a:prstClr val="black">
                    <a:tint val="75000"/>
                  </a:prstClr>
                </a:solidFill>
              </a:rPr>
              <a:pPr>
                <a:defRPr/>
              </a:pPr>
              <a:t>9/6/2013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E6B8574-4472-49BD-B4F3-2D4BBF94616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99315E0-9D3A-4605-9879-E3072061E83C}" type="datetimeFigureOut">
              <a:rPr lang="en-US">
                <a:solidFill>
                  <a:prstClr val="black">
                    <a:tint val="75000"/>
                  </a:prstClr>
                </a:solidFill>
              </a:rPr>
              <a:pPr>
                <a:defRPr/>
              </a:pPr>
              <a:t>9/6/2013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9AC1E0A-9467-411D-BD78-E7D0CA3BBA9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6CC64C6-179C-4B05-9148-56D247524E25}" type="datetimeFigureOut">
              <a:rPr lang="en-US">
                <a:solidFill>
                  <a:prstClr val="black">
                    <a:tint val="75000"/>
                  </a:prstClr>
                </a:solidFill>
              </a:rPr>
              <a:pPr>
                <a:defRPr/>
              </a:pPr>
              <a:t>9/6/2013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5FEA76D-6E49-41B8-B886-EC9BAB2AA57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A829E1-86F7-4801-959D-91E3EE4AB208}" type="datetimeFigureOut">
              <a:rPr lang="en-US">
                <a:solidFill>
                  <a:prstClr val="black">
                    <a:tint val="75000"/>
                  </a:prstClr>
                </a:solidFill>
              </a:rPr>
              <a:pPr>
                <a:defRPr/>
              </a:pPr>
              <a:t>9/6/2013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37EF4BD-3865-42CB-8047-F60D953951C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CF42B4A-2577-4E1C-A47C-50BDC66A7B67}" type="datetimeFigureOut">
              <a:rPr lang="en-US">
                <a:solidFill>
                  <a:prstClr val="black">
                    <a:tint val="75000"/>
                  </a:prstClr>
                </a:solidFill>
              </a:rPr>
              <a:pPr>
                <a:defRPr/>
              </a:pPr>
              <a:t>9/6/2013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98301D2-3C8B-4B0F-9569-C8C760FD016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410344-6BA3-42E0-8AF5-C85F30B2DCB6}" type="datetimeFigureOut">
              <a:rPr lang="en-US">
                <a:solidFill>
                  <a:prstClr val="black">
                    <a:tint val="75000"/>
                  </a:prstClr>
                </a:solidFill>
              </a:rPr>
              <a:pPr>
                <a:defRPr/>
              </a:pPr>
              <a:t>9/6/2013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E116CCA-43F9-4C0E-B372-A638200492A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EC5146-0808-4178-BCF3-6186A5DFA469}" type="datetimeFigureOut">
              <a:rPr lang="en-US">
                <a:solidFill>
                  <a:prstClr val="black">
                    <a:tint val="75000"/>
                  </a:prstClr>
                </a:solidFill>
              </a:rPr>
              <a:pPr>
                <a:def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A2C8A3-6BF1-4CED-9FC7-39894D58729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A6DADC-BAC8-40EC-A92D-BD79C8EE5338}" type="datetimeFigureOut">
              <a:rPr lang="en-US">
                <a:solidFill>
                  <a:prstClr val="black">
                    <a:tint val="75000"/>
                  </a:prstClr>
                </a:solidFill>
              </a:rPr>
              <a:pPr>
                <a:def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0C02FC0-8269-4A95-8C71-D9DCA2A1CCA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FE0E7E-974B-499D-8854-17FBFC8BACB9}" type="datetimeFigureOut">
              <a:rPr lang="en-US" smtClean="0"/>
              <a:pPr/>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FE0E7E-974B-499D-8854-17FBFC8BACB9}" type="datetimeFigureOut">
              <a:rPr lang="en-US" smtClean="0"/>
              <a:pPr/>
              <a:t>9/6/2013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FE0E7E-974B-499D-8854-17FBFC8BACB9}" type="datetimeFigureOut">
              <a:rPr lang="en-US" smtClean="0"/>
              <a:pPr/>
              <a:t>9/6/2013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E0E7E-974B-499D-8854-17FBFC8BACB9}" type="datetimeFigureOut">
              <a:rPr lang="en-US" smtClean="0"/>
              <a:pPr/>
              <a:t>9/6/2013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E0E7E-974B-499D-8854-17FBFC8BACB9}" type="datetimeFigureOut">
              <a:rPr lang="en-US" smtClean="0"/>
              <a:pPr/>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E0E7E-974B-499D-8854-17FBFC8BACB9}" type="datetimeFigureOut">
              <a:rPr lang="en-US" smtClean="0"/>
              <a:pPr/>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pPr/>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9322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17350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83315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77315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1391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776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FE0E7E-974B-499D-8854-17FBFC8BACB9}" type="datetimeFigureOut">
              <a:rPr lang="en-US" smtClean="0"/>
              <a:pPr/>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630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2912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98207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32472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69769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A8B4569-961C-4664-8A2D-2A502CC328E1}" type="datetimeFigureOut">
              <a:rPr lang="en-US"/>
              <a:pPr/>
              <a:t>9/6/2013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E6FD8F1-5E11-44D0-9F4D-8D01F05356F5}" type="slidenum">
              <a:rPr lang="en-US"/>
              <a:pPr/>
              <a:t>‹#›</a:t>
            </a:fld>
            <a:endParaRPr lang="en-US"/>
          </a:p>
        </p:txBody>
      </p:sp>
    </p:spTree>
    <p:extLst>
      <p:ext uri="{BB962C8B-B14F-4D97-AF65-F5344CB8AC3E}">
        <p14:creationId xmlns:p14="http://schemas.microsoft.com/office/powerpoint/2010/main" val="21285805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1954BE-0C2D-4429-B496-B57693DB7292}" type="datetimeFigureOut">
              <a:rPr lang="en-US"/>
              <a:pPr/>
              <a:t>9/6/2013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5388D3-F712-41B8-95A0-8416AB47C079}" type="slidenum">
              <a:rPr lang="en-US"/>
              <a:pPr/>
              <a:t>‹#›</a:t>
            </a:fld>
            <a:endParaRPr lang="en-US"/>
          </a:p>
        </p:txBody>
      </p:sp>
    </p:spTree>
    <p:extLst>
      <p:ext uri="{BB962C8B-B14F-4D97-AF65-F5344CB8AC3E}">
        <p14:creationId xmlns:p14="http://schemas.microsoft.com/office/powerpoint/2010/main" val="40824450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C857848-02C1-4F3B-86A1-CD519CE126C8}" type="datetimeFigureOut">
              <a:rPr lang="en-US"/>
              <a:pPr/>
              <a:t>9/6/2013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D303865-573E-4AAB-98C6-84B5044DA05F}" type="slidenum">
              <a:rPr lang="en-US"/>
              <a:pPr/>
              <a:t>‹#›</a:t>
            </a:fld>
            <a:endParaRPr lang="en-US"/>
          </a:p>
        </p:txBody>
      </p:sp>
    </p:spTree>
    <p:extLst>
      <p:ext uri="{BB962C8B-B14F-4D97-AF65-F5344CB8AC3E}">
        <p14:creationId xmlns:p14="http://schemas.microsoft.com/office/powerpoint/2010/main" val="517424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A053D5E-6B40-4115-86E5-357EB2B628DC}" type="datetimeFigureOut">
              <a:rPr lang="en-US"/>
              <a:pPr/>
              <a:t>9/6/2013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F1A11EB-3631-4661-8D90-9CFAD6F09003}" type="slidenum">
              <a:rPr lang="en-US"/>
              <a:pPr/>
              <a:t>‹#›</a:t>
            </a:fld>
            <a:endParaRPr lang="en-US"/>
          </a:p>
        </p:txBody>
      </p:sp>
    </p:spTree>
    <p:extLst>
      <p:ext uri="{BB962C8B-B14F-4D97-AF65-F5344CB8AC3E}">
        <p14:creationId xmlns:p14="http://schemas.microsoft.com/office/powerpoint/2010/main" val="6030466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07EE241-DE7C-4D7C-A8E8-00FFE61685D2}" type="datetimeFigureOut">
              <a:rPr lang="en-US"/>
              <a:pPr/>
              <a:t>9/6/2013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B778505A-B84F-4C10-8BAF-9D788801A7E7}" type="slidenum">
              <a:rPr lang="en-US"/>
              <a:pPr/>
              <a:t>‹#›</a:t>
            </a:fld>
            <a:endParaRPr lang="en-US"/>
          </a:p>
        </p:txBody>
      </p:sp>
    </p:spTree>
    <p:extLst>
      <p:ext uri="{BB962C8B-B14F-4D97-AF65-F5344CB8AC3E}">
        <p14:creationId xmlns:p14="http://schemas.microsoft.com/office/powerpoint/2010/main" val="295109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FE0E7E-974B-499D-8854-17FBFC8BACB9}" type="datetimeFigureOut">
              <a:rPr lang="en-US" smtClean="0"/>
              <a:pPr/>
              <a:t>9/6/2013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B2E879A-1A4F-432B-B7E6-C6E860949D87}" type="datetimeFigureOut">
              <a:rPr lang="en-US"/>
              <a:pPr/>
              <a:t>9/6/2013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C168192E-B165-4EC0-B3E8-A0A82CE350DB}" type="slidenum">
              <a:rPr lang="en-US"/>
              <a:pPr/>
              <a:t>‹#›</a:t>
            </a:fld>
            <a:endParaRPr lang="en-US"/>
          </a:p>
        </p:txBody>
      </p:sp>
    </p:spTree>
    <p:extLst>
      <p:ext uri="{BB962C8B-B14F-4D97-AF65-F5344CB8AC3E}">
        <p14:creationId xmlns:p14="http://schemas.microsoft.com/office/powerpoint/2010/main" val="15720644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A565814-E3F8-4190-A4CA-E7C36FEEE0E5}" type="datetimeFigureOut">
              <a:rPr lang="en-US"/>
              <a:pPr/>
              <a:t>9/6/2013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E2866A19-4EDB-4832-BAA4-04929D711D09}" type="slidenum">
              <a:rPr lang="en-US"/>
              <a:pPr/>
              <a:t>‹#›</a:t>
            </a:fld>
            <a:endParaRPr lang="en-US"/>
          </a:p>
        </p:txBody>
      </p:sp>
    </p:spTree>
    <p:extLst>
      <p:ext uri="{BB962C8B-B14F-4D97-AF65-F5344CB8AC3E}">
        <p14:creationId xmlns:p14="http://schemas.microsoft.com/office/powerpoint/2010/main" val="9304124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97E6936-8899-4BDB-A662-CAD50510094B}" type="datetimeFigureOut">
              <a:rPr lang="en-US"/>
              <a:pPr/>
              <a:t>9/6/2013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1BADAC8-19BE-4D73-B994-A70053C07849}" type="slidenum">
              <a:rPr lang="en-US"/>
              <a:pPr/>
              <a:t>‹#›</a:t>
            </a:fld>
            <a:endParaRPr lang="en-US"/>
          </a:p>
        </p:txBody>
      </p:sp>
    </p:spTree>
    <p:extLst>
      <p:ext uri="{BB962C8B-B14F-4D97-AF65-F5344CB8AC3E}">
        <p14:creationId xmlns:p14="http://schemas.microsoft.com/office/powerpoint/2010/main" val="38755375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9C67352-8E18-4C0D-A99A-415C35CDFF1F}" type="datetimeFigureOut">
              <a:rPr lang="en-US"/>
              <a:pPr/>
              <a:t>9/6/2013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908863A-2B38-41A7-A3D8-B188167E479F}" type="slidenum">
              <a:rPr lang="en-US"/>
              <a:pPr/>
              <a:t>‹#›</a:t>
            </a:fld>
            <a:endParaRPr lang="en-US"/>
          </a:p>
        </p:txBody>
      </p:sp>
    </p:spTree>
    <p:extLst>
      <p:ext uri="{BB962C8B-B14F-4D97-AF65-F5344CB8AC3E}">
        <p14:creationId xmlns:p14="http://schemas.microsoft.com/office/powerpoint/2010/main" val="29901984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6C1116-7A65-4495-A9BF-FE2219EDAFA3}" type="datetimeFigureOut">
              <a:rPr lang="en-US"/>
              <a:pPr/>
              <a:t>9/6/2013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FF8185F-ED7F-408C-A09E-A52DF05F2F73}" type="slidenum">
              <a:rPr lang="en-US"/>
              <a:pPr/>
              <a:t>‹#›</a:t>
            </a:fld>
            <a:endParaRPr lang="en-US"/>
          </a:p>
        </p:txBody>
      </p:sp>
    </p:spTree>
    <p:extLst>
      <p:ext uri="{BB962C8B-B14F-4D97-AF65-F5344CB8AC3E}">
        <p14:creationId xmlns:p14="http://schemas.microsoft.com/office/powerpoint/2010/main" val="6122835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FE33D68-92DC-4FBE-B73F-4BF0564BE318}" type="datetimeFigureOut">
              <a:rPr lang="en-US"/>
              <a:pPr/>
              <a:t>9/6/2013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CF0A651-41C8-41C9-9296-F8A6DE84B5FE}" type="slidenum">
              <a:rPr lang="en-US"/>
              <a:pPr/>
              <a:t>‹#›</a:t>
            </a:fld>
            <a:endParaRPr lang="en-US"/>
          </a:p>
        </p:txBody>
      </p:sp>
    </p:spTree>
    <p:extLst>
      <p:ext uri="{BB962C8B-B14F-4D97-AF65-F5344CB8AC3E}">
        <p14:creationId xmlns:p14="http://schemas.microsoft.com/office/powerpoint/2010/main" val="371042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FE0E7E-974B-499D-8854-17FBFC8BACB9}" type="datetimeFigureOut">
              <a:rPr lang="en-US" smtClean="0"/>
              <a:pPr/>
              <a:t>9/6/2013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E0E7E-974B-499D-8854-17FBFC8BACB9}" type="datetimeFigureOut">
              <a:rPr lang="en-US" smtClean="0"/>
              <a:pPr/>
              <a:t>9/6/2013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E0E7E-974B-499D-8854-17FBFC8BACB9}" type="datetimeFigureOut">
              <a:rPr lang="en-US" smtClean="0"/>
              <a:pPr/>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E0E7E-974B-499D-8854-17FBFC8BACB9}" type="datetimeFigureOut">
              <a:rPr lang="en-US" smtClean="0"/>
              <a:pPr/>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DFBC-8597-4F58-9784-D1CD6910A0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E0E7E-974B-499D-8854-17FBFC8BACB9}" type="datetimeFigureOut">
              <a:rPr lang="en-US" smtClean="0"/>
              <a:pPr/>
              <a:t>9/6/2013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FDFBC-8597-4F58-9784-D1CD6910A0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D0DF11-89A7-4BE5-8E67-B6B2EFB29A71}" type="datetimeFigureOut">
              <a:rPr lang="en-US">
                <a:solidFill>
                  <a:prstClr val="black">
                    <a:tint val="75000"/>
                  </a:prstClr>
                </a:solidFill>
              </a:rPr>
              <a:pPr>
                <a:defRPr/>
              </a:pPr>
              <a:t>9/6/2013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A76CD13-595C-41DD-B87F-8D874D80333C}"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E0E7E-974B-499D-8854-17FBFC8BACB9}" type="datetimeFigureOut">
              <a:rPr lang="en-US" smtClean="0"/>
              <a:pPr/>
              <a:t>9/6/2013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FDFBC-8597-4F58-9784-D1CD6910A0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E0E7E-974B-499D-8854-17FBFC8BACB9}" type="datetimeFigureOut">
              <a:rPr lang="en-US" smtClean="0">
                <a:solidFill>
                  <a:prstClr val="black">
                    <a:tint val="75000"/>
                  </a:prstClr>
                </a:solidFill>
              </a:rPr>
              <a:pPr/>
              <a:t>9/6/2013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FDFBC-8597-4F58-9784-D1CD6910A0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93818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pPr>
            <a:fld id="{72DF0BC5-6AFE-4182-B959-6DB58210BD30}" type="datetimeFigureOut">
              <a:rPr lang="en-US">
                <a:ea typeface="ＭＳ Ｐゴシック" pitchFamily="34" charset="-128"/>
              </a:rPr>
              <a:pPr fontAlgn="base">
                <a:spcBef>
                  <a:spcPct val="0"/>
                </a:spcBef>
                <a:spcAft>
                  <a:spcPct val="0"/>
                </a:spcAft>
              </a:pPr>
              <a:t>9/6/2013</a:t>
            </a:fld>
            <a:endParaRPr lang="en-US">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fontAlgn="base">
              <a:spcBef>
                <a:spcPct val="0"/>
              </a:spcBef>
              <a:spcAft>
                <a:spcPct val="0"/>
              </a:spcAft>
            </a:pPr>
            <a:fld id="{41E4F5A9-4CD0-4418-916B-69D546C2BF31}" type="slidenum">
              <a:rPr lang="en-US">
                <a:ea typeface="ＭＳ Ｐゴシック" pitchFamily="34" charset="-128"/>
              </a:rPr>
              <a:pPr fontAlgn="base">
                <a:spcBef>
                  <a:spcPct val="0"/>
                </a:spcBef>
                <a:spcAft>
                  <a:spcPct val="0"/>
                </a:spcAft>
              </a:pPr>
              <a:t>‹#›</a:t>
            </a:fld>
            <a:endParaRPr lang="en-US">
              <a:ea typeface="ＭＳ Ｐゴシック" pitchFamily="34" charset="-128"/>
            </a:endParaRPr>
          </a:p>
        </p:txBody>
      </p:sp>
    </p:spTree>
    <p:extLst>
      <p:ext uri="{BB962C8B-B14F-4D97-AF65-F5344CB8AC3E}">
        <p14:creationId xmlns:p14="http://schemas.microsoft.com/office/powerpoint/2010/main" val="11347256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hemeOverride" Target="../theme/themeOverride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png"/><Relationship Id="rId2" Type="http://schemas.openxmlformats.org/officeDocument/2006/relationships/slideLayout" Target="../slideLayouts/slideLayout46.xml"/><Relationship Id="rId1" Type="http://schemas.openxmlformats.org/officeDocument/2006/relationships/themeOverride" Target="../theme/themeOverride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6.xml"/><Relationship Id="rId1" Type="http://schemas.openxmlformats.org/officeDocument/2006/relationships/themeOverride" Target="../theme/themeOverride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Elimination_reaction" TargetMode="External"/><Relationship Id="rId13" Type="http://schemas.openxmlformats.org/officeDocument/2006/relationships/hyperlink" Target="http://en.wikipedia.org/wiki/Polymerization" TargetMode="External"/><Relationship Id="rId18" Type="http://schemas.openxmlformats.org/officeDocument/2006/relationships/hyperlink" Target="http://en.wikipedia.org/wiki/Nucleophilic_aromatic_substitution" TargetMode="External"/><Relationship Id="rId3" Type="http://schemas.openxmlformats.org/officeDocument/2006/relationships/image" Target="../media/image1.jpeg"/><Relationship Id="rId21" Type="http://schemas.openxmlformats.org/officeDocument/2006/relationships/hyperlink" Target="http://en.wikipedia.org/wiki/SN1_reaction" TargetMode="External"/><Relationship Id="rId7" Type="http://schemas.openxmlformats.org/officeDocument/2006/relationships/hyperlink" Target="http://en.wikipedia.org/wiki/Cyclization" TargetMode="External"/><Relationship Id="rId12" Type="http://schemas.openxmlformats.org/officeDocument/2006/relationships/hyperlink" Target="http://en.wikipedia.org/wiki/Pericyclic_reaction" TargetMode="External"/><Relationship Id="rId17" Type="http://schemas.openxmlformats.org/officeDocument/2006/relationships/hyperlink" Target="http://en.wikipedia.org/wiki/Electrophilic_aromatic_substitution" TargetMode="External"/><Relationship Id="rId25" Type="http://schemas.openxmlformats.org/officeDocument/2006/relationships/image" Target="../media/image4.png"/><Relationship Id="rId2" Type="http://schemas.openxmlformats.org/officeDocument/2006/relationships/notesSlide" Target="../notesSlides/notesSlide2.xml"/><Relationship Id="rId16" Type="http://schemas.openxmlformats.org/officeDocument/2006/relationships/hyperlink" Target="http://en.wikipedia.org/wiki/Substitution_reaction" TargetMode="External"/><Relationship Id="rId20" Type="http://schemas.openxmlformats.org/officeDocument/2006/relationships/hyperlink" Target="http://en.wikipedia.org/wiki/Nucleophilic_substitution" TargetMode="External"/><Relationship Id="rId1" Type="http://schemas.openxmlformats.org/officeDocument/2006/relationships/slideLayout" Target="../slideLayouts/slideLayout2.xml"/><Relationship Id="rId6" Type="http://schemas.openxmlformats.org/officeDocument/2006/relationships/hyperlink" Target="http://en.wikipedia.org/wiki/Nucleophilic_addition" TargetMode="External"/><Relationship Id="rId11" Type="http://schemas.openxmlformats.org/officeDocument/2006/relationships/hyperlink" Target="http://en.wikipedia.org/wiki/Organic_redox_reaction" TargetMode="External"/><Relationship Id="rId24" Type="http://schemas.openxmlformats.org/officeDocument/2006/relationships/image" Target="../media/image3.png"/><Relationship Id="rId5" Type="http://schemas.openxmlformats.org/officeDocument/2006/relationships/hyperlink" Target="http://en.wikipedia.org/wiki/Electrophilic_addition" TargetMode="External"/><Relationship Id="rId15" Type="http://schemas.openxmlformats.org/officeDocument/2006/relationships/hyperlink" Target="http://en.wikipedia.org/wiki/Beckmann_rearrangement" TargetMode="External"/><Relationship Id="rId23" Type="http://schemas.openxmlformats.org/officeDocument/2006/relationships/image" Target="../media/image2.png"/><Relationship Id="rId10" Type="http://schemas.openxmlformats.org/officeDocument/2006/relationships/hyperlink" Target="http://en.wikipedia.org/wiki/E1cB_elimination_reaction" TargetMode="External"/><Relationship Id="rId19" Type="http://schemas.openxmlformats.org/officeDocument/2006/relationships/hyperlink" Target="http://en.wikipedia.org/wiki/Electrophilic_substitution" TargetMode="External"/><Relationship Id="rId4" Type="http://schemas.openxmlformats.org/officeDocument/2006/relationships/hyperlink" Target="http://en.wikipedia.org/wiki/Addition_reaction" TargetMode="External"/><Relationship Id="rId9" Type="http://schemas.openxmlformats.org/officeDocument/2006/relationships/hyperlink" Target="http://en.wikipedia.org/wiki/Beta_elimination" TargetMode="External"/><Relationship Id="rId14" Type="http://schemas.openxmlformats.org/officeDocument/2006/relationships/hyperlink" Target="http://en.wikipedia.org/wiki/Rearrangement_reaction" TargetMode="External"/><Relationship Id="rId22" Type="http://schemas.openxmlformats.org/officeDocument/2006/relationships/hyperlink" Target="http://en.wikipedia.org/wiki/SN2_reaction"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hyperlink" Target="http://www.chem.qmul.ac.uk/iubmb/enzyme/"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6.xml"/><Relationship Id="rId1" Type="http://schemas.openxmlformats.org/officeDocument/2006/relationships/themeOverride" Target="../theme/themeOverride7.xml"/><Relationship Id="rId4" Type="http://schemas.openxmlformats.org/officeDocument/2006/relationships/image" Target="../media/image35.gi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6.xml"/><Relationship Id="rId1" Type="http://schemas.openxmlformats.org/officeDocument/2006/relationships/themeOverride" Target="../theme/themeOverride8.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6.xml"/><Relationship Id="rId1" Type="http://schemas.openxmlformats.org/officeDocument/2006/relationships/themeOverride" Target="../theme/themeOverride9.xml"/><Relationship Id="rId4" Type="http://schemas.openxmlformats.org/officeDocument/2006/relationships/image" Target="../media/image37.gi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4.xml"/><Relationship Id="rId1" Type="http://schemas.openxmlformats.org/officeDocument/2006/relationships/themeOverride" Target="../theme/themeOverride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0.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6.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61.png"/><Relationship Id="rId2" Type="http://schemas.openxmlformats.org/officeDocument/2006/relationships/slideLayout" Target="../slideLayouts/slideLayout46.xml"/><Relationship Id="rId1" Type="http://schemas.openxmlformats.org/officeDocument/2006/relationships/themeOverride" Target="../theme/themeOverride11.xml"/><Relationship Id="rId6" Type="http://schemas.openxmlformats.org/officeDocument/2006/relationships/image" Target="../media/image60.gif"/><Relationship Id="rId5" Type="http://schemas.openxmlformats.org/officeDocument/2006/relationships/image" Target="../media/image59.jpe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65.jpeg"/><Relationship Id="rId2" Type="http://schemas.openxmlformats.org/officeDocument/2006/relationships/slideLayout" Target="../slideLayouts/slideLayout46.xml"/><Relationship Id="rId1" Type="http://schemas.openxmlformats.org/officeDocument/2006/relationships/themeOverride" Target="../theme/themeOverride1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5.xml"/><Relationship Id="rId1" Type="http://schemas.openxmlformats.org/officeDocument/2006/relationships/themeOverride" Target="../theme/themeOverride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6.xml"/><Relationship Id="rId1" Type="http://schemas.openxmlformats.org/officeDocument/2006/relationships/themeOverride" Target="../theme/themeOverride1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6.xml"/><Relationship Id="rId1" Type="http://schemas.openxmlformats.org/officeDocument/2006/relationships/themeOverride" Target="../theme/themeOverride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6.xml"/><Relationship Id="rId1" Type="http://schemas.openxmlformats.org/officeDocument/2006/relationships/themeOverride" Target="../theme/themeOverride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14337" name="TextBox 4"/>
          <p:cNvSpPr txBox="1">
            <a:spLocks noChangeArrowheads="1"/>
          </p:cNvSpPr>
          <p:nvPr/>
        </p:nvSpPr>
        <p:spPr bwMode="auto">
          <a:xfrm>
            <a:off x="1447800" y="1905000"/>
            <a:ext cx="6858000" cy="2123658"/>
          </a:xfrm>
          <a:prstGeom prst="rect">
            <a:avLst/>
          </a:prstGeom>
          <a:noFill/>
          <a:ln w="9525">
            <a:noFill/>
            <a:miter lim="800000"/>
            <a:headEnd/>
            <a:tailEnd/>
          </a:ln>
        </p:spPr>
        <p:txBody>
          <a:bodyPr>
            <a:spAutoFit/>
          </a:bodyPr>
          <a:lstStyle/>
          <a:p>
            <a:r>
              <a:rPr lang="en-US" sz="4400" dirty="0" smtClean="0">
                <a:solidFill>
                  <a:schemeClr val="bg1"/>
                </a:solidFill>
                <a:latin typeface="Rockwell Extra Bold" pitchFamily="18" charset="0"/>
              </a:rPr>
              <a:t>Enzymatic and other Biochemical Reactions</a:t>
            </a:r>
            <a:endParaRPr lang="en-US" sz="3200" dirty="0">
              <a:solidFill>
                <a:schemeClr val="bg1"/>
              </a:solidFill>
              <a:latin typeface="Rockwell Extra Bold" pitchFamily="18"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76400" y="304800"/>
            <a:ext cx="5962650" cy="6276975"/>
            <a:chOff x="3121660" y="304800"/>
            <a:chExt cx="5962650" cy="6276975"/>
          </a:xfrm>
        </p:grpSpPr>
        <p:pic>
          <p:nvPicPr>
            <p:cNvPr id="5" name="Picture 2" descr="http://origin-ars.els-cdn.com/content/image/1-s2.0-S0301462202001229-gr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660" y="304800"/>
              <a:ext cx="5962650" cy="62769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21660" y="6212443"/>
              <a:ext cx="1752403" cy="369332"/>
            </a:xfrm>
            <a:prstGeom prst="rect">
              <a:avLst/>
            </a:prstGeom>
          </p:spPr>
          <p:txBody>
            <a:bodyPr wrap="none">
              <a:spAutoFit/>
            </a:bodyPr>
            <a:lstStyle/>
            <a:p>
              <a:r>
                <a:rPr lang="en-US" dirty="0"/>
                <a:t>PMID: 12223240</a:t>
              </a:r>
            </a:p>
          </p:txBody>
        </p:sp>
      </p:grpSp>
    </p:spTree>
    <p:extLst>
      <p:ext uri="{BB962C8B-B14F-4D97-AF65-F5344CB8AC3E}">
        <p14:creationId xmlns:p14="http://schemas.microsoft.com/office/powerpoint/2010/main" val="548412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
          <p:cNvSpPr txBox="1">
            <a:spLocks noChangeArrowheads="1"/>
          </p:cNvSpPr>
          <p:nvPr/>
        </p:nvSpPr>
        <p:spPr bwMode="auto">
          <a:xfrm>
            <a:off x="304800" y="130175"/>
            <a:ext cx="8610600" cy="830997"/>
          </a:xfrm>
          <a:prstGeom prst="rect">
            <a:avLst/>
          </a:prstGeom>
          <a:noFill/>
          <a:ln w="9525">
            <a:noFill/>
            <a:miter lim="800000"/>
            <a:headEnd/>
            <a:tailEnd/>
          </a:ln>
        </p:spPr>
        <p:txBody>
          <a:bodyPr>
            <a:spAutoFit/>
          </a:bodyPr>
          <a:lstStyle/>
          <a:p>
            <a:r>
              <a:rPr lang="en-US" sz="2800" dirty="0" smtClean="0">
                <a:latin typeface="Rockwell Extra Bold" pitchFamily="18" charset="0"/>
              </a:rPr>
              <a:t>The rest of biochemistry</a:t>
            </a:r>
          </a:p>
          <a:p>
            <a:r>
              <a:rPr lang="en-US" dirty="0" smtClean="0">
                <a:latin typeface="Rockwell Extra Bold" pitchFamily="18" charset="0"/>
              </a:rPr>
              <a:t>Lambda repressor</a:t>
            </a:r>
            <a:endParaRPr lang="en-US" sz="1600" dirty="0">
              <a:latin typeface="Rockwell Extra Bold" pitchFamily="18" charset="0"/>
            </a:endParaRPr>
          </a:p>
        </p:txBody>
      </p:sp>
      <p:pic>
        <p:nvPicPr>
          <p:cNvPr id="1027" name="Picture 3"/>
          <p:cNvPicPr>
            <a:picLocks noChangeAspect="1" noChangeArrowheads="1"/>
          </p:cNvPicPr>
          <p:nvPr/>
        </p:nvPicPr>
        <p:blipFill>
          <a:blip r:embed="rId4" cstate="print"/>
          <a:srcRect/>
          <a:stretch>
            <a:fillRect/>
          </a:stretch>
        </p:blipFill>
        <p:spPr bwMode="auto">
          <a:xfrm>
            <a:off x="1362075" y="1447800"/>
            <a:ext cx="7400925" cy="5067300"/>
          </a:xfrm>
          <a:prstGeom prst="rect">
            <a:avLst/>
          </a:prstGeom>
          <a:noFill/>
          <a:ln w="9525">
            <a:noFill/>
            <a:miter lim="800000"/>
            <a:headEnd/>
            <a:tailEnd/>
          </a:ln>
        </p:spPr>
      </p:pic>
      <p:sp>
        <p:nvSpPr>
          <p:cNvPr id="21" name="Rectangle 20"/>
          <p:cNvSpPr/>
          <p:nvPr/>
        </p:nvSpPr>
        <p:spPr>
          <a:xfrm>
            <a:off x="3267075" y="5257800"/>
            <a:ext cx="369012" cy="369332"/>
          </a:xfrm>
          <a:prstGeom prst="rect">
            <a:avLst/>
          </a:prstGeom>
        </p:spPr>
        <p:txBody>
          <a:bodyPr wrap="none">
            <a:spAutoFit/>
          </a:bodyPr>
          <a:lstStyle/>
          <a:p>
            <a:pPr algn="ctr"/>
            <a:r>
              <a:rPr lang="en-US" dirty="0" smtClean="0">
                <a:solidFill>
                  <a:srgbClr val="FF0000"/>
                </a:solidFill>
              </a:rPr>
              <a:t>S</a:t>
            </a:r>
            <a:r>
              <a:rPr lang="en-US" baseline="-25000" dirty="0" smtClean="0">
                <a:solidFill>
                  <a:srgbClr val="FF0000"/>
                </a:solidFill>
              </a:rPr>
              <a:t>1</a:t>
            </a:r>
          </a:p>
        </p:txBody>
      </p:sp>
      <p:sp>
        <p:nvSpPr>
          <p:cNvPr id="24" name="Rectangle 23"/>
          <p:cNvSpPr/>
          <p:nvPr/>
        </p:nvSpPr>
        <p:spPr>
          <a:xfrm>
            <a:off x="5172075" y="4267200"/>
            <a:ext cx="369012" cy="369332"/>
          </a:xfrm>
          <a:prstGeom prst="rect">
            <a:avLst/>
          </a:prstGeom>
        </p:spPr>
        <p:txBody>
          <a:bodyPr wrap="none">
            <a:spAutoFit/>
          </a:bodyPr>
          <a:lstStyle/>
          <a:p>
            <a:pPr algn="ctr"/>
            <a:r>
              <a:rPr lang="en-US" dirty="0" smtClean="0">
                <a:solidFill>
                  <a:srgbClr val="FF0000"/>
                </a:solidFill>
              </a:rPr>
              <a:t>S</a:t>
            </a:r>
            <a:r>
              <a:rPr lang="en-US" baseline="-25000" dirty="0" smtClean="0">
                <a:solidFill>
                  <a:srgbClr val="FF0000"/>
                </a:solidFill>
              </a:rPr>
              <a:t>0</a:t>
            </a:r>
          </a:p>
        </p:txBody>
      </p:sp>
      <p:sp>
        <p:nvSpPr>
          <p:cNvPr id="25" name="Rectangle 24"/>
          <p:cNvSpPr/>
          <p:nvPr/>
        </p:nvSpPr>
        <p:spPr>
          <a:xfrm>
            <a:off x="6086475" y="3581400"/>
            <a:ext cx="369012" cy="369332"/>
          </a:xfrm>
          <a:prstGeom prst="rect">
            <a:avLst/>
          </a:prstGeom>
        </p:spPr>
        <p:txBody>
          <a:bodyPr wrap="none">
            <a:spAutoFit/>
          </a:bodyPr>
          <a:lstStyle/>
          <a:p>
            <a:pPr algn="ctr"/>
            <a:r>
              <a:rPr lang="en-US" dirty="0" smtClean="0">
                <a:solidFill>
                  <a:srgbClr val="FF0000"/>
                </a:solidFill>
              </a:rPr>
              <a:t>S</a:t>
            </a:r>
            <a:r>
              <a:rPr lang="en-US" baseline="-25000" dirty="0" smtClean="0">
                <a:solidFill>
                  <a:srgbClr val="FF0000"/>
                </a:solidFill>
              </a:rPr>
              <a:t>2</a:t>
            </a:r>
          </a:p>
        </p:txBody>
      </p:sp>
      <p:sp>
        <p:nvSpPr>
          <p:cNvPr id="26" name="Rectangle 25"/>
          <p:cNvSpPr/>
          <p:nvPr/>
        </p:nvSpPr>
        <p:spPr>
          <a:xfrm>
            <a:off x="6696075" y="2057400"/>
            <a:ext cx="369012" cy="369332"/>
          </a:xfrm>
          <a:prstGeom prst="rect">
            <a:avLst/>
          </a:prstGeom>
        </p:spPr>
        <p:txBody>
          <a:bodyPr wrap="none">
            <a:spAutoFit/>
          </a:bodyPr>
          <a:lstStyle/>
          <a:p>
            <a:pPr algn="ctr"/>
            <a:r>
              <a:rPr lang="en-US" dirty="0" smtClean="0">
                <a:solidFill>
                  <a:srgbClr val="FF0000"/>
                </a:solidFill>
              </a:rPr>
              <a:t>S</a:t>
            </a:r>
            <a:r>
              <a:rPr lang="en-US" baseline="-25000" dirty="0" smtClean="0">
                <a:solidFill>
                  <a:srgbClr val="FF0000"/>
                </a:solidFill>
              </a:rPr>
              <a:t>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defTabSz="914400" fontAlgn="base">
              <a:spcBef>
                <a:spcPct val="0"/>
              </a:spcBef>
              <a:spcAft>
                <a:spcPct val="0"/>
              </a:spcAft>
            </a:pPr>
            <a:r>
              <a:rPr lang="en-US" sz="2800" smtClean="0">
                <a:solidFill>
                  <a:prstClr val="black"/>
                </a:solidFill>
                <a:latin typeface="Rockwell Extra Bold" pitchFamily="18" charset="0"/>
                <a:ea typeface="ＭＳ Ｐゴシック" pitchFamily="34" charset="-128"/>
              </a:rPr>
              <a:t>Summary</a:t>
            </a:r>
          </a:p>
        </p:txBody>
      </p:sp>
      <p:sp>
        <p:nvSpPr>
          <p:cNvPr id="31746" name="TextBox 4"/>
          <p:cNvSpPr txBox="1">
            <a:spLocks noChangeArrowheads="1"/>
          </p:cNvSpPr>
          <p:nvPr/>
        </p:nvSpPr>
        <p:spPr bwMode="auto">
          <a:xfrm>
            <a:off x="762000" y="914400"/>
            <a:ext cx="8001000" cy="5775940"/>
          </a:xfrm>
          <a:prstGeom prst="rect">
            <a:avLst/>
          </a:prstGeom>
          <a:noFill/>
          <a:ln w="9525">
            <a:noFill/>
            <a:miter lim="800000"/>
            <a:headEnd/>
            <a:tailEnd/>
          </a:ln>
        </p:spPr>
        <p:txBody>
          <a:bodyPr>
            <a:spAutoFit/>
          </a:bodyPr>
          <a:lstStyle/>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Chemical reactions describe spontaneous and stochastic transitions between Molecules</a:t>
            </a:r>
          </a:p>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Enzymatic reactions do the same but require non-covalent complexes to catalyze them</a:t>
            </a:r>
          </a:p>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Enzymatic reactions follow the same organic chemistry principles as regular reactions</a:t>
            </a:r>
          </a:p>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The reactions of an enzyme can be encapsulated as a state machine, and more specifically as a Mealy Machine</a:t>
            </a:r>
          </a:p>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The rest of Biochemistry and Molecular Biology can be described similarly in terms of state machines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971800" y="533400"/>
            <a:ext cx="6172200" cy="1446550"/>
          </a:xfrm>
          <a:prstGeom prst="rect">
            <a:avLst/>
          </a:prstGeom>
          <a:noFill/>
        </p:spPr>
        <p:txBody>
          <a:bodyPr wrap="square">
            <a:spAutoFit/>
          </a:bodyPr>
          <a:lstStyle/>
          <a:p>
            <a:pPr fontAlgn="base">
              <a:spcBef>
                <a:spcPct val="0"/>
              </a:spcBef>
              <a:spcAft>
                <a:spcPct val="0"/>
              </a:spcAft>
              <a:defRPr/>
            </a:pPr>
            <a:r>
              <a:rPr lang="en-US" sz="4400" dirty="0" smtClean="0">
                <a:solidFill>
                  <a:schemeClr val="bg1"/>
                </a:solidFill>
                <a:latin typeface="Rockwell Extra Bold" pitchFamily="18" charset="0"/>
                <a:cs typeface="Arial" charset="0"/>
              </a:rPr>
              <a:t>Metabolism and Biosynthesis</a:t>
            </a:r>
            <a:endParaRPr lang="en-US" sz="4400" dirty="0">
              <a:solidFill>
                <a:schemeClr val="bg1"/>
              </a:solidFill>
              <a:latin typeface="Rockwell Extra Bold" pitchFamily="18" charset="0"/>
              <a:cs typeface="Arial" charset="0"/>
            </a:endParaRPr>
          </a:p>
        </p:txBody>
      </p:sp>
      <p:pic>
        <p:nvPicPr>
          <p:cNvPr id="1027" name="Picture 3" descr="C:\Users\jcanderson\Desktop\mfcd000024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0"/>
            <a:ext cx="48006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6"/>
          <p:cNvSpPr txBox="1">
            <a:spLocks noChangeArrowheads="1"/>
          </p:cNvSpPr>
          <p:nvPr/>
        </p:nvSpPr>
        <p:spPr bwMode="auto">
          <a:xfrm>
            <a:off x="609600" y="609600"/>
            <a:ext cx="2492375" cy="646113"/>
          </a:xfrm>
          <a:prstGeom prst="rect">
            <a:avLst/>
          </a:prstGeom>
          <a:noFill/>
          <a:ln w="9525">
            <a:noFill/>
            <a:miter lim="800000"/>
            <a:headEnd/>
            <a:tailEnd/>
          </a:ln>
        </p:spPr>
        <p:txBody>
          <a:bodyPr wrap="none">
            <a:spAutoFit/>
          </a:bodyPr>
          <a:lstStyle/>
          <a:p>
            <a:pPr fontAlgn="base">
              <a:spcBef>
                <a:spcPct val="0"/>
              </a:spcBef>
              <a:spcAft>
                <a:spcPct val="0"/>
              </a:spcAft>
            </a:pPr>
            <a:r>
              <a:rPr lang="en-US" sz="3600">
                <a:solidFill>
                  <a:prstClr val="black"/>
                </a:solidFill>
                <a:latin typeface="Arial" pitchFamily="34" charset="0"/>
                <a:cs typeface="Arial" pitchFamily="34" charset="0"/>
              </a:rPr>
              <a:t>Catabolism</a:t>
            </a:r>
          </a:p>
        </p:txBody>
      </p:sp>
      <p:sp>
        <p:nvSpPr>
          <p:cNvPr id="4099" name="TextBox 7"/>
          <p:cNvSpPr txBox="1">
            <a:spLocks noChangeArrowheads="1"/>
          </p:cNvSpPr>
          <p:nvPr/>
        </p:nvSpPr>
        <p:spPr bwMode="auto">
          <a:xfrm>
            <a:off x="3505200" y="5791200"/>
            <a:ext cx="2338388" cy="646113"/>
          </a:xfrm>
          <a:prstGeom prst="rect">
            <a:avLst/>
          </a:prstGeom>
          <a:noFill/>
          <a:ln w="9525">
            <a:noFill/>
            <a:miter lim="800000"/>
            <a:headEnd/>
            <a:tailEnd/>
          </a:ln>
        </p:spPr>
        <p:txBody>
          <a:bodyPr wrap="none">
            <a:spAutoFit/>
          </a:bodyPr>
          <a:lstStyle/>
          <a:p>
            <a:pPr fontAlgn="base">
              <a:spcBef>
                <a:spcPct val="0"/>
              </a:spcBef>
              <a:spcAft>
                <a:spcPct val="0"/>
              </a:spcAft>
            </a:pPr>
            <a:r>
              <a:rPr lang="en-US" sz="3600">
                <a:solidFill>
                  <a:prstClr val="black"/>
                </a:solidFill>
                <a:latin typeface="Arial" pitchFamily="34" charset="0"/>
                <a:cs typeface="Arial" pitchFamily="34" charset="0"/>
              </a:rPr>
              <a:t>Anabolism</a:t>
            </a:r>
          </a:p>
        </p:txBody>
      </p:sp>
      <p:sp>
        <p:nvSpPr>
          <p:cNvPr id="4100" name="TextBox 8"/>
          <p:cNvSpPr txBox="1">
            <a:spLocks noChangeArrowheads="1"/>
          </p:cNvSpPr>
          <p:nvPr/>
        </p:nvSpPr>
        <p:spPr bwMode="auto">
          <a:xfrm>
            <a:off x="3170238" y="649288"/>
            <a:ext cx="2659062" cy="64611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Bioremediation</a:t>
            </a:r>
          </a:p>
          <a:p>
            <a:pPr fontAlgn="base">
              <a:spcBef>
                <a:spcPct val="0"/>
              </a:spcBef>
              <a:spcAft>
                <a:spcPct val="0"/>
              </a:spcAft>
            </a:pPr>
            <a:r>
              <a:rPr lang="en-US">
                <a:solidFill>
                  <a:prstClr val="black"/>
                </a:solidFill>
                <a:latin typeface="Arial" pitchFamily="34" charset="0"/>
                <a:cs typeface="Arial" pitchFamily="34" charset="0"/>
              </a:rPr>
              <a:t>Biomass Decomposition</a:t>
            </a:r>
          </a:p>
        </p:txBody>
      </p:sp>
      <p:sp>
        <p:nvSpPr>
          <p:cNvPr id="4101" name="TextBox 9"/>
          <p:cNvSpPr txBox="1">
            <a:spLocks noChangeArrowheads="1"/>
          </p:cNvSpPr>
          <p:nvPr/>
        </p:nvSpPr>
        <p:spPr bwMode="auto">
          <a:xfrm>
            <a:off x="5845175" y="5830888"/>
            <a:ext cx="3146425" cy="64611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Natural Product Biosynthesis</a:t>
            </a:r>
          </a:p>
          <a:p>
            <a:pPr fontAlgn="base">
              <a:spcBef>
                <a:spcPct val="0"/>
              </a:spcBef>
              <a:spcAft>
                <a:spcPct val="0"/>
              </a:spcAft>
            </a:pPr>
            <a:r>
              <a:rPr lang="en-US">
                <a:solidFill>
                  <a:prstClr val="black"/>
                </a:solidFill>
                <a:latin typeface="Arial" pitchFamily="34" charset="0"/>
                <a:cs typeface="Arial" pitchFamily="34" charset="0"/>
              </a:rPr>
              <a:t>Biofuels</a:t>
            </a:r>
          </a:p>
        </p:txBody>
      </p:sp>
      <p:grpSp>
        <p:nvGrpSpPr>
          <p:cNvPr id="2" name="Group 12"/>
          <p:cNvGrpSpPr>
            <a:grpSpLocks/>
          </p:cNvGrpSpPr>
          <p:nvPr/>
        </p:nvGrpSpPr>
        <p:grpSpPr bwMode="auto">
          <a:xfrm>
            <a:off x="2362200" y="1524000"/>
            <a:ext cx="3810000" cy="4319588"/>
            <a:chOff x="2438400" y="1752600"/>
            <a:chExt cx="2971800" cy="3369465"/>
          </a:xfrm>
        </p:grpSpPr>
        <p:pic>
          <p:nvPicPr>
            <p:cNvPr id="4105" name="Picture 8"/>
            <p:cNvPicPr>
              <a:picLocks noChangeAspect="1" noChangeArrowheads="1"/>
            </p:cNvPicPr>
            <p:nvPr/>
          </p:nvPicPr>
          <p:blipFill>
            <a:blip r:embed="rId3" cstate="print"/>
            <a:srcRect/>
            <a:stretch>
              <a:fillRect/>
            </a:stretch>
          </p:blipFill>
          <p:spPr bwMode="auto">
            <a:xfrm>
              <a:off x="2438400" y="1752600"/>
              <a:ext cx="2971800" cy="3369465"/>
            </a:xfrm>
            <a:prstGeom prst="rect">
              <a:avLst/>
            </a:prstGeom>
            <a:noFill/>
            <a:ln w="9525">
              <a:noFill/>
              <a:miter lim="800000"/>
              <a:headEnd/>
              <a:tailEnd/>
            </a:ln>
          </p:spPr>
        </p:pic>
        <p:sp>
          <p:nvSpPr>
            <p:cNvPr id="10" name="Rounded Rectangle 9"/>
            <p:cNvSpPr/>
            <p:nvPr/>
          </p:nvSpPr>
          <p:spPr>
            <a:xfrm>
              <a:off x="2972086" y="3047881"/>
              <a:ext cx="1218438" cy="533716"/>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dirty="0">
                  <a:solidFill>
                    <a:srgbClr val="4F81BD">
                      <a:lumMod val="40000"/>
                      <a:lumOff val="60000"/>
                    </a:srgbClr>
                  </a:solidFill>
                </a:rPr>
                <a:t>Primary Metabolism</a:t>
              </a:r>
            </a:p>
          </p:txBody>
        </p:sp>
      </p:grpSp>
      <p:sp>
        <p:nvSpPr>
          <p:cNvPr id="11" name="Circular Arrow 10"/>
          <p:cNvSpPr/>
          <p:nvPr/>
        </p:nvSpPr>
        <p:spPr>
          <a:xfrm rot="15795117" flipH="1">
            <a:off x="1787526" y="339725"/>
            <a:ext cx="2095500" cy="1933575"/>
          </a:xfrm>
          <a:prstGeom prst="circularArrow">
            <a:avLst>
              <a:gd name="adj1" fmla="val 15513"/>
              <a:gd name="adj2" fmla="val 1142319"/>
              <a:gd name="adj3" fmla="val 19968227"/>
              <a:gd name="adj4" fmla="val 15529003"/>
              <a:gd name="adj5" fmla="val 16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4F81BD">
                  <a:lumMod val="40000"/>
                  <a:lumOff val="60000"/>
                </a:srgbClr>
              </a:solidFill>
            </a:endParaRPr>
          </a:p>
        </p:txBody>
      </p:sp>
      <p:sp>
        <p:nvSpPr>
          <p:cNvPr id="12" name="Circular Arrow 11"/>
          <p:cNvSpPr/>
          <p:nvPr/>
        </p:nvSpPr>
        <p:spPr>
          <a:xfrm rot="15795117" flipH="1">
            <a:off x="5794376" y="3898900"/>
            <a:ext cx="2095500" cy="1933575"/>
          </a:xfrm>
          <a:prstGeom prst="circularArrow">
            <a:avLst>
              <a:gd name="adj1" fmla="val 15513"/>
              <a:gd name="adj2" fmla="val 1142319"/>
              <a:gd name="adj3" fmla="val 19968227"/>
              <a:gd name="adj4" fmla="val 15529003"/>
              <a:gd name="adj5" fmla="val 16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400" dirty="0">
              <a:solidFill>
                <a:srgbClr val="4F81BD">
                  <a:lumMod val="40000"/>
                  <a:lumOff val="60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6686778" y="4800600"/>
            <a:ext cx="1561646" cy="1952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229600" cy="4983163"/>
          </a:xfrm>
        </p:spPr>
        <p:txBody>
          <a:bodyPr/>
          <a:lstStyle/>
          <a:p>
            <a:pPr marL="0" indent="0">
              <a:buNone/>
            </a:pPr>
            <a:r>
              <a:rPr lang="en-US" dirty="0" smtClean="0"/>
              <a:t>Which of the following is a catabolic process?</a:t>
            </a:r>
          </a:p>
          <a:p>
            <a:pPr marL="0" indent="0">
              <a:buNone/>
            </a:pPr>
            <a:endParaRPr lang="en-US" dirty="0"/>
          </a:p>
          <a:p>
            <a:pPr marL="514350" indent="-514350">
              <a:buAutoNum type="alphaUcParenR"/>
            </a:pPr>
            <a:r>
              <a:rPr lang="en-US" dirty="0" smtClean="0"/>
              <a:t>Fermentative production of </a:t>
            </a:r>
            <a:r>
              <a:rPr lang="en-US" dirty="0" err="1" smtClean="0"/>
              <a:t>artemisinin</a:t>
            </a:r>
            <a:endParaRPr lang="en-US" dirty="0" smtClean="0"/>
          </a:p>
          <a:p>
            <a:pPr marL="514350" indent="-514350">
              <a:buAutoNum type="alphaUcParenR"/>
            </a:pPr>
            <a:r>
              <a:rPr lang="en-US" dirty="0" smtClean="0"/>
              <a:t>Bioremediation of </a:t>
            </a:r>
            <a:r>
              <a:rPr lang="en-US" dirty="0" err="1" smtClean="0"/>
              <a:t>bisphenol</a:t>
            </a:r>
            <a:r>
              <a:rPr lang="en-US" dirty="0" smtClean="0"/>
              <a:t> A</a:t>
            </a:r>
          </a:p>
          <a:p>
            <a:pPr marL="514350" indent="-514350">
              <a:buAutoNum type="alphaUcParenR"/>
            </a:pPr>
            <a:r>
              <a:rPr lang="en-US" dirty="0" smtClean="0"/>
              <a:t>Conversion of feathers to limonene</a:t>
            </a:r>
          </a:p>
          <a:p>
            <a:pPr marL="514350" indent="-514350">
              <a:buAutoNum type="alphaUcParenR"/>
            </a:pPr>
            <a:r>
              <a:rPr lang="en-US" dirty="0" err="1" smtClean="0"/>
              <a:t>Nanocellulose</a:t>
            </a:r>
            <a:r>
              <a:rPr lang="en-US" dirty="0" smtClean="0"/>
              <a:t> production</a:t>
            </a:r>
          </a:p>
          <a:p>
            <a:pPr marL="514350" indent="-514350">
              <a:buAutoNum type="alphaUcParenR"/>
            </a:pPr>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953000"/>
            <a:ext cx="107632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1" y="5105400"/>
            <a:ext cx="1392722"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319712"/>
            <a:ext cx="24479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8" descr="data:image/jpeg;base64,/9j/4AAQSkZJRgABAQAAAQABAAD/2wBDAAkGBwgHBgkIBwgKCgkLDRYPDQwMDRsUFRAWIB0iIiAdHx8kKDQsJCYxJx8fLT0tMTU3Ojo6Iys/RD84QzQ5Ojf/2wBDAQoKCg0MDRoPDxo3JR8lNzc3Nzc3Nzc3Nzc3Nzc3Nzc3Nzc3Nzc3Nzc3Nzc3Nzc3Nzc3Nzc3Nzc3Nzc3Nzc3Nzf/wAARCADhAOADASIAAhEBAxEB/8QAHAAAAAcBAQAAAAAAAAAAAAAAAAIDBAUGBwEI/8QATRAAAgEDAgQCBAkJBgMGBwAAAQIDAAQREiEFBjFBE1EiMmHRFRZWcZGUsrPSBxQ2QnKBlaGxIzRSVXPBRmJjJDN0goXCN1RkdYTw8f/EABQBAQAAAAAAAAAAAAAAAAAAAAD/xAAUEQEAAAAAAAAAAAAAAAAAAAAA/9oADAMBAAIRAxEAPwDZCYvBluLmZo0jLlnMpRVVSdzvgbCmPw3y9/ntp/EB+Ki8xHTyhxs+VrdH+T152a5YsQCTQeiTx3lwdePWY+fiA/FSR5n5VU4bmXhwPt4mv4q88yx3MyYQHfvXLTlyWVtUzHf91B6HHM/Kp6cy8OP/AKmv4qVTj3Lknqcfs2+biAP/ALqwy25ehixnepCOxWIeghoNoHFeBnpxm2+vD8VcPFuBDrxq2+vj8VY6YmxTeWGTzNBtPwxwH/O7X6+PxVz4Z5f/AM8tfr4/FWIm3fzNJtA3cmg3L4b5e/z20/iA/FQ+GuX/APPLT6+PxVgwhYN3pzHFtvmg3D4a5fHXjtp/EB+KufDnLv8An1n/ABAfirEzCMdaUsOGG9n04cRg+kyqTig2f4e5c/z+y/iI/FXPh/lv5QWX8RH4qzGTk1HkVoZJTF+sSuP60XiXJHiKX4ezq2n0UcbOe+/ag1D4f5b+UFl/ER+Kh8YOWvlBZfxEfirE7rk/jdvE0j2uw6hXBP8AWq/JG6OVbKsOoNB6M+H+W/lBZfxEfirh5h5aHXmGxH/qK/irzkyvjYmmk5lUHrQelTzNysDg8ycPB/8Aua/io3xk5XP/ABHYfxJfxV5Xldi/U07hkJAyaD078Y+WPlFYfxJfxV34w8snpzDY/wARX8VeZwx86UVyO5oPSnxh5aH/ABDY/wARX8VdHMHLTdOYLI/NxEfirzUznHWu28p86D0uvG+Xm9Xjtofm4gPxU81wNafnVncGVDujrMXU7488GvNlnMde5OBW9cntq5GsW84z9s0DzmFPE5S40g6tbXQ/k1Ynw/gwzlkya3S/XXwLiKH9aOcfaqgQ2QGwFBAxcLIGAqgeynEfDACCasKWmO1LC026UEILTA2WgbIt2qfW1HlSgtR5UFb+Dz5UVrDP6tWf809lFa0HlQVV7AeVN5LDyFW1rIHtSbWI8qCmtYEH1a4bQjtVuaxHlSI4aZJAijc96CqrZtLKkaes7BR85q62cMdhGbSKIoUAy2PWOPPzpaHgdtHDqLM0oPUDp7aeSEhCjEZznOetAweW7UAMGKEHffHtzREa7hCPbeGXOSQ5O1OxqD4GdqOsJGSoyBuc0DV0u7rBuWhDf4V6YH+9VPmzlqOWCXiNkxEkYzJFjOoeYPsq4TOwGEGls01htJoppPCbUjtnS43360GPtGw6UkwP6y5rarfg9paW7h7CLwZgQylQdWaovMvK7WBa5sleSzxlidzGfI+zcb0FIltYpO2DSBsynqGps2E7wtMkEjRr1YKSBUcZFU7GgaAMh9IUfrTgvG3rURolxlCKBJvVosJxRnBA3pFGw2KCRhfSK3/kY6uQOHHzjP3hrzyjYxXoTkE5/J5w0/8ATP3jUFglXVwy7Xz8Yfzaq3HagdqtCjNlcDzaX+pqLEQFAxEA8qOIdulPRF7KMI6BkIfZRvC9lO/DruigaeFXDF7KeFKKUoGRj9lFaMeVLzypE4U+saRNzErhJfQJ6E9PpoG0y6RsN67bALcAFGJINOxoZ8Hp50tGq6mKjcbA460CDQsDlV/nSMyDOo/v3p7IMZPiDY4KgbimpwwK5PpbZNAmgzGfRIJOx8xQCnbenPguI8tkhds+VEEZ3znNB3wlmASKFSwGc53P00iwT1tIUjy2zSyuUOpdmHQ+VEyA2pxnO9AQ6ZF0yHY+R6VH3kSekMBo3Glgeh86kXjwmTjfpim8sPiABWUb4OTigixZpbRlbMsYSg1RbbbdKrljwHhcsk8s9oBOrlfBJ2J7VaLVpobtkmVTk6W1HpUZxWGWK/ndYyCWz6O49lBn3NvAJOFXKyiMJDKcqoPq+yoAAr0NaJxON+KRPb3BORggnqKqvGeFR2cSyRliGON6CH8QEYf6abyxEHVHuKVcEUnqKHK/RQKRtkDPWvRH5P8A/wCHfDf9M/eNXnhHjk9jV6G/J8Mfk64b/pn7xqCzxf3Wb9uT7RpoEGc07h/u037cn2jSAWgJpowSjgV3FAnprhWlcVzFAiVorjSpbHQUviuFaCJ/M5p3Z5goyc6RTHjkEkdlcLp1BkIXvVh0uxxjAFM7uF7iJ0bcAbE+dB3hNlq4RbSM2W8Jcn91KEKkekuo0nZs1B+Pc2+lPFkMcfWMNRYGMlxrc/2ZXGT1B9tBKpHrlkCyLI69ceVFWAuSmAD2pn+b/wDaMwuuAd2B608imlMqh1UrnBYdaAzK0foOxPnjpRhnTjOKPJl+uCfPzoughc0CLY7Umw8xml2H/wDKTcejtQNzljljknI3riqFJjmGRjYnfFdxjJoEZ889qBKW3/OnJj0q67r19IeVRHEmnUeJGzBhsc1OJhQdxnsD3NNLqBpXLIAcrkj20FNmkmEpLY1PsT7KiOYbBksB6ZOl84PtqxXltquSztpI6il7m3gubXTOAVZcZFBlUsZBwaaSpjpVw5j4TDYeE0Z9GQdD1quTwdxQREmoHI616R/Jwxb8mvCmbr4R+8avO0sZHavRP5OBj8m3Cx/0m+8agtcH92l/bk+0aQBxsaWh2tZj/wA8n2jTYsSKBXNA7UzdpB0oqXbB8ONqB/QxSaTK3Q0csMEk7DvQMeIzTIwS3cKwGTnG/lXTdyP4Yjh0swyS52H0daQvLu21B95MnGY98AedFkeN7Y+HkFh6Or+tBwcfaGWS3ubYnG8bxt1+cGk/hgAyRiM5bID56GoxjpmLuwD9FyNj+6jGMIxfA1Z2DDNAogBbXkNncknrXI2VElbQ25wcYIPupsJnjZ9Sghuy7DPso8ZOvxAAYyCDvuKA8CnBMIIb9an2uVhGsj7NjSR2poqlGJVuvlRJGYlSB0O3soJyNlkYopBdQCy53FO09FQWiDMBjOaqUQmjl8ZXKSNnLg7mpj4YnESpLCrHYM67ZHfagctpLkgjzptICxIHSlgcqCMEdq4wIbYfSKBuw33wKLgU4Zcj0hRWQ47CgTjhSXOuXwwNwfOm0iLI0qQsxAGFPT99LysFT3UgkUhLOgII36UERxC2aZQWXS3n51DXGI8RFsEbdatfFNNvamaZguF2z2NUWLiNtHe4uHErA5B7UFluuAQ8Q4fGl2oLhdmHUVRuL8s3NgzNF/ax+XetEtOLpduqLjGmmvGWVY2JNBkk1tnIKlW8jW8cgLo/J3w1fKM/eNWO8VCvOxUfRWz8kb8g8P8A9M/eGgsMP91m/bk+0aaBsU7i3tZv25PtGmYXzoOnBpJowSaUZCBtSDyMh3FAmylN1JpG8upBaugPrDST5A0Z7lMEswGBmmaSR3J8aOTIO2OhI86BK0hDxaMt1wR2pdw6LoVj6JyMGirJLFNmIYUjBJGaF3eRBCqxuWxsScUDKeBrqbxTgYwFHYDzqWt7JZbMFDkooDYH9Kh4JWmiFs6L4RY4Pc43696NHNPY3DeBcBF6HuG+cUCt5F4KQKw9GQEkDY0S0EP9oisTk5wTnFM+IyzXE3itIHAGAF2Cj2Cj2MYlYuVw2PPb6KB4kqgEDoDgCivI5YrkgEdAetDw2DhRjz3FEbGogZ8sGg7CDnTq0EnGTQLywzamUllGW22xSWxXQDuPMUvDZyvFLmQhRjO9BJ23EIJI0V1MbMcDPQ/vpy22QSqle7Gou+g8LhyTnGSwVWU9fI/yqOGWJeVi7+ZOaCde4QNp1bdzik5J4o8dGB38qireR2zGBlyc58qVki07knb2Z/lQHmuZJGXwjpUfvyaJPxa7t4CtrAskjEjWd9vfSC4Vg2xx0zTiEOy6I0AZTrVgM6fPNBVucLi+ls4VvZAoJzoUYzVKkiIYtUxxi9uL66MlzN4h6DyA9lNXhZgFRSzHyoHnLE03wlGASVxvU7x64OgrRuV+EPDbCeZMOaQ5hXrQVO4GSe9bPyUMch2A/wCmfvDWNSCtm5M/QSw/0z94aCxW28En+pJ9o0k8Q7UpAcW0p8nk+0aTWZT3oEWVlNRNyzTSiRj/AGPRV/3NTpZT5VB8WZbaXWoVUHpNqY759maBG8KmLQzaUPXSMk+ykLSEKCFYK2NgehpWXQsx/OI2aM+roO4/d3pBoRcKywzMrL57MB7RQKvIQQGGjbcGmVw2ZDnvThbWWNAsj6wBsSN6VNkZYjgAkHpmgbWlutyqxscBd89+tGez1agCMA4FOIIFXBUn2le1LOoGlGBII3ZRuDQQtxbNDpbONWcU83h0Sw9dODiucQgIOYyWdQNz0xSNozRnwXZm3JQn6aCSRQY/7Tb+opABTNumVxj56d20OYFc7liaLLFoY7HOe1A3khAUErsR2NJ/nWm3lWI7n0SMdqcTR5TLAj2VGlTHL6QwDnagSkZxIodtMZ2C570eUAAMv0V3wopnBlONJytGBTGkb+2gQaRgwZPRI6aRigLmbIfOsE4IbvS6hChUKSx8u9NWtZmDaVJ9mcYoHLojAFZUTHVSw299NLrxWtZba3ufDllXBZf8PcE+R/3pSGxcsI1kj1Z6aug9tKyxmIMXCal/WTfbvigzviEbQzGORSHQ7g1fuV+GRT8OimMQyRncVDcdsDd8N1qySTphkII1ae6+3rmrry1Cbfg1ujDBCCgTmiW3iKiqXx3DFt+lXTismlGqhcXnBkbJoK/Iu5rZeTP0EsP2D94axe6nALAd62bkdtXIPD284z94aCdmkEXC7yQnAQTMT8xaqkOOKOjZFWHjzaeVeMsDgi3uTn9zVh0fFJACC5z0A60GrLx9B1akbnmK2OnVHHKAQT4hx9B86ofDDNxByBJpGBUlbWt7GjSrCzMNslTgD2UFzsOOcNvi+t/AZScCU4yPMGnU8dk6CZLyFNI9fWuwrNmlcynVq156Hzqd4fHC9m6ScNSSZ12lc5wc52GNqCYk47aq5i1yuoH/AHiQnDf7/wAqeWd5FPHBciJzGx9JT1A6HaqylpfiQykKuntjNKWvErq3v44EijkSUjIYEaT3II9lBabpXQyLw8lYSutmboR5CkIuKRPJJDLGR6OBJnYGo+5klWJow7BW6gE4NMfEYZBIX20E1PL4sK6ZI8f4ydhTRb+FixSHXh/7N17jG/X25qGlQ+KuvDAsMgHqKmREFiC6SCBj91BJW18ngFVQg4yursakrYkQqzxks41EntVVbKfTmpC04zOpWH0JB0GeooJW6EYt2kzq0jIBO9V26mM0uoJoUHZc5xT6WV5pHkyAc400zkDR5yue/SgAUFMA7mjwW7R4lkU6dQ2z1pFUZlDCnDzyFMMM470HZRGwZ0668EeyjpYPMPTYhQeg70ikDAEsDht6OutkWaGRz+sU33BoOXFv+bykwEavVwdsfvo7BUiAusBiOwyDS8a4yF9Xrg034qZJIgICeu2rtQREXD4Y7qOUq2z5AOwC+7GKm341a28QQOowNgDVf4xbXUnDGeOcGZHDFTtlRud//wB6VRjeymXLMN89D3oLxxnjayKwQ1TL66dpcHrntvTqKXxMDPT+VJz2yyghdv3daCCupD4hxvjyGa3LkLf8nvDv9M/eNWK3FhICxBOK2zkVCn5P+HqeoQ/eNQSHMf6Icc/8Ldf0evPijJPWvQfMf6Iccz/8rdf0evP8Y2O4I+egtHL7LDBsVUnc57eVSN5ds8WlrguenTYVW7JyU2JGDjrTlPSfdiRQWjgtmv5sJ3DNLIpOrA7HG1LNIYmBRmLikeVZJCs0Dygxoupc9Rk/0qY/NIy59Mbrq2PagjZeJ3SyYMalWGwrtr4isJpFAY56dgacmwBcOrBh51yRWOQRsOlAS9uNQAXIOO9N4YpplAYBc9Mbk0sYxKQSDkUpE7wvlR2xvQFhhkjQMxDsvq5GDTiF5jGwl6qd/ZSAlZXLYJA7edOeGK7w3ImYl3YFVP6q9hQGKjSMrqzSHoLKrqmnDb+0U70sNKkHFdktl1RrPMsZkbSinqxxnYfuoFp42TZMEONQIpuHkClW3HtpzokjWNBuFXAxSbHSCWAA9tAjaqw1Z39lLPl99IAHlRQX2KgDUNiKUgjIVlbfvig7LcO0Ph/7USzWRdZI9Adz2rkxeNT4SamHY0jZcTW0LTcWn/NoiVVS49EMexx291A7t5NJYFwxJOyjP86TmlhRW8TIGepHSpYWtvKFuo3Xw2XUpSQFWyO2Ouajrvh6Srq3X9oZoIy7EaRvrC4cEAMeoNZpxSyHDbtYkYvCV1K2kqcZIwfmwa0Di/gcJtmuHj8VhusYIGo+0k7DzrM764mnuTLcTGRmOerYAO+BknAzmgd28gGBqJbuOgqTtyWA2qGtAGI2NTlmns2oFxbeICMVp/K0fhcmWieSn7w1QLdfR3rRuBjHK1v+yftmgHMn6H8c/wDC3X9Hrz0h0tvsPbXofmCMy8p8ajX1ntrpR+8NXnK4EsEhSQbjbegkrW4CMBnvvUrHIpOtRs1ViKb0xU3C2bdRudxQWLh6y2l/GzDB0atOdyD51dOFTW08q6JEJ0kGNiAwrMFmPiMwZlz037UtHfyxsGVjr6ZFBpt6kUUiiNkDNk6NW4qHm8c6jHuM7VE8IjvrtFug6q650699vmqxw3ltHDDHcSKsj7MoOwNAxtvzjA1LgmpBYNWAR6R7edKYgjTVLIqJ2y1UnmPmZn4gi8PmZRbk4kz6x91Bc7p7a2iAKZdtseXtqp8T5jsminEE8wuEV0jWIEMG88+VMRzvdiILcW8cz7jXnGR81VZ9TyF/VLMWyKC/235Rbb4NVb3h8r3iqAzRuNLkd9+lQ1lxqXi3NdjecRAjUMEQDog3wPpNVvw0LDG3spQkK3okjHkaDcvD1b4P76jb4qmSwJFQnK/OkEtnFZcclMM8eAlyRlXHk3kfbVkmW2uoxNDcwOhGNSuCKBpBdxPCGU7JtsN6jePcUuoLZ5uGnS6DUzFcg+wip1uHJY2rHRq21Eiqhxi5uLiZYYYjHjs3fNAzsOepmQJf2BkfO0kDhAR7Qc1EcT4tPxniYeZNES7RQZJVfefbTbjFk9hemBjqOkMcH1Sd8U3EJiZZdROrOe+OneguPDeZbzhVqtvF4MkSjKq6k6D3xgjbNPLXmy+vJZGurmPT1ClBpHzVSZC5wpz02xToqlpGEC+JKw9Js+iD/vQLcx8TuLieRHullUrsFUYA8qrU4H5wcdvo6U/mw8uT59KbSpruGZsnp0+bFA8sVzgAD56nbRRgVD2SdMDp2qatdutA/TpWh8D/AEWt/wBk/bNZ2pxWicC/RW3/AGT9s0D25AbhF6D0KzA/S1ZPzFy9FcRtJGoz7K1i6OOD3x8lm/8AdVEkmGnB6UGVCxeC4KOOh2qQUeGUBzpB3xVi4rw/x31xLv1zUS/DbnrpzQNxLpOFA09BnfFHBVI86d87Ma6OH3OreM4rs8Eo0hgRgeVBMW3FmgttCoqEJp1Y33qOvrx5CpYkFRjamcccrMdww8s70bwyzkMSpHmN6B18LvJZC2fUU69Kg9LNMxKnJIwT5VLiGOIAuGYnoo2FGtWaMzskYWN8KXP6nnigiZrOSJws4McgPqPsSD3FcKnUcjapXisr61QSh9KEK4PUHsc1GsC5yepoCgHtse1E0k+ylQuBv1Fcxtk0CtuFG4XUf+boKfmXOfEOARg6e/splER1O+O1LFyN8Cgn7LmPilqFRLkPEowIpvSAH9aJec18QZ2P5vbBlGz6M4qBDAk+lg9qTKvI59LOTjNAJLiS6uJJ531yuclj3p7KzQlI4yBhRqPmSM0xnTwbhF3KlQBS05IlVwc4x1oFpcxhNBw2+SRRJplI0kHR3AotzIWlBY52yTSZyzjHQ0HNatkhf9qMFBckHAI2GK7JGPHYL0PalktnDjUwA7b0ClvERjGd6lrQELkbEUlbKoQqBnf1qdxJgUBxWjcB/RS3/ZP2zWbuxBwoya0fl/PxSttQwdJ2/wDOaB3xNtHL/E28org/arMVug461pPHG08rcYbyt7k/yasVivSO9BaoZkx6WKco0LfqiqrHeE96dJfY70FoSKB+wrkvDbeUeqKhrbiOMZNSMXEAe9AkeX7cuGPQHPSm/EeEGVmYIuexA6CpiK6Vu9OFkVvKgoc3DbuORQM6R3pjeh4HKrqMYOQD39taU0UMnVRTO54Nbz76RmgzGQlnOc6jgYPal0C5OoZq13vK6ly6DfOdqhrnhM9ufVJFBHhRpIAzSI2BB3pzJG0ecjFNtwT7aA64Hq96VWIsCd8DvSC9ad5IiAB2zQJeEckdBSttGS+2/cUUE560tbNiQ/NQJXqgsCeoNcb0lOBS8pUjpk0mXwSAMZFAhMhAQgdRQGEKktk+VKPl4R7KKiE4wu+aB6Y42YNp3IpYxKJBgdq7BZTyNHpQnbf2VN2vDtMgknxgdqBnbRZOAdzT+OA9GZRQneKHLR4UedRrXBl2ViQe9BJySW1oNsO9XzgMhl5Ut3YYJU/bNZhHGIxljqPtrTeXTq5RtT/yn7ZoFOYzjlDjh8rW6/o9efo59+tb/wAznHJnHj5Wl39l683xzb9aCaWfA60dbo+dRIn260PH9tBOJeEd6cxcRK/rVWhc+2ui6PnQXGDiuP1qfRcXP+KqIl4R3pxHfkd6C/RcVz3p9BxJT1NZ5HxEj9anMfFiP1qDR0u42HUUHSCcbgVQouMt/iqQtuNEYy1BMcQ4HFMpKgVVr/g80LYUEirRbcXV8AmnLvFOucA0FEFjMD6hpwLOYoMIetTt3cRW74bA+ekl4nbgestBDLw+dj6hpxBwy4D5Kdqk04tbA+sldfjlovWRfpoGXwTMzdMClvgEsQzNikrnmizTOHH01F3PO1vGCBg/+agsCcIt449LtnBpVY7G3XOFOKz6953d8iJfoqEu+ZL64yA5UfPQarccetLZCA6LjyqDu+ajKdFuSx86zdbme4lHiSs3szVg4XDnG1BZLee4ucGZyc9ql7dMCo+wh2G1SuAiUCdxJpBrTOVW1cmWZ81P2zWTXcmdq1blD9CLL9g/eGgX5r25I5gP/wBHd/ZevMKyHJr1dcwWtzZXFjxCIywzl1kjKMQysTtt7KhRyZyaP+HrP6ofdQecBKaHimvSHxN5O+T1n9UPuofE7k75P2f1Q+6g83+IaHiGvSHxN5O+T1n9UPuofE7k75P2f1Q+6g84CU0YSmvRvxO5O+T9n9UPuofE7k75P2f1Q+6g86LMfbSySMe9ehhyfyeOnL9n9UPuro5S5RHTgNp9UPuoMBikb207jmIrdRyrymOnArX6qfdXRyvyr/klr9VPuoMWt7tlPU1N2PETsCa1Acs8rDpwW2+qn3UZeX+Wl9XhFuPmtm91Bi/N5la3MkLEHFZ6eJXmcGVq9Vzcv8tzJol4RA6+TWzH/amXxJ5LP/Dll9UPuoPMPwhdnrK1Ea6uG6yv9NeofiTyV8nLL6ofdQ+JPJfycsvqh91B5YZ5G9ZmPzmiEGvVXxJ5L+Tll9UPuofEnkr5OWX1Q+6g8q4PlQwfKvVXxJ5K+Tll9UPuofEnkr5OWX1Q+6g8xcOhLuDirhwq3O21bhHydydH/wB3y/Zr81ofdTmPl7lqP1OD26/NbH3UGW2cWlQcUa6fAIrVhwjgIGBw2If/AI7e6itwXl9vW4XCfntm91Bi8pLGtd5Q/Qiy/YP3hpweActnrwiD6s3up9FDa29gLKwhMUa+pGI2AG+T1Hz0ElQoUKAUKFCgFChQoBQoUKAUKFCgFChQoBQoUKAUKFCgFChQoBQoUKAUKFCgFChQoBQoUKAUKFCg/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1" y="5010785"/>
            <a:ext cx="1371600" cy="13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686778" y="6368460"/>
            <a:ext cx="1561646" cy="369332"/>
          </a:xfrm>
          <a:prstGeom prst="rect">
            <a:avLst/>
          </a:prstGeom>
        </p:spPr>
        <p:txBody>
          <a:bodyPr wrap="none">
            <a:spAutoFit/>
          </a:bodyPr>
          <a:lstStyle/>
          <a:p>
            <a:r>
              <a:rPr lang="en-US" dirty="0" err="1"/>
              <a:t>Nanocellulose</a:t>
            </a:r>
            <a:r>
              <a:rPr lang="en-US" dirty="0"/>
              <a:t> </a:t>
            </a:r>
          </a:p>
        </p:txBody>
      </p:sp>
    </p:spTree>
    <p:extLst>
      <p:ext uri="{BB962C8B-B14F-4D97-AF65-F5344CB8AC3E}">
        <p14:creationId xmlns:p14="http://schemas.microsoft.com/office/powerpoint/2010/main" val="1795685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Enzymes</a:t>
            </a:r>
          </a:p>
        </p:txBody>
      </p:sp>
      <p:sp>
        <p:nvSpPr>
          <p:cNvPr id="6147" name="TextBox 8"/>
          <p:cNvSpPr txBox="1">
            <a:spLocks noChangeArrowheads="1"/>
          </p:cNvSpPr>
          <p:nvPr/>
        </p:nvSpPr>
        <p:spPr bwMode="auto">
          <a:xfrm>
            <a:off x="457200" y="685800"/>
            <a:ext cx="7467600" cy="708025"/>
          </a:xfrm>
          <a:prstGeom prst="rect">
            <a:avLst/>
          </a:prstGeom>
          <a:noFill/>
          <a:ln w="9525">
            <a:noFill/>
            <a:miter lim="800000"/>
            <a:headEnd/>
            <a:tailEnd/>
          </a:ln>
        </p:spPr>
        <p:txBody>
          <a:bodyPr>
            <a:spAutoFit/>
          </a:bodyPr>
          <a:lstStyle/>
          <a:p>
            <a:pPr fontAlgn="base">
              <a:spcBef>
                <a:spcPct val="0"/>
              </a:spcBef>
              <a:spcAft>
                <a:spcPct val="0"/>
              </a:spcAft>
            </a:pPr>
            <a:r>
              <a:rPr lang="en-US" sz="2000" i="1">
                <a:solidFill>
                  <a:prstClr val="black"/>
                </a:solidFill>
                <a:latin typeface="Times New Roman" pitchFamily="18" charset="0"/>
                <a:cs typeface="Times New Roman" pitchFamily="18" charset="0"/>
              </a:rPr>
              <a:t>“biomolecules that catalyze (i.e., increase the rates of) chemical reactions. Nearly all known enzymes are proteins.”</a:t>
            </a:r>
          </a:p>
        </p:txBody>
      </p:sp>
      <p:sp>
        <p:nvSpPr>
          <p:cNvPr id="9" name="Rectangle 3"/>
          <p:cNvSpPr>
            <a:spLocks noChangeArrowheads="1"/>
          </p:cNvSpPr>
          <p:nvPr/>
        </p:nvSpPr>
        <p:spPr bwMode="auto">
          <a:xfrm>
            <a:off x="762000" y="1447800"/>
            <a:ext cx="7543800" cy="2554288"/>
          </a:xfrm>
          <a:prstGeom prst="rect">
            <a:avLst/>
          </a:prstGeom>
          <a:noFill/>
          <a:ln w="9525">
            <a:noFill/>
            <a:miter lim="800000"/>
            <a:headEnd/>
            <a:tailEnd/>
          </a:ln>
        </p:spPr>
        <p:txBody>
          <a:bodyPr>
            <a:spAutoFit/>
          </a:bodyPr>
          <a:lstStyle/>
          <a:p>
            <a:pPr marL="457200" indent="-457200">
              <a:buFont typeface="Wingdings" pitchFamily="2" charset="2"/>
              <a:buChar char="§"/>
              <a:defRPr/>
            </a:pPr>
            <a:r>
              <a:rPr lang="en-US" sz="2000" dirty="0">
                <a:solidFill>
                  <a:prstClr val="black">
                    <a:lumMod val="85000"/>
                    <a:lumOff val="15000"/>
                  </a:prstClr>
                </a:solidFill>
                <a:cs typeface="Arial" pitchFamily="34" charset="0"/>
              </a:rPr>
              <a:t>In general, enzyme reactions are much more specific than traditional chemical reactions in terms of substrate preference, </a:t>
            </a:r>
            <a:r>
              <a:rPr lang="en-US" sz="2000" dirty="0" err="1">
                <a:solidFill>
                  <a:prstClr val="black">
                    <a:lumMod val="85000"/>
                    <a:lumOff val="15000"/>
                  </a:prstClr>
                </a:solidFill>
                <a:cs typeface="Arial" pitchFamily="34" charset="0"/>
              </a:rPr>
              <a:t>regiochemistry</a:t>
            </a:r>
            <a:r>
              <a:rPr lang="en-US" sz="2000" dirty="0">
                <a:solidFill>
                  <a:prstClr val="black">
                    <a:lumMod val="85000"/>
                    <a:lumOff val="15000"/>
                  </a:prstClr>
                </a:solidFill>
                <a:cs typeface="Arial" pitchFamily="34" charset="0"/>
              </a:rPr>
              <a:t>, and stereochemistry</a:t>
            </a:r>
          </a:p>
          <a:p>
            <a:pPr marL="457200" indent="-457200">
              <a:buFont typeface="Wingdings" pitchFamily="2" charset="2"/>
              <a:buChar char="§"/>
              <a:defRPr/>
            </a:pPr>
            <a:r>
              <a:rPr lang="en-US" sz="2000" dirty="0">
                <a:solidFill>
                  <a:prstClr val="black">
                    <a:lumMod val="85000"/>
                    <a:lumOff val="15000"/>
                  </a:prstClr>
                </a:solidFill>
                <a:cs typeface="Arial" pitchFamily="34" charset="0"/>
              </a:rPr>
              <a:t>Anabolic enzymes (often) are very specific to their substrate and reaction</a:t>
            </a:r>
          </a:p>
          <a:p>
            <a:pPr marL="457200" indent="-457200">
              <a:buFont typeface="Wingdings" pitchFamily="2" charset="2"/>
              <a:buChar char="§"/>
              <a:defRPr/>
            </a:pPr>
            <a:r>
              <a:rPr lang="en-US" sz="2000" dirty="0">
                <a:solidFill>
                  <a:prstClr val="black">
                    <a:lumMod val="85000"/>
                    <a:lumOff val="15000"/>
                  </a:prstClr>
                </a:solidFill>
                <a:cs typeface="Arial" pitchFamily="34" charset="0"/>
              </a:rPr>
              <a:t>Catabolic enzymes are usually pretty promiscuous, often extracellular, often work on insoluble and polymeric substrates</a:t>
            </a:r>
          </a:p>
          <a:p>
            <a:pPr marL="457200" indent="-457200">
              <a:buFont typeface="Wingdings" pitchFamily="2" charset="2"/>
              <a:buChar char="§"/>
              <a:defRPr/>
            </a:pPr>
            <a:r>
              <a:rPr lang="en-US" sz="2000" dirty="0">
                <a:solidFill>
                  <a:prstClr val="black">
                    <a:lumMod val="85000"/>
                    <a:lumOff val="15000"/>
                  </a:prstClr>
                </a:solidFill>
                <a:cs typeface="Arial" pitchFamily="34" charset="0"/>
              </a:rPr>
              <a:t>Primary metabolic enzymes can </a:t>
            </a:r>
            <a:r>
              <a:rPr lang="en-US" sz="2000" dirty="0" smtClean="0">
                <a:solidFill>
                  <a:prstClr val="black">
                    <a:lumMod val="85000"/>
                    <a:lumOff val="15000"/>
                  </a:prstClr>
                </a:solidFill>
                <a:cs typeface="Arial" pitchFamily="34" charset="0"/>
              </a:rPr>
              <a:t>be specific or promiscuous</a:t>
            </a:r>
            <a:endParaRPr lang="en-US" sz="2000" dirty="0">
              <a:solidFill>
                <a:prstClr val="black">
                  <a:lumMod val="85000"/>
                  <a:lumOff val="15000"/>
                </a:prstClr>
              </a:solidFill>
              <a:cs typeface="Arial" pitchFamily="34" charset="0"/>
            </a:endParaRPr>
          </a:p>
        </p:txBody>
      </p:sp>
      <p:pic>
        <p:nvPicPr>
          <p:cNvPr id="78852" name="Picture 4"/>
          <p:cNvPicPr>
            <a:picLocks noChangeAspect="1" noChangeArrowheads="1"/>
          </p:cNvPicPr>
          <p:nvPr/>
        </p:nvPicPr>
        <p:blipFill>
          <a:blip r:embed="rId4" cstate="print"/>
          <a:srcRect/>
          <a:stretch>
            <a:fillRect/>
          </a:stretch>
        </p:blipFill>
        <p:spPr bwMode="auto">
          <a:xfrm>
            <a:off x="609600" y="4419600"/>
            <a:ext cx="4881563" cy="1828800"/>
          </a:xfrm>
          <a:prstGeom prst="rect">
            <a:avLst/>
          </a:prstGeom>
          <a:noFill/>
          <a:ln w="9525">
            <a:noFill/>
            <a:miter lim="800000"/>
            <a:headEnd/>
            <a:tailEnd/>
          </a:ln>
        </p:spPr>
      </p:pic>
      <p:sp>
        <p:nvSpPr>
          <p:cNvPr id="12" name="TextBox 11"/>
          <p:cNvSpPr txBox="1"/>
          <p:nvPr/>
        </p:nvSpPr>
        <p:spPr>
          <a:xfrm>
            <a:off x="6248400" y="4267200"/>
            <a:ext cx="2438400" cy="1938338"/>
          </a:xfrm>
          <a:prstGeom prst="rect">
            <a:avLst/>
          </a:prstGeom>
          <a:noFill/>
        </p:spPr>
        <p:txBody>
          <a:bodyPr>
            <a:spAutoFit/>
          </a:bodyPr>
          <a:lstStyle/>
          <a:p>
            <a:pPr fontAlgn="base">
              <a:spcBef>
                <a:spcPct val="0"/>
              </a:spcBef>
              <a:spcAft>
                <a:spcPct val="0"/>
              </a:spcAft>
              <a:defRPr/>
            </a:pPr>
            <a:r>
              <a:rPr lang="en-US" sz="2400" dirty="0" err="1">
                <a:solidFill>
                  <a:srgbClr val="4F81BD">
                    <a:lumMod val="75000"/>
                  </a:srgbClr>
                </a:solidFill>
                <a:latin typeface="Arial" charset="0"/>
                <a:cs typeface="Arial" charset="0"/>
              </a:rPr>
              <a:t>Transaminases</a:t>
            </a:r>
            <a:r>
              <a:rPr lang="en-US" sz="2400" dirty="0">
                <a:solidFill>
                  <a:srgbClr val="4F81BD">
                    <a:lumMod val="75000"/>
                  </a:srgbClr>
                </a:solidFill>
                <a:latin typeface="Arial" charset="0"/>
                <a:cs typeface="Arial" charset="0"/>
              </a:rPr>
              <a:t> of </a:t>
            </a:r>
            <a:r>
              <a:rPr lang="en-US" sz="2400" i="1" dirty="0">
                <a:solidFill>
                  <a:srgbClr val="4F81BD">
                    <a:lumMod val="75000"/>
                  </a:srgbClr>
                </a:solidFill>
                <a:latin typeface="Arial" charset="0"/>
                <a:cs typeface="Arial" charset="0"/>
              </a:rPr>
              <a:t>E. coli</a:t>
            </a:r>
            <a:r>
              <a:rPr lang="en-US" sz="2400" dirty="0">
                <a:solidFill>
                  <a:srgbClr val="4F81BD">
                    <a:lumMod val="75000"/>
                  </a:srgbClr>
                </a:solidFill>
                <a:latin typeface="Arial" charset="0"/>
                <a:cs typeface="Arial" charset="0"/>
              </a:rPr>
              <a:t>:</a:t>
            </a:r>
          </a:p>
          <a:p>
            <a:pPr lvl="1" fontAlgn="base">
              <a:spcBef>
                <a:spcPct val="0"/>
              </a:spcBef>
              <a:spcAft>
                <a:spcPct val="0"/>
              </a:spcAft>
              <a:defRPr/>
            </a:pPr>
            <a:r>
              <a:rPr lang="en-US" sz="2400" i="1" dirty="0" err="1">
                <a:solidFill>
                  <a:srgbClr val="4F81BD">
                    <a:lumMod val="75000"/>
                  </a:srgbClr>
                </a:solidFill>
                <a:latin typeface="Arial" charset="0"/>
                <a:cs typeface="Arial" charset="0"/>
              </a:rPr>
              <a:t>aspC</a:t>
            </a:r>
            <a:endParaRPr lang="en-US" sz="2400" dirty="0">
              <a:solidFill>
                <a:srgbClr val="4F81BD">
                  <a:lumMod val="75000"/>
                </a:srgbClr>
              </a:solidFill>
              <a:latin typeface="Arial" charset="0"/>
              <a:cs typeface="Arial" charset="0"/>
            </a:endParaRPr>
          </a:p>
          <a:p>
            <a:pPr lvl="1" fontAlgn="base">
              <a:spcBef>
                <a:spcPct val="0"/>
              </a:spcBef>
              <a:spcAft>
                <a:spcPct val="0"/>
              </a:spcAft>
              <a:defRPr/>
            </a:pPr>
            <a:r>
              <a:rPr lang="en-US" sz="2400" i="1" dirty="0" err="1">
                <a:solidFill>
                  <a:srgbClr val="4F81BD">
                    <a:lumMod val="75000"/>
                  </a:srgbClr>
                </a:solidFill>
                <a:latin typeface="Arial" charset="0"/>
                <a:cs typeface="Arial" charset="0"/>
              </a:rPr>
              <a:t>ilvE</a:t>
            </a:r>
            <a:endParaRPr lang="en-US" sz="2400" dirty="0">
              <a:solidFill>
                <a:srgbClr val="4F81BD">
                  <a:lumMod val="75000"/>
                </a:srgbClr>
              </a:solidFill>
              <a:latin typeface="Arial" charset="0"/>
              <a:cs typeface="Arial" charset="0"/>
            </a:endParaRPr>
          </a:p>
          <a:p>
            <a:pPr lvl="1" fontAlgn="base">
              <a:spcBef>
                <a:spcPct val="0"/>
              </a:spcBef>
              <a:spcAft>
                <a:spcPct val="0"/>
              </a:spcAft>
              <a:defRPr/>
            </a:pPr>
            <a:r>
              <a:rPr lang="en-US" sz="2400" i="1" dirty="0" err="1">
                <a:solidFill>
                  <a:srgbClr val="4F81BD">
                    <a:lumMod val="75000"/>
                  </a:srgbClr>
                </a:solidFill>
                <a:latin typeface="Arial" charset="0"/>
                <a:cs typeface="Arial" charset="0"/>
              </a:rPr>
              <a:t>tyrB</a:t>
            </a:r>
            <a:endParaRPr lang="en-US" sz="2400" dirty="0">
              <a:solidFill>
                <a:srgbClr val="4F81BD">
                  <a:lumMod val="75000"/>
                </a:srgbClr>
              </a:solidFill>
              <a:latin typeface="Arial" charset="0"/>
              <a:cs typeface="Arial"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8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381000" y="2760662"/>
            <a:ext cx="8356600" cy="1658938"/>
          </a:xfrm>
          <a:prstGeom prst="rect">
            <a:avLst/>
          </a:prstGeom>
          <a:noFill/>
          <a:ln w="9525">
            <a:noFill/>
            <a:miter lim="800000"/>
            <a:headEnd/>
            <a:tailEnd/>
          </a:ln>
        </p:spPr>
      </p:pic>
      <p:sp>
        <p:nvSpPr>
          <p:cNvPr id="5" name="Rectangle 4"/>
          <p:cNvSpPr/>
          <p:nvPr/>
        </p:nvSpPr>
        <p:spPr>
          <a:xfrm>
            <a:off x="533400" y="2362200"/>
            <a:ext cx="6079485" cy="369332"/>
          </a:xfrm>
          <a:prstGeom prst="rect">
            <a:avLst/>
          </a:prstGeom>
        </p:spPr>
        <p:txBody>
          <a:bodyPr wrap="none">
            <a:spAutoFit/>
          </a:bodyPr>
          <a:lstStyle/>
          <a:p>
            <a:r>
              <a:rPr lang="en-US" b="1" dirty="0" smtClean="0"/>
              <a:t>Most common:  2 substrates, 2 products; the bi-bi mechanism</a:t>
            </a:r>
          </a:p>
        </p:txBody>
      </p:sp>
      <p:sp>
        <p:nvSpPr>
          <p:cNvPr id="6" name="TextBox 5"/>
          <p:cNvSpPr txBox="1"/>
          <p:nvPr/>
        </p:nvSpPr>
        <p:spPr>
          <a:xfrm>
            <a:off x="4524324" y="4572000"/>
            <a:ext cx="1876476" cy="369332"/>
          </a:xfrm>
          <a:prstGeom prst="rect">
            <a:avLst/>
          </a:prstGeom>
          <a:noFill/>
        </p:spPr>
        <p:txBody>
          <a:bodyPr wrap="none" rtlCol="0">
            <a:spAutoFit/>
          </a:bodyPr>
          <a:lstStyle/>
          <a:p>
            <a:r>
              <a:rPr lang="en-US" dirty="0" smtClean="0">
                <a:solidFill>
                  <a:schemeClr val="tx2"/>
                </a:solidFill>
              </a:rPr>
              <a:t>Covalent Reaction</a:t>
            </a:r>
            <a:endParaRPr lang="en-US" dirty="0">
              <a:solidFill>
                <a:schemeClr val="tx2"/>
              </a:solidFill>
            </a:endParaRPr>
          </a:p>
        </p:txBody>
      </p:sp>
      <p:cxnSp>
        <p:nvCxnSpPr>
          <p:cNvPr id="7" name="Straight Arrow Connector 6"/>
          <p:cNvCxnSpPr/>
          <p:nvPr/>
        </p:nvCxnSpPr>
        <p:spPr>
          <a:xfrm flipH="1" flipV="1">
            <a:off x="4624362" y="3962400"/>
            <a:ext cx="23838"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743200" y="4191000"/>
            <a:ext cx="23838"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0" y="4812268"/>
            <a:ext cx="2339743" cy="369332"/>
          </a:xfrm>
          <a:prstGeom prst="rect">
            <a:avLst/>
          </a:prstGeom>
          <a:noFill/>
        </p:spPr>
        <p:txBody>
          <a:bodyPr wrap="none" rtlCol="0">
            <a:spAutoFit/>
          </a:bodyPr>
          <a:lstStyle/>
          <a:p>
            <a:r>
              <a:rPr lang="en-US" dirty="0" smtClean="0">
                <a:solidFill>
                  <a:schemeClr val="tx2"/>
                </a:solidFill>
              </a:rPr>
              <a:t>Non-Covalent Reaction</a:t>
            </a:r>
            <a:endParaRPr lang="en-US" dirty="0">
              <a:solidFill>
                <a:schemeClr val="tx2"/>
              </a:solidFill>
            </a:endParaRPr>
          </a:p>
        </p:txBody>
      </p:sp>
      <p:cxnSp>
        <p:nvCxnSpPr>
          <p:cNvPr id="10" name="Straight Arrow Connector 9"/>
          <p:cNvCxnSpPr/>
          <p:nvPr/>
        </p:nvCxnSpPr>
        <p:spPr>
          <a:xfrm flipH="1" flipV="1">
            <a:off x="1219200" y="4191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r>
              <a:rPr lang="en-US" sz="2800" dirty="0" smtClean="0">
                <a:latin typeface="Rockwell Extra Bold" pitchFamily="18" charset="0"/>
              </a:rPr>
              <a:t>Where is this ‘promiscuity’?</a:t>
            </a:r>
            <a:endParaRPr lang="en-US" sz="1600" dirty="0">
              <a:latin typeface="Rockwell Extra Bold"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9" name="Rectangle 8"/>
          <p:cNvSpPr/>
          <p:nvPr/>
        </p:nvSpPr>
        <p:spPr>
          <a:xfrm>
            <a:off x="4490720" y="4753266"/>
            <a:ext cx="2748281"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3428999"/>
            <a:ext cx="1295400" cy="1219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286001"/>
            <a:ext cx="44958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Which of the following is unlikely to be the substrate of a </a:t>
            </a:r>
            <a:r>
              <a:rPr lang="en-US" dirty="0" err="1" smtClean="0"/>
              <a:t>glucosyltransferase</a:t>
            </a:r>
            <a:r>
              <a:rPr lang="en-US" dirty="0" smtClean="0"/>
              <a:t>?</a:t>
            </a:r>
          </a:p>
          <a:p>
            <a:pPr marL="0" indent="0">
              <a:buNone/>
            </a:pPr>
            <a:endParaRPr lang="en-US" dirty="0"/>
          </a:p>
          <a:p>
            <a:pPr marL="0" indent="0">
              <a:buNone/>
            </a:pPr>
            <a:r>
              <a:rPr lang="en-US" dirty="0" smtClean="0"/>
              <a:t>	</a:t>
            </a:r>
          </a:p>
          <a:p>
            <a:pPr marL="0" indent="0">
              <a:buNone/>
            </a:pPr>
            <a:r>
              <a:rPr lang="en-US" dirty="0"/>
              <a:t>	</a:t>
            </a:r>
            <a:r>
              <a:rPr lang="en-US" dirty="0" smtClean="0"/>
              <a:t>A) Beta-carotene</a:t>
            </a:r>
          </a:p>
          <a:p>
            <a:pPr marL="0" indent="0">
              <a:buNone/>
            </a:pPr>
            <a:endParaRPr lang="en-US" dirty="0"/>
          </a:p>
          <a:p>
            <a:pPr marL="0" indent="0">
              <a:buNone/>
            </a:pPr>
            <a:r>
              <a:rPr lang="en-US" dirty="0"/>
              <a:t>	B) </a:t>
            </a:r>
            <a:r>
              <a:rPr lang="en-US" dirty="0" smtClean="0"/>
              <a:t>Vanillin</a:t>
            </a:r>
          </a:p>
          <a:p>
            <a:pPr marL="0" indent="0">
              <a:buNone/>
            </a:pPr>
            <a:endParaRPr lang="en-US" dirty="0"/>
          </a:p>
          <a:p>
            <a:pPr marL="0" indent="0">
              <a:buNone/>
            </a:pPr>
            <a:r>
              <a:rPr lang="en-US" dirty="0" smtClean="0"/>
              <a:t>	C) Kanamycin</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62200"/>
            <a:ext cx="421957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http://upload.wikimedia.org/wikipedia/commons/thumb/c/c7/Vanillin2.svg/100px-Vanillin2.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520" y="3505200"/>
            <a:ext cx="952500" cy="103822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www.seascapestudio.net/reference/therapy/kanamyc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1" y="4800600"/>
            <a:ext cx="2743200" cy="972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164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p:cNvPicPr>
            <a:picLocks noChangeAspect="1" noChangeArrowheads="1"/>
          </p:cNvPicPr>
          <p:nvPr/>
        </p:nvPicPr>
        <p:blipFill>
          <a:blip r:embed="rId3" cstate="print"/>
          <a:srcRect/>
          <a:stretch>
            <a:fillRect/>
          </a:stretch>
        </p:blipFill>
        <p:spPr bwMode="auto">
          <a:xfrm>
            <a:off x="3200400" y="1371600"/>
            <a:ext cx="5227638" cy="3163888"/>
          </a:xfrm>
          <a:prstGeom prst="rect">
            <a:avLst/>
          </a:prstGeom>
          <a:ln>
            <a:noFill/>
          </a:ln>
          <a:effectLst>
            <a:outerShdw blurRad="292100" dist="139700" dir="2700000" algn="tl" rotWithShape="0">
              <a:srgbClr val="333333">
                <a:alpha val="65000"/>
              </a:srgbClr>
            </a:outerShdw>
          </a:effectLst>
        </p:spPr>
      </p:pic>
      <p:pic>
        <p:nvPicPr>
          <p:cNvPr id="7171" name="Picture 2"/>
          <p:cNvPicPr>
            <a:picLocks noChangeAspect="1" noChangeArrowheads="1"/>
          </p:cNvPicPr>
          <p:nvPr/>
        </p:nvPicPr>
        <p:blipFill>
          <a:blip r:embed="rId4" cstate="print"/>
          <a:srcRect/>
          <a:stretch>
            <a:fillRect/>
          </a:stretch>
        </p:blipFill>
        <p:spPr bwMode="auto">
          <a:xfrm rot="1203837">
            <a:off x="387350" y="1704975"/>
            <a:ext cx="1768475" cy="2408238"/>
          </a:xfrm>
          <a:prstGeom prst="rect">
            <a:avLst/>
          </a:prstGeom>
          <a:noFill/>
          <a:ln w="9525">
            <a:noFill/>
            <a:miter lim="800000"/>
            <a:headEnd/>
            <a:tailEnd/>
          </a:ln>
        </p:spPr>
      </p:pic>
      <p:sp>
        <p:nvSpPr>
          <p:cNvPr id="717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Biocatalysis</a:t>
            </a:r>
          </a:p>
        </p:txBody>
      </p:sp>
      <p:sp>
        <p:nvSpPr>
          <p:cNvPr id="7173" name="TextBox 8"/>
          <p:cNvSpPr txBox="1">
            <a:spLocks noChangeArrowheads="1"/>
          </p:cNvSpPr>
          <p:nvPr/>
        </p:nvSpPr>
        <p:spPr bwMode="auto">
          <a:xfrm>
            <a:off x="457200" y="685800"/>
            <a:ext cx="6477000" cy="708025"/>
          </a:xfrm>
          <a:prstGeom prst="rect">
            <a:avLst/>
          </a:prstGeom>
          <a:noFill/>
          <a:ln w="9525">
            <a:noFill/>
            <a:miter lim="800000"/>
            <a:headEnd/>
            <a:tailEnd/>
          </a:ln>
        </p:spPr>
        <p:txBody>
          <a:bodyPr>
            <a:spAutoFit/>
          </a:bodyPr>
          <a:lstStyle/>
          <a:p>
            <a:pPr fontAlgn="base">
              <a:spcBef>
                <a:spcPct val="0"/>
              </a:spcBef>
              <a:spcAft>
                <a:spcPct val="0"/>
              </a:spcAft>
            </a:pPr>
            <a:r>
              <a:rPr lang="en-US" sz="2000" i="1">
                <a:solidFill>
                  <a:prstClr val="black"/>
                </a:solidFill>
                <a:latin typeface="Times New Roman" pitchFamily="18" charset="0"/>
                <a:cs typeface="Times New Roman" pitchFamily="18" charset="0"/>
              </a:rPr>
              <a:t>“the use of natural catalysts, such as protein enzymes, to perform chemical transformations on organic compounds”</a:t>
            </a:r>
          </a:p>
        </p:txBody>
      </p:sp>
      <p:pic>
        <p:nvPicPr>
          <p:cNvPr id="48134" name="Picture 6"/>
          <p:cNvPicPr>
            <a:picLocks noChangeAspect="1" noChangeArrowheads="1"/>
          </p:cNvPicPr>
          <p:nvPr/>
        </p:nvPicPr>
        <p:blipFill>
          <a:blip r:embed="rId5" cstate="print"/>
          <a:srcRect/>
          <a:stretch>
            <a:fillRect/>
          </a:stretch>
        </p:blipFill>
        <p:spPr bwMode="auto">
          <a:xfrm>
            <a:off x="6934200" y="4191000"/>
            <a:ext cx="1828800" cy="2590800"/>
          </a:xfrm>
          <a:prstGeom prst="rect">
            <a:avLst/>
          </a:prstGeom>
          <a:ln>
            <a:noFill/>
          </a:ln>
          <a:effectLst>
            <a:outerShdw blurRad="292100" dist="139700" dir="2700000" algn="tl" rotWithShape="0">
              <a:srgbClr val="333333">
                <a:alpha val="65000"/>
              </a:srgbClr>
            </a:outerShdw>
          </a:effectLst>
        </p:spPr>
      </p:pic>
      <p:pic>
        <p:nvPicPr>
          <p:cNvPr id="7175" name="Picture 8"/>
          <p:cNvPicPr>
            <a:picLocks noChangeAspect="1" noChangeArrowheads="1"/>
          </p:cNvPicPr>
          <p:nvPr/>
        </p:nvPicPr>
        <p:blipFill>
          <a:blip r:embed="rId6" cstate="print"/>
          <a:srcRect/>
          <a:stretch>
            <a:fillRect/>
          </a:stretch>
        </p:blipFill>
        <p:spPr bwMode="auto">
          <a:xfrm rot="1065752">
            <a:off x="750888" y="3576638"/>
            <a:ext cx="1895475" cy="2719387"/>
          </a:xfrm>
          <a:prstGeom prst="rect">
            <a:avLst/>
          </a:prstGeom>
          <a:noFill/>
          <a:ln w="9525">
            <a:noFill/>
            <a:miter lim="800000"/>
            <a:headEnd/>
            <a:tailEnd/>
          </a:ln>
        </p:spPr>
      </p:pic>
      <p:pic>
        <p:nvPicPr>
          <p:cNvPr id="5129" name="Picture 9"/>
          <p:cNvPicPr>
            <a:picLocks noChangeAspect="1" noChangeArrowheads="1"/>
          </p:cNvPicPr>
          <p:nvPr/>
        </p:nvPicPr>
        <p:blipFill>
          <a:blip r:embed="rId7" cstate="print"/>
          <a:srcRect/>
          <a:stretch>
            <a:fillRect/>
          </a:stretch>
        </p:blipFill>
        <p:spPr bwMode="auto">
          <a:xfrm>
            <a:off x="3429000" y="4343400"/>
            <a:ext cx="1936750" cy="2230438"/>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Chemical Reactions</a:t>
            </a:r>
          </a:p>
        </p:txBody>
      </p:sp>
      <p:pic>
        <p:nvPicPr>
          <p:cNvPr id="53251" name="Picture 2" descr="http://preparatorychemistry.com/images/amide_hydrolysis.jpg"/>
          <p:cNvPicPr>
            <a:picLocks noChangeAspect="1" noChangeArrowheads="1"/>
          </p:cNvPicPr>
          <p:nvPr/>
        </p:nvPicPr>
        <p:blipFill>
          <a:blip r:embed="rId3" cstate="print"/>
          <a:srcRect/>
          <a:stretch>
            <a:fillRect/>
          </a:stretch>
        </p:blipFill>
        <p:spPr bwMode="auto">
          <a:xfrm>
            <a:off x="2362200" y="990600"/>
            <a:ext cx="3657600" cy="1091535"/>
          </a:xfrm>
          <a:prstGeom prst="rect">
            <a:avLst/>
          </a:prstGeom>
          <a:noFill/>
          <a:ln w="9525">
            <a:noFill/>
            <a:miter lim="800000"/>
            <a:headEnd/>
            <a:tailEnd/>
          </a:ln>
        </p:spPr>
      </p:pic>
      <p:sp>
        <p:nvSpPr>
          <p:cNvPr id="5" name="TextBox 2"/>
          <p:cNvSpPr txBox="1">
            <a:spLocks noChangeArrowheads="1"/>
          </p:cNvSpPr>
          <p:nvPr/>
        </p:nvSpPr>
        <p:spPr bwMode="auto">
          <a:xfrm>
            <a:off x="152400" y="2209800"/>
            <a:ext cx="3657600" cy="4400550"/>
          </a:xfrm>
          <a:prstGeom prst="rect">
            <a:avLst/>
          </a:prstGeom>
          <a:noFill/>
          <a:ln w="9525">
            <a:noFill/>
            <a:miter lim="800000"/>
            <a:headEnd/>
            <a:tailEnd/>
          </a:ln>
        </p:spPr>
        <p:txBody>
          <a:bodyPr>
            <a:spAutoFit/>
          </a:bodyPr>
          <a:lstStyle/>
          <a:p>
            <a:r>
              <a:rPr lang="en-US" sz="1400" dirty="0">
                <a:latin typeface="Calibri" pitchFamily="34" charset="0"/>
                <a:hlinkClick r:id="rId4" tooltip="Addition reaction"/>
              </a:rPr>
              <a:t>Addition reaction</a:t>
            </a:r>
            <a:endParaRPr lang="en-US" sz="1400" dirty="0">
              <a:latin typeface="Calibri" pitchFamily="34" charset="0"/>
            </a:endParaRPr>
          </a:p>
          <a:p>
            <a:pPr lvl="1"/>
            <a:r>
              <a:rPr lang="en-US" sz="1400" dirty="0" err="1">
                <a:latin typeface="Calibri" pitchFamily="34" charset="0"/>
                <a:hlinkClick r:id="rId5" tooltip="Electrophilic addition"/>
              </a:rPr>
              <a:t>Electrophilic</a:t>
            </a:r>
            <a:r>
              <a:rPr lang="en-US" sz="1400" dirty="0">
                <a:latin typeface="Calibri" pitchFamily="34" charset="0"/>
                <a:hlinkClick r:id="rId5" tooltip="Electrophilic addition"/>
              </a:rPr>
              <a:t> addition</a:t>
            </a:r>
            <a:endParaRPr lang="en-US" sz="1400" dirty="0">
              <a:latin typeface="Calibri" pitchFamily="34" charset="0"/>
            </a:endParaRPr>
          </a:p>
          <a:p>
            <a:pPr lvl="1"/>
            <a:r>
              <a:rPr lang="en-US" sz="1400" dirty="0" err="1">
                <a:latin typeface="Calibri" pitchFamily="34" charset="0"/>
                <a:hlinkClick r:id="rId6" tooltip="Nucleophilic addition"/>
              </a:rPr>
              <a:t>Nucleophilic</a:t>
            </a:r>
            <a:r>
              <a:rPr lang="en-US" sz="1400" dirty="0">
                <a:latin typeface="Calibri" pitchFamily="34" charset="0"/>
                <a:hlinkClick r:id="rId6" tooltip="Nucleophilic addition"/>
              </a:rPr>
              <a:t> addition</a:t>
            </a:r>
            <a:endParaRPr lang="en-US" sz="1400" dirty="0">
              <a:latin typeface="Calibri" pitchFamily="34" charset="0"/>
            </a:endParaRPr>
          </a:p>
          <a:p>
            <a:r>
              <a:rPr lang="en-US" sz="1400" dirty="0" err="1">
                <a:latin typeface="Calibri" pitchFamily="34" charset="0"/>
                <a:hlinkClick r:id="rId7" tooltip="Cyclization"/>
              </a:rPr>
              <a:t>Cyclization</a:t>
            </a:r>
            <a:endParaRPr lang="en-US" sz="1400" dirty="0">
              <a:latin typeface="Calibri" pitchFamily="34" charset="0"/>
            </a:endParaRPr>
          </a:p>
          <a:p>
            <a:r>
              <a:rPr lang="en-US" sz="1400" dirty="0">
                <a:latin typeface="Calibri" pitchFamily="34" charset="0"/>
                <a:hlinkClick r:id="rId8" tooltip="Elimination reaction"/>
              </a:rPr>
              <a:t>Elimination reaction</a:t>
            </a:r>
            <a:endParaRPr lang="en-US" sz="1400" dirty="0">
              <a:latin typeface="Calibri" pitchFamily="34" charset="0"/>
            </a:endParaRPr>
          </a:p>
          <a:p>
            <a:pPr lvl="1"/>
            <a:r>
              <a:rPr lang="en-US" sz="1400" dirty="0">
                <a:latin typeface="Calibri" pitchFamily="34" charset="0"/>
                <a:hlinkClick r:id="rId9" tooltip="Beta elimination"/>
              </a:rPr>
              <a:t>Beta elimination</a:t>
            </a:r>
            <a:endParaRPr lang="en-US" sz="1400" dirty="0">
              <a:latin typeface="Calibri" pitchFamily="34" charset="0"/>
            </a:endParaRPr>
          </a:p>
          <a:p>
            <a:pPr lvl="1"/>
            <a:r>
              <a:rPr lang="en-US" sz="1400" dirty="0">
                <a:latin typeface="Calibri" pitchFamily="34" charset="0"/>
                <a:hlinkClick r:id="rId10" tooltip="E1cB elimination reaction"/>
              </a:rPr>
              <a:t>E1cB elimination reaction</a:t>
            </a:r>
            <a:endParaRPr lang="en-US" sz="1400" dirty="0">
              <a:latin typeface="Calibri" pitchFamily="34" charset="0"/>
            </a:endParaRPr>
          </a:p>
          <a:p>
            <a:r>
              <a:rPr lang="en-US" sz="1400" dirty="0">
                <a:latin typeface="Calibri" pitchFamily="34" charset="0"/>
                <a:hlinkClick r:id="rId11" tooltip="Organic redox reaction"/>
              </a:rPr>
              <a:t>Organic </a:t>
            </a:r>
            <a:r>
              <a:rPr lang="en-US" sz="1400" dirty="0" err="1">
                <a:latin typeface="Calibri" pitchFamily="34" charset="0"/>
                <a:hlinkClick r:id="rId11" tooltip="Organic redox reaction"/>
              </a:rPr>
              <a:t>redox</a:t>
            </a:r>
            <a:r>
              <a:rPr lang="en-US" sz="1400" dirty="0">
                <a:latin typeface="Calibri" pitchFamily="34" charset="0"/>
                <a:hlinkClick r:id="rId11" tooltip="Organic redox reaction"/>
              </a:rPr>
              <a:t> reaction</a:t>
            </a:r>
            <a:endParaRPr lang="en-US" sz="1400" dirty="0">
              <a:latin typeface="Calibri" pitchFamily="34" charset="0"/>
            </a:endParaRPr>
          </a:p>
          <a:p>
            <a:r>
              <a:rPr lang="en-US" sz="1400" dirty="0" err="1">
                <a:latin typeface="Calibri" pitchFamily="34" charset="0"/>
                <a:hlinkClick r:id="rId12" tooltip="Pericyclic reaction"/>
              </a:rPr>
              <a:t>Pericyclic</a:t>
            </a:r>
            <a:r>
              <a:rPr lang="en-US" sz="1400" dirty="0">
                <a:latin typeface="Calibri" pitchFamily="34" charset="0"/>
                <a:hlinkClick r:id="rId12" tooltip="Pericyclic reaction"/>
              </a:rPr>
              <a:t> reaction</a:t>
            </a:r>
            <a:endParaRPr lang="en-US" sz="1400" dirty="0">
              <a:latin typeface="Calibri" pitchFamily="34" charset="0"/>
            </a:endParaRPr>
          </a:p>
          <a:p>
            <a:r>
              <a:rPr lang="en-US" sz="1400" dirty="0">
                <a:latin typeface="Calibri" pitchFamily="34" charset="0"/>
                <a:hlinkClick r:id="rId13" tooltip="Polymerization"/>
              </a:rPr>
              <a:t>Polymerization</a:t>
            </a:r>
            <a:endParaRPr lang="en-US" sz="1400" dirty="0">
              <a:latin typeface="Calibri" pitchFamily="34" charset="0"/>
            </a:endParaRPr>
          </a:p>
          <a:p>
            <a:r>
              <a:rPr lang="en-US" sz="1400" dirty="0">
                <a:latin typeface="Calibri" pitchFamily="34" charset="0"/>
                <a:hlinkClick r:id="rId14" tooltip="Rearrangement reaction"/>
              </a:rPr>
              <a:t>Rearrangement reaction</a:t>
            </a:r>
            <a:endParaRPr lang="en-US" sz="1400" dirty="0">
              <a:latin typeface="Calibri" pitchFamily="34" charset="0"/>
            </a:endParaRPr>
          </a:p>
          <a:p>
            <a:pPr lvl="1"/>
            <a:r>
              <a:rPr lang="en-US" sz="1400" dirty="0">
                <a:latin typeface="Calibri" pitchFamily="34" charset="0"/>
                <a:hlinkClick r:id="rId15" tooltip="Beckmann rearrangement"/>
              </a:rPr>
              <a:t>Beckmann rearrangement</a:t>
            </a:r>
            <a:endParaRPr lang="en-US" sz="1400" dirty="0">
              <a:latin typeface="Calibri" pitchFamily="34" charset="0"/>
            </a:endParaRPr>
          </a:p>
          <a:p>
            <a:r>
              <a:rPr lang="en-US" sz="1400" dirty="0">
                <a:latin typeface="Calibri" pitchFamily="34" charset="0"/>
                <a:hlinkClick r:id="rId16" tooltip="Substitution reaction"/>
              </a:rPr>
              <a:t>Substitution reaction</a:t>
            </a:r>
            <a:endParaRPr lang="en-US" sz="1400" dirty="0">
              <a:latin typeface="Calibri" pitchFamily="34" charset="0"/>
            </a:endParaRPr>
          </a:p>
          <a:p>
            <a:pPr lvl="1"/>
            <a:r>
              <a:rPr lang="en-US" sz="1400" dirty="0" err="1">
                <a:latin typeface="Calibri" pitchFamily="34" charset="0"/>
                <a:hlinkClick r:id="rId17" tooltip="Electrophilic aromatic substitution"/>
              </a:rPr>
              <a:t>Electrophilic</a:t>
            </a:r>
            <a:r>
              <a:rPr lang="en-US" sz="1400" dirty="0">
                <a:latin typeface="Calibri" pitchFamily="34" charset="0"/>
                <a:hlinkClick r:id="rId17" tooltip="Electrophilic aromatic substitution"/>
              </a:rPr>
              <a:t> aromatic substitution</a:t>
            </a:r>
            <a:endParaRPr lang="en-US" sz="1400" dirty="0">
              <a:latin typeface="Calibri" pitchFamily="34" charset="0"/>
            </a:endParaRPr>
          </a:p>
          <a:p>
            <a:pPr lvl="1"/>
            <a:r>
              <a:rPr lang="en-US" sz="1400" dirty="0" err="1">
                <a:latin typeface="Calibri" pitchFamily="34" charset="0"/>
                <a:hlinkClick r:id="rId18" tooltip="Nucleophilic aromatic substitution"/>
              </a:rPr>
              <a:t>Nucleophilic</a:t>
            </a:r>
            <a:r>
              <a:rPr lang="en-US" sz="1400" dirty="0">
                <a:latin typeface="Calibri" pitchFamily="34" charset="0"/>
                <a:hlinkClick r:id="rId18" tooltip="Nucleophilic aromatic substitution"/>
              </a:rPr>
              <a:t> aromatic substitution</a:t>
            </a:r>
            <a:endParaRPr lang="en-US" sz="1400" dirty="0">
              <a:latin typeface="Calibri" pitchFamily="34" charset="0"/>
            </a:endParaRPr>
          </a:p>
          <a:p>
            <a:pPr lvl="1"/>
            <a:r>
              <a:rPr lang="en-US" sz="1400" dirty="0" err="1">
                <a:latin typeface="Calibri" pitchFamily="34" charset="0"/>
                <a:hlinkClick r:id="rId19" tooltip="Electrophilic substitution"/>
              </a:rPr>
              <a:t>Electrophilic</a:t>
            </a:r>
            <a:r>
              <a:rPr lang="en-US" sz="1400" dirty="0">
                <a:latin typeface="Calibri" pitchFamily="34" charset="0"/>
                <a:hlinkClick r:id="rId19" tooltip="Electrophilic substitution"/>
              </a:rPr>
              <a:t> substitution</a:t>
            </a:r>
            <a:endParaRPr lang="en-US" sz="1400" dirty="0">
              <a:latin typeface="Calibri" pitchFamily="34" charset="0"/>
            </a:endParaRPr>
          </a:p>
          <a:p>
            <a:pPr lvl="1"/>
            <a:r>
              <a:rPr lang="en-US" sz="1400" dirty="0" err="1">
                <a:latin typeface="Calibri" pitchFamily="34" charset="0"/>
                <a:hlinkClick r:id="rId20" tooltip="Nucleophilic substitution"/>
              </a:rPr>
              <a:t>Nucleophilic</a:t>
            </a:r>
            <a:r>
              <a:rPr lang="en-US" sz="1400" dirty="0">
                <a:latin typeface="Calibri" pitchFamily="34" charset="0"/>
                <a:hlinkClick r:id="rId20" tooltip="Nucleophilic substitution"/>
              </a:rPr>
              <a:t> substitution</a:t>
            </a:r>
            <a:endParaRPr lang="en-US" sz="1400" dirty="0">
              <a:latin typeface="Calibri" pitchFamily="34" charset="0"/>
            </a:endParaRPr>
          </a:p>
          <a:p>
            <a:pPr lvl="2"/>
            <a:r>
              <a:rPr lang="en-US" sz="1400" dirty="0">
                <a:latin typeface="Calibri" pitchFamily="34" charset="0"/>
                <a:hlinkClick r:id="rId21" tooltip="SN1 reaction"/>
              </a:rPr>
              <a:t>S</a:t>
            </a:r>
            <a:r>
              <a:rPr lang="en-US" sz="1400" baseline="-25000" dirty="0">
                <a:latin typeface="Calibri" pitchFamily="34" charset="0"/>
                <a:hlinkClick r:id="rId21" tooltip="SN1 reaction"/>
              </a:rPr>
              <a:t>N</a:t>
            </a:r>
            <a:r>
              <a:rPr lang="en-US" sz="1400" dirty="0">
                <a:latin typeface="Calibri" pitchFamily="34" charset="0"/>
                <a:hlinkClick r:id="rId21" tooltip="SN1 reaction"/>
              </a:rPr>
              <a:t>1 reaction</a:t>
            </a:r>
            <a:endParaRPr lang="en-US" sz="1400" dirty="0">
              <a:latin typeface="Calibri" pitchFamily="34" charset="0"/>
            </a:endParaRPr>
          </a:p>
          <a:p>
            <a:pPr lvl="2"/>
            <a:r>
              <a:rPr lang="en-US" sz="1400" dirty="0">
                <a:latin typeface="Calibri" pitchFamily="34" charset="0"/>
                <a:hlinkClick r:id="rId22" tooltip="SN2 reaction"/>
              </a:rPr>
              <a:t>S</a:t>
            </a:r>
            <a:r>
              <a:rPr lang="en-US" sz="1400" baseline="-25000" dirty="0">
                <a:latin typeface="Calibri" pitchFamily="34" charset="0"/>
                <a:hlinkClick r:id="rId22" tooltip="SN2 reaction"/>
              </a:rPr>
              <a:t>N</a:t>
            </a:r>
            <a:r>
              <a:rPr lang="en-US" sz="1400" dirty="0">
                <a:latin typeface="Calibri" pitchFamily="34" charset="0"/>
                <a:hlinkClick r:id="rId22" tooltip="SN2 reaction"/>
              </a:rPr>
              <a:t>2 reaction</a:t>
            </a:r>
            <a:endParaRPr lang="en-US" sz="1400" dirty="0">
              <a:latin typeface="Calibri" pitchFamily="34" charset="0"/>
            </a:endParaRPr>
          </a:p>
          <a:p>
            <a:endParaRPr lang="en-US" sz="1400" dirty="0">
              <a:latin typeface="Calibri" pitchFamily="34" charset="0"/>
            </a:endParaRPr>
          </a:p>
        </p:txBody>
      </p:sp>
      <p:pic>
        <p:nvPicPr>
          <p:cNvPr id="6" name="Picture 2" descr="File:NucleophilicAdditionsToCarbonyls.svg"/>
          <p:cNvPicPr>
            <a:picLocks noChangeAspect="1" noChangeArrowheads="1"/>
          </p:cNvPicPr>
          <p:nvPr/>
        </p:nvPicPr>
        <p:blipFill>
          <a:blip r:embed="rId23" cstate="print"/>
          <a:srcRect/>
          <a:stretch>
            <a:fillRect/>
          </a:stretch>
        </p:blipFill>
        <p:spPr bwMode="auto">
          <a:xfrm>
            <a:off x="3733800" y="2743200"/>
            <a:ext cx="4365625" cy="1828800"/>
          </a:xfrm>
          <a:prstGeom prst="rect">
            <a:avLst/>
          </a:prstGeom>
          <a:noFill/>
          <a:ln w="9525">
            <a:noFill/>
            <a:miter lim="800000"/>
            <a:headEnd/>
            <a:tailEnd/>
          </a:ln>
        </p:spPr>
      </p:pic>
      <p:pic>
        <p:nvPicPr>
          <p:cNvPr id="7" name="Picture 4" descr="http://upload.wikimedia.org/wikipedia/commons/thumb/a/ad/Burgi-Dunitz-angle-2D.png/150px-Burgi-Dunitz-angle-2D.png"/>
          <p:cNvPicPr>
            <a:picLocks noChangeAspect="1" noChangeArrowheads="1"/>
          </p:cNvPicPr>
          <p:nvPr/>
        </p:nvPicPr>
        <p:blipFill>
          <a:blip r:embed="rId24" cstate="print"/>
          <a:srcRect/>
          <a:stretch>
            <a:fillRect/>
          </a:stretch>
        </p:blipFill>
        <p:spPr bwMode="auto">
          <a:xfrm>
            <a:off x="4419600" y="4953000"/>
            <a:ext cx="1428750" cy="1266825"/>
          </a:xfrm>
          <a:prstGeom prst="rect">
            <a:avLst/>
          </a:prstGeom>
          <a:noFill/>
          <a:ln w="9525">
            <a:noFill/>
            <a:miter lim="800000"/>
            <a:headEnd/>
            <a:tailEnd/>
          </a:ln>
        </p:spPr>
      </p:pic>
      <p:pic>
        <p:nvPicPr>
          <p:cNvPr id="8" name="Picture 6" descr="http://upload.wikimedia.org/wikipedia/commons/thumb/9/97/Nucleophile-HOMO-carbonyl-LUMO-overlap-3D-balls.png/150px-Nucleophile-HOMO-carbonyl-LUMO-overlap-3D-balls.png"/>
          <p:cNvPicPr>
            <a:picLocks noChangeAspect="1" noChangeArrowheads="1"/>
          </p:cNvPicPr>
          <p:nvPr/>
        </p:nvPicPr>
        <p:blipFill>
          <a:blip r:embed="rId25" cstate="print"/>
          <a:srcRect/>
          <a:stretch>
            <a:fillRect/>
          </a:stretch>
        </p:blipFill>
        <p:spPr bwMode="auto">
          <a:xfrm>
            <a:off x="6096000" y="4648200"/>
            <a:ext cx="1428750" cy="15716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Biotransformation</a:t>
            </a:r>
          </a:p>
        </p:txBody>
      </p:sp>
      <p:pic>
        <p:nvPicPr>
          <p:cNvPr id="49154" name="Picture 2"/>
          <p:cNvPicPr>
            <a:picLocks noChangeAspect="1" noChangeArrowheads="1"/>
          </p:cNvPicPr>
          <p:nvPr/>
        </p:nvPicPr>
        <p:blipFill>
          <a:blip r:embed="rId4" cstate="print"/>
          <a:srcRect/>
          <a:stretch>
            <a:fillRect/>
          </a:stretch>
        </p:blipFill>
        <p:spPr bwMode="auto">
          <a:xfrm>
            <a:off x="4343400" y="2590800"/>
            <a:ext cx="4452938" cy="3870325"/>
          </a:xfrm>
          <a:prstGeom prst="rect">
            <a:avLst/>
          </a:prstGeom>
          <a:ln>
            <a:noFill/>
          </a:ln>
          <a:effectLst>
            <a:outerShdw blurRad="292100" dist="139700" dir="2700000" algn="tl" rotWithShape="0">
              <a:srgbClr val="333333">
                <a:alpha val="65000"/>
              </a:srgbClr>
            </a:outerShdw>
          </a:effectLst>
        </p:spPr>
      </p:pic>
      <p:pic>
        <p:nvPicPr>
          <p:cNvPr id="49155" name="Picture 3"/>
          <p:cNvPicPr>
            <a:picLocks noChangeAspect="1" noChangeArrowheads="1"/>
          </p:cNvPicPr>
          <p:nvPr/>
        </p:nvPicPr>
        <p:blipFill>
          <a:blip r:embed="rId5" cstate="print"/>
          <a:srcRect/>
          <a:stretch>
            <a:fillRect/>
          </a:stretch>
        </p:blipFill>
        <p:spPr bwMode="auto">
          <a:xfrm>
            <a:off x="457200" y="2938463"/>
            <a:ext cx="3048000" cy="3303587"/>
          </a:xfrm>
          <a:prstGeom prst="rect">
            <a:avLst/>
          </a:prstGeom>
          <a:ln>
            <a:noFill/>
          </a:ln>
          <a:effectLst>
            <a:outerShdw blurRad="292100" dist="139700" dir="2700000" algn="tl" rotWithShape="0">
              <a:srgbClr val="333333">
                <a:alpha val="65000"/>
              </a:srgbClr>
            </a:outerShdw>
          </a:effectLst>
        </p:spPr>
      </p:pic>
      <p:sp>
        <p:nvSpPr>
          <p:cNvPr id="9221" name="TextBox 9"/>
          <p:cNvSpPr txBox="1">
            <a:spLocks noChangeArrowheads="1"/>
          </p:cNvSpPr>
          <p:nvPr/>
        </p:nvSpPr>
        <p:spPr bwMode="auto">
          <a:xfrm>
            <a:off x="1981200" y="609600"/>
            <a:ext cx="6477000" cy="400050"/>
          </a:xfrm>
          <a:prstGeom prst="rect">
            <a:avLst/>
          </a:prstGeom>
          <a:noFill/>
          <a:ln w="9525">
            <a:noFill/>
            <a:miter lim="800000"/>
            <a:headEnd/>
            <a:tailEnd/>
          </a:ln>
        </p:spPr>
        <p:txBody>
          <a:bodyPr>
            <a:spAutoFit/>
          </a:bodyPr>
          <a:lstStyle/>
          <a:p>
            <a:pPr fontAlgn="base">
              <a:spcBef>
                <a:spcPct val="0"/>
              </a:spcBef>
              <a:spcAft>
                <a:spcPct val="0"/>
              </a:spcAft>
            </a:pPr>
            <a:r>
              <a:rPr lang="en-US" sz="2000" i="1">
                <a:solidFill>
                  <a:prstClr val="black"/>
                </a:solidFill>
                <a:latin typeface="Times New Roman" pitchFamily="18" charset="0"/>
                <a:cs typeface="Times New Roman" pitchFamily="18" charset="0"/>
              </a:rPr>
              <a:t>“the chemical conversion of substances by living organisms”</a:t>
            </a:r>
          </a:p>
        </p:txBody>
      </p:sp>
      <p:sp>
        <p:nvSpPr>
          <p:cNvPr id="11" name="Rectangle 3"/>
          <p:cNvSpPr>
            <a:spLocks noChangeArrowheads="1"/>
          </p:cNvSpPr>
          <p:nvPr/>
        </p:nvSpPr>
        <p:spPr bwMode="auto">
          <a:xfrm>
            <a:off x="762000" y="1143000"/>
            <a:ext cx="8077200" cy="1631216"/>
          </a:xfrm>
          <a:prstGeom prst="rect">
            <a:avLst/>
          </a:prstGeom>
          <a:noFill/>
          <a:ln w="9525">
            <a:noFill/>
            <a:miter lim="800000"/>
            <a:headEnd/>
            <a:tailEnd/>
          </a:ln>
        </p:spPr>
        <p:txBody>
          <a:bodyPr>
            <a:spAutoFit/>
          </a:bodyPr>
          <a:lstStyle/>
          <a:p>
            <a:pPr marL="457200" indent="-457200">
              <a:buFont typeface="Wingdings" pitchFamily="2" charset="2"/>
              <a:buChar char="§"/>
              <a:defRPr/>
            </a:pPr>
            <a:r>
              <a:rPr lang="en-US" sz="2000" dirty="0">
                <a:solidFill>
                  <a:prstClr val="black">
                    <a:lumMod val="85000"/>
                    <a:lumOff val="15000"/>
                  </a:prstClr>
                </a:solidFill>
                <a:cs typeface="Arial" pitchFamily="34" charset="0"/>
              </a:rPr>
              <a:t>Usually means reacting a compound with cells, usually immobilized</a:t>
            </a:r>
          </a:p>
          <a:p>
            <a:pPr marL="457200" indent="-457200">
              <a:buFont typeface="Wingdings" pitchFamily="2" charset="2"/>
              <a:buChar char="§"/>
              <a:defRPr/>
            </a:pPr>
            <a:r>
              <a:rPr lang="en-US" sz="2000" dirty="0">
                <a:solidFill>
                  <a:prstClr val="black">
                    <a:lumMod val="85000"/>
                    <a:lumOff val="15000"/>
                  </a:prstClr>
                </a:solidFill>
                <a:cs typeface="Arial" pitchFamily="34" charset="0"/>
              </a:rPr>
              <a:t>Doesn’t require purification of the enzymes or addition of cofactors, so it’s cheaper</a:t>
            </a:r>
          </a:p>
          <a:p>
            <a:pPr marL="457200" indent="-457200">
              <a:buFont typeface="Wingdings" pitchFamily="2" charset="2"/>
              <a:buChar char="§"/>
              <a:defRPr/>
            </a:pPr>
            <a:r>
              <a:rPr lang="en-US" sz="2000" dirty="0" smtClean="0">
                <a:solidFill>
                  <a:prstClr val="black">
                    <a:lumMod val="85000"/>
                    <a:lumOff val="15000"/>
                  </a:prstClr>
                </a:solidFill>
                <a:cs typeface="Arial" pitchFamily="34" charset="0"/>
              </a:rPr>
              <a:t>Usually multiple </a:t>
            </a:r>
            <a:r>
              <a:rPr lang="en-US" sz="2000" dirty="0">
                <a:solidFill>
                  <a:prstClr val="black">
                    <a:lumMod val="85000"/>
                    <a:lumOff val="15000"/>
                  </a:prstClr>
                </a:solidFill>
                <a:cs typeface="Arial" pitchFamily="34" charset="0"/>
              </a:rPr>
              <a:t>reactions take </a:t>
            </a:r>
            <a:r>
              <a:rPr lang="en-US" sz="2000" dirty="0" smtClean="0">
                <a:solidFill>
                  <a:prstClr val="black">
                    <a:lumMod val="85000"/>
                    <a:lumOff val="15000"/>
                  </a:prstClr>
                </a:solidFill>
                <a:cs typeface="Arial" pitchFamily="34" charset="0"/>
              </a:rPr>
              <a:t>place</a:t>
            </a:r>
          </a:p>
          <a:p>
            <a:pPr marL="457200" indent="-457200">
              <a:buFont typeface="Wingdings" pitchFamily="2" charset="2"/>
              <a:buChar char="§"/>
              <a:defRPr/>
            </a:pPr>
            <a:r>
              <a:rPr lang="en-US" sz="2000" dirty="0" smtClean="0">
                <a:solidFill>
                  <a:prstClr val="black">
                    <a:lumMod val="85000"/>
                    <a:lumOff val="15000"/>
                  </a:prstClr>
                </a:solidFill>
                <a:cs typeface="Arial" pitchFamily="34" charset="0"/>
              </a:rPr>
              <a:t>Usually the cells are ‘dead’</a:t>
            </a:r>
            <a:endParaRPr lang="en-US" sz="2000" dirty="0">
              <a:solidFill>
                <a:prstClr val="black">
                  <a:lumMod val="85000"/>
                  <a:lumOff val="15000"/>
                </a:prstClr>
              </a:solidFill>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457200" y="4267200"/>
            <a:ext cx="73152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Arial" pitchFamily="34" charset="0"/>
                <a:cs typeface="Arial" pitchFamily="34" charset="0"/>
                <a:hlinkClick r:id="rId3"/>
              </a:rPr>
              <a:t>http://www.chem.qmul.ac.uk/iubmb/enzyme/</a:t>
            </a:r>
            <a:endParaRPr lang="en-US" sz="2800">
              <a:solidFill>
                <a:prstClr val="black"/>
              </a:solidFill>
              <a:latin typeface="Arial" pitchFamily="34" charset="0"/>
              <a:cs typeface="Arial" pitchFamily="34" charset="0"/>
            </a:endParaRPr>
          </a:p>
        </p:txBody>
      </p:sp>
      <p:sp>
        <p:nvSpPr>
          <p:cNvPr id="10243" name="TextBox 4"/>
          <p:cNvSpPr txBox="1">
            <a:spLocks noChangeArrowheads="1"/>
          </p:cNvSpPr>
          <p:nvPr/>
        </p:nvSpPr>
        <p:spPr bwMode="auto">
          <a:xfrm>
            <a:off x="609600" y="1371600"/>
            <a:ext cx="8229600" cy="2308225"/>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pitchFamily="34" charset="0"/>
                <a:cs typeface="Arial" pitchFamily="34" charset="0"/>
              </a:rPr>
              <a:t>EC 1 </a:t>
            </a:r>
            <a:r>
              <a:rPr lang="en-US" b="1">
                <a:solidFill>
                  <a:prstClr val="black"/>
                </a:solidFill>
                <a:latin typeface="Arial" pitchFamily="34" charset="0"/>
                <a:cs typeface="Arial" pitchFamily="34" charset="0"/>
              </a:rPr>
              <a:t>Oxidoreductases</a:t>
            </a:r>
            <a:r>
              <a:rPr lang="en-US">
                <a:solidFill>
                  <a:prstClr val="black"/>
                </a:solidFill>
                <a:latin typeface="Arial" pitchFamily="34" charset="0"/>
                <a:cs typeface="Arial" pitchFamily="34" charset="0"/>
              </a:rPr>
              <a:t>: catalyze oxidation/reduction reactions</a:t>
            </a:r>
          </a:p>
          <a:p>
            <a:pPr fontAlgn="base">
              <a:spcBef>
                <a:spcPct val="0"/>
              </a:spcBef>
              <a:spcAft>
                <a:spcPct val="0"/>
              </a:spcAft>
            </a:pPr>
            <a:r>
              <a:rPr lang="en-US">
                <a:solidFill>
                  <a:prstClr val="black"/>
                </a:solidFill>
                <a:latin typeface="Arial" pitchFamily="34" charset="0"/>
                <a:cs typeface="Arial" pitchFamily="34" charset="0"/>
              </a:rPr>
              <a:t>EC 2 </a:t>
            </a:r>
            <a:r>
              <a:rPr lang="en-US" b="1">
                <a:solidFill>
                  <a:prstClr val="black"/>
                </a:solidFill>
                <a:latin typeface="Arial" pitchFamily="34" charset="0"/>
                <a:cs typeface="Arial" pitchFamily="34" charset="0"/>
              </a:rPr>
              <a:t>Transferases</a:t>
            </a:r>
            <a:r>
              <a:rPr lang="en-US">
                <a:solidFill>
                  <a:prstClr val="black"/>
                </a:solidFill>
                <a:latin typeface="Arial" pitchFamily="34" charset="0"/>
                <a:cs typeface="Arial" pitchFamily="34" charset="0"/>
              </a:rPr>
              <a:t>: transfer a functional group (e.g. a methyl or phosphate group)</a:t>
            </a:r>
          </a:p>
          <a:p>
            <a:pPr fontAlgn="base">
              <a:spcBef>
                <a:spcPct val="0"/>
              </a:spcBef>
              <a:spcAft>
                <a:spcPct val="0"/>
              </a:spcAft>
            </a:pPr>
            <a:r>
              <a:rPr lang="en-US">
                <a:solidFill>
                  <a:prstClr val="black"/>
                </a:solidFill>
                <a:latin typeface="Arial" pitchFamily="34" charset="0"/>
                <a:cs typeface="Arial" pitchFamily="34" charset="0"/>
              </a:rPr>
              <a:t>EC 3 </a:t>
            </a:r>
            <a:r>
              <a:rPr lang="en-US" b="1">
                <a:solidFill>
                  <a:prstClr val="black"/>
                </a:solidFill>
                <a:latin typeface="Arial" pitchFamily="34" charset="0"/>
                <a:cs typeface="Arial" pitchFamily="34" charset="0"/>
              </a:rPr>
              <a:t>Hydrolases</a:t>
            </a:r>
            <a:r>
              <a:rPr lang="en-US">
                <a:solidFill>
                  <a:prstClr val="black"/>
                </a:solidFill>
                <a:latin typeface="Arial" pitchFamily="34" charset="0"/>
                <a:cs typeface="Arial" pitchFamily="34" charset="0"/>
              </a:rPr>
              <a:t>: catalyze the hydrolysis of various bonds</a:t>
            </a:r>
          </a:p>
          <a:p>
            <a:pPr fontAlgn="base">
              <a:spcBef>
                <a:spcPct val="0"/>
              </a:spcBef>
              <a:spcAft>
                <a:spcPct val="0"/>
              </a:spcAft>
            </a:pPr>
            <a:r>
              <a:rPr lang="en-US">
                <a:solidFill>
                  <a:prstClr val="black"/>
                </a:solidFill>
                <a:latin typeface="Arial" pitchFamily="34" charset="0"/>
                <a:cs typeface="Arial" pitchFamily="34" charset="0"/>
              </a:rPr>
              <a:t>EC 4 </a:t>
            </a:r>
            <a:r>
              <a:rPr lang="en-US" b="1">
                <a:solidFill>
                  <a:prstClr val="black"/>
                </a:solidFill>
                <a:latin typeface="Arial" pitchFamily="34" charset="0"/>
                <a:cs typeface="Arial" pitchFamily="34" charset="0"/>
              </a:rPr>
              <a:t>Lyases</a:t>
            </a:r>
            <a:r>
              <a:rPr lang="en-US">
                <a:solidFill>
                  <a:prstClr val="black"/>
                </a:solidFill>
                <a:latin typeface="Arial" pitchFamily="34" charset="0"/>
                <a:cs typeface="Arial" pitchFamily="34" charset="0"/>
              </a:rPr>
              <a:t>: cleave various bonds by means other than hydrolysis and oxidation</a:t>
            </a:r>
          </a:p>
          <a:p>
            <a:pPr fontAlgn="base">
              <a:spcBef>
                <a:spcPct val="0"/>
              </a:spcBef>
              <a:spcAft>
                <a:spcPct val="0"/>
              </a:spcAft>
            </a:pPr>
            <a:r>
              <a:rPr lang="en-US">
                <a:solidFill>
                  <a:prstClr val="black"/>
                </a:solidFill>
                <a:latin typeface="Arial" pitchFamily="34" charset="0"/>
                <a:cs typeface="Arial" pitchFamily="34" charset="0"/>
              </a:rPr>
              <a:t>EC 5 </a:t>
            </a:r>
            <a:r>
              <a:rPr lang="en-US" b="1">
                <a:solidFill>
                  <a:prstClr val="black"/>
                </a:solidFill>
                <a:latin typeface="Arial" pitchFamily="34" charset="0"/>
                <a:cs typeface="Arial" pitchFamily="34" charset="0"/>
              </a:rPr>
              <a:t>Isomerases</a:t>
            </a:r>
            <a:r>
              <a:rPr lang="en-US">
                <a:solidFill>
                  <a:prstClr val="black"/>
                </a:solidFill>
                <a:latin typeface="Arial" pitchFamily="34" charset="0"/>
                <a:cs typeface="Arial" pitchFamily="34" charset="0"/>
              </a:rPr>
              <a:t>: catalyze isomerization changes within a single molecule</a:t>
            </a:r>
          </a:p>
          <a:p>
            <a:pPr fontAlgn="base">
              <a:spcBef>
                <a:spcPct val="0"/>
              </a:spcBef>
              <a:spcAft>
                <a:spcPct val="0"/>
              </a:spcAft>
            </a:pPr>
            <a:r>
              <a:rPr lang="en-US">
                <a:solidFill>
                  <a:prstClr val="black"/>
                </a:solidFill>
                <a:latin typeface="Arial" pitchFamily="34" charset="0"/>
                <a:cs typeface="Arial" pitchFamily="34" charset="0"/>
              </a:rPr>
              <a:t>EC 6 </a:t>
            </a:r>
            <a:r>
              <a:rPr lang="en-US" b="1">
                <a:solidFill>
                  <a:prstClr val="black"/>
                </a:solidFill>
                <a:latin typeface="Arial" pitchFamily="34" charset="0"/>
                <a:cs typeface="Arial" pitchFamily="34" charset="0"/>
              </a:rPr>
              <a:t>Ligases</a:t>
            </a:r>
            <a:r>
              <a:rPr lang="en-US">
                <a:solidFill>
                  <a:prstClr val="black"/>
                </a:solidFill>
                <a:latin typeface="Arial" pitchFamily="34" charset="0"/>
                <a:cs typeface="Arial" pitchFamily="34" charset="0"/>
              </a:rPr>
              <a:t>: join two molecules with covalent bonds</a:t>
            </a:r>
          </a:p>
        </p:txBody>
      </p:sp>
      <p:sp>
        <p:nvSpPr>
          <p:cNvPr id="1024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i="1" dirty="0" smtClean="0">
                <a:solidFill>
                  <a:prstClr val="black"/>
                </a:solidFill>
                <a:latin typeface="Rockwell Extra Bold" pitchFamily="18" charset="0"/>
                <a:cs typeface="Arial" pitchFamily="34" charset="0"/>
              </a:rPr>
              <a:t>Traditional</a:t>
            </a:r>
            <a:r>
              <a:rPr lang="en-US" sz="2800" dirty="0" smtClean="0">
                <a:solidFill>
                  <a:prstClr val="black"/>
                </a:solidFill>
                <a:latin typeface="Rockwell Extra Bold" pitchFamily="18" charset="0"/>
                <a:cs typeface="Arial" pitchFamily="34" charset="0"/>
              </a:rPr>
              <a:t> enzyme </a:t>
            </a:r>
            <a:r>
              <a:rPr lang="en-US" sz="2800" dirty="0">
                <a:solidFill>
                  <a:prstClr val="black"/>
                </a:solidFill>
                <a:latin typeface="Rockwell Extra Bold" pitchFamily="18" charset="0"/>
                <a:cs typeface="Arial" pitchFamily="34" charset="0"/>
              </a:rPr>
              <a:t>classifications</a:t>
            </a:r>
          </a:p>
        </p:txBody>
      </p:sp>
      <p:sp>
        <p:nvSpPr>
          <p:cNvPr id="10245" name="TextBox 4"/>
          <p:cNvSpPr txBox="1">
            <a:spLocks noChangeArrowheads="1"/>
          </p:cNvSpPr>
          <p:nvPr/>
        </p:nvSpPr>
        <p:spPr bwMode="auto">
          <a:xfrm>
            <a:off x="533400" y="4876800"/>
            <a:ext cx="8077200" cy="1200150"/>
          </a:xfrm>
          <a:prstGeom prst="rect">
            <a:avLst/>
          </a:prstGeom>
          <a:noFill/>
          <a:ln w="9525">
            <a:noFill/>
            <a:miter lim="800000"/>
            <a:headEnd/>
            <a:tailEnd/>
          </a:ln>
        </p:spPr>
        <p:txBody>
          <a:bodyPr>
            <a:spAutoFit/>
          </a:bodyPr>
          <a:lstStyle/>
          <a:p>
            <a:pPr fontAlgn="base">
              <a:spcBef>
                <a:spcPct val="0"/>
              </a:spcBef>
              <a:spcAft>
                <a:spcPct val="0"/>
              </a:spcAft>
            </a:pPr>
            <a:r>
              <a:rPr lang="en-US" sz="2400">
                <a:solidFill>
                  <a:prstClr val="black"/>
                </a:solidFill>
                <a:latin typeface="Arial" pitchFamily="34" charset="0"/>
                <a:cs typeface="Arial" pitchFamily="34" charset="0"/>
              </a:rPr>
              <a:t>Take Michelle Chang’s biosynthesis course, or another metabolism course, or read Garrett &amp; Grisham’s Biochemistry text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4"/>
          <p:cNvSpPr txBox="1">
            <a:spLocks noChangeArrowheads="1"/>
          </p:cNvSpPr>
          <p:nvPr/>
        </p:nvSpPr>
        <p:spPr bwMode="auto">
          <a:xfrm>
            <a:off x="609600" y="1371600"/>
            <a:ext cx="8229600" cy="2308225"/>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pitchFamily="34" charset="0"/>
                <a:cs typeface="Arial" pitchFamily="34" charset="0"/>
              </a:rPr>
              <a:t>EC 1 </a:t>
            </a:r>
            <a:r>
              <a:rPr lang="en-US" b="1">
                <a:solidFill>
                  <a:srgbClr val="FF0000"/>
                </a:solidFill>
                <a:latin typeface="Arial" pitchFamily="34" charset="0"/>
                <a:cs typeface="Arial" pitchFamily="34" charset="0"/>
              </a:rPr>
              <a:t>Oxidoreductases</a:t>
            </a:r>
            <a:r>
              <a:rPr lang="en-US">
                <a:solidFill>
                  <a:prstClr val="black"/>
                </a:solidFill>
                <a:latin typeface="Arial" pitchFamily="34" charset="0"/>
                <a:cs typeface="Arial" pitchFamily="34" charset="0"/>
              </a:rPr>
              <a:t>: catalyze oxidation/reduction reactions</a:t>
            </a:r>
          </a:p>
          <a:p>
            <a:pPr fontAlgn="base">
              <a:spcBef>
                <a:spcPct val="0"/>
              </a:spcBef>
              <a:spcAft>
                <a:spcPct val="0"/>
              </a:spcAft>
            </a:pPr>
            <a:r>
              <a:rPr lang="en-US">
                <a:solidFill>
                  <a:prstClr val="black"/>
                </a:solidFill>
                <a:latin typeface="Arial" pitchFamily="34" charset="0"/>
                <a:cs typeface="Arial" pitchFamily="34" charset="0"/>
              </a:rPr>
              <a:t>EC 2 </a:t>
            </a:r>
            <a:r>
              <a:rPr lang="en-US" b="1">
                <a:solidFill>
                  <a:prstClr val="black"/>
                </a:solidFill>
                <a:latin typeface="Arial" pitchFamily="34" charset="0"/>
                <a:cs typeface="Arial" pitchFamily="34" charset="0"/>
              </a:rPr>
              <a:t>Transferases</a:t>
            </a:r>
            <a:r>
              <a:rPr lang="en-US">
                <a:solidFill>
                  <a:prstClr val="black"/>
                </a:solidFill>
                <a:latin typeface="Arial" pitchFamily="34" charset="0"/>
                <a:cs typeface="Arial" pitchFamily="34" charset="0"/>
              </a:rPr>
              <a:t>: transfer a functional group (e.g. a methyl or phosphate group)</a:t>
            </a:r>
          </a:p>
          <a:p>
            <a:pPr fontAlgn="base">
              <a:spcBef>
                <a:spcPct val="0"/>
              </a:spcBef>
              <a:spcAft>
                <a:spcPct val="0"/>
              </a:spcAft>
            </a:pPr>
            <a:r>
              <a:rPr lang="en-US">
                <a:solidFill>
                  <a:prstClr val="black"/>
                </a:solidFill>
                <a:latin typeface="Arial" pitchFamily="34" charset="0"/>
                <a:cs typeface="Arial" pitchFamily="34" charset="0"/>
              </a:rPr>
              <a:t>EC 3 </a:t>
            </a:r>
            <a:r>
              <a:rPr lang="en-US" b="1">
                <a:solidFill>
                  <a:prstClr val="black"/>
                </a:solidFill>
                <a:latin typeface="Arial" pitchFamily="34" charset="0"/>
                <a:cs typeface="Arial" pitchFamily="34" charset="0"/>
              </a:rPr>
              <a:t>Hydrolases</a:t>
            </a:r>
            <a:r>
              <a:rPr lang="en-US">
                <a:solidFill>
                  <a:prstClr val="black"/>
                </a:solidFill>
                <a:latin typeface="Arial" pitchFamily="34" charset="0"/>
                <a:cs typeface="Arial" pitchFamily="34" charset="0"/>
              </a:rPr>
              <a:t>: catalyze the hydrolysis of various bonds</a:t>
            </a:r>
          </a:p>
          <a:p>
            <a:pPr fontAlgn="base">
              <a:spcBef>
                <a:spcPct val="0"/>
              </a:spcBef>
              <a:spcAft>
                <a:spcPct val="0"/>
              </a:spcAft>
            </a:pPr>
            <a:r>
              <a:rPr lang="en-US">
                <a:solidFill>
                  <a:prstClr val="black"/>
                </a:solidFill>
                <a:latin typeface="Arial" pitchFamily="34" charset="0"/>
                <a:cs typeface="Arial" pitchFamily="34" charset="0"/>
              </a:rPr>
              <a:t>EC 4 </a:t>
            </a:r>
            <a:r>
              <a:rPr lang="en-US" b="1">
                <a:solidFill>
                  <a:prstClr val="black"/>
                </a:solidFill>
                <a:latin typeface="Arial" pitchFamily="34" charset="0"/>
                <a:cs typeface="Arial" pitchFamily="34" charset="0"/>
              </a:rPr>
              <a:t>Lyases</a:t>
            </a:r>
            <a:r>
              <a:rPr lang="en-US">
                <a:solidFill>
                  <a:prstClr val="black"/>
                </a:solidFill>
                <a:latin typeface="Arial" pitchFamily="34" charset="0"/>
                <a:cs typeface="Arial" pitchFamily="34" charset="0"/>
              </a:rPr>
              <a:t>: cleave various bonds by means other than hydrolysis and oxidation</a:t>
            </a:r>
          </a:p>
          <a:p>
            <a:pPr fontAlgn="base">
              <a:spcBef>
                <a:spcPct val="0"/>
              </a:spcBef>
              <a:spcAft>
                <a:spcPct val="0"/>
              </a:spcAft>
            </a:pPr>
            <a:r>
              <a:rPr lang="en-US">
                <a:solidFill>
                  <a:prstClr val="black"/>
                </a:solidFill>
                <a:latin typeface="Arial" pitchFamily="34" charset="0"/>
                <a:cs typeface="Arial" pitchFamily="34" charset="0"/>
              </a:rPr>
              <a:t>EC 5 </a:t>
            </a:r>
            <a:r>
              <a:rPr lang="en-US" b="1">
                <a:solidFill>
                  <a:prstClr val="black"/>
                </a:solidFill>
                <a:latin typeface="Arial" pitchFamily="34" charset="0"/>
                <a:cs typeface="Arial" pitchFamily="34" charset="0"/>
              </a:rPr>
              <a:t>Isomerases</a:t>
            </a:r>
            <a:r>
              <a:rPr lang="en-US">
                <a:solidFill>
                  <a:prstClr val="black"/>
                </a:solidFill>
                <a:latin typeface="Arial" pitchFamily="34" charset="0"/>
                <a:cs typeface="Arial" pitchFamily="34" charset="0"/>
              </a:rPr>
              <a:t>: catalyze isomerization changes within a single molecule</a:t>
            </a:r>
          </a:p>
          <a:p>
            <a:pPr fontAlgn="base">
              <a:spcBef>
                <a:spcPct val="0"/>
              </a:spcBef>
              <a:spcAft>
                <a:spcPct val="0"/>
              </a:spcAft>
            </a:pPr>
            <a:r>
              <a:rPr lang="en-US">
                <a:solidFill>
                  <a:prstClr val="black"/>
                </a:solidFill>
                <a:latin typeface="Arial" pitchFamily="34" charset="0"/>
                <a:cs typeface="Arial" pitchFamily="34" charset="0"/>
              </a:rPr>
              <a:t>EC 6 </a:t>
            </a:r>
            <a:r>
              <a:rPr lang="en-US" b="1">
                <a:solidFill>
                  <a:prstClr val="black"/>
                </a:solidFill>
                <a:latin typeface="Arial" pitchFamily="34" charset="0"/>
                <a:cs typeface="Arial" pitchFamily="34" charset="0"/>
              </a:rPr>
              <a:t>Ligases</a:t>
            </a:r>
            <a:r>
              <a:rPr lang="en-US">
                <a:solidFill>
                  <a:prstClr val="black"/>
                </a:solidFill>
                <a:latin typeface="Arial" pitchFamily="34" charset="0"/>
                <a:cs typeface="Arial" pitchFamily="34" charset="0"/>
              </a:rPr>
              <a:t>: join two molecules with covalent bonds</a:t>
            </a:r>
          </a:p>
        </p:txBody>
      </p:sp>
      <p:sp>
        <p:nvSpPr>
          <p:cNvPr id="1126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Enzyme classifications</a:t>
            </a:r>
          </a:p>
        </p:txBody>
      </p:sp>
      <p:pic>
        <p:nvPicPr>
          <p:cNvPr id="11268" name="Picture 2"/>
          <p:cNvPicPr>
            <a:picLocks noChangeAspect="1" noChangeArrowheads="1"/>
          </p:cNvPicPr>
          <p:nvPr/>
        </p:nvPicPr>
        <p:blipFill>
          <a:blip r:embed="rId3" cstate="print"/>
          <a:srcRect/>
          <a:stretch>
            <a:fillRect/>
          </a:stretch>
        </p:blipFill>
        <p:spPr bwMode="auto">
          <a:xfrm>
            <a:off x="457200" y="4038600"/>
            <a:ext cx="7951788" cy="1752600"/>
          </a:xfrm>
          <a:prstGeom prst="rect">
            <a:avLst/>
          </a:prstGeom>
          <a:noFill/>
          <a:ln w="9525">
            <a:noFill/>
            <a:miter lim="800000"/>
            <a:headEnd/>
            <a:tailEnd/>
          </a:ln>
        </p:spPr>
      </p:pic>
      <p:sp>
        <p:nvSpPr>
          <p:cNvPr id="11269" name="TextBox 5"/>
          <p:cNvSpPr txBox="1">
            <a:spLocks noChangeArrowheads="1"/>
          </p:cNvSpPr>
          <p:nvPr/>
        </p:nvSpPr>
        <p:spPr bwMode="auto">
          <a:xfrm>
            <a:off x="2895600" y="6019800"/>
            <a:ext cx="2916238"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An alcohol dehydrogenase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609600" y="1371600"/>
            <a:ext cx="8229600" cy="2308225"/>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pitchFamily="34" charset="0"/>
                <a:cs typeface="Arial" pitchFamily="34" charset="0"/>
              </a:rPr>
              <a:t>EC 1 </a:t>
            </a:r>
            <a:r>
              <a:rPr lang="en-US" b="1">
                <a:solidFill>
                  <a:prstClr val="black"/>
                </a:solidFill>
                <a:latin typeface="Arial" pitchFamily="34" charset="0"/>
                <a:cs typeface="Arial" pitchFamily="34" charset="0"/>
              </a:rPr>
              <a:t>Oxidoreductases</a:t>
            </a:r>
            <a:r>
              <a:rPr lang="en-US">
                <a:solidFill>
                  <a:prstClr val="black"/>
                </a:solidFill>
                <a:latin typeface="Arial" pitchFamily="34" charset="0"/>
                <a:cs typeface="Arial" pitchFamily="34" charset="0"/>
              </a:rPr>
              <a:t>: catalyze oxidation/reduction reactions</a:t>
            </a:r>
          </a:p>
          <a:p>
            <a:pPr fontAlgn="base">
              <a:spcBef>
                <a:spcPct val="0"/>
              </a:spcBef>
              <a:spcAft>
                <a:spcPct val="0"/>
              </a:spcAft>
            </a:pPr>
            <a:r>
              <a:rPr lang="en-US">
                <a:solidFill>
                  <a:prstClr val="black"/>
                </a:solidFill>
                <a:latin typeface="Arial" pitchFamily="34" charset="0"/>
                <a:cs typeface="Arial" pitchFamily="34" charset="0"/>
              </a:rPr>
              <a:t>EC 2 </a:t>
            </a:r>
            <a:r>
              <a:rPr lang="en-US" b="1">
                <a:solidFill>
                  <a:srgbClr val="FF0000"/>
                </a:solidFill>
                <a:latin typeface="Arial" pitchFamily="34" charset="0"/>
                <a:cs typeface="Arial" pitchFamily="34" charset="0"/>
              </a:rPr>
              <a:t>Transferases</a:t>
            </a:r>
            <a:r>
              <a:rPr lang="en-US">
                <a:solidFill>
                  <a:prstClr val="black"/>
                </a:solidFill>
                <a:latin typeface="Arial" pitchFamily="34" charset="0"/>
                <a:cs typeface="Arial" pitchFamily="34" charset="0"/>
              </a:rPr>
              <a:t>: transfer a functional group (e.g. a methyl or phosphate group)</a:t>
            </a:r>
          </a:p>
          <a:p>
            <a:pPr fontAlgn="base">
              <a:spcBef>
                <a:spcPct val="0"/>
              </a:spcBef>
              <a:spcAft>
                <a:spcPct val="0"/>
              </a:spcAft>
            </a:pPr>
            <a:r>
              <a:rPr lang="en-US">
                <a:solidFill>
                  <a:prstClr val="black"/>
                </a:solidFill>
                <a:latin typeface="Arial" pitchFamily="34" charset="0"/>
                <a:cs typeface="Arial" pitchFamily="34" charset="0"/>
              </a:rPr>
              <a:t>EC 3 </a:t>
            </a:r>
            <a:r>
              <a:rPr lang="en-US" b="1">
                <a:solidFill>
                  <a:prstClr val="black"/>
                </a:solidFill>
                <a:latin typeface="Arial" pitchFamily="34" charset="0"/>
                <a:cs typeface="Arial" pitchFamily="34" charset="0"/>
              </a:rPr>
              <a:t>Hydrolases</a:t>
            </a:r>
            <a:r>
              <a:rPr lang="en-US">
                <a:solidFill>
                  <a:prstClr val="black"/>
                </a:solidFill>
                <a:latin typeface="Arial" pitchFamily="34" charset="0"/>
                <a:cs typeface="Arial" pitchFamily="34" charset="0"/>
              </a:rPr>
              <a:t>: catalyze the hydrolysis of various bonds</a:t>
            </a:r>
          </a:p>
          <a:p>
            <a:pPr fontAlgn="base">
              <a:spcBef>
                <a:spcPct val="0"/>
              </a:spcBef>
              <a:spcAft>
                <a:spcPct val="0"/>
              </a:spcAft>
            </a:pPr>
            <a:r>
              <a:rPr lang="en-US">
                <a:solidFill>
                  <a:prstClr val="black"/>
                </a:solidFill>
                <a:latin typeface="Arial" pitchFamily="34" charset="0"/>
                <a:cs typeface="Arial" pitchFamily="34" charset="0"/>
              </a:rPr>
              <a:t>EC 4 </a:t>
            </a:r>
            <a:r>
              <a:rPr lang="en-US" b="1">
                <a:solidFill>
                  <a:prstClr val="black"/>
                </a:solidFill>
                <a:latin typeface="Arial" pitchFamily="34" charset="0"/>
                <a:cs typeface="Arial" pitchFamily="34" charset="0"/>
              </a:rPr>
              <a:t>Lyases</a:t>
            </a:r>
            <a:r>
              <a:rPr lang="en-US">
                <a:solidFill>
                  <a:prstClr val="black"/>
                </a:solidFill>
                <a:latin typeface="Arial" pitchFamily="34" charset="0"/>
                <a:cs typeface="Arial" pitchFamily="34" charset="0"/>
              </a:rPr>
              <a:t>: cleave various bonds by means other than hydrolysis and oxidation</a:t>
            </a:r>
          </a:p>
          <a:p>
            <a:pPr fontAlgn="base">
              <a:spcBef>
                <a:spcPct val="0"/>
              </a:spcBef>
              <a:spcAft>
                <a:spcPct val="0"/>
              </a:spcAft>
            </a:pPr>
            <a:r>
              <a:rPr lang="en-US">
                <a:solidFill>
                  <a:prstClr val="black"/>
                </a:solidFill>
                <a:latin typeface="Arial" pitchFamily="34" charset="0"/>
                <a:cs typeface="Arial" pitchFamily="34" charset="0"/>
              </a:rPr>
              <a:t>EC 5 </a:t>
            </a:r>
            <a:r>
              <a:rPr lang="en-US" b="1">
                <a:solidFill>
                  <a:prstClr val="black"/>
                </a:solidFill>
                <a:latin typeface="Arial" pitchFamily="34" charset="0"/>
                <a:cs typeface="Arial" pitchFamily="34" charset="0"/>
              </a:rPr>
              <a:t>Isomerases</a:t>
            </a:r>
            <a:r>
              <a:rPr lang="en-US">
                <a:solidFill>
                  <a:prstClr val="black"/>
                </a:solidFill>
                <a:latin typeface="Arial" pitchFamily="34" charset="0"/>
                <a:cs typeface="Arial" pitchFamily="34" charset="0"/>
              </a:rPr>
              <a:t>: catalyze isomerization changes within a single molecule</a:t>
            </a:r>
          </a:p>
          <a:p>
            <a:pPr fontAlgn="base">
              <a:spcBef>
                <a:spcPct val="0"/>
              </a:spcBef>
              <a:spcAft>
                <a:spcPct val="0"/>
              </a:spcAft>
            </a:pPr>
            <a:r>
              <a:rPr lang="en-US">
                <a:solidFill>
                  <a:prstClr val="black"/>
                </a:solidFill>
                <a:latin typeface="Arial" pitchFamily="34" charset="0"/>
                <a:cs typeface="Arial" pitchFamily="34" charset="0"/>
              </a:rPr>
              <a:t>EC 6 </a:t>
            </a:r>
            <a:r>
              <a:rPr lang="en-US" b="1">
                <a:solidFill>
                  <a:prstClr val="black"/>
                </a:solidFill>
                <a:latin typeface="Arial" pitchFamily="34" charset="0"/>
                <a:cs typeface="Arial" pitchFamily="34" charset="0"/>
              </a:rPr>
              <a:t>Ligases</a:t>
            </a:r>
            <a:r>
              <a:rPr lang="en-US">
                <a:solidFill>
                  <a:prstClr val="black"/>
                </a:solidFill>
                <a:latin typeface="Arial" pitchFamily="34" charset="0"/>
                <a:cs typeface="Arial" pitchFamily="34" charset="0"/>
              </a:rPr>
              <a:t>: join two molecules with covalent bonds</a:t>
            </a:r>
          </a:p>
        </p:txBody>
      </p:sp>
      <p:sp>
        <p:nvSpPr>
          <p:cNvPr id="12291"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Enzyme classifications</a:t>
            </a:r>
          </a:p>
        </p:txBody>
      </p:sp>
      <p:pic>
        <p:nvPicPr>
          <p:cNvPr id="12292" name="Picture 3"/>
          <p:cNvPicPr>
            <a:picLocks noChangeAspect="1" noChangeArrowheads="1"/>
          </p:cNvPicPr>
          <p:nvPr/>
        </p:nvPicPr>
        <p:blipFill>
          <a:blip r:embed="rId3" cstate="print"/>
          <a:srcRect/>
          <a:stretch>
            <a:fillRect/>
          </a:stretch>
        </p:blipFill>
        <p:spPr bwMode="auto">
          <a:xfrm>
            <a:off x="1828800" y="3649663"/>
            <a:ext cx="4667250" cy="320833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609600" y="1371600"/>
            <a:ext cx="8229600" cy="2308225"/>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pitchFamily="34" charset="0"/>
                <a:cs typeface="Arial" pitchFamily="34" charset="0"/>
              </a:rPr>
              <a:t>EC 1 </a:t>
            </a:r>
            <a:r>
              <a:rPr lang="en-US" b="1">
                <a:solidFill>
                  <a:prstClr val="black"/>
                </a:solidFill>
                <a:latin typeface="Arial" pitchFamily="34" charset="0"/>
                <a:cs typeface="Arial" pitchFamily="34" charset="0"/>
              </a:rPr>
              <a:t>Oxidoreductases</a:t>
            </a:r>
            <a:r>
              <a:rPr lang="en-US">
                <a:solidFill>
                  <a:prstClr val="black"/>
                </a:solidFill>
                <a:latin typeface="Arial" pitchFamily="34" charset="0"/>
                <a:cs typeface="Arial" pitchFamily="34" charset="0"/>
              </a:rPr>
              <a:t>: catalyze oxidation/reduction reactions</a:t>
            </a:r>
          </a:p>
          <a:p>
            <a:pPr fontAlgn="base">
              <a:spcBef>
                <a:spcPct val="0"/>
              </a:spcBef>
              <a:spcAft>
                <a:spcPct val="0"/>
              </a:spcAft>
            </a:pPr>
            <a:r>
              <a:rPr lang="en-US">
                <a:solidFill>
                  <a:prstClr val="black"/>
                </a:solidFill>
                <a:latin typeface="Arial" pitchFamily="34" charset="0"/>
                <a:cs typeface="Arial" pitchFamily="34" charset="0"/>
              </a:rPr>
              <a:t>EC 2 </a:t>
            </a:r>
            <a:r>
              <a:rPr lang="en-US" b="1">
                <a:solidFill>
                  <a:prstClr val="black"/>
                </a:solidFill>
                <a:latin typeface="Arial" pitchFamily="34" charset="0"/>
                <a:cs typeface="Arial" pitchFamily="34" charset="0"/>
              </a:rPr>
              <a:t>Transferases</a:t>
            </a:r>
            <a:r>
              <a:rPr lang="en-US">
                <a:solidFill>
                  <a:prstClr val="black"/>
                </a:solidFill>
                <a:latin typeface="Arial" pitchFamily="34" charset="0"/>
                <a:cs typeface="Arial" pitchFamily="34" charset="0"/>
              </a:rPr>
              <a:t>: transfer a functional group (e.g. a methyl or phosphate group)</a:t>
            </a:r>
          </a:p>
          <a:p>
            <a:pPr fontAlgn="base">
              <a:spcBef>
                <a:spcPct val="0"/>
              </a:spcBef>
              <a:spcAft>
                <a:spcPct val="0"/>
              </a:spcAft>
            </a:pPr>
            <a:r>
              <a:rPr lang="en-US">
                <a:solidFill>
                  <a:prstClr val="black"/>
                </a:solidFill>
                <a:latin typeface="Arial" pitchFamily="34" charset="0"/>
                <a:cs typeface="Arial" pitchFamily="34" charset="0"/>
              </a:rPr>
              <a:t>EC 3 </a:t>
            </a:r>
            <a:r>
              <a:rPr lang="en-US" b="1">
                <a:solidFill>
                  <a:srgbClr val="FF0000"/>
                </a:solidFill>
                <a:latin typeface="Arial" pitchFamily="34" charset="0"/>
                <a:cs typeface="Arial" pitchFamily="34" charset="0"/>
              </a:rPr>
              <a:t>Hydrolases</a:t>
            </a:r>
            <a:r>
              <a:rPr lang="en-US">
                <a:solidFill>
                  <a:prstClr val="black"/>
                </a:solidFill>
                <a:latin typeface="Arial" pitchFamily="34" charset="0"/>
                <a:cs typeface="Arial" pitchFamily="34" charset="0"/>
              </a:rPr>
              <a:t>: catalyze the hydrolysis of various bonds</a:t>
            </a:r>
          </a:p>
          <a:p>
            <a:pPr fontAlgn="base">
              <a:spcBef>
                <a:spcPct val="0"/>
              </a:spcBef>
              <a:spcAft>
                <a:spcPct val="0"/>
              </a:spcAft>
            </a:pPr>
            <a:r>
              <a:rPr lang="en-US">
                <a:solidFill>
                  <a:prstClr val="black"/>
                </a:solidFill>
                <a:latin typeface="Arial" pitchFamily="34" charset="0"/>
                <a:cs typeface="Arial" pitchFamily="34" charset="0"/>
              </a:rPr>
              <a:t>EC 4 </a:t>
            </a:r>
            <a:r>
              <a:rPr lang="en-US" b="1">
                <a:solidFill>
                  <a:prstClr val="black"/>
                </a:solidFill>
                <a:latin typeface="Arial" pitchFamily="34" charset="0"/>
                <a:cs typeface="Arial" pitchFamily="34" charset="0"/>
              </a:rPr>
              <a:t>Lyases</a:t>
            </a:r>
            <a:r>
              <a:rPr lang="en-US">
                <a:solidFill>
                  <a:prstClr val="black"/>
                </a:solidFill>
                <a:latin typeface="Arial" pitchFamily="34" charset="0"/>
                <a:cs typeface="Arial" pitchFamily="34" charset="0"/>
              </a:rPr>
              <a:t>: cleave various bonds by means other than hydrolysis and oxidation</a:t>
            </a:r>
          </a:p>
          <a:p>
            <a:pPr fontAlgn="base">
              <a:spcBef>
                <a:spcPct val="0"/>
              </a:spcBef>
              <a:spcAft>
                <a:spcPct val="0"/>
              </a:spcAft>
            </a:pPr>
            <a:r>
              <a:rPr lang="en-US">
                <a:solidFill>
                  <a:prstClr val="black"/>
                </a:solidFill>
                <a:latin typeface="Arial" pitchFamily="34" charset="0"/>
                <a:cs typeface="Arial" pitchFamily="34" charset="0"/>
              </a:rPr>
              <a:t>EC 5 </a:t>
            </a:r>
            <a:r>
              <a:rPr lang="en-US" b="1">
                <a:solidFill>
                  <a:prstClr val="black"/>
                </a:solidFill>
                <a:latin typeface="Arial" pitchFamily="34" charset="0"/>
                <a:cs typeface="Arial" pitchFamily="34" charset="0"/>
              </a:rPr>
              <a:t>Isomerases</a:t>
            </a:r>
            <a:r>
              <a:rPr lang="en-US">
                <a:solidFill>
                  <a:prstClr val="black"/>
                </a:solidFill>
                <a:latin typeface="Arial" pitchFamily="34" charset="0"/>
                <a:cs typeface="Arial" pitchFamily="34" charset="0"/>
              </a:rPr>
              <a:t>: catalyze isomerization changes within a single molecule</a:t>
            </a:r>
          </a:p>
          <a:p>
            <a:pPr fontAlgn="base">
              <a:spcBef>
                <a:spcPct val="0"/>
              </a:spcBef>
              <a:spcAft>
                <a:spcPct val="0"/>
              </a:spcAft>
            </a:pPr>
            <a:r>
              <a:rPr lang="en-US">
                <a:solidFill>
                  <a:prstClr val="black"/>
                </a:solidFill>
                <a:latin typeface="Arial" pitchFamily="34" charset="0"/>
                <a:cs typeface="Arial" pitchFamily="34" charset="0"/>
              </a:rPr>
              <a:t>EC 6 </a:t>
            </a:r>
            <a:r>
              <a:rPr lang="en-US" b="1">
                <a:solidFill>
                  <a:prstClr val="black"/>
                </a:solidFill>
                <a:latin typeface="Arial" pitchFamily="34" charset="0"/>
                <a:cs typeface="Arial" pitchFamily="34" charset="0"/>
              </a:rPr>
              <a:t>Ligases</a:t>
            </a:r>
            <a:r>
              <a:rPr lang="en-US">
                <a:solidFill>
                  <a:prstClr val="black"/>
                </a:solidFill>
                <a:latin typeface="Arial" pitchFamily="34" charset="0"/>
                <a:cs typeface="Arial" pitchFamily="34" charset="0"/>
              </a:rPr>
              <a:t>: join two molecules with covalent bonds</a:t>
            </a:r>
          </a:p>
        </p:txBody>
      </p:sp>
      <p:sp>
        <p:nvSpPr>
          <p:cNvPr id="13315"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Enzyme classifications</a:t>
            </a:r>
          </a:p>
        </p:txBody>
      </p:sp>
      <p:pic>
        <p:nvPicPr>
          <p:cNvPr id="13316" name="Picture 1"/>
          <p:cNvPicPr>
            <a:picLocks noChangeAspect="1" noChangeArrowheads="1"/>
          </p:cNvPicPr>
          <p:nvPr/>
        </p:nvPicPr>
        <p:blipFill>
          <a:blip r:embed="rId3" cstate="print"/>
          <a:srcRect/>
          <a:stretch>
            <a:fillRect/>
          </a:stretch>
        </p:blipFill>
        <p:spPr bwMode="auto">
          <a:xfrm>
            <a:off x="838200" y="3962400"/>
            <a:ext cx="7618413" cy="2692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609600" y="1371600"/>
            <a:ext cx="8229600" cy="2308225"/>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pitchFamily="34" charset="0"/>
                <a:cs typeface="Arial" pitchFamily="34" charset="0"/>
              </a:rPr>
              <a:t>EC 1 </a:t>
            </a:r>
            <a:r>
              <a:rPr lang="en-US" b="1">
                <a:solidFill>
                  <a:prstClr val="black"/>
                </a:solidFill>
                <a:latin typeface="Arial" pitchFamily="34" charset="0"/>
                <a:cs typeface="Arial" pitchFamily="34" charset="0"/>
              </a:rPr>
              <a:t>Oxidoreductases</a:t>
            </a:r>
            <a:r>
              <a:rPr lang="en-US">
                <a:solidFill>
                  <a:prstClr val="black"/>
                </a:solidFill>
                <a:latin typeface="Arial" pitchFamily="34" charset="0"/>
                <a:cs typeface="Arial" pitchFamily="34" charset="0"/>
              </a:rPr>
              <a:t>: catalyze oxidation/reduction reactions</a:t>
            </a:r>
          </a:p>
          <a:p>
            <a:pPr fontAlgn="base">
              <a:spcBef>
                <a:spcPct val="0"/>
              </a:spcBef>
              <a:spcAft>
                <a:spcPct val="0"/>
              </a:spcAft>
            </a:pPr>
            <a:r>
              <a:rPr lang="en-US">
                <a:solidFill>
                  <a:prstClr val="black"/>
                </a:solidFill>
                <a:latin typeface="Arial" pitchFamily="34" charset="0"/>
                <a:cs typeface="Arial" pitchFamily="34" charset="0"/>
              </a:rPr>
              <a:t>EC 2 </a:t>
            </a:r>
            <a:r>
              <a:rPr lang="en-US" b="1">
                <a:solidFill>
                  <a:prstClr val="black"/>
                </a:solidFill>
                <a:latin typeface="Arial" pitchFamily="34" charset="0"/>
                <a:cs typeface="Arial" pitchFamily="34" charset="0"/>
              </a:rPr>
              <a:t>Transferases</a:t>
            </a:r>
            <a:r>
              <a:rPr lang="en-US">
                <a:solidFill>
                  <a:prstClr val="black"/>
                </a:solidFill>
                <a:latin typeface="Arial" pitchFamily="34" charset="0"/>
                <a:cs typeface="Arial" pitchFamily="34" charset="0"/>
              </a:rPr>
              <a:t>: transfer a functional group (e.g. a methyl or phosphate group)</a:t>
            </a:r>
          </a:p>
          <a:p>
            <a:pPr fontAlgn="base">
              <a:spcBef>
                <a:spcPct val="0"/>
              </a:spcBef>
              <a:spcAft>
                <a:spcPct val="0"/>
              </a:spcAft>
            </a:pPr>
            <a:r>
              <a:rPr lang="en-US">
                <a:solidFill>
                  <a:prstClr val="black"/>
                </a:solidFill>
                <a:latin typeface="Arial" pitchFamily="34" charset="0"/>
                <a:cs typeface="Arial" pitchFamily="34" charset="0"/>
              </a:rPr>
              <a:t>EC 3 </a:t>
            </a:r>
            <a:r>
              <a:rPr lang="en-US" b="1">
                <a:solidFill>
                  <a:prstClr val="black"/>
                </a:solidFill>
                <a:latin typeface="Arial" pitchFamily="34" charset="0"/>
                <a:cs typeface="Arial" pitchFamily="34" charset="0"/>
              </a:rPr>
              <a:t>Hydrolases</a:t>
            </a:r>
            <a:r>
              <a:rPr lang="en-US">
                <a:solidFill>
                  <a:prstClr val="black"/>
                </a:solidFill>
                <a:latin typeface="Arial" pitchFamily="34" charset="0"/>
                <a:cs typeface="Arial" pitchFamily="34" charset="0"/>
              </a:rPr>
              <a:t>: catalyze the hydrolysis of various bonds</a:t>
            </a:r>
          </a:p>
          <a:p>
            <a:pPr fontAlgn="base">
              <a:spcBef>
                <a:spcPct val="0"/>
              </a:spcBef>
              <a:spcAft>
                <a:spcPct val="0"/>
              </a:spcAft>
            </a:pPr>
            <a:r>
              <a:rPr lang="en-US">
                <a:solidFill>
                  <a:prstClr val="black"/>
                </a:solidFill>
                <a:latin typeface="Arial" pitchFamily="34" charset="0"/>
                <a:cs typeface="Arial" pitchFamily="34" charset="0"/>
              </a:rPr>
              <a:t>EC 4 </a:t>
            </a:r>
            <a:r>
              <a:rPr lang="en-US" b="1">
                <a:solidFill>
                  <a:srgbClr val="FF0000"/>
                </a:solidFill>
                <a:latin typeface="Arial" pitchFamily="34" charset="0"/>
                <a:cs typeface="Arial" pitchFamily="34" charset="0"/>
              </a:rPr>
              <a:t>Lyases</a:t>
            </a:r>
            <a:r>
              <a:rPr lang="en-US">
                <a:solidFill>
                  <a:prstClr val="black"/>
                </a:solidFill>
                <a:latin typeface="Arial" pitchFamily="34" charset="0"/>
                <a:cs typeface="Arial" pitchFamily="34" charset="0"/>
              </a:rPr>
              <a:t>: cleave various bonds by means other than hydrolysis and oxidation</a:t>
            </a:r>
          </a:p>
          <a:p>
            <a:pPr fontAlgn="base">
              <a:spcBef>
                <a:spcPct val="0"/>
              </a:spcBef>
              <a:spcAft>
                <a:spcPct val="0"/>
              </a:spcAft>
            </a:pPr>
            <a:r>
              <a:rPr lang="en-US">
                <a:solidFill>
                  <a:prstClr val="black"/>
                </a:solidFill>
                <a:latin typeface="Arial" pitchFamily="34" charset="0"/>
                <a:cs typeface="Arial" pitchFamily="34" charset="0"/>
              </a:rPr>
              <a:t>EC 5 </a:t>
            </a:r>
            <a:r>
              <a:rPr lang="en-US" b="1">
                <a:solidFill>
                  <a:prstClr val="black"/>
                </a:solidFill>
                <a:latin typeface="Arial" pitchFamily="34" charset="0"/>
                <a:cs typeface="Arial" pitchFamily="34" charset="0"/>
              </a:rPr>
              <a:t>Isomerases</a:t>
            </a:r>
            <a:r>
              <a:rPr lang="en-US">
                <a:solidFill>
                  <a:prstClr val="black"/>
                </a:solidFill>
                <a:latin typeface="Arial" pitchFamily="34" charset="0"/>
                <a:cs typeface="Arial" pitchFamily="34" charset="0"/>
              </a:rPr>
              <a:t>: catalyze isomerization changes within a single molecule</a:t>
            </a:r>
          </a:p>
          <a:p>
            <a:pPr fontAlgn="base">
              <a:spcBef>
                <a:spcPct val="0"/>
              </a:spcBef>
              <a:spcAft>
                <a:spcPct val="0"/>
              </a:spcAft>
            </a:pPr>
            <a:r>
              <a:rPr lang="en-US">
                <a:solidFill>
                  <a:prstClr val="black"/>
                </a:solidFill>
                <a:latin typeface="Arial" pitchFamily="34" charset="0"/>
                <a:cs typeface="Arial" pitchFamily="34" charset="0"/>
              </a:rPr>
              <a:t>EC 6 </a:t>
            </a:r>
            <a:r>
              <a:rPr lang="en-US" b="1">
                <a:solidFill>
                  <a:prstClr val="black"/>
                </a:solidFill>
                <a:latin typeface="Arial" pitchFamily="34" charset="0"/>
                <a:cs typeface="Arial" pitchFamily="34" charset="0"/>
              </a:rPr>
              <a:t>Ligases</a:t>
            </a:r>
            <a:r>
              <a:rPr lang="en-US">
                <a:solidFill>
                  <a:prstClr val="black"/>
                </a:solidFill>
                <a:latin typeface="Arial" pitchFamily="34" charset="0"/>
                <a:cs typeface="Arial" pitchFamily="34" charset="0"/>
              </a:rPr>
              <a:t>: join two molecules with covalent bonds</a:t>
            </a:r>
          </a:p>
        </p:txBody>
      </p:sp>
      <p:sp>
        <p:nvSpPr>
          <p:cNvPr id="14339"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Enzyme classifications</a:t>
            </a:r>
          </a:p>
        </p:txBody>
      </p:sp>
      <p:pic>
        <p:nvPicPr>
          <p:cNvPr id="14340" name="Picture 2" descr="http://www.chm.bris.ac.uk/webprojects2001/batten/Reaca.gif"/>
          <p:cNvPicPr>
            <a:picLocks noChangeAspect="1" noChangeArrowheads="1"/>
          </p:cNvPicPr>
          <p:nvPr/>
        </p:nvPicPr>
        <p:blipFill>
          <a:blip r:embed="rId3" cstate="print"/>
          <a:srcRect/>
          <a:stretch>
            <a:fillRect/>
          </a:stretch>
        </p:blipFill>
        <p:spPr bwMode="auto">
          <a:xfrm>
            <a:off x="2667000" y="3886200"/>
            <a:ext cx="2838450" cy="1933575"/>
          </a:xfrm>
          <a:prstGeom prst="rect">
            <a:avLst/>
          </a:prstGeom>
          <a:noFill/>
          <a:ln w="9525">
            <a:noFill/>
            <a:miter lim="800000"/>
            <a:headEnd/>
            <a:tailEnd/>
          </a:ln>
        </p:spPr>
      </p:pic>
      <p:sp>
        <p:nvSpPr>
          <p:cNvPr id="14341" name="TextBox 5"/>
          <p:cNvSpPr txBox="1">
            <a:spLocks noChangeArrowheads="1"/>
          </p:cNvSpPr>
          <p:nvPr/>
        </p:nvSpPr>
        <p:spPr bwMode="auto">
          <a:xfrm>
            <a:off x="2895600" y="6019800"/>
            <a:ext cx="2686050"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Pyruvate Decarboxylase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a:spLocks noChangeArrowheads="1"/>
          </p:cNvSpPr>
          <p:nvPr/>
        </p:nvSpPr>
        <p:spPr bwMode="auto">
          <a:xfrm>
            <a:off x="609600" y="1371600"/>
            <a:ext cx="8229600" cy="2308225"/>
          </a:xfrm>
          <a:prstGeom prst="rect">
            <a:avLst/>
          </a:prstGeom>
          <a:noFill/>
          <a:ln w="9525">
            <a:noFill/>
            <a:miter lim="800000"/>
            <a:headEnd/>
            <a:tailEnd/>
          </a:ln>
        </p:spPr>
        <p:txBody>
          <a:bodyPr>
            <a:spAutoFit/>
          </a:bodyPr>
          <a:lstStyle/>
          <a:p>
            <a:pPr fontAlgn="base">
              <a:spcBef>
                <a:spcPct val="0"/>
              </a:spcBef>
              <a:spcAft>
                <a:spcPct val="0"/>
              </a:spcAft>
            </a:pPr>
            <a:r>
              <a:rPr lang="en-US" dirty="0">
                <a:solidFill>
                  <a:prstClr val="black"/>
                </a:solidFill>
                <a:latin typeface="Arial" pitchFamily="34" charset="0"/>
                <a:cs typeface="Arial" pitchFamily="34" charset="0"/>
              </a:rPr>
              <a:t>EC 1 </a:t>
            </a:r>
            <a:r>
              <a:rPr lang="en-US" b="1" dirty="0" err="1">
                <a:solidFill>
                  <a:prstClr val="black"/>
                </a:solidFill>
                <a:latin typeface="Arial" pitchFamily="34" charset="0"/>
                <a:cs typeface="Arial" pitchFamily="34" charset="0"/>
              </a:rPr>
              <a:t>Oxidoreductases</a:t>
            </a:r>
            <a:r>
              <a:rPr lang="en-US" dirty="0">
                <a:solidFill>
                  <a:prstClr val="black"/>
                </a:solidFill>
                <a:latin typeface="Arial" pitchFamily="34" charset="0"/>
                <a:cs typeface="Arial" pitchFamily="34" charset="0"/>
              </a:rPr>
              <a:t>: catalyze oxidation/reduction reactions</a:t>
            </a:r>
          </a:p>
          <a:p>
            <a:pPr fontAlgn="base">
              <a:spcBef>
                <a:spcPct val="0"/>
              </a:spcBef>
              <a:spcAft>
                <a:spcPct val="0"/>
              </a:spcAft>
            </a:pPr>
            <a:r>
              <a:rPr lang="en-US" dirty="0">
                <a:solidFill>
                  <a:prstClr val="black"/>
                </a:solidFill>
                <a:latin typeface="Arial" pitchFamily="34" charset="0"/>
                <a:cs typeface="Arial" pitchFamily="34" charset="0"/>
              </a:rPr>
              <a:t>EC 2 </a:t>
            </a:r>
            <a:r>
              <a:rPr lang="en-US" b="1" dirty="0" err="1">
                <a:solidFill>
                  <a:prstClr val="black"/>
                </a:solidFill>
                <a:latin typeface="Arial" pitchFamily="34" charset="0"/>
                <a:cs typeface="Arial" pitchFamily="34" charset="0"/>
              </a:rPr>
              <a:t>Transferases</a:t>
            </a:r>
            <a:r>
              <a:rPr lang="en-US" dirty="0">
                <a:solidFill>
                  <a:prstClr val="black"/>
                </a:solidFill>
                <a:latin typeface="Arial" pitchFamily="34" charset="0"/>
                <a:cs typeface="Arial" pitchFamily="34" charset="0"/>
              </a:rPr>
              <a:t>: transfer a functional group (e.g. a methyl or phosphate group)</a:t>
            </a:r>
          </a:p>
          <a:p>
            <a:pPr fontAlgn="base">
              <a:spcBef>
                <a:spcPct val="0"/>
              </a:spcBef>
              <a:spcAft>
                <a:spcPct val="0"/>
              </a:spcAft>
            </a:pPr>
            <a:r>
              <a:rPr lang="en-US" dirty="0">
                <a:solidFill>
                  <a:prstClr val="black"/>
                </a:solidFill>
                <a:latin typeface="Arial" pitchFamily="34" charset="0"/>
                <a:cs typeface="Arial" pitchFamily="34" charset="0"/>
              </a:rPr>
              <a:t>EC 3 </a:t>
            </a:r>
            <a:r>
              <a:rPr lang="en-US" b="1" dirty="0">
                <a:solidFill>
                  <a:prstClr val="black"/>
                </a:solidFill>
                <a:latin typeface="Arial" pitchFamily="34" charset="0"/>
                <a:cs typeface="Arial" pitchFamily="34" charset="0"/>
              </a:rPr>
              <a:t>Hydrolases</a:t>
            </a:r>
            <a:r>
              <a:rPr lang="en-US" dirty="0">
                <a:solidFill>
                  <a:prstClr val="black"/>
                </a:solidFill>
                <a:latin typeface="Arial" pitchFamily="34" charset="0"/>
                <a:cs typeface="Arial" pitchFamily="34" charset="0"/>
              </a:rPr>
              <a:t>: catalyze the hydrolysis of various bonds</a:t>
            </a:r>
          </a:p>
          <a:p>
            <a:pPr fontAlgn="base">
              <a:spcBef>
                <a:spcPct val="0"/>
              </a:spcBef>
              <a:spcAft>
                <a:spcPct val="0"/>
              </a:spcAft>
            </a:pPr>
            <a:r>
              <a:rPr lang="en-US" dirty="0">
                <a:solidFill>
                  <a:prstClr val="black"/>
                </a:solidFill>
                <a:latin typeface="Arial" pitchFamily="34" charset="0"/>
                <a:cs typeface="Arial" pitchFamily="34" charset="0"/>
              </a:rPr>
              <a:t>EC 4 </a:t>
            </a:r>
            <a:r>
              <a:rPr lang="en-US" b="1" dirty="0" err="1">
                <a:solidFill>
                  <a:prstClr val="black"/>
                </a:solidFill>
                <a:latin typeface="Arial" pitchFamily="34" charset="0"/>
                <a:cs typeface="Arial" pitchFamily="34" charset="0"/>
              </a:rPr>
              <a:t>Lyases</a:t>
            </a:r>
            <a:r>
              <a:rPr lang="en-US" dirty="0">
                <a:solidFill>
                  <a:prstClr val="black"/>
                </a:solidFill>
                <a:latin typeface="Arial" pitchFamily="34" charset="0"/>
                <a:cs typeface="Arial" pitchFamily="34" charset="0"/>
              </a:rPr>
              <a:t>: cleave various bonds by means other than hydrolysis and oxidation</a:t>
            </a:r>
          </a:p>
          <a:p>
            <a:pPr fontAlgn="base">
              <a:spcBef>
                <a:spcPct val="0"/>
              </a:spcBef>
              <a:spcAft>
                <a:spcPct val="0"/>
              </a:spcAft>
            </a:pPr>
            <a:r>
              <a:rPr lang="en-US" dirty="0">
                <a:solidFill>
                  <a:prstClr val="black"/>
                </a:solidFill>
                <a:latin typeface="Arial" pitchFamily="34" charset="0"/>
                <a:cs typeface="Arial" pitchFamily="34" charset="0"/>
              </a:rPr>
              <a:t>EC 5 </a:t>
            </a:r>
            <a:r>
              <a:rPr lang="en-US" b="1" dirty="0" err="1">
                <a:solidFill>
                  <a:srgbClr val="FF0000"/>
                </a:solidFill>
                <a:latin typeface="Arial" pitchFamily="34" charset="0"/>
                <a:cs typeface="Arial" pitchFamily="34" charset="0"/>
              </a:rPr>
              <a:t>Isomerases</a:t>
            </a:r>
            <a:r>
              <a:rPr lang="en-US" dirty="0">
                <a:solidFill>
                  <a:prstClr val="black"/>
                </a:solidFill>
                <a:latin typeface="Arial" pitchFamily="34" charset="0"/>
                <a:cs typeface="Arial" pitchFamily="34" charset="0"/>
              </a:rPr>
              <a:t>: catalyze isomerization changes within a single molecule</a:t>
            </a:r>
          </a:p>
          <a:p>
            <a:pPr fontAlgn="base">
              <a:spcBef>
                <a:spcPct val="0"/>
              </a:spcBef>
              <a:spcAft>
                <a:spcPct val="0"/>
              </a:spcAft>
            </a:pPr>
            <a:r>
              <a:rPr lang="en-US" dirty="0">
                <a:solidFill>
                  <a:prstClr val="black"/>
                </a:solidFill>
                <a:latin typeface="Arial" pitchFamily="34" charset="0"/>
                <a:cs typeface="Arial" pitchFamily="34" charset="0"/>
              </a:rPr>
              <a:t>EC 6 </a:t>
            </a:r>
            <a:r>
              <a:rPr lang="en-US" b="1" dirty="0">
                <a:solidFill>
                  <a:prstClr val="black"/>
                </a:solidFill>
                <a:latin typeface="Arial" pitchFamily="34" charset="0"/>
                <a:cs typeface="Arial" pitchFamily="34" charset="0"/>
              </a:rPr>
              <a:t>Ligases</a:t>
            </a:r>
            <a:r>
              <a:rPr lang="en-US" dirty="0">
                <a:solidFill>
                  <a:prstClr val="black"/>
                </a:solidFill>
                <a:latin typeface="Arial" pitchFamily="34" charset="0"/>
                <a:cs typeface="Arial" pitchFamily="34" charset="0"/>
              </a:rPr>
              <a:t>: join two molecules with covalent bonds</a:t>
            </a:r>
          </a:p>
        </p:txBody>
      </p:sp>
      <p:sp>
        <p:nvSpPr>
          <p:cNvPr id="15363"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Enzyme classifications</a:t>
            </a:r>
          </a:p>
        </p:txBody>
      </p:sp>
      <p:pic>
        <p:nvPicPr>
          <p:cNvPr id="15364" name="Picture 1"/>
          <p:cNvPicPr>
            <a:picLocks noChangeAspect="1" noChangeArrowheads="1"/>
          </p:cNvPicPr>
          <p:nvPr/>
        </p:nvPicPr>
        <p:blipFill>
          <a:blip r:embed="rId3" cstate="print"/>
          <a:srcRect/>
          <a:stretch>
            <a:fillRect/>
          </a:stretch>
        </p:blipFill>
        <p:spPr bwMode="auto">
          <a:xfrm>
            <a:off x="0" y="3771900"/>
            <a:ext cx="9144000" cy="2095500"/>
          </a:xfrm>
          <a:prstGeom prst="rect">
            <a:avLst/>
          </a:prstGeom>
          <a:noFill/>
          <a:ln w="9525">
            <a:noFill/>
            <a:miter lim="800000"/>
            <a:headEnd/>
            <a:tailEnd/>
          </a:ln>
        </p:spPr>
      </p:pic>
      <p:sp>
        <p:nvSpPr>
          <p:cNvPr id="15365" name="Rectangle 5"/>
          <p:cNvSpPr>
            <a:spLocks noChangeArrowheads="1"/>
          </p:cNvSpPr>
          <p:nvPr/>
        </p:nvSpPr>
        <p:spPr bwMode="auto">
          <a:xfrm>
            <a:off x="2743200" y="5943600"/>
            <a:ext cx="2890838"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UDP-glucose 4-epimerase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4"/>
          <p:cNvSpPr txBox="1">
            <a:spLocks noChangeArrowheads="1"/>
          </p:cNvSpPr>
          <p:nvPr/>
        </p:nvSpPr>
        <p:spPr bwMode="auto">
          <a:xfrm>
            <a:off x="609600" y="1371600"/>
            <a:ext cx="8229600" cy="2308225"/>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pitchFamily="34" charset="0"/>
                <a:cs typeface="Arial" pitchFamily="34" charset="0"/>
              </a:rPr>
              <a:t>EC 1 </a:t>
            </a:r>
            <a:r>
              <a:rPr lang="en-US" b="1">
                <a:solidFill>
                  <a:prstClr val="black"/>
                </a:solidFill>
                <a:latin typeface="Arial" pitchFamily="34" charset="0"/>
                <a:cs typeface="Arial" pitchFamily="34" charset="0"/>
              </a:rPr>
              <a:t>Oxidoreductases</a:t>
            </a:r>
            <a:r>
              <a:rPr lang="en-US">
                <a:solidFill>
                  <a:prstClr val="black"/>
                </a:solidFill>
                <a:latin typeface="Arial" pitchFamily="34" charset="0"/>
                <a:cs typeface="Arial" pitchFamily="34" charset="0"/>
              </a:rPr>
              <a:t>: catalyze oxidation/reduction reactions</a:t>
            </a:r>
          </a:p>
          <a:p>
            <a:pPr fontAlgn="base">
              <a:spcBef>
                <a:spcPct val="0"/>
              </a:spcBef>
              <a:spcAft>
                <a:spcPct val="0"/>
              </a:spcAft>
            </a:pPr>
            <a:r>
              <a:rPr lang="en-US">
                <a:solidFill>
                  <a:prstClr val="black"/>
                </a:solidFill>
                <a:latin typeface="Arial" pitchFamily="34" charset="0"/>
                <a:cs typeface="Arial" pitchFamily="34" charset="0"/>
              </a:rPr>
              <a:t>EC 2 </a:t>
            </a:r>
            <a:r>
              <a:rPr lang="en-US" b="1">
                <a:solidFill>
                  <a:prstClr val="black"/>
                </a:solidFill>
                <a:latin typeface="Arial" pitchFamily="34" charset="0"/>
                <a:cs typeface="Arial" pitchFamily="34" charset="0"/>
              </a:rPr>
              <a:t>Transferases</a:t>
            </a:r>
            <a:r>
              <a:rPr lang="en-US">
                <a:solidFill>
                  <a:prstClr val="black"/>
                </a:solidFill>
                <a:latin typeface="Arial" pitchFamily="34" charset="0"/>
                <a:cs typeface="Arial" pitchFamily="34" charset="0"/>
              </a:rPr>
              <a:t>: transfer a functional group (e.g. a methyl or phosphate group)</a:t>
            </a:r>
          </a:p>
          <a:p>
            <a:pPr fontAlgn="base">
              <a:spcBef>
                <a:spcPct val="0"/>
              </a:spcBef>
              <a:spcAft>
                <a:spcPct val="0"/>
              </a:spcAft>
            </a:pPr>
            <a:r>
              <a:rPr lang="en-US">
                <a:solidFill>
                  <a:prstClr val="black"/>
                </a:solidFill>
                <a:latin typeface="Arial" pitchFamily="34" charset="0"/>
                <a:cs typeface="Arial" pitchFamily="34" charset="0"/>
              </a:rPr>
              <a:t>EC 3 </a:t>
            </a:r>
            <a:r>
              <a:rPr lang="en-US" b="1">
                <a:solidFill>
                  <a:prstClr val="black"/>
                </a:solidFill>
                <a:latin typeface="Arial" pitchFamily="34" charset="0"/>
                <a:cs typeface="Arial" pitchFamily="34" charset="0"/>
              </a:rPr>
              <a:t>Hydrolases</a:t>
            </a:r>
            <a:r>
              <a:rPr lang="en-US">
                <a:solidFill>
                  <a:prstClr val="black"/>
                </a:solidFill>
                <a:latin typeface="Arial" pitchFamily="34" charset="0"/>
                <a:cs typeface="Arial" pitchFamily="34" charset="0"/>
              </a:rPr>
              <a:t>: catalyze the hydrolysis of various bonds</a:t>
            </a:r>
          </a:p>
          <a:p>
            <a:pPr fontAlgn="base">
              <a:spcBef>
                <a:spcPct val="0"/>
              </a:spcBef>
              <a:spcAft>
                <a:spcPct val="0"/>
              </a:spcAft>
            </a:pPr>
            <a:r>
              <a:rPr lang="en-US">
                <a:solidFill>
                  <a:prstClr val="black"/>
                </a:solidFill>
                <a:latin typeface="Arial" pitchFamily="34" charset="0"/>
                <a:cs typeface="Arial" pitchFamily="34" charset="0"/>
              </a:rPr>
              <a:t>EC 4 </a:t>
            </a:r>
            <a:r>
              <a:rPr lang="en-US" b="1">
                <a:solidFill>
                  <a:prstClr val="black"/>
                </a:solidFill>
                <a:latin typeface="Arial" pitchFamily="34" charset="0"/>
                <a:cs typeface="Arial" pitchFamily="34" charset="0"/>
              </a:rPr>
              <a:t>Lyases</a:t>
            </a:r>
            <a:r>
              <a:rPr lang="en-US">
                <a:solidFill>
                  <a:prstClr val="black"/>
                </a:solidFill>
                <a:latin typeface="Arial" pitchFamily="34" charset="0"/>
                <a:cs typeface="Arial" pitchFamily="34" charset="0"/>
              </a:rPr>
              <a:t>: cleave various bonds by means other than hydrolysis and oxidation</a:t>
            </a:r>
          </a:p>
          <a:p>
            <a:pPr fontAlgn="base">
              <a:spcBef>
                <a:spcPct val="0"/>
              </a:spcBef>
              <a:spcAft>
                <a:spcPct val="0"/>
              </a:spcAft>
            </a:pPr>
            <a:r>
              <a:rPr lang="en-US">
                <a:solidFill>
                  <a:prstClr val="black"/>
                </a:solidFill>
                <a:latin typeface="Arial" pitchFamily="34" charset="0"/>
                <a:cs typeface="Arial" pitchFamily="34" charset="0"/>
              </a:rPr>
              <a:t>EC 5 </a:t>
            </a:r>
            <a:r>
              <a:rPr lang="en-US" b="1">
                <a:solidFill>
                  <a:prstClr val="black"/>
                </a:solidFill>
                <a:latin typeface="Arial" pitchFamily="34" charset="0"/>
                <a:cs typeface="Arial" pitchFamily="34" charset="0"/>
              </a:rPr>
              <a:t>Isomerases</a:t>
            </a:r>
            <a:r>
              <a:rPr lang="en-US">
                <a:solidFill>
                  <a:prstClr val="black"/>
                </a:solidFill>
                <a:latin typeface="Arial" pitchFamily="34" charset="0"/>
                <a:cs typeface="Arial" pitchFamily="34" charset="0"/>
              </a:rPr>
              <a:t>: catalyze isomerization changes within a single molecule</a:t>
            </a:r>
          </a:p>
          <a:p>
            <a:pPr fontAlgn="base">
              <a:spcBef>
                <a:spcPct val="0"/>
              </a:spcBef>
              <a:spcAft>
                <a:spcPct val="0"/>
              </a:spcAft>
            </a:pPr>
            <a:r>
              <a:rPr lang="en-US">
                <a:solidFill>
                  <a:prstClr val="black"/>
                </a:solidFill>
                <a:latin typeface="Arial" pitchFamily="34" charset="0"/>
                <a:cs typeface="Arial" pitchFamily="34" charset="0"/>
              </a:rPr>
              <a:t>EC 6 </a:t>
            </a:r>
            <a:r>
              <a:rPr lang="en-US" b="1">
                <a:solidFill>
                  <a:srgbClr val="FF0000"/>
                </a:solidFill>
                <a:latin typeface="Arial" pitchFamily="34" charset="0"/>
                <a:cs typeface="Arial" pitchFamily="34" charset="0"/>
              </a:rPr>
              <a:t>Ligases</a:t>
            </a:r>
            <a:r>
              <a:rPr lang="en-US">
                <a:solidFill>
                  <a:prstClr val="black"/>
                </a:solidFill>
                <a:latin typeface="Arial" pitchFamily="34" charset="0"/>
                <a:cs typeface="Arial" pitchFamily="34" charset="0"/>
              </a:rPr>
              <a:t>: join two molecules with covalent bonds</a:t>
            </a:r>
          </a:p>
        </p:txBody>
      </p:sp>
      <p:sp>
        <p:nvSpPr>
          <p:cNvPr id="1638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Enzyme classifications</a:t>
            </a:r>
          </a:p>
        </p:txBody>
      </p:sp>
      <p:pic>
        <p:nvPicPr>
          <p:cNvPr id="16388" name="Picture 1"/>
          <p:cNvPicPr>
            <a:picLocks noChangeAspect="1" noChangeArrowheads="1"/>
          </p:cNvPicPr>
          <p:nvPr/>
        </p:nvPicPr>
        <p:blipFill>
          <a:blip r:embed="rId3" cstate="print"/>
          <a:srcRect/>
          <a:stretch>
            <a:fillRect/>
          </a:stretch>
        </p:blipFill>
        <p:spPr bwMode="auto">
          <a:xfrm>
            <a:off x="228600" y="4038600"/>
            <a:ext cx="8763000" cy="2251075"/>
          </a:xfrm>
          <a:prstGeom prst="rect">
            <a:avLst/>
          </a:prstGeom>
          <a:noFill/>
          <a:ln w="9525">
            <a:noFill/>
            <a:miter lim="800000"/>
            <a:headEnd/>
            <a:tailEnd/>
          </a:ln>
        </p:spPr>
      </p:pic>
      <p:sp>
        <p:nvSpPr>
          <p:cNvPr id="16389" name="TextBox 5"/>
          <p:cNvSpPr txBox="1">
            <a:spLocks noChangeArrowheads="1"/>
          </p:cNvSpPr>
          <p:nvPr/>
        </p:nvSpPr>
        <p:spPr bwMode="auto">
          <a:xfrm>
            <a:off x="3733800" y="6019800"/>
            <a:ext cx="533400"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prstClr val="black"/>
                </a:solidFill>
                <a:latin typeface="Arial" pitchFamily="34" charset="0"/>
                <a:cs typeface="Arial" pitchFamily="34" charset="0"/>
              </a:rPr>
              <a:t>CoA</a:t>
            </a:r>
          </a:p>
        </p:txBody>
      </p:sp>
      <p:sp>
        <p:nvSpPr>
          <p:cNvPr id="16390" name="TextBox 6"/>
          <p:cNvSpPr txBox="1">
            <a:spLocks noChangeArrowheads="1"/>
          </p:cNvSpPr>
          <p:nvPr/>
        </p:nvSpPr>
        <p:spPr bwMode="auto">
          <a:xfrm>
            <a:off x="1905000" y="5257800"/>
            <a:ext cx="520700"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prstClr val="black"/>
                </a:solidFill>
                <a:latin typeface="Arial" pitchFamily="34" charset="0"/>
                <a:cs typeface="Arial" pitchFamily="34" charset="0"/>
              </a:rPr>
              <a:t>ATP</a:t>
            </a:r>
          </a:p>
        </p:txBody>
      </p:sp>
      <p:sp>
        <p:nvSpPr>
          <p:cNvPr id="16391" name="TextBox 7"/>
          <p:cNvSpPr txBox="1">
            <a:spLocks noChangeArrowheads="1"/>
          </p:cNvSpPr>
          <p:nvPr/>
        </p:nvSpPr>
        <p:spPr bwMode="auto">
          <a:xfrm>
            <a:off x="5995988" y="5257800"/>
            <a:ext cx="574675"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prstClr val="black"/>
                </a:solidFill>
                <a:latin typeface="Arial" pitchFamily="34" charset="0"/>
                <a:cs typeface="Arial" pitchFamily="34" charset="0"/>
              </a:rPr>
              <a:t>AMP</a:t>
            </a:r>
          </a:p>
        </p:txBody>
      </p:sp>
      <p:sp>
        <p:nvSpPr>
          <p:cNvPr id="16392" name="TextBox 8"/>
          <p:cNvSpPr txBox="1">
            <a:spLocks noChangeArrowheads="1"/>
          </p:cNvSpPr>
          <p:nvPr/>
        </p:nvSpPr>
        <p:spPr bwMode="auto">
          <a:xfrm>
            <a:off x="7383463" y="5181600"/>
            <a:ext cx="465137"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prstClr val="black"/>
                </a:solidFill>
                <a:latin typeface="Arial" pitchFamily="34" charset="0"/>
                <a:cs typeface="Arial" pitchFamily="34" charset="0"/>
              </a:rPr>
              <a:t>PPi</a:t>
            </a:r>
          </a:p>
        </p:txBody>
      </p:sp>
      <p:sp>
        <p:nvSpPr>
          <p:cNvPr id="16393" name="TextBox 9"/>
          <p:cNvSpPr txBox="1">
            <a:spLocks noChangeArrowheads="1"/>
          </p:cNvSpPr>
          <p:nvPr/>
        </p:nvSpPr>
        <p:spPr bwMode="auto">
          <a:xfrm>
            <a:off x="122238" y="4495800"/>
            <a:ext cx="792162"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prstClr val="black"/>
                </a:solidFill>
                <a:latin typeface="Arial" pitchFamily="34" charset="0"/>
                <a:cs typeface="Arial" pitchFamily="34" charset="0"/>
              </a:rPr>
              <a:t>Acetate</a:t>
            </a:r>
          </a:p>
        </p:txBody>
      </p:sp>
      <p:sp>
        <p:nvSpPr>
          <p:cNvPr id="16394" name="TextBox 10"/>
          <p:cNvSpPr txBox="1">
            <a:spLocks noChangeArrowheads="1"/>
          </p:cNvSpPr>
          <p:nvPr/>
        </p:nvSpPr>
        <p:spPr bwMode="auto">
          <a:xfrm>
            <a:off x="7985125" y="4419600"/>
            <a:ext cx="1082675" cy="307975"/>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prstClr val="black"/>
                </a:solidFill>
                <a:latin typeface="Arial" pitchFamily="34" charset="0"/>
                <a:cs typeface="Arial" pitchFamily="34" charset="0"/>
              </a:rPr>
              <a:t>Acetyl-CoA</a:t>
            </a:r>
          </a:p>
        </p:txBody>
      </p:sp>
      <p:sp>
        <p:nvSpPr>
          <p:cNvPr id="16395" name="TextBox 11"/>
          <p:cNvSpPr txBox="1">
            <a:spLocks noChangeArrowheads="1"/>
          </p:cNvSpPr>
          <p:nvPr/>
        </p:nvSpPr>
        <p:spPr bwMode="auto">
          <a:xfrm>
            <a:off x="5943600" y="6169025"/>
            <a:ext cx="2281238" cy="400050"/>
          </a:xfrm>
          <a:prstGeom prst="rect">
            <a:avLst/>
          </a:prstGeom>
          <a:noFill/>
          <a:ln w="9525">
            <a:noFill/>
            <a:miter lim="800000"/>
            <a:headEnd/>
            <a:tailEnd/>
          </a:ln>
        </p:spPr>
        <p:txBody>
          <a:bodyPr wrap="none">
            <a:spAutoFit/>
          </a:bodyPr>
          <a:lstStyle/>
          <a:p>
            <a:pPr fontAlgn="base">
              <a:spcBef>
                <a:spcPct val="0"/>
              </a:spcBef>
              <a:spcAft>
                <a:spcPct val="0"/>
              </a:spcAft>
            </a:pPr>
            <a:r>
              <a:rPr lang="en-US" sz="2000">
                <a:solidFill>
                  <a:prstClr val="black"/>
                </a:solidFill>
                <a:latin typeface="Arial" pitchFamily="34" charset="0"/>
                <a:cs typeface="Arial" pitchFamily="34" charset="0"/>
              </a:rPr>
              <a:t>Acetyl-CoA Ligase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1752600" y="2364939"/>
            <a:ext cx="4800600" cy="1902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marL="0" indent="0">
              <a:buNone/>
            </a:pPr>
            <a:r>
              <a:rPr lang="en-US" dirty="0" smtClean="0"/>
              <a:t>What kind of enzyme is this?</a:t>
            </a:r>
          </a:p>
        </p:txBody>
      </p:sp>
      <p:sp>
        <p:nvSpPr>
          <p:cNvPr id="4" name="TextBox 4"/>
          <p:cNvSpPr txBox="1">
            <a:spLocks noChangeArrowheads="1"/>
          </p:cNvSpPr>
          <p:nvPr/>
        </p:nvSpPr>
        <p:spPr bwMode="auto">
          <a:xfrm>
            <a:off x="2590800" y="4343400"/>
            <a:ext cx="6324600" cy="1754326"/>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latin typeface="Arial" pitchFamily="34" charset="0"/>
                <a:cs typeface="Arial" pitchFamily="34" charset="0"/>
              </a:rPr>
              <a:t>EC 1 </a:t>
            </a:r>
            <a:r>
              <a:rPr lang="en-US" b="1" dirty="0" err="1" smtClean="0">
                <a:latin typeface="Arial" pitchFamily="34" charset="0"/>
                <a:cs typeface="Arial" pitchFamily="34" charset="0"/>
              </a:rPr>
              <a:t>Oxidoreductases</a:t>
            </a:r>
            <a:endParaRPr lang="en-US" b="1" dirty="0">
              <a:latin typeface="Arial" pitchFamily="34" charset="0"/>
              <a:cs typeface="Arial" pitchFamily="34" charset="0"/>
            </a:endParaRPr>
          </a:p>
          <a:p>
            <a:pPr fontAlgn="base">
              <a:spcBef>
                <a:spcPct val="0"/>
              </a:spcBef>
              <a:spcAft>
                <a:spcPct val="0"/>
              </a:spcAft>
            </a:pPr>
            <a:r>
              <a:rPr lang="en-US" b="1" dirty="0">
                <a:latin typeface="Arial" pitchFamily="34" charset="0"/>
                <a:cs typeface="Arial" pitchFamily="34" charset="0"/>
              </a:rPr>
              <a:t>EC 2 </a:t>
            </a:r>
            <a:r>
              <a:rPr lang="en-US" b="1" dirty="0" err="1" smtClean="0">
                <a:latin typeface="Arial" pitchFamily="34" charset="0"/>
                <a:cs typeface="Arial" pitchFamily="34" charset="0"/>
              </a:rPr>
              <a:t>Transferases</a:t>
            </a:r>
            <a:endParaRPr lang="en-US" b="1" dirty="0">
              <a:latin typeface="Arial" pitchFamily="34" charset="0"/>
              <a:cs typeface="Arial" pitchFamily="34" charset="0"/>
            </a:endParaRPr>
          </a:p>
          <a:p>
            <a:pPr fontAlgn="base">
              <a:spcBef>
                <a:spcPct val="0"/>
              </a:spcBef>
              <a:spcAft>
                <a:spcPct val="0"/>
              </a:spcAft>
            </a:pPr>
            <a:r>
              <a:rPr lang="en-US" b="1" dirty="0">
                <a:latin typeface="Arial" pitchFamily="34" charset="0"/>
                <a:cs typeface="Arial" pitchFamily="34" charset="0"/>
              </a:rPr>
              <a:t>EC 3 </a:t>
            </a:r>
            <a:r>
              <a:rPr lang="en-US" b="1" dirty="0" smtClean="0">
                <a:latin typeface="Arial" pitchFamily="34" charset="0"/>
                <a:cs typeface="Arial" pitchFamily="34" charset="0"/>
              </a:rPr>
              <a:t>Hydrolases</a:t>
            </a:r>
            <a:endParaRPr lang="en-US" b="1" dirty="0">
              <a:latin typeface="Arial" pitchFamily="34" charset="0"/>
              <a:cs typeface="Arial" pitchFamily="34" charset="0"/>
            </a:endParaRPr>
          </a:p>
          <a:p>
            <a:pPr fontAlgn="base">
              <a:spcBef>
                <a:spcPct val="0"/>
              </a:spcBef>
              <a:spcAft>
                <a:spcPct val="0"/>
              </a:spcAft>
            </a:pPr>
            <a:r>
              <a:rPr lang="en-US" b="1" dirty="0">
                <a:latin typeface="Arial" pitchFamily="34" charset="0"/>
                <a:cs typeface="Arial" pitchFamily="34" charset="0"/>
              </a:rPr>
              <a:t>EC 4 </a:t>
            </a:r>
            <a:r>
              <a:rPr lang="en-US" b="1" dirty="0" err="1" smtClean="0">
                <a:latin typeface="Arial" pitchFamily="34" charset="0"/>
                <a:cs typeface="Arial" pitchFamily="34" charset="0"/>
              </a:rPr>
              <a:t>Lyases</a:t>
            </a:r>
            <a:endParaRPr lang="en-US" b="1" dirty="0">
              <a:latin typeface="Arial" pitchFamily="34" charset="0"/>
              <a:cs typeface="Arial" pitchFamily="34" charset="0"/>
            </a:endParaRPr>
          </a:p>
          <a:p>
            <a:pPr fontAlgn="base">
              <a:spcBef>
                <a:spcPct val="0"/>
              </a:spcBef>
              <a:spcAft>
                <a:spcPct val="0"/>
              </a:spcAft>
            </a:pPr>
            <a:r>
              <a:rPr lang="en-US" b="1" dirty="0">
                <a:latin typeface="Arial" pitchFamily="34" charset="0"/>
                <a:cs typeface="Arial" pitchFamily="34" charset="0"/>
              </a:rPr>
              <a:t>EC 5 </a:t>
            </a:r>
            <a:r>
              <a:rPr lang="en-US" b="1" dirty="0" err="1" smtClean="0">
                <a:latin typeface="Arial" pitchFamily="34" charset="0"/>
                <a:cs typeface="Arial" pitchFamily="34" charset="0"/>
              </a:rPr>
              <a:t>Isomerases</a:t>
            </a:r>
            <a:endParaRPr lang="en-US" b="1" dirty="0">
              <a:latin typeface="Arial" pitchFamily="34" charset="0"/>
              <a:cs typeface="Arial" pitchFamily="34" charset="0"/>
            </a:endParaRPr>
          </a:p>
          <a:p>
            <a:pPr fontAlgn="base">
              <a:spcBef>
                <a:spcPct val="0"/>
              </a:spcBef>
              <a:spcAft>
                <a:spcPct val="0"/>
              </a:spcAft>
            </a:pPr>
            <a:r>
              <a:rPr lang="en-US" b="1" dirty="0">
                <a:latin typeface="Arial" pitchFamily="34" charset="0"/>
                <a:cs typeface="Arial" pitchFamily="34" charset="0"/>
              </a:rPr>
              <a:t>EC 6 </a:t>
            </a:r>
            <a:r>
              <a:rPr lang="en-US" b="1" dirty="0" smtClean="0">
                <a:latin typeface="Arial" pitchFamily="34" charset="0"/>
                <a:cs typeface="Arial" pitchFamily="34" charset="0"/>
              </a:rPr>
              <a:t>Ligases</a:t>
            </a:r>
            <a:endParaRPr lang="en-US" b="1" dirty="0">
              <a:latin typeface="Arial" pitchFamily="34" charset="0"/>
              <a:cs typeface="Arial" pitchFamily="34" charset="0"/>
            </a:endParaRPr>
          </a:p>
        </p:txBody>
      </p:sp>
      <p:pic>
        <p:nvPicPr>
          <p:cNvPr id="3074" name="Picture 2" descr="http://www.pharmacorama.com/Rubriques/Output/images/Synthese_DNA_RNA1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438400"/>
            <a:ext cx="4191000" cy="1670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28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What kind of enzyme is this?</a:t>
            </a:r>
          </a:p>
        </p:txBody>
      </p:sp>
      <p:sp>
        <p:nvSpPr>
          <p:cNvPr id="4" name="TextBox 4"/>
          <p:cNvSpPr txBox="1">
            <a:spLocks noChangeArrowheads="1"/>
          </p:cNvSpPr>
          <p:nvPr/>
        </p:nvSpPr>
        <p:spPr bwMode="auto">
          <a:xfrm>
            <a:off x="2590800" y="4343400"/>
            <a:ext cx="6324600" cy="1754326"/>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prstClr val="black"/>
                </a:solidFill>
                <a:latin typeface="Arial" pitchFamily="34" charset="0"/>
                <a:cs typeface="Arial" pitchFamily="34" charset="0"/>
              </a:rPr>
              <a:t>EC 1 </a:t>
            </a:r>
            <a:r>
              <a:rPr lang="en-US" b="1" dirty="0" err="1" smtClean="0">
                <a:solidFill>
                  <a:prstClr val="black"/>
                </a:solidFill>
                <a:latin typeface="Arial" pitchFamily="34" charset="0"/>
                <a:cs typeface="Arial" pitchFamily="34" charset="0"/>
              </a:rPr>
              <a:t>Oxidoreductases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2 </a:t>
            </a:r>
            <a:r>
              <a:rPr lang="en-US" b="1" dirty="0" err="1" smtClean="0">
                <a:solidFill>
                  <a:prstClr val="black"/>
                </a:solidFill>
                <a:latin typeface="Arial" pitchFamily="34" charset="0"/>
                <a:cs typeface="Arial" pitchFamily="34" charset="0"/>
              </a:rPr>
              <a:t>Transferases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3 </a:t>
            </a:r>
            <a:r>
              <a:rPr lang="en-US" b="1" dirty="0" smtClean="0">
                <a:solidFill>
                  <a:prstClr val="black"/>
                </a:solidFill>
                <a:latin typeface="Arial" pitchFamily="34" charset="0"/>
                <a:cs typeface="Arial" pitchFamily="34" charset="0"/>
              </a:rPr>
              <a:t>Hydrolases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4 </a:t>
            </a:r>
            <a:r>
              <a:rPr lang="en-US" b="1" dirty="0" err="1" smtClean="0">
                <a:solidFill>
                  <a:prstClr val="black"/>
                </a:solidFill>
                <a:latin typeface="Arial" pitchFamily="34" charset="0"/>
                <a:cs typeface="Arial" pitchFamily="34" charset="0"/>
              </a:rPr>
              <a:t>Lyases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5 </a:t>
            </a:r>
            <a:r>
              <a:rPr lang="en-US" b="1" dirty="0" err="1" smtClean="0">
                <a:solidFill>
                  <a:prstClr val="black"/>
                </a:solidFill>
                <a:latin typeface="Arial" pitchFamily="34" charset="0"/>
                <a:cs typeface="Arial" pitchFamily="34" charset="0"/>
              </a:rPr>
              <a:t>Isomerases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6 </a:t>
            </a:r>
            <a:r>
              <a:rPr lang="en-US" b="1" dirty="0" smtClean="0">
                <a:solidFill>
                  <a:prstClr val="black"/>
                </a:solidFill>
                <a:latin typeface="Arial" pitchFamily="34" charset="0"/>
                <a:cs typeface="Arial" pitchFamily="34" charset="0"/>
              </a:rPr>
              <a:t>Ligases</a:t>
            </a:r>
            <a:endParaRPr lang="en-US" b="1" dirty="0">
              <a:solidFill>
                <a:prstClr val="black"/>
              </a:solidFill>
              <a:latin typeface="Arial" pitchFamily="34" charset="0"/>
              <a:cs typeface="Arial" pitchFamily="34" charset="0"/>
            </a:endParaRP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86000"/>
            <a:ext cx="571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39384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r>
              <a:rPr lang="en-US" sz="2800" dirty="0" smtClean="0">
                <a:latin typeface="Rockwell Extra Bold" pitchFamily="18" charset="0"/>
              </a:rPr>
              <a:t>Enzymatic Reactions</a:t>
            </a:r>
            <a:endParaRPr lang="en-US" sz="1600" dirty="0">
              <a:latin typeface="Rockwell Extra Bold" pitchFamily="18" charset="0"/>
            </a:endParaRPr>
          </a:p>
        </p:txBody>
      </p:sp>
      <p:pic>
        <p:nvPicPr>
          <p:cNvPr id="116739" name="Picture 3"/>
          <p:cNvPicPr>
            <a:picLocks noChangeAspect="1" noChangeArrowheads="1"/>
          </p:cNvPicPr>
          <p:nvPr/>
        </p:nvPicPr>
        <p:blipFill>
          <a:blip r:embed="rId3" cstate="print"/>
          <a:srcRect/>
          <a:stretch>
            <a:fillRect/>
          </a:stretch>
        </p:blipFill>
        <p:spPr bwMode="auto">
          <a:xfrm>
            <a:off x="2438400" y="762000"/>
            <a:ext cx="4267200" cy="2838959"/>
          </a:xfrm>
          <a:prstGeom prst="rect">
            <a:avLst/>
          </a:prstGeom>
          <a:noFill/>
          <a:ln w="9525">
            <a:noFill/>
            <a:miter lim="800000"/>
            <a:headEnd/>
            <a:tailEnd/>
          </a:ln>
        </p:spPr>
      </p:pic>
      <p:pic>
        <p:nvPicPr>
          <p:cNvPr id="116741" name="Picture 5" descr="https://encrypted-tbn0.google.com/images?q=tbn:ANd9GcRBiuazOzGTKf5jKVoP4ILslqpe0fBlrp5I0Ny1omBU0y6dVr5q"/>
          <p:cNvPicPr>
            <a:picLocks noChangeAspect="1" noChangeArrowheads="1"/>
          </p:cNvPicPr>
          <p:nvPr/>
        </p:nvPicPr>
        <p:blipFill>
          <a:blip r:embed="rId4" cstate="print"/>
          <a:srcRect/>
          <a:stretch>
            <a:fillRect/>
          </a:stretch>
        </p:blipFill>
        <p:spPr bwMode="auto">
          <a:xfrm>
            <a:off x="1981200" y="3962400"/>
            <a:ext cx="4659360" cy="2286000"/>
          </a:xfrm>
          <a:prstGeom prst="rect">
            <a:avLst/>
          </a:prstGeom>
          <a:noFill/>
        </p:spPr>
      </p:pic>
      <p:sp>
        <p:nvSpPr>
          <p:cNvPr id="15" name="TextBox 14"/>
          <p:cNvSpPr txBox="1"/>
          <p:nvPr/>
        </p:nvSpPr>
        <p:spPr>
          <a:xfrm>
            <a:off x="2362200" y="6324600"/>
            <a:ext cx="1066800" cy="369332"/>
          </a:xfrm>
          <a:prstGeom prst="rect">
            <a:avLst/>
          </a:prstGeom>
          <a:noFill/>
        </p:spPr>
        <p:txBody>
          <a:bodyPr wrap="square" rtlCol="0">
            <a:spAutoFit/>
          </a:bodyPr>
          <a:lstStyle/>
          <a:p>
            <a:r>
              <a:rPr lang="en-US" dirty="0" smtClean="0">
                <a:latin typeface="Arial" pitchFamily="34" charset="0"/>
                <a:cs typeface="Arial" pitchFamily="34" charset="0"/>
              </a:rPr>
              <a:t>E + S</a:t>
            </a:r>
            <a:endParaRPr lang="en-US" dirty="0">
              <a:latin typeface="Arial" pitchFamily="34" charset="0"/>
              <a:cs typeface="Arial" pitchFamily="34" charset="0"/>
            </a:endParaRPr>
          </a:p>
        </p:txBody>
      </p:sp>
      <p:sp>
        <p:nvSpPr>
          <p:cNvPr id="16" name="TextBox 15"/>
          <p:cNvSpPr txBox="1"/>
          <p:nvPr/>
        </p:nvSpPr>
        <p:spPr>
          <a:xfrm>
            <a:off x="4114800" y="6324600"/>
            <a:ext cx="1066800" cy="369332"/>
          </a:xfrm>
          <a:prstGeom prst="rect">
            <a:avLst/>
          </a:prstGeom>
          <a:noFill/>
        </p:spPr>
        <p:txBody>
          <a:bodyPr wrap="square" rtlCol="0">
            <a:spAutoFit/>
          </a:bodyPr>
          <a:lstStyle/>
          <a:p>
            <a:r>
              <a:rPr lang="en-US" dirty="0" smtClean="0">
                <a:latin typeface="Arial" pitchFamily="34" charset="0"/>
                <a:cs typeface="Arial" pitchFamily="34" charset="0"/>
              </a:rPr>
              <a:t>ES</a:t>
            </a:r>
            <a:endParaRPr lang="en-US" dirty="0">
              <a:latin typeface="Arial" pitchFamily="34" charset="0"/>
              <a:cs typeface="Arial" pitchFamily="34" charset="0"/>
            </a:endParaRPr>
          </a:p>
        </p:txBody>
      </p:sp>
      <p:sp>
        <p:nvSpPr>
          <p:cNvPr id="17" name="TextBox 16"/>
          <p:cNvSpPr txBox="1"/>
          <p:nvPr/>
        </p:nvSpPr>
        <p:spPr>
          <a:xfrm>
            <a:off x="5181600" y="6324600"/>
            <a:ext cx="1600200" cy="369332"/>
          </a:xfrm>
          <a:prstGeom prst="rect">
            <a:avLst/>
          </a:prstGeom>
          <a:noFill/>
        </p:spPr>
        <p:txBody>
          <a:bodyPr wrap="square" rtlCol="0">
            <a:spAutoFit/>
          </a:bodyPr>
          <a:lstStyle/>
          <a:p>
            <a:r>
              <a:rPr lang="en-US" dirty="0" smtClean="0">
                <a:latin typeface="Arial" pitchFamily="34" charset="0"/>
                <a:cs typeface="Arial" pitchFamily="34" charset="0"/>
              </a:rPr>
              <a:t>E + P</a:t>
            </a:r>
            <a:r>
              <a:rPr lang="en-US" baseline="-25000" dirty="0">
                <a:latin typeface="Arial" pitchFamily="34" charset="0"/>
                <a:cs typeface="Arial" pitchFamily="34" charset="0"/>
              </a:rPr>
              <a:t>1</a:t>
            </a:r>
            <a:r>
              <a:rPr lang="en-US" dirty="0" smtClean="0">
                <a:latin typeface="Arial" pitchFamily="34" charset="0"/>
                <a:cs typeface="Arial" pitchFamily="34" charset="0"/>
              </a:rPr>
              <a:t> + P</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1752600" y="2364939"/>
            <a:ext cx="4953000" cy="1902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2"/>
          <p:cNvSpPr>
            <a:spLocks noGrp="1"/>
          </p:cNvSpPr>
          <p:nvPr>
            <p:ph idx="1"/>
          </p:nvPr>
        </p:nvSpPr>
        <p:spPr/>
        <p:txBody>
          <a:bodyPr/>
          <a:lstStyle/>
          <a:p>
            <a:pPr marL="0" indent="0">
              <a:buNone/>
            </a:pPr>
            <a:r>
              <a:rPr lang="en-US" dirty="0" smtClean="0"/>
              <a:t>What kind of enzyme is this?</a:t>
            </a:r>
          </a:p>
        </p:txBody>
      </p:sp>
      <p:sp>
        <p:nvSpPr>
          <p:cNvPr id="4" name="TextBox 4"/>
          <p:cNvSpPr txBox="1">
            <a:spLocks noChangeArrowheads="1"/>
          </p:cNvSpPr>
          <p:nvPr/>
        </p:nvSpPr>
        <p:spPr bwMode="auto">
          <a:xfrm>
            <a:off x="2590800" y="4343400"/>
            <a:ext cx="6324600" cy="1754326"/>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prstClr val="black"/>
                </a:solidFill>
                <a:latin typeface="Arial" pitchFamily="34" charset="0"/>
                <a:cs typeface="Arial" pitchFamily="34" charset="0"/>
              </a:rPr>
              <a:t>EC 1 </a:t>
            </a:r>
            <a:r>
              <a:rPr lang="en-US" b="1" dirty="0" err="1" smtClean="0">
                <a:solidFill>
                  <a:prstClr val="black"/>
                </a:solidFill>
                <a:latin typeface="Arial" pitchFamily="34" charset="0"/>
                <a:cs typeface="Arial" pitchFamily="34" charset="0"/>
              </a:rPr>
              <a:t>Oxidoreductases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2 </a:t>
            </a:r>
            <a:r>
              <a:rPr lang="en-US" b="1" dirty="0" err="1" smtClean="0">
                <a:solidFill>
                  <a:prstClr val="black"/>
                </a:solidFill>
                <a:latin typeface="Arial" pitchFamily="34" charset="0"/>
                <a:cs typeface="Arial" pitchFamily="34" charset="0"/>
              </a:rPr>
              <a:t>Transferases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3 </a:t>
            </a:r>
            <a:r>
              <a:rPr lang="en-US" b="1" dirty="0" smtClean="0">
                <a:solidFill>
                  <a:prstClr val="black"/>
                </a:solidFill>
                <a:latin typeface="Arial" pitchFamily="34" charset="0"/>
                <a:cs typeface="Arial" pitchFamily="34" charset="0"/>
              </a:rPr>
              <a:t>Hydrolases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4 </a:t>
            </a:r>
            <a:r>
              <a:rPr lang="en-US" b="1" dirty="0" err="1" smtClean="0">
                <a:solidFill>
                  <a:prstClr val="black"/>
                </a:solidFill>
                <a:latin typeface="Arial" pitchFamily="34" charset="0"/>
                <a:cs typeface="Arial" pitchFamily="34" charset="0"/>
              </a:rPr>
              <a:t>Lyases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5 </a:t>
            </a:r>
            <a:r>
              <a:rPr lang="en-US" b="1" dirty="0" err="1" smtClean="0">
                <a:solidFill>
                  <a:prstClr val="black"/>
                </a:solidFill>
                <a:latin typeface="Arial" pitchFamily="34" charset="0"/>
                <a:cs typeface="Arial" pitchFamily="34" charset="0"/>
              </a:rPr>
              <a:t>Isomerases</a:t>
            </a:r>
            <a:endParaRPr lang="en-US" b="1" dirty="0">
              <a:solidFill>
                <a:prstClr val="black"/>
              </a:solidFill>
              <a:latin typeface="Arial" pitchFamily="34" charset="0"/>
              <a:cs typeface="Arial" pitchFamily="34" charset="0"/>
            </a:endParaRPr>
          </a:p>
          <a:p>
            <a:pPr fontAlgn="base">
              <a:spcBef>
                <a:spcPct val="0"/>
              </a:spcBef>
              <a:spcAft>
                <a:spcPct val="0"/>
              </a:spcAft>
            </a:pPr>
            <a:r>
              <a:rPr lang="en-US" b="1" dirty="0">
                <a:solidFill>
                  <a:prstClr val="black"/>
                </a:solidFill>
                <a:latin typeface="Arial" pitchFamily="34" charset="0"/>
                <a:cs typeface="Arial" pitchFamily="34" charset="0"/>
              </a:rPr>
              <a:t>EC 6 </a:t>
            </a:r>
            <a:r>
              <a:rPr lang="en-US" b="1" dirty="0" smtClean="0">
                <a:solidFill>
                  <a:prstClr val="black"/>
                </a:solidFill>
                <a:latin typeface="Arial" pitchFamily="34" charset="0"/>
                <a:cs typeface="Arial" pitchFamily="34" charset="0"/>
              </a:rPr>
              <a:t>Ligases</a:t>
            </a:r>
            <a:endParaRPr lang="en-US" b="1" dirty="0">
              <a:solidFill>
                <a:prstClr val="black"/>
              </a:solidFill>
              <a:latin typeface="Arial" pitchFamily="34" charset="0"/>
              <a:cs typeface="Arial" pitchFamily="34" charset="0"/>
            </a:endParaRPr>
          </a:p>
        </p:txBody>
      </p:sp>
      <p:pic>
        <p:nvPicPr>
          <p:cNvPr id="5122" name="Picture 2" descr="http://origin-ars.els-cdn.com/content/image/1-s2.0-S0040403999014410-gr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2763618"/>
            <a:ext cx="4819650"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327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17410" name="TextBox 4"/>
          <p:cNvSpPr txBox="1">
            <a:spLocks noChangeArrowheads="1"/>
          </p:cNvSpPr>
          <p:nvPr/>
        </p:nvSpPr>
        <p:spPr bwMode="auto">
          <a:xfrm>
            <a:off x="685800" y="2438400"/>
            <a:ext cx="7315200" cy="954107"/>
          </a:xfrm>
          <a:prstGeom prst="rect">
            <a:avLst/>
          </a:prstGeom>
          <a:noFill/>
          <a:ln w="9525">
            <a:noFill/>
            <a:miter lim="800000"/>
            <a:headEnd/>
            <a:tailEnd/>
          </a:ln>
        </p:spPr>
        <p:txBody>
          <a:bodyPr wrap="square">
            <a:spAutoFit/>
          </a:bodyPr>
          <a:lstStyle/>
          <a:p>
            <a:pPr fontAlgn="base">
              <a:spcBef>
                <a:spcPct val="0"/>
              </a:spcBef>
              <a:spcAft>
                <a:spcPct val="0"/>
              </a:spcAft>
            </a:pPr>
            <a:r>
              <a:rPr lang="en-US" sz="2800" dirty="0">
                <a:solidFill>
                  <a:prstClr val="white"/>
                </a:solidFill>
                <a:latin typeface="Rockwell Extra Bold" pitchFamily="18" charset="0"/>
                <a:cs typeface="Arial" pitchFamily="34" charset="0"/>
              </a:rPr>
              <a:t>Fermentation and </a:t>
            </a:r>
            <a:endParaRPr lang="en-US" sz="2800" dirty="0" smtClean="0">
              <a:solidFill>
                <a:prstClr val="white"/>
              </a:solidFill>
              <a:latin typeface="Rockwell Extra Bold" pitchFamily="18" charset="0"/>
              <a:cs typeface="Arial" pitchFamily="34" charset="0"/>
            </a:endParaRPr>
          </a:p>
          <a:p>
            <a:pPr fontAlgn="base">
              <a:spcBef>
                <a:spcPct val="0"/>
              </a:spcBef>
              <a:spcAft>
                <a:spcPct val="0"/>
              </a:spcAft>
            </a:pPr>
            <a:r>
              <a:rPr lang="en-US" sz="2800" dirty="0" smtClean="0">
                <a:solidFill>
                  <a:prstClr val="white"/>
                </a:solidFill>
                <a:latin typeface="Rockwell Extra Bold" pitchFamily="18" charset="0"/>
                <a:cs typeface="Arial" pitchFamily="34" charset="0"/>
              </a:rPr>
              <a:t>Secondary Metabolism</a:t>
            </a:r>
            <a:endParaRPr lang="en-US" sz="2800" dirty="0">
              <a:solidFill>
                <a:prstClr val="white"/>
              </a:solidFill>
              <a:latin typeface="Rockwell Extra Bold" pitchFamily="18" charset="0"/>
              <a:cs typeface="Arial" pitchFamily="34" charset="0"/>
            </a:endParaRPr>
          </a:p>
        </p:txBody>
      </p:sp>
      <p:sp>
        <p:nvSpPr>
          <p:cNvPr id="17411" name="TextBox 6"/>
          <p:cNvSpPr txBox="1">
            <a:spLocks noChangeArrowheads="1"/>
          </p:cNvSpPr>
          <p:nvPr/>
        </p:nvSpPr>
        <p:spPr bwMode="auto">
          <a:xfrm>
            <a:off x="838200" y="3657600"/>
            <a:ext cx="7162800" cy="1323439"/>
          </a:xfrm>
          <a:prstGeom prst="rect">
            <a:avLst/>
          </a:prstGeom>
          <a:noFill/>
          <a:ln w="9525">
            <a:noFill/>
            <a:miter lim="800000"/>
            <a:headEnd/>
            <a:tailEnd/>
          </a:ln>
        </p:spPr>
        <p:txBody>
          <a:bodyPr wrap="square">
            <a:spAutoFit/>
          </a:bodyPr>
          <a:lstStyle/>
          <a:p>
            <a:pPr fontAlgn="base">
              <a:spcBef>
                <a:spcPct val="0"/>
              </a:spcBef>
              <a:spcAft>
                <a:spcPct val="0"/>
              </a:spcAft>
            </a:pPr>
            <a:r>
              <a:rPr lang="en-US" sz="2000" i="1" dirty="0">
                <a:solidFill>
                  <a:schemeClr val="bg1"/>
                </a:solidFill>
                <a:latin typeface="Times New Roman" pitchFamily="18" charset="0"/>
                <a:cs typeface="Times New Roman" pitchFamily="18" charset="0"/>
              </a:rPr>
              <a:t>“1. The anaerobic conversion of sugar to carbon dioxide and alcohol by yeast </a:t>
            </a:r>
          </a:p>
          <a:p>
            <a:pPr fontAlgn="base">
              <a:spcBef>
                <a:spcPct val="0"/>
              </a:spcBef>
              <a:spcAft>
                <a:spcPct val="0"/>
              </a:spcAft>
            </a:pPr>
            <a:r>
              <a:rPr lang="en-US" sz="2000" i="1" dirty="0">
                <a:solidFill>
                  <a:schemeClr val="bg1"/>
                </a:solidFill>
                <a:latin typeface="Times New Roman" pitchFamily="18" charset="0"/>
                <a:cs typeface="Times New Roman" pitchFamily="18" charset="0"/>
              </a:rPr>
              <a:t>2. Carbon conversion from glucose to valuable organic compounds by live cells”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In a nutshell…</a:t>
            </a:r>
          </a:p>
        </p:txBody>
      </p:sp>
      <p:sp>
        <p:nvSpPr>
          <p:cNvPr id="7" name="TextBox 6"/>
          <p:cNvSpPr txBox="1">
            <a:spLocks noChangeArrowheads="1"/>
          </p:cNvSpPr>
          <p:nvPr/>
        </p:nvSpPr>
        <p:spPr bwMode="auto">
          <a:xfrm>
            <a:off x="990600" y="609600"/>
            <a:ext cx="6934200" cy="1477963"/>
          </a:xfrm>
          <a:prstGeom prst="rect">
            <a:avLst/>
          </a:prstGeom>
          <a:noFill/>
          <a:ln w="9525">
            <a:noFill/>
            <a:miter lim="800000"/>
            <a:headEnd/>
            <a:tailEnd/>
          </a:ln>
        </p:spPr>
        <p:txBody>
          <a:bodyPr>
            <a:spAutoFit/>
          </a:bodyPr>
          <a:lstStyle/>
          <a:p>
            <a:pPr fontAlgn="base">
              <a:spcBef>
                <a:spcPct val="0"/>
              </a:spcBef>
              <a:spcAft>
                <a:spcPct val="0"/>
              </a:spcAft>
            </a:pPr>
            <a:r>
              <a:rPr lang="en-US" b="1">
                <a:solidFill>
                  <a:prstClr val="black"/>
                </a:solidFill>
                <a:latin typeface="Arial" pitchFamily="34" charset="0"/>
                <a:cs typeface="Arial" pitchFamily="34" charset="0"/>
              </a:rPr>
              <a:t>Step 1</a:t>
            </a:r>
            <a:r>
              <a:rPr lang="en-US">
                <a:solidFill>
                  <a:prstClr val="black"/>
                </a:solidFill>
                <a:latin typeface="Arial" pitchFamily="34" charset="0"/>
                <a:cs typeface="Arial" pitchFamily="34" charset="0"/>
              </a:rPr>
              <a:t>:  Augment the organism with a sufficient set of enzymes to convert metabolites already available to the cell into the desired product (or vice versa for catabolism) until activity is detectable</a:t>
            </a:r>
          </a:p>
          <a:p>
            <a:pPr fontAlgn="base">
              <a:spcBef>
                <a:spcPct val="0"/>
              </a:spcBef>
              <a:spcAft>
                <a:spcPct val="0"/>
              </a:spcAft>
            </a:pPr>
            <a:endParaRPr lang="en-US">
              <a:solidFill>
                <a:prstClr val="black"/>
              </a:solidFill>
              <a:latin typeface="Arial" pitchFamily="34" charset="0"/>
              <a:cs typeface="Arial" pitchFamily="34" charset="0"/>
            </a:endParaRPr>
          </a:p>
          <a:p>
            <a:pPr fontAlgn="base">
              <a:spcBef>
                <a:spcPct val="0"/>
              </a:spcBef>
              <a:spcAft>
                <a:spcPct val="0"/>
              </a:spcAft>
            </a:pPr>
            <a:r>
              <a:rPr lang="en-US" b="1">
                <a:solidFill>
                  <a:prstClr val="black"/>
                </a:solidFill>
                <a:latin typeface="Arial" pitchFamily="34" charset="0"/>
                <a:cs typeface="Arial" pitchFamily="34" charset="0"/>
              </a:rPr>
              <a:t>Step 2</a:t>
            </a:r>
            <a:r>
              <a:rPr lang="en-US">
                <a:solidFill>
                  <a:prstClr val="black"/>
                </a:solidFill>
                <a:latin typeface="Arial" pitchFamily="34" charset="0"/>
                <a:cs typeface="Arial" pitchFamily="34" charset="0"/>
              </a:rPr>
              <a:t>:  Optimize the organism by:</a:t>
            </a:r>
          </a:p>
        </p:txBody>
      </p:sp>
      <p:sp>
        <p:nvSpPr>
          <p:cNvPr id="8" name="Rectangle 3"/>
          <p:cNvSpPr>
            <a:spLocks noChangeArrowheads="1"/>
          </p:cNvSpPr>
          <p:nvPr/>
        </p:nvSpPr>
        <p:spPr bwMode="auto">
          <a:xfrm>
            <a:off x="1143000" y="1981200"/>
            <a:ext cx="7772400" cy="4708525"/>
          </a:xfrm>
          <a:prstGeom prst="rect">
            <a:avLst/>
          </a:prstGeom>
          <a:noFill/>
          <a:ln w="9525">
            <a:noFill/>
            <a:miter lim="800000"/>
            <a:headEnd/>
            <a:tailEnd/>
          </a:ln>
        </p:spPr>
        <p:txBody>
          <a:bodyPr>
            <a:spAutoFit/>
          </a:bodyPr>
          <a:lstStyle/>
          <a:p>
            <a:pPr marL="457200" indent="-457200">
              <a:buFont typeface="Wingdings" pitchFamily="2" charset="2"/>
              <a:buChar char="§"/>
              <a:defRPr/>
            </a:pPr>
            <a:r>
              <a:rPr lang="en-US" sz="2000" dirty="0">
                <a:solidFill>
                  <a:prstClr val="black">
                    <a:lumMod val="85000"/>
                    <a:lumOff val="15000"/>
                  </a:prstClr>
                </a:solidFill>
                <a:cs typeface="Arial" pitchFamily="34" charset="0"/>
              </a:rPr>
              <a:t>Improving the expression of bottleneck enzymes using directed evolution, truncations, or fusion proteins</a:t>
            </a:r>
          </a:p>
          <a:p>
            <a:pPr marL="457200" indent="-457200">
              <a:buFont typeface="Wingdings" pitchFamily="2" charset="2"/>
              <a:buChar char="§"/>
              <a:defRPr/>
            </a:pPr>
            <a:r>
              <a:rPr lang="en-US" sz="2000" dirty="0">
                <a:solidFill>
                  <a:prstClr val="black">
                    <a:lumMod val="85000"/>
                    <a:lumOff val="15000"/>
                  </a:prstClr>
                </a:solidFill>
                <a:cs typeface="Arial" pitchFamily="34" charset="0"/>
              </a:rPr>
              <a:t>Trying </a:t>
            </a:r>
            <a:r>
              <a:rPr lang="en-US" sz="2000" dirty="0" err="1">
                <a:solidFill>
                  <a:prstClr val="black">
                    <a:lumMod val="85000"/>
                    <a:lumOff val="15000"/>
                  </a:prstClr>
                </a:solidFill>
                <a:cs typeface="Arial" pitchFamily="34" charset="0"/>
              </a:rPr>
              <a:t>homologs</a:t>
            </a:r>
            <a:r>
              <a:rPr lang="en-US" sz="2000" dirty="0">
                <a:solidFill>
                  <a:prstClr val="black">
                    <a:lumMod val="85000"/>
                    <a:lumOff val="15000"/>
                  </a:prstClr>
                </a:solidFill>
                <a:cs typeface="Arial" pitchFamily="34" charset="0"/>
              </a:rPr>
              <a:t> of the enzymes used in step 1</a:t>
            </a:r>
          </a:p>
          <a:p>
            <a:pPr marL="457200" indent="-457200">
              <a:buFont typeface="Wingdings" pitchFamily="2" charset="2"/>
              <a:buChar char="§"/>
              <a:defRPr/>
            </a:pPr>
            <a:r>
              <a:rPr lang="en-US" sz="2000" dirty="0">
                <a:solidFill>
                  <a:prstClr val="black">
                    <a:lumMod val="85000"/>
                    <a:lumOff val="15000"/>
                  </a:prstClr>
                </a:solidFill>
                <a:cs typeface="Arial" pitchFamily="34" charset="0"/>
              </a:rPr>
              <a:t>Finding the expression level of the enzymes that gives rise to optimal product formation</a:t>
            </a:r>
          </a:p>
          <a:p>
            <a:pPr marL="457200" indent="-457200">
              <a:buFont typeface="Wingdings" pitchFamily="2" charset="2"/>
              <a:buChar char="§"/>
              <a:defRPr/>
            </a:pPr>
            <a:r>
              <a:rPr lang="en-US" sz="2000" dirty="0">
                <a:solidFill>
                  <a:prstClr val="black">
                    <a:lumMod val="85000"/>
                    <a:lumOff val="15000"/>
                  </a:prstClr>
                </a:solidFill>
                <a:cs typeface="Arial" pitchFamily="34" charset="0"/>
              </a:rPr>
              <a:t>Knocking-up, down, or out native enzymes to increase flux through the desired pathway</a:t>
            </a:r>
          </a:p>
          <a:p>
            <a:pPr marL="457200" indent="-457200">
              <a:buFont typeface="Wingdings" pitchFamily="2" charset="2"/>
              <a:buChar char="§"/>
              <a:defRPr/>
            </a:pPr>
            <a:r>
              <a:rPr lang="en-US" sz="2000" dirty="0">
                <a:solidFill>
                  <a:prstClr val="black">
                    <a:lumMod val="85000"/>
                    <a:lumOff val="15000"/>
                  </a:prstClr>
                </a:solidFill>
                <a:cs typeface="Arial" pitchFamily="34" charset="0"/>
              </a:rPr>
              <a:t>Doing system-wide </a:t>
            </a:r>
            <a:r>
              <a:rPr lang="en-US" sz="2000" dirty="0" err="1">
                <a:solidFill>
                  <a:prstClr val="black">
                    <a:lumMod val="85000"/>
                    <a:lumOff val="15000"/>
                  </a:prstClr>
                </a:solidFill>
                <a:cs typeface="Arial" pitchFamily="34" charset="0"/>
              </a:rPr>
              <a:t>transposon</a:t>
            </a:r>
            <a:r>
              <a:rPr lang="en-US" sz="2000" dirty="0">
                <a:solidFill>
                  <a:prstClr val="black">
                    <a:lumMod val="85000"/>
                    <a:lumOff val="15000"/>
                  </a:prstClr>
                </a:solidFill>
                <a:cs typeface="Arial" pitchFamily="34" charset="0"/>
              </a:rPr>
              <a:t> or chemical mutagenesis and screen for improved yield</a:t>
            </a:r>
          </a:p>
          <a:p>
            <a:pPr marL="457200" indent="-457200">
              <a:buFont typeface="Wingdings" pitchFamily="2" charset="2"/>
              <a:buChar char="§"/>
              <a:defRPr/>
            </a:pPr>
            <a:endParaRPr lang="en-US" sz="2000" dirty="0">
              <a:solidFill>
                <a:prstClr val="black">
                  <a:lumMod val="85000"/>
                  <a:lumOff val="15000"/>
                </a:prstClr>
              </a:solidFill>
              <a:cs typeface="Arial" pitchFamily="34" charset="0"/>
            </a:endParaRPr>
          </a:p>
          <a:p>
            <a:pPr marL="457200" indent="-457200">
              <a:defRPr/>
            </a:pPr>
            <a:r>
              <a:rPr lang="en-US" sz="2000" i="1" dirty="0">
                <a:solidFill>
                  <a:prstClr val="black">
                    <a:lumMod val="85000"/>
                    <a:lumOff val="15000"/>
                  </a:prstClr>
                </a:solidFill>
                <a:cs typeface="Arial" pitchFamily="34" charset="0"/>
              </a:rPr>
              <a:t>and maybe get creative…</a:t>
            </a:r>
          </a:p>
          <a:p>
            <a:pPr marL="457200" indent="-457200">
              <a:buFont typeface="Wingdings" pitchFamily="2" charset="2"/>
              <a:buChar char="§"/>
              <a:defRPr/>
            </a:pPr>
            <a:r>
              <a:rPr lang="en-US" sz="2000" dirty="0">
                <a:solidFill>
                  <a:prstClr val="black">
                    <a:lumMod val="85000"/>
                    <a:lumOff val="15000"/>
                  </a:prstClr>
                </a:solidFill>
                <a:cs typeface="Arial" pitchFamily="34" charset="0"/>
              </a:rPr>
              <a:t>Re-regulate involved enzymes such as stress promoters</a:t>
            </a:r>
          </a:p>
          <a:p>
            <a:pPr marL="457200" indent="-457200">
              <a:buFont typeface="Wingdings" pitchFamily="2" charset="2"/>
              <a:buChar char="§"/>
              <a:defRPr/>
            </a:pPr>
            <a:r>
              <a:rPr lang="en-US" sz="2000" dirty="0">
                <a:solidFill>
                  <a:prstClr val="black">
                    <a:lumMod val="85000"/>
                    <a:lumOff val="15000"/>
                  </a:prstClr>
                </a:solidFill>
                <a:cs typeface="Arial" pitchFamily="34" charset="0"/>
              </a:rPr>
              <a:t>Introduce negative feedback with transcription factors or </a:t>
            </a:r>
            <a:r>
              <a:rPr lang="en-US" sz="2000" dirty="0" err="1">
                <a:solidFill>
                  <a:prstClr val="black">
                    <a:lumMod val="85000"/>
                    <a:lumOff val="15000"/>
                  </a:prstClr>
                </a:solidFill>
                <a:cs typeface="Arial" pitchFamily="34" charset="0"/>
              </a:rPr>
              <a:t>riboswitches</a:t>
            </a:r>
            <a:endParaRPr lang="en-US" sz="2000" dirty="0">
              <a:solidFill>
                <a:prstClr val="black">
                  <a:lumMod val="85000"/>
                  <a:lumOff val="15000"/>
                </a:prstClr>
              </a:solidFill>
              <a:cs typeface="Arial" pitchFamily="34" charset="0"/>
            </a:endParaRPr>
          </a:p>
          <a:p>
            <a:pPr marL="457200" indent="-457200">
              <a:buFont typeface="Wingdings" pitchFamily="2" charset="2"/>
              <a:buChar char="§"/>
              <a:defRPr/>
            </a:pPr>
            <a:r>
              <a:rPr lang="en-US" sz="2000" dirty="0">
                <a:solidFill>
                  <a:prstClr val="black">
                    <a:lumMod val="85000"/>
                    <a:lumOff val="15000"/>
                  </a:prstClr>
                </a:solidFill>
                <a:cs typeface="Arial" charset="0"/>
              </a:rPr>
              <a:t>Compartmentalize or scaffold the enzymes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Metabolic Engineering</a:t>
            </a:r>
          </a:p>
        </p:txBody>
      </p:sp>
      <p:sp>
        <p:nvSpPr>
          <p:cNvPr id="5" name="Rectangle 3"/>
          <p:cNvSpPr>
            <a:spLocks noChangeArrowheads="1"/>
          </p:cNvSpPr>
          <p:nvPr/>
        </p:nvSpPr>
        <p:spPr bwMode="auto">
          <a:xfrm>
            <a:off x="762000" y="762000"/>
            <a:ext cx="7543800" cy="2554288"/>
          </a:xfrm>
          <a:prstGeom prst="rect">
            <a:avLst/>
          </a:prstGeom>
          <a:noFill/>
          <a:ln w="9525">
            <a:noFill/>
            <a:miter lim="800000"/>
            <a:headEnd/>
            <a:tailEnd/>
          </a:ln>
        </p:spPr>
        <p:txBody>
          <a:bodyPr>
            <a:spAutoFit/>
          </a:bodyPr>
          <a:lstStyle/>
          <a:p>
            <a:pPr marL="457200" indent="-457200">
              <a:buFont typeface="Wingdings" pitchFamily="2" charset="2"/>
              <a:buChar char="§"/>
              <a:defRPr/>
            </a:pPr>
            <a:r>
              <a:rPr lang="en-US" sz="2000" dirty="0">
                <a:solidFill>
                  <a:prstClr val="black">
                    <a:lumMod val="85000"/>
                    <a:lumOff val="15000"/>
                  </a:prstClr>
                </a:solidFill>
                <a:cs typeface="Arial" pitchFamily="34" charset="0"/>
              </a:rPr>
              <a:t>Traditionally meant to try and make an organism overproduce a compound present on the primary metabolism map</a:t>
            </a:r>
          </a:p>
          <a:p>
            <a:pPr marL="457200" indent="-457200">
              <a:buFont typeface="Wingdings" pitchFamily="2" charset="2"/>
              <a:buChar char="§"/>
              <a:defRPr/>
            </a:pPr>
            <a:r>
              <a:rPr lang="en-US" sz="2000" dirty="0">
                <a:solidFill>
                  <a:prstClr val="black">
                    <a:lumMod val="85000"/>
                    <a:lumOff val="15000"/>
                  </a:prstClr>
                </a:solidFill>
                <a:cs typeface="Arial" pitchFamily="34" charset="0"/>
              </a:rPr>
              <a:t>Also involves adding enzymes to create compounds that aren’t part of primary metabolism  (secondary metabolites)</a:t>
            </a:r>
          </a:p>
          <a:p>
            <a:pPr marL="457200" indent="-457200">
              <a:buFont typeface="Wingdings" pitchFamily="2" charset="2"/>
              <a:buChar char="§"/>
              <a:defRPr/>
            </a:pPr>
            <a:r>
              <a:rPr lang="en-US" sz="2000" dirty="0">
                <a:solidFill>
                  <a:prstClr val="black">
                    <a:lumMod val="85000"/>
                    <a:lumOff val="15000"/>
                  </a:prstClr>
                </a:solidFill>
                <a:cs typeface="Arial" pitchFamily="34" charset="0"/>
              </a:rPr>
              <a:t>Even when producing secondary metabolites, production yields are often limited by </a:t>
            </a:r>
            <a:r>
              <a:rPr lang="en-US" sz="2000" dirty="0">
                <a:solidFill>
                  <a:srgbClr val="FF0000"/>
                </a:solidFill>
                <a:cs typeface="Arial" pitchFamily="34" charset="0"/>
              </a:rPr>
              <a:t>flux</a:t>
            </a:r>
            <a:r>
              <a:rPr lang="en-US" sz="2000" dirty="0">
                <a:solidFill>
                  <a:prstClr val="black">
                    <a:lumMod val="85000"/>
                    <a:lumOff val="15000"/>
                  </a:prstClr>
                </a:solidFill>
                <a:cs typeface="Arial" pitchFamily="34" charset="0"/>
              </a:rPr>
              <a:t> through primary metabolic pathways</a:t>
            </a:r>
          </a:p>
          <a:p>
            <a:pPr marL="457200" indent="-457200">
              <a:buFont typeface="Wingdings" pitchFamily="2" charset="2"/>
              <a:buChar char="§"/>
              <a:defRPr/>
            </a:pPr>
            <a:r>
              <a:rPr lang="en-US" sz="2000" dirty="0">
                <a:solidFill>
                  <a:prstClr val="black">
                    <a:lumMod val="85000"/>
                    <a:lumOff val="15000"/>
                  </a:prstClr>
                </a:solidFill>
                <a:cs typeface="Arial" pitchFamily="34" charset="0"/>
              </a:rPr>
              <a:t>So, much effort goes into increasing the production of key branching-off points for major secondary metabolite classes:</a:t>
            </a:r>
          </a:p>
        </p:txBody>
      </p:sp>
      <p:pic>
        <p:nvPicPr>
          <p:cNvPr id="13316" name="Picture 2"/>
          <p:cNvPicPr>
            <a:picLocks noChangeAspect="1" noChangeArrowheads="1"/>
          </p:cNvPicPr>
          <p:nvPr/>
        </p:nvPicPr>
        <p:blipFill>
          <a:blip r:embed="rId4" cstate="print"/>
          <a:srcRect/>
          <a:stretch>
            <a:fillRect/>
          </a:stretch>
        </p:blipFill>
        <p:spPr bwMode="auto">
          <a:xfrm>
            <a:off x="609600" y="3352800"/>
            <a:ext cx="3724275" cy="781050"/>
          </a:xfrm>
          <a:prstGeom prst="rect">
            <a:avLst/>
          </a:prstGeom>
          <a:noFill/>
          <a:ln w="9525">
            <a:noFill/>
            <a:miter lim="800000"/>
            <a:headEnd/>
            <a:tailEnd/>
          </a:ln>
        </p:spPr>
      </p:pic>
      <p:sp>
        <p:nvSpPr>
          <p:cNvPr id="13317" name="TextBox 7"/>
          <p:cNvSpPr txBox="1">
            <a:spLocks noChangeArrowheads="1"/>
          </p:cNvSpPr>
          <p:nvPr/>
        </p:nvSpPr>
        <p:spPr bwMode="auto">
          <a:xfrm>
            <a:off x="914400" y="4267200"/>
            <a:ext cx="2711450" cy="6461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Farnesyl pyrophosphate</a:t>
            </a:r>
          </a:p>
          <a:p>
            <a:pPr fontAlgn="base">
              <a:spcBef>
                <a:spcPct val="0"/>
              </a:spcBef>
              <a:spcAft>
                <a:spcPct val="0"/>
              </a:spcAft>
            </a:pPr>
            <a:r>
              <a:rPr lang="en-US">
                <a:solidFill>
                  <a:prstClr val="black"/>
                </a:solidFill>
                <a:latin typeface="Arial" pitchFamily="34" charset="0"/>
                <a:cs typeface="Arial" pitchFamily="34" charset="0"/>
              </a:rPr>
              <a:t>(Terpenoid Biosynthesis)</a:t>
            </a:r>
          </a:p>
        </p:txBody>
      </p:sp>
      <p:pic>
        <p:nvPicPr>
          <p:cNvPr id="13318" name="Picture 4"/>
          <p:cNvPicPr>
            <a:picLocks noChangeAspect="1" noChangeArrowheads="1"/>
          </p:cNvPicPr>
          <p:nvPr/>
        </p:nvPicPr>
        <p:blipFill>
          <a:blip r:embed="rId5" cstate="print"/>
          <a:srcRect/>
          <a:stretch>
            <a:fillRect/>
          </a:stretch>
        </p:blipFill>
        <p:spPr bwMode="auto">
          <a:xfrm>
            <a:off x="1449388" y="4953000"/>
            <a:ext cx="1827212" cy="1676400"/>
          </a:xfrm>
          <a:prstGeom prst="rect">
            <a:avLst/>
          </a:prstGeom>
          <a:noFill/>
          <a:ln w="9525">
            <a:noFill/>
            <a:miter lim="800000"/>
            <a:headEnd/>
            <a:tailEnd/>
          </a:ln>
        </p:spPr>
      </p:pic>
      <p:sp>
        <p:nvSpPr>
          <p:cNvPr id="13319" name="Rectangle 9"/>
          <p:cNvSpPr>
            <a:spLocks noChangeArrowheads="1"/>
          </p:cNvSpPr>
          <p:nvPr/>
        </p:nvSpPr>
        <p:spPr bwMode="auto">
          <a:xfrm>
            <a:off x="1068388" y="6248400"/>
            <a:ext cx="1325562"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Artemisinin</a:t>
            </a:r>
          </a:p>
        </p:txBody>
      </p:sp>
      <p:pic>
        <p:nvPicPr>
          <p:cNvPr id="13320" name="Picture 6"/>
          <p:cNvPicPr>
            <a:picLocks noChangeAspect="1" noChangeArrowheads="1"/>
          </p:cNvPicPr>
          <p:nvPr/>
        </p:nvPicPr>
        <p:blipFill>
          <a:blip r:embed="rId6" cstate="print"/>
          <a:srcRect/>
          <a:stretch>
            <a:fillRect/>
          </a:stretch>
        </p:blipFill>
        <p:spPr bwMode="auto">
          <a:xfrm>
            <a:off x="5791200" y="3505200"/>
            <a:ext cx="1600200" cy="552450"/>
          </a:xfrm>
          <a:prstGeom prst="rect">
            <a:avLst/>
          </a:prstGeom>
          <a:noFill/>
          <a:ln w="9525">
            <a:noFill/>
            <a:miter lim="800000"/>
            <a:headEnd/>
            <a:tailEnd/>
          </a:ln>
        </p:spPr>
      </p:pic>
      <p:sp>
        <p:nvSpPr>
          <p:cNvPr id="13321" name="TextBox 12"/>
          <p:cNvSpPr txBox="1">
            <a:spLocks noChangeArrowheads="1"/>
          </p:cNvSpPr>
          <p:nvPr/>
        </p:nvSpPr>
        <p:spPr bwMode="auto">
          <a:xfrm>
            <a:off x="5494338" y="4267200"/>
            <a:ext cx="2735262" cy="6461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Malonyl-CoA</a:t>
            </a:r>
          </a:p>
          <a:p>
            <a:pPr fontAlgn="base">
              <a:spcBef>
                <a:spcPct val="0"/>
              </a:spcBef>
              <a:spcAft>
                <a:spcPct val="0"/>
              </a:spcAft>
            </a:pPr>
            <a:r>
              <a:rPr lang="en-US">
                <a:solidFill>
                  <a:prstClr val="black"/>
                </a:solidFill>
                <a:latin typeface="Arial" pitchFamily="34" charset="0"/>
                <a:cs typeface="Arial" pitchFamily="34" charset="0"/>
              </a:rPr>
              <a:t>(Polyketide Biosynthesis)</a:t>
            </a:r>
          </a:p>
        </p:txBody>
      </p:sp>
      <p:pic>
        <p:nvPicPr>
          <p:cNvPr id="13322" name="Picture 7"/>
          <p:cNvPicPr>
            <a:picLocks noChangeAspect="1" noChangeArrowheads="1"/>
          </p:cNvPicPr>
          <p:nvPr/>
        </p:nvPicPr>
        <p:blipFill>
          <a:blip r:embed="rId7" cstate="print"/>
          <a:srcRect/>
          <a:stretch>
            <a:fillRect/>
          </a:stretch>
        </p:blipFill>
        <p:spPr bwMode="auto">
          <a:xfrm>
            <a:off x="5562600" y="5029200"/>
            <a:ext cx="2298700" cy="1320800"/>
          </a:xfrm>
          <a:prstGeom prst="rect">
            <a:avLst/>
          </a:prstGeom>
          <a:noFill/>
          <a:ln w="9525">
            <a:noFill/>
            <a:miter lim="800000"/>
            <a:headEnd/>
            <a:tailEnd/>
          </a:ln>
        </p:spPr>
      </p:pic>
      <p:sp>
        <p:nvSpPr>
          <p:cNvPr id="13323" name="Rectangle 14"/>
          <p:cNvSpPr>
            <a:spLocks noChangeArrowheads="1"/>
          </p:cNvSpPr>
          <p:nvPr/>
        </p:nvSpPr>
        <p:spPr bwMode="auto">
          <a:xfrm>
            <a:off x="5562600" y="6248400"/>
            <a:ext cx="1403350"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Tetracycline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1" grpId="0"/>
      <p:bldP spid="133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Secondary Metabolites</a:t>
            </a:r>
          </a:p>
        </p:txBody>
      </p:sp>
      <p:sp>
        <p:nvSpPr>
          <p:cNvPr id="20483" name="TextBox 3"/>
          <p:cNvSpPr txBox="1">
            <a:spLocks noChangeArrowheads="1"/>
          </p:cNvSpPr>
          <p:nvPr/>
        </p:nvSpPr>
        <p:spPr bwMode="auto">
          <a:xfrm>
            <a:off x="685800" y="1295400"/>
            <a:ext cx="8001000" cy="3324225"/>
          </a:xfrm>
          <a:prstGeom prst="rect">
            <a:avLst/>
          </a:prstGeom>
          <a:noFill/>
          <a:ln w="9525">
            <a:noFill/>
            <a:miter lim="800000"/>
            <a:headEnd/>
            <a:tailEnd/>
          </a:ln>
        </p:spPr>
        <p:txBody>
          <a:bodyPr>
            <a:spAutoFit/>
          </a:bodyPr>
          <a:lstStyle/>
          <a:p>
            <a:pPr fontAlgn="base">
              <a:spcBef>
                <a:spcPct val="0"/>
              </a:spcBef>
              <a:spcAft>
                <a:spcPct val="0"/>
              </a:spcAft>
            </a:pPr>
            <a:r>
              <a:rPr lang="en-US" sz="2400" b="1">
                <a:solidFill>
                  <a:srgbClr val="000000"/>
                </a:solidFill>
                <a:latin typeface="Arial" pitchFamily="34" charset="0"/>
                <a:cs typeface="Arial" pitchFamily="34" charset="0"/>
              </a:rPr>
              <a:t>Small Molecules</a:t>
            </a:r>
            <a:endParaRPr lang="en-US">
              <a:solidFill>
                <a:prstClr val="black"/>
              </a:solidFill>
              <a:latin typeface="Arial" pitchFamily="34" charset="0"/>
              <a:cs typeface="Arial" pitchFamily="34" charset="0"/>
            </a:endParaRPr>
          </a:p>
          <a:p>
            <a:pPr fontAlgn="base">
              <a:spcBef>
                <a:spcPct val="0"/>
              </a:spcBef>
              <a:spcAft>
                <a:spcPct val="0"/>
              </a:spcAft>
            </a:pPr>
            <a:r>
              <a:rPr lang="en-US" b="1">
                <a:solidFill>
                  <a:srgbClr val="FF0000"/>
                </a:solidFill>
                <a:latin typeface="Arial" pitchFamily="34" charset="0"/>
                <a:cs typeface="Arial" pitchFamily="34" charset="0"/>
              </a:rPr>
              <a:t>Alkaloids</a:t>
            </a:r>
          </a:p>
          <a:p>
            <a:pPr fontAlgn="base">
              <a:spcBef>
                <a:spcPct val="0"/>
              </a:spcBef>
              <a:spcAft>
                <a:spcPct val="0"/>
              </a:spcAft>
            </a:pPr>
            <a:r>
              <a:rPr lang="en-US">
                <a:solidFill>
                  <a:prstClr val="black"/>
                </a:solidFill>
                <a:latin typeface="Arial" pitchFamily="34" charset="0"/>
                <a:cs typeface="Arial" pitchFamily="34" charset="0"/>
              </a:rPr>
              <a:t>Terpenoids</a:t>
            </a:r>
          </a:p>
          <a:p>
            <a:pPr fontAlgn="base">
              <a:spcBef>
                <a:spcPct val="0"/>
              </a:spcBef>
              <a:spcAft>
                <a:spcPct val="0"/>
              </a:spcAft>
            </a:pPr>
            <a:r>
              <a:rPr lang="en-US">
                <a:solidFill>
                  <a:prstClr val="black"/>
                </a:solidFill>
                <a:latin typeface="Arial" pitchFamily="34" charset="0"/>
                <a:cs typeface="Arial" pitchFamily="34" charset="0"/>
              </a:rPr>
              <a:t>Glycosides</a:t>
            </a:r>
          </a:p>
          <a:p>
            <a:pPr fontAlgn="base">
              <a:spcBef>
                <a:spcPct val="0"/>
              </a:spcBef>
              <a:spcAft>
                <a:spcPct val="0"/>
              </a:spcAft>
            </a:pPr>
            <a:endParaRPr lang="en-US">
              <a:solidFill>
                <a:prstClr val="black"/>
              </a:solidFill>
              <a:latin typeface="Arial" pitchFamily="34" charset="0"/>
              <a:cs typeface="Arial" pitchFamily="34" charset="0"/>
            </a:endParaRPr>
          </a:p>
          <a:p>
            <a:pPr fontAlgn="base">
              <a:spcBef>
                <a:spcPct val="0"/>
              </a:spcBef>
              <a:spcAft>
                <a:spcPct val="0"/>
              </a:spcAft>
            </a:pPr>
            <a:r>
              <a:rPr lang="en-US" sz="2400" b="1">
                <a:solidFill>
                  <a:prstClr val="black"/>
                </a:solidFill>
                <a:latin typeface="Arial" pitchFamily="34" charset="0"/>
                <a:cs typeface="Arial" pitchFamily="34" charset="0"/>
              </a:rPr>
              <a:t>Polymers </a:t>
            </a:r>
          </a:p>
          <a:p>
            <a:pPr fontAlgn="base">
              <a:spcBef>
                <a:spcPct val="0"/>
              </a:spcBef>
              <a:spcAft>
                <a:spcPct val="0"/>
              </a:spcAft>
            </a:pPr>
            <a:r>
              <a:rPr lang="en-US" i="1">
                <a:solidFill>
                  <a:prstClr val="black"/>
                </a:solidFill>
                <a:latin typeface="Arial" pitchFamily="34" charset="0"/>
                <a:cs typeface="Arial" pitchFamily="34" charset="0"/>
              </a:rPr>
              <a:t>(to be covered in Biosynthesis part 2)</a:t>
            </a:r>
          </a:p>
          <a:p>
            <a:pPr fontAlgn="base">
              <a:spcBef>
                <a:spcPct val="0"/>
              </a:spcBef>
              <a:spcAft>
                <a:spcPct val="0"/>
              </a:spcAft>
            </a:pPr>
            <a:r>
              <a:rPr lang="en-US">
                <a:solidFill>
                  <a:prstClr val="black"/>
                </a:solidFill>
                <a:latin typeface="Arial" pitchFamily="34" charset="0"/>
                <a:cs typeface="Arial" pitchFamily="34" charset="0"/>
              </a:rPr>
              <a:t>Polyketides</a:t>
            </a:r>
          </a:p>
          <a:p>
            <a:pPr fontAlgn="base">
              <a:spcBef>
                <a:spcPct val="0"/>
              </a:spcBef>
              <a:spcAft>
                <a:spcPct val="0"/>
              </a:spcAft>
            </a:pPr>
            <a:r>
              <a:rPr lang="en-US">
                <a:solidFill>
                  <a:prstClr val="black"/>
                </a:solidFill>
                <a:latin typeface="Arial" pitchFamily="34" charset="0"/>
                <a:cs typeface="Arial" pitchFamily="34" charset="0"/>
              </a:rPr>
              <a:t>Fatty acids</a:t>
            </a:r>
          </a:p>
          <a:p>
            <a:pPr fontAlgn="base">
              <a:spcBef>
                <a:spcPct val="0"/>
              </a:spcBef>
              <a:spcAft>
                <a:spcPct val="0"/>
              </a:spcAft>
            </a:pPr>
            <a:r>
              <a:rPr lang="en-US">
                <a:solidFill>
                  <a:prstClr val="black"/>
                </a:solidFill>
                <a:latin typeface="Arial" pitchFamily="34" charset="0"/>
                <a:cs typeface="Arial" pitchFamily="34" charset="0"/>
              </a:rPr>
              <a:t>Nonribosomal peptides</a:t>
            </a:r>
          </a:p>
          <a:p>
            <a:pPr fontAlgn="base">
              <a:spcBef>
                <a:spcPct val="0"/>
              </a:spcBef>
              <a:spcAft>
                <a:spcPct val="0"/>
              </a:spcAft>
            </a:pPr>
            <a:r>
              <a:rPr lang="en-US">
                <a:solidFill>
                  <a:prstClr val="black"/>
                </a:solidFill>
                <a:latin typeface="Arial" pitchFamily="34" charset="0"/>
                <a:cs typeface="Arial" pitchFamily="34" charset="0"/>
              </a:rPr>
              <a:t>Modified Ribosomal peptides</a:t>
            </a:r>
          </a:p>
        </p:txBody>
      </p:sp>
      <p:pic>
        <p:nvPicPr>
          <p:cNvPr id="20484" name="Picture 2"/>
          <p:cNvPicPr>
            <a:picLocks noChangeAspect="1" noChangeArrowheads="1"/>
          </p:cNvPicPr>
          <p:nvPr/>
        </p:nvPicPr>
        <p:blipFill>
          <a:blip r:embed="rId4" cstate="print"/>
          <a:srcRect/>
          <a:stretch>
            <a:fillRect/>
          </a:stretch>
        </p:blipFill>
        <p:spPr bwMode="auto">
          <a:xfrm>
            <a:off x="5486400" y="2057400"/>
            <a:ext cx="2971800" cy="3632200"/>
          </a:xfrm>
          <a:prstGeom prst="rect">
            <a:avLst/>
          </a:prstGeom>
          <a:noFill/>
          <a:ln w="9525">
            <a:noFill/>
            <a:miter lim="800000"/>
            <a:headEnd/>
            <a:tailEnd/>
          </a:ln>
        </p:spPr>
      </p:pic>
      <p:sp>
        <p:nvSpPr>
          <p:cNvPr id="20485" name="Rectangle 6"/>
          <p:cNvSpPr>
            <a:spLocks noChangeArrowheads="1"/>
          </p:cNvSpPr>
          <p:nvPr/>
        </p:nvSpPr>
        <p:spPr bwMode="auto">
          <a:xfrm>
            <a:off x="6096000" y="5791200"/>
            <a:ext cx="1535113"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Lysergic Acid</a:t>
            </a:r>
          </a:p>
        </p:txBody>
      </p:sp>
      <p:sp>
        <p:nvSpPr>
          <p:cNvPr id="10" name="Freeform 9"/>
          <p:cNvSpPr/>
          <p:nvPr/>
        </p:nvSpPr>
        <p:spPr>
          <a:xfrm>
            <a:off x="5334000" y="3524250"/>
            <a:ext cx="2876550" cy="2209800"/>
          </a:xfrm>
          <a:custGeom>
            <a:avLst/>
            <a:gdLst>
              <a:gd name="connsiteX0" fmla="*/ 1524000 w 2876550"/>
              <a:gd name="connsiteY0" fmla="*/ 819150 h 2209800"/>
              <a:gd name="connsiteX1" fmla="*/ 1066800 w 2876550"/>
              <a:gd name="connsiteY1" fmla="*/ 190500 h 2209800"/>
              <a:gd name="connsiteX2" fmla="*/ 381000 w 2876550"/>
              <a:gd name="connsiteY2" fmla="*/ 95250 h 2209800"/>
              <a:gd name="connsiteX3" fmla="*/ 0 w 2876550"/>
              <a:gd name="connsiteY3" fmla="*/ 609600 h 2209800"/>
              <a:gd name="connsiteX4" fmla="*/ 95250 w 2876550"/>
              <a:gd name="connsiteY4" fmla="*/ 1219200 h 2209800"/>
              <a:gd name="connsiteX5" fmla="*/ 228600 w 2876550"/>
              <a:gd name="connsiteY5" fmla="*/ 1866900 h 2209800"/>
              <a:gd name="connsiteX6" fmla="*/ 609600 w 2876550"/>
              <a:gd name="connsiteY6" fmla="*/ 2209800 h 2209800"/>
              <a:gd name="connsiteX7" fmla="*/ 1466850 w 2876550"/>
              <a:gd name="connsiteY7" fmla="*/ 2114550 h 2209800"/>
              <a:gd name="connsiteX8" fmla="*/ 1847850 w 2876550"/>
              <a:gd name="connsiteY8" fmla="*/ 1790700 h 2209800"/>
              <a:gd name="connsiteX9" fmla="*/ 1943100 w 2876550"/>
              <a:gd name="connsiteY9" fmla="*/ 1447800 h 2209800"/>
              <a:gd name="connsiteX10" fmla="*/ 2324100 w 2876550"/>
              <a:gd name="connsiteY10" fmla="*/ 1200150 h 2209800"/>
              <a:gd name="connsiteX11" fmla="*/ 2305050 w 2876550"/>
              <a:gd name="connsiteY11" fmla="*/ 838200 h 2209800"/>
              <a:gd name="connsiteX12" fmla="*/ 2419350 w 2876550"/>
              <a:gd name="connsiteY12" fmla="*/ 666750 h 2209800"/>
              <a:gd name="connsiteX13" fmla="*/ 2876550 w 2876550"/>
              <a:gd name="connsiteY13" fmla="*/ 400050 h 2209800"/>
              <a:gd name="connsiteX14" fmla="*/ 2800350 w 2876550"/>
              <a:gd name="connsiteY14" fmla="*/ 95250 h 2209800"/>
              <a:gd name="connsiteX15" fmla="*/ 2362200 w 2876550"/>
              <a:gd name="connsiteY15" fmla="*/ 0 h 2209800"/>
              <a:gd name="connsiteX16" fmla="*/ 2114550 w 2876550"/>
              <a:gd name="connsiteY16" fmla="*/ 266700 h 2209800"/>
              <a:gd name="connsiteX17" fmla="*/ 1828800 w 2876550"/>
              <a:gd name="connsiteY17" fmla="*/ 571500 h 2209800"/>
              <a:gd name="connsiteX18" fmla="*/ 1524000 w 2876550"/>
              <a:gd name="connsiteY18" fmla="*/ 81915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76550" h="2209800">
                <a:moveTo>
                  <a:pt x="1524000" y="819150"/>
                </a:moveTo>
                <a:lnTo>
                  <a:pt x="1066800" y="190500"/>
                </a:lnTo>
                <a:lnTo>
                  <a:pt x="381000" y="95250"/>
                </a:lnTo>
                <a:lnTo>
                  <a:pt x="0" y="609600"/>
                </a:lnTo>
                <a:lnTo>
                  <a:pt x="95250" y="1219200"/>
                </a:lnTo>
                <a:lnTo>
                  <a:pt x="228600" y="1866900"/>
                </a:lnTo>
                <a:lnTo>
                  <a:pt x="609600" y="2209800"/>
                </a:lnTo>
                <a:lnTo>
                  <a:pt x="1466850" y="2114550"/>
                </a:lnTo>
                <a:lnTo>
                  <a:pt x="1847850" y="1790700"/>
                </a:lnTo>
                <a:lnTo>
                  <a:pt x="1943100" y="1447800"/>
                </a:lnTo>
                <a:lnTo>
                  <a:pt x="2324100" y="1200150"/>
                </a:lnTo>
                <a:lnTo>
                  <a:pt x="2305050" y="838200"/>
                </a:lnTo>
                <a:lnTo>
                  <a:pt x="2419350" y="666750"/>
                </a:lnTo>
                <a:lnTo>
                  <a:pt x="2876550" y="400050"/>
                </a:lnTo>
                <a:lnTo>
                  <a:pt x="2800350" y="95250"/>
                </a:lnTo>
                <a:lnTo>
                  <a:pt x="2362200" y="0"/>
                </a:lnTo>
                <a:lnTo>
                  <a:pt x="2114550" y="266700"/>
                </a:lnTo>
                <a:lnTo>
                  <a:pt x="1828800" y="571500"/>
                </a:lnTo>
                <a:lnTo>
                  <a:pt x="1524000" y="819150"/>
                </a:ln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p:cNvPicPr>
            <a:picLocks noChangeAspect="1" noChangeArrowheads="1"/>
          </p:cNvPicPr>
          <p:nvPr/>
        </p:nvPicPr>
        <p:blipFill>
          <a:blip r:embed="rId4" cstate="print"/>
          <a:srcRect/>
          <a:stretch>
            <a:fillRect/>
          </a:stretch>
        </p:blipFill>
        <p:spPr bwMode="auto">
          <a:xfrm>
            <a:off x="5943600" y="4876800"/>
            <a:ext cx="1600200" cy="1920875"/>
          </a:xfrm>
          <a:prstGeom prst="rect">
            <a:avLst/>
          </a:prstGeom>
          <a:noFill/>
          <a:ln w="9525">
            <a:noFill/>
            <a:miter lim="800000"/>
            <a:headEnd/>
            <a:tailEnd/>
          </a:ln>
        </p:spPr>
      </p:pic>
      <p:sp>
        <p:nvSpPr>
          <p:cNvPr id="2150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Secondary Metabolites</a:t>
            </a:r>
          </a:p>
        </p:txBody>
      </p:sp>
      <p:sp>
        <p:nvSpPr>
          <p:cNvPr id="21508" name="TextBox 3"/>
          <p:cNvSpPr txBox="1">
            <a:spLocks noChangeArrowheads="1"/>
          </p:cNvSpPr>
          <p:nvPr/>
        </p:nvSpPr>
        <p:spPr bwMode="auto">
          <a:xfrm>
            <a:off x="685800" y="1295400"/>
            <a:ext cx="8001000" cy="3324225"/>
          </a:xfrm>
          <a:prstGeom prst="rect">
            <a:avLst/>
          </a:prstGeom>
          <a:noFill/>
          <a:ln w="9525">
            <a:noFill/>
            <a:miter lim="800000"/>
            <a:headEnd/>
            <a:tailEnd/>
          </a:ln>
        </p:spPr>
        <p:txBody>
          <a:bodyPr>
            <a:spAutoFit/>
          </a:bodyPr>
          <a:lstStyle/>
          <a:p>
            <a:pPr fontAlgn="base">
              <a:spcBef>
                <a:spcPct val="0"/>
              </a:spcBef>
              <a:spcAft>
                <a:spcPct val="0"/>
              </a:spcAft>
            </a:pPr>
            <a:r>
              <a:rPr lang="en-US" sz="2400" b="1">
                <a:solidFill>
                  <a:srgbClr val="000000"/>
                </a:solidFill>
                <a:latin typeface="Arial" pitchFamily="34" charset="0"/>
                <a:cs typeface="Arial" pitchFamily="34" charset="0"/>
              </a:rPr>
              <a:t>Small Molecules</a:t>
            </a:r>
            <a:endParaRPr lang="en-US">
              <a:solidFill>
                <a:prstClr val="black"/>
              </a:solidFill>
              <a:latin typeface="Arial" pitchFamily="34" charset="0"/>
              <a:cs typeface="Arial" pitchFamily="34" charset="0"/>
            </a:endParaRPr>
          </a:p>
          <a:p>
            <a:pPr fontAlgn="base">
              <a:spcBef>
                <a:spcPct val="0"/>
              </a:spcBef>
              <a:spcAft>
                <a:spcPct val="0"/>
              </a:spcAft>
            </a:pPr>
            <a:r>
              <a:rPr lang="en-US">
                <a:solidFill>
                  <a:prstClr val="black"/>
                </a:solidFill>
                <a:latin typeface="Arial" pitchFamily="34" charset="0"/>
                <a:cs typeface="Arial" pitchFamily="34" charset="0"/>
              </a:rPr>
              <a:t>Alkaloids</a:t>
            </a:r>
          </a:p>
          <a:p>
            <a:pPr fontAlgn="base">
              <a:spcBef>
                <a:spcPct val="0"/>
              </a:spcBef>
              <a:spcAft>
                <a:spcPct val="0"/>
              </a:spcAft>
            </a:pPr>
            <a:r>
              <a:rPr lang="en-US" b="1">
                <a:solidFill>
                  <a:srgbClr val="FF0000"/>
                </a:solidFill>
                <a:latin typeface="Arial" pitchFamily="34" charset="0"/>
                <a:cs typeface="Arial" pitchFamily="34" charset="0"/>
              </a:rPr>
              <a:t>Terpenoids (Isoprenoids)</a:t>
            </a:r>
          </a:p>
          <a:p>
            <a:pPr fontAlgn="base">
              <a:spcBef>
                <a:spcPct val="0"/>
              </a:spcBef>
              <a:spcAft>
                <a:spcPct val="0"/>
              </a:spcAft>
            </a:pPr>
            <a:r>
              <a:rPr lang="en-US">
                <a:solidFill>
                  <a:prstClr val="black"/>
                </a:solidFill>
                <a:latin typeface="Arial" pitchFamily="34" charset="0"/>
                <a:cs typeface="Arial" pitchFamily="34" charset="0"/>
              </a:rPr>
              <a:t>Glycosides</a:t>
            </a:r>
          </a:p>
          <a:p>
            <a:pPr fontAlgn="base">
              <a:spcBef>
                <a:spcPct val="0"/>
              </a:spcBef>
              <a:spcAft>
                <a:spcPct val="0"/>
              </a:spcAft>
            </a:pPr>
            <a:endParaRPr lang="en-US">
              <a:solidFill>
                <a:prstClr val="black"/>
              </a:solidFill>
              <a:latin typeface="Arial" pitchFamily="34" charset="0"/>
              <a:cs typeface="Arial" pitchFamily="34" charset="0"/>
            </a:endParaRPr>
          </a:p>
          <a:p>
            <a:pPr fontAlgn="base">
              <a:spcBef>
                <a:spcPct val="0"/>
              </a:spcBef>
              <a:spcAft>
                <a:spcPct val="0"/>
              </a:spcAft>
            </a:pPr>
            <a:r>
              <a:rPr lang="en-US" sz="2400" b="1">
                <a:solidFill>
                  <a:prstClr val="black"/>
                </a:solidFill>
                <a:latin typeface="Arial" pitchFamily="34" charset="0"/>
                <a:cs typeface="Arial" pitchFamily="34" charset="0"/>
              </a:rPr>
              <a:t>Polymers </a:t>
            </a:r>
          </a:p>
          <a:p>
            <a:pPr fontAlgn="base">
              <a:spcBef>
                <a:spcPct val="0"/>
              </a:spcBef>
              <a:spcAft>
                <a:spcPct val="0"/>
              </a:spcAft>
            </a:pPr>
            <a:r>
              <a:rPr lang="en-US" i="1">
                <a:solidFill>
                  <a:prstClr val="black"/>
                </a:solidFill>
                <a:latin typeface="Arial" pitchFamily="34" charset="0"/>
                <a:cs typeface="Arial" pitchFamily="34" charset="0"/>
              </a:rPr>
              <a:t>(to be covered in Biosynthesis part 2)</a:t>
            </a:r>
          </a:p>
          <a:p>
            <a:pPr fontAlgn="base">
              <a:spcBef>
                <a:spcPct val="0"/>
              </a:spcBef>
              <a:spcAft>
                <a:spcPct val="0"/>
              </a:spcAft>
            </a:pPr>
            <a:r>
              <a:rPr lang="en-US">
                <a:solidFill>
                  <a:prstClr val="black"/>
                </a:solidFill>
                <a:latin typeface="Arial" pitchFamily="34" charset="0"/>
                <a:cs typeface="Arial" pitchFamily="34" charset="0"/>
              </a:rPr>
              <a:t>Polyketides</a:t>
            </a:r>
          </a:p>
          <a:p>
            <a:pPr fontAlgn="base">
              <a:spcBef>
                <a:spcPct val="0"/>
              </a:spcBef>
              <a:spcAft>
                <a:spcPct val="0"/>
              </a:spcAft>
            </a:pPr>
            <a:r>
              <a:rPr lang="en-US">
                <a:solidFill>
                  <a:prstClr val="black"/>
                </a:solidFill>
                <a:latin typeface="Arial" pitchFamily="34" charset="0"/>
                <a:cs typeface="Arial" pitchFamily="34" charset="0"/>
              </a:rPr>
              <a:t>Fatty acids</a:t>
            </a:r>
          </a:p>
          <a:p>
            <a:pPr fontAlgn="base">
              <a:spcBef>
                <a:spcPct val="0"/>
              </a:spcBef>
              <a:spcAft>
                <a:spcPct val="0"/>
              </a:spcAft>
            </a:pPr>
            <a:r>
              <a:rPr lang="en-US">
                <a:solidFill>
                  <a:prstClr val="black"/>
                </a:solidFill>
                <a:latin typeface="Arial" pitchFamily="34" charset="0"/>
                <a:cs typeface="Arial" pitchFamily="34" charset="0"/>
              </a:rPr>
              <a:t>Nonribosomal peptides</a:t>
            </a:r>
          </a:p>
          <a:p>
            <a:pPr fontAlgn="base">
              <a:spcBef>
                <a:spcPct val="0"/>
              </a:spcBef>
              <a:spcAft>
                <a:spcPct val="0"/>
              </a:spcAft>
            </a:pPr>
            <a:r>
              <a:rPr lang="en-US">
                <a:solidFill>
                  <a:prstClr val="black"/>
                </a:solidFill>
                <a:latin typeface="Arial" pitchFamily="34" charset="0"/>
                <a:cs typeface="Arial" pitchFamily="34" charset="0"/>
              </a:rPr>
              <a:t>Modified Ribosomal peptides</a:t>
            </a:r>
          </a:p>
        </p:txBody>
      </p:sp>
      <p:pic>
        <p:nvPicPr>
          <p:cNvPr id="21509" name="Picture 2"/>
          <p:cNvPicPr>
            <a:picLocks noChangeAspect="1" noChangeArrowheads="1"/>
          </p:cNvPicPr>
          <p:nvPr/>
        </p:nvPicPr>
        <p:blipFill>
          <a:blip r:embed="rId5" cstate="print"/>
          <a:srcRect/>
          <a:stretch>
            <a:fillRect/>
          </a:stretch>
        </p:blipFill>
        <p:spPr bwMode="auto">
          <a:xfrm>
            <a:off x="6096000" y="0"/>
            <a:ext cx="1517650" cy="1849438"/>
          </a:xfrm>
          <a:prstGeom prst="rect">
            <a:avLst/>
          </a:prstGeom>
          <a:noFill/>
          <a:ln w="9525">
            <a:noFill/>
            <a:miter lim="800000"/>
            <a:headEnd/>
            <a:tailEnd/>
          </a:ln>
        </p:spPr>
      </p:pic>
      <p:pic>
        <p:nvPicPr>
          <p:cNvPr id="21510" name="Picture 4"/>
          <p:cNvPicPr>
            <a:picLocks noChangeAspect="1" noChangeArrowheads="1"/>
          </p:cNvPicPr>
          <p:nvPr/>
        </p:nvPicPr>
        <p:blipFill>
          <a:blip r:embed="rId6" cstate="print"/>
          <a:srcRect/>
          <a:stretch>
            <a:fillRect/>
          </a:stretch>
        </p:blipFill>
        <p:spPr bwMode="auto">
          <a:xfrm>
            <a:off x="6096000" y="2738438"/>
            <a:ext cx="1411288" cy="1528762"/>
          </a:xfrm>
          <a:prstGeom prst="rect">
            <a:avLst/>
          </a:prstGeom>
          <a:noFill/>
          <a:ln w="9525">
            <a:noFill/>
            <a:miter lim="800000"/>
            <a:headEnd/>
            <a:tailEnd/>
          </a:ln>
        </p:spPr>
      </p:pic>
      <p:cxnSp>
        <p:nvCxnSpPr>
          <p:cNvPr id="14" name="Straight Arrow Connector 13"/>
          <p:cNvCxnSpPr/>
          <p:nvPr/>
        </p:nvCxnSpPr>
        <p:spPr>
          <a:xfrm rot="5400000">
            <a:off x="6363494" y="2247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53200" y="2057400"/>
            <a:ext cx="1004888" cy="369888"/>
          </a:xfrm>
          <a:prstGeom prst="rect">
            <a:avLst/>
          </a:prstGeom>
        </p:spPr>
        <p:txBody>
          <a:bodyPr wrap="none">
            <a:spAutoFit/>
          </a:bodyPr>
          <a:lstStyle/>
          <a:p>
            <a:pPr fontAlgn="base">
              <a:spcBef>
                <a:spcPct val="0"/>
              </a:spcBef>
              <a:spcAft>
                <a:spcPct val="0"/>
              </a:spcAft>
              <a:defRPr/>
            </a:pPr>
            <a:r>
              <a:rPr lang="en-US" dirty="0" err="1">
                <a:solidFill>
                  <a:srgbClr val="4F81BD">
                    <a:lumMod val="75000"/>
                  </a:srgbClr>
                </a:solidFill>
                <a:latin typeface="Arial" charset="0"/>
                <a:cs typeface="Arial" charset="0"/>
              </a:rPr>
              <a:t>Cyclase</a:t>
            </a:r>
            <a:endParaRPr lang="en-US" dirty="0">
              <a:solidFill>
                <a:srgbClr val="4F81BD">
                  <a:lumMod val="75000"/>
                </a:srgbClr>
              </a:solidFill>
              <a:latin typeface="Arial" charset="0"/>
              <a:cs typeface="Arial" charset="0"/>
            </a:endParaRPr>
          </a:p>
        </p:txBody>
      </p:sp>
      <p:cxnSp>
        <p:nvCxnSpPr>
          <p:cNvPr id="16" name="Straight Arrow Connector 15"/>
          <p:cNvCxnSpPr/>
          <p:nvPr/>
        </p:nvCxnSpPr>
        <p:spPr>
          <a:xfrm rot="5400000">
            <a:off x="6058694" y="4609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248400" y="4419600"/>
            <a:ext cx="2171700" cy="369888"/>
          </a:xfrm>
          <a:prstGeom prst="rect">
            <a:avLst/>
          </a:prstGeom>
        </p:spPr>
        <p:txBody>
          <a:bodyPr wrap="none">
            <a:spAutoFit/>
          </a:bodyPr>
          <a:lstStyle/>
          <a:p>
            <a:pPr fontAlgn="base">
              <a:spcBef>
                <a:spcPct val="0"/>
              </a:spcBef>
              <a:spcAft>
                <a:spcPct val="0"/>
              </a:spcAft>
              <a:defRPr/>
            </a:pPr>
            <a:r>
              <a:rPr lang="en-US" dirty="0">
                <a:solidFill>
                  <a:srgbClr val="4F81BD">
                    <a:lumMod val="75000"/>
                  </a:srgbClr>
                </a:solidFill>
                <a:latin typeface="Arial" charset="0"/>
                <a:cs typeface="Arial" charset="0"/>
              </a:rPr>
              <a:t>Individual Enzymes</a:t>
            </a:r>
          </a:p>
        </p:txBody>
      </p:sp>
      <p:sp>
        <p:nvSpPr>
          <p:cNvPr id="2" name="Oval 1"/>
          <p:cNvSpPr/>
          <p:nvPr/>
        </p:nvSpPr>
        <p:spPr>
          <a:xfrm>
            <a:off x="6096000" y="457200"/>
            <a:ext cx="758825" cy="838200"/>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75425" y="-26988"/>
            <a:ext cx="931863" cy="681038"/>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854825" y="602585"/>
            <a:ext cx="885933" cy="107381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Secondary Metabolites</a:t>
            </a:r>
          </a:p>
        </p:txBody>
      </p:sp>
      <p:sp>
        <p:nvSpPr>
          <p:cNvPr id="21508" name="TextBox 3"/>
          <p:cNvSpPr txBox="1">
            <a:spLocks noChangeArrowheads="1"/>
          </p:cNvSpPr>
          <p:nvPr/>
        </p:nvSpPr>
        <p:spPr bwMode="auto">
          <a:xfrm>
            <a:off x="685800" y="1295400"/>
            <a:ext cx="8001000" cy="1292662"/>
          </a:xfrm>
          <a:prstGeom prst="rect">
            <a:avLst/>
          </a:prstGeom>
          <a:noFill/>
          <a:ln w="9525">
            <a:noFill/>
            <a:miter lim="800000"/>
            <a:headEnd/>
            <a:tailEnd/>
          </a:ln>
        </p:spPr>
        <p:txBody>
          <a:bodyPr>
            <a:spAutoFit/>
          </a:bodyPr>
          <a:lstStyle/>
          <a:p>
            <a:pPr fontAlgn="base">
              <a:spcBef>
                <a:spcPct val="0"/>
              </a:spcBef>
              <a:spcAft>
                <a:spcPct val="0"/>
              </a:spcAft>
            </a:pPr>
            <a:r>
              <a:rPr lang="en-US" sz="2400" b="1" dirty="0">
                <a:solidFill>
                  <a:srgbClr val="000000"/>
                </a:solidFill>
                <a:latin typeface="Arial" pitchFamily="34" charset="0"/>
                <a:cs typeface="Arial" pitchFamily="34" charset="0"/>
              </a:rPr>
              <a:t>Small Molecules</a:t>
            </a:r>
            <a:endParaRPr lang="en-US" dirty="0">
              <a:solidFill>
                <a:prstClr val="black"/>
              </a:solidFill>
              <a:latin typeface="Arial" pitchFamily="34" charset="0"/>
              <a:cs typeface="Arial" pitchFamily="34" charset="0"/>
            </a:endParaRPr>
          </a:p>
          <a:p>
            <a:pPr fontAlgn="base">
              <a:spcBef>
                <a:spcPct val="0"/>
              </a:spcBef>
              <a:spcAft>
                <a:spcPct val="0"/>
              </a:spcAft>
            </a:pPr>
            <a:r>
              <a:rPr lang="en-US" dirty="0">
                <a:solidFill>
                  <a:prstClr val="black"/>
                </a:solidFill>
                <a:latin typeface="Arial" pitchFamily="34" charset="0"/>
                <a:cs typeface="Arial" pitchFamily="34" charset="0"/>
              </a:rPr>
              <a:t>Alkaloids</a:t>
            </a:r>
          </a:p>
          <a:p>
            <a:pPr fontAlgn="base">
              <a:spcBef>
                <a:spcPct val="0"/>
              </a:spcBef>
              <a:spcAft>
                <a:spcPct val="0"/>
              </a:spcAft>
            </a:pPr>
            <a:r>
              <a:rPr lang="en-US" b="1" dirty="0" err="1">
                <a:solidFill>
                  <a:srgbClr val="FF0000"/>
                </a:solidFill>
                <a:latin typeface="Arial" pitchFamily="34" charset="0"/>
                <a:cs typeface="Arial" pitchFamily="34" charset="0"/>
              </a:rPr>
              <a:t>Terpenoids</a:t>
            </a:r>
            <a:r>
              <a:rPr lang="en-US" b="1" dirty="0">
                <a:solidFill>
                  <a:srgbClr val="FF0000"/>
                </a:solidFill>
                <a:latin typeface="Arial" pitchFamily="34" charset="0"/>
                <a:cs typeface="Arial" pitchFamily="34" charset="0"/>
              </a:rPr>
              <a:t> (</a:t>
            </a:r>
            <a:r>
              <a:rPr lang="en-US" b="1" dirty="0" err="1">
                <a:solidFill>
                  <a:srgbClr val="FF0000"/>
                </a:solidFill>
                <a:latin typeface="Arial" pitchFamily="34" charset="0"/>
                <a:cs typeface="Arial" pitchFamily="34" charset="0"/>
              </a:rPr>
              <a:t>Isoprenoids</a:t>
            </a:r>
            <a:r>
              <a:rPr lang="en-US" b="1" dirty="0">
                <a:solidFill>
                  <a:srgbClr val="FF0000"/>
                </a:solidFill>
                <a:latin typeface="Arial" pitchFamily="34" charset="0"/>
                <a:cs typeface="Arial" pitchFamily="34" charset="0"/>
              </a:rPr>
              <a:t>)</a:t>
            </a:r>
          </a:p>
          <a:p>
            <a:pPr fontAlgn="base">
              <a:spcBef>
                <a:spcPct val="0"/>
              </a:spcBef>
              <a:spcAft>
                <a:spcPct val="0"/>
              </a:spcAft>
            </a:pPr>
            <a:r>
              <a:rPr lang="en-US" dirty="0" smtClean="0">
                <a:solidFill>
                  <a:prstClr val="black"/>
                </a:solidFill>
                <a:latin typeface="Arial" pitchFamily="34" charset="0"/>
                <a:cs typeface="Arial" pitchFamily="34" charset="0"/>
              </a:rPr>
              <a:t>Glycosides</a:t>
            </a:r>
            <a:endParaRPr lang="en-US" dirty="0">
              <a:solidFill>
                <a:prstClr val="black"/>
              </a:solidFill>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2286000"/>
            <a:ext cx="58197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1" y="3218935"/>
            <a:ext cx="13811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4343400" y="4247635"/>
            <a:ext cx="0" cy="552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486400"/>
            <a:ext cx="7810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5302" y="4974367"/>
            <a:ext cx="14763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4771768"/>
            <a:ext cx="1355887" cy="124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191000" y="6062246"/>
            <a:ext cx="1371600" cy="338554"/>
          </a:xfrm>
          <a:prstGeom prst="rect">
            <a:avLst/>
          </a:prstGeom>
          <a:noFill/>
        </p:spPr>
        <p:txBody>
          <a:bodyPr wrap="square" rtlCol="0">
            <a:spAutoFit/>
          </a:bodyPr>
          <a:lstStyle/>
          <a:p>
            <a:pPr algn="ctr"/>
            <a:r>
              <a:rPr lang="en-US" sz="1600" dirty="0" err="1" smtClean="0"/>
              <a:t>Artemisinin</a:t>
            </a:r>
            <a:endParaRPr lang="en-US" sz="1600" dirty="0"/>
          </a:p>
        </p:txBody>
      </p:sp>
      <p:sp>
        <p:nvSpPr>
          <p:cNvPr id="25" name="TextBox 24"/>
          <p:cNvSpPr txBox="1"/>
          <p:nvPr/>
        </p:nvSpPr>
        <p:spPr>
          <a:xfrm>
            <a:off x="6134100" y="6069681"/>
            <a:ext cx="1371600" cy="338554"/>
          </a:xfrm>
          <a:prstGeom prst="rect">
            <a:avLst/>
          </a:prstGeom>
          <a:noFill/>
        </p:spPr>
        <p:txBody>
          <a:bodyPr wrap="square" rtlCol="0">
            <a:spAutoFit/>
          </a:bodyPr>
          <a:lstStyle/>
          <a:p>
            <a:pPr algn="ctr"/>
            <a:r>
              <a:rPr lang="en-US" sz="1600" dirty="0" smtClean="0"/>
              <a:t>Paclitaxel</a:t>
            </a:r>
            <a:endParaRPr lang="en-US" sz="1600" dirty="0"/>
          </a:p>
        </p:txBody>
      </p:sp>
      <p:pic>
        <p:nvPicPr>
          <p:cNvPr id="1037" name="Picture 13" descr="http://upload.wikimedia.org/wikipedia/commons/thumb/b/b1/TaxolGeneralStructure.svg/200px-TaxolGeneralStructure.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841317"/>
            <a:ext cx="19050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664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Secondary Metabolites</a:t>
            </a:r>
          </a:p>
        </p:txBody>
      </p:sp>
      <p:sp>
        <p:nvSpPr>
          <p:cNvPr id="22531" name="TextBox 3"/>
          <p:cNvSpPr txBox="1">
            <a:spLocks noChangeArrowheads="1"/>
          </p:cNvSpPr>
          <p:nvPr/>
        </p:nvSpPr>
        <p:spPr bwMode="auto">
          <a:xfrm>
            <a:off x="685800" y="1295400"/>
            <a:ext cx="8001000" cy="3324225"/>
          </a:xfrm>
          <a:prstGeom prst="rect">
            <a:avLst/>
          </a:prstGeom>
          <a:noFill/>
          <a:ln w="9525">
            <a:noFill/>
            <a:miter lim="800000"/>
            <a:headEnd/>
            <a:tailEnd/>
          </a:ln>
        </p:spPr>
        <p:txBody>
          <a:bodyPr>
            <a:spAutoFit/>
          </a:bodyPr>
          <a:lstStyle/>
          <a:p>
            <a:pPr fontAlgn="base">
              <a:spcBef>
                <a:spcPct val="0"/>
              </a:spcBef>
              <a:spcAft>
                <a:spcPct val="0"/>
              </a:spcAft>
            </a:pPr>
            <a:r>
              <a:rPr lang="en-US" sz="2400" b="1">
                <a:solidFill>
                  <a:srgbClr val="000000"/>
                </a:solidFill>
                <a:latin typeface="Arial" pitchFamily="34" charset="0"/>
                <a:cs typeface="Arial" pitchFamily="34" charset="0"/>
              </a:rPr>
              <a:t>Small Molecules</a:t>
            </a:r>
            <a:endParaRPr lang="en-US">
              <a:solidFill>
                <a:prstClr val="black"/>
              </a:solidFill>
              <a:latin typeface="Arial" pitchFamily="34" charset="0"/>
              <a:cs typeface="Arial" pitchFamily="34" charset="0"/>
            </a:endParaRPr>
          </a:p>
          <a:p>
            <a:pPr fontAlgn="base">
              <a:spcBef>
                <a:spcPct val="0"/>
              </a:spcBef>
              <a:spcAft>
                <a:spcPct val="0"/>
              </a:spcAft>
            </a:pPr>
            <a:r>
              <a:rPr lang="en-US">
                <a:solidFill>
                  <a:prstClr val="black"/>
                </a:solidFill>
                <a:latin typeface="Arial" pitchFamily="34" charset="0"/>
                <a:cs typeface="Arial" pitchFamily="34" charset="0"/>
              </a:rPr>
              <a:t>Alkaloids</a:t>
            </a:r>
          </a:p>
          <a:p>
            <a:pPr fontAlgn="base">
              <a:spcBef>
                <a:spcPct val="0"/>
              </a:spcBef>
              <a:spcAft>
                <a:spcPct val="0"/>
              </a:spcAft>
            </a:pPr>
            <a:r>
              <a:rPr lang="en-US">
                <a:solidFill>
                  <a:prstClr val="black"/>
                </a:solidFill>
                <a:latin typeface="Arial" pitchFamily="34" charset="0"/>
                <a:cs typeface="Arial" pitchFamily="34" charset="0"/>
              </a:rPr>
              <a:t>Terpenoids</a:t>
            </a:r>
          </a:p>
          <a:p>
            <a:pPr fontAlgn="base">
              <a:spcBef>
                <a:spcPct val="0"/>
              </a:spcBef>
              <a:spcAft>
                <a:spcPct val="0"/>
              </a:spcAft>
            </a:pPr>
            <a:r>
              <a:rPr lang="en-US" b="1">
                <a:solidFill>
                  <a:srgbClr val="FF0000"/>
                </a:solidFill>
                <a:latin typeface="Arial" pitchFamily="34" charset="0"/>
                <a:cs typeface="Arial" pitchFamily="34" charset="0"/>
              </a:rPr>
              <a:t>Glycosides</a:t>
            </a:r>
          </a:p>
          <a:p>
            <a:pPr fontAlgn="base">
              <a:spcBef>
                <a:spcPct val="0"/>
              </a:spcBef>
              <a:spcAft>
                <a:spcPct val="0"/>
              </a:spcAft>
            </a:pPr>
            <a:endParaRPr lang="en-US">
              <a:solidFill>
                <a:prstClr val="black"/>
              </a:solidFill>
              <a:latin typeface="Arial" pitchFamily="34" charset="0"/>
              <a:cs typeface="Arial" pitchFamily="34" charset="0"/>
            </a:endParaRPr>
          </a:p>
          <a:p>
            <a:pPr fontAlgn="base">
              <a:spcBef>
                <a:spcPct val="0"/>
              </a:spcBef>
              <a:spcAft>
                <a:spcPct val="0"/>
              </a:spcAft>
            </a:pPr>
            <a:r>
              <a:rPr lang="en-US" sz="2400" b="1">
                <a:solidFill>
                  <a:prstClr val="black"/>
                </a:solidFill>
                <a:latin typeface="Arial" pitchFamily="34" charset="0"/>
                <a:cs typeface="Arial" pitchFamily="34" charset="0"/>
              </a:rPr>
              <a:t>Polymers </a:t>
            </a:r>
          </a:p>
          <a:p>
            <a:pPr fontAlgn="base">
              <a:spcBef>
                <a:spcPct val="0"/>
              </a:spcBef>
              <a:spcAft>
                <a:spcPct val="0"/>
              </a:spcAft>
            </a:pPr>
            <a:r>
              <a:rPr lang="en-US" i="1">
                <a:solidFill>
                  <a:prstClr val="black"/>
                </a:solidFill>
                <a:latin typeface="Arial" pitchFamily="34" charset="0"/>
                <a:cs typeface="Arial" pitchFamily="34" charset="0"/>
              </a:rPr>
              <a:t>(to be covered in Biosynthesis part 2)</a:t>
            </a:r>
          </a:p>
          <a:p>
            <a:pPr fontAlgn="base">
              <a:spcBef>
                <a:spcPct val="0"/>
              </a:spcBef>
              <a:spcAft>
                <a:spcPct val="0"/>
              </a:spcAft>
            </a:pPr>
            <a:r>
              <a:rPr lang="en-US">
                <a:solidFill>
                  <a:prstClr val="black"/>
                </a:solidFill>
                <a:latin typeface="Arial" pitchFamily="34" charset="0"/>
                <a:cs typeface="Arial" pitchFamily="34" charset="0"/>
              </a:rPr>
              <a:t>Polyketides</a:t>
            </a:r>
          </a:p>
          <a:p>
            <a:pPr fontAlgn="base">
              <a:spcBef>
                <a:spcPct val="0"/>
              </a:spcBef>
              <a:spcAft>
                <a:spcPct val="0"/>
              </a:spcAft>
            </a:pPr>
            <a:r>
              <a:rPr lang="en-US">
                <a:solidFill>
                  <a:prstClr val="black"/>
                </a:solidFill>
                <a:latin typeface="Arial" pitchFamily="34" charset="0"/>
                <a:cs typeface="Arial" pitchFamily="34" charset="0"/>
              </a:rPr>
              <a:t>Fatty acids</a:t>
            </a:r>
          </a:p>
          <a:p>
            <a:pPr fontAlgn="base">
              <a:spcBef>
                <a:spcPct val="0"/>
              </a:spcBef>
              <a:spcAft>
                <a:spcPct val="0"/>
              </a:spcAft>
            </a:pPr>
            <a:r>
              <a:rPr lang="en-US">
                <a:solidFill>
                  <a:prstClr val="black"/>
                </a:solidFill>
                <a:latin typeface="Arial" pitchFamily="34" charset="0"/>
                <a:cs typeface="Arial" pitchFamily="34" charset="0"/>
              </a:rPr>
              <a:t>Nonribosomal peptides</a:t>
            </a:r>
          </a:p>
          <a:p>
            <a:pPr fontAlgn="base">
              <a:spcBef>
                <a:spcPct val="0"/>
              </a:spcBef>
              <a:spcAft>
                <a:spcPct val="0"/>
              </a:spcAft>
            </a:pPr>
            <a:r>
              <a:rPr lang="en-US">
                <a:solidFill>
                  <a:prstClr val="black"/>
                </a:solidFill>
                <a:latin typeface="Arial" pitchFamily="34" charset="0"/>
                <a:cs typeface="Arial" pitchFamily="34" charset="0"/>
              </a:rPr>
              <a:t>Modified Ribosomal peptides</a:t>
            </a:r>
          </a:p>
        </p:txBody>
      </p:sp>
      <p:sp>
        <p:nvSpPr>
          <p:cNvPr id="22532" name="Rectangle 6"/>
          <p:cNvSpPr>
            <a:spLocks noChangeArrowheads="1"/>
          </p:cNvSpPr>
          <p:nvPr/>
        </p:nvSpPr>
        <p:spPr bwMode="auto">
          <a:xfrm>
            <a:off x="5943600" y="5791200"/>
            <a:ext cx="1325563"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Kanamycin</a:t>
            </a:r>
          </a:p>
        </p:txBody>
      </p:sp>
      <p:pic>
        <p:nvPicPr>
          <p:cNvPr id="22533" name="Picture 2"/>
          <p:cNvPicPr>
            <a:picLocks noChangeAspect="1" noChangeArrowheads="1"/>
          </p:cNvPicPr>
          <p:nvPr/>
        </p:nvPicPr>
        <p:blipFill>
          <a:blip r:embed="rId4" cstate="print"/>
          <a:srcRect/>
          <a:stretch>
            <a:fillRect/>
          </a:stretch>
        </p:blipFill>
        <p:spPr bwMode="auto">
          <a:xfrm>
            <a:off x="4953000" y="4419600"/>
            <a:ext cx="3124200" cy="1114425"/>
          </a:xfrm>
          <a:prstGeom prst="rect">
            <a:avLst/>
          </a:prstGeom>
          <a:noFill/>
          <a:ln w="9525">
            <a:noFill/>
            <a:miter lim="800000"/>
            <a:headEnd/>
            <a:tailEnd/>
          </a:ln>
        </p:spPr>
      </p:pic>
      <p:pic>
        <p:nvPicPr>
          <p:cNvPr id="22534" name="Picture 3"/>
          <p:cNvPicPr>
            <a:picLocks noChangeAspect="1" noChangeArrowheads="1"/>
          </p:cNvPicPr>
          <p:nvPr/>
        </p:nvPicPr>
        <p:blipFill>
          <a:blip r:embed="rId5" cstate="print"/>
          <a:srcRect/>
          <a:stretch>
            <a:fillRect/>
          </a:stretch>
        </p:blipFill>
        <p:spPr bwMode="auto">
          <a:xfrm>
            <a:off x="4800600" y="1371600"/>
            <a:ext cx="3187700" cy="1739900"/>
          </a:xfrm>
          <a:prstGeom prst="rect">
            <a:avLst/>
          </a:prstGeom>
          <a:noFill/>
          <a:ln w="9525">
            <a:noFill/>
            <a:miter lim="800000"/>
            <a:headEnd/>
            <a:tailEnd/>
          </a:ln>
        </p:spPr>
      </p:pic>
      <p:cxnSp>
        <p:nvCxnSpPr>
          <p:cNvPr id="9" name="Straight Arrow Connector 8"/>
          <p:cNvCxnSpPr/>
          <p:nvPr/>
        </p:nvCxnSpPr>
        <p:spPr>
          <a:xfrm rot="5400000">
            <a:off x="5830094" y="36187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019800" y="3429000"/>
            <a:ext cx="2390775" cy="369888"/>
          </a:xfrm>
          <a:prstGeom prst="rect">
            <a:avLst/>
          </a:prstGeom>
        </p:spPr>
        <p:txBody>
          <a:bodyPr wrap="none">
            <a:spAutoFit/>
          </a:bodyPr>
          <a:lstStyle/>
          <a:p>
            <a:pPr fontAlgn="base">
              <a:spcBef>
                <a:spcPct val="0"/>
              </a:spcBef>
              <a:spcAft>
                <a:spcPct val="0"/>
              </a:spcAft>
              <a:defRPr/>
            </a:pPr>
            <a:r>
              <a:rPr lang="en-US" dirty="0" err="1">
                <a:solidFill>
                  <a:srgbClr val="4F81BD">
                    <a:lumMod val="75000"/>
                  </a:srgbClr>
                </a:solidFill>
                <a:latin typeface="Arial" charset="0"/>
                <a:cs typeface="Arial" charset="0"/>
              </a:rPr>
              <a:t>Glycosyltransferases</a:t>
            </a:r>
            <a:endParaRPr lang="en-US" dirty="0">
              <a:solidFill>
                <a:srgbClr val="4F81BD">
                  <a:lumMod val="75000"/>
                </a:srgbClr>
              </a:solidFill>
              <a:latin typeface="Arial" charset="0"/>
              <a:cs typeface="Arial" charset="0"/>
            </a:endParaRPr>
          </a:p>
        </p:txBody>
      </p:sp>
      <p:sp>
        <p:nvSpPr>
          <p:cNvPr id="10" name="Oval 9"/>
          <p:cNvSpPr/>
          <p:nvPr/>
        </p:nvSpPr>
        <p:spPr>
          <a:xfrm>
            <a:off x="5629167" y="4724400"/>
            <a:ext cx="619233" cy="685800"/>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Secondary Metabolites</a:t>
            </a:r>
          </a:p>
        </p:txBody>
      </p:sp>
      <p:sp>
        <p:nvSpPr>
          <p:cNvPr id="23555" name="TextBox 3"/>
          <p:cNvSpPr txBox="1">
            <a:spLocks noChangeArrowheads="1"/>
          </p:cNvSpPr>
          <p:nvPr/>
        </p:nvSpPr>
        <p:spPr bwMode="auto">
          <a:xfrm>
            <a:off x="685800" y="1295400"/>
            <a:ext cx="8001000" cy="3324225"/>
          </a:xfrm>
          <a:prstGeom prst="rect">
            <a:avLst/>
          </a:prstGeom>
          <a:noFill/>
          <a:ln w="9525">
            <a:noFill/>
            <a:miter lim="800000"/>
            <a:headEnd/>
            <a:tailEnd/>
          </a:ln>
        </p:spPr>
        <p:txBody>
          <a:bodyPr>
            <a:spAutoFit/>
          </a:bodyPr>
          <a:lstStyle/>
          <a:p>
            <a:pPr fontAlgn="base">
              <a:spcBef>
                <a:spcPct val="0"/>
              </a:spcBef>
              <a:spcAft>
                <a:spcPct val="0"/>
              </a:spcAft>
            </a:pPr>
            <a:r>
              <a:rPr lang="en-US" sz="2400" b="1">
                <a:solidFill>
                  <a:srgbClr val="000000"/>
                </a:solidFill>
                <a:latin typeface="Arial" pitchFamily="34" charset="0"/>
                <a:cs typeface="Arial" pitchFamily="34" charset="0"/>
              </a:rPr>
              <a:t>Small Molecules</a:t>
            </a:r>
            <a:endParaRPr lang="en-US">
              <a:solidFill>
                <a:prstClr val="black"/>
              </a:solidFill>
              <a:latin typeface="Arial" pitchFamily="34" charset="0"/>
              <a:cs typeface="Arial" pitchFamily="34" charset="0"/>
            </a:endParaRPr>
          </a:p>
          <a:p>
            <a:pPr fontAlgn="base">
              <a:spcBef>
                <a:spcPct val="0"/>
              </a:spcBef>
              <a:spcAft>
                <a:spcPct val="0"/>
              </a:spcAft>
            </a:pPr>
            <a:r>
              <a:rPr lang="en-US">
                <a:solidFill>
                  <a:prstClr val="black"/>
                </a:solidFill>
                <a:latin typeface="Arial" pitchFamily="34" charset="0"/>
                <a:cs typeface="Arial" pitchFamily="34" charset="0"/>
              </a:rPr>
              <a:t>Alkaloids</a:t>
            </a:r>
          </a:p>
          <a:p>
            <a:pPr fontAlgn="base">
              <a:spcBef>
                <a:spcPct val="0"/>
              </a:spcBef>
              <a:spcAft>
                <a:spcPct val="0"/>
              </a:spcAft>
            </a:pPr>
            <a:r>
              <a:rPr lang="en-US">
                <a:solidFill>
                  <a:prstClr val="black"/>
                </a:solidFill>
                <a:latin typeface="Arial" pitchFamily="34" charset="0"/>
                <a:cs typeface="Arial" pitchFamily="34" charset="0"/>
              </a:rPr>
              <a:t>Terpenoids</a:t>
            </a:r>
          </a:p>
          <a:p>
            <a:pPr fontAlgn="base">
              <a:spcBef>
                <a:spcPct val="0"/>
              </a:spcBef>
              <a:spcAft>
                <a:spcPct val="0"/>
              </a:spcAft>
            </a:pPr>
            <a:r>
              <a:rPr lang="en-US">
                <a:solidFill>
                  <a:prstClr val="black"/>
                </a:solidFill>
                <a:latin typeface="Arial" pitchFamily="34" charset="0"/>
                <a:cs typeface="Arial" pitchFamily="34" charset="0"/>
              </a:rPr>
              <a:t>Glycosides</a:t>
            </a:r>
          </a:p>
          <a:p>
            <a:pPr fontAlgn="base">
              <a:spcBef>
                <a:spcPct val="0"/>
              </a:spcBef>
              <a:spcAft>
                <a:spcPct val="0"/>
              </a:spcAft>
            </a:pPr>
            <a:endParaRPr lang="en-US">
              <a:solidFill>
                <a:prstClr val="black"/>
              </a:solidFill>
              <a:latin typeface="Arial" pitchFamily="34" charset="0"/>
              <a:cs typeface="Arial" pitchFamily="34" charset="0"/>
            </a:endParaRPr>
          </a:p>
          <a:p>
            <a:pPr fontAlgn="base">
              <a:spcBef>
                <a:spcPct val="0"/>
              </a:spcBef>
              <a:spcAft>
                <a:spcPct val="0"/>
              </a:spcAft>
            </a:pPr>
            <a:r>
              <a:rPr lang="en-US" sz="2400" b="1">
                <a:solidFill>
                  <a:prstClr val="black"/>
                </a:solidFill>
                <a:latin typeface="Arial" pitchFamily="34" charset="0"/>
                <a:cs typeface="Arial" pitchFamily="34" charset="0"/>
              </a:rPr>
              <a:t>Polymers </a:t>
            </a:r>
          </a:p>
          <a:p>
            <a:pPr fontAlgn="base">
              <a:spcBef>
                <a:spcPct val="0"/>
              </a:spcBef>
              <a:spcAft>
                <a:spcPct val="0"/>
              </a:spcAft>
            </a:pPr>
            <a:r>
              <a:rPr lang="en-US" i="1">
                <a:solidFill>
                  <a:prstClr val="black"/>
                </a:solidFill>
                <a:latin typeface="Arial" pitchFamily="34" charset="0"/>
                <a:cs typeface="Arial" pitchFamily="34" charset="0"/>
              </a:rPr>
              <a:t>(to be covered in Biosynthesis part 2)</a:t>
            </a:r>
          </a:p>
          <a:p>
            <a:pPr fontAlgn="base">
              <a:spcBef>
                <a:spcPct val="0"/>
              </a:spcBef>
              <a:spcAft>
                <a:spcPct val="0"/>
              </a:spcAft>
            </a:pPr>
            <a:r>
              <a:rPr lang="en-US" b="1">
                <a:solidFill>
                  <a:srgbClr val="FF0000"/>
                </a:solidFill>
                <a:latin typeface="Arial" pitchFamily="34" charset="0"/>
                <a:cs typeface="Arial" pitchFamily="34" charset="0"/>
              </a:rPr>
              <a:t>Polyketides</a:t>
            </a:r>
          </a:p>
          <a:p>
            <a:pPr fontAlgn="base">
              <a:spcBef>
                <a:spcPct val="0"/>
              </a:spcBef>
              <a:spcAft>
                <a:spcPct val="0"/>
              </a:spcAft>
            </a:pPr>
            <a:r>
              <a:rPr lang="en-US">
                <a:solidFill>
                  <a:prstClr val="black"/>
                </a:solidFill>
                <a:latin typeface="Arial" pitchFamily="34" charset="0"/>
                <a:cs typeface="Arial" pitchFamily="34" charset="0"/>
              </a:rPr>
              <a:t>Fatty acids</a:t>
            </a:r>
          </a:p>
          <a:p>
            <a:pPr fontAlgn="base">
              <a:spcBef>
                <a:spcPct val="0"/>
              </a:spcBef>
              <a:spcAft>
                <a:spcPct val="0"/>
              </a:spcAft>
            </a:pPr>
            <a:r>
              <a:rPr lang="en-US">
                <a:solidFill>
                  <a:prstClr val="black"/>
                </a:solidFill>
                <a:latin typeface="Arial" pitchFamily="34" charset="0"/>
                <a:cs typeface="Arial" pitchFamily="34" charset="0"/>
              </a:rPr>
              <a:t>Nonribosomal peptides</a:t>
            </a:r>
          </a:p>
          <a:p>
            <a:pPr fontAlgn="base">
              <a:spcBef>
                <a:spcPct val="0"/>
              </a:spcBef>
              <a:spcAft>
                <a:spcPct val="0"/>
              </a:spcAft>
            </a:pPr>
            <a:r>
              <a:rPr lang="en-US">
                <a:solidFill>
                  <a:prstClr val="black"/>
                </a:solidFill>
                <a:latin typeface="Arial" pitchFamily="34" charset="0"/>
                <a:cs typeface="Arial" pitchFamily="34" charset="0"/>
              </a:rPr>
              <a:t>Modified Ribosomal peptides</a:t>
            </a:r>
          </a:p>
        </p:txBody>
      </p:sp>
      <p:pic>
        <p:nvPicPr>
          <p:cNvPr id="23556" name="Picture 2"/>
          <p:cNvPicPr>
            <a:picLocks noChangeAspect="1" noChangeArrowheads="1"/>
          </p:cNvPicPr>
          <p:nvPr/>
        </p:nvPicPr>
        <p:blipFill>
          <a:blip r:embed="rId3" cstate="print"/>
          <a:srcRect/>
          <a:stretch>
            <a:fillRect/>
          </a:stretch>
        </p:blipFill>
        <p:spPr bwMode="auto">
          <a:xfrm>
            <a:off x="4572000" y="4038600"/>
            <a:ext cx="4038600" cy="2235200"/>
          </a:xfrm>
          <a:prstGeom prst="rect">
            <a:avLst/>
          </a:prstGeom>
          <a:noFill/>
          <a:ln w="9525">
            <a:noFill/>
            <a:miter lim="800000"/>
            <a:headEnd/>
            <a:tailEnd/>
          </a:ln>
        </p:spPr>
      </p:pic>
      <p:pic>
        <p:nvPicPr>
          <p:cNvPr id="23557" name="Picture 3"/>
          <p:cNvPicPr>
            <a:picLocks noChangeAspect="1" noChangeArrowheads="1"/>
          </p:cNvPicPr>
          <p:nvPr/>
        </p:nvPicPr>
        <p:blipFill>
          <a:blip r:embed="rId4" cstate="print"/>
          <a:srcRect/>
          <a:stretch>
            <a:fillRect/>
          </a:stretch>
        </p:blipFill>
        <p:spPr bwMode="auto">
          <a:xfrm>
            <a:off x="5029200" y="762000"/>
            <a:ext cx="3295650" cy="2514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Secondary Metabolites</a:t>
            </a:r>
          </a:p>
        </p:txBody>
      </p:sp>
      <p:sp>
        <p:nvSpPr>
          <p:cNvPr id="24579" name="TextBox 3"/>
          <p:cNvSpPr txBox="1">
            <a:spLocks noChangeArrowheads="1"/>
          </p:cNvSpPr>
          <p:nvPr/>
        </p:nvSpPr>
        <p:spPr bwMode="auto">
          <a:xfrm>
            <a:off x="685800" y="1295400"/>
            <a:ext cx="8001000" cy="3324225"/>
          </a:xfrm>
          <a:prstGeom prst="rect">
            <a:avLst/>
          </a:prstGeom>
          <a:noFill/>
          <a:ln w="9525">
            <a:noFill/>
            <a:miter lim="800000"/>
            <a:headEnd/>
            <a:tailEnd/>
          </a:ln>
        </p:spPr>
        <p:txBody>
          <a:bodyPr>
            <a:spAutoFit/>
          </a:bodyPr>
          <a:lstStyle/>
          <a:p>
            <a:pPr fontAlgn="base">
              <a:spcBef>
                <a:spcPct val="0"/>
              </a:spcBef>
              <a:spcAft>
                <a:spcPct val="0"/>
              </a:spcAft>
            </a:pPr>
            <a:r>
              <a:rPr lang="en-US" sz="2400" b="1">
                <a:solidFill>
                  <a:srgbClr val="000000"/>
                </a:solidFill>
                <a:latin typeface="Arial" pitchFamily="34" charset="0"/>
                <a:cs typeface="Arial" pitchFamily="34" charset="0"/>
              </a:rPr>
              <a:t>Small Molecules</a:t>
            </a:r>
            <a:endParaRPr lang="en-US">
              <a:solidFill>
                <a:prstClr val="black"/>
              </a:solidFill>
              <a:latin typeface="Arial" pitchFamily="34" charset="0"/>
              <a:cs typeface="Arial" pitchFamily="34" charset="0"/>
            </a:endParaRPr>
          </a:p>
          <a:p>
            <a:pPr fontAlgn="base">
              <a:spcBef>
                <a:spcPct val="0"/>
              </a:spcBef>
              <a:spcAft>
                <a:spcPct val="0"/>
              </a:spcAft>
            </a:pPr>
            <a:r>
              <a:rPr lang="en-US">
                <a:solidFill>
                  <a:prstClr val="black"/>
                </a:solidFill>
                <a:latin typeface="Arial" pitchFamily="34" charset="0"/>
                <a:cs typeface="Arial" pitchFamily="34" charset="0"/>
              </a:rPr>
              <a:t>Alkaloids</a:t>
            </a:r>
          </a:p>
          <a:p>
            <a:pPr fontAlgn="base">
              <a:spcBef>
                <a:spcPct val="0"/>
              </a:spcBef>
              <a:spcAft>
                <a:spcPct val="0"/>
              </a:spcAft>
            </a:pPr>
            <a:r>
              <a:rPr lang="en-US">
                <a:solidFill>
                  <a:prstClr val="black"/>
                </a:solidFill>
                <a:latin typeface="Arial" pitchFamily="34" charset="0"/>
                <a:cs typeface="Arial" pitchFamily="34" charset="0"/>
              </a:rPr>
              <a:t>Terpenoids</a:t>
            </a:r>
          </a:p>
          <a:p>
            <a:pPr fontAlgn="base">
              <a:spcBef>
                <a:spcPct val="0"/>
              </a:spcBef>
              <a:spcAft>
                <a:spcPct val="0"/>
              </a:spcAft>
            </a:pPr>
            <a:r>
              <a:rPr lang="en-US">
                <a:solidFill>
                  <a:prstClr val="black"/>
                </a:solidFill>
                <a:latin typeface="Arial" pitchFamily="34" charset="0"/>
                <a:cs typeface="Arial" pitchFamily="34" charset="0"/>
              </a:rPr>
              <a:t>Glycosides</a:t>
            </a:r>
          </a:p>
          <a:p>
            <a:pPr fontAlgn="base">
              <a:spcBef>
                <a:spcPct val="0"/>
              </a:spcBef>
              <a:spcAft>
                <a:spcPct val="0"/>
              </a:spcAft>
            </a:pPr>
            <a:endParaRPr lang="en-US">
              <a:solidFill>
                <a:prstClr val="black"/>
              </a:solidFill>
              <a:latin typeface="Arial" pitchFamily="34" charset="0"/>
              <a:cs typeface="Arial" pitchFamily="34" charset="0"/>
            </a:endParaRPr>
          </a:p>
          <a:p>
            <a:pPr fontAlgn="base">
              <a:spcBef>
                <a:spcPct val="0"/>
              </a:spcBef>
              <a:spcAft>
                <a:spcPct val="0"/>
              </a:spcAft>
            </a:pPr>
            <a:r>
              <a:rPr lang="en-US" sz="2400" b="1">
                <a:solidFill>
                  <a:prstClr val="black"/>
                </a:solidFill>
                <a:latin typeface="Arial" pitchFamily="34" charset="0"/>
                <a:cs typeface="Arial" pitchFamily="34" charset="0"/>
              </a:rPr>
              <a:t>Polymers </a:t>
            </a:r>
          </a:p>
          <a:p>
            <a:pPr fontAlgn="base">
              <a:spcBef>
                <a:spcPct val="0"/>
              </a:spcBef>
              <a:spcAft>
                <a:spcPct val="0"/>
              </a:spcAft>
            </a:pPr>
            <a:r>
              <a:rPr lang="en-US" i="1">
                <a:solidFill>
                  <a:prstClr val="black"/>
                </a:solidFill>
                <a:latin typeface="Arial" pitchFamily="34" charset="0"/>
                <a:cs typeface="Arial" pitchFamily="34" charset="0"/>
              </a:rPr>
              <a:t>(to be covered in Biosynthesis part 2)</a:t>
            </a:r>
          </a:p>
          <a:p>
            <a:pPr fontAlgn="base">
              <a:spcBef>
                <a:spcPct val="0"/>
              </a:spcBef>
              <a:spcAft>
                <a:spcPct val="0"/>
              </a:spcAft>
            </a:pPr>
            <a:r>
              <a:rPr lang="en-US">
                <a:solidFill>
                  <a:prstClr val="black"/>
                </a:solidFill>
                <a:latin typeface="Arial" pitchFamily="34" charset="0"/>
                <a:cs typeface="Arial" pitchFamily="34" charset="0"/>
              </a:rPr>
              <a:t>Polyketides</a:t>
            </a:r>
          </a:p>
          <a:p>
            <a:pPr fontAlgn="base">
              <a:spcBef>
                <a:spcPct val="0"/>
              </a:spcBef>
              <a:spcAft>
                <a:spcPct val="0"/>
              </a:spcAft>
            </a:pPr>
            <a:r>
              <a:rPr lang="en-US">
                <a:solidFill>
                  <a:prstClr val="black"/>
                </a:solidFill>
                <a:latin typeface="Arial" pitchFamily="34" charset="0"/>
                <a:cs typeface="Arial" pitchFamily="34" charset="0"/>
              </a:rPr>
              <a:t>Fatty acids</a:t>
            </a:r>
          </a:p>
          <a:p>
            <a:pPr fontAlgn="base">
              <a:spcBef>
                <a:spcPct val="0"/>
              </a:spcBef>
              <a:spcAft>
                <a:spcPct val="0"/>
              </a:spcAft>
            </a:pPr>
            <a:r>
              <a:rPr lang="en-US" b="1">
                <a:solidFill>
                  <a:srgbClr val="FF0000"/>
                </a:solidFill>
                <a:latin typeface="Arial" pitchFamily="34" charset="0"/>
                <a:cs typeface="Arial" pitchFamily="34" charset="0"/>
              </a:rPr>
              <a:t>Nonribosomal peptides</a:t>
            </a:r>
          </a:p>
          <a:p>
            <a:pPr fontAlgn="base">
              <a:spcBef>
                <a:spcPct val="0"/>
              </a:spcBef>
              <a:spcAft>
                <a:spcPct val="0"/>
              </a:spcAft>
            </a:pPr>
            <a:r>
              <a:rPr lang="en-US">
                <a:solidFill>
                  <a:prstClr val="black"/>
                </a:solidFill>
                <a:latin typeface="Arial" pitchFamily="34" charset="0"/>
                <a:cs typeface="Arial" pitchFamily="34" charset="0"/>
              </a:rPr>
              <a:t>Modified Ribosomal peptides</a:t>
            </a:r>
          </a:p>
        </p:txBody>
      </p:sp>
      <p:pic>
        <p:nvPicPr>
          <p:cNvPr id="24580" name="Picture 2"/>
          <p:cNvPicPr>
            <a:picLocks noChangeAspect="1" noChangeArrowheads="1"/>
          </p:cNvPicPr>
          <p:nvPr/>
        </p:nvPicPr>
        <p:blipFill>
          <a:blip r:embed="rId4" cstate="print"/>
          <a:srcRect/>
          <a:stretch>
            <a:fillRect/>
          </a:stretch>
        </p:blipFill>
        <p:spPr bwMode="auto">
          <a:xfrm>
            <a:off x="5181600" y="2819400"/>
            <a:ext cx="2717800" cy="2946400"/>
          </a:xfrm>
          <a:prstGeom prst="rect">
            <a:avLst/>
          </a:prstGeom>
          <a:noFill/>
          <a:ln w="9525">
            <a:noFill/>
            <a:miter lim="800000"/>
            <a:headEnd/>
            <a:tailEnd/>
          </a:ln>
        </p:spPr>
      </p:pic>
      <p:sp>
        <p:nvSpPr>
          <p:cNvPr id="24581" name="Rectangle 6"/>
          <p:cNvSpPr>
            <a:spLocks noChangeArrowheads="1"/>
          </p:cNvSpPr>
          <p:nvPr/>
        </p:nvSpPr>
        <p:spPr bwMode="auto">
          <a:xfrm>
            <a:off x="5943600" y="5791200"/>
            <a:ext cx="2438400" cy="646113"/>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pitchFamily="34" charset="0"/>
                <a:cs typeface="Arial" pitchFamily="34" charset="0"/>
              </a:rPr>
              <a:t>A depsipeptide macrocyclic lactone</a:t>
            </a:r>
          </a:p>
        </p:txBody>
      </p:sp>
      <p:sp>
        <p:nvSpPr>
          <p:cNvPr id="7" name="Oval 6"/>
          <p:cNvSpPr/>
          <p:nvPr/>
        </p:nvSpPr>
        <p:spPr>
          <a:xfrm>
            <a:off x="5181600" y="3755692"/>
            <a:ext cx="1219200" cy="1730708"/>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07100" y="3831892"/>
            <a:ext cx="850900" cy="1044908"/>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In this energy diagram, where is </a:t>
            </a:r>
            <a:r>
              <a:rPr lang="en-US" dirty="0" err="1" smtClean="0"/>
              <a:t>Kcat</a:t>
            </a:r>
            <a:r>
              <a:rPr lang="en-US" dirty="0" smtClean="0"/>
              <a:t>?</a:t>
            </a:r>
            <a:endParaRPr lang="en-US" dirty="0"/>
          </a:p>
        </p:txBody>
      </p:sp>
      <p:pic>
        <p:nvPicPr>
          <p:cNvPr id="1026" name="Picture 2" descr="http://www.intechopen.com/source/html/41534/media/imag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86000"/>
            <a:ext cx="5505450"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427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Secondary Metabolites</a:t>
            </a:r>
          </a:p>
        </p:txBody>
      </p:sp>
      <p:sp>
        <p:nvSpPr>
          <p:cNvPr id="25603" name="TextBox 3"/>
          <p:cNvSpPr txBox="1">
            <a:spLocks noChangeArrowheads="1"/>
          </p:cNvSpPr>
          <p:nvPr/>
        </p:nvSpPr>
        <p:spPr bwMode="auto">
          <a:xfrm>
            <a:off x="685800" y="1295400"/>
            <a:ext cx="8001000" cy="3324225"/>
          </a:xfrm>
          <a:prstGeom prst="rect">
            <a:avLst/>
          </a:prstGeom>
          <a:noFill/>
          <a:ln w="9525">
            <a:noFill/>
            <a:miter lim="800000"/>
            <a:headEnd/>
            <a:tailEnd/>
          </a:ln>
        </p:spPr>
        <p:txBody>
          <a:bodyPr>
            <a:spAutoFit/>
          </a:bodyPr>
          <a:lstStyle/>
          <a:p>
            <a:pPr fontAlgn="base">
              <a:spcBef>
                <a:spcPct val="0"/>
              </a:spcBef>
              <a:spcAft>
                <a:spcPct val="0"/>
              </a:spcAft>
            </a:pPr>
            <a:r>
              <a:rPr lang="en-US" sz="2400" b="1" dirty="0" smtClean="0">
                <a:solidFill>
                  <a:srgbClr val="000000"/>
                </a:solidFill>
                <a:latin typeface="Arial" pitchFamily="34" charset="0"/>
                <a:cs typeface="Arial" pitchFamily="34" charset="0"/>
              </a:rPr>
              <a:t>Small Molecules</a:t>
            </a:r>
            <a:endParaRPr lang="en-US" dirty="0">
              <a:solidFill>
                <a:prstClr val="black"/>
              </a:solidFill>
              <a:latin typeface="Arial" pitchFamily="34" charset="0"/>
              <a:cs typeface="Arial" pitchFamily="34" charset="0"/>
            </a:endParaRPr>
          </a:p>
          <a:p>
            <a:pPr fontAlgn="base">
              <a:spcBef>
                <a:spcPct val="0"/>
              </a:spcBef>
              <a:spcAft>
                <a:spcPct val="0"/>
              </a:spcAft>
            </a:pPr>
            <a:r>
              <a:rPr lang="en-US" dirty="0">
                <a:solidFill>
                  <a:prstClr val="black"/>
                </a:solidFill>
                <a:latin typeface="Arial" pitchFamily="34" charset="0"/>
                <a:cs typeface="Arial" pitchFamily="34" charset="0"/>
              </a:rPr>
              <a:t>Alkaloids</a:t>
            </a:r>
          </a:p>
          <a:p>
            <a:pPr fontAlgn="base">
              <a:spcBef>
                <a:spcPct val="0"/>
              </a:spcBef>
              <a:spcAft>
                <a:spcPct val="0"/>
              </a:spcAft>
            </a:pPr>
            <a:r>
              <a:rPr lang="en-US" dirty="0" err="1">
                <a:solidFill>
                  <a:prstClr val="black"/>
                </a:solidFill>
                <a:latin typeface="Arial" pitchFamily="34" charset="0"/>
                <a:cs typeface="Arial" pitchFamily="34" charset="0"/>
              </a:rPr>
              <a:t>Terpenoids</a:t>
            </a:r>
            <a:endParaRPr lang="en-US" dirty="0">
              <a:solidFill>
                <a:prstClr val="black"/>
              </a:solidFill>
              <a:latin typeface="Arial" pitchFamily="34" charset="0"/>
              <a:cs typeface="Arial" pitchFamily="34" charset="0"/>
            </a:endParaRPr>
          </a:p>
          <a:p>
            <a:pPr fontAlgn="base">
              <a:spcBef>
                <a:spcPct val="0"/>
              </a:spcBef>
              <a:spcAft>
                <a:spcPct val="0"/>
              </a:spcAft>
            </a:pPr>
            <a:r>
              <a:rPr lang="en-US" b="1" dirty="0">
                <a:solidFill>
                  <a:srgbClr val="FF0000"/>
                </a:solidFill>
                <a:latin typeface="Arial" pitchFamily="34" charset="0"/>
                <a:cs typeface="Arial" pitchFamily="34" charset="0"/>
              </a:rPr>
              <a:t>Glycosides</a:t>
            </a:r>
          </a:p>
          <a:p>
            <a:pPr fontAlgn="base">
              <a:spcBef>
                <a:spcPct val="0"/>
              </a:spcBef>
              <a:spcAft>
                <a:spcPct val="0"/>
              </a:spcAft>
            </a:pPr>
            <a:endParaRPr lang="en-US" dirty="0">
              <a:solidFill>
                <a:prstClr val="black"/>
              </a:solidFill>
              <a:latin typeface="Arial" pitchFamily="34" charset="0"/>
              <a:cs typeface="Arial" pitchFamily="34" charset="0"/>
            </a:endParaRPr>
          </a:p>
          <a:p>
            <a:pPr fontAlgn="base">
              <a:spcBef>
                <a:spcPct val="0"/>
              </a:spcBef>
              <a:spcAft>
                <a:spcPct val="0"/>
              </a:spcAft>
            </a:pPr>
            <a:r>
              <a:rPr lang="en-US" sz="2400" b="1" dirty="0">
                <a:solidFill>
                  <a:prstClr val="black"/>
                </a:solidFill>
                <a:latin typeface="Arial" pitchFamily="34" charset="0"/>
                <a:cs typeface="Arial" pitchFamily="34" charset="0"/>
              </a:rPr>
              <a:t>Polymers </a:t>
            </a:r>
          </a:p>
          <a:p>
            <a:pPr fontAlgn="base">
              <a:spcBef>
                <a:spcPct val="0"/>
              </a:spcBef>
              <a:spcAft>
                <a:spcPct val="0"/>
              </a:spcAft>
            </a:pPr>
            <a:r>
              <a:rPr lang="en-US" i="1" dirty="0">
                <a:solidFill>
                  <a:prstClr val="black"/>
                </a:solidFill>
                <a:latin typeface="Arial" pitchFamily="34" charset="0"/>
                <a:cs typeface="Arial" pitchFamily="34" charset="0"/>
              </a:rPr>
              <a:t>(to be covered in Biosynthesis part 2)</a:t>
            </a:r>
          </a:p>
          <a:p>
            <a:pPr fontAlgn="base">
              <a:spcBef>
                <a:spcPct val="0"/>
              </a:spcBef>
              <a:spcAft>
                <a:spcPct val="0"/>
              </a:spcAft>
            </a:pPr>
            <a:r>
              <a:rPr lang="en-US" b="1" dirty="0" err="1">
                <a:solidFill>
                  <a:srgbClr val="FF0000"/>
                </a:solidFill>
                <a:latin typeface="Arial" pitchFamily="34" charset="0"/>
                <a:cs typeface="Arial" pitchFamily="34" charset="0"/>
              </a:rPr>
              <a:t>Polyketides</a:t>
            </a:r>
            <a:endParaRPr lang="en-US" b="1" dirty="0">
              <a:solidFill>
                <a:srgbClr val="FF0000"/>
              </a:solidFill>
              <a:latin typeface="Arial" pitchFamily="34" charset="0"/>
              <a:cs typeface="Arial" pitchFamily="34" charset="0"/>
            </a:endParaRPr>
          </a:p>
          <a:p>
            <a:pPr fontAlgn="base">
              <a:spcBef>
                <a:spcPct val="0"/>
              </a:spcBef>
              <a:spcAft>
                <a:spcPct val="0"/>
              </a:spcAft>
            </a:pPr>
            <a:r>
              <a:rPr lang="en-US" dirty="0">
                <a:solidFill>
                  <a:prstClr val="black"/>
                </a:solidFill>
                <a:latin typeface="Arial" pitchFamily="34" charset="0"/>
                <a:cs typeface="Arial" pitchFamily="34" charset="0"/>
              </a:rPr>
              <a:t>Fatty acids</a:t>
            </a:r>
          </a:p>
          <a:p>
            <a:pPr fontAlgn="base">
              <a:spcBef>
                <a:spcPct val="0"/>
              </a:spcBef>
              <a:spcAft>
                <a:spcPct val="0"/>
              </a:spcAft>
            </a:pPr>
            <a:r>
              <a:rPr lang="en-US" dirty="0" err="1">
                <a:solidFill>
                  <a:prstClr val="black"/>
                </a:solidFill>
                <a:latin typeface="Arial" pitchFamily="34" charset="0"/>
                <a:cs typeface="Arial" pitchFamily="34" charset="0"/>
              </a:rPr>
              <a:t>Nonribosomal</a:t>
            </a:r>
            <a:r>
              <a:rPr lang="en-US" dirty="0">
                <a:solidFill>
                  <a:prstClr val="black"/>
                </a:solidFill>
                <a:latin typeface="Arial" pitchFamily="34" charset="0"/>
                <a:cs typeface="Arial" pitchFamily="34" charset="0"/>
              </a:rPr>
              <a:t> peptides</a:t>
            </a:r>
          </a:p>
          <a:p>
            <a:pPr fontAlgn="base">
              <a:spcBef>
                <a:spcPct val="0"/>
              </a:spcBef>
              <a:spcAft>
                <a:spcPct val="0"/>
              </a:spcAft>
            </a:pPr>
            <a:r>
              <a:rPr lang="en-US" dirty="0">
                <a:solidFill>
                  <a:prstClr val="black"/>
                </a:solidFill>
                <a:latin typeface="Arial" pitchFamily="34" charset="0"/>
                <a:cs typeface="Arial" pitchFamily="34" charset="0"/>
              </a:rPr>
              <a:t>Modified Ribosomal peptides</a:t>
            </a:r>
          </a:p>
        </p:txBody>
      </p:sp>
      <p:sp>
        <p:nvSpPr>
          <p:cNvPr id="25604" name="Rectangle 6"/>
          <p:cNvSpPr>
            <a:spLocks noChangeArrowheads="1"/>
          </p:cNvSpPr>
          <p:nvPr/>
        </p:nvSpPr>
        <p:spPr bwMode="auto">
          <a:xfrm>
            <a:off x="6088063" y="5726113"/>
            <a:ext cx="1531937" cy="369887"/>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latin typeface="Arial" pitchFamily="34" charset="0"/>
                <a:cs typeface="Arial" pitchFamily="34" charset="0"/>
              </a:rPr>
              <a:t>Erythromycin</a:t>
            </a:r>
          </a:p>
        </p:txBody>
      </p:sp>
      <p:pic>
        <p:nvPicPr>
          <p:cNvPr id="25605" name="Picture 2"/>
          <p:cNvPicPr>
            <a:picLocks noChangeAspect="1" noChangeArrowheads="1"/>
          </p:cNvPicPr>
          <p:nvPr/>
        </p:nvPicPr>
        <p:blipFill>
          <a:blip r:embed="rId4" cstate="print"/>
          <a:srcRect/>
          <a:stretch>
            <a:fillRect/>
          </a:stretch>
        </p:blipFill>
        <p:spPr bwMode="auto">
          <a:xfrm>
            <a:off x="5105400" y="2362200"/>
            <a:ext cx="3492500" cy="3441700"/>
          </a:xfrm>
          <a:prstGeom prst="rect">
            <a:avLst/>
          </a:prstGeom>
          <a:noFill/>
          <a:ln w="9525">
            <a:noFill/>
            <a:miter lim="800000"/>
            <a:headEnd/>
            <a:tailEnd/>
          </a:ln>
        </p:spPr>
      </p:pic>
      <p:sp>
        <p:nvSpPr>
          <p:cNvPr id="6" name="Oval 5"/>
          <p:cNvSpPr/>
          <p:nvPr/>
        </p:nvSpPr>
        <p:spPr>
          <a:xfrm>
            <a:off x="7010400" y="3657600"/>
            <a:ext cx="1905000" cy="107381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10300" y="4652298"/>
            <a:ext cx="1905000" cy="107381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4" name="Rectangle 13"/>
          <p:cNvSpPr/>
          <p:nvPr/>
        </p:nvSpPr>
        <p:spPr>
          <a:xfrm>
            <a:off x="609600" y="838200"/>
            <a:ext cx="2971800" cy="2778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91000" y="1295400"/>
            <a:ext cx="35052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76200"/>
            <a:ext cx="8382000" cy="584775"/>
          </a:xfrm>
          <a:prstGeom prst="rect">
            <a:avLst/>
          </a:prstGeom>
        </p:spPr>
        <p:txBody>
          <a:bodyPr wrap="square">
            <a:spAutoFit/>
          </a:bodyPr>
          <a:lstStyle/>
          <a:p>
            <a:pPr lvl="0" eaLnBrk="0" fontAlgn="base" hangingPunct="0">
              <a:spcBef>
                <a:spcPct val="20000"/>
              </a:spcBef>
              <a:spcAft>
                <a:spcPct val="0"/>
              </a:spcAft>
            </a:pPr>
            <a:r>
              <a:rPr lang="en-US" sz="3200" dirty="0">
                <a:solidFill>
                  <a:prstClr val="black"/>
                </a:solidFill>
                <a:ea typeface="ＭＳ Ｐゴシック" charset="0"/>
              </a:rPr>
              <a:t>Which of the following </a:t>
            </a:r>
            <a:r>
              <a:rPr lang="en-US" sz="3200" dirty="0" smtClean="0">
                <a:solidFill>
                  <a:prstClr val="black"/>
                </a:solidFill>
                <a:ea typeface="ＭＳ Ｐゴシック" charset="0"/>
              </a:rPr>
              <a:t>are glycosides?</a:t>
            </a:r>
            <a:endParaRPr lang="en-US" sz="3200" dirty="0">
              <a:solidFill>
                <a:prstClr val="black"/>
              </a:solidFill>
              <a:ea typeface="ＭＳ Ｐゴシック" charset="0"/>
            </a:endParaRPr>
          </a:p>
        </p:txBody>
      </p:sp>
      <p:pic>
        <p:nvPicPr>
          <p:cNvPr id="6146" name="Picture 2" descr="http://upload.wikimedia.org/wikipedia/commons/thumb/f/f4/Vancomycin.svg/300px-Vancomyci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39799"/>
            <a:ext cx="2857500" cy="2676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43000" y="3670300"/>
            <a:ext cx="2590800" cy="381000"/>
          </a:xfrm>
          <a:prstGeom prst="rect">
            <a:avLst/>
          </a:prstGeom>
          <a:noFill/>
        </p:spPr>
        <p:txBody>
          <a:bodyPr wrap="square" rtlCol="0">
            <a:spAutoFit/>
          </a:bodyPr>
          <a:lstStyle/>
          <a:p>
            <a:r>
              <a:rPr lang="en-US" dirty="0" smtClean="0"/>
              <a:t>A) </a:t>
            </a:r>
            <a:r>
              <a:rPr lang="en-US" dirty="0" err="1" smtClean="0"/>
              <a:t>Vancomycin</a:t>
            </a:r>
            <a:endParaRPr lang="en-US" dirty="0"/>
          </a:p>
        </p:txBody>
      </p:sp>
      <p:sp>
        <p:nvSpPr>
          <p:cNvPr id="11" name="TextBox 10"/>
          <p:cNvSpPr txBox="1"/>
          <p:nvPr/>
        </p:nvSpPr>
        <p:spPr>
          <a:xfrm>
            <a:off x="5029200" y="3672840"/>
            <a:ext cx="2590800" cy="381000"/>
          </a:xfrm>
          <a:prstGeom prst="rect">
            <a:avLst/>
          </a:prstGeom>
          <a:noFill/>
        </p:spPr>
        <p:txBody>
          <a:bodyPr wrap="square" rtlCol="0">
            <a:spAutoFit/>
          </a:bodyPr>
          <a:lstStyle/>
          <a:p>
            <a:r>
              <a:rPr lang="en-US" dirty="0" smtClean="0"/>
              <a:t>B) </a:t>
            </a:r>
            <a:r>
              <a:rPr lang="en-US" dirty="0" err="1" smtClean="0"/>
              <a:t>Paclitaxol</a:t>
            </a:r>
            <a:endParaRPr lang="en-US" dirty="0"/>
          </a:p>
        </p:txBody>
      </p:sp>
      <p:pic>
        <p:nvPicPr>
          <p:cNvPr id="6148" name="Picture 4" descr="http://content.answcdn.com/main/content/img/oxford/oxfordBiochemistry/0198529171.taxol.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7041" y="1447800"/>
            <a:ext cx="3337840" cy="207264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09600" y="4086860"/>
            <a:ext cx="35052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60" name="Picture 16" descr="http://0.tqn.com/d/chemistry/1/0/V/X/ibogamin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62" y="4503737"/>
            <a:ext cx="3419475" cy="1647825"/>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0" y="4064826"/>
            <a:ext cx="2438400" cy="2267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43000" y="6329997"/>
            <a:ext cx="2590800" cy="381000"/>
          </a:xfrm>
          <a:prstGeom prst="rect">
            <a:avLst/>
          </a:prstGeom>
          <a:noFill/>
        </p:spPr>
        <p:txBody>
          <a:bodyPr wrap="square" rtlCol="0">
            <a:spAutoFit/>
          </a:bodyPr>
          <a:lstStyle/>
          <a:p>
            <a:r>
              <a:rPr lang="en-US" dirty="0" smtClean="0"/>
              <a:t>C) </a:t>
            </a:r>
            <a:r>
              <a:rPr lang="en-US" dirty="0" err="1" smtClean="0"/>
              <a:t>Ibogamine</a:t>
            </a:r>
            <a:endParaRPr lang="en-US" dirty="0"/>
          </a:p>
        </p:txBody>
      </p:sp>
      <p:sp>
        <p:nvSpPr>
          <p:cNvPr id="25" name="TextBox 24"/>
          <p:cNvSpPr txBox="1"/>
          <p:nvPr/>
        </p:nvSpPr>
        <p:spPr>
          <a:xfrm>
            <a:off x="5029200" y="6332537"/>
            <a:ext cx="2590800" cy="381000"/>
          </a:xfrm>
          <a:prstGeom prst="rect">
            <a:avLst/>
          </a:prstGeom>
          <a:noFill/>
        </p:spPr>
        <p:txBody>
          <a:bodyPr wrap="square" rtlCol="0">
            <a:spAutoFit/>
          </a:bodyPr>
          <a:lstStyle/>
          <a:p>
            <a:r>
              <a:rPr lang="en-US" dirty="0" smtClean="0"/>
              <a:t>D) Erythromycin</a:t>
            </a:r>
            <a:endParaRPr lang="en-US" dirty="0"/>
          </a:p>
        </p:txBody>
      </p:sp>
      <p:pic>
        <p:nvPicPr>
          <p:cNvPr id="6162" name="Picture 18" descr="http://upload.wikimedia.org/wikipedia/commons/c/c5/Erythromycin-2D-skeleta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8200" y="4086860"/>
            <a:ext cx="2282563" cy="224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966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4" name="Rectangle 13"/>
          <p:cNvSpPr/>
          <p:nvPr/>
        </p:nvSpPr>
        <p:spPr>
          <a:xfrm>
            <a:off x="1066800" y="1447800"/>
            <a:ext cx="2286000" cy="1635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4495800" y="1447800"/>
            <a:ext cx="32004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304800" y="76200"/>
            <a:ext cx="8382000" cy="584775"/>
          </a:xfrm>
          <a:prstGeom prst="rect">
            <a:avLst/>
          </a:prstGeom>
        </p:spPr>
        <p:txBody>
          <a:bodyPr wrap="square">
            <a:spAutoFit/>
          </a:bodyPr>
          <a:lstStyle/>
          <a:p>
            <a:pPr eaLnBrk="0" fontAlgn="base" hangingPunct="0">
              <a:spcBef>
                <a:spcPct val="20000"/>
              </a:spcBef>
              <a:spcAft>
                <a:spcPct val="0"/>
              </a:spcAft>
            </a:pPr>
            <a:r>
              <a:rPr lang="en-US" sz="3200" dirty="0">
                <a:solidFill>
                  <a:prstClr val="black"/>
                </a:solidFill>
                <a:ea typeface="ＭＳ Ｐゴシック" charset="0"/>
              </a:rPr>
              <a:t>Which of the following </a:t>
            </a:r>
            <a:r>
              <a:rPr lang="en-US" sz="3200" dirty="0" smtClean="0">
                <a:solidFill>
                  <a:prstClr val="black"/>
                </a:solidFill>
                <a:ea typeface="ＭＳ Ｐゴシック" charset="0"/>
              </a:rPr>
              <a:t>are </a:t>
            </a:r>
            <a:r>
              <a:rPr lang="en-US" sz="3200" dirty="0" err="1" smtClean="0">
                <a:solidFill>
                  <a:prstClr val="black"/>
                </a:solidFill>
                <a:ea typeface="ＭＳ Ｐゴシック" charset="0"/>
              </a:rPr>
              <a:t>polyketides</a:t>
            </a:r>
            <a:r>
              <a:rPr lang="en-US" sz="3200" dirty="0" smtClean="0">
                <a:solidFill>
                  <a:prstClr val="black"/>
                </a:solidFill>
                <a:ea typeface="ＭＳ Ｐゴシック" charset="0"/>
              </a:rPr>
              <a:t>?</a:t>
            </a:r>
            <a:endParaRPr lang="en-US" sz="3200" dirty="0">
              <a:solidFill>
                <a:prstClr val="black"/>
              </a:solidFill>
              <a:ea typeface="ＭＳ Ｐゴシック" charset="0"/>
            </a:endParaRPr>
          </a:p>
        </p:txBody>
      </p:sp>
      <p:sp>
        <p:nvSpPr>
          <p:cNvPr id="8" name="TextBox 7"/>
          <p:cNvSpPr txBox="1"/>
          <p:nvPr/>
        </p:nvSpPr>
        <p:spPr>
          <a:xfrm>
            <a:off x="1143000" y="3136900"/>
            <a:ext cx="2590800" cy="381000"/>
          </a:xfrm>
          <a:prstGeom prst="rect">
            <a:avLst/>
          </a:prstGeom>
          <a:noFill/>
        </p:spPr>
        <p:txBody>
          <a:bodyPr wrap="square" rtlCol="0">
            <a:spAutoFit/>
          </a:bodyPr>
          <a:lstStyle/>
          <a:p>
            <a:r>
              <a:rPr lang="en-US" dirty="0" smtClean="0">
                <a:solidFill>
                  <a:prstClr val="black"/>
                </a:solidFill>
              </a:rPr>
              <a:t>A) alpha-Ionone</a:t>
            </a:r>
            <a:endParaRPr lang="en-US" dirty="0">
              <a:solidFill>
                <a:prstClr val="black"/>
              </a:solidFill>
            </a:endParaRPr>
          </a:p>
        </p:txBody>
      </p:sp>
      <p:sp>
        <p:nvSpPr>
          <p:cNvPr id="11" name="TextBox 10"/>
          <p:cNvSpPr txBox="1"/>
          <p:nvPr/>
        </p:nvSpPr>
        <p:spPr>
          <a:xfrm>
            <a:off x="5029200" y="3139440"/>
            <a:ext cx="2590800" cy="381000"/>
          </a:xfrm>
          <a:prstGeom prst="rect">
            <a:avLst/>
          </a:prstGeom>
          <a:noFill/>
        </p:spPr>
        <p:txBody>
          <a:bodyPr wrap="square" rtlCol="0">
            <a:spAutoFit/>
          </a:bodyPr>
          <a:lstStyle/>
          <a:p>
            <a:r>
              <a:rPr lang="en-US" dirty="0" smtClean="0">
                <a:solidFill>
                  <a:prstClr val="black"/>
                </a:solidFill>
              </a:rPr>
              <a:t>B) </a:t>
            </a:r>
            <a:r>
              <a:rPr lang="en-US" dirty="0" err="1" smtClean="0">
                <a:solidFill>
                  <a:prstClr val="black"/>
                </a:solidFill>
              </a:rPr>
              <a:t>Bisabolene</a:t>
            </a:r>
            <a:endParaRPr lang="en-US" dirty="0">
              <a:solidFill>
                <a:prstClr val="black"/>
              </a:solidFill>
            </a:endParaRPr>
          </a:p>
        </p:txBody>
      </p:sp>
      <p:sp>
        <p:nvSpPr>
          <p:cNvPr id="22" name="Rectangle 21"/>
          <p:cNvSpPr/>
          <p:nvPr/>
        </p:nvSpPr>
        <p:spPr>
          <a:xfrm>
            <a:off x="4495800" y="4117436"/>
            <a:ext cx="4114800" cy="1960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1143000" y="6075171"/>
            <a:ext cx="2590800" cy="381000"/>
          </a:xfrm>
          <a:prstGeom prst="rect">
            <a:avLst/>
          </a:prstGeom>
          <a:noFill/>
        </p:spPr>
        <p:txBody>
          <a:bodyPr wrap="square" rtlCol="0">
            <a:spAutoFit/>
          </a:bodyPr>
          <a:lstStyle/>
          <a:p>
            <a:r>
              <a:rPr lang="en-US" dirty="0" smtClean="0">
                <a:solidFill>
                  <a:prstClr val="black"/>
                </a:solidFill>
              </a:rPr>
              <a:t>C) Resveratrol</a:t>
            </a:r>
            <a:endParaRPr lang="en-US" dirty="0">
              <a:solidFill>
                <a:prstClr val="black"/>
              </a:solidFill>
            </a:endParaRPr>
          </a:p>
        </p:txBody>
      </p:sp>
      <p:sp>
        <p:nvSpPr>
          <p:cNvPr id="25" name="TextBox 24"/>
          <p:cNvSpPr txBox="1"/>
          <p:nvPr/>
        </p:nvSpPr>
        <p:spPr>
          <a:xfrm>
            <a:off x="5029200" y="6077711"/>
            <a:ext cx="2590800" cy="381000"/>
          </a:xfrm>
          <a:prstGeom prst="rect">
            <a:avLst/>
          </a:prstGeom>
          <a:noFill/>
        </p:spPr>
        <p:txBody>
          <a:bodyPr wrap="square" rtlCol="0">
            <a:spAutoFit/>
          </a:bodyPr>
          <a:lstStyle/>
          <a:p>
            <a:r>
              <a:rPr lang="en-US" dirty="0" smtClean="0">
                <a:solidFill>
                  <a:prstClr val="black"/>
                </a:solidFill>
              </a:rPr>
              <a:t>D) </a:t>
            </a:r>
            <a:r>
              <a:rPr lang="en-US" dirty="0" err="1" smtClean="0">
                <a:solidFill>
                  <a:prstClr val="black"/>
                </a:solidFill>
              </a:rPr>
              <a:t>Calicheamycin</a:t>
            </a:r>
            <a:endParaRPr lang="en-US" dirty="0">
              <a:solidFill>
                <a:prstClr val="black"/>
              </a:solidFill>
            </a:endParaRPr>
          </a:p>
        </p:txBody>
      </p:sp>
      <p:pic>
        <p:nvPicPr>
          <p:cNvPr id="7172" name="Picture 4" descr="http://upload.wikimedia.org/wikipedia/commons/thumb/c/c4/Bisabolene-gamma.svg/512px-Bisabolene-gamma.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381" y="1692961"/>
            <a:ext cx="2625237" cy="117417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117436"/>
            <a:ext cx="28194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9"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1376" y="4290654"/>
            <a:ext cx="3822701" cy="1529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3" name="Picture 15" descr="http://0.tqn.com/d/chemistry/1/0/w/J/1/alpha-ionon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5400" y="1600200"/>
            <a:ext cx="1945326" cy="115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019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Secondary Metabolites</a:t>
            </a:r>
          </a:p>
        </p:txBody>
      </p:sp>
      <p:sp>
        <p:nvSpPr>
          <p:cNvPr id="25603" name="TextBox 3"/>
          <p:cNvSpPr txBox="1">
            <a:spLocks noChangeArrowheads="1"/>
          </p:cNvSpPr>
          <p:nvPr/>
        </p:nvSpPr>
        <p:spPr bwMode="auto">
          <a:xfrm>
            <a:off x="685800" y="1295400"/>
            <a:ext cx="8001000" cy="3324225"/>
          </a:xfrm>
          <a:prstGeom prst="rect">
            <a:avLst/>
          </a:prstGeom>
          <a:noFill/>
          <a:ln w="9525">
            <a:noFill/>
            <a:miter lim="800000"/>
            <a:headEnd/>
            <a:tailEnd/>
          </a:ln>
        </p:spPr>
        <p:txBody>
          <a:bodyPr>
            <a:spAutoFit/>
          </a:bodyPr>
          <a:lstStyle/>
          <a:p>
            <a:pPr fontAlgn="base">
              <a:spcBef>
                <a:spcPct val="0"/>
              </a:spcBef>
              <a:spcAft>
                <a:spcPct val="0"/>
              </a:spcAft>
            </a:pPr>
            <a:r>
              <a:rPr lang="en-US" sz="2400" b="1" dirty="0" smtClean="0">
                <a:latin typeface="Arial" pitchFamily="34" charset="0"/>
                <a:cs typeface="Arial" pitchFamily="34" charset="0"/>
              </a:rPr>
              <a:t>Small Molecules</a:t>
            </a:r>
            <a:endParaRPr lang="en-US" dirty="0">
              <a:latin typeface="Arial" pitchFamily="34" charset="0"/>
              <a:cs typeface="Arial" pitchFamily="34" charset="0"/>
            </a:endParaRPr>
          </a:p>
          <a:p>
            <a:pPr fontAlgn="base">
              <a:spcBef>
                <a:spcPct val="0"/>
              </a:spcBef>
              <a:spcAft>
                <a:spcPct val="0"/>
              </a:spcAft>
            </a:pPr>
            <a:r>
              <a:rPr lang="en-US" dirty="0">
                <a:latin typeface="Arial" pitchFamily="34" charset="0"/>
                <a:cs typeface="Arial" pitchFamily="34" charset="0"/>
              </a:rPr>
              <a:t>Alkaloids</a:t>
            </a:r>
          </a:p>
          <a:p>
            <a:pPr fontAlgn="base">
              <a:spcBef>
                <a:spcPct val="0"/>
              </a:spcBef>
              <a:spcAft>
                <a:spcPct val="0"/>
              </a:spcAft>
            </a:pPr>
            <a:r>
              <a:rPr lang="en-US" dirty="0" err="1">
                <a:latin typeface="Arial" pitchFamily="34" charset="0"/>
                <a:cs typeface="Arial" pitchFamily="34" charset="0"/>
              </a:rPr>
              <a:t>Terpenoids</a:t>
            </a:r>
            <a:endParaRPr lang="en-US" dirty="0">
              <a:latin typeface="Arial" pitchFamily="34" charset="0"/>
              <a:cs typeface="Arial" pitchFamily="34" charset="0"/>
            </a:endParaRPr>
          </a:p>
          <a:p>
            <a:pPr fontAlgn="base">
              <a:spcBef>
                <a:spcPct val="0"/>
              </a:spcBef>
              <a:spcAft>
                <a:spcPct val="0"/>
              </a:spcAft>
            </a:pPr>
            <a:r>
              <a:rPr lang="en-US" b="1" dirty="0">
                <a:latin typeface="Arial" pitchFamily="34" charset="0"/>
                <a:cs typeface="Arial" pitchFamily="34" charset="0"/>
              </a:rPr>
              <a:t>Glycosides</a:t>
            </a:r>
          </a:p>
          <a:p>
            <a:pPr fontAlgn="base">
              <a:spcBef>
                <a:spcPct val="0"/>
              </a:spcBef>
              <a:spcAft>
                <a:spcPct val="0"/>
              </a:spcAft>
            </a:pPr>
            <a:endParaRPr lang="en-US" dirty="0">
              <a:latin typeface="Arial" pitchFamily="34" charset="0"/>
              <a:cs typeface="Arial" pitchFamily="34" charset="0"/>
            </a:endParaRPr>
          </a:p>
          <a:p>
            <a:pPr fontAlgn="base">
              <a:spcBef>
                <a:spcPct val="0"/>
              </a:spcBef>
              <a:spcAft>
                <a:spcPct val="0"/>
              </a:spcAft>
            </a:pPr>
            <a:r>
              <a:rPr lang="en-US" sz="2400" b="1" dirty="0">
                <a:latin typeface="Arial" pitchFamily="34" charset="0"/>
                <a:cs typeface="Arial" pitchFamily="34" charset="0"/>
              </a:rPr>
              <a:t>Polymers </a:t>
            </a:r>
          </a:p>
          <a:p>
            <a:pPr fontAlgn="base">
              <a:spcBef>
                <a:spcPct val="0"/>
              </a:spcBef>
              <a:spcAft>
                <a:spcPct val="0"/>
              </a:spcAft>
            </a:pPr>
            <a:r>
              <a:rPr lang="en-US" i="1" dirty="0">
                <a:latin typeface="Arial" pitchFamily="34" charset="0"/>
                <a:cs typeface="Arial" pitchFamily="34" charset="0"/>
              </a:rPr>
              <a:t>(to be covered in Biosynthesis part 2)</a:t>
            </a:r>
          </a:p>
          <a:p>
            <a:pPr fontAlgn="base">
              <a:spcBef>
                <a:spcPct val="0"/>
              </a:spcBef>
              <a:spcAft>
                <a:spcPct val="0"/>
              </a:spcAft>
            </a:pPr>
            <a:r>
              <a:rPr lang="en-US" b="1" dirty="0" err="1">
                <a:latin typeface="Arial" pitchFamily="34" charset="0"/>
                <a:cs typeface="Arial" pitchFamily="34" charset="0"/>
              </a:rPr>
              <a:t>Polyketides</a:t>
            </a:r>
            <a:endParaRPr lang="en-US" b="1" dirty="0">
              <a:latin typeface="Arial" pitchFamily="34" charset="0"/>
              <a:cs typeface="Arial" pitchFamily="34" charset="0"/>
            </a:endParaRPr>
          </a:p>
          <a:p>
            <a:pPr fontAlgn="base">
              <a:spcBef>
                <a:spcPct val="0"/>
              </a:spcBef>
              <a:spcAft>
                <a:spcPct val="0"/>
              </a:spcAft>
            </a:pPr>
            <a:r>
              <a:rPr lang="en-US" dirty="0">
                <a:latin typeface="Arial" pitchFamily="34" charset="0"/>
                <a:cs typeface="Arial" pitchFamily="34" charset="0"/>
              </a:rPr>
              <a:t>Fatty acids</a:t>
            </a:r>
          </a:p>
          <a:p>
            <a:pPr fontAlgn="base">
              <a:spcBef>
                <a:spcPct val="0"/>
              </a:spcBef>
              <a:spcAft>
                <a:spcPct val="0"/>
              </a:spcAft>
            </a:pPr>
            <a:r>
              <a:rPr lang="en-US" dirty="0" err="1">
                <a:latin typeface="Arial" pitchFamily="34" charset="0"/>
                <a:cs typeface="Arial" pitchFamily="34" charset="0"/>
              </a:rPr>
              <a:t>Nonribosomal</a:t>
            </a:r>
            <a:r>
              <a:rPr lang="en-US" dirty="0">
                <a:latin typeface="Arial" pitchFamily="34" charset="0"/>
                <a:cs typeface="Arial" pitchFamily="34" charset="0"/>
              </a:rPr>
              <a:t> peptides</a:t>
            </a:r>
          </a:p>
          <a:p>
            <a:pPr fontAlgn="base">
              <a:spcBef>
                <a:spcPct val="0"/>
              </a:spcBef>
              <a:spcAft>
                <a:spcPct val="0"/>
              </a:spcAft>
            </a:pPr>
            <a:r>
              <a:rPr lang="en-US" dirty="0">
                <a:latin typeface="Arial" pitchFamily="34" charset="0"/>
                <a:cs typeface="Arial" pitchFamily="34" charset="0"/>
              </a:rPr>
              <a:t>Modified Ribosomal peptides</a:t>
            </a:r>
          </a:p>
        </p:txBody>
      </p:sp>
      <p:sp>
        <p:nvSpPr>
          <p:cNvPr id="2" name="TextBox 1"/>
          <p:cNvSpPr txBox="1"/>
          <p:nvPr/>
        </p:nvSpPr>
        <p:spPr>
          <a:xfrm>
            <a:off x="5347386" y="1752600"/>
            <a:ext cx="2362200" cy="646331"/>
          </a:xfrm>
          <a:prstGeom prst="rect">
            <a:avLst/>
          </a:prstGeom>
          <a:noFill/>
        </p:spPr>
        <p:txBody>
          <a:bodyPr wrap="square" rtlCol="0">
            <a:spAutoFit/>
          </a:bodyPr>
          <a:lstStyle/>
          <a:p>
            <a:r>
              <a:rPr lang="en-US" dirty="0" err="1" smtClean="0"/>
              <a:t>Monofunctional</a:t>
            </a:r>
            <a:r>
              <a:rPr lang="en-US" dirty="0" smtClean="0"/>
              <a:t> Enzymes</a:t>
            </a:r>
            <a:endParaRPr lang="en-US" dirty="0"/>
          </a:p>
        </p:txBody>
      </p:sp>
      <p:sp>
        <p:nvSpPr>
          <p:cNvPr id="3" name="Right Brace 2"/>
          <p:cNvSpPr/>
          <p:nvPr/>
        </p:nvSpPr>
        <p:spPr>
          <a:xfrm>
            <a:off x="4343400" y="1447800"/>
            <a:ext cx="9144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365921" y="3262312"/>
            <a:ext cx="1796879" cy="923330"/>
          </a:xfrm>
          <a:prstGeom prst="rect">
            <a:avLst/>
          </a:prstGeom>
          <a:noFill/>
        </p:spPr>
        <p:txBody>
          <a:bodyPr wrap="square" rtlCol="0">
            <a:spAutoFit/>
          </a:bodyPr>
          <a:lstStyle/>
          <a:p>
            <a:r>
              <a:rPr lang="en-US" dirty="0" smtClean="0"/>
              <a:t>Involve Large, Modular Synthases</a:t>
            </a:r>
            <a:endParaRPr lang="en-US" dirty="0"/>
          </a:p>
        </p:txBody>
      </p:sp>
      <p:sp>
        <p:nvSpPr>
          <p:cNvPr id="11" name="Right Brace 10"/>
          <p:cNvSpPr/>
          <p:nvPr/>
        </p:nvSpPr>
        <p:spPr>
          <a:xfrm>
            <a:off x="4361935" y="2957511"/>
            <a:ext cx="914400" cy="1662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1984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304800" y="130175"/>
            <a:ext cx="8610600" cy="830997"/>
          </a:xfrm>
          <a:prstGeom prst="rect">
            <a:avLst/>
          </a:prstGeom>
          <a:noFill/>
          <a:ln w="9525">
            <a:noFill/>
            <a:miter lim="800000"/>
            <a:headEnd/>
            <a:tailEnd/>
          </a:ln>
        </p:spPr>
        <p:txBody>
          <a:bodyPr>
            <a:spAutoFit/>
          </a:bodyPr>
          <a:lstStyle/>
          <a:p>
            <a:pPr fontAlgn="base">
              <a:spcBef>
                <a:spcPct val="0"/>
              </a:spcBef>
              <a:spcAft>
                <a:spcPct val="0"/>
              </a:spcAft>
            </a:pPr>
            <a:r>
              <a:rPr lang="en-US" sz="2800" dirty="0">
                <a:solidFill>
                  <a:prstClr val="black"/>
                </a:solidFill>
                <a:latin typeface="Rockwell Extra Bold" pitchFamily="18" charset="0"/>
                <a:cs typeface="Arial" pitchFamily="34" charset="0"/>
              </a:rPr>
              <a:t>Determining the </a:t>
            </a:r>
            <a:r>
              <a:rPr lang="en-US" sz="2800" dirty="0" smtClean="0">
                <a:solidFill>
                  <a:prstClr val="black"/>
                </a:solidFill>
                <a:latin typeface="Rockwell Extra Bold" pitchFamily="18" charset="0"/>
                <a:cs typeface="Arial" pitchFamily="34" charset="0"/>
              </a:rPr>
              <a:t>pathway</a:t>
            </a:r>
          </a:p>
          <a:p>
            <a:pPr fontAlgn="base">
              <a:spcBef>
                <a:spcPct val="0"/>
              </a:spcBef>
              <a:spcAft>
                <a:spcPct val="0"/>
              </a:spcAft>
            </a:pPr>
            <a:r>
              <a:rPr lang="en-US" sz="2000" dirty="0" smtClean="0">
                <a:solidFill>
                  <a:prstClr val="black"/>
                </a:solidFill>
                <a:latin typeface="Rockwell Extra Bold" pitchFamily="18" charset="0"/>
                <a:cs typeface="Arial" pitchFamily="34" charset="0"/>
              </a:rPr>
              <a:t>(the traditional way)</a:t>
            </a:r>
            <a:endParaRPr lang="en-US" sz="2800" dirty="0">
              <a:solidFill>
                <a:prstClr val="black"/>
              </a:solidFill>
              <a:latin typeface="Rockwell Extra Bold" pitchFamily="18" charset="0"/>
              <a:cs typeface="Arial" pitchFamily="34" charset="0"/>
            </a:endParaRPr>
          </a:p>
        </p:txBody>
      </p:sp>
      <p:sp>
        <p:nvSpPr>
          <p:cNvPr id="6" name="Rectangle 3"/>
          <p:cNvSpPr>
            <a:spLocks noChangeArrowheads="1"/>
          </p:cNvSpPr>
          <p:nvPr/>
        </p:nvSpPr>
        <p:spPr bwMode="auto">
          <a:xfrm>
            <a:off x="762000" y="1319212"/>
            <a:ext cx="7543800" cy="4093428"/>
          </a:xfrm>
          <a:prstGeom prst="rect">
            <a:avLst/>
          </a:prstGeom>
          <a:noFill/>
          <a:ln w="9525">
            <a:noFill/>
            <a:miter lim="800000"/>
            <a:headEnd/>
            <a:tailEnd/>
          </a:ln>
        </p:spPr>
        <p:txBody>
          <a:bodyPr>
            <a:spAutoFit/>
          </a:bodyPr>
          <a:lstStyle/>
          <a:p>
            <a:pPr marL="457200" indent="-457200">
              <a:buFont typeface="Wingdings" pitchFamily="2" charset="2"/>
              <a:buChar char="§"/>
              <a:defRPr/>
            </a:pPr>
            <a:r>
              <a:rPr lang="en-US" sz="2000" dirty="0">
                <a:solidFill>
                  <a:prstClr val="black">
                    <a:lumMod val="85000"/>
                    <a:lumOff val="15000"/>
                  </a:prstClr>
                </a:solidFill>
                <a:cs typeface="Arial" pitchFamily="34" charset="0"/>
              </a:rPr>
              <a:t>There are a finite number of synthetic tricks that organisms use to make compounds</a:t>
            </a:r>
          </a:p>
          <a:p>
            <a:pPr marL="457200" indent="-457200">
              <a:buFont typeface="Wingdings" pitchFamily="2" charset="2"/>
              <a:buChar char="§"/>
              <a:defRPr/>
            </a:pPr>
            <a:r>
              <a:rPr lang="en-US" sz="2000" dirty="0">
                <a:solidFill>
                  <a:prstClr val="black">
                    <a:lumMod val="85000"/>
                    <a:lumOff val="15000"/>
                  </a:prstClr>
                </a:solidFill>
                <a:cs typeface="Arial" pitchFamily="34" charset="0"/>
              </a:rPr>
              <a:t>Often you can guess the biosynthetic pathway to a given compound based on a sort of retrosynthetic </a:t>
            </a:r>
            <a:r>
              <a:rPr lang="en-US" sz="2000" dirty="0" smtClean="0">
                <a:solidFill>
                  <a:prstClr val="black">
                    <a:lumMod val="85000"/>
                    <a:lumOff val="15000"/>
                  </a:prstClr>
                </a:solidFill>
                <a:cs typeface="Arial" pitchFamily="34" charset="0"/>
              </a:rPr>
              <a:t>analysis</a:t>
            </a:r>
          </a:p>
          <a:p>
            <a:pPr>
              <a:defRPr/>
            </a:pPr>
            <a:endParaRPr lang="en-US" sz="2000" dirty="0">
              <a:solidFill>
                <a:prstClr val="black">
                  <a:lumMod val="85000"/>
                  <a:lumOff val="15000"/>
                </a:prstClr>
              </a:solidFill>
              <a:cs typeface="Arial" pitchFamily="34" charset="0"/>
            </a:endParaRPr>
          </a:p>
          <a:p>
            <a:pPr marL="457200" indent="-457200">
              <a:buFont typeface="Wingdings" pitchFamily="2" charset="2"/>
              <a:buChar char="§"/>
              <a:defRPr/>
            </a:pPr>
            <a:r>
              <a:rPr lang="en-US" sz="2000" dirty="0">
                <a:solidFill>
                  <a:prstClr val="black">
                    <a:lumMod val="85000"/>
                    <a:lumOff val="15000"/>
                  </a:prstClr>
                </a:solidFill>
                <a:cs typeface="Arial" pitchFamily="34" charset="0"/>
              </a:rPr>
              <a:t>Mutants of an organism will produce intermediates that can be characterized (but can also generate artifacts</a:t>
            </a:r>
            <a:r>
              <a:rPr lang="en-US" sz="2000" dirty="0" smtClean="0">
                <a:solidFill>
                  <a:prstClr val="black">
                    <a:lumMod val="85000"/>
                    <a:lumOff val="15000"/>
                  </a:prstClr>
                </a:solidFill>
                <a:cs typeface="Arial" pitchFamily="34" charset="0"/>
              </a:rPr>
              <a:t>)</a:t>
            </a:r>
          </a:p>
          <a:p>
            <a:pPr marL="457200" indent="-457200">
              <a:buFont typeface="Wingdings" pitchFamily="2" charset="2"/>
              <a:buChar char="§"/>
              <a:defRPr/>
            </a:pPr>
            <a:endParaRPr lang="en-US" sz="2000" dirty="0">
              <a:solidFill>
                <a:prstClr val="black">
                  <a:lumMod val="85000"/>
                  <a:lumOff val="15000"/>
                </a:prstClr>
              </a:solidFill>
              <a:cs typeface="Arial" pitchFamily="34" charset="0"/>
            </a:endParaRPr>
          </a:p>
          <a:p>
            <a:pPr marL="457200" indent="-457200">
              <a:buFont typeface="Wingdings" pitchFamily="2" charset="2"/>
              <a:buChar char="§"/>
              <a:defRPr/>
            </a:pPr>
            <a:r>
              <a:rPr lang="en-US" sz="2000" dirty="0">
                <a:solidFill>
                  <a:prstClr val="black">
                    <a:lumMod val="85000"/>
                    <a:lumOff val="15000"/>
                  </a:prstClr>
                </a:solidFill>
                <a:cs typeface="Arial" pitchFamily="34" charset="0"/>
              </a:rPr>
              <a:t>Can feed the cells </a:t>
            </a:r>
            <a:r>
              <a:rPr lang="en-US" sz="2000" dirty="0" err="1">
                <a:solidFill>
                  <a:prstClr val="black">
                    <a:lumMod val="85000"/>
                    <a:lumOff val="15000"/>
                  </a:prstClr>
                </a:solidFill>
                <a:cs typeface="Arial" pitchFamily="34" charset="0"/>
              </a:rPr>
              <a:t>isotopically</a:t>
            </a:r>
            <a:r>
              <a:rPr lang="en-US" sz="2000" dirty="0">
                <a:solidFill>
                  <a:prstClr val="black">
                    <a:lumMod val="85000"/>
                    <a:lumOff val="15000"/>
                  </a:prstClr>
                </a:solidFill>
                <a:cs typeface="Arial" pitchFamily="34" charset="0"/>
              </a:rPr>
              <a:t>-labeled intermediates (often 13C followed by </a:t>
            </a:r>
            <a:r>
              <a:rPr lang="en-US" sz="2000" dirty="0" smtClean="0">
                <a:solidFill>
                  <a:prstClr val="black">
                    <a:lumMod val="85000"/>
                    <a:lumOff val="15000"/>
                  </a:prstClr>
                </a:solidFill>
                <a:cs typeface="Arial" pitchFamily="34" charset="0"/>
              </a:rPr>
              <a:t>NMR or MS) </a:t>
            </a:r>
            <a:r>
              <a:rPr lang="en-US" sz="2000" dirty="0">
                <a:solidFill>
                  <a:prstClr val="black">
                    <a:lumMod val="85000"/>
                    <a:lumOff val="15000"/>
                  </a:prstClr>
                </a:solidFill>
                <a:cs typeface="Arial" pitchFamily="34" charset="0"/>
              </a:rPr>
              <a:t>and show that a particular compound is part of a biosynthetic pathway, or determine where a particular atom gets incorporated into a molecule</a:t>
            </a:r>
          </a:p>
          <a:p>
            <a:pPr marL="457200" indent="-457200">
              <a:buFont typeface="Wingdings" pitchFamily="2" charset="2"/>
              <a:buChar char="§"/>
              <a:defRPr/>
            </a:pPr>
            <a:endParaRPr lang="en-US" sz="2000" dirty="0">
              <a:solidFill>
                <a:prstClr val="black">
                  <a:lumMod val="85000"/>
                  <a:lumOff val="15000"/>
                </a:prstClr>
              </a:solidFill>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Finding the Enzymes</a:t>
            </a:r>
          </a:p>
        </p:txBody>
      </p:sp>
      <p:sp>
        <p:nvSpPr>
          <p:cNvPr id="5" name="Rectangle 3"/>
          <p:cNvSpPr>
            <a:spLocks noChangeArrowheads="1"/>
          </p:cNvSpPr>
          <p:nvPr/>
        </p:nvSpPr>
        <p:spPr bwMode="auto">
          <a:xfrm>
            <a:off x="762000" y="914400"/>
            <a:ext cx="7543800" cy="5324475"/>
          </a:xfrm>
          <a:prstGeom prst="rect">
            <a:avLst/>
          </a:prstGeom>
          <a:noFill/>
          <a:ln w="9525">
            <a:noFill/>
            <a:miter lim="800000"/>
            <a:headEnd/>
            <a:tailEnd/>
          </a:ln>
        </p:spPr>
        <p:txBody>
          <a:bodyPr>
            <a:spAutoFit/>
          </a:bodyPr>
          <a:lstStyle/>
          <a:p>
            <a:pPr marL="457200" indent="-457200">
              <a:buFont typeface="Wingdings" pitchFamily="2" charset="2"/>
              <a:buChar char="§"/>
              <a:defRPr/>
            </a:pPr>
            <a:r>
              <a:rPr lang="en-US" sz="2000" dirty="0">
                <a:solidFill>
                  <a:prstClr val="black">
                    <a:lumMod val="85000"/>
                    <a:lumOff val="15000"/>
                  </a:prstClr>
                </a:solidFill>
                <a:cs typeface="Arial" pitchFamily="34" charset="0"/>
              </a:rPr>
              <a:t>Bacteria are neat and tidy—they tend to keep (most) of the enzymes related to a particular secondary metabolite in </a:t>
            </a:r>
            <a:r>
              <a:rPr lang="en-US" sz="2000" dirty="0" err="1">
                <a:solidFill>
                  <a:prstClr val="black">
                    <a:lumMod val="85000"/>
                    <a:lumOff val="15000"/>
                  </a:prstClr>
                </a:solidFill>
                <a:cs typeface="Arial" pitchFamily="34" charset="0"/>
              </a:rPr>
              <a:t>operons</a:t>
            </a:r>
            <a:endParaRPr lang="en-US" sz="2000" dirty="0">
              <a:solidFill>
                <a:prstClr val="black">
                  <a:lumMod val="85000"/>
                  <a:lumOff val="15000"/>
                </a:prstClr>
              </a:solidFill>
              <a:cs typeface="Arial" pitchFamily="34" charset="0"/>
            </a:endParaRPr>
          </a:p>
          <a:p>
            <a:pPr marL="457200" indent="-457200">
              <a:buFont typeface="Wingdings" pitchFamily="2" charset="2"/>
              <a:buChar char="§"/>
              <a:defRPr/>
            </a:pPr>
            <a:r>
              <a:rPr lang="en-US" sz="2000" dirty="0">
                <a:solidFill>
                  <a:prstClr val="black">
                    <a:lumMod val="85000"/>
                    <a:lumOff val="15000"/>
                  </a:prstClr>
                </a:solidFill>
                <a:cs typeface="Arial" pitchFamily="34" charset="0"/>
              </a:rPr>
              <a:t>Eukaryotes aren’t</a:t>
            </a:r>
          </a:p>
          <a:p>
            <a:pPr marL="457200" indent="-457200">
              <a:buFont typeface="Wingdings" pitchFamily="2" charset="2"/>
              <a:buChar char="§"/>
              <a:defRPr/>
            </a:pPr>
            <a:r>
              <a:rPr lang="en-US" sz="2000" dirty="0">
                <a:solidFill>
                  <a:prstClr val="black">
                    <a:lumMod val="85000"/>
                    <a:lumOff val="15000"/>
                  </a:prstClr>
                </a:solidFill>
                <a:cs typeface="Arial" pitchFamily="34" charset="0"/>
              </a:rPr>
              <a:t>Many natural products are produced along with many other related compounds through competing reactions with various enzymes</a:t>
            </a:r>
          </a:p>
          <a:p>
            <a:pPr marL="457200" indent="-457200">
              <a:buFont typeface="Wingdings" pitchFamily="2" charset="2"/>
              <a:buChar char="§"/>
              <a:defRPr/>
            </a:pPr>
            <a:r>
              <a:rPr lang="en-US" sz="2000" dirty="0">
                <a:solidFill>
                  <a:prstClr val="black">
                    <a:lumMod val="85000"/>
                    <a:lumOff val="15000"/>
                  </a:prstClr>
                </a:solidFill>
                <a:cs typeface="Arial" pitchFamily="34" charset="0"/>
              </a:rPr>
              <a:t>Sometimes these enzymes aren’t specific to a particular pathway</a:t>
            </a:r>
          </a:p>
          <a:p>
            <a:pPr marL="457200" indent="-457200">
              <a:buFont typeface="Wingdings" pitchFamily="2" charset="2"/>
              <a:buChar char="§"/>
              <a:defRPr/>
            </a:pPr>
            <a:endParaRPr lang="en-US" sz="2000" dirty="0">
              <a:solidFill>
                <a:prstClr val="black">
                  <a:lumMod val="85000"/>
                  <a:lumOff val="15000"/>
                </a:prstClr>
              </a:solidFill>
              <a:cs typeface="Arial" pitchFamily="34" charset="0"/>
            </a:endParaRPr>
          </a:p>
          <a:p>
            <a:pPr marL="457200" indent="-457200">
              <a:buFont typeface="Wingdings" pitchFamily="2" charset="2"/>
              <a:buChar char="§"/>
              <a:defRPr/>
            </a:pPr>
            <a:r>
              <a:rPr lang="en-US" sz="2000" dirty="0">
                <a:solidFill>
                  <a:prstClr val="black">
                    <a:lumMod val="85000"/>
                    <a:lumOff val="15000"/>
                  </a:prstClr>
                </a:solidFill>
                <a:cs typeface="Arial" pitchFamily="34" charset="0"/>
              </a:rPr>
              <a:t>If the organism is amenable to it, can use genetics to find genes that when removed result in a truncation of the pathway</a:t>
            </a:r>
          </a:p>
          <a:p>
            <a:pPr marL="457200" indent="-457200">
              <a:buFont typeface="Wingdings" pitchFamily="2" charset="2"/>
              <a:buChar char="§"/>
              <a:defRPr/>
            </a:pPr>
            <a:r>
              <a:rPr lang="en-US" sz="2000" dirty="0">
                <a:solidFill>
                  <a:prstClr val="black">
                    <a:lumMod val="85000"/>
                    <a:lumOff val="15000"/>
                  </a:prstClr>
                </a:solidFill>
                <a:cs typeface="Arial" pitchFamily="34" charset="0"/>
              </a:rPr>
              <a:t>Can find the enzymes based on homology to similar enzymes (degenerate </a:t>
            </a:r>
            <a:r>
              <a:rPr lang="en-US" sz="2000" dirty="0" err="1">
                <a:solidFill>
                  <a:prstClr val="black">
                    <a:lumMod val="85000"/>
                    <a:lumOff val="15000"/>
                  </a:prstClr>
                </a:solidFill>
                <a:cs typeface="Arial" pitchFamily="34" charset="0"/>
              </a:rPr>
              <a:t>oligonucleotides</a:t>
            </a:r>
            <a:r>
              <a:rPr lang="en-US" sz="2000" dirty="0">
                <a:solidFill>
                  <a:prstClr val="black">
                    <a:lumMod val="85000"/>
                    <a:lumOff val="15000"/>
                  </a:prstClr>
                </a:solidFill>
                <a:cs typeface="Arial" pitchFamily="34" charset="0"/>
              </a:rPr>
              <a:t>, northern blot of </a:t>
            </a:r>
            <a:r>
              <a:rPr lang="en-US" sz="2000" dirty="0" err="1">
                <a:solidFill>
                  <a:prstClr val="black">
                    <a:lumMod val="85000"/>
                    <a:lumOff val="15000"/>
                  </a:prstClr>
                </a:solidFill>
                <a:cs typeface="Arial" charset="0"/>
              </a:rPr>
              <a:t>cDNA</a:t>
            </a:r>
            <a:r>
              <a:rPr lang="en-US" sz="2000" dirty="0">
                <a:solidFill>
                  <a:prstClr val="black">
                    <a:lumMod val="85000"/>
                    <a:lumOff val="15000"/>
                  </a:prstClr>
                </a:solidFill>
                <a:cs typeface="Arial" charset="0"/>
              </a:rPr>
              <a:t> libraries</a:t>
            </a:r>
            <a:r>
              <a:rPr lang="en-US" sz="2000" dirty="0">
                <a:solidFill>
                  <a:prstClr val="black">
                    <a:lumMod val="85000"/>
                    <a:lumOff val="15000"/>
                  </a:prstClr>
                </a:solidFill>
                <a:cs typeface="Arial" pitchFamily="34" charset="0"/>
              </a:rPr>
              <a:t>, synthetic </a:t>
            </a:r>
            <a:r>
              <a:rPr lang="en-US" sz="2000" dirty="0" err="1">
                <a:solidFill>
                  <a:prstClr val="black">
                    <a:lumMod val="85000"/>
                    <a:lumOff val="15000"/>
                  </a:prstClr>
                </a:solidFill>
                <a:cs typeface="Arial" pitchFamily="34" charset="0"/>
              </a:rPr>
              <a:t>metagenomics</a:t>
            </a:r>
            <a:r>
              <a:rPr lang="en-US" sz="2000" dirty="0">
                <a:solidFill>
                  <a:prstClr val="black">
                    <a:lumMod val="85000"/>
                    <a:lumOff val="15000"/>
                  </a:prstClr>
                </a:solidFill>
                <a:cs typeface="Arial" pitchFamily="34" charset="0"/>
              </a:rPr>
              <a:t>)</a:t>
            </a:r>
          </a:p>
          <a:p>
            <a:pPr marL="457200" indent="-457200">
              <a:buFont typeface="Wingdings" pitchFamily="2" charset="2"/>
              <a:buChar char="§"/>
              <a:defRPr/>
            </a:pPr>
            <a:r>
              <a:rPr lang="en-US" sz="2000" dirty="0">
                <a:solidFill>
                  <a:prstClr val="black">
                    <a:lumMod val="85000"/>
                    <a:lumOff val="15000"/>
                  </a:prstClr>
                </a:solidFill>
                <a:cs typeface="Arial" pitchFamily="34" charset="0"/>
              </a:rPr>
              <a:t>Various genetic selections and screens can be used to sift through </a:t>
            </a:r>
            <a:r>
              <a:rPr lang="en-US" sz="2000" dirty="0" err="1">
                <a:solidFill>
                  <a:prstClr val="black">
                    <a:lumMod val="85000"/>
                    <a:lumOff val="15000"/>
                  </a:prstClr>
                </a:solidFill>
                <a:cs typeface="Arial" pitchFamily="34" charset="0"/>
              </a:rPr>
              <a:t>cDNA</a:t>
            </a:r>
            <a:r>
              <a:rPr lang="en-US" sz="2000" dirty="0">
                <a:solidFill>
                  <a:prstClr val="black">
                    <a:lumMod val="85000"/>
                    <a:lumOff val="15000"/>
                  </a:prstClr>
                </a:solidFill>
                <a:cs typeface="Arial" pitchFamily="34" charset="0"/>
              </a:rPr>
              <a:t> libraries</a:t>
            </a:r>
          </a:p>
          <a:p>
            <a:pPr marL="457200" indent="-457200">
              <a:buFont typeface="Wingdings" pitchFamily="2" charset="2"/>
              <a:buChar char="§"/>
              <a:defRPr/>
            </a:pPr>
            <a:r>
              <a:rPr lang="en-US" sz="2000" dirty="0">
                <a:solidFill>
                  <a:prstClr val="black">
                    <a:lumMod val="85000"/>
                    <a:lumOff val="15000"/>
                  </a:prstClr>
                </a:solidFill>
                <a:cs typeface="Arial" pitchFamily="34" charset="0"/>
              </a:rPr>
              <a:t>Can use protein engineering to modify known enzymes to the new activity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14337" name="TextBox 4"/>
          <p:cNvSpPr txBox="1">
            <a:spLocks noChangeArrowheads="1"/>
          </p:cNvSpPr>
          <p:nvPr/>
        </p:nvSpPr>
        <p:spPr bwMode="auto">
          <a:xfrm>
            <a:off x="1447800" y="1905000"/>
            <a:ext cx="6858000" cy="2123658"/>
          </a:xfrm>
          <a:prstGeom prst="rect">
            <a:avLst/>
          </a:prstGeom>
          <a:noFill/>
          <a:ln w="9525">
            <a:noFill/>
            <a:miter lim="800000"/>
            <a:headEnd/>
            <a:tailEnd/>
          </a:ln>
        </p:spPr>
        <p:txBody>
          <a:bodyPr>
            <a:spAutoFit/>
          </a:bodyPr>
          <a:lstStyle/>
          <a:p>
            <a:r>
              <a:rPr lang="en-US" sz="4400" dirty="0" smtClean="0">
                <a:solidFill>
                  <a:prstClr val="white"/>
                </a:solidFill>
                <a:latin typeface="Rockwell Extra Bold" pitchFamily="18" charset="0"/>
              </a:rPr>
              <a:t>Regulation in Biosynthetic Pathways</a:t>
            </a:r>
            <a:endParaRPr lang="en-US" sz="3200" dirty="0">
              <a:solidFill>
                <a:prstClr val="white"/>
              </a:solidFill>
              <a:latin typeface="Rockwell Extra Bold" pitchFamily="18" charset="0"/>
            </a:endParaRPr>
          </a:p>
        </p:txBody>
      </p:sp>
    </p:spTree>
    <p:extLst>
      <p:ext uri="{BB962C8B-B14F-4D97-AF65-F5344CB8AC3E}">
        <p14:creationId xmlns:p14="http://schemas.microsoft.com/office/powerpoint/2010/main" val="8844138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3802"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33803"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33804"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33805"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12"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pPr fontAlgn="base">
              <a:spcBef>
                <a:spcPct val="0"/>
              </a:spcBef>
              <a:spcAft>
                <a:spcPct val="0"/>
              </a:spcAft>
            </a:pPr>
            <a:r>
              <a:rPr lang="en-US" sz="2800" dirty="0" smtClean="0">
                <a:solidFill>
                  <a:prstClr val="black"/>
                </a:solidFill>
                <a:latin typeface="Rockwell Extra Bold" pitchFamily="18" charset="0"/>
                <a:cs typeface="Arial" pitchFamily="34" charset="0"/>
              </a:rPr>
              <a:t>Biosynthetic Pathways</a:t>
            </a:r>
            <a:endParaRPr lang="en-US" sz="2800" dirty="0">
              <a:solidFill>
                <a:prstClr val="black"/>
              </a:solidFill>
              <a:latin typeface="Rockwell Extra Bold" pitchFamily="18"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066800" y="1828800"/>
            <a:ext cx="7848600" cy="3276600"/>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274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Right Arrow 3"/>
          <p:cNvSpPr/>
          <p:nvPr/>
        </p:nvSpPr>
        <p:spPr>
          <a:xfrm>
            <a:off x="4648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ight Arrow 4"/>
          <p:cNvSpPr/>
          <p:nvPr/>
        </p:nvSpPr>
        <p:spPr>
          <a:xfrm>
            <a:off x="655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Bent Arrow 5"/>
          <p:cNvSpPr/>
          <p:nvPr/>
        </p:nvSpPr>
        <p:spPr>
          <a:xfrm>
            <a:off x="1524000" y="3733800"/>
            <a:ext cx="914400"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cxnSp>
        <p:nvCxnSpPr>
          <p:cNvPr id="8" name="Straight Connector 7"/>
          <p:cNvCxnSpPr/>
          <p:nvPr/>
        </p:nvCxnSpPr>
        <p:spPr>
          <a:xfrm rot="16200000" flipH="1">
            <a:off x="4514056" y="1581944"/>
            <a:ext cx="1588" cy="56769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3802"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33803"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33804"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33805"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12" name="TextBox 4"/>
          <p:cNvSpPr txBox="1">
            <a:spLocks noChangeArrowheads="1"/>
          </p:cNvSpPr>
          <p:nvPr/>
        </p:nvSpPr>
        <p:spPr bwMode="auto">
          <a:xfrm>
            <a:off x="304800" y="130175"/>
            <a:ext cx="8610600" cy="954107"/>
          </a:xfrm>
          <a:prstGeom prst="rect">
            <a:avLst/>
          </a:prstGeom>
          <a:noFill/>
          <a:ln w="9525">
            <a:noFill/>
            <a:miter lim="800000"/>
            <a:headEnd/>
            <a:tailEnd/>
          </a:ln>
        </p:spPr>
        <p:txBody>
          <a:bodyPr>
            <a:spAutoFit/>
          </a:bodyPr>
          <a:lstStyle/>
          <a:p>
            <a:pPr fontAlgn="base">
              <a:spcBef>
                <a:spcPct val="0"/>
              </a:spcBef>
              <a:spcAft>
                <a:spcPct val="0"/>
              </a:spcAft>
            </a:pPr>
            <a:r>
              <a:rPr lang="en-US" sz="2800" dirty="0">
                <a:solidFill>
                  <a:prstClr val="black"/>
                </a:solidFill>
                <a:latin typeface="Rockwell Extra Bold" pitchFamily="18" charset="0"/>
                <a:cs typeface="Arial" pitchFamily="34" charset="0"/>
              </a:rPr>
              <a:t>What is there other than </a:t>
            </a:r>
            <a:endParaRPr lang="en-US" sz="2800" dirty="0" smtClean="0">
              <a:solidFill>
                <a:prstClr val="black"/>
              </a:solidFill>
              <a:latin typeface="Rockwell Extra Bold" pitchFamily="18" charset="0"/>
              <a:cs typeface="Arial" pitchFamily="34" charset="0"/>
            </a:endParaRPr>
          </a:p>
          <a:p>
            <a:pPr fontAlgn="base">
              <a:spcBef>
                <a:spcPct val="0"/>
              </a:spcBef>
              <a:spcAft>
                <a:spcPct val="0"/>
              </a:spcAft>
            </a:pPr>
            <a:r>
              <a:rPr lang="en-US" sz="2800" dirty="0" smtClean="0">
                <a:solidFill>
                  <a:prstClr val="black"/>
                </a:solidFill>
                <a:latin typeface="Rockwell Extra Bold" pitchFamily="18" charset="0"/>
                <a:cs typeface="Arial" pitchFamily="34" charset="0"/>
              </a:rPr>
              <a:t>molecular function?</a:t>
            </a:r>
            <a:endParaRPr lang="en-US" sz="2800" dirty="0">
              <a:solidFill>
                <a:prstClr val="black"/>
              </a:solidFill>
              <a:latin typeface="Rockwell Extra Bold" pitchFamily="18" charset="0"/>
              <a:cs typeface="Arial" pitchFamily="34" charset="0"/>
            </a:endParaRPr>
          </a:p>
        </p:txBody>
      </p:sp>
      <p:sp>
        <p:nvSpPr>
          <p:cNvPr id="26" name="TextBox 25"/>
          <p:cNvSpPr txBox="1"/>
          <p:nvPr/>
        </p:nvSpPr>
        <p:spPr>
          <a:xfrm>
            <a:off x="2057400" y="5257800"/>
            <a:ext cx="5867400" cy="369332"/>
          </a:xfrm>
          <a:prstGeom prst="rect">
            <a:avLst/>
          </a:prstGeom>
          <a:noFill/>
        </p:spPr>
        <p:txBody>
          <a:bodyPr wrap="square" rtlCol="0">
            <a:spAutoFit/>
          </a:bodyPr>
          <a:lstStyle/>
          <a:p>
            <a:r>
              <a:rPr lang="en-US" dirty="0" smtClean="0"/>
              <a:t>A cellular system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Regulation:  Transcriptional Control</a:t>
            </a:r>
          </a:p>
        </p:txBody>
      </p:sp>
      <p:sp>
        <p:nvSpPr>
          <p:cNvPr id="3" name="Right Arrow 2"/>
          <p:cNvSpPr/>
          <p:nvPr/>
        </p:nvSpPr>
        <p:spPr>
          <a:xfrm>
            <a:off x="274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Right Arrow 3"/>
          <p:cNvSpPr/>
          <p:nvPr/>
        </p:nvSpPr>
        <p:spPr>
          <a:xfrm>
            <a:off x="4648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ight Arrow 4"/>
          <p:cNvSpPr/>
          <p:nvPr/>
        </p:nvSpPr>
        <p:spPr>
          <a:xfrm>
            <a:off x="655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Bent Arrow 5"/>
          <p:cNvSpPr/>
          <p:nvPr/>
        </p:nvSpPr>
        <p:spPr>
          <a:xfrm>
            <a:off x="1524000" y="3733800"/>
            <a:ext cx="914400"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cxnSp>
        <p:nvCxnSpPr>
          <p:cNvPr id="8" name="Straight Connector 7"/>
          <p:cNvCxnSpPr/>
          <p:nvPr/>
        </p:nvCxnSpPr>
        <p:spPr>
          <a:xfrm rot="16200000" flipH="1">
            <a:off x="4514056" y="1581944"/>
            <a:ext cx="1588" cy="56769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4827"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34828"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34829"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34830"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533400" y="1271588"/>
            <a:ext cx="7526338" cy="2690812"/>
          </a:xfrm>
          <a:custGeom>
            <a:avLst/>
            <a:gdLst>
              <a:gd name="connsiteX0" fmla="*/ 7526055 w 7526055"/>
              <a:gd name="connsiteY0" fmla="*/ 812104 h 2691008"/>
              <a:gd name="connsiteX1" fmla="*/ 2227545 w 7526055"/>
              <a:gd name="connsiteY1" fmla="*/ 123173 h 2691008"/>
              <a:gd name="connsiteX2" fmla="*/ 260959 w 7526055"/>
              <a:gd name="connsiteY2" fmla="*/ 1551140 h 2691008"/>
              <a:gd name="connsiteX3" fmla="*/ 661792 w 7526055"/>
              <a:gd name="connsiteY3" fmla="*/ 2691008 h 2691008"/>
            </a:gdLst>
            <a:ahLst/>
            <a:cxnLst>
              <a:cxn ang="0">
                <a:pos x="connsiteX0" y="connsiteY0"/>
              </a:cxn>
              <a:cxn ang="0">
                <a:pos x="connsiteX1" y="connsiteY1"/>
              </a:cxn>
              <a:cxn ang="0">
                <a:pos x="connsiteX2" y="connsiteY2"/>
              </a:cxn>
              <a:cxn ang="0">
                <a:pos x="connsiteX3" y="connsiteY3"/>
              </a:cxn>
            </a:cxnLst>
            <a:rect l="l" t="t" r="r" b="b"/>
            <a:pathLst>
              <a:path w="7526055" h="2691008">
                <a:moveTo>
                  <a:pt x="7526055" y="812104"/>
                </a:moveTo>
                <a:cubicBezTo>
                  <a:pt x="5482224" y="406052"/>
                  <a:pt x="3438394" y="0"/>
                  <a:pt x="2227545" y="123173"/>
                </a:cubicBezTo>
                <a:cubicBezTo>
                  <a:pt x="1016696" y="246346"/>
                  <a:pt x="521918" y="1123168"/>
                  <a:pt x="260959" y="1551140"/>
                </a:cubicBezTo>
                <a:cubicBezTo>
                  <a:pt x="0" y="1979112"/>
                  <a:pt x="601250" y="2513556"/>
                  <a:pt x="661792" y="2691008"/>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cxnSp>
        <p:nvCxnSpPr>
          <p:cNvPr id="30" name="Straight Connector 29"/>
          <p:cNvCxnSpPr/>
          <p:nvPr/>
        </p:nvCxnSpPr>
        <p:spPr>
          <a:xfrm rot="5400000">
            <a:off x="1143000" y="3886200"/>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839" name="Rectangle 30"/>
          <p:cNvSpPr>
            <a:spLocks noChangeArrowheads="1"/>
          </p:cNvSpPr>
          <p:nvPr/>
        </p:nvSpPr>
        <p:spPr bwMode="auto">
          <a:xfrm>
            <a:off x="3200400" y="5486400"/>
            <a:ext cx="3284538" cy="523875"/>
          </a:xfrm>
          <a:prstGeom prst="rect">
            <a:avLst/>
          </a:prstGeom>
          <a:noFill/>
          <a:ln w="9525">
            <a:noFill/>
            <a:miter lim="800000"/>
            <a:headEnd/>
            <a:tailEnd/>
          </a:ln>
        </p:spPr>
        <p:txBody>
          <a:bodyPr wrap="none">
            <a:spAutoFit/>
          </a:bodyPr>
          <a:lstStyle/>
          <a:p>
            <a:pPr fontAlgn="base">
              <a:spcBef>
                <a:spcPct val="0"/>
              </a:spcBef>
              <a:spcAft>
                <a:spcPct val="0"/>
              </a:spcAft>
            </a:pPr>
            <a:r>
              <a:rPr lang="en-US" sz="2800">
                <a:solidFill>
                  <a:prstClr val="black"/>
                </a:solidFill>
                <a:latin typeface="Arial" pitchFamily="34" charset="0"/>
                <a:cs typeface="Arial" pitchFamily="34" charset="0"/>
              </a:rPr>
              <a:t>Negative Feedback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r>
              <a:rPr lang="en-US" sz="2800" dirty="0" smtClean="0">
                <a:latin typeface="Rockwell Extra Bold" pitchFamily="18" charset="0"/>
              </a:rPr>
              <a:t>Enzymatic Reactions</a:t>
            </a:r>
            <a:endParaRPr lang="en-US" sz="1600" dirty="0">
              <a:latin typeface="Rockwell Extra Bold" pitchFamily="18" charset="0"/>
            </a:endParaRPr>
          </a:p>
        </p:txBody>
      </p:sp>
      <p:sp>
        <p:nvSpPr>
          <p:cNvPr id="8" name="Oval 7"/>
          <p:cNvSpPr/>
          <p:nvPr/>
        </p:nvSpPr>
        <p:spPr>
          <a:xfrm>
            <a:off x="609600" y="20206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9" name="Oval 8"/>
          <p:cNvSpPr/>
          <p:nvPr/>
        </p:nvSpPr>
        <p:spPr>
          <a:xfrm>
            <a:off x="609600" y="37732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0" name="Oval 9"/>
          <p:cNvSpPr/>
          <p:nvPr/>
        </p:nvSpPr>
        <p:spPr>
          <a:xfrm>
            <a:off x="2743200" y="27064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1" name="Oval 10"/>
          <p:cNvSpPr/>
          <p:nvPr/>
        </p:nvSpPr>
        <p:spPr>
          <a:xfrm>
            <a:off x="2743200" y="36970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8" name="Oval 17"/>
          <p:cNvSpPr/>
          <p:nvPr/>
        </p:nvSpPr>
        <p:spPr>
          <a:xfrm>
            <a:off x="7772400" y="13348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2" name="Straight Connector 21"/>
          <p:cNvCxnSpPr>
            <a:stCxn id="10" idx="4"/>
            <a:endCxn id="11" idx="0"/>
          </p:cNvCxnSpPr>
          <p:nvPr/>
        </p:nvCxnSpPr>
        <p:spPr>
          <a:xfrm>
            <a:off x="3086100" y="3392269"/>
            <a:ext cx="0" cy="3048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3" name="Oval 22"/>
          <p:cNvSpPr/>
          <p:nvPr/>
        </p:nvSpPr>
        <p:spPr>
          <a:xfrm>
            <a:off x="4953000" y="26302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4" name="Oval 23"/>
          <p:cNvSpPr/>
          <p:nvPr/>
        </p:nvSpPr>
        <p:spPr>
          <a:xfrm>
            <a:off x="4953000" y="36208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p>
        </p:txBody>
      </p:sp>
      <p:cxnSp>
        <p:nvCxnSpPr>
          <p:cNvPr id="25" name="Straight Connector 24"/>
          <p:cNvCxnSpPr>
            <a:stCxn id="23" idx="4"/>
            <a:endCxn id="24" idx="0"/>
          </p:cNvCxnSpPr>
          <p:nvPr/>
        </p:nvCxnSpPr>
        <p:spPr>
          <a:xfrm>
            <a:off x="5295900" y="3316069"/>
            <a:ext cx="0" cy="3048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943600" y="26302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US" baseline="-25000" dirty="0">
              <a:solidFill>
                <a:schemeClr val="tx1"/>
              </a:solidFill>
            </a:endParaRPr>
          </a:p>
        </p:txBody>
      </p:sp>
      <p:sp>
        <p:nvSpPr>
          <p:cNvPr id="27" name="Oval 26"/>
          <p:cNvSpPr/>
          <p:nvPr/>
        </p:nvSpPr>
        <p:spPr>
          <a:xfrm>
            <a:off x="7772400" y="38494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p>
        </p:txBody>
      </p:sp>
      <p:sp>
        <p:nvSpPr>
          <p:cNvPr id="28" name="Oval 27"/>
          <p:cNvSpPr/>
          <p:nvPr/>
        </p:nvSpPr>
        <p:spPr>
          <a:xfrm>
            <a:off x="7772400" y="25540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US" baseline="-25000" dirty="0">
              <a:solidFill>
                <a:schemeClr val="tx1"/>
              </a:solidFill>
            </a:endParaRPr>
          </a:p>
        </p:txBody>
      </p:sp>
      <p:cxnSp>
        <p:nvCxnSpPr>
          <p:cNvPr id="29" name="Straight Connector 28"/>
          <p:cNvCxnSpPr/>
          <p:nvPr/>
        </p:nvCxnSpPr>
        <p:spPr>
          <a:xfrm rot="5400000">
            <a:off x="5791200" y="2858869"/>
            <a:ext cx="0" cy="3048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0" name="TextBox 29"/>
          <p:cNvSpPr txBox="1"/>
          <p:nvPr/>
        </p:nvSpPr>
        <p:spPr>
          <a:xfrm>
            <a:off x="762000" y="3087469"/>
            <a:ext cx="300082"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7924800" y="3392269"/>
            <a:ext cx="300082" cy="369332"/>
          </a:xfrm>
          <a:prstGeom prst="rect">
            <a:avLst/>
          </a:prstGeom>
          <a:noFill/>
        </p:spPr>
        <p:txBody>
          <a:bodyPr wrap="none" rtlCol="0">
            <a:spAutoFit/>
          </a:bodyPr>
          <a:lstStyle/>
          <a:p>
            <a:r>
              <a:rPr lang="en-US" dirty="0" smtClean="0"/>
              <a:t>+</a:t>
            </a:r>
            <a:endParaRPr lang="en-US" dirty="0"/>
          </a:p>
        </p:txBody>
      </p:sp>
      <p:cxnSp>
        <p:nvCxnSpPr>
          <p:cNvPr id="33" name="Straight Arrow Connector 32"/>
          <p:cNvCxnSpPr/>
          <p:nvPr/>
        </p:nvCxnSpPr>
        <p:spPr>
          <a:xfrm>
            <a:off x="3733800" y="3468469"/>
            <a:ext cx="762000"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24800" y="2096869"/>
            <a:ext cx="300082" cy="369332"/>
          </a:xfrm>
          <a:prstGeom prst="rect">
            <a:avLst/>
          </a:prstGeom>
          <a:noFill/>
        </p:spPr>
        <p:txBody>
          <a:bodyPr wrap="none" rtlCol="0">
            <a:spAutoFit/>
          </a:bodyPr>
          <a:lstStyle/>
          <a:p>
            <a:r>
              <a:rPr lang="en-US" dirty="0" smtClean="0"/>
              <a:t>+</a:t>
            </a:r>
            <a:endParaRPr lang="en-US" dirty="0"/>
          </a:p>
        </p:txBody>
      </p:sp>
      <p:cxnSp>
        <p:nvCxnSpPr>
          <p:cNvPr id="35" name="Straight Arrow Connector 34"/>
          <p:cNvCxnSpPr/>
          <p:nvPr/>
        </p:nvCxnSpPr>
        <p:spPr>
          <a:xfrm>
            <a:off x="1676400" y="3468469"/>
            <a:ext cx="762000"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3468469"/>
            <a:ext cx="762000"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33800" y="4840069"/>
            <a:ext cx="1447800" cy="646331"/>
          </a:xfrm>
          <a:prstGeom prst="rect">
            <a:avLst/>
          </a:prstGeom>
          <a:noFill/>
        </p:spPr>
        <p:txBody>
          <a:bodyPr wrap="square" rtlCol="0">
            <a:spAutoFit/>
          </a:bodyPr>
          <a:lstStyle/>
          <a:p>
            <a:r>
              <a:rPr lang="en-US" dirty="0" smtClean="0"/>
              <a:t>Covalent Reaction</a:t>
            </a:r>
            <a:endParaRPr lang="en-US" dirty="0"/>
          </a:p>
        </p:txBody>
      </p:sp>
      <p:sp>
        <p:nvSpPr>
          <p:cNvPr id="38" name="TextBox 37"/>
          <p:cNvSpPr txBox="1"/>
          <p:nvPr/>
        </p:nvSpPr>
        <p:spPr>
          <a:xfrm>
            <a:off x="1371600" y="4840069"/>
            <a:ext cx="1524000" cy="646331"/>
          </a:xfrm>
          <a:prstGeom prst="rect">
            <a:avLst/>
          </a:prstGeom>
          <a:noFill/>
        </p:spPr>
        <p:txBody>
          <a:bodyPr wrap="square" rtlCol="0">
            <a:spAutoFit/>
          </a:bodyPr>
          <a:lstStyle/>
          <a:p>
            <a:r>
              <a:rPr lang="en-US" dirty="0" smtClean="0"/>
              <a:t>Non-Covalent Reaction</a:t>
            </a:r>
            <a:endParaRPr lang="en-US" dirty="0"/>
          </a:p>
        </p:txBody>
      </p:sp>
      <p:sp>
        <p:nvSpPr>
          <p:cNvPr id="39" name="TextBox 38"/>
          <p:cNvSpPr txBox="1"/>
          <p:nvPr/>
        </p:nvSpPr>
        <p:spPr>
          <a:xfrm>
            <a:off x="6324600" y="4840069"/>
            <a:ext cx="1524000" cy="646331"/>
          </a:xfrm>
          <a:prstGeom prst="rect">
            <a:avLst/>
          </a:prstGeom>
          <a:noFill/>
        </p:spPr>
        <p:txBody>
          <a:bodyPr wrap="square" rtlCol="0">
            <a:spAutoFit/>
          </a:bodyPr>
          <a:lstStyle/>
          <a:p>
            <a:r>
              <a:rPr lang="en-US" dirty="0" smtClean="0"/>
              <a:t>Non-Covalent Reaction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Regulation:  Transcriptional Control</a:t>
            </a:r>
          </a:p>
        </p:txBody>
      </p:sp>
      <p:sp>
        <p:nvSpPr>
          <p:cNvPr id="3" name="Right Arrow 2"/>
          <p:cNvSpPr/>
          <p:nvPr/>
        </p:nvSpPr>
        <p:spPr>
          <a:xfrm>
            <a:off x="274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Right Arrow 3"/>
          <p:cNvSpPr/>
          <p:nvPr/>
        </p:nvSpPr>
        <p:spPr>
          <a:xfrm>
            <a:off x="4648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ight Arrow 4"/>
          <p:cNvSpPr/>
          <p:nvPr/>
        </p:nvSpPr>
        <p:spPr>
          <a:xfrm>
            <a:off x="655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Bent Arrow 5"/>
          <p:cNvSpPr/>
          <p:nvPr/>
        </p:nvSpPr>
        <p:spPr>
          <a:xfrm>
            <a:off x="1524000" y="3733800"/>
            <a:ext cx="914400"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cxnSp>
        <p:nvCxnSpPr>
          <p:cNvPr id="8" name="Straight Connector 7"/>
          <p:cNvCxnSpPr/>
          <p:nvPr/>
        </p:nvCxnSpPr>
        <p:spPr>
          <a:xfrm rot="16200000" flipH="1">
            <a:off x="4514056" y="1581944"/>
            <a:ext cx="1588" cy="56769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5851"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35852"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35853"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35854"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61" name="Rectangle 30"/>
          <p:cNvSpPr>
            <a:spLocks noChangeArrowheads="1"/>
          </p:cNvSpPr>
          <p:nvPr/>
        </p:nvSpPr>
        <p:spPr bwMode="auto">
          <a:xfrm>
            <a:off x="3200400" y="5486400"/>
            <a:ext cx="4302125" cy="954088"/>
          </a:xfrm>
          <a:prstGeom prst="rect">
            <a:avLst/>
          </a:prstGeom>
          <a:noFill/>
          <a:ln w="9525">
            <a:noFill/>
            <a:miter lim="800000"/>
            <a:headEnd/>
            <a:tailEnd/>
          </a:ln>
        </p:spPr>
        <p:txBody>
          <a:bodyPr wrap="none">
            <a:spAutoFit/>
          </a:bodyPr>
          <a:lstStyle/>
          <a:p>
            <a:pPr fontAlgn="base">
              <a:spcBef>
                <a:spcPct val="0"/>
              </a:spcBef>
              <a:spcAft>
                <a:spcPct val="0"/>
              </a:spcAft>
            </a:pPr>
            <a:r>
              <a:rPr lang="en-US" sz="2800">
                <a:solidFill>
                  <a:prstClr val="black"/>
                </a:solidFill>
                <a:latin typeface="Arial" pitchFamily="34" charset="0"/>
                <a:cs typeface="Arial" pitchFamily="34" charset="0"/>
              </a:rPr>
              <a:t>Substrate Activation</a:t>
            </a:r>
          </a:p>
          <a:p>
            <a:pPr fontAlgn="base">
              <a:spcBef>
                <a:spcPct val="0"/>
              </a:spcBef>
              <a:spcAft>
                <a:spcPct val="0"/>
              </a:spcAft>
            </a:pPr>
            <a:r>
              <a:rPr lang="en-US" sz="2800">
                <a:solidFill>
                  <a:prstClr val="black"/>
                </a:solidFill>
                <a:latin typeface="Arial" pitchFamily="34" charset="0"/>
                <a:cs typeface="Arial" pitchFamily="34" charset="0"/>
              </a:rPr>
              <a:t>Ex:  arabinose catabolism</a:t>
            </a:r>
          </a:p>
        </p:txBody>
      </p:sp>
      <p:sp>
        <p:nvSpPr>
          <p:cNvPr id="29" name="Freeform 28"/>
          <p:cNvSpPr/>
          <p:nvPr/>
        </p:nvSpPr>
        <p:spPr>
          <a:xfrm>
            <a:off x="730250" y="2360613"/>
            <a:ext cx="1174750" cy="1754187"/>
          </a:xfrm>
          <a:custGeom>
            <a:avLst/>
            <a:gdLst>
              <a:gd name="connsiteX0" fmla="*/ 1175359 w 1175359"/>
              <a:gd name="connsiteY0" fmla="*/ 0 h 1753644"/>
              <a:gd name="connsiteX1" fmla="*/ 85594 w 1175359"/>
              <a:gd name="connsiteY1" fmla="*/ 688931 h 1753644"/>
              <a:gd name="connsiteX2" fmla="*/ 661792 w 1175359"/>
              <a:gd name="connsiteY2" fmla="*/ 1753644 h 1753644"/>
            </a:gdLst>
            <a:ahLst/>
            <a:cxnLst>
              <a:cxn ang="0">
                <a:pos x="connsiteX0" y="connsiteY0"/>
              </a:cxn>
              <a:cxn ang="0">
                <a:pos x="connsiteX1" y="connsiteY1"/>
              </a:cxn>
              <a:cxn ang="0">
                <a:pos x="connsiteX2" y="connsiteY2"/>
              </a:cxn>
            </a:cxnLst>
            <a:rect l="l" t="t" r="r" b="b"/>
            <a:pathLst>
              <a:path w="1175359" h="1753644">
                <a:moveTo>
                  <a:pt x="1175359" y="0"/>
                </a:moveTo>
                <a:cubicBezTo>
                  <a:pt x="673273" y="198328"/>
                  <a:pt x="171188" y="396657"/>
                  <a:pt x="85594" y="688931"/>
                </a:cubicBezTo>
                <a:cubicBezTo>
                  <a:pt x="0" y="981205"/>
                  <a:pt x="549058" y="1586630"/>
                  <a:pt x="661792" y="1753644"/>
                </a:cubicBezTo>
              </a:path>
            </a:pathLst>
          </a:cu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Regulation:  Transcriptional Control</a:t>
            </a:r>
          </a:p>
        </p:txBody>
      </p:sp>
      <p:sp>
        <p:nvSpPr>
          <p:cNvPr id="3" name="Right Arrow 2"/>
          <p:cNvSpPr/>
          <p:nvPr/>
        </p:nvSpPr>
        <p:spPr>
          <a:xfrm>
            <a:off x="274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Right Arrow 3"/>
          <p:cNvSpPr/>
          <p:nvPr/>
        </p:nvSpPr>
        <p:spPr>
          <a:xfrm>
            <a:off x="4648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ight Arrow 4"/>
          <p:cNvSpPr/>
          <p:nvPr/>
        </p:nvSpPr>
        <p:spPr>
          <a:xfrm>
            <a:off x="655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cxnSp>
        <p:nvCxnSpPr>
          <p:cNvPr id="8" name="Straight Connector 7"/>
          <p:cNvCxnSpPr/>
          <p:nvPr/>
        </p:nvCxnSpPr>
        <p:spPr>
          <a:xfrm rot="16200000" flipH="1">
            <a:off x="4514056" y="1581944"/>
            <a:ext cx="1588" cy="56769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6874"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36875"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36876"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36877"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Bent Arrow 5"/>
          <p:cNvSpPr/>
          <p:nvPr/>
        </p:nvSpPr>
        <p:spPr>
          <a:xfrm>
            <a:off x="1524000" y="3733800"/>
            <a:ext cx="914400" cy="914400"/>
          </a:xfrm>
          <a:prstGeom prst="ben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sp>
        <p:nvSpPr>
          <p:cNvPr id="36885" name="Rectangle 25"/>
          <p:cNvSpPr>
            <a:spLocks noChangeArrowheads="1"/>
          </p:cNvSpPr>
          <p:nvPr/>
        </p:nvSpPr>
        <p:spPr bwMode="auto">
          <a:xfrm>
            <a:off x="3200400" y="5029200"/>
            <a:ext cx="5767388" cy="954088"/>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Arial" pitchFamily="34" charset="0"/>
                <a:cs typeface="Arial" pitchFamily="34" charset="0"/>
              </a:rPr>
              <a:t>Changing promoters eliminates transcriptional control</a:t>
            </a:r>
            <a:endParaRPr lang="en-US" sz="2000">
              <a:solidFill>
                <a:prstClr val="black"/>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Regulation:  Translational Control</a:t>
            </a:r>
          </a:p>
        </p:txBody>
      </p:sp>
      <p:sp>
        <p:nvSpPr>
          <p:cNvPr id="3" name="Right Arrow 2"/>
          <p:cNvSpPr/>
          <p:nvPr/>
        </p:nvSpPr>
        <p:spPr>
          <a:xfrm>
            <a:off x="274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Right Arrow 3"/>
          <p:cNvSpPr/>
          <p:nvPr/>
        </p:nvSpPr>
        <p:spPr>
          <a:xfrm>
            <a:off x="4648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ight Arrow 4"/>
          <p:cNvSpPr/>
          <p:nvPr/>
        </p:nvSpPr>
        <p:spPr>
          <a:xfrm>
            <a:off x="655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Bent Arrow 5"/>
          <p:cNvSpPr/>
          <p:nvPr/>
        </p:nvSpPr>
        <p:spPr>
          <a:xfrm>
            <a:off x="1524000" y="3733800"/>
            <a:ext cx="914400"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cxnSp>
        <p:nvCxnSpPr>
          <p:cNvPr id="8" name="Straight Connector 7"/>
          <p:cNvCxnSpPr/>
          <p:nvPr/>
        </p:nvCxnSpPr>
        <p:spPr>
          <a:xfrm rot="16200000" flipH="1">
            <a:off x="4514056" y="1581944"/>
            <a:ext cx="1588" cy="56769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7899"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37900"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37901"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37902"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909" name="Rectangle 25"/>
          <p:cNvSpPr>
            <a:spLocks noChangeArrowheads="1"/>
          </p:cNvSpPr>
          <p:nvPr/>
        </p:nvSpPr>
        <p:spPr bwMode="auto">
          <a:xfrm>
            <a:off x="3200400" y="5029200"/>
            <a:ext cx="5767388" cy="1262063"/>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Arial" pitchFamily="34" charset="0"/>
                <a:cs typeface="Arial" pitchFamily="34" charset="0"/>
              </a:rPr>
              <a:t>Riboswitches</a:t>
            </a:r>
          </a:p>
          <a:p>
            <a:pPr fontAlgn="base">
              <a:spcBef>
                <a:spcPct val="0"/>
              </a:spcBef>
              <a:spcAft>
                <a:spcPct val="0"/>
              </a:spcAft>
            </a:pPr>
            <a:r>
              <a:rPr lang="en-US" sz="2800">
                <a:solidFill>
                  <a:prstClr val="black"/>
                </a:solidFill>
                <a:latin typeface="Arial" pitchFamily="34" charset="0"/>
                <a:cs typeface="Arial" pitchFamily="34" charset="0"/>
              </a:rPr>
              <a:t>Ex:  TPP (thiamine pyrophosphate)</a:t>
            </a:r>
          </a:p>
          <a:p>
            <a:pPr fontAlgn="base">
              <a:spcBef>
                <a:spcPct val="0"/>
              </a:spcBef>
              <a:spcAft>
                <a:spcPct val="0"/>
              </a:spcAft>
            </a:pPr>
            <a:r>
              <a:rPr lang="en-US" sz="2000">
                <a:solidFill>
                  <a:prstClr val="black"/>
                </a:solidFill>
                <a:latin typeface="Arial" pitchFamily="34" charset="0"/>
                <a:cs typeface="Arial" pitchFamily="34" charset="0"/>
              </a:rPr>
              <a:t>PMID 16356850</a:t>
            </a:r>
          </a:p>
        </p:txBody>
      </p:sp>
      <p:sp>
        <p:nvSpPr>
          <p:cNvPr id="27" name="Freeform 26"/>
          <p:cNvSpPr/>
          <p:nvPr/>
        </p:nvSpPr>
        <p:spPr>
          <a:xfrm>
            <a:off x="3570288" y="2479675"/>
            <a:ext cx="5032375" cy="1216025"/>
          </a:xfrm>
          <a:custGeom>
            <a:avLst/>
            <a:gdLst>
              <a:gd name="connsiteX0" fmla="*/ 4772416 w 5033376"/>
              <a:gd name="connsiteY0" fmla="*/ 0 h 1215025"/>
              <a:gd name="connsiteX1" fmla="*/ 4910203 w 5033376"/>
              <a:gd name="connsiteY1" fmla="*/ 388307 h 1215025"/>
              <a:gd name="connsiteX2" fmla="*/ 4033381 w 5033376"/>
              <a:gd name="connsiteY2" fmla="*/ 187891 h 1215025"/>
              <a:gd name="connsiteX3" fmla="*/ 2404997 w 5033376"/>
              <a:gd name="connsiteY3" fmla="*/ 212943 h 1215025"/>
              <a:gd name="connsiteX4" fmla="*/ 901874 w 5033376"/>
              <a:gd name="connsiteY4" fmla="*/ 250521 h 1215025"/>
              <a:gd name="connsiteX5" fmla="*/ 0 w 5033376"/>
              <a:gd name="connsiteY5" fmla="*/ 1215025 h 121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3376" h="1215025">
                <a:moveTo>
                  <a:pt x="4772416" y="0"/>
                </a:moveTo>
                <a:cubicBezTo>
                  <a:pt x="4902896" y="178496"/>
                  <a:pt x="5033376" y="356992"/>
                  <a:pt x="4910203" y="388307"/>
                </a:cubicBezTo>
                <a:cubicBezTo>
                  <a:pt x="4787030" y="419622"/>
                  <a:pt x="4450915" y="217118"/>
                  <a:pt x="4033381" y="187891"/>
                </a:cubicBezTo>
                <a:cubicBezTo>
                  <a:pt x="3615847" y="158664"/>
                  <a:pt x="2404997" y="212943"/>
                  <a:pt x="2404997" y="212943"/>
                </a:cubicBezTo>
                <a:cubicBezTo>
                  <a:pt x="1883079" y="223381"/>
                  <a:pt x="1302707" y="83507"/>
                  <a:pt x="901874" y="250521"/>
                </a:cubicBezTo>
                <a:cubicBezTo>
                  <a:pt x="501041" y="417535"/>
                  <a:pt x="154488" y="1039661"/>
                  <a:pt x="0" y="1215025"/>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cxnSp>
        <p:nvCxnSpPr>
          <p:cNvPr id="29" name="Straight Connector 28"/>
          <p:cNvCxnSpPr/>
          <p:nvPr/>
        </p:nvCxnSpPr>
        <p:spPr>
          <a:xfrm>
            <a:off x="3505200" y="3657600"/>
            <a:ext cx="1524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5410200" y="2667000"/>
            <a:ext cx="1177925" cy="1136650"/>
          </a:xfrm>
          <a:custGeom>
            <a:avLst/>
            <a:gdLst>
              <a:gd name="connsiteX0" fmla="*/ 1215024 w 1215024"/>
              <a:gd name="connsiteY0" fmla="*/ 0 h 1148219"/>
              <a:gd name="connsiteX1" fmla="*/ 576197 w 1215024"/>
              <a:gd name="connsiteY1" fmla="*/ 313150 h 1148219"/>
              <a:gd name="connsiteX2" fmla="*/ 338202 w 1215024"/>
              <a:gd name="connsiteY2" fmla="*/ 1014608 h 1148219"/>
              <a:gd name="connsiteX3" fmla="*/ 0 w 1215024"/>
              <a:gd name="connsiteY3" fmla="*/ 1114816 h 1148219"/>
            </a:gdLst>
            <a:ahLst/>
            <a:cxnLst>
              <a:cxn ang="0">
                <a:pos x="connsiteX0" y="connsiteY0"/>
              </a:cxn>
              <a:cxn ang="0">
                <a:pos x="connsiteX1" y="connsiteY1"/>
              </a:cxn>
              <a:cxn ang="0">
                <a:pos x="connsiteX2" y="connsiteY2"/>
              </a:cxn>
              <a:cxn ang="0">
                <a:pos x="connsiteX3" y="connsiteY3"/>
              </a:cxn>
            </a:cxnLst>
            <a:rect l="l" t="t" r="r" b="b"/>
            <a:pathLst>
              <a:path w="1215024" h="1148219">
                <a:moveTo>
                  <a:pt x="1215024" y="0"/>
                </a:moveTo>
                <a:cubicBezTo>
                  <a:pt x="968679" y="72024"/>
                  <a:pt x="722334" y="144049"/>
                  <a:pt x="576197" y="313150"/>
                </a:cubicBezTo>
                <a:cubicBezTo>
                  <a:pt x="430060" y="482251"/>
                  <a:pt x="434235" y="880997"/>
                  <a:pt x="338202" y="1014608"/>
                </a:cubicBezTo>
                <a:cubicBezTo>
                  <a:pt x="242169" y="1148219"/>
                  <a:pt x="52192" y="1098115"/>
                  <a:pt x="0" y="111481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31" name="Freeform 30"/>
          <p:cNvSpPr/>
          <p:nvPr/>
        </p:nvSpPr>
        <p:spPr>
          <a:xfrm>
            <a:off x="7239000" y="2843213"/>
            <a:ext cx="1090613" cy="966787"/>
          </a:xfrm>
          <a:custGeom>
            <a:avLst/>
            <a:gdLst>
              <a:gd name="connsiteX0" fmla="*/ 1127342 w 1127342"/>
              <a:gd name="connsiteY0" fmla="*/ 0 h 908137"/>
              <a:gd name="connsiteX1" fmla="*/ 551145 w 1127342"/>
              <a:gd name="connsiteY1" fmla="*/ 237995 h 908137"/>
              <a:gd name="connsiteX2" fmla="*/ 350729 w 1127342"/>
              <a:gd name="connsiteY2" fmla="*/ 801666 h 908137"/>
              <a:gd name="connsiteX3" fmla="*/ 0 w 1127342"/>
              <a:gd name="connsiteY3" fmla="*/ 876822 h 908137"/>
            </a:gdLst>
            <a:ahLst/>
            <a:cxnLst>
              <a:cxn ang="0">
                <a:pos x="connsiteX0" y="connsiteY0"/>
              </a:cxn>
              <a:cxn ang="0">
                <a:pos x="connsiteX1" y="connsiteY1"/>
              </a:cxn>
              <a:cxn ang="0">
                <a:pos x="connsiteX2" y="connsiteY2"/>
              </a:cxn>
              <a:cxn ang="0">
                <a:pos x="connsiteX3" y="connsiteY3"/>
              </a:cxn>
            </a:cxnLst>
            <a:rect l="l" t="t" r="r" b="b"/>
            <a:pathLst>
              <a:path w="1127342" h="908137">
                <a:moveTo>
                  <a:pt x="1127342" y="0"/>
                </a:moveTo>
                <a:cubicBezTo>
                  <a:pt x="903961" y="52192"/>
                  <a:pt x="680581" y="104384"/>
                  <a:pt x="551145" y="237995"/>
                </a:cubicBezTo>
                <a:cubicBezTo>
                  <a:pt x="421710" y="371606"/>
                  <a:pt x="442586" y="695195"/>
                  <a:pt x="350729" y="801666"/>
                </a:cubicBezTo>
                <a:cubicBezTo>
                  <a:pt x="258872" y="908137"/>
                  <a:pt x="129436" y="892479"/>
                  <a:pt x="0" y="876822"/>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cxnSp>
        <p:nvCxnSpPr>
          <p:cNvPr id="32" name="Straight Connector 31"/>
          <p:cNvCxnSpPr/>
          <p:nvPr/>
        </p:nvCxnSpPr>
        <p:spPr>
          <a:xfrm rot="5400000">
            <a:off x="5295901" y="3771900"/>
            <a:ext cx="228600" cy="31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5296694" y="3771106"/>
            <a:ext cx="2286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7123907" y="3771106"/>
            <a:ext cx="22860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2743200" y="4038600"/>
            <a:ext cx="1066800" cy="762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Right Arrow 3"/>
          <p:cNvSpPr/>
          <p:nvPr/>
        </p:nvSpPr>
        <p:spPr>
          <a:xfrm>
            <a:off x="4648200" y="4038600"/>
            <a:ext cx="1066800" cy="762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ight Arrow 4"/>
          <p:cNvSpPr/>
          <p:nvPr/>
        </p:nvSpPr>
        <p:spPr>
          <a:xfrm>
            <a:off x="6553200" y="4038600"/>
            <a:ext cx="1066800" cy="762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cxnSp>
        <p:nvCxnSpPr>
          <p:cNvPr id="8" name="Straight Connector 7"/>
          <p:cNvCxnSpPr/>
          <p:nvPr/>
        </p:nvCxnSpPr>
        <p:spPr>
          <a:xfrm rot="16200000" flipH="1">
            <a:off x="4514056" y="1581944"/>
            <a:ext cx="1588" cy="5676900"/>
          </a:xfrm>
          <a:prstGeom prst="line">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8921"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38922"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38923"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38924"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31" name="Rectangle 21"/>
          <p:cNvSpPr>
            <a:spLocks noChangeArrowheads="1"/>
          </p:cNvSpPr>
          <p:nvPr/>
        </p:nvSpPr>
        <p:spPr bwMode="auto">
          <a:xfrm>
            <a:off x="3200400" y="5029200"/>
            <a:ext cx="5767388" cy="1384300"/>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Arial" pitchFamily="34" charset="0"/>
                <a:cs typeface="Arial" pitchFamily="34" charset="0"/>
              </a:rPr>
              <a:t>Shuffled codon usage and changing 5’ UTRs eliminates translational control</a:t>
            </a:r>
            <a:endParaRPr lang="en-US" sz="2000">
              <a:solidFill>
                <a:prstClr val="black"/>
              </a:solidFill>
              <a:latin typeface="Arial" pitchFamily="34" charset="0"/>
              <a:cs typeface="Arial" pitchFamily="34" charset="0"/>
            </a:endParaRPr>
          </a:p>
        </p:txBody>
      </p:sp>
      <p:sp>
        <p:nvSpPr>
          <p:cNvPr id="3893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Regulation:  Translational Control</a:t>
            </a:r>
          </a:p>
        </p:txBody>
      </p:sp>
      <p:sp>
        <p:nvSpPr>
          <p:cNvPr id="6" name="Bent Arrow 5"/>
          <p:cNvSpPr/>
          <p:nvPr/>
        </p:nvSpPr>
        <p:spPr>
          <a:xfrm>
            <a:off x="1524000" y="3733800"/>
            <a:ext cx="914400"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4"/>
          <p:cNvSpPr txBox="1">
            <a:spLocks noChangeArrowheads="1"/>
          </p:cNvSpPr>
          <p:nvPr/>
        </p:nvSpPr>
        <p:spPr bwMode="auto">
          <a:xfrm>
            <a:off x="304800" y="130175"/>
            <a:ext cx="88392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Regulation:  Posttranslational Control</a:t>
            </a:r>
          </a:p>
        </p:txBody>
      </p:sp>
      <p:sp>
        <p:nvSpPr>
          <p:cNvPr id="3" name="Right Arrow 2"/>
          <p:cNvSpPr/>
          <p:nvPr/>
        </p:nvSpPr>
        <p:spPr>
          <a:xfrm>
            <a:off x="274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Right Arrow 3"/>
          <p:cNvSpPr/>
          <p:nvPr/>
        </p:nvSpPr>
        <p:spPr>
          <a:xfrm>
            <a:off x="4648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ight Arrow 4"/>
          <p:cNvSpPr/>
          <p:nvPr/>
        </p:nvSpPr>
        <p:spPr>
          <a:xfrm>
            <a:off x="655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Bent Arrow 5"/>
          <p:cNvSpPr/>
          <p:nvPr/>
        </p:nvSpPr>
        <p:spPr>
          <a:xfrm>
            <a:off x="1524000" y="3733800"/>
            <a:ext cx="914400"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cxnSp>
        <p:nvCxnSpPr>
          <p:cNvPr id="8" name="Straight Connector 7"/>
          <p:cNvCxnSpPr/>
          <p:nvPr/>
        </p:nvCxnSpPr>
        <p:spPr>
          <a:xfrm rot="16200000" flipH="1">
            <a:off x="4514056" y="1581944"/>
            <a:ext cx="1588" cy="56769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9947"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39948"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39949"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39950"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28575" y="1458913"/>
            <a:ext cx="8213725" cy="1849437"/>
          </a:xfrm>
          <a:custGeom>
            <a:avLst/>
            <a:gdLst>
              <a:gd name="connsiteX0" fmla="*/ 8212899 w 8212899"/>
              <a:gd name="connsiteY0" fmla="*/ 507303 h 1849676"/>
              <a:gd name="connsiteX1" fmla="*/ 1085589 w 8212899"/>
              <a:gd name="connsiteY1" fmla="*/ 181627 h 1849676"/>
              <a:gd name="connsiteX2" fmla="*/ 1699365 w 8212899"/>
              <a:gd name="connsiteY2" fmla="*/ 1597068 h 1849676"/>
              <a:gd name="connsiteX3" fmla="*/ 2776603 w 8212899"/>
              <a:gd name="connsiteY3" fmla="*/ 1697276 h 1849676"/>
            </a:gdLst>
            <a:ahLst/>
            <a:cxnLst>
              <a:cxn ang="0">
                <a:pos x="connsiteX0" y="connsiteY0"/>
              </a:cxn>
              <a:cxn ang="0">
                <a:pos x="connsiteX1" y="connsiteY1"/>
              </a:cxn>
              <a:cxn ang="0">
                <a:pos x="connsiteX2" y="connsiteY2"/>
              </a:cxn>
              <a:cxn ang="0">
                <a:pos x="connsiteX3" y="connsiteY3"/>
              </a:cxn>
            </a:cxnLst>
            <a:rect l="l" t="t" r="r" b="b"/>
            <a:pathLst>
              <a:path w="8212899" h="1849676">
                <a:moveTo>
                  <a:pt x="8212899" y="507303"/>
                </a:moveTo>
                <a:cubicBezTo>
                  <a:pt x="5192038" y="253651"/>
                  <a:pt x="2171178" y="0"/>
                  <a:pt x="1085589" y="181627"/>
                </a:cubicBezTo>
                <a:cubicBezTo>
                  <a:pt x="0" y="363254"/>
                  <a:pt x="1417530" y="1344460"/>
                  <a:pt x="1699365" y="1597068"/>
                </a:cubicBezTo>
                <a:cubicBezTo>
                  <a:pt x="1981200" y="1849676"/>
                  <a:pt x="2378901" y="1773476"/>
                  <a:pt x="2776603" y="169727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28" name="Freeform 27"/>
          <p:cNvSpPr/>
          <p:nvPr/>
        </p:nvSpPr>
        <p:spPr>
          <a:xfrm>
            <a:off x="3895725" y="2605088"/>
            <a:ext cx="479425" cy="555625"/>
          </a:xfrm>
          <a:custGeom>
            <a:avLst/>
            <a:gdLst>
              <a:gd name="connsiteX0" fmla="*/ 475989 w 480163"/>
              <a:gd name="connsiteY0" fmla="*/ 0 h 555320"/>
              <a:gd name="connsiteX1" fmla="*/ 400832 w 480163"/>
              <a:gd name="connsiteY1" fmla="*/ 463463 h 555320"/>
              <a:gd name="connsiteX2" fmla="*/ 0 w 480163"/>
              <a:gd name="connsiteY2" fmla="*/ 551145 h 555320"/>
            </a:gdLst>
            <a:ahLst/>
            <a:cxnLst>
              <a:cxn ang="0">
                <a:pos x="connsiteX0" y="connsiteY0"/>
              </a:cxn>
              <a:cxn ang="0">
                <a:pos x="connsiteX1" y="connsiteY1"/>
              </a:cxn>
              <a:cxn ang="0">
                <a:pos x="connsiteX2" y="connsiteY2"/>
              </a:cxn>
            </a:cxnLst>
            <a:rect l="l" t="t" r="r" b="b"/>
            <a:pathLst>
              <a:path w="480163" h="555320">
                <a:moveTo>
                  <a:pt x="475989" y="0"/>
                </a:moveTo>
                <a:cubicBezTo>
                  <a:pt x="478076" y="185803"/>
                  <a:pt x="480163" y="371606"/>
                  <a:pt x="400832" y="463463"/>
                </a:cubicBezTo>
                <a:cubicBezTo>
                  <a:pt x="321501" y="555320"/>
                  <a:pt x="160750" y="553232"/>
                  <a:pt x="0" y="551145"/>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cxnSp>
        <p:nvCxnSpPr>
          <p:cNvPr id="29" name="Straight Connector 28"/>
          <p:cNvCxnSpPr/>
          <p:nvPr/>
        </p:nvCxnSpPr>
        <p:spPr>
          <a:xfrm rot="5400000">
            <a:off x="3773488" y="3160712"/>
            <a:ext cx="228600" cy="31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705894" y="3161506"/>
            <a:ext cx="2286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961" name="Rectangle 33"/>
          <p:cNvSpPr>
            <a:spLocks noChangeArrowheads="1"/>
          </p:cNvSpPr>
          <p:nvPr/>
        </p:nvSpPr>
        <p:spPr bwMode="auto">
          <a:xfrm>
            <a:off x="762000" y="5029200"/>
            <a:ext cx="8205788" cy="1262063"/>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Arial" pitchFamily="34" charset="0"/>
                <a:cs typeface="Arial" pitchFamily="34" charset="0"/>
              </a:rPr>
              <a:t>Allostery </a:t>
            </a:r>
            <a:r>
              <a:rPr lang="en-US" sz="2000">
                <a:solidFill>
                  <a:prstClr val="black"/>
                </a:solidFill>
                <a:latin typeface="Arial" pitchFamily="34" charset="0"/>
                <a:cs typeface="Arial" pitchFamily="34" charset="0"/>
              </a:rPr>
              <a:t>ex: phosphoenolpyruvate inhibition of phosphofructokinase, PMID 2952886 </a:t>
            </a:r>
          </a:p>
          <a:p>
            <a:pPr fontAlgn="base">
              <a:spcBef>
                <a:spcPct val="0"/>
              </a:spcBef>
              <a:spcAft>
                <a:spcPct val="0"/>
              </a:spcAft>
            </a:pPr>
            <a:r>
              <a:rPr lang="en-US" sz="2800">
                <a:solidFill>
                  <a:prstClr val="black"/>
                </a:solidFill>
                <a:latin typeface="Arial" pitchFamily="34" charset="0"/>
                <a:cs typeface="Arial" pitchFamily="34" charset="0"/>
              </a:rPr>
              <a:t>Product inhibition  </a:t>
            </a:r>
            <a:r>
              <a:rPr lang="en-US" sz="2000">
                <a:solidFill>
                  <a:prstClr val="black"/>
                </a:solidFill>
                <a:latin typeface="Arial" pitchFamily="34" charset="0"/>
                <a:cs typeface="Arial" pitchFamily="34" charset="0"/>
              </a:rPr>
              <a:t>ex:  hexokinase, PMID 5460798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274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Right Arrow 3"/>
          <p:cNvSpPr/>
          <p:nvPr/>
        </p:nvSpPr>
        <p:spPr>
          <a:xfrm>
            <a:off x="4648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ight Arrow 4"/>
          <p:cNvSpPr/>
          <p:nvPr/>
        </p:nvSpPr>
        <p:spPr>
          <a:xfrm>
            <a:off x="655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Bent Arrow 5"/>
          <p:cNvSpPr/>
          <p:nvPr/>
        </p:nvSpPr>
        <p:spPr>
          <a:xfrm>
            <a:off x="1524000" y="3733800"/>
            <a:ext cx="914400"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endParaRPr>
          </a:p>
        </p:txBody>
      </p:sp>
      <p:cxnSp>
        <p:nvCxnSpPr>
          <p:cNvPr id="8" name="Straight Connector 7"/>
          <p:cNvCxnSpPr/>
          <p:nvPr/>
        </p:nvCxnSpPr>
        <p:spPr>
          <a:xfrm rot="16200000" flipH="1">
            <a:off x="4514056" y="1581944"/>
            <a:ext cx="1588" cy="56769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0970"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A</a:t>
            </a:r>
          </a:p>
        </p:txBody>
      </p:sp>
      <p:sp>
        <p:nvSpPr>
          <p:cNvPr id="40971"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B</a:t>
            </a:r>
          </a:p>
        </p:txBody>
      </p:sp>
      <p:sp>
        <p:nvSpPr>
          <p:cNvPr id="40972"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C</a:t>
            </a:r>
          </a:p>
        </p:txBody>
      </p:sp>
      <p:sp>
        <p:nvSpPr>
          <p:cNvPr id="40973"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pPr fontAlgn="base">
              <a:spcBef>
                <a:spcPct val="0"/>
              </a:spcBef>
              <a:spcAft>
                <a:spcPct val="0"/>
              </a:spcAft>
            </a:pPr>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98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pPr fontAlgn="base">
              <a:spcBef>
                <a:spcPct val="0"/>
              </a:spcBef>
              <a:spcAft>
                <a:spcPct val="0"/>
              </a:spcAft>
            </a:pPr>
            <a:r>
              <a:rPr lang="en-US" sz="2800">
                <a:solidFill>
                  <a:prstClr val="black"/>
                </a:solidFill>
                <a:latin typeface="Rockwell Extra Bold" pitchFamily="18" charset="0"/>
                <a:cs typeface="Arial" pitchFamily="34" charset="0"/>
              </a:rPr>
              <a:t>Regulation</a:t>
            </a:r>
          </a:p>
        </p:txBody>
      </p:sp>
      <p:sp>
        <p:nvSpPr>
          <p:cNvPr id="40981" name="Rectangle 21"/>
          <p:cNvSpPr>
            <a:spLocks noChangeArrowheads="1"/>
          </p:cNvSpPr>
          <p:nvPr/>
        </p:nvSpPr>
        <p:spPr bwMode="auto">
          <a:xfrm>
            <a:off x="1676400" y="5181600"/>
            <a:ext cx="6324600" cy="1384300"/>
          </a:xfrm>
          <a:prstGeom prst="rect">
            <a:avLst/>
          </a:prstGeom>
          <a:noFill/>
          <a:ln w="9525">
            <a:noFill/>
            <a:miter lim="800000"/>
            <a:headEnd/>
            <a:tailEnd/>
          </a:ln>
        </p:spPr>
        <p:txBody>
          <a:bodyPr>
            <a:spAutoFit/>
          </a:bodyPr>
          <a:lstStyle/>
          <a:p>
            <a:pPr fontAlgn="base">
              <a:spcBef>
                <a:spcPct val="0"/>
              </a:spcBef>
              <a:spcAft>
                <a:spcPct val="0"/>
              </a:spcAft>
            </a:pPr>
            <a:r>
              <a:rPr lang="en-US" sz="2800">
                <a:solidFill>
                  <a:srgbClr val="000000"/>
                </a:solidFill>
                <a:latin typeface="Arial" pitchFamily="34" charset="0"/>
                <a:cs typeface="Arial" pitchFamily="34" charset="0"/>
              </a:rPr>
              <a:t>Introducing regulation into biosynthetic pathways is a very current topic in synthetic biology</a:t>
            </a:r>
            <a:endParaRPr lang="en-US">
              <a:solidFill>
                <a:prstClr val="black"/>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7" name="Rectangle 6"/>
          <p:cNvSpPr/>
          <p:nvPr/>
        </p:nvSpPr>
        <p:spPr>
          <a:xfrm>
            <a:off x="685800" y="1611630"/>
            <a:ext cx="7620000" cy="1077218"/>
          </a:xfrm>
          <a:prstGeom prst="rect">
            <a:avLst/>
          </a:prstGeom>
        </p:spPr>
        <p:txBody>
          <a:bodyPr wrap="square">
            <a:spAutoFit/>
          </a:bodyPr>
          <a:lstStyle/>
          <a:p>
            <a:pPr eaLnBrk="0" fontAlgn="base" hangingPunct="0">
              <a:spcBef>
                <a:spcPct val="20000"/>
              </a:spcBef>
              <a:spcAft>
                <a:spcPct val="0"/>
              </a:spcAft>
            </a:pPr>
            <a:r>
              <a:rPr lang="en-US" sz="3200" dirty="0" smtClean="0">
                <a:solidFill>
                  <a:prstClr val="black"/>
                </a:solidFill>
                <a:ea typeface="ＭＳ Ｐゴシック" charset="0"/>
              </a:rPr>
              <a:t>What is the </a:t>
            </a:r>
            <a:r>
              <a:rPr lang="en-US" sz="3200" dirty="0" err="1" smtClean="0">
                <a:solidFill>
                  <a:prstClr val="black"/>
                </a:solidFill>
                <a:ea typeface="ＭＳ Ｐゴシック" charset="0"/>
              </a:rPr>
              <a:t>lact</a:t>
            </a:r>
            <a:r>
              <a:rPr lang="en-US" sz="3200" dirty="0" smtClean="0">
                <a:solidFill>
                  <a:prstClr val="black"/>
                </a:solidFill>
                <a:ea typeface="ＭＳ Ｐゴシック" charset="0"/>
              </a:rPr>
              <a:t> operon, and what </a:t>
            </a:r>
            <a:r>
              <a:rPr lang="en-US" sz="3200" dirty="0" smtClean="0">
                <a:solidFill>
                  <a:prstClr val="black"/>
                </a:solidFill>
                <a:ea typeface="ＭＳ Ｐゴシック" charset="0"/>
              </a:rPr>
              <a:t>type of regulation is </a:t>
            </a:r>
            <a:r>
              <a:rPr lang="en-US" sz="3200" dirty="0" smtClean="0">
                <a:solidFill>
                  <a:prstClr val="black"/>
                </a:solidFill>
                <a:ea typeface="ＭＳ Ｐゴシック" charset="0"/>
              </a:rPr>
              <a:t>it?</a:t>
            </a:r>
            <a:endParaRPr lang="en-US" sz="3200" dirty="0">
              <a:solidFill>
                <a:prstClr val="black"/>
              </a:solidFill>
              <a:ea typeface="ＭＳ Ｐゴシック" charset="0"/>
            </a:endParaRPr>
          </a:p>
        </p:txBody>
      </p:sp>
      <p:sp>
        <p:nvSpPr>
          <p:cNvPr id="2" name="TextBox 1"/>
          <p:cNvSpPr txBox="1"/>
          <p:nvPr/>
        </p:nvSpPr>
        <p:spPr>
          <a:xfrm>
            <a:off x="1787487" y="2882205"/>
            <a:ext cx="5943600" cy="1384995"/>
          </a:xfrm>
          <a:prstGeom prst="rect">
            <a:avLst/>
          </a:prstGeom>
          <a:noFill/>
        </p:spPr>
        <p:txBody>
          <a:bodyPr wrap="square" rtlCol="0">
            <a:spAutoFit/>
          </a:bodyPr>
          <a:lstStyle/>
          <a:p>
            <a:pPr marL="342900" indent="-342900">
              <a:buAutoNum type="alphaUcParenR"/>
            </a:pPr>
            <a:r>
              <a:rPr lang="en-US" sz="2800" dirty="0" smtClean="0"/>
              <a:t>Transcriptional Control</a:t>
            </a:r>
          </a:p>
          <a:p>
            <a:pPr marL="342900" indent="-342900">
              <a:buAutoNum type="alphaUcParenR"/>
            </a:pPr>
            <a:r>
              <a:rPr lang="en-US" sz="2800" dirty="0" smtClean="0"/>
              <a:t>Translational Control</a:t>
            </a:r>
          </a:p>
          <a:p>
            <a:pPr marL="342900" indent="-342900">
              <a:buAutoNum type="alphaUcParenR"/>
            </a:pPr>
            <a:r>
              <a:rPr lang="en-US" sz="2800" dirty="0" smtClean="0"/>
              <a:t>Post-Translational Control</a:t>
            </a:r>
            <a:endParaRPr lang="en-US" sz="2800" dirty="0"/>
          </a:p>
        </p:txBody>
      </p:sp>
    </p:spTree>
    <p:extLst>
      <p:ext uri="{BB962C8B-B14F-4D97-AF65-F5344CB8AC3E}">
        <p14:creationId xmlns:p14="http://schemas.microsoft.com/office/powerpoint/2010/main" val="1993362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7" name="Rectangle 6"/>
          <p:cNvSpPr/>
          <p:nvPr/>
        </p:nvSpPr>
        <p:spPr>
          <a:xfrm>
            <a:off x="685800" y="1611630"/>
            <a:ext cx="7620000" cy="1569660"/>
          </a:xfrm>
          <a:prstGeom prst="rect">
            <a:avLst/>
          </a:prstGeom>
        </p:spPr>
        <p:txBody>
          <a:bodyPr wrap="square">
            <a:spAutoFit/>
          </a:bodyPr>
          <a:lstStyle/>
          <a:p>
            <a:pPr eaLnBrk="0" fontAlgn="base" hangingPunct="0">
              <a:spcBef>
                <a:spcPct val="20000"/>
              </a:spcBef>
              <a:spcAft>
                <a:spcPct val="0"/>
              </a:spcAft>
            </a:pPr>
            <a:r>
              <a:rPr lang="en-US" sz="3200" dirty="0" smtClean="0">
                <a:solidFill>
                  <a:prstClr val="black"/>
                </a:solidFill>
                <a:ea typeface="ＭＳ Ｐゴシック" charset="0"/>
              </a:rPr>
              <a:t>If I put a stop codon into an enzyme and control its expression with a suppressor </a:t>
            </a:r>
            <a:r>
              <a:rPr lang="en-US" sz="3200" dirty="0" err="1" smtClean="0">
                <a:solidFill>
                  <a:prstClr val="black"/>
                </a:solidFill>
                <a:ea typeface="ＭＳ Ｐゴシック" charset="0"/>
              </a:rPr>
              <a:t>tRNA</a:t>
            </a:r>
            <a:r>
              <a:rPr lang="en-US" sz="3200" dirty="0" smtClean="0">
                <a:solidFill>
                  <a:prstClr val="black"/>
                </a:solidFill>
                <a:ea typeface="ＭＳ Ｐゴシック" charset="0"/>
              </a:rPr>
              <a:t>, what kind of control is this?</a:t>
            </a:r>
            <a:endParaRPr lang="en-US" sz="3200" dirty="0">
              <a:solidFill>
                <a:prstClr val="black"/>
              </a:solidFill>
              <a:ea typeface="ＭＳ Ｐゴシック" charset="0"/>
            </a:endParaRPr>
          </a:p>
        </p:txBody>
      </p:sp>
      <p:sp>
        <p:nvSpPr>
          <p:cNvPr id="2" name="TextBox 1"/>
          <p:cNvSpPr txBox="1"/>
          <p:nvPr/>
        </p:nvSpPr>
        <p:spPr>
          <a:xfrm>
            <a:off x="1787487" y="3415605"/>
            <a:ext cx="5943600" cy="1384995"/>
          </a:xfrm>
          <a:prstGeom prst="rect">
            <a:avLst/>
          </a:prstGeom>
          <a:noFill/>
        </p:spPr>
        <p:txBody>
          <a:bodyPr wrap="square" rtlCol="0">
            <a:spAutoFit/>
          </a:bodyPr>
          <a:lstStyle/>
          <a:p>
            <a:pPr marL="342900" indent="-342900">
              <a:buFontTx/>
              <a:buAutoNum type="alphaUcParenR"/>
            </a:pPr>
            <a:r>
              <a:rPr lang="en-US" sz="2800" dirty="0" smtClean="0">
                <a:solidFill>
                  <a:prstClr val="black"/>
                </a:solidFill>
              </a:rPr>
              <a:t>Transcriptional Control</a:t>
            </a:r>
          </a:p>
          <a:p>
            <a:pPr marL="342900" indent="-342900">
              <a:buFontTx/>
              <a:buAutoNum type="alphaUcParenR"/>
            </a:pPr>
            <a:r>
              <a:rPr lang="en-US" sz="2800" dirty="0" smtClean="0">
                <a:solidFill>
                  <a:prstClr val="black"/>
                </a:solidFill>
              </a:rPr>
              <a:t>Translational Control</a:t>
            </a:r>
          </a:p>
          <a:p>
            <a:pPr marL="342900" indent="-342900">
              <a:buFontTx/>
              <a:buAutoNum type="alphaUcParenR"/>
            </a:pPr>
            <a:r>
              <a:rPr lang="en-US" sz="2800" dirty="0" smtClean="0">
                <a:solidFill>
                  <a:prstClr val="black"/>
                </a:solidFill>
              </a:rPr>
              <a:t>Post-Translational Control</a:t>
            </a:r>
            <a:endParaRPr lang="en-US" sz="2800" dirty="0">
              <a:solidFill>
                <a:prstClr val="black"/>
              </a:solidFill>
            </a:endParaRPr>
          </a:p>
        </p:txBody>
      </p:sp>
    </p:spTree>
    <p:extLst>
      <p:ext uri="{BB962C8B-B14F-4D97-AF65-F5344CB8AC3E}">
        <p14:creationId xmlns:p14="http://schemas.microsoft.com/office/powerpoint/2010/main" val="159780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pPr defTabSz="914400" fontAlgn="base">
              <a:spcBef>
                <a:spcPct val="0"/>
              </a:spcBef>
              <a:spcAft>
                <a:spcPct val="0"/>
              </a:spcAft>
            </a:pPr>
            <a:r>
              <a:rPr lang="en-US" sz="2800" smtClean="0">
                <a:solidFill>
                  <a:prstClr val="black"/>
                </a:solidFill>
                <a:latin typeface="Rockwell Extra Bold" pitchFamily="18" charset="0"/>
                <a:ea typeface="ＭＳ Ｐゴシック" pitchFamily="34" charset="-128"/>
              </a:rPr>
              <a:t>Summary</a:t>
            </a:r>
          </a:p>
        </p:txBody>
      </p:sp>
      <p:sp>
        <p:nvSpPr>
          <p:cNvPr id="31746" name="TextBox 4"/>
          <p:cNvSpPr txBox="1">
            <a:spLocks noChangeArrowheads="1"/>
          </p:cNvSpPr>
          <p:nvPr/>
        </p:nvSpPr>
        <p:spPr bwMode="auto">
          <a:xfrm>
            <a:off x="762000" y="914400"/>
            <a:ext cx="8001000" cy="5216813"/>
          </a:xfrm>
          <a:prstGeom prst="rect">
            <a:avLst/>
          </a:prstGeom>
          <a:noFill/>
          <a:ln w="9525">
            <a:noFill/>
            <a:miter lim="800000"/>
            <a:headEnd/>
            <a:tailEnd/>
          </a:ln>
        </p:spPr>
        <p:txBody>
          <a:bodyPr>
            <a:spAutoFit/>
          </a:bodyPr>
          <a:lstStyle/>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Metabolic engineering has been around for a long time</a:t>
            </a:r>
          </a:p>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It’s a two step process of pathway identification followed by optimization of flux</a:t>
            </a:r>
          </a:p>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Usually the targets are ‘secondary metabolites’ which will fit neatly into distinct categories based on the source chemicals and mechanisms of enzymes involved</a:t>
            </a:r>
          </a:p>
          <a:p>
            <a:pPr marL="342900" indent="-342900" defTabSz="914400" fontAlgn="base">
              <a:spcBef>
                <a:spcPct val="0"/>
              </a:spcBef>
              <a:spcAft>
                <a:spcPts val="1000"/>
              </a:spcAft>
              <a:buFont typeface="Wingdings" pitchFamily="2" charset="2"/>
              <a:buChar char="Ø"/>
            </a:pPr>
            <a:r>
              <a:rPr lang="en-US" sz="2800" dirty="0" smtClean="0">
                <a:solidFill>
                  <a:prstClr val="black"/>
                </a:solidFill>
                <a:latin typeface="Arial" pitchFamily="34" charset="0"/>
                <a:ea typeface="ＭＳ Ｐゴシック" pitchFamily="34" charset="-128"/>
              </a:rPr>
              <a:t>Extensive regulation, including </a:t>
            </a:r>
            <a:r>
              <a:rPr lang="en-US" sz="2800" dirty="0" err="1" smtClean="0">
                <a:solidFill>
                  <a:prstClr val="black"/>
                </a:solidFill>
                <a:latin typeface="Arial" pitchFamily="34" charset="0"/>
                <a:ea typeface="ＭＳ Ｐゴシック" pitchFamily="34" charset="-128"/>
              </a:rPr>
              <a:t>allostery</a:t>
            </a:r>
            <a:r>
              <a:rPr lang="en-US" sz="2800" dirty="0" smtClean="0">
                <a:solidFill>
                  <a:prstClr val="black"/>
                </a:solidFill>
                <a:latin typeface="Arial" pitchFamily="34" charset="0"/>
                <a:ea typeface="ＭＳ Ｐゴシック" pitchFamily="34" charset="-128"/>
              </a:rPr>
              <a:t>, greatly complicates things, but is a popular focus of synthetic biology research today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r>
              <a:rPr lang="en-US" sz="2800" dirty="0" smtClean="0">
                <a:latin typeface="Rockwell Extra Bold" pitchFamily="18" charset="0"/>
              </a:rPr>
              <a:t>Enzymatic Reactions</a:t>
            </a:r>
            <a:endParaRPr lang="en-US" sz="1600" dirty="0">
              <a:latin typeface="Rockwell Extra Bold" pitchFamily="18" charset="0"/>
            </a:endParaRPr>
          </a:p>
        </p:txBody>
      </p:sp>
      <p:grpSp>
        <p:nvGrpSpPr>
          <p:cNvPr id="42" name="Group 41"/>
          <p:cNvGrpSpPr/>
          <p:nvPr/>
        </p:nvGrpSpPr>
        <p:grpSpPr>
          <a:xfrm>
            <a:off x="2743200" y="2858869"/>
            <a:ext cx="685800" cy="1676400"/>
            <a:chOff x="2743200" y="2706469"/>
            <a:chExt cx="685800" cy="1676400"/>
          </a:xfrm>
        </p:grpSpPr>
        <p:sp>
          <p:nvSpPr>
            <p:cNvPr id="10" name="Oval 9"/>
            <p:cNvSpPr/>
            <p:nvPr/>
          </p:nvSpPr>
          <p:spPr>
            <a:xfrm>
              <a:off x="2743200" y="2706469"/>
              <a:ext cx="685800" cy="68580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1" name="Oval 10"/>
            <p:cNvSpPr/>
            <p:nvPr/>
          </p:nvSpPr>
          <p:spPr>
            <a:xfrm>
              <a:off x="2743200" y="36970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2" name="Straight Connector 21"/>
            <p:cNvCxnSpPr>
              <a:stCxn id="10" idx="4"/>
              <a:endCxn id="11" idx="0"/>
            </p:cNvCxnSpPr>
            <p:nvPr/>
          </p:nvCxnSpPr>
          <p:spPr>
            <a:xfrm>
              <a:off x="3086100" y="3392269"/>
              <a:ext cx="0" cy="3048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0" name="Group 39"/>
          <p:cNvGrpSpPr/>
          <p:nvPr/>
        </p:nvGrpSpPr>
        <p:grpSpPr>
          <a:xfrm>
            <a:off x="4876800" y="2858869"/>
            <a:ext cx="1676400" cy="1676400"/>
            <a:chOff x="4953000" y="2630269"/>
            <a:chExt cx="1676400" cy="1676400"/>
          </a:xfrm>
        </p:grpSpPr>
        <p:sp>
          <p:nvSpPr>
            <p:cNvPr id="23" name="Oval 22"/>
            <p:cNvSpPr/>
            <p:nvPr/>
          </p:nvSpPr>
          <p:spPr>
            <a:xfrm>
              <a:off x="4953000" y="2630269"/>
              <a:ext cx="685800" cy="68580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4" name="Oval 23"/>
            <p:cNvSpPr/>
            <p:nvPr/>
          </p:nvSpPr>
          <p:spPr>
            <a:xfrm>
              <a:off x="4953000" y="36208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p>
          </p:txBody>
        </p:sp>
        <p:cxnSp>
          <p:nvCxnSpPr>
            <p:cNvPr id="25" name="Straight Connector 24"/>
            <p:cNvCxnSpPr>
              <a:stCxn id="23" idx="4"/>
              <a:endCxn id="24" idx="0"/>
            </p:cNvCxnSpPr>
            <p:nvPr/>
          </p:nvCxnSpPr>
          <p:spPr>
            <a:xfrm>
              <a:off x="5295900" y="3316069"/>
              <a:ext cx="0" cy="3048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943600" y="26302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US" baseline="-25000" dirty="0">
                <a:solidFill>
                  <a:schemeClr val="tx1"/>
                </a:solidFill>
              </a:endParaRPr>
            </a:p>
          </p:txBody>
        </p:sp>
        <p:cxnSp>
          <p:nvCxnSpPr>
            <p:cNvPr id="29" name="Straight Connector 28"/>
            <p:cNvCxnSpPr/>
            <p:nvPr/>
          </p:nvCxnSpPr>
          <p:spPr>
            <a:xfrm rot="5400000">
              <a:off x="5791200" y="2858869"/>
              <a:ext cx="0" cy="3048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p:cNvGrpSpPr/>
          <p:nvPr/>
        </p:nvGrpSpPr>
        <p:grpSpPr>
          <a:xfrm>
            <a:off x="609600" y="2096869"/>
            <a:ext cx="685800" cy="2438400"/>
            <a:chOff x="609600" y="2020669"/>
            <a:chExt cx="685800" cy="2438400"/>
          </a:xfrm>
        </p:grpSpPr>
        <p:sp>
          <p:nvSpPr>
            <p:cNvPr id="8" name="Oval 7"/>
            <p:cNvSpPr/>
            <p:nvPr/>
          </p:nvSpPr>
          <p:spPr>
            <a:xfrm>
              <a:off x="609600" y="2020669"/>
              <a:ext cx="685800" cy="68580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9" name="Oval 8"/>
            <p:cNvSpPr/>
            <p:nvPr/>
          </p:nvSpPr>
          <p:spPr>
            <a:xfrm>
              <a:off x="609600" y="37732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30" name="TextBox 29"/>
            <p:cNvSpPr txBox="1"/>
            <p:nvPr/>
          </p:nvSpPr>
          <p:spPr>
            <a:xfrm>
              <a:off x="802459" y="3087469"/>
              <a:ext cx="300082" cy="369332"/>
            </a:xfrm>
            <a:prstGeom prst="rect">
              <a:avLst/>
            </a:prstGeom>
            <a:noFill/>
          </p:spPr>
          <p:txBody>
            <a:bodyPr wrap="none" rtlCol="0">
              <a:spAutoFit/>
            </a:bodyPr>
            <a:lstStyle/>
            <a:p>
              <a:r>
                <a:rPr lang="en-US" dirty="0" smtClean="0"/>
                <a:t>+</a:t>
              </a:r>
              <a:endParaRPr lang="en-US" dirty="0"/>
            </a:p>
          </p:txBody>
        </p:sp>
      </p:grpSp>
      <p:cxnSp>
        <p:nvCxnSpPr>
          <p:cNvPr id="33" name="Straight Arrow Connector 32"/>
          <p:cNvCxnSpPr/>
          <p:nvPr/>
        </p:nvCxnSpPr>
        <p:spPr>
          <a:xfrm>
            <a:off x="3733800" y="3468469"/>
            <a:ext cx="762000"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772400" y="1334869"/>
            <a:ext cx="685800" cy="3200400"/>
            <a:chOff x="7772400" y="1334869"/>
            <a:chExt cx="685800" cy="3200400"/>
          </a:xfrm>
        </p:grpSpPr>
        <p:sp>
          <p:nvSpPr>
            <p:cNvPr id="18" name="Oval 17"/>
            <p:cNvSpPr/>
            <p:nvPr/>
          </p:nvSpPr>
          <p:spPr>
            <a:xfrm>
              <a:off x="7772400" y="1334869"/>
              <a:ext cx="685800" cy="685800"/>
            </a:xfrm>
            <a:prstGeom prst="ellipse">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7" name="Oval 26"/>
            <p:cNvSpPr/>
            <p:nvPr/>
          </p:nvSpPr>
          <p:spPr>
            <a:xfrm>
              <a:off x="7772400" y="38494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p>
          </p:txBody>
        </p:sp>
        <p:sp>
          <p:nvSpPr>
            <p:cNvPr id="28" name="Oval 27"/>
            <p:cNvSpPr/>
            <p:nvPr/>
          </p:nvSpPr>
          <p:spPr>
            <a:xfrm>
              <a:off x="7772400" y="2554069"/>
              <a:ext cx="685800" cy="685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US" baseline="-25000" dirty="0">
                <a:solidFill>
                  <a:schemeClr val="tx1"/>
                </a:solidFill>
              </a:endParaRPr>
            </a:p>
          </p:txBody>
        </p:sp>
        <p:sp>
          <p:nvSpPr>
            <p:cNvPr id="31" name="TextBox 30"/>
            <p:cNvSpPr txBox="1"/>
            <p:nvPr/>
          </p:nvSpPr>
          <p:spPr>
            <a:xfrm>
              <a:off x="7965259" y="3392269"/>
              <a:ext cx="300082" cy="369332"/>
            </a:xfrm>
            <a:prstGeom prst="rect">
              <a:avLst/>
            </a:prstGeom>
            <a:noFill/>
          </p:spPr>
          <p:txBody>
            <a:bodyPr wrap="none" rtlCol="0">
              <a:spAutoFit/>
            </a:bodyPr>
            <a:lstStyle/>
            <a:p>
              <a:r>
                <a:rPr lang="en-US" dirty="0" smtClean="0"/>
                <a:t>+</a:t>
              </a:r>
              <a:endParaRPr lang="en-US" dirty="0"/>
            </a:p>
          </p:txBody>
        </p:sp>
        <p:sp>
          <p:nvSpPr>
            <p:cNvPr id="34" name="TextBox 33"/>
            <p:cNvSpPr txBox="1"/>
            <p:nvPr/>
          </p:nvSpPr>
          <p:spPr>
            <a:xfrm>
              <a:off x="7965259" y="2096869"/>
              <a:ext cx="300082" cy="369332"/>
            </a:xfrm>
            <a:prstGeom prst="rect">
              <a:avLst/>
            </a:prstGeom>
            <a:noFill/>
          </p:spPr>
          <p:txBody>
            <a:bodyPr wrap="none" rtlCol="0">
              <a:spAutoFit/>
            </a:bodyPr>
            <a:lstStyle/>
            <a:p>
              <a:r>
                <a:rPr lang="en-US" dirty="0" smtClean="0"/>
                <a:t>+</a:t>
              </a:r>
              <a:endParaRPr lang="en-US" dirty="0"/>
            </a:p>
          </p:txBody>
        </p:sp>
      </p:grpSp>
      <p:cxnSp>
        <p:nvCxnSpPr>
          <p:cNvPr id="35" name="Straight Arrow Connector 34"/>
          <p:cNvCxnSpPr/>
          <p:nvPr/>
        </p:nvCxnSpPr>
        <p:spPr>
          <a:xfrm>
            <a:off x="1676400" y="3468469"/>
            <a:ext cx="762000"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3468469"/>
            <a:ext cx="762000"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33800" y="4840069"/>
            <a:ext cx="1447800" cy="646331"/>
          </a:xfrm>
          <a:prstGeom prst="rect">
            <a:avLst/>
          </a:prstGeom>
          <a:noFill/>
        </p:spPr>
        <p:txBody>
          <a:bodyPr wrap="square" rtlCol="0">
            <a:spAutoFit/>
          </a:bodyPr>
          <a:lstStyle/>
          <a:p>
            <a:r>
              <a:rPr lang="en-US" dirty="0" smtClean="0"/>
              <a:t>Covalent Reaction</a:t>
            </a:r>
            <a:endParaRPr lang="en-US" dirty="0"/>
          </a:p>
        </p:txBody>
      </p:sp>
      <p:sp>
        <p:nvSpPr>
          <p:cNvPr id="38" name="TextBox 37"/>
          <p:cNvSpPr txBox="1"/>
          <p:nvPr/>
        </p:nvSpPr>
        <p:spPr>
          <a:xfrm>
            <a:off x="1371600" y="4840069"/>
            <a:ext cx="1524000" cy="646331"/>
          </a:xfrm>
          <a:prstGeom prst="rect">
            <a:avLst/>
          </a:prstGeom>
          <a:noFill/>
        </p:spPr>
        <p:txBody>
          <a:bodyPr wrap="square" rtlCol="0">
            <a:spAutoFit/>
          </a:bodyPr>
          <a:lstStyle/>
          <a:p>
            <a:r>
              <a:rPr lang="en-US" dirty="0" smtClean="0"/>
              <a:t>Non-Covalent Reaction</a:t>
            </a:r>
            <a:endParaRPr lang="en-US" dirty="0"/>
          </a:p>
        </p:txBody>
      </p:sp>
      <p:sp>
        <p:nvSpPr>
          <p:cNvPr id="39" name="TextBox 38"/>
          <p:cNvSpPr txBox="1"/>
          <p:nvPr/>
        </p:nvSpPr>
        <p:spPr>
          <a:xfrm>
            <a:off x="6324600" y="4840069"/>
            <a:ext cx="1524000" cy="646331"/>
          </a:xfrm>
          <a:prstGeom prst="rect">
            <a:avLst/>
          </a:prstGeom>
          <a:noFill/>
        </p:spPr>
        <p:txBody>
          <a:bodyPr wrap="square" rtlCol="0">
            <a:spAutoFit/>
          </a:bodyPr>
          <a:lstStyle/>
          <a:p>
            <a:r>
              <a:rPr lang="en-US" dirty="0" smtClean="0"/>
              <a:t>Non-Covalent Reaction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3429000" y="1828800"/>
            <a:ext cx="436350" cy="43635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a:t>
            </a:r>
          </a:p>
        </p:txBody>
      </p:sp>
      <p:sp>
        <p:nvSpPr>
          <p:cNvPr id="17" name="Oval 16"/>
          <p:cNvSpPr/>
          <p:nvPr/>
        </p:nvSpPr>
        <p:spPr>
          <a:xfrm>
            <a:off x="4675834" y="1828800"/>
            <a:ext cx="436350" cy="4363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a:t>
            </a:r>
          </a:p>
        </p:txBody>
      </p:sp>
      <p:sp>
        <p:nvSpPr>
          <p:cNvPr id="18" name="TextBox 17"/>
          <p:cNvSpPr txBox="1"/>
          <p:nvPr/>
        </p:nvSpPr>
        <p:spPr>
          <a:xfrm rot="5400000">
            <a:off x="4084116" y="1931558"/>
            <a:ext cx="242374" cy="230832"/>
          </a:xfrm>
          <a:prstGeom prst="rect">
            <a:avLst/>
          </a:prstGeom>
          <a:noFill/>
        </p:spPr>
        <p:txBody>
          <a:bodyPr wrap="none" rtlCol="0">
            <a:spAutoFit/>
          </a:bodyPr>
          <a:lstStyle/>
          <a:p>
            <a:r>
              <a:rPr lang="en-US" sz="900" dirty="0"/>
              <a:t>+</a:t>
            </a:r>
          </a:p>
        </p:txBody>
      </p:sp>
      <p:sp>
        <p:nvSpPr>
          <p:cNvPr id="20" name="Oval 19"/>
          <p:cNvSpPr/>
          <p:nvPr/>
        </p:nvSpPr>
        <p:spPr>
          <a:xfrm>
            <a:off x="5028951" y="4800600"/>
            <a:ext cx="436350" cy="43635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a:t>
            </a:r>
          </a:p>
        </p:txBody>
      </p:sp>
      <p:sp>
        <p:nvSpPr>
          <p:cNvPr id="21" name="Oval 20"/>
          <p:cNvSpPr/>
          <p:nvPr/>
        </p:nvSpPr>
        <p:spPr>
          <a:xfrm>
            <a:off x="3429000" y="4800600"/>
            <a:ext cx="436350" cy="4363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P2</a:t>
            </a:r>
          </a:p>
        </p:txBody>
      </p:sp>
      <p:sp>
        <p:nvSpPr>
          <p:cNvPr id="22" name="Oval 21"/>
          <p:cNvSpPr/>
          <p:nvPr/>
        </p:nvSpPr>
        <p:spPr>
          <a:xfrm>
            <a:off x="4253217" y="4800600"/>
            <a:ext cx="436350" cy="4363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P1</a:t>
            </a:r>
          </a:p>
        </p:txBody>
      </p:sp>
      <p:sp>
        <p:nvSpPr>
          <p:cNvPr id="23" name="TextBox 22"/>
          <p:cNvSpPr txBox="1"/>
          <p:nvPr/>
        </p:nvSpPr>
        <p:spPr>
          <a:xfrm rot="5400000">
            <a:off x="3966051" y="4903358"/>
            <a:ext cx="242374" cy="230832"/>
          </a:xfrm>
          <a:prstGeom prst="rect">
            <a:avLst/>
          </a:prstGeom>
          <a:noFill/>
        </p:spPr>
        <p:txBody>
          <a:bodyPr wrap="none" rtlCol="0">
            <a:spAutoFit/>
          </a:bodyPr>
          <a:lstStyle/>
          <a:p>
            <a:r>
              <a:rPr lang="en-US" sz="900" dirty="0"/>
              <a:t>+</a:t>
            </a:r>
          </a:p>
        </p:txBody>
      </p:sp>
      <p:sp>
        <p:nvSpPr>
          <p:cNvPr id="24" name="TextBox 23"/>
          <p:cNvSpPr txBox="1"/>
          <p:nvPr/>
        </p:nvSpPr>
        <p:spPr>
          <a:xfrm rot="5400000">
            <a:off x="4741784" y="4903358"/>
            <a:ext cx="242374" cy="230832"/>
          </a:xfrm>
          <a:prstGeom prst="rect">
            <a:avLst/>
          </a:prstGeom>
          <a:noFill/>
        </p:spPr>
        <p:txBody>
          <a:bodyPr wrap="none" rtlCol="0">
            <a:spAutoFit/>
          </a:bodyPr>
          <a:lstStyle/>
          <a:p>
            <a:r>
              <a:rPr lang="en-US" sz="900" dirty="0"/>
              <a:t>+</a:t>
            </a:r>
          </a:p>
        </p:txBody>
      </p:sp>
      <p:sp>
        <p:nvSpPr>
          <p:cNvPr id="10" name="Oval 9"/>
          <p:cNvSpPr/>
          <p:nvPr/>
        </p:nvSpPr>
        <p:spPr>
          <a:xfrm>
            <a:off x="4010800" y="3449850"/>
            <a:ext cx="436350" cy="43635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a:t>
            </a:r>
          </a:p>
        </p:txBody>
      </p:sp>
      <p:sp>
        <p:nvSpPr>
          <p:cNvPr id="11" name="Oval 10"/>
          <p:cNvSpPr/>
          <p:nvPr/>
        </p:nvSpPr>
        <p:spPr>
          <a:xfrm>
            <a:off x="3429000" y="3449850"/>
            <a:ext cx="436350" cy="4363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P2</a:t>
            </a:r>
          </a:p>
        </p:txBody>
      </p:sp>
      <p:sp>
        <p:nvSpPr>
          <p:cNvPr id="13" name="Oval 12"/>
          <p:cNvSpPr/>
          <p:nvPr/>
        </p:nvSpPr>
        <p:spPr>
          <a:xfrm>
            <a:off x="4010800" y="4080134"/>
            <a:ext cx="436350" cy="4363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P1</a:t>
            </a:r>
          </a:p>
        </p:txBody>
      </p:sp>
      <p:cxnSp>
        <p:nvCxnSpPr>
          <p:cNvPr id="14" name="Straight Connector 13"/>
          <p:cNvCxnSpPr/>
          <p:nvPr/>
        </p:nvCxnSpPr>
        <p:spPr>
          <a:xfrm rot="10800000">
            <a:off x="4228976" y="3886200"/>
            <a:ext cx="0" cy="19393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rot="5400000">
            <a:off x="3938075" y="3595300"/>
            <a:ext cx="0" cy="1454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 name="Oval 5"/>
          <p:cNvSpPr/>
          <p:nvPr/>
        </p:nvSpPr>
        <p:spPr>
          <a:xfrm>
            <a:off x="4010800" y="2611650"/>
            <a:ext cx="436350" cy="43635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a:t>
            </a:r>
          </a:p>
        </p:txBody>
      </p:sp>
      <p:sp>
        <p:nvSpPr>
          <p:cNvPr id="7" name="Oval 6"/>
          <p:cNvSpPr/>
          <p:nvPr/>
        </p:nvSpPr>
        <p:spPr>
          <a:xfrm>
            <a:off x="3429000" y="2611650"/>
            <a:ext cx="436350" cy="4363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a:t>
            </a:r>
          </a:p>
        </p:txBody>
      </p:sp>
      <p:cxnSp>
        <p:nvCxnSpPr>
          <p:cNvPr id="40" name="Straight Connector 39"/>
          <p:cNvCxnSpPr/>
          <p:nvPr/>
        </p:nvCxnSpPr>
        <p:spPr>
          <a:xfrm rot="5400000">
            <a:off x="3938075" y="2757100"/>
            <a:ext cx="0" cy="1454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4" name="TextBox 43"/>
          <p:cNvSpPr txBox="1"/>
          <p:nvPr/>
        </p:nvSpPr>
        <p:spPr>
          <a:xfrm>
            <a:off x="2438400" y="1295400"/>
            <a:ext cx="838200" cy="3970318"/>
          </a:xfrm>
          <a:prstGeom prst="rect">
            <a:avLst/>
          </a:prstGeom>
          <a:noFill/>
        </p:spPr>
        <p:txBody>
          <a:bodyPr wrap="square" rtlCol="0">
            <a:spAutoFit/>
          </a:bodyPr>
          <a:lstStyle/>
          <a:p>
            <a:pPr algn="ctr"/>
            <a:r>
              <a:rPr lang="en-US" dirty="0" smtClean="0"/>
              <a:t>State</a:t>
            </a:r>
          </a:p>
          <a:p>
            <a:pPr algn="ctr"/>
            <a:endParaRPr lang="en-US" dirty="0"/>
          </a:p>
          <a:p>
            <a:pPr algn="ctr"/>
            <a:r>
              <a:rPr lang="en-US" dirty="0" smtClean="0"/>
              <a:t>0</a:t>
            </a:r>
          </a:p>
          <a:p>
            <a:pPr algn="ctr"/>
            <a:endParaRPr lang="en-US" dirty="0" smtClean="0"/>
          </a:p>
          <a:p>
            <a:pPr algn="ctr"/>
            <a:endParaRPr lang="en-US" dirty="0" smtClean="0"/>
          </a:p>
          <a:p>
            <a:pPr algn="ctr"/>
            <a:r>
              <a:rPr lang="en-US" dirty="0" smtClean="0"/>
              <a:t>1</a:t>
            </a:r>
          </a:p>
          <a:p>
            <a:pPr algn="ctr"/>
            <a:endParaRPr lang="en-US" dirty="0" smtClean="0"/>
          </a:p>
          <a:p>
            <a:pPr algn="ctr"/>
            <a:endParaRPr lang="en-US" dirty="0"/>
          </a:p>
          <a:p>
            <a:pPr algn="ctr"/>
            <a:r>
              <a:rPr lang="en-US" dirty="0" smtClean="0"/>
              <a:t>2</a:t>
            </a:r>
          </a:p>
          <a:p>
            <a:pPr algn="ctr"/>
            <a:endParaRPr lang="en-US" dirty="0"/>
          </a:p>
          <a:p>
            <a:pPr algn="ctr"/>
            <a:endParaRPr lang="en-US" dirty="0" smtClean="0"/>
          </a:p>
          <a:p>
            <a:pPr algn="ctr"/>
            <a:endParaRPr lang="en-US" dirty="0"/>
          </a:p>
          <a:p>
            <a:pPr algn="ctr"/>
            <a:endParaRPr lang="en-US" dirty="0" smtClean="0"/>
          </a:p>
          <a:p>
            <a:pPr algn="ctr"/>
            <a:r>
              <a:rPr lang="en-US" dirty="0"/>
              <a:t>3</a:t>
            </a:r>
          </a:p>
        </p:txBody>
      </p:sp>
      <p:sp>
        <p:nvSpPr>
          <p:cNvPr id="19"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r>
              <a:rPr lang="en-US" sz="2800" dirty="0" smtClean="0">
                <a:latin typeface="Rockwell Extra Bold" pitchFamily="18" charset="0"/>
              </a:rPr>
              <a:t>Enzymes as a State Machine</a:t>
            </a:r>
            <a:endParaRPr lang="en-US" sz="1600" dirty="0">
              <a:latin typeface="Rockwell Extra Bold"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44">
                                            <p:txEl>
                                              <p:pRg st="13" end="13"/>
                                            </p:txEl>
                                          </p:spTgt>
                                        </p:tgtEl>
                                      </p:cBhvr>
                                    </p:animEffect>
                                    <p:set>
                                      <p:cBhvr>
                                        <p:cTn id="30" dur="1" fill="hold">
                                          <p:stCondLst>
                                            <p:cond delay="499"/>
                                          </p:stCondLst>
                                        </p:cTn>
                                        <p:tgtEl>
                                          <p:spTgt spid="44">
                                            <p:txEl>
                                              <p:pRg st="13" end="1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animBg="1"/>
      <p:bldP spid="21" grpId="0" animBg="1"/>
      <p:bldP spid="22" grpId="0" animBg="1"/>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286000" y="1447800"/>
            <a:ext cx="436350" cy="43635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a:t>
            </a:r>
          </a:p>
        </p:txBody>
      </p:sp>
      <p:sp>
        <p:nvSpPr>
          <p:cNvPr id="10" name="Oval 9"/>
          <p:cNvSpPr/>
          <p:nvPr/>
        </p:nvSpPr>
        <p:spPr>
          <a:xfrm>
            <a:off x="2867800" y="3068850"/>
            <a:ext cx="436350" cy="43635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a:t>
            </a:r>
          </a:p>
        </p:txBody>
      </p:sp>
      <p:sp>
        <p:nvSpPr>
          <p:cNvPr id="11" name="Oval 10"/>
          <p:cNvSpPr/>
          <p:nvPr/>
        </p:nvSpPr>
        <p:spPr>
          <a:xfrm>
            <a:off x="2286000" y="3068850"/>
            <a:ext cx="436350" cy="4363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a:t>
            </a:r>
            <a:endParaRPr lang="en-US" sz="900" dirty="0">
              <a:solidFill>
                <a:schemeClr val="tx1"/>
              </a:solidFill>
            </a:endParaRPr>
          </a:p>
        </p:txBody>
      </p:sp>
      <p:cxnSp>
        <p:nvCxnSpPr>
          <p:cNvPr id="37" name="Straight Connector 36"/>
          <p:cNvCxnSpPr/>
          <p:nvPr/>
        </p:nvCxnSpPr>
        <p:spPr>
          <a:xfrm rot="5400000">
            <a:off x="2795075" y="3214300"/>
            <a:ext cx="0" cy="1454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 name="Oval 5"/>
          <p:cNvSpPr/>
          <p:nvPr/>
        </p:nvSpPr>
        <p:spPr>
          <a:xfrm>
            <a:off x="2867800" y="2230650"/>
            <a:ext cx="436350" cy="436350"/>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a:t>
            </a:r>
          </a:p>
        </p:txBody>
      </p:sp>
      <p:sp>
        <p:nvSpPr>
          <p:cNvPr id="7" name="Oval 6"/>
          <p:cNvSpPr/>
          <p:nvPr/>
        </p:nvSpPr>
        <p:spPr>
          <a:xfrm>
            <a:off x="2286000" y="2230650"/>
            <a:ext cx="436350" cy="4363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a:t>
            </a:r>
          </a:p>
        </p:txBody>
      </p:sp>
      <p:cxnSp>
        <p:nvCxnSpPr>
          <p:cNvPr id="40" name="Straight Connector 39"/>
          <p:cNvCxnSpPr/>
          <p:nvPr/>
        </p:nvCxnSpPr>
        <p:spPr>
          <a:xfrm rot="5400000">
            <a:off x="2795075" y="2376100"/>
            <a:ext cx="0" cy="1454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4" name="TextBox 43"/>
          <p:cNvSpPr txBox="1"/>
          <p:nvPr/>
        </p:nvSpPr>
        <p:spPr>
          <a:xfrm>
            <a:off x="1295400" y="914400"/>
            <a:ext cx="838200" cy="2585323"/>
          </a:xfrm>
          <a:prstGeom prst="rect">
            <a:avLst/>
          </a:prstGeom>
          <a:noFill/>
        </p:spPr>
        <p:txBody>
          <a:bodyPr wrap="square" rtlCol="0">
            <a:spAutoFit/>
          </a:bodyPr>
          <a:lstStyle/>
          <a:p>
            <a:pPr algn="ctr"/>
            <a:r>
              <a:rPr lang="en-US" dirty="0" smtClean="0"/>
              <a:t>State</a:t>
            </a:r>
          </a:p>
          <a:p>
            <a:pPr algn="ctr"/>
            <a:endParaRPr lang="en-US" dirty="0"/>
          </a:p>
          <a:p>
            <a:pPr algn="ctr"/>
            <a:r>
              <a:rPr lang="en-US" dirty="0" smtClean="0"/>
              <a:t>S</a:t>
            </a:r>
            <a:r>
              <a:rPr lang="en-US" baseline="-25000" dirty="0" smtClean="0"/>
              <a:t>0</a:t>
            </a:r>
          </a:p>
          <a:p>
            <a:pPr algn="ctr"/>
            <a:endParaRPr lang="en-US" dirty="0" smtClean="0"/>
          </a:p>
          <a:p>
            <a:pPr algn="ctr"/>
            <a:endParaRPr lang="en-US" dirty="0" smtClean="0"/>
          </a:p>
          <a:p>
            <a:pPr algn="ctr"/>
            <a:r>
              <a:rPr lang="en-US" dirty="0" smtClean="0"/>
              <a:t>S</a:t>
            </a:r>
            <a:r>
              <a:rPr lang="en-US" baseline="-25000" dirty="0" smtClean="0"/>
              <a:t>1</a:t>
            </a:r>
          </a:p>
          <a:p>
            <a:pPr algn="ctr"/>
            <a:endParaRPr lang="en-US" dirty="0" smtClean="0"/>
          </a:p>
          <a:p>
            <a:pPr algn="ctr"/>
            <a:endParaRPr lang="en-US" dirty="0"/>
          </a:p>
          <a:p>
            <a:pPr algn="ctr"/>
            <a:r>
              <a:rPr lang="en-US" dirty="0" smtClean="0"/>
              <a:t>S</a:t>
            </a:r>
            <a:r>
              <a:rPr lang="en-US" baseline="-25000" dirty="0" smtClean="0"/>
              <a:t>2</a:t>
            </a:r>
          </a:p>
        </p:txBody>
      </p:sp>
      <p:sp>
        <p:nvSpPr>
          <p:cNvPr id="15" name="Arc 14"/>
          <p:cNvSpPr/>
          <p:nvPr/>
        </p:nvSpPr>
        <p:spPr>
          <a:xfrm flipV="1">
            <a:off x="1219200" y="1600200"/>
            <a:ext cx="1143000" cy="914400"/>
          </a:xfrm>
          <a:prstGeom prst="arc">
            <a:avLst>
              <a:gd name="adj1" fmla="val 7943845"/>
              <a:gd name="adj2" fmla="val 1397833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1219200" y="2438400"/>
            <a:ext cx="1143000" cy="914400"/>
          </a:xfrm>
          <a:prstGeom prst="arc">
            <a:avLst>
              <a:gd name="adj1" fmla="val 7943845"/>
              <a:gd name="adj2" fmla="val 1397833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flipV="1">
            <a:off x="914400" y="1600200"/>
            <a:ext cx="1143000" cy="1752600"/>
          </a:xfrm>
          <a:prstGeom prst="arc">
            <a:avLst>
              <a:gd name="adj1" fmla="val 5932815"/>
              <a:gd name="adj2" fmla="val 15894164"/>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4"/>
          <p:cNvSpPr txBox="1">
            <a:spLocks noChangeArrowheads="1"/>
          </p:cNvSpPr>
          <p:nvPr/>
        </p:nvSpPr>
        <p:spPr bwMode="auto">
          <a:xfrm>
            <a:off x="304800" y="130175"/>
            <a:ext cx="8610600" cy="523220"/>
          </a:xfrm>
          <a:prstGeom prst="rect">
            <a:avLst/>
          </a:prstGeom>
          <a:noFill/>
          <a:ln w="9525">
            <a:noFill/>
            <a:miter lim="800000"/>
            <a:headEnd/>
            <a:tailEnd/>
          </a:ln>
        </p:spPr>
        <p:txBody>
          <a:bodyPr>
            <a:spAutoFit/>
          </a:bodyPr>
          <a:lstStyle/>
          <a:p>
            <a:r>
              <a:rPr lang="en-US" sz="2800" dirty="0" smtClean="0">
                <a:latin typeface="Rockwell Extra Bold" pitchFamily="18" charset="0"/>
              </a:rPr>
              <a:t>Enzymes as a State Machine</a:t>
            </a:r>
            <a:endParaRPr lang="en-US" sz="1600" dirty="0">
              <a:latin typeface="Rockwell Extra Bold" pitchFamily="18" charset="0"/>
            </a:endParaRPr>
          </a:p>
        </p:txBody>
      </p:sp>
      <p:sp>
        <p:nvSpPr>
          <p:cNvPr id="22" name="TextBox 21"/>
          <p:cNvSpPr txBox="1"/>
          <p:nvPr/>
        </p:nvSpPr>
        <p:spPr>
          <a:xfrm>
            <a:off x="3886200" y="990600"/>
            <a:ext cx="4572000" cy="2585323"/>
          </a:xfrm>
          <a:prstGeom prst="rect">
            <a:avLst/>
          </a:prstGeom>
          <a:noFill/>
        </p:spPr>
        <p:txBody>
          <a:bodyPr wrap="square" rtlCol="0">
            <a:spAutoFit/>
          </a:bodyPr>
          <a:lstStyle/>
          <a:p>
            <a:r>
              <a:rPr lang="en-US" b="1" dirty="0" smtClean="0"/>
              <a:t>Act Formalism :  a Mealy Machine</a:t>
            </a:r>
          </a:p>
          <a:p>
            <a:endParaRPr lang="en-US" dirty="0" smtClean="0"/>
          </a:p>
          <a:p>
            <a:pPr marL="233363" indent="-233363">
              <a:buFont typeface="Wingdings" pitchFamily="2" charset="2"/>
              <a:buChar char="§"/>
            </a:pPr>
            <a:r>
              <a:rPr lang="en-US" dirty="0" smtClean="0"/>
              <a:t>A finite set of states</a:t>
            </a:r>
          </a:p>
          <a:p>
            <a:pPr marL="233363" indent="-233363">
              <a:buFont typeface="Wingdings" pitchFamily="2" charset="2"/>
              <a:buChar char="§"/>
            </a:pPr>
            <a:r>
              <a:rPr lang="en-US" dirty="0" smtClean="0"/>
              <a:t>A start state S</a:t>
            </a:r>
            <a:r>
              <a:rPr lang="en-US" baseline="-25000" dirty="0" smtClean="0"/>
              <a:t>0 </a:t>
            </a:r>
            <a:r>
              <a:rPr lang="en-US" dirty="0" smtClean="0"/>
              <a:t>(the </a:t>
            </a:r>
            <a:r>
              <a:rPr lang="en-US" dirty="0" err="1" smtClean="0"/>
              <a:t>apo</a:t>
            </a:r>
            <a:r>
              <a:rPr lang="en-US" dirty="0" smtClean="0"/>
              <a:t> enzyme)</a:t>
            </a:r>
            <a:endParaRPr lang="en-US" baseline="-25000" dirty="0" smtClean="0"/>
          </a:p>
          <a:p>
            <a:pPr marL="233363" indent="-233363">
              <a:buFont typeface="Wingdings" pitchFamily="2" charset="2"/>
              <a:buChar char="§"/>
            </a:pPr>
            <a:r>
              <a:rPr lang="en-US" dirty="0" smtClean="0"/>
              <a:t>Input and output substrate ‘alphabet’</a:t>
            </a:r>
          </a:p>
          <a:p>
            <a:pPr marL="233363" indent="-233363">
              <a:buFont typeface="Wingdings" pitchFamily="2" charset="2"/>
              <a:buChar char="§"/>
            </a:pPr>
            <a:r>
              <a:rPr lang="en-US" dirty="0" smtClean="0"/>
              <a:t>A transition function mapping pairs of a state and an input to the corresponding next state and output (individual covalent and </a:t>
            </a:r>
            <a:r>
              <a:rPr lang="en-US" dirty="0" err="1" smtClean="0"/>
              <a:t>noncovalent</a:t>
            </a:r>
            <a:r>
              <a:rPr lang="en-US" dirty="0" smtClean="0"/>
              <a:t> reactions)</a:t>
            </a:r>
            <a:endParaRPr lang="en-US" dirty="0"/>
          </a:p>
        </p:txBody>
      </p:sp>
      <p:pic>
        <p:nvPicPr>
          <p:cNvPr id="23" name="Picture 3"/>
          <p:cNvPicPr>
            <a:picLocks noChangeAspect="1" noChangeArrowheads="1"/>
          </p:cNvPicPr>
          <p:nvPr/>
        </p:nvPicPr>
        <p:blipFill>
          <a:blip r:embed="rId4" cstate="print"/>
          <a:srcRect/>
          <a:stretch>
            <a:fillRect/>
          </a:stretch>
        </p:blipFill>
        <p:spPr bwMode="auto">
          <a:xfrm>
            <a:off x="381000" y="4208462"/>
            <a:ext cx="8356600" cy="1658938"/>
          </a:xfrm>
          <a:prstGeom prst="rect">
            <a:avLst/>
          </a:prstGeom>
          <a:noFill/>
          <a:ln w="9525">
            <a:noFill/>
            <a:miter lim="800000"/>
            <a:headEnd/>
            <a:tailEnd/>
          </a:ln>
        </p:spPr>
      </p:pic>
      <p:sp>
        <p:nvSpPr>
          <p:cNvPr id="24" name="Rectangle 23"/>
          <p:cNvSpPr/>
          <p:nvPr/>
        </p:nvSpPr>
        <p:spPr>
          <a:xfrm>
            <a:off x="533400" y="3810000"/>
            <a:ext cx="6079485" cy="369332"/>
          </a:xfrm>
          <a:prstGeom prst="rect">
            <a:avLst/>
          </a:prstGeom>
        </p:spPr>
        <p:txBody>
          <a:bodyPr wrap="none">
            <a:spAutoFit/>
          </a:bodyPr>
          <a:lstStyle/>
          <a:p>
            <a:r>
              <a:rPr lang="en-US" b="1" dirty="0" smtClean="0"/>
              <a:t>Most common:  2 substrates, 2 products; the bi-bi mechanism</a:t>
            </a:r>
          </a:p>
        </p:txBody>
      </p:sp>
      <p:sp>
        <p:nvSpPr>
          <p:cNvPr id="25" name="TextBox 24"/>
          <p:cNvSpPr txBox="1"/>
          <p:nvPr/>
        </p:nvSpPr>
        <p:spPr>
          <a:xfrm>
            <a:off x="4524324" y="6019800"/>
            <a:ext cx="1876476" cy="369332"/>
          </a:xfrm>
          <a:prstGeom prst="rect">
            <a:avLst/>
          </a:prstGeom>
          <a:noFill/>
        </p:spPr>
        <p:txBody>
          <a:bodyPr wrap="none" rtlCol="0">
            <a:spAutoFit/>
          </a:bodyPr>
          <a:lstStyle/>
          <a:p>
            <a:r>
              <a:rPr lang="en-US" dirty="0" smtClean="0">
                <a:solidFill>
                  <a:schemeClr val="tx2"/>
                </a:solidFill>
              </a:rPr>
              <a:t>Covalent Reaction</a:t>
            </a:r>
            <a:endParaRPr lang="en-US" dirty="0">
              <a:solidFill>
                <a:schemeClr val="tx2"/>
              </a:solidFill>
            </a:endParaRPr>
          </a:p>
        </p:txBody>
      </p:sp>
      <p:cxnSp>
        <p:nvCxnSpPr>
          <p:cNvPr id="27" name="Straight Arrow Connector 26"/>
          <p:cNvCxnSpPr/>
          <p:nvPr/>
        </p:nvCxnSpPr>
        <p:spPr>
          <a:xfrm flipH="1" flipV="1">
            <a:off x="4624362" y="5410200"/>
            <a:ext cx="23838"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743200" y="5638800"/>
            <a:ext cx="23838"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0" y="6260068"/>
            <a:ext cx="2339743" cy="369332"/>
          </a:xfrm>
          <a:prstGeom prst="rect">
            <a:avLst/>
          </a:prstGeom>
          <a:noFill/>
        </p:spPr>
        <p:txBody>
          <a:bodyPr wrap="none" rtlCol="0">
            <a:spAutoFit/>
          </a:bodyPr>
          <a:lstStyle/>
          <a:p>
            <a:r>
              <a:rPr lang="en-US" dirty="0" smtClean="0">
                <a:solidFill>
                  <a:schemeClr val="tx2"/>
                </a:solidFill>
              </a:rPr>
              <a:t>Non-Covalent Reaction</a:t>
            </a:r>
            <a:endParaRPr lang="en-US" dirty="0">
              <a:solidFill>
                <a:schemeClr val="tx2"/>
              </a:solidFill>
            </a:endParaRPr>
          </a:p>
        </p:txBody>
      </p:sp>
      <p:cxnSp>
        <p:nvCxnSpPr>
          <p:cNvPr id="30" name="Straight Arrow Connector 29"/>
          <p:cNvCxnSpPr/>
          <p:nvPr/>
        </p:nvCxnSpPr>
        <p:spPr>
          <a:xfrm flipH="1" flipV="1">
            <a:off x="1219200" y="56388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What’s an example of an enzyme that does the bi-bi mechanism?</a:t>
            </a:r>
            <a:endParaRPr lang="en-US" dirty="0"/>
          </a:p>
        </p:txBody>
      </p:sp>
      <p:pic>
        <p:nvPicPr>
          <p:cNvPr id="2053" name="Picture 5" descr="http://upload.wikimedia.org/wikipedia/commons/7/79/Shikimate_kinase_rea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922507"/>
            <a:ext cx="7662745" cy="330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259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7.5|6.4"/>
</p:tagLst>
</file>

<file path=ppt/tags/tag10.xml><?xml version="1.0" encoding="utf-8"?>
<p:tagLst xmlns:a="http://schemas.openxmlformats.org/drawingml/2006/main" xmlns:r="http://schemas.openxmlformats.org/officeDocument/2006/relationships" xmlns:p="http://schemas.openxmlformats.org/presentationml/2006/main">
  <p:tag name="TIMING" val="|10"/>
</p:tagLst>
</file>

<file path=ppt/tags/tag11.xml><?xml version="1.0" encoding="utf-8"?>
<p:tagLst xmlns:a="http://schemas.openxmlformats.org/drawingml/2006/main" xmlns:r="http://schemas.openxmlformats.org/officeDocument/2006/relationships" xmlns:p="http://schemas.openxmlformats.org/presentationml/2006/main">
  <p:tag name="TIMING" val="|21.8|10.2"/>
</p:tagLst>
</file>

<file path=ppt/tags/tag12.xml><?xml version="1.0" encoding="utf-8"?>
<p:tagLst xmlns:a="http://schemas.openxmlformats.org/drawingml/2006/main" xmlns:r="http://schemas.openxmlformats.org/officeDocument/2006/relationships" xmlns:p="http://schemas.openxmlformats.org/presentationml/2006/main">
  <p:tag name="TIMING" val="|25.7"/>
</p:tagLst>
</file>

<file path=ppt/tags/tag13.xml><?xml version="1.0" encoding="utf-8"?>
<p:tagLst xmlns:a="http://schemas.openxmlformats.org/drawingml/2006/main" xmlns:r="http://schemas.openxmlformats.org/officeDocument/2006/relationships" xmlns:p="http://schemas.openxmlformats.org/presentationml/2006/main">
  <p:tag name="TIMING" val="|23.1|25.4"/>
</p:tagLst>
</file>

<file path=ppt/tags/tag14.xml><?xml version="1.0" encoding="utf-8"?>
<p:tagLst xmlns:a="http://schemas.openxmlformats.org/drawingml/2006/main" xmlns:r="http://schemas.openxmlformats.org/officeDocument/2006/relationships" xmlns:p="http://schemas.openxmlformats.org/presentationml/2006/main">
  <p:tag name="TIMING" val="|21.8|20.2|8.6|22.9|6"/>
</p:tagLst>
</file>

<file path=ppt/tags/tag2.xml><?xml version="1.0" encoding="utf-8"?>
<p:tagLst xmlns:a="http://schemas.openxmlformats.org/drawingml/2006/main" xmlns:r="http://schemas.openxmlformats.org/officeDocument/2006/relationships" xmlns:p="http://schemas.openxmlformats.org/presentationml/2006/main">
  <p:tag name="TIMING" val="|11.8|14.6|22.8"/>
</p:tagLst>
</file>

<file path=ppt/tags/tag3.xml><?xml version="1.0" encoding="utf-8"?>
<p:tagLst xmlns:a="http://schemas.openxmlformats.org/drawingml/2006/main" xmlns:r="http://schemas.openxmlformats.org/officeDocument/2006/relationships" xmlns:p="http://schemas.openxmlformats.org/presentationml/2006/main">
  <p:tag name="TIMING" val="|36.3"/>
</p:tagLst>
</file>

<file path=ppt/tags/tag4.xml><?xml version="1.0" encoding="utf-8"?>
<p:tagLst xmlns:a="http://schemas.openxmlformats.org/drawingml/2006/main" xmlns:r="http://schemas.openxmlformats.org/officeDocument/2006/relationships" xmlns:p="http://schemas.openxmlformats.org/presentationml/2006/main">
  <p:tag name="TIMING" val="|22.5|30.4|25.9|5.2|4.2"/>
</p:tagLst>
</file>

<file path=ppt/tags/tag5.xml><?xml version="1.0" encoding="utf-8"?>
<p:tagLst xmlns:a="http://schemas.openxmlformats.org/drawingml/2006/main" xmlns:r="http://schemas.openxmlformats.org/officeDocument/2006/relationships" xmlns:p="http://schemas.openxmlformats.org/presentationml/2006/main">
  <p:tag name="TIMING" val="|50"/>
</p:tagLst>
</file>

<file path=ppt/tags/tag6.xml><?xml version="1.0" encoding="utf-8"?>
<p:tagLst xmlns:a="http://schemas.openxmlformats.org/drawingml/2006/main" xmlns:r="http://schemas.openxmlformats.org/officeDocument/2006/relationships" xmlns:p="http://schemas.openxmlformats.org/presentationml/2006/main">
  <p:tag name="TIMING" val="|27.9|30.3"/>
</p:tagLst>
</file>

<file path=ppt/tags/tag7.xml><?xml version="1.0" encoding="utf-8"?>
<p:tagLst xmlns:a="http://schemas.openxmlformats.org/drawingml/2006/main" xmlns:r="http://schemas.openxmlformats.org/officeDocument/2006/relationships" xmlns:p="http://schemas.openxmlformats.org/presentationml/2006/main">
  <p:tag name="TIMING" val="|47.1|22.4"/>
</p:tagLst>
</file>

<file path=ppt/tags/tag8.xml><?xml version="1.0" encoding="utf-8"?>
<p:tagLst xmlns:a="http://schemas.openxmlformats.org/drawingml/2006/main" xmlns:r="http://schemas.openxmlformats.org/officeDocument/2006/relationships" xmlns:p="http://schemas.openxmlformats.org/presentationml/2006/main">
  <p:tag name="TIMING" val="|47.4"/>
</p:tagLst>
</file>

<file path=ppt/tags/tag9.xml><?xml version="1.0" encoding="utf-8"?>
<p:tagLst xmlns:a="http://schemas.openxmlformats.org/drawingml/2006/main" xmlns:r="http://schemas.openxmlformats.org/officeDocument/2006/relationships" xmlns:p="http://schemas.openxmlformats.org/presentationml/2006/main">
  <p:tag name="TIMING" val="|1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678</TotalTime>
  <Words>6810</Words>
  <Application>Microsoft Office PowerPoint</Application>
  <PresentationFormat>On-screen Show (4:3)</PresentationFormat>
  <Paragraphs>639</Paragraphs>
  <Slides>58</Slides>
  <Notes>57</Notes>
  <HiddenSlides>0</HiddenSlides>
  <MMClips>0</MMClips>
  <ScaleCrop>false</ScaleCrop>
  <HeadingPairs>
    <vt:vector size="4" baseType="variant">
      <vt:variant>
        <vt:lpstr>Theme</vt:lpstr>
      </vt:variant>
      <vt:variant>
        <vt:i4>5</vt:i4>
      </vt:variant>
      <vt:variant>
        <vt:lpstr>Slide Titles</vt:lpstr>
      </vt:variant>
      <vt:variant>
        <vt:i4>58</vt:i4>
      </vt:variant>
    </vt:vector>
  </HeadingPairs>
  <TitlesOfParts>
    <vt:vector size="63" baseType="lpstr">
      <vt:lpstr>Office Theme</vt:lpstr>
      <vt:lpstr>1_Office Theme</vt:lpstr>
      <vt:lpstr>9_Office Theme</vt:lpstr>
      <vt:lpstr>10_Office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103</cp:revision>
  <dcterms:created xsi:type="dcterms:W3CDTF">2012-08-30T03:37:53Z</dcterms:created>
  <dcterms:modified xsi:type="dcterms:W3CDTF">2013-09-06T14:22:43Z</dcterms:modified>
</cp:coreProperties>
</file>