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2.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xml" ContentType="application/vnd.openxmlformats-officedocument.presentationml.tags+xml"/>
  <Override PartName="/ppt/notesSlides/notesSlide10.xml" ContentType="application/vnd.openxmlformats-officedocument.presentationml.notesSlide+xml"/>
  <Override PartName="/ppt/tags/tag2.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3.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heme/themeOverride3.xml" ContentType="application/vnd.openxmlformats-officedocument.themeOverr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4.xml" ContentType="application/vnd.openxmlformats-officedocument.presentationml.tags+xml"/>
  <Override PartName="/ppt/notesSlides/notesSlide22.xml" ContentType="application/vnd.openxmlformats-officedocument.presentationml.notesSlide+xml"/>
  <Override PartName="/ppt/tags/tag5.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heme/themeOverride4.xml" ContentType="application/vnd.openxmlformats-officedocument.themeOverr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6.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7.xml" ContentType="application/vnd.openxmlformats-officedocument.presentationml.tags+xml"/>
  <Override PartName="/ppt/notesSlides/notesSlide32.xml" ContentType="application/vnd.openxmlformats-officedocument.presentationml.notesSlide+xml"/>
  <Override PartName="/ppt/tags/tag8.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ags/tag9.xml" ContentType="application/vnd.openxmlformats-officedocument.presentationml.tags+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heme/themeOverride5.xml" ContentType="application/vnd.openxmlformats-officedocument.themeOverride+xml"/>
  <Override PartName="/ppt/notesSlides/notesSlide48.xml" ContentType="application/vnd.openxmlformats-officedocument.presentationml.notesSlide+xml"/>
  <Override PartName="/ppt/tags/tag10.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01" r:id="rId2"/>
    <p:sldMasterId id="2147483713" r:id="rId3"/>
    <p:sldMasterId id="2147483728" r:id="rId4"/>
  </p:sldMasterIdLst>
  <p:notesMasterIdLst>
    <p:notesMasterId r:id="rId57"/>
  </p:notesMasterIdLst>
  <p:sldIdLst>
    <p:sldId id="335" r:id="rId5"/>
    <p:sldId id="336" r:id="rId6"/>
    <p:sldId id="337" r:id="rId7"/>
    <p:sldId id="338" r:id="rId8"/>
    <p:sldId id="339" r:id="rId9"/>
    <p:sldId id="340" r:id="rId10"/>
    <p:sldId id="344" r:id="rId11"/>
    <p:sldId id="345" r:id="rId12"/>
    <p:sldId id="346" r:id="rId13"/>
    <p:sldId id="347" r:id="rId14"/>
    <p:sldId id="348" r:id="rId15"/>
    <p:sldId id="349" r:id="rId16"/>
    <p:sldId id="350" r:id="rId17"/>
    <p:sldId id="351" r:id="rId18"/>
    <p:sldId id="352" r:id="rId19"/>
    <p:sldId id="353" r:id="rId20"/>
    <p:sldId id="354" r:id="rId21"/>
    <p:sldId id="355" r:id="rId22"/>
    <p:sldId id="356" r:id="rId23"/>
    <p:sldId id="341" r:id="rId24"/>
    <p:sldId id="342" r:id="rId25"/>
    <p:sldId id="343" r:id="rId26"/>
    <p:sldId id="266" r:id="rId27"/>
    <p:sldId id="271" r:id="rId28"/>
    <p:sldId id="272" r:id="rId29"/>
    <p:sldId id="273" r:id="rId30"/>
    <p:sldId id="323" r:id="rId31"/>
    <p:sldId id="330" r:id="rId32"/>
    <p:sldId id="289" r:id="rId33"/>
    <p:sldId id="291" r:id="rId34"/>
    <p:sldId id="294" r:id="rId35"/>
    <p:sldId id="295" r:id="rId36"/>
    <p:sldId id="296" r:id="rId37"/>
    <p:sldId id="315" r:id="rId38"/>
    <p:sldId id="316" r:id="rId39"/>
    <p:sldId id="317" r:id="rId40"/>
    <p:sldId id="298" r:id="rId41"/>
    <p:sldId id="318" r:id="rId42"/>
    <p:sldId id="319" r:id="rId43"/>
    <p:sldId id="320" r:id="rId44"/>
    <p:sldId id="322" r:id="rId45"/>
    <p:sldId id="306" r:id="rId46"/>
    <p:sldId id="299" r:id="rId47"/>
    <p:sldId id="321" r:id="rId48"/>
    <p:sldId id="324" r:id="rId49"/>
    <p:sldId id="334" r:id="rId50"/>
    <p:sldId id="326" r:id="rId51"/>
    <p:sldId id="331" r:id="rId52"/>
    <p:sldId id="302" r:id="rId53"/>
    <p:sldId id="303" r:id="rId54"/>
    <p:sldId id="275" r:id="rId55"/>
    <p:sldId id="276"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45" autoAdjust="0"/>
    <p:restoredTop sz="79151" autoAdjust="0"/>
  </p:normalViewPr>
  <p:slideViewPr>
    <p:cSldViewPr>
      <p:cViewPr>
        <p:scale>
          <a:sx n="66" d="100"/>
          <a:sy n="66" d="100"/>
        </p:scale>
        <p:origin x="-1493" y="-11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925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00D54E-F741-4685-A35F-51C84DCA64B1}" type="datetimeFigureOut">
              <a:rPr lang="en-US" smtClean="0"/>
              <a:pPr/>
              <a:t>2/7/2014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4B22BF-F0B2-49A6-8890-5DA87E70F4CF}" type="slidenum">
              <a:rPr lang="en-US" smtClean="0"/>
              <a:pPr/>
              <a:t>‹#›</a:t>
            </a:fld>
            <a:endParaRPr lang="en-US"/>
          </a:p>
        </p:txBody>
      </p:sp>
    </p:spTree>
    <p:extLst>
      <p:ext uri="{BB962C8B-B14F-4D97-AF65-F5344CB8AC3E}">
        <p14:creationId xmlns:p14="http://schemas.microsoft.com/office/powerpoint/2010/main" val="1789478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DNA fabrication is the process of writing a physical DNA with a specific sequence.</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solidFill>
                  <a:prstClr val="black"/>
                </a:solidFill>
              </a:rPr>
              <a:pPr/>
              <a:t>1</a:t>
            </a:fld>
            <a:endParaRPr 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Regardless of the downstream</a:t>
            </a:r>
            <a:r>
              <a:rPr lang="en-US" baseline="0" dirty="0" smtClean="0"/>
              <a:t> processing steps and final format, gene synthesis begins with </a:t>
            </a:r>
            <a:r>
              <a:rPr lang="en-US" baseline="0" dirty="0" err="1" smtClean="0"/>
              <a:t>phosphoramidite</a:t>
            </a:r>
            <a:r>
              <a:rPr lang="en-US" baseline="0" dirty="0" smtClean="0"/>
              <a:t> chemistry.  Companies such as Glen Research sell controlled-pore-glass, or CPG columns covalently attached to a single DNA base via the 3’ hydroxyl.  Solid-phase oligonucleotide synthesis begins with one of these columns chosen based on the desired 3’ end of the </a:t>
            </a:r>
            <a:r>
              <a:rPr lang="en-US" baseline="0" dirty="0" err="1" smtClean="0"/>
              <a:t>oligo</a:t>
            </a:r>
            <a:r>
              <a:rPr lang="en-US" baseline="0" dirty="0" smtClean="0"/>
              <a:t> being synthesized.  These bases are protected on the 5’ end with a </a:t>
            </a:r>
            <a:r>
              <a:rPr lang="en-US" baseline="0" dirty="0" err="1" smtClean="0"/>
              <a:t>trityl</a:t>
            </a:r>
            <a:r>
              <a:rPr lang="en-US" baseline="0" dirty="0" smtClean="0"/>
              <a:t> group, and several positions on the </a:t>
            </a:r>
            <a:r>
              <a:rPr lang="en-US" baseline="0" dirty="0" err="1" smtClean="0"/>
              <a:t>nucleobase</a:t>
            </a:r>
            <a:r>
              <a:rPr lang="en-US" baseline="0" dirty="0" smtClean="0"/>
              <a:t> are similar blocked to avoid side reactions. These bases initiate the formation of the oligonucleotide through cycles of reactions. * In the </a:t>
            </a:r>
            <a:r>
              <a:rPr lang="en-US" baseline="0" dirty="0" err="1" smtClean="0"/>
              <a:t>deblocking</a:t>
            </a:r>
            <a:r>
              <a:rPr lang="en-US" baseline="0" dirty="0" smtClean="0"/>
              <a:t> step, the column is treated with a strong acid to remove the </a:t>
            </a:r>
            <a:r>
              <a:rPr lang="en-US" baseline="0" dirty="0" err="1" smtClean="0"/>
              <a:t>trityl</a:t>
            </a:r>
            <a:r>
              <a:rPr lang="en-US" baseline="0" dirty="0" smtClean="0"/>
              <a:t> group. * The column is then washed with the next </a:t>
            </a:r>
            <a:r>
              <a:rPr lang="en-US" baseline="0" dirty="0" err="1" smtClean="0"/>
              <a:t>phosphoramidite</a:t>
            </a:r>
            <a:r>
              <a:rPr lang="en-US" baseline="0" dirty="0" smtClean="0"/>
              <a:t> that will be joined to the growing chain along with a catalyst.  This coupling step creates the bond between the backbone phosphate and the 5’ hydroxyl.  Note that there are only 3 </a:t>
            </a:r>
            <a:r>
              <a:rPr lang="en-US" baseline="0" dirty="0" err="1" smtClean="0"/>
              <a:t>oxygens</a:t>
            </a:r>
            <a:r>
              <a:rPr lang="en-US" baseline="0" dirty="0" smtClean="0"/>
              <a:t> on this phosphorus atom – it is in a different oxidation state than the phosphate in the desired DNA. *  In the next step of the cycle, the phosphate is oxidized with iodine to generate the phosphate. * Finally, the column is capped with acetic anhydride to terminate any chains that did not receive the added base. At the end of the synthesis, the oligonucleotides are full-length but are immobilized on the column and contain multiple protecting groups.  These linkages are broken by treatment with methylamine and ammonium hydroxide.  Upon purification, a structurally-normal synthetic DNA is obtained.</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solidFill>
                  <a:prstClr val="black"/>
                </a:solidFill>
              </a:rPr>
              <a:pPr/>
              <a:t>10</a:t>
            </a:fld>
            <a:endParaRPr lang="en-US">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Oligo</a:t>
            </a:r>
            <a:r>
              <a:rPr lang="en-US" baseline="0" dirty="0" smtClean="0"/>
              <a:t> synthesis instruments have been around since the 1970’s and look like this.  * The various reagents for </a:t>
            </a:r>
            <a:r>
              <a:rPr lang="en-US" baseline="0" dirty="0" err="1" smtClean="0"/>
              <a:t>deblocking</a:t>
            </a:r>
            <a:r>
              <a:rPr lang="en-US" baseline="0" dirty="0" smtClean="0"/>
              <a:t>, coupling, oxidation, and capping are housed in bottles under a nitrogen atmosphere and carried into the instrument by tubes.  *  The A, T, C, and G bases have their own special positions on the instrument and are supplied in small vials sufficient for the fabrication of many oligonucleotides.  * Typically, an </a:t>
            </a:r>
            <a:r>
              <a:rPr lang="en-US" baseline="0" dirty="0" err="1" smtClean="0"/>
              <a:t>oligo</a:t>
            </a:r>
            <a:r>
              <a:rPr lang="en-US" baseline="0" dirty="0" smtClean="0"/>
              <a:t> synthesis instrument will contain additional positions for addition of chemical modifications such as </a:t>
            </a:r>
            <a:r>
              <a:rPr lang="en-US" baseline="0" dirty="0" err="1" smtClean="0"/>
              <a:t>biotinylated</a:t>
            </a:r>
            <a:r>
              <a:rPr lang="en-US" baseline="0" dirty="0" smtClean="0"/>
              <a:t> bases, 5’ phosphates, or user-prepared </a:t>
            </a:r>
            <a:r>
              <a:rPr lang="en-US" baseline="0" dirty="0" err="1" smtClean="0"/>
              <a:t>phosphoramidites</a:t>
            </a:r>
            <a:r>
              <a:rPr lang="en-US" baseline="0" dirty="0" smtClean="0"/>
              <a:t> including unnatural nucleotides. Finally, there is a position to install the controlled-pore-glass columns where the synthesis will occur.  Beyond this, an oligonucleotide synthesis machine is simply a bunch of tubes connected to valves and a computer that opens and closes those valves.  As of 2014, you will still find instruments like these in labs that work with unnatural bases.  However, these are no longer used for production of conventional </a:t>
            </a:r>
            <a:r>
              <a:rPr lang="en-US" baseline="0" dirty="0" err="1" smtClean="0"/>
              <a:t>oligos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solidFill>
                  <a:prstClr val="black"/>
                </a:solidFill>
              </a:rPr>
              <a:pPr/>
              <a:t>11</a:t>
            </a:fld>
            <a:endParaRPr lang="en-US">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a:t>
            </a:r>
            <a:r>
              <a:rPr lang="en-US" baseline="0" dirty="0" smtClean="0"/>
              <a:t> high-volume commercial supplier such as IDT, </a:t>
            </a:r>
            <a:r>
              <a:rPr lang="en-US" baseline="0" dirty="0" err="1" smtClean="0"/>
              <a:t>oligos</a:t>
            </a:r>
            <a:r>
              <a:rPr lang="en-US" baseline="0" dirty="0" smtClean="0"/>
              <a:t> are synthesized at higher scale on more advanced instruments.  Shown here is one that produces 96 oligonucleotides at a time.</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solidFill>
                  <a:prstClr val="black"/>
                </a:solidFill>
              </a:rPr>
              <a:pPr/>
              <a:t>12</a:t>
            </a:fld>
            <a:endParaRPr lang="en-US">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Once oligonucleotides are obtained, they must be assembled into </a:t>
            </a:r>
            <a:r>
              <a:rPr lang="en-US" dirty="0" err="1" smtClean="0"/>
              <a:t>synthons</a:t>
            </a:r>
            <a:r>
              <a:rPr lang="en-US" dirty="0" smtClean="0"/>
              <a:t>.  The simples</a:t>
            </a:r>
            <a:r>
              <a:rPr lang="en-US" baseline="0" dirty="0" smtClean="0"/>
              <a:t>t of these methodologies is ligase chain assembly.  Here, both strands of the input sequence are synthesized completely in such a way that they can all anneal to one another into the full length target sequence.  Typically these sequences will be 50 </a:t>
            </a:r>
            <a:r>
              <a:rPr lang="en-US" baseline="0" dirty="0" err="1" smtClean="0"/>
              <a:t>bp</a:t>
            </a:r>
            <a:r>
              <a:rPr lang="en-US" baseline="0" dirty="0" smtClean="0"/>
              <a:t> in length, but could be as low as 30 </a:t>
            </a:r>
            <a:r>
              <a:rPr lang="en-US" baseline="0" dirty="0" err="1" smtClean="0"/>
              <a:t>bp</a:t>
            </a:r>
            <a:r>
              <a:rPr lang="en-US" baseline="0" dirty="0" smtClean="0"/>
              <a:t>, and in some variations are as long as 200 </a:t>
            </a:r>
            <a:r>
              <a:rPr lang="en-US" baseline="0" dirty="0" err="1" smtClean="0"/>
              <a:t>bp.</a:t>
            </a:r>
            <a:r>
              <a:rPr lang="en-US" baseline="0" dirty="0" smtClean="0"/>
              <a:t>  Procedurally, the </a:t>
            </a:r>
            <a:r>
              <a:rPr lang="en-US" baseline="0" dirty="0" err="1" smtClean="0"/>
              <a:t>oligos</a:t>
            </a:r>
            <a:r>
              <a:rPr lang="en-US" baseline="0" dirty="0" smtClean="0"/>
              <a:t> are first treated with polynucleotide kinase to add 5’ phosphates, and then subjected to a ligase chain reaction with </a:t>
            </a:r>
            <a:r>
              <a:rPr lang="en-US" baseline="0" dirty="0" err="1" smtClean="0"/>
              <a:t>Taq</a:t>
            </a:r>
            <a:r>
              <a:rPr lang="en-US" baseline="0" dirty="0" smtClean="0"/>
              <a:t> ligase.  Through cycling of the reaction through iterations of denaturation, annealing, and ligation at elevated temperatures, the individual nicks between the junctions of the </a:t>
            </a:r>
            <a:r>
              <a:rPr lang="en-US" baseline="0" dirty="0" err="1" smtClean="0"/>
              <a:t>oligos</a:t>
            </a:r>
            <a:r>
              <a:rPr lang="en-US" baseline="0" dirty="0" smtClean="0"/>
              <a:t> are sealed resulting in the full-length </a:t>
            </a:r>
            <a:r>
              <a:rPr lang="en-US" baseline="0" dirty="0" err="1" smtClean="0"/>
              <a:t>synthon</a:t>
            </a:r>
            <a:r>
              <a:rPr lang="en-US" baseline="0" dirty="0" smtClean="0"/>
              <a:t> as a contiguous double-stranded product.</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solidFill>
                  <a:prstClr val="black"/>
                </a:solidFill>
              </a:rPr>
              <a:pPr/>
              <a:t>13</a:t>
            </a:fld>
            <a:endParaRPr lang="en-US">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other common</a:t>
            </a:r>
            <a:r>
              <a:rPr lang="en-US" baseline="0" dirty="0" smtClean="0"/>
              <a:t> way of assembling </a:t>
            </a:r>
            <a:r>
              <a:rPr lang="en-US" baseline="0" dirty="0" err="1" smtClean="0"/>
              <a:t>oligonuceotides</a:t>
            </a:r>
            <a:r>
              <a:rPr lang="en-US" baseline="0" dirty="0" smtClean="0"/>
              <a:t> into gene-length DNAs is polymerase chain assembly, or PCA.  Like with LCA, the target sequence is synthesized as a pool of shorter </a:t>
            </a:r>
            <a:r>
              <a:rPr lang="en-US" baseline="0" dirty="0" err="1" smtClean="0"/>
              <a:t>oligonucoetide</a:t>
            </a:r>
            <a:r>
              <a:rPr lang="en-US" baseline="0" dirty="0" smtClean="0"/>
              <a:t> sequences that can assemble into the full length sequence in a one-pot reaction.  The difference is that 1) the assembly reaction involves a </a:t>
            </a:r>
            <a:r>
              <a:rPr lang="en-US" baseline="0" dirty="0" err="1" smtClean="0"/>
              <a:t>thermostable</a:t>
            </a:r>
            <a:r>
              <a:rPr lang="en-US" baseline="0" dirty="0" smtClean="0"/>
              <a:t> polymerase rather than a ligase, and 2) there can be gaps in the sequence that will be filled in by the polymerase during assembly.  Typically PCA is done in two stages.  First, the </a:t>
            </a:r>
            <a:r>
              <a:rPr lang="en-US" baseline="0" dirty="0" err="1" smtClean="0"/>
              <a:t>equimolar</a:t>
            </a:r>
            <a:r>
              <a:rPr lang="en-US" baseline="0" dirty="0" smtClean="0"/>
              <a:t> mix of </a:t>
            </a:r>
            <a:r>
              <a:rPr lang="en-US" baseline="0" dirty="0" err="1" smtClean="0"/>
              <a:t>oligos</a:t>
            </a:r>
            <a:r>
              <a:rPr lang="en-US" baseline="0" dirty="0" smtClean="0"/>
              <a:t> is reacted with a polymerase under PCR-like conditions.  Second, the material for the first reaction is used as the template for a conventional PCR reaction involving two external primers.  Regardless of whether the double-stranded DNA is assembled using LCA, PCA, or a mixture of the two, the full length product is typically cloned into a vector, introduced into cells, and individual clones are sequence confirmed.</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solidFill>
                  <a:prstClr val="black"/>
                </a:solidFill>
              </a:rPr>
              <a:pPr/>
              <a:t>14</a:t>
            </a:fld>
            <a:endParaRPr lang="en-US">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p:spPr>
      </p:sp>
      <p:sp>
        <p:nvSpPr>
          <p:cNvPr id="61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smtClean="0"/>
              <a:t>Reducing</a:t>
            </a:r>
            <a:r>
              <a:rPr lang="en-US" baseline="0" dirty="0" smtClean="0"/>
              <a:t> the cost and increasing the reliability and scalability of the gene synthesis pipeline is an area of extensive industrial research.  One of the most promising variants involves </a:t>
            </a:r>
            <a:r>
              <a:rPr lang="en-US" baseline="0" dirty="0" err="1" smtClean="0"/>
              <a:t>oligos</a:t>
            </a:r>
            <a:r>
              <a:rPr lang="en-US" baseline="0" dirty="0" smtClean="0"/>
              <a:t> derived from multiplex synthesis.  Here, many oligonucleotides are synthesized in a pool, and mixture is sufficient to produce more than 25 genes.  In some embodiments, the number of genes assembled from one pool is in the hundreds or even thousands.  Because there is less separation of the reactions into parallel assemblies, and less </a:t>
            </a:r>
            <a:r>
              <a:rPr lang="en-US" baseline="0" dirty="0" err="1" smtClean="0"/>
              <a:t>phosphoramidite</a:t>
            </a:r>
            <a:r>
              <a:rPr lang="en-US" baseline="0" dirty="0" smtClean="0"/>
              <a:t> is employed, these procedures will ultimately result in a 20x reduction in price relative to CPG </a:t>
            </a:r>
            <a:r>
              <a:rPr lang="en-US" baseline="0" dirty="0" err="1" smtClean="0"/>
              <a:t>oligos</a:t>
            </a:r>
            <a:r>
              <a:rPr lang="en-US" baseline="0" dirty="0" smtClean="0"/>
              <a:t>.  As of 2014, one commercial supplier, Gen9, is supplying DNAs fabricated in this manner, but </a:t>
            </a:r>
            <a:r>
              <a:rPr lang="en-US" baseline="0" dirty="0" err="1" smtClean="0"/>
              <a:t>seveeral</a:t>
            </a:r>
            <a:r>
              <a:rPr lang="en-US" baseline="0" dirty="0" smtClean="0"/>
              <a:t> others are expected to begin production soon.  Despite the alternate sourcing of the </a:t>
            </a:r>
            <a:r>
              <a:rPr lang="en-US" baseline="0" dirty="0" err="1" smtClean="0"/>
              <a:t>oligos</a:t>
            </a:r>
            <a:r>
              <a:rPr lang="en-US" baseline="0" dirty="0" smtClean="0"/>
              <a:t>, the molecular biology procedures for assembling the </a:t>
            </a:r>
            <a:r>
              <a:rPr lang="en-US" baseline="0" dirty="0" err="1" smtClean="0"/>
              <a:t>oligos</a:t>
            </a:r>
            <a:r>
              <a:rPr lang="en-US" baseline="0" dirty="0" smtClean="0"/>
              <a:t> into larger DNAs still </a:t>
            </a:r>
            <a:r>
              <a:rPr lang="en-US" baseline="0" dirty="0" err="1" smtClean="0"/>
              <a:t>invovle</a:t>
            </a:r>
            <a:r>
              <a:rPr lang="en-US" baseline="0" dirty="0" smtClean="0"/>
              <a:t> PCA or LCA-like reactions.  However, there are several complications that need to be worked out for this to be commonplace.  First, the quality of the </a:t>
            </a:r>
            <a:r>
              <a:rPr lang="en-US" baseline="0" dirty="0" err="1" smtClean="0"/>
              <a:t>oligos</a:t>
            </a:r>
            <a:r>
              <a:rPr lang="en-US" baseline="0" dirty="0" smtClean="0"/>
              <a:t> is sometimes  lower than that of single-</a:t>
            </a:r>
            <a:r>
              <a:rPr lang="en-US" baseline="0" dirty="0" err="1" smtClean="0"/>
              <a:t>oligo</a:t>
            </a:r>
            <a:r>
              <a:rPr lang="en-US" baseline="0" dirty="0" smtClean="0"/>
              <a:t> synthesis.  This is primarily the result of omitting the capping step, but efforts are underway to improve this, and it is expected that these syntheses will ultimately be superior to CPG-based synthesis.  Because of the lower concentration of the </a:t>
            </a:r>
            <a:r>
              <a:rPr lang="en-US" baseline="0" dirty="0" err="1" smtClean="0"/>
              <a:t>oligos</a:t>
            </a:r>
            <a:r>
              <a:rPr lang="en-US" baseline="0" dirty="0" smtClean="0"/>
              <a:t>, these methods require elaborate amplification steps that also deal with the higher complexity of the </a:t>
            </a:r>
            <a:r>
              <a:rPr lang="en-US" baseline="0" dirty="0" err="1" smtClean="0"/>
              <a:t>oligo</a:t>
            </a:r>
            <a:r>
              <a:rPr lang="en-US" baseline="0" dirty="0" smtClean="0"/>
              <a:t> pool.  There are various approaches to remedying these issues including error-correction protocols such that involve mutation-detecting enzymes like </a:t>
            </a:r>
            <a:r>
              <a:rPr lang="en-US" baseline="0" dirty="0" err="1" smtClean="0"/>
              <a:t>mutS</a:t>
            </a:r>
            <a:r>
              <a:rPr lang="en-US" baseline="0" dirty="0" smtClean="0"/>
              <a:t>, the biasing of the design of the genes to be more amenable to this type of assembly, and elaborate pre-amplification protocols and emulsion methods to deal with the complexity of the reaction.</a:t>
            </a:r>
            <a:endParaRPr lang="en-US" dirty="0" smtClean="0"/>
          </a:p>
        </p:txBody>
      </p:sp>
      <p:sp>
        <p:nvSpPr>
          <p:cNvPr id="6148" name="Slide Number Placeholder 3"/>
          <p:cNvSpPr>
            <a:spLocks noGrp="1"/>
          </p:cNvSpPr>
          <p:nvPr>
            <p:ph type="sldNum" sz="quarter" idx="5"/>
          </p:nvPr>
        </p:nvSpPr>
        <p:spPr bwMode="auto">
          <a:noFill/>
          <a:ln>
            <a:miter lim="800000"/>
            <a:headEnd/>
            <a:tailEnd/>
          </a:ln>
        </p:spPr>
        <p:txBody>
          <a:bodyPr/>
          <a:lstStyle/>
          <a:p>
            <a:fld id="{276EDED1-A4B3-441C-A1C6-641A4348FC03}" type="slidenum">
              <a:rPr lang="en-US">
                <a:solidFill>
                  <a:prstClr val="black"/>
                </a:solidFill>
              </a:rPr>
              <a:pPr/>
              <a:t>15</a:t>
            </a:fld>
            <a:endParaRPr lang="en-US">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Today, it is still the case that gene synthesis is used somewhat sparingly along side more conventional</a:t>
            </a:r>
            <a:r>
              <a:rPr lang="en-US" baseline="0" dirty="0" smtClean="0"/>
              <a:t> fabrication methods. It’s main drawback is that it is slow, and it is also expensive. At the current price, it is impractical for even commercial users to not reuse previously-synthesized genes.  When I teach my </a:t>
            </a:r>
            <a:r>
              <a:rPr lang="en-US" baseline="0" dirty="0" err="1" smtClean="0"/>
              <a:t>BioE</a:t>
            </a:r>
            <a:r>
              <a:rPr lang="en-US" baseline="0" dirty="0" smtClean="0"/>
              <a:t> 140L course at Berkeley, around 20 students each produce around 3 parts.  In a </a:t>
            </a:r>
            <a:r>
              <a:rPr lang="en-US" baseline="0" dirty="0" err="1" smtClean="0"/>
              <a:t>typicall</a:t>
            </a:r>
            <a:r>
              <a:rPr lang="en-US" baseline="0" dirty="0" smtClean="0"/>
              <a:t> year, this amounts to around 40000 bases which for the basic parts alone would cost around $20K.  If all the composite parts that got generated during a project were synthesized de novo without reuse, the costs would begin pushing $1 million.  Thus, this methodology has a long way to go before other methods of fabrication can be fully eliminated from the design-build-test cycle.  However, combined with automated assembly methods that enable reuse of synthetic sequence, the price point for these procedures is already making non-automated DNA fabrication a thing of the past.</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solidFill>
                  <a:prstClr val="black"/>
                </a:solidFill>
              </a:rPr>
              <a:pPr/>
              <a:t>16</a:t>
            </a:fld>
            <a:endParaRPr lang="en-US">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453BF83-14DB-435B-A2F6-2F18B1BE4526}" type="slidenum">
              <a:rPr lang="en-US" smtClean="0">
                <a:solidFill>
                  <a:prstClr val="black"/>
                </a:solidFill>
              </a:rPr>
              <a:pPr/>
              <a:t>17</a:t>
            </a:fld>
            <a:endParaRPr lang="en-US">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453BF83-14DB-435B-A2F6-2F18B1BE4526}" type="slidenum">
              <a:rPr lang="en-US" smtClean="0">
                <a:solidFill>
                  <a:prstClr val="black"/>
                </a:solidFill>
              </a:rPr>
              <a:pPr/>
              <a:t>18</a:t>
            </a:fld>
            <a:endParaRPr lang="en-US">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453BF83-14DB-435B-A2F6-2F18B1BE4526}" type="slidenum">
              <a:rPr lang="en-US" smtClean="0">
                <a:solidFill>
                  <a:prstClr val="black"/>
                </a:solidFill>
              </a:rPr>
              <a:pPr/>
              <a:t>19</a:t>
            </a:fld>
            <a:endParaRPr 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p:spPr>
      </p:sp>
      <p:sp>
        <p:nvSpPr>
          <p:cNvPr id="8192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smtClean="0"/>
              <a:t>There</a:t>
            </a:r>
            <a:r>
              <a:rPr lang="en-US" baseline="0" dirty="0" smtClean="0"/>
              <a:t> are a great many methods for fabricating DNAs, and different techniques are used at different scales and different contexts. At the short end, there is the fabrication of short single-stranded DNAs called oligonucleotides.  Then there is a scale in which these short DNAs are combined into gene-length DNAs.  Those DNAs can be further assembled into multi-gene DNAs that can encode cellular processes like genetic circuits or biosynthetic pathways.  Finally, these can be combined into genome-length DNAs. Though the decision logic about which methodology should be used for any given scenario is complicated and beyond the scope of these lectures, we will describe how the various techniques work and some of the pros and cons of the various techniques. What is important to understand about these techniques is how they work, their limitations, and which ones work for which scales.</a:t>
            </a:r>
          </a:p>
        </p:txBody>
      </p:sp>
      <p:sp>
        <p:nvSpPr>
          <p:cNvPr id="819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963189C-0162-451C-B657-5983EF12C451}" type="slidenum">
              <a:rPr lang="en-US">
                <a:solidFill>
                  <a:prstClr val="black"/>
                </a:solidFill>
              </a:rPr>
              <a:pPr fontAlgn="base">
                <a:spcBef>
                  <a:spcPct val="0"/>
                </a:spcBef>
                <a:spcAft>
                  <a:spcPct val="0"/>
                </a:spcAft>
              </a:pPr>
              <a:t>2</a:t>
            </a:fld>
            <a:endParaRPr lang="en-US">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BioBrick</a:t>
            </a:r>
            <a:r>
              <a:rPr lang="en-US" dirty="0" smtClean="0"/>
              <a:t> standard assembly was the first proposed</a:t>
            </a:r>
            <a:r>
              <a:rPr lang="en-US" baseline="0" dirty="0" smtClean="0"/>
              <a:t> method of fabricating multi-gene DNAs using one standardized chemistry.  It was proposed by Tom Knight at MIT and was popularized through the international genetically engineered machines competition.</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solidFill>
                  <a:prstClr val="black"/>
                </a:solidFill>
              </a:rPr>
              <a:pPr/>
              <a:t>20</a:t>
            </a:fld>
            <a:endParaRPr lang="en-US">
              <a:solidFill>
                <a:prstClr val="black"/>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p:spPr>
      </p:sp>
      <p:sp>
        <p:nvSpPr>
          <p:cNvPr id="8909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smtClean="0"/>
              <a:t>The</a:t>
            </a:r>
            <a:r>
              <a:rPr lang="en-US" baseline="0" dirty="0" smtClean="0"/>
              <a:t> essential idea of </a:t>
            </a:r>
            <a:r>
              <a:rPr lang="en-US" baseline="0" dirty="0" err="1" smtClean="0"/>
              <a:t>biobricks</a:t>
            </a:r>
            <a:r>
              <a:rPr lang="en-US" baseline="0" dirty="0" smtClean="0"/>
              <a:t> starts with a collection of physical plasmids that vary from another only by a region of the DNA that encodes a ‘part’.  These part sequences may encode a protein-coding sequence, a promoter, a ribosome binding site, or any other functional primitive of genetic composition.  Using only one molecular procedure:  the </a:t>
            </a:r>
            <a:r>
              <a:rPr lang="en-US" baseline="0" dirty="0" err="1" smtClean="0"/>
              <a:t>biobrick</a:t>
            </a:r>
            <a:r>
              <a:rPr lang="en-US" baseline="0" dirty="0" smtClean="0"/>
              <a:t> assembly reaction, these parts can be assembled into larger sequences such as a multi-gene operon.  These larger constructions can be further joined with other parts to make yet larger DNAs.  The individual parts that start the process such as single open-reading frame-encoding parts are fabricated from various methods including commercial gene synthesis or cloning from genomic DNA.  Because they cannot be reduced to a simpler construct by virtue of a standardized procedure, they are referred to as ‘basic parts’.  The larger DNAs from which these are assembled are referred to as ‘composite parts’.</a:t>
            </a:r>
            <a:endParaRPr lang="en-US" dirty="0" smtClean="0"/>
          </a:p>
        </p:txBody>
      </p:sp>
      <p:sp>
        <p:nvSpPr>
          <p:cNvPr id="8909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8699C8F-48D9-4528-A767-EE583AF4A505}" type="slidenum">
              <a:rPr lang="en-US">
                <a:solidFill>
                  <a:prstClr val="black"/>
                </a:solidFill>
              </a:rPr>
              <a:pPr fontAlgn="base">
                <a:spcBef>
                  <a:spcPct val="0"/>
                </a:spcBef>
                <a:spcAft>
                  <a:spcPct val="0"/>
                </a:spcAft>
              </a:pPr>
              <a:t>21</a:t>
            </a:fld>
            <a:endParaRPr lang="en-US">
              <a:solidFill>
                <a:prstClr val="black"/>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p:spPr>
      </p:sp>
      <p:sp>
        <p:nvSpPr>
          <p:cNvPr id="61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smtClean="0"/>
              <a:t>The original </a:t>
            </a:r>
            <a:r>
              <a:rPr lang="en-US" dirty="0" err="1" smtClean="0"/>
              <a:t>biobrick</a:t>
            </a:r>
            <a:r>
              <a:rPr lang="en-US" dirty="0" smtClean="0"/>
              <a:t> assembly reaction made use of the restriction</a:t>
            </a:r>
            <a:r>
              <a:rPr lang="en-US" baseline="0" dirty="0" smtClean="0"/>
              <a:t> enzymes </a:t>
            </a:r>
            <a:r>
              <a:rPr lang="en-US" baseline="0" dirty="0" err="1" smtClean="0"/>
              <a:t>SpeI</a:t>
            </a:r>
            <a:r>
              <a:rPr lang="en-US" baseline="0" dirty="0" smtClean="0"/>
              <a:t> and </a:t>
            </a:r>
            <a:r>
              <a:rPr lang="en-US" baseline="0" dirty="0" err="1" smtClean="0"/>
              <a:t>XbaI</a:t>
            </a:r>
            <a:r>
              <a:rPr lang="en-US" baseline="0" dirty="0" smtClean="0"/>
              <a:t>.  </a:t>
            </a:r>
            <a:r>
              <a:rPr lang="en-US" baseline="0" dirty="0" err="1" smtClean="0"/>
              <a:t>SpeI</a:t>
            </a:r>
            <a:r>
              <a:rPr lang="en-US" baseline="0" dirty="0" smtClean="0"/>
              <a:t> recognizes the sequence ACTAGT and generates a CTAG sticky end.  </a:t>
            </a:r>
            <a:r>
              <a:rPr lang="en-US" baseline="0" dirty="0" err="1" smtClean="0"/>
              <a:t>XbaI</a:t>
            </a:r>
            <a:r>
              <a:rPr lang="en-US" baseline="0" dirty="0" smtClean="0"/>
              <a:t> recognizes the sequence TCTAGA and similarly generates a CTAG sticky end.  Because the two enzymes generate the same sticky ends, the products of digestion from the two enzymes can be joined by ligation.  When an </a:t>
            </a:r>
            <a:r>
              <a:rPr lang="en-US" baseline="0" dirty="0" err="1" smtClean="0"/>
              <a:t>SpeI</a:t>
            </a:r>
            <a:r>
              <a:rPr lang="en-US" baseline="0" dirty="0" smtClean="0"/>
              <a:t> sticky end is joined with an </a:t>
            </a:r>
            <a:r>
              <a:rPr lang="en-US" baseline="0" dirty="0" err="1" smtClean="0"/>
              <a:t>XbaI</a:t>
            </a:r>
            <a:r>
              <a:rPr lang="en-US" baseline="0" dirty="0" smtClean="0"/>
              <a:t> sticky end, the resulting </a:t>
            </a:r>
            <a:r>
              <a:rPr lang="en-US" baseline="0" dirty="0" err="1" smtClean="0"/>
              <a:t>seqeunce</a:t>
            </a:r>
            <a:r>
              <a:rPr lang="en-US" baseline="0" dirty="0" smtClean="0"/>
              <a:t> is ACTAGA, which is not recognized by either sequence.  </a:t>
            </a:r>
            <a:r>
              <a:rPr lang="en-US" baseline="0" dirty="0" err="1" smtClean="0"/>
              <a:t>BioBrick</a:t>
            </a:r>
            <a:r>
              <a:rPr lang="en-US" baseline="0" dirty="0" smtClean="0"/>
              <a:t> basic parts begin with plasmids in which the part is flanked by an </a:t>
            </a:r>
            <a:r>
              <a:rPr lang="en-US" baseline="0" dirty="0" err="1" smtClean="0"/>
              <a:t>XbaI</a:t>
            </a:r>
            <a:r>
              <a:rPr lang="en-US" baseline="0" dirty="0" smtClean="0"/>
              <a:t> site on the 5’ end, and a </a:t>
            </a:r>
            <a:r>
              <a:rPr lang="en-US" baseline="0" dirty="0" err="1" smtClean="0"/>
              <a:t>SpeI</a:t>
            </a:r>
            <a:r>
              <a:rPr lang="en-US" baseline="0" dirty="0" smtClean="0"/>
              <a:t> site on the 3’ end.  Additionally, </a:t>
            </a:r>
            <a:r>
              <a:rPr lang="en-US" baseline="0" dirty="0" err="1" smtClean="0"/>
              <a:t>EcoRI</a:t>
            </a:r>
            <a:r>
              <a:rPr lang="en-US" baseline="0" dirty="0" smtClean="0"/>
              <a:t> and </a:t>
            </a:r>
            <a:r>
              <a:rPr lang="en-US" baseline="0" dirty="0" err="1" smtClean="0"/>
              <a:t>PstI</a:t>
            </a:r>
            <a:r>
              <a:rPr lang="en-US" baseline="0" dirty="0" smtClean="0"/>
              <a:t> sites exist beyond </a:t>
            </a:r>
            <a:r>
              <a:rPr lang="en-US" baseline="0" dirty="0" err="1" smtClean="0"/>
              <a:t>XbaI</a:t>
            </a:r>
            <a:r>
              <a:rPr lang="en-US" baseline="0" dirty="0" smtClean="0"/>
              <a:t> and </a:t>
            </a:r>
            <a:r>
              <a:rPr lang="en-US" baseline="0" dirty="0" err="1" smtClean="0"/>
              <a:t>SpeI</a:t>
            </a:r>
            <a:r>
              <a:rPr lang="en-US" baseline="0" dirty="0" smtClean="0"/>
              <a:t>.  The basic parts are designed to not include any sites for these four enzymes such that these sites are unique within the plasmid.  To join two basic parts into one, there are two options:  a prefix insertion and a suffix insertion.  Illustrated here is a prefix insertion in which the 5’ part (b0034 here) is inserted upstream of the 3’ part.  The b0034 plasmid is digested with </a:t>
            </a:r>
            <a:r>
              <a:rPr lang="en-US" baseline="0" dirty="0" err="1" smtClean="0"/>
              <a:t>EcoRI</a:t>
            </a:r>
            <a:r>
              <a:rPr lang="en-US" baseline="0" dirty="0" smtClean="0"/>
              <a:t> and </a:t>
            </a:r>
            <a:r>
              <a:rPr lang="en-US" baseline="0" dirty="0" err="1" smtClean="0"/>
              <a:t>PstI</a:t>
            </a:r>
            <a:r>
              <a:rPr lang="en-US" baseline="0" dirty="0" smtClean="0"/>
              <a:t> and the short part-containing fragment is isolated.  The c0010 plasmid is digested with </a:t>
            </a:r>
            <a:r>
              <a:rPr lang="en-US" baseline="0" dirty="0" err="1" smtClean="0"/>
              <a:t>EcoRI</a:t>
            </a:r>
            <a:r>
              <a:rPr lang="en-US" baseline="0" dirty="0" smtClean="0"/>
              <a:t> and </a:t>
            </a:r>
            <a:r>
              <a:rPr lang="en-US" baseline="0" dirty="0" err="1" smtClean="0"/>
              <a:t>XbaI</a:t>
            </a:r>
            <a:r>
              <a:rPr lang="en-US" baseline="0" dirty="0" smtClean="0"/>
              <a:t>, and the larger part-containing fragment is isolated.  Those two fragments are then joined by ligation.  The two </a:t>
            </a:r>
            <a:r>
              <a:rPr lang="en-US" baseline="0" dirty="0" err="1" smtClean="0"/>
              <a:t>EcoRI</a:t>
            </a:r>
            <a:r>
              <a:rPr lang="en-US" baseline="0" dirty="0" smtClean="0"/>
              <a:t> sites are joined together, and the </a:t>
            </a:r>
            <a:r>
              <a:rPr lang="en-US" baseline="0" dirty="0" err="1" smtClean="0"/>
              <a:t>XbaI</a:t>
            </a:r>
            <a:r>
              <a:rPr lang="en-US" baseline="0" dirty="0" smtClean="0"/>
              <a:t> and </a:t>
            </a:r>
            <a:r>
              <a:rPr lang="en-US" baseline="0" dirty="0" err="1" smtClean="0"/>
              <a:t>SpeI</a:t>
            </a:r>
            <a:r>
              <a:rPr lang="en-US" baseline="0" dirty="0" smtClean="0"/>
              <a:t> sites are similarly joined.  Since the ligation product of </a:t>
            </a:r>
            <a:r>
              <a:rPr lang="en-US" baseline="0" dirty="0" err="1" smtClean="0"/>
              <a:t>XbaI</a:t>
            </a:r>
            <a:r>
              <a:rPr lang="en-US" baseline="0" dirty="0" smtClean="0"/>
              <a:t> and </a:t>
            </a:r>
            <a:r>
              <a:rPr lang="en-US" baseline="0" dirty="0" err="1" smtClean="0"/>
              <a:t>SpeI</a:t>
            </a:r>
            <a:r>
              <a:rPr lang="en-US" baseline="0" dirty="0" smtClean="0"/>
              <a:t> sticky ends cannot be </a:t>
            </a:r>
            <a:r>
              <a:rPr lang="en-US" baseline="0" dirty="0" err="1" smtClean="0"/>
              <a:t>recleaved</a:t>
            </a:r>
            <a:r>
              <a:rPr lang="en-US" baseline="0" dirty="0" smtClean="0"/>
              <a:t> by either enzyme, there is a 6 </a:t>
            </a:r>
            <a:r>
              <a:rPr lang="en-US" baseline="0" dirty="0" err="1" smtClean="0"/>
              <a:t>bp</a:t>
            </a:r>
            <a:r>
              <a:rPr lang="en-US" baseline="0" dirty="0" smtClean="0"/>
              <a:t> scar between the two parts, but the </a:t>
            </a:r>
            <a:r>
              <a:rPr lang="en-US" baseline="0" dirty="0" err="1" smtClean="0"/>
              <a:t>XbaI</a:t>
            </a:r>
            <a:r>
              <a:rPr lang="en-US" baseline="0" dirty="0" smtClean="0"/>
              <a:t> and </a:t>
            </a:r>
            <a:r>
              <a:rPr lang="en-US" baseline="0" dirty="0" err="1" smtClean="0"/>
              <a:t>SpeI</a:t>
            </a:r>
            <a:r>
              <a:rPr lang="en-US" baseline="0" dirty="0" smtClean="0"/>
              <a:t> sites on the 5’ and 3’ ends of the new composite part remain unique in the product plasmid.  Thus, composite parts can be further joined in pairwise combinations with other parts.  In a suffix insertion reaction, the same product results, but it is generated by cleavage with </a:t>
            </a:r>
            <a:r>
              <a:rPr lang="en-US" baseline="0" dirty="0" err="1" smtClean="0"/>
              <a:t>PstI</a:t>
            </a:r>
            <a:r>
              <a:rPr lang="en-US" baseline="0" dirty="0" smtClean="0"/>
              <a:t> instead of </a:t>
            </a:r>
            <a:r>
              <a:rPr lang="en-US" baseline="0" dirty="0" err="1" smtClean="0"/>
              <a:t>EcoRI</a:t>
            </a:r>
            <a:r>
              <a:rPr lang="en-US" baseline="0" dirty="0" smtClean="0"/>
              <a:t>.</a:t>
            </a:r>
            <a:endParaRPr lang="en-US" dirty="0" smtClean="0"/>
          </a:p>
        </p:txBody>
      </p:sp>
      <p:sp>
        <p:nvSpPr>
          <p:cNvPr id="6148" name="Slide Number Placeholder 3"/>
          <p:cNvSpPr>
            <a:spLocks noGrp="1"/>
          </p:cNvSpPr>
          <p:nvPr>
            <p:ph type="sldNum" sz="quarter" idx="5"/>
          </p:nvPr>
        </p:nvSpPr>
        <p:spPr bwMode="auto">
          <a:noFill/>
          <a:ln>
            <a:miter lim="800000"/>
            <a:headEnd/>
            <a:tailEnd/>
          </a:ln>
        </p:spPr>
        <p:txBody>
          <a:bodyPr/>
          <a:lstStyle/>
          <a:p>
            <a:fld id="{276EDED1-A4B3-441C-A1C6-641A4348FC03}" type="slidenum">
              <a:rPr lang="en-US">
                <a:solidFill>
                  <a:prstClr val="black"/>
                </a:solidFill>
              </a:rPr>
              <a:pPr/>
              <a:t>22</a:t>
            </a:fld>
            <a:endParaRPr lang="en-US">
              <a:solidFill>
                <a:prstClr val="black"/>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Various techniques have been developed to improve the throughput of </a:t>
            </a:r>
            <a:r>
              <a:rPr lang="en-US" dirty="0" err="1" smtClean="0"/>
              <a:t>BioBrick</a:t>
            </a:r>
            <a:r>
              <a:rPr lang="en-US" dirty="0" smtClean="0"/>
              <a:t> assembly by eliminating difficult gel</a:t>
            </a:r>
            <a:r>
              <a:rPr lang="en-US" baseline="0" dirty="0" smtClean="0"/>
              <a:t> purification steps.  3A assembly is the most common of these variants.  Here, each basic part is incorporated into one of three entry vectors:  pSB1AK3, pSB1AC3, or pSB1AT3.  In addition to an ampicillin resistance gene, these plasmids also encode Kanamycin, Chloramphenicol, or Tetracycline resistance genes.</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Joining</a:t>
            </a:r>
            <a:r>
              <a:rPr lang="en-US" baseline="0" dirty="0" smtClean="0"/>
              <a:t> parts together with 3A assembly involves the digestion and ligation of three plasmids.  The first two encode the parts that will be joined together.  The third plasmid is selected to have a different antibiotic resistance gene than the other two such that it can be selected over the other two after transformation.  As shown here, the 5’ part, which I’ll call lefty, is in a Kanamycin-resistant plasmid.  The righty part is in a chloramphenicol-resistance plasmid.  Thus, you would choose pSB1AT3 to house the product plasmid.  If both the lefty and righty parts were C, you could choose to assemble them with a T or K plasmid, and so on.</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lefty plasmid is digested with </a:t>
            </a:r>
            <a:r>
              <a:rPr lang="en-US" dirty="0" err="1" smtClean="0"/>
              <a:t>EcoRI</a:t>
            </a:r>
            <a:r>
              <a:rPr lang="en-US" dirty="0" smtClean="0"/>
              <a:t> and </a:t>
            </a:r>
            <a:r>
              <a:rPr lang="en-US" dirty="0" err="1" smtClean="0"/>
              <a:t>SpeI</a:t>
            </a:r>
            <a:r>
              <a:rPr lang="en-US" dirty="0" smtClean="0"/>
              <a:t>, and then the enzymes are heat killed.  The righty</a:t>
            </a:r>
            <a:r>
              <a:rPr lang="en-US" baseline="0" dirty="0" smtClean="0"/>
              <a:t> plasmid is digested with </a:t>
            </a:r>
            <a:r>
              <a:rPr lang="en-US" baseline="0" dirty="0" err="1" smtClean="0"/>
              <a:t>XbaI</a:t>
            </a:r>
            <a:r>
              <a:rPr lang="en-US" baseline="0" dirty="0" smtClean="0"/>
              <a:t> and </a:t>
            </a:r>
            <a:r>
              <a:rPr lang="en-US" baseline="0" dirty="0" err="1" smtClean="0"/>
              <a:t>PstI</a:t>
            </a:r>
            <a:r>
              <a:rPr lang="en-US" baseline="0" dirty="0" smtClean="0"/>
              <a:t> and then heat killed.  The recipient backbone plasmid is digested with </a:t>
            </a:r>
            <a:r>
              <a:rPr lang="en-US" baseline="0" dirty="0" err="1" smtClean="0"/>
              <a:t>EcoRI</a:t>
            </a:r>
            <a:r>
              <a:rPr lang="en-US" baseline="0" dirty="0" smtClean="0"/>
              <a:t> and </a:t>
            </a:r>
            <a:r>
              <a:rPr lang="en-US" baseline="0" dirty="0" err="1" smtClean="0"/>
              <a:t>PstI</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Upon ligation, the three fragments recombine</a:t>
            </a:r>
            <a:r>
              <a:rPr lang="en-US" baseline="0" dirty="0" smtClean="0"/>
              <a:t> into a new tetracycline-resistance-coding plasmid.  Upon transformation and growth on medium containing tetracycline, only these recombined plasmids produce colonies.  Thus, plasmids can be easily assembled without the need for gel purifications or sifting through many colonies for the desired product.</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BioBrick</a:t>
            </a:r>
            <a:r>
              <a:rPr lang="en-US" dirty="0" smtClean="0"/>
              <a:t> methods have some very desirable qualities.</a:t>
            </a:r>
            <a:r>
              <a:rPr lang="en-US" baseline="0" dirty="0" smtClean="0"/>
              <a:t>  First and foremost, they are very cheap to implement.  They require no synthetic oligonucleotides beyond those required to make the basic parts.  They can be assembled in any order iteratively to make parts up to around 30kb.  Because only robust cut-and-paste-style manipulations are involved, </a:t>
            </a:r>
            <a:r>
              <a:rPr lang="en-US" baseline="0" dirty="0" err="1" smtClean="0"/>
              <a:t>BioBrick</a:t>
            </a:r>
            <a:r>
              <a:rPr lang="en-US" baseline="0" dirty="0" smtClean="0"/>
              <a:t> products typically do not need to be sequence confirmed since there is little chance that a mutation will result.  Though it is possible to get alternate products that omit parts, it is very rare to have a full-length construct with mutations.  The chemistry is also quite robust and easy to learn.  This methodology has also been automated.  However, none of the automation </a:t>
            </a:r>
            <a:r>
              <a:rPr lang="en-US" baseline="0" dirty="0" err="1" smtClean="0"/>
              <a:t>Fabs</a:t>
            </a:r>
            <a:r>
              <a:rPr lang="en-US" baseline="0" dirty="0" smtClean="0"/>
              <a:t> under development today are implementing </a:t>
            </a:r>
            <a:r>
              <a:rPr lang="en-US" baseline="0" dirty="0" err="1" smtClean="0"/>
              <a:t>BioBrick</a:t>
            </a:r>
            <a:r>
              <a:rPr lang="en-US" baseline="0" dirty="0" smtClean="0"/>
              <a:t> chemistries.  Unfortunately, the method is quite slow.  Because parts are joined in a pairwise manner, it takes multiple cloning cycles to build up larger constructs.  Additionally, there are six base pair scar sequences at each basic part junction in the final construct, and there have been concerns that these scars are sometimes </a:t>
            </a:r>
            <a:r>
              <a:rPr lang="en-US" baseline="0" dirty="0" err="1" smtClean="0"/>
              <a:t>recombinagenic</a:t>
            </a:r>
            <a:r>
              <a:rPr lang="en-US" baseline="0" dirty="0" smtClean="0"/>
              <a:t> and can adversely affect expression.  Thus, most fabrication facilities have opted for more expensive but faster and </a:t>
            </a:r>
            <a:r>
              <a:rPr lang="en-US" baseline="0" dirty="0" err="1" smtClean="0"/>
              <a:t>scarless</a:t>
            </a:r>
            <a:r>
              <a:rPr lang="en-US" baseline="0" dirty="0" smtClean="0"/>
              <a:t> methodologies.</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 are many strategies for assembling </a:t>
            </a:r>
            <a:r>
              <a:rPr lang="en-US" dirty="0" err="1" smtClean="0"/>
              <a:t>synthon</a:t>
            </a:r>
            <a:r>
              <a:rPr lang="en-US" dirty="0" smtClean="0"/>
              <a:t> or gene-length</a:t>
            </a:r>
            <a:r>
              <a:rPr lang="en-US" baseline="0" dirty="0" smtClean="0"/>
              <a:t> DNAs into larger molecules.  In PCR-based methods, DNAs are stitched together into full length products through polymerase-based reactions.</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most basic of these techniques is </a:t>
            </a:r>
            <a:r>
              <a:rPr lang="en-US" baseline="0" dirty="0" err="1" smtClean="0"/>
              <a:t>SOEing</a:t>
            </a:r>
            <a:r>
              <a:rPr lang="en-US" baseline="0" dirty="0" smtClean="0"/>
              <a:t>.  In </a:t>
            </a:r>
            <a:r>
              <a:rPr lang="en-US" baseline="0" dirty="0" err="1" smtClean="0"/>
              <a:t>SOEing</a:t>
            </a:r>
            <a:r>
              <a:rPr lang="en-US" baseline="0" dirty="0" smtClean="0"/>
              <a:t>, there are two rounds of PCR.  The first step is a conventional PCR to generate double-stranded linear products.  In the second step, several of these linear products are combined with two external oligonucleotides, and the fragments assemble into a full length product through PCR.  For this to happen, the linear products generated in the first step must share homology to one another on their termini.  In the example shown, we have two such fragments in pink and in green.  Typically the fragments share 20 to 40 </a:t>
            </a:r>
            <a:r>
              <a:rPr lang="en-US" baseline="0" dirty="0" err="1" smtClean="0"/>
              <a:t>bp</a:t>
            </a:r>
            <a:r>
              <a:rPr lang="en-US" baseline="0" dirty="0" smtClean="0"/>
              <a:t> of exact homology to one another on their ends.  During the assembly reaction, first the DNAs are denatured resulting in single stranded products.  Though there are multiple ways these strands can </a:t>
            </a:r>
            <a:r>
              <a:rPr lang="en-US" baseline="0" dirty="0" err="1" smtClean="0"/>
              <a:t>reanneal</a:t>
            </a:r>
            <a:r>
              <a:rPr lang="en-US" baseline="0" dirty="0" smtClean="0"/>
              <a:t> to one another, only a few of these configurations results in a duplex with a recessed 3’ end.  One of these duplexes results from annealing of strands of the two template PCR products.  The polymerase can extend that duplex to the full length double-stranded product.  This full-length product can then undergo exponential amplification with the two supplied </a:t>
            </a:r>
            <a:r>
              <a:rPr lang="en-US" baseline="0" dirty="0" err="1" smtClean="0"/>
              <a:t>oligos</a:t>
            </a:r>
            <a:r>
              <a:rPr lang="en-US" baseline="0" dirty="0" smtClean="0"/>
              <a:t>.  In this example, there are only two template fragments being joined together.</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techniques</a:t>
            </a:r>
            <a:r>
              <a:rPr lang="en-US" baseline="0" dirty="0" smtClean="0"/>
              <a:t> we’ll discuss are ad hoc cloning, </a:t>
            </a:r>
            <a:r>
              <a:rPr lang="en-US" baseline="0" dirty="0" err="1" smtClean="0"/>
              <a:t>biobrick</a:t>
            </a:r>
            <a:r>
              <a:rPr lang="en-US" baseline="0" dirty="0" smtClean="0"/>
              <a:t> assembly methods, gene synthesis, </a:t>
            </a:r>
            <a:r>
              <a:rPr lang="en-US" baseline="0" dirty="0" err="1" smtClean="0"/>
              <a:t>pcr</a:t>
            </a:r>
            <a:r>
              <a:rPr lang="en-US" baseline="0" dirty="0" smtClean="0"/>
              <a:t>-based assembly, and site-directed mutagenesis.</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solidFill>
                  <a:prstClr val="black"/>
                </a:solidFill>
              </a:rPr>
              <a:pPr/>
              <a:t>3</a:t>
            </a:fld>
            <a:endParaRPr lang="en-US">
              <a:solidFill>
                <a:prstClr val="black"/>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But this</a:t>
            </a:r>
            <a:r>
              <a:rPr lang="en-US" baseline="0" dirty="0" smtClean="0"/>
              <a:t> procedure is robust up to at least 4 fragments.  One of the more popular uses of </a:t>
            </a:r>
            <a:r>
              <a:rPr lang="en-US" baseline="0" dirty="0" err="1" smtClean="0"/>
              <a:t>SOEing</a:t>
            </a:r>
            <a:r>
              <a:rPr lang="en-US" baseline="0" dirty="0" smtClean="0"/>
              <a:t> is for introducing multiple mutations into various sites of a gene.  Suppose you wish to introduce 3 mutations, designated by red X’s into a sequence.  First, you would identify regions 20-40 </a:t>
            </a:r>
            <a:r>
              <a:rPr lang="en-US" baseline="0" dirty="0" err="1" smtClean="0"/>
              <a:t>bp</a:t>
            </a:r>
            <a:r>
              <a:rPr lang="en-US" baseline="0" dirty="0" smtClean="0"/>
              <a:t> in length flanking the mutation to serve as the annealing region during assembly.  You would then perform PCR to construct fragments of the full sequence that each contain this homology region on their ends along with the mutation.  Finally, these four fragments are recombined in a </a:t>
            </a:r>
            <a:r>
              <a:rPr lang="en-US" baseline="0" dirty="0" err="1" smtClean="0"/>
              <a:t>SOEing</a:t>
            </a:r>
            <a:r>
              <a:rPr lang="en-US" baseline="0" dirty="0" smtClean="0"/>
              <a:t> reaction to generate the desired product containing all three mutations.</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All</a:t>
            </a:r>
            <a:r>
              <a:rPr lang="en-US" baseline="0" dirty="0" smtClean="0"/>
              <a:t> the PCR-based assembly methods are based on the introduction of homology arms on adjacent DNAs.  These DNAs are then assembled based on homology to one another.  The differences between techniques are due to the specific enzymes and mechanism of assembly.  SLIC was an influential technique in the field for several years that is based on the same reaction as ligation independent cloning.  The individual cassettes to be joined by assembly are generated with homologous ends by PCR.  These ends are then treated with T4 DNA polymerase which provides </a:t>
            </a:r>
            <a:r>
              <a:rPr lang="en-US" baseline="0" dirty="0" err="1" smtClean="0"/>
              <a:t>exo</a:t>
            </a:r>
            <a:r>
              <a:rPr lang="en-US" baseline="0" dirty="0" smtClean="0"/>
              <a:t> activity that will partially degrade the ends resulting in long single-stranded stretches.  Several such ends can then be joined together in vitro, and the nicks are repaired in vivo.</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methodology can be used to assembly more DNAs than an </a:t>
            </a:r>
            <a:r>
              <a:rPr lang="en-US" dirty="0" err="1" smtClean="0"/>
              <a:t>SOEing</a:t>
            </a:r>
            <a:r>
              <a:rPr lang="en-US" dirty="0" smtClean="0"/>
              <a:t> reaction can handle. Typically the homology arms</a:t>
            </a:r>
            <a:r>
              <a:rPr lang="en-US" baseline="0" dirty="0" smtClean="0"/>
              <a:t> are more like 40 </a:t>
            </a:r>
            <a:r>
              <a:rPr lang="en-US" baseline="0" dirty="0" err="1" smtClean="0"/>
              <a:t>bp</a:t>
            </a:r>
            <a:r>
              <a:rPr lang="en-US" baseline="0" dirty="0" smtClean="0"/>
              <a:t> than 20 </a:t>
            </a:r>
            <a:r>
              <a:rPr lang="en-US" baseline="0" dirty="0" err="1" smtClean="0"/>
              <a:t>bp</a:t>
            </a:r>
            <a:r>
              <a:rPr lang="en-US" baseline="0" dirty="0" smtClean="0"/>
              <a:t>, but other than this the design of a SLIC experiment is the same as every other PCR assembly method.  Though multiple DNAs are being joined together, there is no ligase employed in vitro.  The assembly is based on homology and the stabilization of the nicked complex by </a:t>
            </a:r>
            <a:r>
              <a:rPr lang="en-US" baseline="0" dirty="0" err="1" smtClean="0"/>
              <a:t>recA</a:t>
            </a:r>
            <a:r>
              <a:rPr lang="en-US" baseline="0" dirty="0" smtClean="0"/>
              <a:t> protein.  The nicks in the DNA are repaired inside the cell.</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Gibson method is a</a:t>
            </a:r>
            <a:r>
              <a:rPr lang="en-US" baseline="0" dirty="0" smtClean="0"/>
              <a:t> highly popular and actively-used method.  From a design perspective, a Gibson cloning experiment is the same as SLIC involving 40 </a:t>
            </a:r>
            <a:r>
              <a:rPr lang="en-US" baseline="0" dirty="0" err="1" smtClean="0"/>
              <a:t>bp</a:t>
            </a:r>
            <a:r>
              <a:rPr lang="en-US" baseline="0" dirty="0" smtClean="0"/>
              <a:t> of homology between fragments.  * The method involves a cocktail of purified enzymes containing T5 </a:t>
            </a:r>
            <a:r>
              <a:rPr lang="en-US" baseline="0" dirty="0" err="1" smtClean="0"/>
              <a:t>exo</a:t>
            </a:r>
            <a:r>
              <a:rPr lang="en-US" baseline="0" dirty="0" smtClean="0"/>
              <a:t>, </a:t>
            </a:r>
            <a:r>
              <a:rPr lang="en-US" baseline="0" dirty="0" err="1" smtClean="0"/>
              <a:t>phusion</a:t>
            </a:r>
            <a:r>
              <a:rPr lang="en-US" baseline="0" dirty="0" smtClean="0"/>
              <a:t> polymerase, and </a:t>
            </a:r>
            <a:r>
              <a:rPr lang="en-US" baseline="0" dirty="0" err="1" smtClean="0"/>
              <a:t>Taq</a:t>
            </a:r>
            <a:r>
              <a:rPr lang="en-US" baseline="0" dirty="0" smtClean="0"/>
              <a:t> ligase in a special buffer.  All these reagents are combined along with the DNA fragments and incubated at 50 degrees.</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T4 </a:t>
            </a:r>
            <a:r>
              <a:rPr lang="en-US" dirty="0" err="1" smtClean="0"/>
              <a:t>exonuclease</a:t>
            </a:r>
            <a:r>
              <a:rPr lang="en-US" dirty="0" smtClean="0"/>
              <a:t> activity</a:t>
            </a:r>
            <a:r>
              <a:rPr lang="en-US" baseline="0" dirty="0" smtClean="0"/>
              <a:t> will partially degrade the end of the DNA generating single-stranded overhangs of arbitrary length.</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453BF83-14DB-435B-A2F6-2F18B1BE4526}" type="slidenum">
              <a:rPr lang="en-US" smtClean="0"/>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453BF83-14DB-435B-A2F6-2F18B1BE4526}" type="slidenum">
              <a:rPr lang="en-US" smtClean="0"/>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Two such ends with homology to one another can anneal</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And a polymerase can fill in any gaps between the junction</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results in a</a:t>
            </a:r>
            <a:r>
              <a:rPr lang="en-US" baseline="0" dirty="0" smtClean="0"/>
              <a:t> nicked DNA with no gaps</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Ad hoc cloning </a:t>
            </a:r>
            <a:r>
              <a:rPr lang="en-US" baseline="0" dirty="0" smtClean="0"/>
              <a:t>means any non-standardized method of constructing DNAs.  There are no constraints on the methodologies employed and these approaches make full use of the catalog of available enzymes and techniques to perform a cloning experiment.  The other methodologies we’ll discuss correspond to standardized methods of fabrication.  Though ad hoc cloning would be difficult both computationally and physically to automate, automation is not the catch-all-scenario solution to DNA manipulation.  For example, various library generation methods are best implemented with ad hoc methods.  Additionally, until the price of commercial DNA fabrication comes down one more order of </a:t>
            </a:r>
            <a:r>
              <a:rPr lang="en-US" baseline="0" dirty="0" err="1" smtClean="0"/>
              <a:t>magnitide</a:t>
            </a:r>
            <a:r>
              <a:rPr lang="en-US" baseline="0" dirty="0" smtClean="0"/>
              <a:t>, there will still be some motivation to use these methods in the </a:t>
            </a:r>
            <a:r>
              <a:rPr lang="en-US" baseline="0" dirty="0" err="1" smtClean="0"/>
              <a:t>wetlab</a:t>
            </a:r>
            <a:r>
              <a:rPr lang="en-US" baseline="0" dirty="0" smtClean="0"/>
              <a:t> in contexts where the change to a sequence is fairly simple.</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solidFill>
                  <a:prstClr val="black"/>
                </a:solidFill>
              </a:rPr>
              <a:pPr/>
              <a:t>4</a:t>
            </a:fld>
            <a:endParaRPr lang="en-US">
              <a:solidFill>
                <a:prstClr val="black"/>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And</a:t>
            </a:r>
            <a:r>
              <a:rPr lang="en-US" baseline="0" dirty="0" smtClean="0"/>
              <a:t> these gaps can be sealed with </a:t>
            </a:r>
            <a:r>
              <a:rPr lang="en-US" baseline="0" dirty="0" err="1" smtClean="0"/>
              <a:t>Taq</a:t>
            </a:r>
            <a:r>
              <a:rPr lang="en-US" baseline="0" dirty="0" smtClean="0"/>
              <a:t> ligase.</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advantages</a:t>
            </a:r>
            <a:r>
              <a:rPr lang="en-US" baseline="0" dirty="0" smtClean="0"/>
              <a:t> of Gibson are primarily that it is fast and automatable.  Like all PCR methods, it requires the purchase of </a:t>
            </a:r>
            <a:r>
              <a:rPr lang="en-US" baseline="0" dirty="0" err="1" smtClean="0"/>
              <a:t>oligos</a:t>
            </a:r>
            <a:r>
              <a:rPr lang="en-US" baseline="0" dirty="0" smtClean="0"/>
              <a:t> specific to each junction, and this takes around 24 hours and $10 per junction, but after that the remaining steps can all be implemented in one day.  Additionally, the methodology can handle very large sequences such as 25kb fragments, and in fact this methodology is best used on larger sequences.  Short parts under 200 </a:t>
            </a:r>
            <a:r>
              <a:rPr lang="en-US" baseline="0" dirty="0" err="1" smtClean="0"/>
              <a:t>bp</a:t>
            </a:r>
            <a:r>
              <a:rPr lang="en-US" baseline="0" dirty="0" smtClean="0"/>
              <a:t> often get degraded under the conditions of the experiment.  Gibson is currently the most popular method because it is fast and more reliable than others, and its drawbacks are those common to all methods.  The reactions are less reliable than cut-and-paste procedures, and thus a fabrication strategy sometimes must be redesigned.  The use of PCR can introduce mutations, and thus the constructs must be confirmed by sequencing.  With repetitive sequences, there can be deletions and thus not all sequences are amenable to the reaction.  Finally, PCR methods are more expensive than </a:t>
            </a:r>
            <a:r>
              <a:rPr lang="en-US" baseline="0" dirty="0" err="1" smtClean="0"/>
              <a:t>BioBrick</a:t>
            </a:r>
            <a:r>
              <a:rPr lang="en-US" baseline="0" dirty="0" smtClean="0"/>
              <a:t> or </a:t>
            </a:r>
            <a:r>
              <a:rPr lang="en-US" baseline="0" dirty="0" err="1" smtClean="0"/>
              <a:t>MoClo</a:t>
            </a:r>
            <a:r>
              <a:rPr lang="en-US" baseline="0" dirty="0" smtClean="0"/>
              <a:t>-style methods because they require custom </a:t>
            </a:r>
            <a:r>
              <a:rPr lang="en-US" baseline="0" dirty="0" err="1" smtClean="0"/>
              <a:t>oligos</a:t>
            </a:r>
            <a:r>
              <a:rPr lang="en-US" baseline="0" dirty="0" smtClean="0"/>
              <a:t> for each assembly junction.</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Dan Gibson, of Gibson reaction fame, has also extensively developed yeast-based in vivo recombination.  The design of the fragments for the assembly reaction is no different than with the</a:t>
            </a:r>
            <a:r>
              <a:rPr lang="en-US" baseline="0" dirty="0" smtClean="0"/>
              <a:t> other methods employing 40 </a:t>
            </a:r>
            <a:r>
              <a:rPr lang="en-US" baseline="0" dirty="0" err="1" smtClean="0"/>
              <a:t>bp</a:t>
            </a:r>
            <a:r>
              <a:rPr lang="en-US" baseline="0" dirty="0" smtClean="0"/>
              <a:t> or more homology between fragments, and the fragments are constructed from parallel PCR reactions.  The mix of fragments is then introduced into yeast, B. </a:t>
            </a:r>
            <a:r>
              <a:rPr lang="en-US" baseline="0" dirty="0" err="1" smtClean="0"/>
              <a:t>subtilis</a:t>
            </a:r>
            <a:r>
              <a:rPr lang="en-US" baseline="0" dirty="0" smtClean="0"/>
              <a:t>, or lambda-red-expressing E. coli wherein they undergo homologous recombination.  Yeast homologous recombination is currently claimed to be the most robust homology-based assembly method.  It’s main drawback is that it employs cells which slow the process down somewhat.  To use Yeast, you must wait for yeast to grow which takes longer than E. coli.</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 are a variety</a:t>
            </a:r>
            <a:r>
              <a:rPr lang="en-US" baseline="0" dirty="0" smtClean="0"/>
              <a:t> of other assembly methods that may be useful during the fabrication of difficult sequences that employ Type IIs enzymes. </a:t>
            </a:r>
            <a:r>
              <a:rPr lang="en-US" baseline="0" dirty="0" err="1" smtClean="0"/>
              <a:t>BsaI</a:t>
            </a:r>
            <a:r>
              <a:rPr lang="en-US" baseline="0" dirty="0" smtClean="0"/>
              <a:t> shown here binds to a six base pair sequence, then reaches over and generates a 4bp sticky end.  * In ligation-PCR, the DNA fragments are designed with </a:t>
            </a:r>
            <a:r>
              <a:rPr lang="en-US" baseline="0" dirty="0" err="1" smtClean="0"/>
              <a:t>bsaI</a:t>
            </a:r>
            <a:r>
              <a:rPr lang="en-US" baseline="0" dirty="0" smtClean="0"/>
              <a:t> restriction sites flanking a 4bp that will become the junction. * Upon digestion, the restriction site is cut off leaving behind the 4bp compatible cohesive ends. * Two DNAs can thus be ligated together.  The full length product is then selectively amplified by PCR with externally-priming </a:t>
            </a:r>
            <a:r>
              <a:rPr lang="en-US" baseline="0" dirty="0" err="1" smtClean="0"/>
              <a:t>oligos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golden gate method is a popular one-pot assembly method that employs type</a:t>
            </a:r>
            <a:r>
              <a:rPr lang="en-US" baseline="0" dirty="0" smtClean="0"/>
              <a:t> </a:t>
            </a:r>
            <a:r>
              <a:rPr lang="en-US" baseline="0" dirty="0" err="1" smtClean="0"/>
              <a:t>Iis</a:t>
            </a:r>
            <a:r>
              <a:rPr lang="en-US" baseline="0" dirty="0" smtClean="0"/>
              <a:t>-generated overhangs.  A different 4 </a:t>
            </a:r>
            <a:r>
              <a:rPr lang="en-US" baseline="0" dirty="0" err="1" smtClean="0"/>
              <a:t>bp</a:t>
            </a:r>
            <a:r>
              <a:rPr lang="en-US" baseline="0" dirty="0" smtClean="0"/>
              <a:t> overhang is chosen for each junction by inclusion in a vector set.  Each vector contains the </a:t>
            </a:r>
            <a:r>
              <a:rPr lang="en-US" baseline="0" dirty="0" err="1" smtClean="0"/>
              <a:t>BsaI</a:t>
            </a:r>
            <a:r>
              <a:rPr lang="en-US" baseline="0" dirty="0" smtClean="0"/>
              <a:t> site, and each fragment to be assembled is constructed as a golden gate part in one of these vectors.  The various part-containing plasmids are mixed together in a reaction containing </a:t>
            </a:r>
            <a:r>
              <a:rPr lang="en-US" baseline="0" dirty="0" err="1" smtClean="0"/>
              <a:t>BsaI</a:t>
            </a:r>
            <a:r>
              <a:rPr lang="en-US" baseline="0" dirty="0" smtClean="0"/>
              <a:t> and T4 Ligase.  Since all the overhangs are designed to be unique, there is only one way for the fragments to assemble into a transformable product.</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Golden Gate cloning is a good compromise</a:t>
            </a:r>
            <a:r>
              <a:rPr lang="en-US" baseline="0" dirty="0" smtClean="0"/>
              <a:t> between PCR and </a:t>
            </a:r>
            <a:r>
              <a:rPr lang="en-US" baseline="0" dirty="0" err="1" smtClean="0"/>
              <a:t>BioBrick</a:t>
            </a:r>
            <a:r>
              <a:rPr lang="en-US" baseline="0" dirty="0" smtClean="0"/>
              <a:t>-based methods.  Unlike </a:t>
            </a:r>
            <a:r>
              <a:rPr lang="en-US" baseline="0" dirty="0" err="1" smtClean="0"/>
              <a:t>BioBrick</a:t>
            </a:r>
            <a:r>
              <a:rPr lang="en-US" baseline="0" dirty="0" smtClean="0"/>
              <a:t>, you can’t arbitrarily rearrange the parts without making new parts, but you can have many parts that belong to bins and you can permute within these bins.  For example, suppose you have a 3 step biosynthetic pathway, and there are 5 choices of enzyme for each step.  If you design each step of the pathway as a bin flanked by the same pair of sticky ends, then any of the 125 possible combinatorial variants can be composed out of 15 golden gate parts.  Thus, like </a:t>
            </a:r>
            <a:r>
              <a:rPr lang="en-US" baseline="0" dirty="0" err="1" smtClean="0"/>
              <a:t>BioBrick</a:t>
            </a:r>
            <a:r>
              <a:rPr lang="en-US" baseline="0" dirty="0" smtClean="0"/>
              <a:t>, Golden Gate typically involves two rounds of cloning– one step to produce basic parts and another to assemble them.  The assembly reaction itself is very cheap and robust.  Though one needs to purchase </a:t>
            </a:r>
            <a:r>
              <a:rPr lang="en-US" baseline="0" dirty="0" err="1" smtClean="0"/>
              <a:t>oligos</a:t>
            </a:r>
            <a:r>
              <a:rPr lang="en-US" baseline="0" dirty="0" smtClean="0"/>
              <a:t> to make the basic parts, no further </a:t>
            </a:r>
            <a:r>
              <a:rPr lang="en-US" baseline="0" dirty="0" err="1" smtClean="0"/>
              <a:t>oligos</a:t>
            </a:r>
            <a:r>
              <a:rPr lang="en-US" baseline="0" dirty="0" smtClean="0"/>
              <a:t> are required to do assembly.  Additionally, after sequence confirmation of the basic parts, there is no further PCR and thus it is unlikely to pick up additional mutations during assembly.</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453BF83-14DB-435B-A2F6-2F18B1BE4526}" type="slidenum">
              <a:rPr lang="en-US" smtClean="0">
                <a:solidFill>
                  <a:prstClr val="black"/>
                </a:solidFill>
              </a:rPr>
              <a:pPr/>
              <a:t>46</a:t>
            </a:fld>
            <a:endParaRPr lang="en-US">
              <a:solidFill>
                <a:prstClr val="black"/>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453BF83-14DB-435B-A2F6-2F18B1BE4526}" type="slidenum">
              <a:rPr lang="en-US" smtClean="0"/>
              <a:pPr/>
              <a:t>47</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Site-directed mutagenesis</a:t>
            </a:r>
            <a:r>
              <a:rPr lang="en-US" baseline="0" dirty="0" smtClean="0"/>
              <a:t> involves making localized edits to a preexisting DNA sequence.  Typically it is used to introduce point mutations into a sequence such as to mutate a protein’s active site or alter the strength of a ribosome binding site.  In a previous lecture we discussed an old-school method, Kunkel mutagenesis. That was the original technique.  However, much simpler protocols exist today.</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48</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EIPCR stands for enzymatic inverse PCR.  The term ‘inverse PCR’ refers to the fact that you are going to PCR around the backbone of the template DNA.  You design two </a:t>
            </a:r>
            <a:r>
              <a:rPr lang="en-US" dirty="0" err="1" smtClean="0"/>
              <a:t>oligos</a:t>
            </a:r>
            <a:r>
              <a:rPr lang="en-US" baseline="0" dirty="0" smtClean="0"/>
              <a:t> that both anneal near the site of mutation, but are oriented such that polymerization occurs away from one another around the circle. * This results in a linear double-stranded PCR product like any other PCR.  If a restriction site is included in the 5’ ends of the </a:t>
            </a:r>
            <a:r>
              <a:rPr lang="en-US" baseline="0" dirty="0" err="1" smtClean="0"/>
              <a:t>oligos</a:t>
            </a:r>
            <a:r>
              <a:rPr lang="en-US" baseline="0" dirty="0" smtClean="0"/>
              <a:t>, then the PCR product will contain this site on its ends. * Cleavage with the restriction enzyme generates sticky ends which can be joined by T4 ligase to re-close the circle.  That material is then transformed.  EIPCR can be done with conventional type II enzymes like </a:t>
            </a:r>
            <a:r>
              <a:rPr lang="en-US" baseline="0" dirty="0" err="1" smtClean="0"/>
              <a:t>EcoRI</a:t>
            </a:r>
            <a:r>
              <a:rPr lang="en-US" baseline="0" dirty="0" smtClean="0"/>
              <a:t>, and the resulting product will contain that restriction site.  * Alternatively, it can be done with a type IIs enzyme like </a:t>
            </a:r>
            <a:r>
              <a:rPr lang="en-US" baseline="0" dirty="0" err="1" smtClean="0"/>
              <a:t>BsaI</a:t>
            </a:r>
            <a:r>
              <a:rPr lang="en-US" baseline="0" dirty="0" smtClean="0"/>
              <a:t>.  Because </a:t>
            </a:r>
            <a:r>
              <a:rPr lang="en-US" baseline="0" dirty="0" err="1" smtClean="0"/>
              <a:t>BsaI</a:t>
            </a:r>
            <a:r>
              <a:rPr lang="en-US" baseline="0" dirty="0" smtClean="0"/>
              <a:t> will cut itself off the ends of the PCR product, it will be absent in the final product.  Thus, ‘</a:t>
            </a:r>
            <a:r>
              <a:rPr lang="en-US" baseline="0" dirty="0" err="1" smtClean="0"/>
              <a:t>scarless</a:t>
            </a:r>
            <a:r>
              <a:rPr lang="en-US" baseline="0" dirty="0" smtClean="0"/>
              <a:t>’ mutagenesis can be performed.  EIPCR turns out to be an exceptional method of saturation mutagenesis for construction of libraries, which we’ll revisit in a later lecture on combinatorial libraries.</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49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p:spPr>
      </p:sp>
      <p:sp>
        <p:nvSpPr>
          <p:cNvPr id="61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smtClean="0"/>
              <a:t>The primary reason</a:t>
            </a:r>
            <a:r>
              <a:rPr lang="en-US" baseline="0" dirty="0" smtClean="0"/>
              <a:t> you should understand ad hoc cloning strategies is that prior to 2000, there were no standardized fabrication methods and all published work is some ad hoc strategy.  Here we see an example ad hoc method.  First, they take a plasmid called </a:t>
            </a:r>
            <a:r>
              <a:rPr lang="en-US" baseline="0" dirty="0" err="1" smtClean="0"/>
              <a:t>pDisplay</a:t>
            </a:r>
            <a:r>
              <a:rPr lang="en-US" baseline="0" dirty="0" smtClean="0"/>
              <a:t>, cut it with </a:t>
            </a:r>
            <a:r>
              <a:rPr lang="en-US" baseline="0" dirty="0" err="1" smtClean="0"/>
              <a:t>XmaI</a:t>
            </a:r>
            <a:r>
              <a:rPr lang="en-US" baseline="0" dirty="0" smtClean="0"/>
              <a:t> and </a:t>
            </a:r>
            <a:r>
              <a:rPr lang="en-US" baseline="0" dirty="0" err="1" smtClean="0"/>
              <a:t>SalI</a:t>
            </a:r>
            <a:r>
              <a:rPr lang="en-US" baseline="0" dirty="0" smtClean="0"/>
              <a:t>, and isolate the larger of the two resulting DNAs.  They similarly digest pEGFP-C1 with </a:t>
            </a:r>
            <a:r>
              <a:rPr lang="en-US" baseline="0" dirty="0" err="1" smtClean="0"/>
              <a:t>AgeI</a:t>
            </a:r>
            <a:r>
              <a:rPr lang="en-US" baseline="0" dirty="0" smtClean="0"/>
              <a:t> and </a:t>
            </a:r>
            <a:r>
              <a:rPr lang="en-US" baseline="0" dirty="0" err="1" smtClean="0"/>
              <a:t>SalI</a:t>
            </a:r>
            <a:r>
              <a:rPr lang="en-US" baseline="0" dirty="0" smtClean="0"/>
              <a:t>, then combine the two fragments into a new plasmid.  That plasmid is then used as template for PCR to introduce </a:t>
            </a:r>
            <a:r>
              <a:rPr lang="en-US" baseline="0" dirty="0" err="1" smtClean="0"/>
              <a:t>NheI</a:t>
            </a:r>
            <a:r>
              <a:rPr lang="en-US" baseline="0" dirty="0" smtClean="0"/>
              <a:t> and </a:t>
            </a:r>
            <a:r>
              <a:rPr lang="en-US" baseline="0" dirty="0" err="1" smtClean="0"/>
              <a:t>KpnI</a:t>
            </a:r>
            <a:r>
              <a:rPr lang="en-US" baseline="0" dirty="0" smtClean="0"/>
              <a:t> restriction sites, which are inserted into pEGFP-C1 DNA that has been digested with </a:t>
            </a:r>
            <a:r>
              <a:rPr lang="en-US" baseline="0" dirty="0" err="1" smtClean="0"/>
              <a:t>NheI</a:t>
            </a:r>
            <a:r>
              <a:rPr lang="en-US" baseline="0" dirty="0" smtClean="0"/>
              <a:t> and </a:t>
            </a:r>
            <a:r>
              <a:rPr lang="en-US" baseline="0" dirty="0" err="1" smtClean="0"/>
              <a:t>KpnI</a:t>
            </a:r>
            <a:r>
              <a:rPr lang="en-US" baseline="0" dirty="0" smtClean="0"/>
              <a:t>.  The resulting construct is called </a:t>
            </a:r>
            <a:r>
              <a:rPr lang="en-US" baseline="0" dirty="0" err="1" smtClean="0"/>
              <a:t>pIN</a:t>
            </a:r>
            <a:r>
              <a:rPr lang="en-US" baseline="0" dirty="0" smtClean="0"/>
              <a:t>-G.</a:t>
            </a:r>
          </a:p>
          <a:p>
            <a:pPr>
              <a:spcBef>
                <a:spcPct val="0"/>
              </a:spcBef>
            </a:pPr>
            <a:endParaRPr lang="en-US" baseline="0" dirty="0" smtClean="0"/>
          </a:p>
          <a:p>
            <a:pPr>
              <a:spcBef>
                <a:spcPct val="0"/>
              </a:spcBef>
            </a:pPr>
            <a:r>
              <a:rPr lang="en-US" baseline="0" dirty="0" smtClean="0"/>
              <a:t>This text I just described is the sort of language you will very often find in papers, and </a:t>
            </a:r>
            <a:r>
              <a:rPr lang="en-US" baseline="0" dirty="0" err="1" smtClean="0"/>
              <a:t>ocassionally</a:t>
            </a:r>
            <a:r>
              <a:rPr lang="en-US" baseline="0" dirty="0" smtClean="0"/>
              <a:t> it will be drawn out as a diagram like the one shown. The sequence of the product is knowable based on the series of manipulations performed and the sequence of the original plasmids. </a:t>
            </a:r>
            <a:endParaRPr lang="en-US" dirty="0" smtClean="0"/>
          </a:p>
        </p:txBody>
      </p:sp>
      <p:sp>
        <p:nvSpPr>
          <p:cNvPr id="6148" name="Slide Number Placeholder 3"/>
          <p:cNvSpPr>
            <a:spLocks noGrp="1"/>
          </p:cNvSpPr>
          <p:nvPr>
            <p:ph type="sldNum" sz="quarter" idx="5"/>
          </p:nvPr>
        </p:nvSpPr>
        <p:spPr bwMode="auto">
          <a:noFill/>
          <a:ln>
            <a:miter lim="800000"/>
            <a:headEnd/>
            <a:tailEnd/>
          </a:ln>
        </p:spPr>
        <p:txBody>
          <a:bodyPr/>
          <a:lstStyle/>
          <a:p>
            <a:fld id="{276EDED1-A4B3-441C-A1C6-641A4348FC03}" type="slidenum">
              <a:rPr lang="en-US">
                <a:solidFill>
                  <a:prstClr val="black"/>
                </a:solidFill>
              </a:rPr>
              <a:pPr/>
              <a:t>5</a:t>
            </a:fld>
            <a:endParaRPr lang="en-US">
              <a:solidFill>
                <a:prstClr val="black"/>
              </a:solidFil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QuikChange</a:t>
            </a:r>
            <a:r>
              <a:rPr lang="en-US" baseline="0" dirty="0" smtClean="0"/>
              <a:t> mutagenesis is the easiest-to-implement site-directed mutagenesis technique.  Here you design two complementary </a:t>
            </a:r>
            <a:r>
              <a:rPr lang="en-US" baseline="0" dirty="0" err="1" smtClean="0"/>
              <a:t>oligos</a:t>
            </a:r>
            <a:r>
              <a:rPr lang="en-US" baseline="0" dirty="0" smtClean="0"/>
              <a:t> with 20 </a:t>
            </a:r>
            <a:r>
              <a:rPr lang="en-US" baseline="0" dirty="0" err="1" smtClean="0"/>
              <a:t>bp</a:t>
            </a:r>
            <a:r>
              <a:rPr lang="en-US" baseline="0" dirty="0" smtClean="0"/>
              <a:t> homology to the template plasmid, the mutation, and then another 20 </a:t>
            </a:r>
            <a:r>
              <a:rPr lang="en-US" baseline="0" dirty="0" err="1" smtClean="0"/>
              <a:t>bp</a:t>
            </a:r>
            <a:r>
              <a:rPr lang="en-US" baseline="0" dirty="0" smtClean="0"/>
              <a:t> of homology.  Thus, these are typically 45 </a:t>
            </a:r>
            <a:r>
              <a:rPr lang="en-US" baseline="0" dirty="0" err="1" smtClean="0"/>
              <a:t>bp</a:t>
            </a:r>
            <a:r>
              <a:rPr lang="en-US" baseline="0" dirty="0" smtClean="0"/>
              <a:t> or so in length.  These two </a:t>
            </a:r>
            <a:r>
              <a:rPr lang="en-US" baseline="0" dirty="0" err="1" smtClean="0"/>
              <a:t>oligos</a:t>
            </a:r>
            <a:r>
              <a:rPr lang="en-US" baseline="0" dirty="0" smtClean="0"/>
              <a:t> are used in a PCR containing the template. Though the conditions are identical to PCR, the complementary nature of the </a:t>
            </a:r>
            <a:r>
              <a:rPr lang="en-US" baseline="0" dirty="0" err="1" smtClean="0"/>
              <a:t>oligos</a:t>
            </a:r>
            <a:r>
              <a:rPr lang="en-US" baseline="0" dirty="0" smtClean="0"/>
              <a:t> leads it to being an inefficient PCR since the </a:t>
            </a:r>
            <a:r>
              <a:rPr lang="en-US" baseline="0" dirty="0" err="1" smtClean="0"/>
              <a:t>oligos</a:t>
            </a:r>
            <a:r>
              <a:rPr lang="en-US" baseline="0" dirty="0" smtClean="0"/>
              <a:t> can anneal to one another rather than the plasmid.  This can be improved by doing a two-step procedure where first two parallel reactions are performed with just one of the two </a:t>
            </a:r>
            <a:r>
              <a:rPr lang="en-US" baseline="0" dirty="0" err="1" smtClean="0"/>
              <a:t>oligos</a:t>
            </a:r>
            <a:r>
              <a:rPr lang="en-US" baseline="0" dirty="0" smtClean="0"/>
              <a:t>, and then the two reactions are combined for future rounds.  After the PCR, the template DNA is degraded with </a:t>
            </a:r>
            <a:r>
              <a:rPr lang="en-US" baseline="0" dirty="0" err="1" smtClean="0"/>
              <a:t>DpnI</a:t>
            </a:r>
            <a:r>
              <a:rPr lang="en-US" baseline="0" dirty="0" smtClean="0"/>
              <a:t> due to the presence of dam methylation such that all that remains in the mixture is the synthetic product.  This is then introduced into E. coli by transformation.</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50</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453BF83-14DB-435B-A2F6-2F18B1BE4526}" type="slidenum">
              <a:rPr lang="en-US" smtClean="0"/>
              <a:pPr/>
              <a:t>51</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52</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p:spPr>
      </p:sp>
      <p:sp>
        <p:nvSpPr>
          <p:cNvPr id="6147"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US" baseline="0" dirty="0" smtClean="0"/>
              <a:t>Let’s go through an example in </a:t>
            </a:r>
            <a:r>
              <a:rPr lang="en-US" baseline="0" dirty="0" err="1" smtClean="0"/>
              <a:t>ApE</a:t>
            </a:r>
            <a:r>
              <a:rPr lang="en-US" baseline="0" dirty="0" smtClean="0"/>
              <a:t> so you can see how this is done.</a:t>
            </a:r>
            <a:endParaRPr lang="en-US" dirty="0" smtClean="0"/>
          </a:p>
          <a:p>
            <a:pPr>
              <a:spcBef>
                <a:spcPct val="0"/>
              </a:spcBef>
            </a:pPr>
            <a:endParaRPr lang="en-US" dirty="0" smtClean="0"/>
          </a:p>
          <a:p>
            <a:pPr>
              <a:spcBef>
                <a:spcPct val="0"/>
              </a:spcBef>
            </a:pPr>
            <a:r>
              <a:rPr lang="en-US" dirty="0" smtClean="0"/>
              <a:t>Here</a:t>
            </a:r>
            <a:r>
              <a:rPr lang="en-US" baseline="0" dirty="0" smtClean="0"/>
              <a:t> is the series of manipulations we wish to simulate in the computer.  (read it, then go through it)</a:t>
            </a:r>
            <a:endParaRPr lang="en-US" dirty="0" smtClean="0"/>
          </a:p>
        </p:txBody>
      </p:sp>
      <p:sp>
        <p:nvSpPr>
          <p:cNvPr id="6148" name="Slide Number Placeholder 3"/>
          <p:cNvSpPr>
            <a:spLocks noGrp="1"/>
          </p:cNvSpPr>
          <p:nvPr>
            <p:ph type="sldNum" sz="quarter" idx="5"/>
          </p:nvPr>
        </p:nvSpPr>
        <p:spPr bwMode="auto">
          <a:noFill/>
          <a:ln>
            <a:miter lim="800000"/>
            <a:headEnd/>
            <a:tailEnd/>
          </a:ln>
        </p:spPr>
        <p:txBody>
          <a:bodyPr/>
          <a:lstStyle/>
          <a:p>
            <a:fld id="{276EDED1-A4B3-441C-A1C6-641A4348FC03}" type="slidenum">
              <a:rPr lang="en-US">
                <a:solidFill>
                  <a:prstClr val="black"/>
                </a:solidFill>
              </a:rPr>
              <a:pPr/>
              <a:t>6</a:t>
            </a:fld>
            <a:endParaRPr 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Gene Synthesis</a:t>
            </a:r>
            <a:r>
              <a:rPr lang="en-US" baseline="0" dirty="0" smtClean="0"/>
              <a:t> refers to the construction of gene-length DNA, typically 800bp to 3kb in length, at base-level precision.</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solidFill>
                  <a:prstClr val="black"/>
                </a:solidFill>
              </a:rPr>
              <a:pPr/>
              <a:t>7</a:t>
            </a:fld>
            <a:endParaRPr lang="en-US">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p:spPr>
      </p:sp>
      <p:sp>
        <p:nvSpPr>
          <p:cNvPr id="61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smtClean="0"/>
              <a:t>All current protocols</a:t>
            </a:r>
            <a:r>
              <a:rPr lang="en-US" baseline="0" dirty="0" smtClean="0"/>
              <a:t> for gene synthesis begin with solid-phase </a:t>
            </a:r>
            <a:r>
              <a:rPr lang="en-US" baseline="0" dirty="0" err="1" smtClean="0"/>
              <a:t>phorsphoramidite</a:t>
            </a:r>
            <a:r>
              <a:rPr lang="en-US" baseline="0" dirty="0" smtClean="0"/>
              <a:t> chemistry.  Individual A, T, C, and G nucleotides are biologically derived, but they are extensively </a:t>
            </a:r>
            <a:r>
              <a:rPr lang="en-US" baseline="0" dirty="0" err="1" smtClean="0"/>
              <a:t>derivatized</a:t>
            </a:r>
            <a:r>
              <a:rPr lang="en-US" baseline="0" dirty="0" smtClean="0"/>
              <a:t> using synthetic organic chemistry.  These bases are assembled stepwise under non-aqueous conditions into single-stranded oligonucleotides.  Though it is possible to buy an oligonucleotide synthesizer, in practice it is rarely done anymore.  Commercial suppliers led by IDT and Operon provide oligonucleotide synthesis with next-day delivery at 5x lower prices than can be achieved with the instruments that one could purchase for in-house use. Additionally, the need for water-free conditions in these reactions requires extensive monitoring and continuous use to maintain a high-quality product.  When you purchase oligonucleotides from these suppliers, you receive individual pure oligonucleotide samples in screw-capped tubes, or in 96-well plates.  There is another product, called multiplex oligonucleotide synthesis that is much newer in which </a:t>
            </a:r>
            <a:r>
              <a:rPr lang="en-US" baseline="0" dirty="0" err="1" smtClean="0"/>
              <a:t>oligos</a:t>
            </a:r>
            <a:r>
              <a:rPr lang="en-US" baseline="0" dirty="0" smtClean="0"/>
              <a:t> are provided as a complex mixture at much lower concentrations. Next-generation gene synthesis methods are expected to build off this alternate format due to desirable scaling and pricing qualities. Regardless of the source of these </a:t>
            </a:r>
            <a:r>
              <a:rPr lang="en-US" baseline="0" dirty="0" err="1" smtClean="0"/>
              <a:t>oligos</a:t>
            </a:r>
            <a:r>
              <a:rPr lang="en-US" baseline="0" dirty="0" smtClean="0"/>
              <a:t>, they must be assembled using in vitro molecular biology operations into gene-length DNAs.  In gene synthesis facilities such as </a:t>
            </a:r>
            <a:r>
              <a:rPr lang="en-US" baseline="0" dirty="0" err="1" smtClean="0"/>
              <a:t>Geneart</a:t>
            </a:r>
            <a:r>
              <a:rPr lang="en-US" baseline="0" dirty="0" smtClean="0"/>
              <a:t>, DNA2.0, or Gen9, the procedures for fabricating larger DNAs has been standardized.  When a user orders a DNA longer than can be synthesized in one round of standardized fabrication, the sequence is broken up into shorter DNAs called </a:t>
            </a:r>
            <a:r>
              <a:rPr lang="en-US" baseline="0" dirty="0" err="1" smtClean="0"/>
              <a:t>synthons</a:t>
            </a:r>
            <a:r>
              <a:rPr lang="en-US" baseline="0" dirty="0" smtClean="0"/>
              <a:t>.  These </a:t>
            </a:r>
            <a:r>
              <a:rPr lang="en-US" baseline="0" dirty="0" err="1" smtClean="0"/>
              <a:t>synthons</a:t>
            </a:r>
            <a:r>
              <a:rPr lang="en-US" baseline="0" dirty="0" smtClean="0"/>
              <a:t> have a constant length and do not necessarily correspond to genetic boundaries.  The </a:t>
            </a:r>
            <a:r>
              <a:rPr lang="en-US" baseline="0" dirty="0" err="1" smtClean="0"/>
              <a:t>synthons</a:t>
            </a:r>
            <a:r>
              <a:rPr lang="en-US" baseline="0" dirty="0" smtClean="0"/>
              <a:t> are individually cloned and sequence-confirmed.  Various assembly reactions, like SLIC, </a:t>
            </a:r>
            <a:r>
              <a:rPr lang="en-US" baseline="0" dirty="0" err="1" smtClean="0"/>
              <a:t>SOEing</a:t>
            </a:r>
            <a:r>
              <a:rPr lang="en-US" baseline="0" dirty="0" smtClean="0"/>
              <a:t>, or Golden Gate methods, which we’ll discuss later, can be used to assemble these </a:t>
            </a:r>
            <a:r>
              <a:rPr lang="en-US" baseline="0" dirty="0" err="1" smtClean="0"/>
              <a:t>synthons</a:t>
            </a:r>
            <a:r>
              <a:rPr lang="en-US" baseline="0" dirty="0" smtClean="0"/>
              <a:t> into larger sequences.  Above this scale, in vitro or in vivo recombination methodologies can be used to fabricate DNAs on the genome scale or theoretically longer.  However, there is only one commercial vender of these services as of 2014, SGI-DNA.</a:t>
            </a:r>
            <a:endParaRPr lang="en-US" dirty="0" smtClean="0"/>
          </a:p>
        </p:txBody>
      </p:sp>
      <p:sp>
        <p:nvSpPr>
          <p:cNvPr id="6148" name="Slide Number Placeholder 3"/>
          <p:cNvSpPr>
            <a:spLocks noGrp="1"/>
          </p:cNvSpPr>
          <p:nvPr>
            <p:ph type="sldNum" sz="quarter" idx="5"/>
          </p:nvPr>
        </p:nvSpPr>
        <p:spPr bwMode="auto">
          <a:noFill/>
          <a:ln>
            <a:miter lim="800000"/>
            <a:headEnd/>
            <a:tailEnd/>
          </a:ln>
        </p:spPr>
        <p:txBody>
          <a:bodyPr/>
          <a:lstStyle/>
          <a:p>
            <a:fld id="{276EDED1-A4B3-441C-A1C6-641A4348FC03}" type="slidenum">
              <a:rPr lang="en-US">
                <a:solidFill>
                  <a:prstClr val="black"/>
                </a:solidFill>
              </a:rPr>
              <a:pPr/>
              <a:t>8</a:t>
            </a:fld>
            <a:endParaRPr lang="en-US">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p:spPr>
      </p:sp>
      <p:sp>
        <p:nvSpPr>
          <p:cNvPr id="61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smtClean="0"/>
              <a:t>Thus, there are 3 distinct products on the market</a:t>
            </a:r>
            <a:r>
              <a:rPr lang="en-US" baseline="0" dirty="0" smtClean="0"/>
              <a:t> today.  IDT leads in volume for single-sequence oligonucleotide synthesis.  The delivery time is 24 hours, and the </a:t>
            </a:r>
            <a:r>
              <a:rPr lang="en-US" baseline="0" dirty="0" err="1" smtClean="0"/>
              <a:t>oligos</a:t>
            </a:r>
            <a:r>
              <a:rPr lang="en-US" baseline="0" dirty="0" smtClean="0"/>
              <a:t> typically cost 10 cents per base when ordered on the smallest scale which is 10 </a:t>
            </a:r>
            <a:r>
              <a:rPr lang="en-US" baseline="0" dirty="0" err="1" smtClean="0"/>
              <a:t>nmols</a:t>
            </a:r>
            <a:r>
              <a:rPr lang="en-US" baseline="0" dirty="0" smtClean="0"/>
              <a:t> of material.  The materials supplied is chemically pure in the sense that it contains no salts or other reagents—it is just DNA.  However, the material is not clonal.  Though greater than 90% of the molecules present in these samples are precisely the ordered sequence, these molecules will be contaminated with sequences containing occasional point mutations, deletions, or 5’ truncations.</a:t>
            </a:r>
          </a:p>
          <a:p>
            <a:pPr>
              <a:spcBef>
                <a:spcPct val="0"/>
              </a:spcBef>
            </a:pPr>
            <a:endParaRPr lang="en-US" baseline="0" dirty="0" smtClean="0"/>
          </a:p>
          <a:p>
            <a:pPr>
              <a:spcBef>
                <a:spcPct val="0"/>
              </a:spcBef>
            </a:pPr>
            <a:r>
              <a:rPr lang="en-US" baseline="0" dirty="0" smtClean="0"/>
              <a:t>Multiplex oligonucleotide synthesis takes longer to order, around 2 wks.  It costs around $1000 for 5000 to 55,000 </a:t>
            </a:r>
            <a:r>
              <a:rPr lang="en-US" baseline="0" dirty="0" err="1" smtClean="0"/>
              <a:t>oligos</a:t>
            </a:r>
            <a:r>
              <a:rPr lang="en-US" baseline="0" dirty="0" smtClean="0"/>
              <a:t>, but pricing is highly variable and requires negotiation.  As of 2014 this is still an experimental product and most commerce is business-to-business rather than to end users.  Only </a:t>
            </a:r>
            <a:r>
              <a:rPr lang="en-US" baseline="0" dirty="0" err="1" smtClean="0"/>
              <a:t>femtomoles</a:t>
            </a:r>
            <a:r>
              <a:rPr lang="en-US" baseline="0" dirty="0" smtClean="0"/>
              <a:t> of material are present in these products, but just like with single-sequence </a:t>
            </a:r>
            <a:r>
              <a:rPr lang="en-US" baseline="0" dirty="0" err="1" smtClean="0"/>
              <a:t>oligos</a:t>
            </a:r>
            <a:r>
              <a:rPr lang="en-US" baseline="0" dirty="0" smtClean="0"/>
              <a:t>, they are chemically pure and non-clonal.  Additionally, the sequences are mixed together in a single tube.</a:t>
            </a:r>
          </a:p>
          <a:p>
            <a:pPr>
              <a:spcBef>
                <a:spcPct val="0"/>
              </a:spcBef>
            </a:pPr>
            <a:endParaRPr lang="en-US" baseline="0" dirty="0" smtClean="0"/>
          </a:p>
          <a:p>
            <a:pPr>
              <a:spcBef>
                <a:spcPct val="0"/>
              </a:spcBef>
            </a:pPr>
            <a:r>
              <a:rPr lang="en-US" baseline="0" dirty="0" smtClean="0"/>
              <a:t>Gene Synthesis has many suppliers.  For full service gene synthesis, the per base cost in practice is around 40 cents per base up to 3kb.  The material is cloned into a plasmid and is thus both chemically pure and clonal when received.  It minimally takes around 2wks to order this product, but synthesis difficulties are commonplace and orders can take many months.  More recent offerings include Gen9 and IDT’s </a:t>
            </a:r>
            <a:r>
              <a:rPr lang="en-US" baseline="0" dirty="0" err="1" smtClean="0"/>
              <a:t>gblocks</a:t>
            </a:r>
            <a:r>
              <a:rPr lang="en-US" baseline="0" dirty="0" smtClean="0"/>
              <a:t> which provide non-clonal products supplied as linear fragments with a faster turnaround.</a:t>
            </a:r>
            <a:endParaRPr lang="en-US" dirty="0" smtClean="0"/>
          </a:p>
        </p:txBody>
      </p:sp>
      <p:sp>
        <p:nvSpPr>
          <p:cNvPr id="6148" name="Slide Number Placeholder 3"/>
          <p:cNvSpPr>
            <a:spLocks noGrp="1"/>
          </p:cNvSpPr>
          <p:nvPr>
            <p:ph type="sldNum" sz="quarter" idx="5"/>
          </p:nvPr>
        </p:nvSpPr>
        <p:spPr bwMode="auto">
          <a:noFill/>
          <a:ln>
            <a:miter lim="800000"/>
            <a:headEnd/>
            <a:tailEnd/>
          </a:ln>
        </p:spPr>
        <p:txBody>
          <a:bodyPr/>
          <a:lstStyle/>
          <a:p>
            <a:fld id="{276EDED1-A4B3-441C-A1C6-641A4348FC03}" type="slidenum">
              <a:rPr lang="en-US">
                <a:solidFill>
                  <a:prstClr val="black"/>
                </a:solidFill>
              </a:rPr>
              <a:pPr/>
              <a:t>9</a:t>
            </a:fld>
            <a:endParaRPr 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6EC237D-7FE1-4014-95FE-98916415EECD}" type="datetimeFigureOut">
              <a:rPr lang="en-US" smtClean="0"/>
              <a:pPr/>
              <a:t>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8CE74-3780-4EAE-94FE-8EF26CB8154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EC237D-7FE1-4014-95FE-98916415EECD}" type="datetimeFigureOut">
              <a:rPr lang="en-US" smtClean="0"/>
              <a:pPr/>
              <a:t>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8CE74-3780-4EAE-94FE-8EF26CB8154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EC237D-7FE1-4014-95FE-98916415EECD}" type="datetimeFigureOut">
              <a:rPr lang="en-US" smtClean="0"/>
              <a:pPr/>
              <a:t>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8CE74-3780-4EAE-94FE-8EF26CB81541}"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6EC237D-7FE1-4014-95FE-98916415EECD}" type="datetimeFigureOut">
              <a:rPr lang="en-US" smtClean="0">
                <a:solidFill>
                  <a:prstClr val="black">
                    <a:tint val="75000"/>
                  </a:prstClr>
                </a:solidFill>
              </a:rPr>
              <a:pPr/>
              <a:t>2/7/2014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751403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EC237D-7FE1-4014-95FE-98916415EECD}" type="datetimeFigureOut">
              <a:rPr lang="en-US" smtClean="0">
                <a:solidFill>
                  <a:prstClr val="black">
                    <a:tint val="75000"/>
                  </a:prstClr>
                </a:solidFill>
              </a:rPr>
              <a:pPr/>
              <a:t>2/7/2014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373517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EC237D-7FE1-4014-95FE-98916415EECD}" type="datetimeFigureOut">
              <a:rPr lang="en-US" smtClean="0">
                <a:solidFill>
                  <a:prstClr val="black">
                    <a:tint val="75000"/>
                  </a:prstClr>
                </a:solidFill>
              </a:rPr>
              <a:pPr/>
              <a:t>2/7/2014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579319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6EC237D-7FE1-4014-95FE-98916415EECD}" type="datetimeFigureOut">
              <a:rPr lang="en-US" smtClean="0">
                <a:solidFill>
                  <a:prstClr val="black">
                    <a:tint val="75000"/>
                  </a:prstClr>
                </a:solidFill>
              </a:rPr>
              <a:pPr/>
              <a:t>2/7/2014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348605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6EC237D-7FE1-4014-95FE-98916415EECD}" type="datetimeFigureOut">
              <a:rPr lang="en-US" smtClean="0">
                <a:solidFill>
                  <a:prstClr val="black">
                    <a:tint val="75000"/>
                  </a:prstClr>
                </a:solidFill>
              </a:rPr>
              <a:pPr/>
              <a:t>2/7/2014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326613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EC237D-7FE1-4014-95FE-98916415EECD}" type="datetimeFigureOut">
              <a:rPr lang="en-US" smtClean="0">
                <a:solidFill>
                  <a:prstClr val="black">
                    <a:tint val="75000"/>
                  </a:prstClr>
                </a:solidFill>
              </a:rPr>
              <a:pPr/>
              <a:t>2/7/2014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072944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EC237D-7FE1-4014-95FE-98916415EECD}" type="datetimeFigureOut">
              <a:rPr lang="en-US" smtClean="0">
                <a:solidFill>
                  <a:prstClr val="black">
                    <a:tint val="75000"/>
                  </a:prstClr>
                </a:solidFill>
              </a:rPr>
              <a:pPr/>
              <a:t>2/7/2014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074867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EC237D-7FE1-4014-95FE-98916415EECD}" type="datetimeFigureOut">
              <a:rPr lang="en-US" smtClean="0">
                <a:solidFill>
                  <a:prstClr val="black">
                    <a:tint val="75000"/>
                  </a:prstClr>
                </a:solidFill>
              </a:rPr>
              <a:pPr/>
              <a:t>2/7/2014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41953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EC237D-7FE1-4014-95FE-98916415EECD}" type="datetimeFigureOut">
              <a:rPr lang="en-US" smtClean="0"/>
              <a:pPr/>
              <a:t>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8CE74-3780-4EAE-94FE-8EF26CB81541}"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EC237D-7FE1-4014-95FE-98916415EECD}" type="datetimeFigureOut">
              <a:rPr lang="en-US" smtClean="0">
                <a:solidFill>
                  <a:prstClr val="black">
                    <a:tint val="75000"/>
                  </a:prstClr>
                </a:solidFill>
              </a:rPr>
              <a:pPr/>
              <a:t>2/7/2014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538523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EC237D-7FE1-4014-95FE-98916415EECD}" type="datetimeFigureOut">
              <a:rPr lang="en-US" smtClean="0">
                <a:solidFill>
                  <a:prstClr val="black">
                    <a:tint val="75000"/>
                  </a:prstClr>
                </a:solidFill>
              </a:rPr>
              <a:pPr/>
              <a:t>2/7/2014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157151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EC237D-7FE1-4014-95FE-98916415EECD}" type="datetimeFigureOut">
              <a:rPr lang="en-US" smtClean="0">
                <a:solidFill>
                  <a:prstClr val="black">
                    <a:tint val="75000"/>
                  </a:prstClr>
                </a:solidFill>
              </a:rPr>
              <a:pPr/>
              <a:t>2/7/2014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624078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9640402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a:xfrm>
            <a:off x="7086600" y="6457950"/>
            <a:ext cx="2057400" cy="171450"/>
          </a:xfrm>
          <a:prstGeom prst="rect">
            <a:avLst/>
          </a:prstGeom>
        </p:spPr>
        <p:txBody>
          <a:bodyPr/>
          <a:lstStyle>
            <a:lvl1pPr fontAlgn="auto">
              <a:spcBef>
                <a:spcPts val="0"/>
              </a:spcBef>
              <a:spcAft>
                <a:spcPts val="0"/>
              </a:spcAft>
              <a:defRPr>
                <a:latin typeface="+mn-lt"/>
                <a:cs typeface="+mn-cs"/>
              </a:defRPr>
            </a:lvl1pPr>
          </a:lstStyle>
          <a:p>
            <a:pPr>
              <a:defRPr/>
            </a:pPr>
            <a:r>
              <a:rPr lang="en-US">
                <a:solidFill>
                  <a:prstClr val="black"/>
                </a:solidFill>
              </a:rPr>
              <a:t>NSF 2008 Site Visit</a:t>
            </a:r>
          </a:p>
        </p:txBody>
      </p:sp>
    </p:spTree>
    <p:extLst>
      <p:ext uri="{BB962C8B-B14F-4D97-AF65-F5344CB8AC3E}">
        <p14:creationId xmlns:p14="http://schemas.microsoft.com/office/powerpoint/2010/main" val="177187502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a:xfrm>
            <a:off x="7086600" y="6457950"/>
            <a:ext cx="2057400" cy="171450"/>
          </a:xfrm>
          <a:prstGeom prst="rect">
            <a:avLst/>
          </a:prstGeom>
        </p:spPr>
        <p:txBody>
          <a:bodyPr/>
          <a:lstStyle>
            <a:lvl1pPr fontAlgn="auto">
              <a:spcBef>
                <a:spcPts val="0"/>
              </a:spcBef>
              <a:spcAft>
                <a:spcPts val="0"/>
              </a:spcAft>
              <a:defRPr>
                <a:latin typeface="+mn-lt"/>
                <a:cs typeface="+mn-cs"/>
              </a:defRPr>
            </a:lvl1pPr>
          </a:lstStyle>
          <a:p>
            <a:pPr>
              <a:defRPr/>
            </a:pPr>
            <a:r>
              <a:rPr lang="en-US">
                <a:solidFill>
                  <a:prstClr val="black"/>
                </a:solidFill>
              </a:rPr>
              <a:t>NSF 2008 Site Visit</a:t>
            </a:r>
          </a:p>
        </p:txBody>
      </p:sp>
    </p:spTree>
    <p:extLst>
      <p:ext uri="{BB962C8B-B14F-4D97-AF65-F5344CB8AC3E}">
        <p14:creationId xmlns:p14="http://schemas.microsoft.com/office/powerpoint/2010/main" val="9375636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7086600" y="6457950"/>
            <a:ext cx="2057400" cy="171450"/>
          </a:xfrm>
          <a:prstGeom prst="rect">
            <a:avLst/>
          </a:prstGeom>
        </p:spPr>
        <p:txBody>
          <a:bodyPr/>
          <a:lstStyle>
            <a:lvl1pPr fontAlgn="auto">
              <a:spcBef>
                <a:spcPts val="0"/>
              </a:spcBef>
              <a:spcAft>
                <a:spcPts val="0"/>
              </a:spcAft>
              <a:defRPr>
                <a:latin typeface="+mn-lt"/>
                <a:cs typeface="+mn-cs"/>
              </a:defRPr>
            </a:lvl1pPr>
          </a:lstStyle>
          <a:p>
            <a:pPr>
              <a:defRPr/>
            </a:pPr>
            <a:r>
              <a:rPr lang="en-US">
                <a:solidFill>
                  <a:prstClr val="black"/>
                </a:solidFill>
              </a:rPr>
              <a:t>NSF 2008 Site Visit</a:t>
            </a:r>
          </a:p>
        </p:txBody>
      </p:sp>
    </p:spTree>
    <p:extLst>
      <p:ext uri="{BB962C8B-B14F-4D97-AF65-F5344CB8AC3E}">
        <p14:creationId xmlns:p14="http://schemas.microsoft.com/office/powerpoint/2010/main" val="20800132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a:xfrm>
            <a:off x="7086600" y="6457950"/>
            <a:ext cx="2057400" cy="171450"/>
          </a:xfrm>
          <a:prstGeom prst="rect">
            <a:avLst/>
          </a:prstGeom>
        </p:spPr>
        <p:txBody>
          <a:bodyPr/>
          <a:lstStyle>
            <a:lvl1pPr fontAlgn="auto">
              <a:spcBef>
                <a:spcPts val="0"/>
              </a:spcBef>
              <a:spcAft>
                <a:spcPts val="0"/>
              </a:spcAft>
              <a:defRPr>
                <a:latin typeface="+mn-lt"/>
                <a:cs typeface="+mn-cs"/>
              </a:defRPr>
            </a:lvl1pPr>
          </a:lstStyle>
          <a:p>
            <a:pPr>
              <a:defRPr/>
            </a:pPr>
            <a:r>
              <a:rPr lang="en-US">
                <a:solidFill>
                  <a:prstClr val="black"/>
                </a:solidFill>
              </a:rPr>
              <a:t>NSF 2008 Site Visit</a:t>
            </a:r>
          </a:p>
        </p:txBody>
      </p:sp>
    </p:spTree>
    <p:extLst>
      <p:ext uri="{BB962C8B-B14F-4D97-AF65-F5344CB8AC3E}">
        <p14:creationId xmlns:p14="http://schemas.microsoft.com/office/powerpoint/2010/main" val="125180001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96137136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2029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EC237D-7FE1-4014-95FE-98916415EECD}" type="datetimeFigureOut">
              <a:rPr lang="en-US" smtClean="0"/>
              <a:pPr/>
              <a:t>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8CE74-3780-4EAE-94FE-8EF26CB81541}"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a:xfrm>
            <a:off x="7086600" y="6457950"/>
            <a:ext cx="2057400" cy="171450"/>
          </a:xfrm>
          <a:prstGeom prst="rect">
            <a:avLst/>
          </a:prstGeom>
        </p:spPr>
        <p:txBody>
          <a:bodyPr/>
          <a:lstStyle>
            <a:lvl1pPr fontAlgn="auto">
              <a:spcBef>
                <a:spcPts val="0"/>
              </a:spcBef>
              <a:spcAft>
                <a:spcPts val="0"/>
              </a:spcAft>
              <a:defRPr>
                <a:latin typeface="+mn-lt"/>
                <a:cs typeface="+mn-cs"/>
              </a:defRPr>
            </a:lvl1pPr>
          </a:lstStyle>
          <a:p>
            <a:pPr>
              <a:defRPr/>
            </a:pPr>
            <a:r>
              <a:rPr lang="en-US">
                <a:solidFill>
                  <a:prstClr val="black"/>
                </a:solidFill>
              </a:rPr>
              <a:t>NSF 2008 Site Visit</a:t>
            </a:r>
          </a:p>
        </p:txBody>
      </p:sp>
    </p:spTree>
    <p:extLst>
      <p:ext uri="{BB962C8B-B14F-4D97-AF65-F5344CB8AC3E}">
        <p14:creationId xmlns:p14="http://schemas.microsoft.com/office/powerpoint/2010/main" val="10677530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a:xfrm>
            <a:off x="7086600" y="6457950"/>
            <a:ext cx="2057400" cy="171450"/>
          </a:xfrm>
          <a:prstGeom prst="rect">
            <a:avLst/>
          </a:prstGeom>
        </p:spPr>
        <p:txBody>
          <a:bodyPr/>
          <a:lstStyle>
            <a:lvl1pPr fontAlgn="auto">
              <a:spcBef>
                <a:spcPts val="0"/>
              </a:spcBef>
              <a:spcAft>
                <a:spcPts val="0"/>
              </a:spcAft>
              <a:defRPr>
                <a:latin typeface="+mn-lt"/>
                <a:cs typeface="+mn-cs"/>
              </a:defRPr>
            </a:lvl1pPr>
          </a:lstStyle>
          <a:p>
            <a:pPr>
              <a:defRPr/>
            </a:pPr>
            <a:r>
              <a:rPr lang="en-US">
                <a:solidFill>
                  <a:prstClr val="black"/>
                </a:solidFill>
              </a:rPr>
              <a:t>NSF 2008 Site Visit</a:t>
            </a:r>
          </a:p>
        </p:txBody>
      </p:sp>
    </p:spTree>
    <p:extLst>
      <p:ext uri="{BB962C8B-B14F-4D97-AF65-F5344CB8AC3E}">
        <p14:creationId xmlns:p14="http://schemas.microsoft.com/office/powerpoint/2010/main" val="198526135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a:xfrm>
            <a:off x="7086600" y="6457950"/>
            <a:ext cx="2057400" cy="171450"/>
          </a:xfrm>
          <a:prstGeom prst="rect">
            <a:avLst/>
          </a:prstGeom>
        </p:spPr>
        <p:txBody>
          <a:bodyPr/>
          <a:lstStyle>
            <a:lvl1pPr fontAlgn="auto">
              <a:spcBef>
                <a:spcPts val="0"/>
              </a:spcBef>
              <a:spcAft>
                <a:spcPts val="0"/>
              </a:spcAft>
              <a:defRPr>
                <a:latin typeface="+mn-lt"/>
                <a:cs typeface="+mn-cs"/>
              </a:defRPr>
            </a:lvl1pPr>
          </a:lstStyle>
          <a:p>
            <a:pPr>
              <a:defRPr/>
            </a:pPr>
            <a:r>
              <a:rPr lang="en-US">
                <a:solidFill>
                  <a:prstClr val="black"/>
                </a:solidFill>
              </a:rPr>
              <a:t>NSF 2008 Site Visit</a:t>
            </a:r>
          </a:p>
        </p:txBody>
      </p:sp>
    </p:spTree>
    <p:extLst>
      <p:ext uri="{BB962C8B-B14F-4D97-AF65-F5344CB8AC3E}">
        <p14:creationId xmlns:p14="http://schemas.microsoft.com/office/powerpoint/2010/main" val="20040269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add title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a:xfrm>
            <a:off x="7086600" y="6457950"/>
            <a:ext cx="2057400" cy="171450"/>
          </a:xfrm>
          <a:prstGeom prst="rect">
            <a:avLst/>
          </a:prstGeom>
        </p:spPr>
        <p:txBody>
          <a:bodyPr/>
          <a:lstStyle>
            <a:lvl1pPr fontAlgn="auto">
              <a:spcBef>
                <a:spcPts val="0"/>
              </a:spcBef>
              <a:spcAft>
                <a:spcPts val="0"/>
              </a:spcAft>
              <a:defRPr>
                <a:latin typeface="+mn-lt"/>
                <a:cs typeface="+mn-cs"/>
              </a:defRPr>
            </a:lvl1pPr>
          </a:lstStyle>
          <a:p>
            <a:pPr>
              <a:defRPr/>
            </a:pPr>
            <a:r>
              <a:rPr lang="en-US">
                <a:solidFill>
                  <a:prstClr val="black"/>
                </a:solidFill>
              </a:rPr>
              <a:t>NSF 2008 Site Visit</a:t>
            </a:r>
          </a:p>
        </p:txBody>
      </p:sp>
    </p:spTree>
    <p:extLst>
      <p:ext uri="{BB962C8B-B14F-4D97-AF65-F5344CB8AC3E}">
        <p14:creationId xmlns:p14="http://schemas.microsoft.com/office/powerpoint/2010/main" val="278979134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a:xfrm>
            <a:off x="7086600" y="6457950"/>
            <a:ext cx="2057400" cy="171450"/>
          </a:xfrm>
          <a:prstGeom prst="rect">
            <a:avLst/>
          </a:prstGeom>
        </p:spPr>
        <p:txBody>
          <a:bodyPr/>
          <a:lstStyle>
            <a:lvl1pPr fontAlgn="auto">
              <a:spcBef>
                <a:spcPts val="0"/>
              </a:spcBef>
              <a:spcAft>
                <a:spcPts val="0"/>
              </a:spcAft>
              <a:defRPr>
                <a:latin typeface="+mn-lt"/>
                <a:cs typeface="+mn-cs"/>
              </a:defRPr>
            </a:lvl1pPr>
          </a:lstStyle>
          <a:p>
            <a:pPr>
              <a:defRPr/>
            </a:pPr>
            <a:r>
              <a:rPr lang="en-US">
                <a:solidFill>
                  <a:prstClr val="black"/>
                </a:solidFill>
              </a:rPr>
              <a:t>NSF 2008 Site Visit</a:t>
            </a:r>
          </a:p>
        </p:txBody>
      </p:sp>
    </p:spTree>
    <p:extLst>
      <p:ext uri="{BB962C8B-B14F-4D97-AF65-F5344CB8AC3E}">
        <p14:creationId xmlns:p14="http://schemas.microsoft.com/office/powerpoint/2010/main" val="343492064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7086600" y="6457950"/>
            <a:ext cx="2057400" cy="171450"/>
          </a:xfrm>
          <a:prstGeom prst="rect">
            <a:avLst/>
          </a:prstGeom>
        </p:spPr>
        <p:txBody>
          <a:bodyPr/>
          <a:lstStyle>
            <a:lvl1pPr fontAlgn="auto">
              <a:spcBef>
                <a:spcPts val="0"/>
              </a:spcBef>
              <a:spcAft>
                <a:spcPts val="0"/>
              </a:spcAft>
              <a:defRPr>
                <a:latin typeface="+mn-lt"/>
                <a:cs typeface="+mn-cs"/>
              </a:defRPr>
            </a:lvl1pPr>
          </a:lstStyle>
          <a:p>
            <a:pPr>
              <a:defRPr/>
            </a:pPr>
            <a:r>
              <a:rPr lang="en-US">
                <a:solidFill>
                  <a:prstClr val="black"/>
                </a:solidFill>
              </a:rPr>
              <a:t>NSF 2008 Site Visit</a:t>
            </a:r>
          </a:p>
        </p:txBody>
      </p:sp>
    </p:spTree>
    <p:extLst>
      <p:ext uri="{BB962C8B-B14F-4D97-AF65-F5344CB8AC3E}">
        <p14:creationId xmlns:p14="http://schemas.microsoft.com/office/powerpoint/2010/main" val="266032189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a:xfrm>
            <a:off x="7086600" y="6457950"/>
            <a:ext cx="2057400" cy="171450"/>
          </a:xfrm>
          <a:prstGeom prst="rect">
            <a:avLst/>
          </a:prstGeom>
        </p:spPr>
        <p:txBody>
          <a:bodyPr/>
          <a:lstStyle>
            <a:lvl1pPr fontAlgn="auto">
              <a:spcBef>
                <a:spcPts val="0"/>
              </a:spcBef>
              <a:spcAft>
                <a:spcPts val="0"/>
              </a:spcAft>
              <a:defRPr>
                <a:latin typeface="+mn-lt"/>
                <a:cs typeface="+mn-cs"/>
              </a:defRPr>
            </a:lvl1pPr>
          </a:lstStyle>
          <a:p>
            <a:pPr>
              <a:defRPr/>
            </a:pPr>
            <a:r>
              <a:rPr lang="en-US">
                <a:solidFill>
                  <a:prstClr val="black"/>
                </a:solidFill>
              </a:rPr>
              <a:t>NSF 2008 Site Visit</a:t>
            </a:r>
          </a:p>
        </p:txBody>
      </p:sp>
    </p:spTree>
    <p:extLst>
      <p:ext uri="{BB962C8B-B14F-4D97-AF65-F5344CB8AC3E}">
        <p14:creationId xmlns:p14="http://schemas.microsoft.com/office/powerpoint/2010/main" val="350371592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6EC237D-7FE1-4014-95FE-98916415EECD}" type="datetimeFigureOut">
              <a:rPr lang="en-US" smtClean="0">
                <a:solidFill>
                  <a:prstClr val="black">
                    <a:tint val="75000"/>
                  </a:prstClr>
                </a:solidFill>
              </a:rPr>
              <a:pPr/>
              <a:t>2/7/2014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3316981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EC237D-7FE1-4014-95FE-98916415EECD}" type="datetimeFigureOut">
              <a:rPr lang="en-US" smtClean="0">
                <a:solidFill>
                  <a:prstClr val="black">
                    <a:tint val="75000"/>
                  </a:prstClr>
                </a:solidFill>
              </a:rPr>
              <a:pPr/>
              <a:t>2/7/2014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4039475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EC237D-7FE1-4014-95FE-98916415EECD}" type="datetimeFigureOut">
              <a:rPr lang="en-US" smtClean="0">
                <a:solidFill>
                  <a:prstClr val="black">
                    <a:tint val="75000"/>
                  </a:prstClr>
                </a:solidFill>
              </a:rPr>
              <a:pPr/>
              <a:t>2/7/2014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81613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6EC237D-7FE1-4014-95FE-98916415EECD}" type="datetimeFigureOut">
              <a:rPr lang="en-US" smtClean="0"/>
              <a:pPr/>
              <a:t>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E8CE74-3780-4EAE-94FE-8EF26CB81541}" type="slidenum">
              <a:rPr lang="en-US" smtClean="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6EC237D-7FE1-4014-95FE-98916415EECD}" type="datetimeFigureOut">
              <a:rPr lang="en-US" smtClean="0">
                <a:solidFill>
                  <a:prstClr val="black">
                    <a:tint val="75000"/>
                  </a:prstClr>
                </a:solidFill>
              </a:rPr>
              <a:pPr/>
              <a:t>2/7/2014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897918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6EC237D-7FE1-4014-95FE-98916415EECD}" type="datetimeFigureOut">
              <a:rPr lang="en-US" smtClean="0">
                <a:solidFill>
                  <a:prstClr val="black">
                    <a:tint val="75000"/>
                  </a:prstClr>
                </a:solidFill>
              </a:rPr>
              <a:pPr/>
              <a:t>2/7/2014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4211608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EC237D-7FE1-4014-95FE-98916415EECD}" type="datetimeFigureOut">
              <a:rPr lang="en-US" smtClean="0">
                <a:solidFill>
                  <a:prstClr val="black">
                    <a:tint val="75000"/>
                  </a:prstClr>
                </a:solidFill>
              </a:rPr>
              <a:pPr/>
              <a:t>2/7/2014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4518876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EC237D-7FE1-4014-95FE-98916415EECD}" type="datetimeFigureOut">
              <a:rPr lang="en-US" smtClean="0">
                <a:solidFill>
                  <a:prstClr val="black">
                    <a:tint val="75000"/>
                  </a:prstClr>
                </a:solidFill>
              </a:rPr>
              <a:pPr/>
              <a:t>2/7/2014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8014659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EC237D-7FE1-4014-95FE-98916415EECD}" type="datetimeFigureOut">
              <a:rPr lang="en-US" smtClean="0">
                <a:solidFill>
                  <a:prstClr val="black">
                    <a:tint val="75000"/>
                  </a:prstClr>
                </a:solidFill>
              </a:rPr>
              <a:pPr/>
              <a:t>2/7/2014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9076051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EC237D-7FE1-4014-95FE-98916415EECD}" type="datetimeFigureOut">
              <a:rPr lang="en-US" smtClean="0">
                <a:solidFill>
                  <a:prstClr val="black">
                    <a:tint val="75000"/>
                  </a:prstClr>
                </a:solidFill>
              </a:rPr>
              <a:pPr/>
              <a:t>2/7/2014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4911715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EC237D-7FE1-4014-95FE-98916415EECD}" type="datetimeFigureOut">
              <a:rPr lang="en-US" smtClean="0">
                <a:solidFill>
                  <a:prstClr val="black">
                    <a:tint val="75000"/>
                  </a:prstClr>
                </a:solidFill>
              </a:rPr>
              <a:pPr/>
              <a:t>2/7/2014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539992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EC237D-7FE1-4014-95FE-98916415EECD}" type="datetimeFigureOut">
              <a:rPr lang="en-US" smtClean="0">
                <a:solidFill>
                  <a:prstClr val="black">
                    <a:tint val="75000"/>
                  </a:prstClr>
                </a:solidFill>
              </a:rPr>
              <a:pPr/>
              <a:t>2/7/2014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1150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6EC237D-7FE1-4014-95FE-98916415EECD}" type="datetimeFigureOut">
              <a:rPr lang="en-US" smtClean="0"/>
              <a:pPr/>
              <a:t>2/7/2014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E8CE74-3780-4EAE-94FE-8EF26CB8154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EC237D-7FE1-4014-95FE-98916415EECD}" type="datetimeFigureOut">
              <a:rPr lang="en-US" smtClean="0"/>
              <a:pPr/>
              <a:t>2/7/2014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E8CE74-3780-4EAE-94FE-8EF26CB8154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EC237D-7FE1-4014-95FE-98916415EECD}" type="datetimeFigureOut">
              <a:rPr lang="en-US" smtClean="0"/>
              <a:pPr/>
              <a:t>2/7/2014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E8CE74-3780-4EAE-94FE-8EF26CB8154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EC237D-7FE1-4014-95FE-98916415EECD}" type="datetimeFigureOut">
              <a:rPr lang="en-US" smtClean="0"/>
              <a:pPr/>
              <a:t>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E8CE74-3780-4EAE-94FE-8EF26CB8154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EC237D-7FE1-4014-95FE-98916415EECD}" type="datetimeFigureOut">
              <a:rPr lang="en-US" smtClean="0"/>
              <a:pPr/>
              <a:t>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E8CE74-3780-4EAE-94FE-8EF26CB8154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image" Target="../media/image2.jpeg"/><Relationship Id="rId2" Type="http://schemas.openxmlformats.org/officeDocument/2006/relationships/slideLayout" Target="../slideLayouts/slideLayout24.xml"/><Relationship Id="rId16" Type="http://schemas.openxmlformats.org/officeDocument/2006/relationships/image" Target="../media/image1.png"/><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theme" Target="../theme/theme3.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4.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EC237D-7FE1-4014-95FE-98916415EECD}" type="datetimeFigureOut">
              <a:rPr lang="en-US" smtClean="0"/>
              <a:pPr/>
              <a:t>2/7/2014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E8CE74-3780-4EAE-94FE-8EF26CB8154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EC237D-7FE1-4014-95FE-98916415EECD}" type="datetimeFigureOut">
              <a:rPr lang="en-US" smtClean="0">
                <a:solidFill>
                  <a:prstClr val="black">
                    <a:tint val="75000"/>
                  </a:prstClr>
                </a:solidFill>
              </a:rPr>
              <a:pPr/>
              <a:t>2/7/2014</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94732920"/>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TITLE</a:t>
            </a:r>
          </a:p>
        </p:txBody>
      </p:sp>
      <p:sp>
        <p:nvSpPr>
          <p:cNvPr id="4099" name="Rectangle 3"/>
          <p:cNvSpPr>
            <a:spLocks noGrp="1" noChangeArrowheads="1"/>
          </p:cNvSpPr>
          <p:nvPr>
            <p:ph type="body" idx="1"/>
          </p:nvPr>
        </p:nvSpPr>
        <p:spPr bwMode="auto">
          <a:xfrm>
            <a:off x="457200" y="1600200"/>
            <a:ext cx="8229600" cy="45243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1" name="Rectangle 7"/>
          <p:cNvSpPr>
            <a:spLocks noChangeArrowheads="1"/>
          </p:cNvSpPr>
          <p:nvPr/>
        </p:nvSpPr>
        <p:spPr bwMode="auto">
          <a:xfrm>
            <a:off x="533400" y="6249988"/>
            <a:ext cx="2057400" cy="476250"/>
          </a:xfrm>
          <a:prstGeom prst="rect">
            <a:avLst/>
          </a:prstGeom>
          <a:noFill/>
          <a:ln w="9525">
            <a:noFill/>
            <a:miter lim="800000"/>
            <a:headEnd/>
            <a:tailEnd/>
          </a:ln>
          <a:effectLst/>
        </p:spPr>
        <p:txBody>
          <a:bodyPr/>
          <a:lstStyle/>
          <a:p>
            <a:pPr algn="r">
              <a:defRPr/>
            </a:pPr>
            <a:endParaRPr lang="en-US" sz="1400">
              <a:solidFill>
                <a:prstClr val="black"/>
              </a:solidFill>
            </a:endParaRPr>
          </a:p>
        </p:txBody>
      </p:sp>
      <p:pic>
        <p:nvPicPr>
          <p:cNvPr id="4101" name="Picture 6" descr="SynBERC-logo_kc_020607_blue.gif"/>
          <p:cNvPicPr>
            <a:picLocks noChangeAspect="1"/>
          </p:cNvPicPr>
          <p:nvPr/>
        </p:nvPicPr>
        <p:blipFill>
          <a:blip r:embed="rId16" cstate="print"/>
          <a:srcRect/>
          <a:stretch>
            <a:fillRect/>
          </a:stretch>
        </p:blipFill>
        <p:spPr bwMode="auto">
          <a:xfrm>
            <a:off x="7124700" y="6292850"/>
            <a:ext cx="1946275" cy="506413"/>
          </a:xfrm>
          <a:prstGeom prst="rect">
            <a:avLst/>
          </a:prstGeom>
          <a:noFill/>
          <a:ln w="9525">
            <a:noFill/>
            <a:miter lim="800000"/>
            <a:headEnd/>
            <a:tailEnd/>
          </a:ln>
        </p:spPr>
      </p:pic>
      <p:pic>
        <p:nvPicPr>
          <p:cNvPr id="4102" name="Picture 7" descr="images.jpg"/>
          <p:cNvPicPr>
            <a:picLocks noChangeAspect="1"/>
          </p:cNvPicPr>
          <p:nvPr/>
        </p:nvPicPr>
        <p:blipFill>
          <a:blip r:embed="rId17" cstate="print"/>
          <a:srcRect/>
          <a:stretch>
            <a:fillRect/>
          </a:stretch>
        </p:blipFill>
        <p:spPr bwMode="auto">
          <a:xfrm>
            <a:off x="58738" y="6248400"/>
            <a:ext cx="565150" cy="566738"/>
          </a:xfrm>
          <a:prstGeom prst="rect">
            <a:avLst/>
          </a:prstGeom>
          <a:noFill/>
          <a:ln w="9525">
            <a:noFill/>
            <a:miter lim="800000"/>
            <a:headEnd/>
            <a:tailEnd/>
          </a:ln>
        </p:spPr>
      </p:pic>
    </p:spTree>
    <p:extLst>
      <p:ext uri="{BB962C8B-B14F-4D97-AF65-F5344CB8AC3E}">
        <p14:creationId xmlns:p14="http://schemas.microsoft.com/office/powerpoint/2010/main" val="3700793712"/>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Lst>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EC237D-7FE1-4014-95FE-98916415EECD}" type="datetimeFigureOut">
              <a:rPr lang="en-US" smtClean="0">
                <a:solidFill>
                  <a:prstClr val="black">
                    <a:tint val="75000"/>
                  </a:prstClr>
                </a:solidFill>
              </a:rPr>
              <a:pPr/>
              <a:t>2/7/2014</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33824317"/>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8.xml"/><Relationship Id="rId1" Type="http://schemas.openxmlformats.org/officeDocument/2006/relationships/tags" Target="../tags/tag1.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8.xml"/><Relationship Id="rId1" Type="http://schemas.openxmlformats.org/officeDocument/2006/relationships/tags" Target="../tags/tag2.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8.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8.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8.xml"/><Relationship Id="rId1" Type="http://schemas.openxmlformats.org/officeDocument/2006/relationships/tags" Target="../tags/tag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38.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38.xml"/><Relationship Id="rId4" Type="http://schemas.openxmlformats.org/officeDocument/2006/relationships/hyperlink" Target="http://54.235.254.95/gd/"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themeOverride" Target="../theme/themeOverride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2.xml"/><Relationship Id="rId1" Type="http://schemas.openxmlformats.org/officeDocument/2006/relationships/tags" Target="../tags/tag4.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hemeOverride" Target="../theme/themeOverride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21.gif"/></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hyperlink" Target="http://www.stratagene.com/manuals/200518.pdf" TargetMode="External"/><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4" name="Rectangle 3"/>
          <p:cNvSpPr/>
          <p:nvPr/>
        </p:nvSpPr>
        <p:spPr>
          <a:xfrm>
            <a:off x="914400" y="1838742"/>
            <a:ext cx="8077200" cy="2123658"/>
          </a:xfrm>
          <a:prstGeom prst="rect">
            <a:avLst/>
          </a:prstGeom>
        </p:spPr>
        <p:txBody>
          <a:bodyPr wrap="square">
            <a:spAutoFit/>
          </a:bodyPr>
          <a:lstStyle/>
          <a:p>
            <a:r>
              <a:rPr lang="en-US" sz="6600" dirty="0" smtClean="0">
                <a:solidFill>
                  <a:prstClr val="white"/>
                </a:solidFill>
                <a:latin typeface="Rockwell Extra Bold" pitchFamily="18" charset="0"/>
                <a:cs typeface="Arial" pitchFamily="34" charset="0"/>
              </a:rPr>
              <a:t>DNA Fabrication</a:t>
            </a:r>
            <a:endParaRPr lang="en-US" sz="4000" dirty="0" smtClean="0">
              <a:solidFill>
                <a:prstClr val="white"/>
              </a:solidFill>
              <a:latin typeface="Rockwell Extra Bold" pitchFamily="18" charset="0"/>
              <a:cs typeface="Arial" pitchFamily="34" charset="0"/>
            </a:endParaRPr>
          </a:p>
        </p:txBody>
      </p:sp>
    </p:spTree>
    <p:extLst>
      <p:ext uri="{BB962C8B-B14F-4D97-AF65-F5344CB8AC3E}">
        <p14:creationId xmlns:p14="http://schemas.microsoft.com/office/powerpoint/2010/main" val="18282855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282714"/>
            <a:ext cx="9144000" cy="707886"/>
          </a:xfrm>
          <a:prstGeom prst="rect">
            <a:avLst/>
          </a:prstGeom>
          <a:noFill/>
          <a:ln w="9525">
            <a:noFill/>
            <a:miter lim="800000"/>
            <a:headEnd/>
            <a:tailEnd/>
          </a:ln>
        </p:spPr>
        <p:txBody>
          <a:bodyPr wrap="square">
            <a:spAutoFit/>
          </a:bodyPr>
          <a:lstStyle/>
          <a:p>
            <a:pPr algn="ctr"/>
            <a:r>
              <a:rPr lang="en-US" sz="4000" dirty="0" err="1" smtClean="0">
                <a:solidFill>
                  <a:srgbClr val="1F497D">
                    <a:lumMod val="20000"/>
                    <a:lumOff val="80000"/>
                  </a:srgbClr>
                </a:solidFill>
                <a:latin typeface="Rockwell Extra Bold" pitchFamily="18" charset="0"/>
                <a:cs typeface="Arial" pitchFamily="34" charset="0"/>
              </a:rPr>
              <a:t>Oligonucleotide</a:t>
            </a:r>
            <a:r>
              <a:rPr lang="en-US" sz="4000" dirty="0" smtClean="0">
                <a:solidFill>
                  <a:srgbClr val="1F497D">
                    <a:lumMod val="20000"/>
                    <a:lumOff val="80000"/>
                  </a:srgbClr>
                </a:solidFill>
                <a:latin typeface="Rockwell Extra Bold" pitchFamily="18" charset="0"/>
                <a:cs typeface="Arial" pitchFamily="34" charset="0"/>
              </a:rPr>
              <a:t> Synthesis</a:t>
            </a:r>
            <a:endParaRPr lang="en-US" sz="4000" dirty="0">
              <a:solidFill>
                <a:srgbClr val="1F497D">
                  <a:lumMod val="20000"/>
                  <a:lumOff val="80000"/>
                </a:srgbClr>
              </a:solidFill>
              <a:latin typeface="Rockwell Extra Bold" pitchFamily="18" charset="0"/>
              <a:cs typeface="Arial" pitchFamily="34" charset="0"/>
            </a:endParaRPr>
          </a:p>
        </p:txBody>
      </p:sp>
      <p:pic>
        <p:nvPicPr>
          <p:cNvPr id="8" name="Picture 7" descr="phosphoramidite chemistry.png"/>
          <p:cNvPicPr>
            <a:picLocks noChangeAspect="1"/>
          </p:cNvPicPr>
          <p:nvPr/>
        </p:nvPicPr>
        <p:blipFill>
          <a:blip r:embed="rId4" cstate="print"/>
          <a:stretch>
            <a:fillRect/>
          </a:stretch>
        </p:blipFill>
        <p:spPr>
          <a:xfrm>
            <a:off x="2362200" y="1144848"/>
            <a:ext cx="4331329" cy="5713152"/>
          </a:xfrm>
          <a:prstGeom prst="rect">
            <a:avLst/>
          </a:prstGeom>
        </p:spPr>
      </p:pic>
      <p:grpSp>
        <p:nvGrpSpPr>
          <p:cNvPr id="22" name="Group 21"/>
          <p:cNvGrpSpPr/>
          <p:nvPr/>
        </p:nvGrpSpPr>
        <p:grpSpPr>
          <a:xfrm>
            <a:off x="6096000" y="2133601"/>
            <a:ext cx="3048000" cy="614064"/>
            <a:chOff x="6096000" y="2133601"/>
            <a:chExt cx="3048000" cy="614064"/>
          </a:xfrm>
        </p:grpSpPr>
        <p:sp>
          <p:nvSpPr>
            <p:cNvPr id="10" name="TextBox 9"/>
            <p:cNvSpPr txBox="1"/>
            <p:nvPr/>
          </p:nvSpPr>
          <p:spPr>
            <a:xfrm flipH="1">
              <a:off x="6629400" y="2286000"/>
              <a:ext cx="2514600" cy="461665"/>
            </a:xfrm>
            <a:prstGeom prst="rect">
              <a:avLst/>
            </a:prstGeom>
            <a:noFill/>
          </p:spPr>
          <p:txBody>
            <a:bodyPr wrap="square" rtlCol="0">
              <a:spAutoFit/>
            </a:bodyPr>
            <a:lstStyle/>
            <a:p>
              <a:r>
                <a:rPr lang="en-US" sz="2400" dirty="0" err="1" smtClean="0">
                  <a:solidFill>
                    <a:srgbClr val="1F497D">
                      <a:lumMod val="20000"/>
                      <a:lumOff val="80000"/>
                    </a:srgbClr>
                  </a:solidFill>
                </a:rPr>
                <a:t>Phosphoramidite</a:t>
              </a:r>
              <a:endParaRPr lang="en-US" sz="2800" dirty="0">
                <a:solidFill>
                  <a:srgbClr val="1F497D">
                    <a:lumMod val="20000"/>
                    <a:lumOff val="80000"/>
                  </a:srgbClr>
                </a:solidFill>
              </a:endParaRPr>
            </a:p>
          </p:txBody>
        </p:sp>
        <p:cxnSp>
          <p:nvCxnSpPr>
            <p:cNvPr id="16" name="Straight Connector 15"/>
            <p:cNvCxnSpPr>
              <a:stCxn id="10" idx="3"/>
            </p:cNvCxnSpPr>
            <p:nvPr/>
          </p:nvCxnSpPr>
          <p:spPr>
            <a:xfrm rot="10800000">
              <a:off x="6096000" y="2133601"/>
              <a:ext cx="533400" cy="383233"/>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flipH="1">
            <a:off x="6096000" y="2743200"/>
            <a:ext cx="1524000" cy="461665"/>
          </a:xfrm>
          <a:prstGeom prst="rect">
            <a:avLst/>
          </a:prstGeom>
          <a:noFill/>
        </p:spPr>
        <p:txBody>
          <a:bodyPr wrap="square" rtlCol="0">
            <a:spAutoFit/>
          </a:bodyPr>
          <a:lstStyle/>
          <a:p>
            <a:r>
              <a:rPr lang="en-US" sz="2400" dirty="0" smtClean="0">
                <a:solidFill>
                  <a:srgbClr val="1F497D">
                    <a:lumMod val="20000"/>
                    <a:lumOff val="80000"/>
                  </a:srgbClr>
                </a:solidFill>
              </a:rPr>
              <a:t>Coupling</a:t>
            </a:r>
            <a:endParaRPr lang="en-US" sz="2800" dirty="0">
              <a:solidFill>
                <a:srgbClr val="1F497D">
                  <a:lumMod val="20000"/>
                  <a:lumOff val="80000"/>
                </a:srgbClr>
              </a:solidFill>
            </a:endParaRPr>
          </a:p>
        </p:txBody>
      </p:sp>
      <p:sp>
        <p:nvSpPr>
          <p:cNvPr id="19" name="TextBox 18"/>
          <p:cNvSpPr txBox="1"/>
          <p:nvPr/>
        </p:nvSpPr>
        <p:spPr>
          <a:xfrm flipH="1">
            <a:off x="1371600" y="4343400"/>
            <a:ext cx="1524000" cy="461665"/>
          </a:xfrm>
          <a:prstGeom prst="rect">
            <a:avLst/>
          </a:prstGeom>
          <a:noFill/>
        </p:spPr>
        <p:txBody>
          <a:bodyPr wrap="square" rtlCol="0">
            <a:spAutoFit/>
          </a:bodyPr>
          <a:lstStyle/>
          <a:p>
            <a:r>
              <a:rPr lang="en-US" sz="2400" dirty="0" smtClean="0">
                <a:solidFill>
                  <a:srgbClr val="1F497D">
                    <a:lumMod val="20000"/>
                    <a:lumOff val="80000"/>
                  </a:srgbClr>
                </a:solidFill>
              </a:rPr>
              <a:t>Capping</a:t>
            </a:r>
            <a:endParaRPr lang="en-US" sz="2800" dirty="0">
              <a:solidFill>
                <a:srgbClr val="1F497D">
                  <a:lumMod val="20000"/>
                  <a:lumOff val="80000"/>
                </a:srgbClr>
              </a:solidFill>
            </a:endParaRPr>
          </a:p>
        </p:txBody>
      </p:sp>
      <p:sp>
        <p:nvSpPr>
          <p:cNvPr id="20" name="TextBox 19"/>
          <p:cNvSpPr txBox="1"/>
          <p:nvPr/>
        </p:nvSpPr>
        <p:spPr>
          <a:xfrm flipH="1">
            <a:off x="6400800" y="5562600"/>
            <a:ext cx="1524000" cy="461665"/>
          </a:xfrm>
          <a:prstGeom prst="rect">
            <a:avLst/>
          </a:prstGeom>
          <a:noFill/>
        </p:spPr>
        <p:txBody>
          <a:bodyPr wrap="square" rtlCol="0">
            <a:spAutoFit/>
          </a:bodyPr>
          <a:lstStyle/>
          <a:p>
            <a:r>
              <a:rPr lang="en-US" sz="2400" dirty="0" smtClean="0">
                <a:solidFill>
                  <a:srgbClr val="1F497D">
                    <a:lumMod val="20000"/>
                    <a:lumOff val="80000"/>
                  </a:srgbClr>
                </a:solidFill>
              </a:rPr>
              <a:t>Oxidation</a:t>
            </a:r>
            <a:endParaRPr lang="en-US" sz="2800" dirty="0">
              <a:solidFill>
                <a:srgbClr val="1F497D">
                  <a:lumMod val="20000"/>
                  <a:lumOff val="80000"/>
                </a:srgbClr>
              </a:solidFill>
            </a:endParaRPr>
          </a:p>
        </p:txBody>
      </p:sp>
      <p:sp>
        <p:nvSpPr>
          <p:cNvPr id="21" name="TextBox 20"/>
          <p:cNvSpPr txBox="1"/>
          <p:nvPr/>
        </p:nvSpPr>
        <p:spPr>
          <a:xfrm flipH="1">
            <a:off x="838200" y="2057400"/>
            <a:ext cx="1752600" cy="461665"/>
          </a:xfrm>
          <a:prstGeom prst="rect">
            <a:avLst/>
          </a:prstGeom>
          <a:noFill/>
        </p:spPr>
        <p:txBody>
          <a:bodyPr wrap="square" rtlCol="0">
            <a:spAutoFit/>
          </a:bodyPr>
          <a:lstStyle/>
          <a:p>
            <a:r>
              <a:rPr lang="en-US" sz="2400" dirty="0" err="1" smtClean="0">
                <a:solidFill>
                  <a:srgbClr val="1F497D">
                    <a:lumMod val="20000"/>
                    <a:lumOff val="80000"/>
                  </a:srgbClr>
                </a:solidFill>
              </a:rPr>
              <a:t>Deblocking</a:t>
            </a:r>
            <a:endParaRPr lang="en-US" sz="2800" dirty="0">
              <a:solidFill>
                <a:srgbClr val="1F497D">
                  <a:lumMod val="20000"/>
                  <a:lumOff val="80000"/>
                </a:srgbClr>
              </a:solidFill>
            </a:endParaRPr>
          </a:p>
        </p:txBody>
      </p:sp>
      <p:sp>
        <p:nvSpPr>
          <p:cNvPr id="2" name="Rectangle 1"/>
          <p:cNvSpPr/>
          <p:nvPr/>
        </p:nvSpPr>
        <p:spPr>
          <a:xfrm>
            <a:off x="2362200" y="2743200"/>
            <a:ext cx="1828800" cy="1600200"/>
          </a:xfrm>
          <a:prstGeom prst="rect">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custDataLst>
      <p:tags r:id="rId1"/>
    </p:custDataLst>
    <p:extLst>
      <p:ext uri="{BB962C8B-B14F-4D97-AF65-F5344CB8AC3E}">
        <p14:creationId xmlns:p14="http://schemas.microsoft.com/office/powerpoint/2010/main" val="24060506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checkerboard(across)">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childTnLst>
                                </p:cTn>
                              </p:par>
                              <p:par>
                                <p:cTn id="12" presetID="1" presetClass="exit" presetSubtype="0" fill="hold" grpId="1" nodeType="withEffect">
                                  <p:stCondLst>
                                    <p:cond delay="0"/>
                                  </p:stCondLst>
                                  <p:childTnLst>
                                    <p:set>
                                      <p:cBhvr>
                                        <p:cTn id="13" dur="1" fill="hold">
                                          <p:stCondLst>
                                            <p:cond delay="0"/>
                                          </p:stCondLst>
                                        </p:cTn>
                                        <p:tgtEl>
                                          <p:spTgt spid="21"/>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checkerboard(across)">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checkerboard(across)">
                                      <p:cBhvr>
                                        <p:cTn id="23" dur="500"/>
                                        <p:tgtEl>
                                          <p:spTgt spid="20"/>
                                        </p:tgtEl>
                                      </p:cBhvr>
                                    </p:animEffect>
                                  </p:childTnLst>
                                </p:cTn>
                              </p:par>
                              <p:par>
                                <p:cTn id="24" presetID="1" presetClass="exit" presetSubtype="0" fill="hold" nodeType="withEffect">
                                  <p:stCondLst>
                                    <p:cond delay="0"/>
                                  </p:stCondLst>
                                  <p:childTnLst>
                                    <p:set>
                                      <p:cBhvr>
                                        <p:cTn id="25" dur="1" fill="hold">
                                          <p:stCondLst>
                                            <p:cond delay="0"/>
                                          </p:stCondLst>
                                        </p:cTn>
                                        <p:tgtEl>
                                          <p:spTgt spid="22"/>
                                        </p:tgtEl>
                                        <p:attrNameLst>
                                          <p:attrName>style.visibility</p:attrName>
                                        </p:attrNameLst>
                                      </p:cBhvr>
                                      <p:to>
                                        <p:strVal val="hidden"/>
                                      </p:to>
                                    </p:set>
                                  </p:childTnLst>
                                </p:cTn>
                              </p:par>
                              <p:par>
                                <p:cTn id="26" presetID="1" presetClass="exit" presetSubtype="0" fill="hold" grpId="1" nodeType="withEffect">
                                  <p:stCondLst>
                                    <p:cond delay="0"/>
                                  </p:stCondLst>
                                  <p:childTnLst>
                                    <p:set>
                                      <p:cBhvr>
                                        <p:cTn id="27" dur="1" fill="hold">
                                          <p:stCondLst>
                                            <p:cond delay="0"/>
                                          </p:stCondLst>
                                        </p:cTn>
                                        <p:tgtEl>
                                          <p:spTgt spid="18"/>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checkerboard(across)">
                                      <p:cBhvr>
                                        <p:cTn id="32" dur="500"/>
                                        <p:tgtEl>
                                          <p:spTgt spid="19"/>
                                        </p:tgtEl>
                                      </p:cBhvr>
                                    </p:animEffect>
                                  </p:childTnLst>
                                </p:cTn>
                              </p:par>
                              <p:par>
                                <p:cTn id="33" presetID="1" presetClass="exit" presetSubtype="0" fill="hold" grpId="1" nodeType="withEffect">
                                  <p:stCondLst>
                                    <p:cond delay="0"/>
                                  </p:stCondLst>
                                  <p:childTnLst>
                                    <p:set>
                                      <p:cBhvr>
                                        <p:cTn id="34"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19" grpId="0"/>
      <p:bldP spid="20" grpId="0"/>
      <p:bldP spid="20" grpId="1"/>
      <p:bldP spid="21" grpId="0"/>
      <p:bldP spid="21"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282714"/>
            <a:ext cx="9144000" cy="707886"/>
          </a:xfrm>
          <a:prstGeom prst="rect">
            <a:avLst/>
          </a:prstGeom>
          <a:noFill/>
          <a:ln w="9525">
            <a:noFill/>
            <a:miter lim="800000"/>
            <a:headEnd/>
            <a:tailEnd/>
          </a:ln>
        </p:spPr>
        <p:txBody>
          <a:bodyPr wrap="square">
            <a:spAutoFit/>
          </a:bodyPr>
          <a:lstStyle/>
          <a:p>
            <a:pPr algn="ctr"/>
            <a:r>
              <a:rPr lang="en-US" sz="4000" dirty="0" err="1" smtClean="0">
                <a:solidFill>
                  <a:srgbClr val="1F497D">
                    <a:lumMod val="20000"/>
                    <a:lumOff val="80000"/>
                  </a:srgbClr>
                </a:solidFill>
                <a:latin typeface="Rockwell Extra Bold" pitchFamily="18" charset="0"/>
                <a:cs typeface="Arial" pitchFamily="34" charset="0"/>
              </a:rPr>
              <a:t>Oligonucleotide</a:t>
            </a:r>
            <a:r>
              <a:rPr lang="en-US" sz="4000" dirty="0" smtClean="0">
                <a:solidFill>
                  <a:srgbClr val="1F497D">
                    <a:lumMod val="20000"/>
                    <a:lumOff val="80000"/>
                  </a:srgbClr>
                </a:solidFill>
                <a:latin typeface="Rockwell Extra Bold" pitchFamily="18" charset="0"/>
                <a:cs typeface="Arial" pitchFamily="34" charset="0"/>
              </a:rPr>
              <a:t> Synthesis</a:t>
            </a:r>
            <a:endParaRPr lang="en-US" sz="4000" dirty="0">
              <a:solidFill>
                <a:srgbClr val="1F497D">
                  <a:lumMod val="20000"/>
                  <a:lumOff val="80000"/>
                </a:srgbClr>
              </a:solidFill>
              <a:latin typeface="Rockwell Extra Bold" pitchFamily="18" charset="0"/>
              <a:cs typeface="Arial" pitchFamily="34" charset="0"/>
            </a:endParaRPr>
          </a:p>
        </p:txBody>
      </p:sp>
      <p:pic>
        <p:nvPicPr>
          <p:cNvPr id="1026" name="Picture 2"/>
          <p:cNvPicPr>
            <a:picLocks noChangeAspect="1" noChangeArrowheads="1"/>
          </p:cNvPicPr>
          <p:nvPr/>
        </p:nvPicPr>
        <p:blipFill>
          <a:blip r:embed="rId4" cstate="print"/>
          <a:srcRect/>
          <a:stretch>
            <a:fillRect/>
          </a:stretch>
        </p:blipFill>
        <p:spPr bwMode="auto">
          <a:xfrm>
            <a:off x="1447800" y="1143000"/>
            <a:ext cx="6615624" cy="5467350"/>
          </a:xfrm>
          <a:prstGeom prst="rect">
            <a:avLst/>
          </a:prstGeom>
          <a:noFill/>
          <a:ln w="9525">
            <a:noFill/>
            <a:miter lim="800000"/>
            <a:headEnd/>
            <a:tailEnd/>
          </a:ln>
          <a:effectLst/>
        </p:spPr>
      </p:pic>
      <p:grpSp>
        <p:nvGrpSpPr>
          <p:cNvPr id="24" name="Group 23"/>
          <p:cNvGrpSpPr/>
          <p:nvPr/>
        </p:nvGrpSpPr>
        <p:grpSpPr>
          <a:xfrm>
            <a:off x="3271763" y="3962400"/>
            <a:ext cx="1878044" cy="997985"/>
            <a:chOff x="3271763" y="3962400"/>
            <a:chExt cx="1878044" cy="997985"/>
          </a:xfrm>
        </p:grpSpPr>
        <p:sp>
          <p:nvSpPr>
            <p:cNvPr id="12" name="Left Brace 11"/>
            <p:cNvSpPr/>
            <p:nvPr/>
          </p:nvSpPr>
          <p:spPr>
            <a:xfrm rot="5075343">
              <a:off x="3879372" y="3689951"/>
              <a:ext cx="662825" cy="1878044"/>
            </a:xfrm>
            <a:prstGeom prst="leftBrac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13" name="TextBox 12"/>
            <p:cNvSpPr txBox="1"/>
            <p:nvPr/>
          </p:nvSpPr>
          <p:spPr>
            <a:xfrm>
              <a:off x="3276600" y="3962400"/>
              <a:ext cx="1612814" cy="369332"/>
            </a:xfrm>
            <a:prstGeom prst="rect">
              <a:avLst/>
            </a:prstGeom>
            <a:noFill/>
          </p:spPr>
          <p:txBody>
            <a:bodyPr wrap="none" rtlCol="0">
              <a:spAutoFit/>
            </a:bodyPr>
            <a:lstStyle/>
            <a:p>
              <a:r>
                <a:rPr lang="en-US" b="1" dirty="0" smtClean="0">
                  <a:solidFill>
                    <a:srgbClr val="F79646">
                      <a:lumMod val="75000"/>
                    </a:srgbClr>
                  </a:solidFill>
                </a:rPr>
                <a:t>A, T, C, G bases</a:t>
              </a:r>
              <a:endParaRPr lang="en-US" b="1" dirty="0">
                <a:solidFill>
                  <a:srgbClr val="F79646">
                    <a:lumMod val="75000"/>
                  </a:srgbClr>
                </a:solidFill>
              </a:endParaRPr>
            </a:p>
          </p:txBody>
        </p:sp>
      </p:grpSp>
      <p:grpSp>
        <p:nvGrpSpPr>
          <p:cNvPr id="25" name="Group 24"/>
          <p:cNvGrpSpPr/>
          <p:nvPr/>
        </p:nvGrpSpPr>
        <p:grpSpPr>
          <a:xfrm>
            <a:off x="4836225" y="3810000"/>
            <a:ext cx="2783775" cy="997985"/>
            <a:chOff x="4836225" y="3810000"/>
            <a:chExt cx="2783775" cy="997985"/>
          </a:xfrm>
        </p:grpSpPr>
        <p:sp>
          <p:nvSpPr>
            <p:cNvPr id="14" name="Left Brace 13"/>
            <p:cNvSpPr/>
            <p:nvPr/>
          </p:nvSpPr>
          <p:spPr>
            <a:xfrm rot="5075343">
              <a:off x="5936772" y="3537551"/>
              <a:ext cx="662825" cy="1878044"/>
            </a:xfrm>
            <a:prstGeom prst="leftBrac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15" name="TextBox 14"/>
            <p:cNvSpPr txBox="1"/>
            <p:nvPr/>
          </p:nvSpPr>
          <p:spPr>
            <a:xfrm>
              <a:off x="4836225" y="3810000"/>
              <a:ext cx="2783775" cy="369332"/>
            </a:xfrm>
            <a:prstGeom prst="rect">
              <a:avLst/>
            </a:prstGeom>
            <a:noFill/>
          </p:spPr>
          <p:txBody>
            <a:bodyPr wrap="none" rtlCol="0">
              <a:spAutoFit/>
            </a:bodyPr>
            <a:lstStyle/>
            <a:p>
              <a:r>
                <a:rPr lang="en-US" b="1" dirty="0" smtClean="0">
                  <a:solidFill>
                    <a:srgbClr val="F79646">
                      <a:lumMod val="75000"/>
                    </a:srgbClr>
                  </a:solidFill>
                </a:rPr>
                <a:t>Mixed bases, modifications</a:t>
              </a:r>
              <a:endParaRPr lang="en-US" b="1" dirty="0">
                <a:solidFill>
                  <a:srgbClr val="F79646">
                    <a:lumMod val="75000"/>
                  </a:srgbClr>
                </a:solidFill>
              </a:endParaRPr>
            </a:p>
          </p:txBody>
        </p:sp>
      </p:grpSp>
      <p:grpSp>
        <p:nvGrpSpPr>
          <p:cNvPr id="23" name="Group 22"/>
          <p:cNvGrpSpPr/>
          <p:nvPr/>
        </p:nvGrpSpPr>
        <p:grpSpPr>
          <a:xfrm>
            <a:off x="6781800" y="1524000"/>
            <a:ext cx="1359897" cy="1878044"/>
            <a:chOff x="6781800" y="1524000"/>
            <a:chExt cx="1359897" cy="1878044"/>
          </a:xfrm>
        </p:grpSpPr>
        <p:sp>
          <p:nvSpPr>
            <p:cNvPr id="17" name="Left Brace 16"/>
            <p:cNvSpPr/>
            <p:nvPr/>
          </p:nvSpPr>
          <p:spPr>
            <a:xfrm rot="10800000">
              <a:off x="6781800" y="1524000"/>
              <a:ext cx="662825" cy="1878044"/>
            </a:xfrm>
            <a:prstGeom prst="leftBrac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22" name="TextBox 21"/>
            <p:cNvSpPr txBox="1"/>
            <p:nvPr/>
          </p:nvSpPr>
          <p:spPr>
            <a:xfrm>
              <a:off x="7086600" y="1905000"/>
              <a:ext cx="1055097" cy="369332"/>
            </a:xfrm>
            <a:prstGeom prst="rect">
              <a:avLst/>
            </a:prstGeom>
            <a:noFill/>
          </p:spPr>
          <p:txBody>
            <a:bodyPr wrap="none" rtlCol="0">
              <a:spAutoFit/>
            </a:bodyPr>
            <a:lstStyle/>
            <a:p>
              <a:r>
                <a:rPr lang="en-US" b="1" dirty="0" smtClean="0">
                  <a:solidFill>
                    <a:srgbClr val="F79646">
                      <a:lumMod val="75000"/>
                    </a:srgbClr>
                  </a:solidFill>
                </a:rPr>
                <a:t>Reagents</a:t>
              </a:r>
              <a:endParaRPr lang="en-US" b="1" dirty="0">
                <a:solidFill>
                  <a:srgbClr val="F79646">
                    <a:lumMod val="75000"/>
                  </a:srgbClr>
                </a:solidFill>
              </a:endParaRPr>
            </a:p>
          </p:txBody>
        </p:sp>
      </p:grpSp>
      <p:grpSp>
        <p:nvGrpSpPr>
          <p:cNvPr id="27" name="Group 26"/>
          <p:cNvGrpSpPr/>
          <p:nvPr/>
        </p:nvGrpSpPr>
        <p:grpSpPr>
          <a:xfrm>
            <a:off x="0" y="1295400"/>
            <a:ext cx="2971800" cy="2066925"/>
            <a:chOff x="0" y="1295400"/>
            <a:chExt cx="2971800" cy="2066925"/>
          </a:xfrm>
        </p:grpSpPr>
        <p:pic>
          <p:nvPicPr>
            <p:cNvPr id="1027" name="Picture 3"/>
            <p:cNvPicPr>
              <a:picLocks noChangeAspect="1" noChangeArrowheads="1"/>
            </p:cNvPicPr>
            <p:nvPr/>
          </p:nvPicPr>
          <p:blipFill>
            <a:blip r:embed="rId5" cstate="print"/>
            <a:srcRect/>
            <a:stretch>
              <a:fillRect/>
            </a:stretch>
          </p:blipFill>
          <p:spPr bwMode="auto">
            <a:xfrm>
              <a:off x="0" y="1295400"/>
              <a:ext cx="2971800" cy="2066925"/>
            </a:xfrm>
            <a:prstGeom prst="rect">
              <a:avLst/>
            </a:prstGeom>
            <a:noFill/>
            <a:ln w="9525">
              <a:noFill/>
              <a:miter lim="800000"/>
              <a:headEnd/>
              <a:tailEnd/>
            </a:ln>
            <a:effectLst/>
          </p:spPr>
        </p:pic>
        <p:sp>
          <p:nvSpPr>
            <p:cNvPr id="26" name="Rectangle 25"/>
            <p:cNvSpPr/>
            <p:nvPr/>
          </p:nvSpPr>
          <p:spPr>
            <a:xfrm>
              <a:off x="381000" y="2971800"/>
              <a:ext cx="1011815" cy="369332"/>
            </a:xfrm>
            <a:prstGeom prst="rect">
              <a:avLst/>
            </a:prstGeom>
          </p:spPr>
          <p:txBody>
            <a:bodyPr wrap="none">
              <a:spAutoFit/>
            </a:bodyPr>
            <a:lstStyle/>
            <a:p>
              <a:r>
                <a:rPr lang="en-US" b="1" dirty="0" smtClean="0">
                  <a:solidFill>
                    <a:srgbClr val="F79646">
                      <a:lumMod val="75000"/>
                    </a:srgbClr>
                  </a:solidFill>
                </a:rPr>
                <a:t>Columns</a:t>
              </a:r>
              <a:endParaRPr lang="en-US" dirty="0">
                <a:solidFill>
                  <a:prstClr val="black"/>
                </a:solidFill>
              </a:endParaRPr>
            </a:p>
          </p:txBody>
        </p:sp>
      </p:grpSp>
    </p:spTree>
    <p:custDataLst>
      <p:tags r:id="rId1"/>
    </p:custDataLst>
    <p:extLst>
      <p:ext uri="{BB962C8B-B14F-4D97-AF65-F5344CB8AC3E}">
        <p14:creationId xmlns:p14="http://schemas.microsoft.com/office/powerpoint/2010/main" val="38485992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3" presetClass="exit" presetSubtype="10" fill="hold" nodeType="withEffect">
                                  <p:stCondLst>
                                    <p:cond delay="0"/>
                                  </p:stCondLst>
                                  <p:childTnLst>
                                    <p:animEffect transition="out" filter="blinds(horizontal)">
                                      <p:cBhvr>
                                        <p:cTn id="12" dur="500"/>
                                        <p:tgtEl>
                                          <p:spTgt spid="23"/>
                                        </p:tgtEl>
                                      </p:cBhvr>
                                    </p:animEffect>
                                    <p:set>
                                      <p:cBhvr>
                                        <p:cTn id="13" dur="1" fill="hold">
                                          <p:stCondLst>
                                            <p:cond delay="499"/>
                                          </p:stCondLst>
                                        </p:cTn>
                                        <p:tgtEl>
                                          <p:spTgt spid="23"/>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5"/>
                                        </p:tgtEl>
                                        <p:attrNameLst>
                                          <p:attrName>style.visibility</p:attrName>
                                        </p:attrNameLst>
                                      </p:cBhvr>
                                      <p:to>
                                        <p:strVal val="visible"/>
                                      </p:to>
                                    </p:set>
                                  </p:childTnLst>
                                </p:cTn>
                              </p:par>
                              <p:par>
                                <p:cTn id="18" presetID="3" presetClass="exit" presetSubtype="10" fill="hold" nodeType="withEffect">
                                  <p:stCondLst>
                                    <p:cond delay="0"/>
                                  </p:stCondLst>
                                  <p:childTnLst>
                                    <p:animEffect transition="out" filter="blinds(horizontal)">
                                      <p:cBhvr>
                                        <p:cTn id="19" dur="500"/>
                                        <p:tgtEl>
                                          <p:spTgt spid="24"/>
                                        </p:tgtEl>
                                      </p:cBhvr>
                                    </p:animEffect>
                                    <p:set>
                                      <p:cBhvr>
                                        <p:cTn id="20" dur="1" fill="hold">
                                          <p:stCondLst>
                                            <p:cond delay="499"/>
                                          </p:stCondLst>
                                        </p:cTn>
                                        <p:tgtEl>
                                          <p:spTgt spid="24"/>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3" presetClass="exit" presetSubtype="10" fill="hold" nodeType="withEffect">
                                  <p:stCondLst>
                                    <p:cond delay="0"/>
                                  </p:stCondLst>
                                  <p:childTnLst>
                                    <p:animEffect transition="out" filter="blinds(horizontal)">
                                      <p:cBhvr>
                                        <p:cTn id="26" dur="500"/>
                                        <p:tgtEl>
                                          <p:spTgt spid="25"/>
                                        </p:tgtEl>
                                      </p:cBhvr>
                                    </p:animEffect>
                                    <p:set>
                                      <p:cBhvr>
                                        <p:cTn id="27" dur="1" fill="hold">
                                          <p:stCondLst>
                                            <p:cond delay="499"/>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282714"/>
            <a:ext cx="9144000" cy="707886"/>
          </a:xfrm>
          <a:prstGeom prst="rect">
            <a:avLst/>
          </a:prstGeom>
          <a:noFill/>
          <a:ln w="9525">
            <a:noFill/>
            <a:miter lim="800000"/>
            <a:headEnd/>
            <a:tailEnd/>
          </a:ln>
        </p:spPr>
        <p:txBody>
          <a:bodyPr wrap="square">
            <a:spAutoFit/>
          </a:bodyPr>
          <a:lstStyle/>
          <a:p>
            <a:pPr algn="ctr"/>
            <a:r>
              <a:rPr lang="en-US" sz="4000" dirty="0" err="1" smtClean="0">
                <a:solidFill>
                  <a:srgbClr val="1F497D">
                    <a:lumMod val="20000"/>
                    <a:lumOff val="80000"/>
                  </a:srgbClr>
                </a:solidFill>
                <a:latin typeface="Rockwell Extra Bold" pitchFamily="18" charset="0"/>
                <a:cs typeface="Arial" pitchFamily="34" charset="0"/>
              </a:rPr>
              <a:t>Oligonucleotide</a:t>
            </a:r>
            <a:r>
              <a:rPr lang="en-US" sz="4000" dirty="0" smtClean="0">
                <a:solidFill>
                  <a:srgbClr val="1F497D">
                    <a:lumMod val="20000"/>
                    <a:lumOff val="80000"/>
                  </a:srgbClr>
                </a:solidFill>
                <a:latin typeface="Rockwell Extra Bold" pitchFamily="18" charset="0"/>
                <a:cs typeface="Arial" pitchFamily="34" charset="0"/>
              </a:rPr>
              <a:t> Synthesis</a:t>
            </a:r>
            <a:endParaRPr lang="en-US" sz="4000" dirty="0">
              <a:solidFill>
                <a:srgbClr val="1F497D">
                  <a:lumMod val="20000"/>
                  <a:lumOff val="80000"/>
                </a:srgbClr>
              </a:solidFill>
              <a:latin typeface="Rockwell Extra Bold" pitchFamily="18" charset="0"/>
              <a:cs typeface="Arial" pitchFamily="34" charset="0"/>
            </a:endParaRPr>
          </a:p>
        </p:txBody>
      </p:sp>
      <p:pic>
        <p:nvPicPr>
          <p:cNvPr id="2051" name="Picture 3"/>
          <p:cNvPicPr>
            <a:picLocks noChangeAspect="1" noChangeArrowheads="1"/>
          </p:cNvPicPr>
          <p:nvPr/>
        </p:nvPicPr>
        <p:blipFill>
          <a:blip r:embed="rId3" cstate="print"/>
          <a:srcRect/>
          <a:stretch>
            <a:fillRect/>
          </a:stretch>
        </p:blipFill>
        <p:spPr bwMode="auto">
          <a:xfrm>
            <a:off x="1524000" y="1887415"/>
            <a:ext cx="7620000" cy="4970585"/>
          </a:xfrm>
          <a:prstGeom prst="rect">
            <a:avLst/>
          </a:prstGeom>
          <a:noFill/>
          <a:ln w="9525">
            <a:noFill/>
            <a:miter lim="800000"/>
            <a:headEnd/>
            <a:tailEnd/>
          </a:ln>
          <a:effectLst/>
        </p:spPr>
      </p:pic>
      <p:sp>
        <p:nvSpPr>
          <p:cNvPr id="16" name="TextBox 15"/>
          <p:cNvSpPr txBox="1"/>
          <p:nvPr/>
        </p:nvSpPr>
        <p:spPr>
          <a:xfrm flipH="1">
            <a:off x="685800" y="1143000"/>
            <a:ext cx="8001000" cy="461665"/>
          </a:xfrm>
          <a:prstGeom prst="rect">
            <a:avLst/>
          </a:prstGeom>
          <a:noFill/>
        </p:spPr>
        <p:txBody>
          <a:bodyPr wrap="square" rtlCol="0">
            <a:spAutoFit/>
          </a:bodyPr>
          <a:lstStyle/>
          <a:p>
            <a:r>
              <a:rPr lang="en-US" sz="2400" dirty="0" smtClean="0">
                <a:solidFill>
                  <a:srgbClr val="1F497D">
                    <a:lumMod val="20000"/>
                    <a:lumOff val="80000"/>
                  </a:srgbClr>
                </a:solidFill>
              </a:rPr>
              <a:t>A modern multi-reaction </a:t>
            </a:r>
            <a:r>
              <a:rPr lang="en-US" sz="2400" dirty="0" err="1" smtClean="0">
                <a:solidFill>
                  <a:srgbClr val="1F497D">
                    <a:lumMod val="20000"/>
                    <a:lumOff val="80000"/>
                  </a:srgbClr>
                </a:solidFill>
              </a:rPr>
              <a:t>oligonucleotide</a:t>
            </a:r>
            <a:r>
              <a:rPr lang="en-US" sz="2400" dirty="0" smtClean="0">
                <a:solidFill>
                  <a:srgbClr val="1F497D">
                    <a:lumMod val="20000"/>
                    <a:lumOff val="80000"/>
                  </a:srgbClr>
                </a:solidFill>
              </a:rPr>
              <a:t> synthesizer</a:t>
            </a:r>
            <a:endParaRPr lang="en-US" sz="2800" dirty="0">
              <a:solidFill>
                <a:srgbClr val="1F497D">
                  <a:lumMod val="20000"/>
                  <a:lumOff val="80000"/>
                </a:srgbClr>
              </a:solidFill>
            </a:endParaRPr>
          </a:p>
        </p:txBody>
      </p:sp>
    </p:spTree>
    <p:extLst>
      <p:ext uri="{BB962C8B-B14F-4D97-AF65-F5344CB8AC3E}">
        <p14:creationId xmlns:p14="http://schemas.microsoft.com/office/powerpoint/2010/main" val="4777094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152400" y="76200"/>
            <a:ext cx="8610600" cy="707886"/>
          </a:xfrm>
          <a:prstGeom prst="rect">
            <a:avLst/>
          </a:prstGeom>
          <a:noFill/>
          <a:ln w="9525">
            <a:noFill/>
            <a:miter lim="800000"/>
            <a:headEnd/>
            <a:tailEnd/>
          </a:ln>
        </p:spPr>
        <p:txBody>
          <a:bodyPr wrap="square">
            <a:spAutoFit/>
          </a:bodyPr>
          <a:lstStyle/>
          <a:p>
            <a:r>
              <a:rPr lang="en-US" sz="4000" dirty="0" err="1" smtClean="0">
                <a:solidFill>
                  <a:srgbClr val="1F497D">
                    <a:lumMod val="20000"/>
                    <a:lumOff val="80000"/>
                  </a:srgbClr>
                </a:solidFill>
                <a:latin typeface="Rockwell Extra Bold" pitchFamily="18" charset="0"/>
                <a:cs typeface="Arial" pitchFamily="34" charset="0"/>
              </a:rPr>
              <a:t>Ligase</a:t>
            </a:r>
            <a:r>
              <a:rPr lang="en-US" sz="4000" dirty="0" smtClean="0">
                <a:solidFill>
                  <a:srgbClr val="1F497D">
                    <a:lumMod val="20000"/>
                    <a:lumOff val="80000"/>
                  </a:srgbClr>
                </a:solidFill>
                <a:latin typeface="Rockwell Extra Bold" pitchFamily="18" charset="0"/>
                <a:cs typeface="Arial" pitchFamily="34" charset="0"/>
              </a:rPr>
              <a:t> Chain Assembly</a:t>
            </a:r>
            <a:endParaRPr lang="en-US" sz="4400" dirty="0">
              <a:solidFill>
                <a:srgbClr val="1F497D">
                  <a:lumMod val="20000"/>
                  <a:lumOff val="80000"/>
                </a:srgbClr>
              </a:solidFill>
              <a:latin typeface="Rockwell Extra Bold" pitchFamily="18" charset="0"/>
              <a:cs typeface="Arial" pitchFamily="34" charset="0"/>
            </a:endParaRPr>
          </a:p>
        </p:txBody>
      </p:sp>
      <p:pic>
        <p:nvPicPr>
          <p:cNvPr id="4099" name="Picture 3" descr="C:\Users\JCAnderson\Documents\Courses\SynBio Bootcamp\021308-Assembly Methods\gene synth 3.png"/>
          <p:cNvPicPr>
            <a:picLocks noChangeAspect="1" noChangeArrowheads="1"/>
          </p:cNvPicPr>
          <p:nvPr/>
        </p:nvPicPr>
        <p:blipFill>
          <a:blip r:embed="rId3" cstate="print"/>
          <a:srcRect/>
          <a:stretch>
            <a:fillRect/>
          </a:stretch>
        </p:blipFill>
        <p:spPr bwMode="auto">
          <a:xfrm>
            <a:off x="125012" y="1447800"/>
            <a:ext cx="8866588" cy="4267200"/>
          </a:xfrm>
          <a:prstGeom prst="rect">
            <a:avLst/>
          </a:prstGeom>
          <a:noFill/>
        </p:spPr>
      </p:pic>
      <p:sp>
        <p:nvSpPr>
          <p:cNvPr id="6" name="TextBox 5"/>
          <p:cNvSpPr txBox="1"/>
          <p:nvPr/>
        </p:nvSpPr>
        <p:spPr>
          <a:xfrm flipH="1">
            <a:off x="3962400" y="2133600"/>
            <a:ext cx="3048000" cy="646331"/>
          </a:xfrm>
          <a:prstGeom prst="rect">
            <a:avLst/>
          </a:prstGeom>
          <a:noFill/>
        </p:spPr>
        <p:txBody>
          <a:bodyPr wrap="square" rtlCol="0">
            <a:spAutoFit/>
          </a:bodyPr>
          <a:lstStyle/>
          <a:p>
            <a:r>
              <a:rPr lang="en-US" dirty="0" smtClean="0">
                <a:solidFill>
                  <a:srgbClr val="1F497D">
                    <a:lumMod val="20000"/>
                    <a:lumOff val="80000"/>
                  </a:srgbClr>
                </a:solidFill>
              </a:rPr>
              <a:t>Synthesize both strands as overlapping 50 </a:t>
            </a:r>
            <a:r>
              <a:rPr lang="en-US" dirty="0" err="1" smtClean="0">
                <a:solidFill>
                  <a:srgbClr val="1F497D">
                    <a:lumMod val="20000"/>
                    <a:lumOff val="80000"/>
                  </a:srgbClr>
                </a:solidFill>
              </a:rPr>
              <a:t>mers</a:t>
            </a:r>
            <a:endParaRPr lang="en-US" sz="2000" dirty="0">
              <a:solidFill>
                <a:srgbClr val="1F497D">
                  <a:lumMod val="20000"/>
                  <a:lumOff val="80000"/>
                </a:srgbClr>
              </a:solidFill>
            </a:endParaRPr>
          </a:p>
        </p:txBody>
      </p:sp>
      <p:sp>
        <p:nvSpPr>
          <p:cNvPr id="7" name="TextBox 6"/>
          <p:cNvSpPr txBox="1"/>
          <p:nvPr/>
        </p:nvSpPr>
        <p:spPr>
          <a:xfrm flipH="1">
            <a:off x="3962400" y="4230469"/>
            <a:ext cx="3429000" cy="707886"/>
          </a:xfrm>
          <a:prstGeom prst="rect">
            <a:avLst/>
          </a:prstGeom>
          <a:noFill/>
        </p:spPr>
        <p:txBody>
          <a:bodyPr wrap="square" rtlCol="0">
            <a:spAutoFit/>
          </a:bodyPr>
          <a:lstStyle/>
          <a:p>
            <a:r>
              <a:rPr lang="en-US" sz="2000" dirty="0" smtClean="0">
                <a:solidFill>
                  <a:srgbClr val="1F497D">
                    <a:lumMod val="20000"/>
                    <a:lumOff val="80000"/>
                  </a:srgbClr>
                </a:solidFill>
              </a:rPr>
              <a:t>Thermal cycling of a </a:t>
            </a:r>
            <a:r>
              <a:rPr lang="en-US" sz="2000" dirty="0" err="1" smtClean="0">
                <a:solidFill>
                  <a:srgbClr val="1F497D">
                    <a:lumMod val="20000"/>
                    <a:lumOff val="80000"/>
                  </a:srgbClr>
                </a:solidFill>
              </a:rPr>
              <a:t>Taq</a:t>
            </a:r>
            <a:r>
              <a:rPr lang="en-US" sz="2000" dirty="0" smtClean="0">
                <a:solidFill>
                  <a:srgbClr val="1F497D">
                    <a:lumMod val="20000"/>
                    <a:lumOff val="80000"/>
                  </a:srgbClr>
                </a:solidFill>
              </a:rPr>
              <a:t> </a:t>
            </a:r>
            <a:r>
              <a:rPr lang="en-US" sz="2000" dirty="0" err="1" smtClean="0">
                <a:solidFill>
                  <a:srgbClr val="1F497D">
                    <a:lumMod val="20000"/>
                    <a:lumOff val="80000"/>
                  </a:srgbClr>
                </a:solidFill>
              </a:rPr>
              <a:t>Ligase</a:t>
            </a:r>
            <a:r>
              <a:rPr lang="en-US" sz="2000" dirty="0" smtClean="0">
                <a:solidFill>
                  <a:srgbClr val="1F497D">
                    <a:lumMod val="20000"/>
                    <a:lumOff val="80000"/>
                  </a:srgbClr>
                </a:solidFill>
              </a:rPr>
              <a:t> reaction containing </a:t>
            </a:r>
            <a:r>
              <a:rPr lang="en-US" sz="2000" dirty="0" err="1" smtClean="0">
                <a:solidFill>
                  <a:srgbClr val="1F497D">
                    <a:lumMod val="20000"/>
                    <a:lumOff val="80000"/>
                  </a:srgbClr>
                </a:solidFill>
              </a:rPr>
              <a:t>oligos</a:t>
            </a:r>
            <a:endParaRPr lang="en-US" sz="2000" dirty="0">
              <a:solidFill>
                <a:srgbClr val="1F497D">
                  <a:lumMod val="20000"/>
                  <a:lumOff val="80000"/>
                </a:srgbClr>
              </a:solidFill>
            </a:endParaRPr>
          </a:p>
        </p:txBody>
      </p:sp>
    </p:spTree>
    <p:extLst>
      <p:ext uri="{BB962C8B-B14F-4D97-AF65-F5344CB8AC3E}">
        <p14:creationId xmlns:p14="http://schemas.microsoft.com/office/powerpoint/2010/main" val="26450478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152400" y="76200"/>
            <a:ext cx="9144000" cy="1015663"/>
          </a:xfrm>
          <a:prstGeom prst="rect">
            <a:avLst/>
          </a:prstGeom>
          <a:noFill/>
          <a:ln w="9525">
            <a:noFill/>
            <a:miter lim="800000"/>
            <a:headEnd/>
            <a:tailEnd/>
          </a:ln>
        </p:spPr>
        <p:txBody>
          <a:bodyPr wrap="square">
            <a:spAutoFit/>
          </a:bodyPr>
          <a:lstStyle/>
          <a:p>
            <a:r>
              <a:rPr lang="en-US" sz="4000" dirty="0" smtClean="0">
                <a:solidFill>
                  <a:srgbClr val="1F497D">
                    <a:lumMod val="20000"/>
                    <a:lumOff val="80000"/>
                  </a:srgbClr>
                </a:solidFill>
                <a:latin typeface="Rockwell Extra Bold" pitchFamily="18" charset="0"/>
                <a:cs typeface="Arial" pitchFamily="34" charset="0"/>
              </a:rPr>
              <a:t>PCA  Assembly</a:t>
            </a:r>
          </a:p>
          <a:p>
            <a:r>
              <a:rPr lang="en-US" dirty="0" smtClean="0">
                <a:solidFill>
                  <a:srgbClr val="1F497D">
                    <a:lumMod val="20000"/>
                    <a:lumOff val="80000"/>
                  </a:srgbClr>
                </a:solidFill>
                <a:latin typeface="Rockwell Extra Bold" pitchFamily="18" charset="0"/>
                <a:cs typeface="Arial" pitchFamily="34" charset="0"/>
              </a:rPr>
              <a:t>(Polymerase chain assembly)</a:t>
            </a:r>
            <a:endParaRPr lang="en-US" dirty="0">
              <a:solidFill>
                <a:srgbClr val="1F497D">
                  <a:lumMod val="20000"/>
                  <a:lumOff val="80000"/>
                </a:srgbClr>
              </a:solidFill>
              <a:latin typeface="Rockwell Extra Bold" pitchFamily="18" charset="0"/>
              <a:cs typeface="Arial" pitchFamily="34" charset="0"/>
            </a:endParaRPr>
          </a:p>
        </p:txBody>
      </p:sp>
      <p:pic>
        <p:nvPicPr>
          <p:cNvPr id="5" name="Picture 4" descr="gene synth 1.png"/>
          <p:cNvPicPr>
            <a:picLocks noChangeAspect="1"/>
          </p:cNvPicPr>
          <p:nvPr/>
        </p:nvPicPr>
        <p:blipFill>
          <a:blip r:embed="rId3" cstate="print"/>
          <a:stretch>
            <a:fillRect/>
          </a:stretch>
        </p:blipFill>
        <p:spPr>
          <a:xfrm>
            <a:off x="3350239" y="914400"/>
            <a:ext cx="5793761" cy="5943600"/>
          </a:xfrm>
          <a:prstGeom prst="rect">
            <a:avLst/>
          </a:prstGeom>
        </p:spPr>
      </p:pic>
      <p:sp>
        <p:nvSpPr>
          <p:cNvPr id="6" name="Rectangle 5"/>
          <p:cNvSpPr/>
          <p:nvPr/>
        </p:nvSpPr>
        <p:spPr>
          <a:xfrm>
            <a:off x="76200" y="1676400"/>
            <a:ext cx="3124200" cy="3693319"/>
          </a:xfrm>
          <a:prstGeom prst="rect">
            <a:avLst/>
          </a:prstGeom>
        </p:spPr>
        <p:txBody>
          <a:bodyPr wrap="square">
            <a:spAutoFit/>
          </a:bodyPr>
          <a:lstStyle/>
          <a:p>
            <a:pPr marL="457200" indent="-457200">
              <a:buFont typeface="Wingdings" pitchFamily="2" charset="2"/>
              <a:buChar char="§"/>
            </a:pPr>
            <a:r>
              <a:rPr lang="en-US" dirty="0" smtClean="0">
                <a:solidFill>
                  <a:srgbClr val="1F497D">
                    <a:lumMod val="20000"/>
                    <a:lumOff val="80000"/>
                  </a:srgbClr>
                </a:solidFill>
              </a:rPr>
              <a:t>Start with overlapping 50-60bp </a:t>
            </a:r>
            <a:r>
              <a:rPr lang="en-US" dirty="0" err="1" smtClean="0">
                <a:solidFill>
                  <a:srgbClr val="1F497D">
                    <a:lumMod val="20000"/>
                    <a:lumOff val="80000"/>
                  </a:srgbClr>
                </a:solidFill>
              </a:rPr>
              <a:t>Oligos</a:t>
            </a:r>
            <a:endParaRPr lang="en-US" dirty="0" smtClean="0">
              <a:solidFill>
                <a:srgbClr val="1F497D">
                  <a:lumMod val="20000"/>
                  <a:lumOff val="80000"/>
                </a:srgbClr>
              </a:solidFill>
            </a:endParaRPr>
          </a:p>
          <a:p>
            <a:pPr marL="457200" indent="-457200">
              <a:buFont typeface="Wingdings" pitchFamily="2" charset="2"/>
              <a:buChar char="§"/>
            </a:pPr>
            <a:r>
              <a:rPr lang="en-US" dirty="0" smtClean="0">
                <a:solidFill>
                  <a:srgbClr val="1F497D">
                    <a:lumMod val="20000"/>
                    <a:lumOff val="80000"/>
                  </a:srgbClr>
                </a:solidFill>
              </a:rPr>
              <a:t>Combine in a </a:t>
            </a:r>
            <a:r>
              <a:rPr lang="en-US" dirty="0" err="1" smtClean="0">
                <a:solidFill>
                  <a:srgbClr val="1F497D">
                    <a:lumMod val="20000"/>
                    <a:lumOff val="80000"/>
                  </a:srgbClr>
                </a:solidFill>
              </a:rPr>
              <a:t>thermostable</a:t>
            </a:r>
            <a:r>
              <a:rPr lang="en-US" dirty="0" smtClean="0">
                <a:solidFill>
                  <a:srgbClr val="1F497D">
                    <a:lumMod val="20000"/>
                    <a:lumOff val="80000"/>
                  </a:srgbClr>
                </a:solidFill>
              </a:rPr>
              <a:t> polymerase reaction</a:t>
            </a:r>
          </a:p>
          <a:p>
            <a:pPr marL="457200" indent="-457200">
              <a:buFont typeface="Wingdings" pitchFamily="2" charset="2"/>
              <a:buChar char="§"/>
            </a:pPr>
            <a:r>
              <a:rPr lang="en-US" dirty="0" smtClean="0">
                <a:solidFill>
                  <a:srgbClr val="1F497D">
                    <a:lumMod val="20000"/>
                    <a:lumOff val="80000"/>
                  </a:srgbClr>
                </a:solidFill>
              </a:rPr>
              <a:t>Run a PCR-like program</a:t>
            </a:r>
          </a:p>
          <a:p>
            <a:pPr marL="457200" indent="-457200">
              <a:buFont typeface="Wingdings" pitchFamily="2" charset="2"/>
              <a:buChar char="§"/>
            </a:pPr>
            <a:r>
              <a:rPr lang="en-US" dirty="0" smtClean="0">
                <a:solidFill>
                  <a:srgbClr val="1F497D">
                    <a:lumMod val="20000"/>
                    <a:lumOff val="80000"/>
                  </a:srgbClr>
                </a:solidFill>
              </a:rPr>
              <a:t>Use “assembly product” as template for a conventional PCR with external </a:t>
            </a:r>
            <a:r>
              <a:rPr lang="en-US" dirty="0" err="1" smtClean="0">
                <a:solidFill>
                  <a:srgbClr val="1F497D">
                    <a:lumMod val="20000"/>
                    <a:lumOff val="80000"/>
                  </a:srgbClr>
                </a:solidFill>
              </a:rPr>
              <a:t>oligos</a:t>
            </a:r>
            <a:endParaRPr lang="en-US" dirty="0" smtClean="0">
              <a:solidFill>
                <a:srgbClr val="1F497D">
                  <a:lumMod val="20000"/>
                  <a:lumOff val="80000"/>
                </a:srgbClr>
              </a:solidFill>
            </a:endParaRPr>
          </a:p>
          <a:p>
            <a:pPr marL="457200" indent="-457200">
              <a:buFont typeface="Wingdings" pitchFamily="2" charset="2"/>
              <a:buChar char="§"/>
            </a:pPr>
            <a:r>
              <a:rPr lang="en-US" dirty="0" smtClean="0">
                <a:solidFill>
                  <a:srgbClr val="1F497D">
                    <a:lumMod val="20000"/>
                    <a:lumOff val="80000"/>
                  </a:srgbClr>
                </a:solidFill>
              </a:rPr>
              <a:t>Clone the product into a vector to generate a </a:t>
            </a:r>
            <a:r>
              <a:rPr lang="en-US" dirty="0" err="1" smtClean="0">
                <a:solidFill>
                  <a:srgbClr val="1F497D">
                    <a:lumMod val="20000"/>
                    <a:lumOff val="80000"/>
                  </a:srgbClr>
                </a:solidFill>
              </a:rPr>
              <a:t>synthon</a:t>
            </a:r>
            <a:endParaRPr lang="en-US" dirty="0" smtClean="0">
              <a:solidFill>
                <a:srgbClr val="1F497D">
                  <a:lumMod val="20000"/>
                  <a:lumOff val="80000"/>
                </a:srgbClr>
              </a:solidFill>
            </a:endParaRPr>
          </a:p>
        </p:txBody>
      </p:sp>
    </p:spTree>
    <p:extLst>
      <p:ext uri="{BB962C8B-B14F-4D97-AF65-F5344CB8AC3E}">
        <p14:creationId xmlns:p14="http://schemas.microsoft.com/office/powerpoint/2010/main" val="10537356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p:cNvSpPr txBox="1">
            <a:spLocks noChangeArrowheads="1"/>
          </p:cNvSpPr>
          <p:nvPr/>
        </p:nvSpPr>
        <p:spPr bwMode="auto">
          <a:xfrm>
            <a:off x="152400" y="76200"/>
            <a:ext cx="9144000" cy="646331"/>
          </a:xfrm>
          <a:prstGeom prst="rect">
            <a:avLst/>
          </a:prstGeom>
          <a:noFill/>
          <a:ln w="9525">
            <a:noFill/>
            <a:miter lim="800000"/>
            <a:headEnd/>
            <a:tailEnd/>
          </a:ln>
        </p:spPr>
        <p:txBody>
          <a:bodyPr wrap="square">
            <a:spAutoFit/>
          </a:bodyPr>
          <a:lstStyle/>
          <a:p>
            <a:r>
              <a:rPr lang="en-US" sz="3600" dirty="0" smtClean="0">
                <a:solidFill>
                  <a:srgbClr val="1F497D">
                    <a:lumMod val="20000"/>
                    <a:lumOff val="80000"/>
                  </a:srgbClr>
                </a:solidFill>
                <a:latin typeface="Rockwell Extra Bold" pitchFamily="18" charset="0"/>
                <a:cs typeface="Arial" pitchFamily="34" charset="0"/>
              </a:rPr>
              <a:t>Multiplexed Methods</a:t>
            </a:r>
            <a:endParaRPr lang="en-US" sz="3600" dirty="0">
              <a:solidFill>
                <a:srgbClr val="1F497D">
                  <a:lumMod val="20000"/>
                  <a:lumOff val="80000"/>
                </a:srgbClr>
              </a:solidFill>
              <a:latin typeface="Rockwell Extra Bold" pitchFamily="18" charset="0"/>
              <a:cs typeface="Arial" pitchFamily="34" charset="0"/>
            </a:endParaRPr>
          </a:p>
        </p:txBody>
      </p:sp>
      <p:sp>
        <p:nvSpPr>
          <p:cNvPr id="3" name="Rectangle 2"/>
          <p:cNvSpPr/>
          <p:nvPr/>
        </p:nvSpPr>
        <p:spPr>
          <a:xfrm>
            <a:off x="609600" y="1066800"/>
            <a:ext cx="7924800" cy="4401205"/>
          </a:xfrm>
          <a:prstGeom prst="rect">
            <a:avLst/>
          </a:prstGeom>
        </p:spPr>
        <p:txBody>
          <a:bodyPr wrap="square">
            <a:spAutoFit/>
          </a:bodyPr>
          <a:lstStyle/>
          <a:p>
            <a:pPr marL="457200" indent="-457200">
              <a:buFont typeface="Wingdings" pitchFamily="2" charset="2"/>
              <a:buChar char="§"/>
            </a:pPr>
            <a:r>
              <a:rPr lang="en-US" sz="2000" dirty="0" smtClean="0">
                <a:solidFill>
                  <a:prstClr val="white"/>
                </a:solidFill>
              </a:rPr>
              <a:t>Many </a:t>
            </a:r>
            <a:r>
              <a:rPr lang="en-US" sz="2000" dirty="0" err="1" smtClean="0">
                <a:solidFill>
                  <a:prstClr val="white"/>
                </a:solidFill>
              </a:rPr>
              <a:t>oligonucleotides</a:t>
            </a:r>
            <a:r>
              <a:rPr lang="en-US" sz="2000" dirty="0" smtClean="0">
                <a:solidFill>
                  <a:prstClr val="white"/>
                </a:solidFill>
              </a:rPr>
              <a:t> in one pool, sufficient for producing &gt;25 genes</a:t>
            </a:r>
          </a:p>
          <a:p>
            <a:pPr marL="457200" indent="-457200">
              <a:buFont typeface="Wingdings" pitchFamily="2" charset="2"/>
              <a:buChar char="§"/>
            </a:pPr>
            <a:r>
              <a:rPr lang="en-US" sz="2000" dirty="0" smtClean="0">
                <a:solidFill>
                  <a:prstClr val="white"/>
                </a:solidFill>
              </a:rPr>
              <a:t>Potential for ~20x reduction in price over CPG </a:t>
            </a:r>
            <a:r>
              <a:rPr lang="en-US" sz="2000" dirty="0" err="1" smtClean="0">
                <a:solidFill>
                  <a:prstClr val="white"/>
                </a:solidFill>
              </a:rPr>
              <a:t>oligos</a:t>
            </a:r>
            <a:endParaRPr lang="en-US" sz="2000" dirty="0" smtClean="0">
              <a:solidFill>
                <a:prstClr val="white"/>
              </a:solidFill>
            </a:endParaRPr>
          </a:p>
          <a:p>
            <a:pPr marL="457200" indent="-457200">
              <a:buFont typeface="Wingdings" pitchFamily="2" charset="2"/>
              <a:buChar char="§"/>
            </a:pPr>
            <a:r>
              <a:rPr lang="en-US" sz="2000" dirty="0" smtClean="0">
                <a:solidFill>
                  <a:prstClr val="white"/>
                </a:solidFill>
              </a:rPr>
              <a:t>Assembly by PCA/LCA-like methods</a:t>
            </a:r>
          </a:p>
          <a:p>
            <a:pPr marL="457200" indent="-457200">
              <a:buFont typeface="Wingdings" pitchFamily="2" charset="2"/>
              <a:buChar char="§"/>
            </a:pPr>
            <a:endParaRPr lang="en-US" sz="2000" dirty="0" smtClean="0">
              <a:solidFill>
                <a:prstClr val="white"/>
              </a:solidFill>
            </a:endParaRPr>
          </a:p>
          <a:p>
            <a:pPr marL="457200" indent="-457200"/>
            <a:r>
              <a:rPr lang="en-US" sz="2000" b="1" dirty="0" smtClean="0">
                <a:solidFill>
                  <a:prstClr val="white"/>
                </a:solidFill>
              </a:rPr>
              <a:t>Barriers</a:t>
            </a:r>
          </a:p>
          <a:p>
            <a:pPr marL="457200" indent="-457200">
              <a:buFont typeface="Wingdings" pitchFamily="2" charset="2"/>
              <a:buChar char="§"/>
            </a:pPr>
            <a:r>
              <a:rPr lang="en-US" sz="2000" dirty="0" smtClean="0">
                <a:solidFill>
                  <a:prstClr val="white"/>
                </a:solidFill>
              </a:rPr>
              <a:t>Quality of </a:t>
            </a:r>
            <a:r>
              <a:rPr lang="en-US" sz="2000" dirty="0" err="1" smtClean="0">
                <a:solidFill>
                  <a:prstClr val="white"/>
                </a:solidFill>
              </a:rPr>
              <a:t>oligos</a:t>
            </a:r>
            <a:r>
              <a:rPr lang="en-US" sz="2000" dirty="0" smtClean="0">
                <a:solidFill>
                  <a:prstClr val="white"/>
                </a:solidFill>
              </a:rPr>
              <a:t> is sometimes lower than single-</a:t>
            </a:r>
            <a:r>
              <a:rPr lang="en-US" sz="2000" dirty="0" err="1" smtClean="0">
                <a:solidFill>
                  <a:prstClr val="white"/>
                </a:solidFill>
              </a:rPr>
              <a:t>oligo</a:t>
            </a:r>
            <a:r>
              <a:rPr lang="en-US" sz="2000" dirty="0" smtClean="0">
                <a:solidFill>
                  <a:prstClr val="white"/>
                </a:solidFill>
              </a:rPr>
              <a:t> synthesis</a:t>
            </a:r>
          </a:p>
          <a:p>
            <a:pPr marL="457200" indent="-457200">
              <a:buFont typeface="Wingdings" pitchFamily="2" charset="2"/>
              <a:buChar char="§"/>
            </a:pPr>
            <a:r>
              <a:rPr lang="en-US" sz="2000" dirty="0" smtClean="0">
                <a:solidFill>
                  <a:prstClr val="white"/>
                </a:solidFill>
              </a:rPr>
              <a:t>Lower concentrations of </a:t>
            </a:r>
            <a:r>
              <a:rPr lang="en-US" sz="2000" dirty="0" err="1" smtClean="0">
                <a:solidFill>
                  <a:prstClr val="white"/>
                </a:solidFill>
              </a:rPr>
              <a:t>oligos</a:t>
            </a:r>
            <a:r>
              <a:rPr lang="en-US" sz="2000" dirty="0" smtClean="0">
                <a:solidFill>
                  <a:prstClr val="white"/>
                </a:solidFill>
              </a:rPr>
              <a:t> than typically used in PCA/LCA</a:t>
            </a:r>
          </a:p>
          <a:p>
            <a:pPr marL="457200" indent="-457200">
              <a:buFont typeface="Wingdings" pitchFamily="2" charset="2"/>
              <a:buChar char="§"/>
            </a:pPr>
            <a:r>
              <a:rPr lang="en-US" sz="2000" dirty="0" smtClean="0">
                <a:solidFill>
                  <a:prstClr val="white"/>
                </a:solidFill>
              </a:rPr>
              <a:t>Complexity of the synthesis pool is higher than used in PCA</a:t>
            </a:r>
          </a:p>
          <a:p>
            <a:pPr marL="457200" indent="-457200">
              <a:buFont typeface="Wingdings" pitchFamily="2" charset="2"/>
              <a:buChar char="§"/>
            </a:pPr>
            <a:endParaRPr lang="en-US" sz="2000" dirty="0" smtClean="0">
              <a:solidFill>
                <a:prstClr val="white"/>
              </a:solidFill>
            </a:endParaRPr>
          </a:p>
          <a:p>
            <a:pPr marL="457200" indent="-457200"/>
            <a:r>
              <a:rPr lang="en-US" sz="2000" b="1" dirty="0" smtClean="0">
                <a:solidFill>
                  <a:prstClr val="white"/>
                </a:solidFill>
              </a:rPr>
              <a:t>Solutions</a:t>
            </a:r>
          </a:p>
          <a:p>
            <a:pPr marL="457200" indent="-457200">
              <a:buFont typeface="Wingdings" pitchFamily="2" charset="2"/>
              <a:buChar char="§"/>
            </a:pPr>
            <a:r>
              <a:rPr lang="en-US" sz="2000" dirty="0" smtClean="0">
                <a:solidFill>
                  <a:prstClr val="white"/>
                </a:solidFill>
              </a:rPr>
              <a:t>Error-correction protocols (</a:t>
            </a:r>
            <a:r>
              <a:rPr lang="en-US" sz="2000" dirty="0" err="1" smtClean="0">
                <a:solidFill>
                  <a:prstClr val="white"/>
                </a:solidFill>
              </a:rPr>
              <a:t>mutS</a:t>
            </a:r>
            <a:r>
              <a:rPr lang="en-US" sz="2000" dirty="0" smtClean="0">
                <a:solidFill>
                  <a:prstClr val="white"/>
                </a:solidFill>
              </a:rPr>
              <a:t>, etc).</a:t>
            </a:r>
          </a:p>
          <a:p>
            <a:pPr marL="457200" indent="-457200">
              <a:buFont typeface="Wingdings" pitchFamily="2" charset="2"/>
              <a:buChar char="§"/>
            </a:pPr>
            <a:r>
              <a:rPr lang="en-US" sz="2000" dirty="0" smtClean="0">
                <a:solidFill>
                  <a:prstClr val="white"/>
                </a:solidFill>
              </a:rPr>
              <a:t>Design the </a:t>
            </a:r>
            <a:r>
              <a:rPr lang="en-US" sz="2000" dirty="0" err="1" smtClean="0">
                <a:solidFill>
                  <a:prstClr val="white"/>
                </a:solidFill>
              </a:rPr>
              <a:t>oligos</a:t>
            </a:r>
            <a:r>
              <a:rPr lang="en-US" sz="2000" dirty="0" smtClean="0">
                <a:solidFill>
                  <a:prstClr val="white"/>
                </a:solidFill>
              </a:rPr>
              <a:t> as a set to optimize assembly (Tm matching)</a:t>
            </a:r>
          </a:p>
          <a:p>
            <a:pPr marL="457200" indent="-457200">
              <a:buFont typeface="Wingdings" pitchFamily="2" charset="2"/>
              <a:buChar char="§"/>
            </a:pPr>
            <a:r>
              <a:rPr lang="en-US" sz="2000" dirty="0" smtClean="0">
                <a:solidFill>
                  <a:prstClr val="white"/>
                </a:solidFill>
              </a:rPr>
              <a:t>Elaborate pre-amplification protocols</a:t>
            </a:r>
          </a:p>
          <a:p>
            <a:pPr marL="457200" indent="-457200"/>
            <a:endParaRPr lang="en-US" sz="2000" dirty="0" smtClean="0">
              <a:solidFill>
                <a:prstClr val="white"/>
              </a:solidFill>
            </a:endParaRPr>
          </a:p>
        </p:txBody>
      </p:sp>
      <p:pic>
        <p:nvPicPr>
          <p:cNvPr id="5" name="Picture 4" descr="microarray.png"/>
          <p:cNvPicPr>
            <a:picLocks noChangeAspect="1"/>
          </p:cNvPicPr>
          <p:nvPr/>
        </p:nvPicPr>
        <p:blipFill>
          <a:blip r:embed="rId3" cstate="print"/>
          <a:stretch>
            <a:fillRect/>
          </a:stretch>
        </p:blipFill>
        <p:spPr>
          <a:xfrm>
            <a:off x="4419600" y="5181600"/>
            <a:ext cx="4431699" cy="1426562"/>
          </a:xfrm>
          <a:prstGeom prst="rect">
            <a:avLst/>
          </a:prstGeom>
        </p:spPr>
      </p:pic>
    </p:spTree>
    <p:extLst>
      <p:ext uri="{BB962C8B-B14F-4D97-AF65-F5344CB8AC3E}">
        <p14:creationId xmlns:p14="http://schemas.microsoft.com/office/powerpoint/2010/main" val="29179991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228600" y="130314"/>
            <a:ext cx="8686800" cy="646331"/>
          </a:xfrm>
          <a:prstGeom prst="rect">
            <a:avLst/>
          </a:prstGeom>
          <a:noFill/>
          <a:ln w="9525">
            <a:noFill/>
            <a:miter lim="800000"/>
            <a:headEnd/>
            <a:tailEnd/>
          </a:ln>
        </p:spPr>
        <p:txBody>
          <a:bodyPr wrap="square">
            <a:spAutoFit/>
          </a:bodyPr>
          <a:lstStyle/>
          <a:p>
            <a:r>
              <a:rPr lang="en-US" sz="3600" dirty="0" smtClean="0">
                <a:solidFill>
                  <a:srgbClr val="1F497D">
                    <a:lumMod val="20000"/>
                    <a:lumOff val="80000"/>
                  </a:srgbClr>
                </a:solidFill>
                <a:latin typeface="Rockwell Extra Bold" pitchFamily="18" charset="0"/>
                <a:cs typeface="Arial" pitchFamily="34" charset="0"/>
              </a:rPr>
              <a:t>Why don’t we always do this?</a:t>
            </a:r>
            <a:endParaRPr lang="en-US" sz="1050" dirty="0">
              <a:solidFill>
                <a:srgbClr val="1F497D">
                  <a:lumMod val="20000"/>
                  <a:lumOff val="80000"/>
                </a:srgbClr>
              </a:solidFill>
              <a:latin typeface="Rockwell Extra Bold" pitchFamily="18" charset="0"/>
              <a:cs typeface="Arial" pitchFamily="34" charset="0"/>
            </a:endParaRPr>
          </a:p>
        </p:txBody>
      </p:sp>
      <p:sp>
        <p:nvSpPr>
          <p:cNvPr id="7" name="Rectangle 6"/>
          <p:cNvSpPr/>
          <p:nvPr/>
        </p:nvSpPr>
        <p:spPr>
          <a:xfrm>
            <a:off x="685800" y="1371600"/>
            <a:ext cx="8077200" cy="2677656"/>
          </a:xfrm>
          <a:prstGeom prst="rect">
            <a:avLst/>
          </a:prstGeom>
        </p:spPr>
        <p:txBody>
          <a:bodyPr wrap="square">
            <a:spAutoFit/>
          </a:bodyPr>
          <a:lstStyle/>
          <a:p>
            <a:pPr marL="457200" indent="-457200">
              <a:buFont typeface="Wingdings" pitchFamily="2" charset="2"/>
              <a:buChar char="§"/>
            </a:pPr>
            <a:r>
              <a:rPr lang="en-US" sz="2800" dirty="0" smtClean="0">
                <a:solidFill>
                  <a:srgbClr val="1F497D">
                    <a:lumMod val="20000"/>
                    <a:lumOff val="80000"/>
                  </a:srgbClr>
                </a:solidFill>
              </a:rPr>
              <a:t>In practice it’s slow (like months for longer things)</a:t>
            </a:r>
          </a:p>
          <a:p>
            <a:pPr marL="457200" indent="-457200">
              <a:buFont typeface="Wingdings" pitchFamily="2" charset="2"/>
              <a:buChar char="§"/>
            </a:pPr>
            <a:endParaRPr lang="en-US" sz="2800" dirty="0" smtClean="0">
              <a:solidFill>
                <a:srgbClr val="1F497D">
                  <a:lumMod val="20000"/>
                  <a:lumOff val="80000"/>
                </a:srgbClr>
              </a:solidFill>
            </a:endParaRPr>
          </a:p>
          <a:p>
            <a:pPr marL="457200" indent="-457200">
              <a:buFont typeface="Wingdings" pitchFamily="2" charset="2"/>
              <a:buChar char="§"/>
            </a:pPr>
            <a:r>
              <a:rPr lang="en-US" sz="2800" dirty="0" smtClean="0">
                <a:solidFill>
                  <a:srgbClr val="1F497D">
                    <a:lumMod val="20000"/>
                    <a:lumOff val="80000"/>
                  </a:srgbClr>
                </a:solidFill>
              </a:rPr>
              <a:t>$$</a:t>
            </a:r>
          </a:p>
          <a:p>
            <a:pPr marL="457200" indent="-457200">
              <a:buFont typeface="Wingdings" pitchFamily="2" charset="2"/>
              <a:buChar char="§"/>
            </a:pPr>
            <a:r>
              <a:rPr lang="en-US" sz="2800" dirty="0" smtClean="0">
                <a:solidFill>
                  <a:srgbClr val="1F497D">
                    <a:lumMod val="20000"/>
                    <a:lumOff val="80000"/>
                  </a:srgbClr>
                </a:solidFill>
              </a:rPr>
              <a:t>Total number of bases for this class: 43517</a:t>
            </a:r>
          </a:p>
          <a:p>
            <a:pPr marL="457200" indent="-457200">
              <a:buFont typeface="Wingdings" pitchFamily="2" charset="2"/>
              <a:buChar char="§"/>
            </a:pPr>
            <a:r>
              <a:rPr lang="en-US" sz="2800" dirty="0" smtClean="0">
                <a:solidFill>
                  <a:srgbClr val="1F497D">
                    <a:lumMod val="20000"/>
                    <a:lumOff val="80000"/>
                  </a:srgbClr>
                </a:solidFill>
              </a:rPr>
              <a:t>Would cost about ~$22,000 for basic parts</a:t>
            </a:r>
          </a:p>
          <a:p>
            <a:pPr marL="457200" indent="-457200">
              <a:buFont typeface="Wingdings" pitchFamily="2" charset="2"/>
              <a:buChar char="§"/>
            </a:pPr>
            <a:r>
              <a:rPr lang="en-US" sz="2800" dirty="0" smtClean="0">
                <a:solidFill>
                  <a:srgbClr val="1F497D">
                    <a:lumMod val="20000"/>
                    <a:lumOff val="80000"/>
                  </a:srgbClr>
                </a:solidFill>
              </a:rPr>
              <a:t>Would cost ~$741,459 for all the composite parts</a:t>
            </a:r>
          </a:p>
        </p:txBody>
      </p:sp>
    </p:spTree>
    <p:custDataLst>
      <p:tags r:id="rId1"/>
    </p:custDataLst>
    <p:extLst>
      <p:ext uri="{BB962C8B-B14F-4D97-AF65-F5344CB8AC3E}">
        <p14:creationId xmlns:p14="http://schemas.microsoft.com/office/powerpoint/2010/main" val="1496622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1966317"/>
            <a:ext cx="9144000" cy="707886"/>
          </a:xfrm>
          <a:prstGeom prst="rect">
            <a:avLst/>
          </a:prstGeom>
          <a:noFill/>
          <a:ln w="9525">
            <a:noFill/>
            <a:miter lim="800000"/>
            <a:headEnd/>
            <a:tailEnd/>
          </a:ln>
        </p:spPr>
        <p:txBody>
          <a:bodyPr wrap="square">
            <a:spAutoFit/>
          </a:bodyPr>
          <a:lstStyle/>
          <a:p>
            <a:pPr algn="ctr"/>
            <a:r>
              <a:rPr lang="en-US" sz="4000" i="1" dirty="0" smtClean="0">
                <a:solidFill>
                  <a:srgbClr val="1F497D">
                    <a:lumMod val="20000"/>
                    <a:lumOff val="80000"/>
                  </a:srgbClr>
                </a:solidFill>
                <a:latin typeface="Rockwell Extra Bold" pitchFamily="18" charset="0"/>
                <a:cs typeface="Arial" pitchFamily="34" charset="0"/>
              </a:rPr>
              <a:t>Break Filming</a:t>
            </a:r>
            <a:endParaRPr lang="en-US" sz="4000" dirty="0">
              <a:solidFill>
                <a:srgbClr val="1F497D">
                  <a:lumMod val="20000"/>
                  <a:lumOff val="80000"/>
                </a:srgbClr>
              </a:solidFill>
              <a:latin typeface="Rockwell Extra Bold" pitchFamily="18" charset="0"/>
              <a:cs typeface="Arial" pitchFamily="34" charset="0"/>
            </a:endParaRPr>
          </a:p>
        </p:txBody>
      </p:sp>
    </p:spTree>
    <p:extLst>
      <p:ext uri="{BB962C8B-B14F-4D97-AF65-F5344CB8AC3E}">
        <p14:creationId xmlns:p14="http://schemas.microsoft.com/office/powerpoint/2010/main" val="3441359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228600" y="130314"/>
            <a:ext cx="8686800" cy="707886"/>
          </a:xfrm>
          <a:prstGeom prst="rect">
            <a:avLst/>
          </a:prstGeom>
          <a:noFill/>
          <a:ln w="9525">
            <a:noFill/>
            <a:miter lim="800000"/>
            <a:headEnd/>
            <a:tailEnd/>
          </a:ln>
        </p:spPr>
        <p:txBody>
          <a:bodyPr wrap="square">
            <a:spAutoFit/>
          </a:bodyPr>
          <a:lstStyle/>
          <a:p>
            <a:r>
              <a:rPr lang="en-US" sz="4000" dirty="0" smtClean="0">
                <a:solidFill>
                  <a:srgbClr val="1F497D">
                    <a:lumMod val="20000"/>
                    <a:lumOff val="80000"/>
                  </a:srgbClr>
                </a:solidFill>
                <a:latin typeface="Rockwell Extra Bold" pitchFamily="18" charset="0"/>
                <a:cs typeface="Arial" pitchFamily="34" charset="0"/>
              </a:rPr>
              <a:t>Example:  </a:t>
            </a:r>
            <a:r>
              <a:rPr lang="en-US" sz="2400" dirty="0" smtClean="0">
                <a:solidFill>
                  <a:srgbClr val="1F497D">
                    <a:lumMod val="20000"/>
                    <a:lumOff val="80000"/>
                  </a:srgbClr>
                </a:solidFill>
                <a:latin typeface="Rockwell Extra Bold" pitchFamily="18" charset="0"/>
                <a:cs typeface="Arial" pitchFamily="34" charset="0"/>
              </a:rPr>
              <a:t>Gene synthesis </a:t>
            </a:r>
            <a:r>
              <a:rPr lang="en-US" sz="2400" dirty="0" err="1" smtClean="0">
                <a:solidFill>
                  <a:srgbClr val="1F497D">
                    <a:lumMod val="20000"/>
                    <a:lumOff val="80000"/>
                  </a:srgbClr>
                </a:solidFill>
                <a:latin typeface="Rockwell Extra Bold" pitchFamily="18" charset="0"/>
                <a:cs typeface="Arial" pitchFamily="34" charset="0"/>
              </a:rPr>
              <a:t>oligo</a:t>
            </a:r>
            <a:r>
              <a:rPr lang="en-US" sz="2400" dirty="0" smtClean="0">
                <a:solidFill>
                  <a:srgbClr val="1F497D">
                    <a:lumMod val="20000"/>
                    <a:lumOff val="80000"/>
                  </a:srgbClr>
                </a:solidFill>
                <a:latin typeface="Rockwell Extra Bold" pitchFamily="18" charset="0"/>
                <a:cs typeface="Arial" pitchFamily="34" charset="0"/>
              </a:rPr>
              <a:t> design</a:t>
            </a:r>
            <a:endParaRPr lang="en-US" sz="1100" dirty="0">
              <a:solidFill>
                <a:srgbClr val="1F497D">
                  <a:lumMod val="20000"/>
                  <a:lumOff val="80000"/>
                </a:srgbClr>
              </a:solidFill>
              <a:latin typeface="Rockwell Extra Bold" pitchFamily="18" charset="0"/>
              <a:cs typeface="Arial" pitchFamily="34" charset="0"/>
            </a:endParaRPr>
          </a:p>
        </p:txBody>
      </p:sp>
      <p:pic>
        <p:nvPicPr>
          <p:cNvPr id="1027" name="Picture 3"/>
          <p:cNvPicPr>
            <a:picLocks noChangeAspect="1" noChangeArrowheads="1"/>
          </p:cNvPicPr>
          <p:nvPr/>
        </p:nvPicPr>
        <p:blipFill>
          <a:blip r:embed="rId3" cstate="print"/>
          <a:srcRect/>
          <a:stretch>
            <a:fillRect/>
          </a:stretch>
        </p:blipFill>
        <p:spPr bwMode="auto">
          <a:xfrm>
            <a:off x="457200" y="1295400"/>
            <a:ext cx="4350351" cy="4724400"/>
          </a:xfrm>
          <a:prstGeom prst="rect">
            <a:avLst/>
          </a:prstGeom>
          <a:noFill/>
          <a:ln w="9525">
            <a:noFill/>
            <a:miter lim="800000"/>
            <a:headEnd/>
            <a:tailEnd/>
          </a:ln>
          <a:effectLst/>
        </p:spPr>
      </p:pic>
      <p:sp>
        <p:nvSpPr>
          <p:cNvPr id="7" name="Rectangle 6"/>
          <p:cNvSpPr/>
          <p:nvPr/>
        </p:nvSpPr>
        <p:spPr>
          <a:xfrm>
            <a:off x="5105400" y="3239631"/>
            <a:ext cx="3657600" cy="1015663"/>
          </a:xfrm>
          <a:prstGeom prst="rect">
            <a:avLst/>
          </a:prstGeom>
        </p:spPr>
        <p:txBody>
          <a:bodyPr wrap="square">
            <a:spAutoFit/>
          </a:bodyPr>
          <a:lstStyle/>
          <a:p>
            <a:pPr marL="457200" indent="-457200">
              <a:buFont typeface="Wingdings" pitchFamily="2" charset="2"/>
              <a:buChar char="§"/>
            </a:pPr>
            <a:r>
              <a:rPr lang="en-US" sz="2000" dirty="0" smtClean="0">
                <a:solidFill>
                  <a:srgbClr val="1F497D">
                    <a:lumMod val="20000"/>
                    <a:lumOff val="80000"/>
                  </a:srgbClr>
                </a:solidFill>
              </a:rPr>
              <a:t>Design of LCR </a:t>
            </a:r>
            <a:r>
              <a:rPr lang="en-US" sz="2000" dirty="0" err="1" smtClean="0">
                <a:solidFill>
                  <a:srgbClr val="1F497D">
                    <a:lumMod val="20000"/>
                    <a:lumOff val="80000"/>
                  </a:srgbClr>
                </a:solidFill>
              </a:rPr>
              <a:t>oligos</a:t>
            </a:r>
            <a:r>
              <a:rPr lang="en-US" sz="2000" dirty="0" smtClean="0">
                <a:solidFill>
                  <a:srgbClr val="1F497D">
                    <a:lumMod val="20000"/>
                    <a:lumOff val="80000"/>
                  </a:srgbClr>
                </a:solidFill>
              </a:rPr>
              <a:t> using Excel</a:t>
            </a:r>
          </a:p>
          <a:p>
            <a:pPr marL="457200" indent="-457200"/>
            <a:endParaRPr lang="en-US" sz="2000" dirty="0" smtClean="0">
              <a:solidFill>
                <a:srgbClr val="1F497D">
                  <a:lumMod val="20000"/>
                  <a:lumOff val="80000"/>
                </a:srgbClr>
              </a:solidFill>
            </a:endParaRPr>
          </a:p>
        </p:txBody>
      </p:sp>
      <p:sp>
        <p:nvSpPr>
          <p:cNvPr id="8" name="Rectangle 7"/>
          <p:cNvSpPr/>
          <p:nvPr/>
        </p:nvSpPr>
        <p:spPr>
          <a:xfrm>
            <a:off x="5562600" y="1752600"/>
            <a:ext cx="2457596" cy="646331"/>
          </a:xfrm>
          <a:prstGeom prst="rect">
            <a:avLst/>
          </a:prstGeom>
        </p:spPr>
        <p:txBody>
          <a:bodyPr wrap="none">
            <a:spAutoFit/>
          </a:bodyPr>
          <a:lstStyle/>
          <a:p>
            <a:r>
              <a:rPr lang="en-US" sz="3600" dirty="0" smtClean="0">
                <a:solidFill>
                  <a:srgbClr val="1F497D">
                    <a:lumMod val="20000"/>
                    <a:lumOff val="80000"/>
                  </a:srgbClr>
                </a:solidFill>
              </a:rPr>
              <a:t>{&lt;Lam Rep!}</a:t>
            </a:r>
            <a:endParaRPr lang="en-US" sz="3600" dirty="0">
              <a:solidFill>
                <a:prstClr val="black"/>
              </a:solidFill>
            </a:endParaRPr>
          </a:p>
        </p:txBody>
      </p:sp>
    </p:spTree>
    <p:extLst>
      <p:ext uri="{BB962C8B-B14F-4D97-AF65-F5344CB8AC3E}">
        <p14:creationId xmlns:p14="http://schemas.microsoft.com/office/powerpoint/2010/main" val="19385035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228600" y="130314"/>
            <a:ext cx="8686800" cy="707886"/>
          </a:xfrm>
          <a:prstGeom prst="rect">
            <a:avLst/>
          </a:prstGeom>
          <a:noFill/>
          <a:ln w="9525">
            <a:noFill/>
            <a:miter lim="800000"/>
            <a:headEnd/>
            <a:tailEnd/>
          </a:ln>
        </p:spPr>
        <p:txBody>
          <a:bodyPr wrap="square">
            <a:spAutoFit/>
          </a:bodyPr>
          <a:lstStyle/>
          <a:p>
            <a:r>
              <a:rPr lang="en-US" sz="4000" dirty="0" smtClean="0">
                <a:solidFill>
                  <a:srgbClr val="1F497D">
                    <a:lumMod val="20000"/>
                    <a:lumOff val="80000"/>
                  </a:srgbClr>
                </a:solidFill>
                <a:latin typeface="Rockwell Extra Bold" pitchFamily="18" charset="0"/>
                <a:cs typeface="Arial" pitchFamily="34" charset="0"/>
              </a:rPr>
              <a:t>Example:  </a:t>
            </a:r>
            <a:r>
              <a:rPr lang="en-US" sz="2400" dirty="0" smtClean="0">
                <a:solidFill>
                  <a:srgbClr val="1F497D">
                    <a:lumMod val="20000"/>
                    <a:lumOff val="80000"/>
                  </a:srgbClr>
                </a:solidFill>
                <a:latin typeface="Rockwell Extra Bold" pitchFamily="18" charset="0"/>
                <a:cs typeface="Arial" pitchFamily="34" charset="0"/>
              </a:rPr>
              <a:t>Gene synthesis </a:t>
            </a:r>
            <a:r>
              <a:rPr lang="en-US" sz="2400" dirty="0" err="1" smtClean="0">
                <a:solidFill>
                  <a:srgbClr val="1F497D">
                    <a:lumMod val="20000"/>
                    <a:lumOff val="80000"/>
                  </a:srgbClr>
                </a:solidFill>
                <a:latin typeface="Rockwell Extra Bold" pitchFamily="18" charset="0"/>
                <a:cs typeface="Arial" pitchFamily="34" charset="0"/>
              </a:rPr>
              <a:t>oligo</a:t>
            </a:r>
            <a:r>
              <a:rPr lang="en-US" sz="2400" dirty="0" smtClean="0">
                <a:solidFill>
                  <a:srgbClr val="1F497D">
                    <a:lumMod val="20000"/>
                    <a:lumOff val="80000"/>
                  </a:srgbClr>
                </a:solidFill>
                <a:latin typeface="Rockwell Extra Bold" pitchFamily="18" charset="0"/>
                <a:cs typeface="Arial" pitchFamily="34" charset="0"/>
              </a:rPr>
              <a:t> design</a:t>
            </a:r>
            <a:endParaRPr lang="en-US" sz="1100" dirty="0">
              <a:solidFill>
                <a:srgbClr val="1F497D">
                  <a:lumMod val="20000"/>
                  <a:lumOff val="80000"/>
                </a:srgbClr>
              </a:solidFill>
              <a:latin typeface="Rockwell Extra Bold" pitchFamily="18" charset="0"/>
              <a:cs typeface="Arial" pitchFamily="34" charset="0"/>
            </a:endParaRPr>
          </a:p>
        </p:txBody>
      </p:sp>
      <p:pic>
        <p:nvPicPr>
          <p:cNvPr id="1027" name="Picture 3"/>
          <p:cNvPicPr>
            <a:picLocks noChangeAspect="1" noChangeArrowheads="1"/>
          </p:cNvPicPr>
          <p:nvPr/>
        </p:nvPicPr>
        <p:blipFill>
          <a:blip r:embed="rId3" cstate="print"/>
          <a:srcRect/>
          <a:stretch>
            <a:fillRect/>
          </a:stretch>
        </p:blipFill>
        <p:spPr bwMode="auto">
          <a:xfrm>
            <a:off x="457200" y="1295400"/>
            <a:ext cx="4350351" cy="4724400"/>
          </a:xfrm>
          <a:prstGeom prst="rect">
            <a:avLst/>
          </a:prstGeom>
          <a:noFill/>
          <a:ln w="9525">
            <a:noFill/>
            <a:miter lim="800000"/>
            <a:headEnd/>
            <a:tailEnd/>
          </a:ln>
          <a:effectLst/>
        </p:spPr>
      </p:pic>
      <p:sp>
        <p:nvSpPr>
          <p:cNvPr id="7" name="Rectangle 6"/>
          <p:cNvSpPr/>
          <p:nvPr/>
        </p:nvSpPr>
        <p:spPr>
          <a:xfrm>
            <a:off x="5105400" y="3239631"/>
            <a:ext cx="4038600" cy="3170099"/>
          </a:xfrm>
          <a:prstGeom prst="rect">
            <a:avLst/>
          </a:prstGeom>
        </p:spPr>
        <p:txBody>
          <a:bodyPr wrap="square">
            <a:spAutoFit/>
          </a:bodyPr>
          <a:lstStyle/>
          <a:p>
            <a:pPr marL="457200" indent="-457200"/>
            <a:endParaRPr lang="en-US" sz="2000" dirty="0" smtClean="0">
              <a:solidFill>
                <a:srgbClr val="1F497D">
                  <a:lumMod val="20000"/>
                  <a:lumOff val="80000"/>
                </a:srgbClr>
              </a:solidFill>
            </a:endParaRPr>
          </a:p>
          <a:p>
            <a:pPr marL="457200" indent="-457200">
              <a:buFont typeface="Wingdings" pitchFamily="2" charset="2"/>
              <a:buChar char="§"/>
            </a:pPr>
            <a:r>
              <a:rPr lang="en-US" sz="2000" dirty="0" smtClean="0">
                <a:solidFill>
                  <a:srgbClr val="1F497D">
                    <a:lumMod val="20000"/>
                    <a:lumOff val="80000"/>
                  </a:srgbClr>
                </a:solidFill>
              </a:rPr>
              <a:t>Design of PCA </a:t>
            </a:r>
            <a:r>
              <a:rPr lang="en-US" sz="2000" dirty="0" err="1" smtClean="0">
                <a:solidFill>
                  <a:srgbClr val="1F497D">
                    <a:lumMod val="20000"/>
                    <a:lumOff val="80000"/>
                  </a:srgbClr>
                </a:solidFill>
              </a:rPr>
              <a:t>oligos</a:t>
            </a:r>
            <a:r>
              <a:rPr lang="en-US" sz="2000" dirty="0" smtClean="0">
                <a:solidFill>
                  <a:srgbClr val="1F497D">
                    <a:lumMod val="20000"/>
                    <a:lumOff val="80000"/>
                  </a:srgbClr>
                </a:solidFill>
              </a:rPr>
              <a:t> using </a:t>
            </a:r>
            <a:r>
              <a:rPr lang="en-US" sz="2000" dirty="0" err="1" smtClean="0">
                <a:solidFill>
                  <a:srgbClr val="1F497D">
                    <a:lumMod val="20000"/>
                    <a:lumOff val="80000"/>
                  </a:srgbClr>
                </a:solidFill>
              </a:rPr>
              <a:t>GeneDesign</a:t>
            </a:r>
            <a:endParaRPr lang="en-US" sz="2000" dirty="0" smtClean="0">
              <a:solidFill>
                <a:srgbClr val="1F497D">
                  <a:lumMod val="20000"/>
                  <a:lumOff val="80000"/>
                </a:srgbClr>
              </a:solidFill>
            </a:endParaRPr>
          </a:p>
          <a:p>
            <a:pPr marL="457200" indent="-457200">
              <a:buFont typeface="Wingdings" pitchFamily="2" charset="2"/>
              <a:buChar char="§"/>
            </a:pPr>
            <a:endParaRPr lang="en-US" sz="2000" dirty="0" smtClean="0">
              <a:solidFill>
                <a:srgbClr val="1F497D">
                  <a:lumMod val="20000"/>
                  <a:lumOff val="80000"/>
                </a:srgbClr>
              </a:solidFill>
            </a:endParaRPr>
          </a:p>
          <a:p>
            <a:pPr marL="457200" indent="-457200"/>
            <a:r>
              <a:rPr lang="en-US" sz="2000" dirty="0" smtClean="0">
                <a:solidFill>
                  <a:srgbClr val="1F497D">
                    <a:lumMod val="20000"/>
                    <a:lumOff val="80000"/>
                  </a:srgbClr>
                </a:solidFill>
                <a:hlinkClick r:id="rId4"/>
              </a:rPr>
              <a:t>http://54.235.254.95/gd/</a:t>
            </a:r>
            <a:endParaRPr lang="en-US" sz="2000" dirty="0" smtClean="0">
              <a:solidFill>
                <a:srgbClr val="1F497D">
                  <a:lumMod val="20000"/>
                  <a:lumOff val="80000"/>
                </a:srgbClr>
              </a:solidFill>
            </a:endParaRPr>
          </a:p>
          <a:p>
            <a:pPr marL="457200" indent="-457200"/>
            <a:endParaRPr lang="en-US" sz="2000" dirty="0" smtClean="0">
              <a:solidFill>
                <a:srgbClr val="1F497D">
                  <a:lumMod val="20000"/>
                  <a:lumOff val="80000"/>
                </a:srgbClr>
              </a:solidFill>
            </a:endParaRPr>
          </a:p>
          <a:p>
            <a:pPr marL="457200" indent="-457200"/>
            <a:r>
              <a:rPr lang="en-US" sz="2000" dirty="0" smtClean="0">
                <a:solidFill>
                  <a:srgbClr val="1F497D">
                    <a:lumMod val="20000"/>
                    <a:lumOff val="80000"/>
                  </a:srgbClr>
                </a:solidFill>
              </a:rPr>
              <a:t>“sequence analysis”</a:t>
            </a:r>
          </a:p>
          <a:p>
            <a:pPr marL="457200" indent="-457200"/>
            <a:r>
              <a:rPr lang="en-US" sz="2000" dirty="0" smtClean="0">
                <a:solidFill>
                  <a:srgbClr val="1F497D">
                    <a:lumMod val="20000"/>
                    <a:lumOff val="80000"/>
                  </a:srgbClr>
                </a:solidFill>
              </a:rPr>
              <a:t>    then</a:t>
            </a:r>
          </a:p>
          <a:p>
            <a:pPr marL="457200" indent="-457200"/>
            <a:r>
              <a:rPr lang="en-US" sz="2000" dirty="0" smtClean="0">
                <a:solidFill>
                  <a:srgbClr val="1F497D">
                    <a:lumMod val="20000"/>
                    <a:lumOff val="80000"/>
                  </a:srgbClr>
                </a:solidFill>
              </a:rPr>
              <a:t>“BB Design (RE Overlap)”</a:t>
            </a:r>
          </a:p>
          <a:p>
            <a:pPr marL="457200" indent="-457200"/>
            <a:r>
              <a:rPr lang="en-US" sz="2000" dirty="0" smtClean="0">
                <a:solidFill>
                  <a:srgbClr val="1F497D">
                    <a:lumMod val="20000"/>
                    <a:lumOff val="80000"/>
                  </a:srgbClr>
                </a:solidFill>
              </a:rPr>
              <a:t>Target 50 </a:t>
            </a:r>
            <a:r>
              <a:rPr lang="en-US" sz="2000" dirty="0" err="1" smtClean="0">
                <a:solidFill>
                  <a:srgbClr val="1F497D">
                    <a:lumMod val="20000"/>
                    <a:lumOff val="80000"/>
                  </a:srgbClr>
                </a:solidFill>
              </a:rPr>
              <a:t>bp</a:t>
            </a:r>
            <a:r>
              <a:rPr lang="en-US" sz="2000" dirty="0" smtClean="0">
                <a:solidFill>
                  <a:srgbClr val="1F497D">
                    <a:lumMod val="20000"/>
                    <a:lumOff val="80000"/>
                  </a:srgbClr>
                </a:solidFill>
              </a:rPr>
              <a:t>, max length 59 </a:t>
            </a:r>
            <a:r>
              <a:rPr lang="en-US" sz="2000" dirty="0" err="1" smtClean="0">
                <a:solidFill>
                  <a:srgbClr val="1F497D">
                    <a:lumMod val="20000"/>
                    <a:lumOff val="80000"/>
                  </a:srgbClr>
                </a:solidFill>
              </a:rPr>
              <a:t>bp</a:t>
            </a:r>
            <a:endParaRPr lang="en-US" sz="2000" dirty="0" smtClean="0">
              <a:solidFill>
                <a:srgbClr val="1F497D">
                  <a:lumMod val="20000"/>
                  <a:lumOff val="80000"/>
                </a:srgbClr>
              </a:solidFill>
            </a:endParaRPr>
          </a:p>
        </p:txBody>
      </p:sp>
      <p:sp>
        <p:nvSpPr>
          <p:cNvPr id="8" name="Rectangle 7"/>
          <p:cNvSpPr/>
          <p:nvPr/>
        </p:nvSpPr>
        <p:spPr>
          <a:xfrm>
            <a:off x="5562600" y="1752600"/>
            <a:ext cx="2457596" cy="646331"/>
          </a:xfrm>
          <a:prstGeom prst="rect">
            <a:avLst/>
          </a:prstGeom>
        </p:spPr>
        <p:txBody>
          <a:bodyPr wrap="none">
            <a:spAutoFit/>
          </a:bodyPr>
          <a:lstStyle/>
          <a:p>
            <a:r>
              <a:rPr lang="en-US" sz="3600" dirty="0" smtClean="0">
                <a:solidFill>
                  <a:srgbClr val="1F497D">
                    <a:lumMod val="20000"/>
                    <a:lumOff val="80000"/>
                  </a:srgbClr>
                </a:solidFill>
              </a:rPr>
              <a:t>{&lt;Lam Rep!}</a:t>
            </a:r>
            <a:endParaRPr lang="en-US" sz="3600" dirty="0">
              <a:solidFill>
                <a:prstClr val="black"/>
              </a:solidFill>
            </a:endParaRPr>
          </a:p>
        </p:txBody>
      </p:sp>
    </p:spTree>
    <p:extLst>
      <p:ext uri="{BB962C8B-B14F-4D97-AF65-F5344CB8AC3E}">
        <p14:creationId xmlns:p14="http://schemas.microsoft.com/office/powerpoint/2010/main" val="5278867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0" name="Title 28"/>
          <p:cNvSpPr txBox="1">
            <a:spLocks/>
          </p:cNvSpPr>
          <p:nvPr/>
        </p:nvSpPr>
        <p:spPr bwMode="auto">
          <a:xfrm>
            <a:off x="457200" y="304800"/>
            <a:ext cx="8229600" cy="1143000"/>
          </a:xfrm>
          <a:prstGeom prst="rect">
            <a:avLst/>
          </a:prstGeom>
          <a:noFill/>
          <a:ln w="9525">
            <a:noFill/>
            <a:miter lim="800000"/>
            <a:headEnd/>
            <a:tailEnd/>
          </a:ln>
        </p:spPr>
        <p:txBody>
          <a:bodyPr anchor="ctr"/>
          <a:lstStyle/>
          <a:p>
            <a:pPr algn="ctr" eaLnBrk="0" hangingPunct="0">
              <a:defRPr/>
            </a:pPr>
            <a:r>
              <a:rPr lang="en-US" sz="4400" kern="0" dirty="0" smtClean="0">
                <a:solidFill>
                  <a:srgbClr val="6BB1C9">
                    <a:lumMod val="50000"/>
                  </a:srgbClr>
                </a:solidFill>
                <a:latin typeface="Rockwell Extra Bold" pitchFamily="18" charset="0"/>
                <a:ea typeface="+mj-ea"/>
                <a:cs typeface="+mj-cs"/>
              </a:rPr>
              <a:t>Different strategies at different scales</a:t>
            </a:r>
            <a:endParaRPr lang="en-US" sz="4400" kern="0" dirty="0">
              <a:solidFill>
                <a:srgbClr val="6BB1C9">
                  <a:lumMod val="50000"/>
                </a:srgbClr>
              </a:solidFill>
              <a:latin typeface="Rockwell Extra Bold" pitchFamily="18" charset="0"/>
              <a:ea typeface="+mj-ea"/>
              <a:cs typeface="+mj-cs"/>
            </a:endParaRPr>
          </a:p>
        </p:txBody>
      </p:sp>
      <p:grpSp>
        <p:nvGrpSpPr>
          <p:cNvPr id="2" name="Group 338"/>
          <p:cNvGrpSpPr>
            <a:grpSpLocks/>
          </p:cNvGrpSpPr>
          <p:nvPr/>
        </p:nvGrpSpPr>
        <p:grpSpPr bwMode="auto">
          <a:xfrm>
            <a:off x="4562475" y="3003550"/>
            <a:ext cx="1838325" cy="349250"/>
            <a:chOff x="4486672" y="2514600"/>
            <a:chExt cx="1837928" cy="349250"/>
          </a:xfrm>
        </p:grpSpPr>
        <p:sp>
          <p:nvSpPr>
            <p:cNvPr id="340" name="AutoShape 555"/>
            <p:cNvSpPr>
              <a:spLocks noChangeArrowheads="1"/>
            </p:cNvSpPr>
            <p:nvPr/>
          </p:nvSpPr>
          <p:spPr bwMode="auto">
            <a:xfrm>
              <a:off x="4486672" y="2514600"/>
              <a:ext cx="407900" cy="349250"/>
            </a:xfrm>
            <a:prstGeom prst="rightArrow">
              <a:avLst>
                <a:gd name="adj1" fmla="val 50000"/>
                <a:gd name="adj2" fmla="val 29167"/>
              </a:avLst>
            </a:prstGeom>
            <a:solidFill>
              <a:srgbClr val="6BB1C9">
                <a:lumMod val="75000"/>
              </a:srgbClr>
            </a:solidFill>
            <a:ln w="9525">
              <a:noFill/>
              <a:miter lim="800000"/>
              <a:headEnd/>
              <a:tailEnd/>
            </a:ln>
          </p:spPr>
          <p:txBody>
            <a:bodyPr wrap="none" anchor="ctr"/>
            <a:lstStyle/>
            <a:p>
              <a:pPr>
                <a:defRPr/>
              </a:pPr>
              <a:endParaRPr lang="en-US" kern="0">
                <a:solidFill>
                  <a:sysClr val="windowText" lastClr="000000"/>
                </a:solidFill>
              </a:endParaRPr>
            </a:p>
          </p:txBody>
        </p:sp>
        <p:sp>
          <p:nvSpPr>
            <p:cNvPr id="341" name="AutoShape 556"/>
            <p:cNvSpPr>
              <a:spLocks noChangeArrowheads="1"/>
            </p:cNvSpPr>
            <p:nvPr/>
          </p:nvSpPr>
          <p:spPr bwMode="auto">
            <a:xfrm>
              <a:off x="4894572" y="2514600"/>
              <a:ext cx="409487" cy="349250"/>
            </a:xfrm>
            <a:prstGeom prst="rightArrow">
              <a:avLst>
                <a:gd name="adj1" fmla="val 50000"/>
                <a:gd name="adj2" fmla="val 29340"/>
              </a:avLst>
            </a:prstGeom>
            <a:solidFill>
              <a:srgbClr val="6BB1C9">
                <a:lumMod val="75000"/>
              </a:srgbClr>
            </a:solidFill>
            <a:ln w="9525">
              <a:noFill/>
              <a:miter lim="800000"/>
              <a:headEnd/>
              <a:tailEnd/>
            </a:ln>
          </p:spPr>
          <p:txBody>
            <a:bodyPr wrap="none" anchor="ctr"/>
            <a:lstStyle/>
            <a:p>
              <a:pPr>
                <a:defRPr/>
              </a:pPr>
              <a:endParaRPr lang="en-US" kern="0">
                <a:solidFill>
                  <a:sysClr val="windowText" lastClr="000000"/>
                </a:solidFill>
              </a:endParaRPr>
            </a:p>
          </p:txBody>
        </p:sp>
        <p:sp>
          <p:nvSpPr>
            <p:cNvPr id="342" name="AutoShape 557"/>
            <p:cNvSpPr>
              <a:spLocks noChangeArrowheads="1"/>
            </p:cNvSpPr>
            <p:nvPr/>
          </p:nvSpPr>
          <p:spPr bwMode="auto">
            <a:xfrm>
              <a:off x="5304058" y="2514600"/>
              <a:ext cx="203156" cy="349250"/>
            </a:xfrm>
            <a:prstGeom prst="rightArrow">
              <a:avLst>
                <a:gd name="adj1" fmla="val 50000"/>
                <a:gd name="adj2" fmla="val 25000"/>
              </a:avLst>
            </a:prstGeom>
            <a:solidFill>
              <a:srgbClr val="6BB1C9">
                <a:lumMod val="75000"/>
              </a:srgbClr>
            </a:solidFill>
            <a:ln w="9525">
              <a:noFill/>
              <a:miter lim="800000"/>
              <a:headEnd/>
              <a:tailEnd/>
            </a:ln>
          </p:spPr>
          <p:txBody>
            <a:bodyPr wrap="none" anchor="ctr"/>
            <a:lstStyle/>
            <a:p>
              <a:pPr>
                <a:defRPr/>
              </a:pPr>
              <a:endParaRPr lang="en-US" kern="0">
                <a:solidFill>
                  <a:sysClr val="windowText" lastClr="000000"/>
                </a:solidFill>
              </a:endParaRPr>
            </a:p>
          </p:txBody>
        </p:sp>
        <p:sp>
          <p:nvSpPr>
            <p:cNvPr id="343" name="AutoShape 558"/>
            <p:cNvSpPr>
              <a:spLocks noChangeArrowheads="1"/>
            </p:cNvSpPr>
            <p:nvPr/>
          </p:nvSpPr>
          <p:spPr bwMode="auto">
            <a:xfrm>
              <a:off x="5507215" y="2514600"/>
              <a:ext cx="409487" cy="349250"/>
            </a:xfrm>
            <a:prstGeom prst="rightArrow">
              <a:avLst>
                <a:gd name="adj1" fmla="val 50000"/>
                <a:gd name="adj2" fmla="val 29340"/>
              </a:avLst>
            </a:prstGeom>
            <a:solidFill>
              <a:srgbClr val="6BB1C9">
                <a:lumMod val="75000"/>
              </a:srgbClr>
            </a:solidFill>
            <a:ln w="9525">
              <a:noFill/>
              <a:miter lim="800000"/>
              <a:headEnd/>
              <a:tailEnd/>
            </a:ln>
          </p:spPr>
          <p:txBody>
            <a:bodyPr wrap="none" anchor="ctr"/>
            <a:lstStyle/>
            <a:p>
              <a:pPr>
                <a:defRPr/>
              </a:pPr>
              <a:endParaRPr lang="en-US" kern="0">
                <a:solidFill>
                  <a:sysClr val="windowText" lastClr="000000"/>
                </a:solidFill>
              </a:endParaRPr>
            </a:p>
          </p:txBody>
        </p:sp>
        <p:sp>
          <p:nvSpPr>
            <p:cNvPr id="344" name="AutoShape 559"/>
            <p:cNvSpPr>
              <a:spLocks noChangeArrowheads="1"/>
            </p:cNvSpPr>
            <p:nvPr/>
          </p:nvSpPr>
          <p:spPr bwMode="auto">
            <a:xfrm>
              <a:off x="5916701" y="2514600"/>
              <a:ext cx="407899" cy="349250"/>
            </a:xfrm>
            <a:prstGeom prst="rightArrow">
              <a:avLst>
                <a:gd name="adj1" fmla="val 50000"/>
                <a:gd name="adj2" fmla="val 29167"/>
              </a:avLst>
            </a:prstGeom>
            <a:solidFill>
              <a:srgbClr val="6BB1C9">
                <a:lumMod val="75000"/>
              </a:srgbClr>
            </a:solidFill>
            <a:ln w="9525">
              <a:noFill/>
              <a:miter lim="800000"/>
              <a:headEnd/>
              <a:tailEnd/>
            </a:ln>
          </p:spPr>
          <p:txBody>
            <a:bodyPr wrap="none" anchor="ctr"/>
            <a:lstStyle/>
            <a:p>
              <a:pPr>
                <a:defRPr/>
              </a:pPr>
              <a:endParaRPr lang="en-US" kern="0">
                <a:solidFill>
                  <a:sysClr val="windowText" lastClr="000000"/>
                </a:solidFill>
              </a:endParaRPr>
            </a:p>
          </p:txBody>
        </p:sp>
      </p:grpSp>
      <p:sp>
        <p:nvSpPr>
          <p:cNvPr id="345" name="AutoShape 558"/>
          <p:cNvSpPr>
            <a:spLocks noChangeArrowheads="1"/>
          </p:cNvSpPr>
          <p:nvPr/>
        </p:nvSpPr>
        <p:spPr bwMode="auto">
          <a:xfrm>
            <a:off x="2714625" y="2819400"/>
            <a:ext cx="866775" cy="738188"/>
          </a:xfrm>
          <a:prstGeom prst="rightArrow">
            <a:avLst>
              <a:gd name="adj1" fmla="val 50000"/>
              <a:gd name="adj2" fmla="val 29340"/>
            </a:avLst>
          </a:prstGeom>
          <a:solidFill>
            <a:srgbClr val="6BB1C9">
              <a:lumMod val="75000"/>
            </a:srgbClr>
          </a:solidFill>
          <a:ln w="9525">
            <a:noFill/>
            <a:miter lim="800000"/>
            <a:headEnd/>
            <a:tailEnd/>
          </a:ln>
        </p:spPr>
        <p:txBody>
          <a:bodyPr wrap="none" anchor="ctr"/>
          <a:lstStyle/>
          <a:p>
            <a:pPr>
              <a:defRPr/>
            </a:pPr>
            <a:endParaRPr lang="en-US" kern="0">
              <a:solidFill>
                <a:sysClr val="windowText" lastClr="000000"/>
              </a:solidFill>
            </a:endParaRPr>
          </a:p>
        </p:txBody>
      </p:sp>
      <p:pic>
        <p:nvPicPr>
          <p:cNvPr id="25605" name="Picture 3"/>
          <p:cNvPicPr>
            <a:picLocks noChangeAspect="1" noChangeArrowheads="1"/>
          </p:cNvPicPr>
          <p:nvPr/>
        </p:nvPicPr>
        <p:blipFill>
          <a:blip r:embed="rId3" cstate="print"/>
          <a:srcRect/>
          <a:stretch>
            <a:fillRect/>
          </a:stretch>
        </p:blipFill>
        <p:spPr bwMode="auto">
          <a:xfrm>
            <a:off x="7467600" y="2514600"/>
            <a:ext cx="1295400" cy="1236663"/>
          </a:xfrm>
          <a:prstGeom prst="rect">
            <a:avLst/>
          </a:prstGeom>
          <a:noFill/>
          <a:ln w="9525">
            <a:noFill/>
            <a:miter lim="800000"/>
            <a:headEnd/>
            <a:tailEnd/>
          </a:ln>
        </p:spPr>
      </p:pic>
      <p:sp>
        <p:nvSpPr>
          <p:cNvPr id="347" name="TextBox 346"/>
          <p:cNvSpPr txBox="1"/>
          <p:nvPr/>
        </p:nvSpPr>
        <p:spPr>
          <a:xfrm>
            <a:off x="457200" y="2667000"/>
            <a:ext cx="1371600" cy="1200150"/>
          </a:xfrm>
          <a:prstGeom prst="rect">
            <a:avLst/>
          </a:prstGeom>
          <a:noFill/>
        </p:spPr>
        <p:txBody>
          <a:bodyPr>
            <a:spAutoFit/>
          </a:bodyPr>
          <a:lstStyle/>
          <a:p>
            <a:pPr>
              <a:defRPr/>
            </a:pPr>
            <a:r>
              <a:rPr lang="en-US" sz="3600" b="1" kern="0" dirty="0">
                <a:solidFill>
                  <a:srgbClr val="4BACC6">
                    <a:lumMod val="75000"/>
                  </a:srgbClr>
                </a:solidFill>
                <a:latin typeface="Courier New" pitchFamily="49" charset="0"/>
                <a:cs typeface="Courier New" pitchFamily="49" charset="0"/>
              </a:rPr>
              <a:t>A T</a:t>
            </a:r>
          </a:p>
          <a:p>
            <a:pPr>
              <a:defRPr/>
            </a:pPr>
            <a:r>
              <a:rPr lang="en-US" sz="3600" b="1" kern="0" dirty="0">
                <a:solidFill>
                  <a:srgbClr val="4BACC6">
                    <a:lumMod val="75000"/>
                  </a:srgbClr>
                </a:solidFill>
                <a:latin typeface="Courier New" pitchFamily="49" charset="0"/>
                <a:cs typeface="Courier New" pitchFamily="49" charset="0"/>
              </a:rPr>
              <a:t>C G</a:t>
            </a:r>
          </a:p>
        </p:txBody>
      </p:sp>
      <p:cxnSp>
        <p:nvCxnSpPr>
          <p:cNvPr id="25607" name="Straight Arrow Connector 347"/>
          <p:cNvCxnSpPr>
            <a:cxnSpLocks noChangeShapeType="1"/>
          </p:cNvCxnSpPr>
          <p:nvPr/>
        </p:nvCxnSpPr>
        <p:spPr bwMode="auto">
          <a:xfrm>
            <a:off x="1752600" y="3200400"/>
            <a:ext cx="533400" cy="1588"/>
          </a:xfrm>
          <a:prstGeom prst="straightConnector1">
            <a:avLst/>
          </a:prstGeom>
          <a:noFill/>
          <a:ln w="9525" algn="ctr">
            <a:solidFill>
              <a:srgbClr val="4A7EBB"/>
            </a:solidFill>
            <a:round/>
            <a:headEnd/>
            <a:tailEnd type="arrow" w="med" len="med"/>
          </a:ln>
        </p:spPr>
      </p:cxnSp>
      <p:cxnSp>
        <p:nvCxnSpPr>
          <p:cNvPr id="25608" name="Straight Arrow Connector 348"/>
          <p:cNvCxnSpPr>
            <a:cxnSpLocks noChangeShapeType="1"/>
          </p:cNvCxnSpPr>
          <p:nvPr/>
        </p:nvCxnSpPr>
        <p:spPr bwMode="auto">
          <a:xfrm>
            <a:off x="3733800" y="3200400"/>
            <a:ext cx="533400" cy="1588"/>
          </a:xfrm>
          <a:prstGeom prst="straightConnector1">
            <a:avLst/>
          </a:prstGeom>
          <a:noFill/>
          <a:ln w="9525" algn="ctr">
            <a:solidFill>
              <a:srgbClr val="4A7EBB"/>
            </a:solidFill>
            <a:round/>
            <a:headEnd/>
            <a:tailEnd type="arrow" w="med" len="med"/>
          </a:ln>
        </p:spPr>
      </p:cxnSp>
      <p:cxnSp>
        <p:nvCxnSpPr>
          <p:cNvPr id="25609" name="Straight Arrow Connector 349"/>
          <p:cNvCxnSpPr>
            <a:cxnSpLocks noChangeShapeType="1"/>
          </p:cNvCxnSpPr>
          <p:nvPr/>
        </p:nvCxnSpPr>
        <p:spPr bwMode="auto">
          <a:xfrm>
            <a:off x="6629400" y="3200400"/>
            <a:ext cx="533400" cy="1588"/>
          </a:xfrm>
          <a:prstGeom prst="straightConnector1">
            <a:avLst/>
          </a:prstGeom>
          <a:noFill/>
          <a:ln w="9525" algn="ctr">
            <a:solidFill>
              <a:srgbClr val="4A7EBB"/>
            </a:solidFill>
            <a:round/>
            <a:headEnd/>
            <a:tailEnd type="arrow" w="med" len="med"/>
          </a:ln>
        </p:spPr>
      </p:cxnSp>
      <p:sp>
        <p:nvSpPr>
          <p:cNvPr id="354" name="Rectangle 353"/>
          <p:cNvSpPr/>
          <p:nvPr/>
        </p:nvSpPr>
        <p:spPr>
          <a:xfrm>
            <a:off x="533400" y="2438400"/>
            <a:ext cx="712788" cy="369888"/>
          </a:xfrm>
          <a:prstGeom prst="rect">
            <a:avLst/>
          </a:prstGeom>
        </p:spPr>
        <p:txBody>
          <a:bodyPr wrap="none">
            <a:spAutoFit/>
          </a:bodyPr>
          <a:lstStyle/>
          <a:p>
            <a:pPr>
              <a:defRPr/>
            </a:pPr>
            <a:r>
              <a:rPr lang="en-US" kern="0" dirty="0">
                <a:solidFill>
                  <a:srgbClr val="4BACC6">
                    <a:lumMod val="75000"/>
                  </a:srgbClr>
                </a:solidFill>
              </a:rPr>
              <a:t>bases</a:t>
            </a:r>
          </a:p>
        </p:txBody>
      </p:sp>
      <p:sp>
        <p:nvSpPr>
          <p:cNvPr id="355" name="Rectangle 354"/>
          <p:cNvSpPr/>
          <p:nvPr/>
        </p:nvSpPr>
        <p:spPr>
          <a:xfrm>
            <a:off x="2652713" y="2525713"/>
            <a:ext cx="852487" cy="369887"/>
          </a:xfrm>
          <a:prstGeom prst="rect">
            <a:avLst/>
          </a:prstGeom>
        </p:spPr>
        <p:txBody>
          <a:bodyPr wrap="none">
            <a:spAutoFit/>
          </a:bodyPr>
          <a:lstStyle/>
          <a:p>
            <a:pPr>
              <a:defRPr/>
            </a:pPr>
            <a:r>
              <a:rPr lang="en-US" kern="0" dirty="0">
                <a:solidFill>
                  <a:srgbClr val="4BACC6">
                    <a:lumMod val="75000"/>
                  </a:srgbClr>
                </a:solidFill>
              </a:rPr>
              <a:t>“parts”</a:t>
            </a:r>
          </a:p>
        </p:txBody>
      </p:sp>
      <p:sp>
        <p:nvSpPr>
          <p:cNvPr id="356" name="Rectangle 355"/>
          <p:cNvSpPr/>
          <p:nvPr/>
        </p:nvSpPr>
        <p:spPr>
          <a:xfrm>
            <a:off x="4953000" y="2601913"/>
            <a:ext cx="1062038" cy="369887"/>
          </a:xfrm>
          <a:prstGeom prst="rect">
            <a:avLst/>
          </a:prstGeom>
        </p:spPr>
        <p:txBody>
          <a:bodyPr wrap="none">
            <a:spAutoFit/>
          </a:bodyPr>
          <a:lstStyle/>
          <a:p>
            <a:pPr>
              <a:defRPr/>
            </a:pPr>
            <a:r>
              <a:rPr lang="en-US" kern="0" dirty="0">
                <a:solidFill>
                  <a:srgbClr val="4BACC6">
                    <a:lumMod val="75000"/>
                  </a:srgbClr>
                </a:solidFill>
              </a:rPr>
              <a:t>“devices”</a:t>
            </a:r>
          </a:p>
        </p:txBody>
      </p:sp>
      <p:sp>
        <p:nvSpPr>
          <p:cNvPr id="357" name="Rectangle 356"/>
          <p:cNvSpPr/>
          <p:nvPr/>
        </p:nvSpPr>
        <p:spPr>
          <a:xfrm>
            <a:off x="7543800" y="2819400"/>
            <a:ext cx="1143000" cy="369888"/>
          </a:xfrm>
          <a:prstGeom prst="rect">
            <a:avLst/>
          </a:prstGeom>
        </p:spPr>
        <p:txBody>
          <a:bodyPr>
            <a:spAutoFit/>
          </a:bodyPr>
          <a:lstStyle/>
          <a:p>
            <a:pPr algn="ctr">
              <a:defRPr/>
            </a:pPr>
            <a:r>
              <a:rPr lang="en-US" kern="0" dirty="0">
                <a:solidFill>
                  <a:srgbClr val="4BACC6">
                    <a:lumMod val="75000"/>
                  </a:srgbClr>
                </a:solidFill>
              </a:rPr>
              <a:t>genomes</a:t>
            </a:r>
          </a:p>
        </p:txBody>
      </p:sp>
      <p:sp>
        <p:nvSpPr>
          <p:cNvPr id="366" name="Rectangle 365"/>
          <p:cNvSpPr/>
          <p:nvPr/>
        </p:nvSpPr>
        <p:spPr>
          <a:xfrm>
            <a:off x="673100" y="3668713"/>
            <a:ext cx="546100" cy="369887"/>
          </a:xfrm>
          <a:prstGeom prst="rect">
            <a:avLst/>
          </a:prstGeom>
        </p:spPr>
        <p:txBody>
          <a:bodyPr wrap="none">
            <a:spAutoFit/>
          </a:bodyPr>
          <a:lstStyle/>
          <a:p>
            <a:pPr>
              <a:defRPr/>
            </a:pPr>
            <a:r>
              <a:rPr lang="en-US" kern="0" dirty="0">
                <a:solidFill>
                  <a:srgbClr val="4BACC6">
                    <a:lumMod val="75000"/>
                  </a:srgbClr>
                </a:solidFill>
              </a:rPr>
              <a:t>1bp</a:t>
            </a:r>
          </a:p>
        </p:txBody>
      </p:sp>
      <p:sp>
        <p:nvSpPr>
          <p:cNvPr id="367" name="Rectangle 366"/>
          <p:cNvSpPr/>
          <p:nvPr/>
        </p:nvSpPr>
        <p:spPr>
          <a:xfrm>
            <a:off x="2667000" y="3505200"/>
            <a:ext cx="890588" cy="369888"/>
          </a:xfrm>
          <a:prstGeom prst="rect">
            <a:avLst/>
          </a:prstGeom>
        </p:spPr>
        <p:txBody>
          <a:bodyPr wrap="none">
            <a:spAutoFit/>
          </a:bodyPr>
          <a:lstStyle/>
          <a:p>
            <a:pPr>
              <a:defRPr/>
            </a:pPr>
            <a:r>
              <a:rPr lang="en-US" kern="0" dirty="0">
                <a:solidFill>
                  <a:srgbClr val="4BACC6">
                    <a:lumMod val="75000"/>
                  </a:srgbClr>
                </a:solidFill>
              </a:rPr>
              <a:t>0.1-3kb</a:t>
            </a:r>
          </a:p>
        </p:txBody>
      </p:sp>
      <p:sp>
        <p:nvSpPr>
          <p:cNvPr id="368" name="Rectangle 367"/>
          <p:cNvSpPr/>
          <p:nvPr/>
        </p:nvSpPr>
        <p:spPr>
          <a:xfrm>
            <a:off x="5105400" y="3352800"/>
            <a:ext cx="831850" cy="369888"/>
          </a:xfrm>
          <a:prstGeom prst="rect">
            <a:avLst/>
          </a:prstGeom>
        </p:spPr>
        <p:txBody>
          <a:bodyPr wrap="none">
            <a:spAutoFit/>
          </a:bodyPr>
          <a:lstStyle/>
          <a:p>
            <a:pPr>
              <a:defRPr/>
            </a:pPr>
            <a:r>
              <a:rPr lang="en-US" kern="0" dirty="0">
                <a:solidFill>
                  <a:srgbClr val="4BACC6">
                    <a:lumMod val="75000"/>
                  </a:srgbClr>
                </a:solidFill>
              </a:rPr>
              <a:t>1-20kb</a:t>
            </a:r>
          </a:p>
        </p:txBody>
      </p:sp>
      <p:sp>
        <p:nvSpPr>
          <p:cNvPr id="369" name="Rectangle 368"/>
          <p:cNvSpPr/>
          <p:nvPr/>
        </p:nvSpPr>
        <p:spPr>
          <a:xfrm>
            <a:off x="7543800" y="3059113"/>
            <a:ext cx="1100138" cy="369887"/>
          </a:xfrm>
          <a:prstGeom prst="rect">
            <a:avLst/>
          </a:prstGeom>
        </p:spPr>
        <p:txBody>
          <a:bodyPr wrap="none">
            <a:spAutoFit/>
          </a:bodyPr>
          <a:lstStyle/>
          <a:p>
            <a:pPr algn="ctr">
              <a:defRPr/>
            </a:pPr>
            <a:r>
              <a:rPr lang="en-US" kern="0" dirty="0">
                <a:solidFill>
                  <a:srgbClr val="4BACC6">
                    <a:lumMod val="75000"/>
                  </a:srgbClr>
                </a:solidFill>
              </a:rPr>
              <a:t>0.5-10Mb</a:t>
            </a:r>
          </a:p>
        </p:txBody>
      </p:sp>
      <p:sp>
        <p:nvSpPr>
          <p:cNvPr id="23" name="Rectangle 22"/>
          <p:cNvSpPr/>
          <p:nvPr/>
        </p:nvSpPr>
        <p:spPr>
          <a:xfrm>
            <a:off x="2133600" y="4495800"/>
            <a:ext cx="5371983" cy="646331"/>
          </a:xfrm>
          <a:prstGeom prst="rect">
            <a:avLst/>
          </a:prstGeom>
        </p:spPr>
        <p:txBody>
          <a:bodyPr wrap="none">
            <a:spAutoFit/>
          </a:bodyPr>
          <a:lstStyle/>
          <a:p>
            <a:r>
              <a:rPr lang="en-US" kern="0" dirty="0" smtClean="0">
                <a:solidFill>
                  <a:srgbClr val="6BB1C9">
                    <a:lumMod val="50000"/>
                  </a:srgbClr>
                </a:solidFill>
                <a:latin typeface="Rockwell Extra Bold" pitchFamily="18" charset="0"/>
              </a:rPr>
              <a:t>…and different purposes</a:t>
            </a:r>
          </a:p>
          <a:p>
            <a:r>
              <a:rPr lang="en-US" kern="0" dirty="0" smtClean="0">
                <a:solidFill>
                  <a:srgbClr val="6BB1C9">
                    <a:lumMod val="50000"/>
                  </a:srgbClr>
                </a:solidFill>
                <a:latin typeface="Rockwell Extra Bold" pitchFamily="18" charset="0"/>
              </a:rPr>
              <a:t>…and different time/price constraints</a:t>
            </a:r>
            <a:endParaRPr lang="en-US" dirty="0">
              <a:solidFill>
                <a:prstClr val="black"/>
              </a:solidFill>
            </a:endParaRPr>
          </a:p>
        </p:txBody>
      </p:sp>
    </p:spTree>
    <p:extLst>
      <p:ext uri="{BB962C8B-B14F-4D97-AF65-F5344CB8AC3E}">
        <p14:creationId xmlns:p14="http://schemas.microsoft.com/office/powerpoint/2010/main" val="14952388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1966317"/>
            <a:ext cx="9144000" cy="1323439"/>
          </a:xfrm>
          <a:prstGeom prst="rect">
            <a:avLst/>
          </a:prstGeom>
          <a:noFill/>
          <a:ln w="9525">
            <a:noFill/>
            <a:miter lim="800000"/>
            <a:headEnd/>
            <a:tailEnd/>
          </a:ln>
        </p:spPr>
        <p:txBody>
          <a:bodyPr wrap="square">
            <a:spAutoFit/>
          </a:bodyPr>
          <a:lstStyle/>
          <a:p>
            <a:pPr algn="ctr"/>
            <a:r>
              <a:rPr lang="en-US" sz="4000" dirty="0" err="1" smtClean="0">
                <a:solidFill>
                  <a:prstClr val="white"/>
                </a:solidFill>
                <a:latin typeface="Rockwell Extra Bold" pitchFamily="18" charset="0"/>
                <a:cs typeface="Arial" pitchFamily="34" charset="0"/>
              </a:rPr>
              <a:t>BioBrick</a:t>
            </a:r>
            <a:r>
              <a:rPr lang="en-US" sz="4000" dirty="0" smtClean="0">
                <a:solidFill>
                  <a:prstClr val="white"/>
                </a:solidFill>
                <a:latin typeface="Rockwell Extra Bold" pitchFamily="18" charset="0"/>
                <a:cs typeface="Arial" pitchFamily="34" charset="0"/>
              </a:rPr>
              <a:t> </a:t>
            </a:r>
          </a:p>
          <a:p>
            <a:pPr algn="ctr"/>
            <a:r>
              <a:rPr lang="en-US" sz="4000" dirty="0" smtClean="0">
                <a:solidFill>
                  <a:prstClr val="white"/>
                </a:solidFill>
                <a:latin typeface="Rockwell Extra Bold" pitchFamily="18" charset="0"/>
                <a:cs typeface="Arial" pitchFamily="34" charset="0"/>
              </a:rPr>
              <a:t>Standard Assembly</a:t>
            </a:r>
            <a:endParaRPr lang="en-US" sz="4000" dirty="0">
              <a:solidFill>
                <a:prstClr val="white"/>
              </a:solidFill>
              <a:latin typeface="Rockwell Extra Bold" pitchFamily="18" charset="0"/>
              <a:cs typeface="Arial" pitchFamily="34" charset="0"/>
            </a:endParaRPr>
          </a:p>
        </p:txBody>
      </p:sp>
      <p:sp>
        <p:nvSpPr>
          <p:cNvPr id="7" name="Rectangle 5"/>
          <p:cNvSpPr>
            <a:spLocks noChangeArrowheads="1"/>
          </p:cNvSpPr>
          <p:nvPr/>
        </p:nvSpPr>
        <p:spPr bwMode="auto">
          <a:xfrm>
            <a:off x="2819400" y="3512403"/>
            <a:ext cx="4495799" cy="830997"/>
          </a:xfrm>
          <a:prstGeom prst="rect">
            <a:avLst/>
          </a:prstGeom>
          <a:noFill/>
          <a:ln w="9525">
            <a:noFill/>
            <a:miter lim="800000"/>
            <a:headEnd/>
            <a:tailEnd/>
          </a:ln>
        </p:spPr>
        <p:txBody>
          <a:bodyPr wrap="square">
            <a:spAutoFit/>
          </a:bodyPr>
          <a:lstStyle/>
          <a:p>
            <a:r>
              <a:rPr lang="en-US" sz="2400" dirty="0" smtClean="0">
                <a:solidFill>
                  <a:prstClr val="white"/>
                </a:solidFill>
              </a:rPr>
              <a:t>Building up larger DNAs from standardized intermediates (Parts)</a:t>
            </a:r>
            <a:endParaRPr lang="en-US" sz="2400" dirty="0">
              <a:solidFill>
                <a:prstClr val="white"/>
              </a:solidFill>
            </a:endParaRPr>
          </a:p>
        </p:txBody>
      </p:sp>
    </p:spTree>
    <p:extLst>
      <p:ext uri="{BB962C8B-B14F-4D97-AF65-F5344CB8AC3E}">
        <p14:creationId xmlns:p14="http://schemas.microsoft.com/office/powerpoint/2010/main" val="408985089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3886200"/>
            <a:ext cx="9144000" cy="1588"/>
          </a:xfrm>
          <a:prstGeom prst="line">
            <a:avLst/>
          </a:prstGeom>
          <a:ln w="41275">
            <a:solidFill>
              <a:schemeClr val="accent1">
                <a:lumMod val="40000"/>
                <a:lumOff val="6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2" name="Group 32"/>
          <p:cNvGrpSpPr/>
          <p:nvPr/>
        </p:nvGrpSpPr>
        <p:grpSpPr>
          <a:xfrm>
            <a:off x="914400" y="1295400"/>
            <a:ext cx="1600200" cy="1295400"/>
            <a:chOff x="914400" y="1295400"/>
            <a:chExt cx="1600200" cy="1295400"/>
          </a:xfrm>
          <a:effectLst>
            <a:outerShdw blurRad="76200" dist="12700" dir="8100000" sy="-23000" kx="800400" algn="br" rotWithShape="0">
              <a:prstClr val="black">
                <a:alpha val="20000"/>
              </a:prstClr>
            </a:outerShdw>
          </a:effectLst>
        </p:grpSpPr>
        <p:sp>
          <p:nvSpPr>
            <p:cNvPr id="12" name="Oval 11"/>
            <p:cNvSpPr/>
            <p:nvPr/>
          </p:nvSpPr>
          <p:spPr>
            <a:xfrm>
              <a:off x="914400" y="1640840"/>
              <a:ext cx="1600200" cy="949960"/>
            </a:xfrm>
            <a:prstGeom prst="ellipse">
              <a:avLst/>
            </a:prstGeom>
            <a:noFill/>
            <a:ln w="152400">
              <a:solidFill>
                <a:schemeClr val="accent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solidFill>
                  <a:prstClr val="white"/>
                </a:solidFill>
              </a:endParaRPr>
            </a:p>
          </p:txBody>
        </p:sp>
        <p:sp>
          <p:nvSpPr>
            <p:cNvPr id="16" name="Bent Arrow 15"/>
            <p:cNvSpPr/>
            <p:nvPr/>
          </p:nvSpPr>
          <p:spPr>
            <a:xfrm>
              <a:off x="1554480" y="1295400"/>
              <a:ext cx="480060" cy="604520"/>
            </a:xfrm>
            <a:prstGeom prst="bentArrow">
              <a:avLst/>
            </a:prstGeom>
            <a:solidFill>
              <a:schemeClr val="accent1">
                <a:lumMod val="40000"/>
                <a:lumOff val="60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grpSp>
      <p:grpSp>
        <p:nvGrpSpPr>
          <p:cNvPr id="34" name="Group 33"/>
          <p:cNvGrpSpPr/>
          <p:nvPr/>
        </p:nvGrpSpPr>
        <p:grpSpPr>
          <a:xfrm>
            <a:off x="4724400" y="1752600"/>
            <a:ext cx="1752600" cy="1226820"/>
            <a:chOff x="4724400" y="1752600"/>
            <a:chExt cx="1752600" cy="1226820"/>
          </a:xfrm>
          <a:effectLst>
            <a:outerShdw blurRad="76200" dist="12700" dir="8100000" sy="-23000" kx="800400" algn="br" rotWithShape="0">
              <a:prstClr val="black">
                <a:alpha val="20000"/>
              </a:prstClr>
            </a:outerShdw>
          </a:effectLst>
        </p:grpSpPr>
        <p:sp>
          <p:nvSpPr>
            <p:cNvPr id="6" name="Oval 5"/>
            <p:cNvSpPr/>
            <p:nvPr/>
          </p:nvSpPr>
          <p:spPr>
            <a:xfrm>
              <a:off x="4724400" y="2015490"/>
              <a:ext cx="1752600" cy="963930"/>
            </a:xfrm>
            <a:prstGeom prst="ellipse">
              <a:avLst/>
            </a:prstGeom>
            <a:noFill/>
            <a:ln w="152400">
              <a:solidFill>
                <a:schemeClr val="accent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7" name="Right Arrow 16"/>
            <p:cNvSpPr/>
            <p:nvPr/>
          </p:nvSpPr>
          <p:spPr>
            <a:xfrm>
              <a:off x="5162550" y="1752600"/>
              <a:ext cx="963930" cy="613410"/>
            </a:xfrm>
            <a:prstGeom prst="rightArrow">
              <a:avLst/>
            </a:prstGeom>
            <a:solidFill>
              <a:schemeClr val="accent1">
                <a:lumMod val="40000"/>
                <a:lumOff val="60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grpSp>
      <p:grpSp>
        <p:nvGrpSpPr>
          <p:cNvPr id="4" name="Group 36"/>
          <p:cNvGrpSpPr/>
          <p:nvPr/>
        </p:nvGrpSpPr>
        <p:grpSpPr>
          <a:xfrm>
            <a:off x="6629400" y="685800"/>
            <a:ext cx="1524000" cy="1066800"/>
            <a:chOff x="6629400" y="685800"/>
            <a:chExt cx="1524000" cy="1066800"/>
          </a:xfrm>
          <a:effectLst>
            <a:outerShdw blurRad="76200" dist="12700" dir="8100000" sy="-23000" kx="800400" algn="br" rotWithShape="0">
              <a:prstClr val="black">
                <a:alpha val="20000"/>
              </a:prstClr>
            </a:outerShdw>
          </a:effectLst>
        </p:grpSpPr>
        <p:sp>
          <p:nvSpPr>
            <p:cNvPr id="19" name="Oval 18"/>
            <p:cNvSpPr/>
            <p:nvPr/>
          </p:nvSpPr>
          <p:spPr>
            <a:xfrm>
              <a:off x="6629400" y="914400"/>
              <a:ext cx="1524000" cy="838200"/>
            </a:xfrm>
            <a:prstGeom prst="ellipse">
              <a:avLst/>
            </a:prstGeom>
            <a:noFill/>
            <a:ln w="152400">
              <a:solidFill>
                <a:schemeClr val="accent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21" name="Octagon 20"/>
            <p:cNvSpPr/>
            <p:nvPr/>
          </p:nvSpPr>
          <p:spPr>
            <a:xfrm>
              <a:off x="7162800" y="685800"/>
              <a:ext cx="533400" cy="533400"/>
            </a:xfrm>
            <a:prstGeom prst="octagon">
              <a:avLst/>
            </a:prstGeom>
            <a:solidFill>
              <a:schemeClr val="accent1">
                <a:lumMod val="40000"/>
                <a:lumOff val="60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grpSp>
      <p:grpSp>
        <p:nvGrpSpPr>
          <p:cNvPr id="7" name="Group 33"/>
          <p:cNvGrpSpPr/>
          <p:nvPr/>
        </p:nvGrpSpPr>
        <p:grpSpPr>
          <a:xfrm>
            <a:off x="2971800" y="914400"/>
            <a:ext cx="1447800" cy="1076110"/>
            <a:chOff x="2971800" y="914400"/>
            <a:chExt cx="1447800" cy="1076110"/>
          </a:xfrm>
          <a:effectLst>
            <a:outerShdw blurRad="76200" dist="12700" dir="8100000" sy="-23000" kx="800400" algn="br" rotWithShape="0">
              <a:prstClr val="black">
                <a:alpha val="20000"/>
              </a:prstClr>
            </a:outerShdw>
          </a:effectLst>
        </p:grpSpPr>
        <p:sp>
          <p:nvSpPr>
            <p:cNvPr id="14" name="Oval 13"/>
            <p:cNvSpPr/>
            <p:nvPr/>
          </p:nvSpPr>
          <p:spPr>
            <a:xfrm>
              <a:off x="2971800" y="1194220"/>
              <a:ext cx="1447800" cy="796290"/>
            </a:xfrm>
            <a:prstGeom prst="ellipse">
              <a:avLst/>
            </a:prstGeom>
            <a:noFill/>
            <a:ln w="152400">
              <a:solidFill>
                <a:schemeClr val="accent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22" name="Chord 21"/>
            <p:cNvSpPr/>
            <p:nvPr/>
          </p:nvSpPr>
          <p:spPr>
            <a:xfrm rot="6762076">
              <a:off x="3442992" y="914400"/>
              <a:ext cx="532526" cy="532526"/>
            </a:xfrm>
            <a:prstGeom prst="chord">
              <a:avLst/>
            </a:prstGeom>
            <a:solidFill>
              <a:schemeClr val="accent1">
                <a:lumMod val="40000"/>
                <a:lumOff val="60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grpSp>
      <p:sp>
        <p:nvSpPr>
          <p:cNvPr id="32775" name="TextBox 43"/>
          <p:cNvSpPr txBox="1">
            <a:spLocks noChangeArrowheads="1"/>
          </p:cNvSpPr>
          <p:nvPr/>
        </p:nvSpPr>
        <p:spPr bwMode="auto">
          <a:xfrm>
            <a:off x="76200" y="3429000"/>
            <a:ext cx="3200400" cy="369888"/>
          </a:xfrm>
          <a:prstGeom prst="rect">
            <a:avLst/>
          </a:prstGeom>
          <a:noFill/>
          <a:ln w="9525">
            <a:noFill/>
            <a:miter lim="800000"/>
            <a:headEnd/>
            <a:tailEnd/>
          </a:ln>
        </p:spPr>
        <p:txBody>
          <a:bodyPr>
            <a:spAutoFit/>
          </a:bodyPr>
          <a:lstStyle/>
          <a:p>
            <a:r>
              <a:rPr lang="en-US">
                <a:solidFill>
                  <a:prstClr val="white"/>
                </a:solidFill>
                <a:latin typeface="Rockwell Extra Bold" pitchFamily="18" charset="0"/>
              </a:rPr>
              <a:t>Basic Parts</a:t>
            </a:r>
          </a:p>
        </p:txBody>
      </p:sp>
      <p:sp>
        <p:nvSpPr>
          <p:cNvPr id="32776" name="TextBox 44"/>
          <p:cNvSpPr txBox="1">
            <a:spLocks noChangeArrowheads="1"/>
          </p:cNvSpPr>
          <p:nvPr/>
        </p:nvSpPr>
        <p:spPr bwMode="auto">
          <a:xfrm>
            <a:off x="76200" y="3973513"/>
            <a:ext cx="2667000" cy="369887"/>
          </a:xfrm>
          <a:prstGeom prst="rect">
            <a:avLst/>
          </a:prstGeom>
          <a:noFill/>
          <a:ln w="9525">
            <a:noFill/>
            <a:miter lim="800000"/>
            <a:headEnd/>
            <a:tailEnd/>
          </a:ln>
        </p:spPr>
        <p:txBody>
          <a:bodyPr>
            <a:spAutoFit/>
          </a:bodyPr>
          <a:lstStyle/>
          <a:p>
            <a:r>
              <a:rPr lang="en-US">
                <a:solidFill>
                  <a:prstClr val="white"/>
                </a:solidFill>
                <a:latin typeface="Rockwell Extra Bold" pitchFamily="18" charset="0"/>
              </a:rPr>
              <a:t>Composite Parts</a:t>
            </a:r>
          </a:p>
        </p:txBody>
      </p:sp>
      <p:grpSp>
        <p:nvGrpSpPr>
          <p:cNvPr id="33" name="Group 32"/>
          <p:cNvGrpSpPr/>
          <p:nvPr/>
        </p:nvGrpSpPr>
        <p:grpSpPr>
          <a:xfrm>
            <a:off x="609600" y="4639733"/>
            <a:ext cx="8077200" cy="1303867"/>
            <a:chOff x="609600" y="4639733"/>
            <a:chExt cx="8077200" cy="1303867"/>
          </a:xfrm>
          <a:effectLst>
            <a:outerShdw blurRad="76200" dist="12700" dir="8100000" sy="-23000" kx="800400" algn="br" rotWithShape="0">
              <a:prstClr val="black">
                <a:alpha val="20000"/>
              </a:prstClr>
            </a:outerShdw>
          </a:effectLst>
        </p:grpSpPr>
        <p:sp>
          <p:nvSpPr>
            <p:cNvPr id="41" name="Oval 40"/>
            <p:cNvSpPr/>
            <p:nvPr/>
          </p:nvSpPr>
          <p:spPr>
            <a:xfrm>
              <a:off x="609600" y="5162126"/>
              <a:ext cx="8077200" cy="781474"/>
            </a:xfrm>
            <a:prstGeom prst="ellipse">
              <a:avLst/>
            </a:prstGeom>
            <a:noFill/>
            <a:ln w="152400">
              <a:solidFill>
                <a:schemeClr val="accent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26" name="Bent Arrow 25"/>
            <p:cNvSpPr/>
            <p:nvPr/>
          </p:nvSpPr>
          <p:spPr>
            <a:xfrm>
              <a:off x="1371600" y="4639733"/>
              <a:ext cx="660400" cy="770467"/>
            </a:xfrm>
            <a:prstGeom prst="ben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27" name="Right Arrow 26"/>
            <p:cNvSpPr/>
            <p:nvPr/>
          </p:nvSpPr>
          <p:spPr>
            <a:xfrm>
              <a:off x="2260601" y="4744331"/>
              <a:ext cx="1210734" cy="770467"/>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29" name="Octagon 28"/>
            <p:cNvSpPr/>
            <p:nvPr/>
          </p:nvSpPr>
          <p:spPr>
            <a:xfrm>
              <a:off x="7255933" y="4969933"/>
              <a:ext cx="440267" cy="440267"/>
            </a:xfrm>
            <a:prstGeom prst="octagon">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30" name="Chord 29"/>
            <p:cNvSpPr/>
            <p:nvPr/>
          </p:nvSpPr>
          <p:spPr>
            <a:xfrm rot="6762076">
              <a:off x="1680691" y="4960218"/>
              <a:ext cx="521891" cy="521891"/>
            </a:xfrm>
            <a:prstGeom prst="chord">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25" name="Right Arrow 24"/>
            <p:cNvSpPr/>
            <p:nvPr/>
          </p:nvSpPr>
          <p:spPr>
            <a:xfrm>
              <a:off x="4123266" y="4724400"/>
              <a:ext cx="1210734" cy="770467"/>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28" name="Chord 27"/>
            <p:cNvSpPr/>
            <p:nvPr/>
          </p:nvSpPr>
          <p:spPr>
            <a:xfrm rot="6762076">
              <a:off x="3543356" y="4892486"/>
              <a:ext cx="521891" cy="521891"/>
            </a:xfrm>
            <a:prstGeom prst="chord">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31" name="Right Arrow 30"/>
            <p:cNvSpPr/>
            <p:nvPr/>
          </p:nvSpPr>
          <p:spPr>
            <a:xfrm>
              <a:off x="5952066" y="4792133"/>
              <a:ext cx="1210734" cy="770467"/>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32" name="Chord 31"/>
            <p:cNvSpPr/>
            <p:nvPr/>
          </p:nvSpPr>
          <p:spPr>
            <a:xfrm rot="6762076">
              <a:off x="5372156" y="4892486"/>
              <a:ext cx="521891" cy="521891"/>
            </a:xfrm>
            <a:prstGeom prst="chord">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grpSp>
      <p:sp>
        <p:nvSpPr>
          <p:cNvPr id="35" name="Title 1"/>
          <p:cNvSpPr txBox="1">
            <a:spLocks/>
          </p:cNvSpPr>
          <p:nvPr/>
        </p:nvSpPr>
        <p:spPr>
          <a:xfrm>
            <a:off x="152400" y="76200"/>
            <a:ext cx="8686800" cy="808038"/>
          </a:xfrm>
          <a:prstGeom prst="rect">
            <a:avLst/>
          </a:prstGeom>
        </p:spPr>
        <p:txBody>
          <a:bodyPr anchor="ctr">
            <a:normAutofit/>
          </a:bodyPr>
          <a:lstStyle/>
          <a:p>
            <a:pPr>
              <a:defRPr/>
            </a:pPr>
            <a:r>
              <a:rPr lang="en-US" sz="3600" dirty="0">
                <a:solidFill>
                  <a:prstClr val="white"/>
                </a:solidFill>
                <a:latin typeface="Rockwell Extra Bold" pitchFamily="18" charset="0"/>
                <a:cs typeface="Arial" pitchFamily="34" charset="0"/>
              </a:rPr>
              <a:t>Standard Assembly</a:t>
            </a:r>
          </a:p>
        </p:txBody>
      </p:sp>
    </p:spTree>
    <p:extLst>
      <p:ext uri="{BB962C8B-B14F-4D97-AF65-F5344CB8AC3E}">
        <p14:creationId xmlns:p14="http://schemas.microsoft.com/office/powerpoint/2010/main" val="2774772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800" y="228600"/>
            <a:ext cx="8534400" cy="646331"/>
          </a:xfrm>
          <a:prstGeom prst="rect">
            <a:avLst/>
          </a:prstGeom>
        </p:spPr>
        <p:txBody>
          <a:bodyPr wrap="square">
            <a:spAutoFit/>
          </a:bodyPr>
          <a:lstStyle/>
          <a:p>
            <a:r>
              <a:rPr lang="en-US" sz="3600" dirty="0" err="1" smtClean="0">
                <a:solidFill>
                  <a:srgbClr val="1F497D">
                    <a:lumMod val="20000"/>
                    <a:lumOff val="80000"/>
                  </a:srgbClr>
                </a:solidFill>
                <a:latin typeface="Rockwell Extra Bold" pitchFamily="18" charset="0"/>
                <a:cs typeface="Arial" pitchFamily="34" charset="0"/>
              </a:rPr>
              <a:t>BioBrick</a:t>
            </a:r>
            <a:r>
              <a:rPr lang="en-US" sz="3600" dirty="0" smtClean="0">
                <a:solidFill>
                  <a:srgbClr val="1F497D">
                    <a:lumMod val="20000"/>
                    <a:lumOff val="80000"/>
                  </a:srgbClr>
                </a:solidFill>
                <a:latin typeface="Rockwell Extra Bold" pitchFamily="18" charset="0"/>
                <a:cs typeface="Arial" pitchFamily="34" charset="0"/>
              </a:rPr>
              <a:t> Standard Assembly</a:t>
            </a:r>
            <a:endParaRPr lang="en-US" sz="3600" dirty="0">
              <a:solidFill>
                <a:srgbClr val="1F497D">
                  <a:lumMod val="20000"/>
                  <a:lumOff val="80000"/>
                </a:srgbClr>
              </a:solidFill>
              <a:latin typeface="Rockwell Extra Bold" pitchFamily="18" charset="0"/>
              <a:cs typeface="Arial" pitchFamily="34" charset="0"/>
            </a:endParaRPr>
          </a:p>
        </p:txBody>
      </p:sp>
      <p:pic>
        <p:nvPicPr>
          <p:cNvPr id="7" name="Picture 6" descr="BBa assembly.png"/>
          <p:cNvPicPr>
            <a:picLocks noChangeAspect="1"/>
          </p:cNvPicPr>
          <p:nvPr/>
        </p:nvPicPr>
        <p:blipFill>
          <a:blip r:embed="rId4" cstate="print"/>
          <a:stretch>
            <a:fillRect/>
          </a:stretch>
        </p:blipFill>
        <p:spPr>
          <a:xfrm>
            <a:off x="1676400" y="979170"/>
            <a:ext cx="6008821" cy="5650230"/>
          </a:xfrm>
          <a:prstGeom prst="rect">
            <a:avLst/>
          </a:prstGeom>
        </p:spPr>
      </p:pic>
      <p:sp>
        <p:nvSpPr>
          <p:cNvPr id="4" name="TextBox 3"/>
          <p:cNvSpPr txBox="1"/>
          <p:nvPr/>
        </p:nvSpPr>
        <p:spPr>
          <a:xfrm flipH="1">
            <a:off x="304800" y="4916269"/>
            <a:ext cx="3581400" cy="646331"/>
          </a:xfrm>
          <a:prstGeom prst="rect">
            <a:avLst/>
          </a:prstGeom>
          <a:noFill/>
        </p:spPr>
        <p:txBody>
          <a:bodyPr wrap="square" rtlCol="0">
            <a:spAutoFit/>
          </a:bodyPr>
          <a:lstStyle/>
          <a:p>
            <a:r>
              <a:rPr lang="en-US" sz="3600" dirty="0" smtClean="0">
                <a:solidFill>
                  <a:srgbClr val="1F497D">
                    <a:lumMod val="20000"/>
                    <a:lumOff val="80000"/>
                  </a:srgbClr>
                </a:solidFill>
              </a:rPr>
              <a:t>Prefix Insertion</a:t>
            </a:r>
            <a:endParaRPr lang="en-US" sz="4000" dirty="0">
              <a:solidFill>
                <a:srgbClr val="1F497D">
                  <a:lumMod val="20000"/>
                  <a:lumOff val="80000"/>
                </a:srgbClr>
              </a:solidFill>
            </a:endParaRPr>
          </a:p>
        </p:txBody>
      </p:sp>
      <p:sp>
        <p:nvSpPr>
          <p:cNvPr id="5" name="Rectangle 4"/>
          <p:cNvSpPr/>
          <p:nvPr/>
        </p:nvSpPr>
        <p:spPr>
          <a:xfrm>
            <a:off x="762000" y="5562600"/>
            <a:ext cx="1330557" cy="369332"/>
          </a:xfrm>
          <a:prstGeom prst="rect">
            <a:avLst/>
          </a:prstGeom>
        </p:spPr>
        <p:txBody>
          <a:bodyPr wrap="none">
            <a:spAutoFit/>
          </a:bodyPr>
          <a:lstStyle/>
          <a:p>
            <a:r>
              <a:rPr lang="en-US" dirty="0" smtClean="0">
                <a:solidFill>
                  <a:srgbClr val="1F497D">
                    <a:lumMod val="20000"/>
                    <a:lumOff val="80000"/>
                  </a:srgbClr>
                </a:solidFill>
              </a:rPr>
              <a:t>(Uses </a:t>
            </a:r>
            <a:r>
              <a:rPr lang="en-US" dirty="0" err="1" smtClean="0">
                <a:solidFill>
                  <a:srgbClr val="1F497D">
                    <a:lumMod val="20000"/>
                    <a:lumOff val="80000"/>
                  </a:srgbClr>
                </a:solidFill>
              </a:rPr>
              <a:t>EcoRI</a:t>
            </a:r>
            <a:r>
              <a:rPr lang="en-US" dirty="0" smtClean="0">
                <a:solidFill>
                  <a:srgbClr val="1F497D">
                    <a:lumMod val="20000"/>
                    <a:lumOff val="80000"/>
                  </a:srgbClr>
                </a:solidFill>
              </a:rPr>
              <a:t>)</a:t>
            </a:r>
          </a:p>
        </p:txBody>
      </p:sp>
      <p:sp>
        <p:nvSpPr>
          <p:cNvPr id="8" name="TextBox 7"/>
          <p:cNvSpPr txBox="1"/>
          <p:nvPr/>
        </p:nvSpPr>
        <p:spPr>
          <a:xfrm flipH="1">
            <a:off x="5943600" y="5029200"/>
            <a:ext cx="3581400" cy="646331"/>
          </a:xfrm>
          <a:prstGeom prst="rect">
            <a:avLst/>
          </a:prstGeom>
          <a:noFill/>
        </p:spPr>
        <p:txBody>
          <a:bodyPr wrap="square" rtlCol="0">
            <a:spAutoFit/>
          </a:bodyPr>
          <a:lstStyle/>
          <a:p>
            <a:r>
              <a:rPr lang="en-US" sz="3600" dirty="0" smtClean="0">
                <a:solidFill>
                  <a:srgbClr val="1F497D">
                    <a:lumMod val="20000"/>
                    <a:lumOff val="80000"/>
                  </a:srgbClr>
                </a:solidFill>
              </a:rPr>
              <a:t>Suffix Insertion</a:t>
            </a:r>
            <a:endParaRPr lang="en-US" sz="4000" dirty="0">
              <a:solidFill>
                <a:srgbClr val="1F497D">
                  <a:lumMod val="20000"/>
                  <a:lumOff val="80000"/>
                </a:srgbClr>
              </a:solidFill>
            </a:endParaRPr>
          </a:p>
        </p:txBody>
      </p:sp>
      <p:sp>
        <p:nvSpPr>
          <p:cNvPr id="9" name="Rectangle 8"/>
          <p:cNvSpPr/>
          <p:nvPr/>
        </p:nvSpPr>
        <p:spPr>
          <a:xfrm>
            <a:off x="6690654" y="5675531"/>
            <a:ext cx="1157946" cy="369332"/>
          </a:xfrm>
          <a:prstGeom prst="rect">
            <a:avLst/>
          </a:prstGeom>
        </p:spPr>
        <p:txBody>
          <a:bodyPr wrap="none">
            <a:spAutoFit/>
          </a:bodyPr>
          <a:lstStyle/>
          <a:p>
            <a:r>
              <a:rPr lang="en-US" dirty="0" smtClean="0">
                <a:solidFill>
                  <a:srgbClr val="1F497D">
                    <a:lumMod val="20000"/>
                    <a:lumOff val="80000"/>
                  </a:srgbClr>
                </a:solidFill>
              </a:rPr>
              <a:t>(Uses </a:t>
            </a:r>
            <a:r>
              <a:rPr lang="en-US" dirty="0" err="1" smtClean="0">
                <a:solidFill>
                  <a:srgbClr val="1F497D">
                    <a:lumMod val="20000"/>
                    <a:lumOff val="80000"/>
                  </a:srgbClr>
                </a:solidFill>
              </a:rPr>
              <a:t>PstI</a:t>
            </a:r>
            <a:r>
              <a:rPr lang="en-US" dirty="0" smtClean="0">
                <a:solidFill>
                  <a:srgbClr val="1F497D">
                    <a:lumMod val="20000"/>
                    <a:lumOff val="80000"/>
                  </a:srgbClr>
                </a:solidFill>
              </a:rPr>
              <a:t>)</a:t>
            </a:r>
          </a:p>
        </p:txBody>
      </p:sp>
    </p:spTree>
    <p:custDataLst>
      <p:tags r:id="rId1"/>
    </p:custDataLst>
    <p:extLst>
      <p:ext uri="{BB962C8B-B14F-4D97-AF65-F5344CB8AC3E}">
        <p14:creationId xmlns:p14="http://schemas.microsoft.com/office/powerpoint/2010/main" val="21949692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par>
                                <p:cTn id="8" presetID="1"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5" presetClass="entr" presetSubtype="1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checkerboard(across)">
                                      <p:cBhvr>
                                        <p:cTn id="14" dur="500"/>
                                        <p:tgtEl>
                                          <p:spTgt spid="8"/>
                                        </p:tgtEl>
                                      </p:cBhvr>
                                    </p:animEffec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282714"/>
            <a:ext cx="9144000" cy="707886"/>
          </a:xfrm>
          <a:prstGeom prst="rect">
            <a:avLst/>
          </a:prstGeom>
          <a:noFill/>
          <a:ln w="9525">
            <a:noFill/>
            <a:miter lim="800000"/>
            <a:headEnd/>
            <a:tailEnd/>
          </a:ln>
        </p:spPr>
        <p:txBody>
          <a:bodyPr wrap="square">
            <a:spAutoFit/>
          </a:bodyPr>
          <a:lstStyle/>
          <a:p>
            <a:pPr algn="ctr"/>
            <a:r>
              <a:rPr lang="en-US" sz="4000" dirty="0" smtClean="0">
                <a:solidFill>
                  <a:srgbClr val="1F497D">
                    <a:lumMod val="20000"/>
                    <a:lumOff val="80000"/>
                  </a:srgbClr>
                </a:solidFill>
                <a:latin typeface="Rockwell Extra Bold" pitchFamily="18" charset="0"/>
                <a:cs typeface="Arial" pitchFamily="34" charset="0"/>
              </a:rPr>
              <a:t>3A Assembly</a:t>
            </a:r>
            <a:endParaRPr lang="en-US" sz="4000" dirty="0">
              <a:solidFill>
                <a:srgbClr val="1F497D">
                  <a:lumMod val="20000"/>
                  <a:lumOff val="80000"/>
                </a:srgbClr>
              </a:solidFill>
              <a:latin typeface="Rockwell Extra Bold" pitchFamily="18" charset="0"/>
              <a:cs typeface="Arial" pitchFamily="34" charset="0"/>
            </a:endParaRPr>
          </a:p>
        </p:txBody>
      </p:sp>
      <p:pic>
        <p:nvPicPr>
          <p:cNvPr id="4" name="Picture 3" descr="3A 1.png"/>
          <p:cNvPicPr>
            <a:picLocks noChangeAspect="1"/>
          </p:cNvPicPr>
          <p:nvPr/>
        </p:nvPicPr>
        <p:blipFill>
          <a:blip r:embed="rId4" cstate="print"/>
          <a:stretch>
            <a:fillRect/>
          </a:stretch>
        </p:blipFill>
        <p:spPr>
          <a:xfrm>
            <a:off x="2679348" y="1874648"/>
            <a:ext cx="3785303" cy="3108703"/>
          </a:xfrm>
          <a:prstGeom prst="rect">
            <a:avLst/>
          </a:prstGeom>
        </p:spPr>
      </p:pic>
      <p:sp>
        <p:nvSpPr>
          <p:cNvPr id="5" name="TextBox 4"/>
          <p:cNvSpPr txBox="1"/>
          <p:nvPr/>
        </p:nvSpPr>
        <p:spPr>
          <a:xfrm flipH="1">
            <a:off x="533400" y="1066800"/>
            <a:ext cx="7193281" cy="646331"/>
          </a:xfrm>
          <a:prstGeom prst="rect">
            <a:avLst/>
          </a:prstGeom>
          <a:noFill/>
        </p:spPr>
        <p:txBody>
          <a:bodyPr wrap="square" rtlCol="0">
            <a:spAutoFit/>
          </a:bodyPr>
          <a:lstStyle/>
          <a:p>
            <a:r>
              <a:rPr lang="en-US" sz="3600" dirty="0" smtClean="0">
                <a:solidFill>
                  <a:schemeClr val="tx2">
                    <a:lumMod val="20000"/>
                    <a:lumOff val="80000"/>
                  </a:schemeClr>
                </a:solidFill>
              </a:rPr>
              <a:t>pSB1AK3-PartNumber</a:t>
            </a:r>
            <a:endParaRPr lang="en-US" sz="4000" dirty="0">
              <a:solidFill>
                <a:schemeClr val="tx2">
                  <a:lumMod val="20000"/>
                  <a:lumOff val="80000"/>
                </a:schemeClr>
              </a:solidFill>
            </a:endParaRPr>
          </a:p>
        </p:txBody>
      </p:sp>
      <p:sp>
        <p:nvSpPr>
          <p:cNvPr id="6" name="Rectangle 5"/>
          <p:cNvSpPr/>
          <p:nvPr/>
        </p:nvSpPr>
        <p:spPr>
          <a:xfrm>
            <a:off x="4254514" y="5135751"/>
            <a:ext cx="622286" cy="707886"/>
          </a:xfrm>
          <a:prstGeom prst="rect">
            <a:avLst/>
          </a:prstGeom>
        </p:spPr>
        <p:txBody>
          <a:bodyPr wrap="none">
            <a:spAutoFit/>
          </a:bodyPr>
          <a:lstStyle/>
          <a:p>
            <a:r>
              <a:rPr lang="en-US" sz="4000" dirty="0" smtClean="0">
                <a:solidFill>
                  <a:srgbClr val="1F497D">
                    <a:lumMod val="20000"/>
                    <a:lumOff val="80000"/>
                  </a:srgbClr>
                </a:solidFill>
                <a:latin typeface="Rockwell Extra Bold" pitchFamily="18" charset="0"/>
                <a:cs typeface="Arial" pitchFamily="34" charset="0"/>
              </a:rPr>
              <a:t>K</a:t>
            </a:r>
            <a:endParaRPr lang="en-US" sz="2400" dirty="0"/>
          </a:p>
        </p:txBody>
      </p:sp>
      <p:sp>
        <p:nvSpPr>
          <p:cNvPr id="7" name="Rectangle 6"/>
          <p:cNvSpPr/>
          <p:nvPr/>
        </p:nvSpPr>
        <p:spPr>
          <a:xfrm>
            <a:off x="1752600" y="5943600"/>
            <a:ext cx="5619423" cy="646331"/>
          </a:xfrm>
          <a:prstGeom prst="rect">
            <a:avLst/>
          </a:prstGeom>
        </p:spPr>
        <p:txBody>
          <a:bodyPr wrap="none">
            <a:spAutoFit/>
          </a:bodyPr>
          <a:lstStyle/>
          <a:p>
            <a:r>
              <a:rPr lang="en-US" sz="3600" dirty="0" smtClean="0">
                <a:solidFill>
                  <a:srgbClr val="1F497D">
                    <a:lumMod val="20000"/>
                    <a:lumOff val="80000"/>
                  </a:srgbClr>
                </a:solidFill>
              </a:rPr>
              <a:t>pSB1AK3, pSB1AC3, pSB1AT3</a:t>
            </a:r>
            <a:endParaRPr lang="en-US"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3A 2.png"/>
          <p:cNvPicPr>
            <a:picLocks noChangeAspect="1"/>
          </p:cNvPicPr>
          <p:nvPr/>
        </p:nvPicPr>
        <p:blipFill>
          <a:blip r:embed="rId3" cstate="print"/>
          <a:stretch>
            <a:fillRect/>
          </a:stretch>
        </p:blipFill>
        <p:spPr>
          <a:xfrm>
            <a:off x="1713208" y="1143000"/>
            <a:ext cx="6411958" cy="5522708"/>
          </a:xfrm>
          <a:prstGeom prst="rect">
            <a:avLst/>
          </a:prstGeom>
        </p:spPr>
      </p:pic>
      <p:sp>
        <p:nvSpPr>
          <p:cNvPr id="3" name="TextBox 4"/>
          <p:cNvSpPr txBox="1">
            <a:spLocks noChangeArrowheads="1"/>
          </p:cNvSpPr>
          <p:nvPr/>
        </p:nvSpPr>
        <p:spPr bwMode="auto">
          <a:xfrm>
            <a:off x="0" y="282714"/>
            <a:ext cx="9144000" cy="707886"/>
          </a:xfrm>
          <a:prstGeom prst="rect">
            <a:avLst/>
          </a:prstGeom>
          <a:noFill/>
          <a:ln w="9525">
            <a:noFill/>
            <a:miter lim="800000"/>
            <a:headEnd/>
            <a:tailEnd/>
          </a:ln>
        </p:spPr>
        <p:txBody>
          <a:bodyPr wrap="square">
            <a:spAutoFit/>
          </a:bodyPr>
          <a:lstStyle/>
          <a:p>
            <a:pPr algn="ctr"/>
            <a:r>
              <a:rPr lang="en-US" sz="4000" dirty="0" smtClean="0">
                <a:solidFill>
                  <a:srgbClr val="1F497D">
                    <a:lumMod val="20000"/>
                    <a:lumOff val="80000"/>
                  </a:srgbClr>
                </a:solidFill>
                <a:latin typeface="Rockwell Extra Bold" pitchFamily="18" charset="0"/>
                <a:cs typeface="Arial" pitchFamily="34" charset="0"/>
              </a:rPr>
              <a:t>3A Assembly</a:t>
            </a:r>
            <a:endParaRPr lang="en-US" sz="4000" dirty="0">
              <a:solidFill>
                <a:srgbClr val="1F497D">
                  <a:lumMod val="20000"/>
                  <a:lumOff val="80000"/>
                </a:srgbClr>
              </a:solidFill>
              <a:latin typeface="Rockwell Extra Bold" pitchFamily="18" charset="0"/>
              <a:cs typeface="Arial" pitchFamily="34" charset="0"/>
            </a:endParaRPr>
          </a:p>
        </p:txBody>
      </p:sp>
      <p:sp>
        <p:nvSpPr>
          <p:cNvPr id="6" name="Rectangle 5"/>
          <p:cNvSpPr/>
          <p:nvPr/>
        </p:nvSpPr>
        <p:spPr>
          <a:xfrm>
            <a:off x="4267200" y="5486400"/>
            <a:ext cx="569387" cy="707886"/>
          </a:xfrm>
          <a:prstGeom prst="rect">
            <a:avLst/>
          </a:prstGeom>
        </p:spPr>
        <p:txBody>
          <a:bodyPr wrap="none">
            <a:spAutoFit/>
          </a:bodyPr>
          <a:lstStyle/>
          <a:p>
            <a:r>
              <a:rPr lang="en-US" sz="4000" dirty="0" smtClean="0">
                <a:solidFill>
                  <a:srgbClr val="1F497D">
                    <a:lumMod val="20000"/>
                    <a:lumOff val="80000"/>
                  </a:srgbClr>
                </a:solidFill>
                <a:latin typeface="Rockwell Extra Bold" pitchFamily="18" charset="0"/>
                <a:cs typeface="Arial" pitchFamily="34" charset="0"/>
              </a:rPr>
              <a:t>T</a:t>
            </a:r>
            <a:endParaRPr lang="en-US" sz="2400" dirty="0"/>
          </a:p>
        </p:txBody>
      </p:sp>
      <p:sp>
        <p:nvSpPr>
          <p:cNvPr id="8" name="Rectangle 7"/>
          <p:cNvSpPr/>
          <p:nvPr/>
        </p:nvSpPr>
        <p:spPr>
          <a:xfrm>
            <a:off x="2667000" y="2667000"/>
            <a:ext cx="622286" cy="707886"/>
          </a:xfrm>
          <a:prstGeom prst="rect">
            <a:avLst/>
          </a:prstGeom>
        </p:spPr>
        <p:txBody>
          <a:bodyPr wrap="none">
            <a:spAutoFit/>
          </a:bodyPr>
          <a:lstStyle/>
          <a:p>
            <a:r>
              <a:rPr lang="en-US" sz="4000" dirty="0" smtClean="0">
                <a:solidFill>
                  <a:srgbClr val="1F497D">
                    <a:lumMod val="20000"/>
                    <a:lumOff val="80000"/>
                  </a:srgbClr>
                </a:solidFill>
                <a:latin typeface="Rockwell Extra Bold" pitchFamily="18" charset="0"/>
                <a:cs typeface="Arial" pitchFamily="34" charset="0"/>
              </a:rPr>
              <a:t>K</a:t>
            </a:r>
            <a:endParaRPr lang="en-US" sz="2400" dirty="0"/>
          </a:p>
        </p:txBody>
      </p:sp>
      <p:sp>
        <p:nvSpPr>
          <p:cNvPr id="9" name="Rectangle 8"/>
          <p:cNvSpPr/>
          <p:nvPr/>
        </p:nvSpPr>
        <p:spPr>
          <a:xfrm>
            <a:off x="6248400" y="2667000"/>
            <a:ext cx="596638" cy="707886"/>
          </a:xfrm>
          <a:prstGeom prst="rect">
            <a:avLst/>
          </a:prstGeom>
        </p:spPr>
        <p:txBody>
          <a:bodyPr wrap="none">
            <a:spAutoFit/>
          </a:bodyPr>
          <a:lstStyle/>
          <a:p>
            <a:r>
              <a:rPr lang="en-US" sz="4000" dirty="0" smtClean="0">
                <a:solidFill>
                  <a:srgbClr val="1F497D">
                    <a:lumMod val="20000"/>
                    <a:lumOff val="80000"/>
                  </a:srgbClr>
                </a:solidFill>
                <a:latin typeface="Rockwell Extra Bold" pitchFamily="18" charset="0"/>
                <a:cs typeface="Arial" pitchFamily="34" charset="0"/>
              </a:rPr>
              <a:t>C</a:t>
            </a:r>
            <a:endParaRPr lang="en-US" sz="2400" dirty="0"/>
          </a:p>
        </p:txBody>
      </p:sp>
      <p:sp useBgFill="1">
        <p:nvSpPr>
          <p:cNvPr id="10" name="Rectangle 9"/>
          <p:cNvSpPr/>
          <p:nvPr/>
        </p:nvSpPr>
        <p:spPr>
          <a:xfrm>
            <a:off x="6324600" y="2057400"/>
            <a:ext cx="9906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108459" y="1981200"/>
            <a:ext cx="1279517" cy="338554"/>
          </a:xfrm>
          <a:prstGeom prst="rect">
            <a:avLst/>
          </a:prstGeom>
          <a:noFill/>
        </p:spPr>
        <p:txBody>
          <a:bodyPr wrap="none" rtlCol="0">
            <a:spAutoFit/>
          </a:bodyPr>
          <a:lstStyle/>
          <a:p>
            <a:r>
              <a:rPr lang="en-US" sz="1600" b="1" dirty="0" smtClean="0">
                <a:solidFill>
                  <a:schemeClr val="accent5">
                    <a:lumMod val="20000"/>
                    <a:lumOff val="80000"/>
                  </a:schemeClr>
                </a:solidFill>
                <a:latin typeface="Arial" pitchFamily="34" charset="0"/>
                <a:cs typeface="Arial" pitchFamily="34" charset="0"/>
              </a:rPr>
              <a:t>Righty Part</a:t>
            </a:r>
            <a:endParaRPr lang="en-US" sz="1600" b="1" dirty="0">
              <a:solidFill>
                <a:schemeClr val="accent5">
                  <a:lumMod val="20000"/>
                  <a:lumOff val="80000"/>
                </a:schemeClr>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3A 3.png"/>
          <p:cNvPicPr>
            <a:picLocks noChangeAspect="1"/>
          </p:cNvPicPr>
          <p:nvPr/>
        </p:nvPicPr>
        <p:blipFill>
          <a:blip r:embed="rId3" cstate="print"/>
          <a:stretch>
            <a:fillRect/>
          </a:stretch>
        </p:blipFill>
        <p:spPr>
          <a:xfrm>
            <a:off x="1676401" y="1127272"/>
            <a:ext cx="6476534" cy="5578328"/>
          </a:xfrm>
          <a:prstGeom prst="rect">
            <a:avLst/>
          </a:prstGeom>
        </p:spPr>
      </p:pic>
      <p:sp>
        <p:nvSpPr>
          <p:cNvPr id="3" name="TextBox 4"/>
          <p:cNvSpPr txBox="1">
            <a:spLocks noChangeArrowheads="1"/>
          </p:cNvSpPr>
          <p:nvPr/>
        </p:nvSpPr>
        <p:spPr bwMode="auto">
          <a:xfrm>
            <a:off x="0" y="282714"/>
            <a:ext cx="9144000" cy="707886"/>
          </a:xfrm>
          <a:prstGeom prst="rect">
            <a:avLst/>
          </a:prstGeom>
          <a:noFill/>
          <a:ln w="9525">
            <a:noFill/>
            <a:miter lim="800000"/>
            <a:headEnd/>
            <a:tailEnd/>
          </a:ln>
        </p:spPr>
        <p:txBody>
          <a:bodyPr wrap="square">
            <a:spAutoFit/>
          </a:bodyPr>
          <a:lstStyle/>
          <a:p>
            <a:pPr algn="ctr"/>
            <a:r>
              <a:rPr lang="en-US" sz="4000" dirty="0" smtClean="0">
                <a:solidFill>
                  <a:srgbClr val="1F497D">
                    <a:lumMod val="20000"/>
                    <a:lumOff val="80000"/>
                  </a:srgbClr>
                </a:solidFill>
                <a:latin typeface="Rockwell Extra Bold" pitchFamily="18" charset="0"/>
                <a:cs typeface="Arial" pitchFamily="34" charset="0"/>
              </a:rPr>
              <a:t>3A Assembly</a:t>
            </a:r>
            <a:endParaRPr lang="en-US" sz="4000" dirty="0">
              <a:solidFill>
                <a:srgbClr val="1F497D">
                  <a:lumMod val="20000"/>
                  <a:lumOff val="80000"/>
                </a:srgbClr>
              </a:solidFill>
              <a:latin typeface="Rockwell Extra Bold" pitchFamily="18" charset="0"/>
              <a:cs typeface="Arial" pitchFamily="34" charset="0"/>
            </a:endParaRPr>
          </a:p>
        </p:txBody>
      </p:sp>
      <p:sp>
        <p:nvSpPr>
          <p:cNvPr id="6" name="Rectangle 5"/>
          <p:cNvSpPr/>
          <p:nvPr/>
        </p:nvSpPr>
        <p:spPr>
          <a:xfrm>
            <a:off x="4267200" y="5486400"/>
            <a:ext cx="569387" cy="707886"/>
          </a:xfrm>
          <a:prstGeom prst="rect">
            <a:avLst/>
          </a:prstGeom>
        </p:spPr>
        <p:txBody>
          <a:bodyPr wrap="none">
            <a:spAutoFit/>
          </a:bodyPr>
          <a:lstStyle/>
          <a:p>
            <a:r>
              <a:rPr lang="en-US" sz="4000" dirty="0" smtClean="0">
                <a:solidFill>
                  <a:srgbClr val="1F497D">
                    <a:lumMod val="20000"/>
                    <a:lumOff val="80000"/>
                  </a:srgbClr>
                </a:solidFill>
                <a:latin typeface="Rockwell Extra Bold" pitchFamily="18" charset="0"/>
                <a:cs typeface="Arial" pitchFamily="34" charset="0"/>
              </a:rPr>
              <a:t>T</a:t>
            </a:r>
            <a:endParaRPr lang="en-US" sz="2400" dirty="0"/>
          </a:p>
        </p:txBody>
      </p:sp>
      <p:sp>
        <p:nvSpPr>
          <p:cNvPr id="8" name="Rectangle 7"/>
          <p:cNvSpPr/>
          <p:nvPr/>
        </p:nvSpPr>
        <p:spPr>
          <a:xfrm>
            <a:off x="2667000" y="2667000"/>
            <a:ext cx="622286" cy="707886"/>
          </a:xfrm>
          <a:prstGeom prst="rect">
            <a:avLst/>
          </a:prstGeom>
        </p:spPr>
        <p:txBody>
          <a:bodyPr wrap="none">
            <a:spAutoFit/>
          </a:bodyPr>
          <a:lstStyle/>
          <a:p>
            <a:r>
              <a:rPr lang="en-US" sz="4000" dirty="0" smtClean="0">
                <a:solidFill>
                  <a:srgbClr val="1F497D">
                    <a:lumMod val="20000"/>
                    <a:lumOff val="80000"/>
                  </a:srgbClr>
                </a:solidFill>
                <a:latin typeface="Rockwell Extra Bold" pitchFamily="18" charset="0"/>
                <a:cs typeface="Arial" pitchFamily="34" charset="0"/>
              </a:rPr>
              <a:t>K</a:t>
            </a:r>
            <a:endParaRPr lang="en-US" sz="2400" dirty="0"/>
          </a:p>
        </p:txBody>
      </p:sp>
      <p:sp>
        <p:nvSpPr>
          <p:cNvPr id="9" name="Rectangle 8"/>
          <p:cNvSpPr/>
          <p:nvPr/>
        </p:nvSpPr>
        <p:spPr>
          <a:xfrm>
            <a:off x="6248400" y="2667000"/>
            <a:ext cx="596638" cy="707886"/>
          </a:xfrm>
          <a:prstGeom prst="rect">
            <a:avLst/>
          </a:prstGeom>
        </p:spPr>
        <p:txBody>
          <a:bodyPr wrap="none">
            <a:spAutoFit/>
          </a:bodyPr>
          <a:lstStyle/>
          <a:p>
            <a:r>
              <a:rPr lang="en-US" sz="4000" dirty="0" smtClean="0">
                <a:solidFill>
                  <a:srgbClr val="1F497D">
                    <a:lumMod val="20000"/>
                    <a:lumOff val="80000"/>
                  </a:srgbClr>
                </a:solidFill>
                <a:latin typeface="Rockwell Extra Bold" pitchFamily="18" charset="0"/>
                <a:cs typeface="Arial" pitchFamily="34" charset="0"/>
              </a:rPr>
              <a:t>C</a:t>
            </a:r>
            <a:endParaRPr lang="en-US" sz="2400" dirty="0"/>
          </a:p>
        </p:txBody>
      </p:sp>
      <p:sp>
        <p:nvSpPr>
          <p:cNvPr id="11" name="TextBox 10"/>
          <p:cNvSpPr txBox="1"/>
          <p:nvPr/>
        </p:nvSpPr>
        <p:spPr>
          <a:xfrm flipH="1">
            <a:off x="457200" y="1219200"/>
            <a:ext cx="1676400" cy="707886"/>
          </a:xfrm>
          <a:prstGeom prst="rect">
            <a:avLst/>
          </a:prstGeom>
          <a:noFill/>
        </p:spPr>
        <p:txBody>
          <a:bodyPr wrap="square" rtlCol="0">
            <a:spAutoFit/>
          </a:bodyPr>
          <a:lstStyle/>
          <a:p>
            <a:r>
              <a:rPr lang="en-US" sz="2000" dirty="0" smtClean="0">
                <a:solidFill>
                  <a:schemeClr val="bg1"/>
                </a:solidFill>
              </a:rPr>
              <a:t>Digest </a:t>
            </a:r>
          </a:p>
          <a:p>
            <a:r>
              <a:rPr lang="en-US" sz="2000" dirty="0" err="1" smtClean="0">
                <a:solidFill>
                  <a:schemeClr val="bg1"/>
                </a:solidFill>
              </a:rPr>
              <a:t>EcoRI</a:t>
            </a:r>
            <a:r>
              <a:rPr lang="en-US" sz="2000" dirty="0" smtClean="0">
                <a:solidFill>
                  <a:schemeClr val="bg1"/>
                </a:solidFill>
              </a:rPr>
              <a:t> + </a:t>
            </a:r>
            <a:r>
              <a:rPr lang="en-US" sz="2000" dirty="0" err="1" smtClean="0">
                <a:solidFill>
                  <a:schemeClr val="bg1"/>
                </a:solidFill>
              </a:rPr>
              <a:t>SpeI</a:t>
            </a:r>
            <a:endParaRPr lang="en-US" sz="2400" dirty="0">
              <a:solidFill>
                <a:schemeClr val="bg1"/>
              </a:solidFill>
            </a:endParaRPr>
          </a:p>
        </p:txBody>
      </p:sp>
      <p:sp>
        <p:nvSpPr>
          <p:cNvPr id="12" name="TextBox 11"/>
          <p:cNvSpPr txBox="1"/>
          <p:nvPr/>
        </p:nvSpPr>
        <p:spPr>
          <a:xfrm flipH="1">
            <a:off x="4724400" y="1219200"/>
            <a:ext cx="1676400" cy="707886"/>
          </a:xfrm>
          <a:prstGeom prst="rect">
            <a:avLst/>
          </a:prstGeom>
          <a:noFill/>
        </p:spPr>
        <p:txBody>
          <a:bodyPr wrap="square" rtlCol="0">
            <a:spAutoFit/>
          </a:bodyPr>
          <a:lstStyle/>
          <a:p>
            <a:r>
              <a:rPr lang="en-US" sz="2000" dirty="0" smtClean="0">
                <a:solidFill>
                  <a:schemeClr val="bg1"/>
                </a:solidFill>
              </a:rPr>
              <a:t>Digest </a:t>
            </a:r>
          </a:p>
          <a:p>
            <a:r>
              <a:rPr lang="en-US" sz="2000" dirty="0" err="1" smtClean="0">
                <a:solidFill>
                  <a:schemeClr val="bg1"/>
                </a:solidFill>
              </a:rPr>
              <a:t>XbaI</a:t>
            </a:r>
            <a:r>
              <a:rPr lang="en-US" sz="2000" dirty="0" smtClean="0">
                <a:solidFill>
                  <a:schemeClr val="bg1"/>
                </a:solidFill>
              </a:rPr>
              <a:t>+ </a:t>
            </a:r>
            <a:r>
              <a:rPr lang="en-US" sz="2000" dirty="0" err="1" smtClean="0">
                <a:solidFill>
                  <a:schemeClr val="bg1"/>
                </a:solidFill>
              </a:rPr>
              <a:t>PstI</a:t>
            </a:r>
            <a:endParaRPr lang="en-US" sz="2400" dirty="0">
              <a:solidFill>
                <a:schemeClr val="bg1"/>
              </a:solidFill>
            </a:endParaRPr>
          </a:p>
        </p:txBody>
      </p:sp>
      <p:sp>
        <p:nvSpPr>
          <p:cNvPr id="13" name="TextBox 12"/>
          <p:cNvSpPr txBox="1"/>
          <p:nvPr/>
        </p:nvSpPr>
        <p:spPr>
          <a:xfrm flipH="1">
            <a:off x="5943600" y="4343400"/>
            <a:ext cx="1676400" cy="707886"/>
          </a:xfrm>
          <a:prstGeom prst="rect">
            <a:avLst/>
          </a:prstGeom>
          <a:noFill/>
        </p:spPr>
        <p:txBody>
          <a:bodyPr wrap="square" rtlCol="0">
            <a:spAutoFit/>
          </a:bodyPr>
          <a:lstStyle/>
          <a:p>
            <a:r>
              <a:rPr lang="en-US" sz="2000" dirty="0" smtClean="0">
                <a:solidFill>
                  <a:schemeClr val="bg1"/>
                </a:solidFill>
              </a:rPr>
              <a:t>Digest </a:t>
            </a:r>
          </a:p>
          <a:p>
            <a:r>
              <a:rPr lang="en-US" sz="2000" dirty="0" err="1" smtClean="0">
                <a:solidFill>
                  <a:schemeClr val="bg1"/>
                </a:solidFill>
              </a:rPr>
              <a:t>EcoRI</a:t>
            </a:r>
            <a:r>
              <a:rPr lang="en-US" sz="2000" dirty="0" smtClean="0">
                <a:solidFill>
                  <a:schemeClr val="bg1"/>
                </a:solidFill>
              </a:rPr>
              <a:t>+ </a:t>
            </a:r>
            <a:r>
              <a:rPr lang="en-US" sz="2000" dirty="0" err="1" smtClean="0">
                <a:solidFill>
                  <a:schemeClr val="bg1"/>
                </a:solidFill>
              </a:rPr>
              <a:t>PstI</a:t>
            </a:r>
            <a:endParaRPr lang="en-US" sz="2400" dirty="0">
              <a:solidFill>
                <a:schemeClr val="bg1"/>
              </a:solidFill>
            </a:endParaRPr>
          </a:p>
        </p:txBody>
      </p:sp>
      <p:sp useBgFill="1">
        <p:nvSpPr>
          <p:cNvPr id="16" name="Rectangle 15"/>
          <p:cNvSpPr/>
          <p:nvPr/>
        </p:nvSpPr>
        <p:spPr>
          <a:xfrm>
            <a:off x="6324600" y="2057400"/>
            <a:ext cx="9906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6108459" y="1981200"/>
            <a:ext cx="1279517" cy="338554"/>
          </a:xfrm>
          <a:prstGeom prst="rect">
            <a:avLst/>
          </a:prstGeom>
          <a:noFill/>
        </p:spPr>
        <p:txBody>
          <a:bodyPr wrap="none" rtlCol="0">
            <a:spAutoFit/>
          </a:bodyPr>
          <a:lstStyle/>
          <a:p>
            <a:r>
              <a:rPr lang="en-US" sz="1600" b="1" dirty="0" smtClean="0">
                <a:solidFill>
                  <a:schemeClr val="accent5">
                    <a:lumMod val="20000"/>
                    <a:lumOff val="80000"/>
                  </a:schemeClr>
                </a:solidFill>
                <a:latin typeface="Arial" pitchFamily="34" charset="0"/>
                <a:cs typeface="Arial" pitchFamily="34" charset="0"/>
              </a:rPr>
              <a:t>Righty Part</a:t>
            </a:r>
            <a:endParaRPr lang="en-US" sz="1600" b="1" dirty="0">
              <a:solidFill>
                <a:schemeClr val="accent5">
                  <a:lumMod val="20000"/>
                  <a:lumOff val="80000"/>
                </a:schemeClr>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282714"/>
            <a:ext cx="9144000" cy="707886"/>
          </a:xfrm>
          <a:prstGeom prst="rect">
            <a:avLst/>
          </a:prstGeom>
          <a:noFill/>
          <a:ln w="9525">
            <a:noFill/>
            <a:miter lim="800000"/>
            <a:headEnd/>
            <a:tailEnd/>
          </a:ln>
        </p:spPr>
        <p:txBody>
          <a:bodyPr wrap="square">
            <a:spAutoFit/>
          </a:bodyPr>
          <a:lstStyle/>
          <a:p>
            <a:pPr algn="ctr"/>
            <a:r>
              <a:rPr lang="en-US" sz="4000" dirty="0" smtClean="0">
                <a:solidFill>
                  <a:srgbClr val="1F497D">
                    <a:lumMod val="20000"/>
                    <a:lumOff val="80000"/>
                  </a:srgbClr>
                </a:solidFill>
                <a:latin typeface="Rockwell Extra Bold" pitchFamily="18" charset="0"/>
                <a:cs typeface="Arial" pitchFamily="34" charset="0"/>
              </a:rPr>
              <a:t>3A Assembly</a:t>
            </a:r>
            <a:endParaRPr lang="en-US" sz="4000" dirty="0">
              <a:solidFill>
                <a:srgbClr val="1F497D">
                  <a:lumMod val="20000"/>
                  <a:lumOff val="80000"/>
                </a:srgbClr>
              </a:solidFill>
              <a:latin typeface="Rockwell Extra Bold" pitchFamily="18" charset="0"/>
              <a:cs typeface="Arial" pitchFamily="34" charset="0"/>
            </a:endParaRPr>
          </a:p>
        </p:txBody>
      </p:sp>
      <p:sp>
        <p:nvSpPr>
          <p:cNvPr id="6" name="Rectangle 5"/>
          <p:cNvSpPr/>
          <p:nvPr/>
        </p:nvSpPr>
        <p:spPr>
          <a:xfrm>
            <a:off x="4483114" y="5135751"/>
            <a:ext cx="569387" cy="707886"/>
          </a:xfrm>
          <a:prstGeom prst="rect">
            <a:avLst/>
          </a:prstGeom>
        </p:spPr>
        <p:txBody>
          <a:bodyPr wrap="none">
            <a:spAutoFit/>
          </a:bodyPr>
          <a:lstStyle/>
          <a:p>
            <a:r>
              <a:rPr lang="en-US" sz="4000" dirty="0" smtClean="0">
                <a:solidFill>
                  <a:srgbClr val="1F497D">
                    <a:lumMod val="20000"/>
                    <a:lumOff val="80000"/>
                  </a:srgbClr>
                </a:solidFill>
                <a:latin typeface="Rockwell Extra Bold" pitchFamily="18" charset="0"/>
                <a:cs typeface="Arial" pitchFamily="34" charset="0"/>
              </a:rPr>
              <a:t>T</a:t>
            </a:r>
            <a:endParaRPr lang="en-US" sz="2400" dirty="0"/>
          </a:p>
        </p:txBody>
      </p:sp>
      <p:pic>
        <p:nvPicPr>
          <p:cNvPr id="8" name="Picture 7" descr="3A 4.png"/>
          <p:cNvPicPr>
            <a:picLocks noChangeAspect="1"/>
          </p:cNvPicPr>
          <p:nvPr/>
        </p:nvPicPr>
        <p:blipFill>
          <a:blip r:embed="rId3" cstate="print"/>
          <a:stretch>
            <a:fillRect/>
          </a:stretch>
        </p:blipFill>
        <p:spPr>
          <a:xfrm>
            <a:off x="3337844" y="1874648"/>
            <a:ext cx="3443956" cy="3108703"/>
          </a:xfrm>
          <a:prstGeom prst="rect">
            <a:avLst/>
          </a:prstGeom>
        </p:spPr>
      </p:pic>
      <p:sp>
        <p:nvSpPr>
          <p:cNvPr id="10" name="Rectangle 9"/>
          <p:cNvSpPr/>
          <p:nvPr/>
        </p:nvSpPr>
        <p:spPr>
          <a:xfrm>
            <a:off x="609600" y="2133600"/>
            <a:ext cx="2971800" cy="1200329"/>
          </a:xfrm>
          <a:prstGeom prst="rect">
            <a:avLst/>
          </a:prstGeom>
        </p:spPr>
        <p:txBody>
          <a:bodyPr wrap="square">
            <a:spAutoFit/>
          </a:bodyPr>
          <a:lstStyle/>
          <a:p>
            <a:r>
              <a:rPr lang="en-US" sz="3600" dirty="0" err="1" smtClean="0">
                <a:solidFill>
                  <a:schemeClr val="tx2">
                    <a:lumMod val="20000"/>
                    <a:lumOff val="80000"/>
                  </a:schemeClr>
                </a:solidFill>
              </a:rPr>
              <a:t>Ligate</a:t>
            </a:r>
            <a:endParaRPr lang="en-US" sz="3600" dirty="0" smtClean="0">
              <a:solidFill>
                <a:schemeClr val="tx2">
                  <a:lumMod val="20000"/>
                  <a:lumOff val="80000"/>
                </a:schemeClr>
              </a:solidFill>
            </a:endParaRPr>
          </a:p>
          <a:p>
            <a:r>
              <a:rPr lang="en-US" sz="3600" dirty="0" smtClean="0">
                <a:solidFill>
                  <a:schemeClr val="tx2">
                    <a:lumMod val="20000"/>
                    <a:lumOff val="80000"/>
                  </a:schemeClr>
                </a:solidFill>
              </a:rPr>
              <a:t>Plate on </a:t>
            </a:r>
            <a:r>
              <a:rPr lang="en-US" sz="3600" dirty="0" err="1" smtClean="0">
                <a:solidFill>
                  <a:schemeClr val="tx2">
                    <a:lumMod val="20000"/>
                    <a:lumOff val="80000"/>
                  </a:schemeClr>
                </a:solidFill>
              </a:rPr>
              <a:t>Tet</a:t>
            </a:r>
            <a:endParaRPr lang="en-US" sz="4000" dirty="0">
              <a:solidFill>
                <a:schemeClr val="tx2">
                  <a:lumMod val="20000"/>
                  <a:lumOff val="80000"/>
                </a:schemeClr>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4"/>
          <p:cNvSpPr txBox="1">
            <a:spLocks noChangeArrowheads="1"/>
          </p:cNvSpPr>
          <p:nvPr/>
        </p:nvSpPr>
        <p:spPr bwMode="auto">
          <a:xfrm>
            <a:off x="304800" y="130314"/>
            <a:ext cx="8610600" cy="707886"/>
          </a:xfrm>
          <a:prstGeom prst="rect">
            <a:avLst/>
          </a:prstGeom>
          <a:noFill/>
          <a:ln w="9525">
            <a:noFill/>
            <a:miter lim="800000"/>
            <a:headEnd/>
            <a:tailEnd/>
          </a:ln>
        </p:spPr>
        <p:txBody>
          <a:bodyPr wrap="square">
            <a:spAutoFit/>
          </a:bodyPr>
          <a:lstStyle/>
          <a:p>
            <a:r>
              <a:rPr lang="en-US" sz="4000" dirty="0" err="1" smtClean="0">
                <a:solidFill>
                  <a:srgbClr val="1F497D">
                    <a:lumMod val="20000"/>
                    <a:lumOff val="80000"/>
                  </a:srgbClr>
                </a:solidFill>
                <a:latin typeface="Rockwell Extra Bold" pitchFamily="18" charset="0"/>
                <a:cs typeface="Arial" pitchFamily="34" charset="0"/>
              </a:rPr>
              <a:t>BioBrick</a:t>
            </a:r>
            <a:r>
              <a:rPr lang="en-US" sz="4000" dirty="0" smtClean="0">
                <a:solidFill>
                  <a:srgbClr val="1F497D">
                    <a:lumMod val="20000"/>
                    <a:lumOff val="80000"/>
                  </a:srgbClr>
                </a:solidFill>
                <a:latin typeface="Rockwell Extra Bold" pitchFamily="18" charset="0"/>
                <a:cs typeface="Arial" pitchFamily="34" charset="0"/>
              </a:rPr>
              <a:t> Method(s)</a:t>
            </a:r>
            <a:endParaRPr lang="en-US" sz="3600" dirty="0">
              <a:solidFill>
                <a:srgbClr val="1F497D">
                  <a:lumMod val="20000"/>
                  <a:lumOff val="80000"/>
                </a:srgbClr>
              </a:solidFill>
              <a:latin typeface="Rockwell Extra Bold" pitchFamily="18" charset="0"/>
              <a:cs typeface="Arial" pitchFamily="34" charset="0"/>
            </a:endParaRPr>
          </a:p>
        </p:txBody>
      </p:sp>
      <p:sp>
        <p:nvSpPr>
          <p:cNvPr id="21" name="Rectangle 20"/>
          <p:cNvSpPr/>
          <p:nvPr/>
        </p:nvSpPr>
        <p:spPr>
          <a:xfrm>
            <a:off x="762000" y="1219200"/>
            <a:ext cx="7924800" cy="4401205"/>
          </a:xfrm>
          <a:prstGeom prst="rect">
            <a:avLst/>
          </a:prstGeom>
        </p:spPr>
        <p:txBody>
          <a:bodyPr wrap="square">
            <a:spAutoFit/>
          </a:bodyPr>
          <a:lstStyle/>
          <a:p>
            <a:pPr marL="457200" indent="-457200">
              <a:buFont typeface="Wingdings" pitchFamily="2" charset="2"/>
              <a:buChar char="§"/>
            </a:pPr>
            <a:r>
              <a:rPr lang="en-US" sz="2800" dirty="0" smtClean="0">
                <a:solidFill>
                  <a:srgbClr val="1F497D">
                    <a:lumMod val="20000"/>
                    <a:lumOff val="80000"/>
                  </a:srgbClr>
                </a:solidFill>
                <a:latin typeface="Calibri" pitchFamily="34" charset="0"/>
              </a:rPr>
              <a:t>No </a:t>
            </a:r>
            <a:r>
              <a:rPr lang="en-US" sz="2800" dirty="0" err="1" smtClean="0">
                <a:solidFill>
                  <a:srgbClr val="1F497D">
                    <a:lumMod val="20000"/>
                    <a:lumOff val="80000"/>
                  </a:srgbClr>
                </a:solidFill>
                <a:latin typeface="Calibri" pitchFamily="34" charset="0"/>
              </a:rPr>
              <a:t>oligos</a:t>
            </a:r>
            <a:r>
              <a:rPr lang="en-US" sz="2800" dirty="0" smtClean="0">
                <a:solidFill>
                  <a:srgbClr val="1F497D">
                    <a:lumMod val="20000"/>
                    <a:lumOff val="80000"/>
                  </a:srgbClr>
                </a:solidFill>
                <a:latin typeface="Calibri" pitchFamily="34" charset="0"/>
              </a:rPr>
              <a:t> required after making basic parts</a:t>
            </a:r>
          </a:p>
          <a:p>
            <a:pPr marL="457200" indent="-457200">
              <a:buFont typeface="Wingdings" pitchFamily="2" charset="2"/>
              <a:buChar char="§"/>
            </a:pPr>
            <a:r>
              <a:rPr lang="en-US" sz="2800" dirty="0" smtClean="0">
                <a:solidFill>
                  <a:srgbClr val="1F497D">
                    <a:lumMod val="20000"/>
                    <a:lumOff val="80000"/>
                  </a:srgbClr>
                </a:solidFill>
                <a:latin typeface="Calibri" pitchFamily="34" charset="0"/>
              </a:rPr>
              <a:t>Parts can be assembled in any order, any number</a:t>
            </a:r>
          </a:p>
          <a:p>
            <a:pPr marL="457200" indent="-457200">
              <a:buFont typeface="Wingdings" pitchFamily="2" charset="2"/>
              <a:buChar char="§"/>
            </a:pPr>
            <a:r>
              <a:rPr lang="en-US" sz="2800" dirty="0" smtClean="0">
                <a:solidFill>
                  <a:srgbClr val="1F497D">
                    <a:lumMod val="20000"/>
                    <a:lumOff val="80000"/>
                  </a:srgbClr>
                </a:solidFill>
                <a:latin typeface="Calibri" pitchFamily="34" charset="0"/>
              </a:rPr>
              <a:t>No sequencing required (usually) since there is no PCR</a:t>
            </a:r>
          </a:p>
          <a:p>
            <a:pPr marL="457200" indent="-457200">
              <a:buFont typeface="Wingdings" pitchFamily="2" charset="2"/>
              <a:buChar char="§"/>
            </a:pPr>
            <a:r>
              <a:rPr lang="en-US" sz="2800" dirty="0" smtClean="0">
                <a:solidFill>
                  <a:srgbClr val="1F497D">
                    <a:lumMod val="20000"/>
                    <a:lumOff val="80000"/>
                  </a:srgbClr>
                </a:solidFill>
                <a:latin typeface="Calibri" pitchFamily="34" charset="0"/>
              </a:rPr>
              <a:t>Extremely reliable relative to alternatives</a:t>
            </a:r>
          </a:p>
          <a:p>
            <a:pPr marL="457200" indent="-457200">
              <a:buFont typeface="Wingdings" pitchFamily="2" charset="2"/>
              <a:buChar char="§"/>
            </a:pPr>
            <a:r>
              <a:rPr lang="en-US" sz="2800" dirty="0" smtClean="0">
                <a:solidFill>
                  <a:srgbClr val="1F497D">
                    <a:lumMod val="20000"/>
                    <a:lumOff val="80000"/>
                  </a:srgbClr>
                </a:solidFill>
                <a:latin typeface="Calibri" pitchFamily="34" charset="0"/>
              </a:rPr>
              <a:t>Cheap, readily automated</a:t>
            </a:r>
          </a:p>
          <a:p>
            <a:pPr marL="457200" indent="-457200">
              <a:buFont typeface="Wingdings" pitchFamily="2" charset="2"/>
              <a:buChar char="§"/>
            </a:pPr>
            <a:r>
              <a:rPr lang="en-US" sz="2800" dirty="0" smtClean="0">
                <a:solidFill>
                  <a:srgbClr val="1F497D">
                    <a:lumMod val="20000"/>
                    <a:lumOff val="80000"/>
                  </a:srgbClr>
                </a:solidFill>
                <a:latin typeface="Calibri" pitchFamily="34" charset="0"/>
              </a:rPr>
              <a:t>But…</a:t>
            </a:r>
          </a:p>
          <a:p>
            <a:pPr marL="914400" lvl="1" indent="-457200">
              <a:buFont typeface="Wingdings" pitchFamily="2" charset="2"/>
              <a:buChar char="§"/>
            </a:pPr>
            <a:r>
              <a:rPr lang="en-US" sz="2800" dirty="0" smtClean="0">
                <a:solidFill>
                  <a:srgbClr val="1F497D">
                    <a:lumMod val="20000"/>
                    <a:lumOff val="80000"/>
                  </a:srgbClr>
                </a:solidFill>
                <a:latin typeface="Calibri" pitchFamily="34" charset="0"/>
              </a:rPr>
              <a:t>Slow, have to do as a convergent, multi-step synthesis</a:t>
            </a:r>
          </a:p>
          <a:p>
            <a:pPr marL="914400" lvl="1" indent="-457200">
              <a:buFont typeface="Wingdings" pitchFamily="2" charset="2"/>
              <a:buChar char="§"/>
            </a:pPr>
            <a:r>
              <a:rPr lang="en-US" sz="2800" dirty="0" smtClean="0">
                <a:solidFill>
                  <a:srgbClr val="1F497D">
                    <a:lumMod val="20000"/>
                    <a:lumOff val="80000"/>
                  </a:srgbClr>
                </a:solidFill>
                <a:latin typeface="Calibri" pitchFamily="34" charset="0"/>
              </a:rPr>
              <a:t>Get scar sequences at part boundaries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1966317"/>
            <a:ext cx="9144000" cy="1323439"/>
          </a:xfrm>
          <a:prstGeom prst="rect">
            <a:avLst/>
          </a:prstGeom>
          <a:noFill/>
          <a:ln w="9525">
            <a:noFill/>
            <a:miter lim="800000"/>
            <a:headEnd/>
            <a:tailEnd/>
          </a:ln>
        </p:spPr>
        <p:txBody>
          <a:bodyPr wrap="square">
            <a:spAutoFit/>
          </a:bodyPr>
          <a:lstStyle/>
          <a:p>
            <a:pPr algn="ctr"/>
            <a:r>
              <a:rPr lang="en-US" sz="4000" dirty="0" smtClean="0">
                <a:solidFill>
                  <a:schemeClr val="bg1"/>
                </a:solidFill>
                <a:latin typeface="Rockwell Extra Bold" pitchFamily="18" charset="0"/>
                <a:cs typeface="Arial" pitchFamily="34" charset="0"/>
              </a:rPr>
              <a:t>PCR-based Assembly Methods</a:t>
            </a:r>
            <a:endParaRPr lang="en-US" sz="4000" dirty="0">
              <a:solidFill>
                <a:schemeClr val="bg1"/>
              </a:solidFill>
              <a:latin typeface="Rockwell Extra Bold" pitchFamily="18" charset="0"/>
              <a:cs typeface="Arial" pitchFamily="34" charset="0"/>
            </a:endParaRPr>
          </a:p>
        </p:txBody>
      </p:sp>
      <p:sp>
        <p:nvSpPr>
          <p:cNvPr id="7" name="Rectangle 5"/>
          <p:cNvSpPr>
            <a:spLocks noChangeArrowheads="1"/>
          </p:cNvSpPr>
          <p:nvPr/>
        </p:nvSpPr>
        <p:spPr bwMode="auto">
          <a:xfrm>
            <a:off x="2819400" y="3512403"/>
            <a:ext cx="4495799" cy="1200329"/>
          </a:xfrm>
          <a:prstGeom prst="rect">
            <a:avLst/>
          </a:prstGeom>
          <a:noFill/>
          <a:ln w="9525">
            <a:noFill/>
            <a:miter lim="800000"/>
            <a:headEnd/>
            <a:tailEnd/>
          </a:ln>
        </p:spPr>
        <p:txBody>
          <a:bodyPr wrap="square">
            <a:spAutoFit/>
          </a:bodyPr>
          <a:lstStyle/>
          <a:p>
            <a:r>
              <a:rPr lang="en-US" sz="2400" dirty="0" smtClean="0">
                <a:solidFill>
                  <a:schemeClr val="bg1"/>
                </a:solidFill>
                <a:latin typeface="Calibri" pitchFamily="34" charset="0"/>
              </a:rPr>
              <a:t>Employing the polymerase chain reaction to stitch together fragments into full length products</a:t>
            </a:r>
            <a:endParaRPr lang="en-US" sz="2400" dirty="0">
              <a:solidFill>
                <a:schemeClr val="bg1"/>
              </a:solidFill>
              <a:latin typeface="Calibri" pitchFamily="34"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304800" y="130314"/>
            <a:ext cx="8610600" cy="707886"/>
          </a:xfrm>
          <a:prstGeom prst="rect">
            <a:avLst/>
          </a:prstGeom>
          <a:noFill/>
          <a:ln w="9525">
            <a:noFill/>
            <a:miter lim="800000"/>
            <a:headEnd/>
            <a:tailEnd/>
          </a:ln>
        </p:spPr>
        <p:txBody>
          <a:bodyPr wrap="square">
            <a:spAutoFit/>
          </a:bodyPr>
          <a:lstStyle/>
          <a:p>
            <a:r>
              <a:rPr lang="en-US" sz="4000" dirty="0" err="1" smtClean="0">
                <a:solidFill>
                  <a:srgbClr val="1F497D">
                    <a:lumMod val="20000"/>
                    <a:lumOff val="80000"/>
                  </a:srgbClr>
                </a:solidFill>
                <a:latin typeface="Rockwell Extra Bold" pitchFamily="18" charset="0"/>
                <a:cs typeface="Arial" pitchFamily="34" charset="0"/>
              </a:rPr>
              <a:t>SOEing</a:t>
            </a:r>
            <a:r>
              <a:rPr lang="en-US" sz="4000" dirty="0" smtClean="0">
                <a:solidFill>
                  <a:srgbClr val="1F497D">
                    <a:lumMod val="20000"/>
                    <a:lumOff val="80000"/>
                  </a:srgbClr>
                </a:solidFill>
                <a:latin typeface="Rockwell Extra Bold" pitchFamily="18" charset="0"/>
                <a:cs typeface="Arial" pitchFamily="34" charset="0"/>
              </a:rPr>
              <a:t> </a:t>
            </a:r>
            <a:r>
              <a:rPr lang="en-US" sz="2400" dirty="0" smtClean="0">
                <a:solidFill>
                  <a:srgbClr val="1F497D">
                    <a:lumMod val="20000"/>
                    <a:lumOff val="80000"/>
                  </a:srgbClr>
                </a:solidFill>
                <a:latin typeface="Rockwell Extra Bold" pitchFamily="18" charset="0"/>
                <a:cs typeface="Arial" pitchFamily="34" charset="0"/>
              </a:rPr>
              <a:t>(Splicing by Overlap Extension)</a:t>
            </a:r>
            <a:endParaRPr lang="en-US" sz="4400" dirty="0">
              <a:solidFill>
                <a:srgbClr val="1F497D">
                  <a:lumMod val="20000"/>
                  <a:lumOff val="80000"/>
                </a:srgbClr>
              </a:solidFill>
              <a:latin typeface="Rockwell Extra Bold" pitchFamily="18" charset="0"/>
              <a:cs typeface="Arial" pitchFamily="34" charset="0"/>
            </a:endParaRPr>
          </a:p>
        </p:txBody>
      </p:sp>
      <p:pic>
        <p:nvPicPr>
          <p:cNvPr id="2050" name="Picture 2" descr="C:\Users\JCAnderson\Documents\Courses\SynBio Bootcamp\021308-Assembly Methods\SOEing.png"/>
          <p:cNvPicPr>
            <a:picLocks noChangeAspect="1" noChangeArrowheads="1"/>
          </p:cNvPicPr>
          <p:nvPr/>
        </p:nvPicPr>
        <p:blipFill>
          <a:blip r:embed="rId3" cstate="print"/>
          <a:srcRect/>
          <a:stretch>
            <a:fillRect/>
          </a:stretch>
        </p:blipFill>
        <p:spPr bwMode="auto">
          <a:xfrm>
            <a:off x="2057400" y="914400"/>
            <a:ext cx="5524500" cy="5705476"/>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1752600"/>
            <a:ext cx="8229600" cy="3170099"/>
          </a:xfrm>
          <a:prstGeom prst="rect">
            <a:avLst/>
          </a:prstGeom>
        </p:spPr>
        <p:txBody>
          <a:bodyPr wrap="square">
            <a:spAutoFit/>
          </a:bodyPr>
          <a:lstStyle/>
          <a:p>
            <a:r>
              <a:rPr lang="en-US" sz="4000" dirty="0">
                <a:solidFill>
                  <a:srgbClr val="1F497D">
                    <a:lumMod val="20000"/>
                    <a:lumOff val="80000"/>
                  </a:srgbClr>
                </a:solidFill>
                <a:latin typeface="Rockwell Extra Bold" pitchFamily="18" charset="0"/>
                <a:cs typeface="Arial" pitchFamily="34" charset="0"/>
              </a:rPr>
              <a:t>Gene </a:t>
            </a:r>
            <a:r>
              <a:rPr lang="en-US" sz="4000" dirty="0" smtClean="0">
                <a:solidFill>
                  <a:srgbClr val="1F497D">
                    <a:lumMod val="20000"/>
                    <a:lumOff val="80000"/>
                  </a:srgbClr>
                </a:solidFill>
                <a:latin typeface="Rockwell Extra Bold" pitchFamily="18" charset="0"/>
                <a:cs typeface="Arial" pitchFamily="34" charset="0"/>
              </a:rPr>
              <a:t>Synthesis</a:t>
            </a:r>
          </a:p>
          <a:p>
            <a:r>
              <a:rPr lang="en-US" sz="4000" dirty="0" smtClean="0">
                <a:solidFill>
                  <a:srgbClr val="1F497D">
                    <a:lumMod val="20000"/>
                    <a:lumOff val="80000"/>
                  </a:srgbClr>
                </a:solidFill>
                <a:latin typeface="Rockwell Extra Bold" pitchFamily="18" charset="0"/>
                <a:cs typeface="Arial" pitchFamily="34" charset="0"/>
              </a:rPr>
              <a:t>Ad hoc cloning</a:t>
            </a:r>
          </a:p>
          <a:p>
            <a:r>
              <a:rPr lang="en-US" sz="4000" dirty="0" err="1" smtClean="0">
                <a:solidFill>
                  <a:srgbClr val="1F497D">
                    <a:lumMod val="20000"/>
                    <a:lumOff val="80000"/>
                  </a:srgbClr>
                </a:solidFill>
                <a:latin typeface="Rockwell Extra Bold" pitchFamily="18" charset="0"/>
                <a:cs typeface="Arial" pitchFamily="34" charset="0"/>
              </a:rPr>
              <a:t>BioBrick</a:t>
            </a:r>
            <a:r>
              <a:rPr lang="en-US" sz="4000" dirty="0" smtClean="0">
                <a:solidFill>
                  <a:srgbClr val="1F497D">
                    <a:lumMod val="20000"/>
                    <a:lumOff val="80000"/>
                  </a:srgbClr>
                </a:solidFill>
                <a:latin typeface="Rockwell Extra Bold" pitchFamily="18" charset="0"/>
                <a:cs typeface="Arial" pitchFamily="34" charset="0"/>
              </a:rPr>
              <a:t> Assembly</a:t>
            </a:r>
          </a:p>
          <a:p>
            <a:r>
              <a:rPr lang="en-US" sz="4000" dirty="0" smtClean="0">
                <a:solidFill>
                  <a:srgbClr val="1F497D">
                    <a:lumMod val="20000"/>
                    <a:lumOff val="80000"/>
                  </a:srgbClr>
                </a:solidFill>
                <a:latin typeface="Rockwell Extra Bold" pitchFamily="18" charset="0"/>
                <a:cs typeface="Arial" pitchFamily="34" charset="0"/>
              </a:rPr>
              <a:t>PCR-based Assembly</a:t>
            </a:r>
          </a:p>
          <a:p>
            <a:r>
              <a:rPr lang="en-US" sz="4000" dirty="0" smtClean="0">
                <a:solidFill>
                  <a:srgbClr val="1F497D">
                    <a:lumMod val="20000"/>
                    <a:lumOff val="80000"/>
                  </a:srgbClr>
                </a:solidFill>
                <a:latin typeface="Rockwell Extra Bold" pitchFamily="18" charset="0"/>
                <a:cs typeface="Arial" pitchFamily="34" charset="0"/>
              </a:rPr>
              <a:t>Site-directed mutagenesis</a:t>
            </a:r>
          </a:p>
        </p:txBody>
      </p:sp>
    </p:spTree>
    <p:extLst>
      <p:ext uri="{BB962C8B-B14F-4D97-AF65-F5344CB8AC3E}">
        <p14:creationId xmlns:p14="http://schemas.microsoft.com/office/powerpoint/2010/main" val="23742657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2286000" y="4038600"/>
            <a:ext cx="685800" cy="1524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2514600" y="3886200"/>
            <a:ext cx="228600" cy="369332"/>
          </a:xfrm>
          <a:prstGeom prst="rect">
            <a:avLst/>
          </a:prstGeom>
          <a:noFill/>
        </p:spPr>
        <p:txBody>
          <a:bodyPr wrap="square" rtlCol="0">
            <a:spAutoFit/>
          </a:bodyPr>
          <a:lstStyle/>
          <a:p>
            <a:r>
              <a:rPr lang="en-US" dirty="0" smtClean="0">
                <a:solidFill>
                  <a:srgbClr val="FF0000"/>
                </a:solidFill>
              </a:rPr>
              <a:t>x</a:t>
            </a:r>
            <a:endParaRPr lang="en-US" dirty="0">
              <a:solidFill>
                <a:srgbClr val="FF0000"/>
              </a:solidFill>
            </a:endParaRPr>
          </a:p>
        </p:txBody>
      </p:sp>
      <p:sp>
        <p:nvSpPr>
          <p:cNvPr id="13" name="Rectangle 12"/>
          <p:cNvSpPr/>
          <p:nvPr/>
        </p:nvSpPr>
        <p:spPr>
          <a:xfrm>
            <a:off x="7239000" y="2209800"/>
            <a:ext cx="685800" cy="1524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467600" y="2057400"/>
            <a:ext cx="228600" cy="369332"/>
          </a:xfrm>
          <a:prstGeom prst="rect">
            <a:avLst/>
          </a:prstGeom>
          <a:noFill/>
        </p:spPr>
        <p:txBody>
          <a:bodyPr wrap="square" rtlCol="0">
            <a:spAutoFit/>
          </a:bodyPr>
          <a:lstStyle/>
          <a:p>
            <a:r>
              <a:rPr lang="en-US" dirty="0" smtClean="0">
                <a:solidFill>
                  <a:srgbClr val="FF0000"/>
                </a:solidFill>
              </a:rPr>
              <a:t>x</a:t>
            </a:r>
            <a:endParaRPr lang="en-US" dirty="0">
              <a:solidFill>
                <a:srgbClr val="FF0000"/>
              </a:solidFill>
            </a:endParaRPr>
          </a:p>
        </p:txBody>
      </p:sp>
      <p:sp>
        <p:nvSpPr>
          <p:cNvPr id="11" name="Rectangle 10"/>
          <p:cNvSpPr/>
          <p:nvPr/>
        </p:nvSpPr>
        <p:spPr>
          <a:xfrm>
            <a:off x="3352800" y="2209800"/>
            <a:ext cx="685800" cy="1524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581400" y="2057400"/>
            <a:ext cx="228600" cy="369332"/>
          </a:xfrm>
          <a:prstGeom prst="rect">
            <a:avLst/>
          </a:prstGeom>
          <a:noFill/>
        </p:spPr>
        <p:txBody>
          <a:bodyPr wrap="square" rtlCol="0">
            <a:spAutoFit/>
          </a:bodyPr>
          <a:lstStyle/>
          <a:p>
            <a:r>
              <a:rPr lang="en-US" dirty="0" smtClean="0">
                <a:solidFill>
                  <a:srgbClr val="FF0000"/>
                </a:solidFill>
              </a:rPr>
              <a:t>x</a:t>
            </a:r>
            <a:endParaRPr lang="en-US" dirty="0">
              <a:solidFill>
                <a:srgbClr val="FF0000"/>
              </a:solidFill>
            </a:endParaRPr>
          </a:p>
        </p:txBody>
      </p:sp>
      <p:sp>
        <p:nvSpPr>
          <p:cNvPr id="9" name="Rectangle 8"/>
          <p:cNvSpPr/>
          <p:nvPr/>
        </p:nvSpPr>
        <p:spPr>
          <a:xfrm>
            <a:off x="2286000" y="2209800"/>
            <a:ext cx="685800" cy="1524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4"/>
          <p:cNvSpPr txBox="1">
            <a:spLocks noChangeArrowheads="1"/>
          </p:cNvSpPr>
          <p:nvPr/>
        </p:nvSpPr>
        <p:spPr bwMode="auto">
          <a:xfrm>
            <a:off x="304800" y="130314"/>
            <a:ext cx="8610600" cy="1446550"/>
          </a:xfrm>
          <a:prstGeom prst="rect">
            <a:avLst/>
          </a:prstGeom>
          <a:noFill/>
          <a:ln w="9525">
            <a:noFill/>
            <a:miter lim="800000"/>
            <a:headEnd/>
            <a:tailEnd/>
          </a:ln>
        </p:spPr>
        <p:txBody>
          <a:bodyPr wrap="square">
            <a:spAutoFit/>
          </a:bodyPr>
          <a:lstStyle/>
          <a:p>
            <a:r>
              <a:rPr lang="en-US" sz="4000" dirty="0" smtClean="0">
                <a:solidFill>
                  <a:srgbClr val="1F497D">
                    <a:lumMod val="20000"/>
                    <a:lumOff val="80000"/>
                  </a:srgbClr>
                </a:solidFill>
                <a:latin typeface="Rockwell Extra Bold" pitchFamily="18" charset="0"/>
                <a:cs typeface="Arial" pitchFamily="34" charset="0"/>
              </a:rPr>
              <a:t>Example:  </a:t>
            </a:r>
            <a:r>
              <a:rPr lang="en-US" sz="2400" dirty="0" smtClean="0">
                <a:solidFill>
                  <a:srgbClr val="1F497D">
                    <a:lumMod val="20000"/>
                    <a:lumOff val="80000"/>
                  </a:srgbClr>
                </a:solidFill>
                <a:latin typeface="Rockwell Extra Bold" pitchFamily="18" charset="0"/>
                <a:cs typeface="Arial" pitchFamily="34" charset="0"/>
              </a:rPr>
              <a:t>multiple site substitutions</a:t>
            </a:r>
          </a:p>
          <a:p>
            <a:r>
              <a:rPr lang="en-US" sz="2400" dirty="0" smtClean="0">
                <a:solidFill>
                  <a:srgbClr val="1F497D">
                    <a:lumMod val="20000"/>
                    <a:lumOff val="80000"/>
                  </a:srgbClr>
                </a:solidFill>
                <a:latin typeface="Rockwell Extra Bold" pitchFamily="18" charset="0"/>
                <a:cs typeface="Arial" pitchFamily="34" charset="0"/>
              </a:rPr>
              <a:t>(aka cassette mutagenesis)</a:t>
            </a:r>
          </a:p>
          <a:p>
            <a:r>
              <a:rPr lang="en-US" sz="2400" dirty="0" smtClean="0">
                <a:solidFill>
                  <a:srgbClr val="1F497D">
                    <a:lumMod val="20000"/>
                    <a:lumOff val="80000"/>
                  </a:srgbClr>
                </a:solidFill>
                <a:latin typeface="Rockwell Extra Bold" pitchFamily="18" charset="0"/>
                <a:cs typeface="Arial" pitchFamily="34" charset="0"/>
              </a:rPr>
              <a:t>(aka </a:t>
            </a:r>
            <a:r>
              <a:rPr lang="en-US" sz="2400" dirty="0" err="1" smtClean="0">
                <a:solidFill>
                  <a:srgbClr val="1F497D">
                    <a:lumMod val="20000"/>
                    <a:lumOff val="80000"/>
                  </a:srgbClr>
                </a:solidFill>
                <a:latin typeface="Rockwell Extra Bold" pitchFamily="18" charset="0"/>
                <a:cs typeface="Arial" pitchFamily="34" charset="0"/>
              </a:rPr>
              <a:t>megaprimer</a:t>
            </a:r>
            <a:r>
              <a:rPr lang="en-US" sz="2400" dirty="0" smtClean="0">
                <a:solidFill>
                  <a:srgbClr val="1F497D">
                    <a:lumMod val="20000"/>
                    <a:lumOff val="80000"/>
                  </a:srgbClr>
                </a:solidFill>
                <a:latin typeface="Rockwell Extra Bold" pitchFamily="18" charset="0"/>
                <a:cs typeface="Arial" pitchFamily="34" charset="0"/>
              </a:rPr>
              <a:t> mutagenesis)</a:t>
            </a:r>
            <a:endParaRPr lang="en-US" sz="4400" dirty="0">
              <a:solidFill>
                <a:srgbClr val="1F497D">
                  <a:lumMod val="20000"/>
                  <a:lumOff val="80000"/>
                </a:srgbClr>
              </a:solidFill>
              <a:latin typeface="Rockwell Extra Bold" pitchFamily="18" charset="0"/>
              <a:cs typeface="Arial" pitchFamily="34" charset="0"/>
            </a:endParaRPr>
          </a:p>
        </p:txBody>
      </p:sp>
      <p:cxnSp>
        <p:nvCxnSpPr>
          <p:cNvPr id="5" name="Straight Connector 4"/>
          <p:cNvCxnSpPr/>
          <p:nvPr/>
        </p:nvCxnSpPr>
        <p:spPr>
          <a:xfrm>
            <a:off x="990600" y="2209800"/>
            <a:ext cx="7543800" cy="1588"/>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990600" y="2360612"/>
            <a:ext cx="7543800" cy="1588"/>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514600" y="2057400"/>
            <a:ext cx="228600" cy="369332"/>
          </a:xfrm>
          <a:prstGeom prst="rect">
            <a:avLst/>
          </a:prstGeom>
          <a:noFill/>
        </p:spPr>
        <p:txBody>
          <a:bodyPr wrap="square" rtlCol="0">
            <a:spAutoFit/>
          </a:bodyPr>
          <a:lstStyle/>
          <a:p>
            <a:r>
              <a:rPr lang="en-US" dirty="0" smtClean="0">
                <a:solidFill>
                  <a:srgbClr val="FF0000"/>
                </a:solidFill>
              </a:rPr>
              <a:t>x</a:t>
            </a:r>
            <a:endParaRPr lang="en-US" dirty="0">
              <a:solidFill>
                <a:srgbClr val="FF0000"/>
              </a:solidFill>
            </a:endParaRPr>
          </a:p>
        </p:txBody>
      </p:sp>
      <p:sp>
        <p:nvSpPr>
          <p:cNvPr id="15" name="Rectangle 14"/>
          <p:cNvSpPr/>
          <p:nvPr/>
        </p:nvSpPr>
        <p:spPr>
          <a:xfrm>
            <a:off x="7239000" y="4583668"/>
            <a:ext cx="685800" cy="1524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7467600" y="4431268"/>
            <a:ext cx="228600" cy="369332"/>
          </a:xfrm>
          <a:prstGeom prst="rect">
            <a:avLst/>
          </a:prstGeom>
          <a:noFill/>
        </p:spPr>
        <p:txBody>
          <a:bodyPr wrap="square" rtlCol="0">
            <a:spAutoFit/>
          </a:bodyPr>
          <a:lstStyle/>
          <a:p>
            <a:r>
              <a:rPr lang="en-US" dirty="0" smtClean="0">
                <a:solidFill>
                  <a:srgbClr val="FF0000"/>
                </a:solidFill>
              </a:rPr>
              <a:t>x</a:t>
            </a:r>
            <a:endParaRPr lang="en-US" dirty="0">
              <a:solidFill>
                <a:srgbClr val="FF0000"/>
              </a:solidFill>
            </a:endParaRPr>
          </a:p>
        </p:txBody>
      </p:sp>
      <p:sp>
        <p:nvSpPr>
          <p:cNvPr id="17" name="Rectangle 16"/>
          <p:cNvSpPr/>
          <p:nvPr/>
        </p:nvSpPr>
        <p:spPr>
          <a:xfrm>
            <a:off x="3352800" y="4050268"/>
            <a:ext cx="685800" cy="1524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3581400" y="3897868"/>
            <a:ext cx="228600" cy="369332"/>
          </a:xfrm>
          <a:prstGeom prst="rect">
            <a:avLst/>
          </a:prstGeom>
          <a:noFill/>
        </p:spPr>
        <p:txBody>
          <a:bodyPr wrap="square" rtlCol="0">
            <a:spAutoFit/>
          </a:bodyPr>
          <a:lstStyle/>
          <a:p>
            <a:r>
              <a:rPr lang="en-US" dirty="0" smtClean="0">
                <a:solidFill>
                  <a:srgbClr val="FF0000"/>
                </a:solidFill>
              </a:rPr>
              <a:t>x</a:t>
            </a:r>
            <a:endParaRPr lang="en-US" dirty="0">
              <a:solidFill>
                <a:srgbClr val="FF0000"/>
              </a:solidFill>
            </a:endParaRPr>
          </a:p>
        </p:txBody>
      </p:sp>
      <p:sp>
        <p:nvSpPr>
          <p:cNvPr id="19" name="Rectangle 18"/>
          <p:cNvSpPr/>
          <p:nvPr/>
        </p:nvSpPr>
        <p:spPr>
          <a:xfrm>
            <a:off x="2286000" y="3440668"/>
            <a:ext cx="685800" cy="1524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p:cNvGrpSpPr/>
          <p:nvPr/>
        </p:nvGrpSpPr>
        <p:grpSpPr>
          <a:xfrm>
            <a:off x="990600" y="3429000"/>
            <a:ext cx="1981200" cy="164068"/>
            <a:chOff x="990600" y="2602468"/>
            <a:chExt cx="7543800" cy="152400"/>
          </a:xfrm>
        </p:grpSpPr>
        <p:cxnSp>
          <p:nvCxnSpPr>
            <p:cNvPr id="20" name="Straight Connector 19"/>
            <p:cNvCxnSpPr/>
            <p:nvPr/>
          </p:nvCxnSpPr>
          <p:spPr>
            <a:xfrm>
              <a:off x="990600" y="2602468"/>
              <a:ext cx="7543800" cy="1588"/>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90600" y="2753280"/>
              <a:ext cx="7543800" cy="1588"/>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grpSp>
      <p:sp>
        <p:nvSpPr>
          <p:cNvPr id="22" name="TextBox 21"/>
          <p:cNvSpPr txBox="1"/>
          <p:nvPr/>
        </p:nvSpPr>
        <p:spPr>
          <a:xfrm>
            <a:off x="2514600" y="3288268"/>
            <a:ext cx="228600" cy="369332"/>
          </a:xfrm>
          <a:prstGeom prst="rect">
            <a:avLst/>
          </a:prstGeom>
          <a:noFill/>
        </p:spPr>
        <p:txBody>
          <a:bodyPr wrap="square" rtlCol="0">
            <a:spAutoFit/>
          </a:bodyPr>
          <a:lstStyle/>
          <a:p>
            <a:r>
              <a:rPr lang="en-US" dirty="0" smtClean="0">
                <a:solidFill>
                  <a:srgbClr val="FF0000"/>
                </a:solidFill>
              </a:rPr>
              <a:t>x</a:t>
            </a:r>
            <a:endParaRPr lang="en-US" dirty="0">
              <a:solidFill>
                <a:srgbClr val="FF0000"/>
              </a:solidFill>
            </a:endParaRPr>
          </a:p>
        </p:txBody>
      </p:sp>
      <p:grpSp>
        <p:nvGrpSpPr>
          <p:cNvPr id="24" name="Group 23"/>
          <p:cNvGrpSpPr/>
          <p:nvPr/>
        </p:nvGrpSpPr>
        <p:grpSpPr>
          <a:xfrm>
            <a:off x="2286000" y="4026932"/>
            <a:ext cx="1752600" cy="164068"/>
            <a:chOff x="990600" y="2602468"/>
            <a:chExt cx="7543800" cy="152400"/>
          </a:xfrm>
        </p:grpSpPr>
        <p:cxnSp>
          <p:nvCxnSpPr>
            <p:cNvPr id="25" name="Straight Connector 24"/>
            <p:cNvCxnSpPr/>
            <p:nvPr/>
          </p:nvCxnSpPr>
          <p:spPr>
            <a:xfrm>
              <a:off x="990600" y="2602468"/>
              <a:ext cx="7543800" cy="1588"/>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90600" y="2753280"/>
              <a:ext cx="7543800" cy="1588"/>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grpSp>
      <p:sp>
        <p:nvSpPr>
          <p:cNvPr id="29" name="Rectangle 28"/>
          <p:cNvSpPr/>
          <p:nvPr/>
        </p:nvSpPr>
        <p:spPr>
          <a:xfrm>
            <a:off x="3352800" y="4583668"/>
            <a:ext cx="685800" cy="1524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3581400" y="4431268"/>
            <a:ext cx="228600" cy="369332"/>
          </a:xfrm>
          <a:prstGeom prst="rect">
            <a:avLst/>
          </a:prstGeom>
          <a:noFill/>
        </p:spPr>
        <p:txBody>
          <a:bodyPr wrap="square" rtlCol="0">
            <a:spAutoFit/>
          </a:bodyPr>
          <a:lstStyle/>
          <a:p>
            <a:r>
              <a:rPr lang="en-US" dirty="0" smtClean="0">
                <a:solidFill>
                  <a:srgbClr val="FF0000"/>
                </a:solidFill>
              </a:rPr>
              <a:t>x</a:t>
            </a:r>
            <a:endParaRPr lang="en-US" dirty="0">
              <a:solidFill>
                <a:srgbClr val="FF0000"/>
              </a:solidFill>
            </a:endParaRPr>
          </a:p>
        </p:txBody>
      </p:sp>
      <p:grpSp>
        <p:nvGrpSpPr>
          <p:cNvPr id="31" name="Group 30"/>
          <p:cNvGrpSpPr/>
          <p:nvPr/>
        </p:nvGrpSpPr>
        <p:grpSpPr>
          <a:xfrm>
            <a:off x="3352800" y="4572000"/>
            <a:ext cx="4572000" cy="152400"/>
            <a:chOff x="990600" y="2602468"/>
            <a:chExt cx="7543800" cy="152400"/>
          </a:xfrm>
        </p:grpSpPr>
        <p:cxnSp>
          <p:nvCxnSpPr>
            <p:cNvPr id="32" name="Straight Connector 31"/>
            <p:cNvCxnSpPr/>
            <p:nvPr/>
          </p:nvCxnSpPr>
          <p:spPr>
            <a:xfrm>
              <a:off x="990600" y="2602468"/>
              <a:ext cx="7543800" cy="1588"/>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990600" y="2753280"/>
              <a:ext cx="7543800" cy="1588"/>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grpSp>
      <p:sp>
        <p:nvSpPr>
          <p:cNvPr id="34" name="Rectangle 33"/>
          <p:cNvSpPr/>
          <p:nvPr/>
        </p:nvSpPr>
        <p:spPr>
          <a:xfrm>
            <a:off x="7239000" y="5029200"/>
            <a:ext cx="685800" cy="1524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7467600" y="4876800"/>
            <a:ext cx="228600" cy="369332"/>
          </a:xfrm>
          <a:prstGeom prst="rect">
            <a:avLst/>
          </a:prstGeom>
          <a:noFill/>
        </p:spPr>
        <p:txBody>
          <a:bodyPr wrap="square" rtlCol="0">
            <a:spAutoFit/>
          </a:bodyPr>
          <a:lstStyle/>
          <a:p>
            <a:r>
              <a:rPr lang="en-US" dirty="0" smtClean="0">
                <a:solidFill>
                  <a:srgbClr val="FF0000"/>
                </a:solidFill>
              </a:rPr>
              <a:t>x</a:t>
            </a:r>
            <a:endParaRPr lang="en-US" dirty="0">
              <a:solidFill>
                <a:srgbClr val="FF0000"/>
              </a:solidFill>
            </a:endParaRPr>
          </a:p>
        </p:txBody>
      </p:sp>
      <p:grpSp>
        <p:nvGrpSpPr>
          <p:cNvPr id="41" name="Group 40"/>
          <p:cNvGrpSpPr/>
          <p:nvPr/>
        </p:nvGrpSpPr>
        <p:grpSpPr>
          <a:xfrm>
            <a:off x="7239000" y="5029200"/>
            <a:ext cx="1295400" cy="152400"/>
            <a:chOff x="1143000" y="1676400"/>
            <a:chExt cx="7543800" cy="152400"/>
          </a:xfrm>
        </p:grpSpPr>
        <p:cxnSp>
          <p:nvCxnSpPr>
            <p:cNvPr id="39" name="Straight Connector 38"/>
            <p:cNvCxnSpPr/>
            <p:nvPr/>
          </p:nvCxnSpPr>
          <p:spPr>
            <a:xfrm>
              <a:off x="1143000" y="1676400"/>
              <a:ext cx="7543800" cy="1588"/>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1143000" y="1827212"/>
              <a:ext cx="7543800" cy="1588"/>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grpSp>
      <p:sp>
        <p:nvSpPr>
          <p:cNvPr id="42" name="Freeform 41"/>
          <p:cNvSpPr/>
          <p:nvPr/>
        </p:nvSpPr>
        <p:spPr>
          <a:xfrm>
            <a:off x="990600" y="3124200"/>
            <a:ext cx="609600" cy="100976"/>
          </a:xfrm>
          <a:custGeom>
            <a:avLst/>
            <a:gdLst>
              <a:gd name="connsiteX0" fmla="*/ 0 w 2025748"/>
              <a:gd name="connsiteY0" fmla="*/ 140677 h 154745"/>
              <a:gd name="connsiteX1" fmla="*/ 2025748 w 2025748"/>
              <a:gd name="connsiteY1" fmla="*/ 154745 h 154745"/>
              <a:gd name="connsiteX2" fmla="*/ 1800665 w 2025748"/>
              <a:gd name="connsiteY2" fmla="*/ 0 h 154745"/>
            </a:gdLst>
            <a:ahLst/>
            <a:cxnLst>
              <a:cxn ang="0">
                <a:pos x="connsiteX0" y="connsiteY0"/>
              </a:cxn>
              <a:cxn ang="0">
                <a:pos x="connsiteX1" y="connsiteY1"/>
              </a:cxn>
              <a:cxn ang="0">
                <a:pos x="connsiteX2" y="connsiteY2"/>
              </a:cxn>
            </a:cxnLst>
            <a:rect l="l" t="t" r="r" b="b"/>
            <a:pathLst>
              <a:path w="2025748" h="154745">
                <a:moveTo>
                  <a:pt x="0" y="140677"/>
                </a:moveTo>
                <a:lnTo>
                  <a:pt x="2025748" y="154745"/>
                </a:lnTo>
                <a:lnTo>
                  <a:pt x="1800665" y="0"/>
                </a:lnTo>
              </a:path>
            </a:pathLst>
          </a:cu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Freeform 42"/>
          <p:cNvSpPr/>
          <p:nvPr/>
        </p:nvSpPr>
        <p:spPr>
          <a:xfrm rot="10800000">
            <a:off x="7924800" y="5385423"/>
            <a:ext cx="609600" cy="100976"/>
          </a:xfrm>
          <a:custGeom>
            <a:avLst/>
            <a:gdLst>
              <a:gd name="connsiteX0" fmla="*/ 0 w 2025748"/>
              <a:gd name="connsiteY0" fmla="*/ 140677 h 154745"/>
              <a:gd name="connsiteX1" fmla="*/ 2025748 w 2025748"/>
              <a:gd name="connsiteY1" fmla="*/ 154745 h 154745"/>
              <a:gd name="connsiteX2" fmla="*/ 1800665 w 2025748"/>
              <a:gd name="connsiteY2" fmla="*/ 0 h 154745"/>
            </a:gdLst>
            <a:ahLst/>
            <a:cxnLst>
              <a:cxn ang="0">
                <a:pos x="connsiteX0" y="connsiteY0"/>
              </a:cxn>
              <a:cxn ang="0">
                <a:pos x="connsiteX1" y="connsiteY1"/>
              </a:cxn>
              <a:cxn ang="0">
                <a:pos x="connsiteX2" y="connsiteY2"/>
              </a:cxn>
            </a:cxnLst>
            <a:rect l="l" t="t" r="r" b="b"/>
            <a:pathLst>
              <a:path w="2025748" h="154745">
                <a:moveTo>
                  <a:pt x="0" y="140677"/>
                </a:moveTo>
                <a:lnTo>
                  <a:pt x="2025748" y="154745"/>
                </a:lnTo>
                <a:lnTo>
                  <a:pt x="1800665" y="0"/>
                </a:lnTo>
              </a:path>
            </a:pathLst>
          </a:cu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5" presetClass="entr" presetSubtype="10" fill="hold" grpId="0" nodeType="clickEffect">
                                  <p:stCondLst>
                                    <p:cond delay="0"/>
                                  </p:stCondLst>
                                  <p:childTnLst>
                                    <p:set>
                                      <p:cBhvr>
                                        <p:cTn id="54" dur="1" fill="hold">
                                          <p:stCondLst>
                                            <p:cond delay="0"/>
                                          </p:stCondLst>
                                        </p:cTn>
                                        <p:tgtEl>
                                          <p:spTgt spid="42"/>
                                        </p:tgtEl>
                                        <p:attrNameLst>
                                          <p:attrName>style.visibility</p:attrName>
                                        </p:attrNameLst>
                                      </p:cBhvr>
                                      <p:to>
                                        <p:strVal val="visible"/>
                                      </p:to>
                                    </p:set>
                                    <p:animEffect transition="in" filter="checkerboard(across)">
                                      <p:cBhvr>
                                        <p:cTn id="55" dur="500"/>
                                        <p:tgtEl>
                                          <p:spTgt spid="42"/>
                                        </p:tgtEl>
                                      </p:cBhvr>
                                    </p:animEffect>
                                  </p:childTnLst>
                                </p:cTn>
                              </p:par>
                              <p:par>
                                <p:cTn id="56" presetID="5" presetClass="entr" presetSubtype="10" fill="hold" grpId="0" nodeType="withEffect">
                                  <p:stCondLst>
                                    <p:cond delay="0"/>
                                  </p:stCondLst>
                                  <p:childTnLst>
                                    <p:set>
                                      <p:cBhvr>
                                        <p:cTn id="57" dur="1" fill="hold">
                                          <p:stCondLst>
                                            <p:cond delay="0"/>
                                          </p:stCondLst>
                                        </p:cTn>
                                        <p:tgtEl>
                                          <p:spTgt spid="43"/>
                                        </p:tgtEl>
                                        <p:attrNameLst>
                                          <p:attrName>style.visibility</p:attrName>
                                        </p:attrNameLst>
                                      </p:cBhvr>
                                      <p:to>
                                        <p:strVal val="visible"/>
                                      </p:to>
                                    </p:set>
                                    <p:animEffect transition="in" filter="checkerboard(across)">
                                      <p:cBhvr>
                                        <p:cTn id="5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p:bldP spid="13" grpId="0" animBg="1"/>
      <p:bldP spid="14" grpId="0"/>
      <p:bldP spid="11" grpId="0" animBg="1"/>
      <p:bldP spid="12" grpId="0"/>
      <p:bldP spid="9" grpId="0" animBg="1"/>
      <p:bldP spid="10" grpId="0"/>
      <p:bldP spid="15" grpId="0" animBg="1"/>
      <p:bldP spid="16" grpId="0"/>
      <p:bldP spid="17" grpId="0" animBg="1"/>
      <p:bldP spid="18" grpId="0"/>
      <p:bldP spid="19" grpId="0" animBg="1"/>
      <p:bldP spid="22" grpId="0"/>
      <p:bldP spid="29" grpId="0" animBg="1"/>
      <p:bldP spid="30" grpId="0"/>
      <p:bldP spid="34" grpId="0" animBg="1"/>
      <p:bldP spid="35" grpId="0"/>
      <p:bldP spid="42" grpId="0" animBg="1"/>
      <p:bldP spid="4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304800" y="130314"/>
            <a:ext cx="8610600" cy="707886"/>
          </a:xfrm>
          <a:prstGeom prst="rect">
            <a:avLst/>
          </a:prstGeom>
          <a:noFill/>
          <a:ln w="9525">
            <a:noFill/>
            <a:miter lim="800000"/>
            <a:headEnd/>
            <a:tailEnd/>
          </a:ln>
        </p:spPr>
        <p:txBody>
          <a:bodyPr wrap="square">
            <a:spAutoFit/>
          </a:bodyPr>
          <a:lstStyle/>
          <a:p>
            <a:r>
              <a:rPr lang="en-US" sz="4000" dirty="0" smtClean="0">
                <a:solidFill>
                  <a:srgbClr val="1F497D">
                    <a:lumMod val="20000"/>
                    <a:lumOff val="80000"/>
                  </a:srgbClr>
                </a:solidFill>
                <a:latin typeface="Rockwell Extra Bold" pitchFamily="18" charset="0"/>
                <a:cs typeface="Arial" pitchFamily="34" charset="0"/>
              </a:rPr>
              <a:t>SLIC </a:t>
            </a:r>
            <a:r>
              <a:rPr lang="en-US" dirty="0" smtClean="0">
                <a:solidFill>
                  <a:srgbClr val="1F497D">
                    <a:lumMod val="20000"/>
                    <a:lumOff val="80000"/>
                  </a:srgbClr>
                </a:solidFill>
                <a:latin typeface="Rockwell Extra Bold" pitchFamily="18" charset="0"/>
                <a:cs typeface="Arial" pitchFamily="34" charset="0"/>
              </a:rPr>
              <a:t>(sequence and ligation–independent cloning )</a:t>
            </a:r>
            <a:endParaRPr lang="en-US" sz="3600" dirty="0">
              <a:solidFill>
                <a:srgbClr val="1F497D">
                  <a:lumMod val="20000"/>
                  <a:lumOff val="80000"/>
                </a:srgbClr>
              </a:solidFill>
              <a:latin typeface="Rockwell Extra Bold" pitchFamily="18" charset="0"/>
              <a:cs typeface="Arial" pitchFamily="34" charset="0"/>
            </a:endParaRPr>
          </a:p>
        </p:txBody>
      </p:sp>
      <p:sp>
        <p:nvSpPr>
          <p:cNvPr id="6" name="TextBox 5"/>
          <p:cNvSpPr txBox="1"/>
          <p:nvPr/>
        </p:nvSpPr>
        <p:spPr>
          <a:xfrm>
            <a:off x="533400" y="6477000"/>
            <a:ext cx="7848600" cy="276999"/>
          </a:xfrm>
          <a:prstGeom prst="rect">
            <a:avLst/>
          </a:prstGeom>
          <a:noFill/>
        </p:spPr>
        <p:txBody>
          <a:bodyPr wrap="square" rtlCol="0">
            <a:spAutoFit/>
          </a:bodyPr>
          <a:lstStyle/>
          <a:p>
            <a:r>
              <a:rPr lang="en-US" sz="1200" dirty="0" smtClean="0">
                <a:solidFill>
                  <a:schemeClr val="tx2">
                    <a:lumMod val="20000"/>
                    <a:lumOff val="80000"/>
                  </a:schemeClr>
                </a:solidFill>
                <a:latin typeface="Arial" charset="0"/>
                <a:cs typeface="Arial" charset="0"/>
              </a:rPr>
              <a:t>Nat Methods. 2007 Mar;4(3):251-6. </a:t>
            </a:r>
            <a:r>
              <a:rPr lang="en-US" sz="1200" dirty="0" err="1" smtClean="0">
                <a:solidFill>
                  <a:schemeClr val="tx2">
                    <a:lumMod val="20000"/>
                    <a:lumOff val="80000"/>
                  </a:schemeClr>
                </a:solidFill>
                <a:latin typeface="Arial" charset="0"/>
                <a:cs typeface="Arial" charset="0"/>
              </a:rPr>
              <a:t>Epub</a:t>
            </a:r>
            <a:r>
              <a:rPr lang="en-US" sz="1200" dirty="0" smtClean="0">
                <a:solidFill>
                  <a:schemeClr val="tx2">
                    <a:lumMod val="20000"/>
                    <a:lumOff val="80000"/>
                  </a:schemeClr>
                </a:solidFill>
                <a:latin typeface="Arial" charset="0"/>
                <a:cs typeface="Arial" charset="0"/>
              </a:rPr>
              <a:t> 2007 Feb 11. PMID: 17293868 </a:t>
            </a:r>
          </a:p>
        </p:txBody>
      </p:sp>
      <p:pic>
        <p:nvPicPr>
          <p:cNvPr id="5123" name="Picture 3" descr="C:\Users\JCAnderson\Documents\Courses\SynBio Bootcamp\021308-Assembly Methods\slic.png"/>
          <p:cNvPicPr>
            <a:picLocks noChangeAspect="1" noChangeArrowheads="1"/>
          </p:cNvPicPr>
          <p:nvPr/>
        </p:nvPicPr>
        <p:blipFill>
          <a:blip r:embed="rId3" cstate="print"/>
          <a:srcRect/>
          <a:stretch>
            <a:fillRect/>
          </a:stretch>
        </p:blipFill>
        <p:spPr bwMode="auto">
          <a:xfrm>
            <a:off x="3459354" y="1066800"/>
            <a:ext cx="5259710" cy="4572000"/>
          </a:xfrm>
          <a:prstGeom prst="rect">
            <a:avLst/>
          </a:prstGeom>
          <a:noFill/>
        </p:spPr>
      </p:pic>
      <p:sp>
        <p:nvSpPr>
          <p:cNvPr id="8" name="Rectangle 7"/>
          <p:cNvSpPr/>
          <p:nvPr/>
        </p:nvSpPr>
        <p:spPr>
          <a:xfrm>
            <a:off x="685801" y="2362200"/>
            <a:ext cx="3886200" cy="1754326"/>
          </a:xfrm>
          <a:prstGeom prst="rect">
            <a:avLst/>
          </a:prstGeom>
        </p:spPr>
        <p:txBody>
          <a:bodyPr wrap="square">
            <a:spAutoFit/>
          </a:bodyPr>
          <a:lstStyle/>
          <a:p>
            <a:r>
              <a:rPr lang="en-US" sz="3600" dirty="0" smtClean="0">
                <a:solidFill>
                  <a:schemeClr val="tx2">
                    <a:lumMod val="20000"/>
                    <a:lumOff val="80000"/>
                  </a:schemeClr>
                </a:solidFill>
              </a:rPr>
              <a:t>LIC (ligation independent cloning)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304800" y="130314"/>
            <a:ext cx="8610600" cy="707886"/>
          </a:xfrm>
          <a:prstGeom prst="rect">
            <a:avLst/>
          </a:prstGeom>
          <a:noFill/>
          <a:ln w="9525">
            <a:noFill/>
            <a:miter lim="800000"/>
            <a:headEnd/>
            <a:tailEnd/>
          </a:ln>
        </p:spPr>
        <p:txBody>
          <a:bodyPr wrap="square">
            <a:spAutoFit/>
          </a:bodyPr>
          <a:lstStyle/>
          <a:p>
            <a:r>
              <a:rPr lang="en-US" sz="4000" dirty="0" smtClean="0">
                <a:solidFill>
                  <a:srgbClr val="1F497D">
                    <a:lumMod val="20000"/>
                    <a:lumOff val="80000"/>
                  </a:srgbClr>
                </a:solidFill>
                <a:latin typeface="Rockwell Extra Bold" pitchFamily="18" charset="0"/>
                <a:cs typeface="Arial" pitchFamily="34" charset="0"/>
              </a:rPr>
              <a:t>SLIC </a:t>
            </a:r>
            <a:r>
              <a:rPr lang="en-US" dirty="0" smtClean="0">
                <a:solidFill>
                  <a:srgbClr val="1F497D">
                    <a:lumMod val="20000"/>
                    <a:lumOff val="80000"/>
                  </a:srgbClr>
                </a:solidFill>
                <a:latin typeface="Rockwell Extra Bold" pitchFamily="18" charset="0"/>
                <a:cs typeface="Arial" pitchFamily="34" charset="0"/>
              </a:rPr>
              <a:t>(sequence and ligation–independent cloning )</a:t>
            </a:r>
            <a:endParaRPr lang="en-US" sz="3600" dirty="0">
              <a:solidFill>
                <a:srgbClr val="1F497D">
                  <a:lumMod val="20000"/>
                  <a:lumOff val="80000"/>
                </a:srgbClr>
              </a:solidFill>
              <a:latin typeface="Rockwell Extra Bold" pitchFamily="18" charset="0"/>
              <a:cs typeface="Arial" pitchFamily="34" charset="0"/>
            </a:endParaRPr>
          </a:p>
        </p:txBody>
      </p:sp>
      <p:sp>
        <p:nvSpPr>
          <p:cNvPr id="6" name="TextBox 5"/>
          <p:cNvSpPr txBox="1"/>
          <p:nvPr/>
        </p:nvSpPr>
        <p:spPr>
          <a:xfrm>
            <a:off x="533400" y="6477000"/>
            <a:ext cx="7848600" cy="276999"/>
          </a:xfrm>
          <a:prstGeom prst="rect">
            <a:avLst/>
          </a:prstGeom>
          <a:noFill/>
        </p:spPr>
        <p:txBody>
          <a:bodyPr wrap="square" rtlCol="0">
            <a:spAutoFit/>
          </a:bodyPr>
          <a:lstStyle/>
          <a:p>
            <a:r>
              <a:rPr lang="en-US" sz="1200" dirty="0" smtClean="0">
                <a:solidFill>
                  <a:schemeClr val="tx2">
                    <a:lumMod val="20000"/>
                    <a:lumOff val="80000"/>
                  </a:schemeClr>
                </a:solidFill>
                <a:latin typeface="Arial" charset="0"/>
                <a:cs typeface="Arial" charset="0"/>
              </a:rPr>
              <a:t>Nat Methods. 2007 Mar;4(3):251-6. </a:t>
            </a:r>
            <a:r>
              <a:rPr lang="en-US" sz="1200" dirty="0" err="1" smtClean="0">
                <a:solidFill>
                  <a:schemeClr val="tx2">
                    <a:lumMod val="20000"/>
                    <a:lumOff val="80000"/>
                  </a:schemeClr>
                </a:solidFill>
                <a:latin typeface="Arial" charset="0"/>
                <a:cs typeface="Arial" charset="0"/>
              </a:rPr>
              <a:t>Epub</a:t>
            </a:r>
            <a:r>
              <a:rPr lang="en-US" sz="1200" dirty="0" smtClean="0">
                <a:solidFill>
                  <a:schemeClr val="tx2">
                    <a:lumMod val="20000"/>
                    <a:lumOff val="80000"/>
                  </a:schemeClr>
                </a:solidFill>
                <a:latin typeface="Arial" charset="0"/>
                <a:cs typeface="Arial" charset="0"/>
              </a:rPr>
              <a:t> 2007 Feb 11. PMID: 17293868 </a:t>
            </a:r>
          </a:p>
        </p:txBody>
      </p:sp>
      <p:pic>
        <p:nvPicPr>
          <p:cNvPr id="92162" name="Picture 2" descr="C:\Users\JCAnderson\Documents\Courses\SynBio Bootcamp\021308-Assembly Methods\slic2.png"/>
          <p:cNvPicPr>
            <a:picLocks noChangeAspect="1" noChangeArrowheads="1"/>
          </p:cNvPicPr>
          <p:nvPr/>
        </p:nvPicPr>
        <p:blipFill>
          <a:blip r:embed="rId4" cstate="print"/>
          <a:srcRect/>
          <a:stretch>
            <a:fillRect/>
          </a:stretch>
        </p:blipFill>
        <p:spPr bwMode="auto">
          <a:xfrm>
            <a:off x="762000" y="1295400"/>
            <a:ext cx="7600950" cy="2505075"/>
          </a:xfrm>
          <a:prstGeom prst="rect">
            <a:avLst/>
          </a:prstGeom>
          <a:noFill/>
        </p:spPr>
      </p:pic>
      <p:sp>
        <p:nvSpPr>
          <p:cNvPr id="7" name="Rectangle 6"/>
          <p:cNvSpPr/>
          <p:nvPr/>
        </p:nvSpPr>
        <p:spPr>
          <a:xfrm>
            <a:off x="2209800" y="4419600"/>
            <a:ext cx="6553200" cy="1015663"/>
          </a:xfrm>
          <a:prstGeom prst="rect">
            <a:avLst/>
          </a:prstGeom>
        </p:spPr>
        <p:txBody>
          <a:bodyPr wrap="square">
            <a:spAutoFit/>
          </a:bodyPr>
          <a:lstStyle/>
          <a:p>
            <a:pPr marL="457200" indent="-457200">
              <a:buFont typeface="Wingdings" pitchFamily="2" charset="2"/>
              <a:buChar char="§"/>
            </a:pPr>
            <a:r>
              <a:rPr lang="en-US" sz="2000" dirty="0" err="1" smtClean="0">
                <a:solidFill>
                  <a:srgbClr val="1F497D">
                    <a:lumMod val="20000"/>
                    <a:lumOff val="80000"/>
                  </a:srgbClr>
                </a:solidFill>
                <a:latin typeface="Calibri" pitchFamily="34" charset="0"/>
              </a:rPr>
              <a:t>Oligo</a:t>
            </a:r>
            <a:r>
              <a:rPr lang="en-US" sz="2000" dirty="0" smtClean="0">
                <a:solidFill>
                  <a:srgbClr val="1F497D">
                    <a:lumMod val="20000"/>
                    <a:lumOff val="80000"/>
                  </a:srgbClr>
                </a:solidFill>
                <a:latin typeface="Calibri" pitchFamily="34" charset="0"/>
              </a:rPr>
              <a:t> design basically the same as for </a:t>
            </a:r>
            <a:r>
              <a:rPr lang="en-US" sz="2000" dirty="0" err="1" smtClean="0">
                <a:solidFill>
                  <a:srgbClr val="1F497D">
                    <a:lumMod val="20000"/>
                    <a:lumOff val="80000"/>
                  </a:srgbClr>
                </a:solidFill>
                <a:latin typeface="Calibri" pitchFamily="34" charset="0"/>
              </a:rPr>
              <a:t>SOEing</a:t>
            </a:r>
            <a:r>
              <a:rPr lang="en-US" sz="2000" dirty="0" smtClean="0">
                <a:solidFill>
                  <a:srgbClr val="1F497D">
                    <a:lumMod val="20000"/>
                    <a:lumOff val="80000"/>
                  </a:srgbClr>
                </a:solidFill>
                <a:latin typeface="Calibri" pitchFamily="34" charset="0"/>
              </a:rPr>
              <a:t> assembly</a:t>
            </a:r>
          </a:p>
          <a:p>
            <a:pPr marL="457200" indent="-457200">
              <a:buFont typeface="Wingdings" pitchFamily="2" charset="2"/>
              <a:buChar char="§"/>
            </a:pPr>
            <a:r>
              <a:rPr lang="en-US" sz="2000" dirty="0" smtClean="0">
                <a:solidFill>
                  <a:srgbClr val="1F497D">
                    <a:lumMod val="20000"/>
                    <a:lumOff val="80000"/>
                  </a:srgbClr>
                </a:solidFill>
                <a:latin typeface="Calibri" pitchFamily="34" charset="0"/>
              </a:rPr>
              <a:t>Use longer overlaps (~40bp)</a:t>
            </a:r>
          </a:p>
          <a:p>
            <a:pPr marL="457200" indent="-457200">
              <a:buFont typeface="Wingdings" pitchFamily="2" charset="2"/>
              <a:buChar char="§"/>
            </a:pPr>
            <a:r>
              <a:rPr lang="en-US" sz="2000" dirty="0" smtClean="0">
                <a:solidFill>
                  <a:srgbClr val="1F497D">
                    <a:lumMod val="20000"/>
                    <a:lumOff val="80000"/>
                  </a:srgbClr>
                </a:solidFill>
                <a:latin typeface="Calibri" pitchFamily="34" charset="0"/>
              </a:rPr>
              <a:t>Uses </a:t>
            </a:r>
            <a:r>
              <a:rPr lang="en-US" sz="2000" b="1" dirty="0" err="1" smtClean="0">
                <a:solidFill>
                  <a:srgbClr val="1F497D">
                    <a:lumMod val="20000"/>
                    <a:lumOff val="80000"/>
                  </a:srgbClr>
                </a:solidFill>
                <a:latin typeface="Calibri" pitchFamily="34" charset="0"/>
              </a:rPr>
              <a:t>recA</a:t>
            </a:r>
            <a:r>
              <a:rPr lang="en-US" sz="2000" dirty="0" smtClean="0">
                <a:solidFill>
                  <a:srgbClr val="1F497D">
                    <a:lumMod val="20000"/>
                    <a:lumOff val="80000"/>
                  </a:srgbClr>
                </a:solidFill>
                <a:latin typeface="Calibri" pitchFamily="34" charset="0"/>
              </a:rPr>
              <a:t> not a </a:t>
            </a:r>
            <a:r>
              <a:rPr lang="en-US" sz="2000" dirty="0" err="1" smtClean="0">
                <a:solidFill>
                  <a:srgbClr val="1F497D">
                    <a:lumMod val="20000"/>
                    <a:lumOff val="80000"/>
                  </a:srgbClr>
                </a:solidFill>
                <a:latin typeface="Calibri" pitchFamily="34" charset="0"/>
              </a:rPr>
              <a:t>ligase</a:t>
            </a:r>
            <a:endParaRPr lang="en-US" sz="2000"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304800" y="130314"/>
            <a:ext cx="8610600" cy="707886"/>
          </a:xfrm>
          <a:prstGeom prst="rect">
            <a:avLst/>
          </a:prstGeom>
          <a:noFill/>
          <a:ln w="9525">
            <a:noFill/>
            <a:miter lim="800000"/>
            <a:headEnd/>
            <a:tailEnd/>
          </a:ln>
        </p:spPr>
        <p:txBody>
          <a:bodyPr wrap="square">
            <a:spAutoFit/>
          </a:bodyPr>
          <a:lstStyle/>
          <a:p>
            <a:r>
              <a:rPr lang="en-US" sz="4000" dirty="0" smtClean="0">
                <a:solidFill>
                  <a:srgbClr val="1F497D">
                    <a:lumMod val="20000"/>
                    <a:lumOff val="80000"/>
                  </a:srgbClr>
                </a:solidFill>
                <a:latin typeface="Rockwell Extra Bold" pitchFamily="18" charset="0"/>
                <a:cs typeface="Arial" pitchFamily="34" charset="0"/>
              </a:rPr>
              <a:t>Gibson Method</a:t>
            </a:r>
            <a:endParaRPr lang="en-US" sz="3600" dirty="0">
              <a:solidFill>
                <a:srgbClr val="1F497D">
                  <a:lumMod val="20000"/>
                  <a:lumOff val="80000"/>
                </a:srgbClr>
              </a:solidFill>
              <a:latin typeface="Rockwell Extra Bold" pitchFamily="18" charset="0"/>
              <a:cs typeface="Arial" pitchFamily="34" charset="0"/>
            </a:endParaRPr>
          </a:p>
        </p:txBody>
      </p:sp>
      <p:sp>
        <p:nvSpPr>
          <p:cNvPr id="6" name="TextBox 5"/>
          <p:cNvSpPr txBox="1"/>
          <p:nvPr/>
        </p:nvSpPr>
        <p:spPr>
          <a:xfrm>
            <a:off x="533400" y="6477000"/>
            <a:ext cx="2819400" cy="276999"/>
          </a:xfrm>
          <a:prstGeom prst="rect">
            <a:avLst/>
          </a:prstGeom>
          <a:noFill/>
        </p:spPr>
        <p:txBody>
          <a:bodyPr wrap="square" rtlCol="0">
            <a:spAutoFit/>
          </a:bodyPr>
          <a:lstStyle/>
          <a:p>
            <a:r>
              <a:rPr lang="en-US" sz="1200" dirty="0" smtClean="0">
                <a:solidFill>
                  <a:schemeClr val="tx2">
                    <a:lumMod val="20000"/>
                    <a:lumOff val="80000"/>
                  </a:schemeClr>
                </a:solidFill>
                <a:latin typeface="Arial" charset="0"/>
                <a:cs typeface="Arial" charset="0"/>
              </a:rPr>
              <a:t>PMID: 19363495</a:t>
            </a:r>
          </a:p>
        </p:txBody>
      </p:sp>
      <p:sp>
        <p:nvSpPr>
          <p:cNvPr id="8" name="Rectangle 7"/>
          <p:cNvSpPr/>
          <p:nvPr/>
        </p:nvSpPr>
        <p:spPr>
          <a:xfrm>
            <a:off x="2209800" y="1893332"/>
            <a:ext cx="685800" cy="1524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209800" y="1295400"/>
            <a:ext cx="685800" cy="1524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a:off x="1066800" y="1447800"/>
            <a:ext cx="1828800" cy="1588"/>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209800" y="1905000"/>
            <a:ext cx="1752600" cy="0"/>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209800" y="2044022"/>
            <a:ext cx="1752600" cy="1710"/>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5400000">
            <a:off x="2133600" y="2514600"/>
            <a:ext cx="457200" cy="1588"/>
          </a:xfrm>
          <a:prstGeom prst="straightConnector1">
            <a:avLst/>
          </a:prstGeom>
          <a:ln>
            <a:solidFill>
              <a:schemeClr val="tx2">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2209800" y="2907268"/>
            <a:ext cx="685800" cy="1524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p:cNvGrpSpPr/>
          <p:nvPr/>
        </p:nvGrpSpPr>
        <p:grpSpPr>
          <a:xfrm>
            <a:off x="914400" y="2895600"/>
            <a:ext cx="3048000" cy="152400"/>
            <a:chOff x="990600" y="2602468"/>
            <a:chExt cx="7543800" cy="152400"/>
          </a:xfrm>
        </p:grpSpPr>
        <p:cxnSp>
          <p:nvCxnSpPr>
            <p:cNvPr id="24" name="Straight Connector 23"/>
            <p:cNvCxnSpPr/>
            <p:nvPr/>
          </p:nvCxnSpPr>
          <p:spPr>
            <a:xfrm>
              <a:off x="990600" y="2602468"/>
              <a:ext cx="7543800" cy="1588"/>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990600" y="2753280"/>
              <a:ext cx="7543800" cy="1588"/>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a:xfrm>
            <a:off x="1066800" y="1293812"/>
            <a:ext cx="1828800" cy="0"/>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572000" y="892076"/>
            <a:ext cx="4572000" cy="2308324"/>
          </a:xfrm>
          <a:prstGeom prst="rect">
            <a:avLst/>
          </a:prstGeom>
          <a:noFill/>
        </p:spPr>
        <p:txBody>
          <a:bodyPr wrap="square" rtlCol="0">
            <a:spAutoFit/>
          </a:bodyPr>
          <a:lstStyle/>
          <a:p>
            <a:r>
              <a:rPr lang="en-US" sz="2400" dirty="0" smtClean="0">
                <a:solidFill>
                  <a:schemeClr val="tx2">
                    <a:lumMod val="20000"/>
                    <a:lumOff val="80000"/>
                  </a:schemeClr>
                </a:solidFill>
              </a:rPr>
              <a:t>T5 </a:t>
            </a:r>
            <a:r>
              <a:rPr lang="en-US" sz="2400" dirty="0" err="1" smtClean="0">
                <a:solidFill>
                  <a:schemeClr val="tx2">
                    <a:lumMod val="20000"/>
                    <a:lumOff val="80000"/>
                  </a:schemeClr>
                </a:solidFill>
              </a:rPr>
              <a:t>Exonuclease</a:t>
            </a:r>
            <a:endParaRPr lang="en-US" sz="2400" dirty="0" smtClean="0">
              <a:solidFill>
                <a:schemeClr val="tx2">
                  <a:lumMod val="20000"/>
                  <a:lumOff val="80000"/>
                </a:schemeClr>
              </a:solidFill>
            </a:endParaRPr>
          </a:p>
          <a:p>
            <a:r>
              <a:rPr lang="en-US" sz="2400" dirty="0" err="1" smtClean="0">
                <a:solidFill>
                  <a:schemeClr val="tx2">
                    <a:lumMod val="20000"/>
                    <a:lumOff val="80000"/>
                  </a:schemeClr>
                </a:solidFill>
              </a:rPr>
              <a:t>Phusion</a:t>
            </a:r>
            <a:r>
              <a:rPr lang="en-US" sz="2400" dirty="0" smtClean="0">
                <a:solidFill>
                  <a:schemeClr val="tx2">
                    <a:lumMod val="20000"/>
                    <a:lumOff val="80000"/>
                  </a:schemeClr>
                </a:solidFill>
              </a:rPr>
              <a:t> Polymerase</a:t>
            </a:r>
          </a:p>
          <a:p>
            <a:r>
              <a:rPr lang="en-US" sz="2400" dirty="0" err="1" smtClean="0">
                <a:solidFill>
                  <a:schemeClr val="tx2">
                    <a:lumMod val="20000"/>
                    <a:lumOff val="80000"/>
                  </a:schemeClr>
                </a:solidFill>
              </a:rPr>
              <a:t>Taq</a:t>
            </a:r>
            <a:r>
              <a:rPr lang="en-US" sz="2400" dirty="0" smtClean="0">
                <a:solidFill>
                  <a:schemeClr val="tx2">
                    <a:lumMod val="20000"/>
                    <a:lumOff val="80000"/>
                  </a:schemeClr>
                </a:solidFill>
              </a:rPr>
              <a:t> </a:t>
            </a:r>
            <a:r>
              <a:rPr lang="en-US" sz="2400" dirty="0" err="1" smtClean="0">
                <a:solidFill>
                  <a:schemeClr val="tx2">
                    <a:lumMod val="20000"/>
                    <a:lumOff val="80000"/>
                  </a:schemeClr>
                </a:solidFill>
              </a:rPr>
              <a:t>Ligase</a:t>
            </a:r>
            <a:endParaRPr lang="en-US" sz="2400" dirty="0" smtClean="0">
              <a:solidFill>
                <a:schemeClr val="tx2">
                  <a:lumMod val="20000"/>
                  <a:lumOff val="80000"/>
                </a:schemeClr>
              </a:solidFill>
            </a:endParaRPr>
          </a:p>
          <a:p>
            <a:endParaRPr lang="en-US" sz="2400" dirty="0" smtClean="0">
              <a:solidFill>
                <a:schemeClr val="tx2">
                  <a:lumMod val="20000"/>
                  <a:lumOff val="80000"/>
                </a:schemeClr>
              </a:solidFill>
            </a:endParaRPr>
          </a:p>
          <a:p>
            <a:r>
              <a:rPr lang="en-US" sz="2400" dirty="0" smtClean="0">
                <a:solidFill>
                  <a:schemeClr val="tx2">
                    <a:lumMod val="20000"/>
                    <a:lumOff val="80000"/>
                  </a:schemeClr>
                </a:solidFill>
              </a:rPr>
              <a:t>(NAD+, </a:t>
            </a:r>
            <a:r>
              <a:rPr lang="en-US" sz="2400" dirty="0" err="1" smtClean="0">
                <a:solidFill>
                  <a:schemeClr val="tx2">
                    <a:lumMod val="20000"/>
                    <a:lumOff val="80000"/>
                  </a:schemeClr>
                </a:solidFill>
              </a:rPr>
              <a:t>dNTPs</a:t>
            </a:r>
            <a:r>
              <a:rPr lang="en-US" sz="2400" dirty="0" smtClean="0">
                <a:solidFill>
                  <a:schemeClr val="tx2">
                    <a:lumMod val="20000"/>
                    <a:lumOff val="80000"/>
                  </a:schemeClr>
                </a:solidFill>
              </a:rPr>
              <a:t>, Buffer)</a:t>
            </a:r>
          </a:p>
          <a:p>
            <a:r>
              <a:rPr lang="en-US" sz="2400" dirty="0" smtClean="0">
                <a:solidFill>
                  <a:schemeClr val="tx2">
                    <a:lumMod val="20000"/>
                    <a:lumOff val="80000"/>
                  </a:schemeClr>
                </a:solidFill>
              </a:rPr>
              <a:t>One pot, 50°C</a:t>
            </a:r>
            <a:endParaRPr lang="en-US" sz="2400" dirty="0">
              <a:solidFill>
                <a:schemeClr val="tx2">
                  <a:lumMod val="20000"/>
                  <a:lumOff val="80000"/>
                </a:schemeClr>
              </a:solidFill>
            </a:endParaRPr>
          </a:p>
        </p:txBody>
      </p:sp>
      <p:sp>
        <p:nvSpPr>
          <p:cNvPr id="27" name="TextBox 26"/>
          <p:cNvSpPr txBox="1"/>
          <p:nvPr/>
        </p:nvSpPr>
        <p:spPr>
          <a:xfrm>
            <a:off x="2209800" y="838200"/>
            <a:ext cx="662361" cy="369332"/>
          </a:xfrm>
          <a:prstGeom prst="rect">
            <a:avLst/>
          </a:prstGeom>
          <a:noFill/>
        </p:spPr>
        <p:txBody>
          <a:bodyPr wrap="none" rtlCol="0">
            <a:spAutoFit/>
          </a:bodyPr>
          <a:lstStyle/>
          <a:p>
            <a:r>
              <a:rPr lang="en-US" dirty="0" smtClean="0">
                <a:solidFill>
                  <a:schemeClr val="accent2">
                    <a:lumMod val="60000"/>
                    <a:lumOff val="40000"/>
                  </a:schemeClr>
                </a:solidFill>
              </a:rPr>
              <a:t>40bp</a:t>
            </a:r>
            <a:endParaRPr lang="en-US" dirty="0">
              <a:solidFill>
                <a:schemeClr val="accent2">
                  <a:lumMod val="60000"/>
                  <a:lumOff val="40000"/>
                </a:schemeClr>
              </a:solidFill>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6248400" y="4191000"/>
            <a:ext cx="1752600" cy="2286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p:cNvCxnSpPr/>
          <p:nvPr/>
        </p:nvCxnSpPr>
        <p:spPr>
          <a:xfrm>
            <a:off x="1066800" y="4419601"/>
            <a:ext cx="6934200" cy="1588"/>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16200000" flipH="1">
            <a:off x="1066800" y="4419601"/>
            <a:ext cx="304800" cy="304800"/>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flipH="1">
            <a:off x="7696201" y="3886200"/>
            <a:ext cx="304800" cy="304800"/>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0800000">
            <a:off x="1066800" y="4191000"/>
            <a:ext cx="6934200" cy="1588"/>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0" name="TextBox 4"/>
          <p:cNvSpPr txBox="1">
            <a:spLocks noChangeArrowheads="1"/>
          </p:cNvSpPr>
          <p:nvPr/>
        </p:nvSpPr>
        <p:spPr bwMode="auto">
          <a:xfrm>
            <a:off x="304800" y="130314"/>
            <a:ext cx="8610600" cy="707886"/>
          </a:xfrm>
          <a:prstGeom prst="rect">
            <a:avLst/>
          </a:prstGeom>
          <a:noFill/>
          <a:ln w="9525">
            <a:noFill/>
            <a:miter lim="800000"/>
            <a:headEnd/>
            <a:tailEnd/>
          </a:ln>
        </p:spPr>
        <p:txBody>
          <a:bodyPr wrap="square">
            <a:spAutoFit/>
          </a:bodyPr>
          <a:lstStyle/>
          <a:p>
            <a:r>
              <a:rPr lang="en-US" sz="4000" dirty="0" smtClean="0">
                <a:solidFill>
                  <a:srgbClr val="1F497D">
                    <a:lumMod val="20000"/>
                    <a:lumOff val="80000"/>
                  </a:srgbClr>
                </a:solidFill>
                <a:latin typeface="Rockwell Extra Bold" pitchFamily="18" charset="0"/>
                <a:cs typeface="Arial" pitchFamily="34" charset="0"/>
              </a:rPr>
              <a:t>Gibson Method</a:t>
            </a:r>
            <a:endParaRPr lang="en-US" sz="3600" dirty="0">
              <a:solidFill>
                <a:srgbClr val="1F497D">
                  <a:lumMod val="20000"/>
                  <a:lumOff val="80000"/>
                </a:srgbClr>
              </a:solidFill>
              <a:latin typeface="Rockwell Extra Bold" pitchFamily="18" charset="0"/>
              <a:cs typeface="Arial" pitchFamily="34" charset="0"/>
            </a:endParaRPr>
          </a:p>
        </p:txBody>
      </p:sp>
      <p:sp>
        <p:nvSpPr>
          <p:cNvPr id="36" name="TextBox 35"/>
          <p:cNvSpPr txBox="1"/>
          <p:nvPr/>
        </p:nvSpPr>
        <p:spPr>
          <a:xfrm>
            <a:off x="4572000" y="892076"/>
            <a:ext cx="4572000" cy="2308324"/>
          </a:xfrm>
          <a:prstGeom prst="rect">
            <a:avLst/>
          </a:prstGeom>
          <a:noFill/>
        </p:spPr>
        <p:txBody>
          <a:bodyPr wrap="square" rtlCol="0">
            <a:spAutoFit/>
          </a:bodyPr>
          <a:lstStyle/>
          <a:p>
            <a:r>
              <a:rPr lang="en-US" sz="2400" dirty="0" smtClean="0">
                <a:solidFill>
                  <a:schemeClr val="tx2">
                    <a:lumMod val="20000"/>
                    <a:lumOff val="80000"/>
                  </a:schemeClr>
                </a:solidFill>
              </a:rPr>
              <a:t>T5 </a:t>
            </a:r>
            <a:r>
              <a:rPr lang="en-US" sz="2400" dirty="0" err="1" smtClean="0">
                <a:solidFill>
                  <a:schemeClr val="tx2">
                    <a:lumMod val="20000"/>
                    <a:lumOff val="80000"/>
                  </a:schemeClr>
                </a:solidFill>
              </a:rPr>
              <a:t>Exonuclease</a:t>
            </a:r>
            <a:endParaRPr lang="en-US" sz="2400" dirty="0" smtClean="0">
              <a:solidFill>
                <a:schemeClr val="tx2">
                  <a:lumMod val="20000"/>
                  <a:lumOff val="80000"/>
                </a:schemeClr>
              </a:solidFill>
            </a:endParaRPr>
          </a:p>
          <a:p>
            <a:r>
              <a:rPr lang="en-US" sz="2400" dirty="0" err="1" smtClean="0">
                <a:solidFill>
                  <a:schemeClr val="tx2">
                    <a:lumMod val="20000"/>
                    <a:lumOff val="80000"/>
                  </a:schemeClr>
                </a:solidFill>
              </a:rPr>
              <a:t>Phusion</a:t>
            </a:r>
            <a:r>
              <a:rPr lang="en-US" sz="2400" dirty="0" smtClean="0">
                <a:solidFill>
                  <a:schemeClr val="tx2">
                    <a:lumMod val="20000"/>
                    <a:lumOff val="80000"/>
                  </a:schemeClr>
                </a:solidFill>
              </a:rPr>
              <a:t> Polymerase</a:t>
            </a:r>
          </a:p>
          <a:p>
            <a:r>
              <a:rPr lang="en-US" sz="2400" dirty="0" err="1" smtClean="0">
                <a:solidFill>
                  <a:schemeClr val="tx2">
                    <a:lumMod val="20000"/>
                    <a:lumOff val="80000"/>
                  </a:schemeClr>
                </a:solidFill>
              </a:rPr>
              <a:t>Taq</a:t>
            </a:r>
            <a:r>
              <a:rPr lang="en-US" sz="2400" dirty="0" smtClean="0">
                <a:solidFill>
                  <a:schemeClr val="tx2">
                    <a:lumMod val="20000"/>
                    <a:lumOff val="80000"/>
                  </a:schemeClr>
                </a:solidFill>
              </a:rPr>
              <a:t> </a:t>
            </a:r>
            <a:r>
              <a:rPr lang="en-US" sz="2400" dirty="0" err="1" smtClean="0">
                <a:solidFill>
                  <a:schemeClr val="tx2">
                    <a:lumMod val="20000"/>
                    <a:lumOff val="80000"/>
                  </a:schemeClr>
                </a:solidFill>
              </a:rPr>
              <a:t>Ligase</a:t>
            </a:r>
            <a:endParaRPr lang="en-US" sz="2400" dirty="0" smtClean="0">
              <a:solidFill>
                <a:schemeClr val="tx2">
                  <a:lumMod val="20000"/>
                  <a:lumOff val="80000"/>
                </a:schemeClr>
              </a:solidFill>
            </a:endParaRPr>
          </a:p>
          <a:p>
            <a:endParaRPr lang="en-US" sz="2400" dirty="0" smtClean="0">
              <a:solidFill>
                <a:schemeClr val="tx2">
                  <a:lumMod val="20000"/>
                  <a:lumOff val="80000"/>
                </a:schemeClr>
              </a:solidFill>
            </a:endParaRPr>
          </a:p>
          <a:p>
            <a:r>
              <a:rPr lang="en-US" sz="2400" dirty="0" smtClean="0">
                <a:solidFill>
                  <a:schemeClr val="tx2">
                    <a:lumMod val="20000"/>
                    <a:lumOff val="80000"/>
                  </a:schemeClr>
                </a:solidFill>
              </a:rPr>
              <a:t>(NAD+, </a:t>
            </a:r>
            <a:r>
              <a:rPr lang="en-US" sz="2400" dirty="0" err="1" smtClean="0">
                <a:solidFill>
                  <a:schemeClr val="tx2">
                    <a:lumMod val="20000"/>
                    <a:lumOff val="80000"/>
                  </a:schemeClr>
                </a:solidFill>
              </a:rPr>
              <a:t>dNTPs</a:t>
            </a:r>
            <a:r>
              <a:rPr lang="en-US" sz="2400" dirty="0" smtClean="0">
                <a:solidFill>
                  <a:schemeClr val="tx2">
                    <a:lumMod val="20000"/>
                    <a:lumOff val="80000"/>
                  </a:schemeClr>
                </a:solidFill>
              </a:rPr>
              <a:t>, Buffer)</a:t>
            </a:r>
          </a:p>
          <a:p>
            <a:r>
              <a:rPr lang="en-US" sz="2400" dirty="0" smtClean="0">
                <a:solidFill>
                  <a:schemeClr val="tx2">
                    <a:lumMod val="20000"/>
                    <a:lumOff val="80000"/>
                  </a:schemeClr>
                </a:solidFill>
              </a:rPr>
              <a:t>One pot, 50°C</a:t>
            </a:r>
            <a:endParaRPr lang="en-US" sz="2400" dirty="0">
              <a:solidFill>
                <a:schemeClr val="tx2">
                  <a:lumMod val="20000"/>
                  <a:lumOff val="80000"/>
                </a:schemeClr>
              </a:solidFill>
            </a:endParaRPr>
          </a:p>
        </p:txBody>
      </p:sp>
      <p:sp>
        <p:nvSpPr>
          <p:cNvPr id="41" name="Rectangle 40"/>
          <p:cNvSpPr/>
          <p:nvPr/>
        </p:nvSpPr>
        <p:spPr>
          <a:xfrm>
            <a:off x="3276600" y="5334000"/>
            <a:ext cx="2414444" cy="523220"/>
          </a:xfrm>
          <a:prstGeom prst="rect">
            <a:avLst/>
          </a:prstGeom>
        </p:spPr>
        <p:txBody>
          <a:bodyPr wrap="none">
            <a:spAutoFit/>
          </a:bodyPr>
          <a:lstStyle/>
          <a:p>
            <a:r>
              <a:rPr lang="en-US" sz="2800" dirty="0" smtClean="0">
                <a:solidFill>
                  <a:schemeClr val="tx2">
                    <a:lumMod val="20000"/>
                    <a:lumOff val="80000"/>
                  </a:schemeClr>
                </a:solidFill>
              </a:rPr>
              <a:t>T5 </a:t>
            </a:r>
            <a:r>
              <a:rPr lang="en-US" sz="2800" dirty="0" err="1" smtClean="0">
                <a:solidFill>
                  <a:schemeClr val="tx2">
                    <a:lumMod val="20000"/>
                    <a:lumOff val="80000"/>
                  </a:schemeClr>
                </a:solidFill>
              </a:rPr>
              <a:t>Exonuclease</a:t>
            </a:r>
            <a:endParaRPr lang="en-US" sz="2800" dirty="0" smtClean="0">
              <a:solidFill>
                <a:schemeClr val="tx2">
                  <a:lumMod val="20000"/>
                  <a:lumOff val="80000"/>
                </a:schemeClr>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p:cNvSpPr/>
          <p:nvPr/>
        </p:nvSpPr>
        <p:spPr>
          <a:xfrm>
            <a:off x="6248400" y="4191000"/>
            <a:ext cx="1752600" cy="2286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p:cNvCxnSpPr/>
          <p:nvPr/>
        </p:nvCxnSpPr>
        <p:spPr>
          <a:xfrm>
            <a:off x="1066800" y="4419601"/>
            <a:ext cx="6934200" cy="1588"/>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16200000" flipH="1">
            <a:off x="1066800" y="4419601"/>
            <a:ext cx="304800" cy="304800"/>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0800000">
            <a:off x="1066800" y="4191000"/>
            <a:ext cx="5867400" cy="1588"/>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flipH="1">
            <a:off x="6629400" y="3886201"/>
            <a:ext cx="304800" cy="304800"/>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0" name="TextBox 4"/>
          <p:cNvSpPr txBox="1">
            <a:spLocks noChangeArrowheads="1"/>
          </p:cNvSpPr>
          <p:nvPr/>
        </p:nvSpPr>
        <p:spPr bwMode="auto">
          <a:xfrm>
            <a:off x="304800" y="130314"/>
            <a:ext cx="8610600" cy="707886"/>
          </a:xfrm>
          <a:prstGeom prst="rect">
            <a:avLst/>
          </a:prstGeom>
          <a:noFill/>
          <a:ln w="9525">
            <a:noFill/>
            <a:miter lim="800000"/>
            <a:headEnd/>
            <a:tailEnd/>
          </a:ln>
        </p:spPr>
        <p:txBody>
          <a:bodyPr wrap="square">
            <a:spAutoFit/>
          </a:bodyPr>
          <a:lstStyle/>
          <a:p>
            <a:r>
              <a:rPr lang="en-US" sz="4000" dirty="0" smtClean="0">
                <a:solidFill>
                  <a:srgbClr val="1F497D">
                    <a:lumMod val="20000"/>
                    <a:lumOff val="80000"/>
                  </a:srgbClr>
                </a:solidFill>
                <a:latin typeface="Rockwell Extra Bold" pitchFamily="18" charset="0"/>
                <a:cs typeface="Arial" pitchFamily="34" charset="0"/>
              </a:rPr>
              <a:t>Gibson Method</a:t>
            </a:r>
            <a:endParaRPr lang="en-US" sz="3600" dirty="0">
              <a:solidFill>
                <a:srgbClr val="1F497D">
                  <a:lumMod val="20000"/>
                  <a:lumOff val="80000"/>
                </a:srgbClr>
              </a:solidFill>
              <a:latin typeface="Rockwell Extra Bold" pitchFamily="18" charset="0"/>
              <a:cs typeface="Arial" pitchFamily="34" charset="0"/>
            </a:endParaRPr>
          </a:p>
        </p:txBody>
      </p:sp>
      <p:sp>
        <p:nvSpPr>
          <p:cNvPr id="36" name="TextBox 35"/>
          <p:cNvSpPr txBox="1"/>
          <p:nvPr/>
        </p:nvSpPr>
        <p:spPr>
          <a:xfrm>
            <a:off x="4572000" y="892076"/>
            <a:ext cx="4572000" cy="2308324"/>
          </a:xfrm>
          <a:prstGeom prst="rect">
            <a:avLst/>
          </a:prstGeom>
          <a:noFill/>
        </p:spPr>
        <p:txBody>
          <a:bodyPr wrap="square" rtlCol="0">
            <a:spAutoFit/>
          </a:bodyPr>
          <a:lstStyle/>
          <a:p>
            <a:r>
              <a:rPr lang="en-US" sz="2400" dirty="0" smtClean="0">
                <a:solidFill>
                  <a:schemeClr val="tx2">
                    <a:lumMod val="20000"/>
                    <a:lumOff val="80000"/>
                  </a:schemeClr>
                </a:solidFill>
              </a:rPr>
              <a:t>T5 </a:t>
            </a:r>
            <a:r>
              <a:rPr lang="en-US" sz="2400" dirty="0" err="1" smtClean="0">
                <a:solidFill>
                  <a:schemeClr val="tx2">
                    <a:lumMod val="20000"/>
                    <a:lumOff val="80000"/>
                  </a:schemeClr>
                </a:solidFill>
              </a:rPr>
              <a:t>Exonuclease</a:t>
            </a:r>
            <a:endParaRPr lang="en-US" sz="2400" dirty="0" smtClean="0">
              <a:solidFill>
                <a:schemeClr val="tx2">
                  <a:lumMod val="20000"/>
                  <a:lumOff val="80000"/>
                </a:schemeClr>
              </a:solidFill>
            </a:endParaRPr>
          </a:p>
          <a:p>
            <a:r>
              <a:rPr lang="en-US" sz="2400" dirty="0" err="1" smtClean="0">
                <a:solidFill>
                  <a:schemeClr val="tx2">
                    <a:lumMod val="20000"/>
                    <a:lumOff val="80000"/>
                  </a:schemeClr>
                </a:solidFill>
              </a:rPr>
              <a:t>Phusion</a:t>
            </a:r>
            <a:r>
              <a:rPr lang="en-US" sz="2400" dirty="0" smtClean="0">
                <a:solidFill>
                  <a:schemeClr val="tx2">
                    <a:lumMod val="20000"/>
                    <a:lumOff val="80000"/>
                  </a:schemeClr>
                </a:solidFill>
              </a:rPr>
              <a:t> Polymerase</a:t>
            </a:r>
          </a:p>
          <a:p>
            <a:r>
              <a:rPr lang="en-US" sz="2400" dirty="0" err="1" smtClean="0">
                <a:solidFill>
                  <a:schemeClr val="tx2">
                    <a:lumMod val="20000"/>
                    <a:lumOff val="80000"/>
                  </a:schemeClr>
                </a:solidFill>
              </a:rPr>
              <a:t>Taq</a:t>
            </a:r>
            <a:r>
              <a:rPr lang="en-US" sz="2400" dirty="0" smtClean="0">
                <a:solidFill>
                  <a:schemeClr val="tx2">
                    <a:lumMod val="20000"/>
                    <a:lumOff val="80000"/>
                  </a:schemeClr>
                </a:solidFill>
              </a:rPr>
              <a:t> </a:t>
            </a:r>
            <a:r>
              <a:rPr lang="en-US" sz="2400" dirty="0" err="1" smtClean="0">
                <a:solidFill>
                  <a:schemeClr val="tx2">
                    <a:lumMod val="20000"/>
                    <a:lumOff val="80000"/>
                  </a:schemeClr>
                </a:solidFill>
              </a:rPr>
              <a:t>Ligase</a:t>
            </a:r>
            <a:endParaRPr lang="en-US" sz="2400" dirty="0" smtClean="0">
              <a:solidFill>
                <a:schemeClr val="tx2">
                  <a:lumMod val="20000"/>
                  <a:lumOff val="80000"/>
                </a:schemeClr>
              </a:solidFill>
            </a:endParaRPr>
          </a:p>
          <a:p>
            <a:endParaRPr lang="en-US" sz="2400" dirty="0" smtClean="0">
              <a:solidFill>
                <a:schemeClr val="tx2">
                  <a:lumMod val="20000"/>
                  <a:lumOff val="80000"/>
                </a:schemeClr>
              </a:solidFill>
            </a:endParaRPr>
          </a:p>
          <a:p>
            <a:r>
              <a:rPr lang="en-US" sz="2400" dirty="0" smtClean="0">
                <a:solidFill>
                  <a:schemeClr val="tx2">
                    <a:lumMod val="20000"/>
                    <a:lumOff val="80000"/>
                  </a:schemeClr>
                </a:solidFill>
              </a:rPr>
              <a:t>(NAD+, </a:t>
            </a:r>
            <a:r>
              <a:rPr lang="en-US" sz="2400" dirty="0" err="1" smtClean="0">
                <a:solidFill>
                  <a:schemeClr val="tx2">
                    <a:lumMod val="20000"/>
                    <a:lumOff val="80000"/>
                  </a:schemeClr>
                </a:solidFill>
              </a:rPr>
              <a:t>dNTPs</a:t>
            </a:r>
            <a:r>
              <a:rPr lang="en-US" sz="2400" dirty="0" smtClean="0">
                <a:solidFill>
                  <a:schemeClr val="tx2">
                    <a:lumMod val="20000"/>
                    <a:lumOff val="80000"/>
                  </a:schemeClr>
                </a:solidFill>
              </a:rPr>
              <a:t>, Buffer)</a:t>
            </a:r>
          </a:p>
          <a:p>
            <a:r>
              <a:rPr lang="en-US" sz="2400" dirty="0" smtClean="0">
                <a:solidFill>
                  <a:schemeClr val="tx2">
                    <a:lumMod val="20000"/>
                    <a:lumOff val="80000"/>
                  </a:schemeClr>
                </a:solidFill>
              </a:rPr>
              <a:t>One pot, 50°C</a:t>
            </a:r>
            <a:endParaRPr lang="en-US" sz="2400" dirty="0">
              <a:solidFill>
                <a:schemeClr val="tx2">
                  <a:lumMod val="20000"/>
                  <a:lumOff val="80000"/>
                </a:schemeClr>
              </a:solidFill>
            </a:endParaRPr>
          </a:p>
        </p:txBody>
      </p:sp>
      <p:sp>
        <p:nvSpPr>
          <p:cNvPr id="40" name="Rectangle 39"/>
          <p:cNvSpPr/>
          <p:nvPr/>
        </p:nvSpPr>
        <p:spPr>
          <a:xfrm>
            <a:off x="3276600" y="5334000"/>
            <a:ext cx="2414444" cy="523220"/>
          </a:xfrm>
          <a:prstGeom prst="rect">
            <a:avLst/>
          </a:prstGeom>
        </p:spPr>
        <p:txBody>
          <a:bodyPr wrap="none">
            <a:spAutoFit/>
          </a:bodyPr>
          <a:lstStyle/>
          <a:p>
            <a:r>
              <a:rPr lang="en-US" sz="2800" dirty="0" smtClean="0">
                <a:solidFill>
                  <a:schemeClr val="tx2">
                    <a:lumMod val="20000"/>
                    <a:lumOff val="80000"/>
                  </a:schemeClr>
                </a:solidFill>
              </a:rPr>
              <a:t>T5 </a:t>
            </a:r>
            <a:r>
              <a:rPr lang="en-US" sz="2800" dirty="0" err="1" smtClean="0">
                <a:solidFill>
                  <a:schemeClr val="tx2">
                    <a:lumMod val="20000"/>
                    <a:lumOff val="80000"/>
                  </a:schemeClr>
                </a:solidFill>
              </a:rPr>
              <a:t>Exonuclease</a:t>
            </a:r>
            <a:endParaRPr lang="en-US" sz="2800" dirty="0" smtClean="0">
              <a:solidFill>
                <a:schemeClr val="tx2">
                  <a:lumMod val="20000"/>
                  <a:lumOff val="80000"/>
                </a:schemeClr>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6248400" y="4191000"/>
            <a:ext cx="1752600" cy="2286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p:cNvCxnSpPr/>
          <p:nvPr/>
        </p:nvCxnSpPr>
        <p:spPr>
          <a:xfrm>
            <a:off x="1066800" y="4419601"/>
            <a:ext cx="6934200" cy="1588"/>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16200000" flipH="1">
            <a:off x="1066800" y="4419601"/>
            <a:ext cx="304800" cy="304800"/>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0800000">
            <a:off x="1066800" y="4191000"/>
            <a:ext cx="4876800" cy="1588"/>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flipH="1">
            <a:off x="5638800" y="3886201"/>
            <a:ext cx="304800" cy="304800"/>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TextBox 4"/>
          <p:cNvSpPr txBox="1">
            <a:spLocks noChangeArrowheads="1"/>
          </p:cNvSpPr>
          <p:nvPr/>
        </p:nvSpPr>
        <p:spPr bwMode="auto">
          <a:xfrm>
            <a:off x="304800" y="130314"/>
            <a:ext cx="8610600" cy="707886"/>
          </a:xfrm>
          <a:prstGeom prst="rect">
            <a:avLst/>
          </a:prstGeom>
          <a:noFill/>
          <a:ln w="9525">
            <a:noFill/>
            <a:miter lim="800000"/>
            <a:headEnd/>
            <a:tailEnd/>
          </a:ln>
        </p:spPr>
        <p:txBody>
          <a:bodyPr wrap="square">
            <a:spAutoFit/>
          </a:bodyPr>
          <a:lstStyle/>
          <a:p>
            <a:r>
              <a:rPr lang="en-US" sz="4000" dirty="0" smtClean="0">
                <a:solidFill>
                  <a:srgbClr val="1F497D">
                    <a:lumMod val="20000"/>
                    <a:lumOff val="80000"/>
                  </a:srgbClr>
                </a:solidFill>
                <a:latin typeface="Rockwell Extra Bold" pitchFamily="18" charset="0"/>
                <a:cs typeface="Arial" pitchFamily="34" charset="0"/>
              </a:rPr>
              <a:t>Gibson Method</a:t>
            </a:r>
            <a:endParaRPr lang="en-US" sz="3600" dirty="0">
              <a:solidFill>
                <a:srgbClr val="1F497D">
                  <a:lumMod val="20000"/>
                  <a:lumOff val="80000"/>
                </a:srgbClr>
              </a:solidFill>
              <a:latin typeface="Rockwell Extra Bold" pitchFamily="18" charset="0"/>
              <a:cs typeface="Arial" pitchFamily="34" charset="0"/>
            </a:endParaRPr>
          </a:p>
        </p:txBody>
      </p:sp>
      <p:sp>
        <p:nvSpPr>
          <p:cNvPr id="18" name="TextBox 17"/>
          <p:cNvSpPr txBox="1"/>
          <p:nvPr/>
        </p:nvSpPr>
        <p:spPr>
          <a:xfrm>
            <a:off x="4572000" y="892076"/>
            <a:ext cx="4572000" cy="2308324"/>
          </a:xfrm>
          <a:prstGeom prst="rect">
            <a:avLst/>
          </a:prstGeom>
          <a:noFill/>
        </p:spPr>
        <p:txBody>
          <a:bodyPr wrap="square" rtlCol="0">
            <a:spAutoFit/>
          </a:bodyPr>
          <a:lstStyle/>
          <a:p>
            <a:r>
              <a:rPr lang="en-US" sz="2400" dirty="0" smtClean="0">
                <a:solidFill>
                  <a:schemeClr val="tx2">
                    <a:lumMod val="20000"/>
                    <a:lumOff val="80000"/>
                  </a:schemeClr>
                </a:solidFill>
              </a:rPr>
              <a:t>T5 </a:t>
            </a:r>
            <a:r>
              <a:rPr lang="en-US" sz="2400" dirty="0" err="1" smtClean="0">
                <a:solidFill>
                  <a:schemeClr val="tx2">
                    <a:lumMod val="20000"/>
                    <a:lumOff val="80000"/>
                  </a:schemeClr>
                </a:solidFill>
              </a:rPr>
              <a:t>Exonuclease</a:t>
            </a:r>
            <a:endParaRPr lang="en-US" sz="2400" dirty="0" smtClean="0">
              <a:solidFill>
                <a:schemeClr val="tx2">
                  <a:lumMod val="20000"/>
                  <a:lumOff val="80000"/>
                </a:schemeClr>
              </a:solidFill>
            </a:endParaRPr>
          </a:p>
          <a:p>
            <a:r>
              <a:rPr lang="en-US" sz="2400" dirty="0" err="1" smtClean="0">
                <a:solidFill>
                  <a:schemeClr val="tx2">
                    <a:lumMod val="20000"/>
                    <a:lumOff val="80000"/>
                  </a:schemeClr>
                </a:solidFill>
              </a:rPr>
              <a:t>Phusion</a:t>
            </a:r>
            <a:r>
              <a:rPr lang="en-US" sz="2400" dirty="0" smtClean="0">
                <a:solidFill>
                  <a:schemeClr val="tx2">
                    <a:lumMod val="20000"/>
                    <a:lumOff val="80000"/>
                  </a:schemeClr>
                </a:solidFill>
              </a:rPr>
              <a:t> Polymerase</a:t>
            </a:r>
          </a:p>
          <a:p>
            <a:r>
              <a:rPr lang="en-US" sz="2400" dirty="0" err="1" smtClean="0">
                <a:solidFill>
                  <a:schemeClr val="tx2">
                    <a:lumMod val="20000"/>
                    <a:lumOff val="80000"/>
                  </a:schemeClr>
                </a:solidFill>
              </a:rPr>
              <a:t>Taq</a:t>
            </a:r>
            <a:r>
              <a:rPr lang="en-US" sz="2400" dirty="0" smtClean="0">
                <a:solidFill>
                  <a:schemeClr val="tx2">
                    <a:lumMod val="20000"/>
                    <a:lumOff val="80000"/>
                  </a:schemeClr>
                </a:solidFill>
              </a:rPr>
              <a:t> </a:t>
            </a:r>
            <a:r>
              <a:rPr lang="en-US" sz="2400" dirty="0" err="1" smtClean="0">
                <a:solidFill>
                  <a:schemeClr val="tx2">
                    <a:lumMod val="20000"/>
                    <a:lumOff val="80000"/>
                  </a:schemeClr>
                </a:solidFill>
              </a:rPr>
              <a:t>Ligase</a:t>
            </a:r>
            <a:endParaRPr lang="en-US" sz="2400" dirty="0" smtClean="0">
              <a:solidFill>
                <a:schemeClr val="tx2">
                  <a:lumMod val="20000"/>
                  <a:lumOff val="80000"/>
                </a:schemeClr>
              </a:solidFill>
            </a:endParaRPr>
          </a:p>
          <a:p>
            <a:endParaRPr lang="en-US" sz="2400" dirty="0" smtClean="0">
              <a:solidFill>
                <a:schemeClr val="tx2">
                  <a:lumMod val="20000"/>
                  <a:lumOff val="80000"/>
                </a:schemeClr>
              </a:solidFill>
            </a:endParaRPr>
          </a:p>
          <a:p>
            <a:r>
              <a:rPr lang="en-US" sz="2400" dirty="0" smtClean="0">
                <a:solidFill>
                  <a:schemeClr val="tx2">
                    <a:lumMod val="20000"/>
                    <a:lumOff val="80000"/>
                  </a:schemeClr>
                </a:solidFill>
              </a:rPr>
              <a:t>(NAD+, </a:t>
            </a:r>
            <a:r>
              <a:rPr lang="en-US" sz="2400" dirty="0" err="1" smtClean="0">
                <a:solidFill>
                  <a:schemeClr val="tx2">
                    <a:lumMod val="20000"/>
                    <a:lumOff val="80000"/>
                  </a:schemeClr>
                </a:solidFill>
              </a:rPr>
              <a:t>dNTPs</a:t>
            </a:r>
            <a:r>
              <a:rPr lang="en-US" sz="2400" dirty="0" smtClean="0">
                <a:solidFill>
                  <a:schemeClr val="tx2">
                    <a:lumMod val="20000"/>
                    <a:lumOff val="80000"/>
                  </a:schemeClr>
                </a:solidFill>
              </a:rPr>
              <a:t>, Buffer)</a:t>
            </a:r>
          </a:p>
          <a:p>
            <a:r>
              <a:rPr lang="en-US" sz="2400" dirty="0" smtClean="0">
                <a:solidFill>
                  <a:schemeClr val="tx2">
                    <a:lumMod val="20000"/>
                    <a:lumOff val="80000"/>
                  </a:schemeClr>
                </a:solidFill>
              </a:rPr>
              <a:t>One pot, 50°C</a:t>
            </a:r>
            <a:endParaRPr lang="en-US" sz="2400" dirty="0">
              <a:solidFill>
                <a:schemeClr val="tx2">
                  <a:lumMod val="20000"/>
                  <a:lumOff val="80000"/>
                </a:schemeClr>
              </a:solidFill>
            </a:endParaRPr>
          </a:p>
        </p:txBody>
      </p:sp>
      <p:sp>
        <p:nvSpPr>
          <p:cNvPr id="21" name="Rectangle 20"/>
          <p:cNvSpPr/>
          <p:nvPr/>
        </p:nvSpPr>
        <p:spPr>
          <a:xfrm>
            <a:off x="3276600" y="5334000"/>
            <a:ext cx="2414444" cy="523220"/>
          </a:xfrm>
          <a:prstGeom prst="rect">
            <a:avLst/>
          </a:prstGeom>
        </p:spPr>
        <p:txBody>
          <a:bodyPr wrap="none">
            <a:spAutoFit/>
          </a:bodyPr>
          <a:lstStyle/>
          <a:p>
            <a:r>
              <a:rPr lang="en-US" sz="2800" dirty="0" smtClean="0">
                <a:solidFill>
                  <a:schemeClr val="tx2">
                    <a:lumMod val="20000"/>
                    <a:lumOff val="80000"/>
                  </a:schemeClr>
                </a:solidFill>
              </a:rPr>
              <a:t>T5 </a:t>
            </a:r>
            <a:r>
              <a:rPr lang="en-US" sz="2800" dirty="0" err="1" smtClean="0">
                <a:solidFill>
                  <a:schemeClr val="tx2">
                    <a:lumMod val="20000"/>
                    <a:lumOff val="80000"/>
                  </a:schemeClr>
                </a:solidFill>
              </a:rPr>
              <a:t>Exonuclease</a:t>
            </a:r>
            <a:endParaRPr lang="en-US" sz="2800" dirty="0" smtClean="0">
              <a:solidFill>
                <a:schemeClr val="tx2">
                  <a:lumMod val="20000"/>
                  <a:lumOff val="80000"/>
                </a:schemeClr>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81400" y="5791200"/>
            <a:ext cx="1752600" cy="2286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p:cNvCxnSpPr/>
          <p:nvPr/>
        </p:nvCxnSpPr>
        <p:spPr>
          <a:xfrm>
            <a:off x="-1600200" y="6019801"/>
            <a:ext cx="6934200" cy="1588"/>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rot="16200000" flipH="1">
            <a:off x="-1600200" y="6019801"/>
            <a:ext cx="304800" cy="304800"/>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10800000">
            <a:off x="-1600200" y="5791200"/>
            <a:ext cx="4876800" cy="1588"/>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5400000" flipH="1">
            <a:off x="2971800" y="5486401"/>
            <a:ext cx="304800" cy="304800"/>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rot="10800000">
            <a:off x="4267200" y="3733800"/>
            <a:ext cx="6934200" cy="838200"/>
            <a:chOff x="-2895600" y="2286001"/>
            <a:chExt cx="6934200" cy="838200"/>
          </a:xfrm>
        </p:grpSpPr>
        <p:sp>
          <p:nvSpPr>
            <p:cNvPr id="7" name="Rectangle 6"/>
            <p:cNvSpPr/>
            <p:nvPr/>
          </p:nvSpPr>
          <p:spPr>
            <a:xfrm>
              <a:off x="2286000" y="2590800"/>
              <a:ext cx="1752600" cy="2286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2895600" y="2819401"/>
              <a:ext cx="6934200" cy="1588"/>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2895600" y="2819401"/>
              <a:ext cx="304800" cy="304800"/>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10800000">
              <a:off x="-2895600" y="2590800"/>
              <a:ext cx="4876800" cy="1588"/>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flipH="1">
              <a:off x="1676400" y="2286001"/>
              <a:ext cx="304800" cy="304800"/>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4"/>
          <p:cNvSpPr txBox="1">
            <a:spLocks noChangeArrowheads="1"/>
          </p:cNvSpPr>
          <p:nvPr/>
        </p:nvSpPr>
        <p:spPr bwMode="auto">
          <a:xfrm>
            <a:off x="304800" y="130314"/>
            <a:ext cx="8610600" cy="707886"/>
          </a:xfrm>
          <a:prstGeom prst="rect">
            <a:avLst/>
          </a:prstGeom>
          <a:noFill/>
          <a:ln w="9525">
            <a:noFill/>
            <a:miter lim="800000"/>
            <a:headEnd/>
            <a:tailEnd/>
          </a:ln>
        </p:spPr>
        <p:txBody>
          <a:bodyPr wrap="square">
            <a:spAutoFit/>
          </a:bodyPr>
          <a:lstStyle/>
          <a:p>
            <a:r>
              <a:rPr lang="en-US" sz="4000" dirty="0" smtClean="0">
                <a:solidFill>
                  <a:srgbClr val="1F497D">
                    <a:lumMod val="20000"/>
                    <a:lumOff val="80000"/>
                  </a:srgbClr>
                </a:solidFill>
                <a:latin typeface="Rockwell Extra Bold" pitchFamily="18" charset="0"/>
                <a:cs typeface="Arial" pitchFamily="34" charset="0"/>
              </a:rPr>
              <a:t>Gibson Method</a:t>
            </a:r>
            <a:endParaRPr lang="en-US" sz="3600" dirty="0">
              <a:solidFill>
                <a:srgbClr val="1F497D">
                  <a:lumMod val="20000"/>
                  <a:lumOff val="80000"/>
                </a:srgbClr>
              </a:solidFill>
              <a:latin typeface="Rockwell Extra Bold" pitchFamily="18" charset="0"/>
              <a:cs typeface="Arial" pitchFamily="34" charset="0"/>
            </a:endParaRPr>
          </a:p>
        </p:txBody>
      </p:sp>
      <p:sp>
        <p:nvSpPr>
          <p:cNvPr id="14" name="TextBox 13"/>
          <p:cNvSpPr txBox="1"/>
          <p:nvPr/>
        </p:nvSpPr>
        <p:spPr>
          <a:xfrm>
            <a:off x="4572000" y="892076"/>
            <a:ext cx="4572000" cy="2308324"/>
          </a:xfrm>
          <a:prstGeom prst="rect">
            <a:avLst/>
          </a:prstGeom>
          <a:noFill/>
        </p:spPr>
        <p:txBody>
          <a:bodyPr wrap="square" rtlCol="0">
            <a:spAutoFit/>
          </a:bodyPr>
          <a:lstStyle/>
          <a:p>
            <a:r>
              <a:rPr lang="en-US" sz="2400" dirty="0" smtClean="0">
                <a:solidFill>
                  <a:schemeClr val="tx2">
                    <a:lumMod val="20000"/>
                    <a:lumOff val="80000"/>
                  </a:schemeClr>
                </a:solidFill>
              </a:rPr>
              <a:t>T5 </a:t>
            </a:r>
            <a:r>
              <a:rPr lang="en-US" sz="2400" dirty="0" err="1" smtClean="0">
                <a:solidFill>
                  <a:schemeClr val="tx2">
                    <a:lumMod val="20000"/>
                    <a:lumOff val="80000"/>
                  </a:schemeClr>
                </a:solidFill>
              </a:rPr>
              <a:t>Exonuclease</a:t>
            </a:r>
            <a:endParaRPr lang="en-US" sz="2400" dirty="0" smtClean="0">
              <a:solidFill>
                <a:schemeClr val="tx2">
                  <a:lumMod val="20000"/>
                  <a:lumOff val="80000"/>
                </a:schemeClr>
              </a:solidFill>
            </a:endParaRPr>
          </a:p>
          <a:p>
            <a:r>
              <a:rPr lang="en-US" sz="2400" dirty="0" err="1" smtClean="0">
                <a:solidFill>
                  <a:schemeClr val="tx2">
                    <a:lumMod val="20000"/>
                    <a:lumOff val="80000"/>
                  </a:schemeClr>
                </a:solidFill>
              </a:rPr>
              <a:t>Phusion</a:t>
            </a:r>
            <a:r>
              <a:rPr lang="en-US" sz="2400" dirty="0" smtClean="0">
                <a:solidFill>
                  <a:schemeClr val="tx2">
                    <a:lumMod val="20000"/>
                    <a:lumOff val="80000"/>
                  </a:schemeClr>
                </a:solidFill>
              </a:rPr>
              <a:t> Polymerase</a:t>
            </a:r>
          </a:p>
          <a:p>
            <a:r>
              <a:rPr lang="en-US" sz="2400" dirty="0" err="1" smtClean="0">
                <a:solidFill>
                  <a:schemeClr val="tx2">
                    <a:lumMod val="20000"/>
                    <a:lumOff val="80000"/>
                  </a:schemeClr>
                </a:solidFill>
              </a:rPr>
              <a:t>Taq</a:t>
            </a:r>
            <a:r>
              <a:rPr lang="en-US" sz="2400" dirty="0" smtClean="0">
                <a:solidFill>
                  <a:schemeClr val="tx2">
                    <a:lumMod val="20000"/>
                    <a:lumOff val="80000"/>
                  </a:schemeClr>
                </a:solidFill>
              </a:rPr>
              <a:t> </a:t>
            </a:r>
            <a:r>
              <a:rPr lang="en-US" sz="2400" dirty="0" err="1" smtClean="0">
                <a:solidFill>
                  <a:schemeClr val="tx2">
                    <a:lumMod val="20000"/>
                    <a:lumOff val="80000"/>
                  </a:schemeClr>
                </a:solidFill>
              </a:rPr>
              <a:t>Ligase</a:t>
            </a:r>
            <a:endParaRPr lang="en-US" sz="2400" dirty="0" smtClean="0">
              <a:solidFill>
                <a:schemeClr val="tx2">
                  <a:lumMod val="20000"/>
                  <a:lumOff val="80000"/>
                </a:schemeClr>
              </a:solidFill>
            </a:endParaRPr>
          </a:p>
          <a:p>
            <a:endParaRPr lang="en-US" sz="2400" dirty="0" smtClean="0">
              <a:solidFill>
                <a:schemeClr val="tx2">
                  <a:lumMod val="20000"/>
                  <a:lumOff val="80000"/>
                </a:schemeClr>
              </a:solidFill>
            </a:endParaRPr>
          </a:p>
          <a:p>
            <a:r>
              <a:rPr lang="en-US" sz="2400" dirty="0" smtClean="0">
                <a:solidFill>
                  <a:schemeClr val="tx2">
                    <a:lumMod val="20000"/>
                    <a:lumOff val="80000"/>
                  </a:schemeClr>
                </a:solidFill>
              </a:rPr>
              <a:t>(NAD+, </a:t>
            </a:r>
            <a:r>
              <a:rPr lang="en-US" sz="2400" dirty="0" err="1" smtClean="0">
                <a:solidFill>
                  <a:schemeClr val="tx2">
                    <a:lumMod val="20000"/>
                    <a:lumOff val="80000"/>
                  </a:schemeClr>
                </a:solidFill>
              </a:rPr>
              <a:t>dNTPs</a:t>
            </a:r>
            <a:r>
              <a:rPr lang="en-US" sz="2400" dirty="0" smtClean="0">
                <a:solidFill>
                  <a:schemeClr val="tx2">
                    <a:lumMod val="20000"/>
                    <a:lumOff val="80000"/>
                  </a:schemeClr>
                </a:solidFill>
              </a:rPr>
              <a:t>, Buffer)</a:t>
            </a:r>
          </a:p>
          <a:p>
            <a:r>
              <a:rPr lang="en-US" sz="2400" dirty="0" smtClean="0">
                <a:solidFill>
                  <a:schemeClr val="tx2">
                    <a:lumMod val="20000"/>
                    <a:lumOff val="80000"/>
                  </a:schemeClr>
                </a:solidFill>
              </a:rPr>
              <a:t>One pot, 50°C</a:t>
            </a:r>
            <a:endParaRPr lang="en-US" sz="2400" dirty="0">
              <a:solidFill>
                <a:schemeClr val="tx2">
                  <a:lumMod val="20000"/>
                  <a:lumOff val="80000"/>
                </a:schemeClr>
              </a:solidFill>
            </a:endParaRPr>
          </a:p>
        </p:txBody>
      </p:sp>
      <p:sp>
        <p:nvSpPr>
          <p:cNvPr id="15" name="Rectangle 14"/>
          <p:cNvSpPr/>
          <p:nvPr/>
        </p:nvSpPr>
        <p:spPr>
          <a:xfrm>
            <a:off x="838200" y="1752600"/>
            <a:ext cx="1641796" cy="523220"/>
          </a:xfrm>
          <a:prstGeom prst="rect">
            <a:avLst/>
          </a:prstGeom>
        </p:spPr>
        <p:txBody>
          <a:bodyPr wrap="none">
            <a:spAutoFit/>
          </a:bodyPr>
          <a:lstStyle/>
          <a:p>
            <a:r>
              <a:rPr lang="en-US" sz="2800" dirty="0" smtClean="0">
                <a:solidFill>
                  <a:schemeClr val="tx2">
                    <a:lumMod val="20000"/>
                    <a:lumOff val="80000"/>
                  </a:schemeClr>
                </a:solidFill>
              </a:rPr>
              <a:t>Annealing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0" y="4800600"/>
            <a:ext cx="1752600" cy="2286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p:cNvCxnSpPr/>
          <p:nvPr/>
        </p:nvCxnSpPr>
        <p:spPr>
          <a:xfrm>
            <a:off x="-1371600" y="5029201"/>
            <a:ext cx="6934200" cy="1588"/>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rot="16200000" flipH="1">
            <a:off x="-1371600" y="5029201"/>
            <a:ext cx="304800" cy="304800"/>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10800000">
            <a:off x="-1371600" y="4800600"/>
            <a:ext cx="4876800" cy="1588"/>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5400000" flipH="1">
            <a:off x="3200400" y="4495801"/>
            <a:ext cx="304800" cy="304800"/>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rot="10800000">
            <a:off x="3810000" y="4495800"/>
            <a:ext cx="6934200" cy="838200"/>
            <a:chOff x="-2895600" y="2286001"/>
            <a:chExt cx="6934200" cy="838200"/>
          </a:xfrm>
        </p:grpSpPr>
        <p:sp>
          <p:nvSpPr>
            <p:cNvPr id="7" name="Rectangle 6"/>
            <p:cNvSpPr/>
            <p:nvPr/>
          </p:nvSpPr>
          <p:spPr>
            <a:xfrm>
              <a:off x="2286000" y="2590800"/>
              <a:ext cx="1752600" cy="2286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2895600" y="2819401"/>
              <a:ext cx="6934200" cy="1588"/>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2895600" y="2819401"/>
              <a:ext cx="304800" cy="304800"/>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10800000">
              <a:off x="-2895600" y="2590800"/>
              <a:ext cx="4876800" cy="1588"/>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flipH="1">
              <a:off x="1676400" y="2286001"/>
              <a:ext cx="304800" cy="304800"/>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4"/>
          <p:cNvSpPr txBox="1">
            <a:spLocks noChangeArrowheads="1"/>
          </p:cNvSpPr>
          <p:nvPr/>
        </p:nvSpPr>
        <p:spPr bwMode="auto">
          <a:xfrm>
            <a:off x="304800" y="130314"/>
            <a:ext cx="8610600" cy="707886"/>
          </a:xfrm>
          <a:prstGeom prst="rect">
            <a:avLst/>
          </a:prstGeom>
          <a:noFill/>
          <a:ln w="9525">
            <a:noFill/>
            <a:miter lim="800000"/>
            <a:headEnd/>
            <a:tailEnd/>
          </a:ln>
        </p:spPr>
        <p:txBody>
          <a:bodyPr wrap="square">
            <a:spAutoFit/>
          </a:bodyPr>
          <a:lstStyle/>
          <a:p>
            <a:r>
              <a:rPr lang="en-US" sz="4000" dirty="0" smtClean="0">
                <a:solidFill>
                  <a:srgbClr val="1F497D">
                    <a:lumMod val="20000"/>
                    <a:lumOff val="80000"/>
                  </a:srgbClr>
                </a:solidFill>
                <a:latin typeface="Rockwell Extra Bold" pitchFamily="18" charset="0"/>
                <a:cs typeface="Arial" pitchFamily="34" charset="0"/>
              </a:rPr>
              <a:t>Gibson Method</a:t>
            </a:r>
            <a:endParaRPr lang="en-US" sz="3600" dirty="0">
              <a:solidFill>
                <a:srgbClr val="1F497D">
                  <a:lumMod val="20000"/>
                  <a:lumOff val="80000"/>
                </a:srgbClr>
              </a:solidFill>
              <a:latin typeface="Rockwell Extra Bold" pitchFamily="18" charset="0"/>
              <a:cs typeface="Arial" pitchFamily="34" charset="0"/>
            </a:endParaRPr>
          </a:p>
        </p:txBody>
      </p:sp>
      <p:sp>
        <p:nvSpPr>
          <p:cNvPr id="14" name="TextBox 13"/>
          <p:cNvSpPr txBox="1"/>
          <p:nvPr/>
        </p:nvSpPr>
        <p:spPr>
          <a:xfrm>
            <a:off x="4572000" y="892076"/>
            <a:ext cx="4572000" cy="2308324"/>
          </a:xfrm>
          <a:prstGeom prst="rect">
            <a:avLst/>
          </a:prstGeom>
          <a:noFill/>
        </p:spPr>
        <p:txBody>
          <a:bodyPr wrap="square" rtlCol="0">
            <a:spAutoFit/>
          </a:bodyPr>
          <a:lstStyle/>
          <a:p>
            <a:r>
              <a:rPr lang="en-US" sz="2400" dirty="0" smtClean="0">
                <a:solidFill>
                  <a:schemeClr val="tx2">
                    <a:lumMod val="20000"/>
                    <a:lumOff val="80000"/>
                  </a:schemeClr>
                </a:solidFill>
              </a:rPr>
              <a:t>T5 </a:t>
            </a:r>
            <a:r>
              <a:rPr lang="en-US" sz="2400" dirty="0" err="1" smtClean="0">
                <a:solidFill>
                  <a:schemeClr val="tx2">
                    <a:lumMod val="20000"/>
                    <a:lumOff val="80000"/>
                  </a:schemeClr>
                </a:solidFill>
              </a:rPr>
              <a:t>Exonuclease</a:t>
            </a:r>
            <a:endParaRPr lang="en-US" sz="2400" dirty="0" smtClean="0">
              <a:solidFill>
                <a:schemeClr val="tx2">
                  <a:lumMod val="20000"/>
                  <a:lumOff val="80000"/>
                </a:schemeClr>
              </a:solidFill>
            </a:endParaRPr>
          </a:p>
          <a:p>
            <a:r>
              <a:rPr lang="en-US" sz="2400" dirty="0" err="1" smtClean="0">
                <a:solidFill>
                  <a:schemeClr val="tx2">
                    <a:lumMod val="20000"/>
                    <a:lumOff val="80000"/>
                  </a:schemeClr>
                </a:solidFill>
              </a:rPr>
              <a:t>Phusion</a:t>
            </a:r>
            <a:r>
              <a:rPr lang="en-US" sz="2400" dirty="0" smtClean="0">
                <a:solidFill>
                  <a:schemeClr val="tx2">
                    <a:lumMod val="20000"/>
                    <a:lumOff val="80000"/>
                  </a:schemeClr>
                </a:solidFill>
              </a:rPr>
              <a:t> Polymerase</a:t>
            </a:r>
          </a:p>
          <a:p>
            <a:r>
              <a:rPr lang="en-US" sz="2400" dirty="0" err="1" smtClean="0">
                <a:solidFill>
                  <a:schemeClr val="tx2">
                    <a:lumMod val="20000"/>
                    <a:lumOff val="80000"/>
                  </a:schemeClr>
                </a:solidFill>
              </a:rPr>
              <a:t>Taq</a:t>
            </a:r>
            <a:r>
              <a:rPr lang="en-US" sz="2400" dirty="0" smtClean="0">
                <a:solidFill>
                  <a:schemeClr val="tx2">
                    <a:lumMod val="20000"/>
                    <a:lumOff val="80000"/>
                  </a:schemeClr>
                </a:solidFill>
              </a:rPr>
              <a:t> </a:t>
            </a:r>
            <a:r>
              <a:rPr lang="en-US" sz="2400" dirty="0" err="1" smtClean="0">
                <a:solidFill>
                  <a:schemeClr val="tx2">
                    <a:lumMod val="20000"/>
                    <a:lumOff val="80000"/>
                  </a:schemeClr>
                </a:solidFill>
              </a:rPr>
              <a:t>Ligase</a:t>
            </a:r>
            <a:endParaRPr lang="en-US" sz="2400" dirty="0" smtClean="0">
              <a:solidFill>
                <a:schemeClr val="tx2">
                  <a:lumMod val="20000"/>
                  <a:lumOff val="80000"/>
                </a:schemeClr>
              </a:solidFill>
            </a:endParaRPr>
          </a:p>
          <a:p>
            <a:endParaRPr lang="en-US" sz="2400" dirty="0" smtClean="0">
              <a:solidFill>
                <a:schemeClr val="tx2">
                  <a:lumMod val="20000"/>
                  <a:lumOff val="80000"/>
                </a:schemeClr>
              </a:solidFill>
            </a:endParaRPr>
          </a:p>
          <a:p>
            <a:r>
              <a:rPr lang="en-US" sz="2400" dirty="0" smtClean="0">
                <a:solidFill>
                  <a:schemeClr val="tx2">
                    <a:lumMod val="20000"/>
                    <a:lumOff val="80000"/>
                  </a:schemeClr>
                </a:solidFill>
              </a:rPr>
              <a:t>(NAD+, </a:t>
            </a:r>
            <a:r>
              <a:rPr lang="en-US" sz="2400" dirty="0" err="1" smtClean="0">
                <a:solidFill>
                  <a:schemeClr val="tx2">
                    <a:lumMod val="20000"/>
                    <a:lumOff val="80000"/>
                  </a:schemeClr>
                </a:solidFill>
              </a:rPr>
              <a:t>dNTPs</a:t>
            </a:r>
            <a:r>
              <a:rPr lang="en-US" sz="2400" dirty="0" smtClean="0">
                <a:solidFill>
                  <a:schemeClr val="tx2">
                    <a:lumMod val="20000"/>
                    <a:lumOff val="80000"/>
                  </a:schemeClr>
                </a:solidFill>
              </a:rPr>
              <a:t>, Buffer)</a:t>
            </a:r>
          </a:p>
          <a:p>
            <a:r>
              <a:rPr lang="en-US" sz="2400" dirty="0" smtClean="0">
                <a:solidFill>
                  <a:schemeClr val="tx2">
                    <a:lumMod val="20000"/>
                    <a:lumOff val="80000"/>
                  </a:schemeClr>
                </a:solidFill>
              </a:rPr>
              <a:t>One pot, 50°C</a:t>
            </a:r>
            <a:endParaRPr lang="en-US" sz="2400" dirty="0">
              <a:solidFill>
                <a:schemeClr val="tx2">
                  <a:lumMod val="20000"/>
                  <a:lumOff val="80000"/>
                </a:schemeClr>
              </a:solidFill>
            </a:endParaRPr>
          </a:p>
        </p:txBody>
      </p:sp>
      <p:sp>
        <p:nvSpPr>
          <p:cNvPr id="15" name="Rectangle 14"/>
          <p:cNvSpPr/>
          <p:nvPr/>
        </p:nvSpPr>
        <p:spPr>
          <a:xfrm>
            <a:off x="838200" y="1752600"/>
            <a:ext cx="1641796" cy="523220"/>
          </a:xfrm>
          <a:prstGeom prst="rect">
            <a:avLst/>
          </a:prstGeom>
        </p:spPr>
        <p:txBody>
          <a:bodyPr wrap="none">
            <a:spAutoFit/>
          </a:bodyPr>
          <a:lstStyle/>
          <a:p>
            <a:r>
              <a:rPr lang="en-US" sz="2800" dirty="0" smtClean="0">
                <a:solidFill>
                  <a:schemeClr val="tx2">
                    <a:lumMod val="20000"/>
                    <a:lumOff val="80000"/>
                  </a:schemeClr>
                </a:solidFill>
              </a:rPr>
              <a:t>Annealing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0" y="4800600"/>
            <a:ext cx="1752600" cy="2286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p:cNvCxnSpPr/>
          <p:nvPr/>
        </p:nvCxnSpPr>
        <p:spPr>
          <a:xfrm>
            <a:off x="-1371600" y="5029201"/>
            <a:ext cx="6934200" cy="1588"/>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rot="16200000" flipH="1">
            <a:off x="-1371600" y="5029201"/>
            <a:ext cx="304800" cy="304800"/>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10800000">
            <a:off x="-1066800" y="4800600"/>
            <a:ext cx="4876800" cy="1588"/>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5400000" flipH="1">
            <a:off x="3505200" y="4495801"/>
            <a:ext cx="304800" cy="304800"/>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rot="10800000">
            <a:off x="3810000" y="4800601"/>
            <a:ext cx="1752600" cy="2286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rot="10800000">
            <a:off x="3810000" y="4799012"/>
            <a:ext cx="6934200" cy="1588"/>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flipH="1">
            <a:off x="10439400" y="4495800"/>
            <a:ext cx="304800" cy="304800"/>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562600" y="5027613"/>
            <a:ext cx="4876800" cy="1588"/>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6200000" flipH="1">
            <a:off x="5562600" y="5029200"/>
            <a:ext cx="304800" cy="304800"/>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3" name="TextBox 4"/>
          <p:cNvSpPr txBox="1">
            <a:spLocks noChangeArrowheads="1"/>
          </p:cNvSpPr>
          <p:nvPr/>
        </p:nvSpPr>
        <p:spPr bwMode="auto">
          <a:xfrm>
            <a:off x="304800" y="130314"/>
            <a:ext cx="8610600" cy="707886"/>
          </a:xfrm>
          <a:prstGeom prst="rect">
            <a:avLst/>
          </a:prstGeom>
          <a:noFill/>
          <a:ln w="9525">
            <a:noFill/>
            <a:miter lim="800000"/>
            <a:headEnd/>
            <a:tailEnd/>
          </a:ln>
        </p:spPr>
        <p:txBody>
          <a:bodyPr wrap="square">
            <a:spAutoFit/>
          </a:bodyPr>
          <a:lstStyle/>
          <a:p>
            <a:r>
              <a:rPr lang="en-US" sz="4000" dirty="0" smtClean="0">
                <a:solidFill>
                  <a:srgbClr val="1F497D">
                    <a:lumMod val="20000"/>
                    <a:lumOff val="80000"/>
                  </a:srgbClr>
                </a:solidFill>
                <a:latin typeface="Rockwell Extra Bold" pitchFamily="18" charset="0"/>
                <a:cs typeface="Arial" pitchFamily="34" charset="0"/>
              </a:rPr>
              <a:t>Gibson Method</a:t>
            </a:r>
            <a:endParaRPr lang="en-US" sz="3600" dirty="0">
              <a:solidFill>
                <a:srgbClr val="1F497D">
                  <a:lumMod val="20000"/>
                  <a:lumOff val="80000"/>
                </a:srgbClr>
              </a:solidFill>
              <a:latin typeface="Rockwell Extra Bold" pitchFamily="18" charset="0"/>
              <a:cs typeface="Arial" pitchFamily="34" charset="0"/>
            </a:endParaRPr>
          </a:p>
        </p:txBody>
      </p:sp>
      <p:sp>
        <p:nvSpPr>
          <p:cNvPr id="14" name="TextBox 13"/>
          <p:cNvSpPr txBox="1"/>
          <p:nvPr/>
        </p:nvSpPr>
        <p:spPr>
          <a:xfrm>
            <a:off x="4572000" y="892076"/>
            <a:ext cx="4572000" cy="2308324"/>
          </a:xfrm>
          <a:prstGeom prst="rect">
            <a:avLst/>
          </a:prstGeom>
          <a:noFill/>
        </p:spPr>
        <p:txBody>
          <a:bodyPr wrap="square" rtlCol="0">
            <a:spAutoFit/>
          </a:bodyPr>
          <a:lstStyle/>
          <a:p>
            <a:r>
              <a:rPr lang="en-US" sz="2400" dirty="0" smtClean="0">
                <a:solidFill>
                  <a:schemeClr val="tx2">
                    <a:lumMod val="20000"/>
                    <a:lumOff val="80000"/>
                  </a:schemeClr>
                </a:solidFill>
              </a:rPr>
              <a:t>T5 </a:t>
            </a:r>
            <a:r>
              <a:rPr lang="en-US" sz="2400" dirty="0" err="1" smtClean="0">
                <a:solidFill>
                  <a:schemeClr val="tx2">
                    <a:lumMod val="20000"/>
                    <a:lumOff val="80000"/>
                  </a:schemeClr>
                </a:solidFill>
              </a:rPr>
              <a:t>Exonuclease</a:t>
            </a:r>
            <a:endParaRPr lang="en-US" sz="2400" dirty="0" smtClean="0">
              <a:solidFill>
                <a:schemeClr val="tx2">
                  <a:lumMod val="20000"/>
                  <a:lumOff val="80000"/>
                </a:schemeClr>
              </a:solidFill>
            </a:endParaRPr>
          </a:p>
          <a:p>
            <a:r>
              <a:rPr lang="en-US" sz="2400" dirty="0" err="1" smtClean="0">
                <a:solidFill>
                  <a:schemeClr val="tx2">
                    <a:lumMod val="20000"/>
                    <a:lumOff val="80000"/>
                  </a:schemeClr>
                </a:solidFill>
              </a:rPr>
              <a:t>Phusion</a:t>
            </a:r>
            <a:r>
              <a:rPr lang="en-US" sz="2400" dirty="0" smtClean="0">
                <a:solidFill>
                  <a:schemeClr val="tx2">
                    <a:lumMod val="20000"/>
                    <a:lumOff val="80000"/>
                  </a:schemeClr>
                </a:solidFill>
              </a:rPr>
              <a:t> Polymerase</a:t>
            </a:r>
          </a:p>
          <a:p>
            <a:r>
              <a:rPr lang="en-US" sz="2400" dirty="0" err="1" smtClean="0">
                <a:solidFill>
                  <a:schemeClr val="tx2">
                    <a:lumMod val="20000"/>
                    <a:lumOff val="80000"/>
                  </a:schemeClr>
                </a:solidFill>
              </a:rPr>
              <a:t>Taq</a:t>
            </a:r>
            <a:r>
              <a:rPr lang="en-US" sz="2400" dirty="0" smtClean="0">
                <a:solidFill>
                  <a:schemeClr val="tx2">
                    <a:lumMod val="20000"/>
                    <a:lumOff val="80000"/>
                  </a:schemeClr>
                </a:solidFill>
              </a:rPr>
              <a:t> </a:t>
            </a:r>
            <a:r>
              <a:rPr lang="en-US" sz="2400" dirty="0" err="1" smtClean="0">
                <a:solidFill>
                  <a:schemeClr val="tx2">
                    <a:lumMod val="20000"/>
                    <a:lumOff val="80000"/>
                  </a:schemeClr>
                </a:solidFill>
              </a:rPr>
              <a:t>Ligase</a:t>
            </a:r>
            <a:endParaRPr lang="en-US" sz="2400" dirty="0" smtClean="0">
              <a:solidFill>
                <a:schemeClr val="tx2">
                  <a:lumMod val="20000"/>
                  <a:lumOff val="80000"/>
                </a:schemeClr>
              </a:solidFill>
            </a:endParaRPr>
          </a:p>
          <a:p>
            <a:endParaRPr lang="en-US" sz="2400" dirty="0" smtClean="0">
              <a:solidFill>
                <a:schemeClr val="tx2">
                  <a:lumMod val="20000"/>
                  <a:lumOff val="80000"/>
                </a:schemeClr>
              </a:solidFill>
            </a:endParaRPr>
          </a:p>
          <a:p>
            <a:r>
              <a:rPr lang="en-US" sz="2400" dirty="0" smtClean="0">
                <a:solidFill>
                  <a:schemeClr val="tx2">
                    <a:lumMod val="20000"/>
                    <a:lumOff val="80000"/>
                  </a:schemeClr>
                </a:solidFill>
              </a:rPr>
              <a:t>(NAD+, </a:t>
            </a:r>
            <a:r>
              <a:rPr lang="en-US" sz="2400" dirty="0" err="1" smtClean="0">
                <a:solidFill>
                  <a:schemeClr val="tx2">
                    <a:lumMod val="20000"/>
                    <a:lumOff val="80000"/>
                  </a:schemeClr>
                </a:solidFill>
              </a:rPr>
              <a:t>dNTPs</a:t>
            </a:r>
            <a:r>
              <a:rPr lang="en-US" sz="2400" dirty="0" smtClean="0">
                <a:solidFill>
                  <a:schemeClr val="tx2">
                    <a:lumMod val="20000"/>
                    <a:lumOff val="80000"/>
                  </a:schemeClr>
                </a:solidFill>
              </a:rPr>
              <a:t>, Buffer)</a:t>
            </a:r>
          </a:p>
          <a:p>
            <a:r>
              <a:rPr lang="en-US" sz="2400" dirty="0" smtClean="0">
                <a:solidFill>
                  <a:schemeClr val="tx2">
                    <a:lumMod val="20000"/>
                    <a:lumOff val="80000"/>
                  </a:schemeClr>
                </a:solidFill>
              </a:rPr>
              <a:t>One pot, 50°C</a:t>
            </a:r>
            <a:endParaRPr lang="en-US" sz="2400" dirty="0">
              <a:solidFill>
                <a:schemeClr val="tx2">
                  <a:lumMod val="20000"/>
                  <a:lumOff val="80000"/>
                </a:schemeClr>
              </a:solidFill>
            </a:endParaRPr>
          </a:p>
        </p:txBody>
      </p:sp>
      <p:sp>
        <p:nvSpPr>
          <p:cNvPr id="15" name="Rectangle 14"/>
          <p:cNvSpPr/>
          <p:nvPr/>
        </p:nvSpPr>
        <p:spPr>
          <a:xfrm>
            <a:off x="838200" y="1752600"/>
            <a:ext cx="1350050" cy="523220"/>
          </a:xfrm>
          <a:prstGeom prst="rect">
            <a:avLst/>
          </a:prstGeom>
        </p:spPr>
        <p:txBody>
          <a:bodyPr wrap="none">
            <a:spAutoFit/>
          </a:bodyPr>
          <a:lstStyle/>
          <a:p>
            <a:r>
              <a:rPr lang="en-US" sz="2800" dirty="0" err="1" smtClean="0">
                <a:solidFill>
                  <a:schemeClr val="tx2">
                    <a:lumMod val="20000"/>
                    <a:lumOff val="80000"/>
                  </a:schemeClr>
                </a:solidFill>
              </a:rPr>
              <a:t>Phusion</a:t>
            </a:r>
            <a:endParaRPr lang="en-US" sz="2800" dirty="0" smtClean="0">
              <a:solidFill>
                <a:schemeClr val="tx2">
                  <a:lumMod val="20000"/>
                  <a:lumOff val="80000"/>
                </a:schemeClr>
              </a:solidFill>
            </a:endParaRPr>
          </a:p>
        </p:txBody>
      </p:sp>
      <p:cxnSp>
        <p:nvCxnSpPr>
          <p:cNvPr id="17" name="Straight Arrow Connector 16"/>
          <p:cNvCxnSpPr/>
          <p:nvPr/>
        </p:nvCxnSpPr>
        <p:spPr>
          <a:xfrm rot="5400000" flipH="1" flipV="1">
            <a:off x="2895600" y="5105400"/>
            <a:ext cx="1066800" cy="609600"/>
          </a:xfrm>
          <a:prstGeom prst="straightConnector1">
            <a:avLst/>
          </a:prstGeom>
          <a:ln w="38100">
            <a:solidFill>
              <a:schemeClr val="accent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438400" y="6019800"/>
            <a:ext cx="2904385" cy="523220"/>
          </a:xfrm>
          <a:prstGeom prst="rect">
            <a:avLst/>
          </a:prstGeom>
        </p:spPr>
        <p:txBody>
          <a:bodyPr wrap="none">
            <a:spAutoFit/>
          </a:bodyPr>
          <a:lstStyle/>
          <a:p>
            <a:r>
              <a:rPr lang="en-US" sz="2800" dirty="0" smtClean="0">
                <a:solidFill>
                  <a:schemeClr val="tx2">
                    <a:lumMod val="20000"/>
                    <a:lumOff val="80000"/>
                  </a:schemeClr>
                </a:solidFill>
              </a:rPr>
              <a:t>Nicked, but no gap</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1966317"/>
            <a:ext cx="9144000" cy="707886"/>
          </a:xfrm>
          <a:prstGeom prst="rect">
            <a:avLst/>
          </a:prstGeom>
          <a:noFill/>
          <a:ln w="9525">
            <a:noFill/>
            <a:miter lim="800000"/>
            <a:headEnd/>
            <a:tailEnd/>
          </a:ln>
        </p:spPr>
        <p:txBody>
          <a:bodyPr wrap="square">
            <a:spAutoFit/>
          </a:bodyPr>
          <a:lstStyle/>
          <a:p>
            <a:pPr algn="ctr"/>
            <a:r>
              <a:rPr lang="en-US" sz="4000" i="1" dirty="0" smtClean="0">
                <a:solidFill>
                  <a:prstClr val="white"/>
                </a:solidFill>
                <a:latin typeface="Rockwell Extra Bold" pitchFamily="18" charset="0"/>
                <a:cs typeface="Arial" pitchFamily="34" charset="0"/>
              </a:rPr>
              <a:t>Ad hoc </a:t>
            </a:r>
            <a:r>
              <a:rPr lang="en-US" sz="4000" dirty="0" smtClean="0">
                <a:solidFill>
                  <a:prstClr val="white"/>
                </a:solidFill>
                <a:latin typeface="Rockwell Extra Bold" pitchFamily="18" charset="0"/>
                <a:cs typeface="Arial" pitchFamily="34" charset="0"/>
              </a:rPr>
              <a:t>Cloning</a:t>
            </a:r>
            <a:endParaRPr lang="en-US" sz="4000" dirty="0">
              <a:solidFill>
                <a:prstClr val="white"/>
              </a:solidFill>
              <a:latin typeface="Rockwell Extra Bold" pitchFamily="18" charset="0"/>
              <a:cs typeface="Arial" pitchFamily="34" charset="0"/>
            </a:endParaRPr>
          </a:p>
        </p:txBody>
      </p:sp>
      <p:sp>
        <p:nvSpPr>
          <p:cNvPr id="7" name="Rectangle 5"/>
          <p:cNvSpPr>
            <a:spLocks noChangeArrowheads="1"/>
          </p:cNvSpPr>
          <p:nvPr/>
        </p:nvSpPr>
        <p:spPr bwMode="auto">
          <a:xfrm>
            <a:off x="2819400" y="3512403"/>
            <a:ext cx="4495799" cy="830997"/>
          </a:xfrm>
          <a:prstGeom prst="rect">
            <a:avLst/>
          </a:prstGeom>
          <a:noFill/>
          <a:ln w="9525">
            <a:noFill/>
            <a:miter lim="800000"/>
            <a:headEnd/>
            <a:tailEnd/>
          </a:ln>
        </p:spPr>
        <p:txBody>
          <a:bodyPr wrap="square">
            <a:spAutoFit/>
          </a:bodyPr>
          <a:lstStyle/>
          <a:p>
            <a:r>
              <a:rPr lang="en-US" sz="2400" dirty="0" smtClean="0">
                <a:solidFill>
                  <a:prstClr val="white"/>
                </a:solidFill>
              </a:rPr>
              <a:t>Using the full catalog of enzymes in a cloning experiment</a:t>
            </a:r>
            <a:endParaRPr lang="en-US" sz="2400" dirty="0">
              <a:solidFill>
                <a:prstClr val="white"/>
              </a:solidFill>
            </a:endParaRPr>
          </a:p>
        </p:txBody>
      </p:sp>
    </p:spTree>
    <p:extLst>
      <p:ext uri="{BB962C8B-B14F-4D97-AF65-F5344CB8AC3E}">
        <p14:creationId xmlns:p14="http://schemas.microsoft.com/office/powerpoint/2010/main" val="304423493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0" y="4800600"/>
            <a:ext cx="1752600" cy="2286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p:cNvCxnSpPr/>
          <p:nvPr/>
        </p:nvCxnSpPr>
        <p:spPr>
          <a:xfrm>
            <a:off x="-1371600" y="5029201"/>
            <a:ext cx="12039600" cy="0"/>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rot="16200000" flipH="1">
            <a:off x="-1371600" y="5029201"/>
            <a:ext cx="304800" cy="304800"/>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rot="10800000">
            <a:off x="3810000" y="4800601"/>
            <a:ext cx="1752600" cy="2286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rot="10800000">
            <a:off x="-990600" y="4800600"/>
            <a:ext cx="11734800" cy="0"/>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flipH="1">
            <a:off x="10439400" y="4495800"/>
            <a:ext cx="304800" cy="304800"/>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3" name="TextBox 4"/>
          <p:cNvSpPr txBox="1">
            <a:spLocks noChangeArrowheads="1"/>
          </p:cNvSpPr>
          <p:nvPr/>
        </p:nvSpPr>
        <p:spPr bwMode="auto">
          <a:xfrm>
            <a:off x="304800" y="130314"/>
            <a:ext cx="8610600" cy="707886"/>
          </a:xfrm>
          <a:prstGeom prst="rect">
            <a:avLst/>
          </a:prstGeom>
          <a:noFill/>
          <a:ln w="9525">
            <a:noFill/>
            <a:miter lim="800000"/>
            <a:headEnd/>
            <a:tailEnd/>
          </a:ln>
        </p:spPr>
        <p:txBody>
          <a:bodyPr wrap="square">
            <a:spAutoFit/>
          </a:bodyPr>
          <a:lstStyle/>
          <a:p>
            <a:r>
              <a:rPr lang="en-US" sz="4000" dirty="0" smtClean="0">
                <a:solidFill>
                  <a:srgbClr val="1F497D">
                    <a:lumMod val="20000"/>
                    <a:lumOff val="80000"/>
                  </a:srgbClr>
                </a:solidFill>
                <a:latin typeface="Rockwell Extra Bold" pitchFamily="18" charset="0"/>
                <a:cs typeface="Arial" pitchFamily="34" charset="0"/>
              </a:rPr>
              <a:t>Gibson Method</a:t>
            </a:r>
            <a:endParaRPr lang="en-US" sz="3600" dirty="0">
              <a:solidFill>
                <a:srgbClr val="1F497D">
                  <a:lumMod val="20000"/>
                  <a:lumOff val="80000"/>
                </a:srgbClr>
              </a:solidFill>
              <a:latin typeface="Rockwell Extra Bold" pitchFamily="18" charset="0"/>
              <a:cs typeface="Arial" pitchFamily="34" charset="0"/>
            </a:endParaRPr>
          </a:p>
        </p:txBody>
      </p:sp>
      <p:sp>
        <p:nvSpPr>
          <p:cNvPr id="14" name="TextBox 13"/>
          <p:cNvSpPr txBox="1"/>
          <p:nvPr/>
        </p:nvSpPr>
        <p:spPr>
          <a:xfrm>
            <a:off x="4572000" y="892076"/>
            <a:ext cx="4572000" cy="2308324"/>
          </a:xfrm>
          <a:prstGeom prst="rect">
            <a:avLst/>
          </a:prstGeom>
          <a:noFill/>
        </p:spPr>
        <p:txBody>
          <a:bodyPr wrap="square" rtlCol="0">
            <a:spAutoFit/>
          </a:bodyPr>
          <a:lstStyle/>
          <a:p>
            <a:r>
              <a:rPr lang="en-US" sz="2400" dirty="0" smtClean="0">
                <a:solidFill>
                  <a:schemeClr val="tx2">
                    <a:lumMod val="20000"/>
                    <a:lumOff val="80000"/>
                  </a:schemeClr>
                </a:solidFill>
              </a:rPr>
              <a:t>T5 </a:t>
            </a:r>
            <a:r>
              <a:rPr lang="en-US" sz="2400" dirty="0" err="1" smtClean="0">
                <a:solidFill>
                  <a:schemeClr val="tx2">
                    <a:lumMod val="20000"/>
                    <a:lumOff val="80000"/>
                  </a:schemeClr>
                </a:solidFill>
              </a:rPr>
              <a:t>Exonuclease</a:t>
            </a:r>
            <a:endParaRPr lang="en-US" sz="2400" dirty="0" smtClean="0">
              <a:solidFill>
                <a:schemeClr val="tx2">
                  <a:lumMod val="20000"/>
                  <a:lumOff val="80000"/>
                </a:schemeClr>
              </a:solidFill>
            </a:endParaRPr>
          </a:p>
          <a:p>
            <a:r>
              <a:rPr lang="en-US" sz="2400" dirty="0" err="1" smtClean="0">
                <a:solidFill>
                  <a:schemeClr val="tx2">
                    <a:lumMod val="20000"/>
                    <a:lumOff val="80000"/>
                  </a:schemeClr>
                </a:solidFill>
              </a:rPr>
              <a:t>Phusion</a:t>
            </a:r>
            <a:r>
              <a:rPr lang="en-US" sz="2400" dirty="0" smtClean="0">
                <a:solidFill>
                  <a:schemeClr val="tx2">
                    <a:lumMod val="20000"/>
                    <a:lumOff val="80000"/>
                  </a:schemeClr>
                </a:solidFill>
              </a:rPr>
              <a:t> Polymerase</a:t>
            </a:r>
          </a:p>
          <a:p>
            <a:r>
              <a:rPr lang="en-US" sz="2400" dirty="0" err="1" smtClean="0">
                <a:solidFill>
                  <a:schemeClr val="tx2">
                    <a:lumMod val="20000"/>
                    <a:lumOff val="80000"/>
                  </a:schemeClr>
                </a:solidFill>
              </a:rPr>
              <a:t>Taq</a:t>
            </a:r>
            <a:r>
              <a:rPr lang="en-US" sz="2400" dirty="0" smtClean="0">
                <a:solidFill>
                  <a:schemeClr val="tx2">
                    <a:lumMod val="20000"/>
                    <a:lumOff val="80000"/>
                  </a:schemeClr>
                </a:solidFill>
              </a:rPr>
              <a:t> </a:t>
            </a:r>
            <a:r>
              <a:rPr lang="en-US" sz="2400" dirty="0" err="1" smtClean="0">
                <a:solidFill>
                  <a:schemeClr val="tx2">
                    <a:lumMod val="20000"/>
                    <a:lumOff val="80000"/>
                  </a:schemeClr>
                </a:solidFill>
              </a:rPr>
              <a:t>Ligase</a:t>
            </a:r>
            <a:endParaRPr lang="en-US" sz="2400" dirty="0" smtClean="0">
              <a:solidFill>
                <a:schemeClr val="tx2">
                  <a:lumMod val="20000"/>
                  <a:lumOff val="80000"/>
                </a:schemeClr>
              </a:solidFill>
            </a:endParaRPr>
          </a:p>
          <a:p>
            <a:endParaRPr lang="en-US" sz="2400" dirty="0" smtClean="0">
              <a:solidFill>
                <a:schemeClr val="tx2">
                  <a:lumMod val="20000"/>
                  <a:lumOff val="80000"/>
                </a:schemeClr>
              </a:solidFill>
            </a:endParaRPr>
          </a:p>
          <a:p>
            <a:r>
              <a:rPr lang="en-US" sz="2400" dirty="0" smtClean="0">
                <a:solidFill>
                  <a:schemeClr val="tx2">
                    <a:lumMod val="20000"/>
                    <a:lumOff val="80000"/>
                  </a:schemeClr>
                </a:solidFill>
              </a:rPr>
              <a:t>(NAD+, </a:t>
            </a:r>
            <a:r>
              <a:rPr lang="en-US" sz="2400" dirty="0" err="1" smtClean="0">
                <a:solidFill>
                  <a:schemeClr val="tx2">
                    <a:lumMod val="20000"/>
                    <a:lumOff val="80000"/>
                  </a:schemeClr>
                </a:solidFill>
              </a:rPr>
              <a:t>dNTPs</a:t>
            </a:r>
            <a:r>
              <a:rPr lang="en-US" sz="2400" dirty="0" smtClean="0">
                <a:solidFill>
                  <a:schemeClr val="tx2">
                    <a:lumMod val="20000"/>
                    <a:lumOff val="80000"/>
                  </a:schemeClr>
                </a:solidFill>
              </a:rPr>
              <a:t>, Buffer)</a:t>
            </a:r>
          </a:p>
          <a:p>
            <a:r>
              <a:rPr lang="en-US" sz="2400" dirty="0" smtClean="0">
                <a:solidFill>
                  <a:schemeClr val="tx2">
                    <a:lumMod val="20000"/>
                    <a:lumOff val="80000"/>
                  </a:schemeClr>
                </a:solidFill>
              </a:rPr>
              <a:t>One pot, 50°C</a:t>
            </a:r>
            <a:endParaRPr lang="en-US" sz="2400" dirty="0">
              <a:solidFill>
                <a:schemeClr val="tx2">
                  <a:lumMod val="20000"/>
                  <a:lumOff val="80000"/>
                </a:schemeClr>
              </a:solidFill>
            </a:endParaRPr>
          </a:p>
        </p:txBody>
      </p:sp>
      <p:sp>
        <p:nvSpPr>
          <p:cNvPr id="15" name="Rectangle 14"/>
          <p:cNvSpPr/>
          <p:nvPr/>
        </p:nvSpPr>
        <p:spPr>
          <a:xfrm>
            <a:off x="838200" y="1752600"/>
            <a:ext cx="1658339" cy="523220"/>
          </a:xfrm>
          <a:prstGeom prst="rect">
            <a:avLst/>
          </a:prstGeom>
        </p:spPr>
        <p:txBody>
          <a:bodyPr wrap="none">
            <a:spAutoFit/>
          </a:bodyPr>
          <a:lstStyle/>
          <a:p>
            <a:r>
              <a:rPr lang="en-US" sz="2800" dirty="0" err="1" smtClean="0">
                <a:solidFill>
                  <a:schemeClr val="tx2">
                    <a:lumMod val="20000"/>
                    <a:lumOff val="80000"/>
                  </a:schemeClr>
                </a:solidFill>
              </a:rPr>
              <a:t>Taq</a:t>
            </a:r>
            <a:r>
              <a:rPr lang="en-US" sz="2800" dirty="0" smtClean="0">
                <a:solidFill>
                  <a:schemeClr val="tx2">
                    <a:lumMod val="20000"/>
                    <a:lumOff val="80000"/>
                  </a:schemeClr>
                </a:solidFill>
              </a:rPr>
              <a:t> </a:t>
            </a:r>
            <a:r>
              <a:rPr lang="en-US" sz="2800" dirty="0" err="1" smtClean="0">
                <a:solidFill>
                  <a:schemeClr val="tx2">
                    <a:lumMod val="20000"/>
                    <a:lumOff val="80000"/>
                  </a:schemeClr>
                </a:solidFill>
              </a:rPr>
              <a:t>Ligase</a:t>
            </a:r>
            <a:endParaRPr lang="en-US" sz="2800" dirty="0" smtClean="0">
              <a:solidFill>
                <a:schemeClr val="tx2">
                  <a:lumMod val="20000"/>
                  <a:lumOff val="80000"/>
                </a:schemeClr>
              </a:solidFill>
            </a:endParaRPr>
          </a:p>
        </p:txBody>
      </p:sp>
      <p:sp>
        <p:nvSpPr>
          <p:cNvPr id="18" name="Rectangle 17"/>
          <p:cNvSpPr/>
          <p:nvPr/>
        </p:nvSpPr>
        <p:spPr>
          <a:xfrm>
            <a:off x="2495795" y="5791200"/>
            <a:ext cx="3828805" cy="523220"/>
          </a:xfrm>
          <a:prstGeom prst="rect">
            <a:avLst/>
          </a:prstGeom>
        </p:spPr>
        <p:txBody>
          <a:bodyPr wrap="none">
            <a:spAutoFit/>
          </a:bodyPr>
          <a:lstStyle/>
          <a:p>
            <a:r>
              <a:rPr lang="en-US" sz="2800" dirty="0" err="1" smtClean="0">
                <a:solidFill>
                  <a:schemeClr val="tx2">
                    <a:lumMod val="20000"/>
                    <a:lumOff val="80000"/>
                  </a:schemeClr>
                </a:solidFill>
              </a:rPr>
              <a:t>dsDNA</a:t>
            </a:r>
            <a:r>
              <a:rPr lang="en-US" sz="2800" dirty="0" smtClean="0">
                <a:solidFill>
                  <a:schemeClr val="tx2">
                    <a:lumMod val="20000"/>
                    <a:lumOff val="80000"/>
                  </a:schemeClr>
                </a:solidFill>
              </a:rPr>
              <a:t>, no gaps, no nicks</a:t>
            </a:r>
          </a:p>
        </p:txBody>
      </p:sp>
      <p:sp>
        <p:nvSpPr>
          <p:cNvPr id="21" name="Rectangle 20"/>
          <p:cNvSpPr/>
          <p:nvPr/>
        </p:nvSpPr>
        <p:spPr>
          <a:xfrm>
            <a:off x="533400" y="3124200"/>
            <a:ext cx="6858000" cy="707886"/>
          </a:xfrm>
          <a:prstGeom prst="rect">
            <a:avLst/>
          </a:prstGeom>
        </p:spPr>
        <p:txBody>
          <a:bodyPr wrap="square">
            <a:spAutoFit/>
          </a:bodyPr>
          <a:lstStyle/>
          <a:p>
            <a:pPr marL="457200" indent="-457200">
              <a:buFont typeface="Wingdings" pitchFamily="2" charset="2"/>
              <a:buChar char="§"/>
            </a:pPr>
            <a:r>
              <a:rPr lang="en-US" sz="2000" dirty="0" smtClean="0">
                <a:solidFill>
                  <a:srgbClr val="1F497D">
                    <a:lumMod val="20000"/>
                    <a:lumOff val="80000"/>
                  </a:srgbClr>
                </a:solidFill>
                <a:latin typeface="Calibri" pitchFamily="34" charset="0"/>
              </a:rPr>
              <a:t>Fast</a:t>
            </a:r>
          </a:p>
          <a:p>
            <a:pPr marL="457200" indent="-457200">
              <a:buFont typeface="Wingdings" pitchFamily="2" charset="2"/>
              <a:buChar char="§"/>
            </a:pPr>
            <a:r>
              <a:rPr lang="en-US" sz="2000" dirty="0" smtClean="0">
                <a:solidFill>
                  <a:srgbClr val="1F497D">
                    <a:lumMod val="20000"/>
                    <a:lumOff val="80000"/>
                  </a:srgbClr>
                </a:solidFill>
                <a:latin typeface="Calibri" pitchFamily="34" charset="0"/>
              </a:rPr>
              <a:t>Can handle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4"/>
          <p:cNvSpPr txBox="1">
            <a:spLocks noChangeArrowheads="1"/>
          </p:cNvSpPr>
          <p:nvPr/>
        </p:nvSpPr>
        <p:spPr bwMode="auto">
          <a:xfrm>
            <a:off x="304800" y="130314"/>
            <a:ext cx="8610600" cy="707886"/>
          </a:xfrm>
          <a:prstGeom prst="rect">
            <a:avLst/>
          </a:prstGeom>
          <a:noFill/>
          <a:ln w="9525">
            <a:noFill/>
            <a:miter lim="800000"/>
            <a:headEnd/>
            <a:tailEnd/>
          </a:ln>
        </p:spPr>
        <p:txBody>
          <a:bodyPr wrap="square">
            <a:spAutoFit/>
          </a:bodyPr>
          <a:lstStyle/>
          <a:p>
            <a:r>
              <a:rPr lang="en-US" sz="4000" dirty="0" smtClean="0">
                <a:solidFill>
                  <a:srgbClr val="1F497D">
                    <a:lumMod val="20000"/>
                    <a:lumOff val="80000"/>
                  </a:srgbClr>
                </a:solidFill>
                <a:latin typeface="Rockwell Extra Bold" pitchFamily="18" charset="0"/>
                <a:cs typeface="Arial" pitchFamily="34" charset="0"/>
              </a:rPr>
              <a:t>Gibson Method</a:t>
            </a:r>
            <a:endParaRPr lang="en-US" sz="3600" dirty="0">
              <a:solidFill>
                <a:srgbClr val="1F497D">
                  <a:lumMod val="20000"/>
                  <a:lumOff val="80000"/>
                </a:srgbClr>
              </a:solidFill>
              <a:latin typeface="Rockwell Extra Bold" pitchFamily="18" charset="0"/>
              <a:cs typeface="Arial" pitchFamily="34" charset="0"/>
            </a:endParaRPr>
          </a:p>
        </p:txBody>
      </p:sp>
      <p:sp>
        <p:nvSpPr>
          <p:cNvPr id="21" name="Rectangle 20"/>
          <p:cNvSpPr/>
          <p:nvPr/>
        </p:nvSpPr>
        <p:spPr>
          <a:xfrm>
            <a:off x="762000" y="1219200"/>
            <a:ext cx="7924800" cy="4832092"/>
          </a:xfrm>
          <a:prstGeom prst="rect">
            <a:avLst/>
          </a:prstGeom>
        </p:spPr>
        <p:txBody>
          <a:bodyPr wrap="square">
            <a:spAutoFit/>
          </a:bodyPr>
          <a:lstStyle/>
          <a:p>
            <a:pPr marL="457200" indent="-457200">
              <a:buFont typeface="Wingdings" pitchFamily="2" charset="2"/>
              <a:buChar char="§"/>
            </a:pPr>
            <a:r>
              <a:rPr lang="en-US" sz="2800" dirty="0" smtClean="0">
                <a:solidFill>
                  <a:srgbClr val="1F497D">
                    <a:lumMod val="20000"/>
                    <a:lumOff val="80000"/>
                  </a:srgbClr>
                </a:solidFill>
                <a:latin typeface="Calibri" pitchFamily="34" charset="0"/>
              </a:rPr>
              <a:t>Fast—order </a:t>
            </a:r>
            <a:r>
              <a:rPr lang="en-US" sz="2800" dirty="0" err="1" smtClean="0">
                <a:solidFill>
                  <a:srgbClr val="1F497D">
                    <a:lumMod val="20000"/>
                    <a:lumOff val="80000"/>
                  </a:srgbClr>
                </a:solidFill>
                <a:latin typeface="Calibri" pitchFamily="34" charset="0"/>
              </a:rPr>
              <a:t>oligos</a:t>
            </a:r>
            <a:r>
              <a:rPr lang="en-US" sz="2800" dirty="0" smtClean="0">
                <a:solidFill>
                  <a:srgbClr val="1F497D">
                    <a:lumMod val="20000"/>
                    <a:lumOff val="80000"/>
                  </a:srgbClr>
                </a:solidFill>
                <a:latin typeface="Calibri" pitchFamily="34" charset="0"/>
              </a:rPr>
              <a:t> (1 day), </a:t>
            </a:r>
            <a:r>
              <a:rPr lang="en-US" sz="2800" dirty="0" err="1" smtClean="0">
                <a:solidFill>
                  <a:srgbClr val="1F497D">
                    <a:lumMod val="20000"/>
                    <a:lumOff val="80000"/>
                  </a:srgbClr>
                </a:solidFill>
                <a:latin typeface="Calibri" pitchFamily="34" charset="0"/>
              </a:rPr>
              <a:t>pcr</a:t>
            </a:r>
            <a:r>
              <a:rPr lang="en-US" sz="2800" dirty="0" smtClean="0">
                <a:solidFill>
                  <a:srgbClr val="1F497D">
                    <a:lumMod val="20000"/>
                    <a:lumOff val="80000"/>
                  </a:srgbClr>
                </a:solidFill>
                <a:latin typeface="Calibri" pitchFamily="34" charset="0"/>
              </a:rPr>
              <a:t> (2hr), gel purify (1hr), then a 1hr ligation, transform</a:t>
            </a:r>
          </a:p>
          <a:p>
            <a:pPr marL="457200" indent="-457200">
              <a:buFont typeface="Wingdings" pitchFamily="2" charset="2"/>
              <a:buChar char="§"/>
            </a:pPr>
            <a:r>
              <a:rPr lang="en-US" sz="2800" dirty="0" smtClean="0">
                <a:solidFill>
                  <a:srgbClr val="1F497D">
                    <a:lumMod val="20000"/>
                    <a:lumOff val="80000"/>
                  </a:srgbClr>
                </a:solidFill>
                <a:latin typeface="Calibri" pitchFamily="34" charset="0"/>
              </a:rPr>
              <a:t>Can handle very large sequences</a:t>
            </a:r>
          </a:p>
          <a:p>
            <a:pPr marL="457200" indent="-457200">
              <a:buFont typeface="Wingdings" pitchFamily="2" charset="2"/>
              <a:buChar char="§"/>
            </a:pPr>
            <a:r>
              <a:rPr lang="en-US" sz="2800" dirty="0" smtClean="0">
                <a:solidFill>
                  <a:srgbClr val="1F497D">
                    <a:lumMod val="20000"/>
                    <a:lumOff val="80000"/>
                  </a:srgbClr>
                </a:solidFill>
                <a:latin typeface="Calibri" pitchFamily="34" charset="0"/>
              </a:rPr>
              <a:t>Get degradation of parts &lt;200 </a:t>
            </a:r>
            <a:r>
              <a:rPr lang="en-US" sz="2800" dirty="0" err="1" smtClean="0">
                <a:solidFill>
                  <a:srgbClr val="1F497D">
                    <a:lumMod val="20000"/>
                    <a:lumOff val="80000"/>
                  </a:srgbClr>
                </a:solidFill>
                <a:latin typeface="Calibri" pitchFamily="34" charset="0"/>
              </a:rPr>
              <a:t>bp</a:t>
            </a:r>
            <a:endParaRPr lang="en-US" sz="2800" dirty="0" smtClean="0">
              <a:solidFill>
                <a:srgbClr val="1F497D">
                  <a:lumMod val="20000"/>
                  <a:lumOff val="80000"/>
                </a:srgbClr>
              </a:solidFill>
              <a:latin typeface="Calibri" pitchFamily="34" charset="0"/>
            </a:endParaRPr>
          </a:p>
          <a:p>
            <a:pPr marL="457200" indent="-457200">
              <a:buFont typeface="Wingdings" pitchFamily="2" charset="2"/>
              <a:buChar char="§"/>
            </a:pPr>
            <a:r>
              <a:rPr lang="en-US" sz="2800" dirty="0" smtClean="0">
                <a:solidFill>
                  <a:srgbClr val="1F497D">
                    <a:lumMod val="20000"/>
                    <a:lumOff val="80000"/>
                  </a:srgbClr>
                </a:solidFill>
                <a:latin typeface="Calibri" pitchFamily="34" charset="0"/>
              </a:rPr>
              <a:t>Most reliable of the PCR-based methods</a:t>
            </a:r>
          </a:p>
          <a:p>
            <a:pPr marL="457200" indent="-457200">
              <a:buFont typeface="Wingdings" pitchFamily="2" charset="2"/>
              <a:buChar char="§"/>
            </a:pPr>
            <a:r>
              <a:rPr lang="en-US" sz="2800" dirty="0" smtClean="0">
                <a:solidFill>
                  <a:srgbClr val="1F497D">
                    <a:lumMod val="20000"/>
                    <a:lumOff val="80000"/>
                  </a:srgbClr>
                </a:solidFill>
                <a:latin typeface="Calibri" pitchFamily="34" charset="0"/>
              </a:rPr>
              <a:t>Like all PCR methods:</a:t>
            </a:r>
          </a:p>
          <a:p>
            <a:pPr marL="457200" indent="-457200">
              <a:buFont typeface="Wingdings" pitchFamily="2" charset="2"/>
              <a:buChar char="§"/>
            </a:pPr>
            <a:endParaRPr lang="en-US" sz="2800" dirty="0" smtClean="0">
              <a:solidFill>
                <a:srgbClr val="1F497D">
                  <a:lumMod val="20000"/>
                  <a:lumOff val="80000"/>
                </a:srgbClr>
              </a:solidFill>
              <a:latin typeface="Calibri" pitchFamily="34" charset="0"/>
            </a:endParaRPr>
          </a:p>
          <a:p>
            <a:pPr marL="914400" lvl="1" indent="-457200">
              <a:buFont typeface="Wingdings" pitchFamily="2" charset="2"/>
              <a:buChar char="§"/>
            </a:pPr>
            <a:r>
              <a:rPr lang="en-US" sz="2800" dirty="0" smtClean="0">
                <a:solidFill>
                  <a:srgbClr val="1F497D">
                    <a:lumMod val="20000"/>
                    <a:lumOff val="80000"/>
                  </a:srgbClr>
                </a:solidFill>
                <a:latin typeface="Calibri" pitchFamily="34" charset="0"/>
              </a:rPr>
              <a:t>Less reliable than cut-and paste methods</a:t>
            </a:r>
          </a:p>
          <a:p>
            <a:pPr marL="914400" lvl="1" indent="-457200">
              <a:buFont typeface="Wingdings" pitchFamily="2" charset="2"/>
              <a:buChar char="§"/>
            </a:pPr>
            <a:r>
              <a:rPr lang="en-US" sz="2800" dirty="0" smtClean="0">
                <a:solidFill>
                  <a:srgbClr val="1F497D">
                    <a:lumMod val="20000"/>
                    <a:lumOff val="80000"/>
                  </a:srgbClr>
                </a:solidFill>
                <a:latin typeface="Calibri" pitchFamily="34" charset="0"/>
              </a:rPr>
              <a:t>Requires sequencing (can get odd products)</a:t>
            </a:r>
          </a:p>
          <a:p>
            <a:pPr marL="914400" lvl="1" indent="-457200">
              <a:buFont typeface="Wingdings" pitchFamily="2" charset="2"/>
              <a:buChar char="§"/>
            </a:pPr>
            <a:r>
              <a:rPr lang="en-US" sz="2800" dirty="0" smtClean="0">
                <a:solidFill>
                  <a:srgbClr val="1F497D">
                    <a:lumMod val="20000"/>
                    <a:lumOff val="80000"/>
                  </a:srgbClr>
                </a:solidFill>
                <a:latin typeface="Calibri" pitchFamily="34" charset="0"/>
              </a:rPr>
              <a:t>Get deletions with repetitive target parts</a:t>
            </a:r>
          </a:p>
          <a:p>
            <a:pPr marL="914400" lvl="1" indent="-457200">
              <a:buFont typeface="Wingdings" pitchFamily="2" charset="2"/>
              <a:buChar char="§"/>
            </a:pPr>
            <a:r>
              <a:rPr lang="en-US" sz="2800" dirty="0" smtClean="0">
                <a:solidFill>
                  <a:srgbClr val="1F497D">
                    <a:lumMod val="20000"/>
                    <a:lumOff val="80000"/>
                  </a:srgbClr>
                </a:solidFill>
                <a:latin typeface="Calibri" pitchFamily="34" charset="0"/>
              </a:rPr>
              <a:t>Need custom </a:t>
            </a:r>
            <a:r>
              <a:rPr lang="en-US" sz="2800" dirty="0" err="1" smtClean="0">
                <a:solidFill>
                  <a:srgbClr val="1F497D">
                    <a:lumMod val="20000"/>
                    <a:lumOff val="80000"/>
                  </a:srgbClr>
                </a:solidFill>
                <a:latin typeface="Calibri" pitchFamily="34" charset="0"/>
              </a:rPr>
              <a:t>oligos</a:t>
            </a:r>
            <a:r>
              <a:rPr lang="en-US" sz="2800" dirty="0" smtClean="0">
                <a:solidFill>
                  <a:srgbClr val="1F497D">
                    <a:lumMod val="20000"/>
                    <a:lumOff val="80000"/>
                  </a:srgbClr>
                </a:solidFill>
                <a:latin typeface="Calibri" pitchFamily="34" charset="0"/>
              </a:rPr>
              <a:t> for each junction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304800" y="130314"/>
            <a:ext cx="8610600" cy="707886"/>
          </a:xfrm>
          <a:prstGeom prst="rect">
            <a:avLst/>
          </a:prstGeom>
          <a:noFill/>
          <a:ln w="9525">
            <a:noFill/>
            <a:miter lim="800000"/>
            <a:headEnd/>
            <a:tailEnd/>
          </a:ln>
        </p:spPr>
        <p:txBody>
          <a:bodyPr wrap="square">
            <a:spAutoFit/>
          </a:bodyPr>
          <a:lstStyle/>
          <a:p>
            <a:r>
              <a:rPr lang="en-US" sz="4000" i="1" dirty="0" smtClean="0">
                <a:solidFill>
                  <a:srgbClr val="1F497D">
                    <a:lumMod val="20000"/>
                    <a:lumOff val="80000"/>
                  </a:srgbClr>
                </a:solidFill>
                <a:latin typeface="Rockwell Extra Bold" pitchFamily="18" charset="0"/>
                <a:cs typeface="Arial" pitchFamily="34" charset="0"/>
              </a:rPr>
              <a:t>In vivo </a:t>
            </a:r>
            <a:r>
              <a:rPr lang="en-US" sz="4000" dirty="0" smtClean="0">
                <a:solidFill>
                  <a:srgbClr val="1F497D">
                    <a:lumMod val="20000"/>
                    <a:lumOff val="80000"/>
                  </a:srgbClr>
                </a:solidFill>
                <a:latin typeface="Rockwell Extra Bold" pitchFamily="18" charset="0"/>
                <a:cs typeface="Arial" pitchFamily="34" charset="0"/>
              </a:rPr>
              <a:t>recombination</a:t>
            </a:r>
            <a:endParaRPr lang="en-US" sz="3600" dirty="0">
              <a:solidFill>
                <a:srgbClr val="1F497D">
                  <a:lumMod val="20000"/>
                  <a:lumOff val="80000"/>
                </a:srgbClr>
              </a:solidFill>
              <a:latin typeface="Rockwell Extra Bold" pitchFamily="18" charset="0"/>
              <a:cs typeface="Arial" pitchFamily="34" charset="0"/>
            </a:endParaRPr>
          </a:p>
        </p:txBody>
      </p:sp>
      <p:sp>
        <p:nvSpPr>
          <p:cNvPr id="26" name="Rectangle 25"/>
          <p:cNvSpPr/>
          <p:nvPr/>
        </p:nvSpPr>
        <p:spPr>
          <a:xfrm>
            <a:off x="990600" y="1219200"/>
            <a:ext cx="7239000" cy="3046988"/>
          </a:xfrm>
          <a:prstGeom prst="rect">
            <a:avLst/>
          </a:prstGeom>
        </p:spPr>
        <p:txBody>
          <a:bodyPr wrap="square">
            <a:spAutoFit/>
          </a:bodyPr>
          <a:lstStyle/>
          <a:p>
            <a:pPr marL="457200" indent="-457200">
              <a:buFont typeface="Wingdings" pitchFamily="2" charset="2"/>
              <a:buChar char="§"/>
            </a:pPr>
            <a:r>
              <a:rPr lang="en-US" sz="2400" dirty="0" smtClean="0">
                <a:solidFill>
                  <a:srgbClr val="1F497D">
                    <a:lumMod val="20000"/>
                    <a:lumOff val="80000"/>
                  </a:srgbClr>
                </a:solidFill>
                <a:latin typeface="Calibri" pitchFamily="34" charset="0"/>
              </a:rPr>
              <a:t>Design </a:t>
            </a:r>
            <a:r>
              <a:rPr lang="en-US" sz="2400" dirty="0" err="1" smtClean="0">
                <a:solidFill>
                  <a:srgbClr val="1F497D">
                    <a:lumMod val="20000"/>
                    <a:lumOff val="80000"/>
                  </a:srgbClr>
                </a:solidFill>
                <a:latin typeface="Calibri" pitchFamily="34" charset="0"/>
              </a:rPr>
              <a:t>oligos</a:t>
            </a:r>
            <a:r>
              <a:rPr lang="en-US" sz="2400" dirty="0" smtClean="0">
                <a:solidFill>
                  <a:srgbClr val="1F497D">
                    <a:lumMod val="20000"/>
                    <a:lumOff val="80000"/>
                  </a:srgbClr>
                </a:solidFill>
                <a:latin typeface="Calibri" pitchFamily="34" charset="0"/>
              </a:rPr>
              <a:t> just like </a:t>
            </a:r>
            <a:r>
              <a:rPr lang="en-US" sz="2400" dirty="0" err="1" smtClean="0">
                <a:solidFill>
                  <a:srgbClr val="1F497D">
                    <a:lumMod val="20000"/>
                    <a:lumOff val="80000"/>
                  </a:srgbClr>
                </a:solidFill>
                <a:latin typeface="Calibri" pitchFamily="34" charset="0"/>
              </a:rPr>
              <a:t>SOEing</a:t>
            </a:r>
            <a:r>
              <a:rPr lang="en-US" sz="2400" dirty="0" smtClean="0">
                <a:solidFill>
                  <a:srgbClr val="1F497D">
                    <a:lumMod val="20000"/>
                    <a:lumOff val="80000"/>
                  </a:srgbClr>
                </a:solidFill>
                <a:latin typeface="Calibri" pitchFamily="34" charset="0"/>
              </a:rPr>
              <a:t> / SLIC / Gibson with 40bp or more homology</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Make the individual PCR cassettes</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Transform them into yeast (preferred) or </a:t>
            </a:r>
            <a:r>
              <a:rPr lang="en-US" sz="2400" i="1" dirty="0" smtClean="0">
                <a:solidFill>
                  <a:srgbClr val="1F497D">
                    <a:lumMod val="20000"/>
                    <a:lumOff val="80000"/>
                  </a:srgbClr>
                </a:solidFill>
                <a:latin typeface="Calibri" pitchFamily="34" charset="0"/>
              </a:rPr>
              <a:t>B. </a:t>
            </a:r>
            <a:r>
              <a:rPr lang="en-US" sz="2400" i="1" dirty="0" err="1" smtClean="0">
                <a:solidFill>
                  <a:srgbClr val="1F497D">
                    <a:lumMod val="20000"/>
                    <a:lumOff val="80000"/>
                  </a:srgbClr>
                </a:solidFill>
                <a:latin typeface="Calibri" pitchFamily="34" charset="0"/>
              </a:rPr>
              <a:t>subtilus</a:t>
            </a:r>
            <a:r>
              <a:rPr lang="en-US" sz="2400" i="1" dirty="0" smtClean="0">
                <a:solidFill>
                  <a:srgbClr val="1F497D">
                    <a:lumMod val="20000"/>
                    <a:lumOff val="80000"/>
                  </a:srgbClr>
                </a:solidFill>
                <a:latin typeface="Calibri" pitchFamily="34" charset="0"/>
              </a:rPr>
              <a:t> </a:t>
            </a:r>
            <a:r>
              <a:rPr lang="en-US" sz="2400" dirty="0" smtClean="0">
                <a:solidFill>
                  <a:srgbClr val="1F497D">
                    <a:lumMod val="20000"/>
                    <a:lumOff val="80000"/>
                  </a:srgbClr>
                </a:solidFill>
                <a:latin typeface="Calibri" pitchFamily="34" charset="0"/>
              </a:rPr>
              <a:t>or </a:t>
            </a:r>
            <a:r>
              <a:rPr lang="en-US" sz="2400" i="1" dirty="0" smtClean="0">
                <a:solidFill>
                  <a:srgbClr val="1F497D">
                    <a:lumMod val="20000"/>
                    <a:lumOff val="80000"/>
                  </a:srgbClr>
                </a:solidFill>
                <a:latin typeface="Calibri" pitchFamily="34" charset="0"/>
              </a:rPr>
              <a:t>E. coli</a:t>
            </a:r>
            <a:r>
              <a:rPr lang="en-US" sz="2400" dirty="0" smtClean="0">
                <a:solidFill>
                  <a:srgbClr val="1F497D">
                    <a:lumMod val="20000"/>
                    <a:lumOff val="80000"/>
                  </a:srgbClr>
                </a:solidFill>
                <a:latin typeface="Calibri" pitchFamily="34" charset="0"/>
              </a:rPr>
              <a:t> containing the lambda red genes</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Recombination </a:t>
            </a:r>
            <a:r>
              <a:rPr lang="en-US" sz="2400" i="1" dirty="0" smtClean="0">
                <a:solidFill>
                  <a:srgbClr val="1F497D">
                    <a:lumMod val="20000"/>
                    <a:lumOff val="80000"/>
                  </a:srgbClr>
                </a:solidFill>
                <a:latin typeface="Calibri" pitchFamily="34" charset="0"/>
              </a:rPr>
              <a:t>in vivo</a:t>
            </a:r>
            <a:r>
              <a:rPr lang="en-US" sz="2400" dirty="0" smtClean="0">
                <a:solidFill>
                  <a:srgbClr val="1F497D">
                    <a:lumMod val="20000"/>
                    <a:lumOff val="80000"/>
                  </a:srgbClr>
                </a:solidFill>
                <a:latin typeface="Calibri" pitchFamily="34" charset="0"/>
              </a:rPr>
              <a:t> results in assembly</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Cost/Benefit analysis similar to Gibson</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Main drawback is use of cells</a:t>
            </a:r>
          </a:p>
        </p:txBody>
      </p:sp>
      <p:sp>
        <p:nvSpPr>
          <p:cNvPr id="27" name="Rectangle 26"/>
          <p:cNvSpPr/>
          <p:nvPr/>
        </p:nvSpPr>
        <p:spPr>
          <a:xfrm>
            <a:off x="1066800" y="5156537"/>
            <a:ext cx="7162800" cy="1015663"/>
          </a:xfrm>
          <a:prstGeom prst="rect">
            <a:avLst/>
          </a:prstGeom>
        </p:spPr>
        <p:txBody>
          <a:bodyPr wrap="square">
            <a:spAutoFit/>
          </a:bodyPr>
          <a:lstStyle/>
          <a:p>
            <a:r>
              <a:rPr lang="en-US" sz="1200" dirty="0" smtClean="0">
                <a:solidFill>
                  <a:schemeClr val="tx2">
                    <a:lumMod val="20000"/>
                    <a:lumOff val="80000"/>
                  </a:schemeClr>
                </a:solidFill>
                <a:latin typeface="Arial" charset="0"/>
                <a:cs typeface="Arial" charset="0"/>
              </a:rPr>
              <a:t>One-step assembly in yeast of 25 overlapping DNA fragments to form a complete synthetic </a:t>
            </a:r>
            <a:r>
              <a:rPr lang="en-US" sz="1200" dirty="0" err="1" smtClean="0">
                <a:solidFill>
                  <a:schemeClr val="tx2">
                    <a:lumMod val="20000"/>
                    <a:lumOff val="80000"/>
                  </a:schemeClr>
                </a:solidFill>
                <a:latin typeface="Arial" charset="0"/>
                <a:cs typeface="Arial" charset="0"/>
              </a:rPr>
              <a:t>Mycoplasma</a:t>
            </a:r>
            <a:r>
              <a:rPr lang="en-US" sz="1200" dirty="0" smtClean="0">
                <a:solidFill>
                  <a:schemeClr val="tx2">
                    <a:lumMod val="20000"/>
                    <a:lumOff val="80000"/>
                  </a:schemeClr>
                </a:solidFill>
                <a:latin typeface="Arial" charset="0"/>
                <a:cs typeface="Arial" charset="0"/>
              </a:rPr>
              <a:t> </a:t>
            </a:r>
            <a:r>
              <a:rPr lang="en-US" sz="1200" dirty="0" err="1" smtClean="0">
                <a:solidFill>
                  <a:schemeClr val="tx2">
                    <a:lumMod val="20000"/>
                    <a:lumOff val="80000"/>
                  </a:schemeClr>
                </a:solidFill>
                <a:latin typeface="Arial" charset="0"/>
                <a:cs typeface="Arial" charset="0"/>
              </a:rPr>
              <a:t>genitalium</a:t>
            </a:r>
            <a:r>
              <a:rPr lang="en-US" sz="1200" dirty="0" smtClean="0">
                <a:solidFill>
                  <a:schemeClr val="tx2">
                    <a:lumMod val="20000"/>
                    <a:lumOff val="80000"/>
                  </a:schemeClr>
                </a:solidFill>
                <a:latin typeface="Arial" charset="0"/>
                <a:cs typeface="Arial" charset="0"/>
              </a:rPr>
              <a:t> genome.</a:t>
            </a:r>
          </a:p>
          <a:p>
            <a:r>
              <a:rPr lang="en-US" sz="1200" dirty="0" smtClean="0">
                <a:solidFill>
                  <a:schemeClr val="tx2">
                    <a:lumMod val="20000"/>
                    <a:lumOff val="80000"/>
                  </a:schemeClr>
                </a:solidFill>
                <a:latin typeface="Arial" charset="0"/>
                <a:cs typeface="Arial" charset="0"/>
              </a:rPr>
              <a:t>Gibson DG, Benders GA, Axelrod KC, </a:t>
            </a:r>
            <a:r>
              <a:rPr lang="en-US" sz="1200" dirty="0" err="1" smtClean="0">
                <a:solidFill>
                  <a:schemeClr val="tx2">
                    <a:lumMod val="20000"/>
                    <a:lumOff val="80000"/>
                  </a:schemeClr>
                </a:solidFill>
                <a:latin typeface="Arial" charset="0"/>
                <a:cs typeface="Arial" charset="0"/>
              </a:rPr>
              <a:t>Zaveri</a:t>
            </a:r>
            <a:r>
              <a:rPr lang="en-US" sz="1200" dirty="0" smtClean="0">
                <a:solidFill>
                  <a:schemeClr val="tx2">
                    <a:lumMod val="20000"/>
                    <a:lumOff val="80000"/>
                  </a:schemeClr>
                </a:solidFill>
                <a:latin typeface="Arial" charset="0"/>
                <a:cs typeface="Arial" charset="0"/>
              </a:rPr>
              <a:t> J, </a:t>
            </a:r>
            <a:r>
              <a:rPr lang="en-US" sz="1200" dirty="0" err="1" smtClean="0">
                <a:solidFill>
                  <a:schemeClr val="tx2">
                    <a:lumMod val="20000"/>
                    <a:lumOff val="80000"/>
                  </a:schemeClr>
                </a:solidFill>
                <a:latin typeface="Arial" charset="0"/>
                <a:cs typeface="Arial" charset="0"/>
              </a:rPr>
              <a:t>Algire</a:t>
            </a:r>
            <a:r>
              <a:rPr lang="en-US" sz="1200" dirty="0" smtClean="0">
                <a:solidFill>
                  <a:schemeClr val="tx2">
                    <a:lumMod val="20000"/>
                    <a:lumOff val="80000"/>
                  </a:schemeClr>
                </a:solidFill>
                <a:latin typeface="Arial" charset="0"/>
                <a:cs typeface="Arial" charset="0"/>
              </a:rPr>
              <a:t> MA, </a:t>
            </a:r>
            <a:r>
              <a:rPr lang="en-US" sz="1200" dirty="0" err="1" smtClean="0">
                <a:solidFill>
                  <a:schemeClr val="tx2">
                    <a:lumMod val="20000"/>
                    <a:lumOff val="80000"/>
                  </a:schemeClr>
                </a:solidFill>
                <a:latin typeface="Arial" charset="0"/>
                <a:cs typeface="Arial" charset="0"/>
              </a:rPr>
              <a:t>Moodie</a:t>
            </a:r>
            <a:r>
              <a:rPr lang="en-US" sz="1200" dirty="0" smtClean="0">
                <a:solidFill>
                  <a:schemeClr val="tx2">
                    <a:lumMod val="20000"/>
                    <a:lumOff val="80000"/>
                  </a:schemeClr>
                </a:solidFill>
                <a:latin typeface="Arial" charset="0"/>
                <a:cs typeface="Arial" charset="0"/>
              </a:rPr>
              <a:t> M, Montague MG, Venter JC, Smith HO, Hutchison CA 3rd.</a:t>
            </a:r>
          </a:p>
          <a:p>
            <a:r>
              <a:rPr lang="en-US" sz="1200" dirty="0" smtClean="0">
                <a:solidFill>
                  <a:schemeClr val="tx2">
                    <a:lumMod val="20000"/>
                    <a:lumOff val="80000"/>
                  </a:schemeClr>
                </a:solidFill>
                <a:latin typeface="Arial" charset="0"/>
                <a:cs typeface="Arial" charset="0"/>
              </a:rPr>
              <a:t>Proc </a:t>
            </a:r>
            <a:r>
              <a:rPr lang="en-US" sz="1200" dirty="0" err="1" smtClean="0">
                <a:solidFill>
                  <a:schemeClr val="tx2">
                    <a:lumMod val="20000"/>
                    <a:lumOff val="80000"/>
                  </a:schemeClr>
                </a:solidFill>
                <a:latin typeface="Arial" charset="0"/>
                <a:cs typeface="Arial" charset="0"/>
              </a:rPr>
              <a:t>Natl</a:t>
            </a:r>
            <a:r>
              <a:rPr lang="en-US" sz="1200" dirty="0" smtClean="0">
                <a:solidFill>
                  <a:schemeClr val="tx2">
                    <a:lumMod val="20000"/>
                    <a:lumOff val="80000"/>
                  </a:schemeClr>
                </a:solidFill>
                <a:latin typeface="Arial" charset="0"/>
                <a:cs typeface="Arial" charset="0"/>
              </a:rPr>
              <a:t> </a:t>
            </a:r>
            <a:r>
              <a:rPr lang="en-US" sz="1200" dirty="0" err="1" smtClean="0">
                <a:solidFill>
                  <a:schemeClr val="tx2">
                    <a:lumMod val="20000"/>
                    <a:lumOff val="80000"/>
                  </a:schemeClr>
                </a:solidFill>
                <a:latin typeface="Arial" charset="0"/>
                <a:cs typeface="Arial" charset="0"/>
              </a:rPr>
              <a:t>Acad</a:t>
            </a:r>
            <a:r>
              <a:rPr lang="en-US" sz="1200" dirty="0" smtClean="0">
                <a:solidFill>
                  <a:schemeClr val="tx2">
                    <a:lumMod val="20000"/>
                    <a:lumOff val="80000"/>
                  </a:schemeClr>
                </a:solidFill>
                <a:latin typeface="Arial" charset="0"/>
                <a:cs typeface="Arial" charset="0"/>
              </a:rPr>
              <a:t> </a:t>
            </a:r>
            <a:r>
              <a:rPr lang="en-US" sz="1200" dirty="0" err="1" smtClean="0">
                <a:solidFill>
                  <a:schemeClr val="tx2">
                    <a:lumMod val="20000"/>
                    <a:lumOff val="80000"/>
                  </a:schemeClr>
                </a:solidFill>
                <a:latin typeface="Arial" charset="0"/>
                <a:cs typeface="Arial" charset="0"/>
              </a:rPr>
              <a:t>Sci</a:t>
            </a:r>
            <a:r>
              <a:rPr lang="en-US" sz="1200" dirty="0" smtClean="0">
                <a:solidFill>
                  <a:schemeClr val="tx2">
                    <a:lumMod val="20000"/>
                    <a:lumOff val="80000"/>
                  </a:schemeClr>
                </a:solidFill>
                <a:latin typeface="Arial" charset="0"/>
                <a:cs typeface="Arial" charset="0"/>
              </a:rPr>
              <a:t> U S A. 2008 Dec 23;105(51):20404-9. PMID: 19073939</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a:xfrm>
            <a:off x="4876800" y="2438400"/>
            <a:ext cx="4191000" cy="6096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304800" y="1524000"/>
            <a:ext cx="4191000" cy="6096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4"/>
          <p:cNvSpPr txBox="1">
            <a:spLocks noChangeArrowheads="1"/>
          </p:cNvSpPr>
          <p:nvPr/>
        </p:nvSpPr>
        <p:spPr bwMode="auto">
          <a:xfrm>
            <a:off x="304800" y="130314"/>
            <a:ext cx="8610600" cy="707886"/>
          </a:xfrm>
          <a:prstGeom prst="rect">
            <a:avLst/>
          </a:prstGeom>
          <a:noFill/>
          <a:ln w="9525">
            <a:noFill/>
            <a:miter lim="800000"/>
            <a:headEnd/>
            <a:tailEnd/>
          </a:ln>
        </p:spPr>
        <p:txBody>
          <a:bodyPr wrap="square">
            <a:spAutoFit/>
          </a:bodyPr>
          <a:lstStyle/>
          <a:p>
            <a:r>
              <a:rPr lang="en-US" sz="4000" dirty="0" smtClean="0">
                <a:solidFill>
                  <a:srgbClr val="1F497D">
                    <a:lumMod val="20000"/>
                    <a:lumOff val="80000"/>
                  </a:srgbClr>
                </a:solidFill>
                <a:latin typeface="Rockwell Extra Bold" pitchFamily="18" charset="0"/>
                <a:cs typeface="Arial" pitchFamily="34" charset="0"/>
              </a:rPr>
              <a:t>Ligation-PCR</a:t>
            </a:r>
          </a:p>
        </p:txBody>
      </p:sp>
      <p:pic>
        <p:nvPicPr>
          <p:cNvPr id="94210" name="Picture 2" descr="GGTCTC"/>
          <p:cNvPicPr>
            <a:picLocks noChangeAspect="1" noChangeArrowheads="1"/>
          </p:cNvPicPr>
          <p:nvPr/>
        </p:nvPicPr>
        <p:blipFill>
          <a:blip r:embed="rId4" cstate="print"/>
          <a:srcRect/>
          <a:stretch>
            <a:fillRect/>
          </a:stretch>
        </p:blipFill>
        <p:spPr bwMode="auto">
          <a:xfrm>
            <a:off x="6172200" y="990600"/>
            <a:ext cx="2286000" cy="484452"/>
          </a:xfrm>
          <a:prstGeom prst="rect">
            <a:avLst/>
          </a:prstGeom>
          <a:noFill/>
        </p:spPr>
      </p:pic>
      <p:sp>
        <p:nvSpPr>
          <p:cNvPr id="27" name="TextBox 26"/>
          <p:cNvSpPr txBox="1"/>
          <p:nvPr/>
        </p:nvSpPr>
        <p:spPr>
          <a:xfrm>
            <a:off x="5161012" y="1000780"/>
            <a:ext cx="782587" cy="523220"/>
          </a:xfrm>
          <a:prstGeom prst="rect">
            <a:avLst/>
          </a:prstGeom>
          <a:noFill/>
        </p:spPr>
        <p:txBody>
          <a:bodyPr wrap="none" rtlCol="0">
            <a:spAutoFit/>
          </a:bodyPr>
          <a:lstStyle/>
          <a:p>
            <a:r>
              <a:rPr lang="en-US" sz="2800" dirty="0" err="1" smtClean="0">
                <a:solidFill>
                  <a:schemeClr val="accent4">
                    <a:lumMod val="40000"/>
                    <a:lumOff val="60000"/>
                  </a:schemeClr>
                </a:solidFill>
              </a:rPr>
              <a:t>BsaI</a:t>
            </a:r>
            <a:endParaRPr lang="en-US" sz="2800" dirty="0">
              <a:solidFill>
                <a:schemeClr val="accent4">
                  <a:lumMod val="40000"/>
                  <a:lumOff val="60000"/>
                </a:schemeClr>
              </a:solidFill>
            </a:endParaRPr>
          </a:p>
        </p:txBody>
      </p:sp>
      <p:sp>
        <p:nvSpPr>
          <p:cNvPr id="28" name="TextBox 27"/>
          <p:cNvSpPr txBox="1"/>
          <p:nvPr/>
        </p:nvSpPr>
        <p:spPr>
          <a:xfrm>
            <a:off x="228600" y="1524000"/>
            <a:ext cx="6781800" cy="646331"/>
          </a:xfrm>
          <a:prstGeom prst="rect">
            <a:avLst/>
          </a:prstGeom>
          <a:noFill/>
          <a:ln>
            <a:noFill/>
          </a:ln>
        </p:spPr>
        <p:txBody>
          <a:bodyPr wrap="square" rtlCol="0">
            <a:spAutoFit/>
          </a:bodyPr>
          <a:lstStyle/>
          <a:p>
            <a:r>
              <a:rPr lang="en-US" dirty="0" err="1" smtClean="0">
                <a:solidFill>
                  <a:schemeClr val="bg1"/>
                </a:solidFill>
                <a:latin typeface="Courier New" pitchFamily="49" charset="0"/>
                <a:cs typeface="Courier New" pitchFamily="49" charset="0"/>
              </a:rPr>
              <a:t>ATGCCATAGCATTTTTATCCATAAGATTAGC</a:t>
            </a:r>
            <a:r>
              <a:rPr lang="en-US" dirty="0" err="1" smtClean="0">
                <a:solidFill>
                  <a:schemeClr val="accent2">
                    <a:lumMod val="60000"/>
                    <a:lumOff val="40000"/>
                  </a:schemeClr>
                </a:solidFill>
                <a:latin typeface="Courier New" pitchFamily="49" charset="0"/>
                <a:cs typeface="Courier New" pitchFamily="49" charset="0"/>
              </a:rPr>
              <a:t>GGATCt</a:t>
            </a:r>
            <a:r>
              <a:rPr lang="en-US" b="1" dirty="0" err="1" smtClean="0">
                <a:solidFill>
                  <a:schemeClr val="accent4">
                    <a:lumMod val="40000"/>
                    <a:lumOff val="60000"/>
                  </a:schemeClr>
                </a:solidFill>
                <a:latin typeface="Courier New" pitchFamily="49" charset="0"/>
                <a:cs typeface="Courier New" pitchFamily="49" charset="0"/>
              </a:rPr>
              <a:t>GAGACC</a:t>
            </a:r>
            <a:r>
              <a:rPr lang="en-US" dirty="0" err="1" smtClean="0">
                <a:solidFill>
                  <a:schemeClr val="bg1"/>
                </a:solidFill>
                <a:latin typeface="Courier New" pitchFamily="49" charset="0"/>
                <a:cs typeface="Courier New" pitchFamily="49" charset="0"/>
              </a:rPr>
              <a:t>ccatg</a:t>
            </a:r>
            <a:endParaRPr lang="en-US" dirty="0" smtClean="0">
              <a:solidFill>
                <a:schemeClr val="bg1"/>
              </a:solidFill>
              <a:latin typeface="Courier New" pitchFamily="49" charset="0"/>
              <a:cs typeface="Courier New" pitchFamily="49" charset="0"/>
            </a:endParaRPr>
          </a:p>
          <a:p>
            <a:r>
              <a:rPr lang="en-US" dirty="0" err="1" smtClean="0">
                <a:solidFill>
                  <a:schemeClr val="bg1"/>
                </a:solidFill>
                <a:latin typeface="Courier New" pitchFamily="49" charset="0"/>
                <a:cs typeface="Courier New" pitchFamily="49" charset="0"/>
              </a:rPr>
              <a:t>TACGGTATCGTAAAAATAGGTATTCTAATCG</a:t>
            </a:r>
            <a:r>
              <a:rPr lang="en-US" dirty="0" err="1" smtClean="0">
                <a:solidFill>
                  <a:schemeClr val="accent2">
                    <a:lumMod val="60000"/>
                    <a:lumOff val="40000"/>
                  </a:schemeClr>
                </a:solidFill>
                <a:latin typeface="Courier New" pitchFamily="49" charset="0"/>
                <a:cs typeface="Courier New" pitchFamily="49" charset="0"/>
              </a:rPr>
              <a:t>CCTAGa</a:t>
            </a:r>
            <a:r>
              <a:rPr lang="en-US" b="1" dirty="0" err="1" smtClean="0">
                <a:solidFill>
                  <a:schemeClr val="accent4">
                    <a:lumMod val="40000"/>
                    <a:lumOff val="60000"/>
                  </a:schemeClr>
                </a:solidFill>
                <a:latin typeface="Courier New" pitchFamily="49" charset="0"/>
                <a:cs typeface="Courier New" pitchFamily="49" charset="0"/>
              </a:rPr>
              <a:t>CTCTGG</a:t>
            </a:r>
            <a:r>
              <a:rPr lang="en-US" dirty="0" err="1" smtClean="0">
                <a:solidFill>
                  <a:schemeClr val="bg1"/>
                </a:solidFill>
                <a:latin typeface="Courier New" pitchFamily="49" charset="0"/>
                <a:cs typeface="Courier New" pitchFamily="49" charset="0"/>
              </a:rPr>
              <a:t>ggtac</a:t>
            </a:r>
            <a:endParaRPr lang="en-US" dirty="0">
              <a:solidFill>
                <a:schemeClr val="bg1"/>
              </a:solidFill>
              <a:latin typeface="Courier New" pitchFamily="49" charset="0"/>
              <a:cs typeface="Courier New" pitchFamily="49" charset="0"/>
            </a:endParaRPr>
          </a:p>
        </p:txBody>
      </p:sp>
      <p:sp>
        <p:nvSpPr>
          <p:cNvPr id="30" name="Rectangle 29"/>
          <p:cNvSpPr/>
          <p:nvPr/>
        </p:nvSpPr>
        <p:spPr>
          <a:xfrm>
            <a:off x="2479996" y="2438400"/>
            <a:ext cx="6664004" cy="646331"/>
          </a:xfrm>
          <a:prstGeom prst="rect">
            <a:avLst/>
          </a:prstGeom>
        </p:spPr>
        <p:txBody>
          <a:bodyPr wrap="none">
            <a:spAutoFit/>
          </a:bodyPr>
          <a:lstStyle/>
          <a:p>
            <a:r>
              <a:rPr lang="en-US" dirty="0" err="1" smtClean="0">
                <a:solidFill>
                  <a:schemeClr val="bg1"/>
                </a:solidFill>
                <a:latin typeface="Courier New" pitchFamily="49" charset="0"/>
                <a:cs typeface="Courier New" pitchFamily="49" charset="0"/>
              </a:rPr>
              <a:t>cactg</a:t>
            </a:r>
            <a:r>
              <a:rPr lang="en-US" b="1" dirty="0" err="1" smtClean="0">
                <a:solidFill>
                  <a:schemeClr val="accent4">
                    <a:lumMod val="40000"/>
                    <a:lumOff val="60000"/>
                  </a:schemeClr>
                </a:solidFill>
                <a:latin typeface="Courier New" pitchFamily="49" charset="0"/>
                <a:cs typeface="Courier New" pitchFamily="49" charset="0"/>
              </a:rPr>
              <a:t>GGTCTC</a:t>
            </a:r>
            <a:r>
              <a:rPr lang="en-US" dirty="0" err="1" smtClean="0">
                <a:solidFill>
                  <a:schemeClr val="accent2">
                    <a:lumMod val="60000"/>
                    <a:lumOff val="40000"/>
                  </a:schemeClr>
                </a:solidFill>
                <a:latin typeface="Courier New" pitchFamily="49" charset="0"/>
                <a:cs typeface="Courier New" pitchFamily="49" charset="0"/>
              </a:rPr>
              <a:t>GGATCT</a:t>
            </a:r>
            <a:r>
              <a:rPr lang="en-US" dirty="0" err="1" smtClean="0">
                <a:solidFill>
                  <a:schemeClr val="bg1"/>
                </a:solidFill>
                <a:latin typeface="Courier New" pitchFamily="49" charset="0"/>
                <a:cs typeface="Courier New" pitchFamily="49" charset="0"/>
              </a:rPr>
              <a:t>TACCTGACGCTTTTTATCGCAACTCTCTAC</a:t>
            </a:r>
            <a:endParaRPr lang="en-US" dirty="0" smtClean="0">
              <a:solidFill>
                <a:schemeClr val="bg1"/>
              </a:solidFill>
              <a:latin typeface="Courier New" pitchFamily="49" charset="0"/>
              <a:cs typeface="Courier New" pitchFamily="49" charset="0"/>
            </a:endParaRPr>
          </a:p>
          <a:p>
            <a:r>
              <a:rPr lang="en-US" dirty="0" err="1" smtClean="0">
                <a:solidFill>
                  <a:schemeClr val="bg1"/>
                </a:solidFill>
                <a:latin typeface="Courier New" pitchFamily="49" charset="0"/>
                <a:cs typeface="Courier New" pitchFamily="49" charset="0"/>
              </a:rPr>
              <a:t>gtgac</a:t>
            </a:r>
            <a:r>
              <a:rPr lang="en-US" b="1" dirty="0" err="1" smtClean="0">
                <a:solidFill>
                  <a:schemeClr val="accent4">
                    <a:lumMod val="40000"/>
                    <a:lumOff val="60000"/>
                  </a:schemeClr>
                </a:solidFill>
                <a:latin typeface="Courier New" pitchFamily="49" charset="0"/>
                <a:cs typeface="Courier New" pitchFamily="49" charset="0"/>
              </a:rPr>
              <a:t>CCAGAG</a:t>
            </a:r>
            <a:r>
              <a:rPr lang="en-US" dirty="0" err="1" smtClean="0">
                <a:solidFill>
                  <a:schemeClr val="accent2">
                    <a:lumMod val="60000"/>
                    <a:lumOff val="40000"/>
                  </a:schemeClr>
                </a:solidFill>
                <a:latin typeface="Courier New" pitchFamily="49" charset="0"/>
                <a:cs typeface="Courier New" pitchFamily="49" charset="0"/>
              </a:rPr>
              <a:t>CCTAGA</a:t>
            </a:r>
            <a:r>
              <a:rPr lang="en-US" dirty="0" err="1" smtClean="0">
                <a:solidFill>
                  <a:schemeClr val="bg1"/>
                </a:solidFill>
                <a:latin typeface="Courier New" pitchFamily="49" charset="0"/>
                <a:cs typeface="Courier New" pitchFamily="49" charset="0"/>
              </a:rPr>
              <a:t>ATGGACTGCGAAAAATAGCGTTGAGAGATG</a:t>
            </a:r>
            <a:endParaRPr lang="en-US" dirty="0" smtClean="0">
              <a:solidFill>
                <a:schemeClr val="bg1"/>
              </a:solidFill>
              <a:latin typeface="Courier New" pitchFamily="49" charset="0"/>
              <a:cs typeface="Courier New" pitchFamily="49" charset="0"/>
            </a:endParaRPr>
          </a:p>
        </p:txBody>
      </p:sp>
      <p:cxnSp>
        <p:nvCxnSpPr>
          <p:cNvPr id="33" name="Straight Arrow Connector 32"/>
          <p:cNvCxnSpPr/>
          <p:nvPr/>
        </p:nvCxnSpPr>
        <p:spPr>
          <a:xfrm rot="5400000">
            <a:off x="4191794" y="3352006"/>
            <a:ext cx="457200" cy="1588"/>
          </a:xfrm>
          <a:prstGeom prst="straightConnector1">
            <a:avLst/>
          </a:prstGeom>
          <a:ln>
            <a:solidFill>
              <a:schemeClr val="tx2">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4800600" y="3124200"/>
            <a:ext cx="1672574" cy="369332"/>
          </a:xfrm>
          <a:prstGeom prst="rect">
            <a:avLst/>
          </a:prstGeom>
        </p:spPr>
        <p:txBody>
          <a:bodyPr wrap="none">
            <a:spAutoFit/>
          </a:bodyPr>
          <a:lstStyle/>
          <a:p>
            <a:r>
              <a:rPr lang="en-US" dirty="0" smtClean="0">
                <a:solidFill>
                  <a:srgbClr val="1F497D">
                    <a:lumMod val="20000"/>
                    <a:lumOff val="80000"/>
                  </a:srgbClr>
                </a:solidFill>
                <a:latin typeface="Calibri" pitchFamily="34" charset="0"/>
              </a:rPr>
              <a:t>Digest with </a:t>
            </a:r>
            <a:r>
              <a:rPr lang="en-US" dirty="0" err="1" smtClean="0">
                <a:solidFill>
                  <a:srgbClr val="1F497D">
                    <a:lumMod val="20000"/>
                    <a:lumOff val="80000"/>
                  </a:srgbClr>
                </a:solidFill>
                <a:latin typeface="Calibri" pitchFamily="34" charset="0"/>
              </a:rPr>
              <a:t>BsaI</a:t>
            </a:r>
            <a:endParaRPr lang="en-US" dirty="0"/>
          </a:p>
        </p:txBody>
      </p:sp>
      <p:sp>
        <p:nvSpPr>
          <p:cNvPr id="36" name="Rectangle 35"/>
          <p:cNvSpPr/>
          <p:nvPr/>
        </p:nvSpPr>
        <p:spPr>
          <a:xfrm>
            <a:off x="4876800" y="4648200"/>
            <a:ext cx="4191000" cy="6096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304800" y="3733800"/>
            <a:ext cx="4191000" cy="6096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228600" y="3733800"/>
            <a:ext cx="5105400" cy="646331"/>
          </a:xfrm>
          <a:prstGeom prst="rect">
            <a:avLst/>
          </a:prstGeom>
          <a:noFill/>
          <a:ln>
            <a:noFill/>
          </a:ln>
        </p:spPr>
        <p:txBody>
          <a:bodyPr wrap="square" rtlCol="0">
            <a:spAutoFit/>
          </a:bodyPr>
          <a:lstStyle/>
          <a:p>
            <a:r>
              <a:rPr lang="en-US" dirty="0" smtClean="0">
                <a:solidFill>
                  <a:schemeClr val="bg1"/>
                </a:solidFill>
                <a:latin typeface="Courier New" pitchFamily="49" charset="0"/>
                <a:cs typeface="Courier New" pitchFamily="49" charset="0"/>
              </a:rPr>
              <a:t>ATGCCATAGCATTTTTATCCATAAGATTAGC</a:t>
            </a:r>
            <a:r>
              <a:rPr lang="en-US" dirty="0" smtClean="0">
                <a:solidFill>
                  <a:schemeClr val="accent2">
                    <a:lumMod val="60000"/>
                    <a:lumOff val="40000"/>
                  </a:schemeClr>
                </a:solidFill>
                <a:latin typeface="Courier New" pitchFamily="49" charset="0"/>
                <a:cs typeface="Courier New" pitchFamily="49" charset="0"/>
              </a:rPr>
              <a:t>G</a:t>
            </a:r>
            <a:endParaRPr lang="en-US" dirty="0" smtClean="0">
              <a:solidFill>
                <a:schemeClr val="bg1"/>
              </a:solidFill>
              <a:latin typeface="Courier New" pitchFamily="49" charset="0"/>
              <a:cs typeface="Courier New" pitchFamily="49" charset="0"/>
            </a:endParaRPr>
          </a:p>
          <a:p>
            <a:r>
              <a:rPr lang="en-US" dirty="0" smtClean="0">
                <a:solidFill>
                  <a:schemeClr val="bg1"/>
                </a:solidFill>
                <a:latin typeface="Courier New" pitchFamily="49" charset="0"/>
                <a:cs typeface="Courier New" pitchFamily="49" charset="0"/>
              </a:rPr>
              <a:t>TACGGTATCGTAAAAATAGGTATTCTAATCG</a:t>
            </a:r>
            <a:r>
              <a:rPr lang="en-US" dirty="0" smtClean="0">
                <a:solidFill>
                  <a:schemeClr val="accent2">
                    <a:lumMod val="60000"/>
                    <a:lumOff val="40000"/>
                  </a:schemeClr>
                </a:solidFill>
                <a:latin typeface="Courier New" pitchFamily="49" charset="0"/>
                <a:cs typeface="Courier New" pitchFamily="49" charset="0"/>
              </a:rPr>
              <a:t>CCTAG</a:t>
            </a:r>
            <a:endParaRPr lang="en-US" dirty="0">
              <a:solidFill>
                <a:schemeClr val="bg1"/>
              </a:solidFill>
              <a:latin typeface="Courier New" pitchFamily="49" charset="0"/>
              <a:cs typeface="Courier New" pitchFamily="49" charset="0"/>
            </a:endParaRPr>
          </a:p>
        </p:txBody>
      </p:sp>
      <p:sp>
        <p:nvSpPr>
          <p:cNvPr id="49" name="Rectangle 48"/>
          <p:cNvSpPr/>
          <p:nvPr/>
        </p:nvSpPr>
        <p:spPr>
          <a:xfrm>
            <a:off x="2479996" y="4648200"/>
            <a:ext cx="6664004" cy="646331"/>
          </a:xfrm>
          <a:prstGeom prst="rect">
            <a:avLst/>
          </a:prstGeom>
        </p:spPr>
        <p:txBody>
          <a:bodyPr wrap="none">
            <a:spAutoFit/>
          </a:bodyPr>
          <a:lstStyle/>
          <a:p>
            <a:r>
              <a:rPr lang="en-US" dirty="0" smtClean="0">
                <a:solidFill>
                  <a:schemeClr val="bg1"/>
                </a:solidFill>
                <a:latin typeface="Courier New" pitchFamily="49" charset="0"/>
                <a:cs typeface="Courier New" pitchFamily="49" charset="0"/>
              </a:rPr>
              <a:t>            </a:t>
            </a:r>
            <a:r>
              <a:rPr lang="en-US" dirty="0" smtClean="0">
                <a:solidFill>
                  <a:schemeClr val="accent2">
                    <a:lumMod val="60000"/>
                    <a:lumOff val="40000"/>
                  </a:schemeClr>
                </a:solidFill>
                <a:latin typeface="Courier New" pitchFamily="49" charset="0"/>
                <a:cs typeface="Courier New" pitchFamily="49" charset="0"/>
              </a:rPr>
              <a:t>GATCT</a:t>
            </a:r>
            <a:r>
              <a:rPr lang="en-US" dirty="0" smtClean="0">
                <a:solidFill>
                  <a:schemeClr val="bg1"/>
                </a:solidFill>
                <a:latin typeface="Courier New" pitchFamily="49" charset="0"/>
                <a:cs typeface="Courier New" pitchFamily="49" charset="0"/>
              </a:rPr>
              <a:t>TACCTGACGCTTTTTATCGCAACTCTCTAC</a:t>
            </a:r>
          </a:p>
          <a:p>
            <a:r>
              <a:rPr lang="en-US" dirty="0" smtClean="0">
                <a:solidFill>
                  <a:schemeClr val="bg1"/>
                </a:solidFill>
                <a:latin typeface="Courier New" pitchFamily="49" charset="0"/>
                <a:cs typeface="Courier New" pitchFamily="49" charset="0"/>
              </a:rPr>
              <a:t>                </a:t>
            </a:r>
            <a:r>
              <a:rPr lang="en-US" dirty="0" smtClean="0">
                <a:solidFill>
                  <a:schemeClr val="accent2">
                    <a:lumMod val="60000"/>
                    <a:lumOff val="40000"/>
                  </a:schemeClr>
                </a:solidFill>
                <a:latin typeface="Courier New" pitchFamily="49" charset="0"/>
                <a:cs typeface="Courier New" pitchFamily="49" charset="0"/>
              </a:rPr>
              <a:t>A</a:t>
            </a:r>
            <a:r>
              <a:rPr lang="en-US" dirty="0" smtClean="0">
                <a:solidFill>
                  <a:schemeClr val="bg1"/>
                </a:solidFill>
                <a:latin typeface="Courier New" pitchFamily="49" charset="0"/>
                <a:cs typeface="Courier New" pitchFamily="49" charset="0"/>
              </a:rPr>
              <a:t>ATGGACTGCGAAAAATAGCGTTGAGAGATG</a:t>
            </a:r>
          </a:p>
        </p:txBody>
      </p:sp>
      <p:cxnSp>
        <p:nvCxnSpPr>
          <p:cNvPr id="50" name="Straight Arrow Connector 49"/>
          <p:cNvCxnSpPr/>
          <p:nvPr/>
        </p:nvCxnSpPr>
        <p:spPr>
          <a:xfrm rot="5400000">
            <a:off x="4191794" y="5638006"/>
            <a:ext cx="457200" cy="1588"/>
          </a:xfrm>
          <a:prstGeom prst="straightConnector1">
            <a:avLst/>
          </a:prstGeom>
          <a:ln>
            <a:solidFill>
              <a:schemeClr val="tx2">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4800600" y="5410200"/>
            <a:ext cx="4085029" cy="369332"/>
          </a:xfrm>
          <a:prstGeom prst="rect">
            <a:avLst/>
          </a:prstGeom>
        </p:spPr>
        <p:txBody>
          <a:bodyPr wrap="none">
            <a:spAutoFit/>
          </a:bodyPr>
          <a:lstStyle/>
          <a:p>
            <a:r>
              <a:rPr lang="en-US" dirty="0" err="1" smtClean="0">
                <a:solidFill>
                  <a:srgbClr val="1F497D">
                    <a:lumMod val="20000"/>
                    <a:lumOff val="80000"/>
                  </a:srgbClr>
                </a:solidFill>
                <a:latin typeface="Calibri" pitchFamily="34" charset="0"/>
              </a:rPr>
              <a:t>Ligate</a:t>
            </a:r>
            <a:r>
              <a:rPr lang="en-US" dirty="0" smtClean="0">
                <a:solidFill>
                  <a:srgbClr val="1F497D">
                    <a:lumMod val="20000"/>
                    <a:lumOff val="80000"/>
                  </a:srgbClr>
                </a:solidFill>
                <a:latin typeface="Calibri" pitchFamily="34" charset="0"/>
              </a:rPr>
              <a:t> (and then PCR with external </a:t>
            </a:r>
            <a:r>
              <a:rPr lang="en-US" dirty="0" err="1" smtClean="0">
                <a:solidFill>
                  <a:srgbClr val="1F497D">
                    <a:lumMod val="20000"/>
                    <a:lumOff val="80000"/>
                  </a:srgbClr>
                </a:solidFill>
                <a:latin typeface="Calibri" pitchFamily="34" charset="0"/>
              </a:rPr>
              <a:t>oligos</a:t>
            </a:r>
            <a:r>
              <a:rPr lang="en-US" dirty="0" smtClean="0">
                <a:solidFill>
                  <a:srgbClr val="1F497D">
                    <a:lumMod val="20000"/>
                    <a:lumOff val="80000"/>
                  </a:srgbClr>
                </a:solidFill>
                <a:latin typeface="Calibri" pitchFamily="34" charset="0"/>
              </a:rPr>
              <a:t>)</a:t>
            </a:r>
            <a:endParaRPr lang="en-US" dirty="0"/>
          </a:p>
        </p:txBody>
      </p:sp>
      <p:sp>
        <p:nvSpPr>
          <p:cNvPr id="52" name="Rectangle 51"/>
          <p:cNvSpPr/>
          <p:nvPr/>
        </p:nvSpPr>
        <p:spPr>
          <a:xfrm>
            <a:off x="4953000" y="5983069"/>
            <a:ext cx="4191000" cy="6096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2556196" y="5983069"/>
            <a:ext cx="6664004" cy="646331"/>
          </a:xfrm>
          <a:prstGeom prst="rect">
            <a:avLst/>
          </a:prstGeom>
        </p:spPr>
        <p:txBody>
          <a:bodyPr wrap="none">
            <a:spAutoFit/>
          </a:bodyPr>
          <a:lstStyle/>
          <a:p>
            <a:r>
              <a:rPr lang="en-US" dirty="0" smtClean="0">
                <a:solidFill>
                  <a:schemeClr val="bg1"/>
                </a:solidFill>
                <a:latin typeface="Courier New" pitchFamily="49" charset="0"/>
                <a:cs typeface="Courier New" pitchFamily="49" charset="0"/>
              </a:rPr>
              <a:t>            </a:t>
            </a:r>
            <a:r>
              <a:rPr lang="en-US" dirty="0" smtClean="0">
                <a:solidFill>
                  <a:schemeClr val="accent2">
                    <a:lumMod val="60000"/>
                    <a:lumOff val="40000"/>
                  </a:schemeClr>
                </a:solidFill>
                <a:latin typeface="Courier New" pitchFamily="49" charset="0"/>
                <a:cs typeface="Courier New" pitchFamily="49" charset="0"/>
              </a:rPr>
              <a:t>GATCT</a:t>
            </a:r>
            <a:r>
              <a:rPr lang="en-US" dirty="0" smtClean="0">
                <a:solidFill>
                  <a:schemeClr val="bg1"/>
                </a:solidFill>
                <a:latin typeface="Courier New" pitchFamily="49" charset="0"/>
                <a:cs typeface="Courier New" pitchFamily="49" charset="0"/>
              </a:rPr>
              <a:t>TACCTGACGCTTTTTATCGCAACTCTCTAC</a:t>
            </a:r>
          </a:p>
          <a:p>
            <a:r>
              <a:rPr lang="en-US" dirty="0" smtClean="0">
                <a:solidFill>
                  <a:schemeClr val="bg1"/>
                </a:solidFill>
                <a:latin typeface="Courier New" pitchFamily="49" charset="0"/>
                <a:cs typeface="Courier New" pitchFamily="49" charset="0"/>
              </a:rPr>
              <a:t>                </a:t>
            </a:r>
            <a:r>
              <a:rPr lang="en-US" dirty="0" smtClean="0">
                <a:solidFill>
                  <a:schemeClr val="accent2">
                    <a:lumMod val="60000"/>
                    <a:lumOff val="40000"/>
                  </a:schemeClr>
                </a:solidFill>
                <a:latin typeface="Courier New" pitchFamily="49" charset="0"/>
                <a:cs typeface="Courier New" pitchFamily="49" charset="0"/>
              </a:rPr>
              <a:t>A</a:t>
            </a:r>
            <a:r>
              <a:rPr lang="en-US" dirty="0" smtClean="0">
                <a:solidFill>
                  <a:schemeClr val="bg1"/>
                </a:solidFill>
                <a:latin typeface="Courier New" pitchFamily="49" charset="0"/>
                <a:cs typeface="Courier New" pitchFamily="49" charset="0"/>
              </a:rPr>
              <a:t>ATGGACTGCGAAAAATAGCGTTGAGAGATG</a:t>
            </a:r>
          </a:p>
        </p:txBody>
      </p:sp>
      <p:sp>
        <p:nvSpPr>
          <p:cNvPr id="54" name="Rectangle 53"/>
          <p:cNvSpPr/>
          <p:nvPr/>
        </p:nvSpPr>
        <p:spPr>
          <a:xfrm>
            <a:off x="-152400" y="5983069"/>
            <a:ext cx="4191000" cy="6096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228600" y="5983069"/>
            <a:ext cx="5105400" cy="646331"/>
          </a:xfrm>
          <a:prstGeom prst="rect">
            <a:avLst/>
          </a:prstGeom>
          <a:noFill/>
          <a:ln>
            <a:noFill/>
          </a:ln>
        </p:spPr>
        <p:txBody>
          <a:bodyPr wrap="square" rtlCol="0">
            <a:spAutoFit/>
          </a:bodyPr>
          <a:lstStyle/>
          <a:p>
            <a:r>
              <a:rPr lang="en-US" dirty="0" smtClean="0">
                <a:solidFill>
                  <a:schemeClr val="bg1"/>
                </a:solidFill>
                <a:latin typeface="Courier New" pitchFamily="49" charset="0"/>
                <a:cs typeface="Courier New" pitchFamily="49" charset="0"/>
              </a:rPr>
              <a:t>ATGCCATAGCATTTTTATCCATAAGATTAGC</a:t>
            </a:r>
            <a:r>
              <a:rPr lang="en-US" dirty="0" smtClean="0">
                <a:solidFill>
                  <a:schemeClr val="accent2">
                    <a:lumMod val="60000"/>
                    <a:lumOff val="40000"/>
                  </a:schemeClr>
                </a:solidFill>
                <a:latin typeface="Courier New" pitchFamily="49" charset="0"/>
                <a:cs typeface="Courier New" pitchFamily="49" charset="0"/>
              </a:rPr>
              <a:t>G</a:t>
            </a:r>
            <a:endParaRPr lang="en-US" dirty="0" smtClean="0">
              <a:solidFill>
                <a:schemeClr val="bg1"/>
              </a:solidFill>
              <a:latin typeface="Courier New" pitchFamily="49" charset="0"/>
              <a:cs typeface="Courier New" pitchFamily="49" charset="0"/>
            </a:endParaRPr>
          </a:p>
          <a:p>
            <a:r>
              <a:rPr lang="en-US" dirty="0" smtClean="0">
                <a:solidFill>
                  <a:schemeClr val="bg1"/>
                </a:solidFill>
                <a:latin typeface="Courier New" pitchFamily="49" charset="0"/>
                <a:cs typeface="Courier New" pitchFamily="49" charset="0"/>
              </a:rPr>
              <a:t>TACGGTATCGTAAAAATAGGTATTCTAATCG</a:t>
            </a:r>
            <a:r>
              <a:rPr lang="en-US" dirty="0" smtClean="0">
                <a:solidFill>
                  <a:schemeClr val="accent2">
                    <a:lumMod val="60000"/>
                    <a:lumOff val="40000"/>
                  </a:schemeClr>
                </a:solidFill>
                <a:latin typeface="Courier New" pitchFamily="49" charset="0"/>
                <a:cs typeface="Courier New" pitchFamily="49" charset="0"/>
              </a:rPr>
              <a:t>CCTAG</a:t>
            </a:r>
            <a:endParaRPr lang="en-US" dirty="0">
              <a:solidFill>
                <a:schemeClr val="bg1"/>
              </a:solidFill>
              <a:latin typeface="Courier New" pitchFamily="49" charset="0"/>
              <a:cs typeface="Courier New" pitchFamily="49"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29" grpId="0" animBg="1"/>
      <p:bldP spid="28" grpId="0"/>
      <p:bldP spid="30" grpId="0"/>
      <p:bldP spid="34" grpId="0"/>
      <p:bldP spid="36" grpId="0" animBg="1"/>
      <p:bldP spid="37" grpId="0" animBg="1"/>
      <p:bldP spid="38" grpId="0"/>
      <p:bldP spid="49" grpId="0"/>
      <p:bldP spid="51" grpId="0"/>
      <p:bldP spid="52" grpId="0" animBg="1"/>
      <p:bldP spid="53" grpId="0"/>
      <p:bldP spid="54" grpId="0" animBg="1"/>
      <p:bldP spid="5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304800" y="130314"/>
            <a:ext cx="8610600" cy="707886"/>
          </a:xfrm>
          <a:prstGeom prst="rect">
            <a:avLst/>
          </a:prstGeom>
          <a:noFill/>
          <a:ln w="9525">
            <a:noFill/>
            <a:miter lim="800000"/>
            <a:headEnd/>
            <a:tailEnd/>
          </a:ln>
        </p:spPr>
        <p:txBody>
          <a:bodyPr wrap="square">
            <a:spAutoFit/>
          </a:bodyPr>
          <a:lstStyle/>
          <a:p>
            <a:r>
              <a:rPr lang="en-US" sz="4000" dirty="0" smtClean="0">
                <a:solidFill>
                  <a:srgbClr val="1F497D">
                    <a:lumMod val="20000"/>
                    <a:lumOff val="80000"/>
                  </a:srgbClr>
                </a:solidFill>
                <a:latin typeface="Rockwell Extra Bold" pitchFamily="18" charset="0"/>
                <a:cs typeface="Arial" pitchFamily="34" charset="0"/>
              </a:rPr>
              <a:t>Golden Gate Cloning</a:t>
            </a:r>
          </a:p>
        </p:txBody>
      </p:sp>
      <p:pic>
        <p:nvPicPr>
          <p:cNvPr id="21" name="Picture 2"/>
          <p:cNvPicPr>
            <a:picLocks noChangeAspect="1" noChangeArrowheads="1"/>
          </p:cNvPicPr>
          <p:nvPr/>
        </p:nvPicPr>
        <p:blipFill>
          <a:blip r:embed="rId3" cstate="print"/>
          <a:srcRect/>
          <a:stretch>
            <a:fillRect/>
          </a:stretch>
        </p:blipFill>
        <p:spPr bwMode="auto">
          <a:xfrm>
            <a:off x="228600" y="2637144"/>
            <a:ext cx="8771832" cy="2163456"/>
          </a:xfrm>
          <a:prstGeom prst="rect">
            <a:avLst/>
          </a:prstGeom>
          <a:noFill/>
          <a:ln w="9525">
            <a:noFill/>
            <a:miter lim="800000"/>
            <a:headEnd/>
            <a:tailEnd/>
          </a:ln>
        </p:spPr>
      </p:pic>
      <p:sp>
        <p:nvSpPr>
          <p:cNvPr id="22" name="TextBox 21"/>
          <p:cNvSpPr txBox="1"/>
          <p:nvPr/>
        </p:nvSpPr>
        <p:spPr>
          <a:xfrm>
            <a:off x="2057400" y="914400"/>
            <a:ext cx="6477000" cy="954107"/>
          </a:xfrm>
          <a:prstGeom prst="rect">
            <a:avLst/>
          </a:prstGeom>
          <a:noFill/>
        </p:spPr>
        <p:txBody>
          <a:bodyPr wrap="square" rtlCol="0">
            <a:spAutoFit/>
          </a:bodyPr>
          <a:lstStyle/>
          <a:p>
            <a:r>
              <a:rPr lang="en-US" sz="2800" dirty="0" smtClean="0">
                <a:solidFill>
                  <a:schemeClr val="tx2">
                    <a:lumMod val="20000"/>
                    <a:lumOff val="80000"/>
                  </a:schemeClr>
                </a:solidFill>
              </a:rPr>
              <a:t>One vector per bin, each has matching, unique 4bp overhangs:</a:t>
            </a:r>
            <a:endParaRPr lang="en-US" sz="2800" dirty="0">
              <a:solidFill>
                <a:schemeClr val="tx2">
                  <a:lumMod val="20000"/>
                  <a:lumOff val="80000"/>
                </a:schemeClr>
              </a:solidFill>
            </a:endParaRPr>
          </a:p>
        </p:txBody>
      </p:sp>
      <p:cxnSp>
        <p:nvCxnSpPr>
          <p:cNvPr id="24" name="Straight Arrow Connector 23"/>
          <p:cNvCxnSpPr/>
          <p:nvPr/>
        </p:nvCxnSpPr>
        <p:spPr>
          <a:xfrm rot="5400000">
            <a:off x="1166172" y="1928172"/>
            <a:ext cx="1172856"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5400000">
            <a:off x="1813872" y="2118672"/>
            <a:ext cx="1096656"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16200000" flipH="1">
            <a:off x="3658394" y="2286794"/>
            <a:ext cx="1066800" cy="1508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rot="16200000" flipH="1">
            <a:off x="4290372" y="2232972"/>
            <a:ext cx="1020456"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1676400" y="5105400"/>
            <a:ext cx="6858000" cy="1015663"/>
          </a:xfrm>
          <a:prstGeom prst="rect">
            <a:avLst/>
          </a:prstGeom>
        </p:spPr>
        <p:txBody>
          <a:bodyPr wrap="square">
            <a:spAutoFit/>
          </a:bodyPr>
          <a:lstStyle/>
          <a:p>
            <a:pPr marL="457200" indent="-457200">
              <a:buFont typeface="Wingdings" pitchFamily="2" charset="2"/>
              <a:buChar char="§"/>
            </a:pPr>
            <a:r>
              <a:rPr lang="en-US" sz="2000" dirty="0" smtClean="0">
                <a:solidFill>
                  <a:srgbClr val="1F497D">
                    <a:lumMod val="20000"/>
                    <a:lumOff val="80000"/>
                  </a:srgbClr>
                </a:solidFill>
                <a:latin typeface="Calibri" pitchFamily="34" charset="0"/>
              </a:rPr>
              <a:t>Build basic parts in plasmids and sequence-confirm</a:t>
            </a:r>
          </a:p>
          <a:p>
            <a:pPr marL="457200" indent="-457200">
              <a:buFont typeface="Wingdings" pitchFamily="2" charset="2"/>
              <a:buChar char="§"/>
            </a:pPr>
            <a:r>
              <a:rPr lang="en-US" sz="2000" dirty="0" smtClean="0">
                <a:solidFill>
                  <a:srgbClr val="1F497D">
                    <a:lumMod val="20000"/>
                    <a:lumOff val="80000"/>
                  </a:srgbClr>
                </a:solidFill>
                <a:latin typeface="Calibri" pitchFamily="34" charset="0"/>
              </a:rPr>
              <a:t>Assembly them by pooling the plasmid DNA, then digest (</a:t>
            </a:r>
            <a:r>
              <a:rPr lang="en-US" sz="2000" dirty="0" err="1" smtClean="0">
                <a:solidFill>
                  <a:srgbClr val="1F497D">
                    <a:lumMod val="20000"/>
                    <a:lumOff val="80000"/>
                  </a:srgbClr>
                </a:solidFill>
                <a:latin typeface="Calibri" pitchFamily="34" charset="0"/>
              </a:rPr>
              <a:t>BsaI</a:t>
            </a:r>
            <a:r>
              <a:rPr lang="en-US" sz="2000" dirty="0" smtClean="0">
                <a:solidFill>
                  <a:srgbClr val="1F497D">
                    <a:lumMod val="20000"/>
                    <a:lumOff val="80000"/>
                  </a:srgbClr>
                </a:solidFill>
                <a:latin typeface="Calibri" pitchFamily="34" charset="0"/>
              </a:rPr>
              <a:t>) and </a:t>
            </a:r>
            <a:r>
              <a:rPr lang="en-US" sz="2000" dirty="0" err="1" smtClean="0">
                <a:solidFill>
                  <a:srgbClr val="1F497D">
                    <a:lumMod val="20000"/>
                    <a:lumOff val="80000"/>
                  </a:srgbClr>
                </a:solidFill>
                <a:latin typeface="Calibri" pitchFamily="34" charset="0"/>
              </a:rPr>
              <a:t>ligate</a:t>
            </a:r>
            <a:r>
              <a:rPr lang="en-US" sz="2000" dirty="0" smtClean="0">
                <a:solidFill>
                  <a:srgbClr val="1F497D">
                    <a:lumMod val="20000"/>
                    <a:lumOff val="80000"/>
                  </a:srgbClr>
                </a:solidFill>
                <a:latin typeface="Calibri" pitchFamily="34" charset="0"/>
              </a:rPr>
              <a:t> (T4 </a:t>
            </a:r>
            <a:r>
              <a:rPr lang="en-US" sz="2000" dirty="0" err="1" smtClean="0">
                <a:solidFill>
                  <a:srgbClr val="1F497D">
                    <a:lumMod val="20000"/>
                    <a:lumOff val="80000"/>
                  </a:srgbClr>
                </a:solidFill>
                <a:latin typeface="Calibri" pitchFamily="34" charset="0"/>
              </a:rPr>
              <a:t>Ligase</a:t>
            </a:r>
            <a:r>
              <a:rPr lang="en-US" sz="2000" dirty="0" smtClean="0">
                <a:solidFill>
                  <a:srgbClr val="1F497D">
                    <a:lumMod val="20000"/>
                    <a:lumOff val="80000"/>
                  </a:srgbClr>
                </a:solidFill>
                <a:latin typeface="Calibri" pitchFamily="34" charset="0"/>
              </a:rPr>
              <a:t>) simultaneously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4"/>
          <p:cNvSpPr txBox="1">
            <a:spLocks noChangeArrowheads="1"/>
          </p:cNvSpPr>
          <p:nvPr/>
        </p:nvSpPr>
        <p:spPr bwMode="auto">
          <a:xfrm>
            <a:off x="304800" y="130314"/>
            <a:ext cx="8610600" cy="707886"/>
          </a:xfrm>
          <a:prstGeom prst="rect">
            <a:avLst/>
          </a:prstGeom>
          <a:noFill/>
          <a:ln w="9525">
            <a:noFill/>
            <a:miter lim="800000"/>
            <a:headEnd/>
            <a:tailEnd/>
          </a:ln>
        </p:spPr>
        <p:txBody>
          <a:bodyPr wrap="square">
            <a:spAutoFit/>
          </a:bodyPr>
          <a:lstStyle/>
          <a:p>
            <a:r>
              <a:rPr lang="en-US" sz="4000" dirty="0" smtClean="0">
                <a:solidFill>
                  <a:srgbClr val="1F497D">
                    <a:lumMod val="20000"/>
                    <a:lumOff val="80000"/>
                  </a:srgbClr>
                </a:solidFill>
                <a:latin typeface="Rockwell Extra Bold" pitchFamily="18" charset="0"/>
                <a:cs typeface="Arial" pitchFamily="34" charset="0"/>
              </a:rPr>
              <a:t>Golden Gate Cloning</a:t>
            </a:r>
          </a:p>
        </p:txBody>
      </p:sp>
      <p:sp>
        <p:nvSpPr>
          <p:cNvPr id="21" name="Rectangle 20"/>
          <p:cNvSpPr/>
          <p:nvPr/>
        </p:nvSpPr>
        <p:spPr>
          <a:xfrm>
            <a:off x="762000" y="1219200"/>
            <a:ext cx="7924800" cy="4708981"/>
          </a:xfrm>
          <a:prstGeom prst="rect">
            <a:avLst/>
          </a:prstGeom>
        </p:spPr>
        <p:txBody>
          <a:bodyPr wrap="square">
            <a:spAutoFit/>
          </a:bodyPr>
          <a:lstStyle/>
          <a:p>
            <a:pPr marL="457200" indent="-457200">
              <a:buFont typeface="Wingdings" pitchFamily="2" charset="2"/>
              <a:buChar char="§"/>
            </a:pPr>
            <a:r>
              <a:rPr lang="en-US" sz="2500" dirty="0" smtClean="0">
                <a:solidFill>
                  <a:srgbClr val="1F497D">
                    <a:lumMod val="20000"/>
                    <a:lumOff val="80000"/>
                  </a:srgbClr>
                </a:solidFill>
                <a:latin typeface="Calibri" pitchFamily="34" charset="0"/>
              </a:rPr>
              <a:t>Good compromise between PCR and </a:t>
            </a:r>
            <a:r>
              <a:rPr lang="en-US" sz="2500" dirty="0" err="1" smtClean="0">
                <a:solidFill>
                  <a:srgbClr val="1F497D">
                    <a:lumMod val="20000"/>
                    <a:lumOff val="80000"/>
                  </a:srgbClr>
                </a:solidFill>
                <a:latin typeface="Calibri" pitchFamily="34" charset="0"/>
              </a:rPr>
              <a:t>BioBrick</a:t>
            </a:r>
            <a:r>
              <a:rPr lang="en-US" sz="2500" dirty="0" smtClean="0">
                <a:solidFill>
                  <a:srgbClr val="1F497D">
                    <a:lumMod val="20000"/>
                    <a:lumOff val="80000"/>
                  </a:srgbClr>
                </a:solidFill>
                <a:latin typeface="Calibri" pitchFamily="34" charset="0"/>
              </a:rPr>
              <a:t>-based methods</a:t>
            </a:r>
          </a:p>
          <a:p>
            <a:pPr marL="457200" indent="-457200">
              <a:buFont typeface="Wingdings" pitchFamily="2" charset="2"/>
              <a:buChar char="§"/>
            </a:pPr>
            <a:r>
              <a:rPr lang="en-US" sz="2500" dirty="0" smtClean="0">
                <a:solidFill>
                  <a:srgbClr val="1F497D">
                    <a:lumMod val="20000"/>
                    <a:lumOff val="80000"/>
                  </a:srgbClr>
                </a:solidFill>
                <a:latin typeface="Calibri" pitchFamily="34" charset="0"/>
              </a:rPr>
              <a:t>Can’t change order of parts or number of parts, but can have many parts in each bin and permute them</a:t>
            </a:r>
          </a:p>
          <a:p>
            <a:pPr marL="457200" indent="-457200">
              <a:buFont typeface="Wingdings" pitchFamily="2" charset="2"/>
              <a:buChar char="§"/>
            </a:pPr>
            <a:r>
              <a:rPr lang="en-US" sz="2500" dirty="0" smtClean="0">
                <a:solidFill>
                  <a:srgbClr val="1F497D">
                    <a:lumMod val="20000"/>
                    <a:lumOff val="80000"/>
                  </a:srgbClr>
                </a:solidFill>
                <a:latin typeface="Calibri" pitchFamily="34" charset="0"/>
              </a:rPr>
              <a:t>Good for creating part sets that, say, have 5 variants of enzyme 1, 5 of enzyme 2, 5 of enzyme 3, then permute all 125 possible variants of that configuration</a:t>
            </a:r>
          </a:p>
          <a:p>
            <a:pPr marL="457200" indent="-457200">
              <a:buFont typeface="Wingdings" pitchFamily="2" charset="2"/>
              <a:buChar char="§"/>
            </a:pPr>
            <a:r>
              <a:rPr lang="en-US" sz="2500" dirty="0" smtClean="0">
                <a:solidFill>
                  <a:srgbClr val="1F497D">
                    <a:lumMod val="20000"/>
                    <a:lumOff val="80000"/>
                  </a:srgbClr>
                </a:solidFill>
                <a:latin typeface="Calibri" pitchFamily="34" charset="0"/>
              </a:rPr>
              <a:t>A 2-step cloning process of creating “basic parts” and then assembly by cut-and-paste</a:t>
            </a:r>
          </a:p>
          <a:p>
            <a:pPr marL="457200" indent="-457200">
              <a:buFont typeface="Wingdings" pitchFamily="2" charset="2"/>
              <a:buChar char="§"/>
            </a:pPr>
            <a:r>
              <a:rPr lang="en-US" sz="2500" dirty="0" smtClean="0">
                <a:solidFill>
                  <a:srgbClr val="1F497D">
                    <a:lumMod val="20000"/>
                    <a:lumOff val="80000"/>
                  </a:srgbClr>
                </a:solidFill>
                <a:latin typeface="Calibri" pitchFamily="34" charset="0"/>
              </a:rPr>
              <a:t>Assembly is a cheap, one-pot reaction</a:t>
            </a:r>
          </a:p>
          <a:p>
            <a:pPr marL="457200" indent="-457200">
              <a:buFont typeface="Wingdings" pitchFamily="2" charset="2"/>
              <a:buChar char="§"/>
            </a:pPr>
            <a:r>
              <a:rPr lang="en-US" sz="2500" dirty="0" smtClean="0">
                <a:solidFill>
                  <a:srgbClr val="1F497D">
                    <a:lumMod val="20000"/>
                    <a:lumOff val="80000"/>
                  </a:srgbClr>
                </a:solidFill>
                <a:latin typeface="Calibri" pitchFamily="34" charset="0"/>
              </a:rPr>
              <a:t>After making basic parts, no further </a:t>
            </a:r>
            <a:r>
              <a:rPr lang="en-US" sz="2500" dirty="0" err="1" smtClean="0">
                <a:solidFill>
                  <a:srgbClr val="1F497D">
                    <a:lumMod val="20000"/>
                    <a:lumOff val="80000"/>
                  </a:srgbClr>
                </a:solidFill>
                <a:latin typeface="Calibri" pitchFamily="34" charset="0"/>
              </a:rPr>
              <a:t>oligos</a:t>
            </a:r>
            <a:r>
              <a:rPr lang="en-US" sz="2500" dirty="0" smtClean="0">
                <a:solidFill>
                  <a:srgbClr val="1F497D">
                    <a:lumMod val="20000"/>
                    <a:lumOff val="80000"/>
                  </a:srgbClr>
                </a:solidFill>
                <a:latin typeface="Calibri" pitchFamily="34" charset="0"/>
              </a:rPr>
              <a:t> required; no PCR, so no further sequencing required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304800" y="130314"/>
            <a:ext cx="8610600" cy="707886"/>
          </a:xfrm>
          <a:prstGeom prst="rect">
            <a:avLst/>
          </a:prstGeom>
          <a:noFill/>
          <a:ln w="9525">
            <a:noFill/>
            <a:miter lim="800000"/>
            <a:headEnd/>
            <a:tailEnd/>
          </a:ln>
        </p:spPr>
        <p:txBody>
          <a:bodyPr wrap="square">
            <a:spAutoFit/>
          </a:bodyPr>
          <a:lstStyle/>
          <a:p>
            <a:r>
              <a:rPr lang="en-US" sz="4000" dirty="0" smtClean="0">
                <a:solidFill>
                  <a:srgbClr val="1F497D">
                    <a:lumMod val="20000"/>
                    <a:lumOff val="80000"/>
                  </a:srgbClr>
                </a:solidFill>
                <a:latin typeface="Rockwell Extra Bold" pitchFamily="18" charset="0"/>
                <a:cs typeface="Arial" pitchFamily="34" charset="0"/>
              </a:rPr>
              <a:t>Example:  </a:t>
            </a:r>
            <a:r>
              <a:rPr lang="en-US" sz="2400" dirty="0" smtClean="0">
                <a:solidFill>
                  <a:srgbClr val="1F497D">
                    <a:lumMod val="20000"/>
                    <a:lumOff val="80000"/>
                  </a:srgbClr>
                </a:solidFill>
                <a:latin typeface="Rockwell Extra Bold" pitchFamily="18" charset="0"/>
                <a:cs typeface="Arial" pitchFamily="34" charset="0"/>
              </a:rPr>
              <a:t>assembly using Golden Gate</a:t>
            </a:r>
            <a:endParaRPr lang="en-US" sz="4400" dirty="0">
              <a:solidFill>
                <a:srgbClr val="1F497D">
                  <a:lumMod val="20000"/>
                  <a:lumOff val="80000"/>
                </a:srgbClr>
              </a:solidFill>
              <a:latin typeface="Rockwell Extra Bold" pitchFamily="18" charset="0"/>
              <a:cs typeface="Arial" pitchFamily="34" charset="0"/>
            </a:endParaRPr>
          </a:p>
        </p:txBody>
      </p:sp>
      <p:sp>
        <p:nvSpPr>
          <p:cNvPr id="4" name="TextBox 3"/>
          <p:cNvSpPr txBox="1"/>
          <p:nvPr/>
        </p:nvSpPr>
        <p:spPr>
          <a:xfrm>
            <a:off x="2057400" y="2057400"/>
            <a:ext cx="5638800" cy="861774"/>
          </a:xfrm>
          <a:prstGeom prst="rect">
            <a:avLst/>
          </a:prstGeom>
          <a:noFill/>
        </p:spPr>
        <p:txBody>
          <a:bodyPr wrap="square" rtlCol="0">
            <a:spAutoFit/>
          </a:bodyPr>
          <a:lstStyle/>
          <a:p>
            <a:r>
              <a:rPr lang="en-US" sz="2500" dirty="0" smtClean="0">
                <a:solidFill>
                  <a:srgbClr val="1F497D">
                    <a:lumMod val="20000"/>
                    <a:lumOff val="80000"/>
                  </a:srgbClr>
                </a:solidFill>
                <a:latin typeface="Calibri" pitchFamily="34" charset="0"/>
              </a:rPr>
              <a:t>Joining </a:t>
            </a:r>
            <a:r>
              <a:rPr lang="en-US" sz="2500" dirty="0" err="1" smtClean="0">
                <a:solidFill>
                  <a:srgbClr val="1F497D">
                    <a:lumMod val="20000"/>
                    <a:lumOff val="80000"/>
                  </a:srgbClr>
                </a:solidFill>
                <a:latin typeface="Calibri" pitchFamily="34" charset="0"/>
              </a:rPr>
              <a:t>GFPuv</a:t>
            </a:r>
            <a:r>
              <a:rPr lang="en-US" sz="2500" dirty="0" smtClean="0">
                <a:solidFill>
                  <a:srgbClr val="1F497D">
                    <a:lumMod val="20000"/>
                    <a:lumOff val="80000"/>
                  </a:srgbClr>
                </a:solidFill>
                <a:latin typeface="Calibri" pitchFamily="34" charset="0"/>
              </a:rPr>
              <a:t> from </a:t>
            </a:r>
            <a:r>
              <a:rPr lang="en-US" sz="2500" dirty="0" err="1" smtClean="0">
                <a:solidFill>
                  <a:srgbClr val="1F497D">
                    <a:lumMod val="20000"/>
                    <a:lumOff val="80000"/>
                  </a:srgbClr>
                </a:solidFill>
                <a:latin typeface="Calibri" pitchFamily="34" charset="0"/>
              </a:rPr>
              <a:t>pKQ-GFPuv</a:t>
            </a:r>
            <a:r>
              <a:rPr lang="en-US" sz="2500" dirty="0" smtClean="0">
                <a:solidFill>
                  <a:srgbClr val="1F497D">
                    <a:lumMod val="20000"/>
                    <a:lumOff val="80000"/>
                  </a:srgbClr>
                </a:solidFill>
                <a:latin typeface="Calibri" pitchFamily="34" charset="0"/>
              </a:rPr>
              <a:t> with </a:t>
            </a:r>
            <a:r>
              <a:rPr lang="en-US" sz="2500" dirty="0" err="1" smtClean="0">
                <a:solidFill>
                  <a:srgbClr val="1F497D">
                    <a:lumMod val="20000"/>
                    <a:lumOff val="80000"/>
                  </a:srgbClr>
                </a:solidFill>
                <a:latin typeface="Calibri" pitchFamily="34" charset="0"/>
              </a:rPr>
              <a:t>Psal</a:t>
            </a:r>
            <a:r>
              <a:rPr lang="en-US" sz="2500" dirty="0" smtClean="0">
                <a:solidFill>
                  <a:srgbClr val="1F497D">
                    <a:lumMod val="20000"/>
                    <a:lumOff val="80000"/>
                  </a:srgbClr>
                </a:solidFill>
                <a:latin typeface="Calibri" pitchFamily="34" charset="0"/>
              </a:rPr>
              <a:t> of pBACr899 into </a:t>
            </a:r>
            <a:r>
              <a:rPr lang="en-US" sz="2500" smtClean="0">
                <a:solidFill>
                  <a:srgbClr val="1F497D">
                    <a:lumMod val="20000"/>
                    <a:lumOff val="80000"/>
                  </a:srgbClr>
                </a:solidFill>
                <a:latin typeface="Calibri" pitchFamily="34" charset="0"/>
              </a:rPr>
              <a:t>pSB1A2 </a:t>
            </a:r>
            <a:r>
              <a:rPr lang="en-US" sz="2500" smtClean="0">
                <a:solidFill>
                  <a:srgbClr val="1F497D">
                    <a:lumMod val="20000"/>
                    <a:lumOff val="80000"/>
                  </a:srgbClr>
                </a:solidFill>
                <a:latin typeface="Calibri" pitchFamily="34" charset="0"/>
              </a:rPr>
              <a:t>plasmid</a:t>
            </a:r>
            <a:endParaRPr lang="en-US" sz="2500" dirty="0" smtClean="0">
              <a:solidFill>
                <a:srgbClr val="1F497D">
                  <a:lumMod val="20000"/>
                  <a:lumOff val="80000"/>
                </a:srgbClr>
              </a:solidFill>
              <a:latin typeface="Calibri"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1966317"/>
            <a:ext cx="9144000" cy="1323439"/>
          </a:xfrm>
          <a:prstGeom prst="rect">
            <a:avLst/>
          </a:prstGeom>
          <a:noFill/>
          <a:ln w="9525">
            <a:noFill/>
            <a:miter lim="800000"/>
            <a:headEnd/>
            <a:tailEnd/>
          </a:ln>
        </p:spPr>
        <p:txBody>
          <a:bodyPr wrap="square">
            <a:spAutoFit/>
          </a:bodyPr>
          <a:lstStyle/>
          <a:p>
            <a:pPr algn="ctr"/>
            <a:r>
              <a:rPr lang="en-US" sz="4000" dirty="0" smtClean="0">
                <a:solidFill>
                  <a:schemeClr val="bg1"/>
                </a:solidFill>
                <a:latin typeface="Rockwell Extra Bold" pitchFamily="18" charset="0"/>
                <a:cs typeface="Arial" pitchFamily="34" charset="0"/>
              </a:rPr>
              <a:t>Site-directed </a:t>
            </a:r>
          </a:p>
          <a:p>
            <a:pPr algn="ctr"/>
            <a:r>
              <a:rPr lang="en-US" sz="4000" dirty="0" smtClean="0">
                <a:solidFill>
                  <a:schemeClr val="bg1"/>
                </a:solidFill>
                <a:latin typeface="Rockwell Extra Bold" pitchFamily="18" charset="0"/>
                <a:cs typeface="Arial" pitchFamily="34" charset="0"/>
              </a:rPr>
              <a:t>Mutagenesis</a:t>
            </a:r>
            <a:endParaRPr lang="en-US" sz="4000" dirty="0">
              <a:solidFill>
                <a:schemeClr val="bg1"/>
              </a:solidFill>
              <a:latin typeface="Rockwell Extra Bold" pitchFamily="18" charset="0"/>
              <a:cs typeface="Arial" pitchFamily="34" charset="0"/>
            </a:endParaRPr>
          </a:p>
        </p:txBody>
      </p:sp>
      <p:sp>
        <p:nvSpPr>
          <p:cNvPr id="7" name="Rectangle 5"/>
          <p:cNvSpPr>
            <a:spLocks noChangeArrowheads="1"/>
          </p:cNvSpPr>
          <p:nvPr/>
        </p:nvSpPr>
        <p:spPr bwMode="auto">
          <a:xfrm>
            <a:off x="2819400" y="3512403"/>
            <a:ext cx="4495799" cy="830997"/>
          </a:xfrm>
          <a:prstGeom prst="rect">
            <a:avLst/>
          </a:prstGeom>
          <a:noFill/>
          <a:ln w="9525">
            <a:noFill/>
            <a:miter lim="800000"/>
            <a:headEnd/>
            <a:tailEnd/>
          </a:ln>
        </p:spPr>
        <p:txBody>
          <a:bodyPr wrap="square">
            <a:spAutoFit/>
          </a:bodyPr>
          <a:lstStyle/>
          <a:p>
            <a:r>
              <a:rPr lang="en-US" sz="2400" dirty="0" smtClean="0">
                <a:solidFill>
                  <a:schemeClr val="bg1"/>
                </a:solidFill>
                <a:latin typeface="Calibri" pitchFamily="34" charset="0"/>
              </a:rPr>
              <a:t>Introducing mutations by ‘editing’ a preexisting plasmid</a:t>
            </a:r>
            <a:endParaRPr lang="en-US" sz="2400" dirty="0">
              <a:solidFill>
                <a:schemeClr val="bg1"/>
              </a:solidFill>
              <a:latin typeface="Calibri" pitchFamily="34"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4419600" y="3124200"/>
            <a:ext cx="152400" cy="1524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8153400" y="3124200"/>
            <a:ext cx="152400" cy="1524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4"/>
          <p:cNvSpPr txBox="1">
            <a:spLocks noChangeArrowheads="1"/>
          </p:cNvSpPr>
          <p:nvPr/>
        </p:nvSpPr>
        <p:spPr bwMode="auto">
          <a:xfrm>
            <a:off x="304800" y="130314"/>
            <a:ext cx="8610600" cy="707886"/>
          </a:xfrm>
          <a:prstGeom prst="rect">
            <a:avLst/>
          </a:prstGeom>
          <a:noFill/>
          <a:ln w="9525">
            <a:noFill/>
            <a:miter lim="800000"/>
            <a:headEnd/>
            <a:tailEnd/>
          </a:ln>
        </p:spPr>
        <p:txBody>
          <a:bodyPr wrap="square">
            <a:spAutoFit/>
          </a:bodyPr>
          <a:lstStyle/>
          <a:p>
            <a:r>
              <a:rPr lang="en-US" sz="4000" dirty="0" smtClean="0">
                <a:solidFill>
                  <a:srgbClr val="1F497D">
                    <a:lumMod val="20000"/>
                    <a:lumOff val="80000"/>
                  </a:srgbClr>
                </a:solidFill>
                <a:latin typeface="Rockwell Extra Bold" pitchFamily="18" charset="0"/>
                <a:cs typeface="Arial" pitchFamily="34" charset="0"/>
              </a:rPr>
              <a:t>EIPCR Mutagenesis</a:t>
            </a:r>
            <a:endParaRPr lang="en-US" sz="3600" dirty="0">
              <a:solidFill>
                <a:srgbClr val="1F497D">
                  <a:lumMod val="20000"/>
                  <a:lumOff val="80000"/>
                </a:srgbClr>
              </a:solidFill>
              <a:latin typeface="Rockwell Extra Bold" pitchFamily="18" charset="0"/>
              <a:cs typeface="Arial" pitchFamily="34" charset="0"/>
            </a:endParaRPr>
          </a:p>
        </p:txBody>
      </p:sp>
      <p:sp>
        <p:nvSpPr>
          <p:cNvPr id="21" name="Oval 20"/>
          <p:cNvSpPr/>
          <p:nvPr/>
        </p:nvSpPr>
        <p:spPr>
          <a:xfrm>
            <a:off x="609600" y="2438400"/>
            <a:ext cx="2057400" cy="2057400"/>
          </a:xfrm>
          <a:prstGeom prst="ellipse">
            <a:avLst/>
          </a:prstGeom>
          <a:no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p:cNvCxnSpPr/>
          <p:nvPr/>
        </p:nvCxnSpPr>
        <p:spPr>
          <a:xfrm>
            <a:off x="2971800" y="3429000"/>
            <a:ext cx="533400" cy="1588"/>
          </a:xfrm>
          <a:prstGeom prst="straightConnector1">
            <a:avLst/>
          </a:prstGeom>
          <a:ln>
            <a:solidFill>
              <a:schemeClr val="tx2">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sp>
        <p:nvSpPr>
          <p:cNvPr id="8" name="Freeform 7"/>
          <p:cNvSpPr/>
          <p:nvPr/>
        </p:nvSpPr>
        <p:spPr>
          <a:xfrm>
            <a:off x="1600200" y="1422975"/>
            <a:ext cx="1066800" cy="76200"/>
          </a:xfrm>
          <a:custGeom>
            <a:avLst/>
            <a:gdLst>
              <a:gd name="connsiteX0" fmla="*/ 0 w 2025748"/>
              <a:gd name="connsiteY0" fmla="*/ 140677 h 154745"/>
              <a:gd name="connsiteX1" fmla="*/ 2025748 w 2025748"/>
              <a:gd name="connsiteY1" fmla="*/ 154745 h 154745"/>
              <a:gd name="connsiteX2" fmla="*/ 1800665 w 2025748"/>
              <a:gd name="connsiteY2" fmla="*/ 0 h 154745"/>
            </a:gdLst>
            <a:ahLst/>
            <a:cxnLst>
              <a:cxn ang="0">
                <a:pos x="connsiteX0" y="connsiteY0"/>
              </a:cxn>
              <a:cxn ang="0">
                <a:pos x="connsiteX1" y="connsiteY1"/>
              </a:cxn>
              <a:cxn ang="0">
                <a:pos x="connsiteX2" y="connsiteY2"/>
              </a:cxn>
            </a:cxnLst>
            <a:rect l="l" t="t" r="r" b="b"/>
            <a:pathLst>
              <a:path w="2025748" h="154745">
                <a:moveTo>
                  <a:pt x="0" y="140677"/>
                </a:moveTo>
                <a:lnTo>
                  <a:pt x="2025748" y="154745"/>
                </a:lnTo>
                <a:lnTo>
                  <a:pt x="1800665" y="0"/>
                </a:lnTo>
              </a:path>
            </a:pathLst>
          </a:cu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1771000" y="1143000"/>
            <a:ext cx="362600" cy="584775"/>
          </a:xfrm>
          <a:prstGeom prst="rect">
            <a:avLst/>
          </a:prstGeom>
          <a:noFill/>
        </p:spPr>
        <p:txBody>
          <a:bodyPr wrap="none" rtlCol="0">
            <a:spAutoFit/>
          </a:bodyPr>
          <a:lstStyle/>
          <a:p>
            <a:r>
              <a:rPr lang="en-US" sz="3200" dirty="0" smtClean="0">
                <a:solidFill>
                  <a:srgbClr val="FF0000"/>
                </a:solidFill>
              </a:rPr>
              <a:t>x</a:t>
            </a:r>
            <a:endParaRPr lang="en-US" sz="3200" dirty="0">
              <a:solidFill>
                <a:srgbClr val="FF0000"/>
              </a:solidFill>
            </a:endParaRPr>
          </a:p>
        </p:txBody>
      </p:sp>
      <p:sp>
        <p:nvSpPr>
          <p:cNvPr id="10" name="Freeform 9"/>
          <p:cNvSpPr/>
          <p:nvPr/>
        </p:nvSpPr>
        <p:spPr>
          <a:xfrm rot="10800000">
            <a:off x="685801" y="1752599"/>
            <a:ext cx="1066800" cy="76200"/>
          </a:xfrm>
          <a:custGeom>
            <a:avLst/>
            <a:gdLst>
              <a:gd name="connsiteX0" fmla="*/ 0 w 2025748"/>
              <a:gd name="connsiteY0" fmla="*/ 140677 h 154745"/>
              <a:gd name="connsiteX1" fmla="*/ 2025748 w 2025748"/>
              <a:gd name="connsiteY1" fmla="*/ 154745 h 154745"/>
              <a:gd name="connsiteX2" fmla="*/ 1800665 w 2025748"/>
              <a:gd name="connsiteY2" fmla="*/ 0 h 154745"/>
            </a:gdLst>
            <a:ahLst/>
            <a:cxnLst>
              <a:cxn ang="0">
                <a:pos x="connsiteX0" y="connsiteY0"/>
              </a:cxn>
              <a:cxn ang="0">
                <a:pos x="connsiteX1" y="connsiteY1"/>
              </a:cxn>
              <a:cxn ang="0">
                <a:pos x="connsiteX2" y="connsiteY2"/>
              </a:cxn>
            </a:cxnLst>
            <a:rect l="l" t="t" r="r" b="b"/>
            <a:pathLst>
              <a:path w="2025748" h="154745">
                <a:moveTo>
                  <a:pt x="0" y="140677"/>
                </a:moveTo>
                <a:lnTo>
                  <a:pt x="2025748" y="154745"/>
                </a:lnTo>
                <a:lnTo>
                  <a:pt x="1800665" y="0"/>
                </a:lnTo>
              </a:path>
            </a:pathLst>
          </a:cu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228600" y="4800600"/>
            <a:ext cx="7620000" cy="646331"/>
          </a:xfrm>
          <a:prstGeom prst="rect">
            <a:avLst/>
          </a:prstGeom>
          <a:noFill/>
          <a:ln>
            <a:noFill/>
          </a:ln>
        </p:spPr>
        <p:txBody>
          <a:bodyPr wrap="square" rtlCol="0">
            <a:spAutoFit/>
          </a:bodyPr>
          <a:lstStyle/>
          <a:p>
            <a:r>
              <a:rPr lang="en-US" dirty="0" smtClean="0">
                <a:solidFill>
                  <a:schemeClr val="bg1"/>
                </a:solidFill>
                <a:latin typeface="Courier New" pitchFamily="49" charset="0"/>
                <a:cs typeface="Courier New" pitchFamily="49" charset="0"/>
              </a:rPr>
              <a:t>…</a:t>
            </a:r>
            <a:r>
              <a:rPr lang="en-US" dirty="0" err="1" smtClean="0">
                <a:solidFill>
                  <a:schemeClr val="bg1"/>
                </a:solidFill>
                <a:latin typeface="Courier New" pitchFamily="49" charset="0"/>
                <a:cs typeface="Courier New" pitchFamily="49" charset="0"/>
              </a:rPr>
              <a:t>ATGCCATAGCATTTTTATCCATAAGA</a:t>
            </a:r>
            <a:r>
              <a:rPr lang="en-US" b="1" dirty="0" err="1" smtClean="0">
                <a:solidFill>
                  <a:schemeClr val="accent2">
                    <a:lumMod val="60000"/>
                    <a:lumOff val="40000"/>
                  </a:schemeClr>
                </a:solidFill>
                <a:latin typeface="Courier New" pitchFamily="49" charset="0"/>
                <a:cs typeface="Courier New" pitchFamily="49" charset="0"/>
              </a:rPr>
              <a:t>TTAG</a:t>
            </a:r>
            <a:r>
              <a:rPr lang="en-US" dirty="0" err="1" smtClean="0">
                <a:solidFill>
                  <a:schemeClr val="bg1"/>
                </a:solidFill>
                <a:latin typeface="Courier New" pitchFamily="49" charset="0"/>
                <a:cs typeface="Courier New" pitchFamily="49" charset="0"/>
              </a:rPr>
              <a:t>C</a:t>
            </a:r>
            <a:r>
              <a:rPr lang="en-US" b="1" dirty="0" err="1" smtClean="0">
                <a:solidFill>
                  <a:schemeClr val="accent4">
                    <a:lumMod val="40000"/>
                    <a:lumOff val="60000"/>
                  </a:schemeClr>
                </a:solidFill>
                <a:latin typeface="Courier New" pitchFamily="49" charset="0"/>
                <a:cs typeface="Courier New" pitchFamily="49" charset="0"/>
              </a:rPr>
              <a:t>GAGACC</a:t>
            </a:r>
            <a:r>
              <a:rPr lang="en-US" dirty="0" err="1" smtClean="0">
                <a:solidFill>
                  <a:schemeClr val="bg1"/>
                </a:solidFill>
                <a:latin typeface="Courier New" pitchFamily="49" charset="0"/>
                <a:cs typeface="Courier New" pitchFamily="49" charset="0"/>
              </a:rPr>
              <a:t>ccatg</a:t>
            </a:r>
            <a:endParaRPr lang="en-US" dirty="0" smtClean="0">
              <a:solidFill>
                <a:schemeClr val="bg1"/>
              </a:solidFill>
              <a:latin typeface="Courier New" pitchFamily="49" charset="0"/>
              <a:cs typeface="Courier New" pitchFamily="49" charset="0"/>
            </a:endParaRPr>
          </a:p>
          <a:p>
            <a:r>
              <a:rPr lang="en-US" dirty="0" smtClean="0">
                <a:solidFill>
                  <a:schemeClr val="bg1"/>
                </a:solidFill>
                <a:latin typeface="Courier New" pitchFamily="49" charset="0"/>
                <a:cs typeface="Courier New" pitchFamily="49" charset="0"/>
              </a:rPr>
              <a:t>…</a:t>
            </a:r>
            <a:r>
              <a:rPr lang="en-US" dirty="0" err="1" smtClean="0">
                <a:solidFill>
                  <a:schemeClr val="bg1"/>
                </a:solidFill>
                <a:latin typeface="Courier New" pitchFamily="49" charset="0"/>
                <a:cs typeface="Courier New" pitchFamily="49" charset="0"/>
              </a:rPr>
              <a:t>TACGGTATCGTAAAAATAGGTATTCT</a:t>
            </a:r>
            <a:r>
              <a:rPr lang="en-US" b="1" dirty="0" err="1" smtClean="0">
                <a:solidFill>
                  <a:schemeClr val="accent2">
                    <a:lumMod val="60000"/>
                    <a:lumOff val="40000"/>
                  </a:schemeClr>
                </a:solidFill>
                <a:latin typeface="Courier New" pitchFamily="49" charset="0"/>
                <a:cs typeface="Courier New" pitchFamily="49" charset="0"/>
              </a:rPr>
              <a:t>AATC</a:t>
            </a:r>
            <a:r>
              <a:rPr lang="en-US" dirty="0" err="1" smtClean="0">
                <a:solidFill>
                  <a:schemeClr val="bg1"/>
                </a:solidFill>
                <a:latin typeface="Courier New" pitchFamily="49" charset="0"/>
                <a:cs typeface="Courier New" pitchFamily="49" charset="0"/>
              </a:rPr>
              <a:t>G</a:t>
            </a:r>
            <a:r>
              <a:rPr lang="en-US" b="1" dirty="0" err="1" smtClean="0">
                <a:solidFill>
                  <a:schemeClr val="accent4">
                    <a:lumMod val="40000"/>
                    <a:lumOff val="60000"/>
                  </a:schemeClr>
                </a:solidFill>
                <a:latin typeface="Courier New" pitchFamily="49" charset="0"/>
                <a:cs typeface="Courier New" pitchFamily="49" charset="0"/>
              </a:rPr>
              <a:t>CTCTGG</a:t>
            </a:r>
            <a:r>
              <a:rPr lang="en-US" dirty="0" err="1" smtClean="0">
                <a:solidFill>
                  <a:schemeClr val="bg1"/>
                </a:solidFill>
                <a:latin typeface="Courier New" pitchFamily="49" charset="0"/>
                <a:cs typeface="Courier New" pitchFamily="49" charset="0"/>
              </a:rPr>
              <a:t>ggtac</a:t>
            </a:r>
            <a:endParaRPr lang="en-US" dirty="0">
              <a:solidFill>
                <a:schemeClr val="bg1"/>
              </a:solidFill>
              <a:latin typeface="Courier New" pitchFamily="49" charset="0"/>
              <a:cs typeface="Courier New" pitchFamily="49" charset="0"/>
            </a:endParaRPr>
          </a:p>
        </p:txBody>
      </p:sp>
      <p:sp>
        <p:nvSpPr>
          <p:cNvPr id="14" name="Rectangle 13"/>
          <p:cNvSpPr/>
          <p:nvPr/>
        </p:nvSpPr>
        <p:spPr>
          <a:xfrm>
            <a:off x="2479996" y="5715000"/>
            <a:ext cx="6664004" cy="646331"/>
          </a:xfrm>
          <a:prstGeom prst="rect">
            <a:avLst/>
          </a:prstGeom>
        </p:spPr>
        <p:txBody>
          <a:bodyPr wrap="none">
            <a:spAutoFit/>
          </a:bodyPr>
          <a:lstStyle/>
          <a:p>
            <a:r>
              <a:rPr lang="en-US" dirty="0" err="1" smtClean="0">
                <a:solidFill>
                  <a:schemeClr val="bg1"/>
                </a:solidFill>
                <a:latin typeface="Courier New" pitchFamily="49" charset="0"/>
                <a:cs typeface="Courier New" pitchFamily="49" charset="0"/>
              </a:rPr>
              <a:t>cactg</a:t>
            </a:r>
            <a:r>
              <a:rPr lang="en-US" b="1" dirty="0" err="1" smtClean="0">
                <a:solidFill>
                  <a:schemeClr val="accent4">
                    <a:lumMod val="40000"/>
                    <a:lumOff val="60000"/>
                  </a:schemeClr>
                </a:solidFill>
                <a:latin typeface="Courier New" pitchFamily="49" charset="0"/>
                <a:cs typeface="Courier New" pitchFamily="49" charset="0"/>
              </a:rPr>
              <a:t>GGTCTCa</a:t>
            </a:r>
            <a:r>
              <a:rPr lang="en-US" b="1" dirty="0" err="1" smtClean="0">
                <a:solidFill>
                  <a:schemeClr val="accent2">
                    <a:lumMod val="60000"/>
                    <a:lumOff val="40000"/>
                  </a:schemeClr>
                </a:solidFill>
                <a:latin typeface="Courier New" pitchFamily="49" charset="0"/>
                <a:cs typeface="Courier New" pitchFamily="49" charset="0"/>
              </a:rPr>
              <a:t>TTAG</a:t>
            </a:r>
            <a:r>
              <a:rPr lang="en-US" dirty="0" err="1" smtClean="0">
                <a:solidFill>
                  <a:schemeClr val="bg1"/>
                </a:solidFill>
                <a:latin typeface="Courier New" pitchFamily="49" charset="0"/>
                <a:cs typeface="Courier New" pitchFamily="49" charset="0"/>
              </a:rPr>
              <a:t>TAC</a:t>
            </a:r>
            <a:r>
              <a:rPr lang="en-US" dirty="0" err="1" smtClean="0">
                <a:solidFill>
                  <a:srgbClr val="FF0000"/>
                </a:solidFill>
                <a:latin typeface="Courier New" pitchFamily="49" charset="0"/>
                <a:cs typeface="Courier New" pitchFamily="49" charset="0"/>
              </a:rPr>
              <a:t>ctt</a:t>
            </a:r>
            <a:r>
              <a:rPr lang="en-US" dirty="0" err="1" smtClean="0">
                <a:solidFill>
                  <a:schemeClr val="bg1"/>
                </a:solidFill>
                <a:latin typeface="Courier New" pitchFamily="49" charset="0"/>
                <a:cs typeface="Courier New" pitchFamily="49" charset="0"/>
              </a:rPr>
              <a:t>ACGCTTTTTATCGCAACTCTCTAC</a:t>
            </a:r>
            <a:r>
              <a:rPr lang="en-US" dirty="0" smtClean="0">
                <a:solidFill>
                  <a:schemeClr val="bg1"/>
                </a:solidFill>
                <a:latin typeface="Courier New" pitchFamily="49" charset="0"/>
                <a:cs typeface="Courier New" pitchFamily="49" charset="0"/>
              </a:rPr>
              <a:t>…</a:t>
            </a:r>
          </a:p>
          <a:p>
            <a:r>
              <a:rPr lang="en-US" dirty="0" err="1" smtClean="0">
                <a:solidFill>
                  <a:schemeClr val="bg1"/>
                </a:solidFill>
                <a:latin typeface="Courier New" pitchFamily="49" charset="0"/>
                <a:cs typeface="Courier New" pitchFamily="49" charset="0"/>
              </a:rPr>
              <a:t>gtgac</a:t>
            </a:r>
            <a:r>
              <a:rPr lang="en-US" b="1" dirty="0" err="1" smtClean="0">
                <a:solidFill>
                  <a:schemeClr val="accent4">
                    <a:lumMod val="40000"/>
                    <a:lumOff val="60000"/>
                  </a:schemeClr>
                </a:solidFill>
                <a:latin typeface="Courier New" pitchFamily="49" charset="0"/>
                <a:cs typeface="Courier New" pitchFamily="49" charset="0"/>
              </a:rPr>
              <a:t>CCAGAGt</a:t>
            </a:r>
            <a:r>
              <a:rPr lang="en-US" b="1" dirty="0" err="1" smtClean="0">
                <a:solidFill>
                  <a:schemeClr val="accent2">
                    <a:lumMod val="60000"/>
                    <a:lumOff val="40000"/>
                  </a:schemeClr>
                </a:solidFill>
                <a:latin typeface="Courier New" pitchFamily="49" charset="0"/>
                <a:cs typeface="Courier New" pitchFamily="49" charset="0"/>
              </a:rPr>
              <a:t>AATC</a:t>
            </a:r>
            <a:r>
              <a:rPr lang="en-US" dirty="0" err="1" smtClean="0">
                <a:solidFill>
                  <a:schemeClr val="bg1"/>
                </a:solidFill>
                <a:latin typeface="Courier New" pitchFamily="49" charset="0"/>
                <a:cs typeface="Courier New" pitchFamily="49" charset="0"/>
              </a:rPr>
              <a:t>ATG</a:t>
            </a:r>
            <a:r>
              <a:rPr lang="en-US" dirty="0" err="1" smtClean="0">
                <a:solidFill>
                  <a:srgbClr val="FF0000"/>
                </a:solidFill>
                <a:latin typeface="Courier New" pitchFamily="49" charset="0"/>
                <a:cs typeface="Courier New" pitchFamily="49" charset="0"/>
              </a:rPr>
              <a:t>gaa</a:t>
            </a:r>
            <a:r>
              <a:rPr lang="en-US" dirty="0" err="1" smtClean="0">
                <a:solidFill>
                  <a:schemeClr val="bg1"/>
                </a:solidFill>
                <a:latin typeface="Courier New" pitchFamily="49" charset="0"/>
                <a:cs typeface="Courier New" pitchFamily="49" charset="0"/>
              </a:rPr>
              <a:t>TGCGAAAAATAGCGTTGAGAGATG</a:t>
            </a:r>
            <a:r>
              <a:rPr lang="en-US" dirty="0" smtClean="0">
                <a:solidFill>
                  <a:schemeClr val="bg1"/>
                </a:solidFill>
                <a:latin typeface="Courier New" pitchFamily="49" charset="0"/>
                <a:cs typeface="Courier New" pitchFamily="49" charset="0"/>
              </a:rPr>
              <a:t>…</a:t>
            </a:r>
          </a:p>
        </p:txBody>
      </p:sp>
      <p:cxnSp>
        <p:nvCxnSpPr>
          <p:cNvPr id="16" name="Straight Connector 15"/>
          <p:cNvCxnSpPr/>
          <p:nvPr/>
        </p:nvCxnSpPr>
        <p:spPr>
          <a:xfrm rot="5400000">
            <a:off x="1524000" y="1828800"/>
            <a:ext cx="152400" cy="1588"/>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1676400" y="1447006"/>
            <a:ext cx="152400" cy="1588"/>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524000" y="990600"/>
            <a:ext cx="685800" cy="369332"/>
          </a:xfrm>
          <a:prstGeom prst="rect">
            <a:avLst/>
          </a:prstGeom>
          <a:noFill/>
        </p:spPr>
        <p:txBody>
          <a:bodyPr wrap="square" rtlCol="0">
            <a:spAutoFit/>
          </a:bodyPr>
          <a:lstStyle/>
          <a:p>
            <a:r>
              <a:rPr lang="en-US" dirty="0" err="1" smtClean="0">
                <a:solidFill>
                  <a:schemeClr val="tx2">
                    <a:lumMod val="20000"/>
                    <a:lumOff val="80000"/>
                  </a:schemeClr>
                </a:solidFill>
              </a:rPr>
              <a:t>BsaI</a:t>
            </a:r>
            <a:endParaRPr lang="en-US" dirty="0">
              <a:solidFill>
                <a:schemeClr val="tx2">
                  <a:lumMod val="20000"/>
                  <a:lumOff val="80000"/>
                </a:schemeClr>
              </a:solidFill>
            </a:endParaRPr>
          </a:p>
        </p:txBody>
      </p:sp>
      <p:sp>
        <p:nvSpPr>
          <p:cNvPr id="19" name="TextBox 18"/>
          <p:cNvSpPr txBox="1"/>
          <p:nvPr/>
        </p:nvSpPr>
        <p:spPr>
          <a:xfrm>
            <a:off x="1371600" y="1764268"/>
            <a:ext cx="685800" cy="369332"/>
          </a:xfrm>
          <a:prstGeom prst="rect">
            <a:avLst/>
          </a:prstGeom>
          <a:noFill/>
        </p:spPr>
        <p:txBody>
          <a:bodyPr wrap="square" rtlCol="0">
            <a:spAutoFit/>
          </a:bodyPr>
          <a:lstStyle/>
          <a:p>
            <a:r>
              <a:rPr lang="en-US" dirty="0" err="1" smtClean="0">
                <a:solidFill>
                  <a:schemeClr val="tx2">
                    <a:lumMod val="20000"/>
                    <a:lumOff val="80000"/>
                  </a:schemeClr>
                </a:solidFill>
              </a:rPr>
              <a:t>BsaI</a:t>
            </a:r>
            <a:endParaRPr lang="en-US" dirty="0">
              <a:solidFill>
                <a:schemeClr val="tx2">
                  <a:lumMod val="20000"/>
                  <a:lumOff val="80000"/>
                </a:schemeClr>
              </a:solidFill>
            </a:endParaRPr>
          </a:p>
        </p:txBody>
      </p:sp>
      <p:sp>
        <p:nvSpPr>
          <p:cNvPr id="20" name="TextBox 19"/>
          <p:cNvSpPr txBox="1"/>
          <p:nvPr/>
        </p:nvSpPr>
        <p:spPr>
          <a:xfrm>
            <a:off x="2895600" y="2971800"/>
            <a:ext cx="685800" cy="369332"/>
          </a:xfrm>
          <a:prstGeom prst="rect">
            <a:avLst/>
          </a:prstGeom>
          <a:noFill/>
        </p:spPr>
        <p:txBody>
          <a:bodyPr wrap="square" rtlCol="0">
            <a:spAutoFit/>
          </a:bodyPr>
          <a:lstStyle/>
          <a:p>
            <a:r>
              <a:rPr lang="en-US" dirty="0" smtClean="0">
                <a:solidFill>
                  <a:schemeClr val="tx2">
                    <a:lumMod val="20000"/>
                    <a:lumOff val="80000"/>
                  </a:schemeClr>
                </a:solidFill>
              </a:rPr>
              <a:t>PCR</a:t>
            </a:r>
            <a:endParaRPr lang="en-US" dirty="0">
              <a:solidFill>
                <a:schemeClr val="tx2">
                  <a:lumMod val="20000"/>
                  <a:lumOff val="80000"/>
                </a:schemeClr>
              </a:solidFill>
            </a:endParaRPr>
          </a:p>
        </p:txBody>
      </p:sp>
      <p:cxnSp>
        <p:nvCxnSpPr>
          <p:cNvPr id="27" name="Straight Connector 26"/>
          <p:cNvCxnSpPr/>
          <p:nvPr/>
        </p:nvCxnSpPr>
        <p:spPr>
          <a:xfrm>
            <a:off x="4038600" y="3124200"/>
            <a:ext cx="4648200" cy="1588"/>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038600" y="3276600"/>
            <a:ext cx="4648200" cy="1588"/>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4190206" y="3047206"/>
            <a:ext cx="152400" cy="1588"/>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a:off x="8382794" y="3047206"/>
            <a:ext cx="152400" cy="1588"/>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962400" y="2590800"/>
            <a:ext cx="685800" cy="369332"/>
          </a:xfrm>
          <a:prstGeom prst="rect">
            <a:avLst/>
          </a:prstGeom>
          <a:noFill/>
        </p:spPr>
        <p:txBody>
          <a:bodyPr wrap="square" rtlCol="0">
            <a:spAutoFit/>
          </a:bodyPr>
          <a:lstStyle/>
          <a:p>
            <a:r>
              <a:rPr lang="en-US" dirty="0" err="1" smtClean="0">
                <a:solidFill>
                  <a:schemeClr val="tx2">
                    <a:lumMod val="20000"/>
                    <a:lumOff val="80000"/>
                  </a:schemeClr>
                </a:solidFill>
              </a:rPr>
              <a:t>BsaI</a:t>
            </a:r>
            <a:endParaRPr lang="en-US" dirty="0">
              <a:solidFill>
                <a:schemeClr val="tx2">
                  <a:lumMod val="20000"/>
                  <a:lumOff val="80000"/>
                </a:schemeClr>
              </a:solidFill>
            </a:endParaRPr>
          </a:p>
        </p:txBody>
      </p:sp>
      <p:sp>
        <p:nvSpPr>
          <p:cNvPr id="32" name="TextBox 31"/>
          <p:cNvSpPr txBox="1"/>
          <p:nvPr/>
        </p:nvSpPr>
        <p:spPr>
          <a:xfrm>
            <a:off x="8153400" y="2590800"/>
            <a:ext cx="685800" cy="369332"/>
          </a:xfrm>
          <a:prstGeom prst="rect">
            <a:avLst/>
          </a:prstGeom>
          <a:noFill/>
        </p:spPr>
        <p:txBody>
          <a:bodyPr wrap="square" rtlCol="0">
            <a:spAutoFit/>
          </a:bodyPr>
          <a:lstStyle/>
          <a:p>
            <a:r>
              <a:rPr lang="en-US" dirty="0" err="1" smtClean="0">
                <a:solidFill>
                  <a:schemeClr val="tx2">
                    <a:lumMod val="20000"/>
                    <a:lumOff val="80000"/>
                  </a:schemeClr>
                </a:solidFill>
              </a:rPr>
              <a:t>BsaI</a:t>
            </a:r>
            <a:endParaRPr lang="en-US" dirty="0">
              <a:solidFill>
                <a:schemeClr val="tx2">
                  <a:lumMod val="20000"/>
                  <a:lumOff val="80000"/>
                </a:schemeClr>
              </a:solidFill>
            </a:endParaRPr>
          </a:p>
        </p:txBody>
      </p:sp>
      <p:cxnSp>
        <p:nvCxnSpPr>
          <p:cNvPr id="33" name="Straight Arrow Connector 32"/>
          <p:cNvCxnSpPr/>
          <p:nvPr/>
        </p:nvCxnSpPr>
        <p:spPr>
          <a:xfrm rot="5400000">
            <a:off x="6477000" y="3884612"/>
            <a:ext cx="458788" cy="1588"/>
          </a:xfrm>
          <a:prstGeom prst="straightConnector1">
            <a:avLst/>
          </a:prstGeom>
          <a:ln>
            <a:solidFill>
              <a:schemeClr val="tx2">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105400" y="3429000"/>
            <a:ext cx="1676400" cy="923330"/>
          </a:xfrm>
          <a:prstGeom prst="rect">
            <a:avLst/>
          </a:prstGeom>
          <a:noFill/>
        </p:spPr>
        <p:txBody>
          <a:bodyPr wrap="square" rtlCol="0">
            <a:spAutoFit/>
          </a:bodyPr>
          <a:lstStyle/>
          <a:p>
            <a:r>
              <a:rPr lang="en-US" dirty="0" err="1" smtClean="0">
                <a:solidFill>
                  <a:schemeClr val="tx2">
                    <a:lumMod val="20000"/>
                    <a:lumOff val="80000"/>
                  </a:schemeClr>
                </a:solidFill>
              </a:rPr>
              <a:t>BsaI</a:t>
            </a:r>
            <a:r>
              <a:rPr lang="en-US" dirty="0" smtClean="0">
                <a:solidFill>
                  <a:schemeClr val="tx2">
                    <a:lumMod val="20000"/>
                    <a:lumOff val="80000"/>
                  </a:schemeClr>
                </a:solidFill>
              </a:rPr>
              <a:t> Digest </a:t>
            </a:r>
            <a:r>
              <a:rPr lang="en-US" dirty="0" err="1" smtClean="0">
                <a:solidFill>
                  <a:schemeClr val="tx2">
                    <a:lumMod val="20000"/>
                    <a:lumOff val="80000"/>
                  </a:schemeClr>
                </a:solidFill>
              </a:rPr>
              <a:t>Ligate</a:t>
            </a:r>
            <a:r>
              <a:rPr lang="en-US" dirty="0" smtClean="0">
                <a:solidFill>
                  <a:schemeClr val="tx2">
                    <a:lumMod val="20000"/>
                    <a:lumOff val="80000"/>
                  </a:schemeClr>
                </a:solidFill>
              </a:rPr>
              <a:t> and transform</a:t>
            </a:r>
            <a:endParaRPr lang="en-US" dirty="0">
              <a:solidFill>
                <a:schemeClr val="tx2">
                  <a:lumMod val="20000"/>
                  <a:lumOff val="80000"/>
                </a:schemeClr>
              </a:solidFill>
            </a:endParaRPr>
          </a:p>
        </p:txBody>
      </p:sp>
      <p:sp>
        <p:nvSpPr>
          <p:cNvPr id="36" name="Rectangle 35"/>
          <p:cNvSpPr/>
          <p:nvPr/>
        </p:nvSpPr>
        <p:spPr>
          <a:xfrm>
            <a:off x="6172200" y="4191000"/>
            <a:ext cx="2335960" cy="369332"/>
          </a:xfrm>
          <a:prstGeom prst="rect">
            <a:avLst/>
          </a:prstGeom>
        </p:spPr>
        <p:txBody>
          <a:bodyPr wrap="none">
            <a:spAutoFit/>
          </a:bodyPr>
          <a:lstStyle/>
          <a:p>
            <a:r>
              <a:rPr lang="en-US" dirty="0" smtClean="0">
                <a:solidFill>
                  <a:schemeClr val="tx2">
                    <a:lumMod val="20000"/>
                    <a:lumOff val="80000"/>
                  </a:schemeClr>
                </a:solidFill>
              </a:rPr>
              <a:t>Mutant Product Vector</a:t>
            </a:r>
            <a:endParaRPr lang="en-US" dirty="0"/>
          </a:p>
        </p:txBody>
      </p:sp>
      <p:sp>
        <p:nvSpPr>
          <p:cNvPr id="37" name="TextBox 36"/>
          <p:cNvSpPr txBox="1"/>
          <p:nvPr/>
        </p:nvSpPr>
        <p:spPr>
          <a:xfrm>
            <a:off x="4590400" y="2819400"/>
            <a:ext cx="362600" cy="584775"/>
          </a:xfrm>
          <a:prstGeom prst="rect">
            <a:avLst/>
          </a:prstGeom>
          <a:noFill/>
        </p:spPr>
        <p:txBody>
          <a:bodyPr wrap="none" rtlCol="0">
            <a:spAutoFit/>
          </a:bodyPr>
          <a:lstStyle/>
          <a:p>
            <a:r>
              <a:rPr lang="en-US" sz="3200" dirty="0" smtClean="0">
                <a:solidFill>
                  <a:srgbClr val="FF0000"/>
                </a:solidFill>
              </a:rPr>
              <a:t>x</a:t>
            </a:r>
            <a:endParaRPr lang="en-US" sz="3200" dirty="0">
              <a:solidFill>
                <a:srgbClr val="FF0000"/>
              </a:solidFill>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13" grpId="0"/>
      <p:bldP spid="14" grpId="0"/>
      <p:bldP spid="20" grpId="0"/>
      <p:bldP spid="31" grpId="0"/>
      <p:bldP spid="32" grpId="0"/>
      <p:bldP spid="34" grpId="0"/>
      <p:bldP spid="36" grpId="0"/>
      <p:bldP spid="3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800" y="228600"/>
            <a:ext cx="8534400" cy="646331"/>
          </a:xfrm>
          <a:prstGeom prst="rect">
            <a:avLst/>
          </a:prstGeom>
        </p:spPr>
        <p:txBody>
          <a:bodyPr wrap="square">
            <a:spAutoFit/>
          </a:bodyPr>
          <a:lstStyle/>
          <a:p>
            <a:r>
              <a:rPr lang="en-US" sz="3600" i="1" dirty="0" smtClean="0">
                <a:solidFill>
                  <a:srgbClr val="1F497D">
                    <a:lumMod val="20000"/>
                    <a:lumOff val="80000"/>
                  </a:srgbClr>
                </a:solidFill>
                <a:latin typeface="Rockwell Extra Bold" pitchFamily="18" charset="0"/>
                <a:cs typeface="Arial" pitchFamily="34" charset="0"/>
              </a:rPr>
              <a:t>Ad Hoc </a:t>
            </a:r>
            <a:r>
              <a:rPr lang="en-US" sz="3600" dirty="0" smtClean="0">
                <a:solidFill>
                  <a:srgbClr val="1F497D">
                    <a:lumMod val="20000"/>
                    <a:lumOff val="80000"/>
                  </a:srgbClr>
                </a:solidFill>
                <a:latin typeface="Rockwell Extra Bold" pitchFamily="18" charset="0"/>
                <a:cs typeface="Arial" pitchFamily="34" charset="0"/>
              </a:rPr>
              <a:t>Cloning Strategies</a:t>
            </a:r>
            <a:endParaRPr lang="en-US" sz="3600" dirty="0">
              <a:solidFill>
                <a:srgbClr val="1F497D">
                  <a:lumMod val="20000"/>
                  <a:lumOff val="80000"/>
                </a:srgbClr>
              </a:solidFill>
              <a:latin typeface="Rockwell Extra Bold" pitchFamily="18" charset="0"/>
              <a:cs typeface="Arial" pitchFamily="34" charset="0"/>
            </a:endParaRPr>
          </a:p>
        </p:txBody>
      </p:sp>
      <p:pic>
        <p:nvPicPr>
          <p:cNvPr id="4" name="Picture 3" descr="ad hoc.png"/>
          <p:cNvPicPr>
            <a:picLocks noChangeAspect="1"/>
          </p:cNvPicPr>
          <p:nvPr/>
        </p:nvPicPr>
        <p:blipFill>
          <a:blip r:embed="rId3" cstate="print"/>
          <a:stretch>
            <a:fillRect/>
          </a:stretch>
        </p:blipFill>
        <p:spPr>
          <a:xfrm>
            <a:off x="1600200" y="762000"/>
            <a:ext cx="5638800" cy="6008295"/>
          </a:xfrm>
          <a:prstGeom prst="rect">
            <a:avLst/>
          </a:prstGeom>
        </p:spPr>
      </p:pic>
      <p:sp>
        <p:nvSpPr>
          <p:cNvPr id="5" name="Rectangle 4"/>
          <p:cNvSpPr/>
          <p:nvPr/>
        </p:nvSpPr>
        <p:spPr>
          <a:xfrm>
            <a:off x="533400" y="6248400"/>
            <a:ext cx="1737976" cy="276999"/>
          </a:xfrm>
          <a:prstGeom prst="rect">
            <a:avLst/>
          </a:prstGeom>
        </p:spPr>
        <p:txBody>
          <a:bodyPr wrap="none">
            <a:spAutoFit/>
          </a:bodyPr>
          <a:lstStyle/>
          <a:p>
            <a:r>
              <a:rPr lang="en-US" sz="1200" dirty="0" smtClean="0">
                <a:solidFill>
                  <a:srgbClr val="1F497D">
                    <a:lumMod val="20000"/>
                    <a:lumOff val="80000"/>
                  </a:srgbClr>
                </a:solidFill>
                <a:latin typeface="Arial" charset="0"/>
                <a:cs typeface="Arial" charset="0"/>
              </a:rPr>
              <a:t>From PMID: 16524465</a:t>
            </a:r>
          </a:p>
        </p:txBody>
      </p:sp>
    </p:spTree>
    <p:extLst>
      <p:ext uri="{BB962C8B-B14F-4D97-AF65-F5344CB8AC3E}">
        <p14:creationId xmlns:p14="http://schemas.microsoft.com/office/powerpoint/2010/main" val="37949936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304800" y="130314"/>
            <a:ext cx="8610600" cy="707886"/>
          </a:xfrm>
          <a:prstGeom prst="rect">
            <a:avLst/>
          </a:prstGeom>
          <a:noFill/>
          <a:ln w="9525">
            <a:noFill/>
            <a:miter lim="800000"/>
            <a:headEnd/>
            <a:tailEnd/>
          </a:ln>
        </p:spPr>
        <p:txBody>
          <a:bodyPr wrap="square">
            <a:spAutoFit/>
          </a:bodyPr>
          <a:lstStyle/>
          <a:p>
            <a:r>
              <a:rPr lang="en-US" sz="4000" dirty="0" err="1" smtClean="0">
                <a:solidFill>
                  <a:srgbClr val="1F497D">
                    <a:lumMod val="20000"/>
                    <a:lumOff val="80000"/>
                  </a:srgbClr>
                </a:solidFill>
                <a:latin typeface="Rockwell Extra Bold" pitchFamily="18" charset="0"/>
                <a:cs typeface="Arial" pitchFamily="34" charset="0"/>
              </a:rPr>
              <a:t>QuikChange</a:t>
            </a:r>
            <a:r>
              <a:rPr lang="en-US" sz="4000" dirty="0" smtClean="0">
                <a:solidFill>
                  <a:srgbClr val="1F497D">
                    <a:lumMod val="20000"/>
                    <a:lumOff val="80000"/>
                  </a:srgbClr>
                </a:solidFill>
                <a:latin typeface="Rockwell Extra Bold" pitchFamily="18" charset="0"/>
                <a:cs typeface="Arial" pitchFamily="34" charset="0"/>
              </a:rPr>
              <a:t> Mutagenesis</a:t>
            </a:r>
            <a:endParaRPr lang="en-US" sz="3600" dirty="0">
              <a:solidFill>
                <a:srgbClr val="1F497D">
                  <a:lumMod val="20000"/>
                  <a:lumOff val="80000"/>
                </a:srgbClr>
              </a:solidFill>
              <a:latin typeface="Rockwell Extra Bold" pitchFamily="18" charset="0"/>
              <a:cs typeface="Arial" pitchFamily="34" charset="0"/>
            </a:endParaRPr>
          </a:p>
        </p:txBody>
      </p:sp>
      <p:sp>
        <p:nvSpPr>
          <p:cNvPr id="35" name="Oval 34"/>
          <p:cNvSpPr/>
          <p:nvPr/>
        </p:nvSpPr>
        <p:spPr>
          <a:xfrm>
            <a:off x="1676400" y="1752600"/>
            <a:ext cx="2057400" cy="2057400"/>
          </a:xfrm>
          <a:prstGeom prst="ellipse">
            <a:avLst/>
          </a:prstGeom>
          <a:no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4572000" y="1752600"/>
            <a:ext cx="2057400" cy="2057400"/>
          </a:xfrm>
          <a:prstGeom prst="ellipse">
            <a:avLst/>
          </a:prstGeom>
          <a:no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Arrow Connector 40"/>
          <p:cNvCxnSpPr/>
          <p:nvPr/>
        </p:nvCxnSpPr>
        <p:spPr>
          <a:xfrm>
            <a:off x="3886200" y="2743200"/>
            <a:ext cx="533400" cy="1588"/>
          </a:xfrm>
          <a:prstGeom prst="straightConnector1">
            <a:avLst/>
          </a:prstGeom>
          <a:ln>
            <a:solidFill>
              <a:schemeClr val="tx2">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410200" y="1447800"/>
            <a:ext cx="362600" cy="584775"/>
          </a:xfrm>
          <a:prstGeom prst="rect">
            <a:avLst/>
          </a:prstGeom>
          <a:noFill/>
        </p:spPr>
        <p:txBody>
          <a:bodyPr wrap="none" rtlCol="0">
            <a:spAutoFit/>
          </a:bodyPr>
          <a:lstStyle/>
          <a:p>
            <a:r>
              <a:rPr lang="en-US" sz="3200" dirty="0" smtClean="0">
                <a:solidFill>
                  <a:srgbClr val="FF0000"/>
                </a:solidFill>
              </a:rPr>
              <a:t>x</a:t>
            </a:r>
            <a:endParaRPr lang="en-US" sz="3200" dirty="0">
              <a:solidFill>
                <a:srgbClr val="FF0000"/>
              </a:solidFill>
            </a:endParaRPr>
          </a:p>
        </p:txBody>
      </p:sp>
      <p:sp>
        <p:nvSpPr>
          <p:cNvPr id="43" name="Arc 42"/>
          <p:cNvSpPr/>
          <p:nvPr/>
        </p:nvSpPr>
        <p:spPr>
          <a:xfrm>
            <a:off x="1295400" y="1524000"/>
            <a:ext cx="2819400" cy="2819400"/>
          </a:xfrm>
          <a:prstGeom prst="arc">
            <a:avLst>
              <a:gd name="adj1" fmla="val 14323340"/>
              <a:gd name="adj2" fmla="val 18253911"/>
            </a:avLst>
          </a:prstGeom>
          <a:no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44" name="TextBox 43"/>
          <p:cNvSpPr txBox="1"/>
          <p:nvPr/>
        </p:nvSpPr>
        <p:spPr>
          <a:xfrm>
            <a:off x="2590800" y="1167825"/>
            <a:ext cx="362600" cy="584775"/>
          </a:xfrm>
          <a:prstGeom prst="rect">
            <a:avLst/>
          </a:prstGeom>
          <a:noFill/>
        </p:spPr>
        <p:txBody>
          <a:bodyPr wrap="none" rtlCol="0">
            <a:spAutoFit/>
          </a:bodyPr>
          <a:lstStyle/>
          <a:p>
            <a:r>
              <a:rPr lang="en-US" sz="3200" dirty="0" smtClean="0">
                <a:solidFill>
                  <a:srgbClr val="FF0000"/>
                </a:solidFill>
              </a:rPr>
              <a:t>x</a:t>
            </a:r>
            <a:endParaRPr lang="en-US" sz="3200" dirty="0">
              <a:solidFill>
                <a:srgbClr val="FF0000"/>
              </a:solidFill>
            </a:endParaRPr>
          </a:p>
        </p:txBody>
      </p:sp>
      <p:cxnSp>
        <p:nvCxnSpPr>
          <p:cNvPr id="46" name="Straight Connector 45"/>
          <p:cNvCxnSpPr/>
          <p:nvPr/>
        </p:nvCxnSpPr>
        <p:spPr>
          <a:xfrm rot="5400000" flipH="1" flipV="1">
            <a:off x="3429000" y="1676400"/>
            <a:ext cx="152400" cy="1588"/>
          </a:xfrm>
          <a:prstGeom prst="line">
            <a:avLst/>
          </a:prstGeom>
          <a:no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47" name="Arc 46"/>
          <p:cNvSpPr/>
          <p:nvPr/>
        </p:nvSpPr>
        <p:spPr>
          <a:xfrm>
            <a:off x="1600200" y="2133600"/>
            <a:ext cx="2133600" cy="2133600"/>
          </a:xfrm>
          <a:prstGeom prst="arc">
            <a:avLst>
              <a:gd name="adj1" fmla="val 14323340"/>
              <a:gd name="adj2" fmla="val 18253911"/>
            </a:avLst>
          </a:prstGeom>
          <a:no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cxnSp>
        <p:nvCxnSpPr>
          <p:cNvPr id="49" name="Straight Connector 48"/>
          <p:cNvCxnSpPr/>
          <p:nvPr/>
        </p:nvCxnSpPr>
        <p:spPr>
          <a:xfrm>
            <a:off x="2133600" y="2286000"/>
            <a:ext cx="152400" cy="76200"/>
          </a:xfrm>
          <a:prstGeom prst="line">
            <a:avLst/>
          </a:prstGeom>
          <a:no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50" name="TextBox 49"/>
          <p:cNvSpPr txBox="1"/>
          <p:nvPr/>
        </p:nvSpPr>
        <p:spPr>
          <a:xfrm>
            <a:off x="2609200" y="1828800"/>
            <a:ext cx="362600" cy="584775"/>
          </a:xfrm>
          <a:prstGeom prst="rect">
            <a:avLst/>
          </a:prstGeom>
          <a:noFill/>
        </p:spPr>
        <p:txBody>
          <a:bodyPr wrap="none" rtlCol="0">
            <a:spAutoFit/>
          </a:bodyPr>
          <a:lstStyle/>
          <a:p>
            <a:r>
              <a:rPr lang="en-US" sz="3200" dirty="0" smtClean="0">
                <a:solidFill>
                  <a:srgbClr val="FF0000"/>
                </a:solidFill>
              </a:rPr>
              <a:t>x</a:t>
            </a:r>
            <a:endParaRPr lang="en-US" sz="3200" dirty="0">
              <a:solidFill>
                <a:srgbClr val="FF0000"/>
              </a:solidFill>
            </a:endParaRPr>
          </a:p>
        </p:txBody>
      </p:sp>
      <p:sp>
        <p:nvSpPr>
          <p:cNvPr id="51" name="Rectangle 50"/>
          <p:cNvSpPr/>
          <p:nvPr/>
        </p:nvSpPr>
        <p:spPr>
          <a:xfrm>
            <a:off x="152400" y="4236184"/>
            <a:ext cx="8839200" cy="1938992"/>
          </a:xfrm>
          <a:prstGeom prst="rect">
            <a:avLst/>
          </a:prstGeom>
        </p:spPr>
        <p:txBody>
          <a:bodyPr wrap="square">
            <a:spAutoFit/>
          </a:bodyPr>
          <a:lstStyle/>
          <a:p>
            <a:pPr marL="457200" indent="-457200">
              <a:buFont typeface="Wingdings" pitchFamily="2" charset="2"/>
              <a:buChar char="§"/>
            </a:pPr>
            <a:r>
              <a:rPr lang="en-US" sz="2000" dirty="0" smtClean="0">
                <a:solidFill>
                  <a:srgbClr val="1F497D">
                    <a:lumMod val="20000"/>
                    <a:lumOff val="80000"/>
                  </a:srgbClr>
                </a:solidFill>
                <a:latin typeface="Calibri" pitchFamily="34" charset="0"/>
              </a:rPr>
              <a:t>Make an </a:t>
            </a:r>
            <a:r>
              <a:rPr lang="en-US" sz="2000" dirty="0" err="1" smtClean="0">
                <a:solidFill>
                  <a:srgbClr val="1F497D">
                    <a:lumMod val="20000"/>
                    <a:lumOff val="80000"/>
                  </a:srgbClr>
                </a:solidFill>
                <a:latin typeface="Calibri" pitchFamily="34" charset="0"/>
              </a:rPr>
              <a:t>oligo</a:t>
            </a:r>
            <a:r>
              <a:rPr lang="en-US" sz="2000" dirty="0" smtClean="0">
                <a:solidFill>
                  <a:srgbClr val="1F497D">
                    <a:lumMod val="20000"/>
                    <a:lumOff val="80000"/>
                  </a:srgbClr>
                </a:solidFill>
                <a:latin typeface="Calibri" pitchFamily="34" charset="0"/>
              </a:rPr>
              <a:t> with 20bp homology, the mutation, and another 20 </a:t>
            </a:r>
            <a:r>
              <a:rPr lang="en-US" sz="2000" dirty="0" err="1" smtClean="0">
                <a:solidFill>
                  <a:srgbClr val="1F497D">
                    <a:lumMod val="20000"/>
                    <a:lumOff val="80000"/>
                  </a:srgbClr>
                </a:solidFill>
                <a:latin typeface="Calibri" pitchFamily="34" charset="0"/>
              </a:rPr>
              <a:t>bp</a:t>
            </a:r>
            <a:r>
              <a:rPr lang="en-US" sz="2000" dirty="0" smtClean="0">
                <a:solidFill>
                  <a:srgbClr val="1F497D">
                    <a:lumMod val="20000"/>
                    <a:lumOff val="80000"/>
                  </a:srgbClr>
                </a:solidFill>
                <a:latin typeface="Calibri" pitchFamily="34" charset="0"/>
              </a:rPr>
              <a:t> homology</a:t>
            </a:r>
          </a:p>
          <a:p>
            <a:pPr marL="457200" indent="-457200">
              <a:buFont typeface="Wingdings" pitchFamily="2" charset="2"/>
              <a:buChar char="§"/>
            </a:pPr>
            <a:r>
              <a:rPr lang="en-US" sz="2000" dirty="0" smtClean="0">
                <a:solidFill>
                  <a:srgbClr val="1F497D">
                    <a:lumMod val="20000"/>
                    <a:lumOff val="80000"/>
                  </a:srgbClr>
                </a:solidFill>
                <a:latin typeface="Calibri" pitchFamily="34" charset="0"/>
              </a:rPr>
              <a:t>Also synthesize the reverse complement of that</a:t>
            </a:r>
          </a:p>
          <a:p>
            <a:pPr marL="457200" indent="-457200">
              <a:buFont typeface="Wingdings" pitchFamily="2" charset="2"/>
              <a:buChar char="§"/>
            </a:pPr>
            <a:r>
              <a:rPr lang="en-US" sz="2000" dirty="0" smtClean="0">
                <a:solidFill>
                  <a:srgbClr val="1F497D">
                    <a:lumMod val="20000"/>
                    <a:lumOff val="80000"/>
                  </a:srgbClr>
                </a:solidFill>
                <a:latin typeface="Calibri" pitchFamily="34" charset="0"/>
              </a:rPr>
              <a:t>Additional design considerations at: </a:t>
            </a:r>
            <a:r>
              <a:rPr lang="en-US" sz="2000" dirty="0" smtClean="0">
                <a:solidFill>
                  <a:srgbClr val="1F497D">
                    <a:lumMod val="20000"/>
                    <a:lumOff val="80000"/>
                  </a:srgbClr>
                </a:solidFill>
                <a:latin typeface="Calibri" pitchFamily="34" charset="0"/>
                <a:hlinkClick r:id="rId3"/>
              </a:rPr>
              <a:t>www.stratagene.com/manuals/200518.pdf</a:t>
            </a:r>
            <a:endParaRPr lang="en-US" sz="2000" dirty="0" smtClean="0">
              <a:solidFill>
                <a:srgbClr val="1F497D">
                  <a:lumMod val="20000"/>
                  <a:lumOff val="80000"/>
                </a:srgbClr>
              </a:solidFill>
              <a:latin typeface="Calibri" pitchFamily="34" charset="0"/>
            </a:endParaRPr>
          </a:p>
          <a:p>
            <a:pPr marL="457200" indent="-457200">
              <a:buFont typeface="Wingdings" pitchFamily="2" charset="2"/>
              <a:buChar char="§"/>
            </a:pPr>
            <a:r>
              <a:rPr lang="en-US" sz="2000" dirty="0" smtClean="0">
                <a:solidFill>
                  <a:srgbClr val="1F497D">
                    <a:lumMod val="20000"/>
                    <a:lumOff val="80000"/>
                  </a:srgbClr>
                </a:solidFill>
                <a:latin typeface="Calibri" pitchFamily="34" charset="0"/>
              </a:rPr>
              <a:t>Pretty much a PCR (just a bad one) followed by a </a:t>
            </a:r>
            <a:r>
              <a:rPr lang="en-US" sz="2000" dirty="0" err="1" smtClean="0">
                <a:solidFill>
                  <a:srgbClr val="1F497D">
                    <a:lumMod val="20000"/>
                    <a:lumOff val="80000"/>
                  </a:srgbClr>
                </a:solidFill>
                <a:latin typeface="Calibri" pitchFamily="34" charset="0"/>
              </a:rPr>
              <a:t>DpnI</a:t>
            </a:r>
            <a:r>
              <a:rPr lang="en-US" sz="2000" dirty="0" smtClean="0">
                <a:solidFill>
                  <a:srgbClr val="1F497D">
                    <a:lumMod val="20000"/>
                    <a:lumOff val="80000"/>
                  </a:srgbClr>
                </a:solidFill>
                <a:latin typeface="Calibri" pitchFamily="34" charset="0"/>
              </a:rPr>
              <a:t> digest</a:t>
            </a:r>
          </a:p>
          <a:p>
            <a:pPr marL="457200" indent="-457200">
              <a:buFont typeface="Wingdings" pitchFamily="2" charset="2"/>
              <a:buChar char="§"/>
            </a:pPr>
            <a:r>
              <a:rPr lang="en-US" sz="2000" dirty="0" smtClean="0">
                <a:solidFill>
                  <a:srgbClr val="1F497D">
                    <a:lumMod val="20000"/>
                    <a:lumOff val="80000"/>
                  </a:srgbClr>
                </a:solidFill>
                <a:latin typeface="Calibri" pitchFamily="34" charset="0"/>
              </a:rPr>
              <a:t>Variation with two separate initial reactions is much more robust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1828800" y="657761"/>
            <a:ext cx="5867400" cy="1323439"/>
          </a:xfrm>
          <a:prstGeom prst="rect">
            <a:avLst/>
          </a:prstGeom>
          <a:noFill/>
          <a:ln w="9525">
            <a:noFill/>
            <a:miter lim="800000"/>
            <a:headEnd/>
            <a:tailEnd/>
          </a:ln>
        </p:spPr>
        <p:txBody>
          <a:bodyPr wrap="square">
            <a:spAutoFit/>
          </a:bodyPr>
          <a:lstStyle/>
          <a:p>
            <a:pPr algn="ctr"/>
            <a:r>
              <a:rPr lang="en-US" sz="4000" dirty="0" smtClean="0">
                <a:solidFill>
                  <a:srgbClr val="1F497D">
                    <a:lumMod val="20000"/>
                    <a:lumOff val="80000"/>
                  </a:srgbClr>
                </a:solidFill>
                <a:latin typeface="Rockwell Extra Bold" pitchFamily="18" charset="0"/>
                <a:cs typeface="Arial" pitchFamily="34" charset="0"/>
              </a:rPr>
              <a:t>Questions to Ponder</a:t>
            </a:r>
            <a:endParaRPr lang="en-US" sz="4000" dirty="0">
              <a:solidFill>
                <a:srgbClr val="1F497D">
                  <a:lumMod val="20000"/>
                  <a:lumOff val="80000"/>
                </a:srgbClr>
              </a:solidFill>
              <a:latin typeface="Rockwell Extra Bold" pitchFamily="18" charset="0"/>
              <a:cs typeface="Arial" pitchFamily="34" charset="0"/>
            </a:endParaRPr>
          </a:p>
        </p:txBody>
      </p:sp>
      <p:pic>
        <p:nvPicPr>
          <p:cNvPr id="5" name="Picture 4" descr="ponder.png"/>
          <p:cNvPicPr>
            <a:picLocks noChangeAspect="1"/>
          </p:cNvPicPr>
          <p:nvPr/>
        </p:nvPicPr>
        <p:blipFill>
          <a:blip r:embed="rId3" cstate="print"/>
          <a:stretch>
            <a:fillRect/>
          </a:stretch>
        </p:blipFill>
        <p:spPr>
          <a:xfrm>
            <a:off x="2971800" y="2286000"/>
            <a:ext cx="3047619" cy="438095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90600" y="809685"/>
            <a:ext cx="7772400" cy="4981515"/>
          </a:xfrm>
          <a:prstGeom prst="rect">
            <a:avLst/>
          </a:prstGeom>
        </p:spPr>
        <p:txBody>
          <a:bodyPr wrap="square">
            <a:spAutoFit/>
          </a:bodyPr>
          <a:lstStyle/>
          <a:p>
            <a:pPr marL="457200" indent="-457200">
              <a:buAutoNum type="arabicParenR"/>
            </a:pPr>
            <a:r>
              <a:rPr lang="en-US" sz="2400" dirty="0" smtClean="0">
                <a:solidFill>
                  <a:srgbClr val="1F497D">
                    <a:lumMod val="20000"/>
                    <a:lumOff val="80000"/>
                  </a:srgbClr>
                </a:solidFill>
                <a:latin typeface="Calibri" pitchFamily="34" charset="0"/>
                <a:cs typeface="Arial" charset="0"/>
              </a:rPr>
              <a:t>Read PMID: 16524465.  What is the product of the cartoon described in the “ad hoc cloning strategies” slide?</a:t>
            </a:r>
          </a:p>
          <a:p>
            <a:pPr marL="457200" indent="-457200">
              <a:buFontTx/>
              <a:buAutoNum type="arabicParenR"/>
            </a:pPr>
            <a:r>
              <a:rPr lang="en-US" sz="2400" dirty="0" smtClean="0">
                <a:solidFill>
                  <a:srgbClr val="1F497D">
                    <a:lumMod val="20000"/>
                    <a:lumOff val="80000"/>
                  </a:srgbClr>
                </a:solidFill>
                <a:latin typeface="Calibri" pitchFamily="34" charset="0"/>
                <a:cs typeface="Arial" charset="0"/>
              </a:rPr>
              <a:t>Design a set of </a:t>
            </a:r>
            <a:r>
              <a:rPr lang="en-US" sz="2400" dirty="0" err="1" smtClean="0">
                <a:solidFill>
                  <a:srgbClr val="1F497D">
                    <a:lumMod val="20000"/>
                    <a:lumOff val="80000"/>
                  </a:srgbClr>
                </a:solidFill>
                <a:latin typeface="Calibri" pitchFamily="34" charset="0"/>
                <a:cs typeface="Arial" charset="0"/>
              </a:rPr>
              <a:t>oligos</a:t>
            </a:r>
            <a:r>
              <a:rPr lang="en-US" sz="2400" dirty="0" smtClean="0">
                <a:solidFill>
                  <a:srgbClr val="1F497D">
                    <a:lumMod val="20000"/>
                    <a:lumOff val="80000"/>
                  </a:srgbClr>
                </a:solidFill>
                <a:latin typeface="Calibri" pitchFamily="34" charset="0"/>
                <a:cs typeface="Arial" charset="0"/>
              </a:rPr>
              <a:t> to synthesize the GFP gene as a </a:t>
            </a:r>
            <a:r>
              <a:rPr lang="en-US" sz="2400" dirty="0" err="1" smtClean="0">
                <a:solidFill>
                  <a:srgbClr val="1F497D">
                    <a:lumMod val="20000"/>
                    <a:lumOff val="80000"/>
                  </a:srgbClr>
                </a:solidFill>
                <a:latin typeface="Calibri" pitchFamily="34" charset="0"/>
                <a:cs typeface="Arial" charset="0"/>
              </a:rPr>
              <a:t>BglBricks</a:t>
            </a:r>
            <a:r>
              <a:rPr lang="en-US" sz="2400" dirty="0" smtClean="0">
                <a:solidFill>
                  <a:srgbClr val="1F497D">
                    <a:lumMod val="20000"/>
                    <a:lumOff val="80000"/>
                  </a:srgbClr>
                </a:solidFill>
                <a:latin typeface="Calibri" pitchFamily="34" charset="0"/>
                <a:cs typeface="Arial" charset="0"/>
              </a:rPr>
              <a:t> part using the </a:t>
            </a:r>
            <a:r>
              <a:rPr lang="en-US" sz="2400" dirty="0" err="1" smtClean="0">
                <a:solidFill>
                  <a:srgbClr val="1F497D">
                    <a:lumMod val="20000"/>
                    <a:lumOff val="80000"/>
                  </a:srgbClr>
                </a:solidFill>
                <a:latin typeface="Calibri" pitchFamily="34" charset="0"/>
                <a:cs typeface="Arial" charset="0"/>
              </a:rPr>
              <a:t>Ligase</a:t>
            </a:r>
            <a:r>
              <a:rPr lang="en-US" sz="2400" dirty="0" smtClean="0">
                <a:solidFill>
                  <a:srgbClr val="1F497D">
                    <a:lumMod val="20000"/>
                    <a:lumOff val="80000"/>
                  </a:srgbClr>
                </a:solidFill>
                <a:latin typeface="Calibri" pitchFamily="34" charset="0"/>
                <a:cs typeface="Arial" charset="0"/>
              </a:rPr>
              <a:t> Chain Reaction</a:t>
            </a:r>
          </a:p>
          <a:p>
            <a:pPr marL="457200" indent="-457200">
              <a:buAutoNum type="arabicParenR"/>
            </a:pPr>
            <a:r>
              <a:rPr lang="en-US" sz="2400" dirty="0" smtClean="0">
                <a:solidFill>
                  <a:srgbClr val="1F497D">
                    <a:lumMod val="20000"/>
                    <a:lumOff val="80000"/>
                  </a:srgbClr>
                </a:solidFill>
                <a:latin typeface="Calibri" pitchFamily="34" charset="0"/>
                <a:cs typeface="Arial" charset="0"/>
              </a:rPr>
              <a:t>Design a set of </a:t>
            </a:r>
            <a:r>
              <a:rPr lang="en-US" sz="2400" dirty="0" err="1" smtClean="0">
                <a:solidFill>
                  <a:srgbClr val="1F497D">
                    <a:lumMod val="20000"/>
                    <a:lumOff val="80000"/>
                  </a:srgbClr>
                </a:solidFill>
                <a:latin typeface="Calibri" pitchFamily="34" charset="0"/>
                <a:cs typeface="Arial" charset="0"/>
              </a:rPr>
              <a:t>oligos</a:t>
            </a:r>
            <a:r>
              <a:rPr lang="en-US" sz="2400" dirty="0" smtClean="0">
                <a:solidFill>
                  <a:srgbClr val="1F497D">
                    <a:lumMod val="20000"/>
                    <a:lumOff val="80000"/>
                  </a:srgbClr>
                </a:solidFill>
                <a:latin typeface="Calibri" pitchFamily="34" charset="0"/>
                <a:cs typeface="Arial" charset="0"/>
              </a:rPr>
              <a:t> to synthesize the GFP gene as a </a:t>
            </a:r>
            <a:r>
              <a:rPr lang="en-US" sz="2400" dirty="0" err="1" smtClean="0">
                <a:solidFill>
                  <a:srgbClr val="1F497D">
                    <a:lumMod val="20000"/>
                    <a:lumOff val="80000"/>
                  </a:srgbClr>
                </a:solidFill>
                <a:latin typeface="Calibri" pitchFamily="34" charset="0"/>
                <a:cs typeface="Arial" charset="0"/>
              </a:rPr>
              <a:t>BglBricks</a:t>
            </a:r>
            <a:r>
              <a:rPr lang="en-US" sz="2400" dirty="0" smtClean="0">
                <a:solidFill>
                  <a:srgbClr val="1F497D">
                    <a:lumMod val="20000"/>
                    <a:lumOff val="80000"/>
                  </a:srgbClr>
                </a:solidFill>
                <a:latin typeface="Calibri" pitchFamily="34" charset="0"/>
                <a:cs typeface="Arial" charset="0"/>
              </a:rPr>
              <a:t> part using PCA Assembly with </a:t>
            </a:r>
            <a:r>
              <a:rPr lang="en-US" sz="2400" dirty="0" err="1" smtClean="0">
                <a:solidFill>
                  <a:srgbClr val="1F497D">
                    <a:lumMod val="20000"/>
                    <a:lumOff val="80000"/>
                  </a:srgbClr>
                </a:solidFill>
                <a:latin typeface="Calibri" pitchFamily="34" charset="0"/>
                <a:cs typeface="Arial" charset="0"/>
              </a:rPr>
              <a:t>GeneDesign</a:t>
            </a:r>
            <a:endParaRPr lang="en-US" sz="2400" dirty="0" smtClean="0">
              <a:solidFill>
                <a:srgbClr val="1F497D">
                  <a:lumMod val="20000"/>
                  <a:lumOff val="80000"/>
                </a:srgbClr>
              </a:solidFill>
              <a:latin typeface="Calibri" pitchFamily="34" charset="0"/>
              <a:cs typeface="Arial" charset="0"/>
            </a:endParaRPr>
          </a:p>
          <a:p>
            <a:pPr marL="457200" indent="-457200">
              <a:buAutoNum type="arabicParenR"/>
            </a:pPr>
            <a:r>
              <a:rPr lang="en-US" sz="2400" dirty="0" smtClean="0">
                <a:solidFill>
                  <a:srgbClr val="1F497D">
                    <a:lumMod val="20000"/>
                    <a:lumOff val="80000"/>
                  </a:srgbClr>
                </a:solidFill>
                <a:latin typeface="Calibri" pitchFamily="34" charset="0"/>
                <a:cs typeface="Arial" charset="0"/>
              </a:rPr>
              <a:t>Design EIPCR </a:t>
            </a:r>
            <a:r>
              <a:rPr lang="en-US" sz="2400" dirty="0" err="1" smtClean="0">
                <a:solidFill>
                  <a:srgbClr val="1F497D">
                    <a:lumMod val="20000"/>
                    <a:lumOff val="80000"/>
                  </a:srgbClr>
                </a:solidFill>
                <a:latin typeface="Calibri" pitchFamily="34" charset="0"/>
                <a:cs typeface="Arial" charset="0"/>
              </a:rPr>
              <a:t>oligos</a:t>
            </a:r>
            <a:r>
              <a:rPr lang="en-US" sz="2400" dirty="0" smtClean="0">
                <a:solidFill>
                  <a:srgbClr val="1F497D">
                    <a:lumMod val="20000"/>
                    <a:lumOff val="80000"/>
                  </a:srgbClr>
                </a:solidFill>
                <a:latin typeface="Calibri" pitchFamily="34" charset="0"/>
                <a:cs typeface="Arial" charset="0"/>
              </a:rPr>
              <a:t> to change the 5’ end of RFP in pBca9145-Bca1144#5 from </a:t>
            </a:r>
            <a:r>
              <a:rPr lang="en-US" sz="2400" dirty="0" err="1" smtClean="0">
                <a:solidFill>
                  <a:srgbClr val="1F497D">
                    <a:lumMod val="20000"/>
                    <a:lumOff val="80000"/>
                  </a:srgbClr>
                </a:solidFill>
                <a:latin typeface="Calibri" pitchFamily="34" charset="0"/>
                <a:cs typeface="Arial" charset="0"/>
              </a:rPr>
              <a:t>atggc</a:t>
            </a:r>
            <a:r>
              <a:rPr lang="en-US" sz="2400" dirty="0" err="1" smtClean="0">
                <a:solidFill>
                  <a:srgbClr val="FF0000"/>
                </a:solidFill>
                <a:latin typeface="Calibri" pitchFamily="34" charset="0"/>
                <a:cs typeface="Arial" charset="0"/>
              </a:rPr>
              <a:t>g</a:t>
            </a:r>
            <a:r>
              <a:rPr lang="en-US" sz="2400" dirty="0" err="1" smtClean="0">
                <a:solidFill>
                  <a:srgbClr val="1F497D">
                    <a:lumMod val="20000"/>
                    <a:lumOff val="80000"/>
                  </a:srgbClr>
                </a:solidFill>
                <a:latin typeface="Calibri" pitchFamily="34" charset="0"/>
                <a:cs typeface="Arial" charset="0"/>
              </a:rPr>
              <a:t>agtagcgaagacg</a:t>
            </a:r>
            <a:r>
              <a:rPr lang="en-US" sz="2400" dirty="0" smtClean="0">
                <a:solidFill>
                  <a:srgbClr val="1F497D">
                    <a:lumMod val="20000"/>
                    <a:lumOff val="80000"/>
                  </a:srgbClr>
                </a:solidFill>
                <a:latin typeface="Calibri" pitchFamily="34" charset="0"/>
                <a:cs typeface="Arial" charset="0"/>
              </a:rPr>
              <a:t> to </a:t>
            </a:r>
            <a:r>
              <a:rPr lang="en-US" sz="2400" dirty="0" err="1" smtClean="0">
                <a:solidFill>
                  <a:srgbClr val="1F497D">
                    <a:lumMod val="20000"/>
                    <a:lumOff val="80000"/>
                  </a:srgbClr>
                </a:solidFill>
                <a:latin typeface="Calibri" pitchFamily="34" charset="0"/>
                <a:cs typeface="Arial" charset="0"/>
              </a:rPr>
              <a:t>atggc</a:t>
            </a:r>
            <a:r>
              <a:rPr lang="en-US" sz="2400" dirty="0" err="1" smtClean="0">
                <a:solidFill>
                  <a:srgbClr val="FF0000"/>
                </a:solidFill>
                <a:latin typeface="Calibri" pitchFamily="34" charset="0"/>
                <a:cs typeface="Arial" charset="0"/>
              </a:rPr>
              <a:t>t</a:t>
            </a:r>
            <a:r>
              <a:rPr lang="en-US" sz="2400" dirty="0" err="1" smtClean="0">
                <a:solidFill>
                  <a:srgbClr val="1F497D">
                    <a:lumMod val="20000"/>
                    <a:lumOff val="80000"/>
                  </a:srgbClr>
                </a:solidFill>
                <a:latin typeface="Calibri" pitchFamily="34" charset="0"/>
                <a:cs typeface="Arial" charset="0"/>
              </a:rPr>
              <a:t>agtagcgaagacg</a:t>
            </a:r>
            <a:endParaRPr lang="en-US" sz="2400" dirty="0" smtClean="0">
              <a:solidFill>
                <a:srgbClr val="1F497D">
                  <a:lumMod val="20000"/>
                  <a:lumOff val="80000"/>
                </a:srgbClr>
              </a:solidFill>
              <a:latin typeface="Calibri" pitchFamily="34" charset="0"/>
              <a:cs typeface="Arial" charset="0"/>
            </a:endParaRPr>
          </a:p>
          <a:p>
            <a:pPr marL="457200" indent="-457200">
              <a:buFontTx/>
              <a:buAutoNum type="arabicParenR"/>
            </a:pPr>
            <a:r>
              <a:rPr lang="en-US" sz="2400" dirty="0" smtClean="0">
                <a:solidFill>
                  <a:srgbClr val="1F497D">
                    <a:lumMod val="20000"/>
                    <a:lumOff val="80000"/>
                  </a:srgbClr>
                </a:solidFill>
                <a:latin typeface="Calibri" pitchFamily="34" charset="0"/>
                <a:cs typeface="Arial" charset="0"/>
              </a:rPr>
              <a:t>Design </a:t>
            </a:r>
            <a:r>
              <a:rPr lang="en-US" sz="2400" dirty="0" err="1" smtClean="0">
                <a:solidFill>
                  <a:srgbClr val="1F497D">
                    <a:lumMod val="20000"/>
                    <a:lumOff val="80000"/>
                  </a:srgbClr>
                </a:solidFill>
                <a:latin typeface="Calibri" pitchFamily="34" charset="0"/>
                <a:cs typeface="Arial" charset="0"/>
              </a:rPr>
              <a:t>QuikChange</a:t>
            </a:r>
            <a:r>
              <a:rPr lang="en-US" sz="2400" dirty="0" smtClean="0">
                <a:solidFill>
                  <a:srgbClr val="1F497D">
                    <a:lumMod val="20000"/>
                    <a:lumOff val="80000"/>
                  </a:srgbClr>
                </a:solidFill>
                <a:latin typeface="Calibri" pitchFamily="34" charset="0"/>
                <a:cs typeface="Arial" charset="0"/>
              </a:rPr>
              <a:t> </a:t>
            </a:r>
            <a:r>
              <a:rPr lang="en-US" sz="2400" dirty="0" err="1" smtClean="0">
                <a:solidFill>
                  <a:srgbClr val="1F497D">
                    <a:lumMod val="20000"/>
                    <a:lumOff val="80000"/>
                  </a:srgbClr>
                </a:solidFill>
                <a:latin typeface="Calibri" pitchFamily="34" charset="0"/>
                <a:cs typeface="Arial" charset="0"/>
              </a:rPr>
              <a:t>oligos</a:t>
            </a:r>
            <a:r>
              <a:rPr lang="en-US" sz="2400" dirty="0" smtClean="0">
                <a:solidFill>
                  <a:srgbClr val="1F497D">
                    <a:lumMod val="20000"/>
                    <a:lumOff val="80000"/>
                  </a:srgbClr>
                </a:solidFill>
                <a:latin typeface="Calibri" pitchFamily="34" charset="0"/>
                <a:cs typeface="Arial" charset="0"/>
              </a:rPr>
              <a:t> to change the 5’ end of RFP in pBca9145-Bca1144#5 from </a:t>
            </a:r>
            <a:r>
              <a:rPr lang="en-US" sz="2400" dirty="0" err="1" smtClean="0">
                <a:solidFill>
                  <a:srgbClr val="1F497D">
                    <a:lumMod val="20000"/>
                    <a:lumOff val="80000"/>
                  </a:srgbClr>
                </a:solidFill>
                <a:latin typeface="Calibri" pitchFamily="34" charset="0"/>
                <a:cs typeface="Arial" charset="0"/>
              </a:rPr>
              <a:t>atggc</a:t>
            </a:r>
            <a:r>
              <a:rPr lang="en-US" sz="2400" dirty="0" err="1" smtClean="0">
                <a:solidFill>
                  <a:srgbClr val="FF0000"/>
                </a:solidFill>
                <a:latin typeface="Calibri" pitchFamily="34" charset="0"/>
                <a:cs typeface="Arial" charset="0"/>
              </a:rPr>
              <a:t>g</a:t>
            </a:r>
            <a:r>
              <a:rPr lang="en-US" sz="2400" dirty="0" err="1" smtClean="0">
                <a:solidFill>
                  <a:srgbClr val="1F497D">
                    <a:lumMod val="20000"/>
                    <a:lumOff val="80000"/>
                  </a:srgbClr>
                </a:solidFill>
                <a:latin typeface="Calibri" pitchFamily="34" charset="0"/>
                <a:cs typeface="Arial" charset="0"/>
              </a:rPr>
              <a:t>agtagcgaagacg</a:t>
            </a:r>
            <a:r>
              <a:rPr lang="en-US" sz="2400" dirty="0" smtClean="0">
                <a:solidFill>
                  <a:srgbClr val="1F497D">
                    <a:lumMod val="20000"/>
                    <a:lumOff val="80000"/>
                  </a:srgbClr>
                </a:solidFill>
                <a:latin typeface="Calibri" pitchFamily="34" charset="0"/>
                <a:cs typeface="Arial" charset="0"/>
              </a:rPr>
              <a:t> to </a:t>
            </a:r>
            <a:r>
              <a:rPr lang="en-US" sz="2400" dirty="0" err="1" smtClean="0">
                <a:solidFill>
                  <a:srgbClr val="1F497D">
                    <a:lumMod val="20000"/>
                    <a:lumOff val="80000"/>
                  </a:srgbClr>
                </a:solidFill>
                <a:latin typeface="Calibri" pitchFamily="34" charset="0"/>
                <a:cs typeface="Arial" charset="0"/>
              </a:rPr>
              <a:t>atggc</a:t>
            </a:r>
            <a:r>
              <a:rPr lang="en-US" sz="2400" dirty="0" err="1" smtClean="0">
                <a:solidFill>
                  <a:srgbClr val="FF0000"/>
                </a:solidFill>
                <a:latin typeface="Calibri" pitchFamily="34" charset="0"/>
                <a:cs typeface="Arial" charset="0"/>
              </a:rPr>
              <a:t>t</a:t>
            </a:r>
            <a:r>
              <a:rPr lang="en-US" sz="2400" dirty="0" err="1" smtClean="0">
                <a:solidFill>
                  <a:srgbClr val="1F497D">
                    <a:lumMod val="20000"/>
                    <a:lumOff val="80000"/>
                  </a:srgbClr>
                </a:solidFill>
                <a:latin typeface="Calibri" pitchFamily="34" charset="0"/>
                <a:cs typeface="Arial" charset="0"/>
              </a:rPr>
              <a:t>agtagcgaagacg</a:t>
            </a:r>
            <a:endParaRPr lang="en-US" sz="2400" dirty="0" smtClean="0">
              <a:solidFill>
                <a:srgbClr val="1F497D">
                  <a:lumMod val="20000"/>
                  <a:lumOff val="80000"/>
                </a:srgbClr>
              </a:solidFill>
              <a:latin typeface="Calibri" pitchFamily="34" charset="0"/>
              <a:cs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800" y="228600"/>
            <a:ext cx="8534400" cy="646331"/>
          </a:xfrm>
          <a:prstGeom prst="rect">
            <a:avLst/>
          </a:prstGeom>
        </p:spPr>
        <p:txBody>
          <a:bodyPr wrap="square">
            <a:spAutoFit/>
          </a:bodyPr>
          <a:lstStyle/>
          <a:p>
            <a:r>
              <a:rPr lang="en-US" sz="3600" dirty="0" smtClean="0">
                <a:solidFill>
                  <a:srgbClr val="1F497D">
                    <a:lumMod val="20000"/>
                    <a:lumOff val="80000"/>
                  </a:srgbClr>
                </a:solidFill>
                <a:latin typeface="Rockwell Extra Bold" pitchFamily="18" charset="0"/>
                <a:cs typeface="Arial" pitchFamily="34" charset="0"/>
              </a:rPr>
              <a:t>Example </a:t>
            </a:r>
            <a:r>
              <a:rPr lang="en-US" sz="3600" i="1" dirty="0" smtClean="0">
                <a:solidFill>
                  <a:srgbClr val="1F497D">
                    <a:lumMod val="20000"/>
                    <a:lumOff val="80000"/>
                  </a:srgbClr>
                </a:solidFill>
                <a:latin typeface="Rockwell Extra Bold" pitchFamily="18" charset="0"/>
                <a:cs typeface="Arial" pitchFamily="34" charset="0"/>
              </a:rPr>
              <a:t>Ad Hoc </a:t>
            </a:r>
            <a:r>
              <a:rPr lang="en-US" sz="3600" dirty="0" smtClean="0">
                <a:solidFill>
                  <a:srgbClr val="1F497D">
                    <a:lumMod val="20000"/>
                    <a:lumOff val="80000"/>
                  </a:srgbClr>
                </a:solidFill>
                <a:latin typeface="Rockwell Extra Bold" pitchFamily="18" charset="0"/>
                <a:cs typeface="Arial" pitchFamily="34" charset="0"/>
              </a:rPr>
              <a:t>Cloning</a:t>
            </a:r>
            <a:endParaRPr lang="en-US" sz="3600" dirty="0">
              <a:solidFill>
                <a:srgbClr val="1F497D">
                  <a:lumMod val="20000"/>
                  <a:lumOff val="80000"/>
                </a:srgbClr>
              </a:solidFill>
              <a:latin typeface="Rockwell Extra Bold" pitchFamily="18" charset="0"/>
              <a:cs typeface="Arial" pitchFamily="34" charset="0"/>
            </a:endParaRPr>
          </a:p>
        </p:txBody>
      </p:sp>
      <p:sp>
        <p:nvSpPr>
          <p:cNvPr id="7" name="TextBox 6"/>
          <p:cNvSpPr txBox="1"/>
          <p:nvPr/>
        </p:nvSpPr>
        <p:spPr>
          <a:xfrm>
            <a:off x="1066800" y="1828800"/>
            <a:ext cx="7315200" cy="3139321"/>
          </a:xfrm>
          <a:prstGeom prst="rect">
            <a:avLst/>
          </a:prstGeom>
          <a:noFill/>
        </p:spPr>
        <p:txBody>
          <a:bodyPr wrap="square" rtlCol="0">
            <a:spAutoFit/>
          </a:bodyPr>
          <a:lstStyle/>
          <a:p>
            <a:r>
              <a:rPr lang="en-US" dirty="0" smtClean="0">
                <a:solidFill>
                  <a:prstClr val="white"/>
                </a:solidFill>
              </a:rPr>
              <a:t>Plasmid </a:t>
            </a:r>
            <a:r>
              <a:rPr lang="en-US" dirty="0" err="1" smtClean="0">
                <a:solidFill>
                  <a:prstClr val="white"/>
                </a:solidFill>
              </a:rPr>
              <a:t>pKQ-GFPuv</a:t>
            </a:r>
            <a:r>
              <a:rPr lang="en-US" dirty="0" smtClean="0">
                <a:solidFill>
                  <a:prstClr val="white"/>
                </a:solidFill>
              </a:rPr>
              <a:t> was digested with </a:t>
            </a:r>
            <a:r>
              <a:rPr lang="en-US" dirty="0" err="1" smtClean="0">
                <a:solidFill>
                  <a:prstClr val="white"/>
                </a:solidFill>
              </a:rPr>
              <a:t>BglII</a:t>
            </a:r>
            <a:r>
              <a:rPr lang="en-US" dirty="0" smtClean="0">
                <a:solidFill>
                  <a:prstClr val="white"/>
                </a:solidFill>
              </a:rPr>
              <a:t> and </a:t>
            </a:r>
            <a:r>
              <a:rPr lang="en-US" dirty="0" err="1" smtClean="0">
                <a:solidFill>
                  <a:prstClr val="white"/>
                </a:solidFill>
              </a:rPr>
              <a:t>Mung</a:t>
            </a:r>
            <a:r>
              <a:rPr lang="en-US" dirty="0" smtClean="0">
                <a:solidFill>
                  <a:prstClr val="white"/>
                </a:solidFill>
              </a:rPr>
              <a:t> Bean Nuclease, </a:t>
            </a:r>
            <a:r>
              <a:rPr lang="en-US" dirty="0" err="1" smtClean="0">
                <a:solidFill>
                  <a:prstClr val="white"/>
                </a:solidFill>
              </a:rPr>
              <a:t>purifed</a:t>
            </a:r>
            <a:r>
              <a:rPr lang="en-US" dirty="0" smtClean="0">
                <a:solidFill>
                  <a:prstClr val="white"/>
                </a:solidFill>
              </a:rPr>
              <a:t> on a </a:t>
            </a:r>
            <a:r>
              <a:rPr lang="en-US" dirty="0" err="1" smtClean="0">
                <a:solidFill>
                  <a:prstClr val="white"/>
                </a:solidFill>
              </a:rPr>
              <a:t>zymo</a:t>
            </a:r>
            <a:r>
              <a:rPr lang="en-US" dirty="0" smtClean="0">
                <a:solidFill>
                  <a:prstClr val="white"/>
                </a:solidFill>
              </a:rPr>
              <a:t> column, and then digested with </a:t>
            </a:r>
            <a:r>
              <a:rPr lang="en-US" dirty="0" err="1" smtClean="0">
                <a:solidFill>
                  <a:prstClr val="white"/>
                </a:solidFill>
              </a:rPr>
              <a:t>EcoRI</a:t>
            </a:r>
            <a:r>
              <a:rPr lang="en-US" dirty="0" smtClean="0">
                <a:solidFill>
                  <a:prstClr val="white"/>
                </a:solidFill>
              </a:rPr>
              <a:t>.  The material was run on a gel resulting in two bands.  The smaller of the bands was gel purified to give fragment A.  Meanwhile, plasmid pSC101 was digested with </a:t>
            </a:r>
            <a:r>
              <a:rPr lang="en-US" dirty="0" err="1" smtClean="0">
                <a:solidFill>
                  <a:prstClr val="white"/>
                </a:solidFill>
              </a:rPr>
              <a:t>HindIII</a:t>
            </a:r>
            <a:r>
              <a:rPr lang="en-US" dirty="0" smtClean="0">
                <a:solidFill>
                  <a:prstClr val="white"/>
                </a:solidFill>
              </a:rPr>
              <a:t>, purified, and then added to a reaction containing polymerase buffer, 0.2 </a:t>
            </a:r>
            <a:r>
              <a:rPr lang="en-US" dirty="0" err="1" smtClean="0">
                <a:solidFill>
                  <a:prstClr val="white"/>
                </a:solidFill>
              </a:rPr>
              <a:t>mM</a:t>
            </a:r>
            <a:r>
              <a:rPr lang="en-US" dirty="0" smtClean="0">
                <a:solidFill>
                  <a:prstClr val="white"/>
                </a:solidFill>
              </a:rPr>
              <a:t> </a:t>
            </a:r>
            <a:r>
              <a:rPr lang="en-US" dirty="0" err="1" smtClean="0">
                <a:solidFill>
                  <a:prstClr val="white"/>
                </a:solidFill>
              </a:rPr>
              <a:t>dNTPs</a:t>
            </a:r>
            <a:r>
              <a:rPr lang="en-US" dirty="0" smtClean="0">
                <a:solidFill>
                  <a:prstClr val="white"/>
                </a:solidFill>
              </a:rPr>
              <a:t>, and T4 DNA polymerase.  After purifying the DNA on a </a:t>
            </a:r>
            <a:r>
              <a:rPr lang="en-US" dirty="0" err="1" smtClean="0">
                <a:solidFill>
                  <a:prstClr val="white"/>
                </a:solidFill>
              </a:rPr>
              <a:t>zymo</a:t>
            </a:r>
            <a:r>
              <a:rPr lang="en-US" dirty="0" smtClean="0">
                <a:solidFill>
                  <a:prstClr val="white"/>
                </a:solidFill>
              </a:rPr>
              <a:t> column, the material was digested with </a:t>
            </a:r>
            <a:r>
              <a:rPr lang="en-US" dirty="0" err="1" smtClean="0">
                <a:solidFill>
                  <a:prstClr val="white"/>
                </a:solidFill>
              </a:rPr>
              <a:t>EcoRI</a:t>
            </a:r>
            <a:r>
              <a:rPr lang="en-US" dirty="0" smtClean="0">
                <a:solidFill>
                  <a:prstClr val="white"/>
                </a:solidFill>
              </a:rPr>
              <a:t> and then subjected to gel electrophoresis.  The larger of two bands was purified from the gel affording fragment B.  Fragment A and fragment B were combined in a reaction with </a:t>
            </a:r>
            <a:r>
              <a:rPr lang="en-US" dirty="0" err="1" smtClean="0">
                <a:solidFill>
                  <a:prstClr val="white"/>
                </a:solidFill>
              </a:rPr>
              <a:t>ligase</a:t>
            </a:r>
            <a:r>
              <a:rPr lang="en-US" dirty="0" smtClean="0">
                <a:solidFill>
                  <a:prstClr val="white"/>
                </a:solidFill>
              </a:rPr>
              <a:t> buffer and T4 DNA </a:t>
            </a:r>
            <a:r>
              <a:rPr lang="en-US" dirty="0" err="1" smtClean="0">
                <a:solidFill>
                  <a:prstClr val="white"/>
                </a:solidFill>
              </a:rPr>
              <a:t>ligase</a:t>
            </a:r>
            <a:r>
              <a:rPr lang="en-US" dirty="0" smtClean="0">
                <a:solidFill>
                  <a:prstClr val="white"/>
                </a:solidFill>
              </a:rPr>
              <a:t>, introduced into E. coli by transformation, and spread on LB plates supplemented with Ampicillin.</a:t>
            </a:r>
          </a:p>
        </p:txBody>
      </p:sp>
    </p:spTree>
    <p:extLst>
      <p:ext uri="{BB962C8B-B14F-4D97-AF65-F5344CB8AC3E}">
        <p14:creationId xmlns:p14="http://schemas.microsoft.com/office/powerpoint/2010/main" val="552433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1966317"/>
            <a:ext cx="9144000" cy="707886"/>
          </a:xfrm>
          <a:prstGeom prst="rect">
            <a:avLst/>
          </a:prstGeom>
          <a:noFill/>
          <a:ln w="9525">
            <a:noFill/>
            <a:miter lim="800000"/>
            <a:headEnd/>
            <a:tailEnd/>
          </a:ln>
        </p:spPr>
        <p:txBody>
          <a:bodyPr wrap="square">
            <a:spAutoFit/>
          </a:bodyPr>
          <a:lstStyle/>
          <a:p>
            <a:pPr algn="ctr"/>
            <a:r>
              <a:rPr lang="en-US" sz="4000" dirty="0" smtClean="0">
                <a:solidFill>
                  <a:prstClr val="white"/>
                </a:solidFill>
                <a:latin typeface="Rockwell Extra Bold" pitchFamily="18" charset="0"/>
                <a:cs typeface="Arial" pitchFamily="34" charset="0"/>
              </a:rPr>
              <a:t>Gene Synthesis</a:t>
            </a:r>
            <a:endParaRPr lang="en-US" sz="4000" dirty="0">
              <a:solidFill>
                <a:prstClr val="white"/>
              </a:solidFill>
              <a:latin typeface="Rockwell Extra Bold" pitchFamily="18" charset="0"/>
              <a:cs typeface="Arial" pitchFamily="34" charset="0"/>
            </a:endParaRPr>
          </a:p>
        </p:txBody>
      </p:sp>
      <p:sp>
        <p:nvSpPr>
          <p:cNvPr id="7" name="Rectangle 5"/>
          <p:cNvSpPr>
            <a:spLocks noChangeArrowheads="1"/>
          </p:cNvSpPr>
          <p:nvPr/>
        </p:nvSpPr>
        <p:spPr bwMode="auto">
          <a:xfrm>
            <a:off x="2819400" y="3512403"/>
            <a:ext cx="4495799" cy="830997"/>
          </a:xfrm>
          <a:prstGeom prst="rect">
            <a:avLst/>
          </a:prstGeom>
          <a:noFill/>
          <a:ln w="9525">
            <a:noFill/>
            <a:miter lim="800000"/>
            <a:headEnd/>
            <a:tailEnd/>
          </a:ln>
        </p:spPr>
        <p:txBody>
          <a:bodyPr wrap="square">
            <a:spAutoFit/>
          </a:bodyPr>
          <a:lstStyle/>
          <a:p>
            <a:r>
              <a:rPr lang="en-US" sz="2400" dirty="0" smtClean="0">
                <a:solidFill>
                  <a:prstClr val="white"/>
                </a:solidFill>
              </a:rPr>
              <a:t>Building up gene-length DNAs from single bases</a:t>
            </a:r>
            <a:endParaRPr lang="en-US" sz="2400" dirty="0">
              <a:solidFill>
                <a:prstClr val="white"/>
              </a:solidFill>
            </a:endParaRPr>
          </a:p>
        </p:txBody>
      </p:sp>
    </p:spTree>
    <p:extLst>
      <p:ext uri="{BB962C8B-B14F-4D97-AF65-F5344CB8AC3E}">
        <p14:creationId xmlns:p14="http://schemas.microsoft.com/office/powerpoint/2010/main" val="28866873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8"/>
          <p:cNvSpPr txBox="1">
            <a:spLocks/>
          </p:cNvSpPr>
          <p:nvPr/>
        </p:nvSpPr>
        <p:spPr bwMode="auto">
          <a:xfrm>
            <a:off x="457200" y="228600"/>
            <a:ext cx="8229600" cy="1143000"/>
          </a:xfrm>
          <a:prstGeom prst="rect">
            <a:avLst/>
          </a:prstGeom>
          <a:noFill/>
          <a:ln w="9525">
            <a:noFill/>
            <a:miter lim="800000"/>
            <a:headEnd/>
            <a:tailEnd/>
          </a:ln>
        </p:spPr>
        <p:txBody>
          <a:bodyPr anchor="ctr"/>
          <a:lstStyle/>
          <a:p>
            <a:pPr eaLnBrk="0" hangingPunct="0">
              <a:defRPr/>
            </a:pPr>
            <a:r>
              <a:rPr lang="en-US" sz="4400" kern="0" dirty="0" smtClean="0">
                <a:solidFill>
                  <a:srgbClr val="1F497D">
                    <a:lumMod val="20000"/>
                    <a:lumOff val="80000"/>
                  </a:srgbClr>
                </a:solidFill>
                <a:latin typeface="Rockwell Extra Bold" pitchFamily="18" charset="0"/>
                <a:ea typeface="+mj-ea"/>
                <a:cs typeface="+mj-cs"/>
              </a:rPr>
              <a:t>Gene Synthesis</a:t>
            </a:r>
          </a:p>
          <a:p>
            <a:pPr eaLnBrk="0" hangingPunct="0">
              <a:defRPr/>
            </a:pPr>
            <a:r>
              <a:rPr lang="en-US" sz="2800" kern="0" dirty="0" smtClean="0">
                <a:solidFill>
                  <a:srgbClr val="1F497D">
                    <a:lumMod val="20000"/>
                    <a:lumOff val="80000"/>
                  </a:srgbClr>
                </a:solidFill>
                <a:latin typeface="Rockwell Extra Bold" pitchFamily="18" charset="0"/>
                <a:ea typeface="+mj-ea"/>
                <a:cs typeface="+mj-cs"/>
              </a:rPr>
              <a:t>(aka DNA total synthesis)</a:t>
            </a:r>
            <a:endParaRPr lang="en-US" sz="4400" kern="0" dirty="0">
              <a:solidFill>
                <a:srgbClr val="1F497D">
                  <a:lumMod val="20000"/>
                  <a:lumOff val="80000"/>
                </a:srgbClr>
              </a:solidFill>
              <a:latin typeface="Rockwell Extra Bold" pitchFamily="18" charset="0"/>
              <a:ea typeface="+mj-ea"/>
              <a:cs typeface="+mj-cs"/>
            </a:endParaRPr>
          </a:p>
        </p:txBody>
      </p:sp>
      <p:grpSp>
        <p:nvGrpSpPr>
          <p:cNvPr id="2" name="Group 338"/>
          <p:cNvGrpSpPr>
            <a:grpSpLocks/>
          </p:cNvGrpSpPr>
          <p:nvPr/>
        </p:nvGrpSpPr>
        <p:grpSpPr bwMode="auto">
          <a:xfrm>
            <a:off x="6238875" y="2774950"/>
            <a:ext cx="1838325" cy="349250"/>
            <a:chOff x="4486672" y="2514600"/>
            <a:chExt cx="1837928" cy="349250"/>
          </a:xfrm>
          <a:solidFill>
            <a:schemeClr val="tx2">
              <a:lumMod val="20000"/>
              <a:lumOff val="80000"/>
            </a:schemeClr>
          </a:solidFill>
        </p:grpSpPr>
        <p:sp>
          <p:nvSpPr>
            <p:cNvPr id="9" name="AutoShape 555"/>
            <p:cNvSpPr>
              <a:spLocks noChangeArrowheads="1"/>
            </p:cNvSpPr>
            <p:nvPr/>
          </p:nvSpPr>
          <p:spPr bwMode="auto">
            <a:xfrm>
              <a:off x="4486672" y="2514600"/>
              <a:ext cx="407900" cy="349250"/>
            </a:xfrm>
            <a:prstGeom prst="rightArrow">
              <a:avLst>
                <a:gd name="adj1" fmla="val 50000"/>
                <a:gd name="adj2" fmla="val 29167"/>
              </a:avLst>
            </a:prstGeom>
            <a:grpFill/>
            <a:ln w="9525">
              <a:solidFill>
                <a:schemeClr val="tx2">
                  <a:lumMod val="20000"/>
                  <a:lumOff val="80000"/>
                </a:schemeClr>
              </a:solidFill>
              <a:miter lim="800000"/>
              <a:headEnd/>
              <a:tailEnd/>
            </a:ln>
          </p:spPr>
          <p:txBody>
            <a:bodyPr wrap="none" anchor="ctr"/>
            <a:lstStyle/>
            <a:p>
              <a:pPr>
                <a:defRPr/>
              </a:pPr>
              <a:endParaRPr lang="en-US" kern="0">
                <a:solidFill>
                  <a:srgbClr val="1F497D">
                    <a:lumMod val="20000"/>
                    <a:lumOff val="80000"/>
                  </a:srgbClr>
                </a:solidFill>
              </a:endParaRPr>
            </a:p>
          </p:txBody>
        </p:sp>
        <p:sp>
          <p:nvSpPr>
            <p:cNvPr id="10" name="AutoShape 556"/>
            <p:cNvSpPr>
              <a:spLocks noChangeArrowheads="1"/>
            </p:cNvSpPr>
            <p:nvPr/>
          </p:nvSpPr>
          <p:spPr bwMode="auto">
            <a:xfrm>
              <a:off x="4894572" y="2514600"/>
              <a:ext cx="409487" cy="349250"/>
            </a:xfrm>
            <a:prstGeom prst="rightArrow">
              <a:avLst>
                <a:gd name="adj1" fmla="val 50000"/>
                <a:gd name="adj2" fmla="val 29340"/>
              </a:avLst>
            </a:prstGeom>
            <a:grpFill/>
            <a:ln w="9525">
              <a:solidFill>
                <a:schemeClr val="tx2">
                  <a:lumMod val="20000"/>
                  <a:lumOff val="80000"/>
                </a:schemeClr>
              </a:solidFill>
              <a:miter lim="800000"/>
              <a:headEnd/>
              <a:tailEnd/>
            </a:ln>
          </p:spPr>
          <p:txBody>
            <a:bodyPr wrap="none" anchor="ctr"/>
            <a:lstStyle/>
            <a:p>
              <a:pPr>
                <a:defRPr/>
              </a:pPr>
              <a:endParaRPr lang="en-US" kern="0">
                <a:solidFill>
                  <a:srgbClr val="1F497D">
                    <a:lumMod val="20000"/>
                    <a:lumOff val="80000"/>
                  </a:srgbClr>
                </a:solidFill>
              </a:endParaRPr>
            </a:p>
          </p:txBody>
        </p:sp>
        <p:sp>
          <p:nvSpPr>
            <p:cNvPr id="11" name="AutoShape 557"/>
            <p:cNvSpPr>
              <a:spLocks noChangeArrowheads="1"/>
            </p:cNvSpPr>
            <p:nvPr/>
          </p:nvSpPr>
          <p:spPr bwMode="auto">
            <a:xfrm>
              <a:off x="5304058" y="2514600"/>
              <a:ext cx="203156" cy="349250"/>
            </a:xfrm>
            <a:prstGeom prst="rightArrow">
              <a:avLst>
                <a:gd name="adj1" fmla="val 50000"/>
                <a:gd name="adj2" fmla="val 25000"/>
              </a:avLst>
            </a:prstGeom>
            <a:grpFill/>
            <a:ln w="9525">
              <a:solidFill>
                <a:schemeClr val="tx2">
                  <a:lumMod val="20000"/>
                  <a:lumOff val="80000"/>
                </a:schemeClr>
              </a:solidFill>
              <a:miter lim="800000"/>
              <a:headEnd/>
              <a:tailEnd/>
            </a:ln>
          </p:spPr>
          <p:txBody>
            <a:bodyPr wrap="none" anchor="ctr"/>
            <a:lstStyle/>
            <a:p>
              <a:pPr>
                <a:defRPr/>
              </a:pPr>
              <a:endParaRPr lang="en-US" kern="0">
                <a:solidFill>
                  <a:srgbClr val="1F497D">
                    <a:lumMod val="20000"/>
                    <a:lumOff val="80000"/>
                  </a:srgbClr>
                </a:solidFill>
              </a:endParaRPr>
            </a:p>
          </p:txBody>
        </p:sp>
        <p:sp>
          <p:nvSpPr>
            <p:cNvPr id="12" name="AutoShape 558"/>
            <p:cNvSpPr>
              <a:spLocks noChangeArrowheads="1"/>
            </p:cNvSpPr>
            <p:nvPr/>
          </p:nvSpPr>
          <p:spPr bwMode="auto">
            <a:xfrm>
              <a:off x="5507215" y="2514600"/>
              <a:ext cx="409487" cy="349250"/>
            </a:xfrm>
            <a:prstGeom prst="rightArrow">
              <a:avLst>
                <a:gd name="adj1" fmla="val 50000"/>
                <a:gd name="adj2" fmla="val 29340"/>
              </a:avLst>
            </a:prstGeom>
            <a:grpFill/>
            <a:ln w="9525">
              <a:solidFill>
                <a:schemeClr val="tx2">
                  <a:lumMod val="20000"/>
                  <a:lumOff val="80000"/>
                </a:schemeClr>
              </a:solidFill>
              <a:miter lim="800000"/>
              <a:headEnd/>
              <a:tailEnd/>
            </a:ln>
          </p:spPr>
          <p:txBody>
            <a:bodyPr wrap="none" anchor="ctr"/>
            <a:lstStyle/>
            <a:p>
              <a:pPr>
                <a:defRPr/>
              </a:pPr>
              <a:endParaRPr lang="en-US" kern="0">
                <a:solidFill>
                  <a:srgbClr val="1F497D">
                    <a:lumMod val="20000"/>
                    <a:lumOff val="80000"/>
                  </a:srgbClr>
                </a:solidFill>
              </a:endParaRPr>
            </a:p>
          </p:txBody>
        </p:sp>
        <p:sp>
          <p:nvSpPr>
            <p:cNvPr id="13" name="AutoShape 559"/>
            <p:cNvSpPr>
              <a:spLocks noChangeArrowheads="1"/>
            </p:cNvSpPr>
            <p:nvPr/>
          </p:nvSpPr>
          <p:spPr bwMode="auto">
            <a:xfrm>
              <a:off x="5916701" y="2514600"/>
              <a:ext cx="407899" cy="349250"/>
            </a:xfrm>
            <a:prstGeom prst="rightArrow">
              <a:avLst>
                <a:gd name="adj1" fmla="val 50000"/>
                <a:gd name="adj2" fmla="val 29167"/>
              </a:avLst>
            </a:prstGeom>
            <a:grpFill/>
            <a:ln w="9525">
              <a:solidFill>
                <a:schemeClr val="tx2">
                  <a:lumMod val="20000"/>
                  <a:lumOff val="80000"/>
                </a:schemeClr>
              </a:solidFill>
              <a:miter lim="800000"/>
              <a:headEnd/>
              <a:tailEnd/>
            </a:ln>
          </p:spPr>
          <p:txBody>
            <a:bodyPr wrap="none" anchor="ctr"/>
            <a:lstStyle/>
            <a:p>
              <a:pPr>
                <a:defRPr/>
              </a:pPr>
              <a:endParaRPr lang="en-US" kern="0">
                <a:solidFill>
                  <a:srgbClr val="1F497D">
                    <a:lumMod val="20000"/>
                    <a:lumOff val="80000"/>
                  </a:srgbClr>
                </a:solidFill>
              </a:endParaRPr>
            </a:p>
          </p:txBody>
        </p:sp>
      </p:grpSp>
      <p:sp>
        <p:nvSpPr>
          <p:cNvPr id="14" name="TextBox 13"/>
          <p:cNvSpPr txBox="1"/>
          <p:nvPr/>
        </p:nvSpPr>
        <p:spPr>
          <a:xfrm>
            <a:off x="381000" y="2438400"/>
            <a:ext cx="1371600" cy="1200150"/>
          </a:xfrm>
          <a:prstGeom prst="rect">
            <a:avLst/>
          </a:prstGeom>
          <a:noFill/>
        </p:spPr>
        <p:txBody>
          <a:bodyPr>
            <a:spAutoFit/>
          </a:bodyPr>
          <a:lstStyle/>
          <a:p>
            <a:pPr>
              <a:defRPr/>
            </a:pPr>
            <a:r>
              <a:rPr lang="en-US" sz="3600" b="1" kern="0" dirty="0">
                <a:solidFill>
                  <a:srgbClr val="1F497D">
                    <a:lumMod val="20000"/>
                    <a:lumOff val="80000"/>
                  </a:srgbClr>
                </a:solidFill>
                <a:latin typeface="Courier New" pitchFamily="49" charset="0"/>
                <a:cs typeface="Courier New" pitchFamily="49" charset="0"/>
              </a:rPr>
              <a:t>A T</a:t>
            </a:r>
          </a:p>
          <a:p>
            <a:pPr>
              <a:defRPr/>
            </a:pPr>
            <a:r>
              <a:rPr lang="en-US" sz="3600" b="1" kern="0" dirty="0">
                <a:solidFill>
                  <a:srgbClr val="1F497D">
                    <a:lumMod val="20000"/>
                    <a:lumOff val="80000"/>
                  </a:srgbClr>
                </a:solidFill>
                <a:latin typeface="Courier New" pitchFamily="49" charset="0"/>
                <a:cs typeface="Courier New" pitchFamily="49" charset="0"/>
              </a:rPr>
              <a:t>C G</a:t>
            </a:r>
          </a:p>
        </p:txBody>
      </p:sp>
      <p:cxnSp>
        <p:nvCxnSpPr>
          <p:cNvPr id="15" name="Straight Arrow Connector 347"/>
          <p:cNvCxnSpPr>
            <a:cxnSpLocks noChangeShapeType="1"/>
          </p:cNvCxnSpPr>
          <p:nvPr/>
        </p:nvCxnSpPr>
        <p:spPr bwMode="auto">
          <a:xfrm>
            <a:off x="3429000" y="2971800"/>
            <a:ext cx="533400" cy="1588"/>
          </a:xfrm>
          <a:prstGeom prst="straightConnector1">
            <a:avLst/>
          </a:prstGeom>
          <a:noFill/>
          <a:ln w="9525" algn="ctr">
            <a:solidFill>
              <a:schemeClr val="tx2">
                <a:lumMod val="20000"/>
                <a:lumOff val="80000"/>
              </a:schemeClr>
            </a:solidFill>
            <a:round/>
            <a:headEnd/>
            <a:tailEnd type="arrow" w="med" len="med"/>
          </a:ln>
        </p:spPr>
      </p:cxnSp>
      <p:cxnSp>
        <p:nvCxnSpPr>
          <p:cNvPr id="16" name="Straight Arrow Connector 348"/>
          <p:cNvCxnSpPr>
            <a:cxnSpLocks noChangeShapeType="1"/>
          </p:cNvCxnSpPr>
          <p:nvPr/>
        </p:nvCxnSpPr>
        <p:spPr bwMode="auto">
          <a:xfrm>
            <a:off x="5562600" y="2971800"/>
            <a:ext cx="533400" cy="1588"/>
          </a:xfrm>
          <a:prstGeom prst="straightConnector1">
            <a:avLst/>
          </a:prstGeom>
          <a:noFill/>
          <a:ln w="9525" algn="ctr">
            <a:solidFill>
              <a:schemeClr val="tx2">
                <a:lumMod val="20000"/>
                <a:lumOff val="80000"/>
              </a:schemeClr>
            </a:solidFill>
            <a:round/>
            <a:headEnd/>
            <a:tailEnd type="arrow" w="med" len="med"/>
          </a:ln>
        </p:spPr>
      </p:cxnSp>
      <p:sp>
        <p:nvSpPr>
          <p:cNvPr id="17" name="Rectangle 16"/>
          <p:cNvSpPr/>
          <p:nvPr/>
        </p:nvSpPr>
        <p:spPr>
          <a:xfrm>
            <a:off x="457200" y="2209800"/>
            <a:ext cx="712788" cy="369888"/>
          </a:xfrm>
          <a:prstGeom prst="rect">
            <a:avLst/>
          </a:prstGeom>
        </p:spPr>
        <p:txBody>
          <a:bodyPr wrap="none">
            <a:spAutoFit/>
          </a:bodyPr>
          <a:lstStyle/>
          <a:p>
            <a:pPr>
              <a:defRPr/>
            </a:pPr>
            <a:r>
              <a:rPr lang="en-US" kern="0" dirty="0">
                <a:solidFill>
                  <a:srgbClr val="1F497D">
                    <a:lumMod val="20000"/>
                    <a:lumOff val="80000"/>
                  </a:srgbClr>
                </a:solidFill>
              </a:rPr>
              <a:t>bases</a:t>
            </a:r>
          </a:p>
        </p:txBody>
      </p:sp>
      <p:sp>
        <p:nvSpPr>
          <p:cNvPr id="18" name="Rectangle 17"/>
          <p:cNvSpPr/>
          <p:nvPr/>
        </p:nvSpPr>
        <p:spPr>
          <a:xfrm>
            <a:off x="4191000" y="2297113"/>
            <a:ext cx="1048685" cy="369332"/>
          </a:xfrm>
          <a:prstGeom prst="rect">
            <a:avLst/>
          </a:prstGeom>
        </p:spPr>
        <p:txBody>
          <a:bodyPr wrap="none">
            <a:spAutoFit/>
          </a:bodyPr>
          <a:lstStyle/>
          <a:p>
            <a:pPr>
              <a:defRPr/>
            </a:pPr>
            <a:r>
              <a:rPr lang="en-US" kern="0" dirty="0" err="1" smtClean="0">
                <a:solidFill>
                  <a:srgbClr val="1F497D">
                    <a:lumMod val="20000"/>
                    <a:lumOff val="80000"/>
                  </a:srgbClr>
                </a:solidFill>
              </a:rPr>
              <a:t>Synthons</a:t>
            </a:r>
            <a:endParaRPr lang="en-US" kern="0" dirty="0">
              <a:solidFill>
                <a:srgbClr val="1F497D">
                  <a:lumMod val="20000"/>
                  <a:lumOff val="80000"/>
                </a:srgbClr>
              </a:solidFill>
            </a:endParaRPr>
          </a:p>
        </p:txBody>
      </p:sp>
      <p:sp>
        <p:nvSpPr>
          <p:cNvPr id="19" name="Rectangle 18"/>
          <p:cNvSpPr/>
          <p:nvPr/>
        </p:nvSpPr>
        <p:spPr>
          <a:xfrm>
            <a:off x="6629400" y="2373313"/>
            <a:ext cx="902811" cy="369332"/>
          </a:xfrm>
          <a:prstGeom prst="rect">
            <a:avLst/>
          </a:prstGeom>
        </p:spPr>
        <p:txBody>
          <a:bodyPr wrap="none">
            <a:spAutoFit/>
          </a:bodyPr>
          <a:lstStyle/>
          <a:p>
            <a:pPr>
              <a:defRPr/>
            </a:pPr>
            <a:r>
              <a:rPr lang="en-US" kern="0" dirty="0" smtClean="0">
                <a:solidFill>
                  <a:srgbClr val="1F497D">
                    <a:lumMod val="20000"/>
                    <a:lumOff val="80000"/>
                  </a:srgbClr>
                </a:solidFill>
              </a:rPr>
              <a:t>Devices</a:t>
            </a:r>
            <a:endParaRPr lang="en-US" kern="0" dirty="0">
              <a:solidFill>
                <a:srgbClr val="1F497D">
                  <a:lumMod val="20000"/>
                  <a:lumOff val="80000"/>
                </a:srgbClr>
              </a:solidFill>
            </a:endParaRPr>
          </a:p>
        </p:txBody>
      </p:sp>
      <p:sp>
        <p:nvSpPr>
          <p:cNvPr id="20" name="Rectangle 19"/>
          <p:cNvSpPr/>
          <p:nvPr/>
        </p:nvSpPr>
        <p:spPr>
          <a:xfrm>
            <a:off x="596900" y="3440113"/>
            <a:ext cx="546100" cy="369887"/>
          </a:xfrm>
          <a:prstGeom prst="rect">
            <a:avLst/>
          </a:prstGeom>
        </p:spPr>
        <p:txBody>
          <a:bodyPr wrap="none">
            <a:spAutoFit/>
          </a:bodyPr>
          <a:lstStyle/>
          <a:p>
            <a:pPr>
              <a:defRPr/>
            </a:pPr>
            <a:r>
              <a:rPr lang="en-US" kern="0" dirty="0">
                <a:solidFill>
                  <a:srgbClr val="1F497D">
                    <a:lumMod val="20000"/>
                    <a:lumOff val="80000"/>
                  </a:srgbClr>
                </a:solidFill>
              </a:rPr>
              <a:t>1bp</a:t>
            </a:r>
          </a:p>
        </p:txBody>
      </p:sp>
      <p:sp>
        <p:nvSpPr>
          <p:cNvPr id="21" name="Rectangle 20"/>
          <p:cNvSpPr/>
          <p:nvPr/>
        </p:nvSpPr>
        <p:spPr>
          <a:xfrm>
            <a:off x="4495800" y="3276600"/>
            <a:ext cx="527709" cy="369332"/>
          </a:xfrm>
          <a:prstGeom prst="rect">
            <a:avLst/>
          </a:prstGeom>
        </p:spPr>
        <p:txBody>
          <a:bodyPr wrap="none">
            <a:spAutoFit/>
          </a:bodyPr>
          <a:lstStyle/>
          <a:p>
            <a:pPr>
              <a:defRPr/>
            </a:pPr>
            <a:r>
              <a:rPr lang="en-US" kern="0" dirty="0" smtClean="0">
                <a:solidFill>
                  <a:srgbClr val="1F497D">
                    <a:lumMod val="20000"/>
                    <a:lumOff val="80000"/>
                  </a:srgbClr>
                </a:solidFill>
              </a:rPr>
              <a:t>1kb</a:t>
            </a:r>
            <a:endParaRPr lang="en-US" kern="0" dirty="0">
              <a:solidFill>
                <a:srgbClr val="1F497D">
                  <a:lumMod val="20000"/>
                  <a:lumOff val="80000"/>
                </a:srgbClr>
              </a:solidFill>
            </a:endParaRPr>
          </a:p>
        </p:txBody>
      </p:sp>
      <p:sp>
        <p:nvSpPr>
          <p:cNvPr id="22" name="Rectangle 21"/>
          <p:cNvSpPr/>
          <p:nvPr/>
        </p:nvSpPr>
        <p:spPr>
          <a:xfrm>
            <a:off x="6781800" y="3124200"/>
            <a:ext cx="831850" cy="369888"/>
          </a:xfrm>
          <a:prstGeom prst="rect">
            <a:avLst/>
          </a:prstGeom>
        </p:spPr>
        <p:txBody>
          <a:bodyPr wrap="none">
            <a:spAutoFit/>
          </a:bodyPr>
          <a:lstStyle/>
          <a:p>
            <a:pPr>
              <a:defRPr/>
            </a:pPr>
            <a:r>
              <a:rPr lang="en-US" kern="0" dirty="0">
                <a:solidFill>
                  <a:srgbClr val="1F497D">
                    <a:lumMod val="20000"/>
                    <a:lumOff val="80000"/>
                  </a:srgbClr>
                </a:solidFill>
              </a:rPr>
              <a:t>1-20kb</a:t>
            </a:r>
          </a:p>
        </p:txBody>
      </p:sp>
      <p:sp>
        <p:nvSpPr>
          <p:cNvPr id="23" name="TextBox 22"/>
          <p:cNvSpPr txBox="1"/>
          <p:nvPr/>
        </p:nvSpPr>
        <p:spPr>
          <a:xfrm>
            <a:off x="762000" y="4182070"/>
            <a:ext cx="2057400" cy="923330"/>
          </a:xfrm>
          <a:prstGeom prst="rect">
            <a:avLst/>
          </a:prstGeom>
          <a:noFill/>
        </p:spPr>
        <p:txBody>
          <a:bodyPr wrap="square" rtlCol="0">
            <a:spAutoFit/>
          </a:bodyPr>
          <a:lstStyle/>
          <a:p>
            <a:r>
              <a:rPr lang="en-US" dirty="0" smtClean="0">
                <a:solidFill>
                  <a:srgbClr val="1F497D">
                    <a:lumMod val="20000"/>
                    <a:lumOff val="80000"/>
                  </a:srgbClr>
                </a:solidFill>
              </a:rPr>
              <a:t>Solid-Phase </a:t>
            </a:r>
            <a:r>
              <a:rPr lang="en-US" dirty="0" err="1" smtClean="0">
                <a:solidFill>
                  <a:srgbClr val="1F497D">
                    <a:lumMod val="20000"/>
                    <a:lumOff val="80000"/>
                  </a:srgbClr>
                </a:solidFill>
              </a:rPr>
              <a:t>Phosphoramidite</a:t>
            </a:r>
            <a:endParaRPr lang="en-US" dirty="0" smtClean="0">
              <a:solidFill>
                <a:srgbClr val="1F497D">
                  <a:lumMod val="20000"/>
                  <a:lumOff val="80000"/>
                </a:srgbClr>
              </a:solidFill>
            </a:endParaRPr>
          </a:p>
          <a:p>
            <a:r>
              <a:rPr lang="en-US" dirty="0" smtClean="0">
                <a:solidFill>
                  <a:srgbClr val="1F497D">
                    <a:lumMod val="20000"/>
                    <a:lumOff val="80000"/>
                  </a:srgbClr>
                </a:solidFill>
              </a:rPr>
              <a:t>Chemistry</a:t>
            </a:r>
            <a:endParaRPr lang="en-US" dirty="0">
              <a:solidFill>
                <a:srgbClr val="1F497D">
                  <a:lumMod val="20000"/>
                  <a:lumOff val="80000"/>
                </a:srgbClr>
              </a:solidFill>
            </a:endParaRPr>
          </a:p>
        </p:txBody>
      </p:sp>
      <p:cxnSp>
        <p:nvCxnSpPr>
          <p:cNvPr id="24" name="Straight Arrow Connector 347"/>
          <p:cNvCxnSpPr>
            <a:cxnSpLocks noChangeShapeType="1"/>
          </p:cNvCxnSpPr>
          <p:nvPr/>
        </p:nvCxnSpPr>
        <p:spPr bwMode="auto">
          <a:xfrm>
            <a:off x="1524000" y="2960687"/>
            <a:ext cx="533400" cy="1588"/>
          </a:xfrm>
          <a:prstGeom prst="straightConnector1">
            <a:avLst/>
          </a:prstGeom>
          <a:noFill/>
          <a:ln w="9525" algn="ctr">
            <a:solidFill>
              <a:schemeClr val="tx2">
                <a:lumMod val="20000"/>
                <a:lumOff val="80000"/>
              </a:schemeClr>
            </a:solidFill>
            <a:round/>
            <a:headEnd/>
            <a:tailEnd type="arrow" w="med" len="med"/>
          </a:ln>
        </p:spPr>
      </p:cxnSp>
      <p:sp>
        <p:nvSpPr>
          <p:cNvPr id="25" name="Rectangle 24"/>
          <p:cNvSpPr/>
          <p:nvPr/>
        </p:nvSpPr>
        <p:spPr>
          <a:xfrm>
            <a:off x="2424113" y="2286000"/>
            <a:ext cx="763351" cy="369332"/>
          </a:xfrm>
          <a:prstGeom prst="rect">
            <a:avLst/>
          </a:prstGeom>
        </p:spPr>
        <p:txBody>
          <a:bodyPr wrap="none">
            <a:spAutoFit/>
          </a:bodyPr>
          <a:lstStyle/>
          <a:p>
            <a:pPr>
              <a:defRPr/>
            </a:pPr>
            <a:r>
              <a:rPr lang="en-US" kern="0" dirty="0" err="1" smtClean="0">
                <a:solidFill>
                  <a:srgbClr val="1F497D">
                    <a:lumMod val="20000"/>
                    <a:lumOff val="80000"/>
                  </a:srgbClr>
                </a:solidFill>
              </a:rPr>
              <a:t>Oligos</a:t>
            </a:r>
            <a:endParaRPr lang="en-US" kern="0" dirty="0">
              <a:solidFill>
                <a:srgbClr val="1F497D">
                  <a:lumMod val="20000"/>
                  <a:lumOff val="80000"/>
                </a:srgbClr>
              </a:solidFill>
            </a:endParaRPr>
          </a:p>
        </p:txBody>
      </p:sp>
      <p:sp>
        <p:nvSpPr>
          <p:cNvPr id="26" name="Rectangle 25"/>
          <p:cNvSpPr/>
          <p:nvPr/>
        </p:nvSpPr>
        <p:spPr>
          <a:xfrm>
            <a:off x="2286000" y="3265487"/>
            <a:ext cx="966931" cy="369332"/>
          </a:xfrm>
          <a:prstGeom prst="rect">
            <a:avLst/>
          </a:prstGeom>
        </p:spPr>
        <p:txBody>
          <a:bodyPr wrap="none">
            <a:spAutoFit/>
          </a:bodyPr>
          <a:lstStyle/>
          <a:p>
            <a:pPr>
              <a:defRPr/>
            </a:pPr>
            <a:r>
              <a:rPr lang="en-US" kern="0" dirty="0" smtClean="0">
                <a:solidFill>
                  <a:srgbClr val="1F497D">
                    <a:lumMod val="20000"/>
                    <a:lumOff val="80000"/>
                  </a:srgbClr>
                </a:solidFill>
              </a:rPr>
              <a:t>6-100bp</a:t>
            </a:r>
            <a:endParaRPr lang="en-US" kern="0" dirty="0">
              <a:solidFill>
                <a:srgbClr val="1F497D">
                  <a:lumMod val="20000"/>
                  <a:lumOff val="80000"/>
                </a:srgbClr>
              </a:solidFill>
            </a:endParaRPr>
          </a:p>
        </p:txBody>
      </p:sp>
      <p:cxnSp>
        <p:nvCxnSpPr>
          <p:cNvPr id="27" name="Straight Connector 26"/>
          <p:cNvCxnSpPr/>
          <p:nvPr/>
        </p:nvCxnSpPr>
        <p:spPr>
          <a:xfrm>
            <a:off x="2362200" y="2971800"/>
            <a:ext cx="838200" cy="1588"/>
          </a:xfrm>
          <a:prstGeom prst="line">
            <a:avLst/>
          </a:prstGeom>
          <a:solidFill>
            <a:srgbClr val="6BB1C9">
              <a:lumMod val="75000"/>
            </a:srgbClr>
          </a:solidFill>
          <a:ln w="76200">
            <a:solidFill>
              <a:schemeClr val="tx2">
                <a:lumMod val="20000"/>
                <a:lumOff val="80000"/>
              </a:schemeClr>
            </a:solidFill>
            <a:miter lim="800000"/>
            <a:headEnd/>
            <a:tailEnd/>
          </a:ln>
        </p:spPr>
      </p:cxnSp>
      <p:cxnSp>
        <p:nvCxnSpPr>
          <p:cNvPr id="28" name="Straight Connector 27"/>
          <p:cNvCxnSpPr/>
          <p:nvPr/>
        </p:nvCxnSpPr>
        <p:spPr>
          <a:xfrm rot="16200000" flipV="1">
            <a:off x="3048000" y="2819400"/>
            <a:ext cx="152400" cy="152400"/>
          </a:xfrm>
          <a:prstGeom prst="line">
            <a:avLst/>
          </a:prstGeom>
          <a:solidFill>
            <a:srgbClr val="6BB1C9">
              <a:lumMod val="75000"/>
            </a:srgbClr>
          </a:solidFill>
          <a:ln w="76200">
            <a:solidFill>
              <a:schemeClr val="tx2">
                <a:lumMod val="20000"/>
                <a:lumOff val="80000"/>
              </a:schemeClr>
            </a:solidFill>
            <a:miter lim="800000"/>
            <a:headEnd/>
            <a:tailEnd/>
          </a:ln>
        </p:spPr>
      </p:cxnSp>
      <p:grpSp>
        <p:nvGrpSpPr>
          <p:cNvPr id="4" name="Group 33"/>
          <p:cNvGrpSpPr/>
          <p:nvPr/>
        </p:nvGrpSpPr>
        <p:grpSpPr>
          <a:xfrm>
            <a:off x="4123267" y="2743200"/>
            <a:ext cx="1210734" cy="473766"/>
            <a:chOff x="2743200" y="4572000"/>
            <a:chExt cx="1752600" cy="685800"/>
          </a:xfrm>
        </p:grpSpPr>
        <p:sp>
          <p:nvSpPr>
            <p:cNvPr id="30" name="AutoShape 555"/>
            <p:cNvSpPr>
              <a:spLocks noChangeArrowheads="1"/>
            </p:cNvSpPr>
            <p:nvPr/>
          </p:nvSpPr>
          <p:spPr bwMode="auto">
            <a:xfrm>
              <a:off x="2932660" y="4572000"/>
              <a:ext cx="801140" cy="685800"/>
            </a:xfrm>
            <a:prstGeom prst="rightArrow">
              <a:avLst>
                <a:gd name="adj1" fmla="val 50000"/>
                <a:gd name="adj2" fmla="val 29167"/>
              </a:avLst>
            </a:prstGeom>
            <a:solidFill>
              <a:schemeClr val="tx2">
                <a:lumMod val="20000"/>
                <a:lumOff val="80000"/>
              </a:schemeClr>
            </a:solidFill>
            <a:ln w="9525">
              <a:solidFill>
                <a:schemeClr val="tx2">
                  <a:lumMod val="20000"/>
                  <a:lumOff val="80000"/>
                </a:schemeClr>
              </a:solidFill>
              <a:miter lim="800000"/>
              <a:headEnd/>
              <a:tailEnd/>
            </a:ln>
          </p:spPr>
          <p:txBody>
            <a:bodyPr wrap="none" anchor="ctr"/>
            <a:lstStyle/>
            <a:p>
              <a:pPr>
                <a:defRPr/>
              </a:pPr>
              <a:endParaRPr lang="en-US" kern="0">
                <a:solidFill>
                  <a:srgbClr val="1F497D">
                    <a:lumMod val="20000"/>
                    <a:lumOff val="80000"/>
                  </a:srgbClr>
                </a:solidFill>
              </a:endParaRPr>
            </a:p>
          </p:txBody>
        </p:sp>
        <p:sp>
          <p:nvSpPr>
            <p:cNvPr id="31" name="Rectangle 30"/>
            <p:cNvSpPr/>
            <p:nvPr/>
          </p:nvSpPr>
          <p:spPr>
            <a:xfrm>
              <a:off x="3733800" y="4724400"/>
              <a:ext cx="609600" cy="381000"/>
            </a:xfrm>
            <a:prstGeom prst="rect">
              <a:avLst/>
            </a:prstGeom>
            <a:solidFill>
              <a:schemeClr val="tx2">
                <a:lumMod val="20000"/>
                <a:lumOff val="80000"/>
              </a:schemeClr>
            </a:solidFill>
            <a:ln w="9525">
              <a:solidFill>
                <a:schemeClr val="tx2">
                  <a:lumMod val="20000"/>
                  <a:lumOff val="80000"/>
                </a:schemeClr>
              </a:solidFill>
              <a:miter lim="800000"/>
              <a:headEnd/>
              <a:tailEnd/>
            </a:ln>
          </p:spPr>
          <p:txBody>
            <a:bodyPr wrap="none" anchor="ctr"/>
            <a:lstStyle/>
            <a:p>
              <a:pPr>
                <a:defRPr/>
              </a:pPr>
              <a:endParaRPr lang="en-US" kern="0">
                <a:solidFill>
                  <a:srgbClr val="1F497D">
                    <a:lumMod val="20000"/>
                    <a:lumOff val="80000"/>
                  </a:srgbClr>
                </a:solidFill>
              </a:endParaRPr>
            </a:p>
          </p:txBody>
        </p:sp>
        <p:cxnSp>
          <p:nvCxnSpPr>
            <p:cNvPr id="32" name="Straight Connector 31"/>
            <p:cNvCxnSpPr/>
            <p:nvPr/>
          </p:nvCxnSpPr>
          <p:spPr>
            <a:xfrm>
              <a:off x="2743200" y="4914106"/>
              <a:ext cx="1752600" cy="1588"/>
            </a:xfrm>
            <a:prstGeom prst="line">
              <a:avLst/>
            </a:prstGeom>
            <a:solidFill>
              <a:srgbClr val="6BB1C9">
                <a:lumMod val="75000"/>
              </a:srgbClr>
            </a:solidFill>
            <a:ln w="76200">
              <a:solidFill>
                <a:schemeClr val="tx2">
                  <a:lumMod val="20000"/>
                  <a:lumOff val="80000"/>
                </a:schemeClr>
              </a:solidFill>
              <a:miter lim="800000"/>
              <a:headEnd/>
              <a:tailEnd/>
            </a:ln>
          </p:spPr>
        </p:cxnSp>
      </p:grpSp>
      <p:sp>
        <p:nvSpPr>
          <p:cNvPr id="33" name="TextBox 32"/>
          <p:cNvSpPr txBox="1"/>
          <p:nvPr/>
        </p:nvSpPr>
        <p:spPr>
          <a:xfrm>
            <a:off x="2895600" y="4320570"/>
            <a:ext cx="1600200" cy="646331"/>
          </a:xfrm>
          <a:prstGeom prst="rect">
            <a:avLst/>
          </a:prstGeom>
          <a:noFill/>
        </p:spPr>
        <p:txBody>
          <a:bodyPr wrap="square" rtlCol="0">
            <a:spAutoFit/>
          </a:bodyPr>
          <a:lstStyle/>
          <a:p>
            <a:r>
              <a:rPr lang="en-US" dirty="0" smtClean="0">
                <a:solidFill>
                  <a:srgbClr val="1F497D">
                    <a:lumMod val="20000"/>
                    <a:lumOff val="80000"/>
                  </a:srgbClr>
                </a:solidFill>
              </a:rPr>
              <a:t>Gene Synthesis Reactions</a:t>
            </a:r>
            <a:endParaRPr lang="en-US" dirty="0">
              <a:solidFill>
                <a:srgbClr val="1F497D">
                  <a:lumMod val="20000"/>
                  <a:lumOff val="80000"/>
                </a:srgbClr>
              </a:solidFill>
            </a:endParaRPr>
          </a:p>
        </p:txBody>
      </p:sp>
      <p:sp>
        <p:nvSpPr>
          <p:cNvPr id="34" name="TextBox 33"/>
          <p:cNvSpPr txBox="1"/>
          <p:nvPr/>
        </p:nvSpPr>
        <p:spPr>
          <a:xfrm>
            <a:off x="5257800" y="4182070"/>
            <a:ext cx="1752600" cy="923330"/>
          </a:xfrm>
          <a:prstGeom prst="rect">
            <a:avLst/>
          </a:prstGeom>
          <a:noFill/>
        </p:spPr>
        <p:txBody>
          <a:bodyPr wrap="square" rtlCol="0">
            <a:spAutoFit/>
          </a:bodyPr>
          <a:lstStyle/>
          <a:p>
            <a:r>
              <a:rPr lang="en-US" dirty="0" err="1" smtClean="0">
                <a:solidFill>
                  <a:srgbClr val="1F497D">
                    <a:lumMod val="20000"/>
                    <a:lumOff val="80000"/>
                  </a:srgbClr>
                </a:solidFill>
              </a:rPr>
              <a:t>SOEing</a:t>
            </a:r>
            <a:r>
              <a:rPr lang="en-US" dirty="0" smtClean="0">
                <a:solidFill>
                  <a:srgbClr val="1F497D">
                    <a:lumMod val="20000"/>
                    <a:lumOff val="80000"/>
                  </a:srgbClr>
                </a:solidFill>
              </a:rPr>
              <a:t>, SLIC, </a:t>
            </a:r>
            <a:r>
              <a:rPr lang="en-US" dirty="0" err="1" smtClean="0">
                <a:solidFill>
                  <a:srgbClr val="1F497D">
                    <a:lumMod val="20000"/>
                    <a:lumOff val="80000"/>
                  </a:srgbClr>
                </a:solidFill>
              </a:rPr>
              <a:t>BioBrick</a:t>
            </a:r>
            <a:r>
              <a:rPr lang="en-US" dirty="0" smtClean="0">
                <a:solidFill>
                  <a:srgbClr val="1F497D">
                    <a:lumMod val="20000"/>
                    <a:lumOff val="80000"/>
                  </a:srgbClr>
                </a:solidFill>
              </a:rPr>
              <a:t>-like Reactions</a:t>
            </a:r>
            <a:endParaRPr lang="en-US" dirty="0">
              <a:solidFill>
                <a:srgbClr val="1F497D">
                  <a:lumMod val="20000"/>
                  <a:lumOff val="80000"/>
                </a:srgbClr>
              </a:solidFill>
            </a:endParaRPr>
          </a:p>
        </p:txBody>
      </p:sp>
      <p:sp>
        <p:nvSpPr>
          <p:cNvPr id="35" name="Rectangle 34"/>
          <p:cNvSpPr/>
          <p:nvPr/>
        </p:nvSpPr>
        <p:spPr>
          <a:xfrm>
            <a:off x="4901813" y="6581001"/>
            <a:ext cx="4242187" cy="276999"/>
          </a:xfrm>
          <a:prstGeom prst="rect">
            <a:avLst/>
          </a:prstGeom>
        </p:spPr>
        <p:txBody>
          <a:bodyPr wrap="none">
            <a:spAutoFit/>
          </a:bodyPr>
          <a:lstStyle/>
          <a:p>
            <a:r>
              <a:rPr lang="en-US" sz="1200" dirty="0" smtClean="0">
                <a:solidFill>
                  <a:prstClr val="white"/>
                </a:solidFill>
                <a:latin typeface="Arial" charset="0"/>
                <a:cs typeface="Arial" charset="0"/>
              </a:rPr>
              <a:t>Trends </a:t>
            </a:r>
            <a:r>
              <a:rPr lang="en-US" sz="1200" dirty="0" err="1" smtClean="0">
                <a:solidFill>
                  <a:prstClr val="white"/>
                </a:solidFill>
                <a:latin typeface="Arial" charset="0"/>
                <a:cs typeface="Arial" charset="0"/>
              </a:rPr>
              <a:t>Biotechnol</a:t>
            </a:r>
            <a:r>
              <a:rPr lang="en-US" sz="1200" dirty="0" smtClean="0">
                <a:solidFill>
                  <a:prstClr val="white"/>
                </a:solidFill>
                <a:latin typeface="Arial" charset="0"/>
                <a:cs typeface="Arial" charset="0"/>
              </a:rPr>
              <a:t>. 2009 Feb;27(2):63-72 PMID: 19111926  </a:t>
            </a:r>
          </a:p>
        </p:txBody>
      </p:sp>
      <p:sp>
        <p:nvSpPr>
          <p:cNvPr id="36" name="TextBox 35"/>
          <p:cNvSpPr txBox="1"/>
          <p:nvPr/>
        </p:nvSpPr>
        <p:spPr>
          <a:xfrm>
            <a:off x="7239000" y="4182070"/>
            <a:ext cx="1905000" cy="646331"/>
          </a:xfrm>
          <a:prstGeom prst="rect">
            <a:avLst/>
          </a:prstGeom>
          <a:noFill/>
        </p:spPr>
        <p:txBody>
          <a:bodyPr wrap="square" rtlCol="0">
            <a:spAutoFit/>
          </a:bodyPr>
          <a:lstStyle/>
          <a:p>
            <a:r>
              <a:rPr lang="en-US" dirty="0" smtClean="0">
                <a:solidFill>
                  <a:srgbClr val="1F497D">
                    <a:lumMod val="20000"/>
                    <a:lumOff val="80000"/>
                  </a:srgbClr>
                </a:solidFill>
              </a:rPr>
              <a:t>In vitro or in vivo recombination</a:t>
            </a:r>
            <a:endParaRPr lang="en-US" dirty="0">
              <a:solidFill>
                <a:srgbClr val="1F497D">
                  <a:lumMod val="20000"/>
                  <a:lumOff val="80000"/>
                </a:srgbClr>
              </a:solidFill>
            </a:endParaRPr>
          </a:p>
        </p:txBody>
      </p:sp>
      <p:cxnSp>
        <p:nvCxnSpPr>
          <p:cNvPr id="37" name="Straight Arrow Connector 348"/>
          <p:cNvCxnSpPr>
            <a:cxnSpLocks noChangeShapeType="1"/>
          </p:cNvCxnSpPr>
          <p:nvPr/>
        </p:nvCxnSpPr>
        <p:spPr bwMode="auto">
          <a:xfrm>
            <a:off x="8305800" y="2970212"/>
            <a:ext cx="533400" cy="1588"/>
          </a:xfrm>
          <a:prstGeom prst="straightConnector1">
            <a:avLst/>
          </a:prstGeom>
          <a:noFill/>
          <a:ln w="9525" algn="ctr">
            <a:solidFill>
              <a:schemeClr val="tx2">
                <a:lumMod val="20000"/>
                <a:lumOff val="80000"/>
              </a:schemeClr>
            </a:solidFill>
            <a:round/>
            <a:headEnd/>
            <a:tailEnd type="arrow" w="med" len="med"/>
          </a:ln>
        </p:spPr>
      </p:cxnSp>
      <p:sp>
        <p:nvSpPr>
          <p:cNvPr id="40" name="TextBox 39"/>
          <p:cNvSpPr txBox="1"/>
          <p:nvPr/>
        </p:nvSpPr>
        <p:spPr>
          <a:xfrm>
            <a:off x="533400" y="5791200"/>
            <a:ext cx="2667000" cy="923330"/>
          </a:xfrm>
          <a:prstGeom prst="rect">
            <a:avLst/>
          </a:prstGeom>
          <a:noFill/>
        </p:spPr>
        <p:txBody>
          <a:bodyPr wrap="square" rtlCol="0">
            <a:spAutoFit/>
          </a:bodyPr>
          <a:lstStyle/>
          <a:p>
            <a:r>
              <a:rPr lang="en-US" b="1" dirty="0" smtClean="0">
                <a:solidFill>
                  <a:prstClr val="white"/>
                </a:solidFill>
              </a:rPr>
              <a:t>Single:</a:t>
            </a:r>
            <a:r>
              <a:rPr lang="en-US" dirty="0" smtClean="0">
                <a:solidFill>
                  <a:prstClr val="white"/>
                </a:solidFill>
              </a:rPr>
              <a:t> IDT,  </a:t>
            </a:r>
            <a:r>
              <a:rPr lang="en-US" dirty="0" err="1" smtClean="0">
                <a:solidFill>
                  <a:prstClr val="white"/>
                </a:solidFill>
              </a:rPr>
              <a:t>Operon</a:t>
            </a:r>
            <a:endParaRPr lang="en-US" dirty="0" smtClean="0">
              <a:solidFill>
                <a:prstClr val="white"/>
              </a:solidFill>
            </a:endParaRPr>
          </a:p>
          <a:p>
            <a:r>
              <a:rPr lang="en-US" b="1" dirty="0" smtClean="0">
                <a:solidFill>
                  <a:prstClr val="white"/>
                </a:solidFill>
              </a:rPr>
              <a:t>Multiplex:</a:t>
            </a:r>
            <a:r>
              <a:rPr lang="en-US" dirty="0" smtClean="0">
                <a:solidFill>
                  <a:prstClr val="white"/>
                </a:solidFill>
              </a:rPr>
              <a:t>  Agilent, LC Sciences, etc.</a:t>
            </a:r>
          </a:p>
        </p:txBody>
      </p:sp>
      <p:sp>
        <p:nvSpPr>
          <p:cNvPr id="41" name="TextBox 40"/>
          <p:cNvSpPr txBox="1"/>
          <p:nvPr/>
        </p:nvSpPr>
        <p:spPr>
          <a:xfrm>
            <a:off x="3276600" y="5791200"/>
            <a:ext cx="4343400" cy="369332"/>
          </a:xfrm>
          <a:prstGeom prst="rect">
            <a:avLst/>
          </a:prstGeom>
          <a:noFill/>
        </p:spPr>
        <p:txBody>
          <a:bodyPr wrap="square" rtlCol="0">
            <a:spAutoFit/>
          </a:bodyPr>
          <a:lstStyle/>
          <a:p>
            <a:r>
              <a:rPr lang="en-US" dirty="0" err="1" smtClean="0">
                <a:solidFill>
                  <a:prstClr val="white"/>
                </a:solidFill>
              </a:rPr>
              <a:t>Geneart</a:t>
            </a:r>
            <a:r>
              <a:rPr lang="en-US" dirty="0" smtClean="0">
                <a:solidFill>
                  <a:prstClr val="white"/>
                </a:solidFill>
              </a:rPr>
              <a:t>, DNA2.0, Gen9, etc.</a:t>
            </a:r>
          </a:p>
        </p:txBody>
      </p:sp>
      <p:sp>
        <p:nvSpPr>
          <p:cNvPr id="42" name="TextBox 41"/>
          <p:cNvSpPr txBox="1"/>
          <p:nvPr/>
        </p:nvSpPr>
        <p:spPr>
          <a:xfrm>
            <a:off x="7848600" y="5791200"/>
            <a:ext cx="990600" cy="369332"/>
          </a:xfrm>
          <a:prstGeom prst="rect">
            <a:avLst/>
          </a:prstGeom>
          <a:noFill/>
        </p:spPr>
        <p:txBody>
          <a:bodyPr wrap="square" rtlCol="0">
            <a:spAutoFit/>
          </a:bodyPr>
          <a:lstStyle/>
          <a:p>
            <a:r>
              <a:rPr lang="en-US" dirty="0" smtClean="0">
                <a:solidFill>
                  <a:prstClr val="white"/>
                </a:solidFill>
              </a:rPr>
              <a:t>SGI-DNA</a:t>
            </a:r>
          </a:p>
        </p:txBody>
      </p:sp>
    </p:spTree>
    <p:extLst>
      <p:ext uri="{BB962C8B-B14F-4D97-AF65-F5344CB8AC3E}">
        <p14:creationId xmlns:p14="http://schemas.microsoft.com/office/powerpoint/2010/main" val="41214651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533400" y="282714"/>
            <a:ext cx="8610600" cy="707886"/>
          </a:xfrm>
          <a:prstGeom prst="rect">
            <a:avLst/>
          </a:prstGeom>
          <a:noFill/>
          <a:ln w="9525">
            <a:noFill/>
            <a:miter lim="800000"/>
            <a:headEnd/>
            <a:tailEnd/>
          </a:ln>
        </p:spPr>
        <p:txBody>
          <a:bodyPr wrap="square">
            <a:spAutoFit/>
          </a:bodyPr>
          <a:lstStyle/>
          <a:p>
            <a:r>
              <a:rPr lang="en-US" sz="4000" dirty="0" smtClean="0">
                <a:solidFill>
                  <a:srgbClr val="1F497D">
                    <a:lumMod val="20000"/>
                    <a:lumOff val="80000"/>
                  </a:srgbClr>
                </a:solidFill>
                <a:latin typeface="Rockwell Extra Bold" pitchFamily="18" charset="0"/>
                <a:cs typeface="Arial" pitchFamily="34" charset="0"/>
              </a:rPr>
              <a:t>Current metrics</a:t>
            </a:r>
            <a:endParaRPr lang="en-US" sz="4000" dirty="0">
              <a:solidFill>
                <a:srgbClr val="1F497D">
                  <a:lumMod val="20000"/>
                  <a:lumOff val="80000"/>
                </a:srgbClr>
              </a:solidFill>
              <a:latin typeface="Rockwell Extra Bold" pitchFamily="18" charset="0"/>
              <a:cs typeface="Arial" pitchFamily="34" charset="0"/>
            </a:endParaRPr>
          </a:p>
        </p:txBody>
      </p:sp>
      <p:sp>
        <p:nvSpPr>
          <p:cNvPr id="11" name="TextBox 10"/>
          <p:cNvSpPr txBox="1"/>
          <p:nvPr/>
        </p:nvSpPr>
        <p:spPr>
          <a:xfrm>
            <a:off x="762000" y="1558499"/>
            <a:ext cx="2819400" cy="646331"/>
          </a:xfrm>
          <a:prstGeom prst="rect">
            <a:avLst/>
          </a:prstGeom>
          <a:noFill/>
        </p:spPr>
        <p:txBody>
          <a:bodyPr wrap="square" rtlCol="0">
            <a:spAutoFit/>
          </a:bodyPr>
          <a:lstStyle/>
          <a:p>
            <a:r>
              <a:rPr lang="en-US" dirty="0" smtClean="0">
                <a:solidFill>
                  <a:prstClr val="white"/>
                </a:solidFill>
              </a:rPr>
              <a:t>IDT single-sequence </a:t>
            </a:r>
            <a:r>
              <a:rPr lang="en-US" dirty="0" err="1" smtClean="0">
                <a:solidFill>
                  <a:prstClr val="white"/>
                </a:solidFill>
              </a:rPr>
              <a:t>oligonucleotide</a:t>
            </a:r>
            <a:r>
              <a:rPr lang="en-US" dirty="0" smtClean="0">
                <a:solidFill>
                  <a:prstClr val="white"/>
                </a:solidFill>
              </a:rPr>
              <a:t> synthesis</a:t>
            </a:r>
            <a:endParaRPr lang="en-US" dirty="0">
              <a:solidFill>
                <a:prstClr val="white"/>
              </a:solidFill>
            </a:endParaRPr>
          </a:p>
        </p:txBody>
      </p:sp>
      <p:sp>
        <p:nvSpPr>
          <p:cNvPr id="12" name="TextBox 11"/>
          <p:cNvSpPr txBox="1"/>
          <p:nvPr/>
        </p:nvSpPr>
        <p:spPr>
          <a:xfrm>
            <a:off x="4495800" y="1143000"/>
            <a:ext cx="4114800" cy="1477328"/>
          </a:xfrm>
          <a:prstGeom prst="rect">
            <a:avLst/>
          </a:prstGeom>
          <a:noFill/>
        </p:spPr>
        <p:txBody>
          <a:bodyPr wrap="square" rtlCol="0">
            <a:spAutoFit/>
          </a:bodyPr>
          <a:lstStyle/>
          <a:p>
            <a:r>
              <a:rPr lang="en-US" b="1" dirty="0" smtClean="0">
                <a:solidFill>
                  <a:prstClr val="white"/>
                </a:solidFill>
              </a:rPr>
              <a:t>Turnaround</a:t>
            </a:r>
            <a:r>
              <a:rPr lang="en-US" dirty="0" smtClean="0">
                <a:solidFill>
                  <a:prstClr val="white"/>
                </a:solidFill>
              </a:rPr>
              <a:t> time:  24 hrs</a:t>
            </a:r>
          </a:p>
          <a:p>
            <a:r>
              <a:rPr lang="en-US" b="1" dirty="0" smtClean="0">
                <a:solidFill>
                  <a:prstClr val="white"/>
                </a:solidFill>
              </a:rPr>
              <a:t>Cost</a:t>
            </a:r>
            <a:r>
              <a:rPr lang="en-US" dirty="0" smtClean="0">
                <a:solidFill>
                  <a:prstClr val="white"/>
                </a:solidFill>
              </a:rPr>
              <a:t>:  $0.10 per base</a:t>
            </a:r>
          </a:p>
          <a:p>
            <a:r>
              <a:rPr lang="en-US" b="1" dirty="0" smtClean="0">
                <a:solidFill>
                  <a:prstClr val="white"/>
                </a:solidFill>
              </a:rPr>
              <a:t>Scale</a:t>
            </a:r>
            <a:r>
              <a:rPr lang="en-US" dirty="0" smtClean="0">
                <a:solidFill>
                  <a:prstClr val="white"/>
                </a:solidFill>
              </a:rPr>
              <a:t>:  10nmol</a:t>
            </a:r>
          </a:p>
          <a:p>
            <a:r>
              <a:rPr lang="en-US" b="1" dirty="0" smtClean="0">
                <a:solidFill>
                  <a:prstClr val="white"/>
                </a:solidFill>
              </a:rPr>
              <a:t>State: </a:t>
            </a:r>
            <a:r>
              <a:rPr lang="en-US" dirty="0" smtClean="0">
                <a:solidFill>
                  <a:prstClr val="white"/>
                </a:solidFill>
              </a:rPr>
              <a:t>Chemically pure, sequence 	non-</a:t>
            </a:r>
            <a:r>
              <a:rPr lang="en-US" dirty="0" err="1" smtClean="0">
                <a:solidFill>
                  <a:prstClr val="white"/>
                </a:solidFill>
              </a:rPr>
              <a:t>clonal</a:t>
            </a:r>
            <a:endParaRPr lang="en-US" dirty="0">
              <a:solidFill>
                <a:prstClr val="white"/>
              </a:solidFill>
            </a:endParaRPr>
          </a:p>
        </p:txBody>
      </p:sp>
      <p:sp>
        <p:nvSpPr>
          <p:cNvPr id="13" name="TextBox 12"/>
          <p:cNvSpPr txBox="1"/>
          <p:nvPr/>
        </p:nvSpPr>
        <p:spPr>
          <a:xfrm>
            <a:off x="762000" y="3440668"/>
            <a:ext cx="2819400" cy="646331"/>
          </a:xfrm>
          <a:prstGeom prst="rect">
            <a:avLst/>
          </a:prstGeom>
          <a:noFill/>
        </p:spPr>
        <p:txBody>
          <a:bodyPr wrap="square" rtlCol="0">
            <a:spAutoFit/>
          </a:bodyPr>
          <a:lstStyle/>
          <a:p>
            <a:r>
              <a:rPr lang="en-US" dirty="0" smtClean="0">
                <a:solidFill>
                  <a:prstClr val="white"/>
                </a:solidFill>
              </a:rPr>
              <a:t>Multiplex </a:t>
            </a:r>
            <a:r>
              <a:rPr lang="en-US" dirty="0" err="1" smtClean="0">
                <a:solidFill>
                  <a:prstClr val="white"/>
                </a:solidFill>
              </a:rPr>
              <a:t>oligonucleotide</a:t>
            </a:r>
            <a:r>
              <a:rPr lang="en-US" dirty="0" smtClean="0">
                <a:solidFill>
                  <a:prstClr val="white"/>
                </a:solidFill>
              </a:rPr>
              <a:t> synthesis</a:t>
            </a:r>
            <a:endParaRPr lang="en-US" dirty="0">
              <a:solidFill>
                <a:prstClr val="white"/>
              </a:solidFill>
            </a:endParaRPr>
          </a:p>
        </p:txBody>
      </p:sp>
      <p:sp>
        <p:nvSpPr>
          <p:cNvPr id="14" name="TextBox 13"/>
          <p:cNvSpPr txBox="1"/>
          <p:nvPr/>
        </p:nvSpPr>
        <p:spPr>
          <a:xfrm>
            <a:off x="4495800" y="2886670"/>
            <a:ext cx="4267200" cy="1754326"/>
          </a:xfrm>
          <a:prstGeom prst="rect">
            <a:avLst/>
          </a:prstGeom>
          <a:noFill/>
        </p:spPr>
        <p:txBody>
          <a:bodyPr wrap="square" rtlCol="0">
            <a:spAutoFit/>
          </a:bodyPr>
          <a:lstStyle/>
          <a:p>
            <a:r>
              <a:rPr lang="en-US" b="1" dirty="0" smtClean="0">
                <a:solidFill>
                  <a:prstClr val="white"/>
                </a:solidFill>
              </a:rPr>
              <a:t>Turnaround</a:t>
            </a:r>
            <a:r>
              <a:rPr lang="en-US" dirty="0" smtClean="0">
                <a:solidFill>
                  <a:prstClr val="white"/>
                </a:solidFill>
              </a:rPr>
              <a:t> time:  ~2 wks</a:t>
            </a:r>
          </a:p>
          <a:p>
            <a:r>
              <a:rPr lang="en-US" b="1" dirty="0" smtClean="0">
                <a:solidFill>
                  <a:prstClr val="white"/>
                </a:solidFill>
              </a:rPr>
              <a:t>Cost</a:t>
            </a:r>
            <a:r>
              <a:rPr lang="en-US" dirty="0" smtClean="0">
                <a:solidFill>
                  <a:prstClr val="white"/>
                </a:solidFill>
              </a:rPr>
              <a:t>:  ~$1000 for 5000 to 55,000 </a:t>
            </a:r>
          </a:p>
          <a:p>
            <a:r>
              <a:rPr lang="en-US" dirty="0" smtClean="0">
                <a:solidFill>
                  <a:prstClr val="white"/>
                </a:solidFill>
              </a:rPr>
              <a:t>	sequences</a:t>
            </a:r>
          </a:p>
          <a:p>
            <a:r>
              <a:rPr lang="en-US" b="1" dirty="0" smtClean="0">
                <a:solidFill>
                  <a:prstClr val="white"/>
                </a:solidFill>
              </a:rPr>
              <a:t>Scale</a:t>
            </a:r>
            <a:r>
              <a:rPr lang="en-US" dirty="0" smtClean="0">
                <a:solidFill>
                  <a:prstClr val="white"/>
                </a:solidFill>
              </a:rPr>
              <a:t>:  </a:t>
            </a:r>
            <a:r>
              <a:rPr lang="en-US" dirty="0" err="1" smtClean="0">
                <a:solidFill>
                  <a:prstClr val="white"/>
                </a:solidFill>
              </a:rPr>
              <a:t>fmol</a:t>
            </a:r>
            <a:endParaRPr lang="en-US" dirty="0" smtClean="0">
              <a:solidFill>
                <a:prstClr val="white"/>
              </a:solidFill>
            </a:endParaRPr>
          </a:p>
          <a:p>
            <a:r>
              <a:rPr lang="en-US" b="1" dirty="0" smtClean="0">
                <a:solidFill>
                  <a:prstClr val="white"/>
                </a:solidFill>
              </a:rPr>
              <a:t>State: </a:t>
            </a:r>
            <a:r>
              <a:rPr lang="en-US" dirty="0" smtClean="0">
                <a:solidFill>
                  <a:prstClr val="white"/>
                </a:solidFill>
              </a:rPr>
              <a:t>Chemically pure, sequences 	mixed</a:t>
            </a:r>
          </a:p>
        </p:txBody>
      </p:sp>
      <p:sp>
        <p:nvSpPr>
          <p:cNvPr id="15" name="TextBox 14"/>
          <p:cNvSpPr txBox="1"/>
          <p:nvPr/>
        </p:nvSpPr>
        <p:spPr>
          <a:xfrm>
            <a:off x="762000" y="5200471"/>
            <a:ext cx="2819400" cy="923330"/>
          </a:xfrm>
          <a:prstGeom prst="rect">
            <a:avLst/>
          </a:prstGeom>
          <a:noFill/>
        </p:spPr>
        <p:txBody>
          <a:bodyPr wrap="square" rtlCol="0">
            <a:spAutoFit/>
          </a:bodyPr>
          <a:lstStyle/>
          <a:p>
            <a:r>
              <a:rPr lang="en-US" dirty="0" err="1" smtClean="0">
                <a:solidFill>
                  <a:prstClr val="white"/>
                </a:solidFill>
              </a:rPr>
              <a:t>Geneart</a:t>
            </a:r>
            <a:r>
              <a:rPr lang="en-US" dirty="0" smtClean="0">
                <a:solidFill>
                  <a:prstClr val="white"/>
                </a:solidFill>
              </a:rPr>
              <a:t> Gene Synthesis from single-sequence </a:t>
            </a:r>
            <a:r>
              <a:rPr lang="en-US" dirty="0" err="1" smtClean="0">
                <a:solidFill>
                  <a:prstClr val="white"/>
                </a:solidFill>
              </a:rPr>
              <a:t>oligonucleotides</a:t>
            </a:r>
            <a:endParaRPr lang="en-US" dirty="0">
              <a:solidFill>
                <a:prstClr val="white"/>
              </a:solidFill>
            </a:endParaRPr>
          </a:p>
        </p:txBody>
      </p:sp>
      <p:sp>
        <p:nvSpPr>
          <p:cNvPr id="16" name="TextBox 15"/>
          <p:cNvSpPr txBox="1"/>
          <p:nvPr/>
        </p:nvSpPr>
        <p:spPr>
          <a:xfrm>
            <a:off x="4495800" y="4923472"/>
            <a:ext cx="4114800" cy="1477328"/>
          </a:xfrm>
          <a:prstGeom prst="rect">
            <a:avLst/>
          </a:prstGeom>
          <a:noFill/>
        </p:spPr>
        <p:txBody>
          <a:bodyPr wrap="square" rtlCol="0">
            <a:spAutoFit/>
          </a:bodyPr>
          <a:lstStyle/>
          <a:p>
            <a:r>
              <a:rPr lang="en-US" b="1" dirty="0" smtClean="0">
                <a:solidFill>
                  <a:prstClr val="white"/>
                </a:solidFill>
              </a:rPr>
              <a:t>Turnaround</a:t>
            </a:r>
            <a:r>
              <a:rPr lang="en-US" dirty="0" smtClean="0">
                <a:solidFill>
                  <a:prstClr val="white"/>
                </a:solidFill>
              </a:rPr>
              <a:t> time:  ~2 wks</a:t>
            </a:r>
          </a:p>
          <a:p>
            <a:r>
              <a:rPr lang="en-US" b="1" dirty="0" smtClean="0">
                <a:solidFill>
                  <a:prstClr val="white"/>
                </a:solidFill>
              </a:rPr>
              <a:t>Cost</a:t>
            </a:r>
            <a:r>
              <a:rPr lang="en-US" dirty="0" smtClean="0">
                <a:solidFill>
                  <a:prstClr val="white"/>
                </a:solidFill>
              </a:rPr>
              <a:t>:  $0.39 per base up to 3kb</a:t>
            </a:r>
          </a:p>
          <a:p>
            <a:r>
              <a:rPr lang="en-US" b="1" dirty="0" smtClean="0">
                <a:solidFill>
                  <a:prstClr val="white"/>
                </a:solidFill>
              </a:rPr>
              <a:t>Scale</a:t>
            </a:r>
            <a:r>
              <a:rPr lang="en-US" dirty="0" smtClean="0">
                <a:solidFill>
                  <a:prstClr val="white"/>
                </a:solidFill>
              </a:rPr>
              <a:t>:  10ug as sequence-confirmed 	plasmid DNA</a:t>
            </a:r>
          </a:p>
          <a:p>
            <a:r>
              <a:rPr lang="en-US" b="1" dirty="0" smtClean="0">
                <a:solidFill>
                  <a:prstClr val="white"/>
                </a:solidFill>
              </a:rPr>
              <a:t>State: </a:t>
            </a:r>
            <a:r>
              <a:rPr lang="en-US" dirty="0" smtClean="0">
                <a:solidFill>
                  <a:prstClr val="white"/>
                </a:solidFill>
              </a:rPr>
              <a:t>Chemically pure, </a:t>
            </a:r>
            <a:r>
              <a:rPr lang="en-US" dirty="0" err="1" smtClean="0">
                <a:solidFill>
                  <a:prstClr val="white"/>
                </a:solidFill>
              </a:rPr>
              <a:t>clonal</a:t>
            </a:r>
            <a:endParaRPr lang="en-US" dirty="0" smtClean="0">
              <a:solidFill>
                <a:prstClr val="white"/>
              </a:solidFill>
            </a:endParaRPr>
          </a:p>
        </p:txBody>
      </p:sp>
    </p:spTree>
    <p:extLst>
      <p:ext uri="{BB962C8B-B14F-4D97-AF65-F5344CB8AC3E}">
        <p14:creationId xmlns:p14="http://schemas.microsoft.com/office/powerpoint/2010/main" val="1512511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0.4|5.2|19.7|3.5|5.6"/>
</p:tagLst>
</file>

<file path=ppt/tags/tag10.xml><?xml version="1.0" encoding="utf-8"?>
<p:tagLst xmlns:a="http://schemas.openxmlformats.org/drawingml/2006/main" xmlns:r="http://schemas.openxmlformats.org/officeDocument/2006/relationships" xmlns:p="http://schemas.openxmlformats.org/presentationml/2006/main">
  <p:tag name="TIMING" val="|20.2|12.7|17.8"/>
</p:tagLst>
</file>

<file path=ppt/tags/tag2.xml><?xml version="1.0" encoding="utf-8"?>
<p:tagLst xmlns:a="http://schemas.openxmlformats.org/drawingml/2006/main" xmlns:r="http://schemas.openxmlformats.org/officeDocument/2006/relationships" xmlns:p="http://schemas.openxmlformats.org/presentationml/2006/main">
  <p:tag name="TIMING" val="|5.7|9.1|10|16.1"/>
</p:tagLst>
</file>

<file path=ppt/tags/tag3.xml><?xml version="1.0" encoding="utf-8"?>
<p:tagLst xmlns:a="http://schemas.openxmlformats.org/drawingml/2006/main" xmlns:r="http://schemas.openxmlformats.org/officeDocument/2006/relationships" xmlns:p="http://schemas.openxmlformats.org/presentationml/2006/main">
  <p:tag name="TIMING" val="|8.2"/>
</p:tagLst>
</file>

<file path=ppt/tags/tag4.xml><?xml version="1.0" encoding="utf-8"?>
<p:tagLst xmlns:a="http://schemas.openxmlformats.org/drawingml/2006/main" xmlns:r="http://schemas.openxmlformats.org/officeDocument/2006/relationships" xmlns:p="http://schemas.openxmlformats.org/presentationml/2006/main">
  <p:tag name="TIMING" val="|66|70.5"/>
</p:tagLst>
</file>

<file path=ppt/tags/tag5.xml><?xml version="1.0" encoding="utf-8"?>
<p:tagLst xmlns:a="http://schemas.openxmlformats.org/drawingml/2006/main" xmlns:r="http://schemas.openxmlformats.org/officeDocument/2006/relationships" xmlns:p="http://schemas.openxmlformats.org/presentationml/2006/main">
  <p:tag name="TIMING" val="|30.4|1.4"/>
</p:tagLst>
</file>

<file path=ppt/tags/tag6.xml><?xml version="1.0" encoding="utf-8"?>
<p:tagLst xmlns:a="http://schemas.openxmlformats.org/drawingml/2006/main" xmlns:r="http://schemas.openxmlformats.org/officeDocument/2006/relationships" xmlns:p="http://schemas.openxmlformats.org/presentationml/2006/main">
  <p:tag name="TIMING" val="|11.3|16.5|11.1"/>
</p:tagLst>
</file>

<file path=ppt/tags/tag7.xml><?xml version="1.0" encoding="utf-8"?>
<p:tagLst xmlns:a="http://schemas.openxmlformats.org/drawingml/2006/main" xmlns:r="http://schemas.openxmlformats.org/officeDocument/2006/relationships" xmlns:p="http://schemas.openxmlformats.org/presentationml/2006/main">
  <p:tag name="TIMING" val="|23.7"/>
</p:tagLst>
</file>

<file path=ppt/tags/tag8.xml><?xml version="1.0" encoding="utf-8"?>
<p:tagLst xmlns:a="http://schemas.openxmlformats.org/drawingml/2006/main" xmlns:r="http://schemas.openxmlformats.org/officeDocument/2006/relationships" xmlns:p="http://schemas.openxmlformats.org/presentationml/2006/main">
  <p:tag name="TIMING" val="|11.9"/>
</p:tagLst>
</file>

<file path=ppt/tags/tag9.xml><?xml version="1.0" encoding="utf-8"?>
<p:tagLst xmlns:a="http://schemas.openxmlformats.org/drawingml/2006/main" xmlns:r="http://schemas.openxmlformats.org/officeDocument/2006/relationships" xmlns:p="http://schemas.openxmlformats.org/presentationml/2006/main">
  <p:tag name="TIMING" val="|15.6|9.4|7.1"/>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Default Design">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808080"/>
        </a:lt2>
        <a:accent1>
          <a:srgbClr val="FF0000"/>
        </a:accent1>
        <a:accent2>
          <a:srgbClr val="333399"/>
        </a:accent2>
        <a:accent3>
          <a:srgbClr val="FFFFFF"/>
        </a:accent3>
        <a:accent4>
          <a:srgbClr val="000000"/>
        </a:accent4>
        <a:accent5>
          <a:srgbClr val="FFAAAA"/>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FFFFF"/>
        </a:lt1>
        <a:dk2>
          <a:srgbClr val="000000"/>
        </a:dk2>
        <a:lt2>
          <a:srgbClr val="808080"/>
        </a:lt2>
        <a:accent1>
          <a:srgbClr val="FF0000"/>
        </a:accent1>
        <a:accent2>
          <a:srgbClr val="00FF00"/>
        </a:accent2>
        <a:accent3>
          <a:srgbClr val="FFFFFF"/>
        </a:accent3>
        <a:accent4>
          <a:srgbClr val="000000"/>
        </a:accent4>
        <a:accent5>
          <a:srgbClr val="FFAAAA"/>
        </a:accent5>
        <a:accent6>
          <a:srgbClr val="00E700"/>
        </a:accent6>
        <a:hlink>
          <a:srgbClr val="0033CC"/>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1260</TotalTime>
  <Words>7210</Words>
  <Application>Microsoft Office PowerPoint</Application>
  <PresentationFormat>On-screen Show (4:3)</PresentationFormat>
  <Paragraphs>446</Paragraphs>
  <Slides>52</Slides>
  <Notes>52</Notes>
  <HiddenSlides>0</HiddenSlides>
  <MMClips>0</MMClips>
  <ScaleCrop>false</ScaleCrop>
  <HeadingPairs>
    <vt:vector size="4" baseType="variant">
      <vt:variant>
        <vt:lpstr>Theme</vt:lpstr>
      </vt:variant>
      <vt:variant>
        <vt:i4>4</vt:i4>
      </vt:variant>
      <vt:variant>
        <vt:lpstr>Slide Titles</vt:lpstr>
      </vt:variant>
      <vt:variant>
        <vt:i4>52</vt:i4>
      </vt:variant>
    </vt:vector>
  </HeadingPairs>
  <TitlesOfParts>
    <vt:vector size="56" baseType="lpstr">
      <vt:lpstr>1_Office Theme</vt:lpstr>
      <vt:lpstr>3_Office Theme</vt:lpstr>
      <vt:lpstr>Default Design</vt:lpstr>
      <vt:lpstr>2_Office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JCAnderson</dc:creator>
  <cp:lastModifiedBy>jcanderson</cp:lastModifiedBy>
  <cp:revision>207</cp:revision>
  <dcterms:created xsi:type="dcterms:W3CDTF">2009-02-12T04:11:10Z</dcterms:created>
  <dcterms:modified xsi:type="dcterms:W3CDTF">2014-02-07T16:06:04Z</dcterms:modified>
</cp:coreProperties>
</file>