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ags/tag1.xml" ContentType="application/vnd.openxmlformats-officedocument.presentationml.tags+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heme/themeOverride8.xml" ContentType="application/vnd.openxmlformats-officedocument.themeOverride+xml"/>
  <Override PartName="/ppt/notesSlides/notesSlide15.xml" ContentType="application/vnd.openxmlformats-officedocument.presentationml.notesSlide+xml"/>
  <Override PartName="/ppt/theme/themeOverride9.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theme/themeOverride10.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12.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37"/>
  </p:notesMasterIdLst>
  <p:sldIdLst>
    <p:sldId id="257" r:id="rId6"/>
    <p:sldId id="373" r:id="rId7"/>
    <p:sldId id="347" r:id="rId8"/>
    <p:sldId id="357" r:id="rId9"/>
    <p:sldId id="359" r:id="rId10"/>
    <p:sldId id="352" r:id="rId11"/>
    <p:sldId id="353" r:id="rId12"/>
    <p:sldId id="351" r:id="rId13"/>
    <p:sldId id="354" r:id="rId14"/>
    <p:sldId id="355" r:id="rId15"/>
    <p:sldId id="356" r:id="rId16"/>
    <p:sldId id="358" r:id="rId17"/>
    <p:sldId id="367" r:id="rId18"/>
    <p:sldId id="368" r:id="rId19"/>
    <p:sldId id="360" r:id="rId20"/>
    <p:sldId id="377" r:id="rId21"/>
    <p:sldId id="361" r:id="rId22"/>
    <p:sldId id="362" r:id="rId23"/>
    <p:sldId id="363" r:id="rId24"/>
    <p:sldId id="364" r:id="rId25"/>
    <p:sldId id="376" r:id="rId26"/>
    <p:sldId id="378" r:id="rId27"/>
    <p:sldId id="365" r:id="rId28"/>
    <p:sldId id="370" r:id="rId29"/>
    <p:sldId id="374" r:id="rId30"/>
    <p:sldId id="371" r:id="rId31"/>
    <p:sldId id="375" r:id="rId32"/>
    <p:sldId id="366" r:id="rId33"/>
    <p:sldId id="369" r:id="rId34"/>
    <p:sldId id="275" r:id="rId35"/>
    <p:sldId id="27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E1E"/>
    <a:srgbClr val="090B09"/>
    <a:srgbClr val="171F17"/>
    <a:srgbClr val="333333"/>
    <a:srgbClr val="000000"/>
    <a:srgbClr val="B7DEE8"/>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5" autoAdjust="0"/>
    <p:restoredTop sz="32709" autoAdjust="0"/>
  </p:normalViewPr>
  <p:slideViewPr>
    <p:cSldViewPr>
      <p:cViewPr varScale="1">
        <p:scale>
          <a:sx n="22" d="100"/>
          <a:sy n="22" d="100"/>
        </p:scale>
        <p:origin x="-2765"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00D54E-F741-4685-A35F-51C84DCA64B1}" type="datetimeFigureOut">
              <a:rPr lang="en-US" smtClean="0"/>
              <a:pPr/>
              <a:t>4/15/2014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B22BF-F0B2-49A6-8890-5DA87E70F4CF}" type="slidenum">
              <a:rPr lang="en-US" smtClean="0"/>
              <a:pPr/>
              <a:t>‹#›</a:t>
            </a:fld>
            <a:endParaRPr lang="en-US"/>
          </a:p>
        </p:txBody>
      </p:sp>
    </p:spTree>
    <p:extLst>
      <p:ext uri="{BB962C8B-B14F-4D97-AF65-F5344CB8AC3E}">
        <p14:creationId xmlns:p14="http://schemas.microsoft.com/office/powerpoint/2010/main" val="266762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When constructing new functionality in cells, your initial design will most likely result in a non-optimal</a:t>
            </a:r>
            <a:r>
              <a:rPr lang="en-US" baseline="0" dirty="0" smtClean="0"/>
              <a:t> composition. Library employ focused diversity to explore the sequence neighborhood around your initial design to identify improved variants.</a:t>
            </a:r>
          </a:p>
          <a:p>
            <a:endParaRPr lang="en-US" baseline="0" dirty="0" smtClean="0"/>
          </a:p>
          <a:p>
            <a:r>
              <a:rPr lang="en-US" dirty="0" smtClean="0"/>
              <a:t>Suppose you introduce a biosynthetic pathway</a:t>
            </a:r>
            <a:r>
              <a:rPr lang="en-US" baseline="0" dirty="0" smtClean="0"/>
              <a:t> into </a:t>
            </a:r>
            <a:r>
              <a:rPr lang="en-US" dirty="0" smtClean="0"/>
              <a:t>an engineered cell.</a:t>
            </a:r>
            <a:r>
              <a:rPr lang="en-US" baseline="0" dirty="0" smtClean="0"/>
              <a:t>  If all the enzymes express, the substrate chemicals are all available, and there aren’t reactions diverting your </a:t>
            </a:r>
            <a:r>
              <a:rPr lang="en-US" baseline="0" dirty="0" err="1" smtClean="0"/>
              <a:t>interemediates</a:t>
            </a:r>
            <a:r>
              <a:rPr lang="en-US" baseline="0" dirty="0" smtClean="0"/>
              <a:t> to other products, then most likely your cell will produce the target chemical. You might try knocking out some genes in the genome that you think will increase yield, and you might try different regulatory sequences to get the expression level of each enzyme just right, but often it is the case that these ‘rational’ approaches to optimizing the cell only address some problems.  If you have difficulty with the expression or folding of a protein, or the protein has poor activity towards the reaction you need it to do, you will have to make changes internal to that protein’s sequence.  For the scenario in which a nascent activity exists, and you just need to improve it, directed evolution techniques are incredibly useful.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If a B-cell becomes activated by binding to an antigen, it will begin the process of affinity maturation.</a:t>
            </a:r>
            <a:r>
              <a:rPr lang="en-US" baseline="0" dirty="0" smtClean="0"/>
              <a:t>  In this diagram, we show the VH domain.  VH is the region of the Fab fragment on the heavy chain that contains the CDR loops  --  it combined with the VL domain are the two balls of protein that directly bind the antigen.  Thus, this diagram speaks only of one such domain.  The VDJ recombination results in regions of the protein called the </a:t>
            </a:r>
            <a:r>
              <a:rPr lang="en-US" baseline="0" dirty="0" err="1" smtClean="0"/>
              <a:t>hypervariable</a:t>
            </a:r>
            <a:r>
              <a:rPr lang="en-US" baseline="0" dirty="0" smtClean="0"/>
              <a:t> loops, which is the same as the CDR loops.  During affinity maturation, mutations are focused on the </a:t>
            </a:r>
            <a:r>
              <a:rPr lang="en-US" baseline="0" dirty="0" err="1" smtClean="0"/>
              <a:t>hypervariable</a:t>
            </a:r>
            <a:r>
              <a:rPr lang="en-US" baseline="0" dirty="0" smtClean="0"/>
              <a:t> regions to further improve the avidity and specificity of the antibody.</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There are several genetic modifications happening during affinity maturation.  In somatic </a:t>
            </a:r>
            <a:r>
              <a:rPr lang="en-US" dirty="0" err="1" smtClean="0"/>
              <a:t>hypermutation</a:t>
            </a:r>
            <a:r>
              <a:rPr lang="en-US" dirty="0" smtClean="0"/>
              <a:t>, a </a:t>
            </a:r>
            <a:r>
              <a:rPr lang="en-US" dirty="0" err="1" smtClean="0"/>
              <a:t>cytidine</a:t>
            </a:r>
            <a:r>
              <a:rPr lang="en-US" dirty="0" smtClean="0"/>
              <a:t> </a:t>
            </a:r>
            <a:r>
              <a:rPr lang="en-US" dirty="0" err="1" smtClean="0"/>
              <a:t>deaminase</a:t>
            </a:r>
            <a:r>
              <a:rPr lang="en-US" dirty="0" smtClean="0"/>
              <a:t> mutates C residues to U within these </a:t>
            </a:r>
            <a:r>
              <a:rPr lang="en-US" dirty="0" err="1" smtClean="0"/>
              <a:t>hypervariable</a:t>
            </a:r>
            <a:r>
              <a:rPr lang="en-US" dirty="0" smtClean="0"/>
              <a:t> regions.  This results in a G:U mismatch which is repaired in a sloppy manner to generate random mutations.  There are additional genetic modifications taking place that result in insertions and deletions of triplets encoding additional codons into</a:t>
            </a:r>
            <a:r>
              <a:rPr lang="en-US" baseline="0" dirty="0" smtClean="0"/>
              <a:t> these </a:t>
            </a:r>
            <a:r>
              <a:rPr lang="en-US" baseline="0" dirty="0" err="1" smtClean="0"/>
              <a:t>hypervariable</a:t>
            </a:r>
            <a:r>
              <a:rPr lang="en-US" baseline="0" dirty="0" smtClean="0"/>
              <a:t> regions.  This combination of mutations results in amino acid substitutions, insertions, and deletions in the CDR loops. Some of these mutations will improve binding to the antigen and the encoding B cell will be expanded further than those cells in which the mutation disrupts binding.</a:t>
            </a:r>
          </a:p>
          <a:p>
            <a:endParaRPr lang="en-US" baseline="0" dirty="0" smtClean="0"/>
          </a:p>
          <a:p>
            <a:r>
              <a:rPr lang="en-US" baseline="0" dirty="0" smtClean="0"/>
              <a:t>In parallel, affinity maturation involves class switching.  Here, the C segment encoding the constant region of the antibody is switched from one encoding an </a:t>
            </a:r>
            <a:r>
              <a:rPr lang="en-US" baseline="0" dirty="0" err="1" smtClean="0"/>
              <a:t>IgM</a:t>
            </a:r>
            <a:r>
              <a:rPr lang="en-US" baseline="0" dirty="0" smtClean="0"/>
              <a:t> to one encoding an </a:t>
            </a:r>
            <a:r>
              <a:rPr lang="en-US" baseline="0" dirty="0" err="1" smtClean="0"/>
              <a:t>IgG</a:t>
            </a:r>
            <a:r>
              <a:rPr lang="en-US" baseline="0" dirty="0" smtClean="0"/>
              <a:t>.  With only 2 Fab regions, the </a:t>
            </a:r>
            <a:r>
              <a:rPr lang="en-US" baseline="0" dirty="0" err="1" smtClean="0"/>
              <a:t>IgG</a:t>
            </a:r>
            <a:r>
              <a:rPr lang="en-US" baseline="0" dirty="0" smtClean="0"/>
              <a:t> must have higher affinity for the substrate than </a:t>
            </a:r>
            <a:r>
              <a:rPr lang="en-US" baseline="0" dirty="0" err="1" smtClean="0"/>
              <a:t>IgM</a:t>
            </a:r>
            <a:r>
              <a:rPr lang="en-US" baseline="0" dirty="0" smtClean="0"/>
              <a:t>.  So, class switching increases the stringency of the selection.</a:t>
            </a:r>
          </a:p>
          <a:p>
            <a:endParaRPr lang="en-US" baseline="0" dirty="0" smtClean="0"/>
          </a:p>
          <a:p>
            <a:r>
              <a:rPr lang="en-US" baseline="0" dirty="0" smtClean="0"/>
              <a:t>Through iterative rounds of affinity maturation, the population of B cells make better and better antibodies for their antigens.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VDJ recombination process is analogous to combinatorial methods:  it constructs a large, sparse matrix of variants encoding many different functions.  These processes typically involve large libraries with more than a million members, and this large number of variants usually requires the use of selections rather than screens.  Combinatorial libraries are most useful for identifying activities that do not already exist, and they typically involve only a single round of diversity generation.</a:t>
            </a:r>
            <a:endParaRPr lang="en-US" dirty="0" smtClean="0"/>
          </a:p>
          <a:p>
            <a:endParaRPr lang="en-US" baseline="0" dirty="0" smtClean="0"/>
          </a:p>
          <a:p>
            <a:r>
              <a:rPr lang="en-US" baseline="0" dirty="0" smtClean="0"/>
              <a:t>The process of affinity maturation is analogous to directed evolution:  it involves iterative improvements to a nascent activity through point modifications.  In the </a:t>
            </a:r>
            <a:r>
              <a:rPr lang="en-US" baseline="0" dirty="0" err="1" smtClean="0"/>
              <a:t>wetlab</a:t>
            </a:r>
            <a:r>
              <a:rPr lang="en-US" baseline="0" dirty="0" smtClean="0"/>
              <a:t>, directed evolution libraries are typically smaller and the enrichment process can be done with screens.  They are used to improve or modify a nascent activity through iterative rounds of mutagenesis and screening.</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Another way to think about this is to consider a topological landscape.  The X and Y coordinates of the terrain correspond to sequences, and the height</a:t>
            </a:r>
            <a:r>
              <a:rPr lang="en-US" baseline="0" dirty="0" smtClean="0"/>
              <a:t> of each hill is functionality. * Perhaps some of these hills correspond to GFP, RFP, and alkaline phosphatase-encoding sequences. Most sequences in this space have no activity, but there are hills where sequences similar in sequence have similar functionality, with some a little better than the others.  In a combinatorial experiment, * we start with some region of sequence space * and produce a sparse matrix of constructs with the intent of finding another hill of activity.  In this case, the spread of variants hits 4 additional hills of activity, but they are different hills than where our search began.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In directed evolution, we similarly *</a:t>
            </a:r>
            <a:r>
              <a:rPr lang="en-US" baseline="0" dirty="0" smtClean="0"/>
              <a:t> start with a sequence on one of these hills of activity, but our goal is to * climb to the local maximal activity of that hill through </a:t>
            </a:r>
            <a:r>
              <a:rPr lang="en-US" baseline="0" dirty="0" err="1" smtClean="0"/>
              <a:t>incrememental</a:t>
            </a:r>
            <a:r>
              <a:rPr lang="en-US" baseline="0" dirty="0" smtClean="0"/>
              <a:t> changes.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In a typical directed</a:t>
            </a:r>
            <a:r>
              <a:rPr lang="en-US" baseline="0" dirty="0" smtClean="0"/>
              <a:t> evolution experiment, we begin with a specific gene sequence.  We then apply random mutagenesis to this sequence to generate diversity and screen for variants with an improved property.  We then repeat the experiment from these improved mutants.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common techniques for generating diversity:  random mutagenesis, or recombining parental genes.  These procedures typically involve PCR, and then you </a:t>
            </a:r>
            <a:r>
              <a:rPr lang="en-US" baseline="0" dirty="0" err="1" smtClean="0"/>
              <a:t>subclone</a:t>
            </a:r>
            <a:r>
              <a:rPr lang="en-US" baseline="0" dirty="0" smtClean="0"/>
              <a:t> the library into a vector and transform cells.  You then pick individual colonies of the library, screen each one for activity, then cherry-pick the ‘winners’ with improved activity.  Those go back into the cycle.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Let’s look at an example from the early days of this experiment from Francis Arnold.  During</a:t>
            </a:r>
            <a:r>
              <a:rPr lang="en-US" baseline="0" dirty="0" smtClean="0"/>
              <a:t> the synthesis of beta-lactam antibiotics, there is a difficult </a:t>
            </a:r>
            <a:r>
              <a:rPr lang="en-US" baseline="0" dirty="0" err="1" smtClean="0"/>
              <a:t>deprotection</a:t>
            </a:r>
            <a:r>
              <a:rPr lang="en-US" baseline="0" dirty="0" smtClean="0"/>
              <a:t> step that the authors wish to perform with an enzyme.  They need to the enzyme to hydrolyze this </a:t>
            </a:r>
            <a:r>
              <a:rPr lang="en-US" baseline="0" dirty="0" err="1" smtClean="0"/>
              <a:t>nitrobenzyl</a:t>
            </a:r>
            <a:r>
              <a:rPr lang="en-US" baseline="0" dirty="0" smtClean="0"/>
              <a:t> ester.  Unfortunately, the chemical is sparingly soluble in water, so they must add DMF to the reaction. Unfortunately, the enzyme loses activity in the presence of DMF.  So, they want to improve the stability of their enzyme in DMF/water mixtures.  The specific reaction they want to perform is difficult to assay.  Neither the starting material nor products are </a:t>
            </a:r>
            <a:r>
              <a:rPr lang="en-US" baseline="0" dirty="0" err="1" smtClean="0"/>
              <a:t>chromophores</a:t>
            </a:r>
            <a:r>
              <a:rPr lang="en-US" baseline="0" dirty="0" smtClean="0"/>
              <a:t>, so the only way to watch this reaction would be LC-MS.  For directed evolution, you typically need to assay around 10,000 variants to find useful variants.  A typical LC-MS instrument takes 15 minutes per run, so this would be a very long project!  So, the experimentalists note that this enzyme will also catalyze the hydrolysis of p-</a:t>
            </a:r>
            <a:r>
              <a:rPr lang="en-US" baseline="0" dirty="0" err="1" smtClean="0"/>
              <a:t>nitrophenyl</a:t>
            </a:r>
            <a:r>
              <a:rPr lang="en-US" baseline="0" dirty="0" smtClean="0"/>
              <a:t> esters such as this acetate ester.  Though it has one carbon less than their ‘real’ substrate, t is structurally a very similar molecule and is also tolerated by the enzyme.  P-</a:t>
            </a:r>
            <a:r>
              <a:rPr lang="en-US" baseline="0" dirty="0" err="1" smtClean="0"/>
              <a:t>nitrophenol</a:t>
            </a:r>
            <a:r>
              <a:rPr lang="en-US" baseline="0" dirty="0" smtClean="0"/>
              <a:t>, though, is yellow, so they can readily detect whether this reaction occurred without the need for cumbersome instruments.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Experimentally,</a:t>
            </a:r>
            <a:r>
              <a:rPr lang="en-US" baseline="0" dirty="0" smtClean="0"/>
              <a:t> they begin with a plasmid encoding the </a:t>
            </a:r>
            <a:r>
              <a:rPr lang="en-US" baseline="0" dirty="0" err="1" smtClean="0"/>
              <a:t>pNB</a:t>
            </a:r>
            <a:r>
              <a:rPr lang="en-US" baseline="0" dirty="0" smtClean="0"/>
              <a:t> esterase.  They then use a variation on your normal PCR protocol, called error-prone PCR to introduce point mutations throughout the gene at a rate of 1 to 5 mutations per gene.  They then </a:t>
            </a:r>
            <a:r>
              <a:rPr lang="en-US" baseline="0" dirty="0" err="1" smtClean="0"/>
              <a:t>subclone</a:t>
            </a:r>
            <a:r>
              <a:rPr lang="en-US" baseline="0" dirty="0" smtClean="0"/>
              <a:t> the PCR products back into the plasmid and transform cells to make their library.  They pick many individual colonies and then screen each one by placing the cells in a buffer </a:t>
            </a:r>
            <a:r>
              <a:rPr lang="en-US" baseline="0" dirty="0" err="1" smtClean="0"/>
              <a:t>contining</a:t>
            </a:r>
            <a:r>
              <a:rPr lang="en-US" baseline="0" dirty="0" smtClean="0"/>
              <a:t> the p-</a:t>
            </a:r>
            <a:r>
              <a:rPr lang="en-US" baseline="0" dirty="0" err="1" smtClean="0"/>
              <a:t>nitrophenyl</a:t>
            </a:r>
            <a:r>
              <a:rPr lang="en-US" baseline="0" dirty="0" smtClean="0"/>
              <a:t> acetate substrate and DMF.  They then quantify the yellow absorbance of each sample to get a score for the fitness of each variant.  They then cherry pick out those clones showing improved activity and take them into another round of directed evolution.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They perform 5</a:t>
            </a:r>
            <a:r>
              <a:rPr lang="en-US" baseline="0" dirty="0" smtClean="0"/>
              <a:t> rounds of directed evolution.  In the first round, they identified 3 improved mutants, and one of them was chosen as the template for the next round.  So, all variants in round 2 contain the mutations identified in round 1.  They identify 3 additional mutants, and again pick the best one to go into round 3.  In the final step, they combined all the beneficial mutations they found into a single construct.</a:t>
            </a:r>
          </a:p>
          <a:p>
            <a:r>
              <a:rPr lang="en-US" baseline="0" dirty="0" smtClean="0"/>
              <a:t>*</a:t>
            </a:r>
          </a:p>
          <a:p>
            <a:r>
              <a:rPr lang="en-US" baseline="0" dirty="0" smtClean="0"/>
              <a:t>With these mutants identified, they then performed more careful assays of their fitness and plot them out.  Through the course of incremental mutation and screening, they generate mutants improved in their tolerance for DMF.</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Directed evolution involves making iterative</a:t>
            </a:r>
            <a:r>
              <a:rPr lang="en-US" baseline="0" dirty="0" smtClean="0"/>
              <a:t> changes to a sequence to improve its function.  Though its use is not restricted to optimizing protein-coding sequences, most applications of directed evolution involve optimizing protein sequences.  Directed evolution approaches are only one technique useful in protein engineering.  One approach is ‘rational design’, meaning, a person looks at a crystal structure, multiple sequence alignments, and mutagenesis data and forms hypothesis in their head about modifications to a protein that will improve whatever property they need to optimize.  They then design a few genetic constructs and test their hypothesis in the lab.  There are also computational tools to do this sort of logic in </a:t>
            </a:r>
            <a:r>
              <a:rPr lang="en-US" baseline="0" dirty="0" err="1" smtClean="0"/>
              <a:t>silico</a:t>
            </a:r>
            <a:r>
              <a:rPr lang="en-US" baseline="0" dirty="0" smtClean="0"/>
              <a:t>.  The most popular of these tools is Rosetta which is excellent for predicting improvements to protein folding, and is making headway into many other functional aspects of a protein sequence.  There is also an area of protein engineering about modular design in which you fuse coding sequences together either to create new function or improve the folding, stability, or localization of your protein.  The focus of this series of lectures are the library strategies directed evolution and combinatorial methods.  The term ‘directed evolution’ is often applied to a broader swath of experiments that includes the combinatorial methods, but I will draw a distinction between the two for these lectures.  Our focus for now is the more narrowly defined directed evolution involving iterative changes to a sequence that each produce an incremental improvement of some aspect of its function.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They then look</a:t>
            </a:r>
            <a:r>
              <a:rPr lang="en-US" baseline="0" dirty="0" smtClean="0"/>
              <a:t> at the crystal structure of the protein to determine where these mutations lie.  The big white blob in the middle of this protein is the substrate.  The mutations identified in their screens are in yellow.  Note that the mutations are quite far from the active site, and this is frequently the case.  When screening for properties such as relaxation in substrate specificity, or improvements to folding, expression, thermal, or chemical stability, the mutations with increased fitness rarely are the ones that directly contact the substrate. Additionally, any mechanistic explanation of why these mutations improve chemical stability would require detailed energetic calculations about the structure.  As of 2014, the computational tools still cannot reliably predict the sorts of mutations that come out of directed evolution studies, and rarely do the mutations make any intuitive sense.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When you introduce mutations into a protein coding sequence,</a:t>
            </a:r>
            <a:r>
              <a:rPr lang="en-US" baseline="0" dirty="0" smtClean="0"/>
              <a:t> the effect of the mutation on activity can be neutral, deleterious, or enabling.  The extreme majority of amino acid substitutions have no effect on function – they are the same as wild-type.  That is around 90% of mutants.  Around 9% are deleterious.  Typically mutations to the hydrophobic core will eliminate the ability to fold, and very often this 9% represents core mutations.  Similarly, residues that directly contact the substrate or within the second shell around those residues are necessary for activity.  Substitutions to those sites have a deleterious effect on activity.  It is the rare 1% of missense </a:t>
            </a:r>
            <a:r>
              <a:rPr lang="en-US" baseline="0" dirty="0" err="1" smtClean="0"/>
              <a:t>mutaons</a:t>
            </a:r>
            <a:r>
              <a:rPr lang="en-US" baseline="0" dirty="0" smtClean="0"/>
              <a:t> that result in some altered activity such an improvement in </a:t>
            </a:r>
            <a:r>
              <a:rPr lang="en-US" baseline="0" dirty="0" err="1" smtClean="0"/>
              <a:t>thermostability</a:t>
            </a:r>
            <a:r>
              <a:rPr lang="en-US" baseline="0" dirty="0" smtClean="0"/>
              <a:t> or a change in </a:t>
            </a:r>
            <a:r>
              <a:rPr lang="en-US" baseline="0" dirty="0" err="1" smtClean="0"/>
              <a:t>sustrate</a:t>
            </a:r>
            <a:r>
              <a:rPr lang="en-US" baseline="0" dirty="0" smtClean="0"/>
              <a:t> specificity.  Thus, you must screen many mutants to identify those that are useful.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diversity explored</a:t>
            </a:r>
            <a:r>
              <a:rPr lang="en-US" baseline="0" dirty="0" smtClean="0"/>
              <a:t> in a directed evolution experiment typically involves point mutants.  By this, we mean that each member of library varies from some ancestral sequence by single-base substitutions encoding single changes in amino acid identity.</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One common way of generating such libraries is error-prone PCR.  This is just like any other PCR in terms of it containing a Buffer, a </a:t>
            </a:r>
            <a:r>
              <a:rPr lang="en-US" dirty="0" err="1" smtClean="0"/>
              <a:t>thermostable</a:t>
            </a:r>
            <a:r>
              <a:rPr lang="en-US" baseline="0" dirty="0" smtClean="0"/>
              <a:t> polymerase, two </a:t>
            </a:r>
            <a:r>
              <a:rPr lang="en-US" baseline="0" dirty="0" err="1" smtClean="0"/>
              <a:t>oligos</a:t>
            </a:r>
            <a:r>
              <a:rPr lang="en-US" baseline="0" dirty="0" smtClean="0"/>
              <a:t> and a template.  The difference is that you tweak the concentrations of the </a:t>
            </a:r>
            <a:r>
              <a:rPr lang="en-US" baseline="0" dirty="0" err="1" smtClean="0"/>
              <a:t>dNTPs</a:t>
            </a:r>
            <a:r>
              <a:rPr lang="en-US" baseline="0" dirty="0" smtClean="0"/>
              <a:t>, add manganese, and additional magnesium.  This set of conditions causes the polymerase to make errors at elevated rates, and to do so randomly.  The conditions sometimes have the unfortunate consequence of also decreasing the robustness of the </a:t>
            </a:r>
            <a:r>
              <a:rPr lang="en-US" baseline="0" dirty="0" err="1" smtClean="0"/>
              <a:t>pcr</a:t>
            </a:r>
            <a:r>
              <a:rPr lang="en-US" baseline="0" dirty="0" smtClean="0"/>
              <a:t> reaction, and sometimes you won’t get product out.  There are optimized commercial kits that can handle longer PCR products and do some more reliably.  The </a:t>
            </a:r>
            <a:r>
              <a:rPr lang="en-US" baseline="0" dirty="0" err="1" smtClean="0"/>
              <a:t>GeneMorph</a:t>
            </a:r>
            <a:r>
              <a:rPr lang="en-US" baseline="0" dirty="0" smtClean="0"/>
              <a:t> II kit is one that works by using a mutant error-prone polymerase.  It generates a similar spectrum of mutations to error-prone </a:t>
            </a:r>
            <a:r>
              <a:rPr lang="en-US" baseline="0" dirty="0" err="1" smtClean="0"/>
              <a:t>pcr</a:t>
            </a:r>
            <a:r>
              <a:rPr lang="en-US" baseline="0" dirty="0" smtClean="0"/>
              <a:t>, but it works on longer templates.  One older method is the XL1 red strain.  This E. coli strain replicates with a high error rate.  Thus, you simply passage your plasmid through this strain to introduce mutations.  The rate of mutation is significantly lower than in vitro </a:t>
            </a:r>
            <a:r>
              <a:rPr lang="en-US" baseline="0" dirty="0" err="1" smtClean="0"/>
              <a:t>mutatgenesis</a:t>
            </a:r>
            <a:r>
              <a:rPr lang="en-US" baseline="0" dirty="0" smtClean="0"/>
              <a:t>, but the in vivo nature of the method makes some interesting experiments possible.  For example, if you passage a plasmid encoding a slightly toxic protein through this strain, the selective pressure towards relieving the toxicity will result in the enrichment for mutants that solve the problem.  When you sequence such variants, you will often see trivial nonsense mutations (which means stop codons) but other times you will find point mutants or other types of errors such as insertion elements.  When coupled with a positive selection for function, these experiments can be very informative about how to ‘fix’ a toxic protein. The main issue with XL1 Red is that the mutagenesis is global.  The genome is also being mutated at a high rate rendering these cells erratic and slow growers.  They can be finicky to work with, and mutations to the genome can also be selected for in an experiment. A popular research topic today is trying to engineer cells that focus mutagenesis on a particular region of an introduced plasmid, thereby restricting errors to where it is useful.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DNA Shuffling is related to error-prone</a:t>
            </a:r>
            <a:r>
              <a:rPr lang="en-US" baseline="0" dirty="0" smtClean="0"/>
              <a:t> </a:t>
            </a:r>
            <a:r>
              <a:rPr lang="en-US" baseline="0" dirty="0" err="1" smtClean="0"/>
              <a:t>pcr</a:t>
            </a:r>
            <a:r>
              <a:rPr lang="en-US" baseline="0" dirty="0" smtClean="0"/>
              <a:t>.  The experiment starts with a pool of point mutation variants of a gene.  These mutants  might be the hits identified in a previous round of directed evolution.  First, you PCR up the genes with external primers.  You then digest the DNA into 50bp </a:t>
            </a:r>
            <a:r>
              <a:rPr lang="en-US" baseline="0" dirty="0" err="1" smtClean="0"/>
              <a:t>frgments</a:t>
            </a:r>
            <a:r>
              <a:rPr lang="en-US" baseline="0" dirty="0" smtClean="0"/>
              <a:t> with </a:t>
            </a:r>
            <a:r>
              <a:rPr lang="en-US" baseline="0" dirty="0" err="1" smtClean="0"/>
              <a:t>DNAse</a:t>
            </a:r>
            <a:r>
              <a:rPr lang="en-US" baseline="0" dirty="0" smtClean="0"/>
              <a:t> I.  You then recombine those fragments in a PCR reaction which is very similar to PCA gene synthesis in terms of how things reassemble.  You then </a:t>
            </a:r>
            <a:r>
              <a:rPr lang="en-US" baseline="0" dirty="0" err="1" smtClean="0"/>
              <a:t>reamplify</a:t>
            </a:r>
            <a:r>
              <a:rPr lang="en-US" baseline="0" dirty="0" smtClean="0"/>
              <a:t> with external primers and </a:t>
            </a:r>
            <a:r>
              <a:rPr lang="en-US" baseline="0" dirty="0" err="1" smtClean="0"/>
              <a:t>subclone</a:t>
            </a:r>
            <a:r>
              <a:rPr lang="en-US" baseline="0" dirty="0" smtClean="0"/>
              <a:t> the material into a plasmid and transform.</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Shuffling has</a:t>
            </a:r>
            <a:r>
              <a:rPr lang="en-US" baseline="0" dirty="0" smtClean="0"/>
              <a:t> largely replaced error-prone </a:t>
            </a:r>
            <a:r>
              <a:rPr lang="en-US" baseline="0" dirty="0" err="1" smtClean="0"/>
              <a:t>pcr</a:t>
            </a:r>
            <a:r>
              <a:rPr lang="en-US" baseline="0" dirty="0" smtClean="0"/>
              <a:t> because it does double-duty:  it not only recombines the mutations contained in a population of genes, it is also error prone itself causing a similar </a:t>
            </a:r>
            <a:r>
              <a:rPr lang="en-US" baseline="0" dirty="0" err="1" smtClean="0"/>
              <a:t>spectrume</a:t>
            </a:r>
            <a:r>
              <a:rPr lang="en-US" baseline="0" dirty="0" smtClean="0"/>
              <a:t> of point mutations to error-prone PCR.</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There are also strategies for combining computation</a:t>
            </a:r>
            <a:r>
              <a:rPr lang="en-US" baseline="0" dirty="0" smtClean="0"/>
              <a:t>al design with directed evolution.  </a:t>
            </a:r>
            <a:r>
              <a:rPr lang="en-US" baseline="0" dirty="0" err="1" smtClean="0"/>
              <a:t>ProSAR</a:t>
            </a:r>
            <a:r>
              <a:rPr lang="en-US" baseline="0" dirty="0" smtClean="0"/>
              <a:t> is one such method developed at </a:t>
            </a:r>
            <a:r>
              <a:rPr lang="en-US" baseline="0" dirty="0" err="1" smtClean="0"/>
              <a:t>Codexis</a:t>
            </a:r>
            <a:r>
              <a:rPr lang="en-US" baseline="0" dirty="0" smtClean="0"/>
              <a:t>.  The first step is to generate an initial library.  This can be done by error-prone, shuffling.  You can also explicitly synthesize each single-amino acid mutant of a protein using gene synthesis.  For a typical 300 amino acid protein, there are only 6000 such variants.  As microarray-based gene synthesis becomes more available, this approach will be greatly enabled.  You then measure the activity of each variant.  In this example, they are doing directed evolution of thermal stability, so they are comparing activity with and without a heat challenge.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You then write out some equations.</a:t>
            </a:r>
            <a:r>
              <a:rPr lang="en-US" baseline="0" dirty="0" smtClean="0"/>
              <a:t>  You will have one equation for each clone that you assay.  The measured fitness for each clone is y.  Each X1a-like value is either 1 or 0 for the presence of each possible base substitution.  The C1a-like values are the fitness contributions associated with each mutation.  These are unknowns that we are trying to measure.  If you assume that the contribution of most </a:t>
            </a:r>
            <a:r>
              <a:rPr lang="en-US" baseline="0" dirty="0" err="1" smtClean="0"/>
              <a:t>mtuations</a:t>
            </a:r>
            <a:r>
              <a:rPr lang="en-US" baseline="0" dirty="0" smtClean="0"/>
              <a:t> is additive, then you can describe the fitness observed for each variant as a linear combination of each mutation.  In practice, this </a:t>
            </a:r>
            <a:r>
              <a:rPr lang="en-US" baseline="0" dirty="0" err="1" smtClean="0"/>
              <a:t>additivity</a:t>
            </a:r>
            <a:r>
              <a:rPr lang="en-US" baseline="0" dirty="0" smtClean="0"/>
              <a:t> is usually true with the exception of mutations in the active site of the protein.  After solving the equations for each c value, you do additional design of experiment calculations to choose those mutation combinations that will be most informative to test in combination during the next round of mutagenesis.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In addition to a mutagenesis</a:t>
            </a:r>
            <a:r>
              <a:rPr lang="en-US" baseline="0" dirty="0" smtClean="0"/>
              <a:t> strategy, your directed evolution experiment requires a screening method.  In a company that specializes in directed evolution, they may have high-throughput mass spec instruments that can do LC-MS assays at more reasonable throughput, and thus many chemical transformations can be observed. Effectively, this is doing less-precise but faster ‘product studies’ on each mutant.</a:t>
            </a:r>
          </a:p>
          <a:p>
            <a:endParaRPr lang="en-US" baseline="0" dirty="0" smtClean="0"/>
          </a:p>
          <a:p>
            <a:r>
              <a:rPr lang="en-US" baseline="0" dirty="0" smtClean="0"/>
              <a:t>For the less expensive experiments often done in academia and small companies, plate-based methods using colorimetric or </a:t>
            </a:r>
            <a:r>
              <a:rPr lang="en-US" baseline="0" dirty="0" err="1" smtClean="0"/>
              <a:t>fluorometric</a:t>
            </a:r>
            <a:r>
              <a:rPr lang="en-US" baseline="0" dirty="0" smtClean="0"/>
              <a:t> assays are the norm.  For example, you might fuse GFP to your protein to link the amount of your protein to a detectable signal.  You might also use cell-permeable substrates as Arnold did with the p-</a:t>
            </a:r>
            <a:r>
              <a:rPr lang="en-US" baseline="0" dirty="0" err="1" smtClean="0"/>
              <a:t>nitrobenzyl</a:t>
            </a:r>
            <a:r>
              <a:rPr lang="en-US" baseline="0" dirty="0" smtClean="0"/>
              <a:t> esterase. Thus, these are analogous to the whole-cell assays we previously discussed. Typically you will want to grow the colonies in 384-well plates to normalize the amount of cells and then perform these assays on those more consistent cultures.  This can be done somewhat easily at the 10,000-sample scale.</a:t>
            </a:r>
          </a:p>
          <a:p>
            <a:endParaRPr lang="en-US" baseline="0" dirty="0" smtClean="0"/>
          </a:p>
          <a:p>
            <a:r>
              <a:rPr lang="en-US" baseline="0" dirty="0" smtClean="0"/>
              <a:t>Basically, any quantitative assay that you can do on a single strain could be considered for use in directed evolution.  The only concern is how many of those assays your labor force and materials costs enable you to do.  There are companies that optimize protein expression by running each variant on a gel.  Though that sounds low-throughput, if the diversity you are able to pay for is lower than the diversity required to obtain the data you need, the assay will do.</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457200" lvl="0" indent="-457200">
              <a:buFont typeface="Wingdings" pitchFamily="2" charset="2"/>
              <a:buChar char="§"/>
            </a:pPr>
            <a:r>
              <a:rPr lang="en-US" dirty="0" smtClean="0"/>
              <a:t>There are all sorts of things you can use directed</a:t>
            </a:r>
            <a:r>
              <a:rPr lang="en-US" baseline="0" dirty="0" smtClean="0"/>
              <a:t> evolution to improve.  You can improve catalytic efficiency sometimes, but more typically you improve expression or solubility of your protein.  You can also improve the catalytic parameters, usually Km, for a non-native substrate.  You can also improve the </a:t>
            </a:r>
            <a:r>
              <a:rPr lang="en-US" baseline="0" dirty="0" err="1" smtClean="0"/>
              <a:t>thermostability</a:t>
            </a:r>
            <a:r>
              <a:rPr lang="en-US" baseline="0" dirty="0" smtClean="0"/>
              <a:t>, buffer stability, and solvent-tolerance of a gene.  In a nutshell, any application </a:t>
            </a:r>
            <a:r>
              <a:rPr lang="en-US" sz="1200" dirty="0" smtClean="0">
                <a:solidFill>
                  <a:schemeClr val="accent2">
                    <a:lumMod val="20000"/>
                    <a:lumOff val="80000"/>
                  </a:schemeClr>
                </a:solidFill>
                <a:latin typeface="Calibri" pitchFamily="34" charset="0"/>
              </a:rPr>
              <a:t>in which one or two point mutations give rise to a detectable change in activity, and a selection or screen can identify those changes, can be accessed with directed</a:t>
            </a:r>
            <a:r>
              <a:rPr lang="en-US" sz="1200" baseline="0" dirty="0" smtClean="0">
                <a:solidFill>
                  <a:schemeClr val="accent2">
                    <a:lumMod val="20000"/>
                    <a:lumOff val="80000"/>
                  </a:schemeClr>
                </a:solidFill>
                <a:latin typeface="Calibri" pitchFamily="34" charset="0"/>
              </a:rPr>
              <a:t> evolution.</a:t>
            </a:r>
            <a:endParaRPr lang="en-US" sz="1200" dirty="0" smtClean="0">
              <a:solidFill>
                <a:schemeClr val="accent2">
                  <a:lumMod val="20000"/>
                  <a:lumOff val="80000"/>
                </a:schemeClr>
              </a:solidFill>
              <a:latin typeface="Calibri" pitchFamily="34" charset="0"/>
            </a:endParaRPr>
          </a:p>
        </p:txBody>
      </p:sp>
      <p:sp>
        <p:nvSpPr>
          <p:cNvPr id="4" name="Slide Number Placeholder 3"/>
          <p:cNvSpPr>
            <a:spLocks noGrp="1"/>
          </p:cNvSpPr>
          <p:nvPr>
            <p:ph type="sldNum" sz="quarter" idx="10"/>
          </p:nvPr>
        </p:nvSpPr>
        <p:spPr/>
        <p:txBody>
          <a:bodyPr/>
          <a:lstStyle/>
          <a:p>
            <a:fld id="{D453BF83-14DB-435B-A2F6-2F18B1BE452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Library approaches</a:t>
            </a:r>
            <a:r>
              <a:rPr lang="en-US" baseline="0" dirty="0" smtClean="0"/>
              <a:t> to genetic engineering can be either directed evolution strategies or combinatorial methods.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In all library methods, there is first diversity generation and then selection of desired variants.  Here we illustrate a library of genes in which the one in tan has a property that is distinct from the others.  * In all cases, we must have a linkage between the gene sequence and the protein it encodes.  This</a:t>
            </a:r>
            <a:r>
              <a:rPr lang="en-US" baseline="0" dirty="0" smtClean="0"/>
              <a:t> can be achieved by compartmentalizing the gene in a cell or micelle.  Alternatively, there are phage and ribosome display methods for connecting genotype to phenotype.  ** We then apply some selective pressure to remove all the uninteresting variants and expand the gene variant with desired activity.</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There are many ways of generating the genetic diversity, several</a:t>
            </a:r>
            <a:r>
              <a:rPr lang="en-US" baseline="0" dirty="0" smtClean="0"/>
              <a:t> ways of associating genotype with phenotype, and many ways of enriching for desirable variants.  The enrichment process can be either a selection or screen.  In a selection, you apply a procedure to the library population that results in selective survival of the desired population.  In a screen, you individually assay each member of the population and choose those with desired activity.</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Though Directed</a:t>
            </a:r>
            <a:r>
              <a:rPr lang="en-US" baseline="0" dirty="0" smtClean="0"/>
              <a:t> Evolution and Combinatorial Libraries are genetic engineering techniques, analogs of these processes occur naturally during the production of antibodies in mammalian B cells.</a:t>
            </a:r>
            <a:endParaRPr lang="en-US" dirty="0" smtClean="0"/>
          </a:p>
          <a:p>
            <a:endParaRPr lang="en-US" dirty="0" smtClean="0"/>
          </a:p>
          <a:p>
            <a:r>
              <a:rPr lang="en-US" dirty="0" smtClean="0"/>
              <a:t>Shown here are 3 crystal</a:t>
            </a:r>
            <a:r>
              <a:rPr lang="en-US" baseline="0" dirty="0" smtClean="0"/>
              <a:t> structures of Fab fragments of antibodies that each bind a different substrate.  I’ve put them all in the same orientation such that you can see their structural similarity.  The blue and yellow regions correspond to the heavy and light chains. Note that we are looking at just the Fab fragment of a larger protein molecule.  Mature antibodies are typically </a:t>
            </a:r>
            <a:r>
              <a:rPr lang="en-US" baseline="0" dirty="0" err="1" smtClean="0"/>
              <a:t>IgG</a:t>
            </a:r>
            <a:r>
              <a:rPr lang="en-US" baseline="0" dirty="0" smtClean="0"/>
              <a:t> antibodies that contain two of these Fab fragments.  Thus, an </a:t>
            </a:r>
            <a:r>
              <a:rPr lang="en-US" baseline="0" dirty="0" err="1" smtClean="0"/>
              <a:t>IgG</a:t>
            </a:r>
            <a:r>
              <a:rPr lang="en-US" baseline="0" dirty="0" smtClean="0"/>
              <a:t> molecule is composed of 4 polypeptides:  two light chains and two heavy chains.  Each Fab fragment is composed of 2 polypeptides:  one light, one heavy.</a:t>
            </a:r>
          </a:p>
          <a:p>
            <a:endParaRPr lang="en-US" baseline="0" dirty="0" smtClean="0"/>
          </a:p>
          <a:p>
            <a:r>
              <a:rPr lang="en-US" baseline="0" dirty="0" smtClean="0"/>
              <a:t>The CDR loops, in orange, are the primary source of variability from one antibody to the next, and it is this region of the molecule that binds one specific epitope.  Notice that outside this orange region, the molecules are structurally identical.  The size of the binding pocket formed by the CDR loops depends entirely on their sequence, which is specific to each antibody.  In 1NSN, we have a very broad flat pocket.  In 2ADF, we have a more narrow pocket.  In 2DQU, the antigen is a small molecule and the binding pocket is so small that it is almost entirely embedded within the antibody when it binds.  Thus, the CDR loops are highly diverse structurally.  Our concern here is how these CDR loop sequences are identified by the immune system.</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 traditional way to make specific antibodies involved injecting a mouse with the antigen.  This process</a:t>
            </a:r>
            <a:r>
              <a:rPr lang="en-US" baseline="0" dirty="0" smtClean="0"/>
              <a:t> of antibody generation happens within the mouse, and the cells that contain the genes for the antibody and thus produce each antibody are B cells. Different B cells will produce different antibodies. These cells are harvested from the mouse, and then immortalized by fusion with myeloma cells.  The resulting </a:t>
            </a:r>
            <a:r>
              <a:rPr lang="en-US" baseline="0" dirty="0" err="1" smtClean="0"/>
              <a:t>hybridomas</a:t>
            </a:r>
            <a:r>
              <a:rPr lang="en-US" baseline="0" dirty="0" smtClean="0"/>
              <a:t> are identified as clones that each produce one specific antibody.  Those clones can be expanded by re-injection into a mouse or growth in vitro to produce as much of the monoclonal antibody as desired.</a:t>
            </a:r>
          </a:p>
        </p:txBody>
      </p:sp>
      <p:sp>
        <p:nvSpPr>
          <p:cNvPr id="4" name="Slide Number Placeholder 3"/>
          <p:cNvSpPr>
            <a:spLocks noGrp="1"/>
          </p:cNvSpPr>
          <p:nvPr>
            <p:ph type="sldNum" sz="quarter" idx="10"/>
          </p:nvPr>
        </p:nvSpPr>
        <p:spPr/>
        <p:txBody>
          <a:bodyPr/>
          <a:lstStyle/>
          <a:p>
            <a:fld id="{D453BF83-14DB-435B-A2F6-2F18B1BE452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So, the question is what is happening within the mouse?  In each mouse cell, there are gene clusters that encode the</a:t>
            </a:r>
            <a:r>
              <a:rPr lang="en-US" baseline="0" dirty="0" smtClean="0"/>
              <a:t> components for constructing heavy and light chains.  The heavy chain genes are split into V, J, D, and C coding sequences.  There are multiple Variable, Diversity, and Joining segments (VDJ), and a single constant domain. These VDJ regions encode the CDR loops of the antibody. As a B cell matures, it randomly selects one combination of V, D, and J by recombination of its genome.  That VDJ combination specifies a specific antibody sequence that will be expressed by the B cell, and different B cells will produce different VDJ combinations. In this figure, we are showing the maturation of a light chain gene, which is similar to the heavy chain but lacks D segments.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All cells in the mouse start with identical heavy and light chain gene sequences.  The heavy chain gene is located on chromosome 14.  There are two light chain genes</a:t>
            </a:r>
            <a:r>
              <a:rPr lang="en-US" baseline="0" dirty="0" smtClean="0"/>
              <a:t> called kappa and lambda located on chromosome 2 and 22. * The heavy chain gene has 65 of these V domains, 27 of the D’s, and 6 of the J’s. * If we calculate how many different ways we can rearrange these domains, there are 10,530 possible variants of the heavy chain.  Though there are fewer V and J domains in the light chains, these further extend the initial diversity by a few orders of magnitude.  Note that this process of VDJ recombination results in a discrete set of potential combinations.  It is not an arbitrary population of molecules being generated – it is a large set of specific compositions. * The result of VDJ recombination is an </a:t>
            </a:r>
            <a:r>
              <a:rPr lang="en-US" baseline="0" dirty="0" err="1" smtClean="0"/>
              <a:t>IgM</a:t>
            </a:r>
            <a:r>
              <a:rPr lang="en-US" baseline="0" dirty="0" smtClean="0"/>
              <a:t> antibody.  The choice of </a:t>
            </a:r>
            <a:r>
              <a:rPr lang="en-US" baseline="0" dirty="0" err="1" smtClean="0"/>
              <a:t>IgM</a:t>
            </a:r>
            <a:r>
              <a:rPr lang="en-US" baseline="0" dirty="0" smtClean="0"/>
              <a:t>, IgA, or </a:t>
            </a:r>
            <a:r>
              <a:rPr lang="en-US" baseline="0" dirty="0" err="1" smtClean="0"/>
              <a:t>IgG</a:t>
            </a:r>
            <a:r>
              <a:rPr lang="en-US" baseline="0" dirty="0" smtClean="0"/>
              <a:t> is defined by the sequence of the C region, and all antibodies start out in the </a:t>
            </a:r>
            <a:r>
              <a:rPr lang="en-US" baseline="0" dirty="0" err="1" smtClean="0"/>
              <a:t>IgM</a:t>
            </a:r>
            <a:r>
              <a:rPr lang="en-US" baseline="0" dirty="0" smtClean="0"/>
              <a:t> form.  </a:t>
            </a:r>
            <a:r>
              <a:rPr lang="en-US" baseline="0" dirty="0" err="1" smtClean="0"/>
              <a:t>IgM’s</a:t>
            </a:r>
            <a:r>
              <a:rPr lang="en-US" baseline="0" dirty="0" smtClean="0"/>
              <a:t> contain 5 Fab regions.  The presence of many identical antigen-binding regions results in cooperative binding to repetitive structures like virus particles.  Thus, a fairly weak-binding antibody can nevertheless bind tightly to its antigen.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809148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3540190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57110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pPr/>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018973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pPr/>
              <a:t>4/15/2014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122504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pPr/>
              <a:t>4/15/2014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3786632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pPr/>
              <a:t>4/15/2014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701893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00614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673628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622537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780562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690815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32343150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41"/>
            <a:ext cx="78867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050782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6EC237D-7FE1-4014-95FE-98916415EECD}" type="datetimeFigureOut">
              <a:rPr lang="en-US" smtClean="0"/>
              <a:pPr/>
              <a:t>4/15/2014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4918439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29841" y="365128"/>
            <a:ext cx="78867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29151"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36EC237D-7FE1-4014-95FE-98916415EECD}" type="datetimeFigureOut">
              <a:rPr lang="en-US" smtClean="0"/>
              <a:pPr/>
              <a:t>4/15/2014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147485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36EC237D-7FE1-4014-95FE-98916415EECD}" type="datetimeFigureOut">
              <a:rPr lang="en-US" smtClean="0"/>
              <a:pPr/>
              <a:t>4/15/2014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854865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EC237D-7FE1-4014-95FE-98916415EECD}" type="datetimeFigureOut">
              <a:rPr lang="en-US" smtClean="0"/>
              <a:pPr/>
              <a:t>4/15/2014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206097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EC237D-7FE1-4014-95FE-98916415EECD}" type="datetimeFigureOut">
              <a:rPr lang="en-US" smtClean="0"/>
              <a:pPr/>
              <a:t>4/15/2014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2093727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EC237D-7FE1-4014-95FE-98916415EECD}" type="datetimeFigureOut">
              <a:rPr lang="en-US" smtClean="0"/>
              <a:pPr/>
              <a:t>4/15/2014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4951960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3427238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6" y="365125"/>
            <a:ext cx="1971675"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628651"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pPr/>
              <a:t>4/15/2014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pPr/>
              <a:t>‹#›</a:t>
            </a:fld>
            <a:endParaRPr lang="en-US"/>
          </a:p>
        </p:txBody>
      </p:sp>
    </p:spTree>
    <p:extLst>
      <p:ext uri="{BB962C8B-B14F-4D97-AF65-F5344CB8AC3E}">
        <p14:creationId xmlns:p14="http://schemas.microsoft.com/office/powerpoint/2010/main" val="1308687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47011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0436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41"/>
            <a:ext cx="78867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62249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321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29841" y="365128"/>
            <a:ext cx="78867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29151"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en-US">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58354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en-US">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pPr/>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38016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72353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3900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3035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6" y="365125"/>
            <a:ext cx="1971675"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628651"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08668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70089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19755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70565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8726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406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pPr/>
              <a:t>4/15/2014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69075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57271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33185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30195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7739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398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pPr/>
              <a:t>4/15/2014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pPr/>
              <a:t>4/15/2014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pPr/>
              <a:t>4/15/2014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pPr/>
              <a:t>4/15/2014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pPr/>
              <a:t>‹#›</a:t>
            </a:fld>
            <a:endParaRPr lang="en-US"/>
          </a:p>
        </p:txBody>
      </p:sp>
    </p:spTree>
    <p:extLst>
      <p:ext uri="{BB962C8B-B14F-4D97-AF65-F5344CB8AC3E}">
        <p14:creationId xmlns:p14="http://schemas.microsoft.com/office/powerpoint/2010/main" val="1226461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pPr/>
              <a:t>4/15/2014</a:t>
            </a:fld>
            <a:endParaRPr lang="en-US"/>
          </a:p>
        </p:txBody>
      </p:sp>
      <p:sp>
        <p:nvSpPr>
          <p:cNvPr id="5" name="Espace réservé du pied de page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pPr/>
              <a:t>‹#›</a:t>
            </a:fld>
            <a:endParaRPr lang="en-US"/>
          </a:p>
        </p:txBody>
      </p:sp>
    </p:spTree>
    <p:extLst>
      <p:ext uri="{BB962C8B-B14F-4D97-AF65-F5344CB8AC3E}">
        <p14:creationId xmlns:p14="http://schemas.microsoft.com/office/powerpoint/2010/main" val="30398670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Espace réservé du numéro de diapositive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40974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solidFill>
                  <a:prstClr val="black">
                    <a:tint val="75000"/>
                  </a:prstClr>
                </a:solidFill>
              </a:rPr>
              <a:pPr/>
              <a:t>4/15/2014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99982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hemeOverride" Target="../theme/themeOverride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5.xml"/><Relationship Id="rId1" Type="http://schemas.openxmlformats.org/officeDocument/2006/relationships/themeOverride" Target="../theme/themeOverride9.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6.xml"/><Relationship Id="rId1" Type="http://schemas.openxmlformats.org/officeDocument/2006/relationships/themeOverride" Target="../theme/themeOverride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hemeOverride" Target="../theme/themeOverride1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xml"/><Relationship Id="rId1" Type="http://schemas.openxmlformats.org/officeDocument/2006/relationships/themeOverride" Target="../theme/themeOverride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hemeOverride" Target="../theme/themeOverride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609600" y="2032099"/>
            <a:ext cx="8534400" cy="1446550"/>
          </a:xfrm>
          <a:prstGeom prst="rect">
            <a:avLst/>
          </a:prstGeom>
        </p:spPr>
        <p:txBody>
          <a:bodyPr wrap="square">
            <a:spAutoFit/>
          </a:bodyPr>
          <a:lstStyle/>
          <a:p>
            <a:pPr lvl="0"/>
            <a:r>
              <a:rPr lang="en-US" sz="4400" dirty="0" smtClean="0">
                <a:solidFill>
                  <a:schemeClr val="bg1"/>
                </a:solidFill>
                <a:latin typeface="Rockwell Extra Bold" pitchFamily="18" charset="0"/>
                <a:cs typeface="Arial" pitchFamily="34" charset="0"/>
              </a:rPr>
              <a:t>Library Methods:</a:t>
            </a:r>
          </a:p>
          <a:p>
            <a:pPr lvl="0"/>
            <a:r>
              <a:rPr lang="en-US" sz="4400" dirty="0" smtClean="0">
                <a:solidFill>
                  <a:schemeClr val="bg1"/>
                </a:solidFill>
                <a:latin typeface="Rockwell Extra Bold" pitchFamily="18" charset="0"/>
                <a:cs typeface="Arial" pitchFamily="34" charset="0"/>
              </a:rPr>
              <a:t>Directed Evolution</a:t>
            </a:r>
            <a:endParaRPr lang="en-US" sz="6000" dirty="0" smtClean="0">
              <a:solidFill>
                <a:schemeClr val="bg1"/>
              </a:solidFill>
              <a:latin typeface="Rockwell Extra Bold" pitchFamily="18" charset="0"/>
              <a:cs typeface="Arial"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CAnderson\Documents\Courses\SynBio Bootcamp\__Directed Evolution\affinity maturation.png"/>
          <p:cNvPicPr>
            <a:picLocks noChangeAspect="1" noChangeArrowheads="1"/>
          </p:cNvPicPr>
          <p:nvPr/>
        </p:nvPicPr>
        <p:blipFill>
          <a:blip r:embed="rId3" cstate="print"/>
          <a:srcRect/>
          <a:stretch>
            <a:fillRect/>
          </a:stretch>
        </p:blipFill>
        <p:spPr bwMode="auto">
          <a:xfrm>
            <a:off x="228601" y="1752600"/>
            <a:ext cx="8748713" cy="4038600"/>
          </a:xfrm>
          <a:prstGeom prst="rect">
            <a:avLst/>
          </a:prstGeom>
          <a:noFill/>
        </p:spPr>
      </p:pic>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Affinity Maturation</a:t>
            </a:r>
            <a:endParaRPr lang="en-US" sz="2000"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609600" y="838202"/>
            <a:ext cx="8077200" cy="830997"/>
          </a:xfrm>
          <a:prstGeom prst="rect">
            <a:avLst/>
          </a:prstGeom>
        </p:spPr>
        <p:txBody>
          <a:bodyPr wrap="square">
            <a:spAutoFit/>
          </a:bodyPr>
          <a:lstStyle/>
          <a:p>
            <a:r>
              <a:rPr lang="en-US" sz="2400" dirty="0" smtClean="0">
                <a:solidFill>
                  <a:schemeClr val="tx2">
                    <a:lumMod val="20000"/>
                    <a:lumOff val="80000"/>
                  </a:schemeClr>
                </a:solidFill>
              </a:rPr>
              <a:t>The process by which B-cells produce antibody genes with increased affinity for antigen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Affinity Maturation</a:t>
            </a:r>
            <a:endParaRPr lang="en-US" sz="2000"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609600" y="1049953"/>
            <a:ext cx="8077200" cy="4893647"/>
          </a:xfrm>
          <a:prstGeom prst="rect">
            <a:avLst/>
          </a:prstGeom>
        </p:spPr>
        <p:txBody>
          <a:bodyPr wrap="square">
            <a:spAutoFit/>
          </a:bodyPr>
          <a:lstStyle/>
          <a:p>
            <a:r>
              <a:rPr lang="en-US" sz="2400" b="1" dirty="0" smtClean="0">
                <a:solidFill>
                  <a:schemeClr val="tx2">
                    <a:lumMod val="20000"/>
                    <a:lumOff val="80000"/>
                  </a:schemeClr>
                </a:solidFill>
              </a:rPr>
              <a:t>Somatic </a:t>
            </a:r>
            <a:r>
              <a:rPr lang="en-US" sz="2400" b="1" dirty="0" err="1" smtClean="0">
                <a:solidFill>
                  <a:schemeClr val="tx2">
                    <a:lumMod val="20000"/>
                    <a:lumOff val="80000"/>
                  </a:schemeClr>
                </a:solidFill>
              </a:rPr>
              <a:t>Hypermutation</a:t>
            </a:r>
            <a:endParaRPr lang="en-US" sz="2400" b="1" dirty="0" smtClean="0">
              <a:solidFill>
                <a:schemeClr val="tx2">
                  <a:lumMod val="20000"/>
                  <a:lumOff val="80000"/>
                </a:schemeClr>
              </a:solidFill>
            </a:endParaRPr>
          </a:p>
          <a:p>
            <a:r>
              <a:rPr lang="en-US" sz="2400" dirty="0" smtClean="0">
                <a:solidFill>
                  <a:schemeClr val="tx2">
                    <a:lumMod val="20000"/>
                    <a:lumOff val="80000"/>
                  </a:schemeClr>
                </a:solidFill>
              </a:rPr>
              <a:t>Activation-Induced (</a:t>
            </a:r>
            <a:r>
              <a:rPr lang="en-US" sz="2400" dirty="0" err="1" smtClean="0">
                <a:solidFill>
                  <a:schemeClr val="tx2">
                    <a:lumMod val="20000"/>
                    <a:lumOff val="80000"/>
                  </a:schemeClr>
                </a:solidFill>
              </a:rPr>
              <a:t>Cytidine</a:t>
            </a:r>
            <a:r>
              <a:rPr lang="en-US" sz="2400" dirty="0" smtClean="0">
                <a:solidFill>
                  <a:schemeClr val="tx2">
                    <a:lumMod val="20000"/>
                    <a:lumOff val="80000"/>
                  </a:schemeClr>
                </a:solidFill>
              </a:rPr>
              <a:t>) </a:t>
            </a:r>
            <a:r>
              <a:rPr lang="en-US" sz="2400" dirty="0" err="1" smtClean="0">
                <a:solidFill>
                  <a:schemeClr val="tx2">
                    <a:lumMod val="20000"/>
                    <a:lumOff val="80000"/>
                  </a:schemeClr>
                </a:solidFill>
              </a:rPr>
              <a:t>Deaminase</a:t>
            </a:r>
            <a:r>
              <a:rPr lang="en-US" sz="2400" dirty="0" smtClean="0">
                <a:solidFill>
                  <a:schemeClr val="tx2">
                    <a:lumMod val="20000"/>
                    <a:lumOff val="80000"/>
                  </a:schemeClr>
                </a:solidFill>
              </a:rPr>
              <a:t> (AID) mutates C’s to U’s in the variable regions</a:t>
            </a:r>
          </a:p>
          <a:p>
            <a:endParaRPr lang="en-US" sz="2400" dirty="0" smtClean="0">
              <a:solidFill>
                <a:schemeClr val="tx2">
                  <a:lumMod val="20000"/>
                  <a:lumOff val="80000"/>
                </a:schemeClr>
              </a:solidFill>
            </a:endParaRPr>
          </a:p>
          <a:p>
            <a:r>
              <a:rPr lang="en-US" sz="2400" dirty="0" smtClean="0">
                <a:solidFill>
                  <a:schemeClr val="tx2">
                    <a:lumMod val="20000"/>
                    <a:lumOff val="80000"/>
                  </a:schemeClr>
                </a:solidFill>
              </a:rPr>
              <a:t>The G:U mismatch is repaired by a DNA repair mechanism involving an error-prone DNA polymerase</a:t>
            </a:r>
          </a:p>
          <a:p>
            <a:endParaRPr lang="en-US" sz="2400" dirty="0" smtClean="0">
              <a:solidFill>
                <a:schemeClr val="tx2">
                  <a:lumMod val="20000"/>
                  <a:lumOff val="80000"/>
                </a:schemeClr>
              </a:solidFill>
            </a:endParaRPr>
          </a:p>
          <a:p>
            <a:r>
              <a:rPr lang="en-US" sz="2400" dirty="0" smtClean="0">
                <a:solidFill>
                  <a:schemeClr val="tx2">
                    <a:lumMod val="20000"/>
                    <a:lumOff val="80000"/>
                  </a:schemeClr>
                </a:solidFill>
              </a:rPr>
              <a:t>Additional mechanisms introduce </a:t>
            </a:r>
            <a:r>
              <a:rPr lang="en-US" sz="2400" dirty="0" err="1" smtClean="0">
                <a:solidFill>
                  <a:schemeClr val="tx2">
                    <a:lumMod val="20000"/>
                    <a:lumOff val="80000"/>
                  </a:schemeClr>
                </a:solidFill>
              </a:rPr>
              <a:t>codon</a:t>
            </a:r>
            <a:r>
              <a:rPr lang="en-US" sz="2400" dirty="0" smtClean="0">
                <a:solidFill>
                  <a:schemeClr val="tx2">
                    <a:lumMod val="20000"/>
                    <a:lumOff val="80000"/>
                  </a:schemeClr>
                </a:solidFill>
              </a:rPr>
              <a:t> insertions/deletions in the variable regions</a:t>
            </a:r>
          </a:p>
          <a:p>
            <a:endParaRPr lang="en-US" sz="2400" dirty="0" smtClean="0">
              <a:solidFill>
                <a:schemeClr val="tx2">
                  <a:lumMod val="20000"/>
                  <a:lumOff val="80000"/>
                </a:schemeClr>
              </a:solidFill>
            </a:endParaRPr>
          </a:p>
          <a:p>
            <a:r>
              <a:rPr lang="en-US" sz="2400" b="1" dirty="0" smtClean="0">
                <a:solidFill>
                  <a:schemeClr val="tx2">
                    <a:lumMod val="20000"/>
                    <a:lumOff val="80000"/>
                  </a:schemeClr>
                </a:solidFill>
              </a:rPr>
              <a:t>Class Switching</a:t>
            </a:r>
          </a:p>
          <a:p>
            <a:r>
              <a:rPr lang="en-US" sz="2400" dirty="0" smtClean="0">
                <a:solidFill>
                  <a:schemeClr val="tx2">
                    <a:lumMod val="20000"/>
                    <a:lumOff val="80000"/>
                  </a:schemeClr>
                </a:solidFill>
              </a:rPr>
              <a:t>Replacement of the heavy-chain </a:t>
            </a:r>
            <a:r>
              <a:rPr lang="en-US" sz="2400" dirty="0" err="1" smtClean="0">
                <a:solidFill>
                  <a:schemeClr val="tx2">
                    <a:lumMod val="20000"/>
                    <a:lumOff val="80000"/>
                  </a:schemeClr>
                </a:solidFill>
              </a:rPr>
              <a:t>IgM</a:t>
            </a:r>
            <a:r>
              <a:rPr lang="en-US" sz="2400" dirty="0" smtClean="0">
                <a:solidFill>
                  <a:schemeClr val="tx2">
                    <a:lumMod val="20000"/>
                    <a:lumOff val="80000"/>
                  </a:schemeClr>
                </a:solidFill>
              </a:rPr>
              <a:t> constant region with an </a:t>
            </a:r>
            <a:r>
              <a:rPr lang="en-US" sz="2400" dirty="0" err="1" smtClean="0">
                <a:solidFill>
                  <a:schemeClr val="tx2">
                    <a:lumMod val="20000"/>
                    <a:lumOff val="80000"/>
                  </a:schemeClr>
                </a:solidFill>
              </a:rPr>
              <a:t>IgG</a:t>
            </a:r>
            <a:r>
              <a:rPr lang="en-US" sz="2400" dirty="0" smtClean="0">
                <a:solidFill>
                  <a:schemeClr val="tx2">
                    <a:lumMod val="20000"/>
                    <a:lumOff val="80000"/>
                  </a:schemeClr>
                </a:solidFill>
              </a:rPr>
              <a:t> version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Engineering Methods</a:t>
            </a:r>
            <a:endParaRPr lang="en-US" sz="2000" dirty="0">
              <a:latin typeface="Rockwell Extra Bold" pitchFamily="18" charset="0"/>
              <a:cs typeface="Arial" pitchFamily="34" charset="0"/>
            </a:endParaRPr>
          </a:p>
        </p:txBody>
      </p:sp>
      <p:sp>
        <p:nvSpPr>
          <p:cNvPr id="23" name="TextBox 22"/>
          <p:cNvSpPr txBox="1"/>
          <p:nvPr/>
        </p:nvSpPr>
        <p:spPr>
          <a:xfrm>
            <a:off x="609600" y="1600200"/>
            <a:ext cx="8077200" cy="3970318"/>
          </a:xfrm>
          <a:prstGeom prst="rect">
            <a:avLst/>
          </a:prstGeom>
          <a:noFill/>
        </p:spPr>
        <p:txBody>
          <a:bodyPr wrap="square" rtlCol="0">
            <a:spAutoFit/>
          </a:bodyPr>
          <a:lstStyle/>
          <a:p>
            <a:r>
              <a:rPr lang="en-US" sz="2800" dirty="0" smtClean="0"/>
              <a:t>Combinatorial Libraries </a:t>
            </a:r>
            <a:r>
              <a:rPr lang="en-US" sz="2800" dirty="0" smtClean="0">
                <a:latin typeface="Symbol" pitchFamily="18" charset="2"/>
              </a:rPr>
              <a:t>»</a:t>
            </a:r>
            <a:r>
              <a:rPr lang="en-US" sz="2800" dirty="0" smtClean="0"/>
              <a:t> VDJ Recombination</a:t>
            </a:r>
          </a:p>
          <a:p>
            <a:pPr marL="457200" indent="-457200">
              <a:buFont typeface="Wingdings" pitchFamily="2" charset="2"/>
              <a:buChar char="§"/>
            </a:pPr>
            <a:r>
              <a:rPr lang="en-US" sz="2800" dirty="0" smtClean="0"/>
              <a:t>Usually involves large libraries (&gt;10</a:t>
            </a:r>
            <a:r>
              <a:rPr lang="en-US" sz="2800" baseline="30000" dirty="0" smtClean="0"/>
              <a:t>6</a:t>
            </a:r>
            <a:r>
              <a:rPr lang="en-US" sz="2800" dirty="0" smtClean="0"/>
              <a:t>) and selections</a:t>
            </a:r>
            <a:endParaRPr lang="en-US" sz="2800" dirty="0" smtClean="0">
              <a:latin typeface="Calibri" pitchFamily="34" charset="0"/>
            </a:endParaRPr>
          </a:p>
          <a:p>
            <a:pPr marL="457200" indent="-457200">
              <a:buFont typeface="Wingdings" pitchFamily="2" charset="2"/>
              <a:buChar char="§"/>
            </a:pPr>
            <a:r>
              <a:rPr lang="en-US" sz="2800" dirty="0" smtClean="0">
                <a:latin typeface="Calibri" pitchFamily="34" charset="0"/>
              </a:rPr>
              <a:t>Used to find activities that do not pre-exist</a:t>
            </a:r>
          </a:p>
          <a:p>
            <a:pPr marL="457200" indent="-457200">
              <a:buFont typeface="Wingdings" pitchFamily="2" charset="2"/>
              <a:buChar char="§"/>
            </a:pPr>
            <a:r>
              <a:rPr lang="en-US" sz="2800" dirty="0" smtClean="0">
                <a:latin typeface="Calibri" pitchFamily="34" charset="0"/>
              </a:rPr>
              <a:t>Typically involves a single round of mutagenesis</a:t>
            </a:r>
            <a:endParaRPr lang="en-US" sz="2800" dirty="0" smtClean="0"/>
          </a:p>
          <a:p>
            <a:endParaRPr lang="en-US" sz="2800" dirty="0" smtClean="0"/>
          </a:p>
          <a:p>
            <a:r>
              <a:rPr lang="en-US" sz="2800" dirty="0" smtClean="0"/>
              <a:t>Directed Evolution </a:t>
            </a:r>
            <a:r>
              <a:rPr lang="en-US" sz="2800" dirty="0" smtClean="0">
                <a:latin typeface="Symbol" pitchFamily="18" charset="2"/>
              </a:rPr>
              <a:t>»</a:t>
            </a:r>
            <a:r>
              <a:rPr lang="en-US" sz="2800" dirty="0" smtClean="0"/>
              <a:t> Affinity Maturation</a:t>
            </a:r>
          </a:p>
          <a:p>
            <a:pPr marL="457200" indent="-457200">
              <a:buFont typeface="Wingdings" pitchFamily="2" charset="2"/>
              <a:buChar char="§"/>
            </a:pPr>
            <a:r>
              <a:rPr lang="en-US" sz="2800" dirty="0" smtClean="0"/>
              <a:t>Usually smaller libraries (&lt;10</a:t>
            </a:r>
            <a:r>
              <a:rPr lang="en-US" sz="2800" baseline="30000" dirty="0" smtClean="0"/>
              <a:t>5</a:t>
            </a:r>
            <a:r>
              <a:rPr lang="en-US" sz="2800" dirty="0" smtClean="0"/>
              <a:t>) and screens</a:t>
            </a:r>
            <a:endParaRPr lang="en-US" sz="2800" dirty="0" smtClean="0">
              <a:latin typeface="Calibri" pitchFamily="34" charset="0"/>
            </a:endParaRPr>
          </a:p>
          <a:p>
            <a:pPr marL="457200" indent="-457200">
              <a:buFont typeface="Wingdings" pitchFamily="2" charset="2"/>
              <a:buChar char="§"/>
            </a:pPr>
            <a:r>
              <a:rPr lang="en-US" sz="2800" dirty="0" smtClean="0">
                <a:latin typeface="Calibri" pitchFamily="34" charset="0"/>
              </a:rPr>
              <a:t>Used to improve or modify a nascent activity</a:t>
            </a:r>
          </a:p>
          <a:p>
            <a:pPr marL="457200" indent="-457200">
              <a:buFont typeface="Wingdings" pitchFamily="2" charset="2"/>
              <a:buChar char="§"/>
            </a:pPr>
            <a:r>
              <a:rPr lang="en-US" sz="2800" dirty="0" smtClean="0">
                <a:latin typeface="Calibri" pitchFamily="34" charset="0"/>
              </a:rPr>
              <a:t>Involves iterative rounds of mutagenesis</a:t>
            </a:r>
            <a:endParaRPr lang="en-US" sz="2800" dirty="0" smtClean="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errain.png"/>
          <p:cNvPicPr>
            <a:picLocks noChangeAspect="1"/>
          </p:cNvPicPr>
          <p:nvPr/>
        </p:nvPicPr>
        <p:blipFill>
          <a:blip r:embed="rId4" cstate="print"/>
          <a:stretch>
            <a:fillRect/>
          </a:stretch>
        </p:blipFill>
        <p:spPr>
          <a:xfrm>
            <a:off x="838200" y="990602"/>
            <a:ext cx="7620000" cy="5660571"/>
          </a:xfrm>
          <a:prstGeom prst="rect">
            <a:avLst/>
          </a:prstGeom>
        </p:spPr>
      </p:pic>
      <p:grpSp>
        <p:nvGrpSpPr>
          <p:cNvPr id="2" name="Group 131"/>
          <p:cNvGrpSpPr/>
          <p:nvPr/>
        </p:nvGrpSpPr>
        <p:grpSpPr>
          <a:xfrm>
            <a:off x="2362200" y="3429000"/>
            <a:ext cx="2667000" cy="1676400"/>
            <a:chOff x="1371600" y="2209800"/>
            <a:chExt cx="2667000" cy="1676400"/>
          </a:xfrm>
        </p:grpSpPr>
        <p:sp>
          <p:nvSpPr>
            <p:cNvPr id="13" name="Oval 12"/>
            <p:cNvSpPr/>
            <p:nvPr/>
          </p:nvSpPr>
          <p:spPr>
            <a:xfrm>
              <a:off x="13716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3716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3716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16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3716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3716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3716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6002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6002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6002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6002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6002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6002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6002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8288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8288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8288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8288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288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8288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8288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0574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0574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0574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0574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0574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0574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0574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2860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2860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2860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2860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2860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2860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2860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5146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5146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5146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5146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5146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5146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5146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27432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7432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7432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7432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7432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7432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7432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9718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9718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9718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9718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9718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9718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9718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2004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2004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2004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2004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2004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004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34290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4290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4290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4290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4290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4290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4290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6576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6576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6576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6576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6576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36576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6576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86200" y="220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3886200" y="2717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3886200" y="246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3886200" y="3225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886200" y="2971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886200" y="3479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886200" y="37338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Combinatorial Libraries</a:t>
            </a:r>
            <a:endParaRPr lang="en-US" sz="2000" dirty="0">
              <a:solidFill>
                <a:srgbClr val="1F497D">
                  <a:lumMod val="20000"/>
                  <a:lumOff val="80000"/>
                </a:srgbClr>
              </a:solidFill>
              <a:latin typeface="Rockwell Extra Bold" pitchFamily="18" charset="0"/>
              <a:cs typeface="Arial" pitchFamily="34" charset="0"/>
            </a:endParaRPr>
          </a:p>
        </p:txBody>
      </p:sp>
      <p:sp>
        <p:nvSpPr>
          <p:cNvPr id="12" name="Oval 11"/>
          <p:cNvSpPr/>
          <p:nvPr/>
        </p:nvSpPr>
        <p:spPr>
          <a:xfrm>
            <a:off x="4191000" y="3657600"/>
            <a:ext cx="152400" cy="1524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6125966" y="1371602"/>
            <a:ext cx="808235" cy="584775"/>
          </a:xfrm>
          <a:prstGeom prst="rect">
            <a:avLst/>
          </a:prstGeom>
          <a:solidFill>
            <a:srgbClr val="333333">
              <a:alpha val="34902"/>
            </a:srgbClr>
          </a:solidFill>
        </p:spPr>
        <p:txBody>
          <a:bodyPr wrap="none" rtlCol="0">
            <a:spAutoFit/>
          </a:bodyPr>
          <a:lstStyle/>
          <a:p>
            <a:r>
              <a:rPr lang="en-US" sz="3200" dirty="0" smtClean="0">
                <a:solidFill>
                  <a:schemeClr val="tx2">
                    <a:lumMod val="20000"/>
                    <a:lumOff val="80000"/>
                  </a:schemeClr>
                </a:solidFill>
              </a:rPr>
              <a:t>RFP</a:t>
            </a:r>
            <a:endParaRPr lang="en-US" sz="3200" dirty="0">
              <a:solidFill>
                <a:schemeClr val="tx2">
                  <a:lumMod val="20000"/>
                  <a:lumOff val="80000"/>
                </a:schemeClr>
              </a:solidFill>
            </a:endParaRPr>
          </a:p>
        </p:txBody>
      </p:sp>
      <p:sp>
        <p:nvSpPr>
          <p:cNvPr id="134" name="TextBox 133"/>
          <p:cNvSpPr txBox="1"/>
          <p:nvPr/>
        </p:nvSpPr>
        <p:spPr>
          <a:xfrm>
            <a:off x="5334001" y="1676402"/>
            <a:ext cx="845103" cy="584775"/>
          </a:xfrm>
          <a:prstGeom prst="rect">
            <a:avLst/>
          </a:prstGeom>
          <a:solidFill>
            <a:srgbClr val="333333">
              <a:alpha val="34902"/>
            </a:srgbClr>
          </a:solidFill>
        </p:spPr>
        <p:txBody>
          <a:bodyPr wrap="none" rtlCol="0">
            <a:spAutoFit/>
          </a:bodyPr>
          <a:lstStyle/>
          <a:p>
            <a:r>
              <a:rPr lang="en-US" sz="3200" dirty="0" smtClean="0">
                <a:solidFill>
                  <a:schemeClr val="tx2">
                    <a:lumMod val="20000"/>
                    <a:lumOff val="80000"/>
                  </a:schemeClr>
                </a:solidFill>
              </a:rPr>
              <a:t>GFP</a:t>
            </a:r>
            <a:endParaRPr lang="en-US" sz="3200" dirty="0">
              <a:solidFill>
                <a:schemeClr val="tx2">
                  <a:lumMod val="20000"/>
                  <a:lumOff val="80000"/>
                </a:schemeClr>
              </a:solidFill>
            </a:endParaRPr>
          </a:p>
        </p:txBody>
      </p:sp>
      <p:sp>
        <p:nvSpPr>
          <p:cNvPr id="135" name="TextBox 134"/>
          <p:cNvSpPr txBox="1"/>
          <p:nvPr/>
        </p:nvSpPr>
        <p:spPr>
          <a:xfrm>
            <a:off x="1905001" y="2438402"/>
            <a:ext cx="1071127" cy="584775"/>
          </a:xfrm>
          <a:prstGeom prst="rect">
            <a:avLst/>
          </a:prstGeom>
          <a:solidFill>
            <a:srgbClr val="333333">
              <a:alpha val="34902"/>
            </a:srgbClr>
          </a:solidFill>
        </p:spPr>
        <p:txBody>
          <a:bodyPr wrap="none" rtlCol="0">
            <a:spAutoFit/>
          </a:bodyPr>
          <a:lstStyle/>
          <a:p>
            <a:r>
              <a:rPr lang="en-US" sz="3200" dirty="0" err="1" smtClean="0">
                <a:solidFill>
                  <a:schemeClr val="tx2">
                    <a:lumMod val="20000"/>
                    <a:lumOff val="80000"/>
                  </a:schemeClr>
                </a:solidFill>
              </a:rPr>
              <a:t>phoA</a:t>
            </a:r>
            <a:endParaRPr lang="en-US" sz="3200" dirty="0">
              <a:solidFill>
                <a:schemeClr val="tx2">
                  <a:lumMod val="20000"/>
                  <a:lumOff val="8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8" presetClass="entr" presetSubtype="0" accel="10000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ppt_w*2.5"/>
                                          </p:val>
                                        </p:tav>
                                        <p:tav tm="100000">
                                          <p:val>
                                            <p:strVal val="#ppt_w"/>
                                          </p:val>
                                        </p:tav>
                                      </p:tavLst>
                                    </p:anim>
                                    <p:anim calcmode="lin" valueType="num">
                                      <p:cBhvr>
                                        <p:cTn id="16" dur="500" fill="hold"/>
                                        <p:tgtEl>
                                          <p:spTgt spid="12"/>
                                        </p:tgtEl>
                                        <p:attrNameLst>
                                          <p:attrName>ppt_h</p:attrName>
                                        </p:attrNameLst>
                                      </p:cBhvr>
                                      <p:tavLst>
                                        <p:tav tm="0">
                                          <p:val>
                                            <p:strVal val="#ppt_h*0.01"/>
                                          </p:val>
                                        </p:tav>
                                        <p:tav tm="100000">
                                          <p:val>
                                            <p:strVal val="#ppt_h"/>
                                          </p:val>
                                        </p:tav>
                                      </p:tavLst>
                                    </p:anim>
                                    <p:anim calcmode="lin" valueType="num">
                                      <p:cBhvr>
                                        <p:cTn id="17" dur="500" fill="hold"/>
                                        <p:tgtEl>
                                          <p:spTgt spid="12"/>
                                        </p:tgtEl>
                                        <p:attrNameLst>
                                          <p:attrName>ppt_x</p:attrName>
                                        </p:attrNameLst>
                                      </p:cBhvr>
                                      <p:tavLst>
                                        <p:tav tm="0">
                                          <p:val>
                                            <p:strVal val="#ppt_x"/>
                                          </p:val>
                                        </p:tav>
                                        <p:tav tm="100000">
                                          <p:val>
                                            <p:strVal val="#ppt_x"/>
                                          </p:val>
                                        </p:tav>
                                      </p:tavLst>
                                    </p:anim>
                                    <p:anim calcmode="lin" valueType="num">
                                      <p:cBhvr>
                                        <p:cTn id="18" dur="500" fill="hold"/>
                                        <p:tgtEl>
                                          <p:spTgt spid="12"/>
                                        </p:tgtEl>
                                        <p:attrNameLst>
                                          <p:attrName>ppt_y</p:attrName>
                                        </p:attrNameLst>
                                      </p:cBhvr>
                                      <p:tavLst>
                                        <p:tav tm="0">
                                          <p:val>
                                            <p:strVal val="#ppt_h+1"/>
                                          </p:val>
                                        </p:tav>
                                        <p:tav tm="100000">
                                          <p:val>
                                            <p:strVal val="#ppt_y"/>
                                          </p:val>
                                        </p:tav>
                                      </p:tavLst>
                                    </p:anim>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3" grpId="0" animBg="1"/>
      <p:bldP spid="134" grpId="0" animBg="1"/>
      <p:bldP spid="1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errain.png"/>
          <p:cNvPicPr>
            <a:picLocks noChangeAspect="1"/>
          </p:cNvPicPr>
          <p:nvPr/>
        </p:nvPicPr>
        <p:blipFill>
          <a:blip r:embed="rId4" cstate="print"/>
          <a:stretch>
            <a:fillRect/>
          </a:stretch>
        </p:blipFill>
        <p:spPr>
          <a:xfrm>
            <a:off x="838200" y="990602"/>
            <a:ext cx="7620000" cy="5660571"/>
          </a:xfrm>
          <a:prstGeom prst="rect">
            <a:avLst/>
          </a:prstGeom>
        </p:spPr>
      </p:pic>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Directed Evolution</a:t>
            </a:r>
            <a:endParaRPr lang="en-US" sz="2000" dirty="0">
              <a:solidFill>
                <a:srgbClr val="1F497D">
                  <a:lumMod val="20000"/>
                  <a:lumOff val="80000"/>
                </a:srgbClr>
              </a:solidFill>
              <a:latin typeface="Rockwell Extra Bold" pitchFamily="18" charset="0"/>
              <a:cs typeface="Arial" pitchFamily="34" charset="0"/>
            </a:endParaRPr>
          </a:p>
        </p:txBody>
      </p:sp>
      <p:sp>
        <p:nvSpPr>
          <p:cNvPr id="12" name="Oval 11"/>
          <p:cNvSpPr/>
          <p:nvPr/>
        </p:nvSpPr>
        <p:spPr>
          <a:xfrm>
            <a:off x="3276600" y="4419600"/>
            <a:ext cx="152400" cy="1524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2949983" y="4121150"/>
            <a:ext cx="371068" cy="415040"/>
          </a:xfrm>
          <a:custGeom>
            <a:avLst/>
            <a:gdLst>
              <a:gd name="connsiteX0" fmla="*/ 371068 w 371068"/>
              <a:gd name="connsiteY0" fmla="*/ 381000 h 415040"/>
              <a:gd name="connsiteX1" fmla="*/ 326618 w 371068"/>
              <a:gd name="connsiteY1" fmla="*/ 387350 h 415040"/>
              <a:gd name="connsiteX2" fmla="*/ 307568 w 371068"/>
              <a:gd name="connsiteY2" fmla="*/ 393700 h 415040"/>
              <a:gd name="connsiteX3" fmla="*/ 256768 w 371068"/>
              <a:gd name="connsiteY3" fmla="*/ 400050 h 415040"/>
              <a:gd name="connsiteX4" fmla="*/ 231368 w 371068"/>
              <a:gd name="connsiteY4" fmla="*/ 406400 h 415040"/>
              <a:gd name="connsiteX5" fmla="*/ 155168 w 371068"/>
              <a:gd name="connsiteY5" fmla="*/ 412750 h 415040"/>
              <a:gd name="connsiteX6" fmla="*/ 78968 w 371068"/>
              <a:gd name="connsiteY6" fmla="*/ 393700 h 415040"/>
              <a:gd name="connsiteX7" fmla="*/ 72618 w 371068"/>
              <a:gd name="connsiteY7" fmla="*/ 374650 h 415040"/>
              <a:gd name="connsiteX8" fmla="*/ 78968 w 371068"/>
              <a:gd name="connsiteY8" fmla="*/ 355600 h 415040"/>
              <a:gd name="connsiteX9" fmla="*/ 98018 w 371068"/>
              <a:gd name="connsiteY9" fmla="*/ 349250 h 415040"/>
              <a:gd name="connsiteX10" fmla="*/ 174218 w 371068"/>
              <a:gd name="connsiteY10" fmla="*/ 336550 h 415040"/>
              <a:gd name="connsiteX11" fmla="*/ 193268 w 371068"/>
              <a:gd name="connsiteY11" fmla="*/ 323850 h 415040"/>
              <a:gd name="connsiteX12" fmla="*/ 212318 w 371068"/>
              <a:gd name="connsiteY12" fmla="*/ 317500 h 415040"/>
              <a:gd name="connsiteX13" fmla="*/ 237718 w 371068"/>
              <a:gd name="connsiteY13" fmla="*/ 279400 h 415040"/>
              <a:gd name="connsiteX14" fmla="*/ 244068 w 371068"/>
              <a:gd name="connsiteY14" fmla="*/ 247650 h 415040"/>
              <a:gd name="connsiteX15" fmla="*/ 237718 w 371068"/>
              <a:gd name="connsiteY15" fmla="*/ 222250 h 415040"/>
              <a:gd name="connsiteX16" fmla="*/ 218668 w 371068"/>
              <a:gd name="connsiteY16" fmla="*/ 209550 h 415040"/>
              <a:gd name="connsiteX17" fmla="*/ 129768 w 371068"/>
              <a:gd name="connsiteY17" fmla="*/ 203200 h 415040"/>
              <a:gd name="connsiteX18" fmla="*/ 104368 w 371068"/>
              <a:gd name="connsiteY18" fmla="*/ 209550 h 415040"/>
              <a:gd name="connsiteX19" fmla="*/ 85318 w 371068"/>
              <a:gd name="connsiteY19" fmla="*/ 215900 h 415040"/>
              <a:gd name="connsiteX20" fmla="*/ 28168 w 371068"/>
              <a:gd name="connsiteY20" fmla="*/ 203200 h 415040"/>
              <a:gd name="connsiteX21" fmla="*/ 9118 w 371068"/>
              <a:gd name="connsiteY21" fmla="*/ 190500 h 415040"/>
              <a:gd name="connsiteX22" fmla="*/ 9118 w 371068"/>
              <a:gd name="connsiteY22" fmla="*/ 127000 h 415040"/>
              <a:gd name="connsiteX23" fmla="*/ 28168 w 371068"/>
              <a:gd name="connsiteY23" fmla="*/ 120650 h 415040"/>
              <a:gd name="connsiteX24" fmla="*/ 59918 w 371068"/>
              <a:gd name="connsiteY24" fmla="*/ 114300 h 415040"/>
              <a:gd name="connsiteX25" fmla="*/ 85318 w 371068"/>
              <a:gd name="connsiteY25" fmla="*/ 107950 h 415040"/>
              <a:gd name="connsiteX26" fmla="*/ 78968 w 371068"/>
              <a:gd name="connsiteY26" fmla="*/ 31750 h 415040"/>
              <a:gd name="connsiteX27" fmla="*/ 72618 w 371068"/>
              <a:gd name="connsiteY27" fmla="*/ 12700 h 415040"/>
              <a:gd name="connsiteX28" fmla="*/ 59918 w 371068"/>
              <a:gd name="connsiteY28" fmla="*/ 0 h 41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71068" h="415040">
                <a:moveTo>
                  <a:pt x="371068" y="381000"/>
                </a:moveTo>
                <a:cubicBezTo>
                  <a:pt x="356251" y="383117"/>
                  <a:pt x="341294" y="384415"/>
                  <a:pt x="326618" y="387350"/>
                </a:cubicBezTo>
                <a:cubicBezTo>
                  <a:pt x="320054" y="388663"/>
                  <a:pt x="314154" y="392503"/>
                  <a:pt x="307568" y="393700"/>
                </a:cubicBezTo>
                <a:cubicBezTo>
                  <a:pt x="290778" y="396753"/>
                  <a:pt x="273601" y="397245"/>
                  <a:pt x="256768" y="400050"/>
                </a:cubicBezTo>
                <a:cubicBezTo>
                  <a:pt x="248160" y="401485"/>
                  <a:pt x="240028" y="405318"/>
                  <a:pt x="231368" y="406400"/>
                </a:cubicBezTo>
                <a:cubicBezTo>
                  <a:pt x="206077" y="409561"/>
                  <a:pt x="180568" y="410633"/>
                  <a:pt x="155168" y="412750"/>
                </a:cubicBezTo>
                <a:cubicBezTo>
                  <a:pt x="135454" y="410560"/>
                  <a:pt x="96040" y="415040"/>
                  <a:pt x="78968" y="393700"/>
                </a:cubicBezTo>
                <a:cubicBezTo>
                  <a:pt x="74787" y="388473"/>
                  <a:pt x="74735" y="381000"/>
                  <a:pt x="72618" y="374650"/>
                </a:cubicBezTo>
                <a:cubicBezTo>
                  <a:pt x="74735" y="368300"/>
                  <a:pt x="74235" y="360333"/>
                  <a:pt x="78968" y="355600"/>
                </a:cubicBezTo>
                <a:cubicBezTo>
                  <a:pt x="83701" y="350867"/>
                  <a:pt x="91432" y="350447"/>
                  <a:pt x="98018" y="349250"/>
                </a:cubicBezTo>
                <a:cubicBezTo>
                  <a:pt x="207028" y="329430"/>
                  <a:pt x="106922" y="353374"/>
                  <a:pt x="174218" y="336550"/>
                </a:cubicBezTo>
                <a:cubicBezTo>
                  <a:pt x="180568" y="332317"/>
                  <a:pt x="186442" y="327263"/>
                  <a:pt x="193268" y="323850"/>
                </a:cubicBezTo>
                <a:cubicBezTo>
                  <a:pt x="199255" y="320857"/>
                  <a:pt x="207585" y="322233"/>
                  <a:pt x="212318" y="317500"/>
                </a:cubicBezTo>
                <a:cubicBezTo>
                  <a:pt x="223111" y="306707"/>
                  <a:pt x="237718" y="279400"/>
                  <a:pt x="237718" y="279400"/>
                </a:cubicBezTo>
                <a:cubicBezTo>
                  <a:pt x="239835" y="268817"/>
                  <a:pt x="244068" y="258443"/>
                  <a:pt x="244068" y="247650"/>
                </a:cubicBezTo>
                <a:cubicBezTo>
                  <a:pt x="244068" y="238923"/>
                  <a:pt x="242559" y="229512"/>
                  <a:pt x="237718" y="222250"/>
                </a:cubicBezTo>
                <a:cubicBezTo>
                  <a:pt x="233485" y="215900"/>
                  <a:pt x="226184" y="210876"/>
                  <a:pt x="218668" y="209550"/>
                </a:cubicBezTo>
                <a:cubicBezTo>
                  <a:pt x="189411" y="204387"/>
                  <a:pt x="159401" y="205317"/>
                  <a:pt x="129768" y="203200"/>
                </a:cubicBezTo>
                <a:cubicBezTo>
                  <a:pt x="121301" y="205317"/>
                  <a:pt x="112759" y="207152"/>
                  <a:pt x="104368" y="209550"/>
                </a:cubicBezTo>
                <a:cubicBezTo>
                  <a:pt x="97932" y="211389"/>
                  <a:pt x="92011" y="215900"/>
                  <a:pt x="85318" y="215900"/>
                </a:cubicBezTo>
                <a:cubicBezTo>
                  <a:pt x="77256" y="215900"/>
                  <a:pt x="37964" y="205649"/>
                  <a:pt x="28168" y="203200"/>
                </a:cubicBezTo>
                <a:cubicBezTo>
                  <a:pt x="21818" y="198967"/>
                  <a:pt x="12904" y="197126"/>
                  <a:pt x="9118" y="190500"/>
                </a:cubicBezTo>
                <a:cubicBezTo>
                  <a:pt x="1303" y="176823"/>
                  <a:pt x="0" y="140677"/>
                  <a:pt x="9118" y="127000"/>
                </a:cubicBezTo>
                <a:cubicBezTo>
                  <a:pt x="12831" y="121431"/>
                  <a:pt x="21674" y="122273"/>
                  <a:pt x="28168" y="120650"/>
                </a:cubicBezTo>
                <a:cubicBezTo>
                  <a:pt x="38639" y="118032"/>
                  <a:pt x="49382" y="116641"/>
                  <a:pt x="59918" y="114300"/>
                </a:cubicBezTo>
                <a:cubicBezTo>
                  <a:pt x="68437" y="112407"/>
                  <a:pt x="76851" y="110067"/>
                  <a:pt x="85318" y="107950"/>
                </a:cubicBezTo>
                <a:cubicBezTo>
                  <a:pt x="83201" y="82550"/>
                  <a:pt x="82337" y="57014"/>
                  <a:pt x="78968" y="31750"/>
                </a:cubicBezTo>
                <a:cubicBezTo>
                  <a:pt x="78083" y="25115"/>
                  <a:pt x="76062" y="18440"/>
                  <a:pt x="72618" y="12700"/>
                </a:cubicBezTo>
                <a:cubicBezTo>
                  <a:pt x="69538" y="7566"/>
                  <a:pt x="64151" y="4233"/>
                  <a:pt x="59918" y="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2.5"/>
                                          </p:val>
                                        </p:tav>
                                        <p:tav tm="100000">
                                          <p:val>
                                            <p:strVal val="#ppt_w"/>
                                          </p:val>
                                        </p:tav>
                                      </p:tavLst>
                                    </p:anim>
                                    <p:anim calcmode="lin" valueType="num">
                                      <p:cBhvr>
                                        <p:cTn id="8" dur="500" fill="hold"/>
                                        <p:tgtEl>
                                          <p:spTgt spid="12"/>
                                        </p:tgtEl>
                                        <p:attrNameLst>
                                          <p:attrName>ppt_h</p:attrName>
                                        </p:attrNameLst>
                                      </p:cBhvr>
                                      <p:tavLst>
                                        <p:tav tm="0">
                                          <p:val>
                                            <p:strVal val="#ppt_h*0.01"/>
                                          </p:val>
                                        </p:tav>
                                        <p:tav tm="100000">
                                          <p:val>
                                            <p:strVal val="#ppt_h"/>
                                          </p:val>
                                        </p:tav>
                                      </p:tavLst>
                                    </p:anim>
                                    <p:anim calcmode="lin" valueType="num">
                                      <p:cBhvr>
                                        <p:cTn id="9" dur="500" fill="hold"/>
                                        <p:tgtEl>
                                          <p:spTgt spid="12"/>
                                        </p:tgtEl>
                                        <p:attrNameLst>
                                          <p:attrName>ppt_x</p:attrName>
                                        </p:attrNameLst>
                                      </p:cBhvr>
                                      <p:tavLst>
                                        <p:tav tm="0">
                                          <p:val>
                                            <p:strVal val="#ppt_x"/>
                                          </p:val>
                                        </p:tav>
                                        <p:tav tm="100000">
                                          <p:val>
                                            <p:strVal val="#ppt_x"/>
                                          </p:val>
                                        </p:tav>
                                      </p:tavLst>
                                    </p:anim>
                                    <p:anim calcmode="lin" valueType="num">
                                      <p:cBhvr>
                                        <p:cTn id="10" dur="500" fill="hold"/>
                                        <p:tgtEl>
                                          <p:spTgt spid="12"/>
                                        </p:tgtEl>
                                        <p:attrNameLst>
                                          <p:attrName>ppt_y</p:attrName>
                                        </p:attrNameLst>
                                      </p:cBhvr>
                                      <p:tavLst>
                                        <p:tav tm="0">
                                          <p:val>
                                            <p:strVal val="#ppt_h+1"/>
                                          </p:val>
                                        </p:tav>
                                        <p:tav tm="100000">
                                          <p:val>
                                            <p:strVal val="#ppt_y"/>
                                          </p:val>
                                        </p:tav>
                                      </p:tavLst>
                                    </p:anim>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273314"/>
            <a:ext cx="8001000" cy="707886"/>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Directed Evolution</a:t>
            </a:r>
            <a:endParaRPr lang="en-US" sz="4000" dirty="0">
              <a:solidFill>
                <a:schemeClr val="bg1"/>
              </a:solidFill>
              <a:latin typeface="Rockwell Extra Bold" pitchFamily="18" charset="0"/>
              <a:cs typeface="Arial" pitchFamily="34" charset="0"/>
            </a:endParaRPr>
          </a:p>
        </p:txBody>
      </p:sp>
      <p:pic>
        <p:nvPicPr>
          <p:cNvPr id="5123" name="Picture 3" descr="C:\Users\JCAnderson\Documents\Courses\SynBio Bootcamp\__Directed Evolution\mountaineer.png"/>
          <p:cNvPicPr>
            <a:picLocks noChangeAspect="1" noChangeArrowheads="1"/>
          </p:cNvPicPr>
          <p:nvPr/>
        </p:nvPicPr>
        <p:blipFill>
          <a:blip r:embed="rId4" cstate="print"/>
          <a:srcRect/>
          <a:stretch>
            <a:fillRect/>
          </a:stretch>
        </p:blipFill>
        <p:spPr bwMode="auto">
          <a:xfrm>
            <a:off x="4724400" y="2456363"/>
            <a:ext cx="4419600" cy="4935037"/>
          </a:xfrm>
          <a:prstGeom prst="rect">
            <a:avLst/>
          </a:prstGeom>
          <a:noFill/>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prstClr val="black"/>
                </a:solidFill>
                <a:latin typeface="Rockwell Extra Bold" pitchFamily="18" charset="0"/>
                <a:cs typeface="Arial" pitchFamily="34" charset="0"/>
              </a:rPr>
              <a:t>Overview</a:t>
            </a:r>
            <a:endParaRPr lang="en-US" sz="2000" dirty="0">
              <a:solidFill>
                <a:prstClr val="black"/>
              </a:solidFill>
              <a:latin typeface="Rockwell Extra Bold" pitchFamily="18" charset="0"/>
              <a:cs typeface="Arial"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914400"/>
            <a:ext cx="753266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749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1077218"/>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Example:  </a:t>
            </a:r>
          </a:p>
          <a:p>
            <a:r>
              <a:rPr lang="en-US" sz="2800" i="1" dirty="0" smtClean="0">
                <a:solidFill>
                  <a:srgbClr val="1F497D">
                    <a:lumMod val="20000"/>
                    <a:lumOff val="80000"/>
                  </a:srgbClr>
                </a:solidFill>
                <a:latin typeface="Rockwell Extra Bold" pitchFamily="18" charset="0"/>
                <a:cs typeface="Arial" pitchFamily="34" charset="0"/>
              </a:rPr>
              <a:t>p</a:t>
            </a:r>
            <a:r>
              <a:rPr lang="en-US" sz="2800" dirty="0" smtClean="0">
                <a:solidFill>
                  <a:srgbClr val="1F497D">
                    <a:lumMod val="20000"/>
                    <a:lumOff val="80000"/>
                  </a:srgbClr>
                </a:solidFill>
                <a:latin typeface="Rockwell Extra Bold" pitchFamily="18" charset="0"/>
                <a:cs typeface="Arial" pitchFamily="34" charset="0"/>
              </a:rPr>
              <a:t>-</a:t>
            </a:r>
            <a:r>
              <a:rPr lang="en-US" sz="2800" dirty="0" err="1" smtClean="0">
                <a:solidFill>
                  <a:srgbClr val="1F497D">
                    <a:lumMod val="20000"/>
                    <a:lumOff val="80000"/>
                  </a:srgbClr>
                </a:solidFill>
                <a:latin typeface="Rockwell Extra Bold" pitchFamily="18" charset="0"/>
                <a:cs typeface="Arial" pitchFamily="34" charset="0"/>
              </a:rPr>
              <a:t>Nitrobenzyl</a:t>
            </a:r>
            <a:r>
              <a:rPr lang="en-US" sz="2800" dirty="0" smtClean="0">
                <a:solidFill>
                  <a:srgbClr val="1F497D">
                    <a:lumMod val="20000"/>
                    <a:lumOff val="80000"/>
                  </a:srgbClr>
                </a:solidFill>
                <a:latin typeface="Rockwell Extra Bold" pitchFamily="18" charset="0"/>
                <a:cs typeface="Arial" pitchFamily="34" charset="0"/>
              </a:rPr>
              <a:t> Esterase Evolution</a:t>
            </a:r>
            <a:endParaRPr lang="en-US" sz="1600" dirty="0">
              <a:solidFill>
                <a:srgbClr val="1F497D">
                  <a:lumMod val="20000"/>
                  <a:lumOff val="80000"/>
                </a:srgbClr>
              </a:solidFill>
              <a:latin typeface="Rockwell Extra Bold" pitchFamily="18" charset="0"/>
              <a:cs typeface="Arial" pitchFamily="34" charset="0"/>
            </a:endParaRPr>
          </a:p>
        </p:txBody>
      </p:sp>
      <p:sp>
        <p:nvSpPr>
          <p:cNvPr id="23" name="TextBox 22"/>
          <p:cNvSpPr txBox="1"/>
          <p:nvPr/>
        </p:nvSpPr>
        <p:spPr>
          <a:xfrm>
            <a:off x="609600" y="1371600"/>
            <a:ext cx="8077200" cy="707886"/>
          </a:xfrm>
          <a:prstGeom prst="rect">
            <a:avLst/>
          </a:prstGeom>
          <a:noFill/>
        </p:spPr>
        <p:txBody>
          <a:bodyPr wrap="square" rtlCol="0">
            <a:spAutoFit/>
          </a:bodyPr>
          <a:lstStyle/>
          <a:p>
            <a:r>
              <a:rPr lang="en-US" sz="2000" dirty="0" smtClean="0">
                <a:solidFill>
                  <a:schemeClr val="tx2">
                    <a:lumMod val="20000"/>
                    <a:lumOff val="80000"/>
                  </a:schemeClr>
                </a:solidFill>
              </a:rPr>
              <a:t>Wanted to generate an esterase that would remove </a:t>
            </a:r>
            <a:r>
              <a:rPr lang="en-US" sz="2000" dirty="0" err="1" smtClean="0">
                <a:solidFill>
                  <a:schemeClr val="tx2">
                    <a:lumMod val="20000"/>
                    <a:lumOff val="80000"/>
                  </a:schemeClr>
                </a:solidFill>
              </a:rPr>
              <a:t>nitrobenzyl</a:t>
            </a:r>
            <a:r>
              <a:rPr lang="en-US" sz="2000" dirty="0" smtClean="0">
                <a:solidFill>
                  <a:schemeClr val="tx2">
                    <a:lumMod val="20000"/>
                    <a:lumOff val="80000"/>
                  </a:schemeClr>
                </a:solidFill>
              </a:rPr>
              <a:t> ester protecting groups under conditions involving an organic solvent</a:t>
            </a:r>
          </a:p>
        </p:txBody>
      </p:sp>
      <p:pic>
        <p:nvPicPr>
          <p:cNvPr id="6146" name="Picture 2" descr="C:\Users\JCAnderson\Documents\Courses\SynBio Bootcamp\__Directed Evolution\nitrobenzylesterase.png"/>
          <p:cNvPicPr>
            <a:picLocks noChangeAspect="1" noChangeArrowheads="1"/>
          </p:cNvPicPr>
          <p:nvPr/>
        </p:nvPicPr>
        <p:blipFill>
          <a:blip r:embed="rId3" cstate="print"/>
          <a:srcRect/>
          <a:stretch>
            <a:fillRect/>
          </a:stretch>
        </p:blipFill>
        <p:spPr bwMode="auto">
          <a:xfrm>
            <a:off x="838200" y="1981200"/>
            <a:ext cx="7307548" cy="4572000"/>
          </a:xfrm>
          <a:prstGeom prst="rect">
            <a:avLst/>
          </a:prstGeom>
          <a:noFill/>
        </p:spPr>
      </p:pic>
      <p:sp>
        <p:nvSpPr>
          <p:cNvPr id="5" name="Rectangle 4"/>
          <p:cNvSpPr/>
          <p:nvPr/>
        </p:nvSpPr>
        <p:spPr>
          <a:xfrm>
            <a:off x="5181601" y="6553202"/>
            <a:ext cx="3911199" cy="276999"/>
          </a:xfrm>
          <a:prstGeom prst="rect">
            <a:avLst/>
          </a:prstGeom>
        </p:spPr>
        <p:txBody>
          <a:bodyPr wrap="none">
            <a:spAutoFit/>
          </a:bodyPr>
          <a:lstStyle/>
          <a:p>
            <a:r>
              <a:rPr lang="en-US" sz="1200" dirty="0" smtClean="0">
                <a:solidFill>
                  <a:srgbClr val="1F497D">
                    <a:lumMod val="20000"/>
                    <a:lumOff val="80000"/>
                  </a:srgbClr>
                </a:solidFill>
                <a:latin typeface="Arial" charset="0"/>
                <a:cs typeface="Arial" charset="0"/>
              </a:rPr>
              <a:t>Nat </a:t>
            </a:r>
            <a:r>
              <a:rPr lang="en-US" sz="1200" dirty="0" err="1" smtClean="0">
                <a:solidFill>
                  <a:srgbClr val="1F497D">
                    <a:lumMod val="20000"/>
                    <a:lumOff val="80000"/>
                  </a:srgbClr>
                </a:solidFill>
                <a:latin typeface="Arial" charset="0"/>
                <a:cs typeface="Arial" charset="0"/>
              </a:rPr>
              <a:t>Biotechnol</a:t>
            </a:r>
            <a:r>
              <a:rPr lang="en-US" sz="1200" dirty="0" smtClean="0">
                <a:solidFill>
                  <a:srgbClr val="1F497D">
                    <a:lumMod val="20000"/>
                    <a:lumOff val="80000"/>
                  </a:srgbClr>
                </a:solidFill>
                <a:latin typeface="Arial" charset="0"/>
                <a:cs typeface="Arial" charset="0"/>
              </a:rPr>
              <a:t>. 1996 Apr;14(4):458-67 PMID: 9630920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1077218"/>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Example:  </a:t>
            </a:r>
          </a:p>
          <a:p>
            <a:r>
              <a:rPr lang="en-US" sz="2800" i="1" dirty="0" smtClean="0">
                <a:solidFill>
                  <a:srgbClr val="1F497D">
                    <a:lumMod val="20000"/>
                    <a:lumOff val="80000"/>
                  </a:srgbClr>
                </a:solidFill>
                <a:latin typeface="Rockwell Extra Bold" pitchFamily="18" charset="0"/>
                <a:cs typeface="Arial" pitchFamily="34" charset="0"/>
              </a:rPr>
              <a:t>p</a:t>
            </a:r>
            <a:r>
              <a:rPr lang="en-US" sz="2800" dirty="0" smtClean="0">
                <a:solidFill>
                  <a:srgbClr val="1F497D">
                    <a:lumMod val="20000"/>
                    <a:lumOff val="80000"/>
                  </a:srgbClr>
                </a:solidFill>
                <a:latin typeface="Rockwell Extra Bold" pitchFamily="18" charset="0"/>
                <a:cs typeface="Arial" pitchFamily="34" charset="0"/>
              </a:rPr>
              <a:t>-</a:t>
            </a:r>
            <a:r>
              <a:rPr lang="en-US" sz="2800" dirty="0" err="1" smtClean="0">
                <a:solidFill>
                  <a:srgbClr val="1F497D">
                    <a:lumMod val="20000"/>
                    <a:lumOff val="80000"/>
                  </a:srgbClr>
                </a:solidFill>
                <a:latin typeface="Rockwell Extra Bold" pitchFamily="18" charset="0"/>
                <a:cs typeface="Arial" pitchFamily="34" charset="0"/>
              </a:rPr>
              <a:t>Nitrobenzyl</a:t>
            </a:r>
            <a:r>
              <a:rPr lang="en-US" sz="2800" dirty="0" smtClean="0">
                <a:solidFill>
                  <a:srgbClr val="1F497D">
                    <a:lumMod val="20000"/>
                    <a:lumOff val="80000"/>
                  </a:srgbClr>
                </a:solidFill>
                <a:latin typeface="Rockwell Extra Bold" pitchFamily="18" charset="0"/>
                <a:cs typeface="Arial" pitchFamily="34" charset="0"/>
              </a:rPr>
              <a:t> Esterase Evolution</a:t>
            </a:r>
            <a:endParaRPr lang="en-US" sz="1600" dirty="0">
              <a:solidFill>
                <a:srgbClr val="1F497D">
                  <a:lumMod val="20000"/>
                  <a:lumOff val="80000"/>
                </a:srgbClr>
              </a:solidFill>
              <a:latin typeface="Rockwell Extra Bold" pitchFamily="18" charset="0"/>
              <a:cs typeface="Arial" pitchFamily="34" charset="0"/>
            </a:endParaRPr>
          </a:p>
        </p:txBody>
      </p:sp>
      <p:sp>
        <p:nvSpPr>
          <p:cNvPr id="5" name="Rectangle 4"/>
          <p:cNvSpPr/>
          <p:nvPr/>
        </p:nvSpPr>
        <p:spPr>
          <a:xfrm>
            <a:off x="762000" y="1524000"/>
            <a:ext cx="7848600" cy="3785652"/>
          </a:xfrm>
          <a:prstGeom prst="rect">
            <a:avLst/>
          </a:prstGeom>
        </p:spPr>
        <p:txBody>
          <a:bodyPr wrap="square">
            <a:spAutoFit/>
          </a:bodyPr>
          <a:lstStyle/>
          <a:p>
            <a:pPr marL="457200" indent="-457200">
              <a:buFont typeface="Wingdings" pitchFamily="2" charset="2"/>
              <a:buChar char="§"/>
            </a:pPr>
            <a:r>
              <a:rPr lang="en-US" sz="2400" dirty="0" smtClean="0">
                <a:solidFill>
                  <a:schemeClr val="tx2">
                    <a:lumMod val="20000"/>
                    <a:lumOff val="80000"/>
                  </a:schemeClr>
                </a:solidFill>
                <a:latin typeface="Calibri" pitchFamily="34" charset="0"/>
              </a:rPr>
              <a:t>Start with a plasmid encoding </a:t>
            </a:r>
            <a:r>
              <a:rPr lang="en-US" sz="2400" dirty="0" err="1" smtClean="0">
                <a:solidFill>
                  <a:schemeClr val="tx2">
                    <a:lumMod val="20000"/>
                    <a:lumOff val="80000"/>
                  </a:schemeClr>
                </a:solidFill>
                <a:latin typeface="Calibri" pitchFamily="34" charset="0"/>
              </a:rPr>
              <a:t>pNB</a:t>
            </a:r>
            <a:r>
              <a:rPr lang="en-US" sz="2400" dirty="0" smtClean="0">
                <a:solidFill>
                  <a:schemeClr val="tx2">
                    <a:lumMod val="20000"/>
                    <a:lumOff val="80000"/>
                  </a:schemeClr>
                </a:solidFill>
                <a:latin typeface="Calibri" pitchFamily="34" charset="0"/>
              </a:rPr>
              <a:t> esterase</a:t>
            </a:r>
          </a:p>
          <a:p>
            <a:pPr marL="457200" indent="-457200">
              <a:buFont typeface="Wingdings" pitchFamily="2" charset="2"/>
              <a:buChar char="§"/>
            </a:pPr>
            <a:r>
              <a:rPr lang="en-US" sz="2400" dirty="0" smtClean="0">
                <a:solidFill>
                  <a:schemeClr val="tx2">
                    <a:lumMod val="20000"/>
                    <a:lumOff val="80000"/>
                  </a:schemeClr>
                </a:solidFill>
                <a:latin typeface="Calibri" pitchFamily="34" charset="0"/>
              </a:rPr>
              <a:t>Use “error-prone PCR” to introduce point mutations throughout the gene at a rate of 1 to 5 mutations per gene</a:t>
            </a:r>
          </a:p>
          <a:p>
            <a:pPr marL="457200" indent="-457200">
              <a:buFont typeface="Wingdings" pitchFamily="2" charset="2"/>
              <a:buChar char="§"/>
            </a:pPr>
            <a:r>
              <a:rPr lang="en-US" sz="2400" dirty="0" smtClean="0">
                <a:solidFill>
                  <a:schemeClr val="tx2">
                    <a:lumMod val="20000"/>
                    <a:lumOff val="80000"/>
                  </a:schemeClr>
                </a:solidFill>
                <a:latin typeface="Calibri" pitchFamily="34" charset="0"/>
              </a:rPr>
              <a:t>Put one variant plasmid into each E. coli cell</a:t>
            </a:r>
          </a:p>
          <a:p>
            <a:pPr marL="457200" indent="-457200">
              <a:buFont typeface="Wingdings" pitchFamily="2" charset="2"/>
              <a:buChar char="§"/>
            </a:pPr>
            <a:r>
              <a:rPr lang="en-US" sz="2400" dirty="0" smtClean="0">
                <a:solidFill>
                  <a:schemeClr val="tx2">
                    <a:lumMod val="20000"/>
                    <a:lumOff val="80000"/>
                  </a:schemeClr>
                </a:solidFill>
                <a:latin typeface="Calibri" pitchFamily="34" charset="0"/>
              </a:rPr>
              <a:t>Colonies were </a:t>
            </a:r>
            <a:r>
              <a:rPr lang="en-US" sz="2400" b="1" dirty="0" smtClean="0">
                <a:solidFill>
                  <a:schemeClr val="tx2">
                    <a:lumMod val="20000"/>
                    <a:lumOff val="80000"/>
                  </a:schemeClr>
                </a:solidFill>
                <a:latin typeface="Calibri" pitchFamily="34" charset="0"/>
              </a:rPr>
              <a:t>screened</a:t>
            </a:r>
            <a:r>
              <a:rPr lang="en-US" sz="2400" dirty="0" smtClean="0">
                <a:solidFill>
                  <a:schemeClr val="tx2">
                    <a:lumMod val="20000"/>
                    <a:lumOff val="80000"/>
                  </a:schemeClr>
                </a:solidFill>
                <a:latin typeface="Calibri" pitchFamily="34" charset="0"/>
              </a:rPr>
              <a:t> by picking them into a buffer containing the </a:t>
            </a:r>
            <a:r>
              <a:rPr lang="en-US" sz="2400" dirty="0" err="1" smtClean="0">
                <a:solidFill>
                  <a:schemeClr val="tx2">
                    <a:lumMod val="20000"/>
                    <a:lumOff val="80000"/>
                  </a:schemeClr>
                </a:solidFill>
                <a:latin typeface="Calibri" pitchFamily="34" charset="0"/>
              </a:rPr>
              <a:t>pNP</a:t>
            </a:r>
            <a:r>
              <a:rPr lang="en-US" sz="2400" dirty="0" smtClean="0">
                <a:solidFill>
                  <a:schemeClr val="tx2">
                    <a:lumMod val="20000"/>
                    <a:lumOff val="80000"/>
                  </a:schemeClr>
                </a:solidFill>
                <a:latin typeface="Calibri" pitchFamily="34" charset="0"/>
              </a:rPr>
              <a:t> substrate and DMF</a:t>
            </a:r>
          </a:p>
          <a:p>
            <a:pPr marL="457200" indent="-457200">
              <a:buFont typeface="Wingdings" pitchFamily="2" charset="2"/>
              <a:buChar char="§"/>
            </a:pPr>
            <a:r>
              <a:rPr lang="en-US" sz="2400" dirty="0" smtClean="0">
                <a:solidFill>
                  <a:schemeClr val="tx2">
                    <a:lumMod val="20000"/>
                    <a:lumOff val="80000"/>
                  </a:schemeClr>
                </a:solidFill>
                <a:latin typeface="Calibri" pitchFamily="34" charset="0"/>
              </a:rPr>
              <a:t>Each clone was scored for activity</a:t>
            </a:r>
          </a:p>
          <a:p>
            <a:pPr marL="457200" indent="-457200">
              <a:buFont typeface="Wingdings" pitchFamily="2" charset="2"/>
              <a:buChar char="§"/>
            </a:pPr>
            <a:r>
              <a:rPr lang="en-US" sz="2400" dirty="0" smtClean="0">
                <a:solidFill>
                  <a:schemeClr val="tx2">
                    <a:lumMod val="20000"/>
                    <a:lumOff val="80000"/>
                  </a:schemeClr>
                </a:solidFill>
                <a:latin typeface="Calibri" pitchFamily="34" charset="0"/>
              </a:rPr>
              <a:t>Clones showing improved activity were taken into a second round of error-prone PCR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1077218"/>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Example:  </a:t>
            </a:r>
          </a:p>
          <a:p>
            <a:r>
              <a:rPr lang="en-US" sz="2800" i="1" dirty="0" smtClean="0">
                <a:solidFill>
                  <a:srgbClr val="1F497D">
                    <a:lumMod val="20000"/>
                    <a:lumOff val="80000"/>
                  </a:srgbClr>
                </a:solidFill>
                <a:latin typeface="Rockwell Extra Bold" pitchFamily="18" charset="0"/>
                <a:cs typeface="Arial" pitchFamily="34" charset="0"/>
              </a:rPr>
              <a:t>p</a:t>
            </a:r>
            <a:r>
              <a:rPr lang="en-US" sz="2800" dirty="0" smtClean="0">
                <a:solidFill>
                  <a:srgbClr val="1F497D">
                    <a:lumMod val="20000"/>
                    <a:lumOff val="80000"/>
                  </a:srgbClr>
                </a:solidFill>
                <a:latin typeface="Rockwell Extra Bold" pitchFamily="18" charset="0"/>
                <a:cs typeface="Arial" pitchFamily="34" charset="0"/>
              </a:rPr>
              <a:t>-</a:t>
            </a:r>
            <a:r>
              <a:rPr lang="en-US" sz="2800" dirty="0" err="1" smtClean="0">
                <a:solidFill>
                  <a:srgbClr val="1F497D">
                    <a:lumMod val="20000"/>
                    <a:lumOff val="80000"/>
                  </a:srgbClr>
                </a:solidFill>
                <a:latin typeface="Rockwell Extra Bold" pitchFamily="18" charset="0"/>
                <a:cs typeface="Arial" pitchFamily="34" charset="0"/>
              </a:rPr>
              <a:t>Nitrobenzyl</a:t>
            </a:r>
            <a:r>
              <a:rPr lang="en-US" sz="2800" dirty="0" smtClean="0">
                <a:solidFill>
                  <a:srgbClr val="1F497D">
                    <a:lumMod val="20000"/>
                    <a:lumOff val="80000"/>
                  </a:srgbClr>
                </a:solidFill>
                <a:latin typeface="Rockwell Extra Bold" pitchFamily="18" charset="0"/>
                <a:cs typeface="Arial" pitchFamily="34" charset="0"/>
              </a:rPr>
              <a:t> Esterase Evolution</a:t>
            </a:r>
            <a:endParaRPr lang="en-US" sz="1600" dirty="0">
              <a:solidFill>
                <a:srgbClr val="1F497D">
                  <a:lumMod val="20000"/>
                  <a:lumOff val="80000"/>
                </a:srgbClr>
              </a:solidFill>
              <a:latin typeface="Rockwell Extra Bold" pitchFamily="18" charset="0"/>
              <a:cs typeface="Arial" pitchFamily="34" charset="0"/>
            </a:endParaRPr>
          </a:p>
        </p:txBody>
      </p:sp>
      <p:pic>
        <p:nvPicPr>
          <p:cNvPr id="7170" name="Picture 2" descr="C:\Users\JCAnderson\Documents\Courses\SynBio Bootcamp\__Directed Evolution\pNP results.png"/>
          <p:cNvPicPr>
            <a:picLocks noChangeAspect="1" noChangeArrowheads="1"/>
          </p:cNvPicPr>
          <p:nvPr/>
        </p:nvPicPr>
        <p:blipFill>
          <a:blip r:embed="rId4" cstate="print"/>
          <a:srcRect/>
          <a:stretch>
            <a:fillRect/>
          </a:stretch>
        </p:blipFill>
        <p:spPr bwMode="auto">
          <a:xfrm>
            <a:off x="533401" y="1392239"/>
            <a:ext cx="3831869" cy="5465763"/>
          </a:xfrm>
          <a:prstGeom prst="rect">
            <a:avLst/>
          </a:prstGeom>
          <a:noFill/>
        </p:spPr>
      </p:pic>
      <p:pic>
        <p:nvPicPr>
          <p:cNvPr id="7171" name="Picture 3" descr="C:\Users\JCAnderson\Documents\Courses\SynBio Bootcamp\__Directed Evolution\pnp2.png"/>
          <p:cNvPicPr>
            <a:picLocks noChangeAspect="1" noChangeArrowheads="1"/>
          </p:cNvPicPr>
          <p:nvPr/>
        </p:nvPicPr>
        <p:blipFill>
          <a:blip r:embed="rId5" cstate="print"/>
          <a:srcRect/>
          <a:stretch>
            <a:fillRect/>
          </a:stretch>
        </p:blipFill>
        <p:spPr bwMode="auto">
          <a:xfrm>
            <a:off x="4343401" y="1828800"/>
            <a:ext cx="4777046" cy="4357688"/>
          </a:xfrm>
          <a:prstGeom prst="rect">
            <a:avLst/>
          </a:prstGeom>
          <a:noFill/>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Protein Engineering Overview</a:t>
            </a:r>
            <a:endParaRPr lang="en-US" sz="2000" dirty="0">
              <a:latin typeface="Rockwell Extra Bold" pitchFamily="18" charset="0"/>
              <a:cs typeface="Arial" pitchFamily="34" charset="0"/>
            </a:endParaRPr>
          </a:p>
        </p:txBody>
      </p:sp>
      <p:sp>
        <p:nvSpPr>
          <p:cNvPr id="4" name="Rectangle 3"/>
          <p:cNvSpPr/>
          <p:nvPr/>
        </p:nvSpPr>
        <p:spPr>
          <a:xfrm>
            <a:off x="1219200" y="1524000"/>
            <a:ext cx="7391400" cy="4401205"/>
          </a:xfrm>
          <a:prstGeom prst="rect">
            <a:avLst/>
          </a:prstGeom>
        </p:spPr>
        <p:txBody>
          <a:bodyPr wrap="square">
            <a:spAutoFit/>
          </a:bodyPr>
          <a:lstStyle/>
          <a:p>
            <a:pPr marL="457200" lvl="0" indent="-457200">
              <a:buFont typeface="Wingdings" pitchFamily="2" charset="2"/>
              <a:buChar char="§"/>
            </a:pPr>
            <a:r>
              <a:rPr lang="en-US" sz="2800" dirty="0" smtClean="0">
                <a:latin typeface="Calibri" pitchFamily="34" charset="0"/>
              </a:rPr>
              <a:t>Rational design (look at the crystal structure or multiple-sequence alignments)</a:t>
            </a:r>
          </a:p>
          <a:p>
            <a:pPr marL="457200" lvl="0" indent="-457200">
              <a:buFont typeface="Wingdings" pitchFamily="2" charset="2"/>
              <a:buChar char="§"/>
            </a:pPr>
            <a:endParaRPr lang="en-US" sz="2800" dirty="0" smtClean="0">
              <a:latin typeface="Calibri" pitchFamily="34" charset="0"/>
            </a:endParaRPr>
          </a:p>
          <a:p>
            <a:pPr marL="457200" lvl="0" indent="-457200">
              <a:buFont typeface="Wingdings" pitchFamily="2" charset="2"/>
              <a:buChar char="§"/>
            </a:pPr>
            <a:r>
              <a:rPr lang="en-US" sz="2800" dirty="0" smtClean="0">
                <a:latin typeface="Calibri" pitchFamily="34" charset="0"/>
              </a:rPr>
              <a:t>Computational algorithm-based design (example:  Rosetta)</a:t>
            </a:r>
          </a:p>
          <a:p>
            <a:pPr marL="457200" lvl="0" indent="-457200">
              <a:buFont typeface="Wingdings" pitchFamily="2" charset="2"/>
              <a:buChar char="§"/>
            </a:pPr>
            <a:endParaRPr lang="en-US" sz="2800" dirty="0" smtClean="0">
              <a:latin typeface="Calibri" pitchFamily="34" charset="0"/>
            </a:endParaRPr>
          </a:p>
          <a:p>
            <a:pPr marL="457200" lvl="0" indent="-457200">
              <a:buFont typeface="Wingdings" pitchFamily="2" charset="2"/>
              <a:buChar char="§"/>
            </a:pPr>
            <a:r>
              <a:rPr lang="en-US" sz="2800" dirty="0" smtClean="0">
                <a:latin typeface="Calibri" pitchFamily="34" charset="0"/>
              </a:rPr>
              <a:t>Modular design (fusing domains together)</a:t>
            </a:r>
          </a:p>
          <a:p>
            <a:pPr marL="457200" lvl="0" indent="-457200">
              <a:buFont typeface="Wingdings" pitchFamily="2" charset="2"/>
              <a:buChar char="§"/>
            </a:pPr>
            <a:endParaRPr lang="en-US" sz="2800" dirty="0" smtClean="0">
              <a:latin typeface="Calibri" pitchFamily="34" charset="0"/>
            </a:endParaRPr>
          </a:p>
          <a:p>
            <a:pPr marL="457200" lvl="0" indent="-457200">
              <a:buFont typeface="Wingdings" pitchFamily="2" charset="2"/>
              <a:buChar char="§"/>
            </a:pPr>
            <a:r>
              <a:rPr lang="en-US" sz="2800" dirty="0" smtClean="0">
                <a:latin typeface="Calibri" pitchFamily="34" charset="0"/>
              </a:rPr>
              <a:t>Library strategies (directed evolution and combinatorial methods)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81E1E"/>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1077218"/>
          </a:xfrm>
          <a:prstGeom prst="rect">
            <a:avLst/>
          </a:prstGeom>
          <a:noFill/>
          <a:ln w="9525">
            <a:noFill/>
            <a:miter lim="800000"/>
            <a:headEnd/>
            <a:tailEnd/>
          </a:ln>
        </p:spPr>
        <p:txBody>
          <a:bodyPr wrap="square">
            <a:spAutoFit/>
          </a:bodyPr>
          <a:lstStyle/>
          <a:p>
            <a:r>
              <a:rPr lang="en-US" sz="3600" dirty="0" smtClean="0">
                <a:solidFill>
                  <a:schemeClr val="bg1"/>
                </a:solidFill>
                <a:latin typeface="Rockwell Extra Bold" pitchFamily="18" charset="0"/>
                <a:cs typeface="Arial" pitchFamily="34" charset="0"/>
              </a:rPr>
              <a:t>Example:  </a:t>
            </a:r>
          </a:p>
          <a:p>
            <a:r>
              <a:rPr lang="en-US" sz="2800" i="1" dirty="0" smtClean="0">
                <a:solidFill>
                  <a:schemeClr val="bg1"/>
                </a:solidFill>
                <a:latin typeface="Rockwell Extra Bold" pitchFamily="18" charset="0"/>
                <a:cs typeface="Arial" pitchFamily="34" charset="0"/>
              </a:rPr>
              <a:t>p</a:t>
            </a:r>
            <a:r>
              <a:rPr lang="en-US" sz="2800" dirty="0" smtClean="0">
                <a:solidFill>
                  <a:schemeClr val="bg1"/>
                </a:solidFill>
                <a:latin typeface="Rockwell Extra Bold" pitchFamily="18" charset="0"/>
                <a:cs typeface="Arial" pitchFamily="34" charset="0"/>
              </a:rPr>
              <a:t>-</a:t>
            </a:r>
            <a:r>
              <a:rPr lang="en-US" sz="2800" dirty="0" err="1" smtClean="0">
                <a:solidFill>
                  <a:schemeClr val="bg1"/>
                </a:solidFill>
                <a:latin typeface="Rockwell Extra Bold" pitchFamily="18" charset="0"/>
                <a:cs typeface="Arial" pitchFamily="34" charset="0"/>
              </a:rPr>
              <a:t>Nitrobenzyl</a:t>
            </a:r>
            <a:r>
              <a:rPr lang="en-US" sz="2800" dirty="0" smtClean="0">
                <a:solidFill>
                  <a:schemeClr val="bg1"/>
                </a:solidFill>
                <a:latin typeface="Rockwell Extra Bold" pitchFamily="18" charset="0"/>
                <a:cs typeface="Arial" pitchFamily="34" charset="0"/>
              </a:rPr>
              <a:t> Esterase Evolution</a:t>
            </a:r>
            <a:endParaRPr lang="en-US" sz="1600" dirty="0">
              <a:solidFill>
                <a:schemeClr val="bg1"/>
              </a:solidFill>
              <a:latin typeface="Rockwell Extra Bold" pitchFamily="18" charset="0"/>
              <a:cs typeface="Arial" pitchFamily="34" charset="0"/>
            </a:endParaRPr>
          </a:p>
        </p:txBody>
      </p:sp>
      <p:pic>
        <p:nvPicPr>
          <p:cNvPr id="8194" name="Picture 2"/>
          <p:cNvPicPr>
            <a:picLocks noChangeAspect="1" noChangeArrowheads="1"/>
          </p:cNvPicPr>
          <p:nvPr/>
        </p:nvPicPr>
        <p:blipFill>
          <a:blip r:embed="rId4" cstate="print"/>
          <a:srcRect/>
          <a:stretch>
            <a:fillRect/>
          </a:stretch>
        </p:blipFill>
        <p:spPr bwMode="auto">
          <a:xfrm>
            <a:off x="532520" y="1447800"/>
            <a:ext cx="6003497" cy="5105400"/>
          </a:xfrm>
          <a:prstGeom prst="rect">
            <a:avLst/>
          </a:prstGeom>
          <a:noFill/>
          <a:ln w="9525">
            <a:noFill/>
            <a:miter lim="800000"/>
            <a:headEnd/>
            <a:tailEnd/>
          </a:ln>
          <a:effectLst/>
        </p:spPr>
      </p:pic>
      <p:sp>
        <p:nvSpPr>
          <p:cNvPr id="6" name="TextBox 5"/>
          <p:cNvSpPr txBox="1"/>
          <p:nvPr/>
        </p:nvSpPr>
        <p:spPr>
          <a:xfrm>
            <a:off x="6780920" y="2589074"/>
            <a:ext cx="1982081" cy="1754326"/>
          </a:xfrm>
          <a:prstGeom prst="rect">
            <a:avLst/>
          </a:prstGeom>
          <a:noFill/>
        </p:spPr>
        <p:txBody>
          <a:bodyPr wrap="none" rtlCol="0">
            <a:spAutoFit/>
          </a:bodyPr>
          <a:lstStyle/>
          <a:p>
            <a:r>
              <a:rPr lang="en-US" sz="3600" dirty="0" smtClean="0">
                <a:solidFill>
                  <a:schemeClr val="bg1">
                    <a:lumMod val="75000"/>
                  </a:schemeClr>
                </a:solidFill>
              </a:rPr>
              <a:t>Substrate</a:t>
            </a:r>
          </a:p>
          <a:p>
            <a:r>
              <a:rPr lang="en-US" sz="3600" dirty="0" smtClean="0">
                <a:solidFill>
                  <a:srgbClr val="00B0F0"/>
                </a:solidFill>
              </a:rPr>
              <a:t>Neutral</a:t>
            </a:r>
          </a:p>
          <a:p>
            <a:r>
              <a:rPr lang="en-US" sz="3600" dirty="0" smtClean="0">
                <a:solidFill>
                  <a:srgbClr val="FFFF00"/>
                </a:solidFill>
              </a:rPr>
              <a:t>Improved</a:t>
            </a:r>
            <a:endParaRPr lang="en-US" sz="3600" dirty="0">
              <a:solidFill>
                <a:srgbClr val="FFFF00"/>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Mutation Types</a:t>
            </a:r>
            <a:endParaRPr lang="en-US" sz="2000" dirty="0">
              <a:solidFill>
                <a:srgbClr val="1F497D">
                  <a:lumMod val="20000"/>
                  <a:lumOff val="80000"/>
                </a:srgbClr>
              </a:solidFill>
              <a:latin typeface="Rockwell Extra Bold" pitchFamily="18" charset="0"/>
              <a:cs typeface="Arial" pitchFamily="34" charset="0"/>
            </a:endParaRPr>
          </a:p>
        </p:txBody>
      </p:sp>
      <p:sp>
        <p:nvSpPr>
          <p:cNvPr id="23" name="TextBox 22"/>
          <p:cNvSpPr txBox="1"/>
          <p:nvPr/>
        </p:nvSpPr>
        <p:spPr>
          <a:xfrm>
            <a:off x="609600" y="990602"/>
            <a:ext cx="8077200" cy="4585871"/>
          </a:xfrm>
          <a:prstGeom prst="rect">
            <a:avLst/>
          </a:prstGeom>
          <a:noFill/>
        </p:spPr>
        <p:txBody>
          <a:bodyPr wrap="square" rtlCol="0">
            <a:spAutoFit/>
          </a:bodyPr>
          <a:lstStyle/>
          <a:p>
            <a:r>
              <a:rPr lang="en-US" sz="2800" dirty="0" smtClean="0">
                <a:solidFill>
                  <a:schemeClr val="accent2">
                    <a:lumMod val="20000"/>
                    <a:lumOff val="80000"/>
                  </a:schemeClr>
                </a:solidFill>
              </a:rPr>
              <a:t>Very approximate values of occurrence:</a:t>
            </a:r>
          </a:p>
          <a:p>
            <a:endParaRPr lang="en-US" sz="2800" dirty="0" smtClean="0">
              <a:solidFill>
                <a:schemeClr val="accent2">
                  <a:lumMod val="20000"/>
                  <a:lumOff val="80000"/>
                </a:schemeClr>
              </a:solidFill>
            </a:endParaRPr>
          </a:p>
          <a:p>
            <a:r>
              <a:rPr lang="en-US" sz="2800" dirty="0" smtClean="0">
                <a:solidFill>
                  <a:schemeClr val="tx2">
                    <a:lumMod val="20000"/>
                    <a:lumOff val="80000"/>
                  </a:schemeClr>
                </a:solidFill>
              </a:rPr>
              <a:t>90% of </a:t>
            </a:r>
            <a:r>
              <a:rPr lang="en-US" sz="2800" dirty="0" err="1" smtClean="0">
                <a:solidFill>
                  <a:schemeClr val="tx2">
                    <a:lumMod val="20000"/>
                    <a:lumOff val="80000"/>
                  </a:schemeClr>
                </a:solidFill>
              </a:rPr>
              <a:t>missense</a:t>
            </a:r>
            <a:r>
              <a:rPr lang="en-US" sz="2800" dirty="0" smtClean="0">
                <a:solidFill>
                  <a:schemeClr val="tx2">
                    <a:lumMod val="20000"/>
                    <a:lumOff val="80000"/>
                  </a:schemeClr>
                </a:solidFill>
              </a:rPr>
              <a:t> mutations are neutral</a:t>
            </a:r>
          </a:p>
          <a:p>
            <a:endParaRPr lang="en-US" sz="2800" dirty="0" smtClean="0">
              <a:solidFill>
                <a:schemeClr val="tx2">
                  <a:lumMod val="20000"/>
                  <a:lumOff val="80000"/>
                </a:schemeClr>
              </a:solidFill>
            </a:endParaRPr>
          </a:p>
          <a:p>
            <a:r>
              <a:rPr lang="en-US" sz="2800" dirty="0" smtClean="0">
                <a:solidFill>
                  <a:schemeClr val="tx2">
                    <a:lumMod val="20000"/>
                    <a:lumOff val="80000"/>
                  </a:schemeClr>
                </a:solidFill>
              </a:rPr>
              <a:t>9% of </a:t>
            </a:r>
            <a:r>
              <a:rPr lang="en-US" sz="2800" dirty="0" err="1" smtClean="0">
                <a:solidFill>
                  <a:schemeClr val="tx2">
                    <a:lumMod val="20000"/>
                    <a:lumOff val="80000"/>
                  </a:schemeClr>
                </a:solidFill>
              </a:rPr>
              <a:t>missense</a:t>
            </a:r>
            <a:r>
              <a:rPr lang="en-US" sz="2800" dirty="0" smtClean="0">
                <a:solidFill>
                  <a:schemeClr val="tx2">
                    <a:lumMod val="20000"/>
                    <a:lumOff val="80000"/>
                  </a:schemeClr>
                </a:solidFill>
              </a:rPr>
              <a:t> mutations are deleterious</a:t>
            </a:r>
          </a:p>
          <a:p>
            <a:pPr marL="914400" lvl="1" indent="-457200">
              <a:buFont typeface="Wingdings" pitchFamily="2" charset="2"/>
              <a:buChar char="§"/>
            </a:pPr>
            <a:r>
              <a:rPr lang="en-US" sz="2400" dirty="0" smtClean="0">
                <a:solidFill>
                  <a:schemeClr val="tx2">
                    <a:lumMod val="20000"/>
                    <a:lumOff val="80000"/>
                  </a:schemeClr>
                </a:solidFill>
              </a:rPr>
              <a:t>Most substitutions to the hydrophobic core eliminate the ability to fold</a:t>
            </a:r>
            <a:endParaRPr lang="en-US" sz="2400" dirty="0" smtClean="0">
              <a:solidFill>
                <a:schemeClr val="tx2">
                  <a:lumMod val="20000"/>
                  <a:lumOff val="80000"/>
                </a:schemeClr>
              </a:solidFill>
              <a:latin typeface="Calibri" pitchFamily="34" charset="0"/>
            </a:endParaRPr>
          </a:p>
          <a:p>
            <a:pPr marL="914400" lvl="1" indent="-457200">
              <a:buFont typeface="Wingdings" pitchFamily="2" charset="2"/>
              <a:buChar char="§"/>
            </a:pPr>
            <a:r>
              <a:rPr lang="en-US" sz="2400" dirty="0" smtClean="0">
                <a:solidFill>
                  <a:schemeClr val="tx2">
                    <a:lumMod val="20000"/>
                    <a:lumOff val="80000"/>
                  </a:schemeClr>
                </a:solidFill>
                <a:latin typeface="Calibri" pitchFamily="34" charset="0"/>
              </a:rPr>
              <a:t>Most active site substitutions will have a deleterious effect on activity but not on folding</a:t>
            </a:r>
          </a:p>
          <a:p>
            <a:pPr marL="914400" lvl="1" indent="-457200">
              <a:buFont typeface="Wingdings" pitchFamily="2" charset="2"/>
              <a:buChar char="§"/>
            </a:pPr>
            <a:endParaRPr lang="en-US" sz="2800" dirty="0" smtClean="0">
              <a:solidFill>
                <a:schemeClr val="tx2">
                  <a:lumMod val="20000"/>
                  <a:lumOff val="80000"/>
                </a:schemeClr>
              </a:solidFill>
            </a:endParaRPr>
          </a:p>
          <a:p>
            <a:r>
              <a:rPr lang="en-US" sz="2800" dirty="0" smtClean="0">
                <a:solidFill>
                  <a:schemeClr val="tx2">
                    <a:lumMod val="20000"/>
                    <a:lumOff val="80000"/>
                  </a:schemeClr>
                </a:solidFill>
              </a:rPr>
              <a:t>1% of </a:t>
            </a:r>
            <a:r>
              <a:rPr lang="en-US" sz="2800" dirty="0" err="1" smtClean="0">
                <a:solidFill>
                  <a:schemeClr val="tx2">
                    <a:lumMod val="20000"/>
                    <a:lumOff val="80000"/>
                  </a:schemeClr>
                </a:solidFill>
              </a:rPr>
              <a:t>missense</a:t>
            </a:r>
            <a:r>
              <a:rPr lang="en-US" sz="2800" dirty="0" smtClean="0">
                <a:solidFill>
                  <a:schemeClr val="tx2">
                    <a:lumMod val="20000"/>
                    <a:lumOff val="80000"/>
                  </a:schemeClr>
                </a:solidFill>
              </a:rPr>
              <a:t> mutations result in altered activity</a:t>
            </a:r>
            <a:endParaRPr lang="en-US" sz="2000" dirty="0" smtClean="0">
              <a:solidFill>
                <a:schemeClr val="tx2">
                  <a:lumMod val="20000"/>
                  <a:lumOff val="8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33400" y="2743200"/>
            <a:ext cx="8001000" cy="1323439"/>
          </a:xfrm>
          <a:prstGeom prst="rect">
            <a:avLst/>
          </a:prstGeom>
          <a:noFill/>
          <a:ln w="9525">
            <a:noFill/>
            <a:miter lim="800000"/>
            <a:headEnd/>
            <a:tailEnd/>
          </a:ln>
        </p:spPr>
        <p:txBody>
          <a:bodyPr wrap="square">
            <a:spAutoFit/>
          </a:bodyPr>
          <a:lstStyle/>
          <a:p>
            <a:pPr algn="ctr"/>
            <a:r>
              <a:rPr lang="en-US" sz="4000" dirty="0" smtClean="0">
                <a:solidFill>
                  <a:prstClr val="white"/>
                </a:solidFill>
                <a:latin typeface="Rockwell Extra Bold" pitchFamily="18" charset="0"/>
                <a:cs typeface="Arial" pitchFamily="34" charset="0"/>
              </a:rPr>
              <a:t>Diversity Generation</a:t>
            </a:r>
          </a:p>
          <a:p>
            <a:pPr algn="ctr"/>
            <a:r>
              <a:rPr lang="en-US" sz="4000" dirty="0" smtClean="0">
                <a:solidFill>
                  <a:prstClr val="white"/>
                </a:solidFill>
                <a:latin typeface="Rockwell Extra Bold" pitchFamily="18" charset="0"/>
                <a:cs typeface="Arial" pitchFamily="34" charset="0"/>
              </a:rPr>
              <a:t>and Screening</a:t>
            </a:r>
          </a:p>
        </p:txBody>
      </p:sp>
    </p:spTree>
    <p:extLst>
      <p:ext uri="{BB962C8B-B14F-4D97-AF65-F5344CB8AC3E}">
        <p14:creationId xmlns:p14="http://schemas.microsoft.com/office/powerpoint/2010/main" val="25701852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Point Mutation Generation</a:t>
            </a:r>
            <a:endParaRPr lang="en-US" sz="2000" dirty="0">
              <a:solidFill>
                <a:srgbClr val="1F497D">
                  <a:lumMod val="20000"/>
                  <a:lumOff val="80000"/>
                </a:srgbClr>
              </a:solidFill>
              <a:latin typeface="Rockwell Extra Bold" pitchFamily="18" charset="0"/>
              <a:cs typeface="Arial" pitchFamily="34" charset="0"/>
            </a:endParaRPr>
          </a:p>
        </p:txBody>
      </p:sp>
      <p:sp>
        <p:nvSpPr>
          <p:cNvPr id="23" name="TextBox 22"/>
          <p:cNvSpPr txBox="1"/>
          <p:nvPr/>
        </p:nvSpPr>
        <p:spPr>
          <a:xfrm>
            <a:off x="609600" y="990601"/>
            <a:ext cx="8077200" cy="4893647"/>
          </a:xfrm>
          <a:prstGeom prst="rect">
            <a:avLst/>
          </a:prstGeom>
          <a:noFill/>
        </p:spPr>
        <p:txBody>
          <a:bodyPr wrap="square" rtlCol="0">
            <a:spAutoFit/>
          </a:bodyPr>
          <a:lstStyle/>
          <a:p>
            <a:r>
              <a:rPr lang="en-US" sz="2800" dirty="0" smtClean="0">
                <a:solidFill>
                  <a:schemeClr val="tx2">
                    <a:lumMod val="20000"/>
                    <a:lumOff val="80000"/>
                  </a:schemeClr>
                </a:solidFill>
              </a:rPr>
              <a:t>Error-Prone PCR:  </a:t>
            </a:r>
            <a:r>
              <a:rPr lang="en-US" sz="2000" dirty="0" smtClean="0">
                <a:solidFill>
                  <a:schemeClr val="tx2">
                    <a:lumMod val="20000"/>
                    <a:lumOff val="80000"/>
                  </a:schemeClr>
                </a:solidFill>
              </a:rPr>
              <a:t>A </a:t>
            </a:r>
            <a:r>
              <a:rPr lang="en-US" sz="2000" dirty="0" err="1" smtClean="0">
                <a:solidFill>
                  <a:schemeClr val="tx2">
                    <a:lumMod val="20000"/>
                    <a:lumOff val="80000"/>
                  </a:schemeClr>
                </a:solidFill>
              </a:rPr>
              <a:t>Taq</a:t>
            </a:r>
            <a:r>
              <a:rPr lang="en-US" sz="2000" dirty="0" smtClean="0">
                <a:solidFill>
                  <a:schemeClr val="tx2">
                    <a:lumMod val="20000"/>
                    <a:lumOff val="80000"/>
                  </a:schemeClr>
                </a:solidFill>
              </a:rPr>
              <a:t> PCR reaction containing higher concentrations of C and T, added Mn</a:t>
            </a:r>
            <a:r>
              <a:rPr lang="en-US" sz="2000" baseline="30000" dirty="0" smtClean="0">
                <a:solidFill>
                  <a:schemeClr val="tx2">
                    <a:lumMod val="20000"/>
                    <a:lumOff val="80000"/>
                  </a:schemeClr>
                </a:solidFill>
              </a:rPr>
              <a:t>2+</a:t>
            </a:r>
            <a:r>
              <a:rPr lang="en-US" sz="2000" dirty="0" smtClean="0">
                <a:solidFill>
                  <a:schemeClr val="tx2">
                    <a:lumMod val="20000"/>
                    <a:lumOff val="80000"/>
                  </a:schemeClr>
                </a:solidFill>
              </a:rPr>
              <a:t>, higher Mg</a:t>
            </a:r>
            <a:r>
              <a:rPr lang="en-US" sz="2000" baseline="30000" dirty="0" smtClean="0">
                <a:solidFill>
                  <a:schemeClr val="tx2">
                    <a:lumMod val="20000"/>
                    <a:lumOff val="80000"/>
                  </a:schemeClr>
                </a:solidFill>
              </a:rPr>
              <a:t>2+</a:t>
            </a:r>
            <a:r>
              <a:rPr lang="en-US" sz="2000" dirty="0" smtClean="0">
                <a:solidFill>
                  <a:schemeClr val="tx2">
                    <a:lumMod val="20000"/>
                    <a:lumOff val="80000"/>
                  </a:schemeClr>
                </a:solidFill>
              </a:rPr>
              <a:t> than usual.  See http://www.msg.ucsf.edu/agard/Protocols/PCR_Random_Mutagenesis.htm</a:t>
            </a:r>
          </a:p>
          <a:p>
            <a:endParaRPr lang="en-US" sz="2000" dirty="0" smtClean="0">
              <a:solidFill>
                <a:schemeClr val="tx2">
                  <a:lumMod val="20000"/>
                  <a:lumOff val="80000"/>
                </a:schemeClr>
              </a:solidFill>
            </a:endParaRPr>
          </a:p>
          <a:p>
            <a:r>
              <a:rPr lang="en-US" sz="2800" dirty="0" err="1" smtClean="0">
                <a:solidFill>
                  <a:schemeClr val="tx2">
                    <a:lumMod val="20000"/>
                    <a:lumOff val="80000"/>
                  </a:schemeClr>
                </a:solidFill>
              </a:rPr>
              <a:t>GeneMorph</a:t>
            </a:r>
            <a:r>
              <a:rPr lang="en-US" sz="2800" dirty="0" smtClean="0">
                <a:solidFill>
                  <a:schemeClr val="tx2">
                    <a:lumMod val="20000"/>
                    <a:lumOff val="80000"/>
                  </a:schemeClr>
                </a:solidFill>
              </a:rPr>
              <a:t> II Random Mutagenesis Kit (</a:t>
            </a:r>
            <a:r>
              <a:rPr lang="en-US" sz="2800" dirty="0" err="1" smtClean="0">
                <a:solidFill>
                  <a:schemeClr val="tx2">
                    <a:lumMod val="20000"/>
                    <a:lumOff val="80000"/>
                  </a:schemeClr>
                </a:solidFill>
              </a:rPr>
              <a:t>Stratagene</a:t>
            </a:r>
            <a:r>
              <a:rPr lang="en-US" sz="2800" dirty="0" smtClean="0">
                <a:solidFill>
                  <a:schemeClr val="tx2">
                    <a:lumMod val="20000"/>
                    <a:lumOff val="80000"/>
                  </a:schemeClr>
                </a:solidFill>
              </a:rPr>
              <a:t>):  </a:t>
            </a:r>
            <a:r>
              <a:rPr lang="en-US" sz="2000" dirty="0" smtClean="0">
                <a:solidFill>
                  <a:schemeClr val="tx2">
                    <a:lumMod val="20000"/>
                    <a:lumOff val="80000"/>
                  </a:schemeClr>
                </a:solidFill>
              </a:rPr>
              <a:t>PCR with a special error-prone polymerase.  Similar mutation rate to error-prone, but works better for longer templates</a:t>
            </a:r>
          </a:p>
          <a:p>
            <a:endParaRPr lang="en-US" sz="2000" dirty="0" smtClean="0">
              <a:solidFill>
                <a:schemeClr val="tx2">
                  <a:lumMod val="20000"/>
                  <a:lumOff val="80000"/>
                </a:schemeClr>
              </a:solidFill>
            </a:endParaRPr>
          </a:p>
          <a:p>
            <a:r>
              <a:rPr lang="en-US" sz="2800" dirty="0" smtClean="0">
                <a:solidFill>
                  <a:schemeClr val="tx2">
                    <a:lumMod val="20000"/>
                    <a:lumOff val="80000"/>
                  </a:schemeClr>
                </a:solidFill>
              </a:rPr>
              <a:t>XL1 Red (</a:t>
            </a:r>
            <a:r>
              <a:rPr lang="en-US" sz="2800" dirty="0" err="1" smtClean="0">
                <a:solidFill>
                  <a:schemeClr val="tx2">
                    <a:lumMod val="20000"/>
                    <a:lumOff val="80000"/>
                  </a:schemeClr>
                </a:solidFill>
              </a:rPr>
              <a:t>Stratagene</a:t>
            </a:r>
            <a:r>
              <a:rPr lang="en-US" sz="2800" dirty="0" smtClean="0">
                <a:solidFill>
                  <a:schemeClr val="tx2">
                    <a:lumMod val="20000"/>
                    <a:lumOff val="80000"/>
                  </a:schemeClr>
                </a:solidFill>
              </a:rPr>
              <a:t>):  </a:t>
            </a:r>
            <a:r>
              <a:rPr lang="en-US" sz="2000" dirty="0" smtClean="0">
                <a:solidFill>
                  <a:schemeClr val="tx2">
                    <a:lumMod val="20000"/>
                    <a:lumOff val="80000"/>
                  </a:schemeClr>
                </a:solidFill>
              </a:rPr>
              <a:t>An E. coli strain with high replication error rate.  Gives less mutations per KB.  Also generates errors such as </a:t>
            </a:r>
            <a:r>
              <a:rPr lang="en-US" sz="2000" dirty="0" err="1" smtClean="0">
                <a:solidFill>
                  <a:schemeClr val="tx2">
                    <a:lumMod val="20000"/>
                    <a:lumOff val="80000"/>
                  </a:schemeClr>
                </a:solidFill>
              </a:rPr>
              <a:t>recombinations</a:t>
            </a:r>
            <a:r>
              <a:rPr lang="en-US" sz="2000" dirty="0" smtClean="0">
                <a:solidFill>
                  <a:schemeClr val="tx2">
                    <a:lumMod val="20000"/>
                    <a:lumOff val="80000"/>
                  </a:schemeClr>
                </a:solidFill>
              </a:rPr>
              <a:t>, truncations, insertion element transposition</a:t>
            </a:r>
          </a:p>
          <a:p>
            <a:endParaRPr lang="en-US" sz="2000" dirty="0" smtClean="0">
              <a:solidFill>
                <a:schemeClr val="tx2">
                  <a:lumMod val="20000"/>
                  <a:lumOff val="80000"/>
                </a:schemeClr>
              </a:solidFill>
            </a:endParaRPr>
          </a:p>
          <a:p>
            <a:r>
              <a:rPr lang="en-US" sz="2800" dirty="0" smtClean="0">
                <a:solidFill>
                  <a:schemeClr val="tx2">
                    <a:lumMod val="20000"/>
                    <a:lumOff val="80000"/>
                  </a:schemeClr>
                </a:solidFill>
              </a:rPr>
              <a:t>AID strains:  </a:t>
            </a:r>
            <a:r>
              <a:rPr lang="en-US" sz="2000" dirty="0" smtClean="0">
                <a:solidFill>
                  <a:schemeClr val="tx2">
                    <a:lumMod val="20000"/>
                    <a:lumOff val="80000"/>
                  </a:schemeClr>
                </a:solidFill>
              </a:rPr>
              <a:t>New ideas involves expressing the enzyme involved in affinity maturation for targeted mutagenesis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Shuffling</a:t>
            </a:r>
            <a:endParaRPr lang="en-US" sz="2000" dirty="0">
              <a:solidFill>
                <a:srgbClr val="1F497D">
                  <a:lumMod val="20000"/>
                  <a:lumOff val="80000"/>
                </a:srgbClr>
              </a:solidFill>
              <a:latin typeface="Rockwell Extra Bold" pitchFamily="18" charset="0"/>
              <a:cs typeface="Arial" pitchFamily="34" charset="0"/>
            </a:endParaRPr>
          </a:p>
        </p:txBody>
      </p:sp>
      <p:sp>
        <p:nvSpPr>
          <p:cNvPr id="5" name="Rectangle 4"/>
          <p:cNvSpPr/>
          <p:nvPr/>
        </p:nvSpPr>
        <p:spPr>
          <a:xfrm>
            <a:off x="4343400" y="1179016"/>
            <a:ext cx="4572000" cy="4154984"/>
          </a:xfrm>
          <a:prstGeom prst="rect">
            <a:avLst/>
          </a:prstGeom>
        </p:spPr>
        <p:txBody>
          <a:bodyPr wrap="square">
            <a:spAutoFit/>
          </a:bodyPr>
          <a:lstStyle/>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Pool the first-round hits</a:t>
            </a:r>
          </a:p>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PCR the genes with external primers</a:t>
            </a:r>
          </a:p>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Digest the PCR product to 50bp fragments with </a:t>
            </a:r>
            <a:r>
              <a:rPr lang="en-US" sz="2400" dirty="0" err="1" smtClean="0">
                <a:solidFill>
                  <a:srgbClr val="1F497D">
                    <a:lumMod val="20000"/>
                    <a:lumOff val="80000"/>
                  </a:srgbClr>
                </a:solidFill>
                <a:latin typeface="Calibri" pitchFamily="34" charset="0"/>
              </a:rPr>
              <a:t>DNaseI</a:t>
            </a:r>
            <a:endParaRPr lang="en-US" sz="2400" dirty="0" smtClean="0">
              <a:solidFill>
                <a:srgbClr val="1F497D">
                  <a:lumMod val="20000"/>
                  <a:lumOff val="80000"/>
                </a:srgbClr>
              </a:solidFill>
              <a:latin typeface="Calibri" pitchFamily="34" charset="0"/>
            </a:endParaRPr>
          </a:p>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Recombine fragments in a PCR reaction (analogous to PCA gene synthesis)</a:t>
            </a:r>
          </a:p>
          <a:p>
            <a:pPr marL="457200" lvl="0" indent="-457200">
              <a:buFont typeface="Wingdings" pitchFamily="2" charset="2"/>
              <a:buChar char="§"/>
            </a:pPr>
            <a:r>
              <a:rPr lang="en-US" sz="2400" dirty="0" err="1" smtClean="0">
                <a:solidFill>
                  <a:srgbClr val="1F497D">
                    <a:lumMod val="20000"/>
                    <a:lumOff val="80000"/>
                  </a:srgbClr>
                </a:solidFill>
                <a:latin typeface="Calibri" pitchFamily="34" charset="0"/>
              </a:rPr>
              <a:t>Reamplify</a:t>
            </a:r>
            <a:r>
              <a:rPr lang="en-US" sz="2400" dirty="0" smtClean="0">
                <a:solidFill>
                  <a:srgbClr val="1F497D">
                    <a:lumMod val="20000"/>
                    <a:lumOff val="80000"/>
                  </a:srgbClr>
                </a:solidFill>
                <a:latin typeface="Calibri" pitchFamily="34" charset="0"/>
              </a:rPr>
              <a:t> with external primers</a:t>
            </a:r>
          </a:p>
          <a:p>
            <a:pPr marL="457200" lvl="0" indent="-457200">
              <a:buFont typeface="Wingdings" pitchFamily="2" charset="2"/>
              <a:buChar char="§"/>
            </a:pPr>
            <a:r>
              <a:rPr lang="en-US" sz="2400" dirty="0" err="1" smtClean="0">
                <a:solidFill>
                  <a:srgbClr val="1F497D">
                    <a:lumMod val="20000"/>
                    <a:lumOff val="80000"/>
                  </a:srgbClr>
                </a:solidFill>
                <a:latin typeface="Calibri" pitchFamily="34" charset="0"/>
              </a:rPr>
              <a:t>Subclone</a:t>
            </a:r>
            <a:r>
              <a:rPr lang="en-US" sz="2400" dirty="0" smtClean="0">
                <a:solidFill>
                  <a:srgbClr val="1F497D">
                    <a:lumMod val="20000"/>
                    <a:lumOff val="80000"/>
                  </a:srgbClr>
                </a:solidFill>
                <a:latin typeface="Calibri" pitchFamily="34" charset="0"/>
              </a:rPr>
              <a:t> into plasmids</a:t>
            </a:r>
          </a:p>
        </p:txBody>
      </p:sp>
      <p:pic>
        <p:nvPicPr>
          <p:cNvPr id="1029" name="Picture 5" descr="C:\Users\JCAnderson\Documents\Courses\SynBio Bootcamp\__Directed Evolution\shuffling.png"/>
          <p:cNvPicPr>
            <a:picLocks noChangeAspect="1" noChangeArrowheads="1"/>
          </p:cNvPicPr>
          <p:nvPr/>
        </p:nvPicPr>
        <p:blipFill>
          <a:blip r:embed="rId3" cstate="print"/>
          <a:srcRect/>
          <a:stretch>
            <a:fillRect/>
          </a:stretch>
        </p:blipFill>
        <p:spPr bwMode="auto">
          <a:xfrm>
            <a:off x="457200" y="914400"/>
            <a:ext cx="3124200" cy="5758942"/>
          </a:xfrm>
          <a:prstGeom prst="rect">
            <a:avLst/>
          </a:prstGeom>
          <a:noFill/>
        </p:spPr>
      </p:pic>
      <p:sp>
        <p:nvSpPr>
          <p:cNvPr id="9" name="TextBox 8"/>
          <p:cNvSpPr txBox="1"/>
          <p:nvPr/>
        </p:nvSpPr>
        <p:spPr>
          <a:xfrm>
            <a:off x="1371600" y="990600"/>
            <a:ext cx="284052"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sp>
        <p:nvSpPr>
          <p:cNvPr id="10" name="TextBox 9"/>
          <p:cNvSpPr txBox="1"/>
          <p:nvPr/>
        </p:nvSpPr>
        <p:spPr>
          <a:xfrm>
            <a:off x="2611548" y="1242536"/>
            <a:ext cx="284052"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sp>
        <p:nvSpPr>
          <p:cNvPr id="11" name="TextBox 10"/>
          <p:cNvSpPr txBox="1"/>
          <p:nvPr/>
        </p:nvSpPr>
        <p:spPr>
          <a:xfrm>
            <a:off x="1925748" y="1459468"/>
            <a:ext cx="284052"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sp>
        <p:nvSpPr>
          <p:cNvPr id="12" name="TextBox 11"/>
          <p:cNvSpPr txBox="1"/>
          <p:nvPr/>
        </p:nvSpPr>
        <p:spPr>
          <a:xfrm>
            <a:off x="1447800" y="2450068"/>
            <a:ext cx="284052"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sp>
        <p:nvSpPr>
          <p:cNvPr id="13" name="TextBox 12"/>
          <p:cNvSpPr txBox="1"/>
          <p:nvPr/>
        </p:nvSpPr>
        <p:spPr>
          <a:xfrm>
            <a:off x="1981200" y="2983468"/>
            <a:ext cx="284052"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sp>
        <p:nvSpPr>
          <p:cNvPr id="14" name="TextBox 13"/>
          <p:cNvSpPr txBox="1"/>
          <p:nvPr/>
        </p:nvSpPr>
        <p:spPr>
          <a:xfrm>
            <a:off x="2057400" y="2373868"/>
            <a:ext cx="284052"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sp>
        <p:nvSpPr>
          <p:cNvPr id="15" name="TextBox 14"/>
          <p:cNvSpPr txBox="1"/>
          <p:nvPr/>
        </p:nvSpPr>
        <p:spPr>
          <a:xfrm>
            <a:off x="1295400" y="3974068"/>
            <a:ext cx="284052"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sp>
        <p:nvSpPr>
          <p:cNvPr id="17" name="TextBox 16"/>
          <p:cNvSpPr txBox="1"/>
          <p:nvPr/>
        </p:nvSpPr>
        <p:spPr>
          <a:xfrm>
            <a:off x="2057400" y="3974068"/>
            <a:ext cx="284052"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sp>
        <p:nvSpPr>
          <p:cNvPr id="18" name="TextBox 17"/>
          <p:cNvSpPr txBox="1"/>
          <p:nvPr/>
        </p:nvSpPr>
        <p:spPr>
          <a:xfrm>
            <a:off x="1392348" y="1459468"/>
            <a:ext cx="284052"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sp>
        <p:nvSpPr>
          <p:cNvPr id="19" name="Rectangle 18"/>
          <p:cNvSpPr/>
          <p:nvPr/>
        </p:nvSpPr>
        <p:spPr>
          <a:xfrm>
            <a:off x="5108216" y="6396337"/>
            <a:ext cx="4035785" cy="461665"/>
          </a:xfrm>
          <a:prstGeom prst="rect">
            <a:avLst/>
          </a:prstGeom>
        </p:spPr>
        <p:txBody>
          <a:bodyPr wrap="none">
            <a:spAutoFit/>
          </a:bodyPr>
          <a:lstStyle/>
          <a:p>
            <a:r>
              <a:rPr lang="fr-FR" sz="1200" dirty="0" err="1" smtClean="0">
                <a:solidFill>
                  <a:srgbClr val="1F497D">
                    <a:lumMod val="20000"/>
                    <a:lumOff val="80000"/>
                  </a:srgbClr>
                </a:solidFill>
                <a:latin typeface="Arial" charset="0"/>
                <a:cs typeface="Arial" charset="0"/>
              </a:rPr>
              <a:t>Nature. </a:t>
            </a:r>
            <a:r>
              <a:rPr lang="fr-FR" sz="1200" dirty="0" smtClean="0">
                <a:solidFill>
                  <a:srgbClr val="1F497D">
                    <a:lumMod val="20000"/>
                    <a:lumOff val="80000"/>
                  </a:srgbClr>
                </a:solidFill>
                <a:latin typeface="Arial" charset="0"/>
                <a:cs typeface="Arial" charset="0"/>
              </a:rPr>
              <a:t>1994 </a:t>
            </a:r>
            <a:r>
              <a:rPr lang="fr-FR" sz="1200" dirty="0" err="1" smtClean="0">
                <a:solidFill>
                  <a:srgbClr val="1F497D">
                    <a:lumMod val="20000"/>
                    <a:lumOff val="80000"/>
                  </a:srgbClr>
                </a:solidFill>
                <a:latin typeface="Arial" charset="0"/>
                <a:cs typeface="Arial" charset="0"/>
              </a:rPr>
              <a:t>Aug</a:t>
            </a:r>
            <a:r>
              <a:rPr lang="fr-FR" sz="1200" dirty="0" smtClean="0">
                <a:solidFill>
                  <a:srgbClr val="1F497D">
                    <a:lumMod val="20000"/>
                    <a:lumOff val="80000"/>
                  </a:srgbClr>
                </a:solidFill>
                <a:latin typeface="Arial" charset="0"/>
                <a:cs typeface="Arial" charset="0"/>
              </a:rPr>
              <a:t> 4;370(6488):389-91.</a:t>
            </a:r>
          </a:p>
          <a:p>
            <a:r>
              <a:rPr lang="pl-PL" sz="1200" dirty="0" smtClean="0">
                <a:solidFill>
                  <a:srgbClr val="1F497D">
                    <a:lumMod val="20000"/>
                    <a:lumOff val="80000"/>
                  </a:srgbClr>
                </a:solidFill>
                <a:latin typeface="Arial" charset="0"/>
                <a:cs typeface="Arial" charset="0"/>
              </a:rPr>
              <a:t>Proc Natl Acad Sci U S A. 1994 Oct 25;91(22):10747-51.</a:t>
            </a:r>
            <a:endParaRPr lang="en-US" sz="1200" dirty="0" err="1" smtClean="0">
              <a:solidFill>
                <a:srgbClr val="1F497D">
                  <a:lumMod val="20000"/>
                  <a:lumOff val="80000"/>
                </a:srgbClr>
              </a:solidFill>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Shuffling</a:t>
            </a:r>
            <a:endParaRPr lang="en-US" sz="2000" dirty="0">
              <a:solidFill>
                <a:srgbClr val="1F497D">
                  <a:lumMod val="20000"/>
                  <a:lumOff val="80000"/>
                </a:srgbClr>
              </a:solidFill>
              <a:latin typeface="Rockwell Extra Bold" pitchFamily="18" charset="0"/>
              <a:cs typeface="Arial" pitchFamily="34" charset="0"/>
            </a:endParaRPr>
          </a:p>
        </p:txBody>
      </p:sp>
      <p:sp>
        <p:nvSpPr>
          <p:cNvPr id="19" name="Rectangle 18"/>
          <p:cNvSpPr/>
          <p:nvPr/>
        </p:nvSpPr>
        <p:spPr>
          <a:xfrm>
            <a:off x="5108216" y="6396337"/>
            <a:ext cx="4035785" cy="461665"/>
          </a:xfrm>
          <a:prstGeom prst="rect">
            <a:avLst/>
          </a:prstGeom>
        </p:spPr>
        <p:txBody>
          <a:bodyPr wrap="none">
            <a:spAutoFit/>
          </a:bodyPr>
          <a:lstStyle/>
          <a:p>
            <a:r>
              <a:rPr lang="fr-FR" sz="1200" dirty="0" err="1" smtClean="0">
                <a:solidFill>
                  <a:srgbClr val="1F497D">
                    <a:lumMod val="20000"/>
                    <a:lumOff val="80000"/>
                  </a:srgbClr>
                </a:solidFill>
                <a:latin typeface="Arial" charset="0"/>
                <a:cs typeface="Arial" charset="0"/>
              </a:rPr>
              <a:t>Nature. </a:t>
            </a:r>
            <a:r>
              <a:rPr lang="fr-FR" sz="1200" dirty="0" smtClean="0">
                <a:solidFill>
                  <a:srgbClr val="1F497D">
                    <a:lumMod val="20000"/>
                    <a:lumOff val="80000"/>
                  </a:srgbClr>
                </a:solidFill>
                <a:latin typeface="Arial" charset="0"/>
                <a:cs typeface="Arial" charset="0"/>
              </a:rPr>
              <a:t>1994 </a:t>
            </a:r>
            <a:r>
              <a:rPr lang="fr-FR" sz="1200" dirty="0" err="1" smtClean="0">
                <a:solidFill>
                  <a:srgbClr val="1F497D">
                    <a:lumMod val="20000"/>
                    <a:lumOff val="80000"/>
                  </a:srgbClr>
                </a:solidFill>
                <a:latin typeface="Arial" charset="0"/>
                <a:cs typeface="Arial" charset="0"/>
              </a:rPr>
              <a:t>Aug</a:t>
            </a:r>
            <a:r>
              <a:rPr lang="fr-FR" sz="1200" dirty="0" smtClean="0">
                <a:solidFill>
                  <a:srgbClr val="1F497D">
                    <a:lumMod val="20000"/>
                    <a:lumOff val="80000"/>
                  </a:srgbClr>
                </a:solidFill>
                <a:latin typeface="Arial" charset="0"/>
                <a:cs typeface="Arial" charset="0"/>
              </a:rPr>
              <a:t> 4;370(6488):389-91.</a:t>
            </a:r>
          </a:p>
          <a:p>
            <a:r>
              <a:rPr lang="pl-PL" sz="1200" dirty="0" smtClean="0">
                <a:solidFill>
                  <a:srgbClr val="1F497D">
                    <a:lumMod val="20000"/>
                    <a:lumOff val="80000"/>
                  </a:srgbClr>
                </a:solidFill>
                <a:latin typeface="Arial" charset="0"/>
                <a:cs typeface="Arial" charset="0"/>
              </a:rPr>
              <a:t>Proc Natl Acad Sci U S A. 1994 Oct 25;91(22):10747-51.</a:t>
            </a:r>
            <a:endParaRPr lang="en-US" sz="1200" dirty="0" err="1" smtClean="0">
              <a:solidFill>
                <a:srgbClr val="1F497D">
                  <a:lumMod val="20000"/>
                  <a:lumOff val="80000"/>
                </a:srgbClr>
              </a:solidFill>
              <a:latin typeface="Arial" charset="0"/>
              <a:cs typeface="Arial" charset="0"/>
            </a:endParaRPr>
          </a:p>
        </p:txBody>
      </p:sp>
      <p:pic>
        <p:nvPicPr>
          <p:cNvPr id="1030" name="Picture 6" descr="C:\Users\JCAnderson\Documents\Courses\SynBio Bootcamp\__Directed Evolution\shuffling2.png"/>
          <p:cNvPicPr>
            <a:picLocks noChangeAspect="1" noChangeArrowheads="1"/>
          </p:cNvPicPr>
          <p:nvPr/>
        </p:nvPicPr>
        <p:blipFill>
          <a:blip r:embed="rId3" cstate="print"/>
          <a:srcRect/>
          <a:stretch>
            <a:fillRect/>
          </a:stretch>
        </p:blipFill>
        <p:spPr bwMode="auto">
          <a:xfrm>
            <a:off x="990599" y="1676400"/>
            <a:ext cx="5912103" cy="35052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err="1" smtClean="0">
                <a:solidFill>
                  <a:srgbClr val="1F497D">
                    <a:lumMod val="20000"/>
                    <a:lumOff val="80000"/>
                  </a:srgbClr>
                </a:solidFill>
                <a:latin typeface="Rockwell Extra Bold" pitchFamily="18" charset="0"/>
                <a:cs typeface="Arial" pitchFamily="34" charset="0"/>
              </a:rPr>
              <a:t>ProSAR</a:t>
            </a:r>
            <a:r>
              <a:rPr lang="en-US" sz="3600" dirty="0" smtClean="0">
                <a:solidFill>
                  <a:srgbClr val="1F497D">
                    <a:lumMod val="20000"/>
                    <a:lumOff val="80000"/>
                  </a:srgbClr>
                </a:solidFill>
                <a:latin typeface="Rockwell Extra Bold" pitchFamily="18" charset="0"/>
                <a:cs typeface="Arial" pitchFamily="34" charset="0"/>
              </a:rPr>
              <a:t> Method</a:t>
            </a:r>
            <a:endParaRPr lang="en-US" sz="2000" dirty="0">
              <a:solidFill>
                <a:srgbClr val="1F497D">
                  <a:lumMod val="20000"/>
                  <a:lumOff val="80000"/>
                </a:srgbClr>
              </a:solidFill>
              <a:latin typeface="Rockwell Extra Bold" pitchFamily="18" charset="0"/>
              <a:cs typeface="Arial" pitchFamily="34" charset="0"/>
            </a:endParaRPr>
          </a:p>
        </p:txBody>
      </p:sp>
      <p:pic>
        <p:nvPicPr>
          <p:cNvPr id="2051" name="Picture 3" descr="C:\Users\JCAnderson\Documents\Courses\SynBio Bootcamp\__Directed Evolution\prosar2.png"/>
          <p:cNvPicPr>
            <a:picLocks noChangeAspect="1" noChangeArrowheads="1"/>
          </p:cNvPicPr>
          <p:nvPr/>
        </p:nvPicPr>
        <p:blipFill>
          <a:blip r:embed="rId3" cstate="print"/>
          <a:srcRect b="5902"/>
          <a:stretch>
            <a:fillRect/>
          </a:stretch>
        </p:blipFill>
        <p:spPr bwMode="auto">
          <a:xfrm>
            <a:off x="762000" y="2927746"/>
            <a:ext cx="6248400" cy="3726276"/>
          </a:xfrm>
          <a:prstGeom prst="rect">
            <a:avLst/>
          </a:prstGeom>
          <a:noFill/>
        </p:spPr>
      </p:pic>
      <p:sp>
        <p:nvSpPr>
          <p:cNvPr id="5" name="Rectangle 4"/>
          <p:cNvSpPr/>
          <p:nvPr/>
        </p:nvSpPr>
        <p:spPr>
          <a:xfrm>
            <a:off x="4953001" y="6504803"/>
            <a:ext cx="4270721" cy="276999"/>
          </a:xfrm>
          <a:prstGeom prst="rect">
            <a:avLst/>
          </a:prstGeom>
        </p:spPr>
        <p:txBody>
          <a:bodyPr wrap="none">
            <a:spAutoFit/>
          </a:bodyPr>
          <a:lstStyle/>
          <a:p>
            <a:r>
              <a:rPr lang="fr-FR" sz="1200" dirty="0" smtClean="0">
                <a:solidFill>
                  <a:srgbClr val="1F497D">
                    <a:lumMod val="20000"/>
                    <a:lumOff val="80000"/>
                  </a:srgbClr>
                </a:solidFill>
                <a:latin typeface="Arial" charset="0"/>
                <a:cs typeface="Arial" charset="0"/>
              </a:rPr>
              <a:t>Nat </a:t>
            </a:r>
            <a:r>
              <a:rPr lang="fr-FR" sz="1200" dirty="0" err="1" smtClean="0">
                <a:solidFill>
                  <a:srgbClr val="1F497D">
                    <a:lumMod val="20000"/>
                    <a:lumOff val="80000"/>
                  </a:srgbClr>
                </a:solidFill>
                <a:latin typeface="Arial" charset="0"/>
                <a:cs typeface="Arial" charset="0"/>
              </a:rPr>
              <a:t>Biotechnol</a:t>
            </a:r>
            <a:r>
              <a:rPr lang="fr-FR" sz="1200" dirty="0" smtClean="0">
                <a:solidFill>
                  <a:srgbClr val="1F497D">
                    <a:lumMod val="20000"/>
                    <a:lumOff val="80000"/>
                  </a:srgbClr>
                </a:solidFill>
                <a:latin typeface="Arial" charset="0"/>
                <a:cs typeface="Arial" charset="0"/>
              </a:rPr>
              <a:t>. 2007 Mar;25(3):338-44. </a:t>
            </a:r>
            <a:r>
              <a:rPr lang="fr-FR" sz="1200" dirty="0" err="1" smtClean="0">
                <a:solidFill>
                  <a:srgbClr val="1F497D">
                    <a:lumMod val="20000"/>
                    <a:lumOff val="80000"/>
                  </a:srgbClr>
                </a:solidFill>
                <a:latin typeface="Arial" charset="0"/>
                <a:cs typeface="Arial" charset="0"/>
              </a:rPr>
              <a:t>Epub</a:t>
            </a:r>
            <a:r>
              <a:rPr lang="fr-FR" sz="1200" dirty="0" smtClean="0">
                <a:solidFill>
                  <a:srgbClr val="1F497D">
                    <a:lumMod val="20000"/>
                    <a:lumOff val="80000"/>
                  </a:srgbClr>
                </a:solidFill>
                <a:latin typeface="Arial" charset="0"/>
                <a:cs typeface="Arial" charset="0"/>
              </a:rPr>
              <a:t> 2007 </a:t>
            </a:r>
            <a:r>
              <a:rPr lang="fr-FR" sz="1200" dirty="0" err="1" smtClean="0">
                <a:solidFill>
                  <a:srgbClr val="1F497D">
                    <a:lumMod val="20000"/>
                    <a:lumOff val="80000"/>
                  </a:srgbClr>
                </a:solidFill>
                <a:latin typeface="Arial" charset="0"/>
                <a:cs typeface="Arial" charset="0"/>
              </a:rPr>
              <a:t>Feb</a:t>
            </a:r>
            <a:r>
              <a:rPr lang="fr-FR" sz="1200" dirty="0" smtClean="0">
                <a:solidFill>
                  <a:srgbClr val="1F497D">
                    <a:lumMod val="20000"/>
                    <a:lumOff val="80000"/>
                  </a:srgbClr>
                </a:solidFill>
                <a:latin typeface="Arial" charset="0"/>
                <a:cs typeface="Arial" charset="0"/>
              </a:rPr>
              <a:t> 18. </a:t>
            </a:r>
            <a:endParaRPr lang="en-US" sz="1200" dirty="0" err="1" smtClean="0">
              <a:solidFill>
                <a:srgbClr val="1F497D">
                  <a:lumMod val="20000"/>
                  <a:lumOff val="80000"/>
                </a:srgbClr>
              </a:solidFill>
              <a:latin typeface="Arial" charset="0"/>
              <a:cs typeface="Arial" charset="0"/>
            </a:endParaRPr>
          </a:p>
        </p:txBody>
      </p:sp>
      <p:sp>
        <p:nvSpPr>
          <p:cNvPr id="6" name="Rectangle 5"/>
          <p:cNvSpPr/>
          <p:nvPr/>
        </p:nvSpPr>
        <p:spPr>
          <a:xfrm>
            <a:off x="914400" y="1066800"/>
            <a:ext cx="7772400" cy="1569660"/>
          </a:xfrm>
          <a:prstGeom prst="rect">
            <a:avLst/>
          </a:prstGeom>
        </p:spPr>
        <p:txBody>
          <a:bodyPr wrap="square">
            <a:spAutoFit/>
          </a:bodyPr>
          <a:lstStyle/>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Do an initial round of </a:t>
            </a:r>
            <a:r>
              <a:rPr lang="en-US" sz="2400" dirty="0" smtClean="0">
                <a:solidFill>
                  <a:srgbClr val="1F497D">
                    <a:lumMod val="20000"/>
                    <a:lumOff val="80000"/>
                  </a:srgbClr>
                </a:solidFill>
                <a:latin typeface="Calibri" pitchFamily="34" charset="0"/>
              </a:rPr>
              <a:t>random mutagenesis</a:t>
            </a:r>
          </a:p>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Or</a:t>
            </a:r>
            <a:r>
              <a:rPr lang="en-US" sz="2400" dirty="0" smtClean="0">
                <a:solidFill>
                  <a:srgbClr val="1F497D">
                    <a:lumMod val="20000"/>
                    <a:lumOff val="80000"/>
                  </a:srgbClr>
                </a:solidFill>
                <a:latin typeface="Calibri" pitchFamily="34" charset="0"/>
              </a:rPr>
              <a:t>, make all possible amino acid substitutions (for a 300 </a:t>
            </a:r>
            <a:r>
              <a:rPr lang="en-US" sz="2400" dirty="0" err="1" smtClean="0">
                <a:solidFill>
                  <a:srgbClr val="1F497D">
                    <a:lumMod val="20000"/>
                    <a:lumOff val="80000"/>
                  </a:srgbClr>
                </a:solidFill>
                <a:latin typeface="Calibri" pitchFamily="34" charset="0"/>
              </a:rPr>
              <a:t>aa</a:t>
            </a:r>
            <a:r>
              <a:rPr lang="en-US" sz="2400" dirty="0" smtClean="0">
                <a:solidFill>
                  <a:srgbClr val="1F497D">
                    <a:lumMod val="20000"/>
                    <a:lumOff val="80000"/>
                  </a:srgbClr>
                </a:solidFill>
                <a:latin typeface="Calibri" pitchFamily="34" charset="0"/>
              </a:rPr>
              <a:t> proteins, there would be 300*20 = 6000 variants)</a:t>
            </a:r>
          </a:p>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Measure the activity/fitness of each one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err="1" smtClean="0">
                <a:solidFill>
                  <a:srgbClr val="1F497D">
                    <a:lumMod val="20000"/>
                    <a:lumOff val="80000"/>
                  </a:srgbClr>
                </a:solidFill>
                <a:latin typeface="Rockwell Extra Bold" pitchFamily="18" charset="0"/>
                <a:cs typeface="Arial" pitchFamily="34" charset="0"/>
              </a:rPr>
              <a:t>ProSAR</a:t>
            </a:r>
            <a:r>
              <a:rPr lang="en-US" sz="3600" dirty="0" smtClean="0">
                <a:solidFill>
                  <a:srgbClr val="1F497D">
                    <a:lumMod val="20000"/>
                    <a:lumOff val="80000"/>
                  </a:srgbClr>
                </a:solidFill>
                <a:latin typeface="Rockwell Extra Bold" pitchFamily="18" charset="0"/>
                <a:cs typeface="Arial" pitchFamily="34" charset="0"/>
              </a:rPr>
              <a:t> Method</a:t>
            </a:r>
            <a:endParaRPr lang="en-US" sz="2000" dirty="0">
              <a:solidFill>
                <a:srgbClr val="1F497D">
                  <a:lumMod val="20000"/>
                  <a:lumOff val="80000"/>
                </a:srgbClr>
              </a:solidFill>
              <a:latin typeface="Rockwell Extra Bold" pitchFamily="18" charset="0"/>
              <a:cs typeface="Arial" pitchFamily="34" charset="0"/>
            </a:endParaRPr>
          </a:p>
        </p:txBody>
      </p:sp>
      <p:pic>
        <p:nvPicPr>
          <p:cNvPr id="2050" name="Picture 2" descr="C:\Users\JCAnderson\Documents\Courses\SynBio Bootcamp\__Directed Evolution\prosar1.png"/>
          <p:cNvPicPr>
            <a:picLocks noChangeAspect="1" noChangeArrowheads="1"/>
          </p:cNvPicPr>
          <p:nvPr/>
        </p:nvPicPr>
        <p:blipFill>
          <a:blip r:embed="rId3" cstate="print"/>
          <a:srcRect/>
          <a:stretch>
            <a:fillRect/>
          </a:stretch>
        </p:blipFill>
        <p:spPr bwMode="auto">
          <a:xfrm>
            <a:off x="609601" y="1066802"/>
            <a:ext cx="8450263" cy="504493"/>
          </a:xfrm>
          <a:prstGeom prst="rect">
            <a:avLst/>
          </a:prstGeom>
          <a:noFill/>
        </p:spPr>
      </p:pic>
      <p:sp>
        <p:nvSpPr>
          <p:cNvPr id="5" name="Rectangle 4"/>
          <p:cNvSpPr/>
          <p:nvPr/>
        </p:nvSpPr>
        <p:spPr>
          <a:xfrm>
            <a:off x="5029201" y="6504803"/>
            <a:ext cx="4116833" cy="276999"/>
          </a:xfrm>
          <a:prstGeom prst="rect">
            <a:avLst/>
          </a:prstGeom>
        </p:spPr>
        <p:txBody>
          <a:bodyPr wrap="none">
            <a:spAutoFit/>
          </a:bodyPr>
          <a:lstStyle/>
          <a:p>
            <a:r>
              <a:rPr lang="fr-FR" sz="1200" dirty="0" smtClean="0">
                <a:solidFill>
                  <a:srgbClr val="1F497D">
                    <a:lumMod val="20000"/>
                    <a:lumOff val="80000"/>
                  </a:srgbClr>
                </a:solidFill>
                <a:latin typeface="Arial" charset="0"/>
                <a:cs typeface="Arial" charset="0"/>
              </a:rPr>
              <a:t>Nat </a:t>
            </a:r>
            <a:r>
              <a:rPr lang="fr-FR" sz="1200" dirty="0" err="1" smtClean="0">
                <a:solidFill>
                  <a:srgbClr val="1F497D">
                    <a:lumMod val="20000"/>
                    <a:lumOff val="80000"/>
                  </a:srgbClr>
                </a:solidFill>
                <a:latin typeface="Arial" charset="0"/>
                <a:cs typeface="Arial" charset="0"/>
              </a:rPr>
              <a:t>Biotechnol</a:t>
            </a:r>
            <a:r>
              <a:rPr lang="fr-FR" sz="1200" dirty="0" smtClean="0">
                <a:solidFill>
                  <a:srgbClr val="1F497D">
                    <a:lumMod val="20000"/>
                    <a:lumOff val="80000"/>
                  </a:srgbClr>
                </a:solidFill>
                <a:latin typeface="Arial" charset="0"/>
                <a:cs typeface="Arial" charset="0"/>
              </a:rPr>
              <a:t>. 2007 Mar;25(3):338-44. PMID: 17322872 </a:t>
            </a:r>
            <a:endParaRPr lang="en-US" sz="1200" dirty="0" err="1" smtClean="0">
              <a:solidFill>
                <a:srgbClr val="1F497D">
                  <a:lumMod val="20000"/>
                  <a:lumOff val="80000"/>
                </a:srgbClr>
              </a:solidFill>
              <a:latin typeface="Arial" charset="0"/>
              <a:cs typeface="Arial" charset="0"/>
            </a:endParaRPr>
          </a:p>
        </p:txBody>
      </p:sp>
      <p:sp>
        <p:nvSpPr>
          <p:cNvPr id="6" name="Rectangle 5"/>
          <p:cNvSpPr/>
          <p:nvPr/>
        </p:nvSpPr>
        <p:spPr>
          <a:xfrm>
            <a:off x="914400" y="1752601"/>
            <a:ext cx="7924800" cy="4524315"/>
          </a:xfrm>
          <a:prstGeom prst="rect">
            <a:avLst/>
          </a:prstGeom>
        </p:spPr>
        <p:txBody>
          <a:bodyPr wrap="square">
            <a:spAutoFit/>
          </a:bodyPr>
          <a:lstStyle/>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Write one equation for each clone</a:t>
            </a:r>
          </a:p>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The measured fitness for each clone is y</a:t>
            </a:r>
          </a:p>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X</a:t>
            </a:r>
            <a:r>
              <a:rPr lang="en-US" sz="2400" baseline="-25000" dirty="0" smtClean="0">
                <a:solidFill>
                  <a:srgbClr val="1F497D">
                    <a:lumMod val="20000"/>
                    <a:lumOff val="80000"/>
                  </a:srgbClr>
                </a:solidFill>
                <a:latin typeface="Calibri" pitchFamily="34" charset="0"/>
              </a:rPr>
              <a:t>1a</a:t>
            </a:r>
            <a:r>
              <a:rPr lang="en-US" sz="2400" dirty="0" smtClean="0">
                <a:solidFill>
                  <a:srgbClr val="1F497D">
                    <a:lumMod val="20000"/>
                    <a:lumOff val="80000"/>
                  </a:srgbClr>
                </a:solidFill>
                <a:latin typeface="Calibri" pitchFamily="34" charset="0"/>
              </a:rPr>
              <a:t> values are 1 or 0 for the presence of each possible base substitution</a:t>
            </a:r>
          </a:p>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c</a:t>
            </a:r>
            <a:r>
              <a:rPr lang="en-US" sz="2400" baseline="-25000" dirty="0" smtClean="0">
                <a:solidFill>
                  <a:srgbClr val="1F497D">
                    <a:lumMod val="20000"/>
                    <a:lumOff val="80000"/>
                  </a:srgbClr>
                </a:solidFill>
                <a:latin typeface="Calibri" pitchFamily="34" charset="0"/>
              </a:rPr>
              <a:t>1a</a:t>
            </a:r>
            <a:r>
              <a:rPr lang="en-US" sz="2400" dirty="0" smtClean="0">
                <a:solidFill>
                  <a:srgbClr val="1F497D">
                    <a:lumMod val="20000"/>
                    <a:lumOff val="80000"/>
                  </a:srgbClr>
                </a:solidFill>
                <a:latin typeface="Calibri" pitchFamily="34" charset="0"/>
              </a:rPr>
              <a:t> are the fitness contributions associated with each mutation (which cannot be directly measured)</a:t>
            </a:r>
          </a:p>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The contribution of most mutations is additive except active-site residues, or when two residues directly interact in the structure</a:t>
            </a:r>
          </a:p>
          <a:p>
            <a:pPr marL="457200" lvl="0" indent="-457200">
              <a:buFont typeface="Wingdings" pitchFamily="2" charset="2"/>
              <a:buChar char="§"/>
            </a:pPr>
            <a:r>
              <a:rPr lang="en-US" sz="2400" dirty="0" smtClean="0">
                <a:solidFill>
                  <a:srgbClr val="1F497D">
                    <a:lumMod val="20000"/>
                    <a:lumOff val="80000"/>
                  </a:srgbClr>
                </a:solidFill>
                <a:latin typeface="Calibri" pitchFamily="34" charset="0"/>
              </a:rPr>
              <a:t>Design of Experiment calculations can then be used to design an optimal set of combinations of mutations that are most likely to produce an optimal clone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Screening Methods</a:t>
            </a:r>
            <a:endParaRPr lang="en-US" sz="2000" dirty="0">
              <a:solidFill>
                <a:srgbClr val="1F497D">
                  <a:lumMod val="20000"/>
                  <a:lumOff val="80000"/>
                </a:srgbClr>
              </a:solidFill>
              <a:latin typeface="Rockwell Extra Bold" pitchFamily="18" charset="0"/>
              <a:cs typeface="Arial" pitchFamily="34" charset="0"/>
            </a:endParaRPr>
          </a:p>
        </p:txBody>
      </p:sp>
      <p:sp>
        <p:nvSpPr>
          <p:cNvPr id="23" name="TextBox 22"/>
          <p:cNvSpPr txBox="1"/>
          <p:nvPr/>
        </p:nvSpPr>
        <p:spPr>
          <a:xfrm>
            <a:off x="609600" y="990600"/>
            <a:ext cx="8077200" cy="4524315"/>
          </a:xfrm>
          <a:prstGeom prst="rect">
            <a:avLst/>
          </a:prstGeom>
          <a:noFill/>
        </p:spPr>
        <p:txBody>
          <a:bodyPr wrap="square" rtlCol="0">
            <a:spAutoFit/>
          </a:bodyPr>
          <a:lstStyle/>
          <a:p>
            <a:r>
              <a:rPr lang="en-US" sz="3200" dirty="0">
                <a:solidFill>
                  <a:schemeClr val="tx2">
                    <a:lumMod val="20000"/>
                    <a:lumOff val="80000"/>
                  </a:schemeClr>
                </a:solidFill>
              </a:rPr>
              <a:t>Mass spectrometry screens</a:t>
            </a:r>
          </a:p>
          <a:p>
            <a:pPr marL="457200" lvl="0" indent="-457200">
              <a:buFont typeface="Wingdings" pitchFamily="2" charset="2"/>
              <a:buChar char="§"/>
            </a:pPr>
            <a:r>
              <a:rPr lang="en-US" sz="2800" dirty="0" smtClean="0">
                <a:solidFill>
                  <a:srgbClr val="1F497D">
                    <a:lumMod val="20000"/>
                    <a:lumOff val="80000"/>
                  </a:srgbClr>
                </a:solidFill>
                <a:latin typeface="Calibri" pitchFamily="34" charset="0"/>
              </a:rPr>
              <a:t>High-throughput “Product Study”</a:t>
            </a:r>
          </a:p>
          <a:p>
            <a:pPr marL="457200" lvl="0" indent="-457200">
              <a:buFont typeface="Wingdings" pitchFamily="2" charset="2"/>
              <a:buChar char="§"/>
            </a:pPr>
            <a:r>
              <a:rPr lang="en-US" sz="2800" dirty="0" smtClean="0">
                <a:solidFill>
                  <a:srgbClr val="1F497D">
                    <a:lumMod val="20000"/>
                    <a:lumOff val="80000"/>
                  </a:srgbClr>
                </a:solidFill>
                <a:latin typeface="Calibri" pitchFamily="34" charset="0"/>
              </a:rPr>
              <a:t>Has </a:t>
            </a:r>
            <a:r>
              <a:rPr lang="en-US" sz="2800" dirty="0">
                <a:solidFill>
                  <a:srgbClr val="1F497D">
                    <a:lumMod val="20000"/>
                    <a:lumOff val="80000"/>
                  </a:srgbClr>
                </a:solidFill>
                <a:latin typeface="Calibri" pitchFamily="34" charset="0"/>
              </a:rPr>
              <a:t>been automated by companies such as </a:t>
            </a:r>
            <a:r>
              <a:rPr lang="en-US" sz="2800" dirty="0" err="1">
                <a:solidFill>
                  <a:srgbClr val="1F497D">
                    <a:lumMod val="20000"/>
                    <a:lumOff val="80000"/>
                  </a:srgbClr>
                </a:solidFill>
                <a:latin typeface="Calibri" pitchFamily="34" charset="0"/>
              </a:rPr>
              <a:t>Maxygen</a:t>
            </a:r>
            <a:r>
              <a:rPr lang="en-US" sz="2800" dirty="0">
                <a:solidFill>
                  <a:srgbClr val="1F497D">
                    <a:lumMod val="20000"/>
                    <a:lumOff val="80000"/>
                  </a:srgbClr>
                </a:solidFill>
                <a:latin typeface="Calibri" pitchFamily="34" charset="0"/>
              </a:rPr>
              <a:t>, </a:t>
            </a:r>
            <a:r>
              <a:rPr lang="en-US" sz="2800" dirty="0" err="1">
                <a:solidFill>
                  <a:srgbClr val="1F497D">
                    <a:lumMod val="20000"/>
                    <a:lumOff val="80000"/>
                  </a:srgbClr>
                </a:solidFill>
                <a:latin typeface="Calibri" pitchFamily="34" charset="0"/>
              </a:rPr>
              <a:t>Codexis</a:t>
            </a:r>
            <a:r>
              <a:rPr lang="en-US" sz="2800" dirty="0">
                <a:solidFill>
                  <a:srgbClr val="1F497D">
                    <a:lumMod val="20000"/>
                    <a:lumOff val="80000"/>
                  </a:srgbClr>
                </a:solidFill>
                <a:latin typeface="Calibri" pitchFamily="34" charset="0"/>
              </a:rPr>
              <a:t>, and </a:t>
            </a:r>
            <a:r>
              <a:rPr lang="en-US" sz="2800" dirty="0" err="1" smtClean="0">
                <a:solidFill>
                  <a:srgbClr val="1F497D">
                    <a:lumMod val="20000"/>
                    <a:lumOff val="80000"/>
                  </a:srgbClr>
                </a:solidFill>
                <a:latin typeface="Calibri" pitchFamily="34" charset="0"/>
              </a:rPr>
              <a:t>Diversa</a:t>
            </a:r>
            <a:endParaRPr lang="en-US" sz="2800" dirty="0" smtClean="0">
              <a:solidFill>
                <a:srgbClr val="1F497D">
                  <a:lumMod val="20000"/>
                  <a:lumOff val="80000"/>
                </a:srgbClr>
              </a:solidFill>
              <a:latin typeface="Calibri" pitchFamily="34" charset="0"/>
            </a:endParaRPr>
          </a:p>
          <a:p>
            <a:endParaRPr lang="en-US" sz="2800" dirty="0" smtClean="0">
              <a:solidFill>
                <a:schemeClr val="tx2">
                  <a:lumMod val="20000"/>
                  <a:lumOff val="80000"/>
                </a:schemeClr>
              </a:solidFill>
            </a:endParaRPr>
          </a:p>
          <a:p>
            <a:r>
              <a:rPr lang="en-US" sz="3200" dirty="0" smtClean="0">
                <a:solidFill>
                  <a:schemeClr val="tx2">
                    <a:lumMod val="20000"/>
                    <a:lumOff val="80000"/>
                  </a:schemeClr>
                </a:solidFill>
              </a:rPr>
              <a:t>Colorimetric </a:t>
            </a:r>
            <a:r>
              <a:rPr lang="en-US" sz="3200" dirty="0">
                <a:solidFill>
                  <a:schemeClr val="tx2">
                    <a:lumMod val="20000"/>
                    <a:lumOff val="80000"/>
                  </a:schemeClr>
                </a:solidFill>
              </a:rPr>
              <a:t>or </a:t>
            </a:r>
            <a:r>
              <a:rPr lang="en-US" sz="3200" dirty="0" err="1">
                <a:solidFill>
                  <a:schemeClr val="tx2">
                    <a:lumMod val="20000"/>
                    <a:lumOff val="80000"/>
                  </a:schemeClr>
                </a:solidFill>
              </a:rPr>
              <a:t>fluorometric</a:t>
            </a:r>
            <a:r>
              <a:rPr lang="en-US" sz="3200" dirty="0">
                <a:solidFill>
                  <a:schemeClr val="tx2">
                    <a:lumMod val="20000"/>
                    <a:lumOff val="80000"/>
                  </a:schemeClr>
                </a:solidFill>
              </a:rPr>
              <a:t> assays</a:t>
            </a:r>
          </a:p>
          <a:p>
            <a:pPr marL="457200" lvl="0" indent="-457200">
              <a:buFont typeface="Wingdings" pitchFamily="2" charset="2"/>
              <a:buChar char="§"/>
            </a:pPr>
            <a:r>
              <a:rPr lang="en-US" sz="2800" dirty="0">
                <a:solidFill>
                  <a:srgbClr val="1F497D">
                    <a:lumMod val="20000"/>
                    <a:lumOff val="80000"/>
                  </a:srgbClr>
                </a:solidFill>
                <a:latin typeface="Calibri" pitchFamily="34" charset="0"/>
              </a:rPr>
              <a:t>Fusing a target gene to GFP to watch expression</a:t>
            </a:r>
          </a:p>
          <a:p>
            <a:pPr marL="457200" lvl="0" indent="-457200">
              <a:buFont typeface="Wingdings" pitchFamily="2" charset="2"/>
              <a:buChar char="§"/>
            </a:pPr>
            <a:r>
              <a:rPr lang="en-US" sz="2800" dirty="0">
                <a:solidFill>
                  <a:srgbClr val="1F497D">
                    <a:lumMod val="20000"/>
                    <a:lumOff val="80000"/>
                  </a:srgbClr>
                </a:solidFill>
                <a:latin typeface="Calibri" pitchFamily="34" charset="0"/>
              </a:rPr>
              <a:t>Use a cell-permeable substrate (think </a:t>
            </a:r>
            <a:r>
              <a:rPr lang="en-US" sz="2800" dirty="0" err="1">
                <a:solidFill>
                  <a:srgbClr val="1F497D">
                    <a:lumMod val="20000"/>
                    <a:lumOff val="80000"/>
                  </a:srgbClr>
                </a:solidFill>
                <a:latin typeface="Calibri" pitchFamily="34" charset="0"/>
              </a:rPr>
              <a:t>Xgal</a:t>
            </a:r>
            <a:r>
              <a:rPr lang="en-US" sz="2800" dirty="0">
                <a:solidFill>
                  <a:srgbClr val="1F497D">
                    <a:lumMod val="20000"/>
                    <a:lumOff val="80000"/>
                  </a:srgbClr>
                </a:solidFill>
                <a:latin typeface="Calibri" pitchFamily="34" charset="0"/>
              </a:rPr>
              <a:t>/</a:t>
            </a:r>
            <a:r>
              <a:rPr lang="en-US" sz="2800" dirty="0" err="1">
                <a:solidFill>
                  <a:srgbClr val="1F497D">
                    <a:lumMod val="20000"/>
                    <a:lumOff val="80000"/>
                  </a:srgbClr>
                </a:solidFill>
                <a:latin typeface="Calibri" pitchFamily="34" charset="0"/>
              </a:rPr>
              <a:t>lacZ</a:t>
            </a:r>
            <a:r>
              <a:rPr lang="en-US" sz="2800" dirty="0">
                <a:solidFill>
                  <a:srgbClr val="1F497D">
                    <a:lumMod val="20000"/>
                    <a:lumOff val="80000"/>
                  </a:srgbClr>
                </a:solidFill>
                <a:latin typeface="Calibri" pitchFamily="34" charset="0"/>
              </a:rPr>
              <a:t>) for the reaction</a:t>
            </a:r>
          </a:p>
          <a:p>
            <a:pPr lvl="0"/>
            <a:endParaRPr lang="en-US" sz="2800" dirty="0">
              <a:solidFill>
                <a:srgbClr val="1F497D">
                  <a:lumMod val="20000"/>
                  <a:lumOff val="80000"/>
                </a:srgbClr>
              </a:solidFill>
              <a:latin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Applications</a:t>
            </a:r>
            <a:endParaRPr lang="en-US" sz="2000" dirty="0">
              <a:solidFill>
                <a:srgbClr val="1F497D">
                  <a:lumMod val="20000"/>
                  <a:lumOff val="80000"/>
                </a:srgbClr>
              </a:solidFill>
              <a:latin typeface="Rockwell Extra Bold" pitchFamily="18" charset="0"/>
              <a:cs typeface="Arial" pitchFamily="34" charset="0"/>
            </a:endParaRPr>
          </a:p>
        </p:txBody>
      </p:sp>
      <p:sp>
        <p:nvSpPr>
          <p:cNvPr id="5" name="Rectangle 4"/>
          <p:cNvSpPr/>
          <p:nvPr/>
        </p:nvSpPr>
        <p:spPr>
          <a:xfrm>
            <a:off x="685800" y="838200"/>
            <a:ext cx="8001000" cy="5693866"/>
          </a:xfrm>
          <a:prstGeom prst="rect">
            <a:avLst/>
          </a:prstGeom>
        </p:spPr>
        <p:txBody>
          <a:bodyPr wrap="square">
            <a:spAutoFit/>
          </a:bodyPr>
          <a:lstStyle/>
          <a:p>
            <a:pPr marL="457200" lvl="0" indent="-457200">
              <a:buFont typeface="Wingdings" pitchFamily="2" charset="2"/>
              <a:buChar char="§"/>
            </a:pPr>
            <a:r>
              <a:rPr lang="en-US" sz="2800" dirty="0" smtClean="0">
                <a:solidFill>
                  <a:srgbClr val="1F497D">
                    <a:lumMod val="20000"/>
                    <a:lumOff val="80000"/>
                  </a:srgbClr>
                </a:solidFill>
                <a:latin typeface="Calibri" pitchFamily="34" charset="0"/>
              </a:rPr>
              <a:t>Improving the catalytic efficiency of an enzyme</a:t>
            </a:r>
          </a:p>
          <a:p>
            <a:pPr marL="457200" lvl="0" indent="-457200">
              <a:buFont typeface="Wingdings" pitchFamily="2" charset="2"/>
              <a:buChar char="§"/>
            </a:pPr>
            <a:r>
              <a:rPr lang="en-US" sz="2800" dirty="0" smtClean="0">
                <a:solidFill>
                  <a:srgbClr val="1F497D">
                    <a:lumMod val="20000"/>
                    <a:lumOff val="80000"/>
                  </a:srgbClr>
                </a:solidFill>
                <a:latin typeface="Calibri" pitchFamily="34" charset="0"/>
              </a:rPr>
              <a:t>Improving the expression/solubility of a protein</a:t>
            </a:r>
          </a:p>
          <a:p>
            <a:pPr marL="457200" lvl="0" indent="-457200">
              <a:buFont typeface="Wingdings" pitchFamily="2" charset="2"/>
              <a:buChar char="§"/>
            </a:pPr>
            <a:r>
              <a:rPr lang="en-US" sz="2800" dirty="0" smtClean="0">
                <a:solidFill>
                  <a:srgbClr val="1F497D">
                    <a:lumMod val="20000"/>
                    <a:lumOff val="80000"/>
                  </a:srgbClr>
                </a:solidFill>
                <a:latin typeface="Calibri" pitchFamily="34" charset="0"/>
              </a:rPr>
              <a:t>Improving the efficiency of a protein towards a </a:t>
            </a:r>
            <a:r>
              <a:rPr lang="en-US" sz="2800" dirty="0" smtClean="0">
                <a:solidFill>
                  <a:srgbClr val="1F497D">
                    <a:lumMod val="20000"/>
                    <a:lumOff val="80000"/>
                  </a:srgbClr>
                </a:solidFill>
                <a:latin typeface="Calibri" pitchFamily="34" charset="0"/>
              </a:rPr>
              <a:t>non-native </a:t>
            </a:r>
            <a:r>
              <a:rPr lang="en-US" sz="2800" dirty="0" smtClean="0">
                <a:solidFill>
                  <a:srgbClr val="1F497D">
                    <a:lumMod val="20000"/>
                    <a:lumOff val="80000"/>
                  </a:srgbClr>
                </a:solidFill>
                <a:latin typeface="Calibri" pitchFamily="34" charset="0"/>
              </a:rPr>
              <a:t>substrate</a:t>
            </a:r>
          </a:p>
          <a:p>
            <a:pPr marL="457200" lvl="0" indent="-457200">
              <a:buFont typeface="Wingdings" pitchFamily="2" charset="2"/>
              <a:buChar char="§"/>
            </a:pPr>
            <a:r>
              <a:rPr lang="en-US" sz="2800" dirty="0" smtClean="0">
                <a:solidFill>
                  <a:srgbClr val="1F497D">
                    <a:lumMod val="20000"/>
                    <a:lumOff val="80000"/>
                  </a:srgbClr>
                </a:solidFill>
                <a:latin typeface="Calibri" pitchFamily="34" charset="0"/>
              </a:rPr>
              <a:t>Improving the </a:t>
            </a:r>
            <a:r>
              <a:rPr lang="en-US" sz="2800" dirty="0" err="1" smtClean="0">
                <a:solidFill>
                  <a:srgbClr val="1F497D">
                    <a:lumMod val="20000"/>
                    <a:lumOff val="80000"/>
                  </a:srgbClr>
                </a:solidFill>
                <a:latin typeface="Calibri" pitchFamily="34" charset="0"/>
              </a:rPr>
              <a:t>thermostability</a:t>
            </a:r>
            <a:r>
              <a:rPr lang="en-US" sz="2800" dirty="0" smtClean="0">
                <a:solidFill>
                  <a:srgbClr val="1F497D">
                    <a:lumMod val="20000"/>
                    <a:lumOff val="80000"/>
                  </a:srgbClr>
                </a:solidFill>
                <a:latin typeface="Calibri" pitchFamily="34" charset="0"/>
              </a:rPr>
              <a:t> or buffer stability of a protein</a:t>
            </a:r>
          </a:p>
          <a:p>
            <a:pPr marL="457200" lvl="0" indent="-457200">
              <a:buFont typeface="Wingdings" pitchFamily="2" charset="2"/>
              <a:buChar char="§"/>
            </a:pPr>
            <a:r>
              <a:rPr lang="en-US" sz="2800" dirty="0" smtClean="0">
                <a:solidFill>
                  <a:srgbClr val="1F497D">
                    <a:lumMod val="20000"/>
                    <a:lumOff val="80000"/>
                  </a:srgbClr>
                </a:solidFill>
                <a:latin typeface="Calibri" pitchFamily="34" charset="0"/>
              </a:rPr>
              <a:t>Improving the function of a protein in the presence of toxicants (organic solvents)</a:t>
            </a:r>
          </a:p>
          <a:p>
            <a:pPr marL="457200" lvl="0" indent="-457200">
              <a:buFont typeface="Wingdings" pitchFamily="2" charset="2"/>
              <a:buChar char="§"/>
            </a:pPr>
            <a:endParaRPr lang="en-US" sz="2800" dirty="0" smtClean="0">
              <a:solidFill>
                <a:schemeClr val="accent2">
                  <a:lumMod val="20000"/>
                  <a:lumOff val="80000"/>
                </a:schemeClr>
              </a:solidFill>
              <a:latin typeface="Calibri" pitchFamily="34" charset="0"/>
            </a:endParaRPr>
          </a:p>
          <a:p>
            <a:pPr marL="457200" lvl="0" indent="-457200">
              <a:buFont typeface="Wingdings" pitchFamily="2" charset="2"/>
              <a:buChar char="§"/>
            </a:pPr>
            <a:r>
              <a:rPr lang="en-US" sz="2800" dirty="0" smtClean="0">
                <a:solidFill>
                  <a:schemeClr val="accent2">
                    <a:lumMod val="20000"/>
                    <a:lumOff val="80000"/>
                  </a:schemeClr>
                </a:solidFill>
                <a:latin typeface="Calibri" pitchFamily="34" charset="0"/>
              </a:rPr>
              <a:t>Any application in which one or two point mutations give rise to a detectable change in activity, and a selection or screen can identify those changes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349514"/>
            <a:ext cx="9144000" cy="707886"/>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Library Approaches</a:t>
            </a:r>
            <a:endParaRPr lang="en-US" sz="4000" dirty="0">
              <a:solidFill>
                <a:schemeClr val="bg1"/>
              </a:solidFill>
              <a:latin typeface="Rockwell Extra Bold" pitchFamily="18" charset="0"/>
              <a:cs typeface="Arial" pitchFamily="34" charset="0"/>
            </a:endParaRPr>
          </a:p>
        </p:txBody>
      </p:sp>
      <p:pic>
        <p:nvPicPr>
          <p:cNvPr id="5" name="Picture 4" descr="haystack.png"/>
          <p:cNvPicPr>
            <a:picLocks noChangeAspect="1"/>
          </p:cNvPicPr>
          <p:nvPr/>
        </p:nvPicPr>
        <p:blipFill>
          <a:blip r:embed="rId4" cstate="print"/>
          <a:stretch>
            <a:fillRect/>
          </a:stretch>
        </p:blipFill>
        <p:spPr>
          <a:xfrm>
            <a:off x="3886201" y="2143018"/>
            <a:ext cx="5104943" cy="4714982"/>
          </a:xfrm>
          <a:prstGeom prst="rect">
            <a:avLst/>
          </a:prstGeom>
        </p:spPr>
      </p:pic>
      <p:sp>
        <p:nvSpPr>
          <p:cNvPr id="4" name="TextBox 3"/>
          <p:cNvSpPr txBox="1"/>
          <p:nvPr/>
        </p:nvSpPr>
        <p:spPr>
          <a:xfrm>
            <a:off x="609600" y="2895602"/>
            <a:ext cx="4114800" cy="1200329"/>
          </a:xfrm>
          <a:prstGeom prst="rect">
            <a:avLst/>
          </a:prstGeom>
          <a:noFill/>
        </p:spPr>
        <p:txBody>
          <a:bodyPr wrap="square" rtlCol="0">
            <a:spAutoFit/>
          </a:bodyPr>
          <a:lstStyle/>
          <a:p>
            <a:r>
              <a:rPr lang="en-US" sz="2400" dirty="0" smtClean="0">
                <a:solidFill>
                  <a:schemeClr val="bg1"/>
                </a:solidFill>
              </a:rPr>
              <a:t>Antibody selection</a:t>
            </a:r>
          </a:p>
          <a:p>
            <a:r>
              <a:rPr lang="en-US" sz="2400" dirty="0" smtClean="0">
                <a:solidFill>
                  <a:schemeClr val="bg1"/>
                </a:solidFill>
              </a:rPr>
              <a:t>Directed Evolution</a:t>
            </a:r>
          </a:p>
          <a:p>
            <a:r>
              <a:rPr lang="en-US" sz="2400" dirty="0" smtClean="0">
                <a:solidFill>
                  <a:schemeClr val="bg1"/>
                </a:solidFill>
              </a:rPr>
              <a:t>Combinatorial Libraries</a:t>
            </a:r>
            <a:endParaRPr lang="en-US" sz="2400" dirty="0">
              <a:solidFill>
                <a:schemeClr val="bg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1828800" y="657762"/>
            <a:ext cx="5867400" cy="1323439"/>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Questions to Ponder</a:t>
            </a:r>
            <a:endParaRPr lang="en-US" sz="4000" dirty="0">
              <a:solidFill>
                <a:schemeClr val="bg1"/>
              </a:solidFill>
              <a:latin typeface="Rockwell Extra Bold" pitchFamily="18" charset="0"/>
              <a:cs typeface="Arial" pitchFamily="34" charset="0"/>
            </a:endParaRPr>
          </a:p>
        </p:txBody>
      </p:sp>
      <p:pic>
        <p:nvPicPr>
          <p:cNvPr id="5" name="Picture 4" descr="ponder.png"/>
          <p:cNvPicPr>
            <a:picLocks noChangeAspect="1"/>
          </p:cNvPicPr>
          <p:nvPr/>
        </p:nvPicPr>
        <p:blipFill>
          <a:blip r:embed="rId4" cstate="print"/>
          <a:stretch>
            <a:fillRect/>
          </a:stretch>
        </p:blipFill>
        <p:spPr>
          <a:xfrm>
            <a:off x="2971801" y="2286002"/>
            <a:ext cx="3047619" cy="4380953"/>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533401"/>
            <a:ext cx="8153400" cy="4893647"/>
          </a:xfrm>
          <a:prstGeom prst="rect">
            <a:avLst/>
          </a:prstGeom>
        </p:spPr>
        <p:txBody>
          <a:bodyPr wrap="square">
            <a:spAutoFit/>
          </a:bodyPr>
          <a:lstStyle/>
          <a:p>
            <a:pPr marL="457200" indent="-457200">
              <a:buAutoNum type="arabicParenR"/>
            </a:pPr>
            <a:r>
              <a:rPr lang="en-US" sz="2400" dirty="0" smtClean="0">
                <a:solidFill>
                  <a:srgbClr val="1F497D">
                    <a:lumMod val="20000"/>
                    <a:lumOff val="80000"/>
                  </a:srgbClr>
                </a:solidFill>
                <a:latin typeface="Calibri" pitchFamily="34" charset="0"/>
                <a:cs typeface="Arial" charset="0"/>
              </a:rPr>
              <a:t>Suppose I have a P450 enzyme that won’t express in </a:t>
            </a:r>
            <a:r>
              <a:rPr lang="en-US" sz="2400" i="1" dirty="0" smtClean="0">
                <a:solidFill>
                  <a:srgbClr val="1F497D">
                    <a:lumMod val="20000"/>
                    <a:lumOff val="80000"/>
                  </a:srgbClr>
                </a:solidFill>
                <a:latin typeface="Calibri" pitchFamily="34" charset="0"/>
                <a:cs typeface="Arial" charset="0"/>
              </a:rPr>
              <a:t>E. coli</a:t>
            </a:r>
            <a:r>
              <a:rPr lang="en-US" sz="2400" dirty="0" smtClean="0">
                <a:solidFill>
                  <a:srgbClr val="1F497D">
                    <a:lumMod val="20000"/>
                    <a:lumOff val="80000"/>
                  </a:srgbClr>
                </a:solidFill>
                <a:latin typeface="Calibri" pitchFamily="34" charset="0"/>
                <a:cs typeface="Arial" charset="0"/>
              </a:rPr>
              <a:t>.  Design an experiment to evolve a variant of the protein that does express.</a:t>
            </a:r>
          </a:p>
          <a:p>
            <a:pPr marL="457200" indent="-457200">
              <a:buAutoNum type="arabicParenR"/>
            </a:pPr>
            <a:r>
              <a:rPr lang="en-US" sz="2400" dirty="0" smtClean="0">
                <a:solidFill>
                  <a:srgbClr val="1F497D">
                    <a:lumMod val="20000"/>
                    <a:lumOff val="80000"/>
                  </a:srgbClr>
                </a:solidFill>
                <a:latin typeface="Calibri" pitchFamily="34" charset="0"/>
                <a:cs typeface="Arial" charset="0"/>
              </a:rPr>
              <a:t>In the </a:t>
            </a:r>
            <a:r>
              <a:rPr lang="en-US" sz="2400" dirty="0" err="1" smtClean="0">
                <a:solidFill>
                  <a:srgbClr val="1F497D">
                    <a:lumMod val="20000"/>
                    <a:lumOff val="80000"/>
                  </a:srgbClr>
                </a:solidFill>
                <a:latin typeface="Calibri" pitchFamily="34" charset="0"/>
                <a:cs typeface="Arial" charset="0"/>
              </a:rPr>
              <a:t>pNP</a:t>
            </a:r>
            <a:r>
              <a:rPr lang="en-US" sz="2400" dirty="0" smtClean="0">
                <a:solidFill>
                  <a:srgbClr val="1F497D">
                    <a:lumMod val="20000"/>
                    <a:lumOff val="80000"/>
                  </a:srgbClr>
                </a:solidFill>
                <a:latin typeface="Calibri" pitchFamily="34" charset="0"/>
                <a:cs typeface="Arial" charset="0"/>
              </a:rPr>
              <a:t> esterase evolution experiment, many of the identified mutations that improved activity were not located in the active site.  Why do you suppose that is?</a:t>
            </a:r>
          </a:p>
          <a:p>
            <a:pPr marL="457200" indent="-457200">
              <a:buAutoNum type="arabicParenR"/>
            </a:pPr>
            <a:r>
              <a:rPr lang="en-US" sz="2400" dirty="0" smtClean="0">
                <a:solidFill>
                  <a:srgbClr val="1F497D">
                    <a:lumMod val="20000"/>
                    <a:lumOff val="80000"/>
                  </a:srgbClr>
                </a:solidFill>
                <a:latin typeface="Calibri" pitchFamily="34" charset="0"/>
                <a:cs typeface="Arial" charset="0"/>
              </a:rPr>
              <a:t>I applied random mutagenesis to a 4kb gene to evolve its activity using the same conditions I used for another gene that was 1kb long.  I observed 6 improved-activity variants from the 1kb gene, but none for the 4kb gene.  What might cause the difference?</a:t>
            </a:r>
          </a:p>
          <a:p>
            <a:pPr marL="457200" indent="-457200">
              <a:buAutoNum type="arabicParenR"/>
            </a:pPr>
            <a:r>
              <a:rPr lang="en-US" sz="2400" dirty="0" smtClean="0">
                <a:solidFill>
                  <a:srgbClr val="1F497D">
                    <a:lumMod val="20000"/>
                    <a:lumOff val="80000"/>
                  </a:srgbClr>
                </a:solidFill>
                <a:latin typeface="Calibri" pitchFamily="34" charset="0"/>
                <a:cs typeface="Arial" charset="0"/>
              </a:rPr>
              <a:t>I want to evolve a p-</a:t>
            </a:r>
            <a:r>
              <a:rPr lang="en-US" sz="2400" dirty="0" err="1" smtClean="0">
                <a:solidFill>
                  <a:srgbClr val="1F497D">
                    <a:lumMod val="20000"/>
                    <a:lumOff val="80000"/>
                  </a:srgbClr>
                </a:solidFill>
                <a:latin typeface="Calibri" pitchFamily="34" charset="0"/>
                <a:cs typeface="Arial" charset="0"/>
              </a:rPr>
              <a:t>nitrobenzyl</a:t>
            </a:r>
            <a:r>
              <a:rPr lang="en-US" sz="2400" dirty="0" smtClean="0">
                <a:solidFill>
                  <a:srgbClr val="1F497D">
                    <a:lumMod val="20000"/>
                    <a:lumOff val="80000"/>
                  </a:srgbClr>
                </a:solidFill>
                <a:latin typeface="Calibri" pitchFamily="34" charset="0"/>
                <a:cs typeface="Arial" charset="0"/>
              </a:rPr>
              <a:t> esterase into a fatty acid esterase.  Why might this not work?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Diversity Generation</a:t>
            </a:r>
            <a:endParaRPr lang="en-US" sz="2000" dirty="0">
              <a:latin typeface="Rockwell Extra Bold" pitchFamily="18" charset="0"/>
              <a:cs typeface="Arial" pitchFamily="34" charset="0"/>
            </a:endParaRPr>
          </a:p>
        </p:txBody>
      </p:sp>
      <p:sp>
        <p:nvSpPr>
          <p:cNvPr id="4" name="Oval 3"/>
          <p:cNvSpPr/>
          <p:nvPr/>
        </p:nvSpPr>
        <p:spPr>
          <a:xfrm>
            <a:off x="1066800" y="1066800"/>
            <a:ext cx="2286000" cy="114300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ight Arrow 4"/>
          <p:cNvSpPr/>
          <p:nvPr/>
        </p:nvSpPr>
        <p:spPr>
          <a:xfrm>
            <a:off x="1828800" y="13716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4876800" y="1143000"/>
            <a:ext cx="2286000" cy="114300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ight Arrow 7"/>
          <p:cNvSpPr/>
          <p:nvPr/>
        </p:nvSpPr>
        <p:spPr>
          <a:xfrm>
            <a:off x="5638800" y="14478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2743200" y="2286000"/>
            <a:ext cx="2286000" cy="114300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ight Arrow 9"/>
          <p:cNvSpPr/>
          <p:nvPr/>
        </p:nvSpPr>
        <p:spPr>
          <a:xfrm>
            <a:off x="3505200" y="2590800"/>
            <a:ext cx="838200" cy="609600"/>
          </a:xfrm>
          <a:prstGeom prst="rightArrow">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5715000" y="2895600"/>
            <a:ext cx="2286000" cy="114300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p:cNvSpPr/>
          <p:nvPr/>
        </p:nvSpPr>
        <p:spPr>
          <a:xfrm>
            <a:off x="6477000" y="32004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990600" y="3200400"/>
            <a:ext cx="2286000" cy="114300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ight Arrow 13"/>
          <p:cNvSpPr/>
          <p:nvPr/>
        </p:nvSpPr>
        <p:spPr>
          <a:xfrm>
            <a:off x="1752600" y="35052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4114800" y="5029200"/>
            <a:ext cx="2286000" cy="114300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ight Arrow 15"/>
          <p:cNvSpPr/>
          <p:nvPr/>
        </p:nvSpPr>
        <p:spPr>
          <a:xfrm>
            <a:off x="4876800" y="53340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p:cNvSpPr/>
          <p:nvPr/>
        </p:nvSpPr>
        <p:spPr>
          <a:xfrm>
            <a:off x="1295400" y="4648200"/>
            <a:ext cx="2286000" cy="114300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ight Arrow 17"/>
          <p:cNvSpPr/>
          <p:nvPr/>
        </p:nvSpPr>
        <p:spPr>
          <a:xfrm>
            <a:off x="2057400" y="49530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3505200" y="3581400"/>
            <a:ext cx="2286000" cy="114300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ight Arrow 19"/>
          <p:cNvSpPr/>
          <p:nvPr/>
        </p:nvSpPr>
        <p:spPr>
          <a:xfrm>
            <a:off x="4267200" y="38862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6553200" y="4343400"/>
            <a:ext cx="2286000" cy="114300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ight Arrow 21"/>
          <p:cNvSpPr/>
          <p:nvPr/>
        </p:nvSpPr>
        <p:spPr>
          <a:xfrm>
            <a:off x="7315200" y="4648200"/>
            <a:ext cx="838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609600" y="6248402"/>
            <a:ext cx="8763000" cy="584775"/>
          </a:xfrm>
          <a:prstGeom prst="rect">
            <a:avLst/>
          </a:prstGeom>
          <a:noFill/>
        </p:spPr>
        <p:txBody>
          <a:bodyPr wrap="square" rtlCol="0">
            <a:spAutoFit/>
          </a:bodyPr>
          <a:lstStyle/>
          <a:p>
            <a:r>
              <a:rPr lang="en-US" sz="3200" b="1" dirty="0" smtClean="0"/>
              <a:t>Cells</a:t>
            </a:r>
            <a:r>
              <a:rPr lang="en-US" sz="3200" dirty="0" smtClean="0"/>
              <a:t>, phages, </a:t>
            </a:r>
            <a:r>
              <a:rPr lang="en-US" sz="3200" dirty="0" err="1" smtClean="0"/>
              <a:t>ribosomes</a:t>
            </a:r>
            <a:r>
              <a:rPr lang="en-US" sz="3200" dirty="0" smtClean="0"/>
              <a:t>, or </a:t>
            </a:r>
            <a:r>
              <a:rPr lang="en-US" sz="3200" dirty="0" err="1" smtClean="0"/>
              <a:t>microemulsions</a:t>
            </a:r>
            <a:endParaRPr lang="en-US" sz="3200" dirty="0"/>
          </a:p>
        </p:txBody>
      </p:sp>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2000"/>
                                        <p:tgtEl>
                                          <p:spTgt spid="4"/>
                                        </p:tgtEl>
                                      </p:cBhvr>
                                    </p:animEffect>
                                    <p:set>
                                      <p:cBhvr>
                                        <p:cTn id="33" dur="1" fill="hold">
                                          <p:stCondLst>
                                            <p:cond delay="1999"/>
                                          </p:stCondLst>
                                        </p:cTn>
                                        <p:tgtEl>
                                          <p:spTgt spid="4"/>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2000"/>
                                        <p:tgtEl>
                                          <p:spTgt spid="5"/>
                                        </p:tgtEl>
                                      </p:cBhvr>
                                    </p:animEffect>
                                    <p:set>
                                      <p:cBhvr>
                                        <p:cTn id="36" dur="1" fill="hold">
                                          <p:stCondLst>
                                            <p:cond delay="1999"/>
                                          </p:stCondLst>
                                        </p:cTn>
                                        <p:tgtEl>
                                          <p:spTgt spid="5"/>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2000"/>
                                        <p:tgtEl>
                                          <p:spTgt spid="13"/>
                                        </p:tgtEl>
                                      </p:cBhvr>
                                    </p:animEffect>
                                    <p:set>
                                      <p:cBhvr>
                                        <p:cTn id="39" dur="1" fill="hold">
                                          <p:stCondLst>
                                            <p:cond delay="1999"/>
                                          </p:stCondLst>
                                        </p:cTn>
                                        <p:tgtEl>
                                          <p:spTgt spid="13"/>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2000"/>
                                        <p:tgtEl>
                                          <p:spTgt spid="14"/>
                                        </p:tgtEl>
                                      </p:cBhvr>
                                    </p:animEffect>
                                    <p:set>
                                      <p:cBhvr>
                                        <p:cTn id="42" dur="1" fill="hold">
                                          <p:stCondLst>
                                            <p:cond delay="1999"/>
                                          </p:stCondLst>
                                        </p:cTn>
                                        <p:tgtEl>
                                          <p:spTgt spid="1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2000"/>
                                        <p:tgtEl>
                                          <p:spTgt spid="17"/>
                                        </p:tgtEl>
                                      </p:cBhvr>
                                    </p:animEffect>
                                    <p:set>
                                      <p:cBhvr>
                                        <p:cTn id="45" dur="1" fill="hold">
                                          <p:stCondLst>
                                            <p:cond delay="1999"/>
                                          </p:stCondLst>
                                        </p:cTn>
                                        <p:tgtEl>
                                          <p:spTgt spid="17"/>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2000"/>
                                        <p:tgtEl>
                                          <p:spTgt spid="18"/>
                                        </p:tgtEl>
                                      </p:cBhvr>
                                    </p:animEffect>
                                    <p:set>
                                      <p:cBhvr>
                                        <p:cTn id="48" dur="1" fill="hold">
                                          <p:stCondLst>
                                            <p:cond delay="1999"/>
                                          </p:stCondLst>
                                        </p:cTn>
                                        <p:tgtEl>
                                          <p:spTgt spid="18"/>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2000"/>
                                        <p:tgtEl>
                                          <p:spTgt spid="11"/>
                                        </p:tgtEl>
                                      </p:cBhvr>
                                    </p:animEffect>
                                    <p:set>
                                      <p:cBhvr>
                                        <p:cTn id="51" dur="1" fill="hold">
                                          <p:stCondLst>
                                            <p:cond delay="1999"/>
                                          </p:stCondLst>
                                        </p:cTn>
                                        <p:tgtEl>
                                          <p:spTgt spid="11"/>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2000"/>
                                        <p:tgtEl>
                                          <p:spTgt spid="12"/>
                                        </p:tgtEl>
                                      </p:cBhvr>
                                    </p:animEffect>
                                    <p:set>
                                      <p:cBhvr>
                                        <p:cTn id="54" dur="1" fill="hold">
                                          <p:stCondLst>
                                            <p:cond delay="1999"/>
                                          </p:stCondLst>
                                        </p:cTn>
                                        <p:tgtEl>
                                          <p:spTgt spid="12"/>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2000"/>
                                        <p:tgtEl>
                                          <p:spTgt spid="15"/>
                                        </p:tgtEl>
                                      </p:cBhvr>
                                    </p:animEffect>
                                    <p:set>
                                      <p:cBhvr>
                                        <p:cTn id="57" dur="1" fill="hold">
                                          <p:stCondLst>
                                            <p:cond delay="1999"/>
                                          </p:stCondLst>
                                        </p:cTn>
                                        <p:tgtEl>
                                          <p:spTgt spid="15"/>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2000"/>
                                        <p:tgtEl>
                                          <p:spTgt spid="16"/>
                                        </p:tgtEl>
                                      </p:cBhvr>
                                    </p:animEffect>
                                    <p:set>
                                      <p:cBhvr>
                                        <p:cTn id="60" dur="1" fill="hold">
                                          <p:stCondLst>
                                            <p:cond delay="19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2000"/>
                                        <p:tgtEl>
                                          <p:spTgt spid="19"/>
                                        </p:tgtEl>
                                      </p:cBhvr>
                                    </p:animEffect>
                                    <p:set>
                                      <p:cBhvr>
                                        <p:cTn id="63" dur="1" fill="hold">
                                          <p:stCondLst>
                                            <p:cond delay="1999"/>
                                          </p:stCondLst>
                                        </p:cTn>
                                        <p:tgtEl>
                                          <p:spTgt spid="19"/>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2000"/>
                                        <p:tgtEl>
                                          <p:spTgt spid="20"/>
                                        </p:tgtEl>
                                      </p:cBhvr>
                                    </p:animEffect>
                                    <p:set>
                                      <p:cBhvr>
                                        <p:cTn id="66" dur="1" fill="hold">
                                          <p:stCondLst>
                                            <p:cond delay="1999"/>
                                          </p:stCondLst>
                                        </p:cTn>
                                        <p:tgtEl>
                                          <p:spTgt spid="20"/>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21"/>
                                        </p:tgtEl>
                                      </p:cBhvr>
                                    </p:animEffect>
                                    <p:set>
                                      <p:cBhvr>
                                        <p:cTn id="69" dur="1" fill="hold">
                                          <p:stCondLst>
                                            <p:cond delay="1999"/>
                                          </p:stCondLst>
                                        </p:cTn>
                                        <p:tgtEl>
                                          <p:spTgt spid="21"/>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2000"/>
                                        <p:tgtEl>
                                          <p:spTgt spid="22"/>
                                        </p:tgtEl>
                                      </p:cBhvr>
                                    </p:animEffect>
                                    <p:set>
                                      <p:cBhvr>
                                        <p:cTn id="72" dur="1" fill="hold">
                                          <p:stCondLst>
                                            <p:cond delay="1999"/>
                                          </p:stCondLst>
                                        </p:cTn>
                                        <p:tgtEl>
                                          <p:spTgt spid="2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7"/>
                                        </p:tgtEl>
                                      </p:cBhvr>
                                    </p:animEffect>
                                    <p:set>
                                      <p:cBhvr>
                                        <p:cTn id="75" dur="1" fill="hold">
                                          <p:stCondLst>
                                            <p:cond delay="1999"/>
                                          </p:stCondLst>
                                        </p:cTn>
                                        <p:tgtEl>
                                          <p:spTgt spid="7"/>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2000"/>
                                        <p:tgtEl>
                                          <p:spTgt spid="8"/>
                                        </p:tgtEl>
                                      </p:cBhvr>
                                    </p:animEffect>
                                    <p:set>
                                      <p:cBhvr>
                                        <p:cTn id="78"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7" grpId="0" animBg="1"/>
      <p:bldP spid="7" grpId="1" animBg="1"/>
      <p:bldP spid="8" grpId="0" animBg="1"/>
      <p:bldP spid="9" grpId="0" animBg="1"/>
      <p:bldP spid="11" grpId="0" animBg="1"/>
      <p:bldP spid="11" grpId="1" animBg="1"/>
      <p:bldP spid="12" grpId="0" animBg="1"/>
      <p:bldP spid="13" grpId="0" animBg="1"/>
      <p:bldP spid="13" grpId="1" animBg="1"/>
      <p:bldP spid="14" grpId="0" animBg="1"/>
      <p:bldP spid="15" grpId="0" animBg="1"/>
      <p:bldP spid="15" grpId="1" animBg="1"/>
      <p:bldP spid="16" grpId="0" animBg="1"/>
      <p:bldP spid="17" grpId="0" animBg="1"/>
      <p:bldP spid="17" grpId="1" animBg="1"/>
      <p:bldP spid="18" grpId="0" animBg="1"/>
      <p:bldP spid="19" grpId="0" animBg="1"/>
      <p:bldP spid="19" grpId="1" animBg="1"/>
      <p:bldP spid="20" grpId="0" animBg="1"/>
      <p:bldP spid="21" grpId="0" animBg="1"/>
      <p:bldP spid="21" grpId="1" animBg="1"/>
      <p:bldP spid="22" grpId="0" animBg="1"/>
      <p:bldP spid="2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Selections and Screens</a:t>
            </a:r>
            <a:endParaRPr lang="en-US" sz="2000" dirty="0">
              <a:latin typeface="Rockwell Extra Bold" pitchFamily="18" charset="0"/>
              <a:cs typeface="Arial" pitchFamily="34" charset="0"/>
            </a:endParaRPr>
          </a:p>
        </p:txBody>
      </p:sp>
      <p:sp>
        <p:nvSpPr>
          <p:cNvPr id="23" name="TextBox 22"/>
          <p:cNvSpPr txBox="1"/>
          <p:nvPr/>
        </p:nvSpPr>
        <p:spPr>
          <a:xfrm>
            <a:off x="609600" y="1905002"/>
            <a:ext cx="8077200" cy="3108543"/>
          </a:xfrm>
          <a:prstGeom prst="rect">
            <a:avLst/>
          </a:prstGeom>
          <a:noFill/>
        </p:spPr>
        <p:txBody>
          <a:bodyPr wrap="square" rtlCol="0">
            <a:spAutoFit/>
          </a:bodyPr>
          <a:lstStyle/>
          <a:p>
            <a:r>
              <a:rPr lang="en-US" sz="2800" dirty="0" smtClean="0"/>
              <a:t>A </a:t>
            </a:r>
            <a:r>
              <a:rPr lang="en-US" sz="2800" b="1" dirty="0" smtClean="0"/>
              <a:t>Selection </a:t>
            </a:r>
            <a:r>
              <a:rPr lang="en-US" sz="2800" dirty="0" smtClean="0"/>
              <a:t>involves a procedure applied to the library population that results in selective survival of the desired population</a:t>
            </a:r>
          </a:p>
          <a:p>
            <a:endParaRPr lang="en-US" sz="2800" dirty="0" smtClean="0"/>
          </a:p>
          <a:p>
            <a:r>
              <a:rPr lang="en-US" sz="2800" dirty="0" smtClean="0"/>
              <a:t>A </a:t>
            </a:r>
            <a:r>
              <a:rPr lang="en-US" sz="2800" b="1" dirty="0" smtClean="0"/>
              <a:t>Screen </a:t>
            </a:r>
            <a:r>
              <a:rPr lang="en-US" sz="2800" dirty="0" smtClean="0"/>
              <a:t>involves individually examining members of the library and choosing those members with the desired activity</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chemeClr val="bg1"/>
                </a:solidFill>
                <a:latin typeface="Rockwell Extra Bold" pitchFamily="18" charset="0"/>
                <a:cs typeface="Arial" pitchFamily="34" charset="0"/>
              </a:rPr>
              <a:t>Antibody Selection</a:t>
            </a:r>
            <a:endParaRPr lang="en-US" sz="2000" dirty="0">
              <a:solidFill>
                <a:schemeClr val="bg1"/>
              </a:solidFill>
              <a:latin typeface="Rockwell Extra Bold" pitchFamily="18"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838200" y="1143000"/>
            <a:ext cx="2555310" cy="4876800"/>
          </a:xfrm>
          <a:prstGeom prst="rect">
            <a:avLst/>
          </a:prstGeom>
          <a:noFill/>
          <a:ln w="9525">
            <a:noFill/>
            <a:miter lim="800000"/>
            <a:headEnd/>
            <a:tailEnd/>
          </a:ln>
          <a:effectLst/>
        </p:spPr>
      </p:pic>
      <p:sp>
        <p:nvSpPr>
          <p:cNvPr id="5" name="TextBox 4"/>
          <p:cNvSpPr txBox="1"/>
          <p:nvPr/>
        </p:nvSpPr>
        <p:spPr>
          <a:xfrm>
            <a:off x="1752600" y="6096000"/>
            <a:ext cx="762000" cy="369332"/>
          </a:xfrm>
          <a:prstGeom prst="rect">
            <a:avLst/>
          </a:prstGeom>
          <a:noFill/>
        </p:spPr>
        <p:txBody>
          <a:bodyPr wrap="square" rtlCol="0">
            <a:spAutoFit/>
          </a:bodyPr>
          <a:lstStyle/>
          <a:p>
            <a:r>
              <a:rPr lang="en-US" dirty="0" smtClean="0">
                <a:solidFill>
                  <a:schemeClr val="bg1"/>
                </a:solidFill>
              </a:rPr>
              <a:t>1NSN</a:t>
            </a:r>
            <a:endParaRPr lang="en-US" dirty="0">
              <a:solidFill>
                <a:schemeClr val="bg1"/>
              </a:solidFill>
            </a:endParaRPr>
          </a:p>
        </p:txBody>
      </p:sp>
      <p:sp>
        <p:nvSpPr>
          <p:cNvPr id="8" name="TextBox 7"/>
          <p:cNvSpPr txBox="1"/>
          <p:nvPr/>
        </p:nvSpPr>
        <p:spPr>
          <a:xfrm>
            <a:off x="4419600" y="6096000"/>
            <a:ext cx="762000" cy="369332"/>
          </a:xfrm>
          <a:prstGeom prst="rect">
            <a:avLst/>
          </a:prstGeom>
          <a:noFill/>
        </p:spPr>
        <p:txBody>
          <a:bodyPr wrap="square" rtlCol="0">
            <a:spAutoFit/>
          </a:bodyPr>
          <a:lstStyle/>
          <a:p>
            <a:r>
              <a:rPr lang="en-US" dirty="0" smtClean="0">
                <a:solidFill>
                  <a:schemeClr val="bg1"/>
                </a:solidFill>
              </a:rPr>
              <a:t>2ADF</a:t>
            </a:r>
            <a:endParaRPr lang="en-US" dirty="0">
              <a:solidFill>
                <a:schemeClr val="bg1"/>
              </a:solidFill>
            </a:endParaRPr>
          </a:p>
        </p:txBody>
      </p:sp>
      <p:pic>
        <p:nvPicPr>
          <p:cNvPr id="1029" name="Picture 5"/>
          <p:cNvPicPr>
            <a:picLocks noChangeAspect="1" noChangeArrowheads="1"/>
          </p:cNvPicPr>
          <p:nvPr/>
        </p:nvPicPr>
        <p:blipFill>
          <a:blip r:embed="rId4" cstate="print"/>
          <a:srcRect/>
          <a:stretch>
            <a:fillRect/>
          </a:stretch>
        </p:blipFill>
        <p:spPr bwMode="auto">
          <a:xfrm>
            <a:off x="3505201" y="1143000"/>
            <a:ext cx="2501303" cy="48768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6096001" y="2286000"/>
            <a:ext cx="2241398" cy="3733800"/>
          </a:xfrm>
          <a:prstGeom prst="rect">
            <a:avLst/>
          </a:prstGeom>
          <a:noFill/>
          <a:ln w="9525">
            <a:noFill/>
            <a:miter lim="800000"/>
            <a:headEnd/>
            <a:tailEnd/>
          </a:ln>
          <a:effectLst/>
        </p:spPr>
      </p:pic>
      <p:sp>
        <p:nvSpPr>
          <p:cNvPr id="11" name="TextBox 10"/>
          <p:cNvSpPr txBox="1"/>
          <p:nvPr/>
        </p:nvSpPr>
        <p:spPr>
          <a:xfrm>
            <a:off x="6934200" y="6096000"/>
            <a:ext cx="762000" cy="369332"/>
          </a:xfrm>
          <a:prstGeom prst="rect">
            <a:avLst/>
          </a:prstGeom>
          <a:noFill/>
        </p:spPr>
        <p:txBody>
          <a:bodyPr wrap="square" rtlCol="0">
            <a:spAutoFit/>
          </a:bodyPr>
          <a:lstStyle/>
          <a:p>
            <a:r>
              <a:rPr lang="en-US" dirty="0" smtClean="0">
                <a:solidFill>
                  <a:schemeClr val="bg1"/>
                </a:solidFill>
              </a:rPr>
              <a:t>2DQU</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latin typeface="Rockwell Extra Bold" pitchFamily="18" charset="0"/>
                <a:cs typeface="Arial" pitchFamily="34" charset="0"/>
              </a:rPr>
              <a:t>Antibody Selection</a:t>
            </a:r>
            <a:endParaRPr lang="en-US" sz="2000" dirty="0">
              <a:latin typeface="Rockwell Extra Bold" pitchFamily="18" charset="0"/>
              <a:cs typeface="Arial"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57338"/>
            <a:ext cx="7694587" cy="400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VDJ Recombination</a:t>
            </a:r>
            <a:endParaRPr lang="en-US" sz="2000" dirty="0">
              <a:solidFill>
                <a:srgbClr val="1F497D">
                  <a:lumMod val="20000"/>
                  <a:lumOff val="80000"/>
                </a:srgbClr>
              </a:solidFill>
              <a:latin typeface="Rockwell Extra Bold" pitchFamily="18" charset="0"/>
              <a:cs typeface="Arial" pitchFamily="34" charset="0"/>
            </a:endParaRPr>
          </a:p>
        </p:txBody>
      </p:sp>
      <p:pic>
        <p:nvPicPr>
          <p:cNvPr id="3074" name="Picture 2" descr="C:\Users\JCAnderson\Documents\Courses\SynBio Bootcamp\__Directed Evolution\vdj recomb.png"/>
          <p:cNvPicPr>
            <a:picLocks noChangeAspect="1" noChangeArrowheads="1"/>
          </p:cNvPicPr>
          <p:nvPr/>
        </p:nvPicPr>
        <p:blipFill>
          <a:blip r:embed="rId3" cstate="print"/>
          <a:srcRect l="685" t="1163" r="685" b="1163"/>
          <a:stretch>
            <a:fillRect/>
          </a:stretch>
        </p:blipFill>
        <p:spPr bwMode="auto">
          <a:xfrm>
            <a:off x="533401" y="1371600"/>
            <a:ext cx="8230742" cy="48006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304800" y="130314"/>
            <a:ext cx="8610600" cy="646331"/>
          </a:xfrm>
          <a:prstGeom prst="rect">
            <a:avLst/>
          </a:prstGeom>
          <a:noFill/>
          <a:ln w="9525">
            <a:noFill/>
            <a:miter lim="800000"/>
            <a:headEnd/>
            <a:tailEnd/>
          </a:ln>
        </p:spPr>
        <p:txBody>
          <a:bodyPr wrap="square">
            <a:spAutoFit/>
          </a:bodyPr>
          <a:lstStyle/>
          <a:p>
            <a:r>
              <a:rPr lang="en-US" sz="3600" dirty="0" smtClean="0">
                <a:solidFill>
                  <a:srgbClr val="1F497D">
                    <a:lumMod val="20000"/>
                    <a:lumOff val="80000"/>
                  </a:srgbClr>
                </a:solidFill>
                <a:latin typeface="Rockwell Extra Bold" pitchFamily="18" charset="0"/>
                <a:cs typeface="Arial" pitchFamily="34" charset="0"/>
              </a:rPr>
              <a:t>VDJ Recombination</a:t>
            </a:r>
            <a:endParaRPr lang="en-US" sz="2000" dirty="0">
              <a:solidFill>
                <a:srgbClr val="1F497D">
                  <a:lumMod val="20000"/>
                  <a:lumOff val="80000"/>
                </a:srgbClr>
              </a:solidFill>
              <a:latin typeface="Rockwell Extra Bold" pitchFamily="18" charset="0"/>
              <a:cs typeface="Arial" pitchFamily="34" charset="0"/>
            </a:endParaRPr>
          </a:p>
        </p:txBody>
      </p:sp>
      <p:sp>
        <p:nvSpPr>
          <p:cNvPr id="5" name="Rectangle 4"/>
          <p:cNvSpPr/>
          <p:nvPr/>
        </p:nvSpPr>
        <p:spPr>
          <a:xfrm>
            <a:off x="1905000" y="2209802"/>
            <a:ext cx="4495800" cy="1692771"/>
          </a:xfrm>
          <a:prstGeom prst="rect">
            <a:avLst/>
          </a:prstGeom>
        </p:spPr>
        <p:txBody>
          <a:bodyPr wrap="square">
            <a:spAutoFit/>
          </a:bodyPr>
          <a:lstStyle/>
          <a:p>
            <a:pPr lvl="0"/>
            <a:r>
              <a:rPr lang="en-US" sz="3200" dirty="0" smtClean="0">
                <a:solidFill>
                  <a:schemeClr val="accent2">
                    <a:lumMod val="20000"/>
                    <a:lumOff val="80000"/>
                  </a:schemeClr>
                </a:solidFill>
              </a:rPr>
              <a:t>Heavy Chain in Genome</a:t>
            </a:r>
          </a:p>
          <a:p>
            <a:pPr marL="457200" indent="-457200">
              <a:buFont typeface="Wingdings" pitchFamily="2" charset="2"/>
              <a:buChar char="§"/>
            </a:pPr>
            <a:r>
              <a:rPr lang="en-US" sz="2400" dirty="0" smtClean="0">
                <a:solidFill>
                  <a:schemeClr val="accent2">
                    <a:lumMod val="20000"/>
                    <a:lumOff val="80000"/>
                  </a:schemeClr>
                </a:solidFill>
                <a:latin typeface="Calibri" pitchFamily="34" charset="0"/>
              </a:rPr>
              <a:t>65 Variable (V) domains</a:t>
            </a:r>
          </a:p>
          <a:p>
            <a:pPr marL="457200" indent="-457200">
              <a:buFont typeface="Wingdings" pitchFamily="2" charset="2"/>
              <a:buChar char="§"/>
            </a:pPr>
            <a:r>
              <a:rPr lang="en-US" sz="2400" dirty="0" smtClean="0">
                <a:solidFill>
                  <a:schemeClr val="accent2">
                    <a:lumMod val="20000"/>
                    <a:lumOff val="80000"/>
                  </a:schemeClr>
                </a:solidFill>
                <a:latin typeface="Calibri" pitchFamily="34" charset="0"/>
              </a:rPr>
              <a:t>27 Diversity (D) domains</a:t>
            </a:r>
          </a:p>
          <a:p>
            <a:pPr marL="457200" indent="-457200">
              <a:buFont typeface="Wingdings" pitchFamily="2" charset="2"/>
              <a:buChar char="§"/>
            </a:pPr>
            <a:r>
              <a:rPr lang="en-US" sz="2400" dirty="0" smtClean="0">
                <a:solidFill>
                  <a:schemeClr val="accent2">
                    <a:lumMod val="20000"/>
                    <a:lumOff val="80000"/>
                  </a:schemeClr>
                </a:solidFill>
                <a:latin typeface="Calibri" pitchFamily="34" charset="0"/>
              </a:rPr>
              <a:t>6 Joining (J) domains</a:t>
            </a:r>
          </a:p>
        </p:txBody>
      </p:sp>
      <p:sp>
        <p:nvSpPr>
          <p:cNvPr id="8" name="TextBox 7"/>
          <p:cNvSpPr txBox="1"/>
          <p:nvPr/>
        </p:nvSpPr>
        <p:spPr>
          <a:xfrm>
            <a:off x="914400" y="838202"/>
            <a:ext cx="7848600" cy="1200329"/>
          </a:xfrm>
          <a:prstGeom prst="rect">
            <a:avLst/>
          </a:prstGeom>
          <a:noFill/>
        </p:spPr>
        <p:txBody>
          <a:bodyPr wrap="square" rtlCol="0">
            <a:spAutoFit/>
          </a:bodyPr>
          <a:lstStyle/>
          <a:p>
            <a:r>
              <a:rPr lang="en-US" sz="2400" dirty="0" smtClean="0">
                <a:solidFill>
                  <a:schemeClr val="tx2">
                    <a:lumMod val="20000"/>
                    <a:lumOff val="80000"/>
                  </a:schemeClr>
                </a:solidFill>
              </a:rPr>
              <a:t>Heavy chain gene – located on chromosome 14</a:t>
            </a:r>
          </a:p>
          <a:p>
            <a:r>
              <a:rPr lang="en-US" sz="2400" dirty="0" smtClean="0">
                <a:solidFill>
                  <a:schemeClr val="tx2">
                    <a:lumMod val="20000"/>
                    <a:lumOff val="80000"/>
                  </a:schemeClr>
                </a:solidFill>
              </a:rPr>
              <a:t>Light chain kappa (κ) gene – located on chromosome 2</a:t>
            </a:r>
          </a:p>
          <a:p>
            <a:r>
              <a:rPr lang="en-US" sz="2400" dirty="0" smtClean="0">
                <a:solidFill>
                  <a:schemeClr val="tx2">
                    <a:lumMod val="20000"/>
                    <a:lumOff val="80000"/>
                  </a:schemeClr>
                </a:solidFill>
              </a:rPr>
              <a:t>Light chain lambda (λ) gene – located chromosome 22</a:t>
            </a:r>
          </a:p>
        </p:txBody>
      </p:sp>
      <p:sp>
        <p:nvSpPr>
          <p:cNvPr id="9" name="Rectangle 8"/>
          <p:cNvSpPr/>
          <p:nvPr/>
        </p:nvSpPr>
        <p:spPr>
          <a:xfrm>
            <a:off x="1981200" y="3905073"/>
            <a:ext cx="6248400" cy="1200329"/>
          </a:xfrm>
          <a:prstGeom prst="rect">
            <a:avLst/>
          </a:prstGeom>
        </p:spPr>
        <p:txBody>
          <a:bodyPr wrap="square">
            <a:spAutoFit/>
          </a:bodyPr>
          <a:lstStyle/>
          <a:p>
            <a:r>
              <a:rPr lang="en-US" sz="2400" dirty="0" smtClean="0">
                <a:solidFill>
                  <a:schemeClr val="accent2">
                    <a:lumMod val="20000"/>
                    <a:lumOff val="80000"/>
                  </a:schemeClr>
                </a:solidFill>
              </a:rPr>
              <a:t>65 V genes x 27 D genes x 6 J Genes</a:t>
            </a:r>
          </a:p>
          <a:p>
            <a:r>
              <a:rPr lang="en-US" sz="2400" dirty="0" smtClean="0">
                <a:solidFill>
                  <a:schemeClr val="accent2">
                    <a:lumMod val="20000"/>
                    <a:lumOff val="80000"/>
                  </a:schemeClr>
                </a:solidFill>
              </a:rPr>
              <a:t>= 10530 combinations</a:t>
            </a:r>
          </a:p>
          <a:p>
            <a:r>
              <a:rPr lang="en-US" sz="2400" dirty="0" smtClean="0">
                <a:solidFill>
                  <a:schemeClr val="accent2">
                    <a:lumMod val="20000"/>
                    <a:lumOff val="80000"/>
                  </a:schemeClr>
                </a:solidFill>
              </a:rPr>
              <a:t>Light Chain similarly has V and J recombination</a:t>
            </a:r>
          </a:p>
        </p:txBody>
      </p:sp>
      <p:sp>
        <p:nvSpPr>
          <p:cNvPr id="10" name="TextBox 9"/>
          <p:cNvSpPr txBox="1"/>
          <p:nvPr/>
        </p:nvSpPr>
        <p:spPr>
          <a:xfrm>
            <a:off x="685800" y="5334002"/>
            <a:ext cx="8229600" cy="1200329"/>
          </a:xfrm>
          <a:prstGeom prst="rect">
            <a:avLst/>
          </a:prstGeom>
          <a:noFill/>
        </p:spPr>
        <p:txBody>
          <a:bodyPr wrap="square" rtlCol="0">
            <a:spAutoFit/>
          </a:bodyPr>
          <a:lstStyle/>
          <a:p>
            <a:r>
              <a:rPr lang="en-US" sz="2400" dirty="0" smtClean="0">
                <a:solidFill>
                  <a:schemeClr val="tx2">
                    <a:lumMod val="20000"/>
                    <a:lumOff val="80000"/>
                  </a:schemeClr>
                </a:solidFill>
              </a:rPr>
              <a:t>VDJ recombination results in one antibody gene of the </a:t>
            </a:r>
            <a:r>
              <a:rPr lang="en-US" sz="2400" dirty="0" err="1" smtClean="0">
                <a:solidFill>
                  <a:schemeClr val="tx2">
                    <a:lumMod val="20000"/>
                    <a:lumOff val="80000"/>
                  </a:schemeClr>
                </a:solidFill>
              </a:rPr>
              <a:t>IgM</a:t>
            </a:r>
            <a:r>
              <a:rPr lang="en-US" sz="2400" dirty="0" smtClean="0">
                <a:solidFill>
                  <a:schemeClr val="tx2">
                    <a:lumMod val="20000"/>
                    <a:lumOff val="80000"/>
                  </a:schemeClr>
                </a:solidFill>
              </a:rPr>
              <a:t> form.  An initial “hit” that binds the antigen (weakly) is selected resulting in a single B cell expressing a single </a:t>
            </a:r>
            <a:r>
              <a:rPr lang="en-US" sz="2400" dirty="0" err="1" smtClean="0">
                <a:solidFill>
                  <a:schemeClr val="tx2">
                    <a:lumMod val="20000"/>
                    <a:lumOff val="80000"/>
                  </a:schemeClr>
                </a:solidFill>
              </a:rPr>
              <a:t>IgM</a:t>
            </a:r>
            <a:endParaRPr lang="en-US" sz="2400" dirty="0">
              <a:solidFill>
                <a:schemeClr val="tx2">
                  <a:lumMod val="20000"/>
                  <a:lumOff val="8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5|15.5|0.2"/>
</p:tagLst>
</file>

<file path=ppt/tags/tag2.xml><?xml version="1.0" encoding="utf-8"?>
<p:tagLst xmlns:a="http://schemas.openxmlformats.org/drawingml/2006/main" xmlns:r="http://schemas.openxmlformats.org/officeDocument/2006/relationships" xmlns:p="http://schemas.openxmlformats.org/presentationml/2006/main">
  <p:tag name="TIMING" val="|13.9|6.8|70.1"/>
</p:tagLst>
</file>

<file path=ppt/tags/tag3.xml><?xml version="1.0" encoding="utf-8"?>
<p:tagLst xmlns:a="http://schemas.openxmlformats.org/drawingml/2006/main" xmlns:r="http://schemas.openxmlformats.org/officeDocument/2006/relationships" xmlns:p="http://schemas.openxmlformats.org/presentationml/2006/main">
  <p:tag name="TIMING" val="|12.4|20.1|3.1"/>
</p:tagLst>
</file>

<file path=ppt/tags/tag4.xml><?xml version="1.0" encoding="utf-8"?>
<p:tagLst xmlns:a="http://schemas.openxmlformats.org/drawingml/2006/main" xmlns:r="http://schemas.openxmlformats.org/officeDocument/2006/relationships" xmlns:p="http://schemas.openxmlformats.org/presentationml/2006/main">
  <p:tag name="TIMING" val="|2.9|4.1"/>
</p:tagLst>
</file>

<file path=ppt/tags/tag5.xml><?xml version="1.0" encoding="utf-8"?>
<p:tagLst xmlns:a="http://schemas.openxmlformats.org/drawingml/2006/main" xmlns:r="http://schemas.openxmlformats.org/officeDocument/2006/relationships" xmlns:p="http://schemas.openxmlformats.org/presentationml/2006/main">
  <p:tag name="TIMING" val="|26"/>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2488</TotalTime>
  <Words>5415</Words>
  <Application>Microsoft Office PowerPoint</Application>
  <PresentationFormat>On-screen Show (4:3)</PresentationFormat>
  <Paragraphs>239</Paragraphs>
  <Slides>31</Slides>
  <Notes>31</Notes>
  <HiddenSlides>0</HiddenSlides>
  <MMClips>0</MMClips>
  <ScaleCrop>false</ScaleCrop>
  <HeadingPairs>
    <vt:vector size="4" baseType="variant">
      <vt:variant>
        <vt:lpstr>Theme</vt:lpstr>
      </vt:variant>
      <vt:variant>
        <vt:i4>5</vt:i4>
      </vt:variant>
      <vt:variant>
        <vt:lpstr>Slide Titles</vt:lpstr>
      </vt:variant>
      <vt:variant>
        <vt:i4>31</vt:i4>
      </vt:variant>
    </vt:vector>
  </HeadingPairs>
  <TitlesOfParts>
    <vt:vector size="36" baseType="lpstr">
      <vt:lpstr>1_Office Theme</vt:lpstr>
      <vt:lpstr>2_Office Theme</vt:lpstr>
      <vt:lpstr>Thème Office</vt:lpstr>
      <vt:lpstr>1_Thème Office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462</cp:revision>
  <dcterms:created xsi:type="dcterms:W3CDTF">2009-02-12T04:11:10Z</dcterms:created>
  <dcterms:modified xsi:type="dcterms:W3CDTF">2014-04-16T05:12:11Z</dcterms:modified>
</cp:coreProperties>
</file>