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65" r:id="rId3"/>
    <p:sldId id="266" r:id="rId4"/>
    <p:sldId id="264" r:id="rId5"/>
    <p:sldId id="272" r:id="rId6"/>
    <p:sldId id="261" r:id="rId7"/>
    <p:sldId id="270" r:id="rId8"/>
    <p:sldId id="271" r:id="rId9"/>
    <p:sldId id="257" r:id="rId10"/>
    <p:sldId id="262" r:id="rId11"/>
    <p:sldId id="263" r:id="rId12"/>
    <p:sldId id="260" r:id="rId13"/>
    <p:sldId id="275" r:id="rId14"/>
    <p:sldId id="259" r:id="rId15"/>
    <p:sldId id="267" r:id="rId16"/>
    <p:sldId id="268" r:id="rId17"/>
    <p:sldId id="276" r:id="rId18"/>
    <p:sldId id="278" r:id="rId19"/>
    <p:sldId id="269" r:id="rId20"/>
    <p:sldId id="273" r:id="rId21"/>
    <p:sldId id="274" r:id="rId22"/>
    <p:sldId id="277" r:id="rId23"/>
    <p:sldId id="279" r:id="rId24"/>
    <p:sldId id="284"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905" autoAdjust="0"/>
    <p:restoredTop sz="9466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82B18-49FD-4782-8B3B-E66BB4F7E8F1}" type="datetimeFigureOut">
              <a:rPr lang="en-US" smtClean="0"/>
              <a:pPr/>
              <a:t>10/25/2010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E42AA-3FF7-4ED0-961D-3C2948FB1F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1E42AA-3FF7-4ED0-961D-3C2948FB1FD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EAFF7A-992F-4CA0-B9EF-E25253D73E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FF7A-992F-4CA0-B9EF-E25253D73E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8" name="Slide Number Placeholder 7"/>
          <p:cNvSpPr>
            <a:spLocks noGrp="1"/>
          </p:cNvSpPr>
          <p:nvPr>
            <p:ph type="sldNum" sz="quarter" idx="11"/>
          </p:nvPr>
        </p:nvSpPr>
        <p:spPr/>
        <p:txBody>
          <a:bodyPr/>
          <a:lstStyle/>
          <a:p>
            <a:fld id="{C7EAFF7A-992F-4CA0-B9EF-E25253D73EED}"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9A3C0C-D659-48E4-A39E-0885F3C11878}" type="datetimeFigureOut">
              <a:rPr lang="en-US" smtClean="0"/>
              <a:pPr/>
              <a:t>10/25/2010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7EAFF7A-992F-4CA0-B9EF-E25253D73E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9A3C0C-D659-48E4-A39E-0885F3C11878}" type="datetimeFigureOut">
              <a:rPr lang="en-US" smtClean="0"/>
              <a:pPr/>
              <a:t>10/25/2010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FF7A-992F-4CA0-B9EF-E25253D73E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9A3C0C-D659-48E4-A39E-0885F3C11878}" type="datetimeFigureOut">
              <a:rPr lang="en-US" smtClean="0"/>
              <a:pPr/>
              <a:t>10/25/2010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7EAFF7A-992F-4CA0-B9EF-E25253D73EE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706940"/>
            <a:ext cx="7696200" cy="1569660"/>
          </a:xfrm>
          <a:prstGeom prst="rect">
            <a:avLst/>
          </a:prstGeom>
          <a:noFill/>
        </p:spPr>
        <p:txBody>
          <a:bodyPr wrap="square" rtlCol="0">
            <a:spAutoFit/>
          </a:bodyPr>
          <a:lstStyle/>
          <a:p>
            <a:r>
              <a:rPr lang="en-US" sz="4800" dirty="0" smtClean="0"/>
              <a:t>Getting to know and love the Clotho API</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Sequence Objects</a:t>
            </a:r>
            <a:endParaRPr lang="en-US" dirty="0"/>
          </a:p>
        </p:txBody>
      </p:sp>
      <p:sp>
        <p:nvSpPr>
          <p:cNvPr id="4" name="Rectangle 3"/>
          <p:cNvSpPr/>
          <p:nvPr/>
        </p:nvSpPr>
        <p:spPr>
          <a:xfrm>
            <a:off x="37338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sp>
        <p:nvSpPr>
          <p:cNvPr id="5" name="Rectangle 4"/>
          <p:cNvSpPr/>
          <p:nvPr/>
        </p:nvSpPr>
        <p:spPr>
          <a:xfrm>
            <a:off x="685800" y="2209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a:t>
            </a:r>
            <a:endParaRPr lang="en-US" dirty="0"/>
          </a:p>
        </p:txBody>
      </p:sp>
      <p:sp>
        <p:nvSpPr>
          <p:cNvPr id="6" name="Rectangle 5"/>
          <p:cNvSpPr/>
          <p:nvPr/>
        </p:nvSpPr>
        <p:spPr>
          <a:xfrm>
            <a:off x="1905000" y="2895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7" name="Rectangle 6"/>
          <p:cNvSpPr/>
          <p:nvPr/>
        </p:nvSpPr>
        <p:spPr>
          <a:xfrm>
            <a:off x="2667000" y="3657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plasmid</a:t>
            </a:r>
            <a:endParaRPr lang="en-US" dirty="0"/>
          </a:p>
        </p:txBody>
      </p:sp>
      <p:sp>
        <p:nvSpPr>
          <p:cNvPr id="9" name="Rectangle 8"/>
          <p:cNvSpPr/>
          <p:nvPr/>
        </p:nvSpPr>
        <p:spPr>
          <a:xfrm>
            <a:off x="3733800" y="4419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oligo</a:t>
            </a:r>
            <a:endParaRPr lang="en-US" dirty="0"/>
          </a:p>
        </p:txBody>
      </p:sp>
      <p:sp>
        <p:nvSpPr>
          <p:cNvPr id="10" name="Rectangle 9"/>
          <p:cNvSpPr/>
          <p:nvPr/>
        </p:nvSpPr>
        <p:spPr>
          <a:xfrm>
            <a:off x="6172200" y="3810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1" name="Rectangle 10"/>
          <p:cNvSpPr/>
          <p:nvPr/>
        </p:nvSpPr>
        <p:spPr>
          <a:xfrm>
            <a:off x="3733800" y="5791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nucSeq</a:t>
            </a:r>
          </a:p>
        </p:txBody>
      </p:sp>
      <p:cxnSp>
        <p:nvCxnSpPr>
          <p:cNvPr id="15" name="Straight Arrow Connector 14"/>
          <p:cNvCxnSpPr/>
          <p:nvPr/>
        </p:nvCxnSpPr>
        <p:spPr>
          <a:xfrm rot="10800000" flipV="1">
            <a:off x="2286000" y="18288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390900" y="20955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429000" y="25908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581400" y="31242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991100" y="2019300"/>
            <a:ext cx="1676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571500" y="2933700"/>
            <a:ext cx="3200400" cy="2819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676400" y="3657600"/>
            <a:ext cx="2286000" cy="1676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895600" y="4648200"/>
            <a:ext cx="14478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077494" y="5295900"/>
            <a:ext cx="685006" cy="794"/>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505200" y="2057400"/>
            <a:ext cx="5486400" cy="1477328"/>
          </a:xfrm>
          <a:prstGeom prst="rect">
            <a:avLst/>
          </a:prstGeom>
        </p:spPr>
        <p:txBody>
          <a:bodyPr wrap="square">
            <a:spAutoFit/>
          </a:bodyPr>
          <a:lstStyle/>
          <a:p>
            <a:r>
              <a:rPr lang="en-US" dirty="0" smtClean="0">
                <a:solidFill>
                  <a:schemeClr val="accent5">
                    <a:lumMod val="60000"/>
                    <a:lumOff val="40000"/>
                  </a:schemeClr>
                </a:solidFill>
              </a:rPr>
              <a:t>part </a:t>
            </a:r>
            <a:r>
              <a:rPr lang="en-US" dirty="0" smtClean="0"/>
              <a:t>extends </a:t>
            </a:r>
            <a:r>
              <a:rPr lang="en-US" dirty="0" err="1">
                <a:solidFill>
                  <a:schemeClr val="accent5">
                    <a:lumMod val="60000"/>
                    <a:lumOff val="40000"/>
                  </a:schemeClr>
                </a:solidFill>
              </a:rPr>
              <a:t>objBase</a:t>
            </a:r>
            <a:r>
              <a:rPr lang="en-US" dirty="0" smtClean="0"/>
              <a:t> and represents </a:t>
            </a:r>
            <a:r>
              <a:rPr lang="en-US" dirty="0" err="1" smtClean="0"/>
              <a:t>Biobrick</a:t>
            </a:r>
            <a:r>
              <a:rPr lang="en-US" dirty="0" smtClean="0"/>
              <a:t> parts or other compositional primitives.  The </a:t>
            </a:r>
            <a:r>
              <a:rPr lang="en-US" dirty="0" err="1" smtClean="0"/>
              <a:t>Ptet</a:t>
            </a:r>
            <a:r>
              <a:rPr lang="en-US" dirty="0" smtClean="0"/>
              <a:t> promoter part r0040 is an example of a part.  Both basic and composite parts are represented by the </a:t>
            </a:r>
            <a:r>
              <a:rPr lang="en-US" dirty="0">
                <a:solidFill>
                  <a:schemeClr val="accent5">
                    <a:lumMod val="60000"/>
                    <a:lumOff val="40000"/>
                  </a:schemeClr>
                </a:solidFill>
              </a:rPr>
              <a:t>part</a:t>
            </a:r>
            <a:r>
              <a:rPr lang="en-US" dirty="0" smtClean="0"/>
              <a:t> class </a:t>
            </a:r>
          </a:p>
        </p:txBody>
      </p:sp>
      <p:cxnSp>
        <p:nvCxnSpPr>
          <p:cNvPr id="35" name="Straight Connector 34"/>
          <p:cNvCxnSpPr/>
          <p:nvPr/>
        </p:nvCxnSpPr>
        <p:spPr>
          <a:xfrm rot="5400000">
            <a:off x="5029200" y="4267200"/>
            <a:ext cx="1371600" cy="13716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10200" y="4800600"/>
            <a:ext cx="3657600" cy="2107526"/>
          </a:xfrm>
          <a:prstGeom prst="rect">
            <a:avLst/>
          </a:prstGeom>
        </p:spPr>
        <p:txBody>
          <a:bodyPr wrap="square">
            <a:spAutoFit/>
          </a:bodyPr>
          <a:lstStyle/>
          <a:p>
            <a:r>
              <a:rPr lang="en-US" dirty="0" err="1" smtClean="0">
                <a:solidFill>
                  <a:schemeClr val="accent5">
                    <a:lumMod val="60000"/>
                    <a:lumOff val="40000"/>
                  </a:schemeClr>
                </a:solidFill>
              </a:rPr>
              <a:t>nucSeq</a:t>
            </a:r>
            <a:r>
              <a:rPr lang="en-US" dirty="0" smtClean="0"/>
              <a:t> is </a:t>
            </a:r>
            <a:r>
              <a:rPr lang="en-US" dirty="0" err="1" smtClean="0"/>
              <a:t>Clotho’s</a:t>
            </a:r>
            <a:r>
              <a:rPr lang="en-US" dirty="0" smtClean="0"/>
              <a:t> representation of a DNA sequence</a:t>
            </a:r>
          </a:p>
          <a:p>
            <a:endParaRPr lang="en-US" dirty="0"/>
          </a:p>
          <a:p>
            <a:r>
              <a:rPr lang="en-US" dirty="0" smtClean="0">
                <a:solidFill>
                  <a:schemeClr val="accent5">
                    <a:lumMod val="60000"/>
                    <a:lumOff val="40000"/>
                  </a:schemeClr>
                </a:solidFill>
              </a:rPr>
              <a:t>part</a:t>
            </a:r>
            <a:r>
              <a:rPr lang="en-US" dirty="0" smtClean="0"/>
              <a:t>, </a:t>
            </a:r>
            <a:r>
              <a:rPr lang="en-US" dirty="0" smtClean="0">
                <a:solidFill>
                  <a:schemeClr val="accent5">
                    <a:lumMod val="60000"/>
                    <a:lumOff val="40000"/>
                  </a:schemeClr>
                </a:solidFill>
              </a:rPr>
              <a:t>vector</a:t>
            </a:r>
            <a:r>
              <a:rPr lang="en-US" dirty="0" smtClean="0"/>
              <a:t>, </a:t>
            </a:r>
            <a:r>
              <a:rPr lang="en-US" dirty="0" smtClean="0">
                <a:solidFill>
                  <a:schemeClr val="accent5">
                    <a:lumMod val="60000"/>
                    <a:lumOff val="40000"/>
                  </a:schemeClr>
                </a:solidFill>
              </a:rPr>
              <a:t>plasmid</a:t>
            </a:r>
            <a:r>
              <a:rPr lang="en-US" dirty="0" smtClean="0"/>
              <a:t>, </a:t>
            </a:r>
            <a:r>
              <a:rPr lang="en-US" dirty="0" err="1" smtClean="0">
                <a:solidFill>
                  <a:schemeClr val="accent5">
                    <a:lumMod val="60000"/>
                    <a:lumOff val="40000"/>
                  </a:schemeClr>
                </a:solidFill>
              </a:rPr>
              <a:t>oligo</a:t>
            </a:r>
            <a:r>
              <a:rPr lang="en-US" dirty="0" smtClean="0"/>
              <a:t>, and </a:t>
            </a:r>
            <a:r>
              <a:rPr lang="en-US" dirty="0" smtClean="0">
                <a:solidFill>
                  <a:schemeClr val="accent5">
                    <a:lumMod val="60000"/>
                    <a:lumOff val="40000"/>
                  </a:schemeClr>
                </a:solidFill>
              </a:rPr>
              <a:t>feature</a:t>
            </a:r>
            <a:r>
              <a:rPr lang="en-US" dirty="0" smtClean="0"/>
              <a:t> objects extend </a:t>
            </a:r>
            <a:r>
              <a:rPr lang="en-US" dirty="0" err="1">
                <a:solidFill>
                  <a:schemeClr val="accent5">
                    <a:lumMod val="60000"/>
                    <a:lumOff val="40000"/>
                  </a:schemeClr>
                </a:solidFill>
              </a:rPr>
              <a:t>objBase</a:t>
            </a:r>
            <a:r>
              <a:rPr lang="en-US" dirty="0" smtClean="0"/>
              <a:t> and each contain one </a:t>
            </a:r>
            <a:r>
              <a:rPr lang="en-US" dirty="0" err="1">
                <a:solidFill>
                  <a:schemeClr val="accent5">
                    <a:lumMod val="60000"/>
                    <a:lumOff val="40000"/>
                  </a:schemeClr>
                </a:solidFill>
              </a:rPr>
              <a:t>nucSeq</a:t>
            </a:r>
            <a:r>
              <a:rPr lang="en-US" dirty="0" smtClean="0"/>
              <a:t> object.</a:t>
            </a:r>
          </a:p>
        </p:txBody>
      </p:sp>
      <p:sp>
        <p:nvSpPr>
          <p:cNvPr id="25" name="Rectangle 24"/>
          <p:cNvSpPr/>
          <p:nvPr/>
        </p:nvSpPr>
        <p:spPr>
          <a:xfrm>
            <a:off x="3429000" y="2743200"/>
            <a:ext cx="5715000" cy="646331"/>
          </a:xfrm>
          <a:prstGeom prst="rect">
            <a:avLst/>
          </a:prstGeom>
        </p:spPr>
        <p:txBody>
          <a:bodyPr wrap="square">
            <a:spAutoFit/>
          </a:bodyPr>
          <a:lstStyle/>
          <a:p>
            <a:r>
              <a:rPr lang="en-US" dirty="0"/>
              <a:t>A </a:t>
            </a:r>
            <a:r>
              <a:rPr lang="en-US" dirty="0">
                <a:solidFill>
                  <a:schemeClr val="accent5">
                    <a:lumMod val="60000"/>
                    <a:lumOff val="40000"/>
                  </a:schemeClr>
                </a:solidFill>
              </a:rPr>
              <a:t>vector</a:t>
            </a:r>
            <a:r>
              <a:rPr lang="en-US" dirty="0"/>
              <a:t> refers to the backbone portion of a </a:t>
            </a:r>
            <a:r>
              <a:rPr lang="en-US" dirty="0" smtClean="0">
                <a:solidFill>
                  <a:schemeClr val="accent5">
                    <a:lumMod val="60000"/>
                    <a:lumOff val="40000"/>
                  </a:schemeClr>
                </a:solidFill>
              </a:rPr>
              <a:t>plasmid</a:t>
            </a:r>
            <a:r>
              <a:rPr lang="en-US" dirty="0" smtClean="0"/>
              <a:t> or a site in a genome</a:t>
            </a:r>
            <a:endParaRPr lang="en-US" dirty="0"/>
          </a:p>
        </p:txBody>
      </p:sp>
      <p:sp>
        <p:nvSpPr>
          <p:cNvPr id="26" name="Rectangle 25"/>
          <p:cNvSpPr/>
          <p:nvPr/>
        </p:nvSpPr>
        <p:spPr>
          <a:xfrm>
            <a:off x="228600" y="4191000"/>
            <a:ext cx="2514600" cy="2585323"/>
          </a:xfrm>
          <a:prstGeom prst="rect">
            <a:avLst/>
          </a:prstGeom>
        </p:spPr>
        <p:txBody>
          <a:bodyPr wrap="square">
            <a:spAutoFit/>
          </a:bodyPr>
          <a:lstStyle/>
          <a:p>
            <a:r>
              <a:rPr lang="en-US" dirty="0" smtClean="0">
                <a:solidFill>
                  <a:schemeClr val="accent5">
                    <a:lumMod val="60000"/>
                    <a:lumOff val="40000"/>
                  </a:schemeClr>
                </a:solidFill>
              </a:rPr>
              <a:t>plasmid </a:t>
            </a:r>
            <a:r>
              <a:rPr lang="en-US" dirty="0" smtClean="0"/>
              <a:t>is a DNA composition of one </a:t>
            </a:r>
            <a:r>
              <a:rPr lang="en-US" dirty="0" smtClean="0">
                <a:solidFill>
                  <a:schemeClr val="accent5">
                    <a:lumMod val="60000"/>
                    <a:lumOff val="40000"/>
                  </a:schemeClr>
                </a:solidFill>
              </a:rPr>
              <a:t>part</a:t>
            </a:r>
            <a:r>
              <a:rPr lang="en-US" dirty="0" smtClean="0"/>
              <a:t> and one </a:t>
            </a:r>
            <a:r>
              <a:rPr lang="en-US" dirty="0" smtClean="0">
                <a:solidFill>
                  <a:schemeClr val="accent5">
                    <a:lumMod val="60000"/>
                    <a:lumOff val="40000"/>
                  </a:schemeClr>
                </a:solidFill>
              </a:rPr>
              <a:t>vector</a:t>
            </a:r>
            <a:r>
              <a:rPr lang="en-US" dirty="0" smtClean="0"/>
              <a:t>.  It can literally refer to a </a:t>
            </a:r>
            <a:r>
              <a:rPr lang="en-US" dirty="0" smtClean="0">
                <a:solidFill>
                  <a:schemeClr val="accent5">
                    <a:lumMod val="60000"/>
                    <a:lumOff val="40000"/>
                  </a:schemeClr>
                </a:solidFill>
              </a:rPr>
              <a:t>plasmid</a:t>
            </a:r>
            <a:r>
              <a:rPr lang="en-US" dirty="0" smtClean="0"/>
              <a:t>, but also to a phagemid, phage, genome insertion, or other types of added DNAs</a:t>
            </a:r>
            <a:endParaRPr lang="en-US" dirty="0"/>
          </a:p>
        </p:txBody>
      </p:sp>
      <p:sp>
        <p:nvSpPr>
          <p:cNvPr id="24" name="TextBox 23"/>
          <p:cNvSpPr txBox="1"/>
          <p:nvPr/>
        </p:nvSpPr>
        <p:spPr>
          <a:xfrm>
            <a:off x="6705600" y="304800"/>
            <a:ext cx="2286000" cy="1754326"/>
          </a:xfrm>
          <a:prstGeom prst="rect">
            <a:avLst/>
          </a:prstGeom>
          <a:noFill/>
        </p:spPr>
        <p:txBody>
          <a:bodyPr wrap="square" rtlCol="0">
            <a:spAutoFit/>
          </a:bodyPr>
          <a:lstStyle/>
          <a:p>
            <a:r>
              <a:rPr lang="en-US" dirty="0" err="1" smtClean="0">
                <a:solidFill>
                  <a:srgbClr val="FF0000"/>
                </a:solidFill>
              </a:rPr>
              <a:t>NucSeq’s</a:t>
            </a:r>
            <a:r>
              <a:rPr lang="en-US" dirty="0" smtClean="0">
                <a:solidFill>
                  <a:srgbClr val="FF0000"/>
                </a:solidFill>
              </a:rPr>
              <a:t> can contain degeneracy, but you can’t make a </a:t>
            </a:r>
            <a:r>
              <a:rPr lang="en-US" dirty="0" err="1" smtClean="0">
                <a:solidFill>
                  <a:srgbClr val="FF0000"/>
                </a:solidFill>
              </a:rPr>
              <a:t>plasmidSample</a:t>
            </a:r>
            <a:r>
              <a:rPr lang="en-US" dirty="0" smtClean="0">
                <a:solidFill>
                  <a:srgbClr val="FF0000"/>
                </a:solidFill>
              </a:rPr>
              <a:t> or </a:t>
            </a:r>
            <a:r>
              <a:rPr lang="en-US" dirty="0" err="1" smtClean="0">
                <a:solidFill>
                  <a:srgbClr val="FF0000"/>
                </a:solidFill>
              </a:rPr>
              <a:t>strainSample</a:t>
            </a:r>
            <a:r>
              <a:rPr lang="en-US" dirty="0" smtClean="0">
                <a:solidFill>
                  <a:srgbClr val="FF0000"/>
                </a:solidFill>
              </a:rPr>
              <a:t> from degenerate bases.</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3000" tmFilter="0, 0; .2, .5; .8, .5; 1, 0"/>
                                        <p:tgtEl>
                                          <p:spTgt spid="11"/>
                                        </p:tgtEl>
                                      </p:cBhvr>
                                    </p:animEffect>
                                    <p:animScale>
                                      <p:cBhvr>
                                        <p:cTn id="9" dur="1500" autoRev="1" fill="hold"/>
                                        <p:tgtEl>
                                          <p:spTgt spid="11"/>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
                                            <p:txEl>
                                              <p:pRg st="2" end="2"/>
                                            </p:txEl>
                                          </p:spTgt>
                                        </p:tgtEl>
                                        <p:attrNameLst>
                                          <p:attrName>style.visibility</p:attrName>
                                        </p:attrNameLst>
                                      </p:cBhvr>
                                      <p:to>
                                        <p:strVal val="visible"/>
                                      </p:to>
                                    </p:set>
                                  </p:childTnLst>
                                </p:cTn>
                              </p:par>
                              <p:par>
                                <p:cTn id="14" presetID="26" presetClass="emph" presetSubtype="0" fill="hold" grpId="0" nodeType="withEffect">
                                  <p:stCondLst>
                                    <p:cond delay="0"/>
                                  </p:stCondLst>
                                  <p:childTnLst>
                                    <p:animEffect transition="out" filter="fade">
                                      <p:cBhvr>
                                        <p:cTn id="15" dur="3000" tmFilter="0, 0; .2, .5; .8, .5; 1, 0"/>
                                        <p:tgtEl>
                                          <p:spTgt spid="5"/>
                                        </p:tgtEl>
                                      </p:cBhvr>
                                    </p:animEffect>
                                    <p:animScale>
                                      <p:cBhvr>
                                        <p:cTn id="16" dur="1500" autoRev="1" fill="hold"/>
                                        <p:tgtEl>
                                          <p:spTgt spid="5"/>
                                        </p:tgtEl>
                                      </p:cBhvr>
                                      <p:by x="105000" y="105000"/>
                                    </p:animScale>
                                  </p:childTnLst>
                                </p:cTn>
                              </p:par>
                              <p:par>
                                <p:cTn id="17" presetID="26" presetClass="emph" presetSubtype="0" fill="hold" grpId="0" nodeType="withEffect">
                                  <p:stCondLst>
                                    <p:cond delay="0"/>
                                  </p:stCondLst>
                                  <p:childTnLst>
                                    <p:animEffect transition="out" filter="fade">
                                      <p:cBhvr>
                                        <p:cTn id="18" dur="3000" tmFilter="0, 0; .2, .5; .8, .5; 1, 0"/>
                                        <p:tgtEl>
                                          <p:spTgt spid="6"/>
                                        </p:tgtEl>
                                      </p:cBhvr>
                                    </p:animEffect>
                                    <p:animScale>
                                      <p:cBhvr>
                                        <p:cTn id="19" dur="1500" autoRev="1" fill="hold"/>
                                        <p:tgtEl>
                                          <p:spTgt spid="6"/>
                                        </p:tgtEl>
                                      </p:cBhvr>
                                      <p:by x="105000" y="105000"/>
                                    </p:animScale>
                                  </p:childTnLst>
                                </p:cTn>
                              </p:par>
                              <p:par>
                                <p:cTn id="20" presetID="26" presetClass="emph" presetSubtype="0" fill="hold" grpId="0" nodeType="withEffect">
                                  <p:stCondLst>
                                    <p:cond delay="0"/>
                                  </p:stCondLst>
                                  <p:childTnLst>
                                    <p:animEffect transition="out" filter="fade">
                                      <p:cBhvr>
                                        <p:cTn id="21" dur="3000" tmFilter="0, 0; .2, .5; .8, .5; 1, 0"/>
                                        <p:tgtEl>
                                          <p:spTgt spid="7"/>
                                        </p:tgtEl>
                                      </p:cBhvr>
                                    </p:animEffect>
                                    <p:animScale>
                                      <p:cBhvr>
                                        <p:cTn id="22" dur="1500" autoRev="1" fill="hold"/>
                                        <p:tgtEl>
                                          <p:spTgt spid="7"/>
                                        </p:tgtEl>
                                      </p:cBhvr>
                                      <p:by x="105000" y="105000"/>
                                    </p:animScale>
                                  </p:childTnLst>
                                </p:cTn>
                              </p:par>
                              <p:par>
                                <p:cTn id="23" presetID="26" presetClass="emph" presetSubtype="0" fill="hold" grpId="0" nodeType="withEffect">
                                  <p:stCondLst>
                                    <p:cond delay="0"/>
                                  </p:stCondLst>
                                  <p:childTnLst>
                                    <p:animEffect transition="out" filter="fade">
                                      <p:cBhvr>
                                        <p:cTn id="24" dur="3000" tmFilter="0, 0; .2, .5; .8, .5; 1, 0"/>
                                        <p:tgtEl>
                                          <p:spTgt spid="9"/>
                                        </p:tgtEl>
                                      </p:cBhvr>
                                    </p:animEffect>
                                    <p:animScale>
                                      <p:cBhvr>
                                        <p:cTn id="25" dur="1500" autoRev="1" fill="hold"/>
                                        <p:tgtEl>
                                          <p:spTgt spid="9"/>
                                        </p:tgtEl>
                                      </p:cBhvr>
                                      <p:by x="105000" y="105000"/>
                                    </p:animScale>
                                  </p:childTnLst>
                                </p:cTn>
                              </p:par>
                              <p:par>
                                <p:cTn id="26" presetID="26" presetClass="emph" presetSubtype="0" fill="hold" grpId="0" nodeType="withEffect">
                                  <p:stCondLst>
                                    <p:cond delay="0"/>
                                  </p:stCondLst>
                                  <p:childTnLst>
                                    <p:animEffect transition="out" filter="fade">
                                      <p:cBhvr>
                                        <p:cTn id="27" dur="3000" tmFilter="0, 0; .2, .5; .8, .5; 1, 0"/>
                                        <p:tgtEl>
                                          <p:spTgt spid="10"/>
                                        </p:tgtEl>
                                      </p:cBhvr>
                                    </p:animEffect>
                                    <p:animScale>
                                      <p:cBhvr>
                                        <p:cTn id="28" dur="1500" autoRev="1" fill="hold"/>
                                        <p:tgtEl>
                                          <p:spTgt spid="10"/>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3">
                                            <p:txEl>
                                              <p:pRg st="0" end="0"/>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3">
                                            <p:txEl>
                                              <p:pRg st="2" end="2"/>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par>
                                <p:cTn id="37" presetID="26" presetClass="emph" presetSubtype="0" fill="hold" grpId="1" nodeType="withEffect">
                                  <p:stCondLst>
                                    <p:cond delay="0"/>
                                  </p:stCondLst>
                                  <p:childTnLst>
                                    <p:animEffect transition="out" filter="fade">
                                      <p:cBhvr>
                                        <p:cTn id="38" dur="3000" tmFilter="0, 0; .2, .5; .8, .5; 1, 0"/>
                                        <p:tgtEl>
                                          <p:spTgt spid="5"/>
                                        </p:tgtEl>
                                      </p:cBhvr>
                                    </p:animEffect>
                                    <p:animScale>
                                      <p:cBhvr>
                                        <p:cTn id="39" dur="1500" autoRev="1" fill="hold"/>
                                        <p:tgtEl>
                                          <p:spTgt spid="5"/>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42">
                                            <p:txEl>
                                              <p:pRg st="0" end="0"/>
                                            </p:txEl>
                                          </p:spTgt>
                                        </p:tgtEl>
                                        <p:attrNameLst>
                                          <p:attrName>style.visibility</p:attrName>
                                        </p:attrNameLst>
                                      </p:cBhvr>
                                      <p:to>
                                        <p:strVal val="hidden"/>
                                      </p:to>
                                    </p:set>
                                  </p:childTnLst>
                                </p:cTn>
                              </p:par>
                              <p:par>
                                <p:cTn id="46" presetID="26" presetClass="emph" presetSubtype="0" fill="hold" grpId="1" nodeType="withEffect">
                                  <p:stCondLst>
                                    <p:cond delay="0"/>
                                  </p:stCondLst>
                                  <p:childTnLst>
                                    <p:animEffect transition="out" filter="fade">
                                      <p:cBhvr>
                                        <p:cTn id="47" dur="3000" tmFilter="0, 0; .2, .5; .8, .5; 1, 0"/>
                                        <p:tgtEl>
                                          <p:spTgt spid="6"/>
                                        </p:tgtEl>
                                      </p:cBhvr>
                                    </p:animEffect>
                                    <p:animScale>
                                      <p:cBhvr>
                                        <p:cTn id="48" dur="1500" autoRev="1" fill="hold"/>
                                        <p:tgtEl>
                                          <p:spTgt spid="6"/>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childTnLst>
                                </p:cTn>
                              </p:par>
                              <p:par>
                                <p:cTn id="53" presetID="1" presetClass="exit" presetSubtype="0" fill="hold" grpId="0" nodeType="withEffect">
                                  <p:stCondLst>
                                    <p:cond delay="0"/>
                                  </p:stCondLst>
                                  <p:childTnLst>
                                    <p:set>
                                      <p:cBhvr>
                                        <p:cTn id="54" dur="1" fill="hold">
                                          <p:stCondLst>
                                            <p:cond delay="0"/>
                                          </p:stCondLst>
                                        </p:cTn>
                                        <p:tgtEl>
                                          <p:spTgt spid="25">
                                            <p:txEl>
                                              <p:pRg st="0" end="0"/>
                                            </p:txEl>
                                          </p:spTgt>
                                        </p:tgtEl>
                                        <p:attrNameLst>
                                          <p:attrName>style.visibility</p:attrName>
                                        </p:attrNameLst>
                                      </p:cBhvr>
                                      <p:to>
                                        <p:strVal val="hidden"/>
                                      </p:to>
                                    </p:set>
                                  </p:childTnLst>
                                </p:cTn>
                              </p:par>
                              <p:par>
                                <p:cTn id="55" presetID="26" presetClass="emph" presetSubtype="0" fill="hold" grpId="1" nodeType="withEffect">
                                  <p:stCondLst>
                                    <p:cond delay="0"/>
                                  </p:stCondLst>
                                  <p:childTnLst>
                                    <p:animEffect transition="out" filter="fade">
                                      <p:cBhvr>
                                        <p:cTn id="56" dur="3000" tmFilter="0, 0; .2, .5; .8, .5; 1, 0"/>
                                        <p:tgtEl>
                                          <p:spTgt spid="7"/>
                                        </p:tgtEl>
                                      </p:cBhvr>
                                    </p:animEffect>
                                    <p:animScale>
                                      <p:cBhvr>
                                        <p:cTn id="57" dur="1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10" grpId="0" animBg="1"/>
      <p:bldP spid="11" grpId="0" animBg="1"/>
      <p:bldP spid="42" grpId="0" build="allAtOnce"/>
      <p:bldP spid="2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Sequence Objects</a:t>
            </a:r>
            <a:endParaRPr lang="en-US" dirty="0"/>
          </a:p>
        </p:txBody>
      </p:sp>
      <p:sp>
        <p:nvSpPr>
          <p:cNvPr id="4" name="Rectangle 3"/>
          <p:cNvSpPr/>
          <p:nvPr/>
        </p:nvSpPr>
        <p:spPr>
          <a:xfrm>
            <a:off x="37338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sp>
        <p:nvSpPr>
          <p:cNvPr id="5" name="Rectangle 4"/>
          <p:cNvSpPr/>
          <p:nvPr/>
        </p:nvSpPr>
        <p:spPr>
          <a:xfrm>
            <a:off x="685800" y="2209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a:t>
            </a:r>
            <a:endParaRPr lang="en-US" dirty="0"/>
          </a:p>
        </p:txBody>
      </p:sp>
      <p:sp>
        <p:nvSpPr>
          <p:cNvPr id="6" name="Rectangle 5"/>
          <p:cNvSpPr/>
          <p:nvPr/>
        </p:nvSpPr>
        <p:spPr>
          <a:xfrm>
            <a:off x="1905000" y="2895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7" name="Rectangle 6"/>
          <p:cNvSpPr/>
          <p:nvPr/>
        </p:nvSpPr>
        <p:spPr>
          <a:xfrm>
            <a:off x="2667000" y="3657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plasmid</a:t>
            </a:r>
            <a:endParaRPr lang="en-US" dirty="0"/>
          </a:p>
        </p:txBody>
      </p:sp>
      <p:sp>
        <p:nvSpPr>
          <p:cNvPr id="9" name="Rectangle 8"/>
          <p:cNvSpPr/>
          <p:nvPr/>
        </p:nvSpPr>
        <p:spPr>
          <a:xfrm>
            <a:off x="3733800" y="4419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oligo</a:t>
            </a:r>
            <a:endParaRPr lang="en-US" dirty="0"/>
          </a:p>
        </p:txBody>
      </p:sp>
      <p:sp>
        <p:nvSpPr>
          <p:cNvPr id="10" name="Rectangle 9"/>
          <p:cNvSpPr/>
          <p:nvPr/>
        </p:nvSpPr>
        <p:spPr>
          <a:xfrm>
            <a:off x="6172200" y="3810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1" name="Rectangle 10"/>
          <p:cNvSpPr/>
          <p:nvPr/>
        </p:nvSpPr>
        <p:spPr>
          <a:xfrm>
            <a:off x="3733800" y="5791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nucSeq</a:t>
            </a:r>
            <a:endParaRPr lang="en-US" dirty="0"/>
          </a:p>
        </p:txBody>
      </p:sp>
      <p:cxnSp>
        <p:nvCxnSpPr>
          <p:cNvPr id="15" name="Straight Arrow Connector 14"/>
          <p:cNvCxnSpPr/>
          <p:nvPr/>
        </p:nvCxnSpPr>
        <p:spPr>
          <a:xfrm rot="10800000" flipV="1">
            <a:off x="2286000" y="18288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581400" y="31242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571500" y="2933700"/>
            <a:ext cx="3200400" cy="2819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676400" y="3657600"/>
            <a:ext cx="2286000" cy="1676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895600" y="4648200"/>
            <a:ext cx="14478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077494" y="5295900"/>
            <a:ext cx="685006" cy="794"/>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029200" y="4267200"/>
            <a:ext cx="1371600" cy="13716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86400" y="2000071"/>
            <a:ext cx="3505200" cy="1200329"/>
          </a:xfrm>
          <a:prstGeom prst="rect">
            <a:avLst/>
          </a:prstGeom>
        </p:spPr>
        <p:txBody>
          <a:bodyPr wrap="square">
            <a:spAutoFit/>
          </a:bodyPr>
          <a:lstStyle/>
          <a:p>
            <a:r>
              <a:rPr lang="en-US" dirty="0" err="1" smtClean="0">
                <a:solidFill>
                  <a:schemeClr val="accent5">
                    <a:lumMod val="60000"/>
                    <a:lumOff val="40000"/>
                  </a:schemeClr>
                </a:solidFill>
              </a:rPr>
              <a:t>oligo</a:t>
            </a:r>
            <a:r>
              <a:rPr lang="en-US" dirty="0" smtClean="0">
                <a:solidFill>
                  <a:schemeClr val="accent5">
                    <a:lumMod val="60000"/>
                    <a:lumOff val="40000"/>
                  </a:schemeClr>
                </a:solidFill>
              </a:rPr>
              <a:t> </a:t>
            </a:r>
            <a:r>
              <a:rPr lang="en-US" dirty="0" smtClean="0"/>
              <a:t>is the representation of the sequence of a DNA oligonucleotide (a single-stranded DNA)</a:t>
            </a:r>
            <a:endParaRPr lang="en-US" dirty="0"/>
          </a:p>
        </p:txBody>
      </p:sp>
      <p:sp>
        <p:nvSpPr>
          <p:cNvPr id="24" name="Rectangle 23"/>
          <p:cNvSpPr/>
          <p:nvPr/>
        </p:nvSpPr>
        <p:spPr>
          <a:xfrm>
            <a:off x="5638800" y="4953000"/>
            <a:ext cx="3505200" cy="1754326"/>
          </a:xfrm>
          <a:prstGeom prst="rect">
            <a:avLst/>
          </a:prstGeom>
        </p:spPr>
        <p:txBody>
          <a:bodyPr wrap="square">
            <a:spAutoFit/>
          </a:bodyPr>
          <a:lstStyle/>
          <a:p>
            <a:r>
              <a:rPr lang="en-US" dirty="0" smtClean="0">
                <a:solidFill>
                  <a:schemeClr val="accent5">
                    <a:lumMod val="60000"/>
                    <a:lumOff val="40000"/>
                  </a:schemeClr>
                </a:solidFill>
              </a:rPr>
              <a:t>Feature </a:t>
            </a:r>
            <a:r>
              <a:rPr lang="en-US" dirty="0" smtClean="0"/>
              <a:t>objects represent biological primitives such as coding sequences, promoters, terminators, etc.  A GFP open reading frame is an example of a </a:t>
            </a:r>
            <a:r>
              <a:rPr lang="en-US" dirty="0" smtClean="0">
                <a:solidFill>
                  <a:schemeClr val="accent5">
                    <a:lumMod val="60000"/>
                    <a:lumOff val="40000"/>
                  </a:schemeClr>
                </a:solidFill>
              </a:rPr>
              <a:t>feature</a:t>
            </a:r>
            <a:r>
              <a:rPr lang="en-US" dirty="0" smtClean="0"/>
              <a:t>.</a:t>
            </a:r>
            <a:endParaRPr lang="en-US" dirty="0"/>
          </a:p>
        </p:txBody>
      </p:sp>
      <p:sp>
        <p:nvSpPr>
          <p:cNvPr id="19" name="Arc 18"/>
          <p:cNvSpPr/>
          <p:nvPr/>
        </p:nvSpPr>
        <p:spPr>
          <a:xfrm rot="10288304" flipH="1">
            <a:off x="3478547" y="3329175"/>
            <a:ext cx="3348282" cy="2725363"/>
          </a:xfrm>
          <a:prstGeom prst="arc">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533400" y="4724400"/>
            <a:ext cx="2362200" cy="1477328"/>
          </a:xfrm>
          <a:prstGeom prst="rect">
            <a:avLst/>
          </a:prstGeom>
        </p:spPr>
        <p:txBody>
          <a:bodyPr wrap="square">
            <a:spAutoFit/>
          </a:bodyPr>
          <a:lstStyle/>
          <a:p>
            <a:r>
              <a:rPr lang="en-US" dirty="0" err="1" smtClean="0">
                <a:solidFill>
                  <a:schemeClr val="accent5">
                    <a:lumMod val="60000"/>
                    <a:lumOff val="40000"/>
                  </a:schemeClr>
                </a:solidFill>
              </a:rPr>
              <a:t>nucSeq</a:t>
            </a:r>
            <a:r>
              <a:rPr lang="en-US" dirty="0" smtClean="0">
                <a:solidFill>
                  <a:schemeClr val="accent5">
                    <a:lumMod val="60000"/>
                    <a:lumOff val="40000"/>
                  </a:schemeClr>
                </a:solidFill>
              </a:rPr>
              <a:t> </a:t>
            </a:r>
            <a:r>
              <a:rPr lang="en-US" dirty="0" smtClean="0"/>
              <a:t>objects also contain a list of annotations which may map to </a:t>
            </a:r>
            <a:r>
              <a:rPr lang="en-US" dirty="0" smtClean="0">
                <a:solidFill>
                  <a:schemeClr val="accent5">
                    <a:lumMod val="60000"/>
                    <a:lumOff val="40000"/>
                  </a:schemeClr>
                </a:solidFill>
              </a:rPr>
              <a:t>feature</a:t>
            </a:r>
            <a:r>
              <a:rPr lang="en-US" dirty="0" smtClean="0"/>
              <a:t> objects</a:t>
            </a:r>
            <a:endParaRPr lang="en-US" dirty="0"/>
          </a:p>
        </p:txBody>
      </p:sp>
      <p:cxnSp>
        <p:nvCxnSpPr>
          <p:cNvPr id="23" name="Straight Arrow Connector 22"/>
          <p:cNvCxnSpPr/>
          <p:nvPr/>
        </p:nvCxnSpPr>
        <p:spPr>
          <a:xfrm rot="5400000">
            <a:off x="3390900" y="20955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429000" y="25908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581400" y="31242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4991100" y="2019300"/>
            <a:ext cx="1676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3000" tmFilter="0, 0; .2, .5; .8, .5; 1, 0"/>
                                        <p:tgtEl>
                                          <p:spTgt spid="9"/>
                                        </p:tgtEl>
                                      </p:cBhvr>
                                    </p:animEffect>
                                    <p:animScale>
                                      <p:cBhvr>
                                        <p:cTn id="9" dur="1500" autoRev="1" fill="hold"/>
                                        <p:tgtEl>
                                          <p:spTgt spid="9"/>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6">
                                            <p:txEl>
                                              <p:pRg st="0" end="0"/>
                                            </p:txEl>
                                          </p:spTgt>
                                        </p:tgtEl>
                                        <p:attrNameLst>
                                          <p:attrName>style.visibility</p:attrName>
                                        </p:attrNameLst>
                                      </p:cBhvr>
                                      <p:to>
                                        <p:strVal val="hidden"/>
                                      </p:to>
                                    </p:set>
                                  </p:childTnLst>
                                </p:cTn>
                              </p:par>
                              <p:par>
                                <p:cTn id="16" presetID="26" presetClass="emph" presetSubtype="0" fill="hold" grpId="0" nodeType="withEffect">
                                  <p:stCondLst>
                                    <p:cond delay="0"/>
                                  </p:stCondLst>
                                  <p:childTnLst>
                                    <p:animEffect transition="out" filter="fade">
                                      <p:cBhvr>
                                        <p:cTn id="17" dur="3000" tmFilter="0, 0; .2, .5; .8, .5; 1, 0"/>
                                        <p:tgtEl>
                                          <p:spTgt spid="10"/>
                                        </p:tgtEl>
                                      </p:cBhvr>
                                    </p:animEffect>
                                    <p:animScale>
                                      <p:cBhvr>
                                        <p:cTn id="18" dur="1500" autoRev="1" fill="hold"/>
                                        <p:tgtEl>
                                          <p:spTgt spid="10"/>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3000" tmFilter="0, 0; .2, .5; .8, .5; 1, 0"/>
                                        <p:tgtEl>
                                          <p:spTgt spid="19"/>
                                        </p:tgtEl>
                                      </p:cBhvr>
                                    </p:animEffect>
                                    <p:animScale>
                                      <p:cBhvr>
                                        <p:cTn id="29" dur="150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Reference Objects</a:t>
            </a:r>
            <a:endParaRPr lang="en-US" dirty="0"/>
          </a:p>
        </p:txBody>
      </p:sp>
      <p:sp>
        <p:nvSpPr>
          <p:cNvPr id="5" name="Rectangle 4"/>
          <p:cNvSpPr/>
          <p:nvPr/>
        </p:nvSpPr>
        <p:spPr>
          <a:xfrm>
            <a:off x="2667000" y="25570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6" name="Rectangle 5"/>
          <p:cNvSpPr/>
          <p:nvPr/>
        </p:nvSpPr>
        <p:spPr>
          <a:xfrm>
            <a:off x="3810000" y="40810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a:t>
            </a:r>
            <a:endParaRPr lang="en-US" dirty="0"/>
          </a:p>
        </p:txBody>
      </p:sp>
      <p:sp>
        <p:nvSpPr>
          <p:cNvPr id="22" name="Rectangle 21"/>
          <p:cNvSpPr/>
          <p:nvPr/>
        </p:nvSpPr>
        <p:spPr>
          <a:xfrm>
            <a:off x="5943600" y="51478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factoid</a:t>
            </a:r>
            <a:endParaRPr lang="en-US" dirty="0"/>
          </a:p>
        </p:txBody>
      </p:sp>
      <p:sp>
        <p:nvSpPr>
          <p:cNvPr id="23" name="Rectangle 22"/>
          <p:cNvSpPr/>
          <p:nvPr/>
        </p:nvSpPr>
        <p:spPr>
          <a:xfrm>
            <a:off x="5943600" y="61384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cxnSp>
        <p:nvCxnSpPr>
          <p:cNvPr id="24" name="Straight Connector 23"/>
          <p:cNvCxnSpPr/>
          <p:nvPr/>
        </p:nvCxnSpPr>
        <p:spPr>
          <a:xfrm rot="5400000">
            <a:off x="6515100" y="5833646"/>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48100" y="51478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factoid</a:t>
            </a:r>
            <a:endParaRPr lang="en-US" dirty="0"/>
          </a:p>
        </p:txBody>
      </p:sp>
      <p:sp>
        <p:nvSpPr>
          <p:cNvPr id="26" name="Rectangle 25"/>
          <p:cNvSpPr/>
          <p:nvPr/>
        </p:nvSpPr>
        <p:spPr>
          <a:xfrm>
            <a:off x="3848100" y="61384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cxnSp>
        <p:nvCxnSpPr>
          <p:cNvPr id="28" name="Straight Connector 27"/>
          <p:cNvCxnSpPr/>
          <p:nvPr/>
        </p:nvCxnSpPr>
        <p:spPr>
          <a:xfrm rot="5400000">
            <a:off x="4419600" y="5833646"/>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714500" y="51478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factoid</a:t>
            </a:r>
            <a:endParaRPr lang="en-US" dirty="0"/>
          </a:p>
        </p:txBody>
      </p:sp>
      <p:sp>
        <p:nvSpPr>
          <p:cNvPr id="32" name="Rectangle 31"/>
          <p:cNvSpPr/>
          <p:nvPr/>
        </p:nvSpPr>
        <p:spPr>
          <a:xfrm>
            <a:off x="1714500" y="61384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cxnSp>
        <p:nvCxnSpPr>
          <p:cNvPr id="33" name="Straight Connector 32"/>
          <p:cNvCxnSpPr/>
          <p:nvPr/>
        </p:nvCxnSpPr>
        <p:spPr>
          <a:xfrm rot="5400000">
            <a:off x="2286000" y="5833646"/>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2438400" y="4538246"/>
            <a:ext cx="1295400" cy="457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H="1" flipV="1">
            <a:off x="5410200" y="4538246"/>
            <a:ext cx="1295400" cy="457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420394" y="4766052"/>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953000" y="2557046"/>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family</a:t>
            </a:r>
            <a:endParaRPr lang="en-US" dirty="0"/>
          </a:p>
        </p:txBody>
      </p:sp>
      <p:cxnSp>
        <p:nvCxnSpPr>
          <p:cNvPr id="39" name="Straight Connector 38"/>
          <p:cNvCxnSpPr/>
          <p:nvPr/>
        </p:nvCxnSpPr>
        <p:spPr>
          <a:xfrm rot="16200000" flipH="1">
            <a:off x="3505200" y="3090446"/>
            <a:ext cx="838200" cy="838199"/>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800600" y="3090447"/>
            <a:ext cx="838200" cy="838199"/>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2400" y="1447800"/>
            <a:ext cx="2514600" cy="3046988"/>
          </a:xfrm>
          <a:prstGeom prst="rect">
            <a:avLst/>
          </a:prstGeom>
          <a:noFill/>
        </p:spPr>
        <p:txBody>
          <a:bodyPr wrap="square" rtlCol="0">
            <a:spAutoFit/>
          </a:bodyPr>
          <a:lstStyle/>
          <a:p>
            <a:r>
              <a:rPr lang="en-US" sz="1600" dirty="0" err="1" smtClean="0"/>
              <a:t>Clotho’s</a:t>
            </a:r>
            <a:r>
              <a:rPr lang="en-US" sz="1600" dirty="0" smtClean="0"/>
              <a:t> </a:t>
            </a:r>
            <a:r>
              <a:rPr lang="en-US" sz="1600" dirty="0" smtClean="0">
                <a:solidFill>
                  <a:schemeClr val="accent5">
                    <a:lumMod val="60000"/>
                    <a:lumOff val="40000"/>
                  </a:schemeClr>
                </a:solidFill>
              </a:rPr>
              <a:t>note</a:t>
            </a:r>
            <a:r>
              <a:rPr lang="en-US" sz="1600" dirty="0" smtClean="0"/>
              <a:t> and </a:t>
            </a:r>
            <a:r>
              <a:rPr lang="en-US" sz="1600" dirty="0" smtClean="0">
                <a:solidFill>
                  <a:schemeClr val="accent5">
                    <a:lumMod val="60000"/>
                    <a:lumOff val="40000"/>
                  </a:schemeClr>
                </a:solidFill>
              </a:rPr>
              <a:t>factoid</a:t>
            </a:r>
            <a:r>
              <a:rPr lang="en-US" sz="1600" dirty="0" smtClean="0"/>
              <a:t> classes extend </a:t>
            </a:r>
            <a:r>
              <a:rPr lang="en-US" sz="1600" dirty="0" err="1" smtClean="0">
                <a:solidFill>
                  <a:schemeClr val="accent5">
                    <a:lumMod val="60000"/>
                    <a:lumOff val="40000"/>
                  </a:schemeClr>
                </a:solidFill>
              </a:rPr>
              <a:t>objBase</a:t>
            </a:r>
            <a:r>
              <a:rPr lang="en-US" sz="1600" dirty="0" smtClean="0"/>
              <a:t> and are responsible for linking information from literature references to features, families, and strains.</a:t>
            </a:r>
          </a:p>
          <a:p>
            <a:endParaRPr lang="en-US" sz="1600" dirty="0"/>
          </a:p>
          <a:p>
            <a:r>
              <a:rPr lang="en-US" sz="1600" dirty="0" smtClean="0">
                <a:solidFill>
                  <a:schemeClr val="accent5">
                    <a:lumMod val="60000"/>
                    <a:lumOff val="40000"/>
                  </a:schemeClr>
                </a:solidFill>
              </a:rPr>
              <a:t>reference </a:t>
            </a:r>
            <a:r>
              <a:rPr lang="en-US" sz="1600" dirty="0" smtClean="0"/>
              <a:t>objects represent citable things like PMIDs, DOIs, or URLs.</a:t>
            </a:r>
          </a:p>
        </p:txBody>
      </p:sp>
      <p:sp>
        <p:nvSpPr>
          <p:cNvPr id="44" name="TextBox 43"/>
          <p:cNvSpPr txBox="1"/>
          <p:nvPr/>
        </p:nvSpPr>
        <p:spPr>
          <a:xfrm>
            <a:off x="6705600" y="1447800"/>
            <a:ext cx="2438400" cy="2800767"/>
          </a:xfrm>
          <a:prstGeom prst="rect">
            <a:avLst/>
          </a:prstGeom>
          <a:noFill/>
        </p:spPr>
        <p:txBody>
          <a:bodyPr wrap="square" rtlCol="0">
            <a:spAutoFit/>
          </a:bodyPr>
          <a:lstStyle/>
          <a:p>
            <a:r>
              <a:rPr lang="en-US" sz="1600" dirty="0" smtClean="0">
                <a:solidFill>
                  <a:schemeClr val="accent5">
                    <a:lumMod val="60000"/>
                    <a:lumOff val="40000"/>
                  </a:schemeClr>
                </a:solidFill>
              </a:rPr>
              <a:t>factoids</a:t>
            </a:r>
            <a:r>
              <a:rPr lang="en-US" sz="1600" dirty="0" smtClean="0"/>
              <a:t> are specific statements of fact, provided as wiki text, that relate to a </a:t>
            </a:r>
            <a:r>
              <a:rPr lang="en-US" sz="1600" dirty="0">
                <a:solidFill>
                  <a:schemeClr val="accent5">
                    <a:lumMod val="60000"/>
                    <a:lumOff val="40000"/>
                  </a:schemeClr>
                </a:solidFill>
              </a:rPr>
              <a:t>reference</a:t>
            </a:r>
            <a:r>
              <a:rPr lang="en-US" sz="1600" dirty="0" smtClean="0"/>
              <a:t> object</a:t>
            </a:r>
          </a:p>
          <a:p>
            <a:endParaRPr lang="en-US" sz="1600" dirty="0"/>
          </a:p>
          <a:p>
            <a:r>
              <a:rPr lang="en-US" sz="1600" dirty="0" smtClean="0">
                <a:solidFill>
                  <a:schemeClr val="accent5">
                    <a:lumMod val="60000"/>
                    <a:lumOff val="40000"/>
                  </a:schemeClr>
                </a:solidFill>
              </a:rPr>
              <a:t>notes </a:t>
            </a:r>
            <a:r>
              <a:rPr lang="en-US" sz="1600" dirty="0" smtClean="0"/>
              <a:t>are collections of factoids around a particular topic.  Notes can also contain other notes.</a:t>
            </a:r>
            <a:endParaRPr lang="en-US" sz="1600" dirty="0"/>
          </a:p>
        </p:txBody>
      </p:sp>
      <p:sp>
        <p:nvSpPr>
          <p:cNvPr id="46" name="Arc 45"/>
          <p:cNvSpPr/>
          <p:nvPr/>
        </p:nvSpPr>
        <p:spPr>
          <a:xfrm flipH="1">
            <a:off x="3352800" y="3776246"/>
            <a:ext cx="533400" cy="533400"/>
          </a:xfrm>
          <a:prstGeom prst="arc">
            <a:avLst>
              <a:gd name="adj1" fmla="val 12535624"/>
              <a:gd name="adj2" fmla="val 4257090"/>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6934200" y="1828800"/>
            <a:ext cx="1981200" cy="1077218"/>
          </a:xfrm>
          <a:prstGeom prst="rect">
            <a:avLst/>
          </a:prstGeom>
          <a:noFill/>
        </p:spPr>
        <p:txBody>
          <a:bodyPr wrap="square" rtlCol="0">
            <a:spAutoFit/>
          </a:bodyPr>
          <a:lstStyle/>
          <a:p>
            <a:r>
              <a:rPr lang="en-US" sz="1600" dirty="0" smtClean="0">
                <a:solidFill>
                  <a:schemeClr val="accent5">
                    <a:lumMod val="60000"/>
                    <a:lumOff val="40000"/>
                  </a:schemeClr>
                </a:solidFill>
              </a:rPr>
              <a:t>feature</a:t>
            </a:r>
            <a:r>
              <a:rPr lang="en-US" sz="1600" dirty="0" smtClean="0"/>
              <a:t>, </a:t>
            </a:r>
            <a:r>
              <a:rPr lang="en-US" sz="1600" dirty="0" smtClean="0">
                <a:solidFill>
                  <a:schemeClr val="accent5">
                    <a:lumMod val="60000"/>
                    <a:lumOff val="40000"/>
                  </a:schemeClr>
                </a:solidFill>
              </a:rPr>
              <a:t>family</a:t>
            </a:r>
            <a:r>
              <a:rPr lang="en-US" sz="1600" dirty="0" smtClean="0"/>
              <a:t>, and </a:t>
            </a:r>
            <a:r>
              <a:rPr lang="en-US" sz="1600" dirty="0" smtClean="0">
                <a:solidFill>
                  <a:schemeClr val="accent5">
                    <a:lumMod val="60000"/>
                    <a:lumOff val="40000"/>
                  </a:schemeClr>
                </a:solidFill>
              </a:rPr>
              <a:t>strain </a:t>
            </a:r>
            <a:r>
              <a:rPr lang="en-US" sz="1600" dirty="0" smtClean="0"/>
              <a:t>objects can map to any number of notes.</a:t>
            </a:r>
            <a:endParaRPr lang="en-US" sz="1600" dirty="0"/>
          </a:p>
        </p:txBody>
      </p:sp>
      <p:cxnSp>
        <p:nvCxnSpPr>
          <p:cNvPr id="48" name="Straight Connector 47"/>
          <p:cNvCxnSpPr/>
          <p:nvPr/>
        </p:nvCxnSpPr>
        <p:spPr>
          <a:xfrm rot="5400000">
            <a:off x="2590800" y="3124200"/>
            <a:ext cx="304800" cy="152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857500" y="3162300"/>
            <a:ext cx="304800" cy="76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48000" y="3200400"/>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238897" y="3162697"/>
            <a:ext cx="304800" cy="75406"/>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flipH="1">
            <a:off x="5715000" y="3123406"/>
            <a:ext cx="762000" cy="305594"/>
            <a:chOff x="2819400" y="3200400"/>
            <a:chExt cx="762000" cy="305594"/>
          </a:xfrm>
        </p:grpSpPr>
        <p:cxnSp>
          <p:nvCxnSpPr>
            <p:cNvPr id="57" name="Straight Connector 56"/>
            <p:cNvCxnSpPr/>
            <p:nvPr/>
          </p:nvCxnSpPr>
          <p:spPr>
            <a:xfrm rot="5400000">
              <a:off x="2743200" y="3276600"/>
              <a:ext cx="304800" cy="152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3009900" y="3314700"/>
              <a:ext cx="304800" cy="76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200400" y="3352800"/>
              <a:ext cx="3048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91297" y="3315097"/>
              <a:ext cx="304800" cy="75406"/>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810000" y="16764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strain</a:t>
            </a:r>
            <a:endParaRPr lang="en-US" dirty="0"/>
          </a:p>
        </p:txBody>
      </p:sp>
      <p:cxnSp>
        <p:nvCxnSpPr>
          <p:cNvPr id="40" name="Straight Connector 39"/>
          <p:cNvCxnSpPr/>
          <p:nvPr/>
        </p:nvCxnSpPr>
        <p:spPr>
          <a:xfrm rot="5400000">
            <a:off x="3733799" y="3048001"/>
            <a:ext cx="1676402"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284077" y="2226677"/>
            <a:ext cx="194846" cy="76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4651079" y="2240675"/>
            <a:ext cx="194846" cy="48204"/>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3000" tmFilter="0, 0; .2, .5; .8, .5; 1, 0"/>
                                        <p:tgtEl>
                                          <p:spTgt spid="6"/>
                                        </p:tgtEl>
                                      </p:cBhvr>
                                    </p:animEffect>
                                    <p:animScale>
                                      <p:cBhvr>
                                        <p:cTn id="7" dur="1500" autoRev="1" fill="hold"/>
                                        <p:tgtEl>
                                          <p:spTgt spid="6"/>
                                        </p:tgtEl>
                                      </p:cBhvr>
                                      <p:by x="105000" y="105000"/>
                                    </p:animScale>
                                  </p:childTnLst>
                                </p:cTn>
                              </p:par>
                              <p:par>
                                <p:cTn id="8" presetID="26" presetClass="emph" presetSubtype="0" fill="hold" grpId="0" nodeType="withEffect">
                                  <p:stCondLst>
                                    <p:cond delay="0"/>
                                  </p:stCondLst>
                                  <p:childTnLst>
                                    <p:animEffect transition="out" filter="fade">
                                      <p:cBhvr>
                                        <p:cTn id="9" dur="3000" tmFilter="0, 0; .2, .5; .8, .5; 1, 0"/>
                                        <p:tgtEl>
                                          <p:spTgt spid="22"/>
                                        </p:tgtEl>
                                      </p:cBhvr>
                                    </p:animEffect>
                                    <p:animScale>
                                      <p:cBhvr>
                                        <p:cTn id="10" dur="1500" autoRev="1" fill="hold"/>
                                        <p:tgtEl>
                                          <p:spTgt spid="22"/>
                                        </p:tgtEl>
                                      </p:cBhvr>
                                      <p:by x="105000" y="105000"/>
                                    </p:animScale>
                                  </p:childTnLst>
                                </p:cTn>
                              </p:par>
                              <p:par>
                                <p:cTn id="11" presetID="26" presetClass="emph" presetSubtype="0" fill="hold" grpId="0" nodeType="withEffect">
                                  <p:stCondLst>
                                    <p:cond delay="0"/>
                                  </p:stCondLst>
                                  <p:childTnLst>
                                    <p:animEffect transition="out" filter="fade">
                                      <p:cBhvr>
                                        <p:cTn id="12" dur="3000" tmFilter="0, 0; .2, .5; .8, .5; 1, 0"/>
                                        <p:tgtEl>
                                          <p:spTgt spid="25"/>
                                        </p:tgtEl>
                                      </p:cBhvr>
                                    </p:animEffect>
                                    <p:animScale>
                                      <p:cBhvr>
                                        <p:cTn id="13" dur="1500" autoRev="1" fill="hold"/>
                                        <p:tgtEl>
                                          <p:spTgt spid="25"/>
                                        </p:tgtEl>
                                      </p:cBhvr>
                                      <p:by x="105000" y="105000"/>
                                    </p:animScale>
                                  </p:childTnLst>
                                </p:cTn>
                              </p:par>
                              <p:par>
                                <p:cTn id="14" presetID="26" presetClass="emph" presetSubtype="0" fill="hold" grpId="0" nodeType="withEffect">
                                  <p:stCondLst>
                                    <p:cond delay="0"/>
                                  </p:stCondLst>
                                  <p:childTnLst>
                                    <p:animEffect transition="out" filter="fade">
                                      <p:cBhvr>
                                        <p:cTn id="15" dur="3000" tmFilter="0, 0; .2, .5; .8, .5; 1, 0"/>
                                        <p:tgtEl>
                                          <p:spTgt spid="30"/>
                                        </p:tgtEl>
                                      </p:cBhvr>
                                    </p:animEffect>
                                    <p:animScale>
                                      <p:cBhvr>
                                        <p:cTn id="16" dur="1500" autoRev="1" fill="hold"/>
                                        <p:tgtEl>
                                          <p:spTgt spid="30"/>
                                        </p:tgtEl>
                                      </p:cBhvr>
                                      <p:by x="105000" y="105000"/>
                                    </p:animScale>
                                  </p:childTnLst>
                                </p:cTn>
                              </p:par>
                              <p:par>
                                <p:cTn id="17" presetID="1" presetClass="entr" presetSubtype="0" fill="hold" grpId="0" nodeType="withEffect">
                                  <p:stCondLst>
                                    <p:cond delay="0"/>
                                  </p:stCondLst>
                                  <p:childTnLst>
                                    <p:set>
                                      <p:cBhvr>
                                        <p:cTn id="18"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xEl>
                                              <p:pRg st="2" end="2"/>
                                            </p:txEl>
                                          </p:spTgt>
                                        </p:tgtEl>
                                        <p:attrNameLst>
                                          <p:attrName>style.visibility</p:attrName>
                                        </p:attrNameLst>
                                      </p:cBhvr>
                                      <p:to>
                                        <p:strVal val="visible"/>
                                      </p:to>
                                    </p:set>
                                  </p:childTnLst>
                                </p:cTn>
                              </p:par>
                              <p:par>
                                <p:cTn id="23" presetID="26" presetClass="emph" presetSubtype="0" fill="hold" grpId="0" nodeType="withEffect">
                                  <p:stCondLst>
                                    <p:cond delay="0"/>
                                  </p:stCondLst>
                                  <p:childTnLst>
                                    <p:animEffect transition="out" filter="fade">
                                      <p:cBhvr>
                                        <p:cTn id="24" dur="3000" tmFilter="0, 0; .2, .5; .8, .5; 1, 0"/>
                                        <p:tgtEl>
                                          <p:spTgt spid="23"/>
                                        </p:tgtEl>
                                      </p:cBhvr>
                                    </p:animEffect>
                                    <p:animScale>
                                      <p:cBhvr>
                                        <p:cTn id="25" dur="1500" autoRev="1" fill="hold"/>
                                        <p:tgtEl>
                                          <p:spTgt spid="23"/>
                                        </p:tgtEl>
                                      </p:cBhvr>
                                      <p:by x="105000" y="105000"/>
                                    </p:animScale>
                                  </p:childTnLst>
                                </p:cTn>
                              </p:par>
                              <p:par>
                                <p:cTn id="26" presetID="26" presetClass="emph" presetSubtype="0" fill="hold" grpId="0" nodeType="withEffect">
                                  <p:stCondLst>
                                    <p:cond delay="0"/>
                                  </p:stCondLst>
                                  <p:childTnLst>
                                    <p:animEffect transition="out" filter="fade">
                                      <p:cBhvr>
                                        <p:cTn id="27" dur="3000" tmFilter="0, 0; .2, .5; .8, .5; 1, 0"/>
                                        <p:tgtEl>
                                          <p:spTgt spid="26"/>
                                        </p:tgtEl>
                                      </p:cBhvr>
                                    </p:animEffect>
                                    <p:animScale>
                                      <p:cBhvr>
                                        <p:cTn id="28" dur="1500" autoRev="1" fill="hold"/>
                                        <p:tgtEl>
                                          <p:spTgt spid="26"/>
                                        </p:tgtEl>
                                      </p:cBhvr>
                                      <p:by x="105000" y="105000"/>
                                    </p:animScale>
                                  </p:childTnLst>
                                </p:cTn>
                              </p:par>
                              <p:par>
                                <p:cTn id="29" presetID="26" presetClass="emph" presetSubtype="0" fill="hold" grpId="0" nodeType="withEffect">
                                  <p:stCondLst>
                                    <p:cond delay="0"/>
                                  </p:stCondLst>
                                  <p:childTnLst>
                                    <p:animEffect transition="out" filter="fade">
                                      <p:cBhvr>
                                        <p:cTn id="30" dur="3000" tmFilter="0, 0; .2, .5; .8, .5; 1, 0"/>
                                        <p:tgtEl>
                                          <p:spTgt spid="32"/>
                                        </p:tgtEl>
                                      </p:cBhvr>
                                    </p:animEffect>
                                    <p:animScale>
                                      <p:cBhvr>
                                        <p:cTn id="31" dur="1500" autoRev="1" fill="hold"/>
                                        <p:tgtEl>
                                          <p:spTgt spid="32"/>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xEl>
                                              <p:pRg st="0" end="0"/>
                                            </p:txEl>
                                          </p:spTgt>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43">
                                            <p:txEl>
                                              <p:pRg st="0" end="0"/>
                                            </p:txEl>
                                          </p:spTgt>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43">
                                            <p:txEl>
                                              <p:pRg st="2" end="2"/>
                                            </p:txEl>
                                          </p:spTgt>
                                        </p:tgtEl>
                                        <p:attrNameLst>
                                          <p:attrName>style.visibility</p:attrName>
                                        </p:attrNameLst>
                                      </p:cBhvr>
                                      <p:to>
                                        <p:strVal val="hidden"/>
                                      </p:to>
                                    </p:set>
                                  </p:childTnLst>
                                </p:cTn>
                              </p:par>
                              <p:par>
                                <p:cTn id="40" presetID="26" presetClass="emph" presetSubtype="0" fill="hold" grpId="1" nodeType="withEffect">
                                  <p:stCondLst>
                                    <p:cond delay="0"/>
                                  </p:stCondLst>
                                  <p:childTnLst>
                                    <p:animEffect transition="out" filter="fade">
                                      <p:cBhvr>
                                        <p:cTn id="41" dur="3000" tmFilter="0, 0; .2, .5; .8, .5; 1, 0"/>
                                        <p:tgtEl>
                                          <p:spTgt spid="22"/>
                                        </p:tgtEl>
                                      </p:cBhvr>
                                    </p:animEffect>
                                    <p:animScale>
                                      <p:cBhvr>
                                        <p:cTn id="42" dur="1500" autoRev="1" fill="hold"/>
                                        <p:tgtEl>
                                          <p:spTgt spid="22"/>
                                        </p:tgtEl>
                                      </p:cBhvr>
                                      <p:by x="105000" y="105000"/>
                                    </p:animScale>
                                  </p:childTnLst>
                                </p:cTn>
                              </p:par>
                              <p:par>
                                <p:cTn id="43" presetID="26" presetClass="emph" presetSubtype="0" fill="hold" grpId="1" nodeType="withEffect">
                                  <p:stCondLst>
                                    <p:cond delay="0"/>
                                  </p:stCondLst>
                                  <p:childTnLst>
                                    <p:animEffect transition="out" filter="fade">
                                      <p:cBhvr>
                                        <p:cTn id="44" dur="3000" tmFilter="0, 0; .2, .5; .8, .5; 1, 0"/>
                                        <p:tgtEl>
                                          <p:spTgt spid="25"/>
                                        </p:tgtEl>
                                      </p:cBhvr>
                                    </p:animEffect>
                                    <p:animScale>
                                      <p:cBhvr>
                                        <p:cTn id="45" dur="1500" autoRev="1" fill="hold"/>
                                        <p:tgtEl>
                                          <p:spTgt spid="25"/>
                                        </p:tgtEl>
                                      </p:cBhvr>
                                      <p:by x="105000" y="105000"/>
                                    </p:animScale>
                                  </p:childTnLst>
                                </p:cTn>
                              </p:par>
                              <p:par>
                                <p:cTn id="46" presetID="26" presetClass="emph" presetSubtype="0" fill="hold" grpId="1" nodeType="withEffect">
                                  <p:stCondLst>
                                    <p:cond delay="0"/>
                                  </p:stCondLst>
                                  <p:childTnLst>
                                    <p:animEffect transition="out" filter="fade">
                                      <p:cBhvr>
                                        <p:cTn id="47" dur="3000" tmFilter="0, 0; .2, .5; .8, .5; 1, 0"/>
                                        <p:tgtEl>
                                          <p:spTgt spid="30"/>
                                        </p:tgtEl>
                                      </p:cBhvr>
                                    </p:animEffect>
                                    <p:animScale>
                                      <p:cBhvr>
                                        <p:cTn id="48" dur="1500" autoRev="1" fill="hold"/>
                                        <p:tgtEl>
                                          <p:spTgt spid="30"/>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xEl>
                                              <p:pRg st="2" end="2"/>
                                            </p:txEl>
                                          </p:spTgt>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3000" tmFilter="0, 0; .2, .5; .8, .5; 1, 0"/>
                                        <p:tgtEl>
                                          <p:spTgt spid="6"/>
                                        </p:tgtEl>
                                      </p:cBhvr>
                                    </p:animEffect>
                                    <p:animScale>
                                      <p:cBhvr>
                                        <p:cTn id="55" dur="1500" autoRev="1" fill="hold"/>
                                        <p:tgtEl>
                                          <p:spTgt spid="6"/>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44">
                                            <p:txEl>
                                              <p:pRg st="0" end="0"/>
                                            </p:txEl>
                                          </p:spTgt>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44">
                                            <p:txEl>
                                              <p:pRg st="2" end="2"/>
                                            </p:txEl>
                                          </p:spTgt>
                                        </p:tgtEl>
                                        <p:attrNameLst>
                                          <p:attrName>style.visibility</p:attrName>
                                        </p:attrNameLst>
                                      </p:cBhvr>
                                      <p:to>
                                        <p:strVal val="hidden"/>
                                      </p:to>
                                    </p:set>
                                  </p:childTnLst>
                                </p:cTn>
                              </p:par>
                              <p:par>
                                <p:cTn id="64" presetID="26" presetClass="emph" presetSubtype="0" fill="hold" grpId="0" nodeType="withEffect">
                                  <p:stCondLst>
                                    <p:cond delay="0"/>
                                  </p:stCondLst>
                                  <p:childTnLst>
                                    <p:animEffect transition="out" filter="fade">
                                      <p:cBhvr>
                                        <p:cTn id="65" dur="3000" tmFilter="0, 0; .2, .5; .8, .5; 1, 0"/>
                                        <p:tgtEl>
                                          <p:spTgt spid="5"/>
                                        </p:tgtEl>
                                      </p:cBhvr>
                                    </p:animEffect>
                                    <p:animScale>
                                      <p:cBhvr>
                                        <p:cTn id="66" dur="1500" autoRev="1" fill="hold"/>
                                        <p:tgtEl>
                                          <p:spTgt spid="5"/>
                                        </p:tgtEl>
                                      </p:cBhvr>
                                      <p:by x="105000" y="105000"/>
                                    </p:animScale>
                                  </p:childTnLst>
                                </p:cTn>
                              </p:par>
                              <p:par>
                                <p:cTn id="67" presetID="26" presetClass="emph" presetSubtype="0" fill="hold" grpId="0" nodeType="withEffect">
                                  <p:stCondLst>
                                    <p:cond delay="0"/>
                                  </p:stCondLst>
                                  <p:childTnLst>
                                    <p:animEffect transition="out" filter="fade">
                                      <p:cBhvr>
                                        <p:cTn id="68" dur="3000" tmFilter="0, 0; .2, .5; .8, .5; 1, 0"/>
                                        <p:tgtEl>
                                          <p:spTgt spid="38"/>
                                        </p:tgtEl>
                                      </p:cBhvr>
                                    </p:animEffect>
                                    <p:animScale>
                                      <p:cBhvr>
                                        <p:cTn id="69" dur="1500" autoRev="1" fill="hold"/>
                                        <p:tgtEl>
                                          <p:spTgt spid="38"/>
                                        </p:tgtEl>
                                      </p:cBhvr>
                                      <p:by x="105000" y="105000"/>
                                    </p:animScale>
                                  </p:childTnLst>
                                </p:cTn>
                              </p:par>
                              <p:par>
                                <p:cTn id="70" presetID="26" presetClass="emph" presetSubtype="0" fill="hold" grpId="0" nodeType="withEffect">
                                  <p:stCondLst>
                                    <p:cond delay="0"/>
                                  </p:stCondLst>
                                  <p:childTnLst>
                                    <p:animEffect transition="out" filter="fade">
                                      <p:cBhvr>
                                        <p:cTn id="71" dur="3000" tmFilter="0, 0; .2, .5; .8, .5; 1, 0"/>
                                        <p:tgtEl>
                                          <p:spTgt spid="35"/>
                                        </p:tgtEl>
                                      </p:cBhvr>
                                    </p:animEffect>
                                    <p:animScale>
                                      <p:cBhvr>
                                        <p:cTn id="72" dur="150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22" grpId="0" animBg="1"/>
      <p:bldP spid="22" grpId="1" animBg="1"/>
      <p:bldP spid="23" grpId="0" animBg="1"/>
      <p:bldP spid="25" grpId="0" animBg="1"/>
      <p:bldP spid="25" grpId="1" animBg="1"/>
      <p:bldP spid="26" grpId="0" animBg="1"/>
      <p:bldP spid="30" grpId="0" animBg="1"/>
      <p:bldP spid="30" grpId="1" animBg="1"/>
      <p:bldP spid="32" grpId="0" animBg="1"/>
      <p:bldP spid="38" grpId="0" animBg="1"/>
      <p:bldP spid="43" grpId="0" uiExpand="1" build="allAtOnce"/>
      <p:bldP spid="44" grpId="0" uiExpand="1" build="allAtOnce"/>
      <p:bldP spid="47"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Author Objects</a:t>
            </a:r>
            <a:endParaRPr lang="en-US" dirty="0"/>
          </a:p>
        </p:txBody>
      </p:sp>
      <p:sp>
        <p:nvSpPr>
          <p:cNvPr id="24" name="Rectangle 23"/>
          <p:cNvSpPr/>
          <p:nvPr/>
        </p:nvSpPr>
        <p:spPr>
          <a:xfrm>
            <a:off x="55626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sp>
        <p:nvSpPr>
          <p:cNvPr id="28" name="Rectangle 27"/>
          <p:cNvSpPr/>
          <p:nvPr/>
        </p:nvSpPr>
        <p:spPr>
          <a:xfrm>
            <a:off x="1371600" y="2209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30" name="Rectangle 29"/>
          <p:cNvSpPr/>
          <p:nvPr/>
        </p:nvSpPr>
        <p:spPr>
          <a:xfrm>
            <a:off x="3276600" y="3124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a:t>
            </a:r>
            <a:endParaRPr lang="en-US" dirty="0"/>
          </a:p>
        </p:txBody>
      </p:sp>
      <p:sp>
        <p:nvSpPr>
          <p:cNvPr id="32" name="Rectangle 31"/>
          <p:cNvSpPr/>
          <p:nvPr/>
        </p:nvSpPr>
        <p:spPr>
          <a:xfrm>
            <a:off x="5181600" y="4038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institution</a:t>
            </a:r>
            <a:endParaRPr lang="en-US" dirty="0"/>
          </a:p>
        </p:txBody>
      </p:sp>
      <p:cxnSp>
        <p:nvCxnSpPr>
          <p:cNvPr id="34" name="Straight Arrow Connector 33"/>
          <p:cNvCxnSpPr/>
          <p:nvPr/>
        </p:nvCxnSpPr>
        <p:spPr>
          <a:xfrm rot="10800000" flipV="1">
            <a:off x="2971800" y="18288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4191000" y="2133600"/>
            <a:ext cx="1676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33600" y="2743200"/>
            <a:ext cx="9144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5334000" y="2667000"/>
            <a:ext cx="1676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14800" y="3657600"/>
            <a:ext cx="9144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38200" y="4999672"/>
            <a:ext cx="6781800" cy="1477328"/>
          </a:xfrm>
          <a:prstGeom prst="rect">
            <a:avLst/>
          </a:prstGeom>
        </p:spPr>
        <p:txBody>
          <a:bodyPr wrap="square">
            <a:spAutoFit/>
          </a:bodyPr>
          <a:lstStyle/>
          <a:p>
            <a:r>
              <a:rPr lang="en-US" dirty="0" smtClean="0"/>
              <a:t>Many </a:t>
            </a:r>
            <a:r>
              <a:rPr lang="en-US" dirty="0" err="1" smtClean="0">
                <a:solidFill>
                  <a:schemeClr val="accent5">
                    <a:lumMod val="60000"/>
                    <a:lumOff val="40000"/>
                  </a:schemeClr>
                </a:solidFill>
              </a:rPr>
              <a:t>objBase</a:t>
            </a:r>
            <a:r>
              <a:rPr lang="en-US" dirty="0" smtClean="0"/>
              <a:t> objects have authors.  Authors are </a:t>
            </a:r>
            <a:r>
              <a:rPr lang="en-US" dirty="0" smtClean="0">
                <a:solidFill>
                  <a:schemeClr val="accent5">
                    <a:lumMod val="60000"/>
                    <a:lumOff val="40000"/>
                  </a:schemeClr>
                </a:solidFill>
              </a:rPr>
              <a:t>person</a:t>
            </a:r>
            <a:r>
              <a:rPr lang="en-US" dirty="0" smtClean="0"/>
              <a:t> objects that belong to </a:t>
            </a:r>
            <a:r>
              <a:rPr lang="en-US" dirty="0" smtClean="0">
                <a:solidFill>
                  <a:schemeClr val="accent5">
                    <a:lumMod val="60000"/>
                    <a:lumOff val="40000"/>
                  </a:schemeClr>
                </a:solidFill>
              </a:rPr>
              <a:t>lab</a:t>
            </a:r>
            <a:r>
              <a:rPr lang="en-US" dirty="0" smtClean="0"/>
              <a:t> objects which belong to </a:t>
            </a:r>
            <a:r>
              <a:rPr lang="en-US" dirty="0" smtClean="0">
                <a:solidFill>
                  <a:schemeClr val="accent5">
                    <a:lumMod val="60000"/>
                    <a:lumOff val="40000"/>
                  </a:schemeClr>
                </a:solidFill>
              </a:rPr>
              <a:t>institution</a:t>
            </a:r>
            <a:r>
              <a:rPr lang="en-US" dirty="0" smtClean="0"/>
              <a:t> objects.  </a:t>
            </a:r>
          </a:p>
          <a:p>
            <a:endParaRPr lang="en-US" dirty="0" smtClean="0"/>
          </a:p>
          <a:p>
            <a:r>
              <a:rPr lang="en-US" dirty="0" smtClean="0"/>
              <a:t>“Drew </a:t>
            </a:r>
            <a:r>
              <a:rPr lang="en-US" dirty="0" err="1" smtClean="0"/>
              <a:t>Endy</a:t>
            </a:r>
            <a:r>
              <a:rPr lang="en-US" dirty="0" smtClean="0"/>
              <a:t>” is a </a:t>
            </a:r>
            <a:r>
              <a:rPr lang="en-US" dirty="0" smtClean="0">
                <a:solidFill>
                  <a:schemeClr val="accent5">
                    <a:lumMod val="60000"/>
                    <a:lumOff val="40000"/>
                  </a:schemeClr>
                </a:solidFill>
              </a:rPr>
              <a:t>person</a:t>
            </a:r>
            <a:r>
              <a:rPr lang="en-US" dirty="0" smtClean="0"/>
              <a:t> that belongs to the “</a:t>
            </a:r>
            <a:r>
              <a:rPr lang="en-US" dirty="0" err="1" smtClean="0"/>
              <a:t>Endy</a:t>
            </a:r>
            <a:r>
              <a:rPr lang="en-US" dirty="0" smtClean="0"/>
              <a:t> Lab” </a:t>
            </a:r>
            <a:r>
              <a:rPr lang="en-US" dirty="0" smtClean="0">
                <a:solidFill>
                  <a:schemeClr val="accent5">
                    <a:lumMod val="60000"/>
                    <a:lumOff val="40000"/>
                  </a:schemeClr>
                </a:solidFill>
              </a:rPr>
              <a:t>lab</a:t>
            </a:r>
            <a:r>
              <a:rPr lang="en-US" dirty="0" smtClean="0"/>
              <a:t> at the “Stanford University” </a:t>
            </a:r>
            <a:r>
              <a:rPr lang="en-US" dirty="0" smtClean="0">
                <a:solidFill>
                  <a:schemeClr val="accent5">
                    <a:lumMod val="60000"/>
                    <a:lumOff val="40000"/>
                  </a:schemeClr>
                </a:solidFill>
              </a:rPr>
              <a:t>institution</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a:t>
            </a:r>
            <a:r>
              <a:rPr lang="en-US" dirty="0" err="1" smtClean="0"/>
              <a:t>wikiText</a:t>
            </a:r>
            <a:r>
              <a:rPr lang="en-US" dirty="0" smtClean="0"/>
              <a:t> Objects</a:t>
            </a:r>
            <a:endParaRPr lang="en-US" dirty="0"/>
          </a:p>
        </p:txBody>
      </p:sp>
      <p:sp>
        <p:nvSpPr>
          <p:cNvPr id="5" name="Rectangle 4"/>
          <p:cNvSpPr/>
          <p:nvPr/>
        </p:nvSpPr>
        <p:spPr>
          <a:xfrm>
            <a:off x="1828800" y="2209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grpSp>
        <p:nvGrpSpPr>
          <p:cNvPr id="21" name="Group 20"/>
          <p:cNvGrpSpPr/>
          <p:nvPr/>
        </p:nvGrpSpPr>
        <p:grpSpPr>
          <a:xfrm>
            <a:off x="3048000" y="2590800"/>
            <a:ext cx="1828800" cy="685800"/>
            <a:chOff x="3048000" y="2590800"/>
            <a:chExt cx="1828800" cy="685800"/>
          </a:xfrm>
        </p:grpSpPr>
        <p:sp>
          <p:nvSpPr>
            <p:cNvPr id="15" name="Rectangle 14"/>
            <p:cNvSpPr/>
            <p:nvPr/>
          </p:nvSpPr>
          <p:spPr>
            <a:xfrm>
              <a:off x="3429000" y="2590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a:t>
              </a:r>
              <a:endParaRPr lang="en-US" dirty="0"/>
            </a:p>
          </p:txBody>
        </p:sp>
        <p:sp>
          <p:nvSpPr>
            <p:cNvPr id="6" name="Rectangle 5"/>
            <p:cNvSpPr/>
            <p:nvPr/>
          </p:nvSpPr>
          <p:spPr>
            <a:xfrm>
              <a:off x="3048000" y="2895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factoid</a:t>
              </a:r>
              <a:endParaRPr lang="en-US" dirty="0"/>
            </a:p>
          </p:txBody>
        </p:sp>
      </p:grpSp>
      <p:sp>
        <p:nvSpPr>
          <p:cNvPr id="7" name="Rectangle 6"/>
          <p:cNvSpPr/>
          <p:nvPr/>
        </p:nvSpPr>
        <p:spPr>
          <a:xfrm>
            <a:off x="3810000" y="3657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comment</a:t>
            </a:r>
            <a:endParaRPr lang="en-US" dirty="0"/>
          </a:p>
        </p:txBody>
      </p:sp>
      <p:sp>
        <p:nvSpPr>
          <p:cNvPr id="11" name="Rectangle 10"/>
          <p:cNvSpPr/>
          <p:nvPr/>
        </p:nvSpPr>
        <p:spPr>
          <a:xfrm>
            <a:off x="4876800" y="5791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wikiText</a:t>
            </a:r>
            <a:endParaRPr lang="en-US" dirty="0"/>
          </a:p>
        </p:txBody>
      </p:sp>
      <p:cxnSp>
        <p:nvCxnSpPr>
          <p:cNvPr id="27" name="Straight Connector 26"/>
          <p:cNvCxnSpPr/>
          <p:nvPr/>
        </p:nvCxnSpPr>
        <p:spPr>
          <a:xfrm rot="16200000" flipH="1">
            <a:off x="1714500" y="2933700"/>
            <a:ext cx="3200400" cy="2819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819400" y="3657600"/>
            <a:ext cx="2286000" cy="1676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4038600" y="4648200"/>
            <a:ext cx="14478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410200" y="1600200"/>
            <a:ext cx="3581400" cy="3693319"/>
          </a:xfrm>
          <a:prstGeom prst="rect">
            <a:avLst/>
          </a:prstGeom>
        </p:spPr>
        <p:txBody>
          <a:bodyPr wrap="square">
            <a:spAutoFit/>
          </a:bodyPr>
          <a:lstStyle/>
          <a:p>
            <a:r>
              <a:rPr lang="en-US" dirty="0" err="1" smtClean="0"/>
              <a:t>Clotho’s</a:t>
            </a:r>
            <a:r>
              <a:rPr lang="en-US" dirty="0" smtClean="0"/>
              <a:t> </a:t>
            </a:r>
            <a:r>
              <a:rPr lang="en-US" dirty="0" err="1" smtClean="0">
                <a:solidFill>
                  <a:schemeClr val="accent5">
                    <a:lumMod val="60000"/>
                    <a:lumOff val="40000"/>
                  </a:schemeClr>
                </a:solidFill>
              </a:rPr>
              <a:t>wikiText</a:t>
            </a:r>
            <a:r>
              <a:rPr lang="en-US" dirty="0" smtClean="0">
                <a:solidFill>
                  <a:schemeClr val="accent5">
                    <a:lumMod val="60000"/>
                    <a:lumOff val="40000"/>
                  </a:schemeClr>
                </a:solidFill>
              </a:rPr>
              <a:t> </a:t>
            </a:r>
            <a:r>
              <a:rPr lang="en-US" dirty="0" smtClean="0"/>
              <a:t>objects are primitive objects stored as </a:t>
            </a:r>
            <a:r>
              <a:rPr lang="en-US" dirty="0" err="1" smtClean="0"/>
              <a:t>MediaWiki</a:t>
            </a:r>
            <a:r>
              <a:rPr lang="en-US" dirty="0" smtClean="0"/>
              <a:t> format text strings.  The </a:t>
            </a:r>
            <a:r>
              <a:rPr lang="en-US" dirty="0" err="1">
                <a:solidFill>
                  <a:schemeClr val="accent5">
                    <a:lumMod val="60000"/>
                    <a:lumOff val="40000"/>
                  </a:schemeClr>
                </a:solidFill>
              </a:rPr>
              <a:t>wikiText</a:t>
            </a:r>
            <a:r>
              <a:rPr lang="en-US" dirty="0" smtClean="0"/>
              <a:t> class contains methods for converting the wiki text to HTML and handling any images or other file attachments referred to by the wiki text</a:t>
            </a:r>
          </a:p>
          <a:p>
            <a:endParaRPr lang="en-US" dirty="0"/>
          </a:p>
          <a:p>
            <a:r>
              <a:rPr lang="en-US" dirty="0" err="1" smtClean="0"/>
              <a:t>wikiEditorPanel</a:t>
            </a:r>
            <a:r>
              <a:rPr lang="en-US" dirty="0" smtClean="0"/>
              <a:t> is a Swing class provided in </a:t>
            </a:r>
            <a:r>
              <a:rPr lang="en-US" dirty="0" err="1" smtClean="0"/>
              <a:t>Clotho’s</a:t>
            </a:r>
            <a:r>
              <a:rPr lang="en-US" dirty="0" smtClean="0"/>
              <a:t> </a:t>
            </a:r>
            <a:r>
              <a:rPr lang="en-US" dirty="0" err="1" smtClean="0"/>
              <a:t>util</a:t>
            </a:r>
            <a:r>
              <a:rPr lang="en-US" dirty="0" smtClean="0"/>
              <a:t> package that provides the ability to view and edit </a:t>
            </a:r>
            <a:r>
              <a:rPr lang="en-US" dirty="0" err="1" smtClean="0">
                <a:solidFill>
                  <a:schemeClr val="accent5">
                    <a:lumMod val="60000"/>
                    <a:lumOff val="40000"/>
                  </a:schemeClr>
                </a:solidFill>
              </a:rPr>
              <a:t>wikiText</a:t>
            </a:r>
            <a:r>
              <a:rPr lang="en-US" dirty="0" smtClean="0"/>
              <a:t> objects</a:t>
            </a:r>
          </a:p>
        </p:txBody>
      </p:sp>
      <p:sp>
        <p:nvSpPr>
          <p:cNvPr id="16" name="Rectangle 15"/>
          <p:cNvSpPr/>
          <p:nvPr/>
        </p:nvSpPr>
        <p:spPr>
          <a:xfrm>
            <a:off x="304800" y="3124200"/>
            <a:ext cx="2667000" cy="2862322"/>
          </a:xfrm>
          <a:prstGeom prst="rect">
            <a:avLst/>
          </a:prstGeom>
        </p:spPr>
        <p:txBody>
          <a:bodyPr wrap="square">
            <a:spAutoFit/>
          </a:bodyPr>
          <a:lstStyle/>
          <a:p>
            <a:r>
              <a:rPr lang="en-US" dirty="0" smtClean="0">
                <a:solidFill>
                  <a:schemeClr val="accent5">
                    <a:lumMod val="60000"/>
                    <a:lumOff val="40000"/>
                  </a:schemeClr>
                </a:solidFill>
              </a:rPr>
              <a:t>person</a:t>
            </a:r>
            <a:r>
              <a:rPr lang="en-US" dirty="0" smtClean="0"/>
              <a:t> objects contain a </a:t>
            </a:r>
            <a:r>
              <a:rPr lang="en-US" dirty="0" err="1" smtClean="0">
                <a:solidFill>
                  <a:schemeClr val="accent5">
                    <a:lumMod val="60000"/>
                    <a:lumOff val="40000"/>
                  </a:schemeClr>
                </a:solidFill>
              </a:rPr>
              <a:t>wikiText</a:t>
            </a:r>
            <a:r>
              <a:rPr lang="en-US" dirty="0" smtClean="0"/>
              <a:t> reference called biography for free-flowing information about the person such as where they went to school, a head shot, their dog’s name, a link to their YouTube videos, etc.</a:t>
            </a:r>
            <a:endParaRPr lang="en-US" dirty="0"/>
          </a:p>
        </p:txBody>
      </p:sp>
      <p:sp>
        <p:nvSpPr>
          <p:cNvPr id="18" name="Rectangle 17"/>
          <p:cNvSpPr/>
          <p:nvPr/>
        </p:nvSpPr>
        <p:spPr>
          <a:xfrm>
            <a:off x="5486400" y="1219200"/>
            <a:ext cx="3352800" cy="3970318"/>
          </a:xfrm>
          <a:prstGeom prst="rect">
            <a:avLst/>
          </a:prstGeom>
        </p:spPr>
        <p:txBody>
          <a:bodyPr wrap="square">
            <a:spAutoFit/>
          </a:bodyPr>
          <a:lstStyle/>
          <a:p>
            <a:r>
              <a:rPr lang="en-US" dirty="0" err="1" smtClean="0">
                <a:solidFill>
                  <a:schemeClr val="accent5">
                    <a:lumMod val="60000"/>
                    <a:lumOff val="40000"/>
                  </a:schemeClr>
                </a:solidFill>
              </a:rPr>
              <a:t>factoid</a:t>
            </a:r>
            <a:r>
              <a:rPr lang="en-US" dirty="0" smtClean="0">
                <a:solidFill>
                  <a:schemeClr val="accent5">
                    <a:lumMod val="60000"/>
                    <a:lumOff val="40000"/>
                  </a:schemeClr>
                </a:solidFill>
              </a:rPr>
              <a:t> </a:t>
            </a:r>
            <a:r>
              <a:rPr lang="en-US" dirty="0" smtClean="0"/>
              <a:t>objects contain a </a:t>
            </a:r>
            <a:r>
              <a:rPr lang="en-US" dirty="0" err="1" smtClean="0">
                <a:solidFill>
                  <a:schemeClr val="accent5">
                    <a:lumMod val="60000"/>
                    <a:lumOff val="40000"/>
                  </a:schemeClr>
                </a:solidFill>
              </a:rPr>
              <a:t>wikiText</a:t>
            </a:r>
            <a:r>
              <a:rPr lang="en-US" dirty="0" smtClean="0"/>
              <a:t> reference that describes what the </a:t>
            </a:r>
            <a:r>
              <a:rPr lang="en-US" dirty="0" smtClean="0">
                <a:solidFill>
                  <a:schemeClr val="accent5">
                    <a:lumMod val="60000"/>
                    <a:lumOff val="40000"/>
                  </a:schemeClr>
                </a:solidFill>
              </a:rPr>
              <a:t>reference</a:t>
            </a:r>
            <a:r>
              <a:rPr lang="en-US" dirty="0" smtClean="0"/>
              <a:t> said that seemed important.  The </a:t>
            </a:r>
            <a:r>
              <a:rPr lang="en-US" dirty="0" err="1" smtClean="0"/>
              <a:t>wikiText</a:t>
            </a:r>
            <a:r>
              <a:rPr lang="en-US" dirty="0" smtClean="0"/>
              <a:t>-interpreting methods contain special formatting tags such as &lt;claim&gt; and &lt;evidence&gt; to highlight specific statements made in the </a:t>
            </a:r>
            <a:r>
              <a:rPr lang="en-US" dirty="0" smtClean="0">
                <a:solidFill>
                  <a:schemeClr val="accent5">
                    <a:lumMod val="60000"/>
                    <a:lumOff val="40000"/>
                  </a:schemeClr>
                </a:solidFill>
              </a:rPr>
              <a:t>reference</a:t>
            </a:r>
          </a:p>
          <a:p>
            <a:endParaRPr lang="en-US" dirty="0" smtClean="0"/>
          </a:p>
          <a:p>
            <a:r>
              <a:rPr lang="en-US" dirty="0" smtClean="0">
                <a:solidFill>
                  <a:schemeClr val="accent5">
                    <a:lumMod val="60000"/>
                    <a:lumOff val="40000"/>
                  </a:schemeClr>
                </a:solidFill>
              </a:rPr>
              <a:t>note </a:t>
            </a:r>
            <a:r>
              <a:rPr lang="en-US" dirty="0" smtClean="0"/>
              <a:t>objects have a </a:t>
            </a:r>
            <a:r>
              <a:rPr lang="en-US" dirty="0" err="1" smtClean="0">
                <a:solidFill>
                  <a:schemeClr val="accent5">
                    <a:lumMod val="60000"/>
                    <a:lumOff val="40000"/>
                  </a:schemeClr>
                </a:solidFill>
              </a:rPr>
              <a:t>wikiText</a:t>
            </a:r>
            <a:r>
              <a:rPr lang="en-US" dirty="0" smtClean="0"/>
              <a:t> field for free-flowing information</a:t>
            </a:r>
            <a:endParaRPr lang="en-US" dirty="0"/>
          </a:p>
        </p:txBody>
      </p:sp>
      <p:sp>
        <p:nvSpPr>
          <p:cNvPr id="20" name="Rectangle 19"/>
          <p:cNvSpPr/>
          <p:nvPr/>
        </p:nvSpPr>
        <p:spPr>
          <a:xfrm>
            <a:off x="152400" y="3200400"/>
            <a:ext cx="2819400" cy="2362200"/>
          </a:xfrm>
          <a:prstGeom prst="rect">
            <a:avLst/>
          </a:prstGeom>
        </p:spPr>
        <p:txBody>
          <a:bodyPr wrap="square">
            <a:spAutoFit/>
          </a:bodyPr>
          <a:lstStyle/>
          <a:p>
            <a:r>
              <a:rPr lang="en-US" dirty="0" smtClean="0">
                <a:solidFill>
                  <a:schemeClr val="accent5">
                    <a:lumMod val="60000"/>
                    <a:lumOff val="40000"/>
                  </a:schemeClr>
                </a:solidFill>
              </a:rPr>
              <a:t>comment </a:t>
            </a:r>
            <a:r>
              <a:rPr lang="en-US" dirty="0" smtClean="0"/>
              <a:t>objects are a type of </a:t>
            </a:r>
            <a:r>
              <a:rPr lang="en-US" dirty="0" err="1">
                <a:solidFill>
                  <a:schemeClr val="accent5">
                    <a:lumMod val="60000"/>
                    <a:lumOff val="40000"/>
                  </a:schemeClr>
                </a:solidFill>
              </a:rPr>
              <a:t>sampleData</a:t>
            </a:r>
            <a:r>
              <a:rPr lang="en-US" dirty="0" smtClean="0"/>
              <a:t>.  They are pointed to by samples and contain free-flowing text in the form of a </a:t>
            </a:r>
            <a:r>
              <a:rPr lang="en-US" dirty="0" err="1">
                <a:solidFill>
                  <a:schemeClr val="accent5">
                    <a:lumMod val="60000"/>
                    <a:lumOff val="40000"/>
                  </a:schemeClr>
                </a:solidFill>
              </a:rPr>
              <a:t>wikiText</a:t>
            </a:r>
            <a:r>
              <a:rPr lang="en-US" dirty="0" smtClean="0"/>
              <a:t> about observations about the </a:t>
            </a:r>
            <a:r>
              <a:rPr lang="en-US" dirty="0" smtClean="0">
                <a:solidFill>
                  <a:schemeClr val="accent5">
                    <a:lumMod val="60000"/>
                    <a:lumOff val="40000"/>
                  </a:schemeClr>
                </a:solidFill>
              </a:rPr>
              <a:t>sample</a:t>
            </a:r>
            <a:r>
              <a:rPr lang="en-US" dirty="0" smtClean="0"/>
              <a:t>.</a:t>
            </a:r>
            <a:endParaRPr lang="en-US" dirty="0"/>
          </a:p>
        </p:txBody>
      </p:sp>
      <p:sp>
        <p:nvSpPr>
          <p:cNvPr id="17" name="TextBox 16"/>
          <p:cNvSpPr txBox="1"/>
          <p:nvPr/>
        </p:nvSpPr>
        <p:spPr>
          <a:xfrm>
            <a:off x="457200" y="1447800"/>
            <a:ext cx="2209800" cy="923330"/>
          </a:xfrm>
          <a:prstGeom prst="rect">
            <a:avLst/>
          </a:prstGeom>
          <a:noFill/>
        </p:spPr>
        <p:txBody>
          <a:bodyPr wrap="square" rtlCol="0">
            <a:spAutoFit/>
          </a:bodyPr>
          <a:lstStyle/>
          <a:p>
            <a:r>
              <a:rPr lang="en-US" dirty="0" err="1" smtClean="0">
                <a:solidFill>
                  <a:srgbClr val="FF0000"/>
                </a:solidFill>
              </a:rPr>
              <a:t>Oligos</a:t>
            </a:r>
            <a:r>
              <a:rPr lang="en-US" dirty="0" smtClean="0">
                <a:solidFill>
                  <a:srgbClr val="FF0000"/>
                </a:solidFill>
              </a:rPr>
              <a:t> and collections could also have notes</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3000" tmFilter="0, 0; .2, .5; .8, .5; 1, 0"/>
                                        <p:tgtEl>
                                          <p:spTgt spid="11"/>
                                        </p:tgtEl>
                                      </p:cBhvr>
                                    </p:animEffect>
                                    <p:animScale>
                                      <p:cBhvr>
                                        <p:cTn id="11" dur="1500" autoRev="1" fill="hold"/>
                                        <p:tgtEl>
                                          <p:spTgt spid="1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4">
                                            <p:txEl>
                                              <p:pRg st="0" end="0"/>
                                            </p:txEl>
                                          </p:spTgt>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4">
                                            <p:txEl>
                                              <p:pRg st="2" end="2"/>
                                            </p:txEl>
                                          </p:spTgt>
                                        </p:tgtEl>
                                        <p:attrNameLst>
                                          <p:attrName>style.visibility</p:attrName>
                                        </p:attrNameLst>
                                      </p:cBhvr>
                                      <p:to>
                                        <p:strVal val="hidden"/>
                                      </p:to>
                                    </p:set>
                                  </p:childTnLst>
                                </p:cTn>
                              </p:par>
                              <p:par>
                                <p:cTn id="20" presetID="26" presetClass="emph" presetSubtype="0" fill="hold" grpId="0" nodeType="with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26" presetClass="emph" presetSubtype="0" fill="hold" nodeType="with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par>
                                <p:cTn id="32" presetID="1" presetClass="exit" presetSubtype="0" fill="hold"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8">
                                            <p:txEl>
                                              <p:pRg st="2" end="2"/>
                                            </p:txEl>
                                          </p:spTgt>
                                        </p:tgtEl>
                                        <p:attrNameLst>
                                          <p:attrName>style.visibility</p:attrName>
                                        </p:attrNameLst>
                                      </p:cBhvr>
                                      <p:to>
                                        <p:strVal val="hidden"/>
                                      </p:to>
                                    </p:set>
                                  </p:childTnLst>
                                </p:cTn>
                              </p:par>
                              <p:par>
                                <p:cTn id="42" presetID="26" presetClass="emph" presetSubtype="0" fill="hold" grpId="0" nodeType="withEffect">
                                  <p:stCondLst>
                                    <p:cond delay="0"/>
                                  </p:stCondLst>
                                  <p:childTnLst>
                                    <p:animEffect transition="out" filter="fade">
                                      <p:cBhvr>
                                        <p:cTn id="43" dur="500" tmFilter="0, 0; .2, .5; .8, .5; 1, 0"/>
                                        <p:tgtEl>
                                          <p:spTgt spid="7"/>
                                        </p:tgtEl>
                                      </p:cBhvr>
                                    </p:animEffect>
                                    <p:animScale>
                                      <p:cBhvr>
                                        <p:cTn id="4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4" grpId="0" build="allAtOnce"/>
      <p:bldP spid="1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sample Objects</a:t>
            </a:r>
            <a:endParaRPr lang="en-US" dirty="0"/>
          </a:p>
        </p:txBody>
      </p:sp>
      <p:sp>
        <p:nvSpPr>
          <p:cNvPr id="5" name="Rectangle 4"/>
          <p:cNvSpPr/>
          <p:nvPr/>
        </p:nvSpPr>
        <p:spPr>
          <a:xfrm>
            <a:off x="2971800" y="1524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a:t>
            </a:r>
            <a:endParaRPr lang="en-US" dirty="0"/>
          </a:p>
        </p:txBody>
      </p:sp>
      <p:sp>
        <p:nvSpPr>
          <p:cNvPr id="6" name="Rectangle 5"/>
          <p:cNvSpPr/>
          <p:nvPr/>
        </p:nvSpPr>
        <p:spPr>
          <a:xfrm>
            <a:off x="1066800" y="4038600"/>
            <a:ext cx="1828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plasmidSample</a:t>
            </a:r>
            <a:endParaRPr lang="en-US" dirty="0"/>
          </a:p>
        </p:txBody>
      </p:sp>
      <p:sp>
        <p:nvSpPr>
          <p:cNvPr id="7" name="Rectangle 6"/>
          <p:cNvSpPr/>
          <p:nvPr/>
        </p:nvSpPr>
        <p:spPr>
          <a:xfrm>
            <a:off x="3200400" y="4038600"/>
            <a:ext cx="16764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oligoSample</a:t>
            </a:r>
            <a:endParaRPr lang="en-US" dirty="0"/>
          </a:p>
        </p:txBody>
      </p:sp>
      <p:sp>
        <p:nvSpPr>
          <p:cNvPr id="15" name="Rectangle 14"/>
          <p:cNvSpPr/>
          <p:nvPr/>
        </p:nvSpPr>
        <p:spPr>
          <a:xfrm>
            <a:off x="5105400" y="4038600"/>
            <a:ext cx="1828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strainSample</a:t>
            </a:r>
            <a:endParaRPr lang="en-US" dirty="0"/>
          </a:p>
        </p:txBody>
      </p:sp>
      <p:sp>
        <p:nvSpPr>
          <p:cNvPr id="17" name="Rectangle 16"/>
          <p:cNvSpPr/>
          <p:nvPr/>
        </p:nvSpPr>
        <p:spPr>
          <a:xfrm>
            <a:off x="4876800" y="2286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sp>
        <p:nvSpPr>
          <p:cNvPr id="19" name="Rectangle 18"/>
          <p:cNvSpPr/>
          <p:nvPr/>
        </p:nvSpPr>
        <p:spPr>
          <a:xfrm>
            <a:off x="6781800" y="3124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plate</a:t>
            </a:r>
            <a:endParaRPr lang="en-US" dirty="0"/>
          </a:p>
        </p:txBody>
      </p:sp>
      <p:cxnSp>
        <p:nvCxnSpPr>
          <p:cNvPr id="21" name="Straight Connector 20"/>
          <p:cNvCxnSpPr/>
          <p:nvPr/>
        </p:nvCxnSpPr>
        <p:spPr>
          <a:xfrm>
            <a:off x="4495800" y="1752600"/>
            <a:ext cx="533400" cy="457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2514600"/>
            <a:ext cx="533400" cy="457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1790700" y="2324100"/>
            <a:ext cx="1828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2895600" y="28956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4038600" y="2209800"/>
            <a:ext cx="1828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858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cxnSp>
        <p:nvCxnSpPr>
          <p:cNvPr id="43" name="Straight Arrow Connector 42"/>
          <p:cNvCxnSpPr/>
          <p:nvPr/>
        </p:nvCxnSpPr>
        <p:spPr>
          <a:xfrm flipV="1">
            <a:off x="2210594" y="1752600"/>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828800" y="4953000"/>
            <a:ext cx="1066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plasmid</a:t>
            </a:r>
            <a:endParaRPr lang="en-US" dirty="0"/>
          </a:p>
        </p:txBody>
      </p:sp>
      <p:sp>
        <p:nvSpPr>
          <p:cNvPr id="47" name="Rectangle 46"/>
          <p:cNvSpPr/>
          <p:nvPr/>
        </p:nvSpPr>
        <p:spPr>
          <a:xfrm>
            <a:off x="1828800" y="5486400"/>
            <a:ext cx="1066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strain</a:t>
            </a:r>
            <a:endParaRPr lang="en-US" dirty="0"/>
          </a:p>
        </p:txBody>
      </p:sp>
      <p:sp>
        <p:nvSpPr>
          <p:cNvPr id="49" name="Rectangle 48"/>
          <p:cNvSpPr/>
          <p:nvPr/>
        </p:nvSpPr>
        <p:spPr>
          <a:xfrm>
            <a:off x="3810000" y="4953000"/>
            <a:ext cx="1066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oligo</a:t>
            </a:r>
            <a:endParaRPr lang="en-US" dirty="0"/>
          </a:p>
        </p:txBody>
      </p:sp>
      <p:sp>
        <p:nvSpPr>
          <p:cNvPr id="52" name="Rectangle 51"/>
          <p:cNvSpPr/>
          <p:nvPr/>
        </p:nvSpPr>
        <p:spPr>
          <a:xfrm>
            <a:off x="5791200" y="4953000"/>
            <a:ext cx="1066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strain</a:t>
            </a:r>
            <a:endParaRPr lang="en-US" dirty="0"/>
          </a:p>
        </p:txBody>
      </p:sp>
      <p:cxnSp>
        <p:nvCxnSpPr>
          <p:cNvPr id="54" name="Straight Connector 53"/>
          <p:cNvCxnSpPr/>
          <p:nvPr/>
        </p:nvCxnSpPr>
        <p:spPr>
          <a:xfrm rot="16200000" flipH="1">
            <a:off x="1409700" y="4762500"/>
            <a:ext cx="533400" cy="152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1066800" y="4953000"/>
            <a:ext cx="1066800" cy="3048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390900" y="4762501"/>
            <a:ext cx="533400" cy="152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5372100" y="4762501"/>
            <a:ext cx="533400" cy="152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95800" y="1600200"/>
            <a:ext cx="5334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181600" y="1447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72" name="Rectangle 71"/>
          <p:cNvSpPr/>
          <p:nvPr/>
        </p:nvSpPr>
        <p:spPr>
          <a:xfrm>
            <a:off x="4343400" y="5562600"/>
            <a:ext cx="4572000" cy="1200329"/>
          </a:xfrm>
          <a:prstGeom prst="rect">
            <a:avLst/>
          </a:prstGeom>
        </p:spPr>
        <p:txBody>
          <a:bodyPr>
            <a:spAutoFit/>
          </a:bodyPr>
          <a:lstStyle/>
          <a:p>
            <a:r>
              <a:rPr lang="en-US" dirty="0" smtClean="0">
                <a:solidFill>
                  <a:schemeClr val="accent5">
                    <a:lumMod val="60000"/>
                    <a:lumOff val="40000"/>
                  </a:schemeClr>
                </a:solidFill>
              </a:rPr>
              <a:t>sample </a:t>
            </a:r>
            <a:r>
              <a:rPr lang="en-US" dirty="0" smtClean="0"/>
              <a:t>objects refer to physically-existing things in contrast to plasmids, parts, vectors, strains, and so forth that are theoretical things.</a:t>
            </a:r>
            <a:endParaRPr lang="en-US" dirty="0"/>
          </a:p>
        </p:txBody>
      </p:sp>
      <p:sp>
        <p:nvSpPr>
          <p:cNvPr id="73" name="Rectangle 72"/>
          <p:cNvSpPr/>
          <p:nvPr/>
        </p:nvSpPr>
        <p:spPr>
          <a:xfrm>
            <a:off x="152400" y="2286000"/>
            <a:ext cx="4572000" cy="1477328"/>
          </a:xfrm>
          <a:prstGeom prst="rect">
            <a:avLst/>
          </a:prstGeom>
        </p:spPr>
        <p:txBody>
          <a:bodyPr>
            <a:spAutoFit/>
          </a:bodyPr>
          <a:lstStyle/>
          <a:p>
            <a:r>
              <a:rPr lang="en-US" dirty="0" smtClean="0">
                <a:solidFill>
                  <a:schemeClr val="accent5">
                    <a:lumMod val="60000"/>
                    <a:lumOff val="40000"/>
                  </a:schemeClr>
                </a:solidFill>
              </a:rPr>
              <a:t>sample </a:t>
            </a:r>
            <a:r>
              <a:rPr lang="en-US" dirty="0" smtClean="0"/>
              <a:t>objects extend </a:t>
            </a:r>
            <a:r>
              <a:rPr lang="en-US" dirty="0" err="1" smtClean="0">
                <a:solidFill>
                  <a:schemeClr val="accent5">
                    <a:lumMod val="60000"/>
                    <a:lumOff val="40000"/>
                  </a:schemeClr>
                </a:solidFill>
              </a:rPr>
              <a:t>objBase</a:t>
            </a:r>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r>
              <a:rPr lang="en-US" dirty="0" smtClean="0"/>
              <a:t>They are then are further extended for specific types of samples (for oligonucleotides, cells, and plasmid DNAs)</a:t>
            </a:r>
            <a:endParaRPr lang="en-US" dirty="0"/>
          </a:p>
        </p:txBody>
      </p:sp>
      <p:sp>
        <p:nvSpPr>
          <p:cNvPr id="74" name="Rectangle 73"/>
          <p:cNvSpPr/>
          <p:nvPr/>
        </p:nvSpPr>
        <p:spPr>
          <a:xfrm>
            <a:off x="6858000" y="381000"/>
            <a:ext cx="2286000" cy="2585323"/>
          </a:xfrm>
          <a:prstGeom prst="rect">
            <a:avLst/>
          </a:prstGeom>
        </p:spPr>
        <p:txBody>
          <a:bodyPr wrap="square">
            <a:spAutoFit/>
          </a:bodyPr>
          <a:lstStyle/>
          <a:p>
            <a:r>
              <a:rPr lang="en-US" dirty="0">
                <a:solidFill>
                  <a:schemeClr val="accent5">
                    <a:lumMod val="60000"/>
                    <a:lumOff val="40000"/>
                  </a:schemeClr>
                </a:solidFill>
              </a:rPr>
              <a:t>sample</a:t>
            </a:r>
            <a:r>
              <a:rPr lang="en-US" dirty="0" smtClean="0"/>
              <a:t> objects always have a </a:t>
            </a:r>
            <a:r>
              <a:rPr lang="en-US" dirty="0">
                <a:solidFill>
                  <a:schemeClr val="accent5">
                    <a:lumMod val="60000"/>
                    <a:lumOff val="40000"/>
                  </a:schemeClr>
                </a:solidFill>
              </a:rPr>
              <a:t>container</a:t>
            </a:r>
            <a:r>
              <a:rPr lang="en-US" dirty="0" smtClean="0"/>
              <a:t> and an author stored as a </a:t>
            </a:r>
            <a:r>
              <a:rPr lang="en-US" dirty="0" smtClean="0">
                <a:solidFill>
                  <a:schemeClr val="accent5">
                    <a:lumMod val="60000"/>
                    <a:lumOff val="40000"/>
                  </a:schemeClr>
                </a:solidFill>
              </a:rPr>
              <a:t>person</a:t>
            </a:r>
            <a:endParaRPr lang="en-US" dirty="0" smtClean="0"/>
          </a:p>
          <a:p>
            <a:r>
              <a:rPr lang="en-US" dirty="0" smtClean="0"/>
              <a:t>The </a:t>
            </a:r>
            <a:r>
              <a:rPr lang="en-US" dirty="0">
                <a:solidFill>
                  <a:schemeClr val="accent5">
                    <a:lumMod val="60000"/>
                    <a:lumOff val="40000"/>
                  </a:schemeClr>
                </a:solidFill>
              </a:rPr>
              <a:t>container</a:t>
            </a:r>
            <a:r>
              <a:rPr lang="en-US" dirty="0" smtClean="0"/>
              <a:t> may be in a </a:t>
            </a:r>
            <a:r>
              <a:rPr lang="en-US" dirty="0" smtClean="0">
                <a:solidFill>
                  <a:schemeClr val="accent5">
                    <a:lumMod val="60000"/>
                    <a:lumOff val="40000"/>
                  </a:schemeClr>
                </a:solidFill>
              </a:rPr>
              <a:t>plate</a:t>
            </a:r>
            <a:r>
              <a:rPr lang="en-US" dirty="0" smtClean="0"/>
              <a:t> and if so would have a position in the </a:t>
            </a:r>
            <a:r>
              <a:rPr lang="en-US" dirty="0">
                <a:solidFill>
                  <a:schemeClr val="accent5">
                    <a:lumMod val="60000"/>
                    <a:lumOff val="40000"/>
                  </a:schemeClr>
                </a:solidFill>
              </a:rPr>
              <a:t>plate</a:t>
            </a:r>
          </a:p>
        </p:txBody>
      </p:sp>
      <p:sp>
        <p:nvSpPr>
          <p:cNvPr id="29" name="Rectangle 28"/>
          <p:cNvSpPr/>
          <p:nvPr/>
        </p:nvSpPr>
        <p:spPr>
          <a:xfrm>
            <a:off x="7467600" y="4267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plateType</a:t>
            </a:r>
            <a:endParaRPr lang="en-US" dirty="0"/>
          </a:p>
        </p:txBody>
      </p:sp>
      <p:cxnSp>
        <p:nvCxnSpPr>
          <p:cNvPr id="30" name="Straight Connector 29"/>
          <p:cNvCxnSpPr/>
          <p:nvPr/>
        </p:nvCxnSpPr>
        <p:spPr>
          <a:xfrm>
            <a:off x="7543800" y="3657600"/>
            <a:ext cx="533400" cy="457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48400" y="5553670"/>
            <a:ext cx="2743200" cy="923330"/>
          </a:xfrm>
          <a:prstGeom prst="rect">
            <a:avLst/>
          </a:prstGeom>
        </p:spPr>
        <p:txBody>
          <a:bodyPr wrap="square">
            <a:spAutoFit/>
          </a:bodyPr>
          <a:lstStyle/>
          <a:p>
            <a:r>
              <a:rPr lang="en-US" dirty="0" smtClean="0">
                <a:solidFill>
                  <a:schemeClr val="accent5">
                    <a:lumMod val="60000"/>
                    <a:lumOff val="40000"/>
                  </a:schemeClr>
                </a:solidFill>
              </a:rPr>
              <a:t>plate</a:t>
            </a:r>
            <a:r>
              <a:rPr lang="en-US" dirty="0" smtClean="0"/>
              <a:t> objects also have a </a:t>
            </a:r>
            <a:r>
              <a:rPr lang="en-US" dirty="0" err="1" smtClean="0">
                <a:solidFill>
                  <a:schemeClr val="accent5">
                    <a:lumMod val="60000"/>
                    <a:lumOff val="40000"/>
                  </a:schemeClr>
                </a:solidFill>
              </a:rPr>
              <a:t>plateType</a:t>
            </a:r>
            <a:r>
              <a:rPr lang="en-US" dirty="0" smtClean="0"/>
              <a:t> describing its configuration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3000" tmFilter="0, 0; .2, .5; .8, .5; 1, 0"/>
                                        <p:tgtEl>
                                          <p:spTgt spid="5"/>
                                        </p:tgtEl>
                                      </p:cBhvr>
                                    </p:animEffect>
                                    <p:animScale>
                                      <p:cBhvr>
                                        <p:cTn id="9" dur="1500" autoRev="1" fill="hold"/>
                                        <p:tgtEl>
                                          <p:spTgt spid="5"/>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3">
                                            <p:txEl>
                                              <p:pRg st="0" end="0"/>
                                            </p:txEl>
                                          </p:spTgt>
                                        </p:tgtEl>
                                        <p:attrNameLst>
                                          <p:attrName>style.visibility</p:attrName>
                                        </p:attrNameLst>
                                      </p:cBhvr>
                                      <p:to>
                                        <p:strVal val="visible"/>
                                      </p:to>
                                    </p:set>
                                  </p:childTnLst>
                                </p:cTn>
                              </p:par>
                              <p:par>
                                <p:cTn id="14" presetID="1" presetClass="exit" presetSubtype="0" fill="hold" grpId="0" nodeType="withEffect">
                                  <p:stCondLst>
                                    <p:cond delay="0"/>
                                  </p:stCondLst>
                                  <p:childTnLst>
                                    <p:set>
                                      <p:cBhvr>
                                        <p:cTn id="15" dur="1" fill="hold">
                                          <p:stCondLst>
                                            <p:cond delay="0"/>
                                          </p:stCondLst>
                                        </p:cTn>
                                        <p:tgtEl>
                                          <p:spTgt spid="72">
                                            <p:txEl>
                                              <p:pRg st="0" end="0"/>
                                            </p:txEl>
                                          </p:spTgt>
                                        </p:tgtEl>
                                        <p:attrNameLst>
                                          <p:attrName>style.visibility</p:attrName>
                                        </p:attrNameLst>
                                      </p:cBhvr>
                                      <p:to>
                                        <p:strVal val="hidden"/>
                                      </p:to>
                                    </p:set>
                                  </p:childTnLst>
                                </p:cTn>
                              </p:par>
                              <p:par>
                                <p:cTn id="16" presetID="26" presetClass="emph" presetSubtype="0" fill="hold" grpId="0" nodeType="withEffect">
                                  <p:stCondLst>
                                    <p:cond delay="0"/>
                                  </p:stCondLst>
                                  <p:childTnLst>
                                    <p:animEffect transition="out" filter="fade">
                                      <p:cBhvr>
                                        <p:cTn id="17" dur="3000" tmFilter="0, 0; .2, .5; .8, .5; 1, 0"/>
                                        <p:tgtEl>
                                          <p:spTgt spid="42"/>
                                        </p:tgtEl>
                                      </p:cBhvr>
                                    </p:animEffect>
                                    <p:animScale>
                                      <p:cBhvr>
                                        <p:cTn id="18" dur="1500" autoRev="1" fill="hold"/>
                                        <p:tgtEl>
                                          <p:spTgt spid="42"/>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2" end="2"/>
                                            </p:txEl>
                                          </p:spTgt>
                                        </p:tgtEl>
                                        <p:attrNameLst>
                                          <p:attrName>style.visibility</p:attrName>
                                        </p:attrNameLst>
                                      </p:cBhvr>
                                      <p:to>
                                        <p:strVal val="visible"/>
                                      </p:to>
                                    </p:set>
                                  </p:childTnLst>
                                </p:cTn>
                              </p:par>
                              <p:par>
                                <p:cTn id="23" presetID="26" presetClass="emph" presetSubtype="0" fill="hold" grpId="0" nodeType="withEffect">
                                  <p:stCondLst>
                                    <p:cond delay="0"/>
                                  </p:stCondLst>
                                  <p:childTnLst>
                                    <p:animEffect transition="out" filter="fade">
                                      <p:cBhvr>
                                        <p:cTn id="24" dur="3000" tmFilter="0, 0; .2, .5; .8, .5; 1, 0"/>
                                        <p:tgtEl>
                                          <p:spTgt spid="6"/>
                                        </p:tgtEl>
                                      </p:cBhvr>
                                    </p:animEffect>
                                    <p:animScale>
                                      <p:cBhvr>
                                        <p:cTn id="25" dur="1500" autoRev="1" fill="hold"/>
                                        <p:tgtEl>
                                          <p:spTgt spid="6"/>
                                        </p:tgtEl>
                                      </p:cBhvr>
                                      <p:by x="105000" y="105000"/>
                                    </p:animScale>
                                  </p:childTnLst>
                                </p:cTn>
                              </p:par>
                              <p:par>
                                <p:cTn id="26" presetID="26" presetClass="emph" presetSubtype="0" fill="hold" grpId="0" nodeType="withEffect">
                                  <p:stCondLst>
                                    <p:cond delay="0"/>
                                  </p:stCondLst>
                                  <p:childTnLst>
                                    <p:animEffect transition="out" filter="fade">
                                      <p:cBhvr>
                                        <p:cTn id="27" dur="3000" tmFilter="0, 0; .2, .5; .8, .5; 1, 0"/>
                                        <p:tgtEl>
                                          <p:spTgt spid="7"/>
                                        </p:tgtEl>
                                      </p:cBhvr>
                                    </p:animEffect>
                                    <p:animScale>
                                      <p:cBhvr>
                                        <p:cTn id="28" dur="1500" autoRev="1" fill="hold"/>
                                        <p:tgtEl>
                                          <p:spTgt spid="7"/>
                                        </p:tgtEl>
                                      </p:cBhvr>
                                      <p:by x="105000" y="105000"/>
                                    </p:animScale>
                                  </p:childTnLst>
                                </p:cTn>
                              </p:par>
                              <p:par>
                                <p:cTn id="29" presetID="26" presetClass="emph" presetSubtype="0" fill="hold" grpId="0" nodeType="withEffect">
                                  <p:stCondLst>
                                    <p:cond delay="0"/>
                                  </p:stCondLst>
                                  <p:childTnLst>
                                    <p:animEffect transition="out" filter="fade">
                                      <p:cBhvr>
                                        <p:cTn id="30" dur="3000" tmFilter="0, 0; .2, .5; .8, .5; 1, 0"/>
                                        <p:tgtEl>
                                          <p:spTgt spid="15"/>
                                        </p:tgtEl>
                                      </p:cBhvr>
                                    </p:animEffect>
                                    <p:animScale>
                                      <p:cBhvr>
                                        <p:cTn id="31" dur="1500" autoRev="1" fill="hold"/>
                                        <p:tgtEl>
                                          <p:spTgt spid="15"/>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4">
                                            <p:txEl>
                                              <p:pRg st="0" end="0"/>
                                            </p:txEl>
                                          </p:spTgt>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73">
                                            <p:txEl>
                                              <p:pRg st="0" end="0"/>
                                            </p:txEl>
                                          </p:spTgt>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73">
                                            <p:txEl>
                                              <p:pRg st="2" end="2"/>
                                            </p:txEl>
                                          </p:spTgt>
                                        </p:tgtEl>
                                        <p:attrNameLst>
                                          <p:attrName>style.visibility</p:attrName>
                                        </p:attrNameLst>
                                      </p:cBhvr>
                                      <p:to>
                                        <p:strVal val="hidden"/>
                                      </p:to>
                                    </p:set>
                                  </p:childTnLst>
                                </p:cTn>
                              </p:par>
                              <p:par>
                                <p:cTn id="40" presetID="26" presetClass="emph" presetSubtype="0" fill="hold" grpId="0" nodeType="withEffect">
                                  <p:stCondLst>
                                    <p:cond delay="0"/>
                                  </p:stCondLst>
                                  <p:childTnLst>
                                    <p:animEffect transition="out" filter="fade">
                                      <p:cBhvr>
                                        <p:cTn id="41" dur="3000" tmFilter="0, 0; .2, .5; .8, .5; 1, 0"/>
                                        <p:tgtEl>
                                          <p:spTgt spid="71"/>
                                        </p:tgtEl>
                                      </p:cBhvr>
                                    </p:animEffect>
                                    <p:animScale>
                                      <p:cBhvr>
                                        <p:cTn id="42" dur="1500" autoRev="1" fill="hold"/>
                                        <p:tgtEl>
                                          <p:spTgt spid="71"/>
                                        </p:tgtEl>
                                      </p:cBhvr>
                                      <p:by x="105000" y="105000"/>
                                    </p:animScale>
                                  </p:childTnLst>
                                </p:cTn>
                              </p:par>
                              <p:par>
                                <p:cTn id="43" presetID="26" presetClass="emph" presetSubtype="0" fill="hold" grpId="0" nodeType="withEffect">
                                  <p:stCondLst>
                                    <p:cond delay="0"/>
                                  </p:stCondLst>
                                  <p:childTnLst>
                                    <p:animEffect transition="out" filter="fade">
                                      <p:cBhvr>
                                        <p:cTn id="44" dur="3000" tmFilter="0, 0; .2, .5; .8, .5; 1, 0"/>
                                        <p:tgtEl>
                                          <p:spTgt spid="17"/>
                                        </p:tgtEl>
                                      </p:cBhvr>
                                    </p:animEffect>
                                    <p:animScale>
                                      <p:cBhvr>
                                        <p:cTn id="45" dur="1500" autoRev="1" fill="hold"/>
                                        <p:tgtEl>
                                          <p:spTgt spid="17"/>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4">
                                            <p:txEl>
                                              <p:pRg st="1" end="1"/>
                                            </p:txEl>
                                          </p:spTgt>
                                        </p:tgtEl>
                                        <p:attrNameLst>
                                          <p:attrName>style.visibility</p:attrName>
                                        </p:attrNameLst>
                                      </p:cBhvr>
                                      <p:to>
                                        <p:strVal val="visible"/>
                                      </p:to>
                                    </p:set>
                                  </p:childTnLst>
                                </p:cTn>
                              </p:par>
                              <p:par>
                                <p:cTn id="50" presetID="26" presetClass="emph" presetSubtype="0" fill="hold" grpId="0" nodeType="withEffect">
                                  <p:stCondLst>
                                    <p:cond delay="0"/>
                                  </p:stCondLst>
                                  <p:childTnLst>
                                    <p:animEffect transition="out" filter="fade">
                                      <p:cBhvr>
                                        <p:cTn id="51" dur="500" tmFilter="0, 0; .2, .5; .8, .5; 1, 0"/>
                                        <p:tgtEl>
                                          <p:spTgt spid="19"/>
                                        </p:tgtEl>
                                      </p:cBhvr>
                                    </p:animEffect>
                                    <p:animScale>
                                      <p:cBhvr>
                                        <p:cTn id="52" dur="250" autoRev="1" fill="hold"/>
                                        <p:tgtEl>
                                          <p:spTgt spid="19"/>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4">
                                            <p:txEl>
                                              <p:pRg st="0" end="0"/>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74">
                                            <p:txEl>
                                              <p:pRg st="1" end="1"/>
                                            </p:txEl>
                                          </p:spTgt>
                                        </p:tgtEl>
                                        <p:attrNameLst>
                                          <p:attrName>style.visibility</p:attrName>
                                        </p:attrNameLst>
                                      </p:cBhvr>
                                      <p:to>
                                        <p:strVal val="hidden"/>
                                      </p:to>
                                    </p:set>
                                  </p:childTnLst>
                                </p:cTn>
                              </p:par>
                              <p:par>
                                <p:cTn id="61" presetID="26" presetClass="emph" presetSubtype="0" fill="hold" grpId="0" nodeType="withEffect">
                                  <p:stCondLst>
                                    <p:cond delay="0"/>
                                  </p:stCondLst>
                                  <p:childTnLst>
                                    <p:animEffect transition="out" filter="fade">
                                      <p:cBhvr>
                                        <p:cTn id="62" dur="500" tmFilter="0, 0; .2, .5; .8, .5; 1, 0"/>
                                        <p:tgtEl>
                                          <p:spTgt spid="29"/>
                                        </p:tgtEl>
                                      </p:cBhvr>
                                    </p:animEffect>
                                    <p:animScale>
                                      <p:cBhvr>
                                        <p:cTn id="63"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animBg="1"/>
      <p:bldP spid="17" grpId="0" animBg="1"/>
      <p:bldP spid="19" grpId="0" animBg="1"/>
      <p:bldP spid="42" grpId="0" animBg="1"/>
      <p:bldP spid="71" grpId="0" animBg="1"/>
      <p:bldP spid="72" grpId="0" build="allAtOnce"/>
      <p:bldP spid="29"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a:t>
            </a:r>
            <a:r>
              <a:rPr lang="en-US" dirty="0" err="1" smtClean="0"/>
              <a:t>sampleData</a:t>
            </a:r>
            <a:r>
              <a:rPr lang="en-US" dirty="0" smtClean="0"/>
              <a:t> Objects</a:t>
            </a:r>
            <a:endParaRPr lang="en-US" dirty="0"/>
          </a:p>
        </p:txBody>
      </p:sp>
      <p:sp>
        <p:nvSpPr>
          <p:cNvPr id="42" name="Rectangle 41"/>
          <p:cNvSpPr/>
          <p:nvPr/>
        </p:nvSpPr>
        <p:spPr>
          <a:xfrm>
            <a:off x="6858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sp>
        <p:nvSpPr>
          <p:cNvPr id="29" name="Rectangle 28"/>
          <p:cNvSpPr/>
          <p:nvPr/>
        </p:nvSpPr>
        <p:spPr>
          <a:xfrm>
            <a:off x="2971800" y="1524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sampleData</a:t>
            </a:r>
            <a:endParaRPr lang="en-US" dirty="0"/>
          </a:p>
        </p:txBody>
      </p:sp>
      <p:sp>
        <p:nvSpPr>
          <p:cNvPr id="30" name="Rectangle 29"/>
          <p:cNvSpPr/>
          <p:nvPr/>
        </p:nvSpPr>
        <p:spPr>
          <a:xfrm>
            <a:off x="5562600" y="1524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a:t>
            </a:r>
            <a:endParaRPr lang="en-US" dirty="0"/>
          </a:p>
        </p:txBody>
      </p:sp>
      <p:cxnSp>
        <p:nvCxnSpPr>
          <p:cNvPr id="31" name="Straight Connector 30"/>
          <p:cNvCxnSpPr/>
          <p:nvPr/>
        </p:nvCxnSpPr>
        <p:spPr>
          <a:xfrm rot="10800000">
            <a:off x="4572000" y="1752600"/>
            <a:ext cx="9144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5257800" y="1905000"/>
            <a:ext cx="228600" cy="227012"/>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486400" y="2133600"/>
            <a:ext cx="228600" cy="76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5753100" y="2171700"/>
            <a:ext cx="228600" cy="1588"/>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2133600"/>
            <a:ext cx="228600" cy="762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2209800" y="1752600"/>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295400" y="4038600"/>
            <a:ext cx="1828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sequenceRead</a:t>
            </a:r>
            <a:endParaRPr lang="en-US" dirty="0"/>
          </a:p>
        </p:txBody>
      </p:sp>
      <p:cxnSp>
        <p:nvCxnSpPr>
          <p:cNvPr id="53" name="Straight Arrow Connector 52"/>
          <p:cNvCxnSpPr/>
          <p:nvPr/>
        </p:nvCxnSpPr>
        <p:spPr>
          <a:xfrm rot="5400000">
            <a:off x="1905397" y="2438797"/>
            <a:ext cx="1828006"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962400" y="4038600"/>
            <a:ext cx="1828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comment</a:t>
            </a:r>
            <a:endParaRPr lang="en-US" dirty="0"/>
          </a:p>
        </p:txBody>
      </p:sp>
      <p:cxnSp>
        <p:nvCxnSpPr>
          <p:cNvPr id="58" name="Straight Arrow Connector 57"/>
          <p:cNvCxnSpPr/>
          <p:nvPr/>
        </p:nvCxnSpPr>
        <p:spPr>
          <a:xfrm rot="16200000" flipH="1">
            <a:off x="3429000" y="2590800"/>
            <a:ext cx="1828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943600" y="2438400"/>
            <a:ext cx="3200400" cy="2862322"/>
          </a:xfrm>
          <a:prstGeom prst="rect">
            <a:avLst/>
          </a:prstGeom>
        </p:spPr>
        <p:txBody>
          <a:bodyPr wrap="square">
            <a:spAutoFit/>
          </a:bodyPr>
          <a:lstStyle/>
          <a:p>
            <a:r>
              <a:rPr lang="en-US" dirty="0"/>
              <a:t>Data corresponding to real-world observations made about a </a:t>
            </a:r>
            <a:r>
              <a:rPr lang="en-US" dirty="0">
                <a:solidFill>
                  <a:schemeClr val="accent5">
                    <a:lumMod val="60000"/>
                    <a:lumOff val="40000"/>
                  </a:schemeClr>
                </a:solidFill>
              </a:rPr>
              <a:t>sample</a:t>
            </a:r>
            <a:r>
              <a:rPr lang="en-US" dirty="0"/>
              <a:t> are provided by the </a:t>
            </a:r>
            <a:r>
              <a:rPr lang="en-US" dirty="0" err="1">
                <a:solidFill>
                  <a:schemeClr val="accent5">
                    <a:lumMod val="60000"/>
                    <a:lumOff val="40000"/>
                  </a:schemeClr>
                </a:solidFill>
              </a:rPr>
              <a:t>sampleData</a:t>
            </a:r>
            <a:r>
              <a:rPr lang="en-US" dirty="0"/>
              <a:t> abstract class</a:t>
            </a:r>
            <a:r>
              <a:rPr lang="en-US" dirty="0" smtClean="0"/>
              <a:t>.</a:t>
            </a:r>
          </a:p>
          <a:p>
            <a:endParaRPr lang="en-US" dirty="0"/>
          </a:p>
          <a:p>
            <a:r>
              <a:rPr lang="en-US" dirty="0" smtClean="0"/>
              <a:t>At present, only 2 extending classes exist in Clotho:  </a:t>
            </a:r>
            <a:r>
              <a:rPr lang="en-US" dirty="0" err="1">
                <a:solidFill>
                  <a:schemeClr val="accent5">
                    <a:lumMod val="60000"/>
                    <a:lumOff val="40000"/>
                  </a:schemeClr>
                </a:solidFill>
              </a:rPr>
              <a:t>sequenceRead</a:t>
            </a:r>
            <a:r>
              <a:rPr lang="en-US" dirty="0" smtClean="0"/>
              <a:t> and </a:t>
            </a:r>
            <a:r>
              <a:rPr lang="en-US" dirty="0">
                <a:solidFill>
                  <a:schemeClr val="accent5">
                    <a:lumMod val="60000"/>
                    <a:lumOff val="40000"/>
                  </a:schemeClr>
                </a:solidFill>
              </a:rPr>
              <a:t>comment</a:t>
            </a:r>
            <a:r>
              <a:rPr lang="en-US" dirty="0" smtClean="0"/>
              <a:t>.</a:t>
            </a:r>
            <a:endParaRPr lang="en-US" dirty="0"/>
          </a:p>
        </p:txBody>
      </p:sp>
      <p:cxnSp>
        <p:nvCxnSpPr>
          <p:cNvPr id="63" name="Straight Connector 62"/>
          <p:cNvCxnSpPr/>
          <p:nvPr/>
        </p:nvCxnSpPr>
        <p:spPr>
          <a:xfrm rot="5400000">
            <a:off x="2019996" y="4762402"/>
            <a:ext cx="380206" cy="99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191000" y="51054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wikiText</a:t>
            </a:r>
            <a:endParaRPr lang="en-US" dirty="0"/>
          </a:p>
        </p:txBody>
      </p:sp>
      <p:sp>
        <p:nvSpPr>
          <p:cNvPr id="68" name="Rectangle 67"/>
          <p:cNvSpPr/>
          <p:nvPr/>
        </p:nvSpPr>
        <p:spPr>
          <a:xfrm>
            <a:off x="1524000" y="51054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attachment</a:t>
            </a:r>
          </a:p>
        </p:txBody>
      </p:sp>
      <p:sp>
        <p:nvSpPr>
          <p:cNvPr id="70" name="Rectangle 69"/>
          <p:cNvSpPr/>
          <p:nvPr/>
        </p:nvSpPr>
        <p:spPr>
          <a:xfrm>
            <a:off x="457200" y="5715000"/>
            <a:ext cx="5638800" cy="923330"/>
          </a:xfrm>
          <a:prstGeom prst="rect">
            <a:avLst/>
          </a:prstGeom>
        </p:spPr>
        <p:txBody>
          <a:bodyPr wrap="square">
            <a:spAutoFit/>
          </a:bodyPr>
          <a:lstStyle/>
          <a:p>
            <a:r>
              <a:rPr lang="en-US" dirty="0" err="1">
                <a:solidFill>
                  <a:schemeClr val="accent5">
                    <a:lumMod val="60000"/>
                    <a:lumOff val="40000"/>
                  </a:schemeClr>
                </a:solidFill>
              </a:rPr>
              <a:t>sequenceRead</a:t>
            </a:r>
            <a:r>
              <a:rPr lang="en-US" dirty="0" smtClean="0"/>
              <a:t> objects contain a .</a:t>
            </a:r>
            <a:r>
              <a:rPr lang="en-US" dirty="0" err="1" smtClean="0"/>
              <a:t>abi</a:t>
            </a:r>
            <a:r>
              <a:rPr lang="en-US" dirty="0" smtClean="0"/>
              <a:t> file </a:t>
            </a:r>
            <a:r>
              <a:rPr lang="en-US" dirty="0">
                <a:solidFill>
                  <a:schemeClr val="accent5">
                    <a:lumMod val="60000"/>
                    <a:lumOff val="40000"/>
                  </a:schemeClr>
                </a:solidFill>
              </a:rPr>
              <a:t>attachment</a:t>
            </a:r>
            <a:r>
              <a:rPr lang="en-US" dirty="0" smtClean="0"/>
              <a:t>  and methods for interpreting the file.  </a:t>
            </a:r>
            <a:r>
              <a:rPr lang="en-US" dirty="0" err="1">
                <a:solidFill>
                  <a:schemeClr val="accent5">
                    <a:lumMod val="60000"/>
                    <a:lumOff val="40000"/>
                  </a:schemeClr>
                </a:solidFill>
              </a:rPr>
              <a:t>sequenceRead</a:t>
            </a:r>
            <a:r>
              <a:rPr lang="en-US" dirty="0" smtClean="0"/>
              <a:t> objects can be added to </a:t>
            </a:r>
            <a:r>
              <a:rPr lang="en-US" dirty="0" err="1">
                <a:solidFill>
                  <a:schemeClr val="accent5">
                    <a:lumMod val="60000"/>
                    <a:lumOff val="40000"/>
                  </a:schemeClr>
                </a:solidFill>
              </a:rPr>
              <a:t>plasmidSample</a:t>
            </a:r>
            <a:r>
              <a:rPr lang="en-US" dirty="0" smtClean="0"/>
              <a:t> samples</a:t>
            </a:r>
            <a:endParaRPr lang="en-US" dirty="0"/>
          </a:p>
        </p:txBody>
      </p:sp>
      <p:cxnSp>
        <p:nvCxnSpPr>
          <p:cNvPr id="77" name="Straight Connector 76"/>
          <p:cNvCxnSpPr/>
          <p:nvPr/>
        </p:nvCxnSpPr>
        <p:spPr>
          <a:xfrm rot="5400000">
            <a:off x="4687192" y="4761608"/>
            <a:ext cx="380206" cy="99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019800" y="3733800"/>
            <a:ext cx="2971800" cy="2862322"/>
          </a:xfrm>
          <a:prstGeom prst="rect">
            <a:avLst/>
          </a:prstGeom>
        </p:spPr>
        <p:txBody>
          <a:bodyPr wrap="square">
            <a:spAutoFit/>
          </a:bodyPr>
          <a:lstStyle/>
          <a:p>
            <a:r>
              <a:rPr lang="en-US" dirty="0">
                <a:solidFill>
                  <a:schemeClr val="accent5">
                    <a:lumMod val="60000"/>
                    <a:lumOff val="40000"/>
                  </a:schemeClr>
                </a:solidFill>
              </a:rPr>
              <a:t>comment</a:t>
            </a:r>
            <a:r>
              <a:rPr lang="en-US" dirty="0" smtClean="0"/>
              <a:t> </a:t>
            </a:r>
            <a:r>
              <a:rPr lang="en-US" dirty="0"/>
              <a:t>object are </a:t>
            </a:r>
            <a:r>
              <a:rPr lang="en-US" dirty="0" err="1">
                <a:solidFill>
                  <a:schemeClr val="accent5">
                    <a:lumMod val="60000"/>
                    <a:lumOff val="40000"/>
                  </a:schemeClr>
                </a:solidFill>
              </a:rPr>
              <a:t>wikiText</a:t>
            </a:r>
            <a:r>
              <a:rPr lang="en-US" dirty="0"/>
              <a:t>-containing objects that can be added to any </a:t>
            </a:r>
            <a:r>
              <a:rPr lang="en-US" dirty="0" smtClean="0">
                <a:solidFill>
                  <a:schemeClr val="accent5">
                    <a:lumMod val="60000"/>
                    <a:lumOff val="40000"/>
                  </a:schemeClr>
                </a:solidFill>
              </a:rPr>
              <a:t>sample</a:t>
            </a:r>
          </a:p>
          <a:p>
            <a:endParaRPr lang="en-US" dirty="0" smtClean="0">
              <a:solidFill>
                <a:schemeClr val="accent5">
                  <a:lumMod val="60000"/>
                  <a:lumOff val="40000"/>
                </a:schemeClr>
              </a:solidFill>
            </a:endParaRPr>
          </a:p>
          <a:p>
            <a:r>
              <a:rPr lang="en-US" dirty="0" smtClean="0"/>
              <a:t>Since </a:t>
            </a:r>
            <a:r>
              <a:rPr lang="en-US" dirty="0" err="1" smtClean="0">
                <a:solidFill>
                  <a:schemeClr val="accent5">
                    <a:lumMod val="60000"/>
                    <a:lumOff val="40000"/>
                  </a:schemeClr>
                </a:solidFill>
              </a:rPr>
              <a:t>wikiText</a:t>
            </a:r>
            <a:r>
              <a:rPr lang="en-US" dirty="0" smtClean="0"/>
              <a:t> objects can contain </a:t>
            </a:r>
            <a:r>
              <a:rPr lang="en-US" dirty="0" smtClean="0">
                <a:solidFill>
                  <a:schemeClr val="accent5">
                    <a:lumMod val="60000"/>
                    <a:lumOff val="40000"/>
                  </a:schemeClr>
                </a:solidFill>
              </a:rPr>
              <a:t>attachment</a:t>
            </a:r>
            <a:r>
              <a:rPr lang="en-US" dirty="0" smtClean="0"/>
              <a:t> objects, data in the form of an excel file can be embedded in a </a:t>
            </a:r>
            <a:r>
              <a:rPr lang="en-US" dirty="0" smtClean="0">
                <a:solidFill>
                  <a:schemeClr val="accent5">
                    <a:lumMod val="60000"/>
                    <a:lumOff val="40000"/>
                  </a:schemeClr>
                </a:solidFill>
              </a:rPr>
              <a:t>comment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2" end="2"/>
                                            </p:txEl>
                                          </p:spTgt>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3000" tmFilter="0, 0; .2, .5; .8, .5; 1, 0"/>
                                        <p:tgtEl>
                                          <p:spTgt spid="29"/>
                                        </p:tgtEl>
                                      </p:cBhvr>
                                    </p:animEffect>
                                    <p:animScale>
                                      <p:cBhvr>
                                        <p:cTn id="11" dur="1500" autoRev="1" fill="hold"/>
                                        <p:tgtEl>
                                          <p:spTgt spid="2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0">
                                            <p:txEl>
                                              <p:pRg st="0" end="0"/>
                                            </p:txEl>
                                          </p:spTgt>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61">
                                            <p:txEl>
                                              <p:pRg st="0" end="0"/>
                                            </p:txEl>
                                          </p:spTgt>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61">
                                            <p:txEl>
                                              <p:pRg st="2" end="2"/>
                                            </p:txEl>
                                          </p:spTgt>
                                        </p:tgtEl>
                                        <p:attrNameLst>
                                          <p:attrName>style.visibility</p:attrName>
                                        </p:attrNameLst>
                                      </p:cBhvr>
                                      <p:to>
                                        <p:strVal val="hidden"/>
                                      </p:to>
                                    </p:set>
                                  </p:childTnLst>
                                </p:cTn>
                              </p:par>
                              <p:par>
                                <p:cTn id="20" presetID="26" presetClass="emph" presetSubtype="0" fill="hold" grpId="0" nodeType="withEffect">
                                  <p:stCondLst>
                                    <p:cond delay="0"/>
                                  </p:stCondLst>
                                  <p:childTnLst>
                                    <p:animEffect transition="out" filter="fade">
                                      <p:cBhvr>
                                        <p:cTn id="21" dur="3000" tmFilter="0, 0; .2, .5; .8, .5; 1, 0"/>
                                        <p:tgtEl>
                                          <p:spTgt spid="51"/>
                                        </p:tgtEl>
                                      </p:cBhvr>
                                    </p:animEffect>
                                    <p:animScale>
                                      <p:cBhvr>
                                        <p:cTn id="22" dur="1500" autoRev="1" fill="hold"/>
                                        <p:tgtEl>
                                          <p:spTgt spid="51"/>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2" end="2"/>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70">
                                            <p:txEl>
                                              <p:pRg st="0" end="0"/>
                                            </p:txEl>
                                          </p:spTgt>
                                        </p:tgtEl>
                                        <p:attrNameLst>
                                          <p:attrName>style.visibility</p:attrName>
                                        </p:attrNameLst>
                                      </p:cBhvr>
                                      <p:to>
                                        <p:strVal val="hidden"/>
                                      </p:to>
                                    </p:set>
                                  </p:childTnLst>
                                </p:cTn>
                              </p:par>
                              <p:par>
                                <p:cTn id="33" presetID="26" presetClass="emph" presetSubtype="0" fill="hold" grpId="0" nodeType="withEffect">
                                  <p:stCondLst>
                                    <p:cond delay="0"/>
                                  </p:stCondLst>
                                  <p:childTnLst>
                                    <p:animEffect transition="out" filter="fade">
                                      <p:cBhvr>
                                        <p:cTn id="34" dur="3000" tmFilter="0, 0; .2, .5; .8, .5; 1, 0"/>
                                        <p:tgtEl>
                                          <p:spTgt spid="57"/>
                                        </p:tgtEl>
                                      </p:cBhvr>
                                    </p:animEffect>
                                    <p:animScale>
                                      <p:cBhvr>
                                        <p:cTn id="35" dur="1500" autoRev="1" fill="hold"/>
                                        <p:tgtEl>
                                          <p:spTgt spid="5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Strain Objects</a:t>
            </a:r>
            <a:endParaRPr lang="en-US" dirty="0"/>
          </a:p>
        </p:txBody>
      </p:sp>
      <p:sp>
        <p:nvSpPr>
          <p:cNvPr id="23" name="Rectangle 22"/>
          <p:cNvSpPr/>
          <p:nvPr/>
        </p:nvSpPr>
        <p:spPr>
          <a:xfrm>
            <a:off x="1219201" y="1620083"/>
            <a:ext cx="7315200" cy="4247317"/>
          </a:xfrm>
          <a:prstGeom prst="rect">
            <a:avLst/>
          </a:prstGeom>
        </p:spPr>
        <p:txBody>
          <a:bodyPr wrap="square">
            <a:spAutoFit/>
          </a:bodyPr>
          <a:lstStyle/>
          <a:p>
            <a:r>
              <a:rPr lang="en-US" dirty="0" smtClean="0"/>
              <a:t>Like </a:t>
            </a:r>
            <a:r>
              <a:rPr lang="en-US" dirty="0" smtClean="0">
                <a:solidFill>
                  <a:schemeClr val="accent5">
                    <a:lumMod val="60000"/>
                    <a:lumOff val="40000"/>
                  </a:schemeClr>
                </a:solidFill>
              </a:rPr>
              <a:t>part</a:t>
            </a:r>
            <a:r>
              <a:rPr lang="en-US" dirty="0" smtClean="0"/>
              <a:t>, </a:t>
            </a:r>
            <a:r>
              <a:rPr lang="en-US" dirty="0" smtClean="0">
                <a:solidFill>
                  <a:schemeClr val="accent5">
                    <a:lumMod val="60000"/>
                    <a:lumOff val="40000"/>
                  </a:schemeClr>
                </a:solidFill>
              </a:rPr>
              <a:t>strain</a:t>
            </a:r>
            <a:r>
              <a:rPr lang="en-US" dirty="0" smtClean="0"/>
              <a:t> objects can be basic or composite.</a:t>
            </a:r>
          </a:p>
          <a:p>
            <a:endParaRPr lang="en-US" dirty="0" smtClean="0"/>
          </a:p>
          <a:p>
            <a:r>
              <a:rPr lang="en-US" dirty="0" smtClean="0"/>
              <a:t>DH10B is an example of a basic </a:t>
            </a:r>
            <a:r>
              <a:rPr lang="en-US" dirty="0" smtClean="0">
                <a:solidFill>
                  <a:schemeClr val="accent5">
                    <a:lumMod val="60000"/>
                    <a:lumOff val="40000"/>
                  </a:schemeClr>
                </a:solidFill>
              </a:rPr>
              <a:t>strain</a:t>
            </a:r>
            <a:r>
              <a:rPr lang="en-US" dirty="0" smtClean="0"/>
              <a:t>.  It has a genome sequence and no </a:t>
            </a:r>
            <a:r>
              <a:rPr lang="en-US" dirty="0" err="1" smtClean="0"/>
              <a:t>episomal</a:t>
            </a:r>
            <a:r>
              <a:rPr lang="en-US" dirty="0" smtClean="0"/>
              <a:t> DNAs.</a:t>
            </a:r>
          </a:p>
          <a:p>
            <a:endParaRPr lang="en-US" dirty="0" smtClean="0"/>
          </a:p>
          <a:p>
            <a:r>
              <a:rPr lang="en-US" dirty="0" smtClean="0"/>
              <a:t>DH10B/pSB1A2-I13521 describes a composite </a:t>
            </a:r>
            <a:r>
              <a:rPr lang="en-US" dirty="0" smtClean="0">
                <a:solidFill>
                  <a:schemeClr val="accent5">
                    <a:lumMod val="60000"/>
                    <a:lumOff val="40000"/>
                  </a:schemeClr>
                </a:solidFill>
              </a:rPr>
              <a:t>strain</a:t>
            </a:r>
            <a:r>
              <a:rPr lang="en-US" dirty="0" smtClean="0"/>
              <a:t>.</a:t>
            </a:r>
          </a:p>
          <a:p>
            <a:endParaRPr lang="en-US" dirty="0" smtClean="0"/>
          </a:p>
          <a:p>
            <a:r>
              <a:rPr lang="en-US" dirty="0" smtClean="0"/>
              <a:t>A composite </a:t>
            </a:r>
            <a:r>
              <a:rPr lang="en-US" dirty="0" smtClean="0">
                <a:solidFill>
                  <a:schemeClr val="accent5">
                    <a:lumMod val="60000"/>
                    <a:lumOff val="40000"/>
                  </a:schemeClr>
                </a:solidFill>
              </a:rPr>
              <a:t>strain</a:t>
            </a:r>
            <a:r>
              <a:rPr lang="en-US" dirty="0" smtClean="0"/>
              <a:t> is composed of a basic </a:t>
            </a:r>
            <a:r>
              <a:rPr lang="en-US" dirty="0" smtClean="0">
                <a:solidFill>
                  <a:schemeClr val="accent5">
                    <a:lumMod val="60000"/>
                    <a:lumOff val="40000"/>
                  </a:schemeClr>
                </a:solidFill>
              </a:rPr>
              <a:t>strain</a:t>
            </a:r>
            <a:r>
              <a:rPr lang="en-US" dirty="0" smtClean="0"/>
              <a:t> and an </a:t>
            </a:r>
            <a:r>
              <a:rPr lang="en-US" dirty="0" err="1" smtClean="0"/>
              <a:t>ArrayList</a:t>
            </a:r>
            <a:r>
              <a:rPr lang="en-US" dirty="0" smtClean="0"/>
              <a:t> of </a:t>
            </a:r>
            <a:r>
              <a:rPr lang="en-US" dirty="0" smtClean="0">
                <a:solidFill>
                  <a:schemeClr val="accent5">
                    <a:lumMod val="60000"/>
                    <a:lumOff val="40000"/>
                  </a:schemeClr>
                </a:solidFill>
              </a:rPr>
              <a:t>plasmid</a:t>
            </a:r>
            <a:r>
              <a:rPr lang="en-US" dirty="0" smtClean="0"/>
              <a:t> objects.  </a:t>
            </a:r>
          </a:p>
          <a:p>
            <a:endParaRPr lang="en-US" dirty="0" smtClean="0"/>
          </a:p>
          <a:p>
            <a:r>
              <a:rPr lang="en-US" dirty="0" smtClean="0">
                <a:solidFill>
                  <a:schemeClr val="accent5">
                    <a:lumMod val="60000"/>
                    <a:lumOff val="40000"/>
                  </a:schemeClr>
                </a:solidFill>
              </a:rPr>
              <a:t>plasmid</a:t>
            </a:r>
            <a:r>
              <a:rPr lang="en-US" dirty="0" smtClean="0"/>
              <a:t> objects can represent </a:t>
            </a:r>
            <a:r>
              <a:rPr lang="en-US" dirty="0" err="1" smtClean="0"/>
              <a:t>episomal</a:t>
            </a:r>
            <a:r>
              <a:rPr lang="en-US" dirty="0" smtClean="0"/>
              <a:t> DNAs or inserted, deleted, or otherwise modified regions of the genome.  Whether they are </a:t>
            </a:r>
            <a:r>
              <a:rPr lang="en-US" dirty="0" err="1" smtClean="0"/>
              <a:t>episomal</a:t>
            </a:r>
            <a:r>
              <a:rPr lang="en-US" dirty="0" smtClean="0"/>
              <a:t> or genomic is determined by a field within the </a:t>
            </a:r>
            <a:r>
              <a:rPr lang="en-US" dirty="0" smtClean="0">
                <a:solidFill>
                  <a:schemeClr val="accent5">
                    <a:lumMod val="60000"/>
                    <a:lumOff val="40000"/>
                  </a:schemeClr>
                </a:solidFill>
              </a:rPr>
              <a:t>vector</a:t>
            </a:r>
            <a:r>
              <a:rPr lang="en-US" dirty="0" smtClean="0"/>
              <a:t> portion of the </a:t>
            </a:r>
            <a:r>
              <a:rPr lang="en-US" dirty="0" smtClean="0">
                <a:solidFill>
                  <a:schemeClr val="accent5">
                    <a:lumMod val="60000"/>
                    <a:lumOff val="40000"/>
                  </a:schemeClr>
                </a:solidFill>
              </a:rPr>
              <a:t>plasmid</a:t>
            </a:r>
            <a:r>
              <a:rPr lang="en-US" dirty="0" smtClean="0"/>
              <a:t> as is the site of “recombination” with the basic </a:t>
            </a:r>
            <a:r>
              <a:rPr lang="en-US" dirty="0" smtClean="0">
                <a:solidFill>
                  <a:schemeClr val="accent5">
                    <a:lumMod val="60000"/>
                    <a:lumOff val="40000"/>
                  </a:schemeClr>
                </a:solidFill>
              </a:rPr>
              <a:t>strain</a:t>
            </a:r>
            <a:r>
              <a:rPr lang="en-US" dirty="0" smtClean="0"/>
              <a:t> genome.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Biosafety</a:t>
            </a:r>
            <a:r>
              <a:rPr lang="en-US" dirty="0" smtClean="0"/>
              <a:t> and Risk Groups</a:t>
            </a:r>
            <a:endParaRPr lang="en-US" dirty="0"/>
          </a:p>
        </p:txBody>
      </p:sp>
      <p:sp>
        <p:nvSpPr>
          <p:cNvPr id="24" name="Rectangle 23"/>
          <p:cNvSpPr/>
          <p:nvPr/>
        </p:nvSpPr>
        <p:spPr>
          <a:xfrm>
            <a:off x="1371600" y="1329928"/>
            <a:ext cx="7239000" cy="5078313"/>
          </a:xfrm>
          <a:prstGeom prst="rect">
            <a:avLst/>
          </a:prstGeom>
        </p:spPr>
        <p:txBody>
          <a:bodyPr wrap="square">
            <a:spAutoFit/>
          </a:bodyPr>
          <a:lstStyle/>
          <a:p>
            <a:r>
              <a:rPr lang="en-US" dirty="0" err="1" smtClean="0">
                <a:solidFill>
                  <a:schemeClr val="accent5">
                    <a:lumMod val="60000"/>
                    <a:lumOff val="40000"/>
                  </a:schemeClr>
                </a:solidFill>
              </a:rPr>
              <a:t>feature</a:t>
            </a:r>
            <a:r>
              <a:rPr lang="en-US" dirty="0" smtClean="0"/>
              <a:t>,</a:t>
            </a:r>
            <a:r>
              <a:rPr lang="en-US" dirty="0" smtClean="0">
                <a:solidFill>
                  <a:schemeClr val="accent5">
                    <a:lumMod val="60000"/>
                    <a:lumOff val="40000"/>
                  </a:schemeClr>
                </a:solidFill>
              </a:rPr>
              <a:t> </a:t>
            </a:r>
            <a:r>
              <a:rPr lang="en-US" dirty="0" err="1" smtClean="0">
                <a:solidFill>
                  <a:schemeClr val="accent5">
                    <a:lumMod val="60000"/>
                    <a:lumOff val="40000"/>
                  </a:schemeClr>
                </a:solidFill>
              </a:rPr>
              <a:t>family</a:t>
            </a:r>
            <a:r>
              <a:rPr lang="en-US" dirty="0" smtClean="0"/>
              <a:t>, and </a:t>
            </a:r>
            <a:r>
              <a:rPr lang="en-US" dirty="0" err="1" smtClean="0">
                <a:solidFill>
                  <a:schemeClr val="accent5">
                    <a:lumMod val="60000"/>
                    <a:lumOff val="40000"/>
                  </a:schemeClr>
                </a:solidFill>
              </a:rPr>
              <a:t>strain</a:t>
            </a:r>
            <a:r>
              <a:rPr lang="en-US" dirty="0" smtClean="0">
                <a:solidFill>
                  <a:schemeClr val="accent5">
                    <a:lumMod val="60000"/>
                    <a:lumOff val="40000"/>
                  </a:schemeClr>
                </a:solidFill>
              </a:rPr>
              <a:t> </a:t>
            </a:r>
            <a:r>
              <a:rPr lang="en-US" dirty="0" smtClean="0"/>
              <a:t>objects all have risk groups.</a:t>
            </a:r>
          </a:p>
          <a:p>
            <a:endParaRPr lang="en-US" dirty="0" smtClean="0"/>
          </a:p>
          <a:p>
            <a:r>
              <a:rPr lang="en-US" dirty="0" smtClean="0"/>
              <a:t>When added to Clotho, a </a:t>
            </a:r>
            <a:r>
              <a:rPr lang="en-US" dirty="0" err="1" smtClean="0">
                <a:solidFill>
                  <a:schemeClr val="accent5">
                    <a:lumMod val="60000"/>
                    <a:lumOff val="40000"/>
                  </a:schemeClr>
                </a:solidFill>
              </a:rPr>
              <a:t>feature</a:t>
            </a:r>
            <a:r>
              <a:rPr lang="en-US" dirty="0" smtClean="0"/>
              <a:t>’s sequence is sent to an external server and the risk group based on similarity to known virulence factors and select agents is predicted.  Risk Groups are defined according to NIH/WHO standards.</a:t>
            </a:r>
          </a:p>
          <a:p>
            <a:endParaRPr lang="en-US" dirty="0" smtClean="0"/>
          </a:p>
          <a:p>
            <a:r>
              <a:rPr lang="en-US" dirty="0" smtClean="0"/>
              <a:t>A user may increase the Risk Group but cannot decrease it.</a:t>
            </a:r>
          </a:p>
          <a:p>
            <a:endParaRPr lang="en-US" dirty="0" smtClean="0"/>
          </a:p>
          <a:p>
            <a:r>
              <a:rPr lang="en-US" dirty="0" smtClean="0"/>
              <a:t>Families and strains can be manually classified as having a higher-than-one risk group.</a:t>
            </a:r>
          </a:p>
          <a:p>
            <a:endParaRPr lang="en-US" dirty="0" smtClean="0"/>
          </a:p>
          <a:p>
            <a:r>
              <a:rPr lang="en-US" dirty="0" smtClean="0"/>
              <a:t>Features automatically inherit the highest risk group of its families.</a:t>
            </a:r>
          </a:p>
          <a:p>
            <a:endParaRPr lang="en-US" dirty="0" smtClean="0"/>
          </a:p>
          <a:p>
            <a:r>
              <a:rPr lang="en-US" dirty="0" smtClean="0"/>
              <a:t>Families also inherit the highest risk group of its families.</a:t>
            </a:r>
          </a:p>
          <a:p>
            <a:endParaRPr lang="en-US" dirty="0" smtClean="0"/>
          </a:p>
          <a:p>
            <a:r>
              <a:rPr lang="en-US" dirty="0" smtClean="0"/>
              <a:t>Strains similarly inherit the highest risk group of its component’s features.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Ontology Objects</a:t>
            </a:r>
            <a:endParaRPr lang="en-US" dirty="0"/>
          </a:p>
        </p:txBody>
      </p:sp>
      <p:sp>
        <p:nvSpPr>
          <p:cNvPr id="14" name="TextBox 13"/>
          <p:cNvSpPr txBox="1"/>
          <p:nvPr/>
        </p:nvSpPr>
        <p:spPr>
          <a:xfrm>
            <a:off x="533400" y="1295400"/>
            <a:ext cx="8458200" cy="5355312"/>
          </a:xfrm>
          <a:prstGeom prst="rect">
            <a:avLst/>
          </a:prstGeom>
          <a:noFill/>
        </p:spPr>
        <p:txBody>
          <a:bodyPr wrap="square" rtlCol="0">
            <a:spAutoFit/>
          </a:bodyPr>
          <a:lstStyle/>
          <a:p>
            <a:r>
              <a:rPr lang="en-US" dirty="0"/>
              <a:t>There are 3 distinct types of ontological relationships between </a:t>
            </a:r>
            <a:r>
              <a:rPr lang="en-US" dirty="0" smtClean="0"/>
              <a:t>DNA sequence objects provided </a:t>
            </a:r>
            <a:r>
              <a:rPr lang="en-US" dirty="0"/>
              <a:t>by </a:t>
            </a:r>
            <a:r>
              <a:rPr lang="en-US" dirty="0" smtClean="0"/>
              <a:t>Clotho:</a:t>
            </a:r>
          </a:p>
          <a:p>
            <a:endParaRPr lang="en-US" dirty="0"/>
          </a:p>
          <a:p>
            <a:pPr marL="342900" indent="-342900">
              <a:buAutoNum type="arabicParenR"/>
            </a:pPr>
            <a:r>
              <a:rPr lang="en-US" sz="1600" dirty="0" smtClean="0">
                <a:solidFill>
                  <a:schemeClr val="accent5">
                    <a:lumMod val="60000"/>
                    <a:lumOff val="40000"/>
                  </a:schemeClr>
                </a:solidFill>
              </a:rPr>
              <a:t>family</a:t>
            </a:r>
            <a:r>
              <a:rPr lang="en-US" sz="1600" dirty="0" smtClean="0"/>
              <a:t>:  </a:t>
            </a:r>
            <a:r>
              <a:rPr lang="en-US" sz="1600" dirty="0">
                <a:solidFill>
                  <a:schemeClr val="accent5">
                    <a:lumMod val="60000"/>
                    <a:lumOff val="40000"/>
                  </a:schemeClr>
                </a:solidFill>
              </a:rPr>
              <a:t>feature</a:t>
            </a:r>
            <a:r>
              <a:rPr lang="en-US" sz="1600" dirty="0" smtClean="0"/>
              <a:t> objects belong to a </a:t>
            </a:r>
            <a:r>
              <a:rPr lang="en-US" sz="1600" dirty="0">
                <a:solidFill>
                  <a:schemeClr val="accent5">
                    <a:lumMod val="60000"/>
                    <a:lumOff val="40000"/>
                  </a:schemeClr>
                </a:solidFill>
              </a:rPr>
              <a:t>family</a:t>
            </a:r>
            <a:r>
              <a:rPr lang="en-US" sz="1600" dirty="0" smtClean="0"/>
              <a:t>.  Families belong to other families.  Families correspond to biological relationships between DNA sequences.  A </a:t>
            </a:r>
            <a:r>
              <a:rPr lang="en-US" sz="1600" dirty="0">
                <a:solidFill>
                  <a:schemeClr val="accent5">
                    <a:lumMod val="60000"/>
                    <a:lumOff val="40000"/>
                  </a:schemeClr>
                </a:solidFill>
              </a:rPr>
              <a:t>part</a:t>
            </a:r>
            <a:r>
              <a:rPr lang="en-US" sz="1600" dirty="0" smtClean="0"/>
              <a:t> such as e0040 contains a GFP open reading frame </a:t>
            </a:r>
            <a:r>
              <a:rPr lang="en-US" sz="1600" dirty="0">
                <a:solidFill>
                  <a:schemeClr val="accent5">
                    <a:lumMod val="60000"/>
                    <a:lumOff val="40000"/>
                  </a:schemeClr>
                </a:solidFill>
              </a:rPr>
              <a:t>feature</a:t>
            </a:r>
            <a:r>
              <a:rPr lang="en-US" sz="1600" dirty="0" smtClean="0"/>
              <a:t> that is a member of a GFP coding sequence </a:t>
            </a:r>
            <a:r>
              <a:rPr lang="en-US" sz="1600" dirty="0">
                <a:solidFill>
                  <a:schemeClr val="accent5">
                    <a:lumMod val="60000"/>
                    <a:lumOff val="40000"/>
                  </a:schemeClr>
                </a:solidFill>
              </a:rPr>
              <a:t>family</a:t>
            </a:r>
            <a:r>
              <a:rPr lang="en-US" sz="1600" dirty="0" smtClean="0"/>
              <a:t> that is a member of a fluorescent protein-coding </a:t>
            </a:r>
            <a:r>
              <a:rPr lang="en-US" sz="1600" dirty="0" smtClean="0">
                <a:solidFill>
                  <a:schemeClr val="accent5">
                    <a:lumMod val="60000"/>
                    <a:lumOff val="40000"/>
                  </a:schemeClr>
                </a:solidFill>
              </a:rPr>
              <a:t>family</a:t>
            </a:r>
            <a:r>
              <a:rPr lang="en-US" sz="1600" dirty="0" smtClean="0"/>
              <a:t> that is a member of the reporter-gene </a:t>
            </a:r>
            <a:r>
              <a:rPr lang="en-US" sz="1600" dirty="0">
                <a:solidFill>
                  <a:schemeClr val="accent5">
                    <a:lumMod val="60000"/>
                    <a:lumOff val="40000"/>
                  </a:schemeClr>
                </a:solidFill>
              </a:rPr>
              <a:t>family</a:t>
            </a:r>
            <a:r>
              <a:rPr lang="en-US" sz="1600" dirty="0" smtClean="0"/>
              <a:t> that is a member of the coding sequence </a:t>
            </a:r>
            <a:r>
              <a:rPr lang="en-US" sz="1600" dirty="0" smtClean="0">
                <a:solidFill>
                  <a:schemeClr val="accent5">
                    <a:lumMod val="60000"/>
                    <a:lumOff val="40000"/>
                  </a:schemeClr>
                </a:solidFill>
              </a:rPr>
              <a:t>family.  </a:t>
            </a:r>
            <a:r>
              <a:rPr lang="en-US" sz="1600" dirty="0"/>
              <a:t>Features can belong to multiple families; families can belong to multiple families.</a:t>
            </a:r>
            <a:r>
              <a:rPr lang="en-US" sz="1600" dirty="0" smtClean="0">
                <a:solidFill>
                  <a:schemeClr val="accent5">
                    <a:lumMod val="60000"/>
                    <a:lumOff val="40000"/>
                  </a:schemeClr>
                </a:solidFill>
              </a:rPr>
              <a:t>  </a:t>
            </a:r>
            <a:r>
              <a:rPr lang="en-US" sz="1600" dirty="0"/>
              <a:t>A </a:t>
            </a:r>
            <a:r>
              <a:rPr lang="en-US" sz="1600" dirty="0">
                <a:solidFill>
                  <a:schemeClr val="accent5">
                    <a:lumMod val="60000"/>
                    <a:lumOff val="40000"/>
                  </a:schemeClr>
                </a:solidFill>
              </a:rPr>
              <a:t>part</a:t>
            </a:r>
            <a:r>
              <a:rPr lang="en-US" sz="1600" dirty="0"/>
              <a:t> or a </a:t>
            </a:r>
            <a:r>
              <a:rPr lang="en-US" sz="1600" dirty="0">
                <a:solidFill>
                  <a:schemeClr val="accent5">
                    <a:lumMod val="60000"/>
                    <a:lumOff val="40000"/>
                  </a:schemeClr>
                </a:solidFill>
              </a:rPr>
              <a:t>vector</a:t>
            </a:r>
            <a:r>
              <a:rPr lang="en-US" sz="1600" dirty="0" smtClean="0"/>
              <a:t> </a:t>
            </a:r>
            <a:r>
              <a:rPr lang="en-US" sz="1600" i="1" dirty="0"/>
              <a:t>contains</a:t>
            </a:r>
            <a:r>
              <a:rPr lang="en-US" sz="1600" dirty="0"/>
              <a:t> </a:t>
            </a:r>
            <a:r>
              <a:rPr lang="en-US" sz="1600" dirty="0">
                <a:solidFill>
                  <a:schemeClr val="accent5">
                    <a:lumMod val="60000"/>
                    <a:lumOff val="40000"/>
                  </a:schemeClr>
                </a:solidFill>
              </a:rPr>
              <a:t>feature</a:t>
            </a:r>
            <a:r>
              <a:rPr lang="en-US" sz="1600" dirty="0" smtClean="0"/>
              <a:t> objects.</a:t>
            </a:r>
            <a:endParaRPr lang="en-US" sz="1600" dirty="0"/>
          </a:p>
          <a:p>
            <a:pPr marL="342900" indent="-342900">
              <a:buAutoNum type="arabicParenR"/>
            </a:pPr>
            <a:endParaRPr lang="en-US" sz="1600" dirty="0">
              <a:solidFill>
                <a:schemeClr val="accent5">
                  <a:lumMod val="60000"/>
                  <a:lumOff val="40000"/>
                </a:schemeClr>
              </a:solidFill>
            </a:endParaRPr>
          </a:p>
          <a:p>
            <a:pPr marL="342900" indent="-342900">
              <a:buAutoNum type="arabicParenR"/>
            </a:pPr>
            <a:r>
              <a:rPr lang="en-US" sz="1600" dirty="0" smtClean="0">
                <a:solidFill>
                  <a:schemeClr val="accent5">
                    <a:lumMod val="60000"/>
                    <a:lumOff val="40000"/>
                  </a:schemeClr>
                </a:solidFill>
              </a:rPr>
              <a:t>grammar:  grammar</a:t>
            </a:r>
            <a:r>
              <a:rPr lang="en-US" sz="1600" dirty="0" smtClean="0"/>
              <a:t> objects represent compositional rules about </a:t>
            </a:r>
            <a:r>
              <a:rPr lang="en-US" sz="1600" dirty="0">
                <a:solidFill>
                  <a:schemeClr val="accent5">
                    <a:lumMod val="60000"/>
                    <a:lumOff val="40000"/>
                  </a:schemeClr>
                </a:solidFill>
              </a:rPr>
              <a:t>part</a:t>
            </a:r>
            <a:r>
              <a:rPr lang="en-US" sz="1600" dirty="0" smtClean="0"/>
              <a:t> objects.  Individual </a:t>
            </a:r>
            <a:r>
              <a:rPr lang="en-US" sz="1600" dirty="0" smtClean="0">
                <a:solidFill>
                  <a:schemeClr val="accent5">
                    <a:lumMod val="60000"/>
                    <a:lumOff val="40000"/>
                  </a:schemeClr>
                </a:solidFill>
              </a:rPr>
              <a:t>part</a:t>
            </a:r>
            <a:r>
              <a:rPr lang="en-US" sz="1600" dirty="0" smtClean="0"/>
              <a:t> objects have a token that can be interpreted by a </a:t>
            </a:r>
            <a:r>
              <a:rPr lang="en-US" sz="1600" dirty="0" smtClean="0">
                <a:solidFill>
                  <a:schemeClr val="accent5">
                    <a:lumMod val="60000"/>
                    <a:lumOff val="40000"/>
                  </a:schemeClr>
                </a:solidFill>
              </a:rPr>
              <a:t>grammar</a:t>
            </a:r>
            <a:r>
              <a:rPr lang="en-US" sz="1600" dirty="0" smtClean="0"/>
              <a:t>.  The fact that a </a:t>
            </a:r>
            <a:r>
              <a:rPr lang="en-US" sz="1600" dirty="0" smtClean="0">
                <a:solidFill>
                  <a:schemeClr val="accent5">
                    <a:lumMod val="60000"/>
                    <a:lumOff val="40000"/>
                  </a:schemeClr>
                </a:solidFill>
              </a:rPr>
              <a:t>part</a:t>
            </a:r>
            <a:r>
              <a:rPr lang="en-US" sz="1600" dirty="0" smtClean="0"/>
              <a:t> encodes an open reading frame with no start codon and no stop codon in frame with its flanking scar sequences is encoded within the </a:t>
            </a:r>
            <a:r>
              <a:rPr lang="en-US" sz="1600" dirty="0" smtClean="0">
                <a:solidFill>
                  <a:schemeClr val="accent5">
                    <a:lumMod val="60000"/>
                    <a:lumOff val="40000"/>
                  </a:schemeClr>
                </a:solidFill>
              </a:rPr>
              <a:t>part</a:t>
            </a:r>
            <a:r>
              <a:rPr lang="en-US" sz="1600" dirty="0" smtClean="0"/>
              <a:t> and interpreted by the corresponding </a:t>
            </a:r>
            <a:r>
              <a:rPr lang="en-US" sz="1600" dirty="0" smtClean="0">
                <a:solidFill>
                  <a:schemeClr val="accent5">
                    <a:lumMod val="60000"/>
                    <a:lumOff val="40000"/>
                  </a:schemeClr>
                </a:solidFill>
              </a:rPr>
              <a:t>grammar</a:t>
            </a:r>
            <a:r>
              <a:rPr lang="en-US" sz="1600" dirty="0" smtClean="0"/>
              <a:t>.  A </a:t>
            </a:r>
            <a:r>
              <a:rPr lang="en-US" sz="1600" dirty="0" smtClean="0">
                <a:solidFill>
                  <a:schemeClr val="accent5">
                    <a:lumMod val="60000"/>
                    <a:lumOff val="40000"/>
                  </a:schemeClr>
                </a:solidFill>
              </a:rPr>
              <a:t>part</a:t>
            </a:r>
            <a:r>
              <a:rPr lang="en-US" sz="1600" dirty="0" smtClean="0"/>
              <a:t> can contain multiple tokens relevant to different grammars.</a:t>
            </a:r>
          </a:p>
          <a:p>
            <a:pPr marL="342900" indent="-342900">
              <a:buAutoNum type="arabicParenR"/>
            </a:pPr>
            <a:endParaRPr lang="en-US" sz="1600" dirty="0">
              <a:solidFill>
                <a:schemeClr val="accent5">
                  <a:lumMod val="60000"/>
                  <a:lumOff val="40000"/>
                </a:schemeClr>
              </a:solidFill>
            </a:endParaRPr>
          </a:p>
          <a:p>
            <a:pPr marL="342900" indent="-342900">
              <a:buAutoNum type="arabicParenR"/>
            </a:pPr>
            <a:r>
              <a:rPr lang="en-US" sz="1600" dirty="0" smtClean="0">
                <a:solidFill>
                  <a:schemeClr val="accent5">
                    <a:lumMod val="60000"/>
                    <a:lumOff val="40000"/>
                  </a:schemeClr>
                </a:solidFill>
              </a:rPr>
              <a:t>format:  format </a:t>
            </a:r>
            <a:r>
              <a:rPr lang="en-US" sz="1600" dirty="0" smtClean="0"/>
              <a:t>objects </a:t>
            </a:r>
            <a:r>
              <a:rPr lang="en-US" sz="1600" dirty="0"/>
              <a:t>refer to </a:t>
            </a:r>
            <a:r>
              <a:rPr lang="en-US" sz="1600" dirty="0" smtClean="0"/>
              <a:t>composition standards.  The original Knight standard, RFC 10, is an example of a </a:t>
            </a:r>
            <a:r>
              <a:rPr lang="en-US" sz="1600" dirty="0">
                <a:solidFill>
                  <a:schemeClr val="accent5">
                    <a:lumMod val="60000"/>
                    <a:lumOff val="40000"/>
                  </a:schemeClr>
                </a:solidFill>
              </a:rPr>
              <a:t>format</a:t>
            </a:r>
            <a:r>
              <a:rPr lang="en-US" sz="1600" dirty="0" smtClean="0"/>
              <a:t>. </a:t>
            </a:r>
            <a:r>
              <a:rPr lang="en-US" sz="1600" dirty="0" smtClean="0">
                <a:solidFill>
                  <a:schemeClr val="accent5">
                    <a:lumMod val="60000"/>
                    <a:lumOff val="40000"/>
                  </a:schemeClr>
                </a:solidFill>
              </a:rPr>
              <a:t>part</a:t>
            </a:r>
            <a:r>
              <a:rPr lang="en-US" sz="1600" dirty="0" smtClean="0"/>
              <a:t> and </a:t>
            </a:r>
            <a:r>
              <a:rPr lang="en-US" sz="1600" dirty="0" smtClean="0">
                <a:solidFill>
                  <a:schemeClr val="accent5">
                    <a:lumMod val="60000"/>
                    <a:lumOff val="40000"/>
                  </a:schemeClr>
                </a:solidFill>
              </a:rPr>
              <a:t>vector</a:t>
            </a:r>
            <a:r>
              <a:rPr lang="en-US" sz="1600" dirty="0" smtClean="0"/>
              <a:t> objects have </a:t>
            </a:r>
            <a:r>
              <a:rPr lang="en-US" sz="1600" dirty="0">
                <a:solidFill>
                  <a:schemeClr val="accent5">
                    <a:lumMod val="60000"/>
                    <a:lumOff val="40000"/>
                  </a:schemeClr>
                </a:solidFill>
              </a:rPr>
              <a:t>format</a:t>
            </a:r>
            <a:r>
              <a:rPr lang="en-US" sz="1600" dirty="0" smtClean="0"/>
              <a:t> links.  The </a:t>
            </a:r>
            <a:r>
              <a:rPr lang="en-US" sz="1600" dirty="0">
                <a:solidFill>
                  <a:schemeClr val="accent5">
                    <a:lumMod val="60000"/>
                    <a:lumOff val="40000"/>
                  </a:schemeClr>
                </a:solidFill>
              </a:rPr>
              <a:t>format</a:t>
            </a:r>
            <a:r>
              <a:rPr lang="en-US" sz="1600" dirty="0" smtClean="0"/>
              <a:t> tells Clotho how to generate the sequence of a composite </a:t>
            </a:r>
            <a:r>
              <a:rPr lang="en-US" sz="1600" dirty="0">
                <a:solidFill>
                  <a:schemeClr val="accent5">
                    <a:lumMod val="60000"/>
                    <a:lumOff val="40000"/>
                  </a:schemeClr>
                </a:solidFill>
              </a:rPr>
              <a:t>part</a:t>
            </a:r>
            <a:r>
              <a:rPr lang="en-US" sz="1600" dirty="0" smtClean="0"/>
              <a:t> from several </a:t>
            </a:r>
            <a:r>
              <a:rPr lang="en-US" sz="1600" dirty="0">
                <a:solidFill>
                  <a:schemeClr val="accent5">
                    <a:lumMod val="60000"/>
                    <a:lumOff val="40000"/>
                  </a:schemeClr>
                </a:solidFill>
              </a:rPr>
              <a:t>part</a:t>
            </a:r>
            <a:r>
              <a:rPr lang="en-US" sz="1600" dirty="0" smtClean="0"/>
              <a:t> objects, and a </a:t>
            </a:r>
            <a:r>
              <a:rPr lang="en-US" sz="1600" dirty="0">
                <a:solidFill>
                  <a:schemeClr val="accent5">
                    <a:lumMod val="60000"/>
                    <a:lumOff val="40000"/>
                  </a:schemeClr>
                </a:solidFill>
              </a:rPr>
              <a:t>plasmid</a:t>
            </a:r>
            <a:r>
              <a:rPr lang="en-US" sz="1600" dirty="0" smtClean="0"/>
              <a:t> from a </a:t>
            </a:r>
            <a:r>
              <a:rPr lang="en-US" sz="1600" dirty="0">
                <a:solidFill>
                  <a:schemeClr val="accent5">
                    <a:lumMod val="60000"/>
                    <a:lumOff val="40000"/>
                  </a:schemeClr>
                </a:solidFill>
              </a:rPr>
              <a:t>vector</a:t>
            </a:r>
            <a:r>
              <a:rPr lang="en-US" sz="1600" dirty="0" smtClean="0"/>
              <a:t> and </a:t>
            </a:r>
            <a:r>
              <a:rPr lang="en-US" sz="1600" dirty="0">
                <a:solidFill>
                  <a:schemeClr val="accent5">
                    <a:lumMod val="60000"/>
                    <a:lumOff val="40000"/>
                  </a:schemeClr>
                </a:solidFill>
              </a:rPr>
              <a:t>part</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Clotho?</a:t>
            </a:r>
            <a:endParaRPr lang="en-US" dirty="0"/>
          </a:p>
        </p:txBody>
      </p:sp>
      <p:sp>
        <p:nvSpPr>
          <p:cNvPr id="24" name="TextBox 23"/>
          <p:cNvSpPr txBox="1"/>
          <p:nvPr/>
        </p:nvSpPr>
        <p:spPr>
          <a:xfrm>
            <a:off x="1066800" y="1676400"/>
            <a:ext cx="7924800" cy="3293209"/>
          </a:xfrm>
          <a:prstGeom prst="rect">
            <a:avLst/>
          </a:prstGeom>
          <a:noFill/>
        </p:spPr>
        <p:txBody>
          <a:bodyPr wrap="square" rtlCol="0">
            <a:spAutoFit/>
          </a:bodyPr>
          <a:lstStyle/>
          <a:p>
            <a:r>
              <a:rPr lang="en-US" sz="2800" dirty="0" smtClean="0"/>
              <a:t>Clotho </a:t>
            </a:r>
            <a:r>
              <a:rPr lang="en-US" dirty="0" smtClean="0"/>
              <a:t>is a software ecosystem that provides:</a:t>
            </a:r>
          </a:p>
          <a:p>
            <a:endParaRPr lang="en-US" dirty="0" smtClean="0"/>
          </a:p>
          <a:p>
            <a:r>
              <a:rPr lang="en-US" dirty="0"/>
              <a:t>	</a:t>
            </a:r>
            <a:r>
              <a:rPr lang="en-US" dirty="0" smtClean="0"/>
              <a:t>1) A standardized data model to represent the objects involved in 	synthetic biology experiments</a:t>
            </a:r>
          </a:p>
          <a:p>
            <a:endParaRPr lang="en-US" dirty="0" smtClean="0"/>
          </a:p>
          <a:p>
            <a:r>
              <a:rPr lang="en-US" dirty="0"/>
              <a:t>	</a:t>
            </a:r>
            <a:r>
              <a:rPr lang="en-US" dirty="0" smtClean="0"/>
              <a:t>2) The ability to connect to various databases that may or may not 	exactly reflect the Clotho data model</a:t>
            </a:r>
          </a:p>
          <a:p>
            <a:endParaRPr lang="en-US" dirty="0" smtClean="0"/>
          </a:p>
          <a:p>
            <a:r>
              <a:rPr lang="en-US" dirty="0"/>
              <a:t>	</a:t>
            </a:r>
            <a:r>
              <a:rPr lang="en-US" dirty="0" smtClean="0"/>
              <a:t>3) A </a:t>
            </a:r>
            <a:r>
              <a:rPr lang="en-US" dirty="0" err="1" smtClean="0"/>
              <a:t>plugin</a:t>
            </a:r>
            <a:r>
              <a:rPr lang="en-US" dirty="0" smtClean="0"/>
              <a:t> environment for open development of tools that 	communicate with objects stored in the Clotho data model and also 	with other </a:t>
            </a:r>
            <a:r>
              <a:rPr lang="en-US" dirty="0" err="1" smtClean="0"/>
              <a:t>plugins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ClothoFormat</a:t>
            </a:r>
            <a:r>
              <a:rPr lang="en-US" dirty="0" smtClean="0"/>
              <a:t> Interface</a:t>
            </a:r>
            <a:endParaRPr lang="en-US" dirty="0"/>
          </a:p>
        </p:txBody>
      </p:sp>
      <p:sp>
        <p:nvSpPr>
          <p:cNvPr id="24" name="Rectangle 23"/>
          <p:cNvSpPr/>
          <p:nvPr/>
        </p:nvSpPr>
        <p:spPr>
          <a:xfrm>
            <a:off x="1143000" y="1371600"/>
            <a:ext cx="7467600" cy="923330"/>
          </a:xfrm>
          <a:prstGeom prst="rect">
            <a:avLst/>
          </a:prstGeom>
        </p:spPr>
        <p:txBody>
          <a:bodyPr wrap="square">
            <a:spAutoFit/>
          </a:bodyPr>
          <a:lstStyle/>
          <a:p>
            <a:r>
              <a:rPr lang="en-US" dirty="0" smtClean="0">
                <a:solidFill>
                  <a:schemeClr val="accent5">
                    <a:lumMod val="60000"/>
                    <a:lumOff val="40000"/>
                  </a:schemeClr>
                </a:solidFill>
              </a:rPr>
              <a:t>format</a:t>
            </a:r>
            <a:r>
              <a:rPr lang="en-US" dirty="0" smtClean="0"/>
              <a:t> objects simply direct Clotho to an installed </a:t>
            </a:r>
            <a:r>
              <a:rPr lang="en-US" dirty="0" err="1" smtClean="0"/>
              <a:t>ClothoFormat</a:t>
            </a:r>
            <a:r>
              <a:rPr lang="en-US" dirty="0" smtClean="0"/>
              <a:t> </a:t>
            </a:r>
            <a:r>
              <a:rPr lang="en-US" dirty="0" smtClean="0"/>
              <a:t>App.  </a:t>
            </a:r>
            <a:r>
              <a:rPr lang="en-US" dirty="0" smtClean="0"/>
              <a:t>These </a:t>
            </a:r>
            <a:r>
              <a:rPr lang="en-US" dirty="0" smtClean="0"/>
              <a:t>Apps all </a:t>
            </a:r>
            <a:r>
              <a:rPr lang="en-US" dirty="0" smtClean="0"/>
              <a:t>implement the </a:t>
            </a:r>
            <a:r>
              <a:rPr lang="en-US" dirty="0" err="1" smtClean="0"/>
              <a:t>ClothoFormat</a:t>
            </a:r>
            <a:r>
              <a:rPr lang="en-US" dirty="0" smtClean="0"/>
              <a:t> Interface.  This interface defines the standard according to a set of data requests:</a:t>
            </a:r>
          </a:p>
        </p:txBody>
      </p:sp>
      <p:sp>
        <p:nvSpPr>
          <p:cNvPr id="28" name="TextBox 27"/>
          <p:cNvSpPr txBox="1"/>
          <p:nvPr/>
        </p:nvSpPr>
        <p:spPr>
          <a:xfrm>
            <a:off x="838200" y="2819400"/>
            <a:ext cx="7924800" cy="3139321"/>
          </a:xfrm>
          <a:prstGeom prst="rect">
            <a:avLst/>
          </a:prstGeom>
          <a:noFill/>
        </p:spPr>
        <p:txBody>
          <a:bodyPr wrap="square" rtlCol="0">
            <a:spAutoFit/>
          </a:bodyPr>
          <a:lstStyle/>
          <a:p>
            <a:r>
              <a:rPr lang="en-US" dirty="0" smtClean="0"/>
              <a:t>Test whether a part is a valid member of the </a:t>
            </a:r>
            <a:r>
              <a:rPr lang="en-US" dirty="0" err="1" smtClean="0"/>
              <a:t>ClothoFormat</a:t>
            </a:r>
            <a:r>
              <a:rPr lang="en-US" dirty="0" smtClean="0"/>
              <a:t> specs</a:t>
            </a:r>
          </a:p>
          <a:p>
            <a:endParaRPr lang="en-US" dirty="0" smtClean="0"/>
          </a:p>
          <a:p>
            <a:r>
              <a:rPr lang="en-US" dirty="0" smtClean="0"/>
              <a:t>Test whether a vector is a valid member of the </a:t>
            </a:r>
            <a:r>
              <a:rPr lang="en-US" dirty="0" err="1" smtClean="0"/>
              <a:t>ClothoFormat</a:t>
            </a:r>
            <a:r>
              <a:rPr lang="en-US" dirty="0" smtClean="0"/>
              <a:t> specs</a:t>
            </a:r>
          </a:p>
          <a:p>
            <a:endParaRPr lang="en-US" dirty="0" smtClean="0"/>
          </a:p>
          <a:p>
            <a:r>
              <a:rPr lang="en-US" dirty="0" smtClean="0"/>
              <a:t>Check to see if an </a:t>
            </a:r>
            <a:r>
              <a:rPr lang="en-US" dirty="0" err="1" smtClean="0"/>
              <a:t>arraylist</a:t>
            </a:r>
            <a:r>
              <a:rPr lang="en-US" dirty="0" smtClean="0"/>
              <a:t> of parts permits making a composite part</a:t>
            </a:r>
          </a:p>
          <a:p>
            <a:endParaRPr lang="en-US" dirty="0" smtClean="0"/>
          </a:p>
          <a:p>
            <a:r>
              <a:rPr lang="en-US" dirty="0" smtClean="0"/>
              <a:t>Check to see if a plasmid can be made out of the vector and part</a:t>
            </a:r>
          </a:p>
          <a:p>
            <a:r>
              <a:rPr lang="en-US" dirty="0" smtClean="0"/>
              <a:t>    </a:t>
            </a:r>
          </a:p>
          <a:p>
            <a:r>
              <a:rPr lang="en-US" dirty="0" smtClean="0"/>
              <a:t>Generate the sequence of a plasmid from its part and vector composition</a:t>
            </a:r>
          </a:p>
          <a:p>
            <a:endParaRPr lang="en-US" dirty="0" smtClean="0"/>
          </a:p>
          <a:p>
            <a:r>
              <a:rPr lang="en-US" dirty="0" smtClean="0"/>
              <a:t>Generate the part with flanking sequence appropriate for sequencing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ClothoGrammar</a:t>
            </a:r>
            <a:r>
              <a:rPr lang="en-US" dirty="0" smtClean="0"/>
              <a:t> Interface</a:t>
            </a:r>
            <a:endParaRPr lang="en-US" dirty="0"/>
          </a:p>
        </p:txBody>
      </p:sp>
      <p:sp>
        <p:nvSpPr>
          <p:cNvPr id="24" name="Rectangle 23"/>
          <p:cNvSpPr/>
          <p:nvPr/>
        </p:nvSpPr>
        <p:spPr>
          <a:xfrm>
            <a:off x="685800" y="1295400"/>
            <a:ext cx="7924800" cy="1477328"/>
          </a:xfrm>
          <a:prstGeom prst="rect">
            <a:avLst/>
          </a:prstGeom>
        </p:spPr>
        <p:txBody>
          <a:bodyPr wrap="square">
            <a:spAutoFit/>
          </a:bodyPr>
          <a:lstStyle/>
          <a:p>
            <a:r>
              <a:rPr lang="en-US" dirty="0" smtClean="0"/>
              <a:t>Like </a:t>
            </a:r>
            <a:r>
              <a:rPr lang="en-US" dirty="0" smtClean="0">
                <a:solidFill>
                  <a:schemeClr val="accent5">
                    <a:lumMod val="60000"/>
                    <a:lumOff val="40000"/>
                  </a:schemeClr>
                </a:solidFill>
              </a:rPr>
              <a:t>format</a:t>
            </a:r>
            <a:r>
              <a:rPr lang="en-US" dirty="0" smtClean="0"/>
              <a:t>,  </a:t>
            </a:r>
            <a:r>
              <a:rPr lang="en-US" dirty="0" smtClean="0">
                <a:solidFill>
                  <a:schemeClr val="accent5">
                    <a:lumMod val="60000"/>
                    <a:lumOff val="40000"/>
                  </a:schemeClr>
                </a:solidFill>
              </a:rPr>
              <a:t>grammar </a:t>
            </a:r>
            <a:r>
              <a:rPr lang="en-US" dirty="0" smtClean="0"/>
              <a:t>objects simply direct Clotho to an installed </a:t>
            </a:r>
            <a:r>
              <a:rPr lang="en-US" dirty="0" err="1" smtClean="0"/>
              <a:t>ClothoFormat</a:t>
            </a:r>
            <a:r>
              <a:rPr lang="en-US" dirty="0" smtClean="0"/>
              <a:t> </a:t>
            </a:r>
            <a:r>
              <a:rPr lang="en-US" dirty="0" smtClean="0"/>
              <a:t>App.  </a:t>
            </a:r>
            <a:r>
              <a:rPr lang="en-US" dirty="0" smtClean="0"/>
              <a:t>These </a:t>
            </a:r>
            <a:r>
              <a:rPr lang="en-US" dirty="0" smtClean="0"/>
              <a:t>Apps all </a:t>
            </a:r>
            <a:r>
              <a:rPr lang="en-US" dirty="0" smtClean="0"/>
              <a:t>implement the </a:t>
            </a:r>
            <a:r>
              <a:rPr lang="en-US" dirty="0" err="1" smtClean="0"/>
              <a:t>ClothoGrammar</a:t>
            </a:r>
            <a:r>
              <a:rPr lang="en-US" dirty="0" smtClean="0"/>
              <a:t> Interface.  This interface defines the </a:t>
            </a:r>
            <a:r>
              <a:rPr lang="en-US" dirty="0" smtClean="0">
                <a:solidFill>
                  <a:schemeClr val="accent5">
                    <a:lumMod val="60000"/>
                    <a:lumOff val="40000"/>
                  </a:schemeClr>
                </a:solidFill>
              </a:rPr>
              <a:t>grammar</a:t>
            </a:r>
            <a:r>
              <a:rPr lang="en-US" dirty="0" smtClean="0"/>
              <a:t> according to a set of data requests.  A “token” is the word used to describe a part of speech.  The part of speech itself is a “lexeme”:</a:t>
            </a:r>
          </a:p>
        </p:txBody>
      </p:sp>
      <p:sp>
        <p:nvSpPr>
          <p:cNvPr id="28" name="TextBox 27"/>
          <p:cNvSpPr txBox="1"/>
          <p:nvPr/>
        </p:nvSpPr>
        <p:spPr>
          <a:xfrm>
            <a:off x="990600" y="3109079"/>
            <a:ext cx="7924800" cy="3139321"/>
          </a:xfrm>
          <a:prstGeom prst="rect">
            <a:avLst/>
          </a:prstGeom>
          <a:noFill/>
        </p:spPr>
        <p:txBody>
          <a:bodyPr wrap="square" rtlCol="0">
            <a:spAutoFit/>
          </a:bodyPr>
          <a:lstStyle/>
          <a:p>
            <a:r>
              <a:rPr lang="en-US" dirty="0" smtClean="0"/>
              <a:t>Determine whether the grammar has defined a token for one of its lexemes</a:t>
            </a:r>
          </a:p>
          <a:p>
            <a:endParaRPr lang="en-US" dirty="0" smtClean="0"/>
          </a:p>
          <a:p>
            <a:r>
              <a:rPr lang="en-US" dirty="0" smtClean="0"/>
              <a:t>Returns a list of all tokens understood by the </a:t>
            </a:r>
            <a:r>
              <a:rPr lang="en-US" dirty="0" smtClean="0"/>
              <a:t>App</a:t>
            </a:r>
            <a:endParaRPr lang="en-US" dirty="0" smtClean="0"/>
          </a:p>
          <a:p>
            <a:endParaRPr lang="en-US" dirty="0" smtClean="0"/>
          </a:p>
          <a:p>
            <a:r>
              <a:rPr lang="en-US" dirty="0" smtClean="0"/>
              <a:t>Returns a human-readable description for the token as a String</a:t>
            </a:r>
          </a:p>
          <a:p>
            <a:endParaRPr lang="en-US" dirty="0" smtClean="0"/>
          </a:p>
          <a:p>
            <a:r>
              <a:rPr lang="en-US" dirty="0" smtClean="0"/>
              <a:t>Returns the list of tokens that are equivalent to the primitive token</a:t>
            </a:r>
          </a:p>
          <a:p>
            <a:endParaRPr lang="en-US" dirty="0" smtClean="0"/>
          </a:p>
          <a:p>
            <a:r>
              <a:rPr lang="en-US" dirty="0" smtClean="0"/>
              <a:t>Determine whether an array of tokens is a complete expression</a:t>
            </a:r>
          </a:p>
          <a:p>
            <a:endParaRPr lang="en-US" dirty="0" smtClean="0"/>
          </a:p>
          <a:p>
            <a:r>
              <a:rPr lang="en-US" dirty="0" smtClean="0"/>
              <a:t>Automatically detect the right token for a part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FlexFields</a:t>
            </a:r>
            <a:endParaRPr lang="en-US" dirty="0"/>
          </a:p>
        </p:txBody>
      </p:sp>
      <p:sp>
        <p:nvSpPr>
          <p:cNvPr id="24" name="TextBox 23"/>
          <p:cNvSpPr txBox="1"/>
          <p:nvPr/>
        </p:nvSpPr>
        <p:spPr>
          <a:xfrm>
            <a:off x="1066800" y="1600200"/>
            <a:ext cx="7467600" cy="3970318"/>
          </a:xfrm>
          <a:prstGeom prst="rect">
            <a:avLst/>
          </a:prstGeom>
          <a:noFill/>
        </p:spPr>
        <p:txBody>
          <a:bodyPr wrap="square" rtlCol="0">
            <a:spAutoFit/>
          </a:bodyPr>
          <a:lstStyle/>
          <a:p>
            <a:r>
              <a:rPr lang="en-US" dirty="0" smtClean="0"/>
              <a:t>In addition to </a:t>
            </a:r>
            <a:r>
              <a:rPr lang="en-US" dirty="0" err="1" smtClean="0">
                <a:solidFill>
                  <a:schemeClr val="accent5">
                    <a:lumMod val="60000"/>
                    <a:lumOff val="40000"/>
                  </a:schemeClr>
                </a:solidFill>
              </a:rPr>
              <a:t>objBase</a:t>
            </a:r>
            <a:r>
              <a:rPr lang="en-US" dirty="0" smtClean="0"/>
              <a:t> objects, Clotho </a:t>
            </a:r>
            <a:r>
              <a:rPr lang="en-US" dirty="0" err="1" smtClean="0"/>
              <a:t>Plugins</a:t>
            </a:r>
            <a:r>
              <a:rPr lang="en-US" dirty="0" smtClean="0"/>
              <a:t> may describe their own persistent objects through the use of </a:t>
            </a:r>
            <a:r>
              <a:rPr lang="en-US" dirty="0" err="1" smtClean="0">
                <a:solidFill>
                  <a:schemeClr val="accent5">
                    <a:lumMod val="60000"/>
                    <a:lumOff val="40000"/>
                  </a:schemeClr>
                </a:solidFill>
              </a:rPr>
              <a:t>FlexField</a:t>
            </a:r>
            <a:r>
              <a:rPr lang="en-US" dirty="0" smtClean="0"/>
              <a:t> objects.</a:t>
            </a:r>
          </a:p>
          <a:p>
            <a:endParaRPr lang="en-US" dirty="0" smtClean="0"/>
          </a:p>
          <a:p>
            <a:r>
              <a:rPr lang="en-US" dirty="0" err="1" smtClean="0">
                <a:solidFill>
                  <a:schemeClr val="accent5">
                    <a:lumMod val="60000"/>
                    <a:lumOff val="40000"/>
                  </a:schemeClr>
                </a:solidFill>
              </a:rPr>
              <a:t>FlexField</a:t>
            </a:r>
            <a:r>
              <a:rPr lang="en-US" dirty="0" smtClean="0"/>
              <a:t> objects provide three String fields (“name,” “type,” and “data”) that can be used however the programmer wishes:  as a UUID link to another object such as an </a:t>
            </a:r>
            <a:r>
              <a:rPr lang="en-US" dirty="0" smtClean="0">
                <a:solidFill>
                  <a:schemeClr val="accent5">
                    <a:lumMod val="60000"/>
                    <a:lumOff val="40000"/>
                  </a:schemeClr>
                </a:solidFill>
              </a:rPr>
              <a:t>attachment</a:t>
            </a:r>
            <a:r>
              <a:rPr lang="en-US" dirty="0" smtClean="0"/>
              <a:t>, to hold a number, or a date, etc.</a:t>
            </a:r>
          </a:p>
          <a:p>
            <a:endParaRPr lang="en-US" dirty="0" smtClean="0"/>
          </a:p>
          <a:p>
            <a:endParaRPr lang="en-US" dirty="0" smtClean="0"/>
          </a:p>
          <a:p>
            <a:r>
              <a:rPr lang="en-US" dirty="0" smtClean="0"/>
              <a:t>	The “name” is the name of the field used in the </a:t>
            </a:r>
            <a:r>
              <a:rPr lang="en-US" dirty="0" smtClean="0"/>
              <a:t>App</a:t>
            </a:r>
            <a:endParaRPr lang="en-US" dirty="0" smtClean="0"/>
          </a:p>
          <a:p>
            <a:endParaRPr lang="en-US" dirty="0" smtClean="0"/>
          </a:p>
          <a:p>
            <a:r>
              <a:rPr lang="en-US" dirty="0" smtClean="0"/>
              <a:t>	The “type” provides additional interpretation of the contents</a:t>
            </a:r>
          </a:p>
          <a:p>
            <a:r>
              <a:rPr lang="en-US" dirty="0" smtClean="0"/>
              <a:t>	 of the field</a:t>
            </a:r>
          </a:p>
          <a:p>
            <a:endParaRPr lang="en-US" dirty="0" smtClean="0"/>
          </a:p>
          <a:p>
            <a:r>
              <a:rPr lang="en-US" dirty="0" smtClean="0"/>
              <a:t>	The “data” is the actual String data of the </a:t>
            </a:r>
            <a:r>
              <a:rPr lang="en-US" dirty="0" err="1" smtClean="0">
                <a:solidFill>
                  <a:schemeClr val="accent5">
                    <a:lumMod val="60000"/>
                    <a:lumOff val="40000"/>
                  </a:schemeClr>
                </a:solidFill>
              </a:rPr>
              <a:t>flexField</a:t>
            </a:r>
            <a:endParaRPr lang="en-US" dirty="0" smtClean="0">
              <a:solidFill>
                <a:schemeClr val="accent5">
                  <a:lumMod val="60000"/>
                  <a:lumOff val="4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Representation</a:t>
            </a:r>
            <a:endParaRPr lang="en-US" dirty="0"/>
          </a:p>
        </p:txBody>
      </p:sp>
      <p:sp>
        <p:nvSpPr>
          <p:cNvPr id="24" name="TextBox 23"/>
          <p:cNvSpPr txBox="1"/>
          <p:nvPr/>
        </p:nvSpPr>
        <p:spPr>
          <a:xfrm>
            <a:off x="1066800" y="1447800"/>
            <a:ext cx="7467600" cy="646331"/>
          </a:xfrm>
          <a:prstGeom prst="rect">
            <a:avLst/>
          </a:prstGeom>
          <a:noFill/>
        </p:spPr>
        <p:txBody>
          <a:bodyPr wrap="square" rtlCol="0">
            <a:spAutoFit/>
          </a:bodyPr>
          <a:lstStyle/>
          <a:p>
            <a:r>
              <a:rPr lang="en-US" dirty="0" smtClean="0"/>
              <a:t>In addition to Clotho objects, </a:t>
            </a:r>
            <a:r>
              <a:rPr lang="en-US" dirty="0" err="1" smtClean="0"/>
              <a:t>Clotho’s</a:t>
            </a:r>
            <a:r>
              <a:rPr lang="en-US" dirty="0" smtClean="0"/>
              <a:t> API provides several special functions for Swing GUI elements that represent Clotho objects.</a:t>
            </a:r>
            <a:endParaRPr lang="en-US" dirty="0" smtClean="0">
              <a:solidFill>
                <a:schemeClr val="accent5">
                  <a:lumMod val="60000"/>
                  <a:lumOff val="40000"/>
                </a:schemeClr>
              </a:solidFill>
            </a:endParaRPr>
          </a:p>
        </p:txBody>
      </p:sp>
      <p:sp>
        <p:nvSpPr>
          <p:cNvPr id="4" name="TextBox 3"/>
          <p:cNvSpPr txBox="1"/>
          <p:nvPr/>
        </p:nvSpPr>
        <p:spPr>
          <a:xfrm>
            <a:off x="1447800" y="2362200"/>
            <a:ext cx="6400800" cy="2862322"/>
          </a:xfrm>
          <a:prstGeom prst="rect">
            <a:avLst/>
          </a:prstGeom>
          <a:noFill/>
        </p:spPr>
        <p:txBody>
          <a:bodyPr wrap="square" rtlCol="0">
            <a:spAutoFit/>
          </a:bodyPr>
          <a:lstStyle/>
          <a:p>
            <a:r>
              <a:rPr lang="en-US" dirty="0" err="1" smtClean="0">
                <a:solidFill>
                  <a:schemeClr val="accent5">
                    <a:lumMod val="60000"/>
                    <a:lumOff val="40000"/>
                  </a:schemeClr>
                </a:solidFill>
              </a:rPr>
              <a:t>isRepresentedBy</a:t>
            </a:r>
            <a:r>
              <a:rPr lang="en-US" dirty="0" smtClean="0"/>
              <a:t> allows streamlined implementation of drag-and-drop and GUI refreshment when an object is modified</a:t>
            </a:r>
          </a:p>
          <a:p>
            <a:endParaRPr lang="en-US" dirty="0" smtClean="0"/>
          </a:p>
          <a:p>
            <a:r>
              <a:rPr lang="en-US" dirty="0" err="1" smtClean="0">
                <a:solidFill>
                  <a:schemeClr val="accent5">
                    <a:lumMod val="60000"/>
                    <a:lumOff val="40000"/>
                  </a:schemeClr>
                </a:solidFill>
              </a:rPr>
              <a:t>objBasePopup</a:t>
            </a:r>
            <a:r>
              <a:rPr lang="en-US" dirty="0" smtClean="0"/>
              <a:t> allows single-line implementation of a right-click activated popup menu with controls relevant to the type of object</a:t>
            </a:r>
          </a:p>
          <a:p>
            <a:endParaRPr lang="en-US" dirty="0" smtClean="0"/>
          </a:p>
          <a:p>
            <a:r>
              <a:rPr lang="en-US" dirty="0" err="1" smtClean="0">
                <a:solidFill>
                  <a:schemeClr val="accent5">
                    <a:lumMod val="60000"/>
                    <a:lumOff val="40000"/>
                  </a:schemeClr>
                </a:solidFill>
              </a:rPr>
              <a:t>CopyAndPaste</a:t>
            </a:r>
            <a:r>
              <a:rPr lang="en-US" dirty="0" smtClean="0"/>
              <a:t> allows ctrl-C and ctrl-V binding of the object when in focus to the Clotho clipboard as an object link, and to the System clipboard as a String intuitive to the object type.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924800" cy="1143000"/>
          </a:xfrm>
        </p:spPr>
        <p:txBody>
          <a:bodyPr/>
          <a:lstStyle/>
          <a:p>
            <a:r>
              <a:rPr lang="en-US" dirty="0" smtClean="0"/>
              <a:t>Ownership and saving</a:t>
            </a:r>
            <a:endParaRPr lang="en-US" dirty="0"/>
          </a:p>
        </p:txBody>
      </p:sp>
      <p:sp>
        <p:nvSpPr>
          <p:cNvPr id="54" name="TextBox 53"/>
          <p:cNvSpPr txBox="1"/>
          <p:nvPr/>
        </p:nvSpPr>
        <p:spPr>
          <a:xfrm>
            <a:off x="1066800" y="1371600"/>
            <a:ext cx="7696200" cy="5355312"/>
          </a:xfrm>
          <a:prstGeom prst="rect">
            <a:avLst/>
          </a:prstGeom>
          <a:noFill/>
        </p:spPr>
        <p:txBody>
          <a:bodyPr wrap="square" rtlCol="0">
            <a:spAutoFit/>
          </a:bodyPr>
          <a:lstStyle/>
          <a:p>
            <a:r>
              <a:rPr lang="en-US" dirty="0" smtClean="0"/>
              <a:t>When Clotho saves an </a:t>
            </a:r>
            <a:r>
              <a:rPr lang="en-US" dirty="0" err="1" smtClean="0">
                <a:solidFill>
                  <a:schemeClr val="accent5">
                    <a:lumMod val="60000"/>
                    <a:lumOff val="40000"/>
                  </a:schemeClr>
                </a:solidFill>
              </a:rPr>
              <a:t>objBase</a:t>
            </a:r>
            <a:r>
              <a:rPr lang="en-US" dirty="0" smtClean="0"/>
              <a:t>, it makes sure that any objects it refers to are saved in the database.  For example, when it goes to save a </a:t>
            </a:r>
            <a:r>
              <a:rPr lang="en-US" dirty="0" smtClean="0">
                <a:solidFill>
                  <a:schemeClr val="accent5">
                    <a:lumMod val="60000"/>
                    <a:lumOff val="40000"/>
                  </a:schemeClr>
                </a:solidFill>
              </a:rPr>
              <a:t>person</a:t>
            </a:r>
            <a:r>
              <a:rPr lang="en-US" dirty="0" smtClean="0"/>
              <a:t>, it must be sure that the </a:t>
            </a:r>
            <a:r>
              <a:rPr lang="en-US" dirty="0" smtClean="0">
                <a:solidFill>
                  <a:schemeClr val="accent5">
                    <a:lumMod val="60000"/>
                    <a:lumOff val="40000"/>
                  </a:schemeClr>
                </a:solidFill>
              </a:rPr>
              <a:t>person</a:t>
            </a:r>
            <a:r>
              <a:rPr lang="en-US" dirty="0" smtClean="0"/>
              <a:t>’s </a:t>
            </a:r>
            <a:r>
              <a:rPr lang="en-US" dirty="0" smtClean="0">
                <a:solidFill>
                  <a:schemeClr val="accent5">
                    <a:lumMod val="60000"/>
                    <a:lumOff val="40000"/>
                  </a:schemeClr>
                </a:solidFill>
              </a:rPr>
              <a:t>lab</a:t>
            </a:r>
            <a:r>
              <a:rPr lang="en-US" dirty="0" smtClean="0"/>
              <a:t> exists.  Therefore, if the </a:t>
            </a:r>
            <a:r>
              <a:rPr lang="en-US" dirty="0" smtClean="0">
                <a:solidFill>
                  <a:schemeClr val="accent5">
                    <a:lumMod val="60000"/>
                    <a:lumOff val="40000"/>
                  </a:schemeClr>
                </a:solidFill>
              </a:rPr>
              <a:t>lab</a:t>
            </a:r>
            <a:r>
              <a:rPr lang="en-US" dirty="0" smtClean="0"/>
              <a:t> is not in the database, Clotho will first save the </a:t>
            </a:r>
            <a:r>
              <a:rPr lang="en-US" dirty="0" smtClean="0">
                <a:solidFill>
                  <a:schemeClr val="accent5">
                    <a:lumMod val="60000"/>
                    <a:lumOff val="40000"/>
                  </a:schemeClr>
                </a:solidFill>
              </a:rPr>
              <a:t>lab</a:t>
            </a:r>
            <a:r>
              <a:rPr lang="en-US" dirty="0" smtClean="0"/>
              <a:t> before saving the </a:t>
            </a:r>
            <a:r>
              <a:rPr lang="en-US" dirty="0" smtClean="0">
                <a:solidFill>
                  <a:schemeClr val="accent5">
                    <a:lumMod val="60000"/>
                    <a:lumOff val="40000"/>
                  </a:schemeClr>
                </a:solidFill>
              </a:rPr>
              <a:t>person</a:t>
            </a:r>
            <a:r>
              <a:rPr lang="en-US" dirty="0" smtClean="0"/>
              <a:t>.</a:t>
            </a:r>
          </a:p>
          <a:p>
            <a:endParaRPr lang="en-US" dirty="0" smtClean="0"/>
          </a:p>
          <a:p>
            <a:r>
              <a:rPr lang="en-US" dirty="0" smtClean="0"/>
              <a:t>Due to this recursive saving behavior, the directionality of the save is ambiguous for some types of relationships.  There is a chosen directionality to all these linkages, and Clotho saves following this ownership.</a:t>
            </a:r>
          </a:p>
          <a:p>
            <a:endParaRPr lang="en-US" dirty="0" smtClean="0"/>
          </a:p>
          <a:p>
            <a:r>
              <a:rPr lang="en-US" dirty="0" smtClean="0"/>
              <a:t>However, Clotho does not always save objects recursively like this.  It only does recursive saves to ensure the integrity of the database.  If the lab that the </a:t>
            </a:r>
            <a:r>
              <a:rPr lang="en-US" dirty="0" smtClean="0">
                <a:solidFill>
                  <a:schemeClr val="accent5">
                    <a:lumMod val="60000"/>
                    <a:lumOff val="40000"/>
                  </a:schemeClr>
                </a:solidFill>
              </a:rPr>
              <a:t>person</a:t>
            </a:r>
            <a:r>
              <a:rPr lang="en-US" dirty="0" smtClean="0"/>
              <a:t> refers to exists in the database, Clotho will not call save on the </a:t>
            </a:r>
            <a:r>
              <a:rPr lang="en-US" dirty="0" smtClean="0">
                <a:solidFill>
                  <a:schemeClr val="accent5">
                    <a:lumMod val="60000"/>
                    <a:lumOff val="40000"/>
                  </a:schemeClr>
                </a:solidFill>
              </a:rPr>
              <a:t>lab</a:t>
            </a:r>
            <a:r>
              <a:rPr lang="en-US" dirty="0" smtClean="0"/>
              <a:t> even if it has been changed.  When considering the action of “save” in a </a:t>
            </a:r>
            <a:r>
              <a:rPr lang="en-US" dirty="0" smtClean="0"/>
              <a:t>App, </a:t>
            </a:r>
            <a:r>
              <a:rPr lang="en-US" dirty="0" smtClean="0"/>
              <a:t>you must also consider what objects would have been modified intentionally from that </a:t>
            </a:r>
            <a:r>
              <a:rPr lang="en-US" dirty="0" smtClean="0"/>
              <a:t>App and </a:t>
            </a:r>
            <a:r>
              <a:rPr lang="en-US" dirty="0" smtClean="0"/>
              <a:t>call save on those objects as well.  In particular, the </a:t>
            </a:r>
            <a:r>
              <a:rPr lang="en-US" dirty="0" err="1" smtClean="0">
                <a:solidFill>
                  <a:schemeClr val="accent5">
                    <a:lumMod val="60000"/>
                    <a:lumOff val="40000"/>
                  </a:schemeClr>
                </a:solidFill>
              </a:rPr>
              <a:t>nucSeq</a:t>
            </a:r>
            <a:r>
              <a:rPr lang="en-US" dirty="0" smtClean="0"/>
              <a:t> of a </a:t>
            </a:r>
            <a:r>
              <a:rPr lang="en-US" dirty="0" smtClean="0">
                <a:solidFill>
                  <a:schemeClr val="accent5">
                    <a:lumMod val="60000"/>
                    <a:lumOff val="40000"/>
                  </a:schemeClr>
                </a:solidFill>
              </a:rPr>
              <a:t>part</a:t>
            </a:r>
            <a:r>
              <a:rPr lang="en-US" dirty="0" smtClean="0"/>
              <a:t> or the </a:t>
            </a:r>
            <a:r>
              <a:rPr lang="en-US" dirty="0" err="1" smtClean="0">
                <a:solidFill>
                  <a:schemeClr val="accent5">
                    <a:lumMod val="60000"/>
                    <a:lumOff val="40000"/>
                  </a:schemeClr>
                </a:solidFill>
              </a:rPr>
              <a:t>wikiText</a:t>
            </a:r>
            <a:r>
              <a:rPr lang="en-US" dirty="0" smtClean="0"/>
              <a:t> of a </a:t>
            </a:r>
            <a:r>
              <a:rPr lang="en-US" dirty="0" smtClean="0">
                <a:solidFill>
                  <a:schemeClr val="accent5">
                    <a:lumMod val="60000"/>
                    <a:lumOff val="40000"/>
                  </a:schemeClr>
                </a:solidFill>
              </a:rPr>
              <a:t>factoid</a:t>
            </a:r>
            <a:r>
              <a:rPr lang="en-US" dirty="0" smtClean="0"/>
              <a:t> must be saved individually if the </a:t>
            </a:r>
            <a:r>
              <a:rPr lang="en-US" dirty="0" smtClean="0"/>
              <a:t>App accesses </a:t>
            </a:r>
            <a:r>
              <a:rPr lang="en-US" dirty="0" smtClean="0"/>
              <a:t>those links and allows their modification.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4495800" cy="1143000"/>
          </a:xfrm>
        </p:spPr>
        <p:txBody>
          <a:bodyPr/>
          <a:lstStyle/>
          <a:p>
            <a:r>
              <a:rPr lang="en-US" dirty="0" smtClean="0"/>
              <a:t>Ownership</a:t>
            </a:r>
            <a:endParaRPr lang="en-US" dirty="0"/>
          </a:p>
        </p:txBody>
      </p:sp>
      <p:sp>
        <p:nvSpPr>
          <p:cNvPr id="5" name="Rectangle 4"/>
          <p:cNvSpPr/>
          <p:nvPr/>
        </p:nvSpPr>
        <p:spPr>
          <a:xfrm>
            <a:off x="838200" y="1371600"/>
            <a:ext cx="684803" cy="369332"/>
          </a:xfrm>
          <a:prstGeom prst="rect">
            <a:avLst/>
          </a:prstGeom>
        </p:spPr>
        <p:txBody>
          <a:bodyPr wrap="none">
            <a:spAutoFit/>
          </a:bodyPr>
          <a:lstStyle/>
          <a:p>
            <a:r>
              <a:rPr lang="en-US" dirty="0" smtClean="0"/>
              <a:t>plate</a:t>
            </a:r>
            <a:endParaRPr lang="en-US" dirty="0"/>
          </a:p>
        </p:txBody>
      </p:sp>
      <p:cxnSp>
        <p:nvCxnSpPr>
          <p:cNvPr id="21" name="Straight Arrow Connector 20"/>
          <p:cNvCxnSpPr/>
          <p:nvPr/>
        </p:nvCxnSpPr>
        <p:spPr>
          <a:xfrm rot="5400000">
            <a:off x="1105591" y="18646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43860" y="1984170"/>
            <a:ext cx="1133644" cy="369332"/>
          </a:xfrm>
          <a:prstGeom prst="rect">
            <a:avLst/>
          </a:prstGeom>
        </p:spPr>
        <p:txBody>
          <a:bodyPr wrap="none">
            <a:spAutoFit/>
          </a:bodyPr>
          <a:lstStyle/>
          <a:p>
            <a:r>
              <a:rPr lang="en-US" dirty="0" smtClean="0"/>
              <a:t>container</a:t>
            </a:r>
            <a:endParaRPr lang="en-US" dirty="0"/>
          </a:p>
        </p:txBody>
      </p:sp>
      <p:cxnSp>
        <p:nvCxnSpPr>
          <p:cNvPr id="26" name="Straight Arrow Connector 25"/>
          <p:cNvCxnSpPr/>
          <p:nvPr/>
        </p:nvCxnSpPr>
        <p:spPr>
          <a:xfrm rot="5400000">
            <a:off x="1105591" y="24771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62000" y="2593770"/>
            <a:ext cx="928459" cy="369332"/>
          </a:xfrm>
          <a:prstGeom prst="rect">
            <a:avLst/>
          </a:prstGeom>
        </p:spPr>
        <p:txBody>
          <a:bodyPr wrap="none">
            <a:spAutoFit/>
          </a:bodyPr>
          <a:lstStyle/>
          <a:p>
            <a:r>
              <a:rPr lang="en-US" dirty="0" smtClean="0">
                <a:solidFill>
                  <a:srgbClr val="FFC000"/>
                </a:solidFill>
              </a:rPr>
              <a:t>sample</a:t>
            </a:r>
            <a:endParaRPr lang="en-US" dirty="0">
              <a:solidFill>
                <a:srgbClr val="FFC000"/>
              </a:solidFill>
            </a:endParaRPr>
          </a:p>
        </p:txBody>
      </p:sp>
      <p:cxnSp>
        <p:nvCxnSpPr>
          <p:cNvPr id="28" name="Straight Arrow Connector 27"/>
          <p:cNvCxnSpPr/>
          <p:nvPr/>
        </p:nvCxnSpPr>
        <p:spPr>
          <a:xfrm rot="5400000">
            <a:off x="1105591" y="30867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004869" y="2362200"/>
            <a:ext cx="1454244" cy="369332"/>
          </a:xfrm>
          <a:prstGeom prst="rect">
            <a:avLst/>
          </a:prstGeom>
        </p:spPr>
        <p:txBody>
          <a:bodyPr wrap="none">
            <a:spAutoFit/>
          </a:bodyPr>
          <a:lstStyle/>
          <a:p>
            <a:r>
              <a:rPr lang="en-US" dirty="0" err="1" smtClean="0">
                <a:solidFill>
                  <a:srgbClr val="FFC000"/>
                </a:solidFill>
              </a:rPr>
              <a:t>sampleData</a:t>
            </a:r>
            <a:endParaRPr lang="en-US" dirty="0">
              <a:solidFill>
                <a:srgbClr val="FFC000"/>
              </a:solidFill>
            </a:endParaRPr>
          </a:p>
        </p:txBody>
      </p:sp>
      <p:sp>
        <p:nvSpPr>
          <p:cNvPr id="30" name="Rectangle 29"/>
          <p:cNvSpPr/>
          <p:nvPr/>
        </p:nvSpPr>
        <p:spPr>
          <a:xfrm>
            <a:off x="152400" y="3279570"/>
            <a:ext cx="1762021" cy="369332"/>
          </a:xfrm>
          <a:prstGeom prst="rect">
            <a:avLst/>
          </a:prstGeom>
        </p:spPr>
        <p:txBody>
          <a:bodyPr wrap="none">
            <a:spAutoFit/>
          </a:bodyPr>
          <a:lstStyle/>
          <a:p>
            <a:r>
              <a:rPr lang="en-US" dirty="0" err="1" smtClean="0"/>
              <a:t>plasmidSample</a:t>
            </a:r>
            <a:endParaRPr lang="en-US" dirty="0"/>
          </a:p>
        </p:txBody>
      </p:sp>
      <p:cxnSp>
        <p:nvCxnSpPr>
          <p:cNvPr id="31" name="Straight Arrow Connector 30"/>
          <p:cNvCxnSpPr/>
          <p:nvPr/>
        </p:nvCxnSpPr>
        <p:spPr>
          <a:xfrm rot="5400000">
            <a:off x="876991" y="37725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1694714" y="2666999"/>
            <a:ext cx="286487" cy="606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422556" y="3279570"/>
            <a:ext cx="1454244" cy="369332"/>
          </a:xfrm>
          <a:prstGeom prst="rect">
            <a:avLst/>
          </a:prstGeom>
        </p:spPr>
        <p:txBody>
          <a:bodyPr wrap="none">
            <a:spAutoFit/>
          </a:bodyPr>
          <a:lstStyle/>
          <a:p>
            <a:r>
              <a:rPr lang="en-US" dirty="0" err="1" smtClean="0"/>
              <a:t>oligoSample</a:t>
            </a:r>
            <a:endParaRPr lang="en-US" dirty="0"/>
          </a:p>
        </p:txBody>
      </p:sp>
      <p:cxnSp>
        <p:nvCxnSpPr>
          <p:cNvPr id="36" name="Straight Arrow Connector 35"/>
          <p:cNvCxnSpPr/>
          <p:nvPr/>
        </p:nvCxnSpPr>
        <p:spPr>
          <a:xfrm rot="5400000">
            <a:off x="3929556" y="37725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5000" y="3279570"/>
            <a:ext cx="1531188" cy="369332"/>
          </a:xfrm>
          <a:prstGeom prst="rect">
            <a:avLst/>
          </a:prstGeom>
        </p:spPr>
        <p:txBody>
          <a:bodyPr wrap="none">
            <a:spAutoFit/>
          </a:bodyPr>
          <a:lstStyle/>
          <a:p>
            <a:r>
              <a:rPr lang="en-US" dirty="0" err="1" smtClean="0"/>
              <a:t>strainSample</a:t>
            </a:r>
            <a:endParaRPr lang="en-US" dirty="0"/>
          </a:p>
        </p:txBody>
      </p:sp>
      <p:cxnSp>
        <p:nvCxnSpPr>
          <p:cNvPr id="38" name="Straight Arrow Connector 37"/>
          <p:cNvCxnSpPr/>
          <p:nvPr/>
        </p:nvCxnSpPr>
        <p:spPr>
          <a:xfrm rot="5400000">
            <a:off x="2412000" y="37725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146677" y="3897868"/>
            <a:ext cx="748923" cy="369332"/>
          </a:xfrm>
          <a:prstGeom prst="rect">
            <a:avLst/>
          </a:prstGeom>
        </p:spPr>
        <p:txBody>
          <a:bodyPr wrap="none">
            <a:spAutoFit/>
          </a:bodyPr>
          <a:lstStyle/>
          <a:p>
            <a:r>
              <a:rPr lang="en-US" dirty="0" smtClean="0"/>
              <a:t>strain</a:t>
            </a:r>
            <a:endParaRPr lang="en-US" dirty="0"/>
          </a:p>
        </p:txBody>
      </p:sp>
      <p:cxnSp>
        <p:nvCxnSpPr>
          <p:cNvPr id="40" name="Straight Arrow Connector 39"/>
          <p:cNvCxnSpPr/>
          <p:nvPr/>
        </p:nvCxnSpPr>
        <p:spPr>
          <a:xfrm rot="5400000">
            <a:off x="2412000" y="43821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44245" y="3886200"/>
            <a:ext cx="979755" cy="369332"/>
          </a:xfrm>
          <a:prstGeom prst="rect">
            <a:avLst/>
          </a:prstGeom>
        </p:spPr>
        <p:txBody>
          <a:bodyPr wrap="none">
            <a:spAutoFit/>
          </a:bodyPr>
          <a:lstStyle/>
          <a:p>
            <a:r>
              <a:rPr lang="en-US" dirty="0" smtClean="0"/>
              <a:t>plasmid</a:t>
            </a:r>
            <a:endParaRPr lang="en-US" dirty="0"/>
          </a:p>
        </p:txBody>
      </p:sp>
      <p:cxnSp>
        <p:nvCxnSpPr>
          <p:cNvPr id="42" name="Straight Arrow Connector 41"/>
          <p:cNvCxnSpPr/>
          <p:nvPr/>
        </p:nvCxnSpPr>
        <p:spPr>
          <a:xfrm rot="5400000">
            <a:off x="648391" y="4370523"/>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143000" y="3657600"/>
            <a:ext cx="8382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4800" y="4507468"/>
            <a:ext cx="582211" cy="369332"/>
          </a:xfrm>
          <a:prstGeom prst="rect">
            <a:avLst/>
          </a:prstGeom>
        </p:spPr>
        <p:txBody>
          <a:bodyPr wrap="none">
            <a:spAutoFit/>
          </a:bodyPr>
          <a:lstStyle/>
          <a:p>
            <a:r>
              <a:rPr lang="en-US" dirty="0" smtClean="0"/>
              <a:t>part</a:t>
            </a:r>
            <a:endParaRPr lang="en-US" dirty="0"/>
          </a:p>
        </p:txBody>
      </p:sp>
      <p:cxnSp>
        <p:nvCxnSpPr>
          <p:cNvPr id="46" name="Straight Arrow Connector 45"/>
          <p:cNvCxnSpPr/>
          <p:nvPr/>
        </p:nvCxnSpPr>
        <p:spPr>
          <a:xfrm rot="5400000">
            <a:off x="468766" y="49917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17989" y="4507468"/>
            <a:ext cx="813043" cy="369332"/>
          </a:xfrm>
          <a:prstGeom prst="rect">
            <a:avLst/>
          </a:prstGeom>
        </p:spPr>
        <p:txBody>
          <a:bodyPr wrap="none">
            <a:spAutoFit/>
          </a:bodyPr>
          <a:lstStyle/>
          <a:p>
            <a:r>
              <a:rPr lang="en-US" dirty="0" smtClean="0"/>
              <a:t>vector</a:t>
            </a:r>
            <a:endParaRPr lang="en-US" dirty="0"/>
          </a:p>
        </p:txBody>
      </p:sp>
      <p:cxnSp>
        <p:nvCxnSpPr>
          <p:cNvPr id="48" name="Straight Arrow Connector 47"/>
          <p:cNvCxnSpPr/>
          <p:nvPr/>
        </p:nvCxnSpPr>
        <p:spPr>
          <a:xfrm rot="5400000">
            <a:off x="1257991" y="49917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019800" y="533400"/>
            <a:ext cx="889987" cy="369332"/>
          </a:xfrm>
          <a:prstGeom prst="rect">
            <a:avLst/>
          </a:prstGeom>
        </p:spPr>
        <p:txBody>
          <a:bodyPr wrap="none">
            <a:spAutoFit/>
          </a:bodyPr>
          <a:lstStyle/>
          <a:p>
            <a:r>
              <a:rPr lang="en-US" dirty="0" smtClean="0"/>
              <a:t>person</a:t>
            </a:r>
            <a:endParaRPr lang="en-US" dirty="0"/>
          </a:p>
        </p:txBody>
      </p:sp>
      <p:cxnSp>
        <p:nvCxnSpPr>
          <p:cNvPr id="50" name="Straight Arrow Connector 49"/>
          <p:cNvCxnSpPr/>
          <p:nvPr/>
        </p:nvCxnSpPr>
        <p:spPr>
          <a:xfrm rot="5400000">
            <a:off x="6287191" y="10264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6288779" y="171519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136957" y="1154668"/>
            <a:ext cx="492443" cy="369332"/>
          </a:xfrm>
          <a:prstGeom prst="rect">
            <a:avLst/>
          </a:prstGeom>
        </p:spPr>
        <p:txBody>
          <a:bodyPr wrap="none">
            <a:spAutoFit/>
          </a:bodyPr>
          <a:lstStyle/>
          <a:p>
            <a:r>
              <a:rPr lang="en-US" dirty="0" smtClean="0"/>
              <a:t>lab</a:t>
            </a:r>
            <a:endParaRPr lang="en-US" dirty="0"/>
          </a:p>
        </p:txBody>
      </p:sp>
      <p:sp>
        <p:nvSpPr>
          <p:cNvPr id="53" name="Rectangle 52"/>
          <p:cNvSpPr/>
          <p:nvPr/>
        </p:nvSpPr>
        <p:spPr>
          <a:xfrm>
            <a:off x="5851108" y="1828800"/>
            <a:ext cx="1159292" cy="369332"/>
          </a:xfrm>
          <a:prstGeom prst="rect">
            <a:avLst/>
          </a:prstGeom>
        </p:spPr>
        <p:txBody>
          <a:bodyPr wrap="none">
            <a:spAutoFit/>
          </a:bodyPr>
          <a:lstStyle/>
          <a:p>
            <a:r>
              <a:rPr lang="en-US" dirty="0" smtClean="0">
                <a:solidFill>
                  <a:schemeClr val="accent1">
                    <a:lumMod val="60000"/>
                    <a:lumOff val="40000"/>
                  </a:schemeClr>
                </a:solidFill>
              </a:rPr>
              <a:t>institution</a:t>
            </a:r>
            <a:endParaRPr lang="en-US" dirty="0">
              <a:solidFill>
                <a:schemeClr val="accent1">
                  <a:lumMod val="60000"/>
                  <a:lumOff val="40000"/>
                </a:schemeClr>
              </a:solidFill>
            </a:endParaRPr>
          </a:p>
        </p:txBody>
      </p:sp>
      <p:cxnSp>
        <p:nvCxnSpPr>
          <p:cNvPr id="60" name="Straight Arrow Connector 59"/>
          <p:cNvCxnSpPr/>
          <p:nvPr/>
        </p:nvCxnSpPr>
        <p:spPr>
          <a:xfrm rot="5400000">
            <a:off x="6288779"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6515791"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6060179"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1181791" y="43792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33400" y="5181600"/>
            <a:ext cx="966931" cy="369332"/>
          </a:xfrm>
          <a:prstGeom prst="rect">
            <a:avLst/>
          </a:prstGeom>
        </p:spPr>
        <p:txBody>
          <a:bodyPr wrap="none">
            <a:spAutoFit/>
          </a:bodyPr>
          <a:lstStyle/>
          <a:p>
            <a:r>
              <a:rPr lang="en-US" dirty="0" err="1" smtClean="0"/>
              <a:t>nucSeq</a:t>
            </a:r>
            <a:endParaRPr lang="en-US" dirty="0"/>
          </a:p>
        </p:txBody>
      </p:sp>
      <p:sp>
        <p:nvSpPr>
          <p:cNvPr id="65" name="Rectangle 64"/>
          <p:cNvSpPr/>
          <p:nvPr/>
        </p:nvSpPr>
        <p:spPr>
          <a:xfrm>
            <a:off x="7719869" y="533400"/>
            <a:ext cx="966931" cy="369332"/>
          </a:xfrm>
          <a:prstGeom prst="rect">
            <a:avLst/>
          </a:prstGeom>
        </p:spPr>
        <p:txBody>
          <a:bodyPr wrap="none">
            <a:spAutoFit/>
          </a:bodyPr>
          <a:lstStyle/>
          <a:p>
            <a:r>
              <a:rPr lang="en-US" dirty="0" err="1" smtClean="0"/>
              <a:t>nucSeq</a:t>
            </a:r>
            <a:endParaRPr lang="en-US" dirty="0"/>
          </a:p>
        </p:txBody>
      </p:sp>
      <p:cxnSp>
        <p:nvCxnSpPr>
          <p:cNvPr id="66" name="Straight Arrow Connector 65"/>
          <p:cNvCxnSpPr/>
          <p:nvPr/>
        </p:nvCxnSpPr>
        <p:spPr>
          <a:xfrm rot="5400000">
            <a:off x="876991" y="575379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8041379"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8268391"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7812779" y="34062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8115991" y="10264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620000" y="1154668"/>
            <a:ext cx="1261884" cy="369332"/>
          </a:xfrm>
          <a:prstGeom prst="rect">
            <a:avLst/>
          </a:prstGeom>
        </p:spPr>
        <p:txBody>
          <a:bodyPr wrap="none">
            <a:spAutoFit/>
          </a:bodyPr>
          <a:lstStyle/>
          <a:p>
            <a:r>
              <a:rPr lang="en-US" dirty="0" smtClean="0"/>
              <a:t>annotation</a:t>
            </a:r>
            <a:endParaRPr lang="en-US" dirty="0"/>
          </a:p>
        </p:txBody>
      </p:sp>
      <p:cxnSp>
        <p:nvCxnSpPr>
          <p:cNvPr id="72" name="Straight Arrow Connector 71"/>
          <p:cNvCxnSpPr/>
          <p:nvPr/>
        </p:nvCxnSpPr>
        <p:spPr>
          <a:xfrm rot="5400000">
            <a:off x="8115991" y="17122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783989" y="1840468"/>
            <a:ext cx="902811" cy="369332"/>
          </a:xfrm>
          <a:prstGeom prst="rect">
            <a:avLst/>
          </a:prstGeom>
        </p:spPr>
        <p:txBody>
          <a:bodyPr wrap="none">
            <a:spAutoFit/>
          </a:bodyPr>
          <a:lstStyle/>
          <a:p>
            <a:r>
              <a:rPr lang="en-US" dirty="0" smtClean="0"/>
              <a:t>feature</a:t>
            </a:r>
            <a:endParaRPr lang="en-US" dirty="0"/>
          </a:p>
        </p:txBody>
      </p:sp>
      <p:sp>
        <p:nvSpPr>
          <p:cNvPr id="74" name="Rectangle 73"/>
          <p:cNvSpPr/>
          <p:nvPr/>
        </p:nvSpPr>
        <p:spPr>
          <a:xfrm>
            <a:off x="2068245" y="4507468"/>
            <a:ext cx="979755" cy="369332"/>
          </a:xfrm>
          <a:prstGeom prst="rect">
            <a:avLst/>
          </a:prstGeom>
        </p:spPr>
        <p:txBody>
          <a:bodyPr wrap="none">
            <a:spAutoFit/>
          </a:bodyPr>
          <a:lstStyle/>
          <a:p>
            <a:r>
              <a:rPr lang="en-US" dirty="0" smtClean="0"/>
              <a:t>plasmid</a:t>
            </a:r>
            <a:endParaRPr lang="en-US" dirty="0"/>
          </a:p>
        </p:txBody>
      </p:sp>
      <p:cxnSp>
        <p:nvCxnSpPr>
          <p:cNvPr id="75" name="Straight Arrow Connector 74"/>
          <p:cNvCxnSpPr/>
          <p:nvPr/>
        </p:nvCxnSpPr>
        <p:spPr>
          <a:xfrm rot="10800000">
            <a:off x="1828800" y="4722812"/>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772400" y="2526268"/>
            <a:ext cx="966931" cy="369332"/>
          </a:xfrm>
          <a:prstGeom prst="rect">
            <a:avLst/>
          </a:prstGeom>
        </p:spPr>
        <p:txBody>
          <a:bodyPr wrap="none">
            <a:spAutoFit/>
          </a:bodyPr>
          <a:lstStyle/>
          <a:p>
            <a:r>
              <a:rPr lang="en-US" dirty="0" err="1" smtClean="0"/>
              <a:t>nucSeq</a:t>
            </a:r>
            <a:endParaRPr lang="en-US" dirty="0" smtClean="0"/>
          </a:p>
        </p:txBody>
      </p:sp>
      <p:cxnSp>
        <p:nvCxnSpPr>
          <p:cNvPr id="77" name="Straight Arrow Connector 76"/>
          <p:cNvCxnSpPr/>
          <p:nvPr/>
        </p:nvCxnSpPr>
        <p:spPr>
          <a:xfrm rot="5400000">
            <a:off x="8117579" y="23218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670677" y="3886200"/>
            <a:ext cx="671979" cy="369332"/>
          </a:xfrm>
          <a:prstGeom prst="rect">
            <a:avLst/>
          </a:prstGeom>
        </p:spPr>
        <p:txBody>
          <a:bodyPr wrap="none">
            <a:spAutoFit/>
          </a:bodyPr>
          <a:lstStyle/>
          <a:p>
            <a:r>
              <a:rPr lang="en-US" dirty="0" err="1" smtClean="0"/>
              <a:t>oligo</a:t>
            </a:r>
            <a:endParaRPr lang="en-US" dirty="0"/>
          </a:p>
        </p:txBody>
      </p:sp>
      <p:cxnSp>
        <p:nvCxnSpPr>
          <p:cNvPr id="79" name="Straight Arrow Connector 78"/>
          <p:cNvCxnSpPr/>
          <p:nvPr/>
        </p:nvCxnSpPr>
        <p:spPr>
          <a:xfrm rot="5400000">
            <a:off x="3936000" y="4379221"/>
            <a:ext cx="22563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605069" y="4504498"/>
            <a:ext cx="966931" cy="369332"/>
          </a:xfrm>
          <a:prstGeom prst="rect">
            <a:avLst/>
          </a:prstGeom>
        </p:spPr>
        <p:txBody>
          <a:bodyPr wrap="none">
            <a:spAutoFit/>
          </a:bodyPr>
          <a:lstStyle/>
          <a:p>
            <a:r>
              <a:rPr lang="en-US" dirty="0" err="1" smtClean="0"/>
              <a:t>nucSeq</a:t>
            </a:r>
            <a:endParaRPr lang="en-US" dirty="0"/>
          </a:p>
        </p:txBody>
      </p:sp>
      <p:cxnSp>
        <p:nvCxnSpPr>
          <p:cNvPr id="81" name="Straight Arrow Connector 80"/>
          <p:cNvCxnSpPr/>
          <p:nvPr/>
        </p:nvCxnSpPr>
        <p:spPr>
          <a:xfrm rot="5400000">
            <a:off x="3926579" y="4991791"/>
            <a:ext cx="22563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2" name="Arc 81"/>
          <p:cNvSpPr/>
          <p:nvPr/>
        </p:nvSpPr>
        <p:spPr>
          <a:xfrm>
            <a:off x="2743200" y="3733800"/>
            <a:ext cx="304800" cy="304800"/>
          </a:xfrm>
          <a:prstGeom prst="arc">
            <a:avLst>
              <a:gd name="adj1" fmla="val 12965898"/>
              <a:gd name="adj2" fmla="val 56541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Clotho </a:t>
            </a:r>
            <a:r>
              <a:rPr lang="en-US" dirty="0" err="1" smtClean="0"/>
              <a:t>Plugin</a:t>
            </a:r>
            <a:r>
              <a:rPr lang="en-US" dirty="0" smtClean="0"/>
              <a:t> Architecture</a:t>
            </a:r>
            <a:endParaRPr lang="en-US" dirty="0"/>
          </a:p>
        </p:txBody>
      </p:sp>
      <p:sp>
        <p:nvSpPr>
          <p:cNvPr id="24" name="TextBox 23"/>
          <p:cNvSpPr txBox="1"/>
          <p:nvPr/>
        </p:nvSpPr>
        <p:spPr>
          <a:xfrm>
            <a:off x="1066800" y="1371600"/>
            <a:ext cx="7315200" cy="5078313"/>
          </a:xfrm>
          <a:prstGeom prst="rect">
            <a:avLst/>
          </a:prstGeom>
          <a:noFill/>
        </p:spPr>
        <p:txBody>
          <a:bodyPr wrap="square" rtlCol="0">
            <a:spAutoFit/>
          </a:bodyPr>
          <a:lstStyle/>
          <a:p>
            <a:r>
              <a:rPr lang="en-US" dirty="0" smtClean="0">
                <a:solidFill>
                  <a:schemeClr val="accent5">
                    <a:lumMod val="60000"/>
                    <a:lumOff val="40000"/>
                  </a:schemeClr>
                </a:solidFill>
              </a:rPr>
              <a:t>Collator</a:t>
            </a:r>
            <a:r>
              <a:rPr lang="en-US" dirty="0" smtClean="0"/>
              <a:t>  </a:t>
            </a:r>
            <a:r>
              <a:rPr lang="en-US" dirty="0" smtClean="0"/>
              <a:t>contains static references to all the </a:t>
            </a:r>
            <a:r>
              <a:rPr lang="en-US" dirty="0" smtClean="0"/>
              <a:t>Apps currently </a:t>
            </a:r>
            <a:r>
              <a:rPr lang="en-US" dirty="0" smtClean="0"/>
              <a:t>loaded in Clotho.  It refers to them through a series of wrappers.  There is a hierarchy to these wrappers and to the Clotho </a:t>
            </a:r>
            <a:r>
              <a:rPr lang="en-US" dirty="0" err="1" smtClean="0"/>
              <a:t>plugin</a:t>
            </a:r>
            <a:r>
              <a:rPr lang="en-US" dirty="0" smtClean="0"/>
              <a:t> classes they contain.  </a:t>
            </a:r>
          </a:p>
          <a:p>
            <a:endParaRPr lang="en-US" dirty="0" smtClean="0"/>
          </a:p>
          <a:p>
            <a:r>
              <a:rPr lang="en-US" dirty="0" smtClean="0"/>
              <a:t>All </a:t>
            </a:r>
            <a:r>
              <a:rPr lang="en-US" dirty="0" smtClean="0"/>
              <a:t>Apps contain </a:t>
            </a:r>
            <a:r>
              <a:rPr lang="en-US" dirty="0" smtClean="0"/>
              <a:t>a UUID, display name, and description provided by their XML.  These values are loaded at startup and are accessible from the </a:t>
            </a:r>
            <a:r>
              <a:rPr lang="en-US" dirty="0" err="1" smtClean="0"/>
              <a:t>plugin</a:t>
            </a:r>
            <a:r>
              <a:rPr lang="en-US" dirty="0" smtClean="0"/>
              <a:t> wrappers that are </a:t>
            </a:r>
            <a:r>
              <a:rPr lang="en-US" dirty="0" err="1" smtClean="0"/>
              <a:t>acessible</a:t>
            </a:r>
            <a:r>
              <a:rPr lang="en-US" dirty="0" smtClean="0"/>
              <a:t> from </a:t>
            </a:r>
            <a:r>
              <a:rPr lang="en-US" dirty="0" smtClean="0">
                <a:solidFill>
                  <a:schemeClr val="accent5">
                    <a:lumMod val="60000"/>
                    <a:lumOff val="40000"/>
                  </a:schemeClr>
                </a:solidFill>
              </a:rPr>
              <a:t>Collator</a:t>
            </a:r>
            <a:r>
              <a:rPr lang="en-US" dirty="0" smtClean="0"/>
              <a:t>.  </a:t>
            </a:r>
            <a:r>
              <a:rPr lang="en-US" dirty="0" smtClean="0"/>
              <a:t>You retrieve a </a:t>
            </a:r>
            <a:r>
              <a:rPr lang="en-US" dirty="0" err="1" smtClean="0"/>
              <a:t>plugin</a:t>
            </a:r>
            <a:r>
              <a:rPr lang="en-US" dirty="0" smtClean="0"/>
              <a:t> wrapper from </a:t>
            </a:r>
            <a:r>
              <a:rPr lang="en-US" dirty="0" smtClean="0"/>
              <a:t>Collator </a:t>
            </a:r>
            <a:r>
              <a:rPr lang="en-US" dirty="0" smtClean="0"/>
              <a:t>by referring to the UUID.  You can also retrieve sets of wrappers by name, and specifically get </a:t>
            </a:r>
            <a:r>
              <a:rPr lang="en-US" dirty="0" err="1" smtClean="0"/>
              <a:t>viewerWrappers</a:t>
            </a:r>
            <a:r>
              <a:rPr lang="en-US" dirty="0" smtClean="0"/>
              <a:t> by the type of object they view.</a:t>
            </a:r>
          </a:p>
          <a:p>
            <a:endParaRPr lang="en-US" dirty="0" smtClean="0"/>
          </a:p>
          <a:p>
            <a:r>
              <a:rPr lang="en-US" dirty="0" smtClean="0"/>
              <a:t>The XML may also contain class paths to icons and screenshots of the </a:t>
            </a:r>
            <a:r>
              <a:rPr lang="en-US" dirty="0" smtClean="0"/>
              <a:t>App.  </a:t>
            </a:r>
            <a:r>
              <a:rPr lang="en-US" dirty="0" smtClean="0"/>
              <a:t>Currently, Tools require an icon, and Widgets require a screenshot.  Ideally, screenshots would be provided for any GUI-based </a:t>
            </a:r>
            <a:r>
              <a:rPr lang="en-US" dirty="0" smtClean="0"/>
              <a:t>App, </a:t>
            </a:r>
            <a:r>
              <a:rPr lang="en-US" dirty="0" smtClean="0"/>
              <a:t>and icons would be provided for all </a:t>
            </a:r>
            <a:r>
              <a:rPr lang="en-US" dirty="0" smtClean="0"/>
              <a:t>Apps.  </a:t>
            </a:r>
            <a:r>
              <a:rPr lang="en-US" dirty="0" smtClean="0"/>
              <a:t>These images should be ~200 </a:t>
            </a:r>
            <a:r>
              <a:rPr lang="en-US" dirty="0" err="1" smtClean="0"/>
              <a:t>px</a:t>
            </a:r>
            <a:r>
              <a:rPr lang="en-US" dirty="0" smtClean="0"/>
              <a:t> wide and roughly square.  The exact size of the graphics is calculated by </a:t>
            </a:r>
            <a:r>
              <a:rPr lang="en-US" dirty="0" err="1" smtClean="0">
                <a:solidFill>
                  <a:schemeClr val="accent5">
                    <a:lumMod val="60000"/>
                    <a:lumOff val="40000"/>
                  </a:schemeClr>
                </a:solidFill>
              </a:rPr>
              <a:t>imageSource</a:t>
            </a:r>
            <a:r>
              <a:rPr 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3124200" y="1295400"/>
            <a:ext cx="5867400" cy="5105400"/>
          </a:xfrm>
          <a:prstGeom prst="roundRect">
            <a:avLst/>
          </a:prstGeom>
          <a:solidFill>
            <a:schemeClr val="accent1">
              <a:alpha val="12000"/>
            </a:schemeClr>
          </a:solidFill>
          <a:ln>
            <a:solidFill>
              <a:schemeClr val="tx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76200"/>
            <a:ext cx="7467600" cy="1143000"/>
          </a:xfrm>
        </p:spPr>
        <p:txBody>
          <a:bodyPr/>
          <a:lstStyle/>
          <a:p>
            <a:r>
              <a:rPr lang="en-US" dirty="0" err="1" smtClean="0"/>
              <a:t>Plugin</a:t>
            </a:r>
            <a:r>
              <a:rPr lang="en-US" dirty="0" smtClean="0"/>
              <a:t> Wrapper Hierarchy</a:t>
            </a:r>
            <a:endParaRPr lang="en-US" dirty="0"/>
          </a:p>
        </p:txBody>
      </p:sp>
      <p:sp>
        <p:nvSpPr>
          <p:cNvPr id="4" name="Rectangle 3"/>
          <p:cNvSpPr/>
          <p:nvPr/>
        </p:nvSpPr>
        <p:spPr>
          <a:xfrm>
            <a:off x="3581400" y="1524000"/>
            <a:ext cx="20574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pluginWrapper</a:t>
            </a:r>
            <a:endParaRPr lang="en-US" dirty="0"/>
          </a:p>
        </p:txBody>
      </p:sp>
      <p:cxnSp>
        <p:nvCxnSpPr>
          <p:cNvPr id="6" name="Straight Arrow Connector 5"/>
          <p:cNvCxnSpPr/>
          <p:nvPr/>
        </p:nvCxnSpPr>
        <p:spPr>
          <a:xfrm rot="5400000">
            <a:off x="4229299" y="2322711"/>
            <a:ext cx="533400" cy="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229299" y="4075311"/>
            <a:ext cx="533400" cy="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400800" y="3886200"/>
            <a:ext cx="20574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477000" y="4267200"/>
            <a:ext cx="19050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ClothoWidget</a:t>
            </a:r>
            <a:endParaRPr lang="en-US" dirty="0"/>
          </a:p>
        </p:txBody>
      </p:sp>
      <p:sp>
        <p:nvSpPr>
          <p:cNvPr id="21" name="TextBox 20"/>
          <p:cNvSpPr txBox="1"/>
          <p:nvPr/>
        </p:nvSpPr>
        <p:spPr>
          <a:xfrm>
            <a:off x="6477000" y="3886200"/>
            <a:ext cx="1828800" cy="369332"/>
          </a:xfrm>
          <a:prstGeom prst="rect">
            <a:avLst/>
          </a:prstGeom>
          <a:noFill/>
        </p:spPr>
        <p:txBody>
          <a:bodyPr wrap="square" rtlCol="0">
            <a:spAutoFit/>
          </a:bodyPr>
          <a:lstStyle/>
          <a:p>
            <a:r>
              <a:rPr lang="en-US" dirty="0" err="1" smtClean="0">
                <a:solidFill>
                  <a:schemeClr val="bg1"/>
                </a:solidFill>
              </a:rPr>
              <a:t>widgetWrapper</a:t>
            </a:r>
            <a:endParaRPr lang="en-US" dirty="0">
              <a:solidFill>
                <a:schemeClr val="bg1"/>
              </a:solidFill>
            </a:endParaRPr>
          </a:p>
        </p:txBody>
      </p:sp>
      <p:sp>
        <p:nvSpPr>
          <p:cNvPr id="23" name="Rectangle 22"/>
          <p:cNvSpPr/>
          <p:nvPr/>
        </p:nvSpPr>
        <p:spPr>
          <a:xfrm>
            <a:off x="3505200" y="2743200"/>
            <a:ext cx="20574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581400" y="3124200"/>
            <a:ext cx="19050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ClothoViewer</a:t>
            </a:r>
            <a:endParaRPr lang="en-US" dirty="0"/>
          </a:p>
        </p:txBody>
      </p:sp>
      <p:sp>
        <p:nvSpPr>
          <p:cNvPr id="25" name="TextBox 24"/>
          <p:cNvSpPr txBox="1"/>
          <p:nvPr/>
        </p:nvSpPr>
        <p:spPr>
          <a:xfrm>
            <a:off x="3581400" y="2743200"/>
            <a:ext cx="1828800" cy="369332"/>
          </a:xfrm>
          <a:prstGeom prst="rect">
            <a:avLst/>
          </a:prstGeom>
          <a:noFill/>
        </p:spPr>
        <p:txBody>
          <a:bodyPr wrap="square" rtlCol="0">
            <a:spAutoFit/>
          </a:bodyPr>
          <a:lstStyle/>
          <a:p>
            <a:r>
              <a:rPr lang="en-US" dirty="0" err="1" smtClean="0">
                <a:solidFill>
                  <a:schemeClr val="bg1"/>
                </a:solidFill>
              </a:rPr>
              <a:t>viewerWrapper</a:t>
            </a:r>
            <a:endParaRPr lang="en-US" dirty="0">
              <a:solidFill>
                <a:schemeClr val="bg1"/>
              </a:solidFill>
            </a:endParaRPr>
          </a:p>
        </p:txBody>
      </p:sp>
      <p:sp>
        <p:nvSpPr>
          <p:cNvPr id="26" name="Rectangle 25"/>
          <p:cNvSpPr/>
          <p:nvPr/>
        </p:nvSpPr>
        <p:spPr>
          <a:xfrm>
            <a:off x="3505200" y="4572000"/>
            <a:ext cx="20574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581400" y="4953000"/>
            <a:ext cx="19050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ClothoTool</a:t>
            </a:r>
            <a:endParaRPr lang="en-US" dirty="0"/>
          </a:p>
        </p:txBody>
      </p:sp>
      <p:sp>
        <p:nvSpPr>
          <p:cNvPr id="28" name="TextBox 27"/>
          <p:cNvSpPr txBox="1"/>
          <p:nvPr/>
        </p:nvSpPr>
        <p:spPr>
          <a:xfrm>
            <a:off x="3581400" y="4572000"/>
            <a:ext cx="1828800" cy="369332"/>
          </a:xfrm>
          <a:prstGeom prst="rect">
            <a:avLst/>
          </a:prstGeom>
          <a:noFill/>
        </p:spPr>
        <p:txBody>
          <a:bodyPr wrap="square" rtlCol="0">
            <a:spAutoFit/>
          </a:bodyPr>
          <a:lstStyle/>
          <a:p>
            <a:r>
              <a:rPr lang="en-US" dirty="0" err="1" smtClean="0">
                <a:solidFill>
                  <a:schemeClr val="bg1"/>
                </a:solidFill>
              </a:rPr>
              <a:t>toolWrapper</a:t>
            </a:r>
            <a:endParaRPr lang="en-US" dirty="0">
              <a:solidFill>
                <a:schemeClr val="bg1"/>
              </a:solidFill>
            </a:endParaRPr>
          </a:p>
        </p:txBody>
      </p:sp>
      <p:sp>
        <p:nvSpPr>
          <p:cNvPr id="29" name="Rectangle 28"/>
          <p:cNvSpPr/>
          <p:nvPr/>
        </p:nvSpPr>
        <p:spPr>
          <a:xfrm>
            <a:off x="6400800" y="2057400"/>
            <a:ext cx="22860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477000" y="2438400"/>
            <a:ext cx="20574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ClothoConnection</a:t>
            </a:r>
            <a:endParaRPr lang="en-US" dirty="0"/>
          </a:p>
        </p:txBody>
      </p:sp>
      <p:sp>
        <p:nvSpPr>
          <p:cNvPr id="31" name="TextBox 30"/>
          <p:cNvSpPr txBox="1"/>
          <p:nvPr/>
        </p:nvSpPr>
        <p:spPr>
          <a:xfrm>
            <a:off x="6477000" y="2057400"/>
            <a:ext cx="2286000" cy="369332"/>
          </a:xfrm>
          <a:prstGeom prst="rect">
            <a:avLst/>
          </a:prstGeom>
          <a:noFill/>
        </p:spPr>
        <p:txBody>
          <a:bodyPr wrap="square" rtlCol="0">
            <a:spAutoFit/>
          </a:bodyPr>
          <a:lstStyle/>
          <a:p>
            <a:r>
              <a:rPr lang="en-US" dirty="0" err="1" smtClean="0">
                <a:solidFill>
                  <a:schemeClr val="bg1"/>
                </a:solidFill>
              </a:rPr>
              <a:t>connectionWrapper</a:t>
            </a:r>
            <a:endParaRPr lang="en-US" dirty="0">
              <a:solidFill>
                <a:schemeClr val="bg1"/>
              </a:solidFill>
            </a:endParaRPr>
          </a:p>
        </p:txBody>
      </p:sp>
      <p:sp>
        <p:nvSpPr>
          <p:cNvPr id="32" name="Rectangle 31"/>
          <p:cNvSpPr/>
          <p:nvPr/>
        </p:nvSpPr>
        <p:spPr>
          <a:xfrm>
            <a:off x="6400800" y="3200400"/>
            <a:ext cx="2057400" cy="381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6477000" y="3200400"/>
            <a:ext cx="1828800" cy="369332"/>
          </a:xfrm>
          <a:prstGeom prst="rect">
            <a:avLst/>
          </a:prstGeom>
          <a:noFill/>
        </p:spPr>
        <p:txBody>
          <a:bodyPr wrap="square" rtlCol="0">
            <a:spAutoFit/>
          </a:bodyPr>
          <a:lstStyle/>
          <a:p>
            <a:r>
              <a:rPr lang="en-US" dirty="0" err="1" smtClean="0">
                <a:solidFill>
                  <a:schemeClr val="bg1"/>
                </a:solidFill>
              </a:rPr>
              <a:t>libraryWrapper</a:t>
            </a:r>
            <a:endParaRPr lang="en-US" dirty="0">
              <a:solidFill>
                <a:schemeClr val="bg1"/>
              </a:solidFill>
            </a:endParaRPr>
          </a:p>
        </p:txBody>
      </p:sp>
      <p:cxnSp>
        <p:nvCxnSpPr>
          <p:cNvPr id="35" name="Straight Arrow Connector 34"/>
          <p:cNvCxnSpPr/>
          <p:nvPr/>
        </p:nvCxnSpPr>
        <p:spPr>
          <a:xfrm rot="16200000" flipH="1">
            <a:off x="5792590" y="1906391"/>
            <a:ext cx="457201" cy="45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5372100" y="2324103"/>
            <a:ext cx="1219200" cy="533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7200" y="2895600"/>
            <a:ext cx="22860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533400" y="3276600"/>
            <a:ext cx="20574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ClothoGrammar</a:t>
            </a:r>
            <a:endParaRPr lang="en-US" dirty="0"/>
          </a:p>
        </p:txBody>
      </p:sp>
      <p:sp>
        <p:nvSpPr>
          <p:cNvPr id="41" name="TextBox 40"/>
          <p:cNvSpPr txBox="1"/>
          <p:nvPr/>
        </p:nvSpPr>
        <p:spPr>
          <a:xfrm>
            <a:off x="533400" y="2895600"/>
            <a:ext cx="2286000" cy="369332"/>
          </a:xfrm>
          <a:prstGeom prst="rect">
            <a:avLst/>
          </a:prstGeom>
          <a:noFill/>
        </p:spPr>
        <p:txBody>
          <a:bodyPr wrap="square" rtlCol="0">
            <a:spAutoFit/>
          </a:bodyPr>
          <a:lstStyle/>
          <a:p>
            <a:r>
              <a:rPr lang="en-US" dirty="0" smtClean="0">
                <a:solidFill>
                  <a:schemeClr val="bg1"/>
                </a:solidFill>
              </a:rPr>
              <a:t>grammar</a:t>
            </a:r>
            <a:endParaRPr lang="en-US" dirty="0">
              <a:solidFill>
                <a:schemeClr val="bg1"/>
              </a:solidFill>
            </a:endParaRPr>
          </a:p>
        </p:txBody>
      </p:sp>
      <p:sp>
        <p:nvSpPr>
          <p:cNvPr id="42" name="Rectangle 41"/>
          <p:cNvSpPr/>
          <p:nvPr/>
        </p:nvSpPr>
        <p:spPr>
          <a:xfrm>
            <a:off x="6400800" y="5029200"/>
            <a:ext cx="22098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6477000" y="5410200"/>
            <a:ext cx="19050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ClothoAlgorithm</a:t>
            </a:r>
            <a:endParaRPr lang="en-US" dirty="0"/>
          </a:p>
        </p:txBody>
      </p:sp>
      <p:sp>
        <p:nvSpPr>
          <p:cNvPr id="44" name="TextBox 43"/>
          <p:cNvSpPr txBox="1"/>
          <p:nvPr/>
        </p:nvSpPr>
        <p:spPr>
          <a:xfrm>
            <a:off x="6477000" y="5029200"/>
            <a:ext cx="2133600" cy="369332"/>
          </a:xfrm>
          <a:prstGeom prst="rect">
            <a:avLst/>
          </a:prstGeom>
          <a:noFill/>
        </p:spPr>
        <p:txBody>
          <a:bodyPr wrap="square" rtlCol="0">
            <a:spAutoFit/>
          </a:bodyPr>
          <a:lstStyle/>
          <a:p>
            <a:r>
              <a:rPr lang="en-US" dirty="0" err="1" smtClean="0">
                <a:solidFill>
                  <a:schemeClr val="bg1"/>
                </a:solidFill>
              </a:rPr>
              <a:t>algorithmWrapper</a:t>
            </a:r>
            <a:endParaRPr lang="en-US" dirty="0">
              <a:solidFill>
                <a:schemeClr val="bg1"/>
              </a:solidFill>
            </a:endParaRPr>
          </a:p>
        </p:txBody>
      </p:sp>
      <p:cxnSp>
        <p:nvCxnSpPr>
          <p:cNvPr id="46" name="Straight Arrow Connector 45"/>
          <p:cNvCxnSpPr/>
          <p:nvPr/>
        </p:nvCxnSpPr>
        <p:spPr>
          <a:xfrm rot="16200000" flipH="1">
            <a:off x="4914900" y="2781301"/>
            <a:ext cx="213360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4229099" y="3314701"/>
            <a:ext cx="3352802" cy="838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57200" y="4191000"/>
            <a:ext cx="22860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533400" y="4572000"/>
            <a:ext cx="20574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ClothoFormat</a:t>
            </a:r>
            <a:endParaRPr lang="en-US" dirty="0"/>
          </a:p>
        </p:txBody>
      </p:sp>
      <p:sp>
        <p:nvSpPr>
          <p:cNvPr id="52" name="TextBox 51"/>
          <p:cNvSpPr txBox="1"/>
          <p:nvPr/>
        </p:nvSpPr>
        <p:spPr>
          <a:xfrm>
            <a:off x="533400" y="4191000"/>
            <a:ext cx="2286000" cy="369332"/>
          </a:xfrm>
          <a:prstGeom prst="rect">
            <a:avLst/>
          </a:prstGeom>
          <a:noFill/>
        </p:spPr>
        <p:txBody>
          <a:bodyPr wrap="square" rtlCol="0">
            <a:spAutoFit/>
          </a:bodyPr>
          <a:lstStyle/>
          <a:p>
            <a:r>
              <a:rPr lang="en-US" dirty="0" smtClean="0">
                <a:solidFill>
                  <a:schemeClr val="bg1"/>
                </a:solidFill>
              </a:rPr>
              <a:t>format</a:t>
            </a:r>
            <a:endParaRPr lang="en-US" dirty="0">
              <a:solidFill>
                <a:schemeClr val="bg1"/>
              </a:solidFill>
            </a:endParaRPr>
          </a:p>
        </p:txBody>
      </p:sp>
      <p:sp>
        <p:nvSpPr>
          <p:cNvPr id="56" name="TextBox 55"/>
          <p:cNvSpPr txBox="1"/>
          <p:nvPr/>
        </p:nvSpPr>
        <p:spPr>
          <a:xfrm>
            <a:off x="3886200" y="5638800"/>
            <a:ext cx="1425390" cy="523220"/>
          </a:xfrm>
          <a:prstGeom prst="rect">
            <a:avLst/>
          </a:prstGeom>
          <a:noFill/>
        </p:spPr>
        <p:txBody>
          <a:bodyPr wrap="none" rtlCol="0">
            <a:spAutoFit/>
          </a:bodyPr>
          <a:lstStyle/>
          <a:p>
            <a:r>
              <a:rPr lang="en-US" sz="2800" dirty="0" smtClean="0"/>
              <a:t>Collator</a:t>
            </a:r>
            <a:endParaRPr lang="en-US" sz="2800" dirty="0"/>
          </a:p>
        </p:txBody>
      </p:sp>
      <p:sp>
        <p:nvSpPr>
          <p:cNvPr id="57" name="Rounded Rectangle 56"/>
          <p:cNvSpPr/>
          <p:nvPr/>
        </p:nvSpPr>
        <p:spPr>
          <a:xfrm>
            <a:off x="152400" y="1295400"/>
            <a:ext cx="2895600" cy="5105400"/>
          </a:xfrm>
          <a:prstGeom prst="roundRect">
            <a:avLst/>
          </a:prstGeom>
          <a:solidFill>
            <a:schemeClr val="accent1">
              <a:alpha val="12000"/>
            </a:schemeClr>
          </a:solidFill>
          <a:ln>
            <a:solidFill>
              <a:schemeClr val="tx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1295400" y="5638800"/>
            <a:ext cx="1604927" cy="523220"/>
          </a:xfrm>
          <a:prstGeom prst="rect">
            <a:avLst/>
          </a:prstGeom>
          <a:noFill/>
        </p:spPr>
        <p:txBody>
          <a:bodyPr wrap="none" rtlCol="0">
            <a:spAutoFit/>
          </a:bodyPr>
          <a:lstStyle/>
          <a:p>
            <a:r>
              <a:rPr lang="en-US" sz="2800" dirty="0" smtClean="0"/>
              <a:t>Collector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5"/>
                                        </p:tgtEl>
                                      </p:cBhvr>
                                    </p:animEffect>
                                    <p:animScale>
                                      <p:cBhvr>
                                        <p:cTn id="10" dur="250" autoRev="1" fill="hold"/>
                                        <p:tgtEl>
                                          <p:spTgt spid="15"/>
                                        </p:tgtEl>
                                      </p:cBhvr>
                                      <p:by x="105000" y="105000"/>
                                    </p:animScale>
                                  </p:childTnLst>
                                </p:cTn>
                              </p:par>
                              <p:par>
                                <p:cTn id="11" presetID="26" presetClass="emph" presetSubtype="0" fill="hold" grpId="0" nodeType="withEffect">
                                  <p:stCondLst>
                                    <p:cond delay="0"/>
                                  </p:stCondLst>
                                  <p:childTnLst>
                                    <p:animEffect transition="out" filter="fade">
                                      <p:cBhvr>
                                        <p:cTn id="12" dur="3000" tmFilter="0, 0; .2, .5; .8, .5; 1, 0"/>
                                        <p:tgtEl>
                                          <p:spTgt spid="20"/>
                                        </p:tgtEl>
                                      </p:cBhvr>
                                    </p:animEffect>
                                    <p:animScale>
                                      <p:cBhvr>
                                        <p:cTn id="13" dur="1500" autoRev="1" fill="hold"/>
                                        <p:tgtEl>
                                          <p:spTgt spid="20"/>
                                        </p:tgtEl>
                                      </p:cBhvr>
                                      <p:by x="105000" y="105000"/>
                                    </p:animScale>
                                  </p:childTnLst>
                                </p:cTn>
                              </p:par>
                              <p:par>
                                <p:cTn id="14" presetID="26" presetClass="emph" presetSubtype="0" fill="hold" grpId="0" nodeType="withEffect">
                                  <p:stCondLst>
                                    <p:cond delay="0"/>
                                  </p:stCondLst>
                                  <p:childTnLst>
                                    <p:animEffect transition="out" filter="fade">
                                      <p:cBhvr>
                                        <p:cTn id="15" dur="3000" tmFilter="0, 0; .2, .5; .8, .5; 1, 0"/>
                                        <p:tgtEl>
                                          <p:spTgt spid="24"/>
                                        </p:tgtEl>
                                      </p:cBhvr>
                                    </p:animEffect>
                                    <p:animScale>
                                      <p:cBhvr>
                                        <p:cTn id="16" dur="1500" autoRev="1" fill="hold"/>
                                        <p:tgtEl>
                                          <p:spTgt spid="24"/>
                                        </p:tgtEl>
                                      </p:cBhvr>
                                      <p:by x="105000" y="105000"/>
                                    </p:animScale>
                                  </p:childTnLst>
                                </p:cTn>
                              </p:par>
                              <p:par>
                                <p:cTn id="17" presetID="26" presetClass="emph" presetSubtype="0" fill="hold" grpId="0" nodeType="withEffect">
                                  <p:stCondLst>
                                    <p:cond delay="0"/>
                                  </p:stCondLst>
                                  <p:childTnLst>
                                    <p:animEffect transition="out" filter="fade">
                                      <p:cBhvr>
                                        <p:cTn id="18" dur="3000" tmFilter="0, 0; .2, .5; .8, .5; 1, 0"/>
                                        <p:tgtEl>
                                          <p:spTgt spid="27"/>
                                        </p:tgtEl>
                                      </p:cBhvr>
                                    </p:animEffect>
                                    <p:animScale>
                                      <p:cBhvr>
                                        <p:cTn id="19" dur="1500" autoRev="1" fill="hold"/>
                                        <p:tgtEl>
                                          <p:spTgt spid="27"/>
                                        </p:tgtEl>
                                      </p:cBhvr>
                                      <p:by x="105000" y="105000"/>
                                    </p:animScale>
                                  </p:childTnLst>
                                </p:cTn>
                              </p:par>
                              <p:par>
                                <p:cTn id="20" presetID="26" presetClass="emph" presetSubtype="0" fill="hold" grpId="0" nodeType="withEffect">
                                  <p:stCondLst>
                                    <p:cond delay="0"/>
                                  </p:stCondLst>
                                  <p:childTnLst>
                                    <p:animEffect transition="out" filter="fade">
                                      <p:cBhvr>
                                        <p:cTn id="21" dur="3000" tmFilter="0, 0; .2, .5; .8, .5; 1, 0"/>
                                        <p:tgtEl>
                                          <p:spTgt spid="30"/>
                                        </p:tgtEl>
                                      </p:cBhvr>
                                    </p:animEffect>
                                    <p:animScale>
                                      <p:cBhvr>
                                        <p:cTn id="22" dur="1500" autoRev="1" fill="hold"/>
                                        <p:tgtEl>
                                          <p:spTgt spid="30"/>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7"/>
                                        </p:tgtEl>
                                      </p:cBhvr>
                                    </p:animEffect>
                                    <p:animScale>
                                      <p:cBhvr>
                                        <p:cTn id="28" dur="250" autoRev="1" fill="hold"/>
                                        <p:tgtEl>
                                          <p:spTgt spid="37"/>
                                        </p:tgtEl>
                                      </p:cBhvr>
                                      <p:by x="105000" y="105000"/>
                                    </p:animScale>
                                  </p:childTnLst>
                                </p:cTn>
                              </p:par>
                              <p:par>
                                <p:cTn id="29" presetID="26" presetClass="emph" presetSubtype="0" fill="hold" grpId="0" nodeType="withEffect">
                                  <p:stCondLst>
                                    <p:cond delay="0"/>
                                  </p:stCondLst>
                                  <p:childTnLst>
                                    <p:animEffect transition="out" filter="fade">
                                      <p:cBhvr>
                                        <p:cTn id="30" dur="3000" tmFilter="0, 0; .2, .5; .8, .5; 1, 0"/>
                                        <p:tgtEl>
                                          <p:spTgt spid="40"/>
                                        </p:tgtEl>
                                      </p:cBhvr>
                                    </p:animEffect>
                                    <p:animScale>
                                      <p:cBhvr>
                                        <p:cTn id="31" dur="1500" autoRev="1" fill="hold"/>
                                        <p:tgtEl>
                                          <p:spTgt spid="40"/>
                                        </p:tgtEl>
                                      </p:cBhvr>
                                      <p:by x="105000" y="105000"/>
                                    </p:animScale>
                                  </p:childTnLst>
                                </p:cTn>
                              </p:par>
                              <p:par>
                                <p:cTn id="32" presetID="26" presetClass="emph" presetSubtype="0" fill="hold" grpId="0" nodeType="withEffect">
                                  <p:stCondLst>
                                    <p:cond delay="0"/>
                                  </p:stCondLst>
                                  <p:childTnLst>
                                    <p:animEffect transition="out" filter="fade">
                                      <p:cBhvr>
                                        <p:cTn id="33" dur="3000" tmFilter="0, 0; .2, .5; .8, .5; 1, 0"/>
                                        <p:tgtEl>
                                          <p:spTgt spid="43"/>
                                        </p:tgtEl>
                                      </p:cBhvr>
                                    </p:animEffect>
                                    <p:animScale>
                                      <p:cBhvr>
                                        <p:cTn id="34" dur="1500" autoRev="1" fill="hold"/>
                                        <p:tgtEl>
                                          <p:spTgt spid="43"/>
                                        </p:tgtEl>
                                      </p:cBhvr>
                                      <p:by x="105000" y="105000"/>
                                    </p:animScale>
                                  </p:childTnLst>
                                </p:cTn>
                              </p:par>
                              <p:par>
                                <p:cTn id="35" presetID="26" presetClass="emph" presetSubtype="0" fill="hold" nodeType="withEffect">
                                  <p:stCondLst>
                                    <p:cond delay="0"/>
                                  </p:stCondLst>
                                  <p:childTnLst>
                                    <p:animEffect transition="out" filter="fade">
                                      <p:cBhvr>
                                        <p:cTn id="36" dur="500" tmFilter="0, 0; .2, .5; .8, .5; 1, 0"/>
                                        <p:tgtEl>
                                          <p:spTgt spid="46"/>
                                        </p:tgtEl>
                                      </p:cBhvr>
                                    </p:animEffect>
                                    <p:animScale>
                                      <p:cBhvr>
                                        <p:cTn id="37" dur="250" autoRev="1" fill="hold"/>
                                        <p:tgtEl>
                                          <p:spTgt spid="46"/>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48"/>
                                        </p:tgtEl>
                                      </p:cBhvr>
                                    </p:animEffect>
                                    <p:animScale>
                                      <p:cBhvr>
                                        <p:cTn id="40" dur="250" autoRev="1" fill="hold"/>
                                        <p:tgtEl>
                                          <p:spTgt spid="48"/>
                                        </p:tgtEl>
                                      </p:cBhvr>
                                      <p:by x="105000" y="105000"/>
                                    </p:animScale>
                                  </p:childTnLst>
                                </p:cTn>
                              </p:par>
                              <p:par>
                                <p:cTn id="41" presetID="26" presetClass="emph" presetSubtype="0" fill="hold" grpId="0" nodeType="withEffect">
                                  <p:stCondLst>
                                    <p:cond delay="0"/>
                                  </p:stCondLst>
                                  <p:childTnLst>
                                    <p:animEffect transition="out" filter="fade">
                                      <p:cBhvr>
                                        <p:cTn id="42" dur="3000" tmFilter="0, 0; .2, .5; .8, .5; 1, 0"/>
                                        <p:tgtEl>
                                          <p:spTgt spid="51"/>
                                        </p:tgtEl>
                                      </p:cBhvr>
                                    </p:animEffect>
                                    <p:animScale>
                                      <p:cBhvr>
                                        <p:cTn id="43" dur="150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7" grpId="0" animBg="1"/>
      <p:bldP spid="30" grpId="0" animBg="1"/>
      <p:bldP spid="40" grpId="0" animBg="1"/>
      <p:bldP spid="43"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Plugin</a:t>
            </a:r>
            <a:r>
              <a:rPr lang="en-US" dirty="0" smtClean="0"/>
              <a:t> and </a:t>
            </a:r>
            <a:r>
              <a:rPr lang="en-US" dirty="0" err="1" smtClean="0"/>
              <a:t>objBase</a:t>
            </a:r>
            <a:r>
              <a:rPr lang="en-US" dirty="0" smtClean="0"/>
              <a:t> Images</a:t>
            </a:r>
            <a:endParaRPr lang="en-US" dirty="0"/>
          </a:p>
        </p:txBody>
      </p:sp>
      <p:sp>
        <p:nvSpPr>
          <p:cNvPr id="24" name="TextBox 23"/>
          <p:cNvSpPr txBox="1"/>
          <p:nvPr/>
        </p:nvSpPr>
        <p:spPr>
          <a:xfrm>
            <a:off x="1066800" y="1371600"/>
            <a:ext cx="7315200" cy="2308324"/>
          </a:xfrm>
          <a:prstGeom prst="rect">
            <a:avLst/>
          </a:prstGeom>
          <a:noFill/>
        </p:spPr>
        <p:txBody>
          <a:bodyPr wrap="square" rtlCol="0">
            <a:spAutoFit/>
          </a:bodyPr>
          <a:lstStyle/>
          <a:p>
            <a:r>
              <a:rPr lang="en-US" dirty="0" smtClean="0"/>
              <a:t>Clotho maintains 3 sets of images that can be accessed in </a:t>
            </a:r>
            <a:r>
              <a:rPr lang="en-US" dirty="0" smtClean="0"/>
              <a:t>Apps from </a:t>
            </a:r>
            <a:r>
              <a:rPr lang="en-US" dirty="0" smtClean="0"/>
              <a:t>the class </a:t>
            </a:r>
            <a:r>
              <a:rPr lang="en-US" dirty="0" err="1" smtClean="0">
                <a:solidFill>
                  <a:schemeClr val="accent5">
                    <a:lumMod val="60000"/>
                    <a:lumOff val="40000"/>
                  </a:schemeClr>
                </a:solidFill>
              </a:rPr>
              <a:t>imageSource</a:t>
            </a:r>
            <a:r>
              <a:rPr lang="en-US" dirty="0" smtClean="0"/>
              <a:t> in the </a:t>
            </a:r>
            <a:r>
              <a:rPr lang="en-US" dirty="0" err="1" smtClean="0"/>
              <a:t>util</a:t>
            </a:r>
            <a:r>
              <a:rPr lang="en-US" dirty="0" smtClean="0"/>
              <a:t> package:  icons for a </a:t>
            </a:r>
            <a:r>
              <a:rPr lang="en-US" dirty="0" smtClean="0"/>
              <a:t>App, </a:t>
            </a:r>
            <a:r>
              <a:rPr lang="en-US" dirty="0" smtClean="0"/>
              <a:t>screenshots for a </a:t>
            </a:r>
            <a:r>
              <a:rPr lang="en-US" dirty="0" smtClean="0"/>
              <a:t>App, </a:t>
            </a:r>
            <a:r>
              <a:rPr lang="en-US" dirty="0" smtClean="0"/>
              <a:t>and the icons representing specific types of </a:t>
            </a:r>
            <a:r>
              <a:rPr lang="en-US" dirty="0" err="1" smtClean="0">
                <a:solidFill>
                  <a:schemeClr val="accent5">
                    <a:lumMod val="60000"/>
                    <a:lumOff val="40000"/>
                  </a:schemeClr>
                </a:solidFill>
              </a:rPr>
              <a:t>objBase</a:t>
            </a:r>
            <a:r>
              <a:rPr lang="en-US" dirty="0" smtClean="0"/>
              <a:t>.  They can be retrieved from the UUID of the </a:t>
            </a:r>
            <a:r>
              <a:rPr lang="en-US" dirty="0" smtClean="0"/>
              <a:t>App or </a:t>
            </a:r>
            <a:r>
              <a:rPr lang="en-US" dirty="0" smtClean="0"/>
              <a:t>the </a:t>
            </a:r>
            <a:r>
              <a:rPr lang="en-US" dirty="0" err="1" smtClean="0">
                <a:solidFill>
                  <a:schemeClr val="accent5">
                    <a:lumMod val="60000"/>
                    <a:lumOff val="40000"/>
                  </a:schemeClr>
                </a:solidFill>
              </a:rPr>
              <a:t>objType</a:t>
            </a:r>
            <a:r>
              <a:rPr lang="en-US" dirty="0" smtClean="0"/>
              <a:t> of the </a:t>
            </a:r>
            <a:r>
              <a:rPr lang="en-US" dirty="0" err="1" smtClean="0"/>
              <a:t>objBase</a:t>
            </a:r>
            <a:r>
              <a:rPr lang="en-US" dirty="0" smtClean="0"/>
              <a:t>.  For </a:t>
            </a:r>
            <a:r>
              <a:rPr lang="en-US" dirty="0" err="1" smtClean="0">
                <a:solidFill>
                  <a:schemeClr val="accent5">
                    <a:lumMod val="60000"/>
                    <a:lumOff val="40000"/>
                  </a:schemeClr>
                </a:solidFill>
              </a:rPr>
              <a:t>objBase</a:t>
            </a:r>
            <a:r>
              <a:rPr lang="en-US" dirty="0" smtClean="0"/>
              <a:t> icons, they can be retrieved as a </a:t>
            </a:r>
            <a:r>
              <a:rPr lang="en-US" dirty="0" err="1" smtClean="0"/>
              <a:t>Hashtable</a:t>
            </a:r>
            <a:r>
              <a:rPr lang="en-US" dirty="0" smtClean="0"/>
              <a:t> as well for a complete icon set.  All icons are scaled to the height requested.  Images can be obtained as </a:t>
            </a:r>
            <a:r>
              <a:rPr lang="en-US" dirty="0" err="1" smtClean="0"/>
              <a:t>BufferedImage</a:t>
            </a:r>
            <a:r>
              <a:rPr lang="en-US" dirty="0" smtClean="0"/>
              <a:t> or </a:t>
            </a:r>
            <a:r>
              <a:rPr lang="en-US" dirty="0" err="1" smtClean="0"/>
              <a:t>ImageIcon</a:t>
            </a:r>
            <a:r>
              <a:rPr lang="en-US" dirty="0" smtClean="0"/>
              <a:t>.</a:t>
            </a:r>
            <a:endParaRPr lang="en-US" dirty="0" smtClean="0">
              <a:solidFill>
                <a:prstClr val="white"/>
              </a:solidFill>
            </a:endParaRPr>
          </a:p>
        </p:txBody>
      </p:sp>
      <p:pic>
        <p:nvPicPr>
          <p:cNvPr id="1026" name="Picture 2" descr="C:\Users\jcanderson\Documents\NetBeansProjects\clothoCore\data\icons\viewerIcons\PERSON.png"/>
          <p:cNvPicPr>
            <a:picLocks noChangeAspect="1" noChangeArrowheads="1"/>
          </p:cNvPicPr>
          <p:nvPr/>
        </p:nvPicPr>
        <p:blipFill>
          <a:blip r:embed="rId3"/>
          <a:srcRect/>
          <a:stretch>
            <a:fillRect/>
          </a:stretch>
        </p:blipFill>
        <p:spPr bwMode="auto">
          <a:xfrm>
            <a:off x="1066800" y="4191000"/>
            <a:ext cx="1270000" cy="1270000"/>
          </a:xfrm>
          <a:prstGeom prst="rect">
            <a:avLst/>
          </a:prstGeom>
          <a:noFill/>
        </p:spPr>
      </p:pic>
      <p:sp>
        <p:nvSpPr>
          <p:cNvPr id="5" name="TextBox 4"/>
          <p:cNvSpPr txBox="1"/>
          <p:nvPr/>
        </p:nvSpPr>
        <p:spPr>
          <a:xfrm>
            <a:off x="533400" y="5562600"/>
            <a:ext cx="2209800" cy="646331"/>
          </a:xfrm>
          <a:prstGeom prst="rect">
            <a:avLst/>
          </a:prstGeom>
          <a:noFill/>
        </p:spPr>
        <p:txBody>
          <a:bodyPr wrap="square" rtlCol="0">
            <a:spAutoFit/>
          </a:bodyPr>
          <a:lstStyle/>
          <a:p>
            <a:r>
              <a:rPr lang="en-US" dirty="0" err="1" smtClean="0">
                <a:solidFill>
                  <a:schemeClr val="accent5">
                    <a:lumMod val="60000"/>
                    <a:lumOff val="40000"/>
                  </a:schemeClr>
                </a:solidFill>
              </a:rPr>
              <a:t>objBase</a:t>
            </a:r>
            <a:r>
              <a:rPr lang="en-US" dirty="0" smtClean="0"/>
              <a:t> icon for </a:t>
            </a:r>
            <a:r>
              <a:rPr lang="en-US" dirty="0" err="1" smtClean="0">
                <a:solidFill>
                  <a:schemeClr val="accent5">
                    <a:lumMod val="60000"/>
                    <a:lumOff val="40000"/>
                  </a:schemeClr>
                </a:solidFill>
              </a:rPr>
              <a:t>objType</a:t>
            </a:r>
            <a:r>
              <a:rPr lang="en-US" dirty="0" smtClean="0"/>
              <a:t> PERSON</a:t>
            </a:r>
            <a:endParaRPr lang="en-US" dirty="0"/>
          </a:p>
        </p:txBody>
      </p:sp>
      <p:pic>
        <p:nvPicPr>
          <p:cNvPr id="1027" name="Picture 3" descr="C:\Users\jcanderson\Documents\NetBeansProjects\clothoCore\plugins\Widgets\DashBoard\DashBoard.png"/>
          <p:cNvPicPr>
            <a:picLocks noChangeAspect="1" noChangeArrowheads="1"/>
          </p:cNvPicPr>
          <p:nvPr/>
        </p:nvPicPr>
        <p:blipFill>
          <a:blip r:embed="rId4"/>
          <a:srcRect/>
          <a:stretch>
            <a:fillRect/>
          </a:stretch>
        </p:blipFill>
        <p:spPr bwMode="auto">
          <a:xfrm>
            <a:off x="3810001" y="4038601"/>
            <a:ext cx="997458" cy="1295400"/>
          </a:xfrm>
          <a:prstGeom prst="rect">
            <a:avLst/>
          </a:prstGeom>
          <a:noFill/>
        </p:spPr>
      </p:pic>
      <p:sp>
        <p:nvSpPr>
          <p:cNvPr id="7" name="TextBox 6"/>
          <p:cNvSpPr txBox="1"/>
          <p:nvPr/>
        </p:nvSpPr>
        <p:spPr>
          <a:xfrm>
            <a:off x="3352800" y="5562600"/>
            <a:ext cx="2286000" cy="646331"/>
          </a:xfrm>
          <a:prstGeom prst="rect">
            <a:avLst/>
          </a:prstGeom>
          <a:noFill/>
        </p:spPr>
        <p:txBody>
          <a:bodyPr wrap="square" rtlCol="0">
            <a:spAutoFit/>
          </a:bodyPr>
          <a:lstStyle/>
          <a:p>
            <a:r>
              <a:rPr lang="en-US" dirty="0" smtClean="0"/>
              <a:t>screenshot for the Widget Dashboard</a:t>
            </a:r>
            <a:endParaRPr lang="en-US" dirty="0"/>
          </a:p>
        </p:txBody>
      </p:sp>
      <p:pic>
        <p:nvPicPr>
          <p:cNvPr id="1028" name="Picture 4" descr="C:\Users\jcanderson\Documents\NetBeansProjects\clothoCore\plugins\Tools\flatData\flatData34x34.png"/>
          <p:cNvPicPr>
            <a:picLocks noChangeAspect="1" noChangeArrowheads="1"/>
          </p:cNvPicPr>
          <p:nvPr/>
        </p:nvPicPr>
        <p:blipFill>
          <a:blip r:embed="rId5"/>
          <a:srcRect/>
          <a:stretch>
            <a:fillRect/>
          </a:stretch>
        </p:blipFill>
        <p:spPr bwMode="auto">
          <a:xfrm>
            <a:off x="6477000" y="3962400"/>
            <a:ext cx="1374386" cy="1408113"/>
          </a:xfrm>
          <a:prstGeom prst="rect">
            <a:avLst/>
          </a:prstGeom>
          <a:noFill/>
        </p:spPr>
      </p:pic>
      <p:sp>
        <p:nvSpPr>
          <p:cNvPr id="9" name="TextBox 8"/>
          <p:cNvSpPr txBox="1"/>
          <p:nvPr/>
        </p:nvSpPr>
        <p:spPr>
          <a:xfrm>
            <a:off x="6400800" y="5562600"/>
            <a:ext cx="1600200" cy="646331"/>
          </a:xfrm>
          <a:prstGeom prst="rect">
            <a:avLst/>
          </a:prstGeom>
          <a:noFill/>
        </p:spPr>
        <p:txBody>
          <a:bodyPr wrap="square" rtlCol="0">
            <a:spAutoFit/>
          </a:bodyPr>
          <a:lstStyle/>
          <a:p>
            <a:r>
              <a:rPr lang="en-US" dirty="0" smtClean="0"/>
              <a:t>icon for the Tool </a:t>
            </a:r>
            <a:r>
              <a:rPr lang="en-US" dirty="0" err="1" smtClean="0"/>
              <a:t>flatData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Architecture</a:t>
            </a:r>
            <a:endParaRPr lang="en-US" dirty="0"/>
          </a:p>
        </p:txBody>
      </p:sp>
      <p:sp>
        <p:nvSpPr>
          <p:cNvPr id="24" name="TextBox 23"/>
          <p:cNvSpPr txBox="1"/>
          <p:nvPr/>
        </p:nvSpPr>
        <p:spPr>
          <a:xfrm>
            <a:off x="1066800" y="1676400"/>
            <a:ext cx="7010400" cy="3600986"/>
          </a:xfrm>
          <a:prstGeom prst="rect">
            <a:avLst/>
          </a:prstGeom>
          <a:noFill/>
        </p:spPr>
        <p:txBody>
          <a:bodyPr wrap="square" rtlCol="0">
            <a:spAutoFit/>
          </a:bodyPr>
          <a:lstStyle/>
          <a:p>
            <a:r>
              <a:rPr lang="en-US" sz="2800" dirty="0" smtClean="0"/>
              <a:t>Clotho </a:t>
            </a:r>
            <a:r>
              <a:rPr lang="en-US" dirty="0" smtClean="0"/>
              <a:t>itself is a Java-based tool that sits on the user’s personal computer.</a:t>
            </a:r>
          </a:p>
          <a:p>
            <a:endParaRPr lang="en-US" dirty="0" smtClean="0"/>
          </a:p>
          <a:p>
            <a:endParaRPr lang="en-US" dirty="0"/>
          </a:p>
          <a:p>
            <a:r>
              <a:rPr lang="en-US" dirty="0" smtClean="0"/>
              <a:t>Clotho gets its </a:t>
            </a:r>
            <a:r>
              <a:rPr lang="en-US" sz="2800" dirty="0" smtClean="0"/>
              <a:t>data</a:t>
            </a:r>
            <a:r>
              <a:rPr lang="en-US" dirty="0" smtClean="0"/>
              <a:t> from a lab-shared database or through </a:t>
            </a:r>
            <a:r>
              <a:rPr lang="en-US" dirty="0" smtClean="0"/>
              <a:t>Apps </a:t>
            </a:r>
            <a:r>
              <a:rPr lang="en-US" dirty="0" smtClean="0"/>
              <a:t>written as portals to other data sources.</a:t>
            </a:r>
          </a:p>
          <a:p>
            <a:endParaRPr lang="en-US" dirty="0" smtClean="0"/>
          </a:p>
          <a:p>
            <a:endParaRPr lang="en-US" dirty="0" smtClean="0"/>
          </a:p>
          <a:p>
            <a:endParaRPr lang="en-US" dirty="0"/>
          </a:p>
          <a:p>
            <a:r>
              <a:rPr lang="en-US" dirty="0" smtClean="0"/>
              <a:t>The local installation of Clotho can be modified to contain any number of </a:t>
            </a:r>
            <a:r>
              <a:rPr lang="en-US" sz="2800" dirty="0" smtClean="0"/>
              <a:t>Apps</a:t>
            </a:r>
            <a:r>
              <a:rPr lang="en-US" dirty="0" smtClean="0"/>
              <a:t> </a:t>
            </a:r>
            <a:r>
              <a:rPr lang="en-US" dirty="0" smtClean="0"/>
              <a:t>relevant to the user’s desired functionality.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Clotho Core</a:t>
            </a:r>
            <a:endParaRPr lang="en-US" dirty="0"/>
          </a:p>
        </p:txBody>
      </p:sp>
      <p:sp>
        <p:nvSpPr>
          <p:cNvPr id="24" name="TextBox 23"/>
          <p:cNvSpPr txBox="1"/>
          <p:nvPr/>
        </p:nvSpPr>
        <p:spPr>
          <a:xfrm>
            <a:off x="1066800" y="1371600"/>
            <a:ext cx="7924800" cy="5416868"/>
          </a:xfrm>
          <a:prstGeom prst="rect">
            <a:avLst/>
          </a:prstGeom>
          <a:noFill/>
        </p:spPr>
        <p:txBody>
          <a:bodyPr wrap="square" rtlCol="0">
            <a:spAutoFit/>
          </a:bodyPr>
          <a:lstStyle/>
          <a:p>
            <a:r>
              <a:rPr lang="en-US" sz="2800" dirty="0" err="1" smtClean="0"/>
              <a:t>clothoCore</a:t>
            </a:r>
            <a:r>
              <a:rPr lang="en-US" sz="2800" dirty="0" smtClean="0"/>
              <a:t> </a:t>
            </a:r>
            <a:r>
              <a:rPr lang="en-US" dirty="0" smtClean="0"/>
              <a:t>provides class packages that represent the various objects relevant to synthetic biology experiments as well as GUI elements and convenience methods for viewing, editing, and managing these objects.  It also contains the code needed to load and manage </a:t>
            </a:r>
            <a:r>
              <a:rPr lang="en-US" dirty="0" smtClean="0"/>
              <a:t>Apps and </a:t>
            </a:r>
            <a:r>
              <a:rPr lang="en-US" dirty="0" smtClean="0"/>
              <a:t>connect to databases.</a:t>
            </a:r>
          </a:p>
          <a:p>
            <a:endParaRPr lang="en-US" dirty="0"/>
          </a:p>
          <a:p>
            <a:r>
              <a:rPr lang="en-US" sz="2800" dirty="0" err="1" smtClean="0"/>
              <a:t>Clotho’s</a:t>
            </a:r>
            <a:r>
              <a:rPr lang="en-US" sz="2800" dirty="0" smtClean="0"/>
              <a:t> API </a:t>
            </a:r>
            <a:r>
              <a:rPr lang="en-US" dirty="0" smtClean="0"/>
              <a:t>package provide the classes that represent </a:t>
            </a:r>
            <a:r>
              <a:rPr lang="en-US" dirty="0" err="1" smtClean="0"/>
              <a:t>Clotho’s</a:t>
            </a:r>
            <a:r>
              <a:rPr lang="en-US" dirty="0" smtClean="0"/>
              <a:t> data objects such as parts, </a:t>
            </a:r>
            <a:r>
              <a:rPr lang="en-US" dirty="0" err="1" smtClean="0"/>
              <a:t>wikiText</a:t>
            </a:r>
            <a:r>
              <a:rPr lang="en-US" dirty="0" smtClean="0"/>
              <a:t>, people, etc.  This is the primary subject of this presentation.</a:t>
            </a:r>
          </a:p>
          <a:p>
            <a:endParaRPr lang="en-US" dirty="0"/>
          </a:p>
          <a:p>
            <a:r>
              <a:rPr lang="en-US" sz="2800" dirty="0" err="1" smtClean="0"/>
              <a:t>Clotho’s</a:t>
            </a:r>
            <a:r>
              <a:rPr lang="en-US" sz="2800" dirty="0" smtClean="0"/>
              <a:t> </a:t>
            </a:r>
            <a:r>
              <a:rPr lang="en-US" sz="2800" dirty="0" err="1" smtClean="0"/>
              <a:t>util</a:t>
            </a:r>
            <a:r>
              <a:rPr lang="en-US" sz="2800" dirty="0" smtClean="0"/>
              <a:t> </a:t>
            </a:r>
            <a:r>
              <a:rPr lang="en-US" dirty="0" smtClean="0"/>
              <a:t>package provide various Swing components that provide viewing and editing functionality for specific API objects as well as convenience methods and Swing components for various tasks.</a:t>
            </a:r>
          </a:p>
          <a:p>
            <a:endParaRPr lang="en-US" dirty="0"/>
          </a:p>
          <a:p>
            <a:r>
              <a:rPr lang="en-US" sz="2800" dirty="0" err="1" smtClean="0"/>
              <a:t>Clotho’s</a:t>
            </a:r>
            <a:r>
              <a:rPr lang="en-US" sz="2800" dirty="0" smtClean="0"/>
              <a:t> </a:t>
            </a:r>
            <a:r>
              <a:rPr lang="en-US" sz="2800" dirty="0" err="1" smtClean="0"/>
              <a:t>plugin</a:t>
            </a:r>
            <a:r>
              <a:rPr lang="en-US" sz="2800" dirty="0" smtClean="0"/>
              <a:t> </a:t>
            </a:r>
            <a:r>
              <a:rPr lang="en-US" dirty="0" smtClean="0"/>
              <a:t>package provides the classes needed to load </a:t>
            </a:r>
            <a:r>
              <a:rPr lang="en-US" dirty="0" smtClean="0"/>
              <a:t>the App modules as </a:t>
            </a:r>
            <a:r>
              <a:rPr lang="en-US" dirty="0" smtClean="0"/>
              <a:t>well as the interfaces needed to connect a new </a:t>
            </a:r>
            <a:r>
              <a:rPr lang="en-US" dirty="0" smtClean="0"/>
              <a:t>App </a:t>
            </a:r>
            <a:r>
              <a:rPr lang="en-US" dirty="0" smtClean="0"/>
              <a:t>to </a:t>
            </a:r>
            <a:r>
              <a:rPr lang="en-US" dirty="0" smtClean="0"/>
              <a:t>Clotho.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Clotho </a:t>
            </a:r>
            <a:r>
              <a:rPr lang="en-US" dirty="0" smtClean="0"/>
              <a:t>Apps</a:t>
            </a:r>
            <a:endParaRPr lang="en-US" dirty="0"/>
          </a:p>
        </p:txBody>
      </p:sp>
      <p:sp>
        <p:nvSpPr>
          <p:cNvPr id="24" name="TextBox 23"/>
          <p:cNvSpPr txBox="1"/>
          <p:nvPr/>
        </p:nvSpPr>
        <p:spPr>
          <a:xfrm>
            <a:off x="1066800" y="1676400"/>
            <a:ext cx="7315200" cy="3939540"/>
          </a:xfrm>
          <a:prstGeom prst="rect">
            <a:avLst/>
          </a:prstGeom>
          <a:noFill/>
        </p:spPr>
        <p:txBody>
          <a:bodyPr wrap="square" rtlCol="0">
            <a:spAutoFit/>
          </a:bodyPr>
          <a:lstStyle/>
          <a:p>
            <a:r>
              <a:rPr lang="en-US" dirty="0" smtClean="0"/>
              <a:t>Clotho currently supports 6 types of </a:t>
            </a:r>
            <a:r>
              <a:rPr lang="en-US" dirty="0" smtClean="0"/>
              <a:t>Apps  </a:t>
            </a:r>
            <a:r>
              <a:rPr lang="en-US" dirty="0" smtClean="0"/>
              <a:t>all characterized by the type of </a:t>
            </a:r>
            <a:r>
              <a:rPr lang="en-US" dirty="0" err="1" smtClean="0"/>
              <a:t>ClothoPlugin</a:t>
            </a:r>
            <a:r>
              <a:rPr lang="en-US" dirty="0" smtClean="0"/>
              <a:t> interface used to communicate with Clotho:</a:t>
            </a:r>
          </a:p>
          <a:p>
            <a:endParaRPr lang="en-US" dirty="0"/>
          </a:p>
          <a:p>
            <a:r>
              <a:rPr lang="en-US" sz="2800" dirty="0" err="1" smtClean="0">
                <a:solidFill>
                  <a:prstClr val="white"/>
                </a:solidFill>
              </a:rPr>
              <a:t>ClothoTool</a:t>
            </a:r>
            <a:r>
              <a:rPr lang="en-US" sz="2800" dirty="0" smtClean="0">
                <a:solidFill>
                  <a:prstClr val="white"/>
                </a:solidFill>
              </a:rPr>
              <a:t> </a:t>
            </a:r>
            <a:r>
              <a:rPr lang="en-US" dirty="0" smtClean="0">
                <a:solidFill>
                  <a:prstClr val="white"/>
                </a:solidFill>
              </a:rPr>
              <a:t>A tool with a GUI front end</a:t>
            </a:r>
          </a:p>
          <a:p>
            <a:pPr lvl="0"/>
            <a:r>
              <a:rPr lang="en-US" sz="2800" dirty="0" err="1" smtClean="0">
                <a:solidFill>
                  <a:prstClr val="white"/>
                </a:solidFill>
              </a:rPr>
              <a:t>ClothoViewer</a:t>
            </a:r>
            <a:r>
              <a:rPr lang="en-US" sz="2800" dirty="0" smtClean="0">
                <a:solidFill>
                  <a:prstClr val="white"/>
                </a:solidFill>
              </a:rPr>
              <a:t> </a:t>
            </a:r>
            <a:r>
              <a:rPr lang="en-US" dirty="0" smtClean="0">
                <a:solidFill>
                  <a:prstClr val="white"/>
                </a:solidFill>
              </a:rPr>
              <a:t>A GUI that can view specific types of objects</a:t>
            </a:r>
          </a:p>
          <a:p>
            <a:pPr lvl="0"/>
            <a:r>
              <a:rPr lang="en-US" sz="2800" dirty="0" err="1" smtClean="0">
                <a:solidFill>
                  <a:prstClr val="white"/>
                </a:solidFill>
              </a:rPr>
              <a:t>ClothoWidget</a:t>
            </a:r>
            <a:r>
              <a:rPr lang="en-US" sz="2800" dirty="0" smtClean="0">
                <a:solidFill>
                  <a:prstClr val="white"/>
                </a:solidFill>
              </a:rPr>
              <a:t> </a:t>
            </a:r>
            <a:r>
              <a:rPr lang="en-US" dirty="0" smtClean="0">
                <a:solidFill>
                  <a:prstClr val="white"/>
                </a:solidFill>
              </a:rPr>
              <a:t>A GUI launched when Clotho is started</a:t>
            </a:r>
          </a:p>
          <a:p>
            <a:pPr lvl="0"/>
            <a:r>
              <a:rPr lang="en-US" sz="2800" dirty="0" err="1" smtClean="0">
                <a:solidFill>
                  <a:prstClr val="white"/>
                </a:solidFill>
              </a:rPr>
              <a:t>ClothoConnection</a:t>
            </a:r>
            <a:r>
              <a:rPr lang="en-US" sz="2800" dirty="0" smtClean="0">
                <a:solidFill>
                  <a:prstClr val="white"/>
                </a:solidFill>
              </a:rPr>
              <a:t> </a:t>
            </a:r>
            <a:r>
              <a:rPr lang="en-US" dirty="0" smtClean="0">
                <a:solidFill>
                  <a:prstClr val="white"/>
                </a:solidFill>
              </a:rPr>
              <a:t>A database connection</a:t>
            </a:r>
          </a:p>
          <a:p>
            <a:pPr lvl="0"/>
            <a:r>
              <a:rPr lang="en-US" sz="2800" dirty="0" err="1" smtClean="0">
                <a:solidFill>
                  <a:prstClr val="white"/>
                </a:solidFill>
              </a:rPr>
              <a:t>ClothoAlgorithm</a:t>
            </a:r>
            <a:r>
              <a:rPr lang="en-US" sz="2800" dirty="0" smtClean="0">
                <a:solidFill>
                  <a:prstClr val="white"/>
                </a:solidFill>
              </a:rPr>
              <a:t> </a:t>
            </a:r>
            <a:r>
              <a:rPr lang="en-US" dirty="0" smtClean="0">
                <a:solidFill>
                  <a:prstClr val="white"/>
                </a:solidFill>
              </a:rPr>
              <a:t>A behind-the-scenes data processor</a:t>
            </a:r>
          </a:p>
          <a:p>
            <a:pPr lvl="0"/>
            <a:r>
              <a:rPr lang="en-US" sz="2800" dirty="0" err="1" smtClean="0">
                <a:solidFill>
                  <a:prstClr val="white"/>
                </a:solidFill>
              </a:rPr>
              <a:t>ClothoFormat</a:t>
            </a:r>
            <a:r>
              <a:rPr lang="en-US" sz="2800" dirty="0" smtClean="0">
                <a:solidFill>
                  <a:prstClr val="white"/>
                </a:solidFill>
              </a:rPr>
              <a:t> </a:t>
            </a:r>
            <a:r>
              <a:rPr lang="en-US" dirty="0" err="1" smtClean="0">
                <a:solidFill>
                  <a:prstClr val="white"/>
                </a:solidFill>
              </a:rPr>
              <a:t>BioBrick</a:t>
            </a:r>
            <a:r>
              <a:rPr lang="en-US" dirty="0" smtClean="0">
                <a:solidFill>
                  <a:prstClr val="white"/>
                </a:solidFill>
              </a:rPr>
              <a:t> assembly standards and the like</a:t>
            </a:r>
          </a:p>
          <a:p>
            <a:pPr lvl="0"/>
            <a:r>
              <a:rPr lang="en-US" sz="2800" dirty="0" err="1" smtClean="0">
                <a:solidFill>
                  <a:prstClr val="white"/>
                </a:solidFill>
              </a:rPr>
              <a:t>ClothoGrammar</a:t>
            </a:r>
            <a:r>
              <a:rPr lang="en-US" sz="2800" dirty="0" smtClean="0">
                <a:solidFill>
                  <a:prstClr val="white"/>
                </a:solidFill>
              </a:rPr>
              <a:t> </a:t>
            </a:r>
            <a:r>
              <a:rPr lang="en-US" dirty="0" smtClean="0">
                <a:solidFill>
                  <a:prstClr val="white"/>
                </a:solidFill>
              </a:rPr>
              <a:t>Rules for describing valid compositions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Clotho API Classes</a:t>
            </a:r>
            <a:endParaRPr lang="en-US" dirty="0"/>
          </a:p>
        </p:txBody>
      </p:sp>
      <p:sp>
        <p:nvSpPr>
          <p:cNvPr id="24" name="TextBox 23"/>
          <p:cNvSpPr txBox="1"/>
          <p:nvPr/>
        </p:nvSpPr>
        <p:spPr>
          <a:xfrm>
            <a:off x="1066800" y="1600200"/>
            <a:ext cx="7467600" cy="4124206"/>
          </a:xfrm>
          <a:prstGeom prst="rect">
            <a:avLst/>
          </a:prstGeom>
          <a:noFill/>
        </p:spPr>
        <p:txBody>
          <a:bodyPr wrap="square" rtlCol="0">
            <a:spAutoFit/>
          </a:bodyPr>
          <a:lstStyle/>
          <a:p>
            <a:r>
              <a:rPr lang="en-US" sz="2800" dirty="0" smtClean="0"/>
              <a:t>Clotho Objects </a:t>
            </a:r>
            <a:r>
              <a:rPr lang="en-US" dirty="0" smtClean="0"/>
              <a:t>are encoded by classes that extends the base class </a:t>
            </a:r>
            <a:r>
              <a:rPr lang="en-US" dirty="0" err="1">
                <a:solidFill>
                  <a:schemeClr val="accent5">
                    <a:lumMod val="60000"/>
                    <a:lumOff val="40000"/>
                  </a:schemeClr>
                </a:solidFill>
              </a:rPr>
              <a:t>objBase</a:t>
            </a:r>
            <a:r>
              <a:rPr lang="en-US" dirty="0" smtClean="0"/>
              <a:t>.  </a:t>
            </a:r>
          </a:p>
          <a:p>
            <a:endParaRPr lang="en-US" dirty="0" smtClean="0"/>
          </a:p>
          <a:p>
            <a:r>
              <a:rPr lang="en-US" dirty="0" smtClean="0"/>
              <a:t>They point to other </a:t>
            </a:r>
            <a:r>
              <a:rPr lang="en-US" dirty="0" err="1">
                <a:solidFill>
                  <a:schemeClr val="accent5">
                    <a:lumMod val="60000"/>
                    <a:lumOff val="40000"/>
                  </a:schemeClr>
                </a:solidFill>
              </a:rPr>
              <a:t>objBase</a:t>
            </a:r>
            <a:r>
              <a:rPr lang="en-US" dirty="0" smtClean="0"/>
              <a:t> objects and are encoded within tables in databases.  They all contain a name, a type which is an enumeration of </a:t>
            </a:r>
            <a:r>
              <a:rPr lang="en-US" dirty="0" err="1" smtClean="0">
                <a:solidFill>
                  <a:schemeClr val="accent5">
                    <a:lumMod val="60000"/>
                    <a:lumOff val="40000"/>
                  </a:schemeClr>
                </a:solidFill>
              </a:rPr>
              <a:t>objType</a:t>
            </a:r>
            <a:r>
              <a:rPr lang="en-US" dirty="0" smtClean="0"/>
              <a:t>, and a UUID.  These encode things like people, parts, samples, and so forth that are multi-field objects that may refer to other </a:t>
            </a:r>
            <a:r>
              <a:rPr lang="en-US" dirty="0" err="1">
                <a:solidFill>
                  <a:schemeClr val="accent5">
                    <a:lumMod val="60000"/>
                    <a:lumOff val="40000"/>
                  </a:schemeClr>
                </a:solidFill>
              </a:rPr>
              <a:t>objBase</a:t>
            </a:r>
            <a:r>
              <a:rPr lang="en-US" dirty="0" smtClean="0"/>
              <a:t> objects.  They also encode various primitive objects such as attachments (a .</a:t>
            </a:r>
            <a:r>
              <a:rPr lang="en-US" dirty="0" err="1" smtClean="0"/>
              <a:t>abi</a:t>
            </a:r>
            <a:r>
              <a:rPr lang="en-US" dirty="0" smtClean="0"/>
              <a:t> file, an excel file, an image), </a:t>
            </a:r>
            <a:r>
              <a:rPr lang="en-US" dirty="0" err="1" smtClean="0"/>
              <a:t>nucSeq</a:t>
            </a:r>
            <a:r>
              <a:rPr lang="en-US" dirty="0" smtClean="0"/>
              <a:t> (a DNA sequence object and its annotations), and a reference (a URL, a PMID, or a DOI).  </a:t>
            </a:r>
          </a:p>
          <a:p>
            <a:endParaRPr lang="en-US" dirty="0" smtClean="0"/>
          </a:p>
          <a:p>
            <a:r>
              <a:rPr lang="en-US" dirty="0" smtClean="0"/>
              <a:t>In addition to holding data in local memory, the API classes contain various methods useful for viewing, editing, and connecting objects.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Clotho work?</a:t>
            </a:r>
            <a:endParaRPr lang="en-US" dirty="0"/>
          </a:p>
        </p:txBody>
      </p:sp>
      <p:sp>
        <p:nvSpPr>
          <p:cNvPr id="24" name="TextBox 23"/>
          <p:cNvSpPr txBox="1"/>
          <p:nvPr/>
        </p:nvSpPr>
        <p:spPr>
          <a:xfrm>
            <a:off x="1066800" y="1371600"/>
            <a:ext cx="7924800" cy="4431983"/>
          </a:xfrm>
          <a:prstGeom prst="rect">
            <a:avLst/>
          </a:prstGeom>
          <a:noFill/>
        </p:spPr>
        <p:txBody>
          <a:bodyPr wrap="square" rtlCol="0">
            <a:spAutoFit/>
          </a:bodyPr>
          <a:lstStyle/>
          <a:p>
            <a:r>
              <a:rPr lang="en-US" sz="2800" dirty="0" smtClean="0"/>
              <a:t>The API Layer </a:t>
            </a:r>
            <a:r>
              <a:rPr lang="en-US" dirty="0" smtClean="0">
                <a:solidFill>
                  <a:prstClr val="white"/>
                </a:solidFill>
              </a:rPr>
              <a:t>is the set of classes that </a:t>
            </a:r>
            <a:r>
              <a:rPr lang="en-US" dirty="0" smtClean="0">
                <a:solidFill>
                  <a:prstClr val="white"/>
                </a:solidFill>
              </a:rPr>
              <a:t>Apps build upon.  </a:t>
            </a:r>
            <a:r>
              <a:rPr lang="en-US" dirty="0" smtClean="0">
                <a:solidFill>
                  <a:prstClr val="white"/>
                </a:solidFill>
              </a:rPr>
              <a:t>They are a standardized set of objects that can exist either in local memory or in a database.  In addition to a standardized data model, the API layer imposes constraints on which objects can be connected to other objects, prevents the loss of connections when a user wishes to delete or modify various objects, and prevents the introduction of meaningless information into the database.</a:t>
            </a:r>
            <a:endParaRPr lang="en-US" sz="2800" dirty="0" smtClean="0"/>
          </a:p>
          <a:p>
            <a:endParaRPr lang="en-US" sz="2800" dirty="0" smtClean="0"/>
          </a:p>
          <a:p>
            <a:r>
              <a:rPr lang="en-US" sz="2800" dirty="0" smtClean="0"/>
              <a:t>The Datum Layer</a:t>
            </a:r>
            <a:r>
              <a:rPr lang="en-US" dirty="0">
                <a:solidFill>
                  <a:prstClr val="white"/>
                </a:solidFill>
              </a:rPr>
              <a:t> </a:t>
            </a:r>
            <a:r>
              <a:rPr lang="en-US" dirty="0" smtClean="0">
                <a:solidFill>
                  <a:prstClr val="white"/>
                </a:solidFill>
              </a:rPr>
              <a:t>contains flat representations of the tables in a database.  Datum objects map the individual fields of the database to and converts them into API objects.  Because different databases might be implemented in different ways, the Datum layer is specific to a specific database configuration.  The API objects are a standard data model and set of method calls that can be interpreted by </a:t>
            </a:r>
            <a:r>
              <a:rPr lang="en-US" dirty="0" smtClean="0">
                <a:solidFill>
                  <a:prstClr val="white"/>
                </a:solidFill>
              </a:rPr>
              <a:t>Apps.  </a:t>
            </a:r>
            <a:r>
              <a:rPr lang="en-US" dirty="0" smtClean="0">
                <a:solidFill>
                  <a:prstClr val="white"/>
                </a:solidFill>
              </a:rPr>
              <a:t>Unless you are a </a:t>
            </a:r>
            <a:r>
              <a:rPr lang="en-US" dirty="0" err="1" smtClean="0">
                <a:solidFill>
                  <a:prstClr val="white"/>
                </a:solidFill>
              </a:rPr>
              <a:t>ClothoCore</a:t>
            </a:r>
            <a:r>
              <a:rPr lang="en-US" dirty="0" smtClean="0">
                <a:solidFill>
                  <a:prstClr val="white"/>
                </a:solidFill>
              </a:rPr>
              <a:t> developer, you can pretend that Datum’s don’t exist.</a:t>
            </a: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144000" cy="1143000"/>
          </a:xfrm>
        </p:spPr>
        <p:txBody>
          <a:bodyPr>
            <a:noAutofit/>
          </a:bodyPr>
          <a:lstStyle/>
          <a:p>
            <a:r>
              <a:rPr lang="en-US" dirty="0" smtClean="0"/>
              <a:t>How does Clotho manage data?</a:t>
            </a:r>
            <a:endParaRPr lang="en-US" dirty="0"/>
          </a:p>
        </p:txBody>
      </p:sp>
      <p:sp>
        <p:nvSpPr>
          <p:cNvPr id="24" name="TextBox 23"/>
          <p:cNvSpPr txBox="1"/>
          <p:nvPr/>
        </p:nvSpPr>
        <p:spPr>
          <a:xfrm>
            <a:off x="762000" y="1143000"/>
            <a:ext cx="8229600" cy="5663089"/>
          </a:xfrm>
          <a:prstGeom prst="rect">
            <a:avLst/>
          </a:prstGeom>
          <a:noFill/>
        </p:spPr>
        <p:txBody>
          <a:bodyPr wrap="square" rtlCol="0">
            <a:spAutoFit/>
          </a:bodyPr>
          <a:lstStyle/>
          <a:p>
            <a:r>
              <a:rPr lang="en-US" dirty="0" smtClean="0">
                <a:solidFill>
                  <a:prstClr val="white"/>
                </a:solidFill>
              </a:rPr>
              <a:t>The</a:t>
            </a:r>
            <a:r>
              <a:rPr lang="en-US" sz="2800" dirty="0" smtClean="0"/>
              <a:t> </a:t>
            </a:r>
            <a:r>
              <a:rPr lang="en-US" sz="2800" dirty="0" smtClean="0">
                <a:solidFill>
                  <a:schemeClr val="accent5">
                    <a:lumMod val="60000"/>
                    <a:lumOff val="40000"/>
                  </a:schemeClr>
                </a:solidFill>
              </a:rPr>
              <a:t>Collector</a:t>
            </a:r>
            <a:r>
              <a:rPr lang="en-US" sz="2800" dirty="0" smtClean="0"/>
              <a:t> </a:t>
            </a:r>
            <a:r>
              <a:rPr lang="en-US" dirty="0">
                <a:solidFill>
                  <a:prstClr val="white"/>
                </a:solidFill>
              </a:rPr>
              <a:t>is the </a:t>
            </a:r>
            <a:r>
              <a:rPr lang="en-US" dirty="0" smtClean="0">
                <a:solidFill>
                  <a:prstClr val="white"/>
                </a:solidFill>
              </a:rPr>
              <a:t>hub for accessing data in Clotho.  When </a:t>
            </a:r>
            <a:r>
              <a:rPr lang="en-US" dirty="0" smtClean="0">
                <a:solidFill>
                  <a:prstClr val="white"/>
                </a:solidFill>
              </a:rPr>
              <a:t>an App wishes </a:t>
            </a:r>
            <a:r>
              <a:rPr lang="en-US" dirty="0" smtClean="0">
                <a:solidFill>
                  <a:prstClr val="white"/>
                </a:solidFill>
              </a:rPr>
              <a:t>to access a Clotho object, it requests the object from the </a:t>
            </a:r>
            <a:r>
              <a:rPr lang="en-US" dirty="0" smtClean="0">
                <a:solidFill>
                  <a:schemeClr val="accent5">
                    <a:lumMod val="60000"/>
                    <a:lumOff val="40000"/>
                  </a:schemeClr>
                </a:solidFill>
              </a:rPr>
              <a:t>Collector</a:t>
            </a:r>
            <a:r>
              <a:rPr lang="en-US" dirty="0" smtClean="0">
                <a:solidFill>
                  <a:prstClr val="white"/>
                </a:solidFill>
              </a:rPr>
              <a:t>.</a:t>
            </a:r>
            <a:endParaRPr lang="en-US" dirty="0" smtClean="0">
              <a:solidFill>
                <a:prstClr val="white"/>
              </a:solidFill>
            </a:endParaRPr>
          </a:p>
          <a:p>
            <a:endParaRPr lang="en-US" dirty="0">
              <a:solidFill>
                <a:prstClr val="white"/>
              </a:solidFill>
            </a:endParaRPr>
          </a:p>
          <a:p>
            <a:r>
              <a:rPr lang="en-US" dirty="0" smtClean="0">
                <a:solidFill>
                  <a:prstClr val="white"/>
                </a:solidFill>
              </a:rPr>
              <a:t>In the </a:t>
            </a:r>
            <a:r>
              <a:rPr lang="en-US" dirty="0" smtClean="0">
                <a:solidFill>
                  <a:schemeClr val="accent5">
                    <a:lumMod val="60000"/>
                    <a:lumOff val="40000"/>
                  </a:schemeClr>
                </a:solidFill>
              </a:rPr>
              <a:t>Collector</a:t>
            </a:r>
            <a:r>
              <a:rPr lang="en-US" dirty="0" smtClean="0">
                <a:solidFill>
                  <a:prstClr val="white"/>
                </a:solidFill>
              </a:rPr>
              <a:t>, </a:t>
            </a:r>
            <a:r>
              <a:rPr lang="en-US" dirty="0" smtClean="0">
                <a:solidFill>
                  <a:prstClr val="white"/>
                </a:solidFill>
              </a:rPr>
              <a:t>the link either to the database or an object stored in local memory is provided via the UUID of the object.  The </a:t>
            </a:r>
            <a:r>
              <a:rPr lang="en-US" dirty="0" smtClean="0">
                <a:solidFill>
                  <a:prstClr val="white"/>
                </a:solidFill>
              </a:rPr>
              <a:t>Collector </a:t>
            </a:r>
            <a:r>
              <a:rPr lang="en-US" dirty="0" smtClean="0">
                <a:solidFill>
                  <a:prstClr val="white"/>
                </a:solidFill>
              </a:rPr>
              <a:t>can return either an individual object or a set of objects such as “all parts in the database.”</a:t>
            </a:r>
          </a:p>
          <a:p>
            <a:endParaRPr lang="en-US" dirty="0">
              <a:solidFill>
                <a:prstClr val="white"/>
              </a:solidFill>
            </a:endParaRPr>
          </a:p>
          <a:p>
            <a:r>
              <a:rPr lang="en-US" sz="2800" dirty="0" smtClean="0">
                <a:solidFill>
                  <a:schemeClr val="accent5">
                    <a:lumMod val="60000"/>
                    <a:lumOff val="40000"/>
                  </a:schemeClr>
                </a:solidFill>
              </a:rPr>
              <a:t>collection</a:t>
            </a:r>
            <a:r>
              <a:rPr lang="en-US" dirty="0" smtClean="0">
                <a:solidFill>
                  <a:prstClr val="white"/>
                </a:solidFill>
              </a:rPr>
              <a:t> objects function in many ways like the </a:t>
            </a:r>
            <a:r>
              <a:rPr lang="en-US" dirty="0" smtClean="0">
                <a:solidFill>
                  <a:schemeClr val="accent5">
                    <a:lumMod val="60000"/>
                    <a:lumOff val="40000"/>
                  </a:schemeClr>
                </a:solidFill>
              </a:rPr>
              <a:t>Collector </a:t>
            </a:r>
            <a:r>
              <a:rPr lang="en-US" dirty="0" smtClean="0">
                <a:solidFill>
                  <a:prstClr val="white"/>
                </a:solidFill>
              </a:rPr>
              <a:t>providing similar data requests using similar syntax.  The difference is that requests from a </a:t>
            </a:r>
            <a:r>
              <a:rPr lang="en-US" dirty="0" smtClean="0">
                <a:solidFill>
                  <a:schemeClr val="accent5">
                    <a:lumMod val="60000"/>
                    <a:lumOff val="40000"/>
                  </a:schemeClr>
                </a:solidFill>
              </a:rPr>
              <a:t>collection</a:t>
            </a:r>
            <a:r>
              <a:rPr lang="en-US" dirty="0">
                <a:solidFill>
                  <a:prstClr val="white"/>
                </a:solidFill>
              </a:rPr>
              <a:t> </a:t>
            </a:r>
            <a:r>
              <a:rPr lang="en-US" dirty="0" smtClean="0">
                <a:solidFill>
                  <a:prstClr val="white"/>
                </a:solidFill>
              </a:rPr>
              <a:t>are bounded by objects present in the </a:t>
            </a:r>
            <a:r>
              <a:rPr lang="en-US" dirty="0">
                <a:solidFill>
                  <a:schemeClr val="accent5">
                    <a:lumMod val="60000"/>
                    <a:lumOff val="40000"/>
                  </a:schemeClr>
                </a:solidFill>
              </a:rPr>
              <a:t>collection</a:t>
            </a:r>
            <a:r>
              <a:rPr lang="en-US" dirty="0" smtClean="0">
                <a:solidFill>
                  <a:prstClr val="white"/>
                </a:solidFill>
              </a:rPr>
              <a:t>.  Any type of </a:t>
            </a:r>
            <a:r>
              <a:rPr lang="en-US" dirty="0" err="1">
                <a:solidFill>
                  <a:schemeClr val="accent5">
                    <a:lumMod val="60000"/>
                    <a:lumOff val="40000"/>
                  </a:schemeClr>
                </a:solidFill>
              </a:rPr>
              <a:t>objBase</a:t>
            </a:r>
            <a:r>
              <a:rPr lang="en-US" dirty="0" smtClean="0">
                <a:solidFill>
                  <a:prstClr val="white"/>
                </a:solidFill>
              </a:rPr>
              <a:t> object can be a member of the </a:t>
            </a:r>
            <a:r>
              <a:rPr lang="en-US" dirty="0">
                <a:solidFill>
                  <a:schemeClr val="accent5">
                    <a:lumMod val="60000"/>
                    <a:lumOff val="40000"/>
                  </a:schemeClr>
                </a:solidFill>
              </a:rPr>
              <a:t>collection</a:t>
            </a:r>
            <a:r>
              <a:rPr lang="en-US" dirty="0" smtClean="0">
                <a:solidFill>
                  <a:prstClr val="white"/>
                </a:solidFill>
              </a:rPr>
              <a:t>, but each object must be added to the </a:t>
            </a:r>
            <a:r>
              <a:rPr lang="en-US" dirty="0" smtClean="0">
                <a:solidFill>
                  <a:schemeClr val="accent5">
                    <a:lumMod val="60000"/>
                    <a:lumOff val="40000"/>
                  </a:schemeClr>
                </a:solidFill>
              </a:rPr>
              <a:t>collection </a:t>
            </a:r>
            <a:r>
              <a:rPr lang="en-US" dirty="0" smtClean="0">
                <a:solidFill>
                  <a:prstClr val="white"/>
                </a:solidFill>
              </a:rPr>
              <a:t>explicitly.  </a:t>
            </a:r>
            <a:r>
              <a:rPr lang="en-US" dirty="0" smtClean="0">
                <a:solidFill>
                  <a:schemeClr val="accent5">
                    <a:lumMod val="60000"/>
                    <a:lumOff val="40000"/>
                  </a:schemeClr>
                </a:solidFill>
              </a:rPr>
              <a:t>collection</a:t>
            </a:r>
            <a:r>
              <a:rPr lang="en-US" dirty="0" smtClean="0">
                <a:solidFill>
                  <a:prstClr val="white"/>
                </a:solidFill>
              </a:rPr>
              <a:t> objects are themselves </a:t>
            </a:r>
            <a:r>
              <a:rPr lang="en-US" dirty="0" err="1" smtClean="0">
                <a:solidFill>
                  <a:schemeClr val="accent5">
                    <a:lumMod val="60000"/>
                    <a:lumOff val="40000"/>
                  </a:schemeClr>
                </a:solidFill>
              </a:rPr>
              <a:t>objBase</a:t>
            </a:r>
            <a:r>
              <a:rPr lang="en-US" dirty="0" smtClean="0">
                <a:solidFill>
                  <a:prstClr val="white"/>
                </a:solidFill>
              </a:rPr>
              <a:t> items indexed by the </a:t>
            </a:r>
            <a:r>
              <a:rPr lang="en-US" dirty="0" smtClean="0">
                <a:solidFill>
                  <a:schemeClr val="accent5">
                    <a:lumMod val="60000"/>
                    <a:lumOff val="40000"/>
                  </a:schemeClr>
                </a:solidFill>
              </a:rPr>
              <a:t>Collector</a:t>
            </a:r>
            <a:r>
              <a:rPr lang="en-US" dirty="0" smtClean="0">
                <a:solidFill>
                  <a:prstClr val="white"/>
                </a:solidFill>
              </a:rPr>
              <a:t>.  </a:t>
            </a:r>
            <a:r>
              <a:rPr lang="en-US" dirty="0">
                <a:solidFill>
                  <a:schemeClr val="accent5">
                    <a:lumMod val="60000"/>
                    <a:lumOff val="40000"/>
                  </a:schemeClr>
                </a:solidFill>
              </a:rPr>
              <a:t>collection</a:t>
            </a:r>
            <a:r>
              <a:rPr lang="en-US" dirty="0" smtClean="0">
                <a:solidFill>
                  <a:prstClr val="white"/>
                </a:solidFill>
              </a:rPr>
              <a:t> objects are used to represent transient lists of objects, a user’s set of parts and samples, objects related to a specific project, etc.</a:t>
            </a:r>
          </a:p>
          <a:p>
            <a:endParaRPr lang="en-US" dirty="0">
              <a:solidFill>
                <a:prstClr val="white"/>
              </a:solidFill>
            </a:endParaRPr>
          </a:p>
          <a:p>
            <a:r>
              <a:rPr lang="en-US" dirty="0" smtClean="0">
                <a:solidFill>
                  <a:prstClr val="white"/>
                </a:solidFill>
              </a:rPr>
              <a:t>So, when a request like “get all parts” is made to the </a:t>
            </a:r>
            <a:r>
              <a:rPr lang="en-US" dirty="0" smtClean="0">
                <a:solidFill>
                  <a:schemeClr val="accent5">
                    <a:lumMod val="60000"/>
                    <a:lumOff val="40000"/>
                  </a:schemeClr>
                </a:solidFill>
              </a:rPr>
              <a:t>Collector,</a:t>
            </a:r>
            <a:r>
              <a:rPr lang="en-US" dirty="0" smtClean="0">
                <a:solidFill>
                  <a:prstClr val="white"/>
                </a:solidFill>
              </a:rPr>
              <a:t> </a:t>
            </a:r>
            <a:r>
              <a:rPr lang="en-US" dirty="0" smtClean="0">
                <a:solidFill>
                  <a:prstClr val="white"/>
                </a:solidFill>
              </a:rPr>
              <a:t>all parts in the database are returned.  When “get all parts” is requested from a </a:t>
            </a:r>
            <a:r>
              <a:rPr lang="en-US" dirty="0">
                <a:solidFill>
                  <a:schemeClr val="accent5">
                    <a:lumMod val="60000"/>
                    <a:lumOff val="40000"/>
                  </a:schemeClr>
                </a:solidFill>
              </a:rPr>
              <a:t>collection</a:t>
            </a:r>
            <a:r>
              <a:rPr lang="en-US" dirty="0" smtClean="0">
                <a:solidFill>
                  <a:prstClr val="white"/>
                </a:solidFill>
              </a:rPr>
              <a:t>, only those parts in the </a:t>
            </a:r>
            <a:r>
              <a:rPr lang="en-US" dirty="0">
                <a:solidFill>
                  <a:schemeClr val="accent5">
                    <a:lumMod val="60000"/>
                    <a:lumOff val="40000"/>
                  </a:schemeClr>
                </a:solidFill>
              </a:rPr>
              <a:t>collection</a:t>
            </a:r>
            <a:r>
              <a:rPr lang="en-US" dirty="0" smtClean="0">
                <a:solidFill>
                  <a:prstClr val="white"/>
                </a:solidFill>
              </a:rPr>
              <a:t> are returned.</a:t>
            </a:r>
            <a:endParaRPr lang="en-US" dirty="0">
              <a:solidFill>
                <a:schemeClr val="accent5">
                  <a:lumMod val="60000"/>
                  <a:lumOff val="4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Clotho’s</a:t>
            </a:r>
            <a:r>
              <a:rPr lang="en-US" dirty="0" smtClean="0"/>
              <a:t> Sequence Objects</a:t>
            </a:r>
            <a:endParaRPr lang="en-US" dirty="0"/>
          </a:p>
        </p:txBody>
      </p:sp>
      <p:sp>
        <p:nvSpPr>
          <p:cNvPr id="4" name="Rectangle 3"/>
          <p:cNvSpPr/>
          <p:nvPr/>
        </p:nvSpPr>
        <p:spPr>
          <a:xfrm>
            <a:off x="3733800" y="1524000"/>
            <a:ext cx="1447800" cy="381000"/>
          </a:xfrm>
          <a:prstGeom prst="rect">
            <a:avLst/>
          </a:prstGeom>
          <a:solidFill>
            <a:schemeClr val="accent2">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objBase</a:t>
            </a:r>
            <a:endParaRPr lang="en-US" dirty="0"/>
          </a:p>
        </p:txBody>
      </p:sp>
      <p:sp>
        <p:nvSpPr>
          <p:cNvPr id="5" name="Rectangle 4"/>
          <p:cNvSpPr/>
          <p:nvPr/>
        </p:nvSpPr>
        <p:spPr>
          <a:xfrm>
            <a:off x="685800" y="22098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a:t>
            </a:r>
            <a:endParaRPr lang="en-US" dirty="0"/>
          </a:p>
        </p:txBody>
      </p:sp>
      <p:sp>
        <p:nvSpPr>
          <p:cNvPr id="6" name="Rectangle 5"/>
          <p:cNvSpPr/>
          <p:nvPr/>
        </p:nvSpPr>
        <p:spPr>
          <a:xfrm>
            <a:off x="1905000" y="2895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7" name="Rectangle 6"/>
          <p:cNvSpPr/>
          <p:nvPr/>
        </p:nvSpPr>
        <p:spPr>
          <a:xfrm>
            <a:off x="2667000" y="3657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plasmid</a:t>
            </a:r>
            <a:endParaRPr lang="en-US" dirty="0"/>
          </a:p>
        </p:txBody>
      </p:sp>
      <p:sp>
        <p:nvSpPr>
          <p:cNvPr id="9" name="Rectangle 8"/>
          <p:cNvSpPr/>
          <p:nvPr/>
        </p:nvSpPr>
        <p:spPr>
          <a:xfrm>
            <a:off x="3733800" y="44196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oligo</a:t>
            </a:r>
            <a:endParaRPr lang="en-US" dirty="0"/>
          </a:p>
        </p:txBody>
      </p:sp>
      <p:sp>
        <p:nvSpPr>
          <p:cNvPr id="10" name="Rectangle 9"/>
          <p:cNvSpPr/>
          <p:nvPr/>
        </p:nvSpPr>
        <p:spPr>
          <a:xfrm>
            <a:off x="6172200" y="38100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1" name="Rectangle 10"/>
          <p:cNvSpPr/>
          <p:nvPr/>
        </p:nvSpPr>
        <p:spPr>
          <a:xfrm>
            <a:off x="3733800" y="5791200"/>
            <a:ext cx="1447800" cy="381000"/>
          </a:xfrm>
          <a:prstGeom prst="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nucSeq</a:t>
            </a:r>
            <a:endParaRPr lang="en-US" dirty="0"/>
          </a:p>
        </p:txBody>
      </p:sp>
      <p:cxnSp>
        <p:nvCxnSpPr>
          <p:cNvPr id="15" name="Straight Arrow Connector 14"/>
          <p:cNvCxnSpPr/>
          <p:nvPr/>
        </p:nvCxnSpPr>
        <p:spPr>
          <a:xfrm rot="10800000" flipV="1">
            <a:off x="2286000" y="18288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390900" y="20955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429000" y="25908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581400" y="31242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991100" y="2019300"/>
            <a:ext cx="1676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571500" y="2933700"/>
            <a:ext cx="3200400" cy="2819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676400" y="3657600"/>
            <a:ext cx="2286000" cy="1676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895600" y="4648200"/>
            <a:ext cx="1447800" cy="5334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077494" y="5295900"/>
            <a:ext cx="685006" cy="794"/>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029200" y="4267200"/>
            <a:ext cx="1371600" cy="1371600"/>
          </a:xfrm>
          <a:prstGeom prst="line">
            <a:avLst/>
          </a:prstGeom>
          <a:ln>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4648200"/>
            <a:ext cx="2209800" cy="1477328"/>
          </a:xfrm>
          <a:prstGeom prst="rect">
            <a:avLst/>
          </a:prstGeom>
        </p:spPr>
        <p:txBody>
          <a:bodyPr wrap="square">
            <a:spAutoFit/>
          </a:bodyPr>
          <a:lstStyle/>
          <a:p>
            <a:r>
              <a:rPr lang="en-US" dirty="0" err="1" smtClean="0"/>
              <a:t>Clotho’s</a:t>
            </a:r>
            <a:r>
              <a:rPr lang="en-US" dirty="0" smtClean="0"/>
              <a:t> </a:t>
            </a:r>
            <a:r>
              <a:rPr lang="en-US" dirty="0" err="1" smtClean="0">
                <a:solidFill>
                  <a:schemeClr val="accent5">
                    <a:lumMod val="60000"/>
                    <a:lumOff val="40000"/>
                  </a:schemeClr>
                </a:solidFill>
              </a:rPr>
              <a:t>objBase</a:t>
            </a:r>
            <a:r>
              <a:rPr lang="en-US" dirty="0" smtClean="0">
                <a:solidFill>
                  <a:schemeClr val="accent5">
                    <a:lumMod val="60000"/>
                    <a:lumOff val="40000"/>
                  </a:schemeClr>
                </a:solidFill>
              </a:rPr>
              <a:t> </a:t>
            </a:r>
            <a:r>
              <a:rPr lang="en-US" dirty="0" smtClean="0"/>
              <a:t>class is the base class for all persistent and referential objects</a:t>
            </a:r>
          </a:p>
        </p:txBody>
      </p:sp>
      <p:sp>
        <p:nvSpPr>
          <p:cNvPr id="44" name="Rectangle 43"/>
          <p:cNvSpPr/>
          <p:nvPr/>
        </p:nvSpPr>
        <p:spPr>
          <a:xfrm>
            <a:off x="5715000" y="1600200"/>
            <a:ext cx="3276600" cy="923330"/>
          </a:xfrm>
          <a:prstGeom prst="rect">
            <a:avLst/>
          </a:prstGeom>
          <a:solidFill>
            <a:schemeClr val="bg1">
              <a:lumMod val="75000"/>
              <a:lumOff val="25000"/>
              <a:alpha val="30000"/>
            </a:schemeClr>
          </a:solidFill>
        </p:spPr>
        <p:txBody>
          <a:bodyPr wrap="square">
            <a:spAutoFit/>
          </a:bodyPr>
          <a:lstStyle/>
          <a:p>
            <a:r>
              <a:rPr lang="en-US" dirty="0" smtClean="0"/>
              <a:t>In these slides, I represent </a:t>
            </a:r>
            <a:r>
              <a:rPr lang="en-US" dirty="0" err="1" smtClean="0">
                <a:solidFill>
                  <a:schemeClr val="accent5">
                    <a:lumMod val="60000"/>
                    <a:lumOff val="40000"/>
                  </a:schemeClr>
                </a:solidFill>
              </a:rPr>
              <a:t>objBase</a:t>
            </a:r>
            <a:r>
              <a:rPr lang="en-US" dirty="0" smtClean="0"/>
              <a:t>-extending objects as brown squares</a:t>
            </a:r>
          </a:p>
        </p:txBody>
      </p:sp>
      <p:sp>
        <p:nvSpPr>
          <p:cNvPr id="46" name="Rectangle 45"/>
          <p:cNvSpPr/>
          <p:nvPr/>
        </p:nvSpPr>
        <p:spPr>
          <a:xfrm>
            <a:off x="5867400" y="4495800"/>
            <a:ext cx="3276600" cy="2031325"/>
          </a:xfrm>
          <a:prstGeom prst="rect">
            <a:avLst/>
          </a:prstGeom>
          <a:solidFill>
            <a:schemeClr val="bg1">
              <a:lumMod val="75000"/>
              <a:lumOff val="25000"/>
              <a:alpha val="30000"/>
            </a:schemeClr>
          </a:solidFill>
        </p:spPr>
        <p:txBody>
          <a:bodyPr wrap="square">
            <a:spAutoFit/>
          </a:bodyPr>
          <a:lstStyle/>
          <a:p>
            <a:r>
              <a:rPr lang="en-US" dirty="0" smtClean="0"/>
              <a:t>Blue arrows mean that the classes extend the class they point from.</a:t>
            </a:r>
          </a:p>
          <a:p>
            <a:endParaRPr lang="en-US" dirty="0"/>
          </a:p>
          <a:p>
            <a:r>
              <a:rPr lang="en-US" dirty="0" smtClean="0"/>
              <a:t>Yellow arrows mean the classes refer to the classes they point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3000" tmFilter="0, 0; .2, .5; .8, .5; 1, 0"/>
                                        <p:tgtEl>
                                          <p:spTgt spid="4"/>
                                        </p:tgtEl>
                                      </p:cBhvr>
                                    </p:animEffect>
                                    <p:animScale>
                                      <p:cBhvr>
                                        <p:cTn id="9" dur="1500" autoRev="1" fill="hold"/>
                                        <p:tgtEl>
                                          <p:spTgt spid="4"/>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41"/>
                                        </p:tgtEl>
                                        <p:attrNameLst>
                                          <p:attrName>style.visibility</p:attrName>
                                        </p:attrNameLst>
                                      </p:cBhvr>
                                      <p:to>
                                        <p:strVal val="hidden"/>
                                      </p:to>
                                    </p:set>
                                  </p:childTnLst>
                                </p:cTn>
                              </p:par>
                              <p:par>
                                <p:cTn id="16" presetID="26" presetClass="emph" presetSubtype="0" fill="hold" grpId="0" nodeType="with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par>
                                <p:cTn id="19" presetID="26" presetClass="emph" presetSubtype="0" fill="hold" grpId="0" nodeType="withEffect">
                                  <p:stCondLst>
                                    <p:cond delay="0"/>
                                  </p:stCondLst>
                                  <p:childTnLst>
                                    <p:animEffect transition="out" filter="fade">
                                      <p:cBhvr>
                                        <p:cTn id="20" dur="3000" tmFilter="0, 0; .2, .5; .8, .5; 1, 0"/>
                                        <p:tgtEl>
                                          <p:spTgt spid="6"/>
                                        </p:tgtEl>
                                      </p:cBhvr>
                                    </p:animEffect>
                                    <p:animScale>
                                      <p:cBhvr>
                                        <p:cTn id="21" dur="1500" autoRev="1" fill="hold"/>
                                        <p:tgtEl>
                                          <p:spTgt spid="6"/>
                                        </p:tgtEl>
                                      </p:cBhvr>
                                      <p:by x="105000" y="105000"/>
                                    </p:animScale>
                                  </p:childTnLst>
                                </p:cTn>
                              </p:par>
                              <p:par>
                                <p:cTn id="22" presetID="26" presetClass="emph" presetSubtype="0" fill="hold" grpId="0" nodeType="withEffect">
                                  <p:stCondLst>
                                    <p:cond delay="0"/>
                                  </p:stCondLst>
                                  <p:childTnLst>
                                    <p:animEffect transition="out" filter="fade">
                                      <p:cBhvr>
                                        <p:cTn id="23" dur="3000" tmFilter="0, 0; .2, .5; .8, .5; 1, 0"/>
                                        <p:tgtEl>
                                          <p:spTgt spid="7"/>
                                        </p:tgtEl>
                                      </p:cBhvr>
                                    </p:animEffect>
                                    <p:animScale>
                                      <p:cBhvr>
                                        <p:cTn id="24" dur="1500" autoRev="1" fill="hold"/>
                                        <p:tgtEl>
                                          <p:spTgt spid="7"/>
                                        </p:tgtEl>
                                      </p:cBhvr>
                                      <p:by x="105000" y="105000"/>
                                    </p:animScale>
                                  </p:childTnLst>
                                </p:cTn>
                              </p:par>
                              <p:par>
                                <p:cTn id="25" presetID="26" presetClass="emph" presetSubtype="0" fill="hold" grpId="0" nodeType="withEffect">
                                  <p:stCondLst>
                                    <p:cond delay="0"/>
                                  </p:stCondLst>
                                  <p:childTnLst>
                                    <p:animEffect transition="out" filter="fade">
                                      <p:cBhvr>
                                        <p:cTn id="26" dur="3000" tmFilter="0, 0; .2, .5; .8, .5; 1, 0"/>
                                        <p:tgtEl>
                                          <p:spTgt spid="9"/>
                                        </p:tgtEl>
                                      </p:cBhvr>
                                    </p:animEffect>
                                    <p:animScale>
                                      <p:cBhvr>
                                        <p:cTn id="27" dur="1500" autoRev="1" fill="hold"/>
                                        <p:tgtEl>
                                          <p:spTgt spid="9"/>
                                        </p:tgtEl>
                                      </p:cBhvr>
                                      <p:by x="105000" y="105000"/>
                                    </p:animScale>
                                  </p:childTnLst>
                                </p:cTn>
                              </p:par>
                              <p:par>
                                <p:cTn id="28" presetID="26" presetClass="emph" presetSubtype="0" fill="hold" grpId="0" nodeType="withEffect">
                                  <p:stCondLst>
                                    <p:cond delay="0"/>
                                  </p:stCondLst>
                                  <p:childTnLst>
                                    <p:animEffect transition="out" filter="fade">
                                      <p:cBhvr>
                                        <p:cTn id="29" dur="3000" tmFilter="0, 0; .2, .5; .8, .5; 1, 0"/>
                                        <p:tgtEl>
                                          <p:spTgt spid="10"/>
                                        </p:tgtEl>
                                      </p:cBhvr>
                                    </p:animEffect>
                                    <p:animScale>
                                      <p:cBhvr>
                                        <p:cTn id="30" dur="1500" autoRev="1" fill="hold"/>
                                        <p:tgtEl>
                                          <p:spTgt spid="10"/>
                                        </p:tgtEl>
                                      </p:cBhvr>
                                      <p:by x="105000" y="105000"/>
                                    </p:animScale>
                                  </p:childTnLst>
                                </p:cTn>
                              </p:par>
                              <p:par>
                                <p:cTn id="31" presetID="26" presetClass="emph" presetSubtype="0" fill="hold" grpId="0" nodeType="withEffect">
                                  <p:stCondLst>
                                    <p:cond delay="0"/>
                                  </p:stCondLst>
                                  <p:childTnLst>
                                    <p:animEffect transition="out" filter="fade">
                                      <p:cBhvr>
                                        <p:cTn id="32" dur="3000" tmFilter="0, 0; .2, .5; .8, .5; 1, 0"/>
                                        <p:tgtEl>
                                          <p:spTgt spid="11"/>
                                        </p:tgtEl>
                                      </p:cBhvr>
                                    </p:animEffect>
                                    <p:animScale>
                                      <p:cBhvr>
                                        <p:cTn id="33" dur="1500" autoRev="1" fill="hold"/>
                                        <p:tgtEl>
                                          <p:spTgt spid="11"/>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6">
                                            <p:txEl>
                                              <p:pRg st="0" end="0"/>
                                            </p:txEl>
                                          </p:spTgt>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44">
                                            <p:txEl>
                                              <p:pRg st="0" end="0"/>
                                            </p:txEl>
                                          </p:spTgt>
                                        </p:tgtEl>
                                        <p:attrNameLst>
                                          <p:attrName>style.visibility</p:attrName>
                                        </p:attrNameLst>
                                      </p:cBhvr>
                                      <p:to>
                                        <p:strVal val="hidden"/>
                                      </p:to>
                                    </p:set>
                                  </p:childTnLst>
                                </p:cTn>
                              </p:par>
                              <p:par>
                                <p:cTn id="40" presetID="26" presetClass="emph" presetSubtype="0" fill="hold" nodeType="withEffect">
                                  <p:stCondLst>
                                    <p:cond delay="0"/>
                                  </p:stCondLst>
                                  <p:childTnLst>
                                    <p:animEffect transition="out" filter="fade">
                                      <p:cBhvr>
                                        <p:cTn id="41" dur="500" tmFilter="0, 0; .2, .5; .8, .5; 1, 0"/>
                                        <p:tgtEl>
                                          <p:spTgt spid="15"/>
                                        </p:tgtEl>
                                      </p:cBhvr>
                                    </p:animEffect>
                                    <p:animScale>
                                      <p:cBhvr>
                                        <p:cTn id="42" dur="250" autoRev="1" fill="hold"/>
                                        <p:tgtEl>
                                          <p:spTgt spid="15"/>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17"/>
                                        </p:tgtEl>
                                      </p:cBhvr>
                                    </p:animEffect>
                                    <p:animScale>
                                      <p:cBhvr>
                                        <p:cTn id="45" dur="250" autoRev="1" fill="hold"/>
                                        <p:tgtEl>
                                          <p:spTgt spid="17"/>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9"/>
                                        </p:tgtEl>
                                      </p:cBhvr>
                                    </p:animEffect>
                                    <p:animScale>
                                      <p:cBhvr>
                                        <p:cTn id="48" dur="250" autoRev="1" fill="hold"/>
                                        <p:tgtEl>
                                          <p:spTgt spid="19"/>
                                        </p:tgtEl>
                                      </p:cBhvr>
                                      <p:by x="105000" y="105000"/>
                                    </p:animScale>
                                  </p:childTnLst>
                                </p:cTn>
                              </p:par>
                              <p:par>
                                <p:cTn id="49" presetID="26" presetClass="emph" presetSubtype="0" fill="hold" nodeType="withEffect">
                                  <p:stCondLst>
                                    <p:cond delay="0"/>
                                  </p:stCondLst>
                                  <p:childTnLst>
                                    <p:animEffect transition="out" filter="fade">
                                      <p:cBhvr>
                                        <p:cTn id="50" dur="500" tmFilter="0, 0; .2, .5; .8, .5; 1, 0"/>
                                        <p:tgtEl>
                                          <p:spTgt spid="21"/>
                                        </p:tgtEl>
                                      </p:cBhvr>
                                    </p:animEffect>
                                    <p:animScale>
                                      <p:cBhvr>
                                        <p:cTn id="51" dur="250" autoRev="1" fill="hold"/>
                                        <p:tgtEl>
                                          <p:spTgt spid="21"/>
                                        </p:tgtEl>
                                      </p:cBhvr>
                                      <p:by x="105000" y="105000"/>
                                    </p:animScale>
                                  </p:childTnLst>
                                </p:cTn>
                              </p:par>
                              <p:par>
                                <p:cTn id="52" presetID="26" presetClass="emph" presetSubtype="0" fill="hold" nodeType="withEffect">
                                  <p:stCondLst>
                                    <p:cond delay="0"/>
                                  </p:stCondLst>
                                  <p:childTnLst>
                                    <p:animEffect transition="out" filter="fade">
                                      <p:cBhvr>
                                        <p:cTn id="53" dur="500" tmFilter="0, 0; .2, .5; .8, .5; 1, 0"/>
                                        <p:tgtEl>
                                          <p:spTgt spid="23"/>
                                        </p:tgtEl>
                                      </p:cBhvr>
                                    </p:animEffect>
                                    <p:animScale>
                                      <p:cBhvr>
                                        <p:cTn id="54" dur="250" autoRev="1" fill="hold"/>
                                        <p:tgtEl>
                                          <p:spTgt spid="23"/>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xEl>
                                              <p:pRg st="2" end="2"/>
                                            </p:txEl>
                                          </p:spTgt>
                                        </p:tgtEl>
                                        <p:attrNameLst>
                                          <p:attrName>style.visibility</p:attrName>
                                        </p:attrNameLst>
                                      </p:cBhvr>
                                      <p:to>
                                        <p:strVal val="visible"/>
                                      </p:to>
                                    </p:set>
                                  </p:childTnLst>
                                </p:cTn>
                              </p:par>
                              <p:par>
                                <p:cTn id="59" presetID="26" presetClass="emph" presetSubtype="0" fill="hold" nodeType="withEffect">
                                  <p:stCondLst>
                                    <p:cond delay="0"/>
                                  </p:stCondLst>
                                  <p:childTnLst>
                                    <p:animEffect transition="out" filter="fade">
                                      <p:cBhvr>
                                        <p:cTn id="60" dur="3000" tmFilter="0, 0; .2, .5; .8, .5; 1, 0"/>
                                        <p:tgtEl>
                                          <p:spTgt spid="27"/>
                                        </p:tgtEl>
                                      </p:cBhvr>
                                    </p:animEffect>
                                    <p:animScale>
                                      <p:cBhvr>
                                        <p:cTn id="61" dur="1500" autoRev="1" fill="hold"/>
                                        <p:tgtEl>
                                          <p:spTgt spid="27"/>
                                        </p:tgtEl>
                                      </p:cBhvr>
                                      <p:by x="105000" y="105000"/>
                                    </p:animScale>
                                  </p:childTnLst>
                                </p:cTn>
                              </p:par>
                              <p:par>
                                <p:cTn id="62" presetID="26" presetClass="emph" presetSubtype="0" fill="hold" nodeType="withEffect">
                                  <p:stCondLst>
                                    <p:cond delay="0"/>
                                  </p:stCondLst>
                                  <p:childTnLst>
                                    <p:animEffect transition="out" filter="fade">
                                      <p:cBhvr>
                                        <p:cTn id="63" dur="3000" tmFilter="0, 0; .2, .5; .8, .5; 1, 0"/>
                                        <p:tgtEl>
                                          <p:spTgt spid="29"/>
                                        </p:tgtEl>
                                      </p:cBhvr>
                                    </p:animEffect>
                                    <p:animScale>
                                      <p:cBhvr>
                                        <p:cTn id="64" dur="1500" autoRev="1" fill="hold"/>
                                        <p:tgtEl>
                                          <p:spTgt spid="29"/>
                                        </p:tgtEl>
                                      </p:cBhvr>
                                      <p:by x="105000" y="105000"/>
                                    </p:animScale>
                                  </p:childTnLst>
                                </p:cTn>
                              </p:par>
                              <p:par>
                                <p:cTn id="65" presetID="26" presetClass="emph" presetSubtype="0" fill="hold" nodeType="withEffect">
                                  <p:stCondLst>
                                    <p:cond delay="0"/>
                                  </p:stCondLst>
                                  <p:childTnLst>
                                    <p:animEffect transition="out" filter="fade">
                                      <p:cBhvr>
                                        <p:cTn id="66" dur="3000" tmFilter="0, 0; .2, .5; .8, .5; 1, 0"/>
                                        <p:tgtEl>
                                          <p:spTgt spid="31"/>
                                        </p:tgtEl>
                                      </p:cBhvr>
                                    </p:animEffect>
                                    <p:animScale>
                                      <p:cBhvr>
                                        <p:cTn id="67" dur="1500" autoRev="1" fill="hold"/>
                                        <p:tgtEl>
                                          <p:spTgt spid="31"/>
                                        </p:tgtEl>
                                      </p:cBhvr>
                                      <p:by x="105000" y="105000"/>
                                    </p:animScale>
                                  </p:childTnLst>
                                </p:cTn>
                              </p:par>
                              <p:par>
                                <p:cTn id="68" presetID="26" presetClass="emph" presetSubtype="0" fill="hold" nodeType="withEffect">
                                  <p:stCondLst>
                                    <p:cond delay="0"/>
                                  </p:stCondLst>
                                  <p:childTnLst>
                                    <p:animEffect transition="out" filter="fade">
                                      <p:cBhvr>
                                        <p:cTn id="69" dur="3000" tmFilter="0, 0; .2, .5; .8, .5; 1, 0"/>
                                        <p:tgtEl>
                                          <p:spTgt spid="33"/>
                                        </p:tgtEl>
                                      </p:cBhvr>
                                    </p:animEffect>
                                    <p:animScale>
                                      <p:cBhvr>
                                        <p:cTn id="70" dur="1500" autoRev="1" fill="hold"/>
                                        <p:tgtEl>
                                          <p:spTgt spid="33"/>
                                        </p:tgtEl>
                                      </p:cBhvr>
                                      <p:by x="105000" y="105000"/>
                                    </p:animScale>
                                  </p:childTnLst>
                                </p:cTn>
                              </p:par>
                              <p:par>
                                <p:cTn id="71" presetID="26" presetClass="emph" presetSubtype="0" fill="hold" nodeType="withEffect">
                                  <p:stCondLst>
                                    <p:cond delay="0"/>
                                  </p:stCondLst>
                                  <p:childTnLst>
                                    <p:animEffect transition="out" filter="fade">
                                      <p:cBhvr>
                                        <p:cTn id="72" dur="3000" tmFilter="0, 0; .2, .5; .8, .5; 1, 0"/>
                                        <p:tgtEl>
                                          <p:spTgt spid="35"/>
                                        </p:tgtEl>
                                      </p:cBhvr>
                                    </p:animEffect>
                                    <p:animScale>
                                      <p:cBhvr>
                                        <p:cTn id="73" dur="150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41" grpId="0"/>
      <p:bldP spid="41" grpId="1"/>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603</TotalTime>
  <Words>3097</Words>
  <Application>Microsoft Office PowerPoint</Application>
  <PresentationFormat>On-screen Show (4:3)</PresentationFormat>
  <Paragraphs>334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Slide 1</vt:lpstr>
      <vt:lpstr>What is Clotho?</vt:lpstr>
      <vt:lpstr>Clotho’s Architecture</vt:lpstr>
      <vt:lpstr>The Clotho Core</vt:lpstr>
      <vt:lpstr>Clotho Apps</vt:lpstr>
      <vt:lpstr>The Clotho API Classes</vt:lpstr>
      <vt:lpstr>How does Clotho work?</vt:lpstr>
      <vt:lpstr>How does Clotho manage data?</vt:lpstr>
      <vt:lpstr>Clotho’s Sequence Objects</vt:lpstr>
      <vt:lpstr>Clotho’s Sequence Objects</vt:lpstr>
      <vt:lpstr>Clotho’s Sequence Objects</vt:lpstr>
      <vt:lpstr>Clotho’s Reference Objects</vt:lpstr>
      <vt:lpstr>Clotho’s Author Objects</vt:lpstr>
      <vt:lpstr>Clotho’s wikiText Objects</vt:lpstr>
      <vt:lpstr>Clotho’s sample Objects</vt:lpstr>
      <vt:lpstr>Clotho’s sampleData Objects</vt:lpstr>
      <vt:lpstr>Clotho’s Strain Objects</vt:lpstr>
      <vt:lpstr>Biosafety and Risk Groups</vt:lpstr>
      <vt:lpstr>Clotho’s Ontology Objects</vt:lpstr>
      <vt:lpstr>ClothoFormat Interface</vt:lpstr>
      <vt:lpstr>ClothoGrammar Interface</vt:lpstr>
      <vt:lpstr>FlexFields</vt:lpstr>
      <vt:lpstr>GUI Representation</vt:lpstr>
      <vt:lpstr>Ownership and saving</vt:lpstr>
      <vt:lpstr>Ownership</vt:lpstr>
      <vt:lpstr>Clotho Plugin Architecture</vt:lpstr>
      <vt:lpstr>Plugin Wrapper Hierarchy</vt:lpstr>
      <vt:lpstr>Plugin and objBase Images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95</cp:revision>
  <dcterms:created xsi:type="dcterms:W3CDTF">2010-05-08T02:08:50Z</dcterms:created>
  <dcterms:modified xsi:type="dcterms:W3CDTF">2010-10-25T16:13:22Z</dcterms:modified>
</cp:coreProperties>
</file>