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22CF729-99C5-4298-9969-B25745819EF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8D7EB66-2347-4FA3-B899-42A9288F66F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520"/>
            <a:ext cx="498420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2/25/15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5CF302B-CFA0-4415-BA65-9437AA786B4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2/25/15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24B8486-4CBE-4230-A6F3-DB7BEB5872D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79640" y="21240"/>
            <a:ext cx="3365280" cy="68576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8697240" y="-16920"/>
            <a:ext cx="478440" cy="6855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2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3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4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5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6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7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8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9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10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11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12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13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14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15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16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17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18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19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20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21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22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23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50">
                <a:solidFill>
                  <a:srgbClr val="000000"/>
                </a:solidFill>
                <a:latin typeface="Calibri"/>
              </a:rPr>
              <a:t>24</a:t>
            </a:r>
            <a:endParaRPr/>
          </a:p>
        </p:txBody>
      </p:sp>
      <p:pic>
        <p:nvPicPr>
          <p:cNvPr id="85" name="Picture 5" descr=""/>
          <p:cNvPicPr/>
          <p:nvPr/>
        </p:nvPicPr>
        <p:blipFill>
          <a:blip r:embed="rId2"/>
          <a:srcRect l="16977" t="42220" r="70471" b="42220"/>
          <a:stretch>
            <a:fillRect/>
          </a:stretch>
        </p:blipFill>
        <p:spPr>
          <a:xfrm>
            <a:off x="894600" y="4237920"/>
            <a:ext cx="1018800" cy="257436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2016720" y="4244040"/>
            <a:ext cx="633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BetI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1980720" y="4897440"/>
            <a:ext cx="722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SrpR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2004480" y="5591160"/>
            <a:ext cx="6566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PhlF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1960560" y="6258960"/>
            <a:ext cx="783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QacR</a:t>
            </a:r>
            <a:endParaRPr/>
          </a:p>
        </p:txBody>
      </p:sp>
      <p:pic>
        <p:nvPicPr>
          <p:cNvPr id="90" name="Picture 11" descr=""/>
          <p:cNvPicPr/>
          <p:nvPr/>
        </p:nvPicPr>
        <p:blipFill>
          <a:blip r:embed="rId3"/>
          <a:srcRect l="0" t="0" r="13516" b="0"/>
          <a:stretch>
            <a:fillRect/>
          </a:stretch>
        </p:blipFill>
        <p:spPr>
          <a:xfrm>
            <a:off x="671400" y="1341720"/>
            <a:ext cx="4325040" cy="1512720"/>
          </a:xfrm>
          <a:prstGeom prst="rect">
            <a:avLst/>
          </a:prstGeom>
          <a:ln>
            <a:noFill/>
          </a:ln>
        </p:spPr>
      </p:pic>
      <p:sp>
        <p:nvSpPr>
          <p:cNvPr id="91" name="CustomShape 6"/>
          <p:cNvSpPr/>
          <p:nvPr/>
        </p:nvSpPr>
        <p:spPr>
          <a:xfrm>
            <a:off x="5931000" y="353880"/>
            <a:ext cx="3196080" cy="52020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2" name="CustomShape 7"/>
          <p:cNvSpPr/>
          <p:nvPr/>
        </p:nvSpPr>
        <p:spPr>
          <a:xfrm>
            <a:off x="5934600" y="3439080"/>
            <a:ext cx="3196080" cy="52020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3" name="CustomShape 8"/>
          <p:cNvSpPr/>
          <p:nvPr/>
        </p:nvSpPr>
        <p:spPr>
          <a:xfrm>
            <a:off x="4826520" y="278280"/>
            <a:ext cx="12222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 genes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different </a:t>
            </a:r>
            <a:endParaRPr/>
          </a:p>
        </p:txBody>
      </p:sp>
      <p:sp>
        <p:nvSpPr>
          <p:cNvPr id="94" name="CustomShape 9"/>
          <p:cNvSpPr/>
          <p:nvPr/>
        </p:nvSpPr>
        <p:spPr>
          <a:xfrm>
            <a:off x="4888800" y="3392280"/>
            <a:ext cx="12222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 genes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different </a:t>
            </a:r>
            <a:endParaRPr/>
          </a:p>
        </p:txBody>
      </p:sp>
      <p:sp>
        <p:nvSpPr>
          <p:cNvPr id="95" name="CustomShape 10"/>
          <p:cNvSpPr/>
          <p:nvPr/>
        </p:nvSpPr>
        <p:spPr>
          <a:xfrm>
            <a:off x="519120" y="1216080"/>
            <a:ext cx="366120" cy="1576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6" name="CustomShape 11"/>
          <p:cNvSpPr/>
          <p:nvPr/>
        </p:nvSpPr>
        <p:spPr>
          <a:xfrm>
            <a:off x="519120" y="4244040"/>
            <a:ext cx="366120" cy="2387160"/>
          </a:xfrm>
          <a:prstGeom prst="lef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97" name="CustomShape 12"/>
          <p:cNvSpPr/>
          <p:nvPr/>
        </p:nvSpPr>
        <p:spPr>
          <a:xfrm rot="16200000">
            <a:off x="-733320" y="1800360"/>
            <a:ext cx="188676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Boolean gates</a:t>
            </a:r>
            <a:endParaRPr/>
          </a:p>
        </p:txBody>
      </p:sp>
      <p:sp>
        <p:nvSpPr>
          <p:cNvPr id="98" name="CustomShape 13"/>
          <p:cNvSpPr/>
          <p:nvPr/>
        </p:nvSpPr>
        <p:spPr>
          <a:xfrm rot="16200000">
            <a:off x="-1337400" y="5266800"/>
            <a:ext cx="31212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Transcriptional repressors</a:t>
            </a:r>
            <a:endParaRPr/>
          </a:p>
        </p:txBody>
      </p:sp>
      <p:pic>
        <p:nvPicPr>
          <p:cNvPr id="99" name="Picture 2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7880" y="3121560"/>
            <a:ext cx="4174560" cy="846360"/>
          </a:xfrm>
          <a:prstGeom prst="rect">
            <a:avLst/>
          </a:prstGeom>
          <a:ln>
            <a:noFill/>
          </a:ln>
        </p:spPr>
      </p:pic>
      <p:sp>
        <p:nvSpPr>
          <p:cNvPr id="100" name="CustomShape 14"/>
          <p:cNvSpPr/>
          <p:nvPr/>
        </p:nvSpPr>
        <p:spPr>
          <a:xfrm>
            <a:off x="519120" y="3185280"/>
            <a:ext cx="366120" cy="676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01" name="CustomShape 15"/>
          <p:cNvSpPr/>
          <p:nvPr/>
        </p:nvSpPr>
        <p:spPr>
          <a:xfrm rot="16200000">
            <a:off x="-209160" y="3310560"/>
            <a:ext cx="8384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AGRN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8560" y="37440"/>
            <a:ext cx="3839760" cy="136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8000"/>
                </a:solidFill>
                <a:latin typeface="Calibri"/>
              </a:rPr>
              <a:t>Group_1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9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16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20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21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24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Calibri"/>
              </a:rPr>
              <a:t>Group_2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12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17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558ed5"/>
                </a:solidFill>
                <a:latin typeface="Calibri"/>
              </a:rPr>
              <a:t>Group_3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3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14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22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ff"/>
                </a:solidFill>
                <a:latin typeface="Calibri"/>
              </a:rPr>
              <a:t>Group_4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6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8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11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13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18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b7b901"/>
                </a:solidFill>
                <a:latin typeface="Calibri"/>
              </a:rPr>
              <a:t>Group_5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7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4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Group_6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10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15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19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23</a:t>
            </a:r>
            <a:endParaRPr/>
          </a:p>
        </p:txBody>
      </p:sp>
      <p:pic>
        <p:nvPicPr>
          <p:cNvPr id="103" name="Picture 5" descr=""/>
          <p:cNvPicPr/>
          <p:nvPr/>
        </p:nvPicPr>
        <p:blipFill>
          <a:blip r:embed="rId1"/>
          <a:srcRect l="-12417" t="0" r="0" b="0"/>
          <a:stretch>
            <a:fillRect/>
          </a:stretch>
        </p:blipFill>
        <p:spPr>
          <a:xfrm>
            <a:off x="3826800" y="1439280"/>
            <a:ext cx="5333760" cy="5418360"/>
          </a:xfrm>
          <a:prstGeom prst="rect">
            <a:avLst/>
          </a:prstGeom>
          <a:ln>
            <a:noFill/>
          </a:ln>
        </p:spPr>
      </p:pic>
      <p:pic>
        <p:nvPicPr>
          <p:cNvPr id="104" name="Picture 6" descr=""/>
          <p:cNvPicPr/>
          <p:nvPr/>
        </p:nvPicPr>
        <p:blipFill>
          <a:blip r:embed="rId2"/>
          <a:srcRect l="0" t="0" r="10686" b="0"/>
          <a:stretch>
            <a:fillRect/>
          </a:stretch>
        </p:blipFill>
        <p:spPr>
          <a:xfrm>
            <a:off x="2035800" y="1439280"/>
            <a:ext cx="1404720" cy="541836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3426480" y="1422360"/>
            <a:ext cx="414360" cy="5395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23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19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15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10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4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7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18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13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11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8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6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5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22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14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3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2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17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12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24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21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20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16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9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45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3539160" y="6548400"/>
            <a:ext cx="304560" cy="304560"/>
          </a:xfrm>
          <a:prstGeom prst="ellipse">
            <a:avLst/>
          </a:prstGeom>
          <a:noFill/>
          <a:ln w="25560">
            <a:solidFill>
              <a:srgbClr val="0000ff"/>
            </a:solidFill>
            <a:round/>
          </a:ln>
        </p:spPr>
      </p:sp>
      <p:sp>
        <p:nvSpPr>
          <p:cNvPr id="107" name="CustomShape 4"/>
          <p:cNvSpPr/>
          <p:nvPr/>
        </p:nvSpPr>
        <p:spPr>
          <a:xfrm>
            <a:off x="3488400" y="5232240"/>
            <a:ext cx="304560" cy="304560"/>
          </a:xfrm>
          <a:prstGeom prst="ellipse">
            <a:avLst/>
          </a:prstGeom>
          <a:noFill/>
          <a:ln w="25560">
            <a:solidFill>
              <a:srgbClr val="0000ff"/>
            </a:solidFill>
            <a:round/>
          </a:ln>
        </p:spPr>
      </p:sp>
      <p:sp>
        <p:nvSpPr>
          <p:cNvPr id="108" name="CustomShape 5"/>
          <p:cNvSpPr/>
          <p:nvPr/>
        </p:nvSpPr>
        <p:spPr>
          <a:xfrm>
            <a:off x="3539160" y="4758120"/>
            <a:ext cx="304560" cy="304560"/>
          </a:xfrm>
          <a:prstGeom prst="ellipse">
            <a:avLst/>
          </a:prstGeom>
          <a:noFill/>
          <a:ln w="25560">
            <a:solidFill>
              <a:srgbClr val="0000ff"/>
            </a:solidFill>
            <a:round/>
          </a:ln>
        </p:spPr>
      </p:sp>
      <p:sp>
        <p:nvSpPr>
          <p:cNvPr id="109" name="CustomShape 6"/>
          <p:cNvSpPr/>
          <p:nvPr/>
        </p:nvSpPr>
        <p:spPr>
          <a:xfrm>
            <a:off x="3539160" y="3877560"/>
            <a:ext cx="304560" cy="304560"/>
          </a:xfrm>
          <a:prstGeom prst="ellipse">
            <a:avLst/>
          </a:prstGeom>
          <a:noFill/>
          <a:ln w="25560">
            <a:solidFill>
              <a:srgbClr val="0000ff"/>
            </a:solidFill>
            <a:round/>
          </a:ln>
        </p:spPr>
      </p:sp>
      <p:sp>
        <p:nvSpPr>
          <p:cNvPr id="110" name="CustomShape 7"/>
          <p:cNvSpPr/>
          <p:nvPr/>
        </p:nvSpPr>
        <p:spPr>
          <a:xfrm>
            <a:off x="3522240" y="2574000"/>
            <a:ext cx="304560" cy="304560"/>
          </a:xfrm>
          <a:prstGeom prst="ellipse">
            <a:avLst/>
          </a:prstGeom>
          <a:noFill/>
          <a:ln w="25560">
            <a:solidFill>
              <a:srgbClr val="0000ff"/>
            </a:solidFill>
            <a:round/>
          </a:ln>
        </p:spPr>
      </p:sp>
      <p:sp>
        <p:nvSpPr>
          <p:cNvPr id="111" name="CustomShape 8"/>
          <p:cNvSpPr/>
          <p:nvPr/>
        </p:nvSpPr>
        <p:spPr>
          <a:xfrm>
            <a:off x="3488400" y="2116800"/>
            <a:ext cx="304560" cy="304560"/>
          </a:xfrm>
          <a:prstGeom prst="ellipse">
            <a:avLst/>
          </a:prstGeom>
          <a:noFill/>
          <a:ln w="25560">
            <a:solidFill>
              <a:srgbClr val="0000ff"/>
            </a:solidFill>
            <a:round/>
          </a:ln>
        </p:spPr>
      </p:sp>
      <p:sp>
        <p:nvSpPr>
          <p:cNvPr id="112" name="CustomShape 9"/>
          <p:cNvSpPr/>
          <p:nvPr/>
        </p:nvSpPr>
        <p:spPr>
          <a:xfrm>
            <a:off x="1005840" y="51120"/>
            <a:ext cx="416160" cy="1404720"/>
          </a:xfrm>
          <a:prstGeom prst="ellipse">
            <a:avLst/>
          </a:prstGeom>
          <a:noFill/>
          <a:ln w="25560">
            <a:solidFill>
              <a:srgbClr val="0000ff"/>
            </a:solidFill>
            <a:round/>
          </a:ln>
        </p:spPr>
      </p:sp>
      <p:sp>
        <p:nvSpPr>
          <p:cNvPr id="113" name="CustomShape 10"/>
          <p:cNvSpPr/>
          <p:nvPr/>
        </p:nvSpPr>
        <p:spPr>
          <a:xfrm rot="16200000">
            <a:off x="-255600" y="4012920"/>
            <a:ext cx="387108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Tree from hierarchical clustering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