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68E3CC0-CD66-44EC-BD7B-678FBE386E1D}">
  <a:tblStyle styleName="Table_0" styleId="{168E3CC0-CD66-44EC-BD7B-678FBE386E1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67E1D0A8-E841-4BC2-9E13-9BF58B5CCA2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1686F6FD-8955-4E71-A330-A614F8C4A9A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4D50FAF0-9A9B-424B-89DF-B5231FD0CDB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7BE374B1-20EB-4B83-BDA2-97EFB49EF0C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FBDF8B7B-905A-492D-A2CE-4209F734E0E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B5A75CBF-0442-44BB-9EA0-4C87F914422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1" name="Shape 5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0" name="Shape 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3" name="Shape 6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3" name="Shape 6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2" name="Shape 6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6" name="Shape 6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3" name="Shape 6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4" name="Shape 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0" name="Shape 7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8" name="Shape 7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9" name="Shape 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3" name="Shape 8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4" name="Shape 8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7" name="Shape 8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8" name="Shape 8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9" name="Shape 8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8" name="Shape 8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9" name="Shape 8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6" name="Shape 8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4" name="Shape 8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5" name="Shape 8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1" name="Shape 9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8" name="Shape 9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9" name="Shape 9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9" name="Shape 9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0" name="Shape 9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4" name="Shape 9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5" name="Shape 9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7" name="Shape 10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8" name="Shape 10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0" name="Shape 10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1" name="Shape 10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4" name="Shape 10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1" name="Shape 10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2" name="Shape 10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" name="Shape 106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4" name="Shape 10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5" name="Shape 10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4" name="Shape 1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5" name="Shape 1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9" name="Shape 1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0" name="Shape 1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6" name="Shape 1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7" name="Shape 1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3" name="Shape 1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4" name="Shape 1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5" name="Shape 1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6" name="Shape 1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0" name="Shape 1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1" name="Shape 1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2" name="Shape 12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8" name="Shape 1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9" name="Shape 1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0" name="Shape 126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1" name="Shape 1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2" name="Shape 1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3" name="Shape 12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8" name="Shape 1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9" name="Shape 1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0" name="Shape 132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6" name="Shape 1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7" name="Shape 1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6" name="Shape 1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7" name="Shape 1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6" name="Shape 1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7" name="Shape 13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8" name="Shape 13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7" name="Shape 1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8" name="Shape 1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9" name="Shape 13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4" name="Shape 1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5" name="Shape 13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4" name="Shape 1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5" name="Shape 14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7" name="Shape 1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8" name="Shape 14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9" name="Shape 143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7" name="Shape 1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8" name="Shape 14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9" name="Shape 144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7" name="Shape 1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8" name="Shape 14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9" name="Shape 14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7" name="Shape 1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8" name="Shape 1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9" name="Shape 146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7" name="Shape 1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8" name="Shape 14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3" name="Shape 1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4" name="Shape 15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/X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1.png" Type="http://schemas.openxmlformats.org/officeDocument/2006/relationships/image" Id="rId10"/><Relationship Target="../media/image00.gif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9"/><Relationship Target="../media/image03.jpg" Type="http://schemas.openxmlformats.org/officeDocument/2006/relationships/image" Id="rId6"/><Relationship Target="../media/image24.png" Type="http://schemas.openxmlformats.org/officeDocument/2006/relationships/image" Id="rId5"/><Relationship Target="../media/image04.png" Type="http://schemas.openxmlformats.org/officeDocument/2006/relationships/image" Id="rId8"/><Relationship Target="../media/image02.jp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62.jp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67.jp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8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8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9.png" Type="http://schemas.openxmlformats.org/officeDocument/2006/relationships/image" Id="rId6"/><Relationship Target="../media/image06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9.png" Type="http://schemas.openxmlformats.org/officeDocument/2006/relationships/image" Id="rId6"/><Relationship Target="../media/image06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10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15.png" Type="http://schemas.openxmlformats.org/officeDocument/2006/relationships/image" Id="rId9"/><Relationship Target="../media/image11.png" Type="http://schemas.openxmlformats.org/officeDocument/2006/relationships/image" Id="rId6"/><Relationship Target="../media/image06.png" Type="http://schemas.openxmlformats.org/officeDocument/2006/relationships/image" Id="rId5"/><Relationship Target="../media/image09.png" Type="http://schemas.openxmlformats.org/officeDocument/2006/relationships/image" Id="rId8"/><Relationship Target="../media/image12.png" Type="http://schemas.openxmlformats.org/officeDocument/2006/relationships/image" Id="rId7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10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16.png" Type="http://schemas.openxmlformats.org/officeDocument/2006/relationships/image" Id="rId9"/><Relationship Target="../media/image17.png" Type="http://schemas.openxmlformats.org/officeDocument/2006/relationships/image" Id="rId6"/><Relationship Target="../media/image06.png" Type="http://schemas.openxmlformats.org/officeDocument/2006/relationships/image" Id="rId5"/><Relationship Target="../media/image14.png" Type="http://schemas.openxmlformats.org/officeDocument/2006/relationships/image" Id="rId8"/><Relationship Target="../media/image13.png" Type="http://schemas.openxmlformats.org/officeDocument/2006/relationships/image" Id="rId7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media/image29.jpg" Type="http://schemas.openxmlformats.org/officeDocument/2006/relationships/image" Id="rId16"/><Relationship Target="../media/image27.jpg" Type="http://schemas.openxmlformats.org/officeDocument/2006/relationships/image" Id="rId15"/><Relationship Target="../media/image28.jpg" Type="http://schemas.openxmlformats.org/officeDocument/2006/relationships/image" Id="rId14"/><Relationship Target="../notesSlides/notesSlide22.xml" Type="http://schemas.openxmlformats.org/officeDocument/2006/relationships/notesSlide" Id="rId2"/><Relationship Target="../media/image26.jpg" Type="http://schemas.openxmlformats.org/officeDocument/2006/relationships/image" Id="rId12"/><Relationship Target="../media/image25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19.jpg" Type="http://schemas.openxmlformats.org/officeDocument/2006/relationships/image" Id="rId10"/><Relationship Target="../media/image07.png" Type="http://schemas.openxmlformats.org/officeDocument/2006/relationships/image" Id="rId3"/><Relationship Target="../media/image18.jpg" Type="http://schemas.openxmlformats.org/officeDocument/2006/relationships/image" Id="rId11"/><Relationship Target="../media/image23.jpg" Type="http://schemas.openxmlformats.org/officeDocument/2006/relationships/image" Id="rId9"/><Relationship Target="../media/image30.jpg" Type="http://schemas.openxmlformats.org/officeDocument/2006/relationships/image" Id="rId6"/><Relationship Target="../media/image06.png" Type="http://schemas.openxmlformats.org/officeDocument/2006/relationships/image" Id="rId5"/><Relationship Target="../media/image22.jpg" Type="http://schemas.openxmlformats.org/officeDocument/2006/relationships/image" Id="rId8"/><Relationship Target="../media/image20.jpg" Type="http://schemas.openxmlformats.org/officeDocument/2006/relationships/image" Id="rId7"/></Relationships>
</file>

<file path=ppt/slides/_rels/slide23.xml.rels><?xml version="1.0" encoding="UTF-8" standalone="yes"?><Relationships xmlns="http://schemas.openxmlformats.org/package/2006/relationships"><Relationship Target="../media/image47.jpg" Type="http://schemas.openxmlformats.org/officeDocument/2006/relationships/image" Id="rId15"/><Relationship Target="../media/image39.jpg" Type="http://schemas.openxmlformats.org/officeDocument/2006/relationships/image" Id="rId14"/><Relationship Target="../media/image37.jpg" Type="http://schemas.openxmlformats.org/officeDocument/2006/relationships/image" Id="rId12"/><Relationship Target="../notesSlides/notesSlide23.xml" Type="http://schemas.openxmlformats.org/officeDocument/2006/relationships/notesSlide" Id="rId2"/><Relationship Target="../media/image38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36.jpg" Type="http://schemas.openxmlformats.org/officeDocument/2006/relationships/image" Id="rId10"/><Relationship Target="../media/image01.jpg" Type="http://schemas.openxmlformats.org/officeDocument/2006/relationships/image" Id="rId4"/><Relationship Target="../media/image35.jpg" Type="http://schemas.openxmlformats.org/officeDocument/2006/relationships/image" Id="rId11"/><Relationship Target="../media/image07.png" Type="http://schemas.openxmlformats.org/officeDocument/2006/relationships/image" Id="rId3"/><Relationship Target="../media/image34.jpg" Type="http://schemas.openxmlformats.org/officeDocument/2006/relationships/image" Id="rId9"/><Relationship Target="../media/image31.jpg" Type="http://schemas.openxmlformats.org/officeDocument/2006/relationships/image" Id="rId6"/><Relationship Target="../media/image06.png" Type="http://schemas.openxmlformats.org/officeDocument/2006/relationships/image" Id="rId5"/><Relationship Target="../media/image32.jpg" Type="http://schemas.openxmlformats.org/officeDocument/2006/relationships/image" Id="rId8"/><Relationship Target="../media/image33.jpg" Type="http://schemas.openxmlformats.org/officeDocument/2006/relationships/image" Id="rId7"/></Relationships>
</file>

<file path=ppt/slides/_rels/slide24.xml.rels><?xml version="1.0" encoding="UTF-8" standalone="yes"?><Relationships xmlns="http://schemas.openxmlformats.org/package/2006/relationships"><Relationship Target="../media/image42.jpg" Type="http://schemas.openxmlformats.org/officeDocument/2006/relationships/image" Id="rId16"/><Relationship Target="../media/image47.jpg" Type="http://schemas.openxmlformats.org/officeDocument/2006/relationships/image" Id="rId15"/><Relationship Target="../media/image39.jpg" Type="http://schemas.openxmlformats.org/officeDocument/2006/relationships/image" Id="rId14"/><Relationship Target="../media/image37.jpg" Type="http://schemas.openxmlformats.org/officeDocument/2006/relationships/image" Id="rId12"/><Relationship Target="../notesSlides/notesSlide24.xml" Type="http://schemas.openxmlformats.org/officeDocument/2006/relationships/notesSlide" Id="rId2"/><Relationship Target="../media/image38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36.jpg" Type="http://schemas.openxmlformats.org/officeDocument/2006/relationships/image" Id="rId10"/><Relationship Target="../media/image01.jpg" Type="http://schemas.openxmlformats.org/officeDocument/2006/relationships/image" Id="rId4"/><Relationship Target="../media/image35.jpg" Type="http://schemas.openxmlformats.org/officeDocument/2006/relationships/image" Id="rId11"/><Relationship Target="../media/image07.png" Type="http://schemas.openxmlformats.org/officeDocument/2006/relationships/image" Id="rId3"/><Relationship Target="../media/image34.jpg" Type="http://schemas.openxmlformats.org/officeDocument/2006/relationships/image" Id="rId9"/><Relationship Target="../media/image31.jpg" Type="http://schemas.openxmlformats.org/officeDocument/2006/relationships/image" Id="rId6"/><Relationship Target="../media/image06.png" Type="http://schemas.openxmlformats.org/officeDocument/2006/relationships/image" Id="rId5"/><Relationship Target="../media/image32.jpg" Type="http://schemas.openxmlformats.org/officeDocument/2006/relationships/image" Id="rId8"/><Relationship Target="../media/image33.jpg" Type="http://schemas.openxmlformats.org/officeDocument/2006/relationships/image" Id="rId7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53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5.jpg" Type="http://schemas.openxmlformats.org/officeDocument/2006/relationships/image" Id="rId10"/><Relationship Target="../media/image01.jpg" Type="http://schemas.openxmlformats.org/officeDocument/2006/relationships/image" Id="rId4"/><Relationship Target="../media/image44.jpg" Type="http://schemas.openxmlformats.org/officeDocument/2006/relationships/image" Id="rId11"/><Relationship Target="../media/image07.png" Type="http://schemas.openxmlformats.org/officeDocument/2006/relationships/image" Id="rId3"/><Relationship Target="../media/image40.png" Type="http://schemas.openxmlformats.org/officeDocument/2006/relationships/image" Id="rId9"/><Relationship Target="../media/image46.jpg" Type="http://schemas.openxmlformats.org/officeDocument/2006/relationships/image" Id="rId6"/><Relationship Target="../media/image06.png" Type="http://schemas.openxmlformats.org/officeDocument/2006/relationships/image" Id="rId5"/><Relationship Target="../media/image41.png" Type="http://schemas.openxmlformats.org/officeDocument/2006/relationships/image" Id="rId8"/><Relationship Target="../media/image43.jpg" Type="http://schemas.openxmlformats.org/officeDocument/2006/relationships/image" Id="rId7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5.jpg" Type="http://schemas.openxmlformats.org/officeDocument/2006/relationships/image" Id="rId10"/><Relationship Target="../media/image01.jpg" Type="http://schemas.openxmlformats.org/officeDocument/2006/relationships/image" Id="rId4"/><Relationship Target="../media/image44.jpg" Type="http://schemas.openxmlformats.org/officeDocument/2006/relationships/image" Id="rId11"/><Relationship Target="../media/image07.png" Type="http://schemas.openxmlformats.org/officeDocument/2006/relationships/image" Id="rId3"/><Relationship Target="../media/image40.png" Type="http://schemas.openxmlformats.org/officeDocument/2006/relationships/image" Id="rId9"/><Relationship Target="../media/image46.jpg" Type="http://schemas.openxmlformats.org/officeDocument/2006/relationships/image" Id="rId6"/><Relationship Target="../media/image06.png" Type="http://schemas.openxmlformats.org/officeDocument/2006/relationships/image" Id="rId5"/><Relationship Target="../media/image41.png" Type="http://schemas.openxmlformats.org/officeDocument/2006/relationships/image" Id="rId8"/><Relationship Target="../media/image43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55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4.jpg" Type="http://schemas.openxmlformats.org/officeDocument/2006/relationships/image" Id="rId8"/><Relationship Target="../media/image45.jpg" Type="http://schemas.openxmlformats.org/officeDocument/2006/relationships/image" Id="rId7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4.jpg" Type="http://schemas.openxmlformats.org/officeDocument/2006/relationships/image" Id="rId8"/><Relationship Target="../media/image45.jpg" Type="http://schemas.openxmlformats.org/officeDocument/2006/relationships/image" Id="rId7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4.jpg" Type="http://schemas.openxmlformats.org/officeDocument/2006/relationships/image" Id="rId8"/><Relationship Target="../media/image45.jpg" Type="http://schemas.openxmlformats.org/officeDocument/2006/relationships/image" Id="rId7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4.jpg" Type="http://schemas.openxmlformats.org/officeDocument/2006/relationships/image" Id="rId8"/><Relationship Target="../media/image45.jpg" Type="http://schemas.openxmlformats.org/officeDocument/2006/relationships/image" Id="rId7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4.jpg" Type="http://schemas.openxmlformats.org/officeDocument/2006/relationships/image" Id="rId8"/><Relationship Target="../media/image45.jpg" Type="http://schemas.openxmlformats.org/officeDocument/2006/relationships/image" Id="rId7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8.jp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54.png" Type="http://schemas.openxmlformats.org/officeDocument/2006/relationships/image" Id="rId6"/><Relationship Target="../media/image06.png" Type="http://schemas.openxmlformats.org/officeDocument/2006/relationships/image" Id="rId5"/><Relationship Target="../media/image48.jpg" Type="http://schemas.openxmlformats.org/officeDocument/2006/relationships/image" Id="rId7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8.jpg" Type="http://schemas.openxmlformats.org/officeDocument/2006/relationships/image" Id="rId6"/><Relationship Target="../media/image06.png" Type="http://schemas.openxmlformats.org/officeDocument/2006/relationships/image" Id="rId5"/><Relationship Target="../media/image63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63.png" Type="http://schemas.openxmlformats.org/officeDocument/2006/relationships/image" Id="rId10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4.jpg" Type="http://schemas.openxmlformats.org/officeDocument/2006/relationships/image" Id="rId9"/><Relationship Target="../media/image48.jpg" Type="http://schemas.openxmlformats.org/officeDocument/2006/relationships/image" Id="rId6"/><Relationship Target="../media/image06.png" Type="http://schemas.openxmlformats.org/officeDocument/2006/relationships/image" Id="rId5"/><Relationship Target="../media/image45.jpg" Type="http://schemas.openxmlformats.org/officeDocument/2006/relationships/image" Id="rId8"/><Relationship Target="../media/image43.jpg" Type="http://schemas.openxmlformats.org/officeDocument/2006/relationships/image" Id="rId7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6.jpg" Type="http://schemas.openxmlformats.org/officeDocument/2006/relationships/image" Id="rId7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6.jpg" Type="http://schemas.openxmlformats.org/officeDocument/2006/relationships/image" Id="rId7"/></Relationships>
</file>

<file path=ppt/slides/_rels/slide46.xml.rels><?xml version="1.0" encoding="UTF-8" standalone="yes"?><Relationships xmlns="http://schemas.openxmlformats.org/package/2006/relationships"><Relationship Target="../media/image46.jpg" Type="http://schemas.openxmlformats.org/officeDocument/2006/relationships/image" Id="rId15"/><Relationship Target="../media/image52.jpg" Type="http://schemas.openxmlformats.org/officeDocument/2006/relationships/image" Id="rId14"/><Relationship Target="../media/image49.jpg" Type="http://schemas.openxmlformats.org/officeDocument/2006/relationships/image" Id="rId12"/><Relationship Target="../notesSlides/notesSlide46.xml" Type="http://schemas.openxmlformats.org/officeDocument/2006/relationships/notesSlide" Id="rId2"/><Relationship Target="../media/image50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10"/><Relationship Target="../media/image01.jpg" Type="http://schemas.openxmlformats.org/officeDocument/2006/relationships/image" Id="rId4"/><Relationship Target="../media/image51.jpg" Type="http://schemas.openxmlformats.org/officeDocument/2006/relationships/image" Id="rId11"/><Relationship Target="../media/image07.png" Type="http://schemas.openxmlformats.org/officeDocument/2006/relationships/image" Id="rId3"/><Relationship Target="../media/image41.png" Type="http://schemas.openxmlformats.org/officeDocument/2006/relationships/image" Id="rId9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5.jpg" Type="http://schemas.openxmlformats.org/officeDocument/2006/relationships/image" Id="rId8"/><Relationship Target="../media/image44.jpg" Type="http://schemas.openxmlformats.org/officeDocument/2006/relationships/image" Id="rId7"/></Relationships>
</file>

<file path=ppt/slides/_rels/slide47.xml.rels><?xml version="1.0" encoding="UTF-8" standalone="yes"?><Relationships xmlns="http://schemas.openxmlformats.org/package/2006/relationships"><Relationship Target="../media/image46.jpg" Type="http://schemas.openxmlformats.org/officeDocument/2006/relationships/image" Id="rId15"/><Relationship Target="../media/image52.jpg" Type="http://schemas.openxmlformats.org/officeDocument/2006/relationships/image" Id="rId14"/><Relationship Target="../media/image49.jpg" Type="http://schemas.openxmlformats.org/officeDocument/2006/relationships/image" Id="rId12"/><Relationship Target="../notesSlides/notesSlide47.xml" Type="http://schemas.openxmlformats.org/officeDocument/2006/relationships/notesSlide" Id="rId2"/><Relationship Target="../media/image50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10"/><Relationship Target="../media/image01.jpg" Type="http://schemas.openxmlformats.org/officeDocument/2006/relationships/image" Id="rId4"/><Relationship Target="../media/image51.jpg" Type="http://schemas.openxmlformats.org/officeDocument/2006/relationships/image" Id="rId11"/><Relationship Target="../media/image07.png" Type="http://schemas.openxmlformats.org/officeDocument/2006/relationships/image" Id="rId3"/><Relationship Target="../media/image41.png" Type="http://schemas.openxmlformats.org/officeDocument/2006/relationships/image" Id="rId9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5.jpg" Type="http://schemas.openxmlformats.org/officeDocument/2006/relationships/image" Id="rId8"/><Relationship Target="../media/image44.jpg" Type="http://schemas.openxmlformats.org/officeDocument/2006/relationships/image" Id="rId7"/></Relationships>
</file>

<file path=ppt/slides/_rels/slide48.xml.rels><?xml version="1.0" encoding="UTF-8" standalone="yes"?><Relationships xmlns="http://schemas.openxmlformats.org/package/2006/relationships"><Relationship Target="../media/image46.jpg" Type="http://schemas.openxmlformats.org/officeDocument/2006/relationships/image" Id="rId15"/><Relationship Target="../media/image52.jpg" Type="http://schemas.openxmlformats.org/officeDocument/2006/relationships/image" Id="rId14"/><Relationship Target="../media/image49.jpg" Type="http://schemas.openxmlformats.org/officeDocument/2006/relationships/image" Id="rId12"/><Relationship Target="../notesSlides/notesSlide48.xml" Type="http://schemas.openxmlformats.org/officeDocument/2006/relationships/notesSlide" Id="rId2"/><Relationship Target="../media/image50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10"/><Relationship Target="../media/image01.jpg" Type="http://schemas.openxmlformats.org/officeDocument/2006/relationships/image" Id="rId4"/><Relationship Target="../media/image51.jpg" Type="http://schemas.openxmlformats.org/officeDocument/2006/relationships/image" Id="rId11"/><Relationship Target="../media/image07.png" Type="http://schemas.openxmlformats.org/officeDocument/2006/relationships/image" Id="rId3"/><Relationship Target="../media/image41.png" Type="http://schemas.openxmlformats.org/officeDocument/2006/relationships/image" Id="rId9"/><Relationship Target="../media/image43.jpg" Type="http://schemas.openxmlformats.org/officeDocument/2006/relationships/image" Id="rId6"/><Relationship Target="../media/image06.png" Type="http://schemas.openxmlformats.org/officeDocument/2006/relationships/image" Id="rId5"/><Relationship Target="../media/image45.jpg" Type="http://schemas.openxmlformats.org/officeDocument/2006/relationships/image" Id="rId8"/><Relationship Target="../media/image44.jpg" Type="http://schemas.openxmlformats.org/officeDocument/2006/relationships/image" Id="rId7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61.png" Type="http://schemas.openxmlformats.org/officeDocument/2006/relationships/image" Id="rId6"/><Relationship Target="../media/image06.png" Type="http://schemas.openxmlformats.org/officeDocument/2006/relationships/image" Id="rId5"/><Relationship Target="../media/image65.jp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59.jpg" Type="http://schemas.openxmlformats.org/officeDocument/2006/relationships/image" Id="rId9"/><Relationship Target="../media/image57.png" Type="http://schemas.openxmlformats.org/officeDocument/2006/relationships/image" Id="rId6"/><Relationship Target="../media/image06.png" Type="http://schemas.openxmlformats.org/officeDocument/2006/relationships/image" Id="rId5"/><Relationship Target="../media/image58.jpg" Type="http://schemas.openxmlformats.org/officeDocument/2006/relationships/image" Id="rId8"/><Relationship Target="../media/image56.png" Type="http://schemas.openxmlformats.org/officeDocument/2006/relationships/image" Id="rId7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60.jp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9.jpg" Type="http://schemas.openxmlformats.org/officeDocument/2006/relationships/image" Id="rId10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58.jpg" Type="http://schemas.openxmlformats.org/officeDocument/2006/relationships/image" Id="rId9"/><Relationship Target="../media/image57.png" Type="http://schemas.openxmlformats.org/officeDocument/2006/relationships/image" Id="rId6"/><Relationship Target="../media/image06.png" Type="http://schemas.openxmlformats.org/officeDocument/2006/relationships/image" Id="rId5"/><Relationship Target="../media/image60.jpg" Type="http://schemas.openxmlformats.org/officeDocument/2006/relationships/image" Id="rId8"/><Relationship Target="../media/image56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9.jpg" Type="http://schemas.openxmlformats.org/officeDocument/2006/relationships/image" Id="rId10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58.jpg" Type="http://schemas.openxmlformats.org/officeDocument/2006/relationships/image" Id="rId9"/><Relationship Target="../media/image57.png" Type="http://schemas.openxmlformats.org/officeDocument/2006/relationships/image" Id="rId6"/><Relationship Target="../media/image06.png" Type="http://schemas.openxmlformats.org/officeDocument/2006/relationships/image" Id="rId5"/><Relationship Target="../media/image60.jpg" Type="http://schemas.openxmlformats.org/officeDocument/2006/relationships/image" Id="rId8"/><Relationship Target="../media/image56.png" Type="http://schemas.openxmlformats.org/officeDocument/2006/relationships/image" Id="rId7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62.xml.rels><?xml version="1.0" encoding="UTF-8" standalone="yes"?><Relationships xmlns="http://schemas.openxmlformats.org/package/2006/relationships"><Relationship Target="../media/image50.jpg" Type="http://schemas.openxmlformats.org/officeDocument/2006/relationships/image" Id="rId15"/><Relationship Target="../media/image52.jpg" Type="http://schemas.openxmlformats.org/officeDocument/2006/relationships/image" Id="rId14"/><Relationship Target="../media/image41.png" Type="http://schemas.openxmlformats.org/officeDocument/2006/relationships/image" Id="rId12"/><Relationship Target="../notesSlides/notesSlide62.xml" Type="http://schemas.openxmlformats.org/officeDocument/2006/relationships/notesSlide" Id="rId2"/><Relationship Target="../media/image40.pn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45.jpg" Type="http://schemas.openxmlformats.org/officeDocument/2006/relationships/image" Id="rId10"/><Relationship Target="../media/image01.jpg" Type="http://schemas.openxmlformats.org/officeDocument/2006/relationships/image" Id="rId4"/><Relationship Target="../media/image51.jpg" Type="http://schemas.openxmlformats.org/officeDocument/2006/relationships/image" Id="rId11"/><Relationship Target="../media/image07.png" Type="http://schemas.openxmlformats.org/officeDocument/2006/relationships/image" Id="rId3"/><Relationship Target="../media/image44.jpg" Type="http://schemas.openxmlformats.org/officeDocument/2006/relationships/image" Id="rId9"/><Relationship Target="../media/image46.jpg" Type="http://schemas.openxmlformats.org/officeDocument/2006/relationships/image" Id="rId6"/><Relationship Target="../media/image06.png" Type="http://schemas.openxmlformats.org/officeDocument/2006/relationships/image" Id="rId5"/><Relationship Target="../media/image43.jpg" Type="http://schemas.openxmlformats.org/officeDocument/2006/relationships/image" Id="rId8"/><Relationship Target="../media/image49.jpg" Type="http://schemas.openxmlformats.org/officeDocument/2006/relationships/image" Id="rId7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68.jpg" Type="http://schemas.openxmlformats.org/officeDocument/2006/relationships/image" Id="rId3"/><Relationship Target="../media/image06.png" Type="http://schemas.openxmlformats.org/officeDocument/2006/relationships/image" Id="rId6"/><Relationship Target="../media/image01.jpg" Type="http://schemas.openxmlformats.org/officeDocument/2006/relationships/image" Id="rId5"/><Relationship Target="../media/image66.jpg" Type="http://schemas.openxmlformats.org/officeDocument/2006/relationships/image" Id="rId7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64.jp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64.jpg" Type="http://schemas.openxmlformats.org/officeDocument/2006/relationships/image" Id="rId6"/><Relationship Target="../media/image06.png" Type="http://schemas.openxmlformats.org/officeDocument/2006/relationships/image" Id="rId5"/><Relationship Target="../media/image76.png" Type="http://schemas.openxmlformats.org/officeDocument/2006/relationships/image" Id="rId7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76.png" Type="http://schemas.openxmlformats.org/officeDocument/2006/relationships/image" Id="rId6"/><Relationship Target="../media/image06.png" Type="http://schemas.openxmlformats.org/officeDocument/2006/relationships/image" Id="rId5"/><Relationship Target="../media/image64.jpg" Type="http://schemas.openxmlformats.org/officeDocument/2006/relationships/image" Id="rId7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76.png" Type="http://schemas.openxmlformats.org/officeDocument/2006/relationships/image" Id="rId6"/><Relationship Target="../media/image06.png" Type="http://schemas.openxmlformats.org/officeDocument/2006/relationships/image" Id="rId5"/><Relationship Target="../media/image64.jpg" Type="http://schemas.openxmlformats.org/officeDocument/2006/relationships/image" Id="rId7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69.jp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74.jpg" Type="http://schemas.openxmlformats.org/officeDocument/2006/relationships/image" Id="rId10"/><Relationship Target="../media/image01.jpg" Type="http://schemas.openxmlformats.org/officeDocument/2006/relationships/image" Id="rId4"/><Relationship Target="../media/image75.jpg" Type="http://schemas.openxmlformats.org/officeDocument/2006/relationships/image" Id="rId11"/><Relationship Target="../media/image07.png" Type="http://schemas.openxmlformats.org/officeDocument/2006/relationships/image" Id="rId3"/><Relationship Target="../media/image73.png" Type="http://schemas.openxmlformats.org/officeDocument/2006/relationships/image" Id="rId9"/><Relationship Target="../media/image70.jpg" Type="http://schemas.openxmlformats.org/officeDocument/2006/relationships/image" Id="rId6"/><Relationship Target="../media/image06.png" Type="http://schemas.openxmlformats.org/officeDocument/2006/relationships/image" Id="rId5"/><Relationship Target="../media/image72.jpg" Type="http://schemas.openxmlformats.org/officeDocument/2006/relationships/image" Id="rId8"/><Relationship Target="../media/image71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7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412900" x="636537"/>
            <a:ext cy="7062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3.0 Use Cases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14800" x="383550"/>
            <a:ext cy="1752600" cx="8376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z="3200"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Nicholas Roehner and Prashant Vaidyanathan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“Clotho 3.0 Launch Party”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February 26</a:t>
            </a:r>
            <a:r>
              <a:rPr strike="noStrike" u="none" b="0" cap="none" baseline="30000" sz="24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strike="noStrike" u="none" b="0" cap="none" baseline="0" sz="24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2015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36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Rafik B. Hariri Institute for Computing and Computational Science &amp; Engineering 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02041" x="1277033"/>
            <a:ext cy="643850" cx="152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184332" x="148020"/>
            <a:ext cy="479266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176292" x="6181808"/>
            <a:ext cy="495347" cx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6143505" x="5357596"/>
            <a:ext cy="560922" cx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6138648" x="3013147"/>
            <a:ext cy="570635" cx="6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6184058" x="3902489"/>
            <a:ext cy="479815" cx="124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6195367" x="7615621"/>
            <a:ext cy="457199" cx="137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y="1543025" x="950850"/>
            <a:ext cy="1847850" cx="7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Merlin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600200" x="228600"/>
            <a:ext cy="2986500" cx="3863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viewing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Oligo optimization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Genome-to-oligo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Oligo-to-oligo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781175" x="4067175"/>
            <a:ext cy="4210050" cx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GenBank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73111" x="549237"/>
            <a:ext cy="4241776" cx="804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Sequences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y="1772333" x="4803075"/>
            <a:ext cy="663300" cx="29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...ATCGA...GGCTA...ATTCA...GCTAA...</a:t>
            </a:r>
          </a:p>
        </p:txBody>
      </p:sp>
      <p:sp>
        <p:nvSpPr>
          <p:cNvPr id="205" name="Shape 205"/>
          <p:cNvSpPr/>
          <p:nvPr/>
        </p:nvSpPr>
        <p:spPr>
          <a:xfrm>
            <a:off y="14648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Annotating with Features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1772333" x="4803075"/>
            <a:ext cy="663300" cx="29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191750" x="5081350"/>
            <a:ext cy="485775" cx="23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y="14648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sp>
        <p:nvSpPr>
          <p:cNvPr id="218" name="Shape 218"/>
          <p:cNvSpPr/>
          <p:nvPr/>
        </p:nvSpPr>
        <p:spPr>
          <a:xfrm>
            <a:off y="31809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219" name="Shape 219"/>
          <p:cNvSpPr/>
          <p:nvPr/>
        </p:nvSpPr>
        <p:spPr>
          <a:xfrm>
            <a:off y="48970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220" name="Shape 220"/>
          <p:cNvCxnSpPr>
            <a:stCxn id="218" idx="2"/>
            <a:endCxn id="219" idx="0"/>
          </p:cNvCxnSpPr>
          <p:nvPr/>
        </p:nvCxnSpPr>
        <p:spPr>
          <a:xfrm>
            <a:off y="42336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1" name="Shape 221"/>
          <p:cNvCxnSpPr>
            <a:stCxn id="217" idx="2"/>
            <a:endCxn id="218" idx="0"/>
          </p:cNvCxnSpPr>
          <p:nvPr/>
        </p:nvCxnSpPr>
        <p:spPr>
          <a:xfrm>
            <a:off y="25175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Hierarchical, Modular Annotation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cxnSp>
        <p:nvCxnSpPr>
          <p:cNvPr id="231" name="Shape 231"/>
          <p:cNvCxnSpPr>
            <a:stCxn id="232" idx="2"/>
            <a:endCxn id="233" idx="0"/>
          </p:cNvCxnSpPr>
          <p:nvPr/>
        </p:nvCxnSpPr>
        <p:spPr>
          <a:xfrm flipH="1">
            <a:off y="2677516" x="6193975"/>
            <a:ext cy="508200" cx="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y="1772333" x="4803075"/>
            <a:ext cy="663300" cx="29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3185716" x="4888375"/>
            <a:ext cy="550500" cx="261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</a:p>
        </p:txBody>
      </p:sp>
      <p:sp>
        <p:nvSpPr>
          <p:cNvPr id="235" name="Shape 235"/>
          <p:cNvSpPr/>
          <p:nvPr/>
        </p:nvSpPr>
        <p:spPr>
          <a:xfrm>
            <a:off y="14648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sp>
        <p:nvSpPr>
          <p:cNvPr id="236" name="Shape 236"/>
          <p:cNvSpPr/>
          <p:nvPr/>
        </p:nvSpPr>
        <p:spPr>
          <a:xfrm>
            <a:off y="31809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237" name="Shape 237"/>
          <p:cNvSpPr/>
          <p:nvPr/>
        </p:nvSpPr>
        <p:spPr>
          <a:xfrm>
            <a:off y="48970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238" name="Shape 238"/>
          <p:cNvCxnSpPr>
            <a:stCxn id="236" idx="2"/>
            <a:endCxn id="237" idx="0"/>
          </p:cNvCxnSpPr>
          <p:nvPr/>
        </p:nvCxnSpPr>
        <p:spPr>
          <a:xfrm>
            <a:off y="42336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9" name="Shape 239"/>
          <p:cNvCxnSpPr>
            <a:stCxn id="235" idx="2"/>
            <a:endCxn id="236" idx="0"/>
          </p:cNvCxnSpPr>
          <p:nvPr/>
        </p:nvCxnSpPr>
        <p:spPr>
          <a:xfrm>
            <a:off y="25175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0" name="Shape 240"/>
          <p:cNvCxnSpPr>
            <a:endCxn id="235" idx="1"/>
          </p:cNvCxnSpPr>
          <p:nvPr/>
        </p:nvCxnSpPr>
        <p:spPr>
          <a:xfrm rot="10800000" flipH="1">
            <a:off y="1991183" x="1266587"/>
            <a:ext cy="6900" cx="425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1" name="Shape 241"/>
          <p:cNvCxnSpPr>
            <a:stCxn id="237" idx="1"/>
          </p:cNvCxnSpPr>
          <p:nvPr/>
        </p:nvCxnSpPr>
        <p:spPr>
          <a:xfrm rot="10800000">
            <a:off y="5419783" x="1266887"/>
            <a:ext cy="3600" cx="425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2" name="Shape 242"/>
          <p:cNvCxnSpPr/>
          <p:nvPr/>
        </p:nvCxnSpPr>
        <p:spPr>
          <a:xfrm rot="10800000" flipH="1">
            <a:off y="2013033" x="1266750"/>
            <a:ext cy="3421499" cx="1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243" name="Shape 2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191750" x="5081350"/>
            <a:ext cy="485775" cx="23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Hierarchical, Modular Annotation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cxnSp>
        <p:nvCxnSpPr>
          <p:cNvPr id="253" name="Shape 253"/>
          <p:cNvCxnSpPr>
            <a:stCxn id="254" idx="2"/>
            <a:endCxn id="255" idx="0"/>
          </p:cNvCxnSpPr>
          <p:nvPr/>
        </p:nvCxnSpPr>
        <p:spPr>
          <a:xfrm flipH="1">
            <a:off y="2677516" x="6193975"/>
            <a:ext cy="508200" cx="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56" name="Shape 256"/>
          <p:cNvSpPr txBox="1"/>
          <p:nvPr/>
        </p:nvSpPr>
        <p:spPr>
          <a:xfrm>
            <a:off y="1772333" x="4803075"/>
            <a:ext cy="663300" cx="29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 t="0" b="0" r="0" l="27203"/>
          <a:stretch/>
        </p:blipFill>
        <p:spPr>
          <a:xfrm>
            <a:off y="3571533" x="4851487"/>
            <a:ext cy="647700" cx="27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y="3185716" x="4888375"/>
            <a:ext cy="550500" cx="261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ATCGA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GGCTA...ATTCA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sp>
        <p:nvSpPr>
          <p:cNvPr id="258" name="Shape 258"/>
          <p:cNvSpPr/>
          <p:nvPr/>
        </p:nvSpPr>
        <p:spPr>
          <a:xfrm>
            <a:off y="14648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sp>
        <p:nvSpPr>
          <p:cNvPr id="259" name="Shape 259"/>
          <p:cNvSpPr/>
          <p:nvPr/>
        </p:nvSpPr>
        <p:spPr>
          <a:xfrm>
            <a:off y="31809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260" name="Shape 260"/>
          <p:cNvSpPr/>
          <p:nvPr/>
        </p:nvSpPr>
        <p:spPr>
          <a:xfrm>
            <a:off y="48970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261" name="Shape 261"/>
          <p:cNvCxnSpPr>
            <a:stCxn id="259" idx="2"/>
            <a:endCxn id="260" idx="0"/>
          </p:cNvCxnSpPr>
          <p:nvPr/>
        </p:nvCxnSpPr>
        <p:spPr>
          <a:xfrm>
            <a:off y="42336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2" name="Shape 262"/>
          <p:cNvCxnSpPr>
            <a:stCxn id="258" idx="2"/>
            <a:endCxn id="259" idx="0"/>
          </p:cNvCxnSpPr>
          <p:nvPr/>
        </p:nvCxnSpPr>
        <p:spPr>
          <a:xfrm>
            <a:off y="25175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3" name="Shape 263"/>
          <p:cNvCxnSpPr>
            <a:endCxn id="258" idx="1"/>
          </p:cNvCxnSpPr>
          <p:nvPr/>
        </p:nvCxnSpPr>
        <p:spPr>
          <a:xfrm rot="10800000" flipH="1">
            <a:off y="1991183" x="1266587"/>
            <a:ext cy="6900" cx="425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4" name="Shape 264"/>
          <p:cNvCxnSpPr>
            <a:stCxn id="260" idx="1"/>
          </p:cNvCxnSpPr>
          <p:nvPr/>
        </p:nvCxnSpPr>
        <p:spPr>
          <a:xfrm rot="10800000">
            <a:off y="5419783" x="1266887"/>
            <a:ext cy="3600" cx="425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5" name="Shape 265"/>
          <p:cNvCxnSpPr/>
          <p:nvPr/>
        </p:nvCxnSpPr>
        <p:spPr>
          <a:xfrm rot="10800000" flipH="1">
            <a:off y="2013033" x="1266750"/>
            <a:ext cy="3421499" cx="1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266" name="Shape 2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91750" x="5081350"/>
            <a:ext cy="485775" cx="23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Hierarchical, Modular Annotation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276" name="Shape 276"/>
          <p:cNvSpPr/>
          <p:nvPr/>
        </p:nvSpPr>
        <p:spPr>
          <a:xfrm>
            <a:off y="14648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277" name="Shape 277"/>
          <p:cNvCxnSpPr>
            <a:endCxn id="278" idx="0"/>
          </p:cNvCxnSpPr>
          <p:nvPr/>
        </p:nvCxnSpPr>
        <p:spPr>
          <a:xfrm flipH="1">
            <a:off y="4249083" x="4690999"/>
            <a:ext cy="388800" cx="441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9" name="Shape 279"/>
          <p:cNvCxnSpPr>
            <a:stCxn id="280" idx="2"/>
            <a:endCxn id="281" idx="0"/>
          </p:cNvCxnSpPr>
          <p:nvPr/>
        </p:nvCxnSpPr>
        <p:spPr>
          <a:xfrm flipH="1">
            <a:off y="2677516" x="6193975"/>
            <a:ext cy="508200" cx="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2" name="Shape 282"/>
          <p:cNvCxnSpPr>
            <a:endCxn id="283" idx="0"/>
          </p:cNvCxnSpPr>
          <p:nvPr/>
        </p:nvCxnSpPr>
        <p:spPr>
          <a:xfrm>
            <a:off y="4249133" x="7289500"/>
            <a:ext cy="440400" cx="447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y="1772333" x="4803075"/>
            <a:ext cy="663300" cx="29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285" name="Shape 285"/>
          <p:cNvSpPr/>
          <p:nvPr/>
        </p:nvSpPr>
        <p:spPr>
          <a:xfrm>
            <a:off y="31809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286" name="Shape 286"/>
          <p:cNvSpPr/>
          <p:nvPr/>
        </p:nvSpPr>
        <p:spPr>
          <a:xfrm>
            <a:off y="48970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287" name="Shape 287"/>
          <p:cNvCxnSpPr>
            <a:stCxn id="285" idx="2"/>
            <a:endCxn id="286" idx="0"/>
          </p:cNvCxnSpPr>
          <p:nvPr/>
        </p:nvCxnSpPr>
        <p:spPr>
          <a:xfrm>
            <a:off y="42336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8" name="Shape 288"/>
          <p:cNvCxnSpPr>
            <a:stCxn id="276" idx="2"/>
            <a:endCxn id="285" idx="0"/>
          </p:cNvCxnSpPr>
          <p:nvPr/>
        </p:nvCxnSpPr>
        <p:spPr>
          <a:xfrm>
            <a:off y="25175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9" name="Shape 289"/>
          <p:cNvCxnSpPr>
            <a:endCxn id="276" idx="1"/>
          </p:cNvCxnSpPr>
          <p:nvPr/>
        </p:nvCxnSpPr>
        <p:spPr>
          <a:xfrm rot="10800000" flipH="1">
            <a:off y="1991183" x="1266587"/>
            <a:ext cy="6900" cx="425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0" name="Shape 290"/>
          <p:cNvCxnSpPr>
            <a:stCxn id="286" idx="1"/>
          </p:cNvCxnSpPr>
          <p:nvPr/>
        </p:nvCxnSpPr>
        <p:spPr>
          <a:xfrm rot="10800000">
            <a:off y="5419783" x="1266887"/>
            <a:ext cy="3600" cx="425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1" name="Shape 291"/>
          <p:cNvCxnSpPr/>
          <p:nvPr/>
        </p:nvCxnSpPr>
        <p:spPr>
          <a:xfrm rot="10800000" flipH="1">
            <a:off y="2013033" x="1266750"/>
            <a:ext cy="3421499" cx="1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292" name="Shape 292"/>
          <p:cNvPicPr preferRelativeResize="0"/>
          <p:nvPr/>
        </p:nvPicPr>
        <p:blipFill rotWithShape="1">
          <a:blip r:embed="rId6">
            <a:alphaModFix/>
          </a:blip>
          <a:srcRect t="0" b="0" r="0" l="27203"/>
          <a:stretch/>
        </p:blipFill>
        <p:spPr>
          <a:xfrm>
            <a:off y="3571533" x="4851487"/>
            <a:ext cy="647700" cx="27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y="3185716" x="4888375"/>
            <a:ext cy="550500" cx="261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ATCGA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GGCTA...ATTCA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4587850" x="5554287"/>
            <a:ext cy="550500" cx="130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GGCTA...ATTCA</a:t>
            </a:r>
          </a:p>
        </p:txBody>
      </p:sp>
      <p:cxnSp>
        <p:nvCxnSpPr>
          <p:cNvPr id="294" name="Shape 294"/>
          <p:cNvCxnSpPr>
            <a:stCxn id="292" idx="2"/>
            <a:endCxn id="293" idx="0"/>
          </p:cNvCxnSpPr>
          <p:nvPr/>
        </p:nvCxnSpPr>
        <p:spPr>
          <a:xfrm>
            <a:off y="4219233" x="6207075"/>
            <a:ext cy="3687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y="4637883" x="4348100"/>
            <a:ext cy="660300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4689533" x="7346950"/>
            <a:ext cy="660300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91750" x="5081350"/>
            <a:ext cy="485775" cx="23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Hierarchical, Modular Annotation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305" name="Shape 305"/>
          <p:cNvSpPr/>
          <p:nvPr/>
        </p:nvSpPr>
        <p:spPr>
          <a:xfrm>
            <a:off y="14648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032633" x="4314775"/>
            <a:ext cy="495300" cx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045333" x="7346950"/>
            <a:ext cy="476250" cx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Shape 308"/>
          <p:cNvCxnSpPr>
            <a:endCxn id="309" idx="0"/>
          </p:cNvCxnSpPr>
          <p:nvPr/>
        </p:nvCxnSpPr>
        <p:spPr>
          <a:xfrm flipH="1">
            <a:off y="4249083" x="4690999"/>
            <a:ext cy="388800" cx="441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0" name="Shape 310"/>
          <p:cNvCxnSpPr>
            <a:stCxn id="311" idx="2"/>
            <a:endCxn id="312" idx="0"/>
          </p:cNvCxnSpPr>
          <p:nvPr/>
        </p:nvCxnSpPr>
        <p:spPr>
          <a:xfrm flipH="1">
            <a:off y="2677516" x="6193975"/>
            <a:ext cy="508200" cx="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3" name="Shape 313"/>
          <p:cNvCxnSpPr>
            <a:endCxn id="314" idx="0"/>
          </p:cNvCxnSpPr>
          <p:nvPr/>
        </p:nvCxnSpPr>
        <p:spPr>
          <a:xfrm>
            <a:off y="4249133" x="7289500"/>
            <a:ext cy="440400" cx="447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y="4637883" x="4348100"/>
            <a:ext cy="660300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4689533" x="7346950"/>
            <a:ext cy="660300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1772333" x="4803075"/>
            <a:ext cy="663300" cx="29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16" name="Shape 316"/>
          <p:cNvSpPr/>
          <p:nvPr/>
        </p:nvSpPr>
        <p:spPr>
          <a:xfrm>
            <a:off y="31809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317" name="Shape 317"/>
          <p:cNvSpPr/>
          <p:nvPr/>
        </p:nvSpPr>
        <p:spPr>
          <a:xfrm>
            <a:off y="48970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318" name="Shape 318"/>
          <p:cNvCxnSpPr>
            <a:stCxn id="316" idx="2"/>
            <a:endCxn id="317" idx="0"/>
          </p:cNvCxnSpPr>
          <p:nvPr/>
        </p:nvCxnSpPr>
        <p:spPr>
          <a:xfrm>
            <a:off y="42336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9" name="Shape 319"/>
          <p:cNvCxnSpPr>
            <a:stCxn id="305" idx="2"/>
            <a:endCxn id="316" idx="0"/>
          </p:cNvCxnSpPr>
          <p:nvPr/>
        </p:nvCxnSpPr>
        <p:spPr>
          <a:xfrm>
            <a:off y="25175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0" name="Shape 320"/>
          <p:cNvCxnSpPr>
            <a:endCxn id="305" idx="1"/>
          </p:cNvCxnSpPr>
          <p:nvPr/>
        </p:nvCxnSpPr>
        <p:spPr>
          <a:xfrm rot="10800000" flipH="1">
            <a:off y="1991183" x="1266587"/>
            <a:ext cy="6900" cx="425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1" name="Shape 321"/>
          <p:cNvCxnSpPr>
            <a:stCxn id="317" idx="1"/>
          </p:cNvCxnSpPr>
          <p:nvPr/>
        </p:nvCxnSpPr>
        <p:spPr>
          <a:xfrm rot="10800000">
            <a:off y="5419783" x="1266887"/>
            <a:ext cy="3600" cx="425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2" name="Shape 322"/>
          <p:cNvCxnSpPr/>
          <p:nvPr/>
        </p:nvCxnSpPr>
        <p:spPr>
          <a:xfrm rot="10800000" flipH="1">
            <a:off y="2013033" x="1266750"/>
            <a:ext cy="3421499" cx="1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323" name="Shape 323"/>
          <p:cNvPicPr preferRelativeResize="0"/>
          <p:nvPr/>
        </p:nvPicPr>
        <p:blipFill rotWithShape="1">
          <a:blip r:embed="rId8">
            <a:alphaModFix/>
          </a:blip>
          <a:srcRect t="0" b="0" r="0" l="27203"/>
          <a:stretch/>
        </p:blipFill>
        <p:spPr>
          <a:xfrm>
            <a:off y="3571533" x="4851487"/>
            <a:ext cy="647700" cx="27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y="3185716" x="4888375"/>
            <a:ext cy="550500" cx="261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ATCGA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GGCTA...ATTCA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y="4587850" x="5554287"/>
            <a:ext cy="550500" cx="130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GGCTA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cxnSp>
        <p:nvCxnSpPr>
          <p:cNvPr id="325" name="Shape 325"/>
          <p:cNvCxnSpPr>
            <a:stCxn id="323" idx="2"/>
            <a:endCxn id="324" idx="0"/>
          </p:cNvCxnSpPr>
          <p:nvPr/>
        </p:nvCxnSpPr>
        <p:spPr>
          <a:xfrm>
            <a:off y="4219233" x="6207075"/>
            <a:ext cy="3687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326" name="Shape 3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5011566" x="5341475"/>
            <a:ext cy="466725" cx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191750" x="5081350"/>
            <a:ext cy="485775" cx="23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Feature Roles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cxnSp>
        <p:nvCxnSpPr>
          <p:cNvPr id="337" name="Shape 337"/>
          <p:cNvCxnSpPr/>
          <p:nvPr/>
        </p:nvCxnSpPr>
        <p:spPr>
          <a:xfrm flipH="1">
            <a:off y="4249083" x="4690999"/>
            <a:ext cy="388800" cx="441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8" name="Shape 338"/>
          <p:cNvCxnSpPr/>
          <p:nvPr/>
        </p:nvCxnSpPr>
        <p:spPr>
          <a:xfrm>
            <a:off y="4249133" x="7289500"/>
            <a:ext cy="440399" cx="447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339" name="Shape 3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562850" x="5083112"/>
            <a:ext cy="552450" cx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056983" x="4168712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139516" x="7547987"/>
            <a:ext cy="361950" cx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5069083" x="5289012"/>
            <a:ext cy="533400" cx="181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/>
          <p:nvPr/>
        </p:nvCxnSpPr>
        <p:spPr>
          <a:xfrm>
            <a:off y="4219233" x="6207075"/>
            <a:ext cy="3687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44" name="Shape 344"/>
          <p:cNvSpPr/>
          <p:nvPr/>
        </p:nvSpPr>
        <p:spPr>
          <a:xfrm>
            <a:off y="14648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sp>
        <p:nvSpPr>
          <p:cNvPr id="345" name="Shape 345"/>
          <p:cNvSpPr/>
          <p:nvPr/>
        </p:nvSpPr>
        <p:spPr>
          <a:xfrm>
            <a:off y="31809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346" name="Shape 346"/>
          <p:cNvSpPr/>
          <p:nvPr/>
        </p:nvSpPr>
        <p:spPr>
          <a:xfrm>
            <a:off y="4897033" x="1691987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347" name="Shape 347"/>
          <p:cNvCxnSpPr>
            <a:stCxn id="345" idx="2"/>
            <a:endCxn id="346" idx="0"/>
          </p:cNvCxnSpPr>
          <p:nvPr/>
        </p:nvCxnSpPr>
        <p:spPr>
          <a:xfrm>
            <a:off y="42336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8" name="Shape 348"/>
          <p:cNvCxnSpPr>
            <a:stCxn id="344" idx="2"/>
            <a:endCxn id="345" idx="0"/>
          </p:cNvCxnSpPr>
          <p:nvPr/>
        </p:nvCxnSpPr>
        <p:spPr>
          <a:xfrm>
            <a:off y="2517533" x="2615537"/>
            <a:ext cy="6633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9" name="Shape 349"/>
          <p:cNvCxnSpPr>
            <a:endCxn id="344" idx="1"/>
          </p:cNvCxnSpPr>
          <p:nvPr/>
        </p:nvCxnSpPr>
        <p:spPr>
          <a:xfrm rot="10800000" flipH="1">
            <a:off y="1991183" x="1266587"/>
            <a:ext cy="6900" cx="425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0" name="Shape 350"/>
          <p:cNvCxnSpPr>
            <a:stCxn id="346" idx="1"/>
          </p:cNvCxnSpPr>
          <p:nvPr/>
        </p:nvCxnSpPr>
        <p:spPr>
          <a:xfrm rot="10800000">
            <a:off y="5419783" x="1266887"/>
            <a:ext cy="3600" cx="425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51" name="Shape 351"/>
          <p:cNvCxnSpPr/>
          <p:nvPr/>
        </p:nvCxnSpPr>
        <p:spPr>
          <a:xfrm rot="10800000" flipH="1">
            <a:off y="2013033" x="1266750"/>
            <a:ext cy="3421499" cx="1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52" name="Shape 352"/>
          <p:cNvSpPr txBox="1"/>
          <p:nvPr/>
        </p:nvSpPr>
        <p:spPr>
          <a:xfrm>
            <a:off y="4637883" x="4348100"/>
            <a:ext cy="660300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3185716" x="4888375"/>
            <a:ext cy="550500" cx="261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ATCGA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GGCTA...ATTCA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4587850" x="5554287"/>
            <a:ext cy="550500" cx="130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GGCTA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4689533" x="7346950"/>
            <a:ext cy="660300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cxnSp>
        <p:nvCxnSpPr>
          <p:cNvPr id="356" name="Shape 356"/>
          <p:cNvCxnSpPr>
            <a:stCxn id="357" idx="2"/>
            <a:endCxn id="358" idx="0"/>
          </p:cNvCxnSpPr>
          <p:nvPr/>
        </p:nvCxnSpPr>
        <p:spPr>
          <a:xfrm flipH="1">
            <a:off y="2677525" x="6193987"/>
            <a:ext cy="508200" cx="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y="1772333" x="4803075"/>
            <a:ext cy="663300" cx="29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191750" x="5081350"/>
            <a:ext cy="485775" cx="23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Non-Primary Structure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370" name="Shape 370"/>
          <p:cNvSpPr/>
          <p:nvPr/>
        </p:nvSpPr>
        <p:spPr>
          <a:xfrm>
            <a:off y="4077858" x="1729175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y="3183700" x="4976275"/>
            <a:ext cy="493799" cx="258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y="4098100" x="4976275"/>
            <a:ext cy="493799" cx="258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y="5012500" x="4976275"/>
            <a:ext cy="493799" cx="258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32369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representation of design data in synthetic biology is spread across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file formats that are not suited to the purpose of engineering.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file formats that are difficult to reason over using machines.</a:t>
            </a:r>
          </a:p>
          <a:p>
            <a:pPr algn="l" rt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Non-Primary Structure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383" name="Shape 383"/>
          <p:cNvSpPr/>
          <p:nvPr/>
        </p:nvSpPr>
        <p:spPr>
          <a:xfrm>
            <a:off y="2355658" x="1585325"/>
            <a:ext cy="1052699" cx="2134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Polynucleotide</a:t>
            </a:r>
          </a:p>
        </p:txBody>
      </p:sp>
      <p:cxnSp>
        <p:nvCxnSpPr>
          <p:cNvPr id="384" name="Shape 384"/>
          <p:cNvCxnSpPr>
            <a:stCxn id="383" idx="2"/>
            <a:endCxn id="385" idx="0"/>
          </p:cNvCxnSpPr>
          <p:nvPr/>
        </p:nvCxnSpPr>
        <p:spPr>
          <a:xfrm>
            <a:off y="3408358" x="2652725"/>
            <a:ext cy="6696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5" name="Shape 385"/>
          <p:cNvSpPr/>
          <p:nvPr/>
        </p:nvSpPr>
        <p:spPr>
          <a:xfrm>
            <a:off y="4077858" x="1729175"/>
            <a:ext cy="10526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sp>
        <p:nvSpPr>
          <p:cNvPr id="386" name="Shape 386"/>
          <p:cNvSpPr/>
          <p:nvPr/>
        </p:nvSpPr>
        <p:spPr>
          <a:xfrm>
            <a:off y="2267687" x="5712025"/>
            <a:ext cy="1052699" cx="1110899"/>
          </a:xfrm>
          <a:prstGeom prst="donut">
            <a:avLst>
              <a:gd fmla="val 25000" name="adj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y="3997987" x="5510425"/>
            <a:ext cy="206400" cx="1514100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y="4882000" x="5510425"/>
            <a:ext cy="206400" cx="15141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y="3183700" x="4976275"/>
            <a:ext cy="493799" cx="258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4098100" x="4976275"/>
            <a:ext cy="493799" cx="258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5012500" x="4976275"/>
            <a:ext cy="493799" cx="258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ATCGA...GGCTA...ATTCA...GCTAA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Editing and Optimization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provides schemas for representing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Hierarchical, modular annotation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and their functional roles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Non-primary sequence structure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1600200" x="228600"/>
            <a:ext cy="3797700" cx="3863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decomposition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412" name="Shape 4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80643" x="4035603"/>
            <a:ext cy="377171" cx="421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795170" x="3571428"/>
            <a:ext cy="377171" cx="139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803546" x="5441529"/>
            <a:ext cy="377171" cx="137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808662" x="7326867"/>
            <a:ext cy="366928" cx="139164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y="2457814" x="4682847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2457814" x="6088005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2457814" x="7493164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19" name="Shape 419"/>
          <p:cNvSpPr/>
          <p:nvPr/>
        </p:nvSpPr>
        <p:spPr>
          <a:xfrm>
            <a:off y="3662952" x="3436375"/>
            <a:ext cy="641699" cx="1661700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5484933" x="452074"/>
            <a:ext cy="264760" cx="59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5480587" x="3472931"/>
            <a:ext cy="261054" cx="59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5476489" x="6369838"/>
            <a:ext cy="264760" cx="57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5573738" x="1361209"/>
            <a:ext cy="211464" cx="25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5503146" x="7128135"/>
            <a:ext cy="211464" cx="25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5541112" x="4252384"/>
            <a:ext cy="211464" cx="257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y="1775374" x="3966862"/>
            <a:ext cy="987599" cx="4353299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y="3659196" x="5297675"/>
            <a:ext cy="641699" cx="1661700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y="3671345" x="7191831"/>
            <a:ext cy="641699" cx="1661700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y="5296498" x="340790"/>
            <a:ext cy="641699" cx="1408799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y="5290269" x="3301796"/>
            <a:ext cy="641699" cx="1408799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y="5288019" x="6228483"/>
            <a:ext cy="641699" cx="1408799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2" name="Shape 4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5466337" x="2234776"/>
            <a:ext cy="306928" cx="69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5475196" x="5115801"/>
            <a:ext cy="289221" cx="69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5461301" x="8020751"/>
            <a:ext cy="295123" cx="693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/>
          <p:nvPr/>
        </p:nvSpPr>
        <p:spPr>
          <a:xfrm>
            <a:off y="5298962" x="1999700"/>
            <a:ext cy="641699" cx="1076700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y="5298962" x="4924150"/>
            <a:ext cy="641699" cx="1076700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y="5288025" x="7872525"/>
            <a:ext cy="641699" cx="980999"/>
          </a:xfrm>
          <a:prstGeom prst="bracketPair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y="1565700" x="5667550"/>
            <a:ext cy="366899" cx="11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Repressilator</a:t>
            </a:r>
          </a:p>
        </p:txBody>
      </p:sp>
      <p:cxnSp>
        <p:nvCxnSpPr>
          <p:cNvPr id="439" name="Shape 439"/>
          <p:cNvCxnSpPr>
            <a:endCxn id="440" idx="0"/>
          </p:cNvCxnSpPr>
          <p:nvPr/>
        </p:nvCxnSpPr>
        <p:spPr>
          <a:xfrm>
            <a:off y="2669362" x="5648750"/>
            <a:ext cy="757500" cx="496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0" name="Shape 440"/>
          <p:cNvSpPr txBox="1"/>
          <p:nvPr/>
        </p:nvSpPr>
        <p:spPr>
          <a:xfrm>
            <a:off y="3426862" x="5606600"/>
            <a:ext cy="366899" cx="107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Transc. Unit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y="3426862" x="7538800"/>
            <a:ext cy="366899" cx="107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Transc. Unit</a:t>
            </a:r>
          </a:p>
        </p:txBody>
      </p:sp>
      <p:cxnSp>
        <p:nvCxnSpPr>
          <p:cNvPr id="442" name="Shape 442"/>
          <p:cNvCxnSpPr>
            <a:endCxn id="441" idx="0"/>
          </p:cNvCxnSpPr>
          <p:nvPr/>
        </p:nvCxnSpPr>
        <p:spPr>
          <a:xfrm>
            <a:off y="2625262" x="7064350"/>
            <a:ext cy="801599" cx="101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y="3426862" x="3728900"/>
            <a:ext cy="366899" cx="107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Transc. Unit</a:t>
            </a:r>
          </a:p>
        </p:txBody>
      </p:sp>
      <p:cxnSp>
        <p:nvCxnSpPr>
          <p:cNvPr id="444" name="Shape 444"/>
          <p:cNvCxnSpPr>
            <a:endCxn id="443" idx="0"/>
          </p:cNvCxnSpPr>
          <p:nvPr/>
        </p:nvCxnSpPr>
        <p:spPr>
          <a:xfrm flipH="1">
            <a:off y="2669362" x="4267250"/>
            <a:ext cy="757500" cx="54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5" name="Shape 445"/>
          <p:cNvSpPr txBox="1"/>
          <p:nvPr/>
        </p:nvSpPr>
        <p:spPr>
          <a:xfrm>
            <a:off y="5094400" x="592550"/>
            <a:ext cy="366899" cx="98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Expressor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y="5094400" x="2107250"/>
            <a:ext cy="366899" cx="98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Expressee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y="5094400" x="3605600"/>
            <a:ext cy="366899" cx="98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Expressor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y="5094387" x="6520287"/>
            <a:ext cy="366899" cx="98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Expressor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y="5094400" x="4979025"/>
            <a:ext cy="366899" cx="98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Expressee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y="5094387" x="7905725"/>
            <a:ext cy="366899" cx="98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Expressee</a:t>
            </a:r>
          </a:p>
        </p:txBody>
      </p:sp>
      <p:cxnSp>
        <p:nvCxnSpPr>
          <p:cNvPr id="451" name="Shape 451"/>
          <p:cNvCxnSpPr>
            <a:endCxn id="450" idx="0"/>
          </p:cNvCxnSpPr>
          <p:nvPr/>
        </p:nvCxnSpPr>
        <p:spPr>
          <a:xfrm>
            <a:off y="4468887" x="8126224"/>
            <a:ext cy="625500" cx="27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2" name="Shape 452"/>
          <p:cNvCxnSpPr>
            <a:endCxn id="448" idx="0"/>
          </p:cNvCxnSpPr>
          <p:nvPr/>
        </p:nvCxnSpPr>
        <p:spPr>
          <a:xfrm flipH="1">
            <a:off y="4380387" x="7010787"/>
            <a:ext cy="714000" cx="510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3" name="Shape 453"/>
          <p:cNvCxnSpPr>
            <a:endCxn id="449" idx="0"/>
          </p:cNvCxnSpPr>
          <p:nvPr/>
        </p:nvCxnSpPr>
        <p:spPr>
          <a:xfrm flipH="1">
            <a:off y="4453900" x="5469524"/>
            <a:ext cy="640500" cx="665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4" name="Shape 454"/>
          <p:cNvCxnSpPr>
            <a:endCxn id="447" idx="0"/>
          </p:cNvCxnSpPr>
          <p:nvPr/>
        </p:nvCxnSpPr>
        <p:spPr>
          <a:xfrm flipH="1">
            <a:off y="4395100" x="4096100"/>
            <a:ext cy="699300" cx="1537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5" name="Shape 455"/>
          <p:cNvCxnSpPr>
            <a:endCxn id="445" idx="0"/>
          </p:cNvCxnSpPr>
          <p:nvPr/>
        </p:nvCxnSpPr>
        <p:spPr>
          <a:xfrm flipH="1">
            <a:off y="4365399" x="1083049"/>
            <a:ext cy="729000" cx="225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6" name="Shape 456"/>
          <p:cNvCxnSpPr>
            <a:endCxn id="446" idx="0"/>
          </p:cNvCxnSpPr>
          <p:nvPr/>
        </p:nvCxnSpPr>
        <p:spPr>
          <a:xfrm flipH="1">
            <a:off y="4409799" x="2597749"/>
            <a:ext cy="684600" cx="173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1600200" x="228600"/>
            <a:ext cy="3797700" cx="3863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decomposition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construct generation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y="2171489" x="4053347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y="2171489" x="5691955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y="2171489" x="7316189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y="2212350" x="5265274"/>
            <a:ext cy="1032299" cx="29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0" name="Shape 470"/>
          <p:cNvCxnSpPr/>
          <p:nvPr/>
        </p:nvCxnSpPr>
        <p:spPr>
          <a:xfrm rot="10800000">
            <a:off y="2256300" x="6916775"/>
            <a:ext cy="1032599" cx="2066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1" name="Shape 471"/>
          <p:cNvCxnSpPr/>
          <p:nvPr/>
        </p:nvCxnSpPr>
        <p:spPr>
          <a:xfrm rot="10800000" flipH="1">
            <a:off y="2241649" x="3539625"/>
            <a:ext cy="1062000" cx="177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y="4070600" x="7934500"/>
            <a:ext cy="1386299" cx="236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3" name="Shape 473"/>
          <p:cNvCxnSpPr/>
          <p:nvPr/>
        </p:nvCxnSpPr>
        <p:spPr>
          <a:xfrm rot="10800000" flipH="1">
            <a:off y="3952474" x="6622025"/>
            <a:ext cy="796500" cx="45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4" name="Shape 474"/>
          <p:cNvCxnSpPr/>
          <p:nvPr/>
        </p:nvCxnSpPr>
        <p:spPr>
          <a:xfrm rot="10800000" flipH="1">
            <a:off y="4085249" x="5899350"/>
            <a:ext cy="1356900" cx="177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y="3937924" x="4572000"/>
            <a:ext cy="855300" cx="663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6" name="Shape 476"/>
          <p:cNvCxnSpPr/>
          <p:nvPr/>
        </p:nvCxnSpPr>
        <p:spPr>
          <a:xfrm rot="10800000" flipH="1">
            <a:off y="4070499" x="3701850"/>
            <a:ext cy="1356900" cx="442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7" name="Shape 477"/>
          <p:cNvCxnSpPr/>
          <p:nvPr/>
        </p:nvCxnSpPr>
        <p:spPr>
          <a:xfrm rot="10800000" flipH="1">
            <a:off y="3922975" x="2418725"/>
            <a:ext cy="884999" cx="855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78" name="Shape 4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580459" x="2620450"/>
            <a:ext cy="412648" cx="153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958392" x="1956525"/>
            <a:ext cy="412648" cx="153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580459" x="4910682"/>
            <a:ext cy="412648" cx="151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4958401" x="4210509"/>
            <a:ext cy="412648" cx="151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5586900" x="7127387"/>
            <a:ext cy="399753" cx="15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968053" x="6445100"/>
            <a:ext cy="399753" cx="15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3440087" x="3146475"/>
            <a:ext cy="432989" cx="15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440099" x="5056624"/>
            <a:ext cy="432989" cx="151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3492378" x="6881507"/>
            <a:ext cy="419458" cx="152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738500" x="3406200"/>
            <a:ext cy="433000" cx="487808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y="1600200" x="228600"/>
            <a:ext cy="3797700" cx="3863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decomposition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construct generation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</a:p>
          <a:p>
            <a:pPr algn="l" rtl="0" lvl="0" marR="0" indent="45720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y="2171489" x="4053347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2171489" x="5691955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y="2171489" x="7316189"/>
            <a:ext cy="329400" cx="3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501" name="Shape 501"/>
          <p:cNvCxnSpPr/>
          <p:nvPr/>
        </p:nvCxnSpPr>
        <p:spPr>
          <a:xfrm rot="10800000">
            <a:off y="2256300" x="6916775"/>
            <a:ext cy="1032599" cx="2066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2" name="Shape 502"/>
          <p:cNvCxnSpPr/>
          <p:nvPr/>
        </p:nvCxnSpPr>
        <p:spPr>
          <a:xfrm rot="10800000" flipH="1">
            <a:off y="2241649" x="3539625"/>
            <a:ext cy="1062000" cx="177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3" name="Shape 503"/>
          <p:cNvCxnSpPr/>
          <p:nvPr/>
        </p:nvCxnSpPr>
        <p:spPr>
          <a:xfrm rot="10800000">
            <a:off y="4070600" x="7934500"/>
            <a:ext cy="1386299" cx="236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4" name="Shape 504"/>
          <p:cNvCxnSpPr/>
          <p:nvPr/>
        </p:nvCxnSpPr>
        <p:spPr>
          <a:xfrm rot="10800000" flipH="1">
            <a:off y="3952474" x="6622025"/>
            <a:ext cy="796500" cx="45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5" name="Shape 505"/>
          <p:cNvCxnSpPr/>
          <p:nvPr/>
        </p:nvCxnSpPr>
        <p:spPr>
          <a:xfrm rot="10800000" flipH="1">
            <a:off y="4085249" x="5899350"/>
            <a:ext cy="1356900" cx="177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6" name="Shape 506"/>
          <p:cNvCxnSpPr/>
          <p:nvPr/>
        </p:nvCxnSpPr>
        <p:spPr>
          <a:xfrm rot="10800000" flipH="1">
            <a:off y="3937924" x="4572000"/>
            <a:ext cy="855300" cx="663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7" name="Shape 507"/>
          <p:cNvCxnSpPr/>
          <p:nvPr/>
        </p:nvCxnSpPr>
        <p:spPr>
          <a:xfrm rot="10800000" flipH="1">
            <a:off y="4070499" x="3701850"/>
            <a:ext cy="1356900" cx="442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8" name="Shape 508"/>
          <p:cNvCxnSpPr/>
          <p:nvPr/>
        </p:nvCxnSpPr>
        <p:spPr>
          <a:xfrm rot="10800000" flipH="1">
            <a:off y="3922975" x="2418725"/>
            <a:ext cy="884999" cx="855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509" name="Shape 5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580459" x="2620450"/>
            <a:ext cy="412648" cx="153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958392" x="1956525"/>
            <a:ext cy="412648" cx="153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580459" x="4910682"/>
            <a:ext cy="412648" cx="151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4958401" x="4210509"/>
            <a:ext cy="412648" cx="151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5586900" x="7127387"/>
            <a:ext cy="399753" cx="15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968053" x="6445100"/>
            <a:ext cy="399753" cx="15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3440087" x="3146475"/>
            <a:ext cy="432989" cx="15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440099" x="5056624"/>
            <a:ext cy="432989" cx="151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3492378" x="6881507"/>
            <a:ext cy="419458" cx="152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738500" x="3406200"/>
            <a:ext cy="433000" cx="48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2537112" x="4271187"/>
            <a:ext cy="714375" cx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Biology Markup Language</a:t>
            </a: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530" name="Shape 5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87953" x="1506450"/>
            <a:ext cy="3519224" cx="613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Modules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540" name="Shape 540"/>
          <p:cNvSpPr/>
          <p:nvPr/>
        </p:nvSpPr>
        <p:spPr>
          <a:xfrm>
            <a:off y="1932641" x="8070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sp>
        <p:nvSpPr>
          <p:cNvPr id="541" name="Shape 541"/>
          <p:cNvSpPr/>
          <p:nvPr/>
        </p:nvSpPr>
        <p:spPr>
          <a:xfrm>
            <a:off y="3722101" x="3060900"/>
            <a:ext cy="1960799" cx="54587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Toggle Switch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Hierarchy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551" name="Shape 551"/>
          <p:cNvSpPr/>
          <p:nvPr/>
        </p:nvSpPr>
        <p:spPr>
          <a:xfrm>
            <a:off y="1932641" x="8070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552" name="Shape 552"/>
          <p:cNvCxnSpPr>
            <a:stCxn id="551" idx="3"/>
            <a:endCxn id="551" idx="0"/>
          </p:cNvCxnSpPr>
          <p:nvPr/>
        </p:nvCxnSpPr>
        <p:spPr>
          <a:xfrm rot="10800000">
            <a:off y="1932491" x="1730400"/>
            <a:ext cy="722700" cx="923700"/>
          </a:xfrm>
          <a:prstGeom prst="curvedConnector4">
            <a:avLst>
              <a:gd fmla="val -25779" name="adj1"/>
              <a:gd fmla="val 13292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3" name="Shape 553"/>
          <p:cNvCxnSpPr>
            <a:endCxn id="551" idx="0"/>
          </p:cNvCxnSpPr>
          <p:nvPr/>
        </p:nvCxnSpPr>
        <p:spPr>
          <a:xfrm flipH="1">
            <a:off y="1809941" x="1730550"/>
            <a:ext cy="122700" cx="84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4" name="Shape 554"/>
          <p:cNvSpPr/>
          <p:nvPr/>
        </p:nvSpPr>
        <p:spPr>
          <a:xfrm>
            <a:off y="3722101" x="3060900"/>
            <a:ext cy="1960799" cx="54587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Toggle Switch</a:t>
            </a:r>
          </a:p>
        </p:txBody>
      </p:sp>
      <p:sp>
        <p:nvSpPr>
          <p:cNvPr id="555" name="Shape 555"/>
          <p:cNvSpPr/>
          <p:nvPr/>
        </p:nvSpPr>
        <p:spPr>
          <a:xfrm>
            <a:off y="4285804" x="3253896"/>
            <a:ext cy="994200" cx="20105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  <p:sp>
        <p:nvSpPr>
          <p:cNvPr id="556" name="Shape 556"/>
          <p:cNvSpPr/>
          <p:nvPr/>
        </p:nvSpPr>
        <p:spPr>
          <a:xfrm>
            <a:off y="4285815" x="5459360"/>
            <a:ext cy="994200" cx="286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Features into Modules</a:t>
            </a: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566" name="Shape 566"/>
          <p:cNvSpPr/>
          <p:nvPr/>
        </p:nvSpPr>
        <p:spPr>
          <a:xfrm>
            <a:off y="1932641" x="8070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567" name="Shape 567"/>
          <p:cNvCxnSpPr>
            <a:stCxn id="566" idx="3"/>
            <a:endCxn id="566" idx="0"/>
          </p:cNvCxnSpPr>
          <p:nvPr/>
        </p:nvCxnSpPr>
        <p:spPr>
          <a:xfrm rot="10800000">
            <a:off y="1932491" x="1730400"/>
            <a:ext cy="722700" cx="923700"/>
          </a:xfrm>
          <a:prstGeom prst="curvedConnector4">
            <a:avLst>
              <a:gd fmla="val -25779" name="adj1"/>
              <a:gd fmla="val 13292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68" name="Shape 568"/>
          <p:cNvSpPr/>
          <p:nvPr/>
        </p:nvSpPr>
        <p:spPr>
          <a:xfrm>
            <a:off y="4201775" x="8070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569" name="Shape 569"/>
          <p:cNvCxnSpPr>
            <a:stCxn id="566" idx="2"/>
            <a:endCxn id="568" idx="0"/>
          </p:cNvCxnSpPr>
          <p:nvPr/>
        </p:nvCxnSpPr>
        <p:spPr>
          <a:xfrm>
            <a:off y="3377741" x="1730550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0" name="Shape 570"/>
          <p:cNvCxnSpPr>
            <a:endCxn id="566" idx="0"/>
          </p:cNvCxnSpPr>
          <p:nvPr/>
        </p:nvCxnSpPr>
        <p:spPr>
          <a:xfrm flipH="1">
            <a:off y="1809941" x="1730550"/>
            <a:ext cy="122700" cx="84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1" name="Shape 571"/>
          <p:cNvSpPr/>
          <p:nvPr/>
        </p:nvSpPr>
        <p:spPr>
          <a:xfrm>
            <a:off y="3722101" x="3060900"/>
            <a:ext cy="1960799" cx="54587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Toggle Switch</a:t>
            </a:r>
          </a:p>
        </p:txBody>
      </p:sp>
      <p:sp>
        <p:nvSpPr>
          <p:cNvPr id="572" name="Shape 572"/>
          <p:cNvSpPr/>
          <p:nvPr/>
        </p:nvSpPr>
        <p:spPr>
          <a:xfrm>
            <a:off y="4285804" x="3253896"/>
            <a:ext cy="994200" cx="20105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  <p:sp>
        <p:nvSpPr>
          <p:cNvPr id="573" name="Shape 573"/>
          <p:cNvSpPr/>
          <p:nvPr/>
        </p:nvSpPr>
        <p:spPr>
          <a:xfrm>
            <a:off y="4285815" x="5459360"/>
            <a:ext cy="994200" cx="286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  <p:pic>
        <p:nvPicPr>
          <p:cNvPr id="574" name="Shape 5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736312" x="6088303"/>
            <a:ext cy="306246" cx="194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736281" x="3891280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658760" x="5525806"/>
            <a:ext cy="300357" cx="60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4684632" x="7983689"/>
            <a:ext cy="223795" cx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4633591" x="3327240"/>
            <a:ext cy="270910" cx="61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736271" x="4889317"/>
            <a:ext cy="223795" cx="2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Influences Between Features </a:t>
            </a:r>
          </a:p>
        </p:txBody>
      </p:sp>
      <p:pic>
        <p:nvPicPr>
          <p:cNvPr id="585" name="Shape 58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Shape 58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589" name="Shape 589"/>
          <p:cNvSpPr/>
          <p:nvPr/>
        </p:nvSpPr>
        <p:spPr>
          <a:xfrm>
            <a:off y="1932641" x="8070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590" name="Shape 590"/>
          <p:cNvCxnSpPr>
            <a:stCxn id="589" idx="3"/>
            <a:endCxn id="589" idx="0"/>
          </p:cNvCxnSpPr>
          <p:nvPr/>
        </p:nvCxnSpPr>
        <p:spPr>
          <a:xfrm rot="10800000">
            <a:off y="1932491" x="1730400"/>
            <a:ext cy="722700" cx="923700"/>
          </a:xfrm>
          <a:prstGeom prst="curvedConnector4">
            <a:avLst>
              <a:gd fmla="val -25779" name="adj1"/>
              <a:gd fmla="val 13292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91" name="Shape 591"/>
          <p:cNvSpPr/>
          <p:nvPr/>
        </p:nvSpPr>
        <p:spPr>
          <a:xfrm>
            <a:off y="4201775" x="8070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592" name="Shape 592"/>
          <p:cNvCxnSpPr>
            <a:stCxn id="589" idx="2"/>
            <a:endCxn id="591" idx="0"/>
          </p:cNvCxnSpPr>
          <p:nvPr/>
        </p:nvCxnSpPr>
        <p:spPr>
          <a:xfrm>
            <a:off y="3377741" x="1730550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3" name="Shape 593"/>
          <p:cNvCxnSpPr>
            <a:endCxn id="589" idx="0"/>
          </p:cNvCxnSpPr>
          <p:nvPr/>
        </p:nvCxnSpPr>
        <p:spPr>
          <a:xfrm flipH="1">
            <a:off y="1809941" x="1730550"/>
            <a:ext cy="122700" cx="84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94" name="Shape 594"/>
          <p:cNvSpPr/>
          <p:nvPr/>
        </p:nvSpPr>
        <p:spPr>
          <a:xfrm>
            <a:off y="1932641" x="35256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Influence</a:t>
            </a:r>
          </a:p>
        </p:txBody>
      </p:sp>
      <p:cxnSp>
        <p:nvCxnSpPr>
          <p:cNvPr id="595" name="Shape 595"/>
          <p:cNvCxnSpPr>
            <a:stCxn id="589" idx="3"/>
            <a:endCxn id="594" idx="1"/>
          </p:cNvCxnSpPr>
          <p:nvPr/>
        </p:nvCxnSpPr>
        <p:spPr>
          <a:xfrm>
            <a:off y="2655191" x="2654100"/>
            <a:ext cy="0" cx="871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96" name="Shape 596"/>
          <p:cNvSpPr/>
          <p:nvPr/>
        </p:nvSpPr>
        <p:spPr>
          <a:xfrm>
            <a:off y="3722101" x="3060900"/>
            <a:ext cy="1960799" cx="54587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Toggle Switch</a:t>
            </a:r>
          </a:p>
        </p:txBody>
      </p:sp>
      <p:sp>
        <p:nvSpPr>
          <p:cNvPr id="597" name="Shape 597"/>
          <p:cNvSpPr/>
          <p:nvPr/>
        </p:nvSpPr>
        <p:spPr>
          <a:xfrm>
            <a:off y="4285804" x="3253896"/>
            <a:ext cy="994200" cx="20105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  <p:sp>
        <p:nvSpPr>
          <p:cNvPr id="598" name="Shape 598"/>
          <p:cNvSpPr/>
          <p:nvPr/>
        </p:nvSpPr>
        <p:spPr>
          <a:xfrm>
            <a:off y="4285815" x="5459360"/>
            <a:ext cy="994200" cx="286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  <p:pic>
        <p:nvPicPr>
          <p:cNvPr id="599" name="Shape 5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736312" x="6088303"/>
            <a:ext cy="306246" cx="194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736281" x="3891280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Shape 6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658760" x="5525806"/>
            <a:ext cy="300357" cx="60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4684632" x="7983689"/>
            <a:ext cy="223795" cx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4633591" x="3327240"/>
            <a:ext cy="270910" cx="61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736271" x="4889317"/>
            <a:ext cy="223795" cx="2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Shape 605"/>
          <p:cNvCxnSpPr/>
          <p:nvPr/>
        </p:nvCxnSpPr>
        <p:spPr>
          <a:xfrm rot="10800000" flipH="1">
            <a:off y="4141442" x="4567408"/>
            <a:ext cy="565500" cx="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6" name="Shape 606"/>
          <p:cNvCxnSpPr/>
          <p:nvPr/>
        </p:nvCxnSpPr>
        <p:spPr>
          <a:xfrm>
            <a:off y="4132454" x="4574738"/>
            <a:ext cy="0" cx="1122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7" name="Shape 607"/>
          <p:cNvCxnSpPr/>
          <p:nvPr/>
        </p:nvCxnSpPr>
        <p:spPr>
          <a:xfrm flipH="1">
            <a:off y="4141564" x="5686365"/>
            <a:ext cy="525600" cx="3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8" name="Shape 608"/>
          <p:cNvCxnSpPr/>
          <p:nvPr/>
        </p:nvCxnSpPr>
        <p:spPr>
          <a:xfrm>
            <a:off y="4667915" x="5642307"/>
            <a:ext cy="0" cx="95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9" name="Shape 609"/>
          <p:cNvCxnSpPr/>
          <p:nvPr/>
        </p:nvCxnSpPr>
        <p:spPr>
          <a:xfrm rot="10800000">
            <a:off y="3922644" x="3525270"/>
            <a:ext cy="18299" cx="3037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0" name="Shape 610"/>
          <p:cNvCxnSpPr/>
          <p:nvPr/>
        </p:nvCxnSpPr>
        <p:spPr>
          <a:xfrm flipH="1">
            <a:off y="3931835" x="3525259"/>
            <a:ext cy="679800" cx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1" name="Shape 611"/>
          <p:cNvCxnSpPr/>
          <p:nvPr/>
        </p:nvCxnSpPr>
        <p:spPr>
          <a:xfrm rot="10800000">
            <a:off y="4611332" x="3478101"/>
            <a:ext cy="0" cx="95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2" name="Shape 612"/>
          <p:cNvCxnSpPr/>
          <p:nvPr/>
        </p:nvCxnSpPr>
        <p:spPr>
          <a:xfrm>
            <a:off y="3931835" x="6570400"/>
            <a:ext cy="775199" cx="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4376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representation of design data in synthetic biology is spread across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file formats that are not suited to the purpose of engineering.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file formats that are difficult to reason over using machines.</a:t>
            </a:r>
          </a:p>
          <a:p>
            <a:pPr algn="l" rt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facts make it difficult to reuse application code and data across projects.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907" cx="98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694" cx="43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832" cx="1147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Associating Mathematical Models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Shape 62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622" name="Shape 622"/>
          <p:cNvSpPr/>
          <p:nvPr/>
        </p:nvSpPr>
        <p:spPr>
          <a:xfrm>
            <a:off y="1944191" x="414045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623" name="Shape 623"/>
          <p:cNvCxnSpPr>
            <a:stCxn id="622" idx="3"/>
            <a:endCxn id="622" idx="0"/>
          </p:cNvCxnSpPr>
          <p:nvPr/>
        </p:nvCxnSpPr>
        <p:spPr>
          <a:xfrm rot="10800000">
            <a:off y="1944041" x="5063850"/>
            <a:ext cy="722700" cx="923700"/>
          </a:xfrm>
          <a:prstGeom prst="curvedConnector4">
            <a:avLst>
              <a:gd fmla="val -25779" name="adj1"/>
              <a:gd fmla="val 13292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24" name="Shape 624"/>
          <p:cNvSpPr/>
          <p:nvPr/>
        </p:nvSpPr>
        <p:spPr>
          <a:xfrm>
            <a:off y="4213325" x="414045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625" name="Shape 625"/>
          <p:cNvCxnSpPr>
            <a:stCxn id="622" idx="2"/>
            <a:endCxn id="624" idx="0"/>
          </p:cNvCxnSpPr>
          <p:nvPr/>
        </p:nvCxnSpPr>
        <p:spPr>
          <a:xfrm>
            <a:off y="3389291" x="5064000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26" name="Shape 626"/>
          <p:cNvCxnSpPr>
            <a:endCxn id="622" idx="0"/>
          </p:cNvCxnSpPr>
          <p:nvPr/>
        </p:nvCxnSpPr>
        <p:spPr>
          <a:xfrm flipH="1">
            <a:off y="1821491" x="5064000"/>
            <a:ext cy="122700" cx="84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27" name="Shape 627"/>
          <p:cNvSpPr/>
          <p:nvPr/>
        </p:nvSpPr>
        <p:spPr>
          <a:xfrm>
            <a:off y="1944191" x="685905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Influence</a:t>
            </a:r>
          </a:p>
        </p:txBody>
      </p:sp>
      <p:cxnSp>
        <p:nvCxnSpPr>
          <p:cNvPr id="628" name="Shape 628"/>
          <p:cNvCxnSpPr>
            <a:stCxn id="622" idx="3"/>
            <a:endCxn id="627" idx="1"/>
          </p:cNvCxnSpPr>
          <p:nvPr/>
        </p:nvCxnSpPr>
        <p:spPr>
          <a:xfrm>
            <a:off y="2666741" x="598755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29" name="Shape 629"/>
          <p:cNvSpPr/>
          <p:nvPr/>
        </p:nvSpPr>
        <p:spPr>
          <a:xfrm>
            <a:off y="3733650" x="6420150"/>
            <a:ext cy="1960799" cx="228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Toggle Switch</a:t>
            </a:r>
          </a:p>
        </p:txBody>
      </p:sp>
      <p:pic>
        <p:nvPicPr>
          <p:cNvPr id="630" name="Shape 6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361500" x="437850"/>
            <a:ext cy="2705100" cx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/>
          <p:nvPr/>
        </p:nvSpPr>
        <p:spPr>
          <a:xfrm>
            <a:off y="1944191" x="142185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632" name="Shape 632"/>
          <p:cNvCxnSpPr>
            <a:stCxn id="622" idx="1"/>
            <a:endCxn id="631" idx="3"/>
          </p:cNvCxnSpPr>
          <p:nvPr/>
        </p:nvCxnSpPr>
        <p:spPr>
          <a:xfrm rot="10800000">
            <a:off y="2666741" x="326895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Function and Assembly</a:t>
            </a:r>
          </a:p>
        </p:txBody>
      </p:sp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Shape 64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642" name="Shape 642"/>
          <p:cNvSpPr/>
          <p:nvPr/>
        </p:nvSpPr>
        <p:spPr>
          <a:xfrm>
            <a:off y="1868250" x="22482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643" name="Shape 643"/>
          <p:cNvSpPr/>
          <p:nvPr/>
        </p:nvSpPr>
        <p:spPr>
          <a:xfrm>
            <a:off y="4137383" x="22482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cxnSp>
        <p:nvCxnSpPr>
          <p:cNvPr id="644" name="Shape 644"/>
          <p:cNvCxnSpPr>
            <a:stCxn id="642" idx="2"/>
            <a:endCxn id="643" idx="0"/>
          </p:cNvCxnSpPr>
          <p:nvPr/>
        </p:nvCxnSpPr>
        <p:spPr>
          <a:xfrm>
            <a:off y="3313350" x="317182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5" name="Shape 645"/>
          <p:cNvSpPr/>
          <p:nvPr/>
        </p:nvSpPr>
        <p:spPr>
          <a:xfrm>
            <a:off y="1868250" x="49668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646" name="Shape 646"/>
          <p:cNvCxnSpPr>
            <a:stCxn id="642" idx="3"/>
            <a:endCxn id="645" idx="1"/>
          </p:cNvCxnSpPr>
          <p:nvPr/>
        </p:nvCxnSpPr>
        <p:spPr>
          <a:xfrm>
            <a:off y="2590800" x="4095375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7" name="Shape 647"/>
          <p:cNvSpPr/>
          <p:nvPr/>
        </p:nvSpPr>
        <p:spPr>
          <a:xfrm>
            <a:off y="3659354" x="4885121"/>
            <a:ext cy="994200" cx="20105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  <p:pic>
        <p:nvPicPr>
          <p:cNvPr id="648" name="Shape 6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109831" x="5522505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Shape 6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007141" x="4958465"/>
            <a:ext cy="270910" cx="61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109821" x="6520542"/>
            <a:ext cy="223795" cx="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/>
          <p:nvPr/>
        </p:nvSpPr>
        <p:spPr>
          <a:xfrm>
            <a:off y="4991575" x="4966875"/>
            <a:ext cy="590999" cx="18471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Put Sequences Together</a:t>
            </a:r>
          </a:p>
        </p:txBody>
      </p:sp>
      <p:pic>
        <p:nvPicPr>
          <p:cNvPr id="657" name="Shape 65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661" name="Shape 661"/>
          <p:cNvSpPr/>
          <p:nvPr/>
        </p:nvSpPr>
        <p:spPr>
          <a:xfrm>
            <a:off y="2272395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sp>
        <p:nvSpPr>
          <p:cNvPr id="662" name="Shape 662"/>
          <p:cNvSpPr/>
          <p:nvPr/>
        </p:nvSpPr>
        <p:spPr>
          <a:xfrm>
            <a:off y="4541529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663" name="Shape 663"/>
          <p:cNvCxnSpPr>
            <a:stCxn id="661" idx="2"/>
            <a:endCxn id="662" idx="0"/>
          </p:cNvCxnSpPr>
          <p:nvPr/>
        </p:nvCxnSpPr>
        <p:spPr>
          <a:xfrm>
            <a:off y="3717495" x="397562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64" name="Shape 664"/>
          <p:cNvSpPr/>
          <p:nvPr/>
        </p:nvSpPr>
        <p:spPr>
          <a:xfrm>
            <a:off y="1540687" x="5684175"/>
            <a:ext cy="1232099" cx="26004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 txBox="1"/>
          <p:nvPr/>
        </p:nvSpPr>
        <p:spPr>
          <a:xfrm>
            <a:off y="1759775" x="5875825"/>
            <a:ext cy="378900" cx="221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...ATCGA...GGCTA...GCTAA...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Lack Explicit Function</a:t>
            </a:r>
          </a:p>
        </p:txBody>
      </p:sp>
      <p:pic>
        <p:nvPicPr>
          <p:cNvPr id="671" name="Shape 67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Shape 67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Shape 67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675" name="Shape 675"/>
          <p:cNvSpPr/>
          <p:nvPr/>
        </p:nvSpPr>
        <p:spPr>
          <a:xfrm>
            <a:off y="2272395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sp>
        <p:nvSpPr>
          <p:cNvPr id="676" name="Shape 676"/>
          <p:cNvSpPr/>
          <p:nvPr/>
        </p:nvSpPr>
        <p:spPr>
          <a:xfrm>
            <a:off y="4541529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677" name="Shape 677"/>
          <p:cNvCxnSpPr>
            <a:stCxn id="675" idx="2"/>
            <a:endCxn id="676" idx="0"/>
          </p:cNvCxnSpPr>
          <p:nvPr/>
        </p:nvCxnSpPr>
        <p:spPr>
          <a:xfrm>
            <a:off y="3717495" x="397562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8" name="Shape 678"/>
          <p:cNvSpPr/>
          <p:nvPr/>
        </p:nvSpPr>
        <p:spPr>
          <a:xfrm>
            <a:off y="1540687" x="5684175"/>
            <a:ext cy="1232099" cx="26004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9" name="Shape 6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41343" x="6661092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Shape 6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85928" x="6090290"/>
            <a:ext cy="270910" cx="61284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 txBox="1"/>
          <p:nvPr/>
        </p:nvSpPr>
        <p:spPr>
          <a:xfrm>
            <a:off y="1759775" x="5875825"/>
            <a:ext cy="378900" cx="221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...ATCGA...GGCTA...GCTAA...</a:t>
            </a:r>
          </a:p>
        </p:txBody>
      </p:sp>
      <p:pic>
        <p:nvPicPr>
          <p:cNvPr id="682" name="Shape 6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209496" x="7665642"/>
            <a:ext cy="223795" cx="2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Assembling Composite Part</a:t>
            </a: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692" name="Shape 692"/>
          <p:cNvSpPr/>
          <p:nvPr/>
        </p:nvSpPr>
        <p:spPr>
          <a:xfrm>
            <a:off y="2272395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sp>
        <p:nvSpPr>
          <p:cNvPr id="693" name="Shape 693"/>
          <p:cNvSpPr/>
          <p:nvPr/>
        </p:nvSpPr>
        <p:spPr>
          <a:xfrm>
            <a:off y="4541529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694" name="Shape 694"/>
          <p:cNvCxnSpPr>
            <a:stCxn id="692" idx="2"/>
            <a:endCxn id="693" idx="0"/>
          </p:cNvCxnSpPr>
          <p:nvPr/>
        </p:nvCxnSpPr>
        <p:spPr>
          <a:xfrm>
            <a:off y="3717495" x="397562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95" name="Shape 695"/>
          <p:cNvSpPr/>
          <p:nvPr/>
        </p:nvSpPr>
        <p:spPr>
          <a:xfrm>
            <a:off y="1540687" x="5684175"/>
            <a:ext cy="1232099" cx="26004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6" name="Shape 6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41343" x="6661092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85928" x="6090290"/>
            <a:ext cy="270910" cx="612841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/>
          <p:nvPr/>
        </p:nvSpPr>
        <p:spPr>
          <a:xfrm>
            <a:off y="2272483" x="3260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Assembly</a:t>
            </a:r>
          </a:p>
        </p:txBody>
      </p:sp>
      <p:cxnSp>
        <p:nvCxnSpPr>
          <p:cNvPr id="699" name="Shape 699"/>
          <p:cNvCxnSpPr>
            <a:stCxn id="692" idx="1"/>
            <a:endCxn id="698" idx="3"/>
          </p:cNvCxnSpPr>
          <p:nvPr/>
        </p:nvCxnSpPr>
        <p:spPr>
          <a:xfrm rot="10800000">
            <a:off y="2994945" x="2173075"/>
            <a:ext cy="0" cx="87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700" name="Shape 7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209496" x="7665642"/>
            <a:ext cy="223795" cx="2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Shape 701"/>
          <p:cNvCxnSpPr>
            <a:stCxn id="695" idx="2"/>
            <a:endCxn id="702" idx="0"/>
          </p:cNvCxnSpPr>
          <p:nvPr/>
        </p:nvCxnSpPr>
        <p:spPr>
          <a:xfrm>
            <a:off y="2772787" x="6984375"/>
            <a:ext cy="585300" cx="2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02" name="Shape 702"/>
          <p:cNvSpPr/>
          <p:nvPr/>
        </p:nvSpPr>
        <p:spPr>
          <a:xfrm>
            <a:off y="3358200" x="6891062"/>
            <a:ext cy="223800" cx="246299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 txBox="1"/>
          <p:nvPr/>
        </p:nvSpPr>
        <p:spPr>
          <a:xfrm>
            <a:off y="1759775" x="5875825"/>
            <a:ext cy="378900" cx="221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...ATCGA...GGCTA...GCTAA...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7" name="Shape 7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Assembling Composite Part</a:t>
            </a:r>
          </a:p>
        </p:txBody>
      </p:sp>
      <p:pic>
        <p:nvPicPr>
          <p:cNvPr id="709" name="Shape 70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Shape 71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Shape 71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Shape 71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713" name="Shape 713"/>
          <p:cNvSpPr/>
          <p:nvPr/>
        </p:nvSpPr>
        <p:spPr>
          <a:xfrm>
            <a:off y="2272395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sp>
        <p:nvSpPr>
          <p:cNvPr id="714" name="Shape 714"/>
          <p:cNvSpPr/>
          <p:nvPr/>
        </p:nvSpPr>
        <p:spPr>
          <a:xfrm>
            <a:off y="4541529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715" name="Shape 715"/>
          <p:cNvCxnSpPr>
            <a:stCxn id="713" idx="2"/>
            <a:endCxn id="714" idx="0"/>
          </p:cNvCxnSpPr>
          <p:nvPr/>
        </p:nvCxnSpPr>
        <p:spPr>
          <a:xfrm>
            <a:off y="3717495" x="397562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6" name="Shape 716"/>
          <p:cNvSpPr/>
          <p:nvPr/>
        </p:nvSpPr>
        <p:spPr>
          <a:xfrm>
            <a:off y="1540687" x="5684175"/>
            <a:ext cy="1232099" cx="26004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7" name="Shape 7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41343" x="6661092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85928" x="6090290"/>
            <a:ext cy="270910" cx="61284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/>
          <p:nvPr/>
        </p:nvSpPr>
        <p:spPr>
          <a:xfrm>
            <a:off y="2272483" x="3260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Assembly</a:t>
            </a:r>
          </a:p>
        </p:txBody>
      </p:sp>
      <p:cxnSp>
        <p:nvCxnSpPr>
          <p:cNvPr id="720" name="Shape 720"/>
          <p:cNvCxnSpPr>
            <a:stCxn id="713" idx="1"/>
            <a:endCxn id="719" idx="3"/>
          </p:cNvCxnSpPr>
          <p:nvPr/>
        </p:nvCxnSpPr>
        <p:spPr>
          <a:xfrm rot="10800000">
            <a:off y="2994945" x="2173075"/>
            <a:ext cy="0" cx="87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1" name="Shape 721"/>
          <p:cNvCxnSpPr/>
          <p:nvPr/>
        </p:nvCxnSpPr>
        <p:spPr>
          <a:xfrm rot="10800000" flipH="1">
            <a:off y="1520149" x="1298725"/>
            <a:ext cy="44400" cx="2676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22" name="Shape 722"/>
          <p:cNvCxnSpPr/>
          <p:nvPr/>
        </p:nvCxnSpPr>
        <p:spPr>
          <a:xfrm>
            <a:off y="1535383" x="3964275"/>
            <a:ext cy="737100" cx="3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3" name="Shape 723"/>
          <p:cNvCxnSpPr/>
          <p:nvPr/>
        </p:nvCxnSpPr>
        <p:spPr>
          <a:xfrm rot="10800000">
            <a:off y="1549783" x="1287650"/>
            <a:ext cy="7226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724" name="Shape 7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209496" x="7665642"/>
            <a:ext cy="223795" cx="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/>
          <p:nvPr/>
        </p:nvSpPr>
        <p:spPr>
          <a:xfrm>
            <a:off y="3289475" x="5200662"/>
            <a:ext cy="1232099" cx="13158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6" name="Shape 7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934716" x="5606778"/>
            <a:ext cy="270910" cx="612841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y="3508575" x="5367300"/>
            <a:ext cy="378900" cx="950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728" name="Shape 728"/>
          <p:cNvSpPr/>
          <p:nvPr/>
        </p:nvSpPr>
        <p:spPr>
          <a:xfrm>
            <a:off y="3279412" x="7511950"/>
            <a:ext cy="1232099" cx="13158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9" name="Shape 7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968971" x="8095617"/>
            <a:ext cy="223795" cx="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 txBox="1"/>
          <p:nvPr/>
        </p:nvSpPr>
        <p:spPr>
          <a:xfrm>
            <a:off y="3498475" x="7687075"/>
            <a:ext cy="378900" cx="950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731" name="Shape 731"/>
          <p:cNvSpPr/>
          <p:nvPr/>
        </p:nvSpPr>
        <p:spPr>
          <a:xfrm>
            <a:off y="4715225" x="6255950"/>
            <a:ext cy="1232099" cx="1490699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2" name="Shape 7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339681" x="6479567"/>
            <a:ext cy="306246" cx="100455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 txBox="1"/>
          <p:nvPr/>
        </p:nvSpPr>
        <p:spPr>
          <a:xfrm>
            <a:off y="4934300" x="6507475"/>
            <a:ext cy="378900" cx="9809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...GGCTA...</a:t>
            </a:r>
          </a:p>
        </p:txBody>
      </p:sp>
      <p:cxnSp>
        <p:nvCxnSpPr>
          <p:cNvPr id="734" name="Shape 734"/>
          <p:cNvCxnSpPr>
            <a:stCxn id="716" idx="2"/>
            <a:endCxn id="735" idx="0"/>
          </p:cNvCxnSpPr>
          <p:nvPr/>
        </p:nvCxnSpPr>
        <p:spPr>
          <a:xfrm>
            <a:off y="2772787" x="6984375"/>
            <a:ext cy="585300" cx="2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36" name="Shape 736"/>
          <p:cNvCxnSpPr>
            <a:stCxn id="735" idx="2"/>
            <a:endCxn id="725" idx="3"/>
          </p:cNvCxnSpPr>
          <p:nvPr/>
        </p:nvCxnSpPr>
        <p:spPr>
          <a:xfrm flipH="1">
            <a:off y="3582000" x="6516512"/>
            <a:ext cy="323400" cx="497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35" name="Shape 735"/>
          <p:cNvSpPr/>
          <p:nvPr/>
        </p:nvSpPr>
        <p:spPr>
          <a:xfrm>
            <a:off y="3358200" x="6891062"/>
            <a:ext cy="223800" cx="246299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7" name="Shape 737"/>
          <p:cNvCxnSpPr>
            <a:stCxn id="735" idx="2"/>
            <a:endCxn id="728" idx="1"/>
          </p:cNvCxnSpPr>
          <p:nvPr/>
        </p:nvCxnSpPr>
        <p:spPr>
          <a:xfrm>
            <a:off y="3582000" x="7014212"/>
            <a:ext cy="313500" cx="497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38" name="Shape 738"/>
          <p:cNvCxnSpPr>
            <a:stCxn id="735" idx="2"/>
            <a:endCxn id="731" idx="0"/>
          </p:cNvCxnSpPr>
          <p:nvPr/>
        </p:nvCxnSpPr>
        <p:spPr>
          <a:xfrm flipH="1">
            <a:off y="3582000" x="7001312"/>
            <a:ext cy="1133100" cx="12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39" name="Shape 739"/>
          <p:cNvSpPr txBox="1"/>
          <p:nvPr/>
        </p:nvSpPr>
        <p:spPr>
          <a:xfrm>
            <a:off y="1759775" x="5875825"/>
            <a:ext cy="378900" cx="221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...ATCGA...GGCTA...GCTAA...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3" name="Shape 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Formats</a:t>
            </a: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Shape 74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Shape 74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Shape 748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/x</a:t>
            </a:r>
          </a:p>
        </p:txBody>
      </p:sp>
      <p:sp>
        <p:nvSpPr>
          <p:cNvPr id="749" name="Shape 749"/>
          <p:cNvSpPr/>
          <p:nvPr/>
        </p:nvSpPr>
        <p:spPr>
          <a:xfrm>
            <a:off y="2272395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sp>
        <p:nvSpPr>
          <p:cNvPr id="750" name="Shape 750"/>
          <p:cNvSpPr/>
          <p:nvPr/>
        </p:nvSpPr>
        <p:spPr>
          <a:xfrm>
            <a:off y="4541529" x="30520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751" name="Shape 751"/>
          <p:cNvCxnSpPr>
            <a:stCxn id="749" idx="2"/>
            <a:endCxn id="750" idx="0"/>
          </p:cNvCxnSpPr>
          <p:nvPr/>
        </p:nvCxnSpPr>
        <p:spPr>
          <a:xfrm>
            <a:off y="3717495" x="397562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52" name="Shape 752"/>
          <p:cNvSpPr/>
          <p:nvPr/>
        </p:nvSpPr>
        <p:spPr>
          <a:xfrm>
            <a:off y="2272483" x="3260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Assembly</a:t>
            </a:r>
          </a:p>
        </p:txBody>
      </p:sp>
      <p:cxnSp>
        <p:nvCxnSpPr>
          <p:cNvPr id="753" name="Shape 753"/>
          <p:cNvCxnSpPr>
            <a:stCxn id="749" idx="1"/>
            <a:endCxn id="752" idx="3"/>
          </p:cNvCxnSpPr>
          <p:nvPr/>
        </p:nvCxnSpPr>
        <p:spPr>
          <a:xfrm rot="10800000">
            <a:off y="2994945" x="2173075"/>
            <a:ext cy="0" cx="87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4" name="Shape 754"/>
          <p:cNvCxnSpPr/>
          <p:nvPr/>
        </p:nvCxnSpPr>
        <p:spPr>
          <a:xfrm rot="10800000" flipH="1">
            <a:off y="1520149" x="1298725"/>
            <a:ext cy="44400" cx="2676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55" name="Shape 755"/>
          <p:cNvCxnSpPr/>
          <p:nvPr/>
        </p:nvCxnSpPr>
        <p:spPr>
          <a:xfrm>
            <a:off y="1535383" x="3964275"/>
            <a:ext cy="737100" cx="3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6" name="Shape 756"/>
          <p:cNvCxnSpPr/>
          <p:nvPr/>
        </p:nvCxnSpPr>
        <p:spPr>
          <a:xfrm rot="10800000">
            <a:off y="1549783" x="1287650"/>
            <a:ext cy="7226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57" name="Shape 757"/>
          <p:cNvCxnSpPr/>
          <p:nvPr/>
        </p:nvCxnSpPr>
        <p:spPr>
          <a:xfrm flipH="1">
            <a:off y="3651650" x="2142424"/>
            <a:ext cy="935099" cx="950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58" name="Shape 758"/>
          <p:cNvSpPr/>
          <p:nvPr/>
        </p:nvSpPr>
        <p:spPr>
          <a:xfrm>
            <a:off y="4541533" x="36410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Format</a:t>
            </a:r>
          </a:p>
        </p:txBody>
      </p:sp>
      <p:sp>
        <p:nvSpPr>
          <p:cNvPr id="759" name="Shape 759"/>
          <p:cNvSpPr/>
          <p:nvPr/>
        </p:nvSpPr>
        <p:spPr>
          <a:xfrm>
            <a:off y="1540687" x="5684175"/>
            <a:ext cy="1232099" cx="26004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0" name="Shape 7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41343" x="6661092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Shape 7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85928" x="6090290"/>
            <a:ext cy="270910" cx="61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209496" x="7665642"/>
            <a:ext cy="223795" cx="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/>
          <p:nvPr/>
        </p:nvSpPr>
        <p:spPr>
          <a:xfrm>
            <a:off y="3289475" x="5200662"/>
            <a:ext cy="1232099" cx="13158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4" name="Shape 7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934716" x="5606778"/>
            <a:ext cy="270910" cx="612841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 txBox="1"/>
          <p:nvPr/>
        </p:nvSpPr>
        <p:spPr>
          <a:xfrm>
            <a:off y="3508575" x="5367300"/>
            <a:ext cy="378900" cx="950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766" name="Shape 766"/>
          <p:cNvSpPr/>
          <p:nvPr/>
        </p:nvSpPr>
        <p:spPr>
          <a:xfrm>
            <a:off y="3279412" x="7511950"/>
            <a:ext cy="1232099" cx="13158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7" name="Shape 7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968971" x="8095617"/>
            <a:ext cy="223795" cx="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 txBox="1"/>
          <p:nvPr/>
        </p:nvSpPr>
        <p:spPr>
          <a:xfrm>
            <a:off y="3498475" x="7687075"/>
            <a:ext cy="378900" cx="950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...GCTAA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769" name="Shape 769"/>
          <p:cNvSpPr/>
          <p:nvPr/>
        </p:nvSpPr>
        <p:spPr>
          <a:xfrm>
            <a:off y="4715225" x="6255950"/>
            <a:ext cy="1232099" cx="1490699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0" name="Shape 7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339681" x="6479567"/>
            <a:ext cy="306246" cx="100455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 txBox="1"/>
          <p:nvPr/>
        </p:nvSpPr>
        <p:spPr>
          <a:xfrm>
            <a:off y="4934300" x="6507475"/>
            <a:ext cy="378900" cx="9809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...GGCTA...</a:t>
            </a:r>
          </a:p>
        </p:txBody>
      </p:sp>
      <p:cxnSp>
        <p:nvCxnSpPr>
          <p:cNvPr id="772" name="Shape 772"/>
          <p:cNvCxnSpPr>
            <a:stCxn id="759" idx="2"/>
            <a:endCxn id="773" idx="0"/>
          </p:cNvCxnSpPr>
          <p:nvPr/>
        </p:nvCxnSpPr>
        <p:spPr>
          <a:xfrm>
            <a:off y="2772787" x="6984375"/>
            <a:ext cy="585300" cx="2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4" name="Shape 774"/>
          <p:cNvCxnSpPr>
            <a:stCxn id="773" idx="2"/>
            <a:endCxn id="763" idx="3"/>
          </p:cNvCxnSpPr>
          <p:nvPr/>
        </p:nvCxnSpPr>
        <p:spPr>
          <a:xfrm flipH="1">
            <a:off y="3582000" x="6516512"/>
            <a:ext cy="323400" cx="497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73" name="Shape 773"/>
          <p:cNvSpPr/>
          <p:nvPr/>
        </p:nvSpPr>
        <p:spPr>
          <a:xfrm>
            <a:off y="3358200" x="6891062"/>
            <a:ext cy="223800" cx="246299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5" name="Shape 775"/>
          <p:cNvCxnSpPr>
            <a:stCxn id="773" idx="2"/>
            <a:endCxn id="766" idx="1"/>
          </p:cNvCxnSpPr>
          <p:nvPr/>
        </p:nvCxnSpPr>
        <p:spPr>
          <a:xfrm>
            <a:off y="3582000" x="7014212"/>
            <a:ext cy="313500" cx="497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6" name="Shape 776"/>
          <p:cNvCxnSpPr>
            <a:stCxn id="773" idx="2"/>
            <a:endCxn id="769" idx="0"/>
          </p:cNvCxnSpPr>
          <p:nvPr/>
        </p:nvCxnSpPr>
        <p:spPr>
          <a:xfrm flipH="1">
            <a:off y="3582000" x="7001312"/>
            <a:ext cy="1133100" cx="12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77" name="Shape 777"/>
          <p:cNvSpPr txBox="1"/>
          <p:nvPr/>
        </p:nvSpPr>
        <p:spPr>
          <a:xfrm>
            <a:off y="1759775" x="5875825"/>
            <a:ext cy="378900" cx="221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...ATCGA...GGCTA...GCTAA...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Sample Data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Shape 78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Shape 786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787" name="Shape 787"/>
          <p:cNvSpPr/>
          <p:nvPr/>
        </p:nvSpPr>
        <p:spPr>
          <a:xfrm>
            <a:off y="1782016" x="799862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SampleData</a:t>
            </a:r>
          </a:p>
        </p:txBody>
      </p:sp>
      <p:pic>
        <p:nvPicPr>
          <p:cNvPr id="788" name="Shape 7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525637" x="669775"/>
            <a:ext cy="2238024" cx="22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Samples</a:t>
            </a:r>
          </a:p>
        </p:txBody>
      </p:sp>
      <p:pic>
        <p:nvPicPr>
          <p:cNvPr id="794" name="Shape 79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Shape 795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Shape 79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798" name="Shape 798"/>
          <p:cNvSpPr/>
          <p:nvPr/>
        </p:nvSpPr>
        <p:spPr>
          <a:xfrm>
            <a:off y="1781983" x="3592187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</a:p>
        </p:txBody>
      </p:sp>
      <p:cxnSp>
        <p:nvCxnSpPr>
          <p:cNvPr id="799" name="Shape 799"/>
          <p:cNvCxnSpPr>
            <a:stCxn id="800" idx="3"/>
            <a:endCxn id="798" idx="1"/>
          </p:cNvCxnSpPr>
          <p:nvPr/>
        </p:nvCxnSpPr>
        <p:spPr>
          <a:xfrm>
            <a:off y="2504566" x="2759462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00" name="Shape 800"/>
          <p:cNvSpPr/>
          <p:nvPr/>
        </p:nvSpPr>
        <p:spPr>
          <a:xfrm>
            <a:off y="1782016" x="799862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SampleData</a:t>
            </a:r>
          </a:p>
        </p:txBody>
      </p:sp>
      <p:pic>
        <p:nvPicPr>
          <p:cNvPr id="801" name="Shape 801"/>
          <p:cNvPicPr preferRelativeResize="0"/>
          <p:nvPr/>
        </p:nvPicPr>
        <p:blipFill rotWithShape="1">
          <a:blip r:embed="rId6">
            <a:alphaModFix/>
          </a:blip>
          <a:srcRect t="0" b="0" r="0" l="40695"/>
          <a:stretch/>
        </p:blipFill>
        <p:spPr>
          <a:xfrm>
            <a:off y="3763950" x="3957550"/>
            <a:ext cy="1761399" cx="12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Shape 8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525637" x="669775"/>
            <a:ext cy="2238024" cx="22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Samples</a:t>
            </a:r>
          </a:p>
        </p:txBody>
      </p:sp>
      <p:pic>
        <p:nvPicPr>
          <p:cNvPr id="808" name="Shape 80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Shape 80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Shape 81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Shape 81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12" name="Shape 812"/>
          <p:cNvSpPr/>
          <p:nvPr/>
        </p:nvSpPr>
        <p:spPr>
          <a:xfrm>
            <a:off y="1781983" x="3592187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</a:p>
        </p:txBody>
      </p:sp>
      <p:cxnSp>
        <p:nvCxnSpPr>
          <p:cNvPr id="813" name="Shape 813"/>
          <p:cNvCxnSpPr>
            <a:stCxn id="814" idx="3"/>
            <a:endCxn id="812" idx="1"/>
          </p:cNvCxnSpPr>
          <p:nvPr/>
        </p:nvCxnSpPr>
        <p:spPr>
          <a:xfrm>
            <a:off y="2504566" x="2759462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14" name="Shape 814"/>
          <p:cNvSpPr/>
          <p:nvPr/>
        </p:nvSpPr>
        <p:spPr>
          <a:xfrm>
            <a:off y="1782016" x="799862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SampleData</a:t>
            </a:r>
          </a:p>
        </p:txBody>
      </p:sp>
      <p:pic>
        <p:nvPicPr>
          <p:cNvPr id="815" name="Shape 8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525637" x="669775"/>
            <a:ext cy="2238024" cx="22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Shape 8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898643" x="3535850"/>
            <a:ext cy="1492002" cx="20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3.0 Schemas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4118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3.0 comes with schemas for biological designs and other data in order to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basic object model that developers can build from as needed.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developers to easily persist object- oriented representations of their data.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 in the creation of converters between different data formats.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Sample Contents</a:t>
            </a:r>
          </a:p>
        </p:txBody>
      </p:sp>
      <p:pic>
        <p:nvPicPr>
          <p:cNvPr id="822" name="Shape 82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Shape 82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Shape 82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Shape 825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826" name="Shape 826"/>
          <p:cNvSpPr/>
          <p:nvPr/>
        </p:nvSpPr>
        <p:spPr>
          <a:xfrm>
            <a:off y="1782016" x="6384512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cxnSp>
        <p:nvCxnSpPr>
          <p:cNvPr id="827" name="Shape 827"/>
          <p:cNvCxnSpPr>
            <a:stCxn id="828" idx="3"/>
            <a:endCxn id="826" idx="1"/>
          </p:cNvCxnSpPr>
          <p:nvPr/>
        </p:nvCxnSpPr>
        <p:spPr>
          <a:xfrm>
            <a:off y="2504533" x="5551787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28" name="Shape 828"/>
          <p:cNvSpPr/>
          <p:nvPr/>
        </p:nvSpPr>
        <p:spPr>
          <a:xfrm>
            <a:off y="1781983" x="3592187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</a:p>
        </p:txBody>
      </p:sp>
      <p:cxnSp>
        <p:nvCxnSpPr>
          <p:cNvPr id="829" name="Shape 829"/>
          <p:cNvCxnSpPr>
            <a:stCxn id="830" idx="3"/>
            <a:endCxn id="828" idx="1"/>
          </p:cNvCxnSpPr>
          <p:nvPr/>
        </p:nvCxnSpPr>
        <p:spPr>
          <a:xfrm>
            <a:off y="2504566" x="2759462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30" name="Shape 830"/>
          <p:cNvSpPr/>
          <p:nvPr/>
        </p:nvSpPr>
        <p:spPr>
          <a:xfrm>
            <a:off y="1782016" x="799862"/>
            <a:ext cy="1445100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SampleData</a:t>
            </a:r>
          </a:p>
        </p:txBody>
      </p:sp>
      <p:pic>
        <p:nvPicPr>
          <p:cNvPr id="831" name="Shape 8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525637" x="669775"/>
            <a:ext cy="2238024" cx="22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/>
          <p:nvPr/>
        </p:nvSpPr>
        <p:spPr>
          <a:xfrm>
            <a:off y="3683042" x="6359021"/>
            <a:ext cy="994200" cx="20105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Transcriptional Unit</a:t>
            </a:r>
          </a:p>
        </p:txBody>
      </p:sp>
      <p:pic>
        <p:nvPicPr>
          <p:cNvPr id="833" name="Shape 8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133518" x="6996404"/>
            <a:ext cy="306246" cx="100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Shape 8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030828" x="6432365"/>
            <a:ext cy="270910" cx="61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Shape 8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4133508" x="7994442"/>
            <a:ext cy="223795" cx="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Shape 836"/>
          <p:cNvSpPr/>
          <p:nvPr/>
        </p:nvSpPr>
        <p:spPr>
          <a:xfrm>
            <a:off y="5015262" x="6440775"/>
            <a:ext cy="590999" cx="1847100"/>
          </a:xfrm>
          <a:prstGeom prst="frame">
            <a:avLst>
              <a:gd fmla="val 12500" name="adj1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7" name="Shape 8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898643" x="3535850"/>
            <a:ext cy="1492002" cx="20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1" name="Shape 8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Fitting and Exp. Planning</a:t>
            </a:r>
          </a:p>
        </p:txBody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provides schemas for representing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hierarchies of modules, features, and influences 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to assemble sequences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Biodesigns to link separate concerns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 and data collected on them</a:t>
            </a:r>
          </a:p>
        </p:txBody>
      </p:sp>
      <p:pic>
        <p:nvPicPr>
          <p:cNvPr id="844" name="Shape 84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Shape 845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Shape 84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2" name="Shape 8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</a:t>
            </a: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Shape 85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graphicFrame>
        <p:nvGraphicFramePr>
          <p:cNvPr id="857" name="Shape 857"/>
          <p:cNvGraphicFramePr/>
          <p:nvPr/>
        </p:nvGraphicFramePr>
        <p:xfrm>
          <a:off y="2948500" x="34613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{168E3CC0-CD66-44EC-BD7B-678FBE386E1D}</a:tableStyleId>
              </a:tblPr>
              <a:tblGrid>
                <a:gridCol w="1808525"/>
                <a:gridCol w="1808525"/>
              </a:tblGrid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2400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pH, 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2400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T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2400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pH, High T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sp>
        <p:nvSpPr>
          <p:cNvPr id="858" name="Shape 858"/>
          <p:cNvSpPr txBox="1"/>
          <p:nvPr/>
        </p:nvSpPr>
        <p:spPr>
          <a:xfrm>
            <a:off y="1889650" x="4379150"/>
            <a:ext cy="519599" cx="236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Temperature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y="2348525" x="3938275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y="2348525" x="5795800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y="4027150" x="2065600"/>
            <a:ext cy="519599" cx="56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pH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y="3344325" x="2526875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y="4761825" x="2526875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y="4497975" x="3622675"/>
            <a:ext cy="1047299" cx="143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pH, Low T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y="3164225" x="5531350"/>
            <a:ext cy="983400" cx="13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pH, High 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0" name="Shape 8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</a:t>
            </a:r>
          </a:p>
        </p:txBody>
      </p:sp>
      <p:pic>
        <p:nvPicPr>
          <p:cNvPr id="871" name="Shape 87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Shape 87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graphicFrame>
        <p:nvGraphicFramePr>
          <p:cNvPr id="875" name="Shape 875"/>
          <p:cNvGraphicFramePr/>
          <p:nvPr/>
        </p:nvGraphicFramePr>
        <p:xfrm>
          <a:off y="2948500" x="34613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{67E1D0A8-E841-4BC2-9E13-9BF58B5CCA29}</a:tableStyleId>
              </a:tblPr>
              <a:tblGrid>
                <a:gridCol w="1808525"/>
                <a:gridCol w="1808525"/>
              </a:tblGrid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sp>
        <p:nvSpPr>
          <p:cNvPr id="876" name="Shape 876"/>
          <p:cNvSpPr txBox="1"/>
          <p:nvPr/>
        </p:nvSpPr>
        <p:spPr>
          <a:xfrm>
            <a:off y="1889650" x="4379150"/>
            <a:ext cy="519599" cx="248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Temperature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y="2348525" x="3938275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y="2348525" x="5795800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y="4027150" x="2065600"/>
            <a:ext cy="519599" cx="56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pH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y="3344325" x="2526875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y="4761825" x="2526875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y="3164225" x="5531350"/>
            <a:ext cy="983400" cx="132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pH, High T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y="4497975" x="3622675"/>
            <a:ext cy="1047299" cx="143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pH, Low T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7" name="Shape 8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Dutch</a:t>
            </a:r>
          </a:p>
        </p:txBody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y="1600200" x="228600"/>
            <a:ext cy="1787100" cx="4209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clustering</a:t>
            </a:r>
          </a:p>
        </p:txBody>
      </p:sp>
      <p:pic>
        <p:nvPicPr>
          <p:cNvPr id="890" name="Shape 89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Shape 89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Shape 89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Shape 89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graphicFrame>
        <p:nvGraphicFramePr>
          <p:cNvPr id="894" name="Shape 894"/>
          <p:cNvGraphicFramePr/>
          <p:nvPr/>
        </p:nvGraphicFramePr>
        <p:xfrm>
          <a:off y="3154375" x="5183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{1686F6FD-8955-4E71-A330-A614F8C4A9AD}</a:tableStyleId>
              </a:tblPr>
              <a:tblGrid>
                <a:gridCol w="1808525"/>
                <a:gridCol w="1808525"/>
              </a:tblGrid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sp>
        <p:nvSpPr>
          <p:cNvPr id="895" name="Shape 895"/>
          <p:cNvSpPr txBox="1"/>
          <p:nvPr/>
        </p:nvSpPr>
        <p:spPr>
          <a:xfrm>
            <a:off y="2554400" x="5660000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y="2554400" x="7517525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y="3550200" x="4248600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y="4967700" x="4248600"/>
            <a:ext cy="519599" cx="7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pic>
        <p:nvPicPr>
          <p:cNvPr id="899" name="Shape 8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04425" x="2971925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Shape 900"/>
          <p:cNvPicPr preferRelativeResize="0"/>
          <p:nvPr/>
        </p:nvPicPr>
        <p:blipFill rotWithShape="1">
          <a:blip r:embed="rId7">
            <a:alphaModFix/>
          </a:blip>
          <a:srcRect t="5015" b="0" r="0" l="48376"/>
          <a:stretch/>
        </p:blipFill>
        <p:spPr>
          <a:xfrm>
            <a:off y="2107062" x="6373587"/>
            <a:ext cy="357900" cx="12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4" name="Shape 9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5" name="Shape 9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Dutch</a:t>
            </a:r>
          </a:p>
        </p:txBody>
      </p:sp>
      <p:pic>
        <p:nvPicPr>
          <p:cNvPr id="906" name="Shape 90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Shape 90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Shape 90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graphicFrame>
        <p:nvGraphicFramePr>
          <p:cNvPr id="910" name="Shape 910"/>
          <p:cNvGraphicFramePr/>
          <p:nvPr/>
        </p:nvGraphicFramePr>
        <p:xfrm>
          <a:off y="3154375" x="5183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{4D50FAF0-9A9B-424B-89DF-B5231FD0CDB6}</a:tableStyleId>
              </a:tblPr>
              <a:tblGrid>
                <a:gridCol w="1808525"/>
                <a:gridCol w="1808525"/>
              </a:tblGrid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sp>
        <p:nvSpPr>
          <p:cNvPr id="911" name="Shape 911"/>
          <p:cNvSpPr txBox="1"/>
          <p:nvPr/>
        </p:nvSpPr>
        <p:spPr>
          <a:xfrm>
            <a:off y="2554587" x="5436212"/>
            <a:ext cy="519599" cx="12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 REU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y="2554400" x="7205350"/>
            <a:ext cy="519599" cx="144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1400 REU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y="3550200" x="3811825"/>
            <a:ext cy="519599" cx="12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120 REU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y="4967700" x="3607125"/>
            <a:ext cy="519599" cx="144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1400 REU</a:t>
            </a:r>
          </a:p>
        </p:txBody>
      </p:sp>
      <p:pic>
        <p:nvPicPr>
          <p:cNvPr id="915" name="Shape 9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04425" x="2971925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Shape 916"/>
          <p:cNvPicPr preferRelativeResize="0"/>
          <p:nvPr/>
        </p:nvPicPr>
        <p:blipFill rotWithShape="1">
          <a:blip r:embed="rId7">
            <a:alphaModFix/>
          </a:blip>
          <a:srcRect t="5015" b="0" r="0" l="48376"/>
          <a:stretch/>
        </p:blipFill>
        <p:spPr>
          <a:xfrm>
            <a:off y="2107062" x="6373587"/>
            <a:ext cy="357900" cx="1235974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Shape 917"/>
          <p:cNvSpPr txBox="1"/>
          <p:nvPr>
            <p:ph idx="1" type="body"/>
          </p:nvPr>
        </p:nvSpPr>
        <p:spPr>
          <a:xfrm>
            <a:off y="1600200" x="228600"/>
            <a:ext cy="1787100" cx="4209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clustering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1" name="Shape 9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2" name="Shape 9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Dutch</a:t>
            </a:r>
          </a:p>
        </p:txBody>
      </p:sp>
      <p:pic>
        <p:nvPicPr>
          <p:cNvPr id="923" name="Shape 92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Shape 92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Shape 92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Shape 926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graphicFrame>
        <p:nvGraphicFramePr>
          <p:cNvPr id="927" name="Shape 927"/>
          <p:cNvGraphicFramePr/>
          <p:nvPr/>
        </p:nvGraphicFramePr>
        <p:xfrm>
          <a:off y="3154375" x="5183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{7BE374B1-20EB-4B83-BDA2-97EFB49EF0C4}</a:tableStyleId>
              </a:tblPr>
              <a:tblGrid>
                <a:gridCol w="1808525"/>
                <a:gridCol w="1808525"/>
              </a:tblGrid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pic>
        <p:nvPicPr>
          <p:cNvPr id="928" name="Shape 9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04425" x="2971925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Shape 9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050870" x="4588053"/>
            <a:ext cy="353274" cx="3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Shape 9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050864" x="3639299"/>
            <a:ext cy="353272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Shape 9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448333" x="3658997"/>
            <a:ext cy="395795" cx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Shape 9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471221" x="4641980"/>
            <a:ext cy="333822" cx="4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721425" x="5401850"/>
            <a:ext cy="333825" cx="71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721637" x="6289575"/>
            <a:ext cy="333390" cx="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707375" x="8091737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694598" x="7161325"/>
            <a:ext cy="387490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2107062" x="6373587"/>
            <a:ext cy="357900" cx="1235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Shape 938"/>
          <p:cNvSpPr txBox="1"/>
          <p:nvPr>
            <p:ph idx="1" type="body"/>
          </p:nvPr>
        </p:nvSpPr>
        <p:spPr>
          <a:xfrm>
            <a:off y="1600200" x="228600"/>
            <a:ext cy="1787100" cx="4209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clustering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assignment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2" name="Shape 9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3" name="Shape 9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Dutch</a:t>
            </a:r>
          </a:p>
        </p:txBody>
      </p:sp>
      <p:pic>
        <p:nvPicPr>
          <p:cNvPr id="944" name="Shape 94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Shape 945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Shape 94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graphicFrame>
        <p:nvGraphicFramePr>
          <p:cNvPr id="948" name="Shape 948"/>
          <p:cNvGraphicFramePr/>
          <p:nvPr/>
        </p:nvGraphicFramePr>
        <p:xfrm>
          <a:off y="3459175" x="33646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{FBDF8B7B-905A-492D-A2CE-4209F734E0E8}</a:tableStyleId>
              </a:tblPr>
              <a:tblGrid>
                <a:gridCol w="2784850"/>
                <a:gridCol w="2650600"/>
              </a:tblGrid>
              <a:tr h="133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pic>
        <p:nvPicPr>
          <p:cNvPr id="949" name="Shape 9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609225" x="1066925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Shape 9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355670" x="2683053"/>
            <a:ext cy="353274" cx="3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Shape 9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355664" x="1734299"/>
            <a:ext cy="353272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Shape 9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753133" x="1753997"/>
            <a:ext cy="395795" cx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776021" x="2736980"/>
            <a:ext cy="333822" cx="4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3026225" x="4106450"/>
            <a:ext cy="333825" cx="71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Shape 9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3026437" x="4994175"/>
            <a:ext cy="333390" cx="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Shape 9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012175" x="7786937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999398" x="6856525"/>
            <a:ext cy="387490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Shape 9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537383" x="3506647"/>
            <a:ext cy="395795" cx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Shape 9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691725" x="4305850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Shape 9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567683" x="5541830"/>
            <a:ext cy="333822" cx="4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Shape 9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4148912" x="5564100"/>
            <a:ext cy="333390" cx="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148700" x="3581525"/>
            <a:ext cy="333825" cx="71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2411862" x="5535387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4251325" x="4305862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537383" x="6249897"/>
            <a:ext cy="395795" cx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691725" x="7049100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567683" x="8285080"/>
            <a:ext cy="333822" cx="4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4251325" x="7049111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Shape 96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4134637" x="8316075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Shape 97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4121873" x="6249900"/>
            <a:ext cy="387490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Shape 971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5603100" x="7049111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Shape 97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5473648" x="6249900"/>
            <a:ext cy="387490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Shape 97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5486412" x="8316075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Shape 97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5500500" x="3605537"/>
            <a:ext cy="333825" cx="71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Shape 975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5603125" x="4329874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Shape 97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5500712" x="5588112"/>
            <a:ext cy="333390" cx="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Shape 9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969225" x="4276800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866320" x="5506328"/>
            <a:ext cy="353274" cx="3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Shape 9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866314" x="3490486"/>
            <a:ext cy="353272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Shape 9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969212" x="7036225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Shape 9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866302" x="6249911"/>
            <a:ext cy="353272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Shape 9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866308" x="8265753"/>
            <a:ext cy="353274" cx="388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Shape 983"/>
          <p:cNvSpPr txBox="1"/>
          <p:nvPr>
            <p:ph idx="1" type="body"/>
          </p:nvPr>
        </p:nvSpPr>
        <p:spPr>
          <a:xfrm>
            <a:off y="1600200" x="228600"/>
            <a:ext cy="1787100" cx="4209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clustering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assignment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8" name="Shape 9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Dutch</a:t>
            </a:r>
          </a:p>
        </p:txBody>
      </p:sp>
      <p:pic>
        <p:nvPicPr>
          <p:cNvPr id="989" name="Shape 98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Shape 99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Shape 99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Shape 99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graphicFrame>
        <p:nvGraphicFramePr>
          <p:cNvPr id="993" name="Shape 993"/>
          <p:cNvGraphicFramePr/>
          <p:nvPr/>
        </p:nvGraphicFramePr>
        <p:xfrm>
          <a:off y="3459175" x="33646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{B5A75CBF-0442-44BB-9EA0-4C87F9144221}</a:tableStyleId>
              </a:tblPr>
              <a:tblGrid>
                <a:gridCol w="2784850"/>
                <a:gridCol w="2650600"/>
              </a:tblGrid>
              <a:tr h="13384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  <a:tr h="1338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pic>
        <p:nvPicPr>
          <p:cNvPr id="994" name="Shape 9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609225" x="1066925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355670" x="2683053"/>
            <a:ext cy="353274" cx="3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355664" x="1734299"/>
            <a:ext cy="353272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753133" x="1753997"/>
            <a:ext cy="395795" cx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776021" x="2736980"/>
            <a:ext cy="333822" cx="4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Shape 9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3026225" x="4106450"/>
            <a:ext cy="333825" cx="71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Shape 1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3026437" x="4994175"/>
            <a:ext cy="333390" cx="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Shape 10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012175" x="7786937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999398" x="6856525"/>
            <a:ext cy="387490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Shape 1003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2411862" x="5535387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Shape 10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537383" x="6249897"/>
            <a:ext cy="395795" cx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Shape 10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691725" x="7049100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Shape 10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567683" x="8285080"/>
            <a:ext cy="333822" cx="4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Shape 1007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4251325" x="7049111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Shape 100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4134637" x="8316075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4121873" x="6249900"/>
            <a:ext cy="387490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5500500" x="3605537"/>
            <a:ext cy="333825" cx="71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 rotWithShape="1">
          <a:blip r:embed="rId15">
            <a:alphaModFix/>
          </a:blip>
          <a:srcRect t="5015" b="0" r="0" l="48376"/>
          <a:stretch/>
        </p:blipFill>
        <p:spPr>
          <a:xfrm>
            <a:off y="5603125" x="4329874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Shape 10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5500712" x="5588112"/>
            <a:ext cy="333390" cx="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Shape 10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969225" x="4276800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Shape 10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866320" x="5506328"/>
            <a:ext cy="353274" cx="3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Shape 10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866314" x="3490486"/>
            <a:ext cy="353272" cx="7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 txBox="1"/>
          <p:nvPr>
            <p:ph idx="1" type="body"/>
          </p:nvPr>
        </p:nvSpPr>
        <p:spPr>
          <a:xfrm>
            <a:off y="1600200" x="228600"/>
            <a:ext cy="1787100" cx="4209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clustering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assignment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upload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0" name="Shape 10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1" name="Shape 10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and JMP</a:t>
            </a:r>
          </a:p>
        </p:txBody>
      </p:sp>
      <p:pic>
        <p:nvPicPr>
          <p:cNvPr id="1022" name="Shape 102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Shape 102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Shape 102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026" name="Shape 10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592858" x="1685175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Shape 10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754754" x="5227487"/>
            <a:ext cy="1348475" cx="223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8" name="Shape 1028"/>
          <p:cNvCxnSpPr>
            <a:endCxn id="1027" idx="1"/>
          </p:cNvCxnSpPr>
          <p:nvPr/>
        </p:nvCxnSpPr>
        <p:spPr>
          <a:xfrm>
            <a:off y="3428992" x="3482687"/>
            <a:ext cy="0" cx="1744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29" name="Shape 1029"/>
          <p:cNvCxnSpPr/>
          <p:nvPr/>
        </p:nvCxnSpPr>
        <p:spPr>
          <a:xfrm rot="10800000">
            <a:off y="3590900" x="3482724"/>
            <a:ext cy="0" cx="1744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Editing and Optimization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and Experiment Planning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Documentation and Networking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3" name="Shape 10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pic>
        <p:nvPicPr>
          <p:cNvPr id="1035" name="Shape 103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Shape 103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Shape 103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Shape 1038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039" name="Shape 1039"/>
          <p:cNvSpPr/>
          <p:nvPr/>
        </p:nvSpPr>
        <p:spPr>
          <a:xfrm>
            <a:off y="3088400" x="657512"/>
            <a:ext cy="1143000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sp>
        <p:nvSpPr>
          <p:cNvPr id="1040" name="Shape 1040"/>
          <p:cNvSpPr/>
          <p:nvPr/>
        </p:nvSpPr>
        <p:spPr>
          <a:xfrm>
            <a:off y="1484525" x="583425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cxnSp>
        <p:nvCxnSpPr>
          <p:cNvPr id="1041" name="Shape 1041"/>
          <p:cNvCxnSpPr>
            <a:stCxn id="1040" idx="2"/>
            <a:endCxn id="1039" idx="0"/>
          </p:cNvCxnSpPr>
          <p:nvPr/>
        </p:nvCxnSpPr>
        <p:spPr>
          <a:xfrm>
            <a:off y="2627525" x="1581074"/>
            <a:ext cy="4608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42" name="Shape 1042"/>
          <p:cNvSpPr txBox="1"/>
          <p:nvPr/>
        </p:nvSpPr>
        <p:spPr>
          <a:xfrm>
            <a:off y="3490125" x="3932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y="3480037" x="6646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7" name="Shape 10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8" name="Shape 10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pic>
        <p:nvPicPr>
          <p:cNvPr id="1049" name="Shape 104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Shape 105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Shape 105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053" name="Shape 1053"/>
          <p:cNvSpPr/>
          <p:nvPr/>
        </p:nvSpPr>
        <p:spPr>
          <a:xfrm>
            <a:off y="3088400" x="657512"/>
            <a:ext cy="1143000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y="4141737" x="4323325"/>
            <a:ext cy="521400" cx="3179999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Transcription Strength</a:t>
            </a:r>
          </a:p>
        </p:txBody>
      </p:sp>
      <p:sp>
        <p:nvSpPr>
          <p:cNvPr id="1055" name="Shape 1055"/>
          <p:cNvSpPr/>
          <p:nvPr/>
        </p:nvSpPr>
        <p:spPr>
          <a:xfrm>
            <a:off y="1484525" x="583425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cxnSp>
        <p:nvCxnSpPr>
          <p:cNvPr id="1056" name="Shape 1056"/>
          <p:cNvCxnSpPr>
            <a:stCxn id="1055" idx="2"/>
            <a:endCxn id="1053" idx="0"/>
          </p:cNvCxnSpPr>
          <p:nvPr/>
        </p:nvCxnSpPr>
        <p:spPr>
          <a:xfrm>
            <a:off y="2627525" x="1581074"/>
            <a:ext cy="4608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57" name="Shape 1057"/>
          <p:cNvSpPr/>
          <p:nvPr/>
        </p:nvSpPr>
        <p:spPr>
          <a:xfrm>
            <a:off y="1484525" x="2971925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Variable</a:t>
            </a:r>
          </a:p>
        </p:txBody>
      </p:sp>
      <p:cxnSp>
        <p:nvCxnSpPr>
          <p:cNvPr id="1058" name="Shape 1058"/>
          <p:cNvCxnSpPr>
            <a:stCxn id="1053" idx="3"/>
            <a:endCxn id="1057" idx="2"/>
          </p:cNvCxnSpPr>
          <p:nvPr/>
        </p:nvCxnSpPr>
        <p:spPr>
          <a:xfrm rot="10800000" flipH="1">
            <a:off y="2627600" x="2504612"/>
            <a:ext cy="1032300" cx="1390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59" name="Shape 1059"/>
          <p:cNvSpPr txBox="1"/>
          <p:nvPr/>
        </p:nvSpPr>
        <p:spPr>
          <a:xfrm>
            <a:off y="3490125" x="3932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y="3480037" x="6646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4" name="Shape 10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5" name="Shape 10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pic>
        <p:nvPicPr>
          <p:cNvPr id="1066" name="Shape 106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Shape 106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Shape 106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Shape 106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070" name="Shape 1070"/>
          <p:cNvSpPr/>
          <p:nvPr/>
        </p:nvSpPr>
        <p:spPr>
          <a:xfrm>
            <a:off y="3088400" x="657512"/>
            <a:ext cy="1143000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cxnSp>
        <p:nvCxnSpPr>
          <p:cNvPr id="1071" name="Shape 1071"/>
          <p:cNvCxnSpPr>
            <a:stCxn id="1070" idx="2"/>
            <a:endCxn id="1072" idx="0"/>
          </p:cNvCxnSpPr>
          <p:nvPr/>
        </p:nvCxnSpPr>
        <p:spPr>
          <a:xfrm>
            <a:off y="4231400" x="1581062"/>
            <a:ext cy="4608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72" name="Shape 1072"/>
          <p:cNvSpPr/>
          <p:nvPr/>
        </p:nvSpPr>
        <p:spPr>
          <a:xfrm>
            <a:off y="4692262" x="657512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y="4141737" x="4323325"/>
            <a:ext cy="521400" cx="3179999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Transcription Strength</a:t>
            </a:r>
          </a:p>
        </p:txBody>
      </p:sp>
      <p:sp>
        <p:nvSpPr>
          <p:cNvPr id="1074" name="Shape 1074"/>
          <p:cNvSpPr txBox="1"/>
          <p:nvPr/>
        </p:nvSpPr>
        <p:spPr>
          <a:xfrm>
            <a:off y="4762425" x="3180325"/>
            <a:ext cy="521400" cx="13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y="4762425" x="463245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076" name="Shape 1076"/>
          <p:cNvSpPr/>
          <p:nvPr/>
        </p:nvSpPr>
        <p:spPr>
          <a:xfrm>
            <a:off y="1484525" x="583425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cxnSp>
        <p:nvCxnSpPr>
          <p:cNvPr id="1077" name="Shape 1077"/>
          <p:cNvCxnSpPr>
            <a:stCxn id="1076" idx="2"/>
            <a:endCxn id="1070" idx="0"/>
          </p:cNvCxnSpPr>
          <p:nvPr/>
        </p:nvCxnSpPr>
        <p:spPr>
          <a:xfrm>
            <a:off y="2627525" x="1581074"/>
            <a:ext cy="4608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78" name="Shape 1078"/>
          <p:cNvSpPr txBox="1"/>
          <p:nvPr/>
        </p:nvSpPr>
        <p:spPr>
          <a:xfrm>
            <a:off y="4762400" x="598122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</a:t>
            </a:r>
            <a:r>
              <a:rPr b="1" sz="2400" lang="en-US"/>
              <a:t>1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y="4762400" x="731950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B2</a:t>
            </a:r>
          </a:p>
        </p:txBody>
      </p:sp>
      <p:sp>
        <p:nvSpPr>
          <p:cNvPr id="1080" name="Shape 1080"/>
          <p:cNvSpPr/>
          <p:nvPr/>
        </p:nvSpPr>
        <p:spPr>
          <a:xfrm>
            <a:off y="1484525" x="2971925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Variable</a:t>
            </a:r>
          </a:p>
        </p:txBody>
      </p:sp>
      <p:cxnSp>
        <p:nvCxnSpPr>
          <p:cNvPr id="1081" name="Shape 1081"/>
          <p:cNvCxnSpPr>
            <a:stCxn id="1070" idx="3"/>
            <a:endCxn id="1080" idx="2"/>
          </p:cNvCxnSpPr>
          <p:nvPr/>
        </p:nvCxnSpPr>
        <p:spPr>
          <a:xfrm rot="10800000" flipH="1">
            <a:off y="2627600" x="2504612"/>
            <a:ext cy="1032300" cx="1390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82" name="Shape 1082"/>
          <p:cNvSpPr txBox="1"/>
          <p:nvPr/>
        </p:nvSpPr>
        <p:spPr>
          <a:xfrm>
            <a:off y="3490125" x="3932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083" name="Shape 1083"/>
          <p:cNvSpPr txBox="1"/>
          <p:nvPr/>
        </p:nvSpPr>
        <p:spPr>
          <a:xfrm>
            <a:off y="3480037" x="6646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7" name="Shape 10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8" name="Shape 10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pic>
        <p:nvPicPr>
          <p:cNvPr id="1089" name="Shape 108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Shape 109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Shape 109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Shape 109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093" name="Shape 1093"/>
          <p:cNvSpPr/>
          <p:nvPr/>
        </p:nvSpPr>
        <p:spPr>
          <a:xfrm>
            <a:off y="3088400" x="657512"/>
            <a:ext cy="1143000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cxnSp>
        <p:nvCxnSpPr>
          <p:cNvPr id="1094" name="Shape 1094"/>
          <p:cNvCxnSpPr>
            <a:stCxn id="1093" idx="2"/>
            <a:endCxn id="1095" idx="0"/>
          </p:cNvCxnSpPr>
          <p:nvPr/>
        </p:nvCxnSpPr>
        <p:spPr>
          <a:xfrm>
            <a:off y="4231400" x="1581062"/>
            <a:ext cy="4608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95" name="Shape 1095"/>
          <p:cNvSpPr/>
          <p:nvPr/>
        </p:nvSpPr>
        <p:spPr>
          <a:xfrm>
            <a:off y="4692262" x="657512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sp>
        <p:nvSpPr>
          <p:cNvPr id="1096" name="Shape 1096"/>
          <p:cNvSpPr/>
          <p:nvPr/>
        </p:nvSpPr>
        <p:spPr>
          <a:xfrm>
            <a:off y="1484512" x="5284025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cxnSp>
        <p:nvCxnSpPr>
          <p:cNvPr id="1097" name="Shape 1097"/>
          <p:cNvCxnSpPr>
            <a:stCxn id="1095" idx="3"/>
            <a:endCxn id="1096" idx="2"/>
          </p:cNvCxnSpPr>
          <p:nvPr/>
        </p:nvCxnSpPr>
        <p:spPr>
          <a:xfrm rot="10800000" flipH="1">
            <a:off y="2627662" x="2504612"/>
            <a:ext cy="2636100" cx="3702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98" name="Shape 1098"/>
          <p:cNvSpPr txBox="1"/>
          <p:nvPr/>
        </p:nvSpPr>
        <p:spPr>
          <a:xfrm>
            <a:off y="5400862" x="3424071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178 REU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y="4141737" x="4323325"/>
            <a:ext cy="521400" cx="3179999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Transcription Strength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y="4762425" x="3180325"/>
            <a:ext cy="521400" cx="13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y="4762425" x="463245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y="5405575" x="4803750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1035 REU</a:t>
            </a:r>
          </a:p>
        </p:txBody>
      </p:sp>
      <p:sp>
        <p:nvSpPr>
          <p:cNvPr id="1103" name="Shape 1103"/>
          <p:cNvSpPr/>
          <p:nvPr/>
        </p:nvSpPr>
        <p:spPr>
          <a:xfrm>
            <a:off y="1484525" x="583425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cxnSp>
        <p:nvCxnSpPr>
          <p:cNvPr id="1104" name="Shape 1104"/>
          <p:cNvCxnSpPr>
            <a:stCxn id="1103" idx="2"/>
            <a:endCxn id="1093" idx="0"/>
          </p:cNvCxnSpPr>
          <p:nvPr/>
        </p:nvCxnSpPr>
        <p:spPr>
          <a:xfrm>
            <a:off y="2627525" x="1581074"/>
            <a:ext cy="4608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05" name="Shape 1105"/>
          <p:cNvSpPr txBox="1"/>
          <p:nvPr/>
        </p:nvSpPr>
        <p:spPr>
          <a:xfrm>
            <a:off y="4762400" x="598122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</a:t>
            </a:r>
            <a:r>
              <a:rPr b="1" sz="2400" lang="en-US"/>
              <a:t>1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y="4762400" x="731950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B2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y="5407300" x="6168334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123 REU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y="5421225" x="7515098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1189 REU</a:t>
            </a:r>
          </a:p>
        </p:txBody>
      </p:sp>
      <p:sp>
        <p:nvSpPr>
          <p:cNvPr id="1109" name="Shape 1109"/>
          <p:cNvSpPr/>
          <p:nvPr/>
        </p:nvSpPr>
        <p:spPr>
          <a:xfrm>
            <a:off y="1484525" x="2971925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Variable</a:t>
            </a:r>
          </a:p>
        </p:txBody>
      </p:sp>
      <p:cxnSp>
        <p:nvCxnSpPr>
          <p:cNvPr id="1110" name="Shape 1110"/>
          <p:cNvCxnSpPr>
            <a:stCxn id="1093" idx="3"/>
            <a:endCxn id="1109" idx="2"/>
          </p:cNvCxnSpPr>
          <p:nvPr/>
        </p:nvCxnSpPr>
        <p:spPr>
          <a:xfrm rot="10800000" flipH="1">
            <a:off y="2627600" x="2504612"/>
            <a:ext cy="1032300" cx="1390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11" name="Shape 1111"/>
          <p:cNvSpPr txBox="1"/>
          <p:nvPr/>
        </p:nvSpPr>
        <p:spPr>
          <a:xfrm>
            <a:off y="3490125" x="3932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112" name="Shape 1112"/>
          <p:cNvSpPr txBox="1"/>
          <p:nvPr/>
        </p:nvSpPr>
        <p:spPr>
          <a:xfrm>
            <a:off y="3480037" x="6646525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  <p:cxnSp>
        <p:nvCxnSpPr>
          <p:cNvPr id="1113" name="Shape 1113"/>
          <p:cNvCxnSpPr>
            <a:stCxn id="1096" idx="1"/>
            <a:endCxn id="1109" idx="3"/>
          </p:cNvCxnSpPr>
          <p:nvPr/>
        </p:nvCxnSpPr>
        <p:spPr>
          <a:xfrm rot="10800000">
            <a:off y="2056012" x="4819025"/>
            <a:ext cy="0" cx="465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7" name="Shape 1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8" name="Shape 1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Fractional Factorial Design</a:t>
            </a:r>
          </a:p>
        </p:txBody>
      </p:sp>
      <p:pic>
        <p:nvPicPr>
          <p:cNvPr id="1119" name="Shape 111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Shape 112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Shape 112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Shape 112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123" name="Shape 1123"/>
          <p:cNvSpPr/>
          <p:nvPr/>
        </p:nvSpPr>
        <p:spPr>
          <a:xfrm>
            <a:off y="1764637" x="6303550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124" name="Shape 1124"/>
          <p:cNvSpPr txBox="1"/>
          <p:nvPr/>
        </p:nvSpPr>
        <p:spPr>
          <a:xfrm>
            <a:off y="5376187" x="2081396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178 REU</a:t>
            </a:r>
          </a:p>
        </p:txBody>
      </p:sp>
      <p:sp>
        <p:nvSpPr>
          <p:cNvPr id="1125" name="Shape 1125"/>
          <p:cNvSpPr txBox="1"/>
          <p:nvPr/>
        </p:nvSpPr>
        <p:spPr>
          <a:xfrm>
            <a:off y="4117062" x="2980650"/>
            <a:ext cy="521400" cx="3179999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Transcription Strength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y="4737750" x="1837650"/>
            <a:ext cy="521400" cx="13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y="4737750" x="328977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y="5380900" x="3461075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1035 REU</a:t>
            </a:r>
          </a:p>
        </p:txBody>
      </p:sp>
      <p:sp>
        <p:nvSpPr>
          <p:cNvPr id="1129" name="Shape 1129"/>
          <p:cNvSpPr/>
          <p:nvPr/>
        </p:nvSpPr>
        <p:spPr>
          <a:xfrm>
            <a:off y="1764650" x="9933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sp>
        <p:nvSpPr>
          <p:cNvPr id="1130" name="Shape 1130"/>
          <p:cNvSpPr txBox="1"/>
          <p:nvPr/>
        </p:nvSpPr>
        <p:spPr>
          <a:xfrm>
            <a:off y="4737725" x="463855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</a:t>
            </a:r>
            <a:r>
              <a:rPr b="1" sz="2400" lang="en-US"/>
              <a:t>1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y="4737725" x="597682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B2</a:t>
            </a:r>
          </a:p>
        </p:txBody>
      </p:sp>
      <p:sp>
        <p:nvSpPr>
          <p:cNvPr id="1132" name="Shape 1132"/>
          <p:cNvSpPr txBox="1"/>
          <p:nvPr/>
        </p:nvSpPr>
        <p:spPr>
          <a:xfrm>
            <a:off y="5382625" x="4825659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123 REU</a:t>
            </a:r>
          </a:p>
        </p:txBody>
      </p:sp>
      <p:sp>
        <p:nvSpPr>
          <p:cNvPr id="1133" name="Shape 1133"/>
          <p:cNvSpPr txBox="1"/>
          <p:nvPr/>
        </p:nvSpPr>
        <p:spPr>
          <a:xfrm>
            <a:off y="5396550" x="6172423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1189 REU</a:t>
            </a:r>
          </a:p>
        </p:txBody>
      </p:sp>
      <p:sp>
        <p:nvSpPr>
          <p:cNvPr id="1134" name="Shape 1134"/>
          <p:cNvSpPr txBox="1"/>
          <p:nvPr/>
        </p:nvSpPr>
        <p:spPr>
          <a:xfrm>
            <a:off y="3465450" x="2589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y="3455362" x="5303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  <p:sp>
        <p:nvSpPr>
          <p:cNvPr id="1136" name="Shape 1136"/>
          <p:cNvSpPr/>
          <p:nvPr/>
        </p:nvSpPr>
        <p:spPr>
          <a:xfrm>
            <a:off y="1764650" x="36484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Experimental Condition</a:t>
            </a:r>
          </a:p>
        </p:txBody>
      </p:sp>
      <p:cxnSp>
        <p:nvCxnSpPr>
          <p:cNvPr id="1137" name="Shape 1137"/>
          <p:cNvCxnSpPr>
            <a:stCxn id="1129" idx="3"/>
            <a:endCxn id="1136" idx="1"/>
          </p:cNvCxnSpPr>
          <p:nvPr/>
        </p:nvCxnSpPr>
        <p:spPr>
          <a:xfrm>
            <a:off y="2336150" x="2988649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38" name="Shape 1138"/>
          <p:cNvCxnSpPr>
            <a:stCxn id="1136" idx="3"/>
            <a:endCxn id="1123" idx="1"/>
          </p:cNvCxnSpPr>
          <p:nvPr/>
        </p:nvCxnSpPr>
        <p:spPr>
          <a:xfrm>
            <a:off y="2336150" x="5643750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2" name="Shape 1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3" name="Shape 1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Fractional Factorial Design</a:t>
            </a:r>
          </a:p>
        </p:txBody>
      </p:sp>
      <p:pic>
        <p:nvPicPr>
          <p:cNvPr id="1144" name="Shape 114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Shape 1145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Shape 114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148" name="Shape 1148"/>
          <p:cNvSpPr/>
          <p:nvPr/>
        </p:nvSpPr>
        <p:spPr>
          <a:xfrm>
            <a:off y="1764637" x="6303550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149" name="Shape 1149"/>
          <p:cNvSpPr txBox="1"/>
          <p:nvPr/>
        </p:nvSpPr>
        <p:spPr>
          <a:xfrm>
            <a:off y="5376187" x="2081396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178 REU</a:t>
            </a:r>
          </a:p>
        </p:txBody>
      </p:sp>
      <p:sp>
        <p:nvSpPr>
          <p:cNvPr id="1150" name="Shape 1150"/>
          <p:cNvSpPr txBox="1"/>
          <p:nvPr/>
        </p:nvSpPr>
        <p:spPr>
          <a:xfrm>
            <a:off y="4117062" x="2980650"/>
            <a:ext cy="521400" cx="3179999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Transcription Strength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y="4737750" x="1837650"/>
            <a:ext cy="521400" cx="13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152" name="Shape 1152"/>
          <p:cNvSpPr txBox="1"/>
          <p:nvPr/>
        </p:nvSpPr>
        <p:spPr>
          <a:xfrm>
            <a:off y="4737750" x="328977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y="5380900" x="3461075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1035 REU</a:t>
            </a:r>
          </a:p>
        </p:txBody>
      </p:sp>
      <p:sp>
        <p:nvSpPr>
          <p:cNvPr id="1154" name="Shape 1154"/>
          <p:cNvSpPr/>
          <p:nvPr/>
        </p:nvSpPr>
        <p:spPr>
          <a:xfrm>
            <a:off y="1764650" x="9933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sp>
        <p:nvSpPr>
          <p:cNvPr id="1155" name="Shape 1155"/>
          <p:cNvSpPr txBox="1"/>
          <p:nvPr/>
        </p:nvSpPr>
        <p:spPr>
          <a:xfrm>
            <a:off y="4737725" x="463855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</a:t>
            </a:r>
            <a:r>
              <a:rPr b="1" sz="2400" lang="en-US"/>
              <a:t>1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y="4737725" x="597682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B2</a:t>
            </a:r>
          </a:p>
        </p:txBody>
      </p:sp>
      <p:sp>
        <p:nvSpPr>
          <p:cNvPr id="1157" name="Shape 1157"/>
          <p:cNvSpPr txBox="1"/>
          <p:nvPr/>
        </p:nvSpPr>
        <p:spPr>
          <a:xfrm>
            <a:off y="5382625" x="4825659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123 REU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y="5396550" x="6172423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1189 REU</a:t>
            </a:r>
          </a:p>
        </p:txBody>
      </p:sp>
      <p:sp>
        <p:nvSpPr>
          <p:cNvPr id="1159" name="Shape 1159"/>
          <p:cNvSpPr txBox="1"/>
          <p:nvPr/>
        </p:nvSpPr>
        <p:spPr>
          <a:xfrm>
            <a:off y="3465450" x="2589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y="3455362" x="5303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  <p:sp>
        <p:nvSpPr>
          <p:cNvPr id="1161" name="Shape 1161"/>
          <p:cNvSpPr/>
          <p:nvPr/>
        </p:nvSpPr>
        <p:spPr>
          <a:xfrm>
            <a:off y="1764650" x="36484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Experimental Condition</a:t>
            </a:r>
          </a:p>
        </p:txBody>
      </p:sp>
      <p:cxnSp>
        <p:nvCxnSpPr>
          <p:cNvPr id="1162" name="Shape 1162"/>
          <p:cNvCxnSpPr>
            <a:stCxn id="1154" idx="3"/>
            <a:endCxn id="1161" idx="1"/>
          </p:cNvCxnSpPr>
          <p:nvPr/>
        </p:nvCxnSpPr>
        <p:spPr>
          <a:xfrm>
            <a:off y="2336150" x="2988649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63" name="Shape 1163"/>
          <p:cNvCxnSpPr>
            <a:stCxn id="1161" idx="3"/>
            <a:endCxn id="1148" idx="1"/>
          </p:cNvCxnSpPr>
          <p:nvPr/>
        </p:nvCxnSpPr>
        <p:spPr>
          <a:xfrm>
            <a:off y="2336150" x="5643750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64" name="Shape 1164"/>
          <p:cNvSpPr/>
          <p:nvPr/>
        </p:nvSpPr>
        <p:spPr>
          <a:xfrm>
            <a:off y="4638475" x="1754500"/>
            <a:ext cy="1296900" cx="1535399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y="4638475" x="5911125"/>
            <a:ext cy="1296900" cx="1443600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9" name="Shape 1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0" name="Shape 1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Fractional Factorial Design</a:t>
            </a:r>
          </a:p>
        </p:txBody>
      </p:sp>
      <p:pic>
        <p:nvPicPr>
          <p:cNvPr id="1171" name="Shape 117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Shape 117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Shape 117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Shape 1174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175" name="Shape 1175"/>
          <p:cNvSpPr/>
          <p:nvPr/>
        </p:nvSpPr>
        <p:spPr>
          <a:xfrm>
            <a:off y="1764637" x="6303550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y="5376187" x="2081396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178 REU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y="4117062" x="2980650"/>
            <a:ext cy="521400" cx="3179999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Transcription Strength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y="4737750" x="1837650"/>
            <a:ext cy="521400" cx="13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179" name="Shape 1179"/>
          <p:cNvSpPr txBox="1"/>
          <p:nvPr/>
        </p:nvSpPr>
        <p:spPr>
          <a:xfrm>
            <a:off y="4737750" x="328977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180" name="Shape 1180"/>
          <p:cNvSpPr txBox="1"/>
          <p:nvPr/>
        </p:nvSpPr>
        <p:spPr>
          <a:xfrm>
            <a:off y="5380900" x="3461075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1035 REU</a:t>
            </a:r>
          </a:p>
        </p:txBody>
      </p:sp>
      <p:sp>
        <p:nvSpPr>
          <p:cNvPr id="1181" name="Shape 1181"/>
          <p:cNvSpPr/>
          <p:nvPr/>
        </p:nvSpPr>
        <p:spPr>
          <a:xfrm>
            <a:off y="1764650" x="9933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sp>
        <p:nvSpPr>
          <p:cNvPr id="1182" name="Shape 1182"/>
          <p:cNvSpPr txBox="1"/>
          <p:nvPr/>
        </p:nvSpPr>
        <p:spPr>
          <a:xfrm>
            <a:off y="4737725" x="463855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</a:t>
            </a:r>
            <a:r>
              <a:rPr b="1" sz="2400" lang="en-US"/>
              <a:t>1</a:t>
            </a:r>
          </a:p>
        </p:txBody>
      </p:sp>
      <p:sp>
        <p:nvSpPr>
          <p:cNvPr id="1183" name="Shape 1183"/>
          <p:cNvSpPr txBox="1"/>
          <p:nvPr/>
        </p:nvSpPr>
        <p:spPr>
          <a:xfrm>
            <a:off y="4737725" x="597682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B2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y="5382625" x="4825659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123 REU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y="5396550" x="6172423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1189 REU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y="3465450" x="2589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y="3455362" x="5303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  <p:sp>
        <p:nvSpPr>
          <p:cNvPr id="1188" name="Shape 1188"/>
          <p:cNvSpPr/>
          <p:nvPr/>
        </p:nvSpPr>
        <p:spPr>
          <a:xfrm>
            <a:off y="1764650" x="36484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Experimental Condition</a:t>
            </a:r>
          </a:p>
        </p:txBody>
      </p:sp>
      <p:cxnSp>
        <p:nvCxnSpPr>
          <p:cNvPr id="1189" name="Shape 1189"/>
          <p:cNvCxnSpPr>
            <a:stCxn id="1181" idx="3"/>
            <a:endCxn id="1188" idx="1"/>
          </p:cNvCxnSpPr>
          <p:nvPr/>
        </p:nvCxnSpPr>
        <p:spPr>
          <a:xfrm>
            <a:off y="2336150" x="2988649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90" name="Shape 1190"/>
          <p:cNvCxnSpPr>
            <a:stCxn id="1188" idx="3"/>
            <a:endCxn id="1175" idx="1"/>
          </p:cNvCxnSpPr>
          <p:nvPr/>
        </p:nvCxnSpPr>
        <p:spPr>
          <a:xfrm>
            <a:off y="2336150" x="5643750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91" name="Shape 1191"/>
          <p:cNvSpPr/>
          <p:nvPr/>
        </p:nvSpPr>
        <p:spPr>
          <a:xfrm>
            <a:off y="4638475" x="3297400"/>
            <a:ext cy="1296900" cx="1256399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y="4638475" x="4638550"/>
            <a:ext cy="1296900" cx="1256399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6" name="Shape 1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7" name="Shape 11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Qual. Function and Performance </a:t>
            </a:r>
          </a:p>
        </p:txBody>
      </p:sp>
      <p:pic>
        <p:nvPicPr>
          <p:cNvPr id="1198" name="Shape 119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Shape 119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Shape 120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202" name="Shape 1202"/>
          <p:cNvSpPr/>
          <p:nvPr/>
        </p:nvSpPr>
        <p:spPr>
          <a:xfrm>
            <a:off y="3120050" x="961675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1203" name="Shape 1203"/>
          <p:cNvSpPr/>
          <p:nvPr/>
        </p:nvSpPr>
        <p:spPr>
          <a:xfrm>
            <a:off y="4705387" x="951525"/>
            <a:ext cy="1152600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1204" name="Shape 1204"/>
          <p:cNvCxnSpPr>
            <a:stCxn id="1202" idx="0"/>
            <a:endCxn id="1205" idx="2"/>
          </p:cNvCxnSpPr>
          <p:nvPr/>
        </p:nvCxnSpPr>
        <p:spPr>
          <a:xfrm rot="10800000">
            <a:off y="2707850" x="1875025"/>
            <a:ext cy="412200" cx="10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06" name="Shape 1206"/>
          <p:cNvCxnSpPr>
            <a:stCxn id="1202" idx="2"/>
            <a:endCxn id="1203" idx="0"/>
          </p:cNvCxnSpPr>
          <p:nvPr/>
        </p:nvCxnSpPr>
        <p:spPr>
          <a:xfrm flipH="1">
            <a:off y="4263050" x="1875025"/>
            <a:ext cy="442200" cx="10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05" name="Shape 1205"/>
          <p:cNvSpPr/>
          <p:nvPr/>
        </p:nvSpPr>
        <p:spPr>
          <a:xfrm>
            <a:off y="1564813" x="951525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y="2452391" x="6643637"/>
            <a:ext cy="427499" cx="119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1035 REU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y="2452400" x="4112497"/>
            <a:ext cy="427499" cx="92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178 REU</a:t>
            </a:r>
          </a:p>
        </p:txBody>
      </p:sp>
      <p:sp>
        <p:nvSpPr>
          <p:cNvPr id="1209" name="Shape 1209"/>
          <p:cNvSpPr/>
          <p:nvPr/>
        </p:nvSpPr>
        <p:spPr>
          <a:xfrm>
            <a:off y="2879904" x="3396987"/>
            <a:ext cy="1655700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</a:t>
            </a:r>
          </a:p>
        </p:txBody>
      </p:sp>
      <p:pic>
        <p:nvPicPr>
          <p:cNvPr id="1210" name="Shape 1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630070" x="3713762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Shape 1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513104" x="4860137"/>
            <a:ext cy="361950" cx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Shape 1212"/>
          <p:cNvSpPr/>
          <p:nvPr/>
        </p:nvSpPr>
        <p:spPr>
          <a:xfrm>
            <a:off y="2879904" x="5993937"/>
            <a:ext cy="1655700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</a:t>
            </a:r>
          </a:p>
        </p:txBody>
      </p:sp>
      <p:pic>
        <p:nvPicPr>
          <p:cNvPr id="1213" name="Shape 12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615137" x="6270687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Shape 12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492387" x="7523762"/>
            <a:ext cy="361950" cx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8" name="Shape 1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9" name="Shape 12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Exp. Design to Biodesign</a:t>
            </a:r>
          </a:p>
        </p:txBody>
      </p:sp>
      <p:pic>
        <p:nvPicPr>
          <p:cNvPr id="1220" name="Shape 12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Shape 122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Shape 122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Shape 122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224" name="Shape 1224"/>
          <p:cNvSpPr/>
          <p:nvPr/>
        </p:nvSpPr>
        <p:spPr>
          <a:xfrm>
            <a:off y="1551675" x="707587"/>
            <a:ext cy="1143000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sp>
        <p:nvSpPr>
          <p:cNvPr id="1225" name="Shape 1225"/>
          <p:cNvSpPr/>
          <p:nvPr/>
        </p:nvSpPr>
        <p:spPr>
          <a:xfrm>
            <a:off y="3097848" x="707587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cxnSp>
        <p:nvCxnSpPr>
          <p:cNvPr id="1226" name="Shape 1226"/>
          <p:cNvCxnSpPr>
            <a:stCxn id="1224" idx="2"/>
            <a:endCxn id="1225" idx="0"/>
          </p:cNvCxnSpPr>
          <p:nvPr/>
        </p:nvCxnSpPr>
        <p:spPr>
          <a:xfrm>
            <a:off y="2694675" x="1631137"/>
            <a:ext cy="4032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27" name="Shape 1227"/>
          <p:cNvSpPr txBox="1"/>
          <p:nvPr/>
        </p:nvSpPr>
        <p:spPr>
          <a:xfrm>
            <a:off y="3167137" x="4246750"/>
            <a:ext cy="486600" cx="125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228" name="Shape 1228"/>
          <p:cNvSpPr/>
          <p:nvPr/>
        </p:nvSpPr>
        <p:spPr>
          <a:xfrm>
            <a:off y="3728662" x="3967912"/>
            <a:ext cy="1344900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pic>
        <p:nvPicPr>
          <p:cNvPr id="1229" name="Shape 1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01454" x="4100600"/>
            <a:ext cy="495300" cx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3" name="Shape 1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4" name="Shape 12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Exp. Design to Biodesign</a:t>
            </a:r>
          </a:p>
        </p:txBody>
      </p:sp>
      <p:pic>
        <p:nvPicPr>
          <p:cNvPr id="1235" name="Shape 123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Shape 123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Shape 123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Shape 1238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239" name="Shape 1239"/>
          <p:cNvSpPr/>
          <p:nvPr/>
        </p:nvSpPr>
        <p:spPr>
          <a:xfrm>
            <a:off y="1551675" x="707587"/>
            <a:ext cy="1143000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cxnSp>
        <p:nvCxnSpPr>
          <p:cNvPr id="1240" name="Shape 1240"/>
          <p:cNvCxnSpPr>
            <a:stCxn id="1239" idx="3"/>
            <a:endCxn id="1241" idx="1"/>
          </p:cNvCxnSpPr>
          <p:nvPr/>
        </p:nvCxnSpPr>
        <p:spPr>
          <a:xfrm>
            <a:off y="2123175" x="2554687"/>
            <a:ext cy="0" cx="406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41" name="Shape 1241"/>
          <p:cNvSpPr/>
          <p:nvPr/>
        </p:nvSpPr>
        <p:spPr>
          <a:xfrm>
            <a:off y="1551675" x="2961637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sp>
        <p:nvSpPr>
          <p:cNvPr id="1242" name="Shape 1242"/>
          <p:cNvSpPr/>
          <p:nvPr/>
        </p:nvSpPr>
        <p:spPr>
          <a:xfrm>
            <a:off y="3097848" x="707587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cxnSp>
        <p:nvCxnSpPr>
          <p:cNvPr id="1243" name="Shape 1243"/>
          <p:cNvCxnSpPr>
            <a:stCxn id="1241" idx="2"/>
            <a:endCxn id="1242" idx="3"/>
          </p:cNvCxnSpPr>
          <p:nvPr/>
        </p:nvCxnSpPr>
        <p:spPr>
          <a:xfrm flipH="1">
            <a:off y="2694675" x="2554687"/>
            <a:ext cy="974700" cx="1330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44" name="Shape 1244"/>
          <p:cNvSpPr/>
          <p:nvPr/>
        </p:nvSpPr>
        <p:spPr>
          <a:xfrm>
            <a:off y="2246437" x="6238387"/>
            <a:ext cy="1344900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</a:t>
            </a:r>
          </a:p>
        </p:txBody>
      </p:sp>
      <p:pic>
        <p:nvPicPr>
          <p:cNvPr id="1245" name="Shape 1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809879" x="6555150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Shape 12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692912" x="7701525"/>
            <a:ext cy="361950" cx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Shape 1247"/>
          <p:cNvSpPr txBox="1"/>
          <p:nvPr/>
        </p:nvSpPr>
        <p:spPr>
          <a:xfrm>
            <a:off y="3167137" x="4246750"/>
            <a:ext cy="486600" cx="125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y="1417650" x="6857378"/>
            <a:ext cy="521400" cx="151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y="3780075" x="6840875"/>
            <a:ext cy="521400" cx="159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250" name="Shape 1250"/>
          <p:cNvSpPr/>
          <p:nvPr/>
        </p:nvSpPr>
        <p:spPr>
          <a:xfrm>
            <a:off y="3728662" x="3967912"/>
            <a:ext cy="1344900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pic>
        <p:nvPicPr>
          <p:cNvPr id="1251" name="Shape 12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301454" x="4100600"/>
            <a:ext cy="495300" cx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Shape 1252"/>
          <p:cNvSpPr/>
          <p:nvPr/>
        </p:nvSpPr>
        <p:spPr>
          <a:xfrm>
            <a:off y="4576162" x="6246112"/>
            <a:ext cy="1344900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</a:t>
            </a:r>
          </a:p>
        </p:txBody>
      </p:sp>
      <p:pic>
        <p:nvPicPr>
          <p:cNvPr id="1253" name="Shape 12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5229279" x="6522862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Shape 12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5106529" x="7775937"/>
            <a:ext cy="361950" cx="37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5" name="Shape 1255"/>
          <p:cNvCxnSpPr>
            <a:stCxn id="1247" idx="3"/>
            <a:endCxn id="1249" idx="1"/>
          </p:cNvCxnSpPr>
          <p:nvPr/>
        </p:nvCxnSpPr>
        <p:spPr>
          <a:xfrm>
            <a:off y="3410437" x="5503149"/>
            <a:ext cy="630300" cx="13376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56" name="Shape 1256"/>
          <p:cNvCxnSpPr>
            <a:stCxn id="1247" idx="0"/>
            <a:endCxn id="1248" idx="1"/>
          </p:cNvCxnSpPr>
          <p:nvPr/>
        </p:nvCxnSpPr>
        <p:spPr>
          <a:xfrm rot="10800000" flipH="1">
            <a:off y="1678237" x="4874949"/>
            <a:ext cy="1488900" cx="1982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57" name="Shape 1257"/>
          <p:cNvCxnSpPr>
            <a:stCxn id="1239" idx="2"/>
            <a:endCxn id="1242" idx="0"/>
          </p:cNvCxnSpPr>
          <p:nvPr/>
        </p:nvCxnSpPr>
        <p:spPr>
          <a:xfrm>
            <a:off y="2694675" x="1631137"/>
            <a:ext cy="4032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Editing and Optimization:  Merlin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and Experiment Planning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Documentation and Networking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1" name="Shape 1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2" name="Shape 1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via Common Parameters</a:t>
            </a:r>
          </a:p>
        </p:txBody>
      </p:sp>
      <p:pic>
        <p:nvPicPr>
          <p:cNvPr id="1263" name="Shape 126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Shape 126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Shape 126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Shape 1266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267" name="Shape 1267"/>
          <p:cNvSpPr/>
          <p:nvPr/>
        </p:nvSpPr>
        <p:spPr>
          <a:xfrm>
            <a:off y="1551675" x="707587"/>
            <a:ext cy="1143000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cxnSp>
        <p:nvCxnSpPr>
          <p:cNvPr id="1268" name="Shape 1268"/>
          <p:cNvCxnSpPr>
            <a:stCxn id="1267" idx="3"/>
            <a:endCxn id="1269" idx="1"/>
          </p:cNvCxnSpPr>
          <p:nvPr/>
        </p:nvCxnSpPr>
        <p:spPr>
          <a:xfrm>
            <a:off y="2123175" x="2554687"/>
            <a:ext cy="0" cx="406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69" name="Shape 1269"/>
          <p:cNvSpPr/>
          <p:nvPr/>
        </p:nvSpPr>
        <p:spPr>
          <a:xfrm>
            <a:off y="1551675" x="2961637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sp>
        <p:nvSpPr>
          <p:cNvPr id="1270" name="Shape 1270"/>
          <p:cNvSpPr/>
          <p:nvPr/>
        </p:nvSpPr>
        <p:spPr>
          <a:xfrm>
            <a:off y="3097848" x="707587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cxnSp>
        <p:nvCxnSpPr>
          <p:cNvPr id="1271" name="Shape 1271"/>
          <p:cNvCxnSpPr>
            <a:stCxn id="1269" idx="2"/>
            <a:endCxn id="1270" idx="3"/>
          </p:cNvCxnSpPr>
          <p:nvPr/>
        </p:nvCxnSpPr>
        <p:spPr>
          <a:xfrm flipH="1">
            <a:off y="2694675" x="2554687"/>
            <a:ext cy="974700" cx="1330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72" name="Shape 1272"/>
          <p:cNvCxnSpPr>
            <a:stCxn id="1270" idx="2"/>
            <a:endCxn id="1273" idx="0"/>
          </p:cNvCxnSpPr>
          <p:nvPr/>
        </p:nvCxnSpPr>
        <p:spPr>
          <a:xfrm>
            <a:off y="4240848" x="1631137"/>
            <a:ext cy="4032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73" name="Shape 1273"/>
          <p:cNvSpPr/>
          <p:nvPr/>
        </p:nvSpPr>
        <p:spPr>
          <a:xfrm>
            <a:off y="4644023" x="707587"/>
            <a:ext cy="1197300" cx="18471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274" name="Shape 1274"/>
          <p:cNvSpPr/>
          <p:nvPr/>
        </p:nvSpPr>
        <p:spPr>
          <a:xfrm>
            <a:off y="2246437" x="6238387"/>
            <a:ext cy="1344900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</a:t>
            </a:r>
          </a:p>
        </p:txBody>
      </p:sp>
      <p:pic>
        <p:nvPicPr>
          <p:cNvPr id="1275" name="Shape 12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809879" x="6555150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6" name="Shape 12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692912" x="7701525"/>
            <a:ext cy="361950" cx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Shape 1277"/>
          <p:cNvSpPr txBox="1"/>
          <p:nvPr/>
        </p:nvSpPr>
        <p:spPr>
          <a:xfrm>
            <a:off y="4189687" x="6960259"/>
            <a:ext cy="427499" cx="91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1035 REU</a:t>
            </a:r>
          </a:p>
        </p:txBody>
      </p:sp>
      <p:sp>
        <p:nvSpPr>
          <p:cNvPr id="1278" name="Shape 1278"/>
          <p:cNvSpPr txBox="1"/>
          <p:nvPr/>
        </p:nvSpPr>
        <p:spPr>
          <a:xfrm>
            <a:off y="3167137" x="4246750"/>
            <a:ext cy="486600" cx="125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279" name="Shape 1279"/>
          <p:cNvSpPr txBox="1"/>
          <p:nvPr/>
        </p:nvSpPr>
        <p:spPr>
          <a:xfrm>
            <a:off y="1417650" x="6857378"/>
            <a:ext cy="521400" cx="151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280" name="Shape 1280"/>
          <p:cNvSpPr txBox="1"/>
          <p:nvPr/>
        </p:nvSpPr>
        <p:spPr>
          <a:xfrm>
            <a:off y="3780075" x="6840875"/>
            <a:ext cy="521400" cx="159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281" name="Shape 1281"/>
          <p:cNvSpPr/>
          <p:nvPr/>
        </p:nvSpPr>
        <p:spPr>
          <a:xfrm>
            <a:off y="3728662" x="3967912"/>
            <a:ext cy="1344900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pic>
        <p:nvPicPr>
          <p:cNvPr id="1282" name="Shape 12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301454" x="4100600"/>
            <a:ext cy="495300" cx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Shape 1283"/>
          <p:cNvSpPr/>
          <p:nvPr/>
        </p:nvSpPr>
        <p:spPr>
          <a:xfrm>
            <a:off y="4576162" x="6246112"/>
            <a:ext cy="1344900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Transcription</a:t>
            </a:r>
          </a:p>
        </p:txBody>
      </p:sp>
      <p:pic>
        <p:nvPicPr>
          <p:cNvPr id="1284" name="Shape 12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5229279" x="6522862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Shape 12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5106529" x="7775937"/>
            <a:ext cy="361950" cx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Shape 1286"/>
          <p:cNvSpPr txBox="1"/>
          <p:nvPr/>
        </p:nvSpPr>
        <p:spPr>
          <a:xfrm>
            <a:off y="1832425" x="7011557"/>
            <a:ext cy="427499" cx="81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178 REU</a:t>
            </a:r>
          </a:p>
        </p:txBody>
      </p:sp>
      <p:cxnSp>
        <p:nvCxnSpPr>
          <p:cNvPr id="1287" name="Shape 1287"/>
          <p:cNvCxnSpPr>
            <a:stCxn id="1278" idx="3"/>
            <a:endCxn id="1280" idx="1"/>
          </p:cNvCxnSpPr>
          <p:nvPr/>
        </p:nvCxnSpPr>
        <p:spPr>
          <a:xfrm>
            <a:off y="3410437" x="5503149"/>
            <a:ext cy="630300" cx="13376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8" name="Shape 1288"/>
          <p:cNvCxnSpPr>
            <a:stCxn id="1278" idx="0"/>
            <a:endCxn id="1279" idx="1"/>
          </p:cNvCxnSpPr>
          <p:nvPr/>
        </p:nvCxnSpPr>
        <p:spPr>
          <a:xfrm rot="10800000" flipH="1">
            <a:off y="1678237" x="4874949"/>
            <a:ext cy="1488900" cx="1982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9" name="Shape 1289"/>
          <p:cNvCxnSpPr>
            <a:stCxn id="1269" idx="2"/>
            <a:endCxn id="1273" idx="3"/>
          </p:cNvCxnSpPr>
          <p:nvPr/>
        </p:nvCxnSpPr>
        <p:spPr>
          <a:xfrm flipH="1">
            <a:off y="2694675" x="2554687"/>
            <a:ext cy="2547900" cx="1330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90" name="Shape 1290"/>
          <p:cNvCxnSpPr>
            <a:stCxn id="1267" idx="2"/>
            <a:endCxn id="1270" idx="0"/>
          </p:cNvCxnSpPr>
          <p:nvPr/>
        </p:nvCxnSpPr>
        <p:spPr>
          <a:xfrm>
            <a:off y="2694675" x="1631137"/>
            <a:ext cy="4032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4" name="Shape 1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5" name="Shape 12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of Composite Biodesigns</a:t>
            </a:r>
          </a:p>
        </p:txBody>
      </p:sp>
      <p:pic>
        <p:nvPicPr>
          <p:cNvPr id="1296" name="Shape 129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Shape 129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8" name="Shape 129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Shape 129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300" name="Shape 1300"/>
          <p:cNvSpPr/>
          <p:nvPr/>
        </p:nvSpPr>
        <p:spPr>
          <a:xfrm>
            <a:off y="1764637" x="6303550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301" name="Shape 1301"/>
          <p:cNvSpPr txBox="1"/>
          <p:nvPr/>
        </p:nvSpPr>
        <p:spPr>
          <a:xfrm>
            <a:off y="5376187" x="2081396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178 REU</a:t>
            </a:r>
          </a:p>
        </p:txBody>
      </p:sp>
      <p:sp>
        <p:nvSpPr>
          <p:cNvPr id="1302" name="Shape 1302"/>
          <p:cNvSpPr txBox="1"/>
          <p:nvPr/>
        </p:nvSpPr>
        <p:spPr>
          <a:xfrm>
            <a:off y="4117062" x="2980650"/>
            <a:ext cy="521400" cx="3179999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Transcription Strength</a:t>
            </a:r>
          </a:p>
        </p:txBody>
      </p:sp>
      <p:sp>
        <p:nvSpPr>
          <p:cNvPr id="1303" name="Shape 1303"/>
          <p:cNvSpPr txBox="1"/>
          <p:nvPr/>
        </p:nvSpPr>
        <p:spPr>
          <a:xfrm>
            <a:off y="4737750" x="1837650"/>
            <a:ext cy="521400" cx="13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</a:t>
            </a:r>
            <a:r>
              <a:rPr b="1" sz="2400" lang="en-US"/>
              <a:t>1</a:t>
            </a:r>
          </a:p>
        </p:txBody>
      </p:sp>
      <p:sp>
        <p:nvSpPr>
          <p:cNvPr id="1304" name="Shape 1304"/>
          <p:cNvSpPr txBox="1"/>
          <p:nvPr/>
        </p:nvSpPr>
        <p:spPr>
          <a:xfrm>
            <a:off y="4737750" x="328977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A2</a:t>
            </a:r>
          </a:p>
        </p:txBody>
      </p:sp>
      <p:sp>
        <p:nvSpPr>
          <p:cNvPr id="1305" name="Shape 1305"/>
          <p:cNvSpPr txBox="1"/>
          <p:nvPr/>
        </p:nvSpPr>
        <p:spPr>
          <a:xfrm>
            <a:off y="5380900" x="3461075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1035 REU</a:t>
            </a:r>
          </a:p>
        </p:txBody>
      </p:sp>
      <p:sp>
        <p:nvSpPr>
          <p:cNvPr id="1306" name="Shape 1306"/>
          <p:cNvSpPr/>
          <p:nvPr/>
        </p:nvSpPr>
        <p:spPr>
          <a:xfrm>
            <a:off y="1764650" x="9933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y="4737725" x="4638550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</a:t>
            </a:r>
            <a:r>
              <a:rPr b="1" sz="2400" lang="en-US"/>
              <a:t>1</a:t>
            </a:r>
          </a:p>
        </p:txBody>
      </p:sp>
      <p:sp>
        <p:nvSpPr>
          <p:cNvPr id="1308" name="Shape 1308"/>
          <p:cNvSpPr txBox="1"/>
          <p:nvPr/>
        </p:nvSpPr>
        <p:spPr>
          <a:xfrm>
            <a:off y="4737725" x="5976825"/>
            <a:ext cy="521400" cx="12563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Level B2</a:t>
            </a:r>
          </a:p>
        </p:txBody>
      </p:sp>
      <p:sp>
        <p:nvSpPr>
          <p:cNvPr id="1309" name="Shape 1309"/>
          <p:cNvSpPr txBox="1"/>
          <p:nvPr/>
        </p:nvSpPr>
        <p:spPr>
          <a:xfrm>
            <a:off y="5382625" x="4825659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123 REU</a:t>
            </a:r>
          </a:p>
        </p:txBody>
      </p:sp>
      <p:sp>
        <p:nvSpPr>
          <p:cNvPr id="1310" name="Shape 1310"/>
          <p:cNvSpPr txBox="1"/>
          <p:nvPr/>
        </p:nvSpPr>
        <p:spPr>
          <a:xfrm>
            <a:off y="5396550" x="6172423"/>
            <a:ext cy="427499" cx="914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1189 REU</a:t>
            </a:r>
          </a:p>
        </p:txBody>
      </p:sp>
      <p:sp>
        <p:nvSpPr>
          <p:cNvPr id="1311" name="Shape 1311"/>
          <p:cNvSpPr txBox="1"/>
          <p:nvPr/>
        </p:nvSpPr>
        <p:spPr>
          <a:xfrm>
            <a:off y="3465450" x="2589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A</a:t>
            </a:r>
          </a:p>
        </p:txBody>
      </p:sp>
      <p:sp>
        <p:nvSpPr>
          <p:cNvPr id="1312" name="Shape 1312"/>
          <p:cNvSpPr txBox="1"/>
          <p:nvPr/>
        </p:nvSpPr>
        <p:spPr>
          <a:xfrm>
            <a:off y="3455362" x="5303850"/>
            <a:ext cy="521400" cx="13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Factor B</a:t>
            </a:r>
          </a:p>
        </p:txBody>
      </p:sp>
      <p:sp>
        <p:nvSpPr>
          <p:cNvPr id="1313" name="Shape 1313"/>
          <p:cNvSpPr/>
          <p:nvPr/>
        </p:nvSpPr>
        <p:spPr>
          <a:xfrm>
            <a:off y="1764650" x="36484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Experimental Condition</a:t>
            </a:r>
          </a:p>
        </p:txBody>
      </p:sp>
      <p:cxnSp>
        <p:nvCxnSpPr>
          <p:cNvPr id="1314" name="Shape 1314"/>
          <p:cNvCxnSpPr>
            <a:stCxn id="1306" idx="3"/>
            <a:endCxn id="1313" idx="1"/>
          </p:cNvCxnSpPr>
          <p:nvPr/>
        </p:nvCxnSpPr>
        <p:spPr>
          <a:xfrm>
            <a:off y="2336150" x="2988649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15" name="Shape 1315"/>
          <p:cNvCxnSpPr>
            <a:stCxn id="1313" idx="3"/>
            <a:endCxn id="1300" idx="1"/>
          </p:cNvCxnSpPr>
          <p:nvPr/>
        </p:nvCxnSpPr>
        <p:spPr>
          <a:xfrm>
            <a:off y="2336150" x="5643750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16" name="Shape 1316"/>
          <p:cNvSpPr/>
          <p:nvPr/>
        </p:nvSpPr>
        <p:spPr>
          <a:xfrm>
            <a:off y="4638475" x="1754500"/>
            <a:ext cy="1296900" cx="1535399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y="4638475" x="5911125"/>
            <a:ext cy="1296900" cx="1443600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1" name="Shape 1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2" name="Shape 13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of Composite Biodesigns</a:t>
            </a:r>
          </a:p>
        </p:txBody>
      </p:sp>
      <p:pic>
        <p:nvPicPr>
          <p:cNvPr id="1323" name="Shape 132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Shape 132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Shape 132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Shape 1326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sp>
        <p:nvSpPr>
          <p:cNvPr id="1327" name="Shape 1327"/>
          <p:cNvSpPr/>
          <p:nvPr/>
        </p:nvSpPr>
        <p:spPr>
          <a:xfrm>
            <a:off y="3279050" x="1924800"/>
            <a:ext cy="1231499" cx="531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Pathway</a:t>
            </a:r>
          </a:p>
        </p:txBody>
      </p:sp>
      <p:pic>
        <p:nvPicPr>
          <p:cNvPr id="1328" name="Shape 1328"/>
          <p:cNvPicPr preferRelativeResize="0"/>
          <p:nvPr/>
        </p:nvPicPr>
        <p:blipFill rotWithShape="1">
          <a:blip r:embed="rId6">
            <a:alphaModFix/>
          </a:blip>
          <a:srcRect t="5015" b="0" r="0" l="48376"/>
          <a:stretch/>
        </p:blipFill>
        <p:spPr>
          <a:xfrm>
            <a:off y="3944987" x="5408574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Shape 13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842575" x="6666812"/>
            <a:ext cy="333390" cx="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Shape 13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920687" x="2840900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Shape 13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817783" x="4070428"/>
            <a:ext cy="353274" cx="3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Shape 13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817777" x="2054586"/>
            <a:ext cy="353272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Shape 13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3842362" x="4684237"/>
            <a:ext cy="333825" cx="71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Shape 1334"/>
          <p:cNvSpPr/>
          <p:nvPr/>
        </p:nvSpPr>
        <p:spPr>
          <a:xfrm>
            <a:off y="1764637" x="6303550"/>
            <a:ext cy="1143000" cx="18471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335" name="Shape 1335"/>
          <p:cNvSpPr/>
          <p:nvPr/>
        </p:nvSpPr>
        <p:spPr>
          <a:xfrm>
            <a:off y="1764650" x="36484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Experimental Condition</a:t>
            </a:r>
          </a:p>
        </p:txBody>
      </p:sp>
      <p:cxnSp>
        <p:nvCxnSpPr>
          <p:cNvPr id="1336" name="Shape 1336"/>
          <p:cNvCxnSpPr>
            <a:stCxn id="1337" idx="3"/>
            <a:endCxn id="1335" idx="1"/>
          </p:cNvCxnSpPr>
          <p:nvPr/>
        </p:nvCxnSpPr>
        <p:spPr>
          <a:xfrm>
            <a:off y="2336150" x="2988649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38" name="Shape 1338"/>
          <p:cNvCxnSpPr>
            <a:stCxn id="1335" idx="3"/>
            <a:endCxn id="1334" idx="1"/>
          </p:cNvCxnSpPr>
          <p:nvPr/>
        </p:nvCxnSpPr>
        <p:spPr>
          <a:xfrm>
            <a:off y="2336150" x="5643750"/>
            <a:ext cy="0" cx="659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37" name="Shape 1337"/>
          <p:cNvSpPr/>
          <p:nvPr/>
        </p:nvSpPr>
        <p:spPr>
          <a:xfrm>
            <a:off y="1764650" x="993350"/>
            <a:ext cy="1143000" cx="1995299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Factorial Design</a:t>
            </a:r>
          </a:p>
        </p:txBody>
      </p:sp>
      <p:sp>
        <p:nvSpPr>
          <p:cNvPr id="1339" name="Shape 1339"/>
          <p:cNvSpPr/>
          <p:nvPr/>
        </p:nvSpPr>
        <p:spPr>
          <a:xfrm>
            <a:off y="4713862" x="1915650"/>
            <a:ext cy="1231499" cx="531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Pathway</a:t>
            </a:r>
          </a:p>
        </p:txBody>
      </p:sp>
      <p:pic>
        <p:nvPicPr>
          <p:cNvPr id="1340" name="Shape 13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5177971" x="2054585"/>
            <a:ext cy="395795" cx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Shape 13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332312" x="2853787"/>
            <a:ext cy="376800" cx="123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Shape 13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5208271" x="4089767"/>
            <a:ext cy="333822" cx="4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Shape 1343"/>
          <p:cNvPicPr preferRelativeResize="0"/>
          <p:nvPr/>
        </p:nvPicPr>
        <p:blipFill rotWithShape="1">
          <a:blip r:embed="rId6">
            <a:alphaModFix/>
          </a:blip>
          <a:srcRect t="5015" b="0" r="0" l="48376"/>
          <a:stretch/>
        </p:blipFill>
        <p:spPr>
          <a:xfrm>
            <a:off y="5330300" x="5407249"/>
            <a:ext cy="357900" cx="12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Shape 13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5200848" x="4608037"/>
            <a:ext cy="387490" cx="7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Shape 134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5213612" x="6674212"/>
            <a:ext cy="361950" cx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9" name="Shape 1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0" name="Shape 13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</a:t>
            </a:r>
          </a:p>
        </p:txBody>
      </p:sp>
      <p:sp>
        <p:nvSpPr>
          <p:cNvPr id="1351" name="Shape 135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provides schemas for representing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and levels of factorial designs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Variables, parameters, and experimental conditions</a:t>
            </a:r>
          </a:p>
        </p:txBody>
      </p:sp>
      <p:pic>
        <p:nvPicPr>
          <p:cNvPr id="1352" name="Shape 135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Shape 135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Shape 135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Shape 1355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9" name="Shape 1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60" name="Shape 1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7054" x="50737"/>
            <a:ext cy="6400895" cx="90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Shape 136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362" name="Shape 136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Shape 136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Shape 1364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Shape 13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27500" x="3074336"/>
            <a:ext cy="1123249" cx="2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9" name="Shape 1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0" name="Shape 13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Docs and Networking</a:t>
            </a:r>
          </a:p>
        </p:txBody>
      </p:sp>
      <p:sp>
        <p:nvSpPr>
          <p:cNvPr id="1371" name="Shape 1371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372" name="Shape 137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Shape 137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Shape 137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Shape 1375"/>
          <p:cNvSpPr/>
          <p:nvPr/>
        </p:nvSpPr>
        <p:spPr>
          <a:xfrm>
            <a:off y="1800345" x="34776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p:pic>
        <p:nvPicPr>
          <p:cNvPr id="1376" name="Shape 1376"/>
          <p:cNvPicPr preferRelativeResize="0"/>
          <p:nvPr/>
        </p:nvPicPr>
        <p:blipFill rotWithShape="1">
          <a:blip r:embed="rId6">
            <a:alphaModFix/>
          </a:blip>
          <a:srcRect t="75413" b="0" r="15903" l="65032"/>
          <a:stretch/>
        </p:blipFill>
        <p:spPr>
          <a:xfrm>
            <a:off y="3496550" x="6642137"/>
            <a:ext cy="1032300" cx="7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0" name="Shape 1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1" name="Shape 13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Docs and Networking</a:t>
            </a:r>
          </a:p>
        </p:txBody>
      </p:sp>
      <p:sp>
        <p:nvSpPr>
          <p:cNvPr id="1382" name="Shape 138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383" name="Shape 138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Shape 138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Shape 138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Shape 1386"/>
          <p:cNvSpPr/>
          <p:nvPr/>
        </p:nvSpPr>
        <p:spPr>
          <a:xfrm>
            <a:off y="1800345" x="34776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p:sp>
        <p:nvSpPr>
          <p:cNvPr id="1387" name="Shape 1387"/>
          <p:cNvSpPr/>
          <p:nvPr/>
        </p:nvSpPr>
        <p:spPr>
          <a:xfrm>
            <a:off y="1800433" x="7515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Institution</a:t>
            </a:r>
          </a:p>
        </p:txBody>
      </p:sp>
      <p:cxnSp>
        <p:nvCxnSpPr>
          <p:cNvPr id="1388" name="Shape 1388"/>
          <p:cNvCxnSpPr>
            <a:stCxn id="1386" idx="1"/>
            <a:endCxn id="1387" idx="3"/>
          </p:cNvCxnSpPr>
          <p:nvPr/>
        </p:nvCxnSpPr>
        <p:spPr>
          <a:xfrm rot="10800000">
            <a:off y="2522895" x="2598625"/>
            <a:ext cy="0" cx="87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89" name="Shape 1389"/>
          <p:cNvCxnSpPr/>
          <p:nvPr/>
        </p:nvCxnSpPr>
        <p:spPr>
          <a:xfrm flipH="1">
            <a:off y="3179600" x="2567974"/>
            <a:ext cy="935099" cx="950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90" name="Shape 1390"/>
          <p:cNvSpPr/>
          <p:nvPr/>
        </p:nvSpPr>
        <p:spPr>
          <a:xfrm>
            <a:off y="4069483" x="78965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Lab</a:t>
            </a:r>
          </a:p>
        </p:txBody>
      </p:sp>
      <p:pic>
        <p:nvPicPr>
          <p:cNvPr id="1391" name="Shape 1391"/>
          <p:cNvPicPr preferRelativeResize="0"/>
          <p:nvPr/>
        </p:nvPicPr>
        <p:blipFill rotWithShape="1">
          <a:blip r:embed="rId6">
            <a:alphaModFix/>
          </a:blip>
          <a:srcRect t="75413" b="0" r="15903" l="65032"/>
          <a:stretch/>
        </p:blipFill>
        <p:spPr>
          <a:xfrm>
            <a:off y="3496550" x="6642137"/>
            <a:ext cy="1032300" cx="73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Shape 1392"/>
          <p:cNvPicPr preferRelativeResize="0"/>
          <p:nvPr/>
        </p:nvPicPr>
        <p:blipFill rotWithShape="1">
          <a:blip r:embed="rId7">
            <a:alphaModFix/>
          </a:blip>
          <a:srcRect t="15135" b="70766" r="14108" l="71759"/>
          <a:stretch/>
        </p:blipFill>
        <p:spPr>
          <a:xfrm>
            <a:off y="3398012" x="5594825"/>
            <a:ext cy="966798" cx="83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Shape 1393"/>
          <p:cNvPicPr preferRelativeResize="0"/>
          <p:nvPr/>
        </p:nvPicPr>
        <p:blipFill rotWithShape="1">
          <a:blip r:embed="rId7">
            <a:alphaModFix/>
          </a:blip>
          <a:srcRect t="20951" b="70685" r="69168" l="23800"/>
          <a:stretch/>
        </p:blipFill>
        <p:spPr>
          <a:xfrm>
            <a:off y="4732575" x="5702475"/>
            <a:ext cy="890598" cx="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7" name="Shape 1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8" name="Shape 13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Docs and Networking</a:t>
            </a:r>
          </a:p>
        </p:txBody>
      </p:sp>
      <p:sp>
        <p:nvSpPr>
          <p:cNvPr id="1399" name="Shape 139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400" name="Shape 140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Shape 140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Shape 140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Shape 1403"/>
          <p:cNvSpPr/>
          <p:nvPr/>
        </p:nvSpPr>
        <p:spPr>
          <a:xfrm>
            <a:off y="1800345" x="34776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p:sp>
        <p:nvSpPr>
          <p:cNvPr id="1404" name="Shape 1404"/>
          <p:cNvSpPr/>
          <p:nvPr/>
        </p:nvSpPr>
        <p:spPr>
          <a:xfrm>
            <a:off y="4069479" x="34776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Project</a:t>
            </a:r>
          </a:p>
        </p:txBody>
      </p:sp>
      <p:cxnSp>
        <p:nvCxnSpPr>
          <p:cNvPr id="1405" name="Shape 1405"/>
          <p:cNvCxnSpPr>
            <a:stCxn id="1403" idx="2"/>
            <a:endCxn id="1404" idx="0"/>
          </p:cNvCxnSpPr>
          <p:nvPr/>
        </p:nvCxnSpPr>
        <p:spPr>
          <a:xfrm>
            <a:off y="3245445" x="440117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06" name="Shape 1406"/>
          <p:cNvSpPr/>
          <p:nvPr/>
        </p:nvSpPr>
        <p:spPr>
          <a:xfrm>
            <a:off y="1800433" x="7515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Institution</a:t>
            </a:r>
          </a:p>
        </p:txBody>
      </p:sp>
      <p:cxnSp>
        <p:nvCxnSpPr>
          <p:cNvPr id="1407" name="Shape 1407"/>
          <p:cNvCxnSpPr>
            <a:stCxn id="1403" idx="1"/>
            <a:endCxn id="1406" idx="3"/>
          </p:cNvCxnSpPr>
          <p:nvPr/>
        </p:nvCxnSpPr>
        <p:spPr>
          <a:xfrm rot="10800000">
            <a:off y="2522895" x="2598625"/>
            <a:ext cy="0" cx="87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08" name="Shape 1408"/>
          <p:cNvCxnSpPr/>
          <p:nvPr/>
        </p:nvCxnSpPr>
        <p:spPr>
          <a:xfrm flipH="1">
            <a:off y="3179600" x="2567974"/>
            <a:ext cy="935099" cx="950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09" name="Shape 1409"/>
          <p:cNvSpPr/>
          <p:nvPr/>
        </p:nvSpPr>
        <p:spPr>
          <a:xfrm>
            <a:off y="4069483" x="78965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Lab</a:t>
            </a:r>
          </a:p>
        </p:txBody>
      </p:sp>
      <p:pic>
        <p:nvPicPr>
          <p:cNvPr id="1410" name="Shape 1410"/>
          <p:cNvPicPr preferRelativeResize="0"/>
          <p:nvPr/>
        </p:nvPicPr>
        <p:blipFill rotWithShape="1">
          <a:blip r:embed="rId6">
            <a:alphaModFix/>
          </a:blip>
          <a:srcRect t="6116" b="82124" r="78240" l="7507"/>
          <a:stretch/>
        </p:blipFill>
        <p:spPr>
          <a:xfrm>
            <a:off y="4528850" x="6642137"/>
            <a:ext cy="1142997" cx="118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/>
          <p:nvPr/>
        </p:nvPicPr>
        <p:blipFill rotWithShape="1">
          <a:blip r:embed="rId7">
            <a:alphaModFix/>
          </a:blip>
          <a:srcRect t="75413" b="0" r="15903" l="65032"/>
          <a:stretch/>
        </p:blipFill>
        <p:spPr>
          <a:xfrm>
            <a:off y="3496550" x="6642137"/>
            <a:ext cy="1032300" cx="73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Shape 1412"/>
          <p:cNvPicPr preferRelativeResize="0"/>
          <p:nvPr/>
        </p:nvPicPr>
        <p:blipFill rotWithShape="1">
          <a:blip r:embed="rId6">
            <a:alphaModFix/>
          </a:blip>
          <a:srcRect t="15135" b="70766" r="14108" l="71759"/>
          <a:stretch/>
        </p:blipFill>
        <p:spPr>
          <a:xfrm>
            <a:off y="3398012" x="5594825"/>
            <a:ext cy="966798" cx="83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Shape 1413"/>
          <p:cNvPicPr preferRelativeResize="0"/>
          <p:nvPr/>
        </p:nvPicPr>
        <p:blipFill rotWithShape="1">
          <a:blip r:embed="rId6">
            <a:alphaModFix/>
          </a:blip>
          <a:srcRect t="20951" b="70685" r="69168" l="23800"/>
          <a:stretch/>
        </p:blipFill>
        <p:spPr>
          <a:xfrm>
            <a:off y="4732575" x="5702475"/>
            <a:ext cy="890598" cx="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7" name="Shape 1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8" name="Shape 14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Docs and Networking</a:t>
            </a:r>
          </a:p>
        </p:txBody>
      </p:sp>
      <p:sp>
        <p:nvSpPr>
          <p:cNvPr id="1419" name="Shape 1419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420" name="Shape 14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Shape 142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Shape 142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Shape 1423"/>
          <p:cNvSpPr/>
          <p:nvPr/>
        </p:nvSpPr>
        <p:spPr>
          <a:xfrm>
            <a:off y="1800345" x="34776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p:sp>
        <p:nvSpPr>
          <p:cNvPr id="1424" name="Shape 1424"/>
          <p:cNvSpPr/>
          <p:nvPr/>
        </p:nvSpPr>
        <p:spPr>
          <a:xfrm>
            <a:off y="4069479" x="347762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Project</a:t>
            </a:r>
          </a:p>
        </p:txBody>
      </p:sp>
      <p:cxnSp>
        <p:nvCxnSpPr>
          <p:cNvPr id="1425" name="Shape 1425"/>
          <p:cNvCxnSpPr>
            <a:stCxn id="1423" idx="2"/>
            <a:endCxn id="1424" idx="0"/>
          </p:cNvCxnSpPr>
          <p:nvPr/>
        </p:nvCxnSpPr>
        <p:spPr>
          <a:xfrm>
            <a:off y="3245445" x="4401175"/>
            <a:ext cy="824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26" name="Shape 1426"/>
          <p:cNvSpPr/>
          <p:nvPr/>
        </p:nvSpPr>
        <p:spPr>
          <a:xfrm>
            <a:off y="1800433" x="7515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Institution</a:t>
            </a:r>
          </a:p>
        </p:txBody>
      </p:sp>
      <p:cxnSp>
        <p:nvCxnSpPr>
          <p:cNvPr id="1427" name="Shape 1427"/>
          <p:cNvCxnSpPr>
            <a:stCxn id="1423" idx="1"/>
            <a:endCxn id="1426" idx="3"/>
          </p:cNvCxnSpPr>
          <p:nvPr/>
        </p:nvCxnSpPr>
        <p:spPr>
          <a:xfrm rot="10800000">
            <a:off y="2522895" x="2598625"/>
            <a:ext cy="0" cx="87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28" name="Shape 1428"/>
          <p:cNvCxnSpPr/>
          <p:nvPr/>
        </p:nvCxnSpPr>
        <p:spPr>
          <a:xfrm flipH="1">
            <a:off y="3179600" x="2567974"/>
            <a:ext cy="935099" cx="950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29" name="Shape 1429"/>
          <p:cNvSpPr/>
          <p:nvPr/>
        </p:nvSpPr>
        <p:spPr>
          <a:xfrm>
            <a:off y="4069483" x="789650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Lab</a:t>
            </a:r>
          </a:p>
        </p:txBody>
      </p:sp>
      <p:cxnSp>
        <p:nvCxnSpPr>
          <p:cNvPr id="1430" name="Shape 1430"/>
          <p:cNvCxnSpPr>
            <a:stCxn id="1423" idx="3"/>
            <a:endCxn id="1431" idx="1"/>
          </p:cNvCxnSpPr>
          <p:nvPr/>
        </p:nvCxnSpPr>
        <p:spPr>
          <a:xfrm>
            <a:off y="2522895" x="5324725"/>
            <a:ext cy="0" cx="87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31" name="Shape 1431"/>
          <p:cNvSpPr/>
          <p:nvPr/>
        </p:nvSpPr>
        <p:spPr>
          <a:xfrm>
            <a:off y="1800433" x="6203675"/>
            <a:ext cy="1445100" cx="1847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pic>
        <p:nvPicPr>
          <p:cNvPr id="1432" name="Shape 1432"/>
          <p:cNvPicPr preferRelativeResize="0"/>
          <p:nvPr/>
        </p:nvPicPr>
        <p:blipFill rotWithShape="1">
          <a:blip r:embed="rId6">
            <a:alphaModFix/>
          </a:blip>
          <a:srcRect t="6116" b="82124" r="78240" l="7507"/>
          <a:stretch/>
        </p:blipFill>
        <p:spPr>
          <a:xfrm>
            <a:off y="4528850" x="6642137"/>
            <a:ext cy="1142997" cx="118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Shape 1433"/>
          <p:cNvPicPr preferRelativeResize="0"/>
          <p:nvPr/>
        </p:nvPicPr>
        <p:blipFill rotWithShape="1">
          <a:blip r:embed="rId7">
            <a:alphaModFix/>
          </a:blip>
          <a:srcRect t="75413" b="0" r="15903" l="65032"/>
          <a:stretch/>
        </p:blipFill>
        <p:spPr>
          <a:xfrm>
            <a:off y="3496550" x="6642137"/>
            <a:ext cy="1032300" cx="73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Shape 1434"/>
          <p:cNvPicPr preferRelativeResize="0"/>
          <p:nvPr/>
        </p:nvPicPr>
        <p:blipFill rotWithShape="1">
          <a:blip r:embed="rId6">
            <a:alphaModFix/>
          </a:blip>
          <a:srcRect t="6032" b="83752" r="55163" l="32704"/>
          <a:stretch/>
        </p:blipFill>
        <p:spPr>
          <a:xfrm>
            <a:off y="3581687" x="7513425"/>
            <a:ext cy="862027" cx="878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Shape 1435"/>
          <p:cNvPicPr preferRelativeResize="0"/>
          <p:nvPr/>
        </p:nvPicPr>
        <p:blipFill rotWithShape="1">
          <a:blip r:embed="rId6">
            <a:alphaModFix/>
          </a:blip>
          <a:srcRect t="15135" b="70766" r="14108" l="71759"/>
          <a:stretch/>
        </p:blipFill>
        <p:spPr>
          <a:xfrm>
            <a:off y="3398012" x="5594825"/>
            <a:ext cy="966798" cx="83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Shape 1436"/>
          <p:cNvPicPr preferRelativeResize="0"/>
          <p:nvPr/>
        </p:nvPicPr>
        <p:blipFill rotWithShape="1">
          <a:blip r:embed="rId6">
            <a:alphaModFix/>
          </a:blip>
          <a:srcRect t="20951" b="70685" r="69168" l="23800"/>
          <a:stretch/>
        </p:blipFill>
        <p:spPr>
          <a:xfrm>
            <a:off y="4732575" x="5702475"/>
            <a:ext cy="890598" cx="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0" name="Shape 1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1" name="Shape 14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Object Model</a:t>
            </a:r>
          </a:p>
        </p:txBody>
      </p:sp>
      <p:sp>
        <p:nvSpPr>
          <p:cNvPr id="1442" name="Shape 144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443" name="Shape 144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Shape 144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Shape 144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Shape 14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219350" x="1165262"/>
            <a:ext cy="5064576" cx="6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Editing and Optimization:  Merlin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and Experiment Planning:  Phoenix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Documentation and Networking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0" name="Shape 1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1" name="Shape 14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1452" name="Shape 145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453" name="Shape 145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Shape 145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Shape 145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Shape 145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provides schemas for representing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and function of biological designs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records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designs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and statistics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0" name="Shape 1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1" name="Shape 14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1462" name="Shape 146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463" name="Shape 146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Shape 146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Shape 146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Shape 146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schemas can applied to a variety of applications, including 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editing and optimization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fitting and experimental planning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</a:t>
            </a:r>
          </a:p>
          <a:p>
            <a:pPr rtl="0" lvl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documentation and networking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0" name="Shape 1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1" name="Shape 14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1472" name="Shape 1472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473" name="Shape 147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Shape 147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Shape 147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Shape 147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schemas provide a basic, extensible object model to kickstart the development of applications for synthetic biology and make it easier to persist data across different projects.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0" name="Shape 1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1" name="Shape 14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</a:p>
        </p:txBody>
      </p:sp>
      <p:sp>
        <p:nvSpPr>
          <p:cNvPr id="1482" name="Shape 1482"/>
          <p:cNvSpPr txBox="1"/>
          <p:nvPr>
            <p:ph idx="1" type="body"/>
          </p:nvPr>
        </p:nvSpPr>
        <p:spPr>
          <a:xfrm>
            <a:off y="1295400" x="457200"/>
            <a:ext cy="2735400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Science Foundation Grant #1147158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Rafik B. Hariri Institute for Computing and Computational Science &amp; Engineering </a:t>
            </a:r>
          </a:p>
          <a:p>
            <a:pPr algn="l" rtl="0" lvl="1" marR="0" indent="-285750" marL="74295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Azer Bestavros</a:t>
            </a:r>
          </a:p>
          <a:p>
            <a:pPr algn="l" rtl="0" lvl="1" marR="0" indent="-285750" marL="74295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Linda Grosser</a:t>
            </a:r>
          </a:p>
          <a:p>
            <a:pPr algn="l" rtl="0" lvl="1" marR="0" indent="-285750" marL="74295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Lauren Dupee</a:t>
            </a:r>
          </a:p>
        </p:txBody>
      </p:sp>
      <p:sp>
        <p:nvSpPr>
          <p:cNvPr id="1483" name="Shape 1483"/>
          <p:cNvSpPr txBox="1"/>
          <p:nvPr>
            <p:ph idx="2" type="body"/>
          </p:nvPr>
        </p:nvSpPr>
        <p:spPr>
          <a:xfrm>
            <a:off y="1295400" x="4495800"/>
            <a:ext cy="409800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921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000" lang="en-US">
                <a:latin typeface="Calibri"/>
                <a:ea typeface="Calibri"/>
                <a:cs typeface="Calibri"/>
                <a:sym typeface="Calibri"/>
              </a:rPr>
              <a:t>Densmore Lab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Shape 148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  <p:pic>
        <p:nvPicPr>
          <p:cNvPr id="1485" name="Shape 148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907" cx="98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Shape 148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694" cx="43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Shape 148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832" cx="114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Shape 1488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1785475" x="6228537"/>
            <a:ext cy="1208399" cx="12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Shape 1489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1785473" x="4847048"/>
            <a:ext cy="1208399" cx="12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Shape 1490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1554175" x="7610050"/>
            <a:ext cy="1439700" cx="12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Shape 1491"/>
          <p:cNvSpPr txBox="1"/>
          <p:nvPr/>
        </p:nvSpPr>
        <p:spPr>
          <a:xfrm>
            <a:off y="3074150" x="4785112"/>
            <a:ext cy="674700" cx="13322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Douglas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Densmore</a:t>
            </a:r>
          </a:p>
        </p:txBody>
      </p:sp>
      <p:sp>
        <p:nvSpPr>
          <p:cNvPr id="1492" name="Shape 1492"/>
          <p:cNvSpPr txBox="1"/>
          <p:nvPr/>
        </p:nvSpPr>
        <p:spPr>
          <a:xfrm>
            <a:off y="3074150" x="6310300"/>
            <a:ext cy="674700" cx="10449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Stephanie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Paige</a:t>
            </a:r>
          </a:p>
        </p:txBody>
      </p:sp>
      <p:sp>
        <p:nvSpPr>
          <p:cNvPr id="1493" name="Shape 1493"/>
          <p:cNvSpPr txBox="1"/>
          <p:nvPr/>
        </p:nvSpPr>
        <p:spPr>
          <a:xfrm>
            <a:off y="2993875" x="7610050"/>
            <a:ext cy="631500" cx="12083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Prashant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Vaidyanathan</a:t>
            </a:r>
          </a:p>
        </p:txBody>
      </p:sp>
      <p:sp>
        <p:nvSpPr>
          <p:cNvPr id="1494" name="Shape 1494"/>
          <p:cNvSpPr txBox="1"/>
          <p:nvPr>
            <p:ph idx="3" type="body"/>
          </p:nvPr>
        </p:nvSpPr>
        <p:spPr>
          <a:xfrm>
            <a:off y="3672450" x="4495800"/>
            <a:ext cy="409800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Shape 1495"/>
          <p:cNvSpPr txBox="1"/>
          <p:nvPr>
            <p:ph idx="4" type="body"/>
          </p:nvPr>
        </p:nvSpPr>
        <p:spPr>
          <a:xfrm>
            <a:off y="3560625" x="4495800"/>
            <a:ext cy="409800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921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000" lang="en-US">
                <a:latin typeface="Calibri"/>
                <a:ea typeface="Calibri"/>
                <a:cs typeface="Calibri"/>
                <a:sym typeface="Calibri"/>
              </a:rPr>
              <a:t>Anderson Lab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6" name="Shape 1496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3970425" x="4847051"/>
            <a:ext cy="1564499" cx="12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Shape 14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4303625" x="6228506"/>
            <a:ext cy="1208475" cx="1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Shape 1498"/>
          <p:cNvSpPr txBox="1"/>
          <p:nvPr/>
        </p:nvSpPr>
        <p:spPr>
          <a:xfrm>
            <a:off y="5592296" x="4847050"/>
            <a:ext cy="503699" cx="12083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Christopher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Anderson</a:t>
            </a:r>
          </a:p>
        </p:txBody>
      </p:sp>
      <p:sp>
        <p:nvSpPr>
          <p:cNvPr id="1499" name="Shape 1499"/>
          <p:cNvSpPr txBox="1"/>
          <p:nvPr/>
        </p:nvSpPr>
        <p:spPr>
          <a:xfrm>
            <a:off y="5528400" x="6266800"/>
            <a:ext cy="567599" cx="11318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</a:p>
        </p:txBody>
      </p:sp>
      <p:pic>
        <p:nvPicPr>
          <p:cNvPr id="1500" name="Shape 15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030651" x="7610025"/>
            <a:ext cy="1462887" cx="13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Shape 1501"/>
          <p:cNvSpPr txBox="1"/>
          <p:nvPr/>
        </p:nvSpPr>
        <p:spPr>
          <a:xfrm>
            <a:off y="5553775" x="7648300"/>
            <a:ext cy="567599" cx="11318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Mina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</a:p>
        </p:txBody>
      </p:sp>
      <p:sp>
        <p:nvSpPr>
          <p:cNvPr id="1502" name="Shape 1502"/>
          <p:cNvSpPr txBox="1"/>
          <p:nvPr>
            <p:ph idx="5" type="body"/>
          </p:nvPr>
        </p:nvSpPr>
        <p:spPr>
          <a:xfrm>
            <a:off y="6066875" x="4495800"/>
            <a:ext cy="409800" cx="40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921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000" lang="en-US">
                <a:latin typeface="Calibri"/>
                <a:ea typeface="Calibri"/>
                <a:cs typeface="Calibri"/>
                <a:sym typeface="Calibri"/>
              </a:rPr>
              <a:t>Phagebook Team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Editing and Optimization:  Merlin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and Experiment Planning:  Phoenix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Experiments:  </a:t>
            </a:r>
          </a:p>
          <a:p>
            <a:pPr algn="l" rtl="0" lvl="0" marR="0" indent="45720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Dutch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Documentation and Networking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Editing and Optimization:  Merlin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and Experiment Planning:  Phoenix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Design of Experiments:  </a:t>
            </a:r>
          </a:p>
          <a:p>
            <a:pPr algn="l" rtl="0" lvl="0" marR="0" indent="457200" marL="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Dutch</a:t>
            </a:r>
          </a:p>
          <a:p>
            <a:pPr algn="l" rtl="0" lvl="0" marR="0" indent="-4318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Documentation and Networking:</a:t>
            </a:r>
          </a:p>
          <a:p>
            <a:pPr algn="l" rtl="0" lvl="0" marR="0" indent="0" marL="457200">
              <a:spcBef>
                <a:spcPts val="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Phagebook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66982" x="718037"/>
            <a:ext cy="376799" cx="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350589" x="159040"/>
            <a:ext cy="409800" cx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76519" x="1824421"/>
            <a:ext cy="357900" cx="11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strike="noStrike" u="none" b="0" cap="none" baseline="0" sz="1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/>
              <a:t>73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