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39.png" ContentType="image/png"/>
  <Override PartName="/ppt/media/image34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35.png" ContentType="image/png"/>
  <Override PartName="/ppt/media/image25.jpeg" ContentType="image/jpeg"/>
  <Override PartName="/ppt/media/image22.png" ContentType="image/png"/>
  <Override PartName="/ppt/media/image37.jpeg" ContentType="image/jpe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7.jpeg" ContentType="image/jpeg"/>
  <Override PartName="/ppt/media/image36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46.jpeg" ContentType="image/jpe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41.jpeg" ContentType="image/jpeg"/>
  <Override PartName="/ppt/media/image27.png" ContentType="image/png"/>
  <Override PartName="/ppt/media/image4.png" ContentType="image/png"/>
  <Override PartName="/ppt/media/image42.png" ContentType="image/png"/>
  <Override PartName="/ppt/media/image33.gif" ContentType="image/gif"/>
  <Override PartName="/ppt/media/image17.png" ContentType="image/png"/>
  <Override PartName="/ppt/media/image26.png" ContentType="image/png"/>
  <Override PartName="/ppt/media/image43.jpeg" ContentType="image/jpeg"/>
  <Override PartName="/ppt/media/image38.gif" ContentType="image/gif"/>
  <Override PartName="/ppt/media/image3.png" ContentType="image/png"/>
  <Override PartName="/ppt/media/image16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BD14B37-E98D-4F96-871A-77EA7F79F76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7A4B63B-FCBF-4977-B21A-4FFC6AC5EDE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4E8847A-E329-4C9E-95F5-7E490345829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D0B49B-5505-47C6-B18D-C3A2CBC551C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9/11/14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D99E03-7666-4C9B-80EF-DB165B43A83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9/11/14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9532476-B131-4309-B781-6C748D7AC45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gif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jpeg"/><Relationship Id="rId6" Type="http://schemas.openxmlformats.org/officeDocument/2006/relationships/image" Target="../media/image42.png"/><Relationship Id="rId7" Type="http://schemas.openxmlformats.org/officeDocument/2006/relationships/image" Target="../media/image43.jpe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jpeg"/><Relationship Id="rId11" Type="http://schemas.openxmlformats.org/officeDocument/2006/relationships/image" Target="../media/image47.jpeg"/><Relationship Id="rId1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e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gif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jpe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Clotho 3.0 Demo : MIT-Broad Foundry Integration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523880" y="447768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Prashant Vaidyanathan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CIDAR (Densmore Lab)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Boston University</a:t>
            </a:r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057C91-BC30-40C1-B73D-C0F5A369A40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946040" y="2753640"/>
            <a:ext cx="193176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Demo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2B0CA6-C14E-467B-B140-0F9BE6F4254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Storing Parts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F29B48-CD9F-44E9-B949-4CBCF9EC221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308160" y="3466440"/>
            <a:ext cx="223776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48ac9"/>
              </a:gs>
              <a:gs pos="50000">
                <a:srgbClr val="71a6da"/>
              </a:gs>
              <a:gs pos="100000">
                <a:srgbClr val="448ac9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6095880" y="3466440"/>
            <a:ext cx="223776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48ac9"/>
              </a:gs>
              <a:gs pos="50000">
                <a:srgbClr val="71a6da"/>
              </a:gs>
              <a:gs pos="100000">
                <a:srgbClr val="448ac9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JSON Object (obj)</a:t>
            </a:r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9325800" y="3466440"/>
            <a:ext cx="223776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48ac9"/>
              </a:gs>
              <a:gs pos="50000">
                <a:srgbClr val="71a6da"/>
              </a:gs>
              <a:gs pos="100000">
                <a:srgbClr val="448ac9"/>
              </a:gs>
            </a:gsLst>
            <a:lin ang="5400000"/>
          </a:gradFill>
          <a:ln w="6480">
            <a:solidFill>
              <a:srgbClr val="5b9bd5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Clotho.create(obj)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>
            <a:off x="8334360" y="4107960"/>
            <a:ext cx="99144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2" name="CustomShape 7"/>
          <p:cNvSpPr/>
          <p:nvPr/>
        </p:nvSpPr>
        <p:spPr>
          <a:xfrm>
            <a:off x="2546280" y="4107960"/>
            <a:ext cx="354924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3" name="CustomShape 8"/>
          <p:cNvSpPr/>
          <p:nvPr/>
        </p:nvSpPr>
        <p:spPr>
          <a:xfrm flipH="1" rot="5400000">
            <a:off x="4320720" y="1855440"/>
            <a:ext cx="12240" cy="5787360"/>
          </a:xfrm>
          <a:prstGeom prst="curvedConnector3">
            <a:avLst>
              <a:gd name="adj1" fmla="val 10719402"/>
            </a:avLst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4" name="CustomShape 9"/>
          <p:cNvSpPr/>
          <p:nvPr/>
        </p:nvSpPr>
        <p:spPr>
          <a:xfrm flipH="1" flipV="1" rot="5400000">
            <a:off x="4321440" y="572400"/>
            <a:ext cx="12240" cy="5787360"/>
          </a:xfrm>
          <a:prstGeom prst="curvedConnector3">
            <a:avLst>
              <a:gd name="adj1" fmla="val 10289551"/>
            </a:avLst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5" name="CustomShape 10"/>
          <p:cNvSpPr/>
          <p:nvPr/>
        </p:nvSpPr>
        <p:spPr>
          <a:xfrm>
            <a:off x="1806480" y="178380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Write Code to parse data into JSON format</a:t>
            </a:r>
            <a:endParaRPr/>
          </a:p>
        </p:txBody>
      </p:sp>
      <p:sp>
        <p:nvSpPr>
          <p:cNvPr id="226" name="CustomShape 11"/>
          <p:cNvSpPr/>
          <p:nvPr/>
        </p:nvSpPr>
        <p:spPr>
          <a:xfrm>
            <a:off x="1148400" y="6171840"/>
            <a:ext cx="7083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Reformat Data to make it easier to convert into JSON format</a:t>
            </a:r>
            <a:endParaRPr/>
          </a:p>
        </p:txBody>
      </p:sp>
      <p:sp>
        <p:nvSpPr>
          <p:cNvPr id="227" name="CustomShape 12"/>
          <p:cNvSpPr/>
          <p:nvPr/>
        </p:nvSpPr>
        <p:spPr>
          <a:xfrm>
            <a:off x="3531600" y="4237560"/>
            <a:ext cx="1578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JSON format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Minimal Code Required 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 entiretext = document.getElementById('gateupload').value;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 lineArray = entiretext.split("\n");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(var i = 0; i &lt; lineArray.length;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line = lineArray[i];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obj = JSON.parse(line);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Clotho.create(obj);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7BB802-610E-4C77-BD8B-44D2B711CAC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Querying Parts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E06BD7-04E3-44CA-A29D-AD0DDC81B45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308160" y="2988720"/>
            <a:ext cx="326700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1a235"/>
              </a:gs>
              <a:gs pos="50000">
                <a:srgbClr val="80b761"/>
              </a:gs>
              <a:gs pos="100000">
                <a:srgbClr val="61a235"/>
              </a:gs>
            </a:gsLst>
            <a:lin ang="5400000"/>
          </a:gradFill>
          <a:ln w="6480">
            <a:solidFill>
              <a:srgbClr val="70ad47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1) Attribute to query (attribute)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2) Value of Attribute (value)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4389120" y="2988720"/>
            <a:ext cx="372096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1a235"/>
              </a:gs>
              <a:gs pos="50000">
                <a:srgbClr val="80b761"/>
              </a:gs>
              <a:gs pos="100000">
                <a:srgbClr val="61a235"/>
              </a:gs>
            </a:gsLst>
            <a:lin ang="5400000"/>
          </a:gradFill>
          <a:ln w="6480">
            <a:solidFill>
              <a:srgbClr val="70ad47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Clotho.query(attribute,value)</a:t>
            </a:r>
            <a:endParaRPr/>
          </a:p>
        </p:txBody>
      </p:sp>
      <p:sp>
        <p:nvSpPr>
          <p:cNvPr id="235" name="CustomShape 5"/>
          <p:cNvSpPr/>
          <p:nvPr/>
        </p:nvSpPr>
        <p:spPr>
          <a:xfrm>
            <a:off x="8935920" y="2988720"/>
            <a:ext cx="223776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1a235"/>
              </a:gs>
              <a:gs pos="50000">
                <a:srgbClr val="80b761"/>
              </a:gs>
              <a:gs pos="100000">
                <a:srgbClr val="61a235"/>
              </a:gs>
            </a:gsLst>
            <a:lin ang="5400000"/>
          </a:gradFill>
          <a:ln w="6480">
            <a:solidFill>
              <a:srgbClr val="70ad47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Result -&gt;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JSON Object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3575880" y="3630240"/>
            <a:ext cx="81324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37" name="CustomShape 7"/>
          <p:cNvSpPr/>
          <p:nvPr/>
        </p:nvSpPr>
        <p:spPr>
          <a:xfrm>
            <a:off x="8110080" y="3630240"/>
            <a:ext cx="82548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Minimal Code Required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 queryVal = document.getElementById('nameSearch').value;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Clotho.queryOne("name",queryVal).then(function(data)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var name = data.name;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var id = data.id;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//data is the JSON object result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99DC37-3773-483A-AA20-802EBD3A87C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Running Functions and Scripts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8E5897-AFE3-49CD-9D69-72C9C45EAC4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267120" y="3002400"/>
            <a:ext cx="223776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46b19"/>
              </a:gs>
              <a:gs pos="50000">
                <a:srgbClr val="f08c56"/>
              </a:gs>
              <a:gs pos="100000">
                <a:srgbClr val="e46b19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1) Code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2) Arguments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2505600" y="3643920"/>
            <a:ext cx="217080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45" name="CustomShape 5"/>
          <p:cNvSpPr/>
          <p:nvPr/>
        </p:nvSpPr>
        <p:spPr>
          <a:xfrm>
            <a:off x="4676760" y="3002400"/>
            <a:ext cx="272988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46b19"/>
              </a:gs>
              <a:gs pos="50000">
                <a:srgbClr val="f08c56"/>
              </a:gs>
              <a:gs pos="100000">
                <a:srgbClr val="e46b19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Clotho.submit(script)</a:t>
            </a:r>
            <a:endParaRPr/>
          </a:p>
        </p:txBody>
      </p:sp>
      <p:sp>
        <p:nvSpPr>
          <p:cNvPr id="246" name="CustomShape 6"/>
          <p:cNvSpPr/>
          <p:nvPr/>
        </p:nvSpPr>
        <p:spPr>
          <a:xfrm>
            <a:off x="2753640" y="3274560"/>
            <a:ext cx="1674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Create Script</a:t>
            </a:r>
            <a:endParaRPr/>
          </a:p>
        </p:txBody>
      </p:sp>
      <p:sp>
        <p:nvSpPr>
          <p:cNvPr id="247" name="CustomShape 7"/>
          <p:cNvSpPr/>
          <p:nvPr/>
        </p:nvSpPr>
        <p:spPr>
          <a:xfrm>
            <a:off x="8610480" y="3002400"/>
            <a:ext cx="2433600" cy="128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46b19"/>
              </a:gs>
              <a:gs pos="50000">
                <a:srgbClr val="f08c56"/>
              </a:gs>
              <a:gs pos="100000">
                <a:srgbClr val="e46b19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Result</a:t>
            </a:r>
            <a:endParaRPr/>
          </a:p>
        </p:txBody>
      </p:sp>
      <p:sp>
        <p:nvSpPr>
          <p:cNvPr id="248" name="CustomShape 8"/>
          <p:cNvSpPr/>
          <p:nvPr/>
        </p:nvSpPr>
        <p:spPr>
          <a:xfrm>
            <a:off x="7406640" y="3643920"/>
            <a:ext cx="120348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Minimal Code Required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313920" y="1528560"/>
            <a:ext cx="11504880" cy="519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argumentVal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= document.getElementById('funcArgument').value;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codeVal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= document.getElementById('funtionVal').value;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 script = "var data = {};\n"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"data.name = \"functionX\";\n"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"data.language = \"JAVASCRIPT\";\n"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"data.schema = \"org.clothocad.core.datums.Function\";\n"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"data.code = \"" +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codeVal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+ "\";\n"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"data.arguments = [{name:'sequence', type:'String'}];\n"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"functionX = clotho.create(data);\n"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"\n"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+ "clotho.run(functionX, [\"" +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argumentVal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+ "\"]);";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Clotho.submit(script).then(function(data) 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//</a:t>
            </a:r>
            <a:r>
              <a:rPr lang="en-US" sz="2800" u="sng">
                <a:solidFill>
                  <a:srgbClr val="000000"/>
                </a:solidFill>
                <a:latin typeface="Calibri"/>
              </a:rPr>
              <a:t>data is the result returned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}).done();</a:t>
            </a: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3516DD-D076-44EF-AABC-6EAB9F37093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Other Clotho features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Login /User data management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User Profiles (integration with social networking services like Facebook)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Conversion</a:t>
            </a:r>
            <a:endParaRPr/>
          </a:p>
        </p:txBody>
      </p:sp>
      <p:sp>
        <p:nvSpPr>
          <p:cNvPr id="25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1C040E-48DD-467D-932A-5EAD08066B4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Clotho Team</a:t>
            </a:r>
            <a:endParaRPr/>
          </a:p>
        </p:txBody>
      </p:sp>
      <p:pic>
        <p:nvPicPr>
          <p:cNvPr id="25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7240" y="5900040"/>
            <a:ext cx="2057040" cy="674280"/>
          </a:xfrm>
          <a:prstGeom prst="rect">
            <a:avLst/>
          </a:prstGeom>
          <a:ln>
            <a:noFill/>
          </a:ln>
        </p:spPr>
      </p:pic>
      <p:pic>
        <p:nvPicPr>
          <p:cNvPr id="257" name="Picture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3600" y="6021360"/>
            <a:ext cx="1294920" cy="580680"/>
          </a:xfrm>
          <a:prstGeom prst="rect">
            <a:avLst/>
          </a:prstGeom>
          <a:ln>
            <a:noFill/>
          </a:ln>
        </p:spPr>
      </p:pic>
      <p:pic>
        <p:nvPicPr>
          <p:cNvPr id="258" name="Picture 5" descr=""/>
          <p:cNvPicPr/>
          <p:nvPr/>
        </p:nvPicPr>
        <p:blipFill>
          <a:blip r:embed="rId3"/>
          <a:srcRect l="809479" t="835925" r="714270" b="793611"/>
          <a:stretch>
            <a:fillRect/>
          </a:stretch>
        </p:blipFill>
        <p:spPr>
          <a:xfrm>
            <a:off x="6868080" y="6021360"/>
            <a:ext cx="1218960" cy="631080"/>
          </a:xfrm>
          <a:prstGeom prst="rect">
            <a:avLst/>
          </a:prstGeom>
          <a:ln>
            <a:noFill/>
          </a:ln>
        </p:spPr>
      </p:pic>
      <p:pic>
        <p:nvPicPr>
          <p:cNvPr id="259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461800" y="6021360"/>
            <a:ext cx="1184040" cy="456840"/>
          </a:xfrm>
          <a:prstGeom prst="rect">
            <a:avLst/>
          </a:prstGeom>
          <a:ln w="9360">
            <a:noFill/>
          </a:ln>
        </p:spPr>
      </p:pic>
      <p:pic>
        <p:nvPicPr>
          <p:cNvPr id="260" name="Picture 1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359720" y="5900040"/>
            <a:ext cx="690120" cy="693360"/>
          </a:xfrm>
          <a:prstGeom prst="rect">
            <a:avLst/>
          </a:prstGeom>
          <a:ln w="9360">
            <a:noFill/>
          </a:ln>
        </p:spPr>
      </p:pic>
      <p:pic>
        <p:nvPicPr>
          <p:cNvPr id="261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268160" y="6083280"/>
            <a:ext cx="2247840" cy="456840"/>
          </a:xfrm>
          <a:prstGeom prst="rect">
            <a:avLst/>
          </a:prstGeom>
          <a:ln>
            <a:noFill/>
          </a:ln>
        </p:spPr>
      </p:pic>
      <p:pic>
        <p:nvPicPr>
          <p:cNvPr id="262" name="Picture 9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388120" y="232128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263" name="Picture 10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632240" y="2321280"/>
            <a:ext cx="1276920" cy="1276920"/>
          </a:xfrm>
          <a:prstGeom prst="rect">
            <a:avLst/>
          </a:prstGeom>
          <a:ln>
            <a:noFill/>
          </a:ln>
        </p:spPr>
      </p:pic>
      <p:pic>
        <p:nvPicPr>
          <p:cNvPr id="264" name="Picture 10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621240" y="2321640"/>
            <a:ext cx="1066320" cy="1288080"/>
          </a:xfrm>
          <a:prstGeom prst="rect">
            <a:avLst/>
          </a:prstGeom>
          <a:ln>
            <a:noFill/>
          </a:ln>
        </p:spPr>
      </p:pic>
      <p:pic>
        <p:nvPicPr>
          <p:cNvPr id="265" name="Picture 12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7307640" y="2435400"/>
            <a:ext cx="1142640" cy="114264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5407920" y="3578760"/>
            <a:ext cx="11962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Stephanie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Paige</a:t>
            </a:r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7371360" y="3616560"/>
            <a:ext cx="9979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Maxwell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Bates</a:t>
            </a:r>
            <a:endParaRPr/>
          </a:p>
        </p:txBody>
      </p:sp>
      <p:pic>
        <p:nvPicPr>
          <p:cNvPr id="268" name="Picture 59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9219960" y="2380320"/>
            <a:ext cx="954000" cy="1142640"/>
          </a:xfrm>
          <a:prstGeom prst="rect">
            <a:avLst/>
          </a:prstGeom>
          <a:ln w="936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9067680" y="3578400"/>
            <a:ext cx="1292040" cy="48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Prashant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Vaidyanathan</a:t>
            </a:r>
            <a:endParaRPr/>
          </a:p>
        </p:txBody>
      </p:sp>
      <p:sp>
        <p:nvSpPr>
          <p:cNvPr id="270" name="CustomShape 5"/>
          <p:cNvSpPr/>
          <p:nvPr/>
        </p:nvSpPr>
        <p:spPr>
          <a:xfrm>
            <a:off x="3366720" y="3578760"/>
            <a:ext cx="156024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J. Christopher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Anderson</a:t>
            </a:r>
            <a:endParaRPr/>
          </a:p>
        </p:txBody>
      </p:sp>
      <p:sp>
        <p:nvSpPr>
          <p:cNvPr id="271" name="CustomShape 6"/>
          <p:cNvSpPr/>
          <p:nvPr/>
        </p:nvSpPr>
        <p:spPr>
          <a:xfrm>
            <a:off x="1661040" y="3578760"/>
            <a:ext cx="11977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Douglas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Densmore</a:t>
            </a:r>
            <a:endParaRPr/>
          </a:p>
        </p:txBody>
      </p:sp>
      <p:sp>
        <p:nvSpPr>
          <p:cNvPr id="27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09F2E4-4E7A-45AC-AA45-65405292FEF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Acknowledgements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Special Thanks to: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Tom Gorochowski – for all the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Kevin Leshane – for his Clotho3API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Bryan Der – for his comments and feedback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Prof. Douglas Densmore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Stephanie Paige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Maxwell Bates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Prof Christopher Anderson</a:t>
            </a:r>
            <a:endParaRPr/>
          </a:p>
        </p:txBody>
      </p:sp>
      <p:sp>
        <p:nvSpPr>
          <p:cNvPr id="27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3C9974-FAFD-46B4-93B8-19FFC2E1204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General Overview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Why Clotho?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Clotho Overview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High Level Overview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JSON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Storing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Querying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Running Functions and Scripts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Discussion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696814-8024-44A4-9443-A0FF52A9E44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Why Clotho 3.0?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469160" y="2868840"/>
            <a:ext cx="8833320" cy="1071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It handles the really boring aspects of software development”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A3A68A-27DE-4038-90D8-A484E859A4E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Why Clotho 3.0?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Biologists need to: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Store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Query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Run Scripts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Exchange Data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Learning and using existing database management systems can be a tedious task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Writing code can be a daunting task! 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72A19E-0C7C-4771-ABBC-29370E49808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12160" y="3009600"/>
            <a:ext cx="1209960" cy="50400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828800" y="2915280"/>
            <a:ext cx="4581000" cy="19537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</p:sp>
      <p:pic>
        <p:nvPicPr>
          <p:cNvPr id="136" name="Picture 3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53840" y="3450960"/>
            <a:ext cx="1365480" cy="136548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3554280" y="4430520"/>
            <a:ext cx="13176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Schemas</a:t>
            </a:r>
            <a:endParaRPr/>
          </a:p>
        </p:txBody>
      </p:sp>
      <p:pic>
        <p:nvPicPr>
          <p:cNvPr id="138" name="Picture 2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8280" y="3566880"/>
            <a:ext cx="1015920" cy="1015920"/>
          </a:xfrm>
          <a:prstGeom prst="rect">
            <a:avLst/>
          </a:prstGeom>
          <a:ln w="9360"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920120" y="4430520"/>
            <a:ext cx="13176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Scripts</a:t>
            </a:r>
            <a:endParaRPr/>
          </a:p>
        </p:txBody>
      </p:sp>
      <p:pic>
        <p:nvPicPr>
          <p:cNvPr id="140" name="Picture 2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92040" y="3582000"/>
            <a:ext cx="1015920" cy="1015920"/>
          </a:xfrm>
          <a:prstGeom prst="rect">
            <a:avLst/>
          </a:prstGeom>
          <a:ln w="936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2060280" y="4426200"/>
            <a:ext cx="13176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Converters</a:t>
            </a:r>
            <a:endParaRPr/>
          </a:p>
        </p:txBody>
      </p:sp>
      <p:pic>
        <p:nvPicPr>
          <p:cNvPr id="142" name="Picture 3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27600" y="1550160"/>
            <a:ext cx="1016640" cy="1015920"/>
          </a:xfrm>
          <a:prstGeom prst="rect">
            <a:avLst/>
          </a:prstGeom>
          <a:ln w="9360"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1976400" y="2302920"/>
            <a:ext cx="131868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Databases</a:t>
            </a:r>
            <a:endParaRPr/>
          </a:p>
        </p:txBody>
      </p:sp>
      <p:pic>
        <p:nvPicPr>
          <p:cNvPr id="144" name="Picture 3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763880" y="1554840"/>
            <a:ext cx="1015560" cy="1014840"/>
          </a:xfrm>
          <a:prstGeom prst="rect">
            <a:avLst/>
          </a:prstGeom>
          <a:ln w="9360">
            <a:noFill/>
          </a:ln>
        </p:spPr>
      </p:pic>
      <p:sp>
        <p:nvSpPr>
          <p:cNvPr id="145" name="CustomShape 6"/>
          <p:cNvSpPr/>
          <p:nvPr/>
        </p:nvSpPr>
        <p:spPr>
          <a:xfrm>
            <a:off x="3863880" y="2282760"/>
            <a:ext cx="2815920" cy="516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Spreadsheets,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CSV files</a:t>
            </a:r>
            <a:endParaRPr/>
          </a:p>
        </p:txBody>
      </p:sp>
      <p:sp>
        <p:nvSpPr>
          <p:cNvPr id="146" name="CustomShape 7"/>
          <p:cNvSpPr/>
          <p:nvPr/>
        </p:nvSpPr>
        <p:spPr>
          <a:xfrm rot="10800000">
            <a:off x="3333960" y="1867680"/>
            <a:ext cx="1172880" cy="833040"/>
          </a:xfrm>
          <a:prstGeom prst="rect">
            <a:avLst/>
          </a:prstGeom>
          <a:solidFill>
            <a:srgbClr val="268bd2"/>
          </a:solidFill>
          <a:ln w="6480">
            <a:solidFill>
              <a:srgbClr val="4a7ebb"/>
            </a:solidFill>
            <a:round/>
          </a:ln>
        </p:spPr>
      </p:sp>
      <p:pic>
        <p:nvPicPr>
          <p:cNvPr id="147" name="Picture 4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960040" y="3771000"/>
            <a:ext cx="1014480" cy="1015560"/>
          </a:xfrm>
          <a:prstGeom prst="rect">
            <a:avLst/>
          </a:prstGeom>
          <a:ln w="9360">
            <a:noFill/>
          </a:ln>
        </p:spPr>
      </p:pic>
      <p:sp>
        <p:nvSpPr>
          <p:cNvPr id="148" name="CustomShape 8"/>
          <p:cNvSpPr/>
          <p:nvPr/>
        </p:nvSpPr>
        <p:spPr>
          <a:xfrm>
            <a:off x="8512200" y="4739760"/>
            <a:ext cx="18126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Clotho-Aware Apps</a:t>
            </a:r>
            <a:endParaRPr/>
          </a:p>
        </p:txBody>
      </p:sp>
      <p:sp>
        <p:nvSpPr>
          <p:cNvPr id="149" name="CustomShape 9"/>
          <p:cNvSpPr/>
          <p:nvPr/>
        </p:nvSpPr>
        <p:spPr>
          <a:xfrm>
            <a:off x="6622920" y="4210920"/>
            <a:ext cx="1985760" cy="323640"/>
          </a:xfrm>
          <a:prstGeom prst="leftRightArrow">
            <a:avLst>
              <a:gd name="adj1" fmla="val 50000"/>
              <a:gd name="adj2" fmla="val 50006"/>
            </a:avLst>
          </a:prstGeom>
          <a:solidFill>
            <a:srgbClr val="d33682"/>
          </a:solidFill>
          <a:ln>
            <a:noFill/>
          </a:ln>
        </p:spPr>
      </p:sp>
      <p:pic>
        <p:nvPicPr>
          <p:cNvPr id="150" name="Picture 44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305480" y="1801080"/>
            <a:ext cx="1016280" cy="1015200"/>
          </a:xfrm>
          <a:prstGeom prst="rect">
            <a:avLst/>
          </a:prstGeom>
          <a:ln w="9360">
            <a:noFill/>
          </a:ln>
        </p:spPr>
      </p:pic>
      <p:sp>
        <p:nvSpPr>
          <p:cNvPr id="151" name="CustomShape 10"/>
          <p:cNvSpPr/>
          <p:nvPr/>
        </p:nvSpPr>
        <p:spPr>
          <a:xfrm>
            <a:off x="6905520" y="2695680"/>
            <a:ext cx="1815840" cy="516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Clotho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Web Client</a:t>
            </a:r>
            <a:endParaRPr/>
          </a:p>
        </p:txBody>
      </p:sp>
      <p:pic>
        <p:nvPicPr>
          <p:cNvPr id="152" name="Picture 4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9473040" y="1840680"/>
            <a:ext cx="1015200" cy="1015560"/>
          </a:xfrm>
          <a:prstGeom prst="rect">
            <a:avLst/>
          </a:prstGeom>
          <a:ln w="9360">
            <a:noFill/>
          </a:ln>
        </p:spPr>
      </p:pic>
      <p:sp>
        <p:nvSpPr>
          <p:cNvPr id="153" name="CustomShape 11"/>
          <p:cNvSpPr/>
          <p:nvPr/>
        </p:nvSpPr>
        <p:spPr>
          <a:xfrm>
            <a:off x="9242280" y="2810880"/>
            <a:ext cx="129996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Widgets</a:t>
            </a:r>
            <a:endParaRPr/>
          </a:p>
        </p:txBody>
      </p:sp>
      <p:sp>
        <p:nvSpPr>
          <p:cNvPr id="154" name="CustomShape 12"/>
          <p:cNvSpPr/>
          <p:nvPr/>
        </p:nvSpPr>
        <p:spPr>
          <a:xfrm>
            <a:off x="6634080" y="3199680"/>
            <a:ext cx="1361880" cy="630000"/>
          </a:xfrm>
          <a:prstGeom prst="rect">
            <a:avLst/>
          </a:prstGeom>
          <a:solidFill>
            <a:srgbClr val="64b100"/>
          </a:solidFill>
          <a:ln>
            <a:noFill/>
          </a:ln>
        </p:spPr>
      </p:sp>
      <p:sp>
        <p:nvSpPr>
          <p:cNvPr id="155" name="CustomShape 13"/>
          <p:cNvSpPr/>
          <p:nvPr/>
        </p:nvSpPr>
        <p:spPr>
          <a:xfrm>
            <a:off x="8321760" y="2197800"/>
            <a:ext cx="1096560" cy="286920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64b100"/>
          </a:solidFill>
          <a:ln>
            <a:noFill/>
          </a:ln>
        </p:spPr>
      </p:sp>
      <p:sp>
        <p:nvSpPr>
          <p:cNvPr id="156" name="CustomShape 14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Abstract Overview</a:t>
            </a:r>
            <a:endParaRPr/>
          </a:p>
        </p:txBody>
      </p:sp>
      <p:sp>
        <p:nvSpPr>
          <p:cNvPr id="157" name="TextShape 1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883D36-EBA1-484D-BC2B-5B9DB4F68C9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06040" y="3003840"/>
            <a:ext cx="1209960" cy="504000"/>
          </a:xfrm>
          <a:prstGeom prst="rect">
            <a:avLst/>
          </a:prstGeom>
          <a:ln w="9360"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1822320" y="2909880"/>
            <a:ext cx="4581000" cy="19537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</p:sp>
      <p:pic>
        <p:nvPicPr>
          <p:cNvPr id="160" name="Picture 2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86640" y="3740040"/>
            <a:ext cx="1015920" cy="1015920"/>
          </a:xfrm>
          <a:prstGeom prst="rect">
            <a:avLst/>
          </a:prstGeom>
          <a:ln w="9360"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824120" y="2313000"/>
            <a:ext cx="1318680" cy="516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CoSBi Database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 rot="10800000">
            <a:off x="3327840" y="1862280"/>
            <a:ext cx="1172880" cy="833040"/>
          </a:xfrm>
          <a:prstGeom prst="rect">
            <a:avLst/>
          </a:prstGeom>
          <a:solidFill>
            <a:srgbClr val="268bd2"/>
          </a:solidFill>
          <a:ln w="6480">
            <a:solidFill>
              <a:srgbClr val="4a7ebb"/>
            </a:solidFill>
            <a:round/>
          </a:ln>
        </p:spPr>
      </p:sp>
      <p:sp>
        <p:nvSpPr>
          <p:cNvPr id="163" name="CustomShape 4"/>
          <p:cNvSpPr/>
          <p:nvPr/>
        </p:nvSpPr>
        <p:spPr>
          <a:xfrm>
            <a:off x="6616800" y="4205160"/>
            <a:ext cx="1985760" cy="323640"/>
          </a:xfrm>
          <a:prstGeom prst="leftRightArrow">
            <a:avLst>
              <a:gd name="adj1" fmla="val 50000"/>
              <a:gd name="adj2" fmla="val 50006"/>
            </a:avLst>
          </a:prstGeom>
          <a:solidFill>
            <a:srgbClr val="d33682"/>
          </a:solidFill>
          <a:ln>
            <a:noFill/>
          </a:ln>
        </p:spPr>
      </p:sp>
      <p:pic>
        <p:nvPicPr>
          <p:cNvPr id="164" name="Picture 4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99000" y="1795320"/>
            <a:ext cx="1016280" cy="1015200"/>
          </a:xfrm>
          <a:prstGeom prst="rect">
            <a:avLst/>
          </a:prstGeom>
          <a:ln w="9360">
            <a:noFill/>
          </a:ln>
        </p:spPr>
      </p:pic>
      <p:sp>
        <p:nvSpPr>
          <p:cNvPr id="165" name="CustomShape 5"/>
          <p:cNvSpPr/>
          <p:nvPr/>
        </p:nvSpPr>
        <p:spPr>
          <a:xfrm>
            <a:off x="6899400" y="2690280"/>
            <a:ext cx="1815840" cy="516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Clotho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Web Client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9390240" y="2689200"/>
            <a:ext cx="1299960" cy="516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Sequence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Viewer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6627960" y="3193920"/>
            <a:ext cx="1361880" cy="630000"/>
          </a:xfrm>
          <a:prstGeom prst="rect">
            <a:avLst/>
          </a:prstGeom>
          <a:solidFill>
            <a:srgbClr val="64b100"/>
          </a:solidFill>
          <a:ln>
            <a:noFill/>
          </a:ln>
        </p:spPr>
      </p:sp>
      <p:sp>
        <p:nvSpPr>
          <p:cNvPr id="168" name="CustomShape 8"/>
          <p:cNvSpPr/>
          <p:nvPr/>
        </p:nvSpPr>
        <p:spPr>
          <a:xfrm>
            <a:off x="8315280" y="2192400"/>
            <a:ext cx="1096560" cy="286920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64b100"/>
          </a:solidFill>
          <a:ln>
            <a:noFill/>
          </a:ln>
        </p:spPr>
      </p:sp>
      <p:pic>
        <p:nvPicPr>
          <p:cNvPr id="169" name="Picture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001080" y="3886200"/>
            <a:ext cx="1142640" cy="306000"/>
          </a:xfrm>
          <a:prstGeom prst="rect">
            <a:avLst/>
          </a:prstGeom>
          <a:ln w="9360">
            <a:noFill/>
          </a:ln>
        </p:spPr>
      </p:pic>
      <p:pic>
        <p:nvPicPr>
          <p:cNvPr id="170" name="Picture 2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939160" y="4340160"/>
            <a:ext cx="1120320" cy="333000"/>
          </a:xfrm>
          <a:prstGeom prst="rect">
            <a:avLst/>
          </a:prstGeom>
          <a:ln w="9360">
            <a:noFill/>
          </a:ln>
        </p:spPr>
      </p:pic>
      <p:pic>
        <p:nvPicPr>
          <p:cNvPr id="171" name="Picture 2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8951760" y="4730760"/>
            <a:ext cx="1142640" cy="309240"/>
          </a:xfrm>
          <a:prstGeom prst="rect">
            <a:avLst/>
          </a:prstGeom>
          <a:ln w="9360">
            <a:noFill/>
          </a:ln>
        </p:spPr>
      </p:pic>
      <p:sp>
        <p:nvSpPr>
          <p:cNvPr id="172" name="CustomShape 9"/>
          <p:cNvSpPr/>
          <p:nvPr/>
        </p:nvSpPr>
        <p:spPr>
          <a:xfrm>
            <a:off x="3774960" y="2430360"/>
            <a:ext cx="281592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GenBank File</a:t>
            </a:r>
            <a:endParaRPr/>
          </a:p>
        </p:txBody>
      </p:sp>
      <p:pic>
        <p:nvPicPr>
          <p:cNvPr id="173" name="Picture 1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752480" y="1876320"/>
            <a:ext cx="1431720" cy="409320"/>
          </a:xfrm>
          <a:prstGeom prst="rect">
            <a:avLst/>
          </a:prstGeom>
          <a:ln w="9360">
            <a:noFill/>
          </a:ln>
        </p:spPr>
      </p:pic>
      <p:pic>
        <p:nvPicPr>
          <p:cNvPr id="174" name="Picture 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849920" y="1752480"/>
            <a:ext cx="666360" cy="667800"/>
          </a:xfrm>
          <a:prstGeom prst="rect">
            <a:avLst/>
          </a:prstGeom>
          <a:ln w="9360">
            <a:noFill/>
          </a:ln>
        </p:spPr>
      </p:pic>
      <p:pic>
        <p:nvPicPr>
          <p:cNvPr id="175" name="Picture 3" descr=""/>
          <p:cNvPicPr/>
          <p:nvPr/>
        </p:nvPicPr>
        <p:blipFill>
          <a:blip r:embed="rId9"/>
          <a:srcRect l="57509" t="-52933" r="3067" b="0"/>
          <a:stretch>
            <a:fillRect/>
          </a:stretch>
        </p:blipFill>
        <p:spPr>
          <a:xfrm>
            <a:off x="9499680" y="1816200"/>
            <a:ext cx="1022040" cy="806040"/>
          </a:xfrm>
          <a:prstGeom prst="rect">
            <a:avLst/>
          </a:prstGeom>
          <a:ln w="9360">
            <a:noFill/>
          </a:ln>
        </p:spPr>
      </p:pic>
      <p:pic>
        <p:nvPicPr>
          <p:cNvPr id="176" name="Picture 4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216400" y="3584520"/>
            <a:ext cx="804600" cy="804600"/>
          </a:xfrm>
          <a:prstGeom prst="rect">
            <a:avLst/>
          </a:prstGeom>
          <a:ln w="9360">
            <a:noFill/>
          </a:ln>
        </p:spPr>
      </p:pic>
      <p:sp>
        <p:nvSpPr>
          <p:cNvPr id="177" name="CustomShape 10"/>
          <p:cNvSpPr/>
          <p:nvPr/>
        </p:nvSpPr>
        <p:spPr>
          <a:xfrm>
            <a:off x="4713120" y="4340160"/>
            <a:ext cx="18108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Python Script</a:t>
            </a:r>
            <a:endParaRPr/>
          </a:p>
        </p:txBody>
      </p:sp>
      <p:pic>
        <p:nvPicPr>
          <p:cNvPr id="178" name="Picture 5" descr=""/>
          <p:cNvPicPr/>
          <p:nvPr/>
        </p:nvPicPr>
        <p:blipFill>
          <a:blip r:embed="rId11"/>
          <a:srcRect l="14769" t="13727" r="58344" b="14304"/>
          <a:stretch>
            <a:fillRect/>
          </a:stretch>
        </p:blipFill>
        <p:spPr>
          <a:xfrm>
            <a:off x="4025880" y="3686040"/>
            <a:ext cx="579240" cy="582120"/>
          </a:xfrm>
          <a:prstGeom prst="rect">
            <a:avLst/>
          </a:prstGeom>
          <a:ln w="9360">
            <a:noFill/>
          </a:ln>
        </p:spPr>
      </p:pic>
      <p:pic>
        <p:nvPicPr>
          <p:cNvPr id="179" name="Picture 7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2033640" y="4268880"/>
            <a:ext cx="1120320" cy="396360"/>
          </a:xfrm>
          <a:prstGeom prst="rect">
            <a:avLst/>
          </a:prstGeom>
          <a:ln w="9360">
            <a:noFill/>
          </a:ln>
        </p:spPr>
      </p:pic>
      <p:sp>
        <p:nvSpPr>
          <p:cNvPr id="180" name="CustomShape 1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Specific Overview</a:t>
            </a:r>
            <a:endParaRPr/>
          </a:p>
        </p:txBody>
      </p:sp>
      <p:sp>
        <p:nvSpPr>
          <p:cNvPr id="181" name="TextShape 1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B148B0-ED15-4BB9-A810-F986612D364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24120" y="4155480"/>
            <a:ext cx="1209960" cy="504000"/>
          </a:xfrm>
          <a:prstGeom prst="rect">
            <a:avLst/>
          </a:prstGeom>
          <a:ln w="9360"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2895480" y="3961440"/>
            <a:ext cx="6267240" cy="26730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</p:sp>
      <p:pic>
        <p:nvPicPr>
          <p:cNvPr id="184" name="Picture 3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54960" y="4946040"/>
            <a:ext cx="1365480" cy="1365480"/>
          </a:xfrm>
          <a:prstGeom prst="rect">
            <a:avLst/>
          </a:prstGeom>
          <a:ln w="9360"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4055760" y="5925600"/>
            <a:ext cx="13176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Schemas</a:t>
            </a:r>
            <a:endParaRPr/>
          </a:p>
        </p:txBody>
      </p:sp>
      <p:pic>
        <p:nvPicPr>
          <p:cNvPr id="186" name="Picture 2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30000" y="5065560"/>
            <a:ext cx="1015920" cy="1015920"/>
          </a:xfrm>
          <a:prstGeom prst="rect">
            <a:avLst/>
          </a:prstGeom>
          <a:ln w="9360"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5001840" y="5929200"/>
            <a:ext cx="13176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Scripts</a:t>
            </a:r>
            <a:endParaRPr/>
          </a:p>
        </p:txBody>
      </p:sp>
      <p:pic>
        <p:nvPicPr>
          <p:cNvPr id="188" name="Picture 2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088080" y="5052960"/>
            <a:ext cx="1015920" cy="1015920"/>
          </a:xfrm>
          <a:prstGeom prst="rect">
            <a:avLst/>
          </a:prstGeom>
          <a:ln w="936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2955960" y="5897160"/>
            <a:ext cx="13176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Converters</a:t>
            </a:r>
            <a:endParaRPr/>
          </a:p>
        </p:txBody>
      </p:sp>
      <p:sp>
        <p:nvSpPr>
          <p:cNvPr id="190" name="CustomShape 5"/>
          <p:cNvSpPr/>
          <p:nvPr/>
        </p:nvSpPr>
        <p:spPr>
          <a:xfrm>
            <a:off x="3048120" y="4881960"/>
            <a:ext cx="3231720" cy="14594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191" name="Picture 1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112240" y="5205960"/>
            <a:ext cx="811440" cy="811440"/>
          </a:xfrm>
          <a:prstGeom prst="rect">
            <a:avLst/>
          </a:prstGeom>
          <a:ln>
            <a:noFill/>
          </a:ln>
        </p:spPr>
      </p:pic>
      <p:sp>
        <p:nvSpPr>
          <p:cNvPr id="192" name="CustomShape 6"/>
          <p:cNvSpPr/>
          <p:nvPr/>
        </p:nvSpPr>
        <p:spPr>
          <a:xfrm>
            <a:off x="7859160" y="5925960"/>
            <a:ext cx="13176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MongoDB</a:t>
            </a:r>
            <a:endParaRPr/>
          </a:p>
        </p:txBody>
      </p:sp>
      <p:sp>
        <p:nvSpPr>
          <p:cNvPr id="193" name="CustomShape 7"/>
          <p:cNvSpPr/>
          <p:nvPr/>
        </p:nvSpPr>
        <p:spPr>
          <a:xfrm flipV="1">
            <a:off x="6279840" y="5610960"/>
            <a:ext cx="1831680" cy="36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pic>
        <p:nvPicPr>
          <p:cNvPr id="194" name="Picture 2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062080" y="1276200"/>
            <a:ext cx="1214280" cy="1587960"/>
          </a:xfrm>
          <a:prstGeom prst="rect">
            <a:avLst/>
          </a:prstGeom>
          <a:ln>
            <a:noFill/>
          </a:ln>
        </p:spPr>
      </p:pic>
      <p:pic>
        <p:nvPicPr>
          <p:cNvPr id="195" name="Picture 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048120" y="1563480"/>
            <a:ext cx="1011240" cy="1013400"/>
          </a:xfrm>
          <a:prstGeom prst="rect">
            <a:avLst/>
          </a:prstGeom>
          <a:ln w="9360">
            <a:noFill/>
          </a:ln>
        </p:spPr>
      </p:pic>
      <p:sp>
        <p:nvSpPr>
          <p:cNvPr id="196" name="CustomShape 8"/>
          <p:cNvSpPr/>
          <p:nvPr/>
        </p:nvSpPr>
        <p:spPr>
          <a:xfrm>
            <a:off x="3276000" y="1916280"/>
            <a:ext cx="60624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sp>
        <p:nvSpPr>
          <p:cNvPr id="197" name="CustomShape 9"/>
          <p:cNvSpPr/>
          <p:nvPr/>
        </p:nvSpPr>
        <p:spPr>
          <a:xfrm>
            <a:off x="3124800" y="3653640"/>
            <a:ext cx="166104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Clotho Server-side</a:t>
            </a:r>
            <a:endParaRPr/>
          </a:p>
        </p:txBody>
      </p:sp>
      <p:pic>
        <p:nvPicPr>
          <p:cNvPr id="198" name="Picture 44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499000" y="1495440"/>
            <a:ext cx="1153080" cy="1152000"/>
          </a:xfrm>
          <a:prstGeom prst="rect">
            <a:avLst/>
          </a:prstGeom>
          <a:ln w="9360">
            <a:noFill/>
          </a:ln>
        </p:spPr>
      </p:pic>
      <p:sp>
        <p:nvSpPr>
          <p:cNvPr id="199" name="CustomShape 10"/>
          <p:cNvSpPr/>
          <p:nvPr/>
        </p:nvSpPr>
        <p:spPr>
          <a:xfrm>
            <a:off x="5045400" y="2510640"/>
            <a:ext cx="206028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Clotho Client</a:t>
            </a:r>
            <a:endParaRPr/>
          </a:p>
        </p:txBody>
      </p:sp>
      <p:sp>
        <p:nvSpPr>
          <p:cNvPr id="200" name="CustomShape 11"/>
          <p:cNvSpPr/>
          <p:nvPr/>
        </p:nvSpPr>
        <p:spPr>
          <a:xfrm>
            <a:off x="6029280" y="2846880"/>
            <a:ext cx="360" cy="111384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201" name="CustomShape 12"/>
          <p:cNvSpPr/>
          <p:nvPr/>
        </p:nvSpPr>
        <p:spPr>
          <a:xfrm>
            <a:off x="5993280" y="3168360"/>
            <a:ext cx="1046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Clotho 3.0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API</a:t>
            </a:r>
            <a:endParaRPr/>
          </a:p>
        </p:txBody>
      </p:sp>
      <p:sp>
        <p:nvSpPr>
          <p:cNvPr id="202" name="CustomShape 13"/>
          <p:cNvSpPr/>
          <p:nvPr/>
        </p:nvSpPr>
        <p:spPr>
          <a:xfrm>
            <a:off x="4059360" y="2070360"/>
            <a:ext cx="1439280" cy="7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</p:sp>
      <p:pic>
        <p:nvPicPr>
          <p:cNvPr id="203" name="Picture 3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395480" y="1563480"/>
            <a:ext cx="1149840" cy="999360"/>
          </a:xfrm>
          <a:prstGeom prst="rect">
            <a:avLst/>
          </a:prstGeom>
          <a:ln>
            <a:noFill/>
          </a:ln>
        </p:spPr>
      </p:pic>
      <p:sp>
        <p:nvSpPr>
          <p:cNvPr id="204" name="CustomShape 14"/>
          <p:cNvSpPr/>
          <p:nvPr/>
        </p:nvSpPr>
        <p:spPr>
          <a:xfrm>
            <a:off x="6910200" y="2515320"/>
            <a:ext cx="206028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Client-side Dev</a:t>
            </a:r>
            <a:endParaRPr/>
          </a:p>
        </p:txBody>
      </p:sp>
      <p:sp>
        <p:nvSpPr>
          <p:cNvPr id="205" name="CustomShape 15"/>
          <p:cNvSpPr/>
          <p:nvPr/>
        </p:nvSpPr>
        <p:spPr>
          <a:xfrm flipH="1">
            <a:off x="6651720" y="2063160"/>
            <a:ext cx="74268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206" name="CustomShape 16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Practical Example</a:t>
            </a:r>
            <a:endParaRPr/>
          </a:p>
        </p:txBody>
      </p:sp>
      <p:sp>
        <p:nvSpPr>
          <p:cNvPr id="207" name="TextShape 1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F987E9-A161-4FB2-A00B-1D01DB00B11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MongoDB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Cross Platform Document-oriented database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Favors JSON-like documents with dynamic schemas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Makes integration of data in applications easier and faster</a:t>
            </a:r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E981F0-6134-41DD-A926-0D5DA4C6D1C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JSON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 standard format that uses human readable text to transmit objects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objects consist of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attribute-value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pairs.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Eg : { “name”:”Prashant”, “age”:”24”, “university”:”Boston University”} </a:t>
            </a:r>
            <a:endParaRPr/>
          </a:p>
        </p:txBody>
      </p:sp>
      <p:sp>
        <p:nvSpPr>
          <p:cNvPr id="2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7DFC48-58F0-48C2-9EE4-823B4A376A0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