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23.xml" Type="http://schemas.openxmlformats.org/officeDocument/2006/relationships/slide" Id="rId29"/><Relationship Target="slides/slide43.xml" Type="http://schemas.openxmlformats.org/officeDocument/2006/relationships/slide" Id="rId4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slides/slide34.xml" Type="http://schemas.openxmlformats.org/officeDocument/2006/relationships/slide" Id="rId40"/><Relationship Target="theme/theme2.xml" Type="http://schemas.openxmlformats.org/officeDocument/2006/relationships/theme" Id="rId1"/><Relationship Target="slides/slide16.xml" Type="http://schemas.openxmlformats.org/officeDocument/2006/relationships/slide" Id="rId22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2" name="Shape 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2" name="Shape 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4" name="Shape 5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5" name="Shape 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6" name="Shape 5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0" name="Shape 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4" name="Shape 5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6" name="Shape 6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5" name="Shape 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1" name="Shape 6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2" name="Shape 6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4" name="Shape 6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5" name="Shape 6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6" name="Shape 7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6" name="Shape 7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0" name="Shape 7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1" name="Shape 761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250" cx="8229599"/>
          </a:xfrm>
          <a:prstGeom prst="rect">
            <a:avLst/>
          </a:prstGeom>
        </p:spPr>
        <p:txBody>
          <a:bodyPr bIns="68575" rIns="68575" lIns="68575" tIns="6857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4406309" x="457200"/>
            <a:ext cy="519525" cx="8229599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 algn="ctr">
              <a:spcBef>
                <a:spcPts val="30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3843" x="628650"/>
            <a:ext cy="994275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369218" x="628650"/>
            <a:ext cy="3263400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767262" x="628650"/>
            <a:ext cy="273824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767262" x="3028950"/>
            <a:ext cy="273824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767262" x="6457950"/>
            <a:ext cy="273824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1583342" x="685800"/>
            <a:ext cy="1159874" cx="7772400"/>
          </a:xfrm>
          <a:prstGeom prst="rect">
            <a:avLst/>
          </a:prstGeom>
        </p:spPr>
        <p:txBody>
          <a:bodyPr bIns="68575" rIns="68575" lIns="68575" tIns="68575" anchor="b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2840053" x="685800"/>
            <a:ext cy="784800" cx="7772400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250" cx="8229599"/>
          </a:xfrm>
          <a:prstGeom prst="rect">
            <a:avLst/>
          </a:prstGeom>
        </p:spPr>
        <p:txBody>
          <a:bodyPr bIns="68575" rIns="68575" lIns="68575" tIns="6857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775" cx="8229599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857250" cx="8229599"/>
          </a:xfrm>
          <a:prstGeom prst="rect">
            <a:avLst/>
          </a:prstGeom>
        </p:spPr>
        <p:txBody>
          <a:bodyPr bIns="68575" rIns="68575" lIns="68575" tIns="6857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725775" cx="3994425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200150" x="4692273"/>
            <a:ext cy="3725775" cx="3994425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250" cx="82295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775" cx="82295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>
              <a:spcBef>
                <a:spcPts val="500"/>
              </a:spcBef>
              <a:buClr>
                <a:schemeClr val="dk1"/>
              </a:buClr>
              <a:buSzPct val="100000"/>
              <a:defRPr sz="2300">
                <a:solidFill>
                  <a:schemeClr val="dk1"/>
                </a:solidFill>
              </a:defRPr>
            </a:lvl1pPr>
            <a:lvl2pPr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2pPr>
            <a:lvl3pPr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3pPr>
            <a:lvl4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4pPr>
            <a:lvl5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5pPr>
            <a:lvl6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6pPr>
            <a:lvl7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7pPr>
            <a:lvl8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8pPr>
            <a:lvl9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media/image23.jpg" Type="http://schemas.openxmlformats.org/officeDocument/2006/relationships/image" Id="rId16"/><Relationship Target="../media/image13.jpg" Type="http://schemas.openxmlformats.org/officeDocument/2006/relationships/image" Id="rId15"/><Relationship Target="../media/image22.jpg" Type="http://schemas.openxmlformats.org/officeDocument/2006/relationships/image" Id="rId14"/><Relationship Target="../notesSlides/notesSlide10.xml" Type="http://schemas.openxmlformats.org/officeDocument/2006/relationships/notesSlide" Id="rId2"/><Relationship Target="../media/image25.jpg" Type="http://schemas.openxmlformats.org/officeDocument/2006/relationships/image" Id="rId12"/><Relationship Target="../media/image24.jp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21.jpg" Type="http://schemas.openxmlformats.org/officeDocument/2006/relationships/image" Id="rId10"/><Relationship Target="../media/image08.png" Type="http://schemas.openxmlformats.org/officeDocument/2006/relationships/image" Id="rId3"/><Relationship Target="../media/image18.jpg" Type="http://schemas.openxmlformats.org/officeDocument/2006/relationships/image" Id="rId11"/><Relationship Target="../media/image16.jpg" Type="http://schemas.openxmlformats.org/officeDocument/2006/relationships/image" Id="rId9"/><Relationship Target="../media/image19.jpg" Type="http://schemas.openxmlformats.org/officeDocument/2006/relationships/image" Id="rId6"/><Relationship Target="../media/image11.png" Type="http://schemas.openxmlformats.org/officeDocument/2006/relationships/image" Id="rId5"/><Relationship Target="../media/image14.jpg" Type="http://schemas.openxmlformats.org/officeDocument/2006/relationships/image" Id="rId8"/><Relationship Target="../media/image20.jp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media/image31.png" Type="http://schemas.openxmlformats.org/officeDocument/2006/relationships/image" Id="rId16"/><Relationship Target="../media/image30.png" Type="http://schemas.openxmlformats.org/officeDocument/2006/relationships/image" Id="rId15"/><Relationship Target="../media/image18.jpg" Type="http://schemas.openxmlformats.org/officeDocument/2006/relationships/image" Id="rId14"/><Relationship Target="../media/image22.jpg" Type="http://schemas.openxmlformats.org/officeDocument/2006/relationships/image" Id="rId12"/><Relationship Target="../notesSlides/notesSlide11.xml" Type="http://schemas.openxmlformats.org/officeDocument/2006/relationships/notesSlide" Id="rId2"/><Relationship Target="../media/image23.jp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25.jpg" Type="http://schemas.openxmlformats.org/officeDocument/2006/relationships/image" Id="rId10"/><Relationship Target="../media/image19.jpg" Type="http://schemas.openxmlformats.org/officeDocument/2006/relationships/image" Id="rId4"/><Relationship Target="../media/image24.jpg" Type="http://schemas.openxmlformats.org/officeDocument/2006/relationships/image" Id="rId11"/><Relationship Target="../media/image08.png" Type="http://schemas.openxmlformats.org/officeDocument/2006/relationships/image" Id="rId3"/><Relationship Target="../media/image21.jpg" Type="http://schemas.openxmlformats.org/officeDocument/2006/relationships/image" Id="rId9"/><Relationship Target="../media/image14.jpg" Type="http://schemas.openxmlformats.org/officeDocument/2006/relationships/image" Id="rId6"/><Relationship Target="../media/image20.jpg" Type="http://schemas.openxmlformats.org/officeDocument/2006/relationships/image" Id="rId5"/><Relationship Target="../media/image16.jpg" Type="http://schemas.openxmlformats.org/officeDocument/2006/relationships/image" Id="rId8"/><Relationship Target="../media/image13.jp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4"/><Relationship Target="../media/image29.png" Type="http://schemas.openxmlformats.org/officeDocument/2006/relationships/image" Id="rId3"/><Relationship Target="../media/image32.png" Type="http://schemas.openxmlformats.org/officeDocument/2006/relationships/image" Id="rId6"/><Relationship Target="../media/image28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4"/><Relationship Target="../media/image27.png" Type="http://schemas.openxmlformats.org/officeDocument/2006/relationships/image" Id="rId3"/><Relationship Target="../media/image28.png" Type="http://schemas.openxmlformats.org/officeDocument/2006/relationships/image" Id="rId6"/><Relationship Target="../media/image26.png" Type="http://schemas.openxmlformats.org/officeDocument/2006/relationships/image" Id="rId5"/><Relationship Target="../media/image34.png" Type="http://schemas.openxmlformats.org/officeDocument/2006/relationships/image" Id="rId8"/><Relationship Target="../media/image32.png" Type="http://schemas.openxmlformats.org/officeDocument/2006/relationships/image" Id="rId7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4"/><Relationship Target="../media/image27.png" Type="http://schemas.openxmlformats.org/officeDocument/2006/relationships/image" Id="rId3"/><Relationship Target="../media/image28.png" Type="http://schemas.openxmlformats.org/officeDocument/2006/relationships/image" Id="rId6"/><Relationship Target="../media/image26.png" Type="http://schemas.openxmlformats.org/officeDocument/2006/relationships/image" Id="rId5"/><Relationship Target="../media/image34.png" Type="http://schemas.openxmlformats.org/officeDocument/2006/relationships/image" Id="rId8"/><Relationship Target="../media/image32.png" Type="http://schemas.openxmlformats.org/officeDocument/2006/relationships/image" Id="rId7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4"/><Relationship Target="../media/image27.png" Type="http://schemas.openxmlformats.org/officeDocument/2006/relationships/image" Id="rId3"/><Relationship Target="../media/image28.png" Type="http://schemas.openxmlformats.org/officeDocument/2006/relationships/image" Id="rId6"/><Relationship Target="../media/image26.png" Type="http://schemas.openxmlformats.org/officeDocument/2006/relationships/image" Id="rId5"/><Relationship Target="../media/image34.png" Type="http://schemas.openxmlformats.org/officeDocument/2006/relationships/image" Id="rId8"/><Relationship Target="../media/image32.png" Type="http://schemas.openxmlformats.org/officeDocument/2006/relationships/image" Id="rId7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3.png" Type="http://schemas.openxmlformats.org/officeDocument/2006/relationships/image" Id="rId4"/><Relationship Target="../media/image35.png" Type="http://schemas.openxmlformats.org/officeDocument/2006/relationships/image" Id="rId3"/><Relationship Target="../media/image38.png" Type="http://schemas.openxmlformats.org/officeDocument/2006/relationships/image" Id="rId6"/><Relationship Target="../media/image36.png" Type="http://schemas.openxmlformats.org/officeDocument/2006/relationships/image" Id="rId5"/><Relationship Target="../media/image37.png" Type="http://schemas.openxmlformats.org/officeDocument/2006/relationships/image" Id="rId8"/><Relationship Target="../media/image39.png" Type="http://schemas.openxmlformats.org/officeDocument/2006/relationships/image" Id="rId7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0.png" Type="http://schemas.openxmlformats.org/officeDocument/2006/relationships/image" Id="rId4"/><Relationship Target="../media/image43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0.png" Type="http://schemas.openxmlformats.org/officeDocument/2006/relationships/image" Id="rId4"/><Relationship Target="../media/image43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2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5.jp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png" Type="http://schemas.openxmlformats.org/officeDocument/2006/relationships/image" Id="rId4"/><Relationship Target="../media/image10.png" Type="http://schemas.openxmlformats.org/officeDocument/2006/relationships/image" Id="rId3"/><Relationship Target="../media/image01.png" Type="http://schemas.openxmlformats.org/officeDocument/2006/relationships/image" Id="rId6"/><Relationship Target="../media/image00.png" Type="http://schemas.openxmlformats.org/officeDocument/2006/relationships/image" Id="rId5"/><Relationship Target="../media/image02.png" Type="http://schemas.openxmlformats.org/officeDocument/2006/relationships/image" Id="rId7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media/image18.jpg" Type="http://schemas.openxmlformats.org/officeDocument/2006/relationships/image" Id="rId12"/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jpg" Type="http://schemas.openxmlformats.org/officeDocument/2006/relationships/image" Id="rId10"/><Relationship Target="../media/image13.jpg" Type="http://schemas.openxmlformats.org/officeDocument/2006/relationships/image" Id="rId4"/><Relationship Target="../media/image23.jpg" Type="http://schemas.openxmlformats.org/officeDocument/2006/relationships/image" Id="rId11"/><Relationship Target="../media/image14.jpg" Type="http://schemas.openxmlformats.org/officeDocument/2006/relationships/image" Id="rId3"/><Relationship Target="../media/image24.jpg" Type="http://schemas.openxmlformats.org/officeDocument/2006/relationships/image" Id="rId9"/><Relationship Target="../media/image16.jpg" Type="http://schemas.openxmlformats.org/officeDocument/2006/relationships/image" Id="rId6"/><Relationship Target="../media/image20.jpg" Type="http://schemas.openxmlformats.org/officeDocument/2006/relationships/image" Id="rId5"/><Relationship Target="../media/image25.jpg" Type="http://schemas.openxmlformats.org/officeDocument/2006/relationships/image" Id="rId8"/><Relationship Target="../media/image21.jpg" Type="http://schemas.openxmlformats.org/officeDocument/2006/relationships/image" Id="rId7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1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1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media/image49.jpg" Type="http://schemas.openxmlformats.org/officeDocument/2006/relationships/image" Id="rId14"/><Relationship Target="../media/image13.jpg" Type="http://schemas.openxmlformats.org/officeDocument/2006/relationships/image" Id="rId12"/><Relationship Target="../notesSlides/notesSlide47.xml" Type="http://schemas.openxmlformats.org/officeDocument/2006/relationships/notesSlide" Id="rId2"/><Relationship Target="../media/image41.pn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23.jpg" Type="http://schemas.openxmlformats.org/officeDocument/2006/relationships/image" Id="rId10"/><Relationship Target="../media/image14.jpg" Type="http://schemas.openxmlformats.org/officeDocument/2006/relationships/image" Id="rId4"/><Relationship Target="../media/image18.jpg" Type="http://schemas.openxmlformats.org/officeDocument/2006/relationships/image" Id="rId11"/><Relationship Target="../media/image05.jpg" Type="http://schemas.openxmlformats.org/officeDocument/2006/relationships/image" Id="rId3"/><Relationship Target="../media/image22.jpg" Type="http://schemas.openxmlformats.org/officeDocument/2006/relationships/image" Id="rId9"/><Relationship Target="../media/image21.jpg" Type="http://schemas.openxmlformats.org/officeDocument/2006/relationships/image" Id="rId6"/><Relationship Target="../media/image16.jpg" Type="http://schemas.openxmlformats.org/officeDocument/2006/relationships/image" Id="rId5"/><Relationship Target="../media/image24.jpg" Type="http://schemas.openxmlformats.org/officeDocument/2006/relationships/image" Id="rId8"/><Relationship Target="../media/image25.jpg" Type="http://schemas.openxmlformats.org/officeDocument/2006/relationships/image" Id="rId7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1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media/image23.jpg" Type="http://schemas.openxmlformats.org/officeDocument/2006/relationships/image" Id="rId14"/><Relationship Target="../media/image05.jpg" Type="http://schemas.openxmlformats.org/officeDocument/2006/relationships/image" Id="rId12"/><Relationship Target="../notesSlides/notesSlide49.xml" Type="http://schemas.openxmlformats.org/officeDocument/2006/relationships/notesSlide" Id="rId2"/><Relationship Target="../media/image21.jp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18.jpg" Type="http://schemas.openxmlformats.org/officeDocument/2006/relationships/image" Id="rId10"/><Relationship Target="../media/image16.jpg" Type="http://schemas.openxmlformats.org/officeDocument/2006/relationships/image" Id="rId4"/><Relationship Target="../media/image24.jpg" Type="http://schemas.openxmlformats.org/officeDocument/2006/relationships/image" Id="rId11"/><Relationship Target="../media/image14.jpg" Type="http://schemas.openxmlformats.org/officeDocument/2006/relationships/image" Id="rId3"/><Relationship Target="../media/image47.jpg" Type="http://schemas.openxmlformats.org/officeDocument/2006/relationships/image" Id="rId9"/><Relationship Target="../media/image22.jpg" Type="http://schemas.openxmlformats.org/officeDocument/2006/relationships/image" Id="rId6"/><Relationship Target="../media/image25.jpg" Type="http://schemas.openxmlformats.org/officeDocument/2006/relationships/image" Id="rId5"/><Relationship Target="../media/image41.png" Type="http://schemas.openxmlformats.org/officeDocument/2006/relationships/image" Id="rId8"/><Relationship Target="../media/image13.jp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../media/image06.png" Type="http://schemas.openxmlformats.org/officeDocument/2006/relationships/image" Id="rId3"/><Relationship Target="../media/image09.png" Type="http://schemas.openxmlformats.org/officeDocument/2006/relationships/image" Id="rId6"/><Relationship Target="../media/image08.png" Type="http://schemas.openxmlformats.org/officeDocument/2006/relationships/image" Id="rId5"/><Relationship Target="../media/image11.png" Type="http://schemas.openxmlformats.org/officeDocument/2006/relationships/image" Id="rId7"/></Relationships>
</file>

<file path=ppt/slides/_rels/slide50.xml.rels><?xml version="1.0" encoding="UTF-8" standalone="yes"?><Relationships xmlns="http://schemas.openxmlformats.org/package/2006/relationships"><Relationship Target="../media/image31.png" Type="http://schemas.openxmlformats.org/officeDocument/2006/relationships/image" Id="rId14"/><Relationship Target="../media/image23.jpg" Type="http://schemas.openxmlformats.org/officeDocument/2006/relationships/image" Id="rId12"/><Relationship Target="../notesSlides/notesSlide50.xml" Type="http://schemas.openxmlformats.org/officeDocument/2006/relationships/notesSlide" Id="rId2"/><Relationship Target="../media/image30.pn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24.jpg" Type="http://schemas.openxmlformats.org/officeDocument/2006/relationships/image" Id="rId10"/><Relationship Target="../media/image16.jpg" Type="http://schemas.openxmlformats.org/officeDocument/2006/relationships/image" Id="rId4"/><Relationship Target="../media/image21.jpg" Type="http://schemas.openxmlformats.org/officeDocument/2006/relationships/image" Id="rId11"/><Relationship Target="../media/image14.jpg" Type="http://schemas.openxmlformats.org/officeDocument/2006/relationships/image" Id="rId3"/><Relationship Target="../media/image18.jpg" Type="http://schemas.openxmlformats.org/officeDocument/2006/relationships/image" Id="rId9"/><Relationship Target="../media/image22.jpg" Type="http://schemas.openxmlformats.org/officeDocument/2006/relationships/image" Id="rId6"/><Relationship Target="../media/image25.jpg" Type="http://schemas.openxmlformats.org/officeDocument/2006/relationships/image" Id="rId5"/><Relationship Target="../media/image41.png" Type="http://schemas.openxmlformats.org/officeDocument/2006/relationships/image" Id="rId8"/><Relationship Target="../media/image13.jpg" Type="http://schemas.openxmlformats.org/officeDocument/2006/relationships/image" Id="rId7"/></Relationships>
</file>

<file path=ppt/slides/_rels/slide51.xml.rels><?xml version="1.0" encoding="UTF-8" standalone="yes"?><Relationships xmlns="http://schemas.openxmlformats.org/package/2006/relationships"><Relationship Target="../media/image57.jpg" Type="http://schemas.openxmlformats.org/officeDocument/2006/relationships/image" Id="rId15"/><Relationship Target="../media/image53.jpg" Type="http://schemas.openxmlformats.org/officeDocument/2006/relationships/image" Id="rId14"/><Relationship Target="../media/image52.jpg" Type="http://schemas.openxmlformats.org/officeDocument/2006/relationships/image" Id="rId12"/><Relationship Target="../notesSlides/notesSlide51.xml" Type="http://schemas.openxmlformats.org/officeDocument/2006/relationships/notesSlide" Id="rId2"/><Relationship Target="../media/image55.jpg" Type="http://schemas.openxmlformats.org/officeDocument/2006/relationships/image" Id="rId13"/><Relationship Target="../slideLayouts/slideLayout13.xml" Type="http://schemas.openxmlformats.org/officeDocument/2006/relationships/slideLayout" Id="rId1"/><Relationship Target="../media/image56.png" Type="http://schemas.openxmlformats.org/officeDocument/2006/relationships/image" Id="rId10"/><Relationship Target="../media/image58.png" Type="http://schemas.openxmlformats.org/officeDocument/2006/relationships/image" Id="rId4"/><Relationship Target="../media/image59.jpg" Type="http://schemas.openxmlformats.org/officeDocument/2006/relationships/image" Id="rId11"/><Relationship Target="../media/image46.jpg" Type="http://schemas.openxmlformats.org/officeDocument/2006/relationships/image" Id="rId3"/><Relationship Target="../media/image54.png" Type="http://schemas.openxmlformats.org/officeDocument/2006/relationships/image" Id="rId9"/><Relationship Target="../media/image44.jpg" Type="http://schemas.openxmlformats.org/officeDocument/2006/relationships/image" Id="rId6"/><Relationship Target="../media/image48.png" Type="http://schemas.openxmlformats.org/officeDocument/2006/relationships/image" Id="rId5"/><Relationship Target="../media/image51.jpg" Type="http://schemas.openxmlformats.org/officeDocument/2006/relationships/image" Id="rId8"/><Relationship Target="../media/image50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6.png" Type="http://schemas.openxmlformats.org/officeDocument/2006/relationships/image" Id="rId3"/><Relationship Target="../media/image11.png" Type="http://schemas.openxmlformats.org/officeDocument/2006/relationships/image" Id="rId6"/><Relationship Target="../media/image09.png" Type="http://schemas.openxmlformats.org/officeDocument/2006/relationships/image" Id="rId5"/><Relationship Target="../media/image17.jp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6.png" Type="http://schemas.openxmlformats.org/officeDocument/2006/relationships/image" Id="rId3"/><Relationship Target="../media/image11.png" Type="http://schemas.openxmlformats.org/officeDocument/2006/relationships/image" Id="rId6"/><Relationship Target="../media/image09.png" Type="http://schemas.openxmlformats.org/officeDocument/2006/relationships/image" Id="rId5"/><Relationship Target="../media/image15.jp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6.png" Type="http://schemas.openxmlformats.org/officeDocument/2006/relationships/image" Id="rId3"/><Relationship Target="../media/image11.png" Type="http://schemas.openxmlformats.org/officeDocument/2006/relationships/image" Id="rId6"/><Relationship Target="../media/image09.png" Type="http://schemas.openxmlformats.org/officeDocument/2006/relationships/image" Id="rId5"/><Relationship Target="../media/image19.jp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8.png" Type="http://schemas.openxmlformats.org/officeDocument/2006/relationships/image" Id="rId3"/><Relationship Target="../media/image13.jpg" Type="http://schemas.openxmlformats.org/officeDocument/2006/relationships/image" Id="rId9"/><Relationship Target="../media/image19.jpg" Type="http://schemas.openxmlformats.org/officeDocument/2006/relationships/image" Id="rId6"/><Relationship Target="../media/image11.png" Type="http://schemas.openxmlformats.org/officeDocument/2006/relationships/image" Id="rId5"/><Relationship Target="../media/image14.jpg" Type="http://schemas.openxmlformats.org/officeDocument/2006/relationships/image" Id="rId8"/><Relationship Target="../media/image20.jp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y="435075" x="685800"/>
            <a:ext cy="1117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>
                <a:latin typeface="Calibri"/>
                <a:ea typeface="Calibri"/>
                <a:cs typeface="Calibri"/>
                <a:sym typeface="Calibri"/>
              </a:rPr>
              <a:t>Supporting the Design of Experiments for Synthetic Biology with Clotho 3.0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y="3693650" x="685800"/>
            <a:ext cy="1227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Nicholas Roehner</a:t>
            </a:r>
          </a:p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CIDAR (Densmore Lab)</a:t>
            </a:r>
          </a:p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Boston University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39662" x="2414437"/>
            <a:ext cy="1801575" cx="431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Object-Oriented Biodesign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81999">
            <a:off y="1567862" x="5718350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81999" flipH="1">
            <a:off y="2556087" x="2405075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31237" x="7377037"/>
            <a:ext cy="12192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167462" x="7022498"/>
            <a:ext cy="1482825" cx="148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y="4031425" x="6873850"/>
            <a:ext cy="857400" cx="26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Experimental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10362" x="559725"/>
            <a:ext cy="3135120" cx="207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500575" x="4130650"/>
            <a:ext cy="495300" cx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128300" x="2730475"/>
            <a:ext cy="495300" cx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569837" x="3847825"/>
            <a:ext cy="4191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977812" x="3833525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3062712" x="3852587"/>
            <a:ext cy="428625" cx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4415950" x="3809737"/>
            <a:ext cy="428625" cx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3992700" x="5445612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3584725" x="5431337"/>
            <a:ext cy="342900" cx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>
            <a:stCxn id="159" idx="3"/>
            <a:endCxn id="165" idx="1"/>
          </p:cNvCxnSpPr>
          <p:nvPr/>
        </p:nvCxnSpPr>
        <p:spPr>
          <a:xfrm>
            <a:off y="4196887" x="4757450"/>
            <a:ext cy="403800" cx="68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6" name="Shape 166"/>
          <p:cNvCxnSpPr>
            <a:stCxn id="161" idx="3"/>
            <a:endCxn id="162" idx="1"/>
          </p:cNvCxnSpPr>
          <p:nvPr/>
        </p:nvCxnSpPr>
        <p:spPr>
          <a:xfrm rot="10800000" flipH="1">
            <a:off y="4173662" x="4781287"/>
            <a:ext cy="456600" cx="664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67" name="Shape 16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2756025" x="4911687"/>
            <a:ext cy="495300" cx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>
            <a:stCxn id="160" idx="3"/>
            <a:endCxn id="162" idx="1"/>
          </p:cNvCxnSpPr>
          <p:nvPr/>
        </p:nvCxnSpPr>
        <p:spPr>
          <a:xfrm>
            <a:off y="3277025" x="4738412"/>
            <a:ext cy="896700" cx="70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9" name="Shape 169"/>
          <p:cNvCxnSpPr>
            <a:endCxn id="163" idx="1"/>
          </p:cNvCxnSpPr>
          <p:nvPr/>
        </p:nvCxnSpPr>
        <p:spPr>
          <a:xfrm rot="10800000" flipH="1">
            <a:off y="3756175" x="4743137"/>
            <a:ext cy="23100" cx="68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0" name="Shape 170"/>
          <p:cNvCxnSpPr>
            <a:stCxn id="158" idx="3"/>
            <a:endCxn id="165" idx="1"/>
          </p:cNvCxnSpPr>
          <p:nvPr/>
        </p:nvCxnSpPr>
        <p:spPr>
          <a:xfrm>
            <a:off y="3779387" x="4743175"/>
            <a:ext cy="821400" cx="702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1" name="Shape 171"/>
          <p:cNvCxnSpPr>
            <a:stCxn id="160" idx="3"/>
            <a:endCxn id="163" idx="1"/>
          </p:cNvCxnSpPr>
          <p:nvPr/>
        </p:nvCxnSpPr>
        <p:spPr>
          <a:xfrm>
            <a:off y="3277025" x="4738412"/>
            <a:ext cy="479100" cx="693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65" name="Shape 16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4419725" x="5445612"/>
            <a:ext cy="361950" cx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Object-Oriented Experiments 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81999">
            <a:off y="1567862" x="5718350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81999" flipH="1">
            <a:off y="2556087" x="2405075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10362" x="559725"/>
            <a:ext cy="3135120" cx="207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500575" x="4130650"/>
            <a:ext cy="495300" cx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128300" x="2730475"/>
            <a:ext cy="495300" cx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756025" x="4911687"/>
            <a:ext cy="495300" cx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569837" x="3847825"/>
            <a:ext cy="4191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977812" x="3833525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4415950" x="3809737"/>
            <a:ext cy="428625" cx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3992700" x="5445612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3584725" x="5431337"/>
            <a:ext cy="342900" cx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>
            <a:stCxn id="184" idx="3"/>
            <a:endCxn id="189" idx="1"/>
          </p:cNvCxnSpPr>
          <p:nvPr/>
        </p:nvCxnSpPr>
        <p:spPr>
          <a:xfrm>
            <a:off y="4196887" x="4757450"/>
            <a:ext cy="403800" cx="68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0" name="Shape 190"/>
          <p:cNvCxnSpPr>
            <a:stCxn id="185" idx="3"/>
            <a:endCxn id="186" idx="1"/>
          </p:cNvCxnSpPr>
          <p:nvPr/>
        </p:nvCxnSpPr>
        <p:spPr>
          <a:xfrm rot="10800000" flipH="1">
            <a:off y="4173662" x="4781287"/>
            <a:ext cy="456600" cx="664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1" name="Shape 191"/>
          <p:cNvCxnSpPr>
            <a:stCxn id="192" idx="3"/>
            <a:endCxn id="186" idx="1"/>
          </p:cNvCxnSpPr>
          <p:nvPr/>
        </p:nvCxnSpPr>
        <p:spPr>
          <a:xfrm>
            <a:off y="3277025" x="4738412"/>
            <a:ext cy="896700" cx="70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3" name="Shape 193"/>
          <p:cNvCxnSpPr>
            <a:endCxn id="187" idx="1"/>
          </p:cNvCxnSpPr>
          <p:nvPr/>
        </p:nvCxnSpPr>
        <p:spPr>
          <a:xfrm rot="10800000" flipH="1">
            <a:off y="3756175" x="4743137"/>
            <a:ext cy="23100" cx="68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4" name="Shape 194"/>
          <p:cNvCxnSpPr>
            <a:stCxn id="183" idx="3"/>
            <a:endCxn id="189" idx="1"/>
          </p:cNvCxnSpPr>
          <p:nvPr/>
        </p:nvCxnSpPr>
        <p:spPr>
          <a:xfrm>
            <a:off y="3779387" x="4743175"/>
            <a:ext cy="821400" cx="702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5" name="Shape 195"/>
          <p:cNvCxnSpPr>
            <a:stCxn id="192" idx="3"/>
            <a:endCxn id="187" idx="1"/>
          </p:cNvCxnSpPr>
          <p:nvPr/>
        </p:nvCxnSpPr>
        <p:spPr>
          <a:xfrm>
            <a:off y="3277025" x="4738412"/>
            <a:ext cy="479100" cx="693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89" name="Shape 18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4419725" x="5445612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3062712" x="3852587"/>
            <a:ext cy="428625" cx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1361400" x="6001050"/>
            <a:ext cy="1761397" cx="207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3268026" x="6703525"/>
            <a:ext cy="1492002" cx="20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Talk Outline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Overview of Clotho 3.0 object classes and planned extensions for biodesign and DOE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Development plan for web app to support DOE for synthetic biology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Clotho 3.0 Object Classes</a:t>
            </a:r>
          </a:p>
        </p:txBody>
      </p:sp>
      <p:sp>
        <p:nvSpPr>
          <p:cNvPr id="209" name="Shape 209"/>
          <p:cNvSpPr/>
          <p:nvPr/>
        </p:nvSpPr>
        <p:spPr>
          <a:xfrm>
            <a:off y="1681325" x="23432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cxnSp>
        <p:nvCxnSpPr>
          <p:cNvPr id="210" name="Shape 210"/>
          <p:cNvCxnSpPr>
            <a:stCxn id="209" idx="3"/>
            <a:endCxn id="209" idx="0"/>
          </p:cNvCxnSpPr>
          <p:nvPr/>
        </p:nvCxnSpPr>
        <p:spPr>
          <a:xfrm rot="10800000">
            <a:off y="1681474" x="3266600"/>
            <a:ext cy="541800" cx="923700"/>
          </a:xfrm>
          <a:prstGeom prst="curvedConnector4">
            <a:avLst>
              <a:gd fmla="val -43318" name="adj1"/>
              <a:gd fmla="val 16526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11" name="Shape 211"/>
          <p:cNvSpPr/>
          <p:nvPr/>
        </p:nvSpPr>
        <p:spPr>
          <a:xfrm>
            <a:off y="3383175" x="23432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212" name="Shape 212"/>
          <p:cNvCxnSpPr>
            <a:stCxn id="209" idx="2"/>
            <a:endCxn id="211" idx="0"/>
          </p:cNvCxnSpPr>
          <p:nvPr/>
        </p:nvCxnSpPr>
        <p:spPr>
          <a:xfrm>
            <a:off y="2765224" x="3266750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3" name="Shape 213"/>
          <p:cNvCxnSpPr>
            <a:endCxn id="209" idx="0"/>
          </p:cNvCxnSpPr>
          <p:nvPr/>
        </p:nvCxnSpPr>
        <p:spPr>
          <a:xfrm flipH="1">
            <a:off y="1548725" x="3266750"/>
            <a:ext cy="132600" cx="73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4" name="Shape 214"/>
          <p:cNvSpPr/>
          <p:nvPr/>
        </p:nvSpPr>
        <p:spPr>
          <a:xfrm>
            <a:off y="1681325" x="50618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Format</a:t>
            </a:r>
          </a:p>
        </p:txBody>
      </p:sp>
      <p:cxnSp>
        <p:nvCxnSpPr>
          <p:cNvPr id="215" name="Shape 215"/>
          <p:cNvCxnSpPr>
            <a:stCxn id="209" idx="3"/>
            <a:endCxn id="214" idx="1"/>
          </p:cNvCxnSpPr>
          <p:nvPr/>
        </p:nvCxnSpPr>
        <p:spPr>
          <a:xfrm>
            <a:off y="2223274" x="41903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Clotho 3.0 Object Classes</a:t>
            </a:r>
          </a:p>
        </p:txBody>
      </p:sp>
      <p:sp>
        <p:nvSpPr>
          <p:cNvPr id="221" name="Shape 221"/>
          <p:cNvSpPr/>
          <p:nvPr/>
        </p:nvSpPr>
        <p:spPr>
          <a:xfrm>
            <a:off y="1681325" x="1380875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cxnSp>
        <p:nvCxnSpPr>
          <p:cNvPr id="222" name="Shape 222"/>
          <p:cNvCxnSpPr>
            <a:stCxn id="221" idx="3"/>
            <a:endCxn id="221" idx="0"/>
          </p:cNvCxnSpPr>
          <p:nvPr/>
        </p:nvCxnSpPr>
        <p:spPr>
          <a:xfrm rot="10800000">
            <a:off y="1681474" x="2304275"/>
            <a:ext cy="541800" cx="923700"/>
          </a:xfrm>
          <a:prstGeom prst="curvedConnector4">
            <a:avLst>
              <a:gd fmla="val -43318" name="adj1"/>
              <a:gd fmla="val 16526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23" name="Shape 223"/>
          <p:cNvSpPr/>
          <p:nvPr/>
        </p:nvSpPr>
        <p:spPr>
          <a:xfrm>
            <a:off y="3383175" x="1380875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224" name="Shape 224"/>
          <p:cNvCxnSpPr>
            <a:stCxn id="221" idx="2"/>
            <a:endCxn id="223" idx="0"/>
          </p:cNvCxnSpPr>
          <p:nvPr/>
        </p:nvCxnSpPr>
        <p:spPr>
          <a:xfrm>
            <a:off y="2765224" x="2304425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5" name="Shape 225"/>
          <p:cNvCxnSpPr>
            <a:endCxn id="221" idx="0"/>
          </p:cNvCxnSpPr>
          <p:nvPr/>
        </p:nvCxnSpPr>
        <p:spPr>
          <a:xfrm flipH="1">
            <a:off y="1548725" x="2304425"/>
            <a:ext cy="132600" cx="73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77462" x="4358887"/>
            <a:ext cy="495300" cx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035762" x="5337837"/>
            <a:ext cy="476250" cx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260200" x="6490675"/>
            <a:ext cy="447675" cx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559525" x="7577462"/>
            <a:ext cy="476250" cx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y="4091075" x="4392187"/>
            <a:ext cy="495299" cx="68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ATCGA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y="4467075" x="5366350"/>
            <a:ext cy="495299" cx="75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GGCTA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4648200" x="6557100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ATTCA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y="3971775" x="7643637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ATTCA</a:t>
            </a:r>
          </a:p>
        </p:txBody>
      </p:sp>
      <p:cxnSp>
        <p:nvCxnSpPr>
          <p:cNvPr id="234" name="Shape 234"/>
          <p:cNvCxnSpPr>
            <a:stCxn id="221" idx="3"/>
            <a:endCxn id="235" idx="1"/>
          </p:cNvCxnSpPr>
          <p:nvPr/>
        </p:nvCxnSpPr>
        <p:spPr>
          <a:xfrm>
            <a:off y="2223274" x="3227975"/>
            <a:ext cy="0" cx="81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5" name="Shape 235"/>
          <p:cNvSpPr/>
          <p:nvPr/>
        </p:nvSpPr>
        <p:spPr>
          <a:xfrm>
            <a:off y="1681312" x="403935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Format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Clotho 3.0 Object Classes</a:t>
            </a:r>
          </a:p>
        </p:txBody>
      </p:sp>
      <p:sp>
        <p:nvSpPr>
          <p:cNvPr id="241" name="Shape 241"/>
          <p:cNvSpPr/>
          <p:nvPr/>
        </p:nvSpPr>
        <p:spPr>
          <a:xfrm>
            <a:off y="1681325" x="1380875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cxnSp>
        <p:nvCxnSpPr>
          <p:cNvPr id="242" name="Shape 242"/>
          <p:cNvCxnSpPr>
            <a:stCxn id="241" idx="3"/>
            <a:endCxn id="241" idx="0"/>
          </p:cNvCxnSpPr>
          <p:nvPr/>
        </p:nvCxnSpPr>
        <p:spPr>
          <a:xfrm rot="10800000">
            <a:off y="1681474" x="2304275"/>
            <a:ext cy="541800" cx="923700"/>
          </a:xfrm>
          <a:prstGeom prst="curvedConnector4">
            <a:avLst>
              <a:gd fmla="val -43318" name="adj1"/>
              <a:gd fmla="val 16526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43" name="Shape 243"/>
          <p:cNvSpPr/>
          <p:nvPr/>
        </p:nvSpPr>
        <p:spPr>
          <a:xfrm>
            <a:off y="3383175" x="1380875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244" name="Shape 244"/>
          <p:cNvCxnSpPr>
            <a:stCxn id="241" idx="2"/>
            <a:endCxn id="243" idx="0"/>
          </p:cNvCxnSpPr>
          <p:nvPr/>
        </p:nvCxnSpPr>
        <p:spPr>
          <a:xfrm>
            <a:off y="2765224" x="2304425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5" name="Shape 245"/>
          <p:cNvCxnSpPr>
            <a:endCxn id="241" idx="0"/>
          </p:cNvCxnSpPr>
          <p:nvPr/>
        </p:nvCxnSpPr>
        <p:spPr>
          <a:xfrm flipH="1">
            <a:off y="1548725" x="2304425"/>
            <a:ext cy="132600" cx="73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56262" x="5389750"/>
            <a:ext cy="466725" cx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77462" x="4358887"/>
            <a:ext cy="495300" cx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035762" x="5337837"/>
            <a:ext cy="476250" cx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260200" x="6490675"/>
            <a:ext cy="447675" cx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559525" x="7577462"/>
            <a:ext cy="476250" cx="71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>
            <a:stCxn id="248" idx="0"/>
            <a:endCxn id="246" idx="2"/>
          </p:cNvCxnSpPr>
          <p:nvPr/>
        </p:nvCxnSpPr>
        <p:spPr>
          <a:xfrm rot="10800000" flipH="1">
            <a:off y="3622962" x="5680737"/>
            <a:ext cy="412800" cx="561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2" name="Shape 252"/>
          <p:cNvCxnSpPr>
            <a:stCxn id="249" idx="0"/>
            <a:endCxn id="246" idx="2"/>
          </p:cNvCxnSpPr>
          <p:nvPr/>
        </p:nvCxnSpPr>
        <p:spPr>
          <a:xfrm rot="10800000">
            <a:off y="3623000" x="6242200"/>
            <a:ext cy="637200" cx="63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3" name="Shape 253"/>
          <p:cNvCxnSpPr>
            <a:stCxn id="247" idx="0"/>
            <a:endCxn id="254" idx="2"/>
          </p:cNvCxnSpPr>
          <p:nvPr/>
        </p:nvCxnSpPr>
        <p:spPr>
          <a:xfrm rot="10800000" flipH="1">
            <a:off y="2223362" x="4735125"/>
            <a:ext cy="1454100" cx="150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5" name="Shape 255"/>
          <p:cNvCxnSpPr>
            <a:stCxn id="246" idx="0"/>
            <a:endCxn id="254" idx="2"/>
          </p:cNvCxnSpPr>
          <p:nvPr/>
        </p:nvCxnSpPr>
        <p:spPr>
          <a:xfrm rot="10800000">
            <a:off y="2223262" x="6242237"/>
            <a:ext cy="933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6" name="Shape 256"/>
          <p:cNvCxnSpPr>
            <a:stCxn id="250" idx="0"/>
            <a:endCxn id="254" idx="2"/>
          </p:cNvCxnSpPr>
          <p:nvPr/>
        </p:nvCxnSpPr>
        <p:spPr>
          <a:xfrm rot="10800000">
            <a:off y="2223325" x="6242350"/>
            <a:ext cy="1336200" cx="1692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254" name="Shape 2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737500" x="4380100"/>
            <a:ext cy="485775" cx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y="4091075" x="4392187"/>
            <a:ext cy="495299" cx="68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ATCGA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4467075" x="5366350"/>
            <a:ext cy="495299" cx="75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GGCTA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4648200" x="6557100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ATTCA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3971775" x="7643637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Clotho 3.0 Object Classes</a:t>
            </a:r>
          </a:p>
        </p:txBody>
      </p:sp>
      <p:sp>
        <p:nvSpPr>
          <p:cNvPr id="266" name="Shape 266"/>
          <p:cNvSpPr/>
          <p:nvPr/>
        </p:nvSpPr>
        <p:spPr>
          <a:xfrm>
            <a:off y="1681325" x="1380875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cxnSp>
        <p:nvCxnSpPr>
          <p:cNvPr id="267" name="Shape 267"/>
          <p:cNvCxnSpPr>
            <a:stCxn id="266" idx="3"/>
            <a:endCxn id="266" idx="0"/>
          </p:cNvCxnSpPr>
          <p:nvPr/>
        </p:nvCxnSpPr>
        <p:spPr>
          <a:xfrm rot="10800000">
            <a:off y="1681474" x="2304275"/>
            <a:ext cy="541800" cx="923700"/>
          </a:xfrm>
          <a:prstGeom prst="curvedConnector4">
            <a:avLst>
              <a:gd fmla="val -43318" name="adj1"/>
              <a:gd fmla="val 16526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68" name="Shape 268"/>
          <p:cNvSpPr/>
          <p:nvPr/>
        </p:nvSpPr>
        <p:spPr>
          <a:xfrm>
            <a:off y="3383175" x="1380875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269" name="Shape 269"/>
          <p:cNvCxnSpPr>
            <a:stCxn id="266" idx="2"/>
            <a:endCxn id="268" idx="0"/>
          </p:cNvCxnSpPr>
          <p:nvPr/>
        </p:nvCxnSpPr>
        <p:spPr>
          <a:xfrm>
            <a:off y="2765224" x="2304425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0" name="Shape 270"/>
          <p:cNvCxnSpPr>
            <a:endCxn id="266" idx="0"/>
          </p:cNvCxnSpPr>
          <p:nvPr/>
        </p:nvCxnSpPr>
        <p:spPr>
          <a:xfrm flipH="1">
            <a:off y="1548725" x="2304425"/>
            <a:ext cy="132600" cx="73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56262" x="5389750"/>
            <a:ext cy="466725" cx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77462" x="4358887"/>
            <a:ext cy="495300" cx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035762" x="5337837"/>
            <a:ext cy="476250" cx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260200" x="6490675"/>
            <a:ext cy="447675" cx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559525" x="7577462"/>
            <a:ext cy="476250" cx="71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Shape 276"/>
          <p:cNvCxnSpPr>
            <a:stCxn id="273" idx="0"/>
            <a:endCxn id="271" idx="2"/>
          </p:cNvCxnSpPr>
          <p:nvPr/>
        </p:nvCxnSpPr>
        <p:spPr>
          <a:xfrm rot="10800000" flipH="1">
            <a:off y="3622962" x="5680737"/>
            <a:ext cy="412800" cx="561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7" name="Shape 277"/>
          <p:cNvCxnSpPr>
            <a:stCxn id="274" idx="0"/>
            <a:endCxn id="271" idx="2"/>
          </p:cNvCxnSpPr>
          <p:nvPr/>
        </p:nvCxnSpPr>
        <p:spPr>
          <a:xfrm rot="10800000">
            <a:off y="3623000" x="6242200"/>
            <a:ext cy="637200" cx="63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8" name="Shape 278"/>
          <p:cNvCxnSpPr>
            <a:stCxn id="272" idx="0"/>
            <a:endCxn id="279" idx="2"/>
          </p:cNvCxnSpPr>
          <p:nvPr/>
        </p:nvCxnSpPr>
        <p:spPr>
          <a:xfrm rot="10800000" flipH="1">
            <a:off y="2223362" x="4735125"/>
            <a:ext cy="1454100" cx="150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0" name="Shape 280"/>
          <p:cNvCxnSpPr>
            <a:stCxn id="271" idx="0"/>
            <a:endCxn id="279" idx="2"/>
          </p:cNvCxnSpPr>
          <p:nvPr/>
        </p:nvCxnSpPr>
        <p:spPr>
          <a:xfrm rot="10800000">
            <a:off y="2223262" x="6242237"/>
            <a:ext cy="933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1" name="Shape 281"/>
          <p:cNvCxnSpPr>
            <a:stCxn id="275" idx="0"/>
            <a:endCxn id="279" idx="2"/>
          </p:cNvCxnSpPr>
          <p:nvPr/>
        </p:nvCxnSpPr>
        <p:spPr>
          <a:xfrm rot="10800000">
            <a:off y="2223325" x="6242350"/>
            <a:ext cy="1336200" cx="1692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279" name="Shape 2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737500" x="4380100"/>
            <a:ext cy="485775" cx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y="4091075" x="4392187"/>
            <a:ext cy="495299" cx="68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ATCGA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4467075" x="5366350"/>
            <a:ext cy="495299" cx="75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GGCTA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4648200" x="6557100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ATTCA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3971775" x="7643637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1369775" x="5161498"/>
            <a:ext cy="495299" cx="216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ATCGA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GGCTAATTCAGCTAA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Clotho 3.0 Object Classes</a:t>
            </a:r>
          </a:p>
        </p:txBody>
      </p:sp>
      <p:sp>
        <p:nvSpPr>
          <p:cNvPr id="292" name="Shape 292"/>
          <p:cNvSpPr/>
          <p:nvPr/>
        </p:nvSpPr>
        <p:spPr>
          <a:xfrm>
            <a:off y="1369775" x="1436275"/>
            <a:ext cy="7896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56262" x="5389750"/>
            <a:ext cy="466725" cx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77462" x="4358887"/>
            <a:ext cy="495300" cx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035762" x="5337837"/>
            <a:ext cy="476250" cx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260200" x="6490675"/>
            <a:ext cy="447675" cx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559525" x="7577462"/>
            <a:ext cy="476250" cx="71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Shape 298"/>
          <p:cNvCxnSpPr>
            <a:stCxn id="295" idx="0"/>
            <a:endCxn id="293" idx="2"/>
          </p:cNvCxnSpPr>
          <p:nvPr/>
        </p:nvCxnSpPr>
        <p:spPr>
          <a:xfrm rot="10800000" flipH="1">
            <a:off y="3622962" x="5680737"/>
            <a:ext cy="412800" cx="561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9" name="Shape 299"/>
          <p:cNvCxnSpPr>
            <a:stCxn id="296" idx="0"/>
            <a:endCxn id="293" idx="2"/>
          </p:cNvCxnSpPr>
          <p:nvPr/>
        </p:nvCxnSpPr>
        <p:spPr>
          <a:xfrm rot="10800000">
            <a:off y="3623000" x="6242200"/>
            <a:ext cy="637200" cx="63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00" name="Shape 300"/>
          <p:cNvCxnSpPr>
            <a:stCxn id="294" idx="0"/>
            <a:endCxn id="301" idx="2"/>
          </p:cNvCxnSpPr>
          <p:nvPr/>
        </p:nvCxnSpPr>
        <p:spPr>
          <a:xfrm rot="10800000" flipH="1">
            <a:off y="2223362" x="4735125"/>
            <a:ext cy="1454100" cx="150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02" name="Shape 302"/>
          <p:cNvCxnSpPr>
            <a:stCxn id="293" idx="0"/>
            <a:endCxn id="301" idx="2"/>
          </p:cNvCxnSpPr>
          <p:nvPr/>
        </p:nvCxnSpPr>
        <p:spPr>
          <a:xfrm rot="10800000">
            <a:off y="2223262" x="6242237"/>
            <a:ext cy="933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03" name="Shape 303"/>
          <p:cNvCxnSpPr>
            <a:stCxn id="297" idx="0"/>
            <a:endCxn id="301" idx="2"/>
          </p:cNvCxnSpPr>
          <p:nvPr/>
        </p:nvCxnSpPr>
        <p:spPr>
          <a:xfrm rot="10800000">
            <a:off y="2223325" x="6242350"/>
            <a:ext cy="1336200" cx="1692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301" name="Shape 3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737500" x="4380100"/>
            <a:ext cy="485775" cx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y="4091075" x="4392187"/>
            <a:ext cy="495299" cx="68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ATCGA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4467075" x="5366350"/>
            <a:ext cy="495299" cx="75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GGCTA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y="4648200" x="6557100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ATTCA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3971775" x="7643637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1369775" x="5161498"/>
            <a:ext cy="495299" cx="216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ATCGA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GGCTAATTCAGCTAA</a:t>
            </a:r>
          </a:p>
        </p:txBody>
      </p:sp>
      <p:sp>
        <p:nvSpPr>
          <p:cNvPr id="309" name="Shape 309"/>
          <p:cNvSpPr/>
          <p:nvPr/>
        </p:nvSpPr>
        <p:spPr>
          <a:xfrm>
            <a:off y="2656850" x="1436275"/>
            <a:ext cy="789600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Annotation</a:t>
            </a:r>
          </a:p>
        </p:txBody>
      </p:sp>
      <p:sp>
        <p:nvSpPr>
          <p:cNvPr id="310" name="Shape 310"/>
          <p:cNvSpPr/>
          <p:nvPr/>
        </p:nvSpPr>
        <p:spPr>
          <a:xfrm>
            <a:off y="3943925" x="1436275"/>
            <a:ext cy="7896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311" name="Shape 311"/>
          <p:cNvCxnSpPr>
            <a:stCxn id="309" idx="2"/>
            <a:endCxn id="310" idx="0"/>
          </p:cNvCxnSpPr>
          <p:nvPr/>
        </p:nvCxnSpPr>
        <p:spPr>
          <a:xfrm>
            <a:off y="3446450" x="2359825"/>
            <a:ext cy="4974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2" name="Shape 312"/>
          <p:cNvCxnSpPr>
            <a:stCxn id="292" idx="2"/>
            <a:endCxn id="309" idx="0"/>
          </p:cNvCxnSpPr>
          <p:nvPr/>
        </p:nvCxnSpPr>
        <p:spPr>
          <a:xfrm>
            <a:off y="2159375" x="2359825"/>
            <a:ext cy="4974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Clotho 3.0 Object Classes</a:t>
            </a:r>
          </a:p>
        </p:txBody>
      </p:sp>
      <p:sp>
        <p:nvSpPr>
          <p:cNvPr id="318" name="Shape 318"/>
          <p:cNvSpPr/>
          <p:nvPr/>
        </p:nvSpPr>
        <p:spPr>
          <a:xfrm>
            <a:off y="1369775" x="1436275"/>
            <a:ext cy="789600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Sequence</a:t>
            </a:r>
          </a:p>
        </p:txBody>
      </p:sp>
      <p:cxnSp>
        <p:nvCxnSpPr>
          <p:cNvPr id="319" name="Shape 319"/>
          <p:cNvCxnSpPr>
            <a:stCxn id="320" idx="0"/>
            <a:endCxn id="321" idx="2"/>
          </p:cNvCxnSpPr>
          <p:nvPr/>
        </p:nvCxnSpPr>
        <p:spPr>
          <a:xfrm rot="10800000" flipH="1">
            <a:off y="3689750" x="5676725"/>
            <a:ext cy="506100" cx="565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2" name="Shape 322"/>
          <p:cNvCxnSpPr>
            <a:stCxn id="323" idx="0"/>
            <a:endCxn id="321" idx="2"/>
          </p:cNvCxnSpPr>
          <p:nvPr/>
        </p:nvCxnSpPr>
        <p:spPr>
          <a:xfrm rot="10800000">
            <a:off y="3689812" x="6242250"/>
            <a:ext cy="622800" cx="685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4" name="Shape 324"/>
          <p:cNvCxnSpPr>
            <a:stCxn id="325" idx="0"/>
            <a:endCxn id="326" idx="2"/>
          </p:cNvCxnSpPr>
          <p:nvPr/>
        </p:nvCxnSpPr>
        <p:spPr>
          <a:xfrm rot="10800000" flipH="1">
            <a:off y="2196000" x="4762775"/>
            <a:ext cy="1502700" cx="1479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7" name="Shape 327"/>
          <p:cNvCxnSpPr>
            <a:stCxn id="321" idx="0"/>
            <a:endCxn id="326" idx="2"/>
          </p:cNvCxnSpPr>
          <p:nvPr/>
        </p:nvCxnSpPr>
        <p:spPr>
          <a:xfrm rot="10800000">
            <a:off y="2195775" x="6242225"/>
            <a:ext cy="9606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8" name="Shape 328"/>
          <p:cNvCxnSpPr>
            <a:stCxn id="329" idx="0"/>
            <a:endCxn id="326" idx="2"/>
          </p:cNvCxnSpPr>
          <p:nvPr/>
        </p:nvCxnSpPr>
        <p:spPr>
          <a:xfrm rot="10800000">
            <a:off y="2195975" x="6242375"/>
            <a:ext cy="1532400" cx="1758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0" name="Shape 330"/>
          <p:cNvSpPr/>
          <p:nvPr/>
        </p:nvSpPr>
        <p:spPr>
          <a:xfrm>
            <a:off y="2656850" x="1436275"/>
            <a:ext cy="789600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Annotation</a:t>
            </a:r>
          </a:p>
        </p:txBody>
      </p:sp>
      <p:sp>
        <p:nvSpPr>
          <p:cNvPr id="331" name="Shape 331"/>
          <p:cNvSpPr/>
          <p:nvPr/>
        </p:nvSpPr>
        <p:spPr>
          <a:xfrm>
            <a:off y="3943925" x="1436275"/>
            <a:ext cy="789600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332" name="Shape 332"/>
          <p:cNvCxnSpPr>
            <a:stCxn id="330" idx="2"/>
            <a:endCxn id="331" idx="0"/>
          </p:cNvCxnSpPr>
          <p:nvPr/>
        </p:nvCxnSpPr>
        <p:spPr>
          <a:xfrm>
            <a:off y="3446450" x="2359825"/>
            <a:ext cy="4974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3" name="Shape 333"/>
          <p:cNvCxnSpPr>
            <a:stCxn id="318" idx="2"/>
            <a:endCxn id="330" idx="0"/>
          </p:cNvCxnSpPr>
          <p:nvPr/>
        </p:nvCxnSpPr>
        <p:spPr>
          <a:xfrm>
            <a:off y="2159375" x="2359825"/>
            <a:ext cy="4974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2925" x="4542025"/>
            <a:ext cy="742950" cx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698700" x="4305575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195850" x="5467175"/>
            <a:ext cy="285750" cx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12612" x="6332737"/>
            <a:ext cy="523875" cx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728375" x="7781900"/>
            <a:ext cy="361950" cx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156375" x="5332587"/>
            <a:ext cy="533400" cx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y="1167100" x="5161485"/>
            <a:ext cy="495299" cx="216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ATCGA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GGCTAATTCAGCTAA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y="4091075" x="4370087"/>
            <a:ext cy="495299" cx="68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ATCGA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y="4393100" x="5318125"/>
            <a:ext cy="495299" cx="75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GGCTA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y="4720450" x="6535000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ATTCA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4044025" x="7621537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Principles for extending Clotho 3.0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 object classes should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new domains of data and relate them to domains previously captured by Clotho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Represent data at an appropriate level of detail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Provide generally useful functions for computing over stored data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Design of Experiments (DOE)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0100" x="2987450"/>
            <a:ext cy="2825175" cx="27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Modeling New Domains of Data</a:t>
            </a:r>
          </a:p>
        </p:txBody>
      </p:sp>
      <p:sp>
        <p:nvSpPr>
          <p:cNvPr id="350" name="Shape 350"/>
          <p:cNvSpPr/>
          <p:nvPr/>
        </p:nvSpPr>
        <p:spPr>
          <a:xfrm>
            <a:off y="2206725" x="3725850"/>
            <a:ext cy="1399199" cx="1692300"/>
          </a:xfrm>
          <a:prstGeom prst="ellipse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Modeling New Domains of Data</a:t>
            </a:r>
          </a:p>
        </p:txBody>
      </p:sp>
      <p:sp>
        <p:nvSpPr>
          <p:cNvPr id="356" name="Shape 356"/>
          <p:cNvSpPr/>
          <p:nvPr/>
        </p:nvSpPr>
        <p:spPr>
          <a:xfrm>
            <a:off y="1183825" x="3005675"/>
            <a:ext cy="1755600" cx="1997699"/>
          </a:xfrm>
          <a:prstGeom prst="ellipse">
            <a:avLst/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sp>
        <p:nvSpPr>
          <p:cNvPr id="357" name="Shape 357"/>
          <p:cNvSpPr/>
          <p:nvPr/>
        </p:nvSpPr>
        <p:spPr>
          <a:xfrm>
            <a:off y="3088975" x="2932450"/>
            <a:ext cy="1619099" cx="26595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Modeling New Domains of Data</a:t>
            </a:r>
          </a:p>
        </p:txBody>
      </p:sp>
      <p:sp>
        <p:nvSpPr>
          <p:cNvPr id="363" name="Shape 363"/>
          <p:cNvSpPr/>
          <p:nvPr/>
        </p:nvSpPr>
        <p:spPr>
          <a:xfrm>
            <a:off y="3243825" x="2976700"/>
            <a:ext cy="1619099" cx="26265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</a:t>
            </a:r>
          </a:p>
        </p:txBody>
      </p:sp>
      <p:sp>
        <p:nvSpPr>
          <p:cNvPr id="364" name="Shape 364"/>
          <p:cNvSpPr/>
          <p:nvPr/>
        </p:nvSpPr>
        <p:spPr>
          <a:xfrm>
            <a:off y="1063375" x="2529400"/>
            <a:ext cy="1270500" cx="1436100"/>
          </a:xfrm>
          <a:prstGeom prst="ellipse">
            <a:avLst/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Function</a:t>
            </a:r>
          </a:p>
        </p:txBody>
      </p:sp>
      <p:sp>
        <p:nvSpPr>
          <p:cNvPr id="365" name="Shape 365"/>
          <p:cNvSpPr/>
          <p:nvPr/>
        </p:nvSpPr>
        <p:spPr>
          <a:xfrm>
            <a:off y="1862800" x="3802050"/>
            <a:ext cy="1270500" cx="1436100"/>
          </a:xfrm>
          <a:prstGeom prst="ellipse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Context</a:t>
            </a:r>
          </a:p>
        </p:txBody>
      </p:sp>
      <p:sp>
        <p:nvSpPr>
          <p:cNvPr id="366" name="Shape 366"/>
          <p:cNvSpPr/>
          <p:nvPr/>
        </p:nvSpPr>
        <p:spPr>
          <a:xfrm>
            <a:off y="2333875" x="1896425"/>
            <a:ext cy="1316400" cx="14835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Modeling New Domains of Data</a:t>
            </a:r>
          </a:p>
        </p:txBody>
      </p:sp>
      <p:sp>
        <p:nvSpPr>
          <p:cNvPr id="372" name="Shape 372"/>
          <p:cNvSpPr/>
          <p:nvPr/>
        </p:nvSpPr>
        <p:spPr>
          <a:xfrm>
            <a:off y="3243825" x="2976700"/>
            <a:ext cy="1619099" cx="26265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</a:t>
            </a:r>
          </a:p>
        </p:txBody>
      </p:sp>
      <p:sp>
        <p:nvSpPr>
          <p:cNvPr id="373" name="Shape 373"/>
          <p:cNvSpPr/>
          <p:nvPr/>
        </p:nvSpPr>
        <p:spPr>
          <a:xfrm>
            <a:off y="1063375" x="2529400"/>
            <a:ext cy="1270500" cx="1436100"/>
          </a:xfrm>
          <a:prstGeom prst="ellipse">
            <a:avLst/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Function</a:t>
            </a:r>
          </a:p>
        </p:txBody>
      </p:sp>
      <p:sp>
        <p:nvSpPr>
          <p:cNvPr id="374" name="Shape 374"/>
          <p:cNvSpPr/>
          <p:nvPr/>
        </p:nvSpPr>
        <p:spPr>
          <a:xfrm>
            <a:off y="1862800" x="3802050"/>
            <a:ext cy="1270500" cx="1436100"/>
          </a:xfrm>
          <a:prstGeom prst="ellipse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Context</a:t>
            </a:r>
          </a:p>
        </p:txBody>
      </p:sp>
      <p:sp>
        <p:nvSpPr>
          <p:cNvPr id="375" name="Shape 375"/>
          <p:cNvSpPr/>
          <p:nvPr/>
        </p:nvSpPr>
        <p:spPr>
          <a:xfrm>
            <a:off y="2278575" x="1621075"/>
            <a:ext cy="1515600" cx="1648199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Sequence, Part,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Format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Modeling New Domains of Data</a:t>
            </a:r>
          </a:p>
        </p:txBody>
      </p:sp>
      <p:sp>
        <p:nvSpPr>
          <p:cNvPr id="381" name="Shape 381"/>
          <p:cNvSpPr/>
          <p:nvPr/>
        </p:nvSpPr>
        <p:spPr>
          <a:xfrm>
            <a:off y="3243825" x="2976700"/>
            <a:ext cy="1619099" cx="26265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</a:t>
            </a:r>
          </a:p>
        </p:txBody>
      </p:sp>
      <p:sp>
        <p:nvSpPr>
          <p:cNvPr id="382" name="Shape 382"/>
          <p:cNvSpPr/>
          <p:nvPr/>
        </p:nvSpPr>
        <p:spPr>
          <a:xfrm>
            <a:off y="1006600" x="2306150"/>
            <a:ext cy="1437899" cx="1648199"/>
          </a:xfrm>
          <a:prstGeom prst="ellipse">
            <a:avLst/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Module, Feature, Influence, Parameter</a:t>
            </a:r>
          </a:p>
        </p:txBody>
      </p:sp>
      <p:sp>
        <p:nvSpPr>
          <p:cNvPr id="383" name="Shape 383"/>
          <p:cNvSpPr/>
          <p:nvPr/>
        </p:nvSpPr>
        <p:spPr>
          <a:xfrm>
            <a:off y="1862800" x="3802050"/>
            <a:ext cy="1270500" cx="1436100"/>
          </a:xfrm>
          <a:prstGeom prst="ellipse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Context</a:t>
            </a:r>
          </a:p>
        </p:txBody>
      </p:sp>
      <p:sp>
        <p:nvSpPr>
          <p:cNvPr id="384" name="Shape 384"/>
          <p:cNvSpPr/>
          <p:nvPr/>
        </p:nvSpPr>
        <p:spPr>
          <a:xfrm>
            <a:off y="2378125" x="1554700"/>
            <a:ext cy="1515600" cx="1648199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Sequence, Part,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Format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Modeling New Domains of Data</a:t>
            </a:r>
          </a:p>
        </p:txBody>
      </p:sp>
      <p:sp>
        <p:nvSpPr>
          <p:cNvPr id="390" name="Shape 390"/>
          <p:cNvSpPr/>
          <p:nvPr/>
        </p:nvSpPr>
        <p:spPr>
          <a:xfrm>
            <a:off y="3243825" x="2976700"/>
            <a:ext cy="1619099" cx="26265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</a:t>
            </a:r>
          </a:p>
        </p:txBody>
      </p:sp>
      <p:sp>
        <p:nvSpPr>
          <p:cNvPr id="391" name="Shape 391"/>
          <p:cNvSpPr/>
          <p:nvPr/>
        </p:nvSpPr>
        <p:spPr>
          <a:xfrm>
            <a:off y="1006600" x="2306150"/>
            <a:ext cy="1437899" cx="1648199"/>
          </a:xfrm>
          <a:prstGeom prst="ellipse">
            <a:avLst/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Module, Feature, Influence, Parameter</a:t>
            </a:r>
          </a:p>
        </p:txBody>
      </p:sp>
      <p:sp>
        <p:nvSpPr>
          <p:cNvPr id="392" name="Shape 392"/>
          <p:cNvSpPr/>
          <p:nvPr/>
        </p:nvSpPr>
        <p:spPr>
          <a:xfrm>
            <a:off y="1862800" x="3802050"/>
            <a:ext cy="1270500" cx="1436100"/>
          </a:xfrm>
          <a:prstGeom prst="ellipse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Strain, Medium</a:t>
            </a:r>
          </a:p>
        </p:txBody>
      </p:sp>
      <p:sp>
        <p:nvSpPr>
          <p:cNvPr id="393" name="Shape 393"/>
          <p:cNvSpPr/>
          <p:nvPr/>
        </p:nvSpPr>
        <p:spPr>
          <a:xfrm>
            <a:off y="2378125" x="1554700"/>
            <a:ext cy="1515600" cx="1648199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Sequence, Part,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Format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Modeling New Domains of Data</a:t>
            </a:r>
          </a:p>
        </p:txBody>
      </p:sp>
      <p:sp>
        <p:nvSpPr>
          <p:cNvPr id="399" name="Shape 399"/>
          <p:cNvSpPr/>
          <p:nvPr/>
        </p:nvSpPr>
        <p:spPr>
          <a:xfrm>
            <a:off y="1006600" x="2306150"/>
            <a:ext cy="1437899" cx="1648199"/>
          </a:xfrm>
          <a:prstGeom prst="ellipse">
            <a:avLst/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Module, Feature, Influence, Parameter</a:t>
            </a:r>
          </a:p>
        </p:txBody>
      </p:sp>
      <p:sp>
        <p:nvSpPr>
          <p:cNvPr id="400" name="Shape 400"/>
          <p:cNvSpPr/>
          <p:nvPr/>
        </p:nvSpPr>
        <p:spPr>
          <a:xfrm>
            <a:off y="1862800" x="3802050"/>
            <a:ext cy="1270500" cx="1436100"/>
          </a:xfrm>
          <a:prstGeom prst="ellipse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Strain, Medium</a:t>
            </a:r>
          </a:p>
        </p:txBody>
      </p:sp>
      <p:sp>
        <p:nvSpPr>
          <p:cNvPr id="401" name="Shape 401"/>
          <p:cNvSpPr/>
          <p:nvPr/>
        </p:nvSpPr>
        <p:spPr>
          <a:xfrm>
            <a:off y="2378125" x="1554700"/>
            <a:ext cy="1515600" cx="1648199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Sequence, Part, Format</a:t>
            </a:r>
          </a:p>
        </p:txBody>
      </p:sp>
      <p:sp>
        <p:nvSpPr>
          <p:cNvPr id="402" name="Shape 402"/>
          <p:cNvSpPr/>
          <p:nvPr/>
        </p:nvSpPr>
        <p:spPr>
          <a:xfrm>
            <a:off y="3395800" x="3081150"/>
            <a:ext cy="1437899" cx="20241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ExperimentalDesign</a:t>
            </a:r>
          </a:p>
        </p:txBody>
      </p:sp>
      <p:sp>
        <p:nvSpPr>
          <p:cNvPr id="403" name="Shape 403"/>
          <p:cNvSpPr/>
          <p:nvPr/>
        </p:nvSpPr>
        <p:spPr>
          <a:xfrm>
            <a:off y="2630100" x="5105250"/>
            <a:ext cy="1437899" cx="2024100"/>
          </a:xfrm>
          <a:prstGeom prst="ellipse">
            <a:avLst/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Modeling New Domains of Data</a:t>
            </a:r>
          </a:p>
        </p:txBody>
      </p:sp>
      <p:sp>
        <p:nvSpPr>
          <p:cNvPr id="409" name="Shape 409"/>
          <p:cNvSpPr/>
          <p:nvPr/>
        </p:nvSpPr>
        <p:spPr>
          <a:xfrm>
            <a:off y="1006600" x="2306150"/>
            <a:ext cy="1437899" cx="1648199"/>
          </a:xfrm>
          <a:prstGeom prst="ellipse">
            <a:avLst/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Module, Feature, Influence, Parameter</a:t>
            </a:r>
          </a:p>
        </p:txBody>
      </p:sp>
      <p:sp>
        <p:nvSpPr>
          <p:cNvPr id="410" name="Shape 410"/>
          <p:cNvSpPr/>
          <p:nvPr/>
        </p:nvSpPr>
        <p:spPr>
          <a:xfrm>
            <a:off y="1862800" x="3802050"/>
            <a:ext cy="1270500" cx="1436100"/>
          </a:xfrm>
          <a:prstGeom prst="ellipse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Strain, Medium</a:t>
            </a:r>
          </a:p>
        </p:txBody>
      </p:sp>
      <p:sp>
        <p:nvSpPr>
          <p:cNvPr id="411" name="Shape 411"/>
          <p:cNvSpPr/>
          <p:nvPr/>
        </p:nvSpPr>
        <p:spPr>
          <a:xfrm>
            <a:off y="2378125" x="1554700"/>
            <a:ext cy="1515600" cx="1648199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Sequence, Part, Format</a:t>
            </a:r>
          </a:p>
        </p:txBody>
      </p:sp>
      <p:sp>
        <p:nvSpPr>
          <p:cNvPr id="412" name="Shape 412"/>
          <p:cNvSpPr/>
          <p:nvPr/>
        </p:nvSpPr>
        <p:spPr>
          <a:xfrm>
            <a:off y="3395800" x="3081150"/>
            <a:ext cy="1437899" cx="20241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Factor,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Level,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Variable,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413" name="Shape 413"/>
          <p:cNvSpPr/>
          <p:nvPr/>
        </p:nvSpPr>
        <p:spPr>
          <a:xfrm>
            <a:off y="2630100" x="5105250"/>
            <a:ext cy="1437899" cx="2024100"/>
          </a:xfrm>
          <a:prstGeom prst="ellipse">
            <a:avLst/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Modeling New Domains of Data</a:t>
            </a:r>
          </a:p>
        </p:txBody>
      </p:sp>
      <p:sp>
        <p:nvSpPr>
          <p:cNvPr id="419" name="Shape 419"/>
          <p:cNvSpPr/>
          <p:nvPr/>
        </p:nvSpPr>
        <p:spPr>
          <a:xfrm>
            <a:off y="1006600" x="2306150"/>
            <a:ext cy="1437899" cx="1648199"/>
          </a:xfrm>
          <a:prstGeom prst="ellipse">
            <a:avLst/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Module, Feature, Influence, Parameter</a:t>
            </a:r>
          </a:p>
        </p:txBody>
      </p:sp>
      <p:sp>
        <p:nvSpPr>
          <p:cNvPr id="420" name="Shape 420"/>
          <p:cNvSpPr/>
          <p:nvPr/>
        </p:nvSpPr>
        <p:spPr>
          <a:xfrm>
            <a:off y="1862800" x="3802050"/>
            <a:ext cy="1270500" cx="1436100"/>
          </a:xfrm>
          <a:prstGeom prst="ellipse">
            <a:avLst/>
          </a:prstGeom>
          <a:solidFill>
            <a:srgbClr val="6D9EE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Strain, Medium</a:t>
            </a:r>
          </a:p>
        </p:txBody>
      </p:sp>
      <p:sp>
        <p:nvSpPr>
          <p:cNvPr id="421" name="Shape 421"/>
          <p:cNvSpPr/>
          <p:nvPr/>
        </p:nvSpPr>
        <p:spPr>
          <a:xfrm>
            <a:off y="2378125" x="1554700"/>
            <a:ext cy="1515600" cx="1648199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Sequence, Part, Format</a:t>
            </a:r>
          </a:p>
        </p:txBody>
      </p:sp>
      <p:sp>
        <p:nvSpPr>
          <p:cNvPr id="422" name="Shape 422"/>
          <p:cNvSpPr/>
          <p:nvPr/>
        </p:nvSpPr>
        <p:spPr>
          <a:xfrm>
            <a:off y="3395800" x="3081150"/>
            <a:ext cy="1437899" cx="20241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Factor,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Level,</a:t>
            </a:r>
          </a:p>
          <a:p>
            <a:pPr algn="ctr" rt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Variable,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423" name="Shape 423"/>
          <p:cNvSpPr/>
          <p:nvPr/>
        </p:nvSpPr>
        <p:spPr>
          <a:xfrm>
            <a:off y="2630100" x="5105250"/>
            <a:ext cy="1437899" cx="2024100"/>
          </a:xfrm>
          <a:prstGeom prst="ellipse">
            <a:avLst/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Sample, Container, Plate,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sp>
        <p:nvSpPr>
          <p:cNvPr id="429" name="Shape 429"/>
          <p:cNvSpPr/>
          <p:nvPr/>
        </p:nvSpPr>
        <p:spPr>
          <a:xfrm>
            <a:off y="1681325" x="34825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cxnSp>
        <p:nvCxnSpPr>
          <p:cNvPr id="430" name="Shape 430"/>
          <p:cNvCxnSpPr>
            <a:stCxn id="429" idx="3"/>
            <a:endCxn id="429" idx="0"/>
          </p:cNvCxnSpPr>
          <p:nvPr/>
        </p:nvCxnSpPr>
        <p:spPr>
          <a:xfrm rot="10800000">
            <a:off y="1681474" x="4405900"/>
            <a:ext cy="541800" cx="923700"/>
          </a:xfrm>
          <a:prstGeom prst="curvedConnector4">
            <a:avLst>
              <a:gd fmla="val -43318" name="adj1"/>
              <a:gd fmla="val 16526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31" name="Shape 431"/>
          <p:cNvSpPr/>
          <p:nvPr/>
        </p:nvSpPr>
        <p:spPr>
          <a:xfrm>
            <a:off y="3383175" x="34825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Part</a:t>
            </a:r>
          </a:p>
        </p:txBody>
      </p:sp>
      <p:cxnSp>
        <p:nvCxnSpPr>
          <p:cNvPr id="432" name="Shape 432"/>
          <p:cNvCxnSpPr>
            <a:stCxn id="429" idx="2"/>
            <a:endCxn id="431" idx="0"/>
          </p:cNvCxnSpPr>
          <p:nvPr/>
        </p:nvCxnSpPr>
        <p:spPr>
          <a:xfrm>
            <a:off y="2765224" x="4406050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3" name="Shape 433"/>
          <p:cNvCxnSpPr>
            <a:endCxn id="429" idx="0"/>
          </p:cNvCxnSpPr>
          <p:nvPr/>
        </p:nvCxnSpPr>
        <p:spPr>
          <a:xfrm flipH="1">
            <a:off y="1548725" x="4406050"/>
            <a:ext cy="132600" cx="73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4" name="Shape 434"/>
          <p:cNvSpPr/>
          <p:nvPr/>
        </p:nvSpPr>
        <p:spPr>
          <a:xfrm>
            <a:off y="1681325" x="62011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435" name="Shape 435"/>
          <p:cNvCxnSpPr>
            <a:stCxn id="429" idx="3"/>
            <a:endCxn id="434" idx="1"/>
          </p:cNvCxnSpPr>
          <p:nvPr/>
        </p:nvCxnSpPr>
        <p:spPr>
          <a:xfrm>
            <a:off y="2223274" x="53296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6" name="Shape 436"/>
          <p:cNvCxnSpPr>
            <a:stCxn id="429" idx="1"/>
            <a:endCxn id="437" idx="1"/>
          </p:cNvCxnSpPr>
          <p:nvPr/>
        </p:nvCxnSpPr>
        <p:spPr>
          <a:xfrm rot="10800000">
            <a:off y="2223274" x="26110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7" name="Shape 437"/>
          <p:cNvSpPr/>
          <p:nvPr/>
        </p:nvSpPr>
        <p:spPr>
          <a:xfrm flipH="1">
            <a:off y="1681325" x="763899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Strain</a:t>
            </a:r>
          </a:p>
        </p:txBody>
      </p:sp>
      <p:sp>
        <p:nvSpPr>
          <p:cNvPr id="438" name="Shape 438"/>
          <p:cNvSpPr/>
          <p:nvPr/>
        </p:nvSpPr>
        <p:spPr>
          <a:xfrm>
            <a:off y="3383175" x="7639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Medium</a:t>
            </a:r>
          </a:p>
        </p:txBody>
      </p:sp>
      <p:cxnSp>
        <p:nvCxnSpPr>
          <p:cNvPr id="439" name="Shape 439"/>
          <p:cNvCxnSpPr>
            <a:stCxn id="429" idx="2"/>
            <a:endCxn id="438" idx="3"/>
          </p:cNvCxnSpPr>
          <p:nvPr/>
        </p:nvCxnSpPr>
        <p:spPr>
          <a:xfrm flipH="1">
            <a:off y="2765224" x="2611150"/>
            <a:ext cy="1159800" cx="1794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0" name="Shape 440"/>
          <p:cNvCxnSpPr>
            <a:stCxn id="429" idx="2"/>
            <a:endCxn id="441" idx="1"/>
          </p:cNvCxnSpPr>
          <p:nvPr/>
        </p:nvCxnSpPr>
        <p:spPr>
          <a:xfrm>
            <a:off y="2765224" x="4406050"/>
            <a:ext cy="1159800" cx="1794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1" name="Shape 441"/>
          <p:cNvSpPr/>
          <p:nvPr/>
        </p:nvSpPr>
        <p:spPr>
          <a:xfrm>
            <a:off y="3383175" x="62011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Design of Experiments (DOE)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3950" x="2982550"/>
            <a:ext cy="2823625" cx="27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sp>
        <p:nvSpPr>
          <p:cNvPr id="447" name="Shape 447"/>
          <p:cNvSpPr/>
          <p:nvPr/>
        </p:nvSpPr>
        <p:spPr>
          <a:xfrm>
            <a:off y="1681325" x="34825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sp>
        <p:nvSpPr>
          <p:cNvPr id="448" name="Shape 448"/>
          <p:cNvSpPr/>
          <p:nvPr/>
        </p:nvSpPr>
        <p:spPr>
          <a:xfrm>
            <a:off y="1681325" x="62011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449" name="Shape 449"/>
          <p:cNvCxnSpPr>
            <a:stCxn id="447" idx="3"/>
            <a:endCxn id="448" idx="1"/>
          </p:cNvCxnSpPr>
          <p:nvPr/>
        </p:nvCxnSpPr>
        <p:spPr>
          <a:xfrm>
            <a:off y="2223274" x="53296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0" name="Shape 450"/>
          <p:cNvCxnSpPr>
            <a:stCxn id="447" idx="1"/>
            <a:endCxn id="451" idx="1"/>
          </p:cNvCxnSpPr>
          <p:nvPr/>
        </p:nvCxnSpPr>
        <p:spPr>
          <a:xfrm rot="10800000">
            <a:off y="2223274" x="26110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1" name="Shape 451"/>
          <p:cNvSpPr/>
          <p:nvPr/>
        </p:nvSpPr>
        <p:spPr>
          <a:xfrm flipH="1">
            <a:off y="1681325" x="763899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cxnSp>
        <p:nvCxnSpPr>
          <p:cNvPr id="452" name="Shape 452"/>
          <p:cNvCxnSpPr>
            <a:stCxn id="447" idx="2"/>
            <a:endCxn id="453" idx="0"/>
          </p:cNvCxnSpPr>
          <p:nvPr/>
        </p:nvCxnSpPr>
        <p:spPr>
          <a:xfrm>
            <a:off y="2765224" x="4406050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83175" x="834175"/>
            <a:ext cy="838200" cx="71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/>
          <p:nvPr/>
        </p:nvSpPr>
        <p:spPr>
          <a:xfrm>
            <a:off y="1791950" x="3338725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pic>
        <p:nvPicPr>
          <p:cNvPr id="455" name="Shape 4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21362" x="929425"/>
            <a:ext cy="695325" cx="6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sp>
        <p:nvSpPr>
          <p:cNvPr id="461" name="Shape 461"/>
          <p:cNvSpPr/>
          <p:nvPr/>
        </p:nvSpPr>
        <p:spPr>
          <a:xfrm>
            <a:off y="1681325" x="34825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sp>
        <p:nvSpPr>
          <p:cNvPr id="462" name="Shape 462"/>
          <p:cNvSpPr/>
          <p:nvPr/>
        </p:nvSpPr>
        <p:spPr>
          <a:xfrm>
            <a:off y="1681325" x="62011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463" name="Shape 463"/>
          <p:cNvCxnSpPr>
            <a:stCxn id="461" idx="3"/>
            <a:endCxn id="462" idx="1"/>
          </p:cNvCxnSpPr>
          <p:nvPr/>
        </p:nvCxnSpPr>
        <p:spPr>
          <a:xfrm>
            <a:off y="2223274" x="53296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4" name="Shape 464"/>
          <p:cNvCxnSpPr>
            <a:stCxn id="461" idx="1"/>
            <a:endCxn id="465" idx="1"/>
          </p:cNvCxnSpPr>
          <p:nvPr/>
        </p:nvCxnSpPr>
        <p:spPr>
          <a:xfrm rot="10800000">
            <a:off y="2223274" x="26110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6" name="Shape 466"/>
          <p:cNvCxnSpPr>
            <a:stCxn id="461" idx="2"/>
            <a:endCxn id="467" idx="0"/>
          </p:cNvCxnSpPr>
          <p:nvPr/>
        </p:nvCxnSpPr>
        <p:spPr>
          <a:xfrm>
            <a:off y="2765224" x="4406050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83175" x="834175"/>
            <a:ext cy="838200" cx="71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/>
          <p:nvPr/>
        </p:nvSpPr>
        <p:spPr>
          <a:xfrm>
            <a:off y="1791950" x="3338725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221362" x="929425"/>
            <a:ext cy="695325" cx="69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/>
        </p:nvSpPr>
        <p:spPr>
          <a:xfrm>
            <a:off y="1614975" x="1249950"/>
            <a:ext cy="531000" cx="4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y="2223275" x="1183550"/>
            <a:ext cy="531000" cx="71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67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sp>
        <p:nvSpPr>
          <p:cNvPr id="477" name="Shape 477"/>
          <p:cNvSpPr/>
          <p:nvPr/>
        </p:nvSpPr>
        <p:spPr>
          <a:xfrm>
            <a:off y="1681325" x="23432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478" name="Shape 478"/>
          <p:cNvCxnSpPr>
            <a:stCxn id="477" idx="3"/>
            <a:endCxn id="477" idx="0"/>
          </p:cNvCxnSpPr>
          <p:nvPr/>
        </p:nvCxnSpPr>
        <p:spPr>
          <a:xfrm rot="10800000">
            <a:off y="1681474" x="3266600"/>
            <a:ext cy="541800" cx="923700"/>
          </a:xfrm>
          <a:prstGeom prst="curvedConnector4">
            <a:avLst>
              <a:gd fmla="val -43318" name="adj1"/>
              <a:gd fmla="val 165269" name="adj2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79" name="Shape 479"/>
          <p:cNvSpPr/>
          <p:nvPr/>
        </p:nvSpPr>
        <p:spPr>
          <a:xfrm>
            <a:off y="3383175" x="23432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480" name="Shape 480"/>
          <p:cNvCxnSpPr>
            <a:stCxn id="477" idx="2"/>
            <a:endCxn id="479" idx="0"/>
          </p:cNvCxnSpPr>
          <p:nvPr/>
        </p:nvCxnSpPr>
        <p:spPr>
          <a:xfrm>
            <a:off y="2765224" x="3266750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1" name="Shape 481"/>
          <p:cNvCxnSpPr>
            <a:endCxn id="477" idx="0"/>
          </p:cNvCxnSpPr>
          <p:nvPr/>
        </p:nvCxnSpPr>
        <p:spPr>
          <a:xfrm flipH="1">
            <a:off y="1548725" x="3266750"/>
            <a:ext cy="132600" cx="73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82" name="Shape 482"/>
          <p:cNvSpPr/>
          <p:nvPr/>
        </p:nvSpPr>
        <p:spPr>
          <a:xfrm>
            <a:off y="1681325" x="50618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Influence</a:t>
            </a:r>
          </a:p>
        </p:txBody>
      </p:sp>
      <p:cxnSp>
        <p:nvCxnSpPr>
          <p:cNvPr id="483" name="Shape 483"/>
          <p:cNvCxnSpPr>
            <a:stCxn id="477" idx="3"/>
            <a:endCxn id="482" idx="1"/>
          </p:cNvCxnSpPr>
          <p:nvPr/>
        </p:nvCxnSpPr>
        <p:spPr>
          <a:xfrm>
            <a:off y="2223274" x="41903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6725" x="2647950"/>
            <a:ext cy="2914650" cx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495" name="Shape 495"/>
          <p:cNvSpPr/>
          <p:nvPr/>
        </p:nvSpPr>
        <p:spPr>
          <a:xfrm>
            <a:off y="1725000" x="510053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Derivation</a:t>
            </a:r>
          </a:p>
        </p:txBody>
      </p:sp>
      <p:cxnSp>
        <p:nvCxnSpPr>
          <p:cNvPr id="496" name="Shape 496"/>
          <p:cNvCxnSpPr>
            <a:stCxn id="497" idx="1"/>
            <a:endCxn id="495" idx="1"/>
          </p:cNvCxnSpPr>
          <p:nvPr/>
        </p:nvCxnSpPr>
        <p:spPr>
          <a:xfrm>
            <a:off y="2266949" x="4043462"/>
            <a:ext cy="0" cx="105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97" name="Shape 497"/>
          <p:cNvSpPr/>
          <p:nvPr/>
        </p:nvSpPr>
        <p:spPr>
          <a:xfrm flipH="1">
            <a:off y="1725000" x="2196362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498" name="Shape 498"/>
          <p:cNvSpPr/>
          <p:nvPr/>
        </p:nvSpPr>
        <p:spPr>
          <a:xfrm>
            <a:off y="3470525" x="5023450"/>
            <a:ext cy="1083899" cx="200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 Data</a:t>
            </a:r>
          </a:p>
        </p:txBody>
      </p:sp>
      <p:cxnSp>
        <p:nvCxnSpPr>
          <p:cNvPr id="499" name="Shape 499"/>
          <p:cNvCxnSpPr>
            <a:stCxn id="495" idx="2"/>
            <a:endCxn id="498" idx="0"/>
          </p:cNvCxnSpPr>
          <p:nvPr/>
        </p:nvCxnSpPr>
        <p:spPr>
          <a:xfrm>
            <a:off y="2808899" x="6024087"/>
            <a:ext cy="6615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505" name="Shape 505"/>
          <p:cNvSpPr/>
          <p:nvPr/>
        </p:nvSpPr>
        <p:spPr>
          <a:xfrm>
            <a:off y="2029787" x="449093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Derivation</a:t>
            </a:r>
          </a:p>
        </p:txBody>
      </p:sp>
      <p:sp>
        <p:nvSpPr>
          <p:cNvPr id="506" name="Shape 506"/>
          <p:cNvSpPr/>
          <p:nvPr/>
        </p:nvSpPr>
        <p:spPr>
          <a:xfrm>
            <a:off y="3611375" x="4413850"/>
            <a:ext cy="1083899" cx="200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 Data</a:t>
            </a:r>
          </a:p>
        </p:txBody>
      </p:sp>
      <p:cxnSp>
        <p:nvCxnSpPr>
          <p:cNvPr id="507" name="Shape 507"/>
          <p:cNvCxnSpPr>
            <a:stCxn id="505" idx="2"/>
            <a:endCxn id="506" idx="0"/>
          </p:cNvCxnSpPr>
          <p:nvPr/>
        </p:nvCxnSpPr>
        <p:spPr>
          <a:xfrm>
            <a:off y="3113687" x="5414487"/>
            <a:ext cy="4977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8" name="Shape 508"/>
          <p:cNvCxnSpPr>
            <a:stCxn id="509" idx="1"/>
            <a:endCxn id="505" idx="1"/>
          </p:cNvCxnSpPr>
          <p:nvPr/>
        </p:nvCxnSpPr>
        <p:spPr>
          <a:xfrm rot="10800000" flipH="1">
            <a:off y="2571724" x="3301137"/>
            <a:ext cy="497700" cx="1189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09" name="Shape 509"/>
          <p:cNvSpPr/>
          <p:nvPr/>
        </p:nvSpPr>
        <p:spPr>
          <a:xfrm flipH="1">
            <a:off y="2527475" x="145403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Random Variable</a:t>
            </a:r>
          </a:p>
        </p:txBody>
      </p:sp>
      <p:sp>
        <p:nvSpPr>
          <p:cNvPr id="510" name="Shape 510"/>
          <p:cNvSpPr/>
          <p:nvPr/>
        </p:nvSpPr>
        <p:spPr>
          <a:xfrm flipH="1">
            <a:off y="1183050" x="145403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Constant</a:t>
            </a:r>
          </a:p>
        </p:txBody>
      </p:sp>
      <p:cxnSp>
        <p:nvCxnSpPr>
          <p:cNvPr id="511" name="Shape 511"/>
          <p:cNvCxnSpPr>
            <a:stCxn id="510" idx="1"/>
            <a:endCxn id="512" idx="1"/>
          </p:cNvCxnSpPr>
          <p:nvPr/>
        </p:nvCxnSpPr>
        <p:spPr>
          <a:xfrm>
            <a:off y="1724999" x="3301137"/>
            <a:ext cy="0" cx="3401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12" name="Shape 512"/>
          <p:cNvSpPr/>
          <p:nvPr/>
        </p:nvSpPr>
        <p:spPr>
          <a:xfrm>
            <a:off y="1183050" x="6702712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Derivation</a:t>
            </a:r>
          </a:p>
        </p:txBody>
      </p:sp>
      <p:cxnSp>
        <p:nvCxnSpPr>
          <p:cNvPr id="513" name="Shape 513"/>
          <p:cNvCxnSpPr>
            <a:stCxn id="512" idx="2"/>
            <a:endCxn id="506" idx="3"/>
          </p:cNvCxnSpPr>
          <p:nvPr/>
        </p:nvCxnSpPr>
        <p:spPr>
          <a:xfrm flipH="1">
            <a:off y="2266949" x="6415162"/>
            <a:ext cy="1886400" cx="1211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519" name="Shape 519"/>
          <p:cNvSpPr/>
          <p:nvPr/>
        </p:nvSpPr>
        <p:spPr>
          <a:xfrm>
            <a:off y="1648787" x="494813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Derivation</a:t>
            </a:r>
          </a:p>
        </p:txBody>
      </p:sp>
      <p:sp>
        <p:nvSpPr>
          <p:cNvPr id="520" name="Shape 520"/>
          <p:cNvSpPr/>
          <p:nvPr/>
        </p:nvSpPr>
        <p:spPr>
          <a:xfrm>
            <a:off y="3230375" x="4871050"/>
            <a:ext cy="1083899" cx="200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Histogram</a:t>
            </a:r>
          </a:p>
        </p:txBody>
      </p:sp>
      <p:cxnSp>
        <p:nvCxnSpPr>
          <p:cNvPr id="521" name="Shape 521"/>
          <p:cNvCxnSpPr>
            <a:stCxn id="519" idx="2"/>
            <a:endCxn id="520" idx="0"/>
          </p:cNvCxnSpPr>
          <p:nvPr/>
        </p:nvCxnSpPr>
        <p:spPr>
          <a:xfrm>
            <a:off y="2732687" x="5871687"/>
            <a:ext cy="4977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2" name="Shape 522"/>
          <p:cNvCxnSpPr>
            <a:stCxn id="523" idx="1"/>
            <a:endCxn id="519" idx="1"/>
          </p:cNvCxnSpPr>
          <p:nvPr/>
        </p:nvCxnSpPr>
        <p:spPr>
          <a:xfrm rot="10800000" flipH="1">
            <a:off y="2190724" x="3758337"/>
            <a:ext cy="497700" cx="1189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23" name="Shape 523"/>
          <p:cNvSpPr/>
          <p:nvPr/>
        </p:nvSpPr>
        <p:spPr>
          <a:xfrm flipH="1">
            <a:off y="2146475" x="191123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Random Variable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529" name="Shape 529"/>
          <p:cNvSpPr/>
          <p:nvPr/>
        </p:nvSpPr>
        <p:spPr>
          <a:xfrm>
            <a:off y="718525" x="510053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Derivation</a:t>
            </a:r>
          </a:p>
        </p:txBody>
      </p:sp>
      <p:cxnSp>
        <p:nvCxnSpPr>
          <p:cNvPr id="530" name="Shape 530"/>
          <p:cNvCxnSpPr>
            <a:stCxn id="529" idx="2"/>
            <a:endCxn id="531" idx="0"/>
          </p:cNvCxnSpPr>
          <p:nvPr/>
        </p:nvCxnSpPr>
        <p:spPr>
          <a:xfrm>
            <a:off y="1802424" x="6024087"/>
            <a:ext cy="6615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2" name="Shape 532"/>
          <p:cNvCxnSpPr>
            <a:stCxn id="533" idx="3"/>
            <a:endCxn id="529" idx="1"/>
          </p:cNvCxnSpPr>
          <p:nvPr/>
        </p:nvCxnSpPr>
        <p:spPr>
          <a:xfrm rot="10800000" flipH="1">
            <a:off y="1260450" x="3689524"/>
            <a:ext cy="1311300" cx="1410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63925" x="4817800"/>
            <a:ext cy="2343150" cx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 txBox="1"/>
          <p:nvPr/>
        </p:nvSpPr>
        <p:spPr>
          <a:xfrm>
            <a:off y="2306250" x="2000225"/>
            <a:ext cy="531000" cx="168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921  ±  102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Experiment</a:t>
            </a:r>
          </a:p>
        </p:txBody>
      </p:sp>
      <p:sp>
        <p:nvSpPr>
          <p:cNvPr id="540" name="Shape 540"/>
          <p:cNvSpPr/>
          <p:nvPr/>
        </p:nvSpPr>
        <p:spPr>
          <a:xfrm>
            <a:off y="1605125" x="351965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</a:t>
            </a:r>
          </a:p>
        </p:txBody>
      </p:sp>
      <p:cxnSp>
        <p:nvCxnSpPr>
          <p:cNvPr id="541" name="Shape 541"/>
          <p:cNvCxnSpPr>
            <a:stCxn id="540" idx="2"/>
            <a:endCxn id="542" idx="0"/>
          </p:cNvCxnSpPr>
          <p:nvPr/>
        </p:nvCxnSpPr>
        <p:spPr>
          <a:xfrm>
            <a:off y="2689024" x="4499449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42" name="Shape 542"/>
          <p:cNvSpPr/>
          <p:nvPr/>
        </p:nvSpPr>
        <p:spPr>
          <a:xfrm>
            <a:off y="3306975" x="351965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 Unit</a:t>
            </a:r>
          </a:p>
        </p:txBody>
      </p:sp>
      <p:sp>
        <p:nvSpPr>
          <p:cNvPr id="543" name="Shape 543"/>
          <p:cNvSpPr/>
          <p:nvPr/>
        </p:nvSpPr>
        <p:spPr>
          <a:xfrm>
            <a:off y="3306975" x="6426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 Data</a:t>
            </a:r>
          </a:p>
        </p:txBody>
      </p:sp>
      <p:cxnSp>
        <p:nvCxnSpPr>
          <p:cNvPr id="544" name="Shape 544"/>
          <p:cNvCxnSpPr>
            <a:stCxn id="542" idx="3"/>
            <a:endCxn id="543" idx="1"/>
          </p:cNvCxnSpPr>
          <p:nvPr/>
        </p:nvCxnSpPr>
        <p:spPr>
          <a:xfrm>
            <a:off y="3848924" x="5479249"/>
            <a:ext cy="0" cx="94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45" name="Shape 545"/>
          <p:cNvSpPr/>
          <p:nvPr/>
        </p:nvSpPr>
        <p:spPr>
          <a:xfrm>
            <a:off y="1605125" x="6426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Response Variable</a:t>
            </a:r>
          </a:p>
        </p:txBody>
      </p:sp>
      <p:cxnSp>
        <p:nvCxnSpPr>
          <p:cNvPr id="546" name="Shape 546"/>
          <p:cNvCxnSpPr>
            <a:stCxn id="540" idx="3"/>
            <a:endCxn id="545" idx="1"/>
          </p:cNvCxnSpPr>
          <p:nvPr/>
        </p:nvCxnSpPr>
        <p:spPr>
          <a:xfrm>
            <a:off y="2147074" x="5479249"/>
            <a:ext cy="0" cx="94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47" name="Shape 547"/>
          <p:cNvSpPr/>
          <p:nvPr/>
        </p:nvSpPr>
        <p:spPr>
          <a:xfrm>
            <a:off y="3306975" x="727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Sample</a:t>
            </a:r>
          </a:p>
        </p:txBody>
      </p:sp>
      <p:cxnSp>
        <p:nvCxnSpPr>
          <p:cNvPr id="548" name="Shape 548"/>
          <p:cNvCxnSpPr>
            <a:stCxn id="542" idx="1"/>
            <a:endCxn id="547" idx="3"/>
          </p:cNvCxnSpPr>
          <p:nvPr/>
        </p:nvCxnSpPr>
        <p:spPr>
          <a:xfrm rot="10800000">
            <a:off y="3848924" x="2686850"/>
            <a:ext cy="0" cx="83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Sample and Device</a:t>
            </a:r>
          </a:p>
        </p:txBody>
      </p:sp>
      <p:sp>
        <p:nvSpPr>
          <p:cNvPr id="554" name="Shape 554"/>
          <p:cNvSpPr/>
          <p:nvPr/>
        </p:nvSpPr>
        <p:spPr>
          <a:xfrm>
            <a:off y="1643225" x="6426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Device</a:t>
            </a:r>
          </a:p>
        </p:txBody>
      </p:sp>
      <p:sp>
        <p:nvSpPr>
          <p:cNvPr id="555" name="Shape 555"/>
          <p:cNvSpPr/>
          <p:nvPr/>
        </p:nvSpPr>
        <p:spPr>
          <a:xfrm>
            <a:off y="3306975" x="351965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Container</a:t>
            </a:r>
          </a:p>
        </p:txBody>
      </p:sp>
      <p:cxnSp>
        <p:nvCxnSpPr>
          <p:cNvPr id="556" name="Shape 556"/>
          <p:cNvCxnSpPr>
            <a:stCxn id="557" idx="3"/>
            <a:endCxn id="555" idx="1"/>
          </p:cNvCxnSpPr>
          <p:nvPr/>
        </p:nvCxnSpPr>
        <p:spPr>
          <a:xfrm>
            <a:off y="3848924" x="2686924"/>
            <a:ext cy="0" cx="83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8" name="Shape 558"/>
          <p:cNvCxnSpPr>
            <a:stCxn id="559" idx="0"/>
            <a:endCxn id="554" idx="2"/>
          </p:cNvCxnSpPr>
          <p:nvPr/>
        </p:nvCxnSpPr>
        <p:spPr>
          <a:xfrm rot="10800000">
            <a:off y="2727075" x="7406124"/>
            <a:ext cy="5799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57" name="Shape 557"/>
          <p:cNvSpPr/>
          <p:nvPr/>
        </p:nvSpPr>
        <p:spPr>
          <a:xfrm>
            <a:off y="3306975" x="727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Sample</a:t>
            </a:r>
          </a:p>
        </p:txBody>
      </p:sp>
      <p:cxnSp>
        <p:nvCxnSpPr>
          <p:cNvPr id="560" name="Shape 560"/>
          <p:cNvCxnSpPr>
            <a:stCxn id="555" idx="1"/>
            <a:endCxn id="557" idx="3"/>
          </p:cNvCxnSpPr>
          <p:nvPr/>
        </p:nvCxnSpPr>
        <p:spPr>
          <a:xfrm rot="10800000">
            <a:off y="3848924" x="2686850"/>
            <a:ext cy="0" cx="83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1" name="Shape 561"/>
          <p:cNvSpPr/>
          <p:nvPr/>
        </p:nvSpPr>
        <p:spPr>
          <a:xfrm>
            <a:off y="1643225" x="351965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Plate</a:t>
            </a:r>
          </a:p>
        </p:txBody>
      </p:sp>
      <p:cxnSp>
        <p:nvCxnSpPr>
          <p:cNvPr id="562" name="Shape 562"/>
          <p:cNvCxnSpPr>
            <a:stCxn id="555" idx="0"/>
            <a:endCxn id="561" idx="2"/>
          </p:cNvCxnSpPr>
          <p:nvPr/>
        </p:nvCxnSpPr>
        <p:spPr>
          <a:xfrm rot="10800000">
            <a:off y="2727075" x="4499449"/>
            <a:ext cy="5799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59" name="Shape 559"/>
          <p:cNvSpPr/>
          <p:nvPr/>
        </p:nvSpPr>
        <p:spPr>
          <a:xfrm>
            <a:off y="3306975" x="6426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 Data</a:t>
            </a:r>
          </a:p>
        </p:txBody>
      </p:sp>
      <p:cxnSp>
        <p:nvCxnSpPr>
          <p:cNvPr id="563" name="Shape 563"/>
          <p:cNvCxnSpPr>
            <a:stCxn id="561" idx="2"/>
            <a:endCxn id="555" idx="0"/>
          </p:cNvCxnSpPr>
          <p:nvPr/>
        </p:nvCxnSpPr>
        <p:spPr>
          <a:xfrm>
            <a:off y="2727124" x="4499449"/>
            <a:ext cy="5799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4" name="Shape 564"/>
          <p:cNvCxnSpPr>
            <a:stCxn id="557" idx="0"/>
            <a:endCxn id="565" idx="2"/>
          </p:cNvCxnSpPr>
          <p:nvPr/>
        </p:nvCxnSpPr>
        <p:spPr>
          <a:xfrm rot="10800000">
            <a:off y="2727075" x="1707124"/>
            <a:ext cy="5799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65" name="Shape 565"/>
          <p:cNvSpPr/>
          <p:nvPr/>
        </p:nvSpPr>
        <p:spPr>
          <a:xfrm>
            <a:off y="1643225" x="727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Biodesign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/>
        </p:nvSpPr>
        <p:spPr>
          <a:xfrm>
            <a:off y="315956" x="514350"/>
            <a:ext cy="625050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3.0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y="4624387" x="6786562"/>
            <a:ext cy="273824" cx="20573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z="1100" lang="en"/>
              <a:t> </a:t>
            </a:r>
          </a:p>
        </p:txBody>
      </p:sp>
      <p:sp>
        <p:nvSpPr>
          <p:cNvPr id="68" name="Shape 68"/>
          <p:cNvSpPr/>
          <p:nvPr/>
        </p:nvSpPr>
        <p:spPr>
          <a:xfrm flipH="1">
            <a:off y="2118699" x="2630849"/>
            <a:ext cy="1852199" cx="3653700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299717" x="3971889"/>
            <a:ext cy="441300" cx="9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830530" x="5352019"/>
            <a:ext cy="710099" cx="6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2741006" x="3619155"/>
            <a:ext cy="889499" cx="8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2634648" x="2630982"/>
            <a:ext cy="1195200" cx="10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y="3555673" x="3489131"/>
            <a:ext cy="269400" cx="10761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1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3555671" x="5148413"/>
            <a:ext cy="269400" cx="10589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1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3555685" x="2739239"/>
            <a:ext cy="269400" cx="8799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1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2741012" x="4480804"/>
            <a:ext cy="889499" cx="8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y="3555671" x="4359317"/>
            <a:ext cy="269400" cx="10589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sz="1100" lang="en">
                <a:solidFill>
                  <a:schemeClr val="dk1"/>
                </a:solidFill>
              </a:rPr>
              <a:t>Scripts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Experiment</a:t>
            </a:r>
          </a:p>
        </p:txBody>
      </p:sp>
      <p:sp>
        <p:nvSpPr>
          <p:cNvPr id="571" name="Shape 571"/>
          <p:cNvSpPr/>
          <p:nvPr/>
        </p:nvSpPr>
        <p:spPr>
          <a:xfrm>
            <a:off y="1605125" x="351965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</a:t>
            </a:r>
          </a:p>
        </p:txBody>
      </p:sp>
      <p:cxnSp>
        <p:nvCxnSpPr>
          <p:cNvPr id="572" name="Shape 572"/>
          <p:cNvCxnSpPr>
            <a:stCxn id="571" idx="2"/>
            <a:endCxn id="573" idx="0"/>
          </p:cNvCxnSpPr>
          <p:nvPr/>
        </p:nvCxnSpPr>
        <p:spPr>
          <a:xfrm>
            <a:off y="2689024" x="4499449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3" name="Shape 573"/>
          <p:cNvSpPr/>
          <p:nvPr/>
        </p:nvSpPr>
        <p:spPr>
          <a:xfrm>
            <a:off y="3306975" x="351965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 Unit</a:t>
            </a:r>
          </a:p>
        </p:txBody>
      </p:sp>
      <p:sp>
        <p:nvSpPr>
          <p:cNvPr id="574" name="Shape 574"/>
          <p:cNvSpPr/>
          <p:nvPr/>
        </p:nvSpPr>
        <p:spPr>
          <a:xfrm>
            <a:off y="3306975" x="6426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 Data</a:t>
            </a:r>
          </a:p>
        </p:txBody>
      </p:sp>
      <p:cxnSp>
        <p:nvCxnSpPr>
          <p:cNvPr id="575" name="Shape 575"/>
          <p:cNvCxnSpPr>
            <a:stCxn id="573" idx="3"/>
            <a:endCxn id="574" idx="1"/>
          </p:cNvCxnSpPr>
          <p:nvPr/>
        </p:nvCxnSpPr>
        <p:spPr>
          <a:xfrm>
            <a:off y="3848924" x="5479249"/>
            <a:ext cy="0" cx="94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6" name="Shape 576"/>
          <p:cNvSpPr/>
          <p:nvPr/>
        </p:nvSpPr>
        <p:spPr>
          <a:xfrm>
            <a:off y="1605125" x="6426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Response Variable</a:t>
            </a:r>
          </a:p>
        </p:txBody>
      </p:sp>
      <p:cxnSp>
        <p:nvCxnSpPr>
          <p:cNvPr id="577" name="Shape 577"/>
          <p:cNvCxnSpPr>
            <a:stCxn id="571" idx="3"/>
            <a:endCxn id="576" idx="1"/>
          </p:cNvCxnSpPr>
          <p:nvPr/>
        </p:nvCxnSpPr>
        <p:spPr>
          <a:xfrm>
            <a:off y="2147074" x="5479249"/>
            <a:ext cy="0" cx="94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8" name="Shape 578"/>
          <p:cNvSpPr/>
          <p:nvPr/>
        </p:nvSpPr>
        <p:spPr>
          <a:xfrm>
            <a:off y="3306975" x="727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Sample</a:t>
            </a:r>
          </a:p>
        </p:txBody>
      </p:sp>
      <p:cxnSp>
        <p:nvCxnSpPr>
          <p:cNvPr id="579" name="Shape 579"/>
          <p:cNvCxnSpPr>
            <a:stCxn id="573" idx="1"/>
            <a:endCxn id="578" idx="3"/>
          </p:cNvCxnSpPr>
          <p:nvPr/>
        </p:nvCxnSpPr>
        <p:spPr>
          <a:xfrm rot="10800000">
            <a:off y="3848924" x="2686850"/>
            <a:ext cy="0" cx="83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Factorial Experiment</a:t>
            </a:r>
          </a:p>
        </p:txBody>
      </p:sp>
      <p:sp>
        <p:nvSpPr>
          <p:cNvPr id="585" name="Shape 585"/>
          <p:cNvSpPr/>
          <p:nvPr/>
        </p:nvSpPr>
        <p:spPr>
          <a:xfrm>
            <a:off y="1605125" x="351965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Factorial Experiment</a:t>
            </a:r>
          </a:p>
        </p:txBody>
      </p:sp>
      <p:cxnSp>
        <p:nvCxnSpPr>
          <p:cNvPr id="586" name="Shape 586"/>
          <p:cNvCxnSpPr>
            <a:stCxn id="585" idx="2"/>
            <a:endCxn id="587" idx="0"/>
          </p:cNvCxnSpPr>
          <p:nvPr/>
        </p:nvCxnSpPr>
        <p:spPr>
          <a:xfrm>
            <a:off y="2689024" x="4499449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7" name="Shape 587"/>
          <p:cNvSpPr/>
          <p:nvPr/>
        </p:nvSpPr>
        <p:spPr>
          <a:xfrm>
            <a:off y="3306975" x="351965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Factorial Unit</a:t>
            </a:r>
          </a:p>
        </p:txBody>
      </p:sp>
      <p:sp>
        <p:nvSpPr>
          <p:cNvPr id="588" name="Shape 588"/>
          <p:cNvSpPr/>
          <p:nvPr/>
        </p:nvSpPr>
        <p:spPr>
          <a:xfrm>
            <a:off y="3306975" x="6426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 Data</a:t>
            </a:r>
          </a:p>
        </p:txBody>
      </p:sp>
      <p:cxnSp>
        <p:nvCxnSpPr>
          <p:cNvPr id="589" name="Shape 589"/>
          <p:cNvCxnSpPr>
            <a:stCxn id="587" idx="3"/>
            <a:endCxn id="588" idx="1"/>
          </p:cNvCxnSpPr>
          <p:nvPr/>
        </p:nvCxnSpPr>
        <p:spPr>
          <a:xfrm>
            <a:off y="3848924" x="5479249"/>
            <a:ext cy="0" cx="94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90" name="Shape 590"/>
          <p:cNvSpPr/>
          <p:nvPr/>
        </p:nvSpPr>
        <p:spPr>
          <a:xfrm>
            <a:off y="1605125" x="6426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Response Variable</a:t>
            </a:r>
          </a:p>
        </p:txBody>
      </p:sp>
      <p:cxnSp>
        <p:nvCxnSpPr>
          <p:cNvPr id="591" name="Shape 591"/>
          <p:cNvCxnSpPr>
            <a:stCxn id="585" idx="3"/>
            <a:endCxn id="590" idx="1"/>
          </p:cNvCxnSpPr>
          <p:nvPr/>
        </p:nvCxnSpPr>
        <p:spPr>
          <a:xfrm>
            <a:off y="2147074" x="5479249"/>
            <a:ext cy="0" cx="94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92" name="Shape 592"/>
          <p:cNvSpPr/>
          <p:nvPr/>
        </p:nvSpPr>
        <p:spPr>
          <a:xfrm>
            <a:off y="3306975" x="727325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Sample</a:t>
            </a:r>
          </a:p>
        </p:txBody>
      </p:sp>
      <p:cxnSp>
        <p:nvCxnSpPr>
          <p:cNvPr id="593" name="Shape 593"/>
          <p:cNvCxnSpPr>
            <a:stCxn id="587" idx="1"/>
            <a:endCxn id="592" idx="3"/>
          </p:cNvCxnSpPr>
          <p:nvPr/>
        </p:nvCxnSpPr>
        <p:spPr>
          <a:xfrm rot="10800000">
            <a:off y="3848924" x="2686850"/>
            <a:ext cy="0" cx="83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Factorial Experiment</a:t>
            </a:r>
          </a:p>
        </p:txBody>
      </p:sp>
      <p:sp>
        <p:nvSpPr>
          <p:cNvPr id="599" name="Shape 599"/>
          <p:cNvSpPr/>
          <p:nvPr/>
        </p:nvSpPr>
        <p:spPr>
          <a:xfrm>
            <a:off y="1643300" x="81920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Factorial Experiment</a:t>
            </a:r>
          </a:p>
        </p:txBody>
      </p:sp>
      <p:sp>
        <p:nvSpPr>
          <p:cNvPr id="600" name="Shape 600"/>
          <p:cNvSpPr/>
          <p:nvPr/>
        </p:nvSpPr>
        <p:spPr>
          <a:xfrm>
            <a:off y="3383175" x="37111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cxnSp>
        <p:nvCxnSpPr>
          <p:cNvPr id="601" name="Shape 601"/>
          <p:cNvCxnSpPr>
            <a:stCxn id="599" idx="2"/>
            <a:endCxn id="600" idx="1"/>
          </p:cNvCxnSpPr>
          <p:nvPr/>
        </p:nvCxnSpPr>
        <p:spPr>
          <a:xfrm>
            <a:off y="2727199" x="1798999"/>
            <a:ext cy="1197900" cx="1912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2" name="Shape 602"/>
          <p:cNvSpPr/>
          <p:nvPr/>
        </p:nvSpPr>
        <p:spPr>
          <a:xfrm>
            <a:off y="3383175" x="64297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Level</a:t>
            </a:r>
          </a:p>
        </p:txBody>
      </p:sp>
      <p:cxnSp>
        <p:nvCxnSpPr>
          <p:cNvPr id="603" name="Shape 603"/>
          <p:cNvCxnSpPr>
            <a:stCxn id="600" idx="3"/>
            <a:endCxn id="602" idx="1"/>
          </p:cNvCxnSpPr>
          <p:nvPr/>
        </p:nvCxnSpPr>
        <p:spPr>
          <a:xfrm>
            <a:off y="3925124" x="55582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4" name="Shape 604"/>
          <p:cNvCxnSpPr>
            <a:stCxn id="599" idx="2"/>
            <a:endCxn id="605" idx="0"/>
          </p:cNvCxnSpPr>
          <p:nvPr/>
        </p:nvCxnSpPr>
        <p:spPr>
          <a:xfrm>
            <a:off y="2727199" x="1798999"/>
            <a:ext cy="656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5" name="Shape 605"/>
          <p:cNvSpPr/>
          <p:nvPr/>
        </p:nvSpPr>
        <p:spPr>
          <a:xfrm>
            <a:off y="3383175" x="81920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Factorial Unit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Factorial Experiment</a:t>
            </a:r>
          </a:p>
        </p:txBody>
      </p:sp>
      <p:sp>
        <p:nvSpPr>
          <p:cNvPr id="611" name="Shape 611"/>
          <p:cNvSpPr/>
          <p:nvPr/>
        </p:nvSpPr>
        <p:spPr>
          <a:xfrm>
            <a:off y="1643300" x="81920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Factorial Experiment</a:t>
            </a:r>
          </a:p>
        </p:txBody>
      </p:sp>
      <p:sp>
        <p:nvSpPr>
          <p:cNvPr id="612" name="Shape 612"/>
          <p:cNvSpPr/>
          <p:nvPr/>
        </p:nvSpPr>
        <p:spPr>
          <a:xfrm>
            <a:off y="3383175" x="37111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cxnSp>
        <p:nvCxnSpPr>
          <p:cNvPr id="613" name="Shape 613"/>
          <p:cNvCxnSpPr>
            <a:stCxn id="611" idx="2"/>
            <a:endCxn id="612" idx="1"/>
          </p:cNvCxnSpPr>
          <p:nvPr/>
        </p:nvCxnSpPr>
        <p:spPr>
          <a:xfrm>
            <a:off y="2727199" x="1798999"/>
            <a:ext cy="1197900" cx="1912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14" name="Shape 614"/>
          <p:cNvSpPr/>
          <p:nvPr/>
        </p:nvSpPr>
        <p:spPr>
          <a:xfrm>
            <a:off y="3383175" x="64297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Level</a:t>
            </a:r>
          </a:p>
        </p:txBody>
      </p:sp>
      <p:cxnSp>
        <p:nvCxnSpPr>
          <p:cNvPr id="615" name="Shape 615"/>
          <p:cNvCxnSpPr>
            <a:stCxn id="612" idx="3"/>
            <a:endCxn id="614" idx="1"/>
          </p:cNvCxnSpPr>
          <p:nvPr/>
        </p:nvCxnSpPr>
        <p:spPr>
          <a:xfrm>
            <a:off y="3925124" x="5558200"/>
            <a:ext cy="0" cx="87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616" name="Shape 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61925" x="2995925"/>
            <a:ext cy="495300" cx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Shape 6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89650" x="5177137"/>
            <a:ext cy="495300" cx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Shape 6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434200" x="4396100"/>
            <a:ext cy="495300" cx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298037" x="6524300"/>
            <a:ext cy="4191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Shape 6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706012" x="6510000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Shape 6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144150" x="6486212"/>
            <a:ext cy="428625" cx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Shape 6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1720900" x="8122087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Shape 6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1312925" x="8107812"/>
            <a:ext cy="342900" cx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4" name="Shape 624"/>
          <p:cNvCxnSpPr>
            <a:stCxn id="620" idx="3"/>
            <a:endCxn id="625" idx="1"/>
          </p:cNvCxnSpPr>
          <p:nvPr/>
        </p:nvCxnSpPr>
        <p:spPr>
          <a:xfrm>
            <a:off y="1925087" x="7433925"/>
            <a:ext cy="403800" cx="68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26" name="Shape 626"/>
          <p:cNvCxnSpPr>
            <a:stCxn id="621" idx="3"/>
            <a:endCxn id="622" idx="1"/>
          </p:cNvCxnSpPr>
          <p:nvPr/>
        </p:nvCxnSpPr>
        <p:spPr>
          <a:xfrm rot="10800000" flipH="1">
            <a:off y="1901862" x="7457762"/>
            <a:ext cy="456600" cx="664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27" name="Shape 627"/>
          <p:cNvCxnSpPr>
            <a:stCxn id="628" idx="3"/>
            <a:endCxn id="622" idx="1"/>
          </p:cNvCxnSpPr>
          <p:nvPr/>
        </p:nvCxnSpPr>
        <p:spPr>
          <a:xfrm>
            <a:off y="1005225" x="7414887"/>
            <a:ext cy="896700" cx="70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29" name="Shape 629"/>
          <p:cNvCxnSpPr>
            <a:endCxn id="623" idx="1"/>
          </p:cNvCxnSpPr>
          <p:nvPr/>
        </p:nvCxnSpPr>
        <p:spPr>
          <a:xfrm rot="10800000" flipH="1">
            <a:off y="1484375" x="7419612"/>
            <a:ext cy="23100" cx="68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0" name="Shape 630"/>
          <p:cNvCxnSpPr>
            <a:stCxn id="619" idx="3"/>
            <a:endCxn id="625" idx="1"/>
          </p:cNvCxnSpPr>
          <p:nvPr/>
        </p:nvCxnSpPr>
        <p:spPr>
          <a:xfrm>
            <a:off y="1507587" x="7419650"/>
            <a:ext cy="821400" cx="702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1" name="Shape 631"/>
          <p:cNvCxnSpPr>
            <a:stCxn id="628" idx="3"/>
            <a:endCxn id="623" idx="1"/>
          </p:cNvCxnSpPr>
          <p:nvPr/>
        </p:nvCxnSpPr>
        <p:spPr>
          <a:xfrm>
            <a:off y="1005225" x="7414887"/>
            <a:ext cy="479100" cx="693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625" name="Shape 6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147925" x="8122087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Shape 6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790912" x="6529062"/>
            <a:ext cy="428625" cx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/>
          <p:nvPr/>
        </p:nvSpPr>
        <p:spPr>
          <a:xfrm>
            <a:off y="3383175" x="819200"/>
            <a:ext cy="1083899" cx="19595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Factorial Unit</a:t>
            </a:r>
          </a:p>
        </p:txBody>
      </p:sp>
      <p:cxnSp>
        <p:nvCxnSpPr>
          <p:cNvPr id="633" name="Shape 633"/>
          <p:cNvCxnSpPr>
            <a:stCxn id="634" idx="2"/>
            <a:endCxn id="632" idx="0"/>
          </p:cNvCxnSpPr>
          <p:nvPr/>
        </p:nvCxnSpPr>
        <p:spPr>
          <a:xfrm>
            <a:off y="2727075" x="1798999"/>
            <a:ext cy="6561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Talk Outline</a:t>
            </a: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Overview of Clotho 3.0 object classes and planned extensions for biodesign and DOE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Development plan for web app to support DOE for synthetic biology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Web Application: Code Name Jump Rope </a:t>
            </a:r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41684" x="3369800"/>
            <a:ext cy="1348475" cx="2231344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/>
          <p:nvPr/>
        </p:nvSpPr>
        <p:spPr>
          <a:xfrm>
            <a:off y="2241675" x="762025"/>
            <a:ext cy="1227899" cx="109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latin typeface="Calibri"/>
                <a:ea typeface="Calibri"/>
                <a:cs typeface="Calibri"/>
                <a:sym typeface="Calibri"/>
              </a:rPr>
              <a:t>Jump Rope</a:t>
            </a:r>
          </a:p>
        </p:txBody>
      </p:sp>
      <p:pic>
        <p:nvPicPr>
          <p:cNvPr id="648" name="Shape 6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79400" x="2045987"/>
            <a:ext cy="552450" cx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Shape 6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79387" x="5848612"/>
            <a:ext cy="552450" cx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y="2241675" x="7230925"/>
            <a:ext cy="1227899" cx="109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latin typeface="Calibri"/>
                <a:ea typeface="Calibri"/>
                <a:cs typeface="Calibri"/>
                <a:sym typeface="Calibri"/>
              </a:rPr>
              <a:t>Jump Rope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4" name="Shape 6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5" name="Shape 6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Web Application </a:t>
            </a:r>
          </a:p>
        </p:txBody>
      </p:sp>
      <p:pic>
        <p:nvPicPr>
          <p:cNvPr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41684" x="3369800"/>
            <a:ext cy="1348475" cx="2231344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 txBox="1"/>
          <p:nvPr/>
        </p:nvSpPr>
        <p:spPr>
          <a:xfrm>
            <a:off y="2241675" x="762025"/>
            <a:ext cy="1227899" cx="109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latin typeface="Calibri"/>
                <a:ea typeface="Calibri"/>
                <a:cs typeface="Calibri"/>
                <a:sym typeface="Calibri"/>
              </a:rPr>
              <a:t>Jump Rope</a:t>
            </a:r>
          </a:p>
        </p:txBody>
      </p:sp>
      <p:pic>
        <p:nvPicPr>
          <p:cNvPr id="658" name="Shape 6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79400" x="2045987"/>
            <a:ext cy="552450" cx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Shape 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79387" x="5848612"/>
            <a:ext cy="552450" cx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/>
          <p:nvPr/>
        </p:nvSpPr>
        <p:spPr>
          <a:xfrm>
            <a:off y="2241675" x="7230925"/>
            <a:ext cy="1227899" cx="109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latin typeface="Calibri"/>
                <a:ea typeface="Calibri"/>
                <a:cs typeface="Calibri"/>
                <a:sym typeface="Calibri"/>
              </a:rPr>
              <a:t>Jump Rope</a:t>
            </a:r>
          </a:p>
        </p:txBody>
      </p:sp>
      <p:sp>
        <p:nvSpPr>
          <p:cNvPr id="661" name="Shape 661"/>
          <p:cNvSpPr/>
          <p:nvPr/>
        </p:nvSpPr>
        <p:spPr>
          <a:xfrm>
            <a:off y="2057400" x="663675"/>
            <a:ext cy="1847400" cx="50768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Web Application </a:t>
            </a:r>
          </a:p>
        </p:txBody>
      </p:sp>
      <p:pic>
        <p:nvPicPr>
          <p:cNvPr id="667" name="Shape 6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61509" x="6455462"/>
            <a:ext cy="1348475" cx="223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Shape 6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61500" x="657100"/>
            <a:ext cy="495300" cx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Shape 6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348637" x="1132900"/>
            <a:ext cy="4191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Shape 6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756612" x="1118600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Shape 6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194750" x="1094812"/>
            <a:ext cy="428625" cx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Shape 6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771500" x="2730687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Shape 6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363525" x="2716412"/>
            <a:ext cy="342900" cx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4" name="Shape 674"/>
          <p:cNvCxnSpPr>
            <a:stCxn id="670" idx="3"/>
            <a:endCxn id="675" idx="1"/>
          </p:cNvCxnSpPr>
          <p:nvPr/>
        </p:nvCxnSpPr>
        <p:spPr>
          <a:xfrm>
            <a:off y="3975687" x="2042525"/>
            <a:ext cy="403800" cx="68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76" name="Shape 676"/>
          <p:cNvCxnSpPr>
            <a:stCxn id="671" idx="3"/>
            <a:endCxn id="672" idx="1"/>
          </p:cNvCxnSpPr>
          <p:nvPr/>
        </p:nvCxnSpPr>
        <p:spPr>
          <a:xfrm rot="10800000" flipH="1">
            <a:off y="3952462" x="2066362"/>
            <a:ext cy="456600" cx="664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77" name="Shape 677"/>
          <p:cNvCxnSpPr>
            <a:stCxn id="678" idx="3"/>
            <a:endCxn id="672" idx="1"/>
          </p:cNvCxnSpPr>
          <p:nvPr/>
        </p:nvCxnSpPr>
        <p:spPr>
          <a:xfrm>
            <a:off y="3055825" x="2023487"/>
            <a:ext cy="896700" cx="70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79" name="Shape 679"/>
          <p:cNvCxnSpPr>
            <a:endCxn id="673" idx="1"/>
          </p:cNvCxnSpPr>
          <p:nvPr/>
        </p:nvCxnSpPr>
        <p:spPr>
          <a:xfrm rot="10800000" flipH="1">
            <a:off y="3534975" x="2028212"/>
            <a:ext cy="23100" cx="68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675" name="Shape 6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4198525" x="2730687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Shape 6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841512" x="1137662"/>
            <a:ext cy="428625" cx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Shape 68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1481462" x="1416637"/>
            <a:ext cy="495300" cx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Shape 68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733925" x="2946075"/>
            <a:ext cy="552450" cx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Shape 68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733925" x="5246237"/>
            <a:ext cy="552450" cx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Shape 68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1980600" x="4022400"/>
            <a:ext cy="1710250" cx="1245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Web Application </a:t>
            </a:r>
          </a:p>
        </p:txBody>
      </p:sp>
      <p:pic>
        <p:nvPicPr>
          <p:cNvPr id="689" name="Shape 6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41684" x="3369800"/>
            <a:ext cy="1348475" cx="2231344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 txBox="1"/>
          <p:nvPr/>
        </p:nvSpPr>
        <p:spPr>
          <a:xfrm>
            <a:off y="2241675" x="762025"/>
            <a:ext cy="1227899" cx="109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latin typeface="Calibri"/>
                <a:ea typeface="Calibri"/>
                <a:cs typeface="Calibri"/>
                <a:sym typeface="Calibri"/>
              </a:rPr>
              <a:t>Jump Rope</a:t>
            </a:r>
          </a:p>
        </p:txBody>
      </p:sp>
      <p:pic>
        <p:nvPicPr>
          <p:cNvPr id="691" name="Shape 6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79400" x="2045987"/>
            <a:ext cy="552450" cx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79387" x="5848612"/>
            <a:ext cy="552450" cx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/>
        </p:nvSpPr>
        <p:spPr>
          <a:xfrm>
            <a:off y="2241675" x="7230925"/>
            <a:ext cy="1227899" cx="109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latin typeface="Calibri"/>
                <a:ea typeface="Calibri"/>
                <a:cs typeface="Calibri"/>
                <a:sym typeface="Calibri"/>
              </a:rPr>
              <a:t>Jump Rope</a:t>
            </a:r>
          </a:p>
        </p:txBody>
      </p:sp>
      <p:sp>
        <p:nvSpPr>
          <p:cNvPr id="694" name="Shape 694"/>
          <p:cNvSpPr/>
          <p:nvPr/>
        </p:nvSpPr>
        <p:spPr>
          <a:xfrm>
            <a:off y="2057400" x="3254475"/>
            <a:ext cy="1847400" cx="50768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Web Application </a:t>
            </a:r>
          </a:p>
        </p:txBody>
      </p:sp>
      <p:pic>
        <p:nvPicPr>
          <p:cNvPr id="700" name="Shape 7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9975" x="5462275"/>
            <a:ext cy="495300" cx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Shape 7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94262" x="4504050"/>
            <a:ext cy="4191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Shape 7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388950" x="4504050"/>
            <a:ext cy="428625" cx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Shape 7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232375" x="8333100"/>
            <a:ext cy="342900" cx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Shape 7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315012" x="6878750"/>
            <a:ext cy="495300" cx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Shape 7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766087" x="2646950"/>
            <a:ext cy="552450" cx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Shape 7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733937" x="4899975"/>
            <a:ext cy="552450" cx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251350" x="3697275"/>
            <a:ext cy="1581941" cx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Shape 70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2219575" x="5992925"/>
            <a:ext cy="428625" cx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Shape 70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315012" x="8393212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Shape 7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13750" x="5399400"/>
            <a:ext cy="495300" cx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Shape 7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1468537" x="8395962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Shape 7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2335922" x="427912"/>
            <a:ext cy="1348475" cx="223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Shape 7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3331137" x="5972425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Shape 7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490387" x="6847200"/>
            <a:ext cy="495300" cx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Shape 7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3424250" x="8361662"/>
            <a:ext cy="361950" cx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DOE for Synthetic Biology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7475" x="3735850"/>
            <a:ext cy="1672275" cx="1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82922" x="779887"/>
            <a:ext cy="1348475" cx="223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81999">
            <a:off y="1567862" x="5718350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681999" flipH="1">
            <a:off y="1567862" x="2046200"/>
            <a:ext cy="1348474" cx="13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y="4031400" x="894912"/>
            <a:ext cy="857400" cx="200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Design of Experiments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2839750" x="3850925"/>
            <a:ext cy="857400" cx="16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Biological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731237" x="7377037"/>
            <a:ext cy="12192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167462" x="7022498"/>
            <a:ext cy="1482825" cx="148280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y="4031425" x="6873850"/>
            <a:ext cy="857400" cx="26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Experimental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9" name="Shape 7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Web Application </a:t>
            </a:r>
          </a:p>
        </p:txBody>
      </p:sp>
      <p:pic>
        <p:nvPicPr>
          <p:cNvPr id="721" name="Shape 7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9975" x="1652275"/>
            <a:ext cy="495300" cx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Shape 7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94262" x="694050"/>
            <a:ext cy="4191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Shape 7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388950" x="694050"/>
            <a:ext cy="428625" cx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Shape 7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232375" x="4523100"/>
            <a:ext cy="342900" cx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Shape 7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315012" x="3068750"/>
            <a:ext cy="495300" cx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Shape 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733937" x="5128575"/>
            <a:ext cy="552450" cx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Shape 7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219575" x="2182925"/>
            <a:ext cy="428625" cx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Shape 7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2315012" x="4583212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Shape 7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13750" x="1589400"/>
            <a:ext cy="495300" cx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Shape 7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1468537" x="4585962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Shape 7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3331137" x="2162425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Shape 7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490387" x="3037200"/>
            <a:ext cy="495300" cx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Shape 7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3424250" x="4551662"/>
            <a:ext cy="361950" cx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Shape 7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1361400" x="5772450"/>
            <a:ext cy="1761397" cx="207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Shape 7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3268026" x="6474925"/>
            <a:ext cy="1492002" cx="20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0" name="Shape 740"/>
          <p:cNvSpPr txBox="1"/>
          <p:nvPr>
            <p:ph type="title"/>
          </p:nvPr>
        </p:nvSpPr>
        <p:spPr>
          <a:xfrm>
            <a:off y="-843" x="628650"/>
            <a:ext cy="994275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Team</a:t>
            </a:r>
          </a:p>
        </p:txBody>
      </p:sp>
      <p:pic>
        <p:nvPicPr>
          <p:cNvPr id="741" name="Shape 74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220625" x="185737"/>
            <a:ext cy="688499" cx="210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 rotWithShape="1">
          <a:blip r:embed="rId4">
            <a:alphaModFix/>
          </a:blip>
          <a:srcRect t="29259" b="27778" r="25000" l="28333"/>
          <a:stretch/>
        </p:blipFill>
        <p:spPr>
          <a:xfrm>
            <a:off y="921993" x="3289612"/>
            <a:ext cy="748799" cx="1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Shape 74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961734" x="4843949"/>
            <a:ext cy="436949" cx="1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Shape 744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686943" x="7622756"/>
            <a:ext cy="1307925" cx="1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Shape 745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4411893" x="3289612"/>
            <a:ext cy="582975" cx="28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Shape 746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2707668" x="1957387"/>
            <a:ext cy="1208474" cx="12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Shape 747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921992" x="2019261"/>
            <a:ext cy="1208474" cx="12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Shape 748"/>
          <p:cNvPicPr preferRelativeResize="0"/>
          <p:nvPr/>
        </p:nvPicPr>
        <p:blipFill rotWithShape="1">
          <a:blip r:embed="rId10">
            <a:alphaModFix/>
          </a:blip>
          <a:srcRect t="0" b="0" r="0" l="0"/>
          <a:stretch/>
        </p:blipFill>
        <p:spPr>
          <a:xfrm>
            <a:off y="921993" x="6251493"/>
            <a:ext cy="1173374" cx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Shape 749"/>
          <p:cNvPicPr preferRelativeResize="0"/>
          <p:nvPr/>
        </p:nvPicPr>
        <p:blipFill rotWithShape="1">
          <a:blip r:embed="rId11">
            <a:alphaModFix/>
          </a:blip>
          <a:srcRect t="0" b="0" r="0" l="0"/>
          <a:stretch/>
        </p:blipFill>
        <p:spPr>
          <a:xfrm>
            <a:off y="2655883" x="6187834"/>
            <a:ext cy="1208474" cx="120847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Shape 750"/>
          <p:cNvSpPr txBox="1"/>
          <p:nvPr/>
        </p:nvSpPr>
        <p:spPr>
          <a:xfrm>
            <a:off y="3942262" x="2039174"/>
            <a:ext cy="506025" cx="10448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Stephanie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Paige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y="3945468" x="6251493"/>
            <a:ext cy="520199" cx="97155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Maxwell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Bates</a:t>
            </a:r>
          </a:p>
        </p:txBody>
      </p:sp>
      <p:pic>
        <p:nvPicPr>
          <p:cNvPr id="752" name="Shape 752"/>
          <p:cNvPicPr preferRelativeResize="0"/>
          <p:nvPr/>
        </p:nvPicPr>
        <p:blipFill rotWithShape="1">
          <a:blip r:embed="rId12">
            <a:alphaModFix/>
          </a:blip>
          <a:srcRect t="0" b="0" r="0" l="0"/>
          <a:stretch/>
        </p:blipFill>
        <p:spPr>
          <a:xfrm>
            <a:off y="2650518" x="3393300"/>
            <a:ext cy="1251450" cx="1044899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y="3947025" x="3349875"/>
            <a:ext cy="473625" cx="113175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Prashant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Vaidyanathan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y="2132446" x="6133040"/>
            <a:ext cy="520199" cx="1208474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Christopher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Anderson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y="2175525" x="1957387"/>
            <a:ext cy="506025" cx="1332225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Douglas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Densmore</a:t>
            </a:r>
          </a:p>
        </p:txBody>
      </p:sp>
      <p:pic>
        <p:nvPicPr>
          <p:cNvPr id="756" name="Shape 7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655881" x="4752918"/>
            <a:ext cy="1208475" cx="1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Shape 757"/>
          <p:cNvSpPr txBox="1"/>
          <p:nvPr/>
        </p:nvSpPr>
        <p:spPr>
          <a:xfrm>
            <a:off y="3958462" x="4747425"/>
            <a:ext cy="473625" cx="113175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sz="1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sz="1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</a:p>
        </p:txBody>
      </p:sp>
      <p:pic>
        <p:nvPicPr>
          <p:cNvPr id="758" name="Shape 75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1602881" x="4834650"/>
            <a:ext cy="848812" cx="1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Shape 75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1867050" x="3406406"/>
            <a:ext cy="582902" cx="130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Object-Oriented DOE 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7475" x="3735850"/>
            <a:ext cy="1672275" cx="1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81999">
            <a:off y="1567862" x="5718350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81999" flipH="1">
            <a:off y="1567862" x="2046200"/>
            <a:ext cy="1348474" cx="13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y="2839750" x="3850925"/>
            <a:ext cy="857400" cx="16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Biological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731237" x="7377037"/>
            <a:ext cy="12192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167462" x="7022498"/>
            <a:ext cy="1482825" cx="148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y="4031425" x="6873850"/>
            <a:ext cy="857400" cx="26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Experimental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195612" x="694550"/>
            <a:ext cy="945050" cx="23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Object-Oriented DOE 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7475" x="3735850"/>
            <a:ext cy="1672275" cx="1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81999">
            <a:off y="1567862" x="5718350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81999" flipH="1">
            <a:off y="2556087" x="2405075"/>
            <a:ext cy="1348474" cx="13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y="2839750" x="3850925"/>
            <a:ext cy="857400" cx="16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Biological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731237" x="7377037"/>
            <a:ext cy="12192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167462" x="7022498"/>
            <a:ext cy="1482825" cx="148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y="4031425" x="6873850"/>
            <a:ext cy="857400" cx="26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Experimental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510375" x="559725"/>
            <a:ext cy="3135099" cx="20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Object-Oriented DOE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7475" x="3735850"/>
            <a:ext cy="1672275" cx="1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81999">
            <a:off y="1567862" x="5718350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81999" flipH="1">
            <a:off y="2556087" x="2405075"/>
            <a:ext cy="1348474" cx="13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y="2839750" x="3850925"/>
            <a:ext cy="857400" cx="16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Biological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731237" x="7377037"/>
            <a:ext cy="12192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167462" x="7022498"/>
            <a:ext cy="1482825" cx="148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y="4031425" x="6873850"/>
            <a:ext cy="857400" cx="26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Experimental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510362" x="559725"/>
            <a:ext cy="3135120" cx="20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Object-Oriented Biodesign 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81999">
            <a:off y="1567862" x="5718350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81999" flipH="1">
            <a:off y="2556087" x="2405075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31237" x="7377037"/>
            <a:ext cy="12192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167462" x="7022498"/>
            <a:ext cy="1482825" cx="148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y="4031425" x="6873850"/>
            <a:ext cy="857400" cx="26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Experimental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10362" x="559725"/>
            <a:ext cy="3135120" cx="207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500575" x="4130650"/>
            <a:ext cy="495300" cx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128300" x="2730475"/>
            <a:ext cy="495300" cx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756025" x="4911687"/>
            <a:ext cy="495300" cx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