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1.xml" ContentType="application/vnd.openxmlformats-officedocument.presentationml.slide+xml"/>
  <Override PartName="/ppt/slides/slide44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39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13.xml" Type="http://schemas.openxmlformats.org/officeDocument/2006/relationships/slide" Id="rId19"/><Relationship Target="slides/slide30.xml" Type="http://schemas.openxmlformats.org/officeDocument/2006/relationships/slide" Id="rId36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24.xml" Type="http://schemas.openxmlformats.org/officeDocument/2006/relationships/slide" Id="rId30"/><Relationship Target="slides/slide6.xml" Type="http://schemas.openxmlformats.org/officeDocument/2006/relationships/slide" Id="rId12"/><Relationship Target="slides/slide25.xml" Type="http://schemas.openxmlformats.org/officeDocument/2006/relationships/slide" Id="rId31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28.xml" Type="http://schemas.openxmlformats.org/officeDocument/2006/relationships/slide" Id="rId34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44.xml" Type="http://schemas.openxmlformats.org/officeDocument/2006/relationships/slide" Id="rId50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23.xml" Type="http://schemas.openxmlformats.org/officeDocument/2006/relationships/slide" Id="rId29"/><Relationship Target="slides/slide43.xml" Type="http://schemas.openxmlformats.org/officeDocument/2006/relationships/slide" Id="rId4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presProps.xml" Type="http://schemas.openxmlformats.org/officeDocument/2006/relationships/presProps" Id="rId2"/><Relationship Target="slides/slide15.xml" Type="http://schemas.openxmlformats.org/officeDocument/2006/relationships/slide" Id="rId21"/><Relationship Target="slides/slide34.xml" Type="http://schemas.openxmlformats.org/officeDocument/2006/relationships/slide" Id="rId40"/><Relationship Target="theme/theme3.xml" Type="http://schemas.openxmlformats.org/officeDocument/2006/relationships/theme" Id="rId1"/><Relationship Target="slides/slide16.xml" Type="http://schemas.openxmlformats.org/officeDocument/2006/relationships/slide" Id="rId22"/><Relationship Target="slides/slide35.xml" Type="http://schemas.openxmlformats.org/officeDocument/2006/relationships/slide" Id="rId41"/><Relationship Target="slideMasters/slideMaster1.xml" Type="http://schemas.openxmlformats.org/officeDocument/2006/relationships/slideMaster" Id="rId4"/><Relationship Target="slides/slide17.xml" Type="http://schemas.openxmlformats.org/officeDocument/2006/relationships/slide" Id="rId23"/><Relationship Target="slides/slide36.xml" Type="http://schemas.openxmlformats.org/officeDocument/2006/relationships/slide" Id="rId42"/><Relationship Target="tableStyles.xml" Type="http://schemas.openxmlformats.org/officeDocument/2006/relationships/tableStyles" Id="rId3"/><Relationship Target="slides/slide18.xml" Type="http://schemas.openxmlformats.org/officeDocument/2006/relationships/slide" Id="rId24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39.xml" Type="http://schemas.openxmlformats.org/officeDocument/2006/relationships/slide" Id="rId45"/><Relationship Target="slides/slide40.xml" Type="http://schemas.openxmlformats.org/officeDocument/2006/relationships/slide" Id="rId46"/><Relationship Target="slides/slide14.xml" Type="http://schemas.openxmlformats.org/officeDocument/2006/relationships/slide" Id="rId20"/><Relationship Target="slides/slide3.xml" Type="http://schemas.openxmlformats.org/officeDocument/2006/relationships/slide" Id="rId9"/><Relationship Target="notesMasters/notesMaster1.xml" Type="http://schemas.openxmlformats.org/officeDocument/2006/relationships/notesMaster" Id="rId6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" name="Shape 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4" name="Shape 1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8" name="Shape 1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2" name="Shape 1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8" name="Shape 20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4" name="Shape 2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1" name="Shape 2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0" name="Shape 2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9" name="Shape 2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9" name="Shape 2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" name="Shape 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3" name="Shape 3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3" name="Shape 3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4" name="Shape 3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5" name="Shape 3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1" name="Shape 3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2" name="Shape 3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3" name="Shape 3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3" name="Shape 4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5" name="Shape 4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6" name="Shape 4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7" name="Shape 4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6" name="Shape 4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7" name="Shape 49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" name="Shape 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4" name="Shape 5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5" name="Shape 56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6" name="Shape 56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95" name="Shape 5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6" name="Shape 5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7" name="Shape 5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26" name="Shape 6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27" name="Shape 62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8" name="Shape 62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57" name="Shape 6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58" name="Shape 6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59" name="Shape 6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76" name="Shape 6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7" name="Shape 6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78" name="Shape 6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95" name="Shape 6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6" name="Shape 69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97" name="Shape 69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01" name="Shape 7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2" name="Shape 7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03" name="Shape 7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3" name="Shape 7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4" name="Shape 7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15" name="Shape 7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19" name="Shape 7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0" name="Shape 7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21" name="Shape 7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8" name="Shape 7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9" name="Shape 72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30" name="Shape 73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" name="Shape 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41" name="Shape 7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2" name="Shape 74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3" name="Shape 74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54" name="Shape 7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5" name="Shape 7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56" name="Shape 7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1" name="Shape 7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2" name="Shape 7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3" name="Shape 7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77" name="Shape 7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8" name="Shape 7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79" name="Shape 7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01" name="Shape 8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2" name="Shape 802"/>
          <p:cNvSpPr txBox="1"/>
          <p:nvPr>
            <p:ph idx="1" type="body"/>
          </p:nvPr>
        </p:nvSpPr>
        <p:spPr>
          <a:xfrm>
            <a:off y="4400550" x="685800"/>
            <a:ext cy="360045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3" name="Shape 803"/>
          <p:cNvSpPr/>
          <p:nvPr>
            <p:ph idx="2" type="sldImg"/>
          </p:nvPr>
        </p:nvSpPr>
        <p:spPr>
          <a:xfrm>
            <a:off y="1143000" x="685800"/>
            <a:ext cy="3086099" cx="54863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5" name="Shape 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3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" name="Shape 8"/>
          <p:cNvSpPr txBox="1"/>
          <p:nvPr>
            <p:ph type="ctrTitle"/>
          </p:nvPr>
        </p:nvSpPr>
        <p:spPr>
          <a:xfrm>
            <a:off y="1583342" x="685800"/>
            <a:ext cy="1159856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9" name="Shape 9"/>
          <p:cNvSpPr txBox="1"/>
          <p:nvPr>
            <p:ph idx="1" type="subTitle"/>
          </p:nvPr>
        </p:nvSpPr>
        <p:spPr>
          <a:xfrm>
            <a:off y="2840053" x="685800"/>
            <a:ext cy="784737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05978" x="457200"/>
            <a:ext cy="857250" cx="8229599"/>
          </a:xfrm>
          <a:prstGeom prst="rect">
            <a:avLst/>
          </a:prstGeom>
        </p:spPr>
        <p:txBody>
          <a:bodyPr bIns="68575" rIns="68575" lIns="68575" tIns="6857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7" name="Shape 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" name="Shape 38"/>
          <p:cNvSpPr txBox="1"/>
          <p:nvPr>
            <p:ph idx="1" type="body"/>
          </p:nvPr>
        </p:nvSpPr>
        <p:spPr>
          <a:xfrm>
            <a:off y="4406309" x="457200"/>
            <a:ext cy="519525" cx="8229599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 algn="ctr">
              <a:spcBef>
                <a:spcPts val="300"/>
              </a:spcBef>
              <a:buSzPct val="100000"/>
              <a:buNone/>
              <a:defRPr sz="14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40" name="Shape 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y="273843" x="628650"/>
            <a:ext cy="994275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y="1369218" x="628650"/>
            <a:ext cy="3263400" cx="7886700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 algn="l" rtl="0" indent="-38100" marL="1778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Char char="•"/>
              <a:defRPr/>
            </a:lvl1pPr>
            <a:lvl2pPr algn="l" rtl="0" indent="-63500" marL="5207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2pPr>
            <a:lvl3pPr algn="l" rtl="0" indent="-76200" marL="8636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3pPr>
            <a:lvl4pPr algn="l" rtl="0" indent="-88900" marL="12065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4pPr>
            <a:lvl5pPr algn="l" rtl="0" indent="-88900" marL="15494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5pPr>
            <a:lvl6pPr algn="l" rtl="0" indent="-88900" marL="18923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rtl="0" indent="-88900" marL="22352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rtl="0" indent="-88900" marL="25781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rtl="0" indent="-88900" marL="292100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>
            <a:off y="4767262" x="628650"/>
            <a:ext cy="273824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l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>
            <a:off y="4767262" x="3028950"/>
            <a:ext cy="273824" cx="30860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/>
          <a:lstStyle>
            <a:lvl1pPr algn="ctr" rtl="0" marR="0" indent="0" marL="0">
              <a:spcBef>
                <a:spcPts val="0"/>
              </a:spcBef>
              <a:buSzPct val="100000"/>
              <a:defRPr sz="1100"/>
            </a:lvl1pPr>
            <a:lvl2pPr algn="l" rtl="0" marR="0" indent="0" marL="342900">
              <a:spcBef>
                <a:spcPts val="0"/>
              </a:spcBef>
              <a:buSzPct val="100000"/>
              <a:defRPr sz="1100"/>
            </a:lvl2pPr>
            <a:lvl3pPr algn="l" rtl="0" marR="0" indent="0" marL="685800">
              <a:spcBef>
                <a:spcPts val="0"/>
              </a:spcBef>
              <a:buSzPct val="100000"/>
              <a:defRPr sz="1100"/>
            </a:lvl3pPr>
            <a:lvl4pPr algn="l" rtl="0" marR="0" indent="0" marL="1028700">
              <a:spcBef>
                <a:spcPts val="0"/>
              </a:spcBef>
              <a:buSzPct val="100000"/>
              <a:defRPr sz="1100"/>
            </a:lvl4pPr>
            <a:lvl5pPr algn="l" rtl="0" marR="0" indent="0" marL="1371600">
              <a:spcBef>
                <a:spcPts val="0"/>
              </a:spcBef>
              <a:buSzPct val="100000"/>
              <a:defRPr sz="1100"/>
            </a:lvl5pPr>
            <a:lvl6pPr algn="l" rtl="0" marR="0" indent="0" marL="1714500">
              <a:spcBef>
                <a:spcPts val="0"/>
              </a:spcBef>
              <a:buSzPct val="100000"/>
              <a:defRPr sz="1100"/>
            </a:lvl6pPr>
            <a:lvl7pPr algn="l" rtl="0" marR="0" indent="0" marL="2057400">
              <a:spcBef>
                <a:spcPts val="0"/>
              </a:spcBef>
              <a:buSzPct val="100000"/>
              <a:defRPr sz="1100"/>
            </a:lvl7pPr>
            <a:lvl8pPr algn="l" rtl="0" marR="0" indent="0" marL="2400300">
              <a:spcBef>
                <a:spcPts val="0"/>
              </a:spcBef>
              <a:buSzPct val="100000"/>
              <a:defRPr sz="1100"/>
            </a:lvl8pPr>
            <a:lvl9pPr algn="l" rtl="0" marR="0" indent="0" marL="2743200">
              <a:spcBef>
                <a:spcPts val="0"/>
              </a:spcBef>
              <a:buSzPct val="100000"/>
              <a:defRPr sz="11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y="4767262" x="6457950"/>
            <a:ext cy="273824" cx="20573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ctr" anchorCtr="0">
            <a:noAutofit/>
          </a:bodyPr>
          <a:lstStyle/>
          <a:p>
            <a:pPr lvl="0" indent="-69850" marL="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1" indent="-69850" marL="342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2" indent="-69850" marL="6858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  <a:p>
            <a:pPr lvl="3" indent="-69850" marL="10287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4" indent="-69850" marL="13716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5" indent="-69850" marL="17145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  <a:p>
            <a:pPr lvl="6" indent="-69850" marL="20574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r>
              <a:t/>
            </a:r>
            <a:endParaRPr sz="1100"/>
          </a:p>
          <a:p>
            <a:pPr lvl="7" indent="-69850" marL="24003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r>
              <a:t/>
            </a:r>
            <a:endParaRPr sz="1100"/>
          </a:p>
          <a:p>
            <a:pPr lvl="8" indent="-69850" marL="27432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y="1200150" x="4692273"/>
            <a:ext cy="3725680" cx="3994525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y="4406309" x="457200"/>
            <a:ext cy="51952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type="ctrTitle"/>
          </p:nvPr>
        </p:nvSpPr>
        <p:spPr>
          <a:xfrm>
            <a:off y="1583342" x="685800"/>
            <a:ext cy="1159874" cx="7772400"/>
          </a:xfrm>
          <a:prstGeom prst="rect">
            <a:avLst/>
          </a:prstGeom>
        </p:spPr>
        <p:txBody>
          <a:bodyPr bIns="68575" rIns="68575" lIns="68575" tIns="68575" anchor="b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27" name="Shape 27"/>
          <p:cNvSpPr txBox="1"/>
          <p:nvPr>
            <p:ph idx="1" type="subTitle"/>
          </p:nvPr>
        </p:nvSpPr>
        <p:spPr>
          <a:xfrm>
            <a:off y="2840053" x="685800"/>
            <a:ext cy="784800" cx="7772400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23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05978" x="457200"/>
            <a:ext cy="857250" cx="8229599"/>
          </a:xfrm>
          <a:prstGeom prst="rect">
            <a:avLst/>
          </a:prstGeom>
        </p:spPr>
        <p:txBody>
          <a:bodyPr bIns="68575" rIns="68575" lIns="68575" tIns="6857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200150" x="457200"/>
            <a:ext cy="3725775" cx="8229599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y="205978" x="457200"/>
            <a:ext cy="857250" cx="8229599"/>
          </a:xfrm>
          <a:prstGeom prst="rect">
            <a:avLst/>
          </a:prstGeom>
        </p:spPr>
        <p:txBody>
          <a:bodyPr bIns="68575" rIns="68575" lIns="68575" tIns="6857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y="1200150" x="457200"/>
            <a:ext cy="3725775" cx="3994425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y="1200150" x="4692273"/>
            <a:ext cy="3725775" cx="3994425"/>
          </a:xfrm>
          <a:prstGeom prst="rect">
            <a:avLst/>
          </a:prstGeom>
        </p:spPr>
        <p:txBody>
          <a:bodyPr bIns="68575" rIns="68575" lIns="68575" tIns="6857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4.xml" Type="http://schemas.openxmlformats.org/officeDocument/2006/relationships/theme" Id="rId8"/><Relationship Target="../slideLayouts/slideLayout13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25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8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250" cx="82295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1200150" x="457200"/>
            <a:ext cy="3725775" cx="8229599"/>
          </a:xfrm>
          <a:prstGeom prst="rect">
            <a:avLst/>
          </a:prstGeom>
          <a:noFill/>
          <a:ln>
            <a:noFill/>
          </a:ln>
        </p:spPr>
        <p:txBody>
          <a:bodyPr bIns="68575" rIns="68575" lIns="68575" tIns="68575" anchor="t" anchorCtr="0"/>
          <a:lstStyle>
            <a:lvl1pPr>
              <a:spcBef>
                <a:spcPts val="500"/>
              </a:spcBef>
              <a:buClr>
                <a:schemeClr val="dk1"/>
              </a:buClr>
              <a:buSzPct val="100000"/>
              <a:defRPr sz="2300">
                <a:solidFill>
                  <a:schemeClr val="dk1"/>
                </a:solidFill>
              </a:defRPr>
            </a:lvl1pPr>
            <a:lvl2pPr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2pPr>
            <a:lvl3pPr>
              <a:spcBef>
                <a:spcPts val="40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3pPr>
            <a:lvl4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4pPr>
            <a:lvl5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5pPr>
            <a:lvl6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6pPr>
            <a:lvl7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7pPr>
            <a:lvl8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8pPr>
            <a:lvl9pPr>
              <a:spcBef>
                <a:spcPts val="300"/>
              </a:spcBef>
              <a:buClr>
                <a:schemeClr val="dk1"/>
              </a:buClr>
              <a:buSzPct val="100000"/>
              <a:defRPr sz="14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0" ftr="0" sldNum="0" hdr="0"/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14.png" Type="http://schemas.openxmlformats.org/officeDocument/2006/relationships/image" Id="rId3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00.png" Type="http://schemas.openxmlformats.org/officeDocument/2006/relationships/image" Id="rId3"/><Relationship Target="../media/image21.png" Type="http://schemas.openxmlformats.org/officeDocument/2006/relationships/image" Id="rId6"/><Relationship Target="../media/image20.png" Type="http://schemas.openxmlformats.org/officeDocument/2006/relationships/image" Id="rId5"/><Relationship Target="../media/image18.png" Type="http://schemas.openxmlformats.org/officeDocument/2006/relationships/image" Id="rId7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00.png" Type="http://schemas.openxmlformats.org/officeDocument/2006/relationships/image" Id="rId3"/><Relationship Target="../media/image21.png" Type="http://schemas.openxmlformats.org/officeDocument/2006/relationships/image" Id="rId6"/><Relationship Target="../media/image20.png" Type="http://schemas.openxmlformats.org/officeDocument/2006/relationships/image" Id="rId5"/><Relationship Target="../media/image18.png" Type="http://schemas.openxmlformats.org/officeDocument/2006/relationships/image" Id="rId7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1.png" Type="http://schemas.openxmlformats.org/officeDocument/2006/relationships/image" Id="rId4"/><Relationship Target="../media/image17.png" Type="http://schemas.openxmlformats.org/officeDocument/2006/relationships/image" Id="rId3"/><Relationship Target="../media/image20.png" Type="http://schemas.openxmlformats.org/officeDocument/2006/relationships/image" Id="rId6"/><Relationship Target="../media/image18.png" Type="http://schemas.openxmlformats.org/officeDocument/2006/relationships/image" Id="rId5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4.png" Type="http://schemas.openxmlformats.org/officeDocument/2006/relationships/image" Id="rId4"/><Relationship Target="../media/image22.png" Type="http://schemas.openxmlformats.org/officeDocument/2006/relationships/image" Id="rId3"/><Relationship Target="../media/image23.png" Type="http://schemas.openxmlformats.org/officeDocument/2006/relationships/image" Id="rId6"/><Relationship Target="../media/image26.png" Type="http://schemas.openxmlformats.org/officeDocument/2006/relationships/image" Id="rId5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2.jpg" Type="http://schemas.openxmlformats.org/officeDocument/2006/relationships/image" Id="rId3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4.jpg" Type="http://schemas.openxmlformats.org/officeDocument/2006/relationships/image" Id="rId3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9.png" Type="http://schemas.openxmlformats.org/officeDocument/2006/relationships/image" Id="rId3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3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31.jpg" Type="http://schemas.openxmlformats.org/officeDocument/2006/relationships/image" Id="rId3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8.jp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png" Type="http://schemas.openxmlformats.org/officeDocument/2006/relationships/image" Id="rId3"/><Relationship Target="../media/image05.png" Type="http://schemas.openxmlformats.org/officeDocument/2006/relationships/image" Id="rId6"/><Relationship Target="../media/image01.png" Type="http://schemas.openxmlformats.org/officeDocument/2006/relationships/image" Id="rId5"/><Relationship Target="../media/image06.png" Type="http://schemas.openxmlformats.org/officeDocument/2006/relationships/image" Id="rId7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20.png" Type="http://schemas.openxmlformats.org/officeDocument/2006/relationships/image" Id="rId4"/><Relationship Target="../media/image17.png" Type="http://schemas.openxmlformats.org/officeDocument/2006/relationships/image" Id="rId3"/><Relationship Target="../media/image25.jpg" Type="http://schemas.openxmlformats.org/officeDocument/2006/relationships/image" Id="rId6"/><Relationship Target="../media/image21.png" Type="http://schemas.openxmlformats.org/officeDocument/2006/relationships/image" Id="rId5"/><Relationship Target="../media/image30.jpg" Type="http://schemas.openxmlformats.org/officeDocument/2006/relationships/image" Id="rId8"/><Relationship Target="../media/image27.jpg" Type="http://schemas.openxmlformats.org/officeDocument/2006/relationships/image" Id="rId7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media/image42.jpg" Type="http://schemas.openxmlformats.org/officeDocument/2006/relationships/image" Id="rId15"/><Relationship Target="../media/image44.jpg" Type="http://schemas.openxmlformats.org/officeDocument/2006/relationships/image" Id="rId14"/><Relationship Target="../notesSlides/notesSlide44.xml" Type="http://schemas.openxmlformats.org/officeDocument/2006/relationships/notesSlide" Id="rId2"/><Relationship Target="../media/image39.jpg" Type="http://schemas.openxmlformats.org/officeDocument/2006/relationships/image" Id="rId12"/><Relationship Target="../media/image40.jpg" Type="http://schemas.openxmlformats.org/officeDocument/2006/relationships/image" Id="rId13"/><Relationship Target="../slideLayouts/slideLayout13.xml" Type="http://schemas.openxmlformats.org/officeDocument/2006/relationships/slideLayout" Id="rId1"/><Relationship Target="../media/image34.png" Type="http://schemas.openxmlformats.org/officeDocument/2006/relationships/image" Id="rId4"/><Relationship Target="../media/image41.png" Type="http://schemas.openxmlformats.org/officeDocument/2006/relationships/image" Id="rId10"/><Relationship Target="../media/image32.jpg" Type="http://schemas.openxmlformats.org/officeDocument/2006/relationships/image" Id="rId3"/><Relationship Target="../media/image43.jpg" Type="http://schemas.openxmlformats.org/officeDocument/2006/relationships/image" Id="rId11"/><Relationship Target="../media/image38.png" Type="http://schemas.openxmlformats.org/officeDocument/2006/relationships/image" Id="rId9"/><Relationship Target="../media/image36.jpg" Type="http://schemas.openxmlformats.org/officeDocument/2006/relationships/image" Id="rId6"/><Relationship Target="../media/image33.png" Type="http://schemas.openxmlformats.org/officeDocument/2006/relationships/image" Id="rId5"/><Relationship Target="../media/image37.jpg" Type="http://schemas.openxmlformats.org/officeDocument/2006/relationships/image" Id="rId8"/><Relationship Target="../media/image35.png" Type="http://schemas.openxmlformats.org/officeDocument/2006/relationships/image" Id="rId7"/></Relationships>
</file>

<file path=ppt/slides/_rels/slide5.xml.rels><?xml version="1.0" encoding="UTF-8" standalone="yes"?><Relationships xmlns="http://schemas.openxmlformats.org/package/2006/relationships"><Relationship Target="../media/image15.png" Type="http://schemas.openxmlformats.org/officeDocument/2006/relationships/image" Id="rId12"/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2.png" Type="http://schemas.openxmlformats.org/officeDocument/2006/relationships/image" Id="rId10"/><Relationship Target="../media/image08.png" Type="http://schemas.openxmlformats.org/officeDocument/2006/relationships/image" Id="rId4"/><Relationship Target="../media/image16.png" Type="http://schemas.openxmlformats.org/officeDocument/2006/relationships/image" Id="rId11"/><Relationship Target="../media/image07.png" Type="http://schemas.openxmlformats.org/officeDocument/2006/relationships/image" Id="rId3"/><Relationship Target="../media/image11.png" Type="http://schemas.openxmlformats.org/officeDocument/2006/relationships/image" Id="rId9"/><Relationship Target="../media/image10.png" Type="http://schemas.openxmlformats.org/officeDocument/2006/relationships/image" Id="rId6"/><Relationship Target="../media/image09.png" Type="http://schemas.openxmlformats.org/officeDocument/2006/relationships/image" Id="rId5"/><Relationship Target="../media/image13.png" Type="http://schemas.openxmlformats.org/officeDocument/2006/relationships/image" Id="rId8"/><Relationship Target="../media/image19.png" Type="http://schemas.openxmlformats.org/officeDocument/2006/relationships/image" Id="rId7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jpg" Type="http://schemas.openxmlformats.org/officeDocument/2006/relationships/image" Id="rId4"/><Relationship Target="../media/image00.png" Type="http://schemas.openxmlformats.org/officeDocument/2006/relationships/image" Id="rId3"/><Relationship Target="../media/image01.png" Type="http://schemas.openxmlformats.org/officeDocument/2006/relationships/image" Id="rId6"/><Relationship Target="../media/image45.png" Type="http://schemas.openxmlformats.org/officeDocument/2006/relationships/image" Id="rId5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0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7.png" Type="http://schemas.openxmlformats.org/officeDocument/2006/relationships/image" Id="rId4"/><Relationship Target="../media/image00.png" Type="http://schemas.openxmlformats.org/officeDocument/2006/relationships/image" Id="rId3"/><Relationship Target="../media/image20.png" Type="http://schemas.openxmlformats.org/officeDocument/2006/relationships/image" Id="rId6"/><Relationship Target="../media/image18.png" Type="http://schemas.openxmlformats.org/officeDocument/2006/relationships/image" Id="rId5"/><Relationship Target="../media/image21.png" Type="http://schemas.openxmlformats.org/officeDocument/2006/relationships/image" Id="rId7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 txBox="1"/>
          <p:nvPr>
            <p:ph type="ctrTitle"/>
          </p:nvPr>
        </p:nvSpPr>
        <p:spPr>
          <a:xfrm>
            <a:off y="435075" x="685800"/>
            <a:ext cy="1117199" cx="77724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3600" lang="en">
                <a:latin typeface="Calibri"/>
                <a:ea typeface="Calibri"/>
                <a:cs typeface="Calibri"/>
                <a:sym typeface="Calibri"/>
              </a:rPr>
              <a:t>Supporting the Design of Experiments for Synthetic Biology with Clotho 3.0</a:t>
            </a:r>
          </a:p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y="3693650" x="685800"/>
            <a:ext cy="1227899" cx="77724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Nicholas Roehner</a:t>
            </a:r>
          </a:p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CIDAR (Densmore Lab)</a:t>
            </a:r>
          </a:p>
          <a:p>
            <a:pPr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Boston University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739662" x="2414437"/>
            <a:ext cy="1801575" cx="4315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2: Infer Modules</a:t>
            </a:r>
          </a:p>
        </p:txBody>
      </p:sp>
      <p:sp>
        <p:nvSpPr>
          <p:cNvPr id="159" name="Shape 159"/>
          <p:cNvSpPr/>
          <p:nvPr/>
        </p:nvSpPr>
        <p:spPr>
          <a:xfrm>
            <a:off y="3351200" x="541578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160" name="Shape 160"/>
          <p:cNvCxnSpPr/>
          <p:nvPr/>
        </p:nvCxnSpPr>
        <p:spPr>
          <a:xfrm>
            <a:off y="3054950" x="4048837"/>
            <a:ext cy="0" cx="871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18812" x="1881112"/>
            <a:ext cy="1672275" cx="1672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Shape 162"/>
          <p:cNvCxnSpPr/>
          <p:nvPr/>
        </p:nvCxnSpPr>
        <p:spPr>
          <a:xfrm>
            <a:off y="2733200" x="6339350"/>
            <a:ext cy="61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63" name="Shape 163"/>
          <p:cNvSpPr/>
          <p:nvPr/>
        </p:nvSpPr>
        <p:spPr>
          <a:xfrm>
            <a:off y="1649350" x="54158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2: Infer Modules</a:t>
            </a:r>
          </a:p>
        </p:txBody>
      </p:sp>
      <p:cxnSp>
        <p:nvCxnSpPr>
          <p:cNvPr id="169" name="Shape 169"/>
          <p:cNvCxnSpPr/>
          <p:nvPr/>
        </p:nvCxnSpPr>
        <p:spPr>
          <a:xfrm>
            <a:off y="3054950" x="3439237"/>
            <a:ext cy="0" cx="871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18812" x="1271512"/>
            <a:ext cy="1672275" cx="16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y="1639162" x="5442125"/>
            <a:ext cy="1241699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Transcription</a:t>
            </a:r>
          </a:p>
        </p:txBody>
      </p:sp>
      <p:sp>
        <p:nvSpPr>
          <p:cNvPr id="172" name="Shape 172"/>
          <p:cNvSpPr/>
          <p:nvPr/>
        </p:nvSpPr>
        <p:spPr>
          <a:xfrm>
            <a:off y="3216375" x="6359025"/>
            <a:ext cy="1205699" cx="18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Expression</a:t>
            </a:r>
          </a:p>
        </p:txBody>
      </p:sp>
      <p:sp>
        <p:nvSpPr>
          <p:cNvPr id="173" name="Shape 173"/>
          <p:cNvSpPr/>
          <p:nvPr/>
        </p:nvSpPr>
        <p:spPr>
          <a:xfrm>
            <a:off y="3339275" x="4736700"/>
            <a:ext cy="940200" cx="12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Translation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201787" x="5758900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8512" x="6703962"/>
            <a:ext cy="523875" cx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114062" x="6905275"/>
            <a:ext cy="361950" cx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791387" x="5174250"/>
            <a:ext cy="285750" cx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3: Parameterize Modules </a:t>
            </a:r>
          </a:p>
        </p:txBody>
      </p:sp>
      <p:cxnSp>
        <p:nvCxnSpPr>
          <p:cNvPr id="183" name="Shape 183"/>
          <p:cNvCxnSpPr/>
          <p:nvPr/>
        </p:nvCxnSpPr>
        <p:spPr>
          <a:xfrm>
            <a:off y="3054950" x="3058237"/>
            <a:ext cy="0" cx="871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18812" x="1042912"/>
            <a:ext cy="1672275" cx="16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/>
          <p:nvPr/>
        </p:nvSpPr>
        <p:spPr>
          <a:xfrm>
            <a:off y="3287750" x="423715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76A5AF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Parameter</a:t>
            </a:r>
          </a:p>
        </p:txBody>
      </p:sp>
      <p:sp>
        <p:nvSpPr>
          <p:cNvPr id="186" name="Shape 186"/>
          <p:cNvSpPr/>
          <p:nvPr/>
        </p:nvSpPr>
        <p:spPr>
          <a:xfrm>
            <a:off y="1795987" x="423715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D7E6B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Design</a:t>
            </a:r>
          </a:p>
        </p:txBody>
      </p:sp>
      <p:sp>
        <p:nvSpPr>
          <p:cNvPr id="187" name="Shape 187"/>
          <p:cNvSpPr/>
          <p:nvPr/>
        </p:nvSpPr>
        <p:spPr>
          <a:xfrm>
            <a:off y="3287737" x="649118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188" name="Shape 188"/>
          <p:cNvCxnSpPr>
            <a:stCxn id="189" idx="2"/>
            <a:endCxn id="187" idx="0"/>
          </p:cNvCxnSpPr>
          <p:nvPr/>
        </p:nvCxnSpPr>
        <p:spPr>
          <a:xfrm>
            <a:off y="2879962" x="7414750"/>
            <a:ext cy="4077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189" name="Shape 189"/>
          <p:cNvSpPr/>
          <p:nvPr/>
        </p:nvSpPr>
        <p:spPr>
          <a:xfrm>
            <a:off y="1796062" x="649120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Module</a:t>
            </a:r>
          </a:p>
        </p:txBody>
      </p:sp>
      <p:cxnSp>
        <p:nvCxnSpPr>
          <p:cNvPr id="190" name="Shape 190"/>
          <p:cNvCxnSpPr>
            <a:stCxn id="186" idx="2"/>
            <a:endCxn id="185" idx="0"/>
          </p:cNvCxnSpPr>
          <p:nvPr/>
        </p:nvCxnSpPr>
        <p:spPr>
          <a:xfrm>
            <a:off y="2879887" x="5160700"/>
            <a:ext cy="408000" cx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191" name="Shape 191"/>
          <p:cNvCxnSpPr>
            <a:stCxn id="186" idx="3"/>
            <a:endCxn id="189" idx="1"/>
          </p:cNvCxnSpPr>
          <p:nvPr/>
        </p:nvCxnSpPr>
        <p:spPr>
          <a:xfrm>
            <a:off y="2337937" x="6084250"/>
            <a:ext cy="0" cx="406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3: Parameterize Module </a:t>
            </a:r>
          </a:p>
        </p:txBody>
      </p:sp>
      <p:cxnSp>
        <p:nvCxnSpPr>
          <p:cNvPr id="197" name="Shape 197"/>
          <p:cNvCxnSpPr/>
          <p:nvPr/>
        </p:nvCxnSpPr>
        <p:spPr>
          <a:xfrm>
            <a:off y="3054950" x="3286837"/>
            <a:ext cy="0" cx="871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18812" x="1042912"/>
            <a:ext cy="1672275" cx="16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y="1639162" x="5442125"/>
            <a:ext cy="1241699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Transcription</a:t>
            </a:r>
          </a:p>
        </p:txBody>
      </p:sp>
      <p:sp>
        <p:nvSpPr>
          <p:cNvPr id="200" name="Shape 200"/>
          <p:cNvSpPr/>
          <p:nvPr/>
        </p:nvSpPr>
        <p:spPr>
          <a:xfrm>
            <a:off y="3216375" x="6359025"/>
            <a:ext cy="1205699" cx="18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Expression</a:t>
            </a:r>
          </a:p>
        </p:txBody>
      </p:sp>
      <p:sp>
        <p:nvSpPr>
          <p:cNvPr id="201" name="Shape 201"/>
          <p:cNvSpPr/>
          <p:nvPr/>
        </p:nvSpPr>
        <p:spPr>
          <a:xfrm>
            <a:off y="3339275" x="4736700"/>
            <a:ext cy="940200" cx="12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Translation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201787" x="5758900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3748512" x="6703962"/>
            <a:ext cy="523875" cx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114062" x="6905275"/>
            <a:ext cy="361950" cx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Shape 2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3791387" x="5174250"/>
            <a:ext cy="285750" cx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 txBox="1"/>
          <p:nvPr/>
        </p:nvSpPr>
        <p:spPr>
          <a:xfrm>
            <a:off y="1267125" x="5938175"/>
            <a:ext cy="320699" cx="119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10356 REU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y="4279525" x="4891300"/>
            <a:ext cy="320699" cx="1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2.89 REU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4: Categorize as Factors or Levels</a:t>
            </a:r>
          </a:p>
        </p:txBody>
      </p:sp>
      <p:sp>
        <p:nvSpPr>
          <p:cNvPr id="213" name="Shape 213"/>
          <p:cNvSpPr/>
          <p:nvPr/>
        </p:nvSpPr>
        <p:spPr>
          <a:xfrm>
            <a:off y="2217412" x="5206637"/>
            <a:ext cy="1241699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Transcription</a:t>
            </a:r>
          </a:p>
        </p:txBody>
      </p:sp>
      <p:sp>
        <p:nvSpPr>
          <p:cNvPr id="214" name="Shape 214"/>
          <p:cNvSpPr/>
          <p:nvPr/>
        </p:nvSpPr>
        <p:spPr>
          <a:xfrm>
            <a:off y="3660050" x="5719700"/>
            <a:ext cy="940200" cx="1294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Translation</a:t>
            </a:r>
          </a:p>
        </p:txBody>
      </p:sp>
      <p:pic>
        <p:nvPicPr>
          <p:cNvPr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780037" x="5523412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92312" x="6669787"/>
            <a:ext cy="361950" cx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4112162" x="6157250"/>
            <a:ext cy="285750" cx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y="1845375" x="5702687"/>
            <a:ext cy="320699" cx="11906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10356 REU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y="4600300" x="5874300"/>
            <a:ext cy="320699" cx="1030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2.89 REU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y="1268225" x="1262700"/>
            <a:ext cy="600899" cx="2898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/>
              <a:t>Available Factors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y="1268225" x="5037450"/>
            <a:ext cy="600899" cx="2703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/>
              <a:t>Available Levels</a:t>
            </a:r>
          </a:p>
        </p:txBody>
      </p:sp>
      <p:sp>
        <p:nvSpPr>
          <p:cNvPr id="222" name="Shape 222"/>
          <p:cNvSpPr/>
          <p:nvPr/>
        </p:nvSpPr>
        <p:spPr>
          <a:xfrm>
            <a:off y="2235425" x="1660425"/>
            <a:ext cy="1205699" cx="18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Expression</a:t>
            </a:r>
          </a:p>
        </p:txBody>
      </p:sp>
      <p:pic>
        <p:nvPicPr>
          <p:cNvPr id="223" name="Shape 2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767562" x="2005362"/>
            <a:ext cy="523875" cx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5: Assign Levels to Factors</a:t>
            </a:r>
          </a:p>
        </p:txBody>
      </p:sp>
      <p:sp>
        <p:nvSpPr>
          <p:cNvPr id="229" name="Shape 229"/>
          <p:cNvSpPr/>
          <p:nvPr/>
        </p:nvSpPr>
        <p:spPr>
          <a:xfrm>
            <a:off y="1167575" x="1762350"/>
            <a:ext cy="3666000" cx="2734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Factor</a:t>
            </a:r>
          </a:p>
        </p:txBody>
      </p:sp>
      <p:sp>
        <p:nvSpPr>
          <p:cNvPr id="230" name="Shape 230"/>
          <p:cNvSpPr/>
          <p:nvPr/>
        </p:nvSpPr>
        <p:spPr>
          <a:xfrm>
            <a:off y="2568675" x="48748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Level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5" name="Shape 2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5a: Choose # of Levels per Factor</a:t>
            </a:r>
          </a:p>
        </p:txBody>
      </p:sp>
      <p:sp>
        <p:nvSpPr>
          <p:cNvPr id="236" name="Shape 236"/>
          <p:cNvSpPr/>
          <p:nvPr/>
        </p:nvSpPr>
        <p:spPr>
          <a:xfrm>
            <a:off y="1167575" x="1762350"/>
            <a:ext cy="3666000" cx="2734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Factor</a:t>
            </a:r>
          </a:p>
        </p:txBody>
      </p:sp>
      <p:sp>
        <p:nvSpPr>
          <p:cNvPr id="237" name="Shape 237"/>
          <p:cNvSpPr/>
          <p:nvPr/>
        </p:nvSpPr>
        <p:spPr>
          <a:xfrm>
            <a:off y="1463775" x="48748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High</a:t>
            </a:r>
          </a:p>
        </p:txBody>
      </p:sp>
      <p:sp>
        <p:nvSpPr>
          <p:cNvPr id="238" name="Shape 238"/>
          <p:cNvSpPr/>
          <p:nvPr/>
        </p:nvSpPr>
        <p:spPr>
          <a:xfrm>
            <a:off y="2568675" x="48748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Medium</a:t>
            </a:r>
          </a:p>
        </p:txBody>
      </p:sp>
      <p:sp>
        <p:nvSpPr>
          <p:cNvPr id="239" name="Shape 239"/>
          <p:cNvSpPr/>
          <p:nvPr/>
        </p:nvSpPr>
        <p:spPr>
          <a:xfrm>
            <a:off y="3675875" x="48748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Low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4" name="Shape 2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5b: Quantify Target Levels</a:t>
            </a:r>
          </a:p>
        </p:txBody>
      </p:sp>
      <p:sp>
        <p:nvSpPr>
          <p:cNvPr id="245" name="Shape 245"/>
          <p:cNvSpPr/>
          <p:nvPr/>
        </p:nvSpPr>
        <p:spPr>
          <a:xfrm>
            <a:off y="1167575" x="1762350"/>
            <a:ext cy="3666000" cx="27344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Factor</a:t>
            </a:r>
          </a:p>
        </p:txBody>
      </p:sp>
      <p:sp>
        <p:nvSpPr>
          <p:cNvPr id="246" name="Shape 246"/>
          <p:cNvSpPr/>
          <p:nvPr/>
        </p:nvSpPr>
        <p:spPr>
          <a:xfrm>
            <a:off y="1463775" x="48748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20159</a:t>
            </a:r>
          </a:p>
        </p:txBody>
      </p:sp>
      <p:sp>
        <p:nvSpPr>
          <p:cNvPr id="247" name="Shape 247"/>
          <p:cNvSpPr/>
          <p:nvPr/>
        </p:nvSpPr>
        <p:spPr>
          <a:xfrm>
            <a:off y="2568675" x="48748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1943</a:t>
            </a:r>
          </a:p>
        </p:txBody>
      </p:sp>
      <p:sp>
        <p:nvSpPr>
          <p:cNvPr id="248" name="Shape 248"/>
          <p:cNvSpPr/>
          <p:nvPr/>
        </p:nvSpPr>
        <p:spPr>
          <a:xfrm>
            <a:off y="3675875" x="48748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236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2" name="Shape 2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3" name="Shape 25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K-Means Clustering</a:t>
            </a: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188300" x="1395425"/>
            <a:ext cy="1143000" cx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188300" x="2881312"/>
            <a:ext cy="1143000" cx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188300" x="4510087"/>
            <a:ext cy="1143000" cx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Shape 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188300" x="6138862"/>
            <a:ext cy="1143000" cx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5c: Partition Level Choices</a:t>
            </a:r>
          </a:p>
        </p:txBody>
      </p:sp>
      <p:sp>
        <p:nvSpPr>
          <p:cNvPr id="263" name="Shape 263"/>
          <p:cNvSpPr/>
          <p:nvPr/>
        </p:nvSpPr>
        <p:spPr>
          <a:xfrm>
            <a:off y="1167575" x="38960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4" name="Shape 264"/>
          <p:cNvSpPr/>
          <p:nvPr/>
        </p:nvSpPr>
        <p:spPr>
          <a:xfrm>
            <a:off y="2530575" x="49702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2230</a:t>
            </a:r>
          </a:p>
        </p:txBody>
      </p:sp>
      <p:sp>
        <p:nvSpPr>
          <p:cNvPr id="265" name="Shape 265"/>
          <p:cNvSpPr/>
          <p:nvPr/>
        </p:nvSpPr>
        <p:spPr>
          <a:xfrm>
            <a:off y="2528275" x="58322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1854</a:t>
            </a:r>
          </a:p>
        </p:txBody>
      </p:sp>
      <p:sp>
        <p:nvSpPr>
          <p:cNvPr id="266" name="Shape 266"/>
          <p:cNvSpPr/>
          <p:nvPr/>
        </p:nvSpPr>
        <p:spPr>
          <a:xfrm>
            <a:off y="2528275" x="66943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2176</a:t>
            </a:r>
          </a:p>
        </p:txBody>
      </p:sp>
      <p:sp>
        <p:nvSpPr>
          <p:cNvPr id="267" name="Shape 267"/>
          <p:cNvSpPr/>
          <p:nvPr/>
        </p:nvSpPr>
        <p:spPr>
          <a:xfrm>
            <a:off y="3673575" x="49702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357</a:t>
            </a:r>
          </a:p>
        </p:txBody>
      </p:sp>
      <p:sp>
        <p:nvSpPr>
          <p:cNvPr id="268" name="Shape 268"/>
          <p:cNvSpPr/>
          <p:nvPr/>
        </p:nvSpPr>
        <p:spPr>
          <a:xfrm>
            <a:off y="3671275" x="58322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125</a:t>
            </a:r>
          </a:p>
        </p:txBody>
      </p:sp>
      <p:sp>
        <p:nvSpPr>
          <p:cNvPr id="269" name="Shape 269"/>
          <p:cNvSpPr/>
          <p:nvPr/>
        </p:nvSpPr>
        <p:spPr>
          <a:xfrm>
            <a:off y="3671275" x="66943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298</a:t>
            </a:r>
          </a:p>
        </p:txBody>
      </p:sp>
      <p:sp>
        <p:nvSpPr>
          <p:cNvPr id="270" name="Shape 270"/>
          <p:cNvSpPr/>
          <p:nvPr/>
        </p:nvSpPr>
        <p:spPr>
          <a:xfrm>
            <a:off y="1387575" x="49702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24566</a:t>
            </a:r>
          </a:p>
        </p:txBody>
      </p:sp>
      <p:sp>
        <p:nvSpPr>
          <p:cNvPr id="271" name="Shape 271"/>
          <p:cNvSpPr/>
          <p:nvPr/>
        </p:nvSpPr>
        <p:spPr>
          <a:xfrm>
            <a:off y="1385275" x="58322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18777</a:t>
            </a:r>
          </a:p>
        </p:txBody>
      </p:sp>
      <p:sp>
        <p:nvSpPr>
          <p:cNvPr id="272" name="Shape 272"/>
          <p:cNvSpPr/>
          <p:nvPr/>
        </p:nvSpPr>
        <p:spPr>
          <a:xfrm>
            <a:off y="1385275" x="66943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23489</a:t>
            </a:r>
          </a:p>
        </p:txBody>
      </p:sp>
      <p:sp>
        <p:nvSpPr>
          <p:cNvPr id="273" name="Shape 273"/>
          <p:cNvSpPr/>
          <p:nvPr/>
        </p:nvSpPr>
        <p:spPr>
          <a:xfrm>
            <a:off y="2536025" x="41081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2123</a:t>
            </a:r>
          </a:p>
        </p:txBody>
      </p:sp>
      <p:sp>
        <p:nvSpPr>
          <p:cNvPr id="274" name="Shape 274"/>
          <p:cNvSpPr/>
          <p:nvPr/>
        </p:nvSpPr>
        <p:spPr>
          <a:xfrm>
            <a:off y="3671275" x="41081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478</a:t>
            </a:r>
          </a:p>
        </p:txBody>
      </p:sp>
      <p:sp>
        <p:nvSpPr>
          <p:cNvPr id="275" name="Shape 275"/>
          <p:cNvSpPr/>
          <p:nvPr/>
        </p:nvSpPr>
        <p:spPr>
          <a:xfrm>
            <a:off y="1400775" x="41081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28965</a:t>
            </a:r>
          </a:p>
        </p:txBody>
      </p:sp>
      <p:sp>
        <p:nvSpPr>
          <p:cNvPr id="276" name="Shape 276"/>
          <p:cNvSpPr/>
          <p:nvPr/>
        </p:nvSpPr>
        <p:spPr>
          <a:xfrm>
            <a:off y="1429975" x="13487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20159</a:t>
            </a:r>
          </a:p>
        </p:txBody>
      </p:sp>
      <p:sp>
        <p:nvSpPr>
          <p:cNvPr id="277" name="Shape 277"/>
          <p:cNvSpPr/>
          <p:nvPr/>
        </p:nvSpPr>
        <p:spPr>
          <a:xfrm>
            <a:off y="2534875" x="13487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1943</a:t>
            </a:r>
          </a:p>
        </p:txBody>
      </p:sp>
      <p:sp>
        <p:nvSpPr>
          <p:cNvPr id="278" name="Shape 278"/>
          <p:cNvSpPr/>
          <p:nvPr/>
        </p:nvSpPr>
        <p:spPr>
          <a:xfrm>
            <a:off y="3642075" x="13487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Design of Experiments (DOE)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0100" x="2987450"/>
            <a:ext cy="2825175" cx="277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5d: Score Level Choices</a:t>
            </a:r>
          </a:p>
        </p:txBody>
      </p:sp>
      <p:sp>
        <p:nvSpPr>
          <p:cNvPr id="284" name="Shape 284"/>
          <p:cNvSpPr/>
          <p:nvPr/>
        </p:nvSpPr>
        <p:spPr>
          <a:xfrm>
            <a:off y="1167575" x="29054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/>
          <p:nvPr/>
        </p:nvSpPr>
        <p:spPr>
          <a:xfrm>
            <a:off y="2530575" x="39796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2230</a:t>
            </a:r>
          </a:p>
        </p:txBody>
      </p:sp>
      <p:sp>
        <p:nvSpPr>
          <p:cNvPr id="286" name="Shape 286"/>
          <p:cNvSpPr/>
          <p:nvPr/>
        </p:nvSpPr>
        <p:spPr>
          <a:xfrm>
            <a:off y="2528275" x="48416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1854</a:t>
            </a:r>
          </a:p>
        </p:txBody>
      </p:sp>
      <p:sp>
        <p:nvSpPr>
          <p:cNvPr id="287" name="Shape 287"/>
          <p:cNvSpPr/>
          <p:nvPr/>
        </p:nvSpPr>
        <p:spPr>
          <a:xfrm>
            <a:off y="2528275" x="57037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2176</a:t>
            </a:r>
          </a:p>
        </p:txBody>
      </p:sp>
      <p:sp>
        <p:nvSpPr>
          <p:cNvPr id="288" name="Shape 288"/>
          <p:cNvSpPr/>
          <p:nvPr/>
        </p:nvSpPr>
        <p:spPr>
          <a:xfrm>
            <a:off y="3673575" x="39796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357</a:t>
            </a:r>
          </a:p>
        </p:txBody>
      </p:sp>
      <p:sp>
        <p:nvSpPr>
          <p:cNvPr id="289" name="Shape 289"/>
          <p:cNvSpPr/>
          <p:nvPr/>
        </p:nvSpPr>
        <p:spPr>
          <a:xfrm>
            <a:off y="3671275" x="48416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125</a:t>
            </a:r>
          </a:p>
        </p:txBody>
      </p:sp>
      <p:sp>
        <p:nvSpPr>
          <p:cNvPr id="290" name="Shape 290"/>
          <p:cNvSpPr/>
          <p:nvPr/>
        </p:nvSpPr>
        <p:spPr>
          <a:xfrm>
            <a:off y="3671275" x="57037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298</a:t>
            </a:r>
          </a:p>
        </p:txBody>
      </p:sp>
      <p:sp>
        <p:nvSpPr>
          <p:cNvPr id="291" name="Shape 291"/>
          <p:cNvSpPr/>
          <p:nvPr/>
        </p:nvSpPr>
        <p:spPr>
          <a:xfrm>
            <a:off y="1387575" x="39796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24566</a:t>
            </a:r>
          </a:p>
        </p:txBody>
      </p:sp>
      <p:sp>
        <p:nvSpPr>
          <p:cNvPr id="292" name="Shape 292"/>
          <p:cNvSpPr/>
          <p:nvPr/>
        </p:nvSpPr>
        <p:spPr>
          <a:xfrm>
            <a:off y="1385275" x="48416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18777</a:t>
            </a:r>
          </a:p>
        </p:txBody>
      </p:sp>
      <p:sp>
        <p:nvSpPr>
          <p:cNvPr id="293" name="Shape 293"/>
          <p:cNvSpPr/>
          <p:nvPr/>
        </p:nvSpPr>
        <p:spPr>
          <a:xfrm>
            <a:off y="1385275" x="57037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23489</a:t>
            </a:r>
          </a:p>
        </p:txBody>
      </p:sp>
      <p:sp>
        <p:nvSpPr>
          <p:cNvPr id="294" name="Shape 294"/>
          <p:cNvSpPr/>
          <p:nvPr/>
        </p:nvSpPr>
        <p:spPr>
          <a:xfrm>
            <a:off y="2536025" x="31175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2123</a:t>
            </a:r>
          </a:p>
        </p:txBody>
      </p:sp>
      <p:sp>
        <p:nvSpPr>
          <p:cNvPr id="295" name="Shape 295"/>
          <p:cNvSpPr/>
          <p:nvPr/>
        </p:nvSpPr>
        <p:spPr>
          <a:xfrm>
            <a:off y="3671275" x="31175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478</a:t>
            </a:r>
          </a:p>
        </p:txBody>
      </p:sp>
      <p:sp>
        <p:nvSpPr>
          <p:cNvPr id="296" name="Shape 296"/>
          <p:cNvSpPr/>
          <p:nvPr/>
        </p:nvSpPr>
        <p:spPr>
          <a:xfrm>
            <a:off y="1400775" x="31175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28965</a:t>
            </a:r>
          </a:p>
        </p:txBody>
      </p:sp>
      <p:sp>
        <p:nvSpPr>
          <p:cNvPr id="297" name="Shape 297"/>
          <p:cNvSpPr/>
          <p:nvPr/>
        </p:nvSpPr>
        <p:spPr>
          <a:xfrm>
            <a:off y="1429975" x="3581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20159</a:t>
            </a:r>
          </a:p>
        </p:txBody>
      </p:sp>
      <p:sp>
        <p:nvSpPr>
          <p:cNvPr id="298" name="Shape 298"/>
          <p:cNvSpPr/>
          <p:nvPr/>
        </p:nvSpPr>
        <p:spPr>
          <a:xfrm>
            <a:off y="2534875" x="3581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1943</a:t>
            </a:r>
          </a:p>
        </p:txBody>
      </p:sp>
      <p:sp>
        <p:nvSpPr>
          <p:cNvPr id="299" name="Shape 299"/>
          <p:cNvSpPr/>
          <p:nvPr/>
        </p:nvSpPr>
        <p:spPr>
          <a:xfrm>
            <a:off y="3642075" x="3581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236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y="2812525" x="6699450"/>
            <a:ext cy="360600" cx="2424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Score = |Target - Choice|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5d: Score Level Choices  </a:t>
            </a:r>
          </a:p>
        </p:txBody>
      </p:sp>
      <p:sp>
        <p:nvSpPr>
          <p:cNvPr id="306" name="Shape 306"/>
          <p:cNvSpPr/>
          <p:nvPr/>
        </p:nvSpPr>
        <p:spPr>
          <a:xfrm>
            <a:off y="1167575" x="29054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7" name="Shape 307"/>
          <p:cNvSpPr/>
          <p:nvPr/>
        </p:nvSpPr>
        <p:spPr>
          <a:xfrm>
            <a:off y="2530575" x="39796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287</a:t>
            </a:r>
          </a:p>
        </p:txBody>
      </p:sp>
      <p:sp>
        <p:nvSpPr>
          <p:cNvPr id="308" name="Shape 308"/>
          <p:cNvSpPr/>
          <p:nvPr/>
        </p:nvSpPr>
        <p:spPr>
          <a:xfrm>
            <a:off y="2528275" x="48416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89</a:t>
            </a:r>
          </a:p>
        </p:txBody>
      </p:sp>
      <p:sp>
        <p:nvSpPr>
          <p:cNvPr id="309" name="Shape 309"/>
          <p:cNvSpPr/>
          <p:nvPr/>
        </p:nvSpPr>
        <p:spPr>
          <a:xfrm>
            <a:off y="2528275" x="57037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233</a:t>
            </a:r>
          </a:p>
        </p:txBody>
      </p:sp>
      <p:sp>
        <p:nvSpPr>
          <p:cNvPr id="310" name="Shape 310"/>
          <p:cNvSpPr/>
          <p:nvPr/>
        </p:nvSpPr>
        <p:spPr>
          <a:xfrm>
            <a:off y="3673575" x="39796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121</a:t>
            </a:r>
          </a:p>
        </p:txBody>
      </p:sp>
      <p:sp>
        <p:nvSpPr>
          <p:cNvPr id="311" name="Shape 311"/>
          <p:cNvSpPr/>
          <p:nvPr/>
        </p:nvSpPr>
        <p:spPr>
          <a:xfrm>
            <a:off y="3671275" x="48416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111</a:t>
            </a:r>
          </a:p>
        </p:txBody>
      </p:sp>
      <p:sp>
        <p:nvSpPr>
          <p:cNvPr id="312" name="Shape 312"/>
          <p:cNvSpPr/>
          <p:nvPr/>
        </p:nvSpPr>
        <p:spPr>
          <a:xfrm>
            <a:off y="3671275" x="57037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62</a:t>
            </a:r>
          </a:p>
        </p:txBody>
      </p:sp>
      <p:sp>
        <p:nvSpPr>
          <p:cNvPr id="313" name="Shape 313"/>
          <p:cNvSpPr/>
          <p:nvPr/>
        </p:nvSpPr>
        <p:spPr>
          <a:xfrm>
            <a:off y="1387575" x="39796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4407</a:t>
            </a:r>
          </a:p>
        </p:txBody>
      </p:sp>
      <p:sp>
        <p:nvSpPr>
          <p:cNvPr id="314" name="Shape 314"/>
          <p:cNvSpPr/>
          <p:nvPr/>
        </p:nvSpPr>
        <p:spPr>
          <a:xfrm>
            <a:off y="1385275" x="48416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1382</a:t>
            </a:r>
          </a:p>
        </p:txBody>
      </p:sp>
      <p:sp>
        <p:nvSpPr>
          <p:cNvPr id="315" name="Shape 315"/>
          <p:cNvSpPr/>
          <p:nvPr/>
        </p:nvSpPr>
        <p:spPr>
          <a:xfrm>
            <a:off y="1385275" x="57037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3330</a:t>
            </a:r>
          </a:p>
        </p:txBody>
      </p:sp>
      <p:sp>
        <p:nvSpPr>
          <p:cNvPr id="316" name="Shape 316"/>
          <p:cNvSpPr/>
          <p:nvPr/>
        </p:nvSpPr>
        <p:spPr>
          <a:xfrm>
            <a:off y="2536025" x="31175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180</a:t>
            </a:r>
          </a:p>
        </p:txBody>
      </p:sp>
      <p:sp>
        <p:nvSpPr>
          <p:cNvPr id="317" name="Shape 317"/>
          <p:cNvSpPr/>
          <p:nvPr/>
        </p:nvSpPr>
        <p:spPr>
          <a:xfrm>
            <a:off y="3671275" x="31175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242</a:t>
            </a:r>
          </a:p>
        </p:txBody>
      </p:sp>
      <p:sp>
        <p:nvSpPr>
          <p:cNvPr id="318" name="Shape 318"/>
          <p:cNvSpPr/>
          <p:nvPr/>
        </p:nvSpPr>
        <p:spPr>
          <a:xfrm>
            <a:off y="1400775" x="31175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/>
              <a:t>8806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y="2812525" x="6699450"/>
            <a:ext cy="360600" cx="2424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Score = |Target - Choice|</a:t>
            </a:r>
          </a:p>
        </p:txBody>
      </p:sp>
      <p:sp>
        <p:nvSpPr>
          <p:cNvPr id="320" name="Shape 320"/>
          <p:cNvSpPr/>
          <p:nvPr/>
        </p:nvSpPr>
        <p:spPr>
          <a:xfrm>
            <a:off y="1429975" x="3581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20159</a:t>
            </a:r>
          </a:p>
        </p:txBody>
      </p:sp>
      <p:sp>
        <p:nvSpPr>
          <p:cNvPr id="321" name="Shape 321"/>
          <p:cNvSpPr/>
          <p:nvPr/>
        </p:nvSpPr>
        <p:spPr>
          <a:xfrm>
            <a:off y="2534875" x="3581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1943</a:t>
            </a:r>
          </a:p>
        </p:txBody>
      </p:sp>
      <p:sp>
        <p:nvSpPr>
          <p:cNvPr id="322" name="Shape 322"/>
          <p:cNvSpPr/>
          <p:nvPr/>
        </p:nvSpPr>
        <p:spPr>
          <a:xfrm>
            <a:off y="3642075" x="35815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236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6" name="Shape 3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7" name="Shape 3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5e: Sort Level Choices  </a:t>
            </a:r>
          </a:p>
        </p:txBody>
      </p:sp>
      <p:sp>
        <p:nvSpPr>
          <p:cNvPr id="328" name="Shape 328"/>
          <p:cNvSpPr/>
          <p:nvPr/>
        </p:nvSpPr>
        <p:spPr>
          <a:xfrm>
            <a:off y="1167575" x="27530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9" name="Shape 329"/>
          <p:cNvSpPr/>
          <p:nvPr/>
        </p:nvSpPr>
        <p:spPr>
          <a:xfrm>
            <a:off y="2530575" x="38272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330" name="Shape 330"/>
          <p:cNvSpPr/>
          <p:nvPr/>
        </p:nvSpPr>
        <p:spPr>
          <a:xfrm>
            <a:off y="2528275" x="46892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331" name="Shape 331"/>
          <p:cNvSpPr/>
          <p:nvPr/>
        </p:nvSpPr>
        <p:spPr>
          <a:xfrm>
            <a:off y="2528275" x="55513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332" name="Shape 332"/>
          <p:cNvSpPr/>
          <p:nvPr/>
        </p:nvSpPr>
        <p:spPr>
          <a:xfrm>
            <a:off y="3673575" x="38272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333" name="Shape 333"/>
          <p:cNvSpPr/>
          <p:nvPr/>
        </p:nvSpPr>
        <p:spPr>
          <a:xfrm>
            <a:off y="3671275" x="46892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334" name="Shape 334"/>
          <p:cNvSpPr/>
          <p:nvPr/>
        </p:nvSpPr>
        <p:spPr>
          <a:xfrm>
            <a:off y="3671275" x="55513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335" name="Shape 335"/>
          <p:cNvSpPr/>
          <p:nvPr/>
        </p:nvSpPr>
        <p:spPr>
          <a:xfrm>
            <a:off y="1387575" x="38272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336" name="Shape 336"/>
          <p:cNvSpPr/>
          <p:nvPr/>
        </p:nvSpPr>
        <p:spPr>
          <a:xfrm>
            <a:off y="1385275" x="46892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337" name="Shape 337"/>
          <p:cNvSpPr/>
          <p:nvPr/>
        </p:nvSpPr>
        <p:spPr>
          <a:xfrm>
            <a:off y="1385275" x="55513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338" name="Shape 338"/>
          <p:cNvSpPr/>
          <p:nvPr/>
        </p:nvSpPr>
        <p:spPr>
          <a:xfrm>
            <a:off y="2536025" x="29651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339" name="Shape 339"/>
          <p:cNvSpPr/>
          <p:nvPr/>
        </p:nvSpPr>
        <p:spPr>
          <a:xfrm>
            <a:off y="3671275" x="29651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340" name="Shape 340"/>
          <p:cNvSpPr/>
          <p:nvPr/>
        </p:nvSpPr>
        <p:spPr>
          <a:xfrm>
            <a:off y="1400775" x="29651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4" name="Shape 3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5" name="Shape 3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5f: Greedy Search  </a:t>
            </a:r>
          </a:p>
        </p:txBody>
      </p:sp>
      <p:sp>
        <p:nvSpPr>
          <p:cNvPr id="346" name="Shape 346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7" name="Shape 347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348" name="Shape 348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349" name="Shape 349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350" name="Shape 350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351" name="Shape 351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352" name="Shape 352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353" name="Shape 353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354" name="Shape 354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355" name="Shape 355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356" name="Shape 356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357" name="Shape 357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358" name="Shape 358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359" name="Shape 359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0" name="Shape 360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361" name="Shape 361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362" name="Shape 362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363" name="Shape 363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364" name="Shape 364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365" name="Shape 365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366" name="Shape 366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367" name="Shape 367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368" name="Shape 368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369" name="Shape 369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370" name="Shape 370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371" name="Shape 371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5f: Greedy Search  </a:t>
            </a:r>
          </a:p>
        </p:txBody>
      </p:sp>
      <p:sp>
        <p:nvSpPr>
          <p:cNvPr id="377" name="Shape 377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8" name="Shape 378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379" name="Shape 379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380" name="Shape 380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381" name="Shape 381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382" name="Shape 382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383" name="Shape 383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384" name="Shape 384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385" name="Shape 385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386" name="Shape 386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387" name="Shape 387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388" name="Shape 388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389" name="Shape 389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390" name="Shape 390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1" name="Shape 391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392" name="Shape 392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393" name="Shape 393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394" name="Shape 394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395" name="Shape 395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396" name="Shape 396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397" name="Shape 397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398" name="Shape 398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399" name="Shape 399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400" name="Shape 400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401" name="Shape 401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402" name="Shape 402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6" name="Shape 4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7" name="Shape 4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5f: Greedy Search  </a:t>
            </a:r>
          </a:p>
        </p:txBody>
      </p:sp>
      <p:sp>
        <p:nvSpPr>
          <p:cNvPr id="408" name="Shape 408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9" name="Shape 409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410" name="Shape 410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411" name="Shape 411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412" name="Shape 412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413" name="Shape 413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414" name="Shape 414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415" name="Shape 415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416" name="Shape 416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417" name="Shape 417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418" name="Shape 418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419" name="Shape 419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420" name="Shape 420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421" name="Shape 421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2" name="Shape 422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423" name="Shape 423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424" name="Shape 424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425" name="Shape 425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426" name="Shape 426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427" name="Shape 427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428" name="Shape 428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429" name="Shape 429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430" name="Shape 430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431" name="Shape 431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432" name="Shape 432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433" name="Shape 433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5f: Greedy Search  </a:t>
            </a:r>
          </a:p>
        </p:txBody>
      </p:sp>
      <p:sp>
        <p:nvSpPr>
          <p:cNvPr id="439" name="Shape 439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0" name="Shape 440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441" name="Shape 441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442" name="Shape 442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443" name="Shape 443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444" name="Shape 444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445" name="Shape 445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446" name="Shape 446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447" name="Shape 447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448" name="Shape 448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449" name="Shape 449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450" name="Shape 450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451" name="Shape 451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452" name="Shape 452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3" name="Shape 453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454" name="Shape 454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455" name="Shape 455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456" name="Shape 456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457" name="Shape 457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458" name="Shape 458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459" name="Shape 459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460" name="Shape 460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461" name="Shape 461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462" name="Shape 462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463" name="Shape 463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464" name="Shape 464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8" name="Shape 4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9" name="Shape 4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5f: Greedy Search  </a:t>
            </a:r>
          </a:p>
        </p:txBody>
      </p:sp>
      <p:sp>
        <p:nvSpPr>
          <p:cNvPr id="470" name="Shape 470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1" name="Shape 471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472" name="Shape 472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473" name="Shape 473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474" name="Shape 474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475" name="Shape 475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476" name="Shape 476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477" name="Shape 477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478" name="Shape 478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479" name="Shape 479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480" name="Shape 480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481" name="Shape 481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482" name="Shape 482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483" name="Shape 483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4" name="Shape 484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485" name="Shape 485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486" name="Shape 486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487" name="Shape 487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488" name="Shape 488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489" name="Shape 489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490" name="Shape 490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491" name="Shape 491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492" name="Shape 492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493" name="Shape 493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494" name="Shape 494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495" name="Shape 495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9" name="Shape 49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0" name="Shape 50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5f: Greedy Search  </a:t>
            </a:r>
          </a:p>
        </p:txBody>
      </p:sp>
      <p:sp>
        <p:nvSpPr>
          <p:cNvPr id="501" name="Shape 501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2" name="Shape 502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503" name="Shape 503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504" name="Shape 504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505" name="Shape 505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506" name="Shape 506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507" name="Shape 507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508" name="Shape 508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509" name="Shape 509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510" name="Shape 510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511" name="Shape 511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512" name="Shape 512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513" name="Shape 513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514" name="Shape 514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5" name="Shape 515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516" name="Shape 516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517" name="Shape 517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518" name="Shape 518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519" name="Shape 519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520" name="Shape 520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521" name="Shape 521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522" name="Shape 522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523" name="Shape 523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524" name="Shape 524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525" name="Shape 525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526" name="Shape 526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Local Optimum and Simulated Annealing </a:t>
            </a:r>
          </a:p>
        </p:txBody>
      </p:sp>
      <p:pic>
        <p:nvPicPr>
          <p:cNvPr id="532" name="Shape 5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4950" x="2190750"/>
            <a:ext cy="2838450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Design of Experiments (DOE)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75025" x="2982550"/>
            <a:ext cy="2823625" cx="27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5g: Simulated Annealing  </a:t>
            </a:r>
          </a:p>
        </p:txBody>
      </p:sp>
      <p:sp>
        <p:nvSpPr>
          <p:cNvPr id="538" name="Shape 538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540" name="Shape 540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541" name="Shape 541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542" name="Shape 542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543" name="Shape 543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544" name="Shape 544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545" name="Shape 545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546" name="Shape 546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547" name="Shape 547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548" name="Shape 548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549" name="Shape 549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550" name="Shape 550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551" name="Shape 551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2" name="Shape 552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553" name="Shape 553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554" name="Shape 554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555" name="Shape 555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556" name="Shape 556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557" name="Shape 557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558" name="Shape 558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559" name="Shape 559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560" name="Shape 560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561" name="Shape 561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562" name="Shape 562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563" name="Shape 563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7" name="Shape 5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8" name="Shape 56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5g: Simulated Annealing  </a:t>
            </a:r>
          </a:p>
        </p:txBody>
      </p:sp>
      <p:sp>
        <p:nvSpPr>
          <p:cNvPr id="569" name="Shape 569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0" name="Shape 570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571" name="Shape 571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572" name="Shape 572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573" name="Shape 573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574" name="Shape 574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575" name="Shape 575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576" name="Shape 576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577" name="Shape 577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578" name="Shape 578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579" name="Shape 579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580" name="Shape 580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581" name="Shape 581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582" name="Shape 582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3" name="Shape 583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584" name="Shape 584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585" name="Shape 585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586" name="Shape 586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587" name="Shape 587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588" name="Shape 588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589" name="Shape 589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590" name="Shape 590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591" name="Shape 591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592" name="Shape 592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593" name="Shape 593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594" name="Shape 594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8" name="Shape 5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9" name="Shape 5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5g: Simulated Annealing  </a:t>
            </a:r>
          </a:p>
        </p:txBody>
      </p:sp>
      <p:sp>
        <p:nvSpPr>
          <p:cNvPr id="600" name="Shape 600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1" name="Shape 601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602" name="Shape 602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603" name="Shape 603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604" name="Shape 604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605" name="Shape 605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606" name="Shape 606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607" name="Shape 607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608" name="Shape 608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609" name="Shape 609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610" name="Shape 610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611" name="Shape 611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612" name="Shape 612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613" name="Shape 613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4" name="Shape 614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615" name="Shape 615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616" name="Shape 616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617" name="Shape 617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618" name="Shape 618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619" name="Shape 619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620" name="Shape 620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621" name="Shape 621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622" name="Shape 622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623" name="Shape 623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624" name="Shape 624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625" name="Shape 625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9" name="Shape 6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30" name="Shape 63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5g: Simulated Annealing  </a:t>
            </a:r>
          </a:p>
        </p:txBody>
      </p:sp>
      <p:sp>
        <p:nvSpPr>
          <p:cNvPr id="631" name="Shape 631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2" name="Shape 632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633" name="Shape 633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634" name="Shape 634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635" name="Shape 635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636" name="Shape 636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637" name="Shape 637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638" name="Shape 638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639" name="Shape 639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640" name="Shape 640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641" name="Shape 641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642" name="Shape 642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643" name="Shape 643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644" name="Shape 644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5" name="Shape 645"/>
          <p:cNvSpPr/>
          <p:nvPr/>
        </p:nvSpPr>
        <p:spPr>
          <a:xfrm>
            <a:off y="2522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646" name="Shape 646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647" name="Shape 647"/>
          <p:cNvSpPr/>
          <p:nvPr/>
        </p:nvSpPr>
        <p:spPr>
          <a:xfrm>
            <a:off y="2520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648" name="Shape 648"/>
          <p:cNvSpPr/>
          <p:nvPr/>
        </p:nvSpPr>
        <p:spPr>
          <a:xfrm>
            <a:off y="3665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649" name="Shape 649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650" name="Shape 650"/>
          <p:cNvSpPr/>
          <p:nvPr/>
        </p:nvSpPr>
        <p:spPr>
          <a:xfrm>
            <a:off y="3663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651" name="Shape 651"/>
          <p:cNvSpPr/>
          <p:nvPr/>
        </p:nvSpPr>
        <p:spPr>
          <a:xfrm>
            <a:off y="1379825" x="58047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652" name="Shape 652"/>
          <p:cNvSpPr/>
          <p:nvPr/>
        </p:nvSpPr>
        <p:spPr>
          <a:xfrm>
            <a:off y="1377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653" name="Shape 653"/>
          <p:cNvSpPr/>
          <p:nvPr/>
        </p:nvSpPr>
        <p:spPr>
          <a:xfrm>
            <a:off y="1377525" x="752882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654" name="Shape 654"/>
          <p:cNvSpPr/>
          <p:nvPr/>
        </p:nvSpPr>
        <p:spPr>
          <a:xfrm>
            <a:off y="252827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655" name="Shape 655"/>
          <p:cNvSpPr/>
          <p:nvPr/>
        </p:nvSpPr>
        <p:spPr>
          <a:xfrm>
            <a:off y="36635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656" name="Shape 656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0" name="Shape 6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1" name="Shape 6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5g: Simulated Annealing  </a:t>
            </a:r>
          </a:p>
        </p:txBody>
      </p:sp>
      <p:sp>
        <p:nvSpPr>
          <p:cNvPr id="662" name="Shape 662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3" name="Shape 663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664" name="Shape 664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665" name="Shape 665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666" name="Shape 666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667" name="Shape 667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668" name="Shape 668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669" name="Shape 669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670" name="Shape 670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671" name="Shape 671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672" name="Shape 672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673" name="Shape 673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674" name="Shape 674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y="2818025" x="4845900"/>
            <a:ext cy="365099" cx="408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P(accept) = e^[(oldScore - newScore)/Temp]</a:t>
            </a:r>
          </a:p>
        </p:txBody>
      </p: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9" name="Shape 6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0" name="Shape 68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5g: Simulated Annealing  </a:t>
            </a:r>
          </a:p>
        </p:txBody>
      </p:sp>
      <p:sp>
        <p:nvSpPr>
          <p:cNvPr id="681" name="Shape 681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2" name="Shape 682"/>
          <p:cNvSpPr/>
          <p:nvPr/>
        </p:nvSpPr>
        <p:spPr>
          <a:xfrm>
            <a:off y="2530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180</a:t>
            </a:r>
          </a:p>
        </p:txBody>
      </p:sp>
      <p:sp>
        <p:nvSpPr>
          <p:cNvPr id="683" name="Shape 683"/>
          <p:cNvSpPr/>
          <p:nvPr/>
        </p:nvSpPr>
        <p:spPr>
          <a:xfrm>
            <a:off y="2528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684" name="Shape 684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685" name="Shape 685"/>
          <p:cNvSpPr/>
          <p:nvPr/>
        </p:nvSpPr>
        <p:spPr>
          <a:xfrm>
            <a:off y="3673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111</a:t>
            </a:r>
          </a:p>
        </p:txBody>
      </p:sp>
      <p:sp>
        <p:nvSpPr>
          <p:cNvPr id="686" name="Shape 686"/>
          <p:cNvSpPr/>
          <p:nvPr/>
        </p:nvSpPr>
        <p:spPr>
          <a:xfrm>
            <a:off y="3671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687" name="Shape 687"/>
          <p:cNvSpPr/>
          <p:nvPr/>
        </p:nvSpPr>
        <p:spPr>
          <a:xfrm>
            <a:off y="3671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242</a:t>
            </a:r>
          </a:p>
        </p:txBody>
      </p:sp>
      <p:sp>
        <p:nvSpPr>
          <p:cNvPr id="688" name="Shape 688"/>
          <p:cNvSpPr/>
          <p:nvPr/>
        </p:nvSpPr>
        <p:spPr>
          <a:xfrm>
            <a:off y="1387575" x="17698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3330</a:t>
            </a:r>
          </a:p>
        </p:txBody>
      </p:sp>
      <p:sp>
        <p:nvSpPr>
          <p:cNvPr id="689" name="Shape 689"/>
          <p:cNvSpPr/>
          <p:nvPr/>
        </p:nvSpPr>
        <p:spPr>
          <a:xfrm>
            <a:off y="1385275" x="26318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4407</a:t>
            </a:r>
          </a:p>
        </p:txBody>
      </p:sp>
      <p:sp>
        <p:nvSpPr>
          <p:cNvPr id="690" name="Shape 690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691" name="Shape 691"/>
          <p:cNvSpPr/>
          <p:nvPr/>
        </p:nvSpPr>
        <p:spPr>
          <a:xfrm>
            <a:off y="253602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89</a:t>
            </a:r>
          </a:p>
        </p:txBody>
      </p:sp>
      <p:sp>
        <p:nvSpPr>
          <p:cNvPr id="692" name="Shape 692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693" name="Shape 693"/>
          <p:cNvSpPr/>
          <p:nvPr/>
        </p:nvSpPr>
        <p:spPr>
          <a:xfrm>
            <a:off y="14007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y="2818025" x="4845900"/>
            <a:ext cy="365099" cx="4080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lang="en"/>
              <a:t>P(accept) = e^[(oldScore - newScore)/Temp]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8" name="Shape 6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99" name="Shape 69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Simulated Annealing </a:t>
            </a:r>
          </a:p>
        </p:txBody>
      </p:sp>
      <p:pic>
        <p:nvPicPr>
          <p:cNvPr id="700" name="Shape 7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594950" x="2190750"/>
            <a:ext cy="2838450" cx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4" name="Shape 7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5" name="Shape 70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6: Generate Experimental Design   </a:t>
            </a:r>
          </a:p>
        </p:txBody>
      </p:sp>
      <p:sp>
        <p:nvSpPr>
          <p:cNvPr id="706" name="Shape 706"/>
          <p:cNvSpPr/>
          <p:nvPr/>
        </p:nvSpPr>
        <p:spPr>
          <a:xfrm>
            <a:off y="2513000" x="6337576"/>
            <a:ext cy="1083899" cx="1995299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Experimental Design</a:t>
            </a:r>
          </a:p>
        </p:txBody>
      </p:sp>
      <p:cxnSp>
        <p:nvCxnSpPr>
          <p:cNvPr id="707" name="Shape 707"/>
          <p:cNvCxnSpPr/>
          <p:nvPr/>
        </p:nvCxnSpPr>
        <p:spPr>
          <a:xfrm>
            <a:off y="2002100" x="4033675"/>
            <a:ext cy="1017599" cx="19689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708" name="Shape 7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75147" x="1672925"/>
            <a:ext cy="1348475" cx="223134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Shape 709"/>
          <p:cNvSpPr/>
          <p:nvPr/>
        </p:nvSpPr>
        <p:spPr>
          <a:xfrm>
            <a:off y="3663262" x="738100"/>
            <a:ext cy="1083899" cx="1847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Factor</a:t>
            </a:r>
          </a:p>
        </p:txBody>
      </p:sp>
      <p:cxnSp>
        <p:nvCxnSpPr>
          <p:cNvPr id="710" name="Shape 710"/>
          <p:cNvCxnSpPr>
            <a:stCxn id="709" idx="3"/>
            <a:endCxn id="711" idx="1"/>
          </p:cNvCxnSpPr>
          <p:nvPr/>
        </p:nvCxnSpPr>
        <p:spPr>
          <a:xfrm>
            <a:off y="4205212" x="2585200"/>
            <a:ext cy="0" cx="4068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sp>
        <p:nvSpPr>
          <p:cNvPr id="711" name="Shape 711"/>
          <p:cNvSpPr/>
          <p:nvPr/>
        </p:nvSpPr>
        <p:spPr>
          <a:xfrm>
            <a:off y="3663337" x="2992150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Level</a:t>
            </a:r>
          </a:p>
        </p:txBody>
      </p:sp>
      <p:cxnSp>
        <p:nvCxnSpPr>
          <p:cNvPr id="712" name="Shape 712"/>
          <p:cNvCxnSpPr/>
          <p:nvPr/>
        </p:nvCxnSpPr>
        <p:spPr>
          <a:xfrm rot="10800000" flipH="1">
            <a:off y="3318374" x="5106625"/>
            <a:ext cy="862800" cx="9291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6" name="Shape 7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17" name="Shape 7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6: Generate Experimental Design   </a:t>
            </a:r>
          </a:p>
        </p:txBody>
      </p:sp>
      <p:pic>
        <p:nvPicPr>
          <p:cNvPr id="718" name="Shape 7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237797" x="1037000"/>
            <a:ext cy="3495699" cx="706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2" name="Shape 7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3" name="Shape 7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6: Generate Experimental Design   </a:t>
            </a:r>
          </a:p>
        </p:txBody>
      </p:sp>
      <p:pic>
        <p:nvPicPr>
          <p:cNvPr id="724" name="Shape 7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388275" x="2305187"/>
            <a:ext cy="1200150" cx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Shape 725"/>
          <p:cNvSpPr/>
          <p:nvPr/>
        </p:nvSpPr>
        <p:spPr>
          <a:xfrm>
            <a:off y="1418900" x="439920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20159</a:t>
            </a:r>
          </a:p>
        </p:txBody>
      </p:sp>
      <p:sp>
        <p:nvSpPr>
          <p:cNvPr id="726" name="Shape 726"/>
          <p:cNvSpPr/>
          <p:nvPr/>
        </p:nvSpPr>
        <p:spPr>
          <a:xfrm>
            <a:off y="2523800" x="439920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1943</a:t>
            </a:r>
          </a:p>
        </p:txBody>
      </p:sp>
      <p:sp>
        <p:nvSpPr>
          <p:cNvPr id="727" name="Shape 727"/>
          <p:cNvSpPr/>
          <p:nvPr/>
        </p:nvSpPr>
        <p:spPr>
          <a:xfrm>
            <a:off y="3631000" x="4399200"/>
            <a:ext cy="929100" cx="23007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236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DOE for Synthetic Biology </a:t>
            </a: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167475" x="3735850"/>
            <a:ext cy="1672275" cx="1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2682922" x="779887"/>
            <a:ext cy="1348475" cx="2231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681999">
            <a:off y="1567862" x="5718350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681999" flipH="1">
            <a:off y="1567862" x="2046200"/>
            <a:ext cy="1348474" cx="13484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Shape 71"/>
          <p:cNvSpPr txBox="1"/>
          <p:nvPr/>
        </p:nvSpPr>
        <p:spPr>
          <a:xfrm>
            <a:off y="4031400" x="894912"/>
            <a:ext cy="857400" cx="200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sz="2400" lang="en"/>
              <a:t>Design of Experiments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y="2839750" x="3850925"/>
            <a:ext cy="857400" cx="16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Biological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73" name="Shape 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2731237" x="7377037"/>
            <a:ext cy="1219200" cx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1167462" x="7022498"/>
            <a:ext cy="1482825" cx="148280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y="4031425" x="6873850"/>
            <a:ext cy="857400" cx="269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Experimental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Data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y="3357337" x="3897737"/>
            <a:ext cy="1348475" cx="134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31" name="Shape 7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2" name="Shape 73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6: Generate Experimental Design </a:t>
            </a:r>
          </a:p>
        </p:txBody>
      </p:sp>
      <p:sp>
        <p:nvSpPr>
          <p:cNvPr id="733" name="Shape 733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Factor</a:t>
            </a:r>
          </a:p>
        </p:txBody>
      </p:sp>
      <p:sp>
        <p:nvSpPr>
          <p:cNvPr id="734" name="Shape 734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735" name="Shape 735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736" name="Shape 736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737" name="Shape 737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Factor</a:t>
            </a:r>
          </a:p>
        </p:txBody>
      </p:sp>
      <p:sp>
        <p:nvSpPr>
          <p:cNvPr id="738" name="Shape 738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739" name="Shape 739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740" name="Shape 740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4" name="Shape 7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5" name="Shape 74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6: Generate Experimental Design </a:t>
            </a:r>
          </a:p>
        </p:txBody>
      </p:sp>
      <p:sp>
        <p:nvSpPr>
          <p:cNvPr id="746" name="Shape 746"/>
          <p:cNvSpPr/>
          <p:nvPr/>
        </p:nvSpPr>
        <p:spPr>
          <a:xfrm>
            <a:off y="1167575" x="695625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Factor</a:t>
            </a:r>
          </a:p>
        </p:txBody>
      </p:sp>
      <p:sp>
        <p:nvSpPr>
          <p:cNvPr id="747" name="Shape 747"/>
          <p:cNvSpPr/>
          <p:nvPr/>
        </p:nvSpPr>
        <p:spPr>
          <a:xfrm>
            <a:off y="2528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287</a:t>
            </a:r>
          </a:p>
        </p:txBody>
      </p:sp>
      <p:sp>
        <p:nvSpPr>
          <p:cNvPr id="748" name="Shape 748"/>
          <p:cNvSpPr/>
          <p:nvPr/>
        </p:nvSpPr>
        <p:spPr>
          <a:xfrm>
            <a:off y="1385275" x="349390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8806</a:t>
            </a:r>
          </a:p>
        </p:txBody>
      </p:sp>
      <p:sp>
        <p:nvSpPr>
          <p:cNvPr id="749" name="Shape 749"/>
          <p:cNvSpPr/>
          <p:nvPr/>
        </p:nvSpPr>
        <p:spPr>
          <a:xfrm>
            <a:off y="3671275" x="907750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62</a:t>
            </a:r>
          </a:p>
        </p:txBody>
      </p:sp>
      <p:sp>
        <p:nvSpPr>
          <p:cNvPr id="750" name="Shape 750"/>
          <p:cNvSpPr/>
          <p:nvPr/>
        </p:nvSpPr>
        <p:spPr>
          <a:xfrm>
            <a:off y="1159825" x="4730550"/>
            <a:ext cy="3666000" cx="37496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Factor</a:t>
            </a:r>
          </a:p>
        </p:txBody>
      </p:sp>
      <p:sp>
        <p:nvSpPr>
          <p:cNvPr id="751" name="Shape 751"/>
          <p:cNvSpPr/>
          <p:nvPr/>
        </p:nvSpPr>
        <p:spPr>
          <a:xfrm>
            <a:off y="2520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233</a:t>
            </a:r>
          </a:p>
        </p:txBody>
      </p:sp>
      <p:sp>
        <p:nvSpPr>
          <p:cNvPr id="752" name="Shape 752"/>
          <p:cNvSpPr/>
          <p:nvPr/>
        </p:nvSpPr>
        <p:spPr>
          <a:xfrm>
            <a:off y="3663525" x="66667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solidFill>
                  <a:schemeClr val="dk1"/>
                </a:solidFill>
              </a:rPr>
              <a:t>121</a:t>
            </a:r>
          </a:p>
        </p:txBody>
      </p:sp>
      <p:sp>
        <p:nvSpPr>
          <p:cNvPr id="753" name="Shape 753"/>
          <p:cNvSpPr/>
          <p:nvPr/>
        </p:nvSpPr>
        <p:spPr>
          <a:xfrm>
            <a:off y="1393025" x="4942675"/>
            <a:ext cy="929100" cx="730199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dk1"/>
                </a:solidFill>
              </a:rPr>
              <a:t>1382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7" name="Shape 7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58" name="Shape 75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7: Generate Biological Designs</a:t>
            </a:r>
          </a:p>
        </p:txBody>
      </p:sp>
      <p:sp>
        <p:nvSpPr>
          <p:cNvPr id="759" name="Shape 759"/>
          <p:cNvSpPr/>
          <p:nvPr/>
        </p:nvSpPr>
        <p:spPr>
          <a:xfrm>
            <a:off y="1294175" x="1468700"/>
            <a:ext cy="3484199" cx="2577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Expression</a:t>
            </a:r>
          </a:p>
        </p:txBody>
      </p:sp>
      <p:sp>
        <p:nvSpPr>
          <p:cNvPr id="760" name="Shape 760"/>
          <p:cNvSpPr/>
          <p:nvPr/>
        </p:nvSpPr>
        <p:spPr>
          <a:xfrm>
            <a:off y="1915687" x="1664787"/>
            <a:ext cy="1241699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Transcription</a:t>
            </a:r>
          </a:p>
        </p:txBody>
      </p:sp>
      <p:sp>
        <p:nvSpPr>
          <p:cNvPr id="761" name="Shape 761"/>
          <p:cNvSpPr/>
          <p:nvPr/>
        </p:nvSpPr>
        <p:spPr>
          <a:xfrm>
            <a:off y="3393350" x="1852900"/>
            <a:ext cy="1205699" cx="18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Expression</a:t>
            </a:r>
          </a:p>
        </p:txBody>
      </p:sp>
      <p:pic>
        <p:nvPicPr>
          <p:cNvPr id="762" name="Shape 7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478312" x="1981562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Shape 7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3925487" x="2197837"/>
            <a:ext cy="523875" cx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4" name="Shape 7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390587" x="3127937"/>
            <a:ext cy="361950" cx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Shape 765"/>
          <p:cNvSpPr/>
          <p:nvPr/>
        </p:nvSpPr>
        <p:spPr>
          <a:xfrm>
            <a:off y="1294175" x="4961600"/>
            <a:ext cy="3484199" cx="2577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Expression</a:t>
            </a:r>
          </a:p>
        </p:txBody>
      </p:sp>
      <p:sp>
        <p:nvSpPr>
          <p:cNvPr id="766" name="Shape 766"/>
          <p:cNvSpPr/>
          <p:nvPr/>
        </p:nvSpPr>
        <p:spPr>
          <a:xfrm>
            <a:off y="1915687" x="5157687"/>
            <a:ext cy="1241699" cx="21902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Transcription</a:t>
            </a:r>
          </a:p>
        </p:txBody>
      </p:sp>
      <p:sp>
        <p:nvSpPr>
          <p:cNvPr id="767" name="Shape 767"/>
          <p:cNvSpPr/>
          <p:nvPr/>
        </p:nvSpPr>
        <p:spPr>
          <a:xfrm>
            <a:off y="3393350" x="5345800"/>
            <a:ext cy="1205699" cx="1814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w="19050" cap="flat">
            <a:solidFill>
              <a:schemeClr val="dk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Expression</a:t>
            </a:r>
          </a:p>
        </p:txBody>
      </p:sp>
      <p:pic>
        <p:nvPicPr>
          <p:cNvPr id="768" name="Shape 7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939775" x="5702212"/>
            <a:ext cy="495300" cx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Shape 7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502125" x="5456387"/>
            <a:ext cy="438150" cx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Shape 77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y="2400300" x="6628475"/>
            <a:ext cy="342900" cx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4" name="Shape 7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75" name="Shape 7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Planned Extensions</a:t>
            </a:r>
          </a:p>
        </p:txBody>
      </p:sp>
      <p:sp>
        <p:nvSpPr>
          <p:cNvPr id="776" name="Shape 776"/>
          <p:cNvSpPr txBox="1"/>
          <p:nvPr>
            <p:ph idx="1" type="body"/>
          </p:nvPr>
        </p:nvSpPr>
        <p:spPr>
          <a:xfrm>
            <a:off y="1200150" x="457200"/>
            <a:ext cy="38954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Validate composition of modules associated with factors and levels in experimental designs.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Fit empirical models to experimental data.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Incorporate Pigeon for design visualization.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Export designs in additional file formats (Euegene, SBOL, JSON).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Generate picklists for automated assembly.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0" name="Shape 7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81" name="Shape 781"/>
          <p:cNvSpPr txBox="1"/>
          <p:nvPr>
            <p:ph type="title"/>
          </p:nvPr>
        </p:nvSpPr>
        <p:spPr>
          <a:xfrm>
            <a:off y="-843" x="628650"/>
            <a:ext cy="994275" cx="78867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3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Clotho Team</a:t>
            </a:r>
          </a:p>
        </p:txBody>
      </p:sp>
      <p:pic>
        <p:nvPicPr>
          <p:cNvPr id="782" name="Shape 782"/>
          <p:cNvPicPr preferRelativeResize="0"/>
          <p:nvPr/>
        </p:nvPicPr>
        <p:blipFill rotWithShape="1">
          <a:blip r:embed="rId3">
            <a:alphaModFix/>
          </a:blip>
          <a:srcRect t="0" b="0" r="0" l="0"/>
          <a:stretch/>
        </p:blipFill>
        <p:spPr>
          <a:xfrm>
            <a:off y="4220625" x="185737"/>
            <a:ext cy="688499" cx="210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Shape 783"/>
          <p:cNvPicPr preferRelativeResize="0"/>
          <p:nvPr/>
        </p:nvPicPr>
        <p:blipFill rotWithShape="1">
          <a:blip r:embed="rId4">
            <a:alphaModFix/>
          </a:blip>
          <a:srcRect t="29259" b="27778" r="25000" l="28333"/>
          <a:stretch/>
        </p:blipFill>
        <p:spPr>
          <a:xfrm>
            <a:off y="921993" x="3289612"/>
            <a:ext cy="748799" cx="1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Shape 784"/>
          <p:cNvPicPr preferRelativeResize="0"/>
          <p:nvPr/>
        </p:nvPicPr>
        <p:blipFill rotWithShape="1">
          <a:blip r:embed="rId5">
            <a:alphaModFix/>
          </a:blip>
          <a:srcRect t="0" b="0" r="0" l="0"/>
          <a:stretch/>
        </p:blipFill>
        <p:spPr>
          <a:xfrm>
            <a:off y="961734" x="4843949"/>
            <a:ext cy="436949" cx="1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5" name="Shape 785"/>
          <p:cNvPicPr preferRelativeResize="0"/>
          <p:nvPr/>
        </p:nvPicPr>
        <p:blipFill rotWithShape="1">
          <a:blip r:embed="rId6">
            <a:alphaModFix/>
          </a:blip>
          <a:srcRect t="0" b="0" r="0" l="0"/>
          <a:stretch/>
        </p:blipFill>
        <p:spPr>
          <a:xfrm>
            <a:off y="3686943" x="7622756"/>
            <a:ext cy="1307925" cx="1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6" name="Shape 786"/>
          <p:cNvPicPr preferRelativeResize="0"/>
          <p:nvPr/>
        </p:nvPicPr>
        <p:blipFill rotWithShape="1">
          <a:blip r:embed="rId7">
            <a:alphaModFix/>
          </a:blip>
          <a:srcRect t="0" b="0" r="0" l="0"/>
          <a:stretch/>
        </p:blipFill>
        <p:spPr>
          <a:xfrm>
            <a:off y="4411893" x="3289612"/>
            <a:ext cy="582975" cx="28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Shape 787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2707668" x="1957387"/>
            <a:ext cy="1208474" cx="12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Shape 788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921992" x="2019261"/>
            <a:ext cy="1208474" cx="120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Shape 789"/>
          <p:cNvPicPr preferRelativeResize="0"/>
          <p:nvPr/>
        </p:nvPicPr>
        <p:blipFill rotWithShape="1">
          <a:blip r:embed="rId10">
            <a:alphaModFix/>
          </a:blip>
          <a:srcRect t="0" b="0" r="0" l="0"/>
          <a:stretch/>
        </p:blipFill>
        <p:spPr>
          <a:xfrm>
            <a:off y="921993" x="6251493"/>
            <a:ext cy="1173374" cx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Shape 790"/>
          <p:cNvPicPr preferRelativeResize="0"/>
          <p:nvPr/>
        </p:nvPicPr>
        <p:blipFill rotWithShape="1">
          <a:blip r:embed="rId11">
            <a:alphaModFix/>
          </a:blip>
          <a:srcRect t="0" b="0" r="0" l="0"/>
          <a:stretch/>
        </p:blipFill>
        <p:spPr>
          <a:xfrm>
            <a:off y="2655883" x="6187834"/>
            <a:ext cy="1208474" cx="1208474"/>
          </a:xfrm>
          <a:prstGeom prst="rect">
            <a:avLst/>
          </a:prstGeom>
          <a:noFill/>
          <a:ln>
            <a:noFill/>
          </a:ln>
        </p:spPr>
      </p:pic>
      <p:sp>
        <p:nvSpPr>
          <p:cNvPr id="791" name="Shape 791"/>
          <p:cNvSpPr txBox="1"/>
          <p:nvPr/>
        </p:nvSpPr>
        <p:spPr>
          <a:xfrm>
            <a:off y="3942262" x="2039174"/>
            <a:ext cy="506025" cx="10448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Stephanie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Paige</a:t>
            </a:r>
          </a:p>
        </p:txBody>
      </p:sp>
      <p:sp>
        <p:nvSpPr>
          <p:cNvPr id="792" name="Shape 792"/>
          <p:cNvSpPr txBox="1"/>
          <p:nvPr/>
        </p:nvSpPr>
        <p:spPr>
          <a:xfrm>
            <a:off y="3945468" x="6251493"/>
            <a:ext cy="520199" cx="97155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Maxwell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Bates</a:t>
            </a:r>
          </a:p>
        </p:txBody>
      </p:sp>
      <p:pic>
        <p:nvPicPr>
          <p:cNvPr id="793" name="Shape 793"/>
          <p:cNvPicPr preferRelativeResize="0"/>
          <p:nvPr/>
        </p:nvPicPr>
        <p:blipFill rotWithShape="1">
          <a:blip r:embed="rId12">
            <a:alphaModFix/>
          </a:blip>
          <a:srcRect t="0" b="0" r="0" l="0"/>
          <a:stretch/>
        </p:blipFill>
        <p:spPr>
          <a:xfrm>
            <a:off y="2650518" x="3393300"/>
            <a:ext cy="1251450" cx="1044899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Shape 794"/>
          <p:cNvSpPr txBox="1"/>
          <p:nvPr/>
        </p:nvSpPr>
        <p:spPr>
          <a:xfrm>
            <a:off y="3947025" x="3349875"/>
            <a:ext cy="473625" cx="113175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Prashant 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Vaidyanathan</a:t>
            </a:r>
          </a:p>
        </p:txBody>
      </p:sp>
      <p:sp>
        <p:nvSpPr>
          <p:cNvPr id="795" name="Shape 795"/>
          <p:cNvSpPr txBox="1"/>
          <p:nvPr/>
        </p:nvSpPr>
        <p:spPr>
          <a:xfrm>
            <a:off y="2132446" x="6133040"/>
            <a:ext cy="520199" cx="1208474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Christopher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Anderson</a:t>
            </a:r>
          </a:p>
        </p:txBody>
      </p:sp>
      <p:sp>
        <p:nvSpPr>
          <p:cNvPr id="796" name="Shape 796"/>
          <p:cNvSpPr txBox="1"/>
          <p:nvPr/>
        </p:nvSpPr>
        <p:spPr>
          <a:xfrm>
            <a:off y="2175525" x="1957387"/>
            <a:ext cy="506025" cx="1332225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Douglas</a:t>
            </a:r>
          </a:p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400" lang="en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Densmore</a:t>
            </a:r>
          </a:p>
        </p:txBody>
      </p:sp>
      <p:pic>
        <p:nvPicPr>
          <p:cNvPr id="797" name="Shape 79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y="2655881" x="4752918"/>
            <a:ext cy="1208475" cx="12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Shape 798"/>
          <p:cNvSpPr txBox="1"/>
          <p:nvPr/>
        </p:nvSpPr>
        <p:spPr>
          <a:xfrm>
            <a:off y="3958462" x="4747425"/>
            <a:ext cy="473625" cx="113175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sz="1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</a:t>
            </a:r>
          </a:p>
          <a:p>
            <a:pPr algn="ctr" rtl="0" lvl="0" marR="0" indent="0" mar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1" sz="1400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Cao</a:t>
            </a:r>
          </a:p>
        </p:txBody>
      </p:sp>
      <p:pic>
        <p:nvPicPr>
          <p:cNvPr id="799" name="Shape 79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y="1602881" x="4834650"/>
            <a:ext cy="848812" cx="1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Shape 80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y="1867050" x="3406406"/>
            <a:ext cy="582902" cx="130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Clotho 3.0 </a:t>
            </a:r>
          </a:p>
        </p:txBody>
      </p:sp>
      <p:grpSp>
        <p:nvGrpSpPr>
          <p:cNvPr id="82" name="Shape 82"/>
          <p:cNvGrpSpPr/>
          <p:nvPr/>
        </p:nvGrpSpPr>
        <p:grpSpPr>
          <a:xfrm>
            <a:off y="1405047" x="1145623"/>
            <a:ext cy="858661" cx="989479"/>
            <a:chOff y="4239467" x="8550904"/>
            <a:chExt cy="1144881" cx="1317900"/>
          </a:xfrm>
        </p:grpSpPr>
        <p:pic>
          <p:nvPicPr>
            <p:cNvPr id="83" name="Shape 83"/>
            <p:cNvPicPr preferRelativeResize="0"/>
            <p:nvPr/>
          </p:nvPicPr>
          <p:blipFill rotWithShape="1">
            <a:blip r:embed="rId3">
              <a:alphaModFix/>
            </a:blip>
            <a:srcRect t="0" b="0" r="0" l="0"/>
            <a:stretch/>
          </p:blipFill>
          <p:spPr>
            <a:xfrm>
              <a:off y="4239467" x="8701810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Shape 84"/>
            <p:cNvSpPr txBox="1"/>
            <p:nvPr/>
          </p:nvSpPr>
          <p:spPr>
            <a:xfrm>
              <a:off y="5076549" x="8550904"/>
              <a:ext cy="307800" cx="1317900"/>
            </a:xfrm>
            <a:prstGeom prst="rect">
              <a:avLst/>
            </a:prstGeom>
            <a:noFill/>
            <a:ln>
              <a:noFill/>
            </a:ln>
          </p:spPr>
          <p:txBody>
            <a:bodyPr bIns="34275" rIns="68575" lIns="68575" tIns="34275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100" lang="en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Databases</a:t>
              </a:r>
            </a:p>
          </p:txBody>
        </p:sp>
      </p:grpSp>
      <p:grpSp>
        <p:nvGrpSpPr>
          <p:cNvPr id="85" name="Shape 85"/>
          <p:cNvGrpSpPr/>
          <p:nvPr/>
        </p:nvGrpSpPr>
        <p:grpSpPr>
          <a:xfrm>
            <a:off y="1477558" x="2573184"/>
            <a:ext cy="976100" cx="2112299"/>
            <a:chOff y="2517331" x="2689086"/>
            <a:chExt cy="1302682" cx="2816399"/>
          </a:xfrm>
        </p:grpSpPr>
        <p:pic>
          <p:nvPicPr>
            <p:cNvPr id="86" name="Shape 86"/>
            <p:cNvPicPr preferRelativeResize="0"/>
            <p:nvPr/>
          </p:nvPicPr>
          <p:blipFill rotWithShape="1">
            <a:blip r:embed="rId4">
              <a:alphaModFix/>
            </a:blip>
            <a:srcRect t="0" b="0" r="0" l="0"/>
            <a:stretch/>
          </p:blipFill>
          <p:spPr>
            <a:xfrm>
              <a:off y="2517331" x="3589180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Shape 87"/>
            <p:cNvSpPr txBox="1"/>
            <p:nvPr/>
          </p:nvSpPr>
          <p:spPr>
            <a:xfrm>
              <a:off y="3296213" x="2689086"/>
              <a:ext cy="523800" cx="2816399"/>
            </a:xfrm>
            <a:prstGeom prst="rect">
              <a:avLst/>
            </a:prstGeom>
            <a:noFill/>
            <a:ln>
              <a:noFill/>
            </a:ln>
          </p:spPr>
          <p:txBody>
            <a:bodyPr bIns="34275" rIns="68575" lIns="68575" tIns="34275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b="1" sz="1100" lang="en">
                  <a:solidFill>
                    <a:schemeClr val="dk1"/>
                  </a:solidFill>
                </a:rPr>
                <a:t>Data</a:t>
              </a:r>
            </a:p>
          </p:txBody>
        </p:sp>
      </p:grpSp>
      <p:sp>
        <p:nvSpPr>
          <p:cNvPr id="88" name="Shape 88"/>
          <p:cNvSpPr/>
          <p:nvPr/>
        </p:nvSpPr>
        <p:spPr>
          <a:xfrm rot="10800000">
            <a:off y="1653142" x="2225193"/>
            <a:ext cy="625078" cx="879872"/>
          </a:xfrm>
          <a:custGeom>
            <a:pathLst>
              <a:path w="1173163" extrusionOk="0" h="833438">
                <a:moveTo>
                  <a:pt y="673776" x="0"/>
                </a:moveTo>
                <a:lnTo>
                  <a:pt y="514115" x="135309"/>
                </a:lnTo>
                <a:lnTo>
                  <a:pt y="569597" x="135309"/>
                </a:lnTo>
                <a:lnTo>
                  <a:pt y="569597" x="482402"/>
                </a:lnTo>
                <a:lnTo>
                  <a:pt y="135309" x="482402"/>
                </a:lnTo>
                <a:lnTo>
                  <a:pt y="135309" x="426920"/>
                </a:lnTo>
                <a:lnTo>
                  <a:pt y="0" x="586582"/>
                </a:lnTo>
                <a:lnTo>
                  <a:pt y="135309" x="746243"/>
                </a:lnTo>
                <a:lnTo>
                  <a:pt y="135309" x="690761"/>
                </a:lnTo>
                <a:lnTo>
                  <a:pt y="569597" x="690761"/>
                </a:lnTo>
                <a:lnTo>
                  <a:pt y="569597" x="1037854"/>
                </a:lnTo>
                <a:lnTo>
                  <a:pt y="514115" x="1037854"/>
                </a:lnTo>
                <a:lnTo>
                  <a:pt y="673776" x="1173163"/>
                </a:lnTo>
                <a:lnTo>
                  <a:pt y="833438" x="1037854"/>
                </a:lnTo>
                <a:lnTo>
                  <a:pt y="777956" x="1037854"/>
                </a:lnTo>
                <a:lnTo>
                  <a:pt y="777956" x="135309"/>
                </a:lnTo>
                <a:lnTo>
                  <a:pt y="833438" x="135309"/>
                </a:lnTo>
                <a:lnTo>
                  <a:pt y="673776" x="0"/>
                </a:lnTo>
                <a:close/>
              </a:path>
            </a:pathLst>
          </a:custGeom>
          <a:solidFill>
            <a:srgbClr val="268BD2"/>
          </a:solidFill>
          <a:ln w="9525" cap="flat">
            <a:solidFill>
              <a:srgbClr val="4A7EBB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l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Shape 89"/>
          <p:cNvGrpSpPr/>
          <p:nvPr/>
        </p:nvGrpSpPr>
        <p:grpSpPr>
          <a:xfrm>
            <a:off y="3299637" x="5425462"/>
            <a:ext cy="902711" cx="1359659"/>
            <a:chOff y="4589132" x="7015862"/>
            <a:chExt cy="1203775" cx="1815299"/>
          </a:xfrm>
        </p:grpSpPr>
        <p:pic>
          <p:nvPicPr>
            <p:cNvPr id="90" name="Shape 90"/>
            <p:cNvPicPr preferRelativeResize="0"/>
            <p:nvPr/>
          </p:nvPicPr>
          <p:blipFill rotWithShape="1">
            <a:blip r:embed="rId5">
              <a:alphaModFix/>
            </a:blip>
            <a:srcRect t="0" b="0" r="0" l="0"/>
            <a:stretch/>
          </p:blipFill>
          <p:spPr>
            <a:xfrm>
              <a:off y="4589132" x="7370718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Shape 91"/>
            <p:cNvSpPr txBox="1"/>
            <p:nvPr/>
          </p:nvSpPr>
          <p:spPr>
            <a:xfrm>
              <a:off y="5485107" x="7015862"/>
              <a:ext cy="307800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34275" rIns="68575" lIns="68575" tIns="34275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100" lang="en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Clotho-Aware Apps</a:t>
              </a:r>
            </a:p>
          </p:txBody>
        </p:sp>
      </p:grpSp>
      <p:sp>
        <p:nvSpPr>
          <p:cNvPr id="92" name="Shape 92"/>
          <p:cNvSpPr/>
          <p:nvPr/>
        </p:nvSpPr>
        <p:spPr>
          <a:xfrm>
            <a:off y="3590531" x="4578125"/>
            <a:ext cy="243000" cx="1005299"/>
          </a:xfrm>
          <a:prstGeom prst="leftRightArrow">
            <a:avLst>
              <a:gd fmla="val 50000" name="adj1"/>
              <a:gd fmla="val 50006" name="adj2"/>
            </a:avLst>
          </a:prstGeom>
          <a:solidFill>
            <a:srgbClr val="D33682"/>
          </a:solidFill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Shape 93"/>
          <p:cNvGrpSpPr/>
          <p:nvPr/>
        </p:nvGrpSpPr>
        <p:grpSpPr>
          <a:xfrm>
            <a:off y="2315759" x="5424559"/>
            <a:ext cy="914169" cx="1362201"/>
            <a:chOff y="2829849" x="5865805"/>
            <a:chExt cy="1219542" cx="1815299"/>
          </a:xfrm>
        </p:grpSpPr>
        <p:pic>
          <p:nvPicPr>
            <p:cNvPr id="94" name="Shape 94"/>
            <p:cNvPicPr preferRelativeResize="0"/>
            <p:nvPr/>
          </p:nvPicPr>
          <p:blipFill rotWithShape="1">
            <a:blip r:embed="rId6">
              <a:alphaModFix/>
            </a:blip>
            <a:srcRect t="0" b="0" r="0" l="0"/>
            <a:stretch/>
          </p:blipFill>
          <p:spPr>
            <a:xfrm>
              <a:off y="2829849" x="6265364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Shape 95"/>
            <p:cNvSpPr txBox="1"/>
            <p:nvPr/>
          </p:nvSpPr>
          <p:spPr>
            <a:xfrm>
              <a:off y="3725091" x="5865805"/>
              <a:ext cy="324299" cx="1815299"/>
            </a:xfrm>
            <a:prstGeom prst="rect">
              <a:avLst/>
            </a:prstGeom>
            <a:noFill/>
            <a:ln>
              <a:noFill/>
            </a:ln>
          </p:spPr>
          <p:txBody>
            <a:bodyPr bIns="34275" rIns="68575" lIns="68575" tIns="34275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100" lang="en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Clotho Web Client</a:t>
              </a:r>
            </a:p>
          </p:txBody>
        </p:sp>
      </p:grpSp>
      <p:grpSp>
        <p:nvGrpSpPr>
          <p:cNvPr id="96" name="Shape 96"/>
          <p:cNvGrpSpPr/>
          <p:nvPr/>
        </p:nvGrpSpPr>
        <p:grpSpPr>
          <a:xfrm>
            <a:off y="2293373" x="7327904"/>
            <a:ext cy="958450" cx="975174"/>
            <a:chOff y="2779218" x="7647910"/>
            <a:chExt cy="1278104" cx="1301099"/>
          </a:xfrm>
        </p:grpSpPr>
        <p:pic>
          <p:nvPicPr>
            <p:cNvPr id="97" name="Shape 97"/>
            <p:cNvPicPr preferRelativeResize="0"/>
            <p:nvPr/>
          </p:nvPicPr>
          <p:blipFill rotWithShape="1">
            <a:blip r:embed="rId7">
              <a:alphaModFix/>
            </a:blip>
            <a:srcRect t="0" b="0" r="0" l="0"/>
            <a:stretch/>
          </p:blipFill>
          <p:spPr>
            <a:xfrm>
              <a:off y="2779218" x="7878763"/>
              <a:ext cy="1016099" cx="1016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Shape 98"/>
            <p:cNvSpPr txBox="1"/>
            <p:nvPr/>
          </p:nvSpPr>
          <p:spPr>
            <a:xfrm>
              <a:off y="3749523" x="7647910"/>
              <a:ext cy="307800" cx="1301099"/>
            </a:xfrm>
            <a:prstGeom prst="rect">
              <a:avLst/>
            </a:prstGeom>
            <a:noFill/>
            <a:ln>
              <a:noFill/>
            </a:ln>
          </p:spPr>
          <p:txBody>
            <a:bodyPr bIns="34275" rIns="68575" lIns="68575" tIns="34275" anchor="t" anchorCtr="0">
              <a:noAutofit/>
            </a:bodyPr>
            <a:lstStyle/>
            <a:p>
              <a:pPr algn="ctr" rtl="0" lvl="0" marR="0" indent="0" marL="0">
                <a:spcBef>
                  <a:spcPts val="0"/>
                </a:spcBef>
                <a:buSzPct val="25000"/>
                <a:buNone/>
              </a:pPr>
              <a:r>
                <a:rPr strike="noStrike" u="none" b="1" cap="none" baseline="0" sz="1100" lang="en" i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Widgets</a:t>
              </a:r>
            </a:p>
          </p:txBody>
        </p:sp>
      </p:grpSp>
      <p:sp>
        <p:nvSpPr>
          <p:cNvPr id="99" name="Shape 99"/>
          <p:cNvSpPr/>
          <p:nvPr/>
        </p:nvSpPr>
        <p:spPr>
          <a:xfrm>
            <a:off y="2583553" x="4568568"/>
            <a:ext cy="215400" cx="1024500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y="4624387" x="6786562"/>
            <a:ext cy="273900" cx="20574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r" rtl="0" lvl="0" marR="0" indent="0" marL="0">
              <a:spcBef>
                <a:spcPts val="0"/>
              </a:spcBef>
              <a:buSzPct val="25000"/>
              <a:buNone/>
            </a:pPr>
            <a:r>
              <a:rPr sz="1100" lang="en"/>
              <a:t> </a:t>
            </a:r>
          </a:p>
        </p:txBody>
      </p:sp>
      <p:sp>
        <p:nvSpPr>
          <p:cNvPr id="101" name="Shape 101"/>
          <p:cNvSpPr/>
          <p:nvPr/>
        </p:nvSpPr>
        <p:spPr>
          <a:xfrm flipH="1">
            <a:off y="2428406" x="958275"/>
            <a:ext cy="1587600" cx="3413699"/>
          </a:xfrm>
          <a:prstGeom prst="roundRect">
            <a:avLst>
              <a:gd fmla="val 16667" name="adj"/>
            </a:avLst>
          </a:prstGeom>
          <a:noFill/>
          <a:ln w="38100" cap="flat">
            <a:solidFill>
              <a:schemeClr val="dk1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8">
            <a:alphaModFix/>
          </a:blip>
          <a:srcRect t="0" b="0" r="0" l="0"/>
          <a:stretch/>
        </p:blipFill>
        <p:spPr>
          <a:xfrm>
            <a:off y="2583556" x="2211181"/>
            <a:ext cy="378300" cx="90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9">
            <a:alphaModFix/>
          </a:blip>
          <a:srcRect t="0" b="0" r="0" l="0"/>
          <a:stretch/>
        </p:blipFill>
        <p:spPr>
          <a:xfrm>
            <a:off y="3038514" x="3500681"/>
            <a:ext cy="608700" cx="6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10">
            <a:alphaModFix/>
          </a:blip>
          <a:srcRect t="0" b="0" r="0" l="0"/>
          <a:stretch/>
        </p:blipFill>
        <p:spPr>
          <a:xfrm>
            <a:off y="2961784" x="1881610"/>
            <a:ext cy="762299" cx="76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11">
            <a:alphaModFix/>
          </a:blip>
          <a:srcRect t="0" b="0" r="0" l="0"/>
          <a:stretch/>
        </p:blipFill>
        <p:spPr>
          <a:xfrm>
            <a:off y="2870625" x="958328"/>
            <a:ext cy="1024500" cx="102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y="3660032" x="1760125"/>
            <a:ext cy="230999" cx="10052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1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Converters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y="3660030" x="3310445"/>
            <a:ext cy="230999" cx="9894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1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y="3660042" x="1059476"/>
            <a:ext cy="230999" cx="821999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strike="noStrike" u="none" b="1" cap="none" baseline="0" sz="1100" lang="en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Schemas</a:t>
            </a:r>
          </a:p>
        </p:txBody>
      </p:sp>
      <p:pic>
        <p:nvPicPr>
          <p:cNvPr id="109" name="Shape 109"/>
          <p:cNvPicPr preferRelativeResize="0"/>
          <p:nvPr/>
        </p:nvPicPr>
        <p:blipFill rotWithShape="1">
          <a:blip r:embed="rId12">
            <a:alphaModFix/>
          </a:blip>
          <a:srcRect t="0" b="0" r="0" l="0"/>
          <a:stretch/>
        </p:blipFill>
        <p:spPr>
          <a:xfrm>
            <a:off y="2961789" x="2686677"/>
            <a:ext cy="762299" cx="7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 txBox="1"/>
          <p:nvPr/>
        </p:nvSpPr>
        <p:spPr>
          <a:xfrm>
            <a:off y="3660030" x="2573167"/>
            <a:ext cy="230999" cx="989400"/>
          </a:xfrm>
          <a:prstGeom prst="rect">
            <a:avLst/>
          </a:prstGeom>
          <a:noFill/>
          <a:ln>
            <a:noFill/>
          </a:ln>
        </p:spPr>
        <p:txBody>
          <a:bodyPr bIns="34275" rIns="68575" lIns="68575" tIns="34275" anchor="t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SzPct val="25000"/>
              <a:buNone/>
            </a:pPr>
            <a:r>
              <a:rPr b="1" sz="1100" lang="en">
                <a:solidFill>
                  <a:schemeClr val="dk1"/>
                </a:solidFill>
              </a:rPr>
              <a:t>Scripts</a:t>
            </a:r>
          </a:p>
        </p:txBody>
      </p:sp>
      <p:sp>
        <p:nvSpPr>
          <p:cNvPr id="111" name="Shape 111"/>
          <p:cNvSpPr/>
          <p:nvPr/>
        </p:nvSpPr>
        <p:spPr>
          <a:xfrm>
            <a:off y="2583562" x="6561675"/>
            <a:ext cy="215400" cx="762299"/>
          </a:xfrm>
          <a:prstGeom prst="leftRightArrow">
            <a:avLst>
              <a:gd fmla="val 50000" name="adj1"/>
              <a:gd fmla="val 49994" name="adj2"/>
            </a:avLst>
          </a:prstGeom>
          <a:solidFill>
            <a:srgbClr val="64B100"/>
          </a:solidFill>
          <a:ln>
            <a:noFill/>
          </a:ln>
        </p:spPr>
        <p:txBody>
          <a:bodyPr bIns="34275" rIns="68575" lIns="68575" tIns="34275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None/>
            </a:pPr>
            <a:r>
              <a:t/>
            </a:r>
            <a:endParaRPr strike="noStrike" u="none" b="0" cap="none" baseline="0" sz="1400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DOE for Synthetic Biology w/ Double Dutch 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1015075" x="6941175"/>
            <a:ext cy="1672275" cx="1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158922" x="556212"/>
            <a:ext cy="1348475" cx="223134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y="2507400" x="671237"/>
            <a:ext cy="857400" cx="2001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Design of Experiments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y="2687350" x="7056250"/>
            <a:ext cy="857400" cx="1672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Biological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/>
              <a:t>Design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21" name="Shape 1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466975" x="2968250"/>
            <a:ext cy="1907023" cx="32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y="4374000" x="3567225"/>
            <a:ext cy="514799" cx="2082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Double Dutch</a:t>
            </a:r>
          </a:p>
        </p:txBody>
      </p:sp>
      <p:pic>
        <p:nvPicPr>
          <p:cNvPr id="123" name="Shape 1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681999">
            <a:off y="3470387" x="1759650"/>
            <a:ext cy="1348474" cx="134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681999" flipH="1">
            <a:off y="3470387" x="6068825"/>
            <a:ext cy="1348474" cx="134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Talk Outline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Overview of Double Dutch web app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Double Dutch demo</a:t>
            </a:r>
          </a:p>
          <a:p>
            <a:pPr rtl="0" lvl="0" indent="-41910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Discussion of app extensions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1: Import Features</a:t>
            </a:r>
          </a:p>
        </p:txBody>
      </p:sp>
      <p:sp>
        <p:nvSpPr>
          <p:cNvPr id="136" name="Shape 136"/>
          <p:cNvSpPr/>
          <p:nvPr/>
        </p:nvSpPr>
        <p:spPr>
          <a:xfrm>
            <a:off y="2513000" x="5415787"/>
            <a:ext cy="1083899" cx="1847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w="19050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2400" lang="en">
                <a:latin typeface="Calibri"/>
                <a:ea typeface="Calibri"/>
                <a:cs typeface="Calibri"/>
                <a:sym typeface="Calibri"/>
              </a:rPr>
              <a:t>Feature</a:t>
            </a:r>
          </a:p>
        </p:txBody>
      </p:sp>
      <p:cxnSp>
        <p:nvCxnSpPr>
          <p:cNvPr id="137" name="Shape 137"/>
          <p:cNvCxnSpPr/>
          <p:nvPr/>
        </p:nvCxnSpPr>
        <p:spPr>
          <a:xfrm>
            <a:off y="3054950" x="4048837"/>
            <a:ext cy="0" cx="871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18812" x="1881112"/>
            <a:ext cy="1672275" cx="16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0" lang="en">
                <a:latin typeface="Calibri"/>
                <a:ea typeface="Calibri"/>
                <a:cs typeface="Calibri"/>
                <a:sym typeface="Calibri"/>
              </a:rPr>
              <a:t>Step 1: Import Features</a:t>
            </a:r>
          </a:p>
        </p:txBody>
      </p:sp>
      <p:cxnSp>
        <p:nvCxnSpPr>
          <p:cNvPr id="144" name="Shape 144"/>
          <p:cNvCxnSpPr/>
          <p:nvPr/>
        </p:nvCxnSpPr>
        <p:spPr>
          <a:xfrm>
            <a:off y="3054950" x="4048837"/>
            <a:ext cy="0" cx="8714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w="lg" len="lg" type="none"/>
            <a:tailEnd w="lg" len="lg" type="triangle"/>
          </a:ln>
        </p:spPr>
      </p:cxn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y="2218812" x="1881112"/>
            <a:ext cy="1672275" cx="1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y="1665925" x="6158325"/>
            <a:ext cy="485775" cx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y="2702800" x="5467725"/>
            <a:ext cy="285750" cx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y="3540837" x="6158312"/>
            <a:ext cy="523875" cx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y="2553600" x="7509300"/>
            <a:ext cy="361950" cx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 txBox="1"/>
          <p:nvPr/>
        </p:nvSpPr>
        <p:spPr>
          <a:xfrm>
            <a:off y="2058300" x="6222837"/>
            <a:ext cy="495299" cx="685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ATCGA</a:t>
            </a:r>
          </a:p>
        </p:txBody>
      </p:sp>
      <p:sp>
        <p:nvSpPr>
          <p:cNvPr id="151" name="Shape 151"/>
          <p:cNvSpPr txBox="1"/>
          <p:nvPr/>
        </p:nvSpPr>
        <p:spPr>
          <a:xfrm>
            <a:off y="2900050" x="5318675"/>
            <a:ext cy="495299" cx="75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GGCTA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y="3948675" x="6360575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ATTCA</a:t>
            </a:r>
          </a:p>
        </p:txBody>
      </p:sp>
      <p:sp>
        <p:nvSpPr>
          <p:cNvPr id="153" name="Shape 153"/>
          <p:cNvSpPr txBox="1"/>
          <p:nvPr/>
        </p:nvSpPr>
        <p:spPr>
          <a:xfrm>
            <a:off y="2869250" x="7348937"/>
            <a:ext cy="495299" cx="780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GCTAA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