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72" r:id="rId5"/>
    <p:sldId id="271" r:id="rId6"/>
    <p:sldId id="275" r:id="rId7"/>
    <p:sldId id="273" r:id="rId8"/>
    <p:sldId id="279" r:id="rId9"/>
    <p:sldId id="276" r:id="rId10"/>
    <p:sldId id="277" r:id="rId11"/>
    <p:sldId id="278" r:id="rId12"/>
    <p:sldId id="274" r:id="rId13"/>
    <p:sldId id="266" r:id="rId14"/>
    <p:sldId id="280" r:id="rId15"/>
    <p:sldId id="281" r:id="rId16"/>
    <p:sldId id="282" r:id="rId17"/>
    <p:sldId id="283" r:id="rId18"/>
    <p:sldId id="26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8D54-C7EE-40B8-8D1D-61A23D7BD123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37C1E-BAC7-47DB-87C1-42BECCDD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6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1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7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8D7EB66-2347-4FA3-B899-42A9288F66F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36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7C1E-BAC7-47DB-87C1-42BECCDD4C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C561-550F-4DED-81A9-F3D6D04E4479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‹#›</a:t>
            </a:fld>
            <a:r>
              <a:rPr lang="en-US" dirty="0" smtClean="0"/>
              <a:t>/X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7B9-C3D8-4BFF-8CD7-59CBD7E1882B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3C2-B77C-46B1-998B-4200E0393BBF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05CB-9CA1-446D-B06E-EF694CF076B2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‹#›</a:t>
            </a:fld>
            <a:r>
              <a:rPr lang="en-US" dirty="0" smtClean="0"/>
              <a:t>/X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8091-9E16-4680-BE4A-1630E3AB71A0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7532-2A62-4208-AB5D-D3601F9CF49F}" type="datetime1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47-F558-46B2-A5C5-84BE0C976058}" type="datetime1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F292-BA08-495E-8E9C-C57F7D4219D0}" type="datetime1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‹#›</a:t>
            </a:fld>
            <a:r>
              <a:rPr lang="en-US" dirty="0" smtClean="0"/>
              <a:t>/X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9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B984-8DC4-448D-89D8-863DD6DCE388}" type="datetime1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‹#›</a:t>
            </a:fld>
            <a:r>
              <a:rPr lang="en-US" dirty="0" smtClean="0"/>
              <a:t>/X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1EC-B92B-4D5F-8B26-12E421535186}" type="datetime1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8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2438-4AD5-41AC-A028-331E8527922A}" type="datetime1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B378-CF1C-4B6A-9DB3-067B92CD680C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D0C8-438A-4BC9-BA3D-5D7D2CEEEDC5}" type="slidenum">
              <a:rPr lang="en-US" smtClean="0"/>
              <a:pPr/>
              <a:t>‹#›</a:t>
            </a:fld>
            <a:r>
              <a:rPr lang="en-US" dirty="0" smtClean="0"/>
              <a:t>/X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1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othohelp.org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github.com/CIDARLAB/clotho3Java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DARLAB/clotho3API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jpeg"/><Relationship Id="rId10" Type="http://schemas.openxmlformats.org/officeDocument/2006/relationships/image" Target="../media/image10.png"/><Relationship Id="rId4" Type="http://schemas.openxmlformats.org/officeDocument/2006/relationships/image" Target="../media/image20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/>
              <a:t>How to Create a Clotho Application in 30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Prashant Vaidyanathan, Stephanie Paige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Clotho</a:t>
            </a:r>
            <a:r>
              <a:rPr lang="en-US" sz="2400" dirty="0"/>
              <a:t> 3.0 Launch Party”</a:t>
            </a:r>
          </a:p>
          <a:p>
            <a:r>
              <a:rPr lang="en-US" sz="2400" dirty="0"/>
              <a:t>February 26</a:t>
            </a:r>
            <a:r>
              <a:rPr lang="en-US" sz="2400" baseline="30000" dirty="0"/>
              <a:t>th</a:t>
            </a:r>
            <a:r>
              <a:rPr lang="en-US" sz="2400" dirty="0"/>
              <a:t>, 2015</a:t>
            </a:r>
          </a:p>
          <a:p>
            <a:r>
              <a:rPr lang="en-US" sz="1800" dirty="0" err="1"/>
              <a:t>Rafik</a:t>
            </a:r>
            <a:r>
              <a:rPr lang="en-US" sz="1800" dirty="0"/>
              <a:t> B. Hariri Institute for Computing and Computational Science &amp; Engineering </a:t>
            </a:r>
          </a:p>
        </p:txBody>
      </p:sp>
      <p:pic>
        <p:nvPicPr>
          <p:cNvPr id="4" name="Picture 3" descr="ci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33" y="6102041"/>
            <a:ext cx="1521502" cy="643850"/>
          </a:xfrm>
          <a:prstGeom prst="rect">
            <a:avLst/>
          </a:prstGeom>
        </p:spPr>
      </p:pic>
      <p:pic>
        <p:nvPicPr>
          <p:cNvPr id="5" name="Picture 4" descr="master-logo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1" y="6184333"/>
            <a:ext cx="914400" cy="479267"/>
          </a:xfrm>
          <a:prstGeom prst="rect">
            <a:avLst/>
          </a:prstGeom>
        </p:spPr>
      </p:pic>
      <p:pic>
        <p:nvPicPr>
          <p:cNvPr id="6" name="Picture 5" descr="Clotho_log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09" y="6176293"/>
            <a:ext cx="1219200" cy="495347"/>
          </a:xfrm>
          <a:prstGeom prst="rect">
            <a:avLst/>
          </a:prstGeom>
        </p:spPr>
      </p:pic>
      <p:pic>
        <p:nvPicPr>
          <p:cNvPr id="7" name="Picture 6" descr="nsf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97" y="6143505"/>
            <a:ext cx="609600" cy="560923"/>
          </a:xfrm>
          <a:prstGeom prst="rect">
            <a:avLst/>
          </a:prstGeom>
        </p:spPr>
      </p:pic>
      <p:pic>
        <p:nvPicPr>
          <p:cNvPr id="8" name="Picture 7" descr="UCberkeley_logo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7" y="6138648"/>
            <a:ext cx="674731" cy="570636"/>
          </a:xfrm>
          <a:prstGeom prst="rect">
            <a:avLst/>
          </a:prstGeom>
        </p:spPr>
      </p:pic>
      <p:pic>
        <p:nvPicPr>
          <p:cNvPr id="9" name="Picture 4" descr="Anderson Lab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90" y="6184059"/>
            <a:ext cx="1240495" cy="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ona Foundation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21" y="6195367"/>
            <a:ext cx="137597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5"/>
          <p:cNvPicPr/>
          <p:nvPr/>
        </p:nvPicPr>
        <p:blipFill>
          <a:blip r:embed="rId3"/>
          <a:srcRect l="-12417"/>
          <a:stretch>
            <a:fillRect/>
          </a:stretch>
        </p:blipFill>
        <p:spPr>
          <a:xfrm>
            <a:off x="3642503" y="503615"/>
            <a:ext cx="5333760" cy="541836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428801" y="1681942"/>
            <a:ext cx="3839760" cy="2400960"/>
            <a:chOff x="88560" y="37440"/>
            <a:chExt cx="3839760" cy="2400960"/>
          </a:xfrm>
        </p:grpSpPr>
        <p:sp>
          <p:nvSpPr>
            <p:cNvPr id="102" name="CustomShape 1"/>
            <p:cNvSpPr/>
            <p:nvPr/>
          </p:nvSpPr>
          <p:spPr>
            <a:xfrm>
              <a:off x="88560" y="37440"/>
              <a:ext cx="3839760" cy="1369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008000"/>
                  </a:solidFill>
                  <a:latin typeface="Calibri"/>
                </a:rPr>
                <a:t>Group_1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1	9	16	20	21	24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Group_2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12	17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558ED5"/>
                  </a:solidFill>
                  <a:latin typeface="Calibri"/>
                </a:rPr>
                <a:t>Group_3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2	3	14	22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FF00FF"/>
                  </a:solidFill>
                  <a:latin typeface="Calibri"/>
                </a:rPr>
                <a:t>Group_4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5	6	8	11	13	18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B7B901"/>
                  </a:solidFill>
                  <a:latin typeface="Calibri"/>
                </a:rPr>
                <a:t>Group_5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7	4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"/>
                </a:rPr>
                <a:t>Group_6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	10	15	19	23</a:t>
              </a:r>
              <a:endParaRPr dirty="0"/>
            </a:p>
          </p:txBody>
        </p:sp>
        <p:sp>
          <p:nvSpPr>
            <p:cNvPr id="112" name="CustomShape 9"/>
            <p:cNvSpPr/>
            <p:nvPr/>
          </p:nvSpPr>
          <p:spPr>
            <a:xfrm>
              <a:off x="900223" y="51120"/>
              <a:ext cx="521777" cy="2387280"/>
            </a:xfrm>
            <a:prstGeom prst="ellipse">
              <a:avLst/>
            </a:prstGeom>
            <a:noFill/>
            <a:ln w="25560">
              <a:solidFill>
                <a:srgbClr val="0000FF"/>
              </a:solidFill>
              <a:round/>
            </a:ln>
          </p:spPr>
        </p:sp>
      </p:grp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9/19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661" y="155020"/>
            <a:ext cx="368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App - Background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pic>
        <p:nvPicPr>
          <p:cNvPr id="8" name="Picture 7" descr="Clotho_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9" name="Picture 8" descr="nsf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10" name="Picture 9" descr="Nona Foundation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8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705600" cy="761999"/>
          </a:xfrm>
        </p:spPr>
        <p:txBody>
          <a:bodyPr/>
          <a:lstStyle/>
          <a:p>
            <a:r>
              <a:rPr lang="en-US" dirty="0" smtClean="0"/>
              <a:t>CSV = </a:t>
            </a:r>
            <a:r>
              <a:rPr lang="en-US" dirty="0"/>
              <a:t>c</a:t>
            </a:r>
            <a:r>
              <a:rPr lang="en-US" dirty="0" smtClean="0"/>
              <a:t>omma-separated </a:t>
            </a:r>
            <a:r>
              <a:rPr lang="en-US" dirty="0"/>
              <a:t>values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11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8037" y="3048000"/>
            <a:ext cx="1600200" cy="146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name,age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John,24</a:t>
            </a:r>
          </a:p>
          <a:p>
            <a:pPr marL="0" indent="0">
              <a:buNone/>
            </a:pPr>
            <a:r>
              <a:rPr lang="en-US" sz="2000" dirty="0" smtClean="0"/>
              <a:t>Tina,26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33718" y="2590799"/>
            <a:ext cx="865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14800" y="2667000"/>
            <a:ext cx="434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“name”: “John”, “age”: “24”</a:t>
            </a:r>
          </a:p>
          <a:p>
            <a:pPr marL="0" indent="0">
              <a:buNone/>
            </a:pPr>
            <a:r>
              <a:rPr lang="en-US" sz="2000" dirty="0" smtClean="0"/>
              <a:t>   },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“</a:t>
            </a:r>
            <a:r>
              <a:rPr lang="en-US" sz="2000" dirty="0"/>
              <a:t>name</a:t>
            </a:r>
            <a:r>
              <a:rPr lang="en-US" sz="2000" dirty="0" smtClean="0"/>
              <a:t>”: “Tina”, “age”: “26”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685251" y="3179108"/>
            <a:ext cx="8653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=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0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12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5" name="Picture 4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6" name="Picture 5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7" name="Picture 6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Stand-alone App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13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Objects, by uploading a CSV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function using </a:t>
            </a:r>
            <a:r>
              <a:rPr lang="en-US" dirty="0" err="1" smtClean="0">
                <a:solidFill>
                  <a:schemeClr val="tx1"/>
                </a:solidFill>
              </a:rPr>
              <a:t>Clotho’s</a:t>
            </a:r>
            <a:r>
              <a:rPr lang="en-US" dirty="0" smtClean="0">
                <a:solidFill>
                  <a:schemeClr val="tx1"/>
                </a:solidFill>
              </a:rPr>
              <a:t> sharable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Python and JS function with 1 Button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906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1" idx="1"/>
          </p:cNvCxnSpPr>
          <p:nvPr/>
        </p:nvCxnSpPr>
        <p:spPr>
          <a:xfrm>
            <a:off x="3200400" y="238521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6819900" y="3223419"/>
            <a:ext cx="0" cy="89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3200400" y="49530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Stand-alone App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14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Objects, by uploading a CSV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1547019"/>
            <a:ext cx="2209800" cy="167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a function using </a:t>
            </a:r>
            <a:r>
              <a:rPr lang="en-US" dirty="0" err="1" smtClean="0">
                <a:solidFill>
                  <a:schemeClr val="bg1"/>
                </a:solidFill>
              </a:rPr>
              <a:t>Clotho’s</a:t>
            </a:r>
            <a:r>
              <a:rPr lang="en-US" dirty="0" smtClean="0">
                <a:solidFill>
                  <a:schemeClr val="bg1"/>
                </a:solidFill>
              </a:rPr>
              <a:t> sharable editor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Python and JS function with 1 Button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906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1" idx="1"/>
          </p:cNvCxnSpPr>
          <p:nvPr/>
        </p:nvCxnSpPr>
        <p:spPr>
          <a:xfrm>
            <a:off x="3200400" y="238521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6819900" y="3223419"/>
            <a:ext cx="0" cy="89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3200400" y="49530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Stand-alone App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15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1547019"/>
            <a:ext cx="2209800" cy="167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Objects, by uploading a CSV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function using </a:t>
            </a:r>
            <a:r>
              <a:rPr lang="en-US" dirty="0" err="1" smtClean="0">
                <a:solidFill>
                  <a:schemeClr val="tx1"/>
                </a:solidFill>
              </a:rPr>
              <a:t>Clotho’s</a:t>
            </a:r>
            <a:r>
              <a:rPr lang="en-US" dirty="0" smtClean="0">
                <a:solidFill>
                  <a:schemeClr val="tx1"/>
                </a:solidFill>
              </a:rPr>
              <a:t> sharable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Python and JS function with 1 Button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906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1" idx="1"/>
          </p:cNvCxnSpPr>
          <p:nvPr/>
        </p:nvCxnSpPr>
        <p:spPr>
          <a:xfrm>
            <a:off x="3200400" y="238521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6819900" y="3223419"/>
            <a:ext cx="0" cy="89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3200400" y="49530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Stand-alone App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16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Objects, by uploading a CSV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function using </a:t>
            </a:r>
            <a:r>
              <a:rPr lang="en-US" dirty="0" err="1" smtClean="0">
                <a:solidFill>
                  <a:schemeClr val="tx1"/>
                </a:solidFill>
              </a:rPr>
              <a:t>Clotho’s</a:t>
            </a:r>
            <a:r>
              <a:rPr lang="en-US" dirty="0" smtClean="0">
                <a:solidFill>
                  <a:schemeClr val="tx1"/>
                </a:solidFill>
              </a:rPr>
              <a:t> sharable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4114800"/>
            <a:ext cx="2209800" cy="167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Python and JS function with 1 Button 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906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1" idx="1"/>
          </p:cNvCxnSpPr>
          <p:nvPr/>
        </p:nvCxnSpPr>
        <p:spPr>
          <a:xfrm>
            <a:off x="3200400" y="238521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6819900" y="3223419"/>
            <a:ext cx="0" cy="89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3200400" y="49530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Stand-alone App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17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Objects, by uploading a CSV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1547019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function using </a:t>
            </a:r>
            <a:r>
              <a:rPr lang="en-US" dirty="0" err="1" smtClean="0">
                <a:solidFill>
                  <a:schemeClr val="tx1"/>
                </a:solidFill>
              </a:rPr>
              <a:t>Clotho’s</a:t>
            </a:r>
            <a:r>
              <a:rPr lang="en-US" dirty="0" smtClean="0">
                <a:solidFill>
                  <a:schemeClr val="tx1"/>
                </a:solidFill>
              </a:rPr>
              <a:t> sharable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4114800"/>
            <a:ext cx="22098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Python and JS function with 1 Button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90600" y="4114800"/>
            <a:ext cx="2209800" cy="167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</a:t>
            </a:r>
            <a:r>
              <a:rPr lang="en-US" dirty="0" smtClean="0">
                <a:solidFill>
                  <a:schemeClr val="bg1"/>
                </a:solidFill>
              </a:rPr>
              <a:t>the Result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1" idx="1"/>
          </p:cNvCxnSpPr>
          <p:nvPr/>
        </p:nvCxnSpPr>
        <p:spPr>
          <a:xfrm>
            <a:off x="3200400" y="238521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6819900" y="3223419"/>
            <a:ext cx="0" cy="89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3200400" y="49530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18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API (for Web-Applications)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github.com/CIDARLAB/clotho3API</a:t>
            </a:r>
            <a:endParaRPr lang="en-US" dirty="0"/>
          </a:p>
          <a:p>
            <a:r>
              <a:rPr lang="en-US" dirty="0" smtClean="0"/>
              <a:t>Java API (For </a:t>
            </a:r>
            <a:r>
              <a:rPr lang="en-US" dirty="0" err="1" smtClean="0"/>
              <a:t>serverside</a:t>
            </a:r>
            <a:r>
              <a:rPr lang="en-US" dirty="0" smtClean="0"/>
              <a:t> Applications)</a:t>
            </a:r>
          </a:p>
          <a:p>
            <a:pPr lvl="1"/>
            <a:r>
              <a:rPr lang="en-US" dirty="0">
                <a:hlinkClick r:id="rId7"/>
              </a:rPr>
              <a:t>https://github.com/CIDARLAB/clotho3JavaAPI</a:t>
            </a:r>
            <a:endParaRPr lang="en-US" dirty="0" smtClean="0"/>
          </a:p>
          <a:p>
            <a:r>
              <a:rPr lang="en-US" dirty="0" smtClean="0"/>
              <a:t>Demo code available at:</a:t>
            </a:r>
          </a:p>
          <a:p>
            <a:pPr lvl="1"/>
            <a:r>
              <a:rPr lang="en-US" dirty="0" smtClean="0">
                <a:hlinkClick r:id="rId8"/>
              </a:rPr>
              <a:t>www.clothohelp.org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National Science Foundation Grant #1147158</a:t>
            </a:r>
          </a:p>
          <a:p>
            <a:r>
              <a:rPr lang="en-US" sz="2000" dirty="0" err="1" smtClean="0"/>
              <a:t>Rafik</a:t>
            </a:r>
            <a:r>
              <a:rPr lang="en-US" sz="2000" dirty="0" smtClean="0"/>
              <a:t> B. Hariri Institute for Computing and Computational Science &amp; Engineering </a:t>
            </a:r>
          </a:p>
          <a:p>
            <a:pPr lvl="1"/>
            <a:r>
              <a:rPr lang="en-US" sz="1800" dirty="0" smtClean="0"/>
              <a:t>Azer Bestavros</a:t>
            </a:r>
          </a:p>
          <a:p>
            <a:pPr lvl="1"/>
            <a:r>
              <a:rPr lang="en-US" sz="1800" dirty="0" smtClean="0"/>
              <a:t>Linda Grosser</a:t>
            </a:r>
          </a:p>
          <a:p>
            <a:pPr lvl="1"/>
            <a:r>
              <a:rPr lang="en-US" sz="1800" dirty="0" smtClean="0"/>
              <a:t>Lauren Dupee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9020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Bryan Der</a:t>
            </a:r>
          </a:p>
          <a:p>
            <a:r>
              <a:rPr lang="en-US" dirty="0"/>
              <a:t>Tom </a:t>
            </a:r>
            <a:r>
              <a:rPr lang="en-US" dirty="0" smtClean="0"/>
              <a:t>Gorochowski</a:t>
            </a:r>
          </a:p>
          <a:p>
            <a:r>
              <a:rPr lang="en-US" dirty="0" smtClean="0"/>
              <a:t>Emerson</a:t>
            </a:r>
            <a:endParaRPr lang="en-US" dirty="0"/>
          </a:p>
          <a:p>
            <a:r>
              <a:rPr lang="en-US" dirty="0" smtClean="0"/>
              <a:t>Kevin </a:t>
            </a:r>
            <a:r>
              <a:rPr lang="en-US" dirty="0"/>
              <a:t>Leshane</a:t>
            </a:r>
          </a:p>
          <a:p>
            <a:r>
              <a:rPr lang="en-US" dirty="0" smtClean="0"/>
              <a:t>Densmore </a:t>
            </a:r>
            <a:r>
              <a:rPr lang="en-US" dirty="0"/>
              <a:t>Lab</a:t>
            </a:r>
          </a:p>
          <a:p>
            <a:pPr lvl="1"/>
            <a:r>
              <a:rPr lang="en-US" dirty="0"/>
              <a:t>Prof. Douglas Densmore</a:t>
            </a:r>
          </a:p>
          <a:p>
            <a:pPr lvl="1"/>
            <a:r>
              <a:rPr lang="en-US" dirty="0"/>
              <a:t>Stephanie Paige</a:t>
            </a:r>
          </a:p>
          <a:p>
            <a:pPr lvl="1"/>
            <a:r>
              <a:rPr lang="en-US" dirty="0"/>
              <a:t>Nicholas Roehner</a:t>
            </a:r>
          </a:p>
          <a:p>
            <a:r>
              <a:rPr lang="en-US" dirty="0"/>
              <a:t>Anderson Lab</a:t>
            </a:r>
          </a:p>
          <a:p>
            <a:pPr lvl="1"/>
            <a:r>
              <a:rPr lang="en-US" dirty="0"/>
              <a:t>Prof. J. Christopher. Anderson</a:t>
            </a:r>
          </a:p>
          <a:p>
            <a:pPr lvl="1"/>
            <a:r>
              <a:rPr lang="en-US" dirty="0"/>
              <a:t>Bill Cao</a:t>
            </a:r>
          </a:p>
          <a:p>
            <a:pPr lvl="1"/>
            <a:r>
              <a:rPr lang="en-US" dirty="0"/>
              <a:t>Mina Li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19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3" name="Picture 2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4" name="Picture 3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5" name="Picture 4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2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Requirements </a:t>
            </a:r>
            <a:r>
              <a:rPr lang="en-US" dirty="0" smtClean="0"/>
              <a:t>(Basic)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3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37252"/>
            <a:ext cx="1484101" cy="1484101"/>
          </a:xfrm>
        </p:spPr>
      </p:pic>
      <p:pic>
        <p:nvPicPr>
          <p:cNvPr id="1026" name="Picture 2" descr="http://upload.wikimedia.org/wikipedia/commons/thumb/6/61/HTML5_logo_and_wordmark.svg/2000px-HTML5_logo_and_wordmark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9" y="1537253"/>
            <a:ext cx="1484101" cy="14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p.quicoto.com/wp-content/uploads/2013/06/css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1484101" cy="13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140969"/>
            <a:ext cx="238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Basic HTML </a:t>
            </a:r>
          </a:p>
          <a:p>
            <a:pPr algn="ctr"/>
            <a:r>
              <a:rPr lang="en-US" dirty="0" smtClean="0"/>
              <a:t>(Elements &amp; Attributes)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9909" y="3125879"/>
            <a:ext cx="2193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(Basic understanding </a:t>
            </a:r>
          </a:p>
          <a:p>
            <a:pPr algn="ctr"/>
            <a:r>
              <a:rPr lang="en-US" dirty="0" smtClean="0"/>
              <a:t>of functions 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7702" y="5265832"/>
            <a:ext cx="2711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(Depends on how pretty </a:t>
            </a:r>
          </a:p>
          <a:p>
            <a:pPr algn="ctr"/>
            <a:r>
              <a:rPr lang="en-US" dirty="0" smtClean="0"/>
              <a:t>you want your app to look)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User</a:t>
            </a:r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4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1484101" cy="1484101"/>
          </a:xfrm>
        </p:spPr>
      </p:pic>
      <p:pic>
        <p:nvPicPr>
          <p:cNvPr id="1026" name="Picture 2" descr="http://upload.wikimedia.org/wikipedia/commons/thumb/6/61/HTML5_logo_and_wordmark.svg/2000px-HTML5_logo_and_wordmark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9" y="1752601"/>
            <a:ext cx="1484101" cy="14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p.quicoto.com/wp-content/uploads/2013/06/css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94" y="4212669"/>
            <a:ext cx="1484101" cy="13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2955" y="3356317"/>
            <a:ext cx="131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Basic HTML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1179" y="3341227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33705" y="5516101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CSS</a:t>
            </a:r>
            <a:endParaRPr lang="en-US" dirty="0" smtClean="0"/>
          </a:p>
        </p:txBody>
      </p:sp>
      <p:pic>
        <p:nvPicPr>
          <p:cNvPr id="9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1" y="4048151"/>
            <a:ext cx="1480904" cy="14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2479" y="55161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Angular JS</a:t>
            </a:r>
            <a:endParaRPr lang="en-US" dirty="0" smtClean="0"/>
          </a:p>
        </p:txBody>
      </p:sp>
      <p:pic>
        <p:nvPicPr>
          <p:cNvPr id="10" name="Picture 4" descr="http://bower.io/img/bower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52600"/>
            <a:ext cx="1687261" cy="14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4202" y="3361811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Bower</a:t>
            </a:r>
            <a:endParaRPr lang="en-US" dirty="0" smtClean="0"/>
          </a:p>
        </p:txBody>
      </p:sp>
      <p:pic>
        <p:nvPicPr>
          <p:cNvPr id="1030" name="Picture 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001" y="4325845"/>
            <a:ext cx="3423657" cy="11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42623" y="549845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 smtClean="0"/>
          </a:p>
        </p:txBody>
      </p:sp>
      <p:pic>
        <p:nvPicPr>
          <p:cNvPr id="1032" name="Picture 8" descr="http://www.exxactcorp.com/NVIDIA-GRID/images/poweruser_ico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3" y="361760"/>
            <a:ext cx="10572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3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5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5" name="Picture 4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6" name="Picture 5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7" name="Picture 6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the story of a </a:t>
            </a:r>
            <a:br>
              <a:rPr lang="en-US" dirty="0" smtClean="0"/>
            </a:br>
            <a:r>
              <a:rPr lang="en-US" dirty="0" smtClean="0"/>
              <a:t>Graduate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6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2050" name="Picture 2" descr="http://dao.mit.edu/~wen/students/cartoonGra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0" y="427184"/>
            <a:ext cx="1828800" cy="223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lotho_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6" name="Picture 5" descr="nsf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7" name="Picture 6" descr="Nona Foundation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7</a:t>
            </a:fld>
            <a:r>
              <a:rPr lang="en-US" dirty="0" smtClean="0"/>
              <a:t>/19</a:t>
            </a:r>
            <a:endParaRPr lang="en-US" dirty="0"/>
          </a:p>
        </p:txBody>
      </p:sp>
      <p:sp>
        <p:nvSpPr>
          <p:cNvPr id="5" name="AutoShape 2" descr="data:image/png;base64,iVBORw0KGgoAAAANSUhEUgAAAOAAAADgCAMAAAAt85rTAAAAdVBMVEX///8AAABkZGTg4OAuLi6Li4vGxsZ3d3fV1dUNDQ3u7u7Y2Nimpqb8/Px7e3u4uLj29vbn5+dSUlKCgoJJSUnOzs5XV1etra1mZmaZmZkzMzOfn584ODgeHh7d3d0jIyNvb2/AwMBCQkKQkJASEhK1tbVERES67SlSAAAFAUlEQVR4nO2dfVfqMAyHKSg6cLwIyOVFELn6/T/iZQwQ14412bxJPL/nT49onsNoaZqmrRYAAFgnTVPpEH6K3mwxeJlut9v3l8G+O5YOp2F6i3f3nfW+Ix1Uc3Q/XYj18Hc8rrt1UC9jO5cOrj7jl1K9jPeNdIA1+bipl7GSDrEWg0o/59rSQfJJpxF+zt2NpANlEul3GE6NGj5H+h0MTc4XMZ+/M8/SwTIYEvycW0iHS6ZH8nOuLx0wlT9EwXfpgIk8Ev2c20mHTCN2hvjiTjpkEn2yn7G3cMIQtPSVbbRlCLqedNjxcJ5Q54bSYcezYAkOpMOOp80S3EqHHc9flqCTDjsenp8zk0scMQVn0oHHMoZgGDPfZX79O8gdZOzkSJmCdnJPxZ2WSKTDjuee5fciHXY8tITTGUNJfGrGKcfOGNNq3d5SCrOWDpoC5xm1lRplrCcMLegPPJH97qVDJvJKFbQzy+d0iX5P0gGTeSP5WdxeIj2ktkaYnA7Bz85C6ZpZtJ+hjOg3Yg3NrOQ94jLcXekwa9Cr3ka7M16UV5XFt/YFxudmsdqnpSVSKf0yxanN2SFAZ++XVL5OzBVW3KTzdF130V5tTBY3VdGZ7Xa7mfFhEwAAfp7ReNPfrSYPBN72T93+Zqx89ujthqtB+3NJTjld2K6nf+7nw5lK0RGngqsMhWdGVg3qHVgqWwd3+Y9lGc+a6kqafDq/+JDWukApsbdo2PDH7woda6pRYDNpupj1KYXNSb87CZSZ6iiT9c+YbY+LdUrpfXL4/TSwKaViU8bbhziVflLKKpPjK3reYVEVn8JiUOdyArqg/64/SEld8S2/myTJZauBI7g//oUvNBw32BSDPeeqOYLFGhsNgt4+EgQhCMH/CgQhCEFZIAhBCMoCQQhCUBYIQhCCskAQghCUBYIQhKAsEIQgBGWBIAStCpL6BZxeY0qw80jg9BpTghwsCVIaPlw8LAnGt2l2X+eUDQl69UE3ObfLMSRILAI+ndmyI5gmxR/f5nTY1Y7gnObnkrwy1I5g+T0aJeQnJcwI0oaYjLy/qBnBB7JgPlNYERwRh5iMYwG6FUF6zyOXd1C1IkgeYjKymcKIIL3XfUaSmhGkXlZwYm5FkNvld6lT0JvyZqwhJuPR+wb7Km2X0SuQLrmC7dao+Mek5ULEd3Py0HQmshzmEJOxl449Bl570RPSwcfAu6zghIEWZGmt48pL6fCrofZtLKC/DxLvtokLb9LxV8FtBH9B5cx3xb6uoPZmv3X9tM8UvCbi39A9U5Dy9WGm0g63oCfTAjxW/x8xGmnaoeFoeQlpE35K2h8Eqb5YOAq9MwXzKo0iSfV/koGXTAugdaZorG+O0sbi3GRaAJ2tY9nJNB+dM8Vdc4IqZ4oayTQfjVfc0C4oqEDhdYu1kmk+yhrjtRrvPabvnil2vr4Ebc2OGx1iMrTd6lozmRZAV4/RhoeYDF0zRe1kmo+qJHfa5LeYM5qu2qiZrw+jo3NjDue+umr0zBS18/VhJtJeF35giDmiZU1BLX6NRsuVaA3k68NouVaygXx9CTpmCso1Z0R0rCl49+7GobpwJlgv0wq/4wp721cTXGC0wneiaRkvSUAQgsqBIASVA0EIKgeCEFQOBCGoHAhCUDkQhKByIAhB5UDQumBw474VLu02KTi/98m23ccT/8f6z0UCAAAAAAAAAAAAADr/AFOMVWrfZqXxAAAAAElFTkSuQmCC"/>
          <p:cNvSpPr>
            <a:spLocks noChangeAspect="1" noChangeArrowheads="1"/>
          </p:cNvSpPr>
          <p:nvPr/>
        </p:nvSpPr>
        <p:spPr bwMode="auto">
          <a:xfrm>
            <a:off x="155575" y="-2430463"/>
            <a:ext cx="5076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stick figure 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61295" y="3828509"/>
            <a:ext cx="1981200" cy="1490663"/>
            <a:chOff x="4876800" y="3124200"/>
            <a:chExt cx="1981200" cy="1490663"/>
          </a:xfrm>
        </p:grpSpPr>
        <p:grpSp>
          <p:nvGrpSpPr>
            <p:cNvPr id="8" name="Group 7"/>
            <p:cNvGrpSpPr/>
            <p:nvPr/>
          </p:nvGrpSpPr>
          <p:grpSpPr>
            <a:xfrm>
              <a:off x="4876800" y="3124200"/>
              <a:ext cx="1981200" cy="1490663"/>
              <a:chOff x="2590800" y="1100137"/>
              <a:chExt cx="1981200" cy="149066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590800" y="1100137"/>
                <a:ext cx="1981200" cy="149066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Clotho_logo.png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1709737"/>
                <a:ext cx="1828800" cy="74302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387140" y="3335242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 - GC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770" y="533400"/>
            <a:ext cx="1431353" cy="2513102"/>
            <a:chOff x="107770" y="533400"/>
            <a:chExt cx="1431353" cy="2513102"/>
          </a:xfrm>
        </p:grpSpPr>
        <p:pic>
          <p:nvPicPr>
            <p:cNvPr id="3078" name="Picture 6" descr="Image result for stick figure woma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54"/>
            <a:stretch/>
          </p:blipFill>
          <p:spPr bwMode="auto">
            <a:xfrm>
              <a:off x="480546" y="533400"/>
              <a:ext cx="685800" cy="145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7770" y="2123172"/>
              <a:ext cx="14313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</a:t>
              </a:r>
            </a:p>
            <a:p>
              <a:pPr algn="ctr"/>
              <a:r>
                <a:rPr lang="en-US" dirty="0" smtClean="0"/>
                <a:t>(Brilliant</a:t>
              </a:r>
            </a:p>
            <a:p>
              <a:pPr algn="ctr"/>
              <a:r>
                <a:rPr lang="en-US" dirty="0" smtClean="0"/>
                <a:t>Programmer)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26129" y="251048"/>
            <a:ext cx="952698" cy="2630706"/>
            <a:chOff x="7905652" y="119934"/>
            <a:chExt cx="952698" cy="2630706"/>
          </a:xfrm>
        </p:grpSpPr>
        <p:pic>
          <p:nvPicPr>
            <p:cNvPr id="3082" name="Picture 10" descr="http://images.clipartlogo.com/files/ss/thumb/174/17483872/business-man-stick-figures_small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22"/>
            <a:stretch/>
          </p:blipFill>
          <p:spPr bwMode="auto">
            <a:xfrm>
              <a:off x="8001000" y="119934"/>
              <a:ext cx="762000" cy="198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905652" y="2104309"/>
              <a:ext cx="952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Prof. DD</a:t>
              </a:r>
            </a:p>
            <a:p>
              <a:pPr algn="ctr"/>
              <a:r>
                <a:rPr lang="en-US" dirty="0" smtClean="0"/>
                <a:t>(HOD)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45336" y="3727797"/>
            <a:ext cx="1111331" cy="2338418"/>
            <a:chOff x="7445336" y="3727797"/>
            <a:chExt cx="1111331" cy="2338418"/>
          </a:xfrm>
        </p:grpSpPr>
        <p:pic>
          <p:nvPicPr>
            <p:cNvPr id="3084" name="Picture 12" descr="http://thumb101.shutterstock.com/display_pic_with_logo/598477/129167723/stock-vector-scientist-professor-science-lab-teaching-writing-experiment-research-stick-figure-pictogram-icon-129167723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82" r="30996" b="69362"/>
            <a:stretch/>
          </p:blipFill>
          <p:spPr bwMode="auto">
            <a:xfrm>
              <a:off x="7620000" y="3727797"/>
              <a:ext cx="76200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45336" y="5419884"/>
              <a:ext cx="1111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Dr. TG</a:t>
              </a:r>
            </a:p>
            <a:p>
              <a:pPr algn="ctr"/>
              <a:r>
                <a:rPr lang="en-US" dirty="0" smtClean="0"/>
                <a:t>(Scientist)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422" y="3895314"/>
            <a:ext cx="1373967" cy="2434453"/>
            <a:chOff x="200422" y="3895314"/>
            <a:chExt cx="1373967" cy="2434453"/>
          </a:xfrm>
        </p:grpSpPr>
        <p:pic>
          <p:nvPicPr>
            <p:cNvPr id="3086" name="Picture 14" descr="http://www.austinkleon.com/wp-content/uploads/2008/02/stick_figure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22" y="3895314"/>
              <a:ext cx="1373967" cy="137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32453" y="5406437"/>
              <a:ext cx="1181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PV</a:t>
              </a:r>
            </a:p>
            <a:p>
              <a:pPr algn="ctr"/>
              <a:r>
                <a:rPr lang="en-US" dirty="0" smtClean="0"/>
                <a:t>(Graduate </a:t>
              </a:r>
            </a:p>
            <a:p>
              <a:pPr algn="ctr"/>
              <a:r>
                <a:rPr lang="en-US" dirty="0" smtClean="0"/>
                <a:t>Student)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0" y="323024"/>
            <a:ext cx="1339302" cy="2490901"/>
            <a:chOff x="3581400" y="357750"/>
            <a:chExt cx="1339302" cy="2490901"/>
          </a:xfrm>
        </p:grpSpPr>
        <p:pic>
          <p:nvPicPr>
            <p:cNvPr id="3088" name="Picture 16" descr="http://thumb9.shutterstock.com/display_pic_with_logo/598477/129167726/stock-photo-scientist-professor-science-lab-teaching-writing-experiment-research-stick-figure-pictogram-icon-129167726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0" r="44666" b="69390"/>
            <a:stretch/>
          </p:blipFill>
          <p:spPr bwMode="auto">
            <a:xfrm>
              <a:off x="3581400" y="357750"/>
              <a:ext cx="1258912" cy="1886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716397" y="2202320"/>
              <a:ext cx="1204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Prof. BD</a:t>
              </a:r>
            </a:p>
            <a:p>
              <a:pPr algn="ctr"/>
              <a:r>
                <a:rPr lang="en-US" dirty="0" smtClean="0"/>
                <a:t>(Professor)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078" idx="3"/>
            <a:endCxn id="3088" idx="1"/>
          </p:cNvCxnSpPr>
          <p:nvPr/>
        </p:nvCxnSpPr>
        <p:spPr>
          <a:xfrm>
            <a:off x="1166346" y="1259001"/>
            <a:ext cx="2643654" cy="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2"/>
            <a:endCxn id="7" idx="0"/>
          </p:cNvCxnSpPr>
          <p:nvPr/>
        </p:nvCxnSpPr>
        <p:spPr>
          <a:xfrm>
            <a:off x="4547150" y="2813925"/>
            <a:ext cx="4745" cy="1014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88" idx="3"/>
            <a:endCxn id="3082" idx="1"/>
          </p:cNvCxnSpPr>
          <p:nvPr/>
        </p:nvCxnSpPr>
        <p:spPr>
          <a:xfrm flipV="1">
            <a:off x="5068912" y="1243236"/>
            <a:ext cx="2552565" cy="2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3084" idx="0"/>
          </p:cNvCxnSpPr>
          <p:nvPr/>
        </p:nvCxnSpPr>
        <p:spPr>
          <a:xfrm>
            <a:off x="5149302" y="2490760"/>
            <a:ext cx="2851699" cy="123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>
            <a:off x="887405" y="2490760"/>
            <a:ext cx="3057592" cy="1293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Arrow Connector 3074"/>
          <p:cNvCxnSpPr>
            <a:stCxn id="3086" idx="3"/>
            <a:endCxn id="7" idx="1"/>
          </p:cNvCxnSpPr>
          <p:nvPr/>
        </p:nvCxnSpPr>
        <p:spPr>
          <a:xfrm flipV="1">
            <a:off x="1574389" y="4573841"/>
            <a:ext cx="1986906" cy="11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extBox 3082"/>
          <p:cNvSpPr txBox="1"/>
          <p:nvPr/>
        </p:nvSpPr>
        <p:spPr>
          <a:xfrm>
            <a:off x="1504520" y="962401"/>
            <a:ext cx="1904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Wrote the</a:t>
            </a:r>
            <a:br>
              <a:rPr lang="en-US" sz="1600" dirty="0" smtClean="0"/>
            </a:br>
            <a:r>
              <a:rPr lang="en-US" sz="1600" dirty="0" smtClean="0"/>
              <a:t>JS Function to find</a:t>
            </a:r>
          </a:p>
          <a:p>
            <a:pPr algn="ctr"/>
            <a:r>
              <a:rPr lang="en-US" sz="1600" dirty="0" smtClean="0"/>
              <a:t>The </a:t>
            </a:r>
            <a:r>
              <a:rPr lang="en-US" sz="1600" dirty="0" err="1" smtClean="0"/>
              <a:t>diference</a:t>
            </a:r>
            <a:r>
              <a:rPr lang="en-US" sz="1600" dirty="0" smtClean="0"/>
              <a:t> matrix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512443" y="950847"/>
            <a:ext cx="1630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Needs to </a:t>
            </a:r>
          </a:p>
          <a:p>
            <a:pPr algn="ctr"/>
            <a:r>
              <a:rPr lang="en-US" sz="1600" dirty="0" smtClean="0"/>
              <a:t>Present an app in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15 </a:t>
            </a:r>
            <a:r>
              <a:rPr lang="en-US" sz="1600" b="1" dirty="0" err="1" smtClean="0">
                <a:solidFill>
                  <a:srgbClr val="FF0000"/>
                </a:solidFill>
              </a:rPr>
              <a:t>mins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68366" y="3152137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Wrote the</a:t>
            </a:r>
            <a:br>
              <a:rPr lang="en-US" sz="1600" dirty="0" smtClean="0"/>
            </a:br>
            <a:r>
              <a:rPr lang="en-US" sz="1600" dirty="0" smtClean="0"/>
              <a:t>python function</a:t>
            </a:r>
          </a:p>
          <a:p>
            <a:pPr algn="ctr"/>
            <a:r>
              <a:rPr lang="en-US" sz="1600" dirty="0" smtClean="0"/>
              <a:t>for clustering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321311" y="3528711"/>
            <a:ext cx="2026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Needs to build an App</a:t>
            </a:r>
          </a:p>
          <a:p>
            <a:pPr algn="ctr"/>
            <a:r>
              <a:rPr lang="en-US" sz="1600" dirty="0" smtClean="0"/>
              <a:t>using CSV data</a:t>
            </a:r>
            <a:endParaRPr lang="en-US" sz="1600" dirty="0"/>
          </a:p>
        </p:txBody>
      </p:sp>
      <p:pic>
        <p:nvPicPr>
          <p:cNvPr id="50" name="Picture 49" descr="Clotho_logo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1" name="Picture 50" descr="nsflogo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52" name="Picture 51" descr="Nona Foundation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Clotho</a:t>
            </a:r>
          </a:p>
          <a:p>
            <a:r>
              <a:rPr lang="en-US" dirty="0" smtClean="0"/>
              <a:t>Upload assignments </a:t>
            </a:r>
            <a:r>
              <a:rPr lang="en-US" dirty="0" smtClean="0"/>
              <a:t>and store them in Clotho. </a:t>
            </a:r>
          </a:p>
          <a:p>
            <a:pPr lvl="1"/>
            <a:r>
              <a:rPr lang="en-US" dirty="0" smtClean="0"/>
              <a:t>Input is a CSV File</a:t>
            </a:r>
          </a:p>
          <a:p>
            <a:r>
              <a:rPr lang="en-US" dirty="0" smtClean="0"/>
              <a:t>Load the JS difference matrix function in Clotho</a:t>
            </a:r>
          </a:p>
          <a:p>
            <a:r>
              <a:rPr lang="en-US" dirty="0" smtClean="0"/>
              <a:t>Use the cluster function python function</a:t>
            </a:r>
          </a:p>
          <a:p>
            <a:r>
              <a:rPr lang="en-US" dirty="0" smtClean="0"/>
              <a:t>Display Cluster Groups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otho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" y="6366983"/>
            <a:ext cx="980991" cy="376907"/>
          </a:xfrm>
          <a:prstGeom prst="rect">
            <a:avLst/>
          </a:prstGeom>
        </p:spPr>
      </p:pic>
      <p:pic>
        <p:nvPicPr>
          <p:cNvPr id="5" name="Picture 4" descr="nsflog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" y="6350589"/>
            <a:ext cx="433603" cy="409695"/>
          </a:xfrm>
          <a:prstGeom prst="rect">
            <a:avLst/>
          </a:prstGeom>
        </p:spPr>
      </p:pic>
      <p:pic>
        <p:nvPicPr>
          <p:cNvPr id="6" name="Picture 5" descr="Nona Foundat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1" y="6376520"/>
            <a:ext cx="1147379" cy="357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CDF0-D73C-4686-875E-98B864630629}" type="slidenum">
              <a:rPr lang="en-US" smtClean="0"/>
              <a:pPr/>
              <a:t>8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9640" y="21240"/>
            <a:ext cx="336528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697240" y="-16920"/>
            <a:ext cx="478440" cy="68554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24</a:t>
            </a:r>
            <a:endParaRPr/>
          </a:p>
        </p:txBody>
      </p:sp>
      <p:pic>
        <p:nvPicPr>
          <p:cNvPr id="85" name="Picture 5"/>
          <p:cNvPicPr/>
          <p:nvPr/>
        </p:nvPicPr>
        <p:blipFill>
          <a:blip r:embed="rId2"/>
          <a:srcRect l="16977" t="42220" r="70471" b="42220"/>
          <a:stretch>
            <a:fillRect/>
          </a:stretch>
        </p:blipFill>
        <p:spPr>
          <a:xfrm>
            <a:off x="894600" y="4237920"/>
            <a:ext cx="1018800" cy="25743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016720" y="4244040"/>
            <a:ext cx="633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BetI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980720" y="489744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SrpR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2004480" y="5591160"/>
            <a:ext cx="656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PhlF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1960560" y="6258960"/>
            <a:ext cx="783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QacR</a:t>
            </a:r>
            <a:endParaRPr/>
          </a:p>
        </p:txBody>
      </p:sp>
      <p:pic>
        <p:nvPicPr>
          <p:cNvPr id="90" name="Picture 11"/>
          <p:cNvPicPr/>
          <p:nvPr/>
        </p:nvPicPr>
        <p:blipFill>
          <a:blip r:embed="rId3"/>
          <a:srcRect r="13516"/>
          <a:stretch>
            <a:fillRect/>
          </a:stretch>
        </p:blipFill>
        <p:spPr>
          <a:xfrm>
            <a:off x="671400" y="1341720"/>
            <a:ext cx="4325040" cy="151272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5931000" y="353880"/>
            <a:ext cx="3196080" cy="5202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2" name="CustomShape 7"/>
          <p:cNvSpPr/>
          <p:nvPr/>
        </p:nvSpPr>
        <p:spPr>
          <a:xfrm>
            <a:off x="5934600" y="3439080"/>
            <a:ext cx="3196080" cy="5202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3" name="CustomShape 8"/>
          <p:cNvSpPr/>
          <p:nvPr/>
        </p:nvSpPr>
        <p:spPr>
          <a:xfrm>
            <a:off x="4826520" y="278280"/>
            <a:ext cx="1222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 genes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different </a:t>
            </a:r>
            <a:endParaRPr/>
          </a:p>
        </p:txBody>
      </p:sp>
      <p:sp>
        <p:nvSpPr>
          <p:cNvPr id="94" name="CustomShape 9"/>
          <p:cNvSpPr/>
          <p:nvPr/>
        </p:nvSpPr>
        <p:spPr>
          <a:xfrm>
            <a:off x="4888800" y="3392280"/>
            <a:ext cx="1222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 genes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different </a:t>
            </a:r>
            <a:endParaRPr/>
          </a:p>
        </p:txBody>
      </p:sp>
      <p:sp>
        <p:nvSpPr>
          <p:cNvPr id="95" name="CustomShape 10"/>
          <p:cNvSpPr/>
          <p:nvPr/>
        </p:nvSpPr>
        <p:spPr>
          <a:xfrm>
            <a:off x="519120" y="1216080"/>
            <a:ext cx="366120" cy="1576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6" name="CustomShape 11"/>
          <p:cNvSpPr/>
          <p:nvPr/>
        </p:nvSpPr>
        <p:spPr>
          <a:xfrm>
            <a:off x="519120" y="4244040"/>
            <a:ext cx="366120" cy="238716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7" name="CustomShape 12"/>
          <p:cNvSpPr/>
          <p:nvPr/>
        </p:nvSpPr>
        <p:spPr>
          <a:xfrm rot="16200000">
            <a:off x="-733320" y="1800360"/>
            <a:ext cx="1886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Boolean gates</a:t>
            </a:r>
            <a:endParaRPr/>
          </a:p>
        </p:txBody>
      </p:sp>
      <p:sp>
        <p:nvSpPr>
          <p:cNvPr id="98" name="CustomShape 13"/>
          <p:cNvSpPr/>
          <p:nvPr/>
        </p:nvSpPr>
        <p:spPr>
          <a:xfrm rot="16200000">
            <a:off x="-1321470" y="5136120"/>
            <a:ext cx="3121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Transcriptional repressors</a:t>
            </a:r>
            <a:endParaRPr dirty="0"/>
          </a:p>
        </p:txBody>
      </p:sp>
      <p:pic>
        <p:nvPicPr>
          <p:cNvPr id="99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587880" y="3121560"/>
            <a:ext cx="4174560" cy="846360"/>
          </a:xfrm>
          <a:prstGeom prst="rect">
            <a:avLst/>
          </a:prstGeom>
          <a:ln>
            <a:noFill/>
          </a:ln>
        </p:spPr>
      </p:pic>
      <p:sp>
        <p:nvSpPr>
          <p:cNvPr id="100" name="CustomShape 14"/>
          <p:cNvSpPr/>
          <p:nvPr/>
        </p:nvSpPr>
        <p:spPr>
          <a:xfrm>
            <a:off x="519120" y="3185280"/>
            <a:ext cx="366120" cy="676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1" name="CustomShape 15"/>
          <p:cNvSpPr/>
          <p:nvPr/>
        </p:nvSpPr>
        <p:spPr>
          <a:xfrm rot="16200000">
            <a:off x="-209160" y="3310560"/>
            <a:ext cx="8384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AGRN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3661" y="155020"/>
            <a:ext cx="368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App - Background</a:t>
            </a:r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66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547</Words>
  <Application>Microsoft Office PowerPoint</Application>
  <PresentationFormat>On-screen Show (4:3)</PresentationFormat>
  <Paragraphs>202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How to Create a Clotho Application in 30 minutes</vt:lpstr>
      <vt:lpstr>Overview</vt:lpstr>
      <vt:lpstr>Coding Requirements (Basic)</vt:lpstr>
      <vt:lpstr>Power User</vt:lpstr>
      <vt:lpstr>Building an App</vt:lpstr>
      <vt:lpstr>This is the story of a  Graduate Student</vt:lpstr>
      <vt:lpstr>PowerPoint Presentation</vt:lpstr>
      <vt:lpstr>App Specifics</vt:lpstr>
      <vt:lpstr>PowerPoint Presentation</vt:lpstr>
      <vt:lpstr>PowerPoint Presentation</vt:lpstr>
      <vt:lpstr>CSV - Background</vt:lpstr>
      <vt:lpstr>DEMO</vt:lpstr>
      <vt:lpstr>Demo Stand-alone App</vt:lpstr>
      <vt:lpstr>Demo Stand-alone App</vt:lpstr>
      <vt:lpstr>Demo Stand-alone App</vt:lpstr>
      <vt:lpstr>Demo Stand-alone App</vt:lpstr>
      <vt:lpstr>Demo Stand-alone App</vt:lpstr>
      <vt:lpstr>Resources</vt:lpstr>
      <vt:lpstr>Acknowledgements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Prashant Vaidyanathan</cp:lastModifiedBy>
  <cp:revision>48</cp:revision>
  <dcterms:created xsi:type="dcterms:W3CDTF">2015-02-18T18:41:28Z</dcterms:created>
  <dcterms:modified xsi:type="dcterms:W3CDTF">2015-02-26T08:11:33Z</dcterms:modified>
</cp:coreProperties>
</file>