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 showGuides="1">
      <p:cViewPr varScale="1">
        <p:scale>
          <a:sx n="133" d="100"/>
          <a:sy n="133" d="100"/>
        </p:scale>
        <p:origin x="-2552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9456488"/>
        <c:axId val="2067171944"/>
      </c:barChart>
      <c:catAx>
        <c:axId val="2069456488"/>
        <c:scaling>
          <c:orientation val="minMax"/>
        </c:scaling>
        <c:delete val="0"/>
        <c:axPos val="b"/>
        <c:majorTickMark val="out"/>
        <c:minorTickMark val="none"/>
        <c:tickLblPos val="none"/>
        <c:crossAx val="2067171944"/>
        <c:crosses val="autoZero"/>
        <c:auto val="1"/>
        <c:lblAlgn val="ctr"/>
        <c:lblOffset val="100"/>
        <c:noMultiLvlLbl val="0"/>
      </c:catAx>
      <c:valAx>
        <c:axId val="2067171944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9456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'Sheet1'!$B$1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'Sheet1'!$A$2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'Sheet1'!$B$2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'Sheet1'!$C$1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'Sheet1'!$A$2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'Sheet1'!$C$2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138200"/>
        <c:axId val="2068141176"/>
      </c:barChart>
      <c:catAx>
        <c:axId val="2068138200"/>
        <c:scaling>
          <c:orientation val="minMax"/>
        </c:scaling>
        <c:delete val="0"/>
        <c:axPos val="b"/>
        <c:majorTickMark val="out"/>
        <c:minorTickMark val="none"/>
        <c:tickLblPos val="none"/>
        <c:crossAx val="2068141176"/>
        <c:crosses val="autoZero"/>
        <c:auto val="1"/>
        <c:lblAlgn val="ctr"/>
        <c:lblOffset val="100"/>
        <c:noMultiLvlLbl val="0"/>
      </c:catAx>
      <c:valAx>
        <c:axId val="2068141176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81382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212472"/>
        <c:axId val="2067215448"/>
      </c:barChart>
      <c:catAx>
        <c:axId val="2067212472"/>
        <c:scaling>
          <c:orientation val="minMax"/>
        </c:scaling>
        <c:delete val="0"/>
        <c:axPos val="b"/>
        <c:majorTickMark val="out"/>
        <c:minorTickMark val="none"/>
        <c:tickLblPos val="none"/>
        <c:crossAx val="2067215448"/>
        <c:crosses val="autoZero"/>
        <c:auto val="1"/>
        <c:lblAlgn val="ctr"/>
        <c:lblOffset val="100"/>
        <c:noMultiLvlLbl val="0"/>
      </c:catAx>
      <c:valAx>
        <c:axId val="2067215448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7212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086568"/>
        <c:axId val="2068089544"/>
      </c:barChart>
      <c:catAx>
        <c:axId val="2068086568"/>
        <c:scaling>
          <c:orientation val="minMax"/>
        </c:scaling>
        <c:delete val="0"/>
        <c:axPos val="b"/>
        <c:majorTickMark val="out"/>
        <c:minorTickMark val="none"/>
        <c:tickLblPos val="none"/>
        <c:crossAx val="2068089544"/>
        <c:crosses val="autoZero"/>
        <c:auto val="1"/>
        <c:lblAlgn val="ctr"/>
        <c:lblOffset val="100"/>
        <c:noMultiLvlLbl val="0"/>
      </c:catAx>
      <c:valAx>
        <c:axId val="2068089544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8086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9519944"/>
        <c:axId val="2069522920"/>
      </c:barChart>
      <c:catAx>
        <c:axId val="2069519944"/>
        <c:scaling>
          <c:orientation val="minMax"/>
        </c:scaling>
        <c:delete val="0"/>
        <c:axPos val="b"/>
        <c:majorTickMark val="out"/>
        <c:minorTickMark val="none"/>
        <c:tickLblPos val="none"/>
        <c:crossAx val="2069522920"/>
        <c:crosses val="autoZero"/>
        <c:auto val="1"/>
        <c:lblAlgn val="ctr"/>
        <c:lblOffset val="100"/>
        <c:noMultiLvlLbl val="0"/>
      </c:catAx>
      <c:valAx>
        <c:axId val="2069522920"/>
        <c:scaling>
          <c:orientation val="minMax"/>
          <c:max val="100.0"/>
          <c:min val="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95199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814888"/>
        <c:axId val="2065811896"/>
      </c:barChart>
      <c:catAx>
        <c:axId val="2065814888"/>
        <c:scaling>
          <c:orientation val="minMax"/>
        </c:scaling>
        <c:delete val="0"/>
        <c:axPos val="b"/>
        <c:majorTickMark val="out"/>
        <c:minorTickMark val="none"/>
        <c:tickLblPos val="none"/>
        <c:crossAx val="2065811896"/>
        <c:crosses val="autoZero"/>
        <c:auto val="1"/>
        <c:lblAlgn val="ctr"/>
        <c:lblOffset val="100"/>
        <c:noMultiLvlLbl val="0"/>
      </c:catAx>
      <c:valAx>
        <c:axId val="2065811896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58148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'Sheet1'!$B$1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'Sheet1'!$A$2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'Sheet1'!$B$2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'Sheet1'!$C$1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'Sheet1'!$A$2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'Sheet1'!$C$2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5797064"/>
        <c:axId val="2065794072"/>
      </c:barChart>
      <c:catAx>
        <c:axId val="2065797064"/>
        <c:scaling>
          <c:orientation val="minMax"/>
        </c:scaling>
        <c:delete val="0"/>
        <c:axPos val="b"/>
        <c:majorTickMark val="out"/>
        <c:minorTickMark val="none"/>
        <c:tickLblPos val="none"/>
        <c:crossAx val="2065794072"/>
        <c:crosses val="autoZero"/>
        <c:auto val="1"/>
        <c:lblAlgn val="ctr"/>
        <c:lblOffset val="100"/>
        <c:noMultiLvlLbl val="0"/>
      </c:catAx>
      <c:valAx>
        <c:axId val="2065794072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5797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9556808"/>
        <c:axId val="2069559784"/>
      </c:barChart>
      <c:catAx>
        <c:axId val="2069556808"/>
        <c:scaling>
          <c:orientation val="minMax"/>
        </c:scaling>
        <c:delete val="0"/>
        <c:axPos val="b"/>
        <c:majorTickMark val="out"/>
        <c:minorTickMark val="none"/>
        <c:tickLblPos val="none"/>
        <c:crossAx val="2069559784"/>
        <c:crosses val="autoZero"/>
        <c:auto val="1"/>
        <c:lblAlgn val="ctr"/>
        <c:lblOffset val="100"/>
        <c:noMultiLvlLbl val="0"/>
      </c:catAx>
      <c:valAx>
        <c:axId val="2069559784"/>
        <c:scaling>
          <c:orientation val="minMax"/>
          <c:max val="100.0"/>
          <c:min val="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9556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'Sheet1'!$B$1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'Sheet1'!$A$2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'Sheet1'!$B$2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'Sheet1'!$C$1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'Sheet1'!$A$2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'Sheet1'!$C$2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9585848"/>
        <c:axId val="2069588824"/>
      </c:barChart>
      <c:catAx>
        <c:axId val="2069585848"/>
        <c:scaling>
          <c:orientation val="minMax"/>
        </c:scaling>
        <c:delete val="0"/>
        <c:axPos val="b"/>
        <c:majorTickMark val="out"/>
        <c:minorTickMark val="none"/>
        <c:tickLblPos val="none"/>
        <c:crossAx val="2069588824"/>
        <c:crosses val="autoZero"/>
        <c:auto val="1"/>
        <c:lblAlgn val="ctr"/>
        <c:lblOffset val="100"/>
        <c:noMultiLvlLbl val="0"/>
      </c:catAx>
      <c:valAx>
        <c:axId val="2069588824"/>
        <c:scaling>
          <c:orientation val="minMax"/>
          <c:max val="10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9585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</c:v>
                </c:pt>
              </c:strCache>
            </c:strRef>
          </c:tx>
          <c:spPr>
            <a:solidFill>
              <a:srgbClr val="DA00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Green</c:v>
                </c:pt>
              </c:strCache>
            </c:strRef>
          </c:tx>
          <c:spPr>
            <a:solidFill>
              <a:srgbClr val="349C36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8105624"/>
        <c:axId val="2068108600"/>
      </c:barChart>
      <c:catAx>
        <c:axId val="2068105624"/>
        <c:scaling>
          <c:orientation val="minMax"/>
        </c:scaling>
        <c:delete val="0"/>
        <c:axPos val="b"/>
        <c:majorTickMark val="out"/>
        <c:minorTickMark val="none"/>
        <c:tickLblPos val="none"/>
        <c:crossAx val="2068108600"/>
        <c:crosses val="autoZero"/>
        <c:auto val="1"/>
        <c:lblAlgn val="ctr"/>
        <c:lblOffset val="100"/>
        <c:noMultiLvlLbl val="0"/>
      </c:catAx>
      <c:valAx>
        <c:axId val="2068108600"/>
        <c:scaling>
          <c:orientation val="minMax"/>
          <c:max val="100.0"/>
          <c:min val="0.0"/>
        </c:scaling>
        <c:delete val="0"/>
        <c:axPos val="l"/>
        <c:majorGridlines>
          <c:spPr>
            <a:ln>
              <a:solidFill>
                <a:srgbClr val="4F81BD">
                  <a:alpha val="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681056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31DE-8BCE-46EB-ADCB-E00A85656A1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DD735-0A4A-4D32-B89E-A50DB988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</a:t>
            </a:r>
            <a:r>
              <a:rPr lang="en-US" baseline="0" dirty="0" smtClean="0"/>
              <a:t> 4 state m</a:t>
            </a:r>
            <a:r>
              <a:rPr lang="en-US" dirty="0" smtClean="0"/>
              <a:t>emory circuit. Rewritable</a:t>
            </a:r>
            <a:r>
              <a:rPr lang="en-US" baseline="0" dirty="0" smtClean="0"/>
              <a:t> memory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52A8-BBFA-4633-A714-7769CD37A4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fusion protein scheme in </a:t>
            </a:r>
            <a:r>
              <a:rPr lang="en-US" dirty="0" err="1" smtClean="0"/>
              <a:t>MoClo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52A8-BBFA-4633-A714-7769CD37A44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97301"/>
            <a:r>
              <a:rPr lang="en-US" baseline="0" dirty="0" smtClean="0"/>
              <a:t>Reporter cassette = J23106:BCD2lox:E1010m:B0015:J23100:B0032m:J31005:B0015:BCD2lox:E0040m:B0015 before excision, J23106:BCD2lox:E0040m:B0015 after excision.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52A8-BBFA-4633-A714-7769CD37A4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1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fusion protein screen for </a:t>
            </a:r>
            <a:r>
              <a:rPr lang="en-US" smtClean="0"/>
              <a:t>engineering synthetic allosteric </a:t>
            </a:r>
            <a:r>
              <a:rPr lang="en-US" dirty="0" smtClean="0"/>
              <a:t>control </a:t>
            </a:r>
            <a:r>
              <a:rPr lang="en-US" baseline="0" dirty="0" smtClean="0"/>
              <a:t>transcription factors.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E52A8-BBFA-4633-A714-7769CD37A4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3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4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B260-C949-494E-8DB8-CC74BC27F3A1}" type="datetimeFigureOut">
              <a:rPr lang="en-US" smtClean="0"/>
              <a:t>6/19/13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1B86C-99BA-4A16-B4EE-7CAD0CCF7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9.xml"/><Relationship Id="rId12" Type="http://schemas.openxmlformats.org/officeDocument/2006/relationships/chart" Target="../charts/chart10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/>
        </p:nvGraphicFramePr>
        <p:xfrm>
          <a:off x="152400" y="10668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152400" y="19050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152400" y="28194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152400" y="36576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152400" y="44958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7848600" y="10668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7848600" y="19812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7848600" y="28194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Chart 16"/>
          <p:cNvGraphicFramePr/>
          <p:nvPr/>
        </p:nvGraphicFramePr>
        <p:xfrm>
          <a:off x="7848600" y="36576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Chart 17"/>
          <p:cNvGraphicFramePr/>
          <p:nvPr/>
        </p:nvGraphicFramePr>
        <p:xfrm>
          <a:off x="7848600" y="4495800"/>
          <a:ext cx="1066800" cy="76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0200" y="6000750"/>
            <a:ext cx="34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00200" y="5486400"/>
            <a:ext cx="34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057400" y="600075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Site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057400" y="54864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Site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" y="685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Fluorescence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0" y="697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Fluorescence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62200" y="24026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 State Memory Circuit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219200" y="1477261"/>
            <a:ext cx="6705600" cy="385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669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5" descr="C:\Users\Shiny\Downloads\file.155.41.77.2954767 pro.png"/>
          <p:cNvPicPr>
            <a:picLocks noChangeAspect="1" noChangeArrowheads="1"/>
          </p:cNvPicPr>
          <p:nvPr/>
        </p:nvPicPr>
        <p:blipFill>
          <a:blip r:embed="rId3" cstate="print"/>
          <a:srcRect l="41470" t="8602"/>
          <a:stretch>
            <a:fillRect/>
          </a:stretch>
        </p:blipFill>
        <p:spPr bwMode="auto">
          <a:xfrm>
            <a:off x="4095491" y="2471784"/>
            <a:ext cx="584971" cy="463550"/>
          </a:xfrm>
          <a:prstGeom prst="rect">
            <a:avLst/>
          </a:prstGeom>
          <a:noFill/>
        </p:spPr>
      </p:pic>
      <p:pic>
        <p:nvPicPr>
          <p:cNvPr id="33" name="Picture 5" descr="C:\Users\Shiny\Downloads\file.155.41.77.2954767 pro.png"/>
          <p:cNvPicPr>
            <a:picLocks noChangeAspect="1" noChangeArrowheads="1"/>
          </p:cNvPicPr>
          <p:nvPr/>
        </p:nvPicPr>
        <p:blipFill>
          <a:blip r:embed="rId3" cstate="print"/>
          <a:srcRect r="60713"/>
          <a:stretch>
            <a:fillRect/>
          </a:stretch>
        </p:blipFill>
        <p:spPr bwMode="auto">
          <a:xfrm>
            <a:off x="2789507" y="2399214"/>
            <a:ext cx="392654" cy="507178"/>
          </a:xfrm>
          <a:prstGeom prst="rect">
            <a:avLst/>
          </a:prstGeom>
          <a:noFill/>
        </p:spPr>
      </p:pic>
      <p:pic>
        <p:nvPicPr>
          <p:cNvPr id="138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l="29490" t="45050" r="59147"/>
          <a:stretch>
            <a:fillRect/>
          </a:stretch>
        </p:blipFill>
        <p:spPr bwMode="auto">
          <a:xfrm>
            <a:off x="1641322" y="5126990"/>
            <a:ext cx="285750" cy="560759"/>
          </a:xfrm>
          <a:prstGeom prst="rect">
            <a:avLst/>
          </a:prstGeom>
          <a:noFill/>
        </p:spPr>
      </p:pic>
      <p:pic>
        <p:nvPicPr>
          <p:cNvPr id="102" name="Picture 5" descr="C:\Users\Shiny\Downloads\file.155.41.77.2954767 pro.png"/>
          <p:cNvPicPr>
            <a:picLocks noChangeAspect="1" noChangeArrowheads="1"/>
          </p:cNvPicPr>
          <p:nvPr/>
        </p:nvPicPr>
        <p:blipFill>
          <a:blip r:embed="rId3" cstate="print"/>
          <a:srcRect l="41470" t="8602"/>
          <a:stretch>
            <a:fillRect/>
          </a:stretch>
        </p:blipFill>
        <p:spPr bwMode="auto">
          <a:xfrm>
            <a:off x="2857500" y="1244600"/>
            <a:ext cx="584971" cy="463550"/>
          </a:xfrm>
          <a:prstGeom prst="rect">
            <a:avLst/>
          </a:prstGeom>
          <a:noFill/>
        </p:spPr>
      </p:pic>
      <p:pic>
        <p:nvPicPr>
          <p:cNvPr id="1037" name="Picture 13" descr="D:\Dropbox\Work - Densmore\Designs\Fusion proteins\file.168.122.5.8528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209800"/>
            <a:ext cx="2332623" cy="1020737"/>
          </a:xfrm>
          <a:prstGeom prst="rect">
            <a:avLst/>
          </a:prstGeom>
          <a:noFill/>
        </p:spPr>
      </p:pic>
      <p:pic>
        <p:nvPicPr>
          <p:cNvPr id="46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l="75758" r="9091" b="36531"/>
          <a:stretch>
            <a:fillRect/>
          </a:stretch>
        </p:blipFill>
        <p:spPr bwMode="auto">
          <a:xfrm>
            <a:off x="4140200" y="934720"/>
            <a:ext cx="381000" cy="647700"/>
          </a:xfrm>
          <a:prstGeom prst="rect">
            <a:avLst/>
          </a:prstGeom>
          <a:noFill/>
        </p:spPr>
      </p:pic>
      <p:pic>
        <p:nvPicPr>
          <p:cNvPr id="42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r="71212" b="40264"/>
          <a:stretch>
            <a:fillRect/>
          </a:stretch>
        </p:blipFill>
        <p:spPr bwMode="auto">
          <a:xfrm>
            <a:off x="359554" y="979170"/>
            <a:ext cx="723900" cy="609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Fusion Protein Generation</a:t>
            </a:r>
            <a:endParaRPr lang="en-US" dirty="0"/>
          </a:p>
        </p:txBody>
      </p:sp>
      <p:sp>
        <p:nvSpPr>
          <p:cNvPr id="3" name="Oval 2"/>
          <p:cNvSpPr>
            <a:spLocks noChangeAspect="1"/>
          </p:cNvSpPr>
          <p:nvPr/>
        </p:nvSpPr>
        <p:spPr bwMode="auto">
          <a:xfrm>
            <a:off x="320516" y="1389886"/>
            <a:ext cx="211326" cy="21292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777716" y="1396236"/>
            <a:ext cx="211326" cy="21292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1982658" y="1397993"/>
            <a:ext cx="211326" cy="21292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1387316" y="1397993"/>
            <a:ext cx="211326" cy="21292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3966248" y="1393573"/>
            <a:ext cx="211326" cy="212926"/>
          </a:xfrm>
          <a:prstGeom prst="ellipse">
            <a:avLst/>
          </a:prstGeom>
          <a:solidFill>
            <a:srgbClr val="00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4474974" y="1393573"/>
            <a:ext cx="211326" cy="212926"/>
          </a:xfrm>
          <a:prstGeom prst="ellipse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2570298" y="1394845"/>
            <a:ext cx="211326" cy="21292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81534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 MoClo Reaction</a:t>
            </a:r>
            <a:endParaRPr lang="en-US" b="1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 bwMode="auto">
          <a:xfrm>
            <a:off x="3822700" y="2596930"/>
            <a:ext cx="211326" cy="212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X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 bwMode="auto">
          <a:xfrm>
            <a:off x="4671565" y="2590580"/>
            <a:ext cx="211326" cy="212926"/>
          </a:xfrm>
          <a:prstGeom prst="ellipse">
            <a:avLst/>
          </a:prstGeom>
          <a:solidFill>
            <a:srgbClr val="00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 bwMode="auto">
          <a:xfrm>
            <a:off x="2577732" y="2594726"/>
            <a:ext cx="211326" cy="21292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3226233" y="2594726"/>
            <a:ext cx="211326" cy="212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3446274" y="1394845"/>
            <a:ext cx="211326" cy="212926"/>
          </a:xfrm>
          <a:prstGeom prst="ellipse">
            <a:avLst/>
          </a:prstGeom>
          <a:solidFill>
            <a:srgbClr val="00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44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l="29490" t="45050" r="59147"/>
          <a:stretch>
            <a:fillRect/>
          </a:stretch>
        </p:blipFill>
        <p:spPr bwMode="auto">
          <a:xfrm>
            <a:off x="1660372" y="1384300"/>
            <a:ext cx="285750" cy="560759"/>
          </a:xfrm>
          <a:prstGeom prst="rect">
            <a:avLst/>
          </a:prstGeom>
          <a:noFill/>
        </p:spPr>
      </p:pic>
      <p:sp>
        <p:nvSpPr>
          <p:cNvPr id="62" name="Oval 61"/>
          <p:cNvSpPr>
            <a:spLocks noChangeAspect="1"/>
          </p:cNvSpPr>
          <p:nvPr/>
        </p:nvSpPr>
        <p:spPr bwMode="auto">
          <a:xfrm>
            <a:off x="3827415" y="3884374"/>
            <a:ext cx="211326" cy="21292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2561896" y="3886377"/>
            <a:ext cx="211326" cy="21292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</a:t>
            </a: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3226420" y="3882170"/>
            <a:ext cx="211326" cy="21292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0" name="Picture 16" descr="D:\Dropbox\Work - Densmore\Designs\Fusion proteins\file.168.122.5.852868 (1).png"/>
          <p:cNvPicPr>
            <a:picLocks noChangeAspect="1" noChangeArrowheads="1"/>
          </p:cNvPicPr>
          <p:nvPr/>
        </p:nvPicPr>
        <p:blipFill>
          <a:blip r:embed="rId6" cstate="print"/>
          <a:srcRect l="21491" r="55455"/>
          <a:stretch>
            <a:fillRect/>
          </a:stretch>
        </p:blipFill>
        <p:spPr bwMode="auto">
          <a:xfrm>
            <a:off x="2864659" y="3688264"/>
            <a:ext cx="319087" cy="737686"/>
          </a:xfrm>
          <a:prstGeom prst="rect">
            <a:avLst/>
          </a:prstGeom>
          <a:noFill/>
        </p:spPr>
      </p:pic>
      <p:pic>
        <p:nvPicPr>
          <p:cNvPr id="71" name="Picture 16" descr="D:\Dropbox\Work - Densmore\Designs\Fusion proteins\file.168.122.5.852868 (1).png"/>
          <p:cNvPicPr>
            <a:picLocks noChangeAspect="1" noChangeArrowheads="1"/>
          </p:cNvPicPr>
          <p:nvPr/>
        </p:nvPicPr>
        <p:blipFill>
          <a:blip r:embed="rId6" cstate="print"/>
          <a:srcRect l="44285" b="30719"/>
          <a:stretch>
            <a:fillRect/>
          </a:stretch>
        </p:blipFill>
        <p:spPr bwMode="auto">
          <a:xfrm>
            <a:off x="4127500" y="3732714"/>
            <a:ext cx="608921" cy="458286"/>
          </a:xfrm>
          <a:prstGeom prst="rect">
            <a:avLst/>
          </a:prstGeom>
          <a:noFill/>
        </p:spPr>
      </p:pic>
      <p:sp>
        <p:nvSpPr>
          <p:cNvPr id="63" name="Oval 62"/>
          <p:cNvSpPr>
            <a:spLocks noChangeAspect="1"/>
          </p:cNvSpPr>
          <p:nvPr/>
        </p:nvSpPr>
        <p:spPr bwMode="auto">
          <a:xfrm>
            <a:off x="4674974" y="3882231"/>
            <a:ext cx="211326" cy="212926"/>
          </a:xfrm>
          <a:prstGeom prst="ellipse">
            <a:avLst/>
          </a:prstGeom>
          <a:solidFill>
            <a:srgbClr val="00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1041" name="Picture 17" descr="D:\Dropbox\Work - Densmore\Designs\Fusion proteins\file.168.122.5.852868 (2)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3505200"/>
            <a:ext cx="2332624" cy="1020737"/>
          </a:xfrm>
          <a:prstGeom prst="rect">
            <a:avLst/>
          </a:prstGeom>
          <a:noFill/>
        </p:spPr>
      </p:pic>
      <p:pic>
        <p:nvPicPr>
          <p:cNvPr id="1026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990600"/>
            <a:ext cx="2245621" cy="911339"/>
          </a:xfrm>
          <a:prstGeom prst="rect">
            <a:avLst/>
          </a:prstGeom>
          <a:noFill/>
        </p:spPr>
      </p:pic>
      <p:sp>
        <p:nvSpPr>
          <p:cNvPr id="82" name="Oval 81"/>
          <p:cNvSpPr>
            <a:spLocks noChangeAspect="1"/>
          </p:cNvSpPr>
          <p:nvPr/>
        </p:nvSpPr>
        <p:spPr bwMode="auto">
          <a:xfrm>
            <a:off x="5067300" y="5168160"/>
            <a:ext cx="211326" cy="21292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83" name="Oval 82"/>
          <p:cNvSpPr>
            <a:spLocks noChangeAspect="1"/>
          </p:cNvSpPr>
          <p:nvPr/>
        </p:nvSpPr>
        <p:spPr bwMode="auto">
          <a:xfrm>
            <a:off x="2548220" y="5157463"/>
            <a:ext cx="211326" cy="21292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</a:t>
            </a:r>
          </a:p>
        </p:txBody>
      </p:sp>
      <p:sp>
        <p:nvSpPr>
          <p:cNvPr id="84" name="Oval 83"/>
          <p:cNvSpPr>
            <a:spLocks noChangeAspect="1"/>
          </p:cNvSpPr>
          <p:nvPr/>
        </p:nvSpPr>
        <p:spPr bwMode="auto">
          <a:xfrm>
            <a:off x="4455665" y="5165956"/>
            <a:ext cx="211326" cy="212926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Y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6" name="Picture 16" descr="D:\Dropbox\Work - Densmore\Designs\Fusion proteins\file.168.122.5.852868 (1).png"/>
          <p:cNvPicPr>
            <a:picLocks noChangeAspect="1" noChangeArrowheads="1"/>
          </p:cNvPicPr>
          <p:nvPr/>
        </p:nvPicPr>
        <p:blipFill>
          <a:blip r:embed="rId6" cstate="print"/>
          <a:srcRect l="44285" b="30398"/>
          <a:stretch>
            <a:fillRect/>
          </a:stretch>
        </p:blipFill>
        <p:spPr bwMode="auto">
          <a:xfrm>
            <a:off x="5342526" y="4959350"/>
            <a:ext cx="679066" cy="513442"/>
          </a:xfrm>
          <a:prstGeom prst="rect">
            <a:avLst/>
          </a:prstGeom>
          <a:noFill/>
        </p:spPr>
      </p:pic>
      <p:sp>
        <p:nvSpPr>
          <p:cNvPr id="87" name="Oval 86"/>
          <p:cNvSpPr>
            <a:spLocks noChangeAspect="1"/>
          </p:cNvSpPr>
          <p:nvPr/>
        </p:nvSpPr>
        <p:spPr bwMode="auto">
          <a:xfrm>
            <a:off x="5939283" y="5153317"/>
            <a:ext cx="211326" cy="212926"/>
          </a:xfrm>
          <a:prstGeom prst="ellipse">
            <a:avLst/>
          </a:prstGeom>
          <a:solidFill>
            <a:srgbClr val="00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103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r="71212" b="40264"/>
          <a:stretch>
            <a:fillRect/>
          </a:stretch>
        </p:blipFill>
        <p:spPr bwMode="auto">
          <a:xfrm>
            <a:off x="343838" y="2171757"/>
            <a:ext cx="723900" cy="609600"/>
          </a:xfrm>
          <a:prstGeom prst="rect">
            <a:avLst/>
          </a:prstGeom>
          <a:noFill/>
        </p:spPr>
      </p:pic>
      <p:sp>
        <p:nvSpPr>
          <p:cNvPr id="104" name="Oval 103"/>
          <p:cNvSpPr>
            <a:spLocks noChangeAspect="1"/>
          </p:cNvSpPr>
          <p:nvPr/>
        </p:nvSpPr>
        <p:spPr bwMode="auto">
          <a:xfrm>
            <a:off x="304800" y="2582473"/>
            <a:ext cx="211326" cy="21292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</a:t>
            </a:r>
          </a:p>
        </p:txBody>
      </p:sp>
      <p:sp>
        <p:nvSpPr>
          <p:cNvPr id="105" name="Oval 104"/>
          <p:cNvSpPr>
            <a:spLocks noChangeAspect="1"/>
          </p:cNvSpPr>
          <p:nvPr/>
        </p:nvSpPr>
        <p:spPr bwMode="auto">
          <a:xfrm>
            <a:off x="762000" y="2588823"/>
            <a:ext cx="211326" cy="21292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</a:t>
            </a: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1966942" y="2590580"/>
            <a:ext cx="211326" cy="21292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1371600" y="2590580"/>
            <a:ext cx="211326" cy="21292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</a:t>
            </a:r>
          </a:p>
        </p:txBody>
      </p:sp>
      <p:pic>
        <p:nvPicPr>
          <p:cNvPr id="108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l="29490" t="45050" r="59147"/>
          <a:stretch>
            <a:fillRect/>
          </a:stretch>
        </p:blipFill>
        <p:spPr bwMode="auto">
          <a:xfrm>
            <a:off x="1644656" y="2576887"/>
            <a:ext cx="285750" cy="560759"/>
          </a:xfrm>
          <a:prstGeom prst="rect">
            <a:avLst/>
          </a:prstGeom>
          <a:noFill/>
        </p:spPr>
      </p:pic>
      <p:pic>
        <p:nvPicPr>
          <p:cNvPr id="111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l="75758" r="9091" b="36531"/>
          <a:stretch>
            <a:fillRect/>
          </a:stretch>
        </p:blipFill>
        <p:spPr bwMode="auto">
          <a:xfrm>
            <a:off x="5431752" y="2171700"/>
            <a:ext cx="381000" cy="647700"/>
          </a:xfrm>
          <a:prstGeom prst="rect">
            <a:avLst/>
          </a:prstGeom>
          <a:noFill/>
        </p:spPr>
      </p:pic>
      <p:sp>
        <p:nvSpPr>
          <p:cNvPr id="112" name="Oval 111"/>
          <p:cNvSpPr>
            <a:spLocks noChangeAspect="1"/>
          </p:cNvSpPr>
          <p:nvPr/>
        </p:nvSpPr>
        <p:spPr bwMode="auto">
          <a:xfrm>
            <a:off x="5257800" y="2591367"/>
            <a:ext cx="211326" cy="212926"/>
          </a:xfrm>
          <a:prstGeom prst="ellipse">
            <a:avLst/>
          </a:prstGeom>
          <a:solidFill>
            <a:srgbClr val="00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13" name="Oval 112"/>
          <p:cNvSpPr>
            <a:spLocks noChangeAspect="1"/>
          </p:cNvSpPr>
          <p:nvPr/>
        </p:nvSpPr>
        <p:spPr bwMode="auto">
          <a:xfrm>
            <a:off x="5751536" y="2591367"/>
            <a:ext cx="211326" cy="212926"/>
          </a:xfrm>
          <a:prstGeom prst="ellipse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</a:t>
            </a:r>
          </a:p>
        </p:txBody>
      </p:sp>
      <p:pic>
        <p:nvPicPr>
          <p:cNvPr id="115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r="71212" b="40264"/>
          <a:stretch>
            <a:fillRect/>
          </a:stretch>
        </p:blipFill>
        <p:spPr bwMode="auto">
          <a:xfrm>
            <a:off x="346854" y="3465325"/>
            <a:ext cx="723900" cy="609600"/>
          </a:xfrm>
          <a:prstGeom prst="rect">
            <a:avLst/>
          </a:prstGeom>
          <a:noFill/>
        </p:spPr>
      </p:pic>
      <p:sp>
        <p:nvSpPr>
          <p:cNvPr id="116" name="Oval 115"/>
          <p:cNvSpPr>
            <a:spLocks noChangeAspect="1"/>
          </p:cNvSpPr>
          <p:nvPr/>
        </p:nvSpPr>
        <p:spPr bwMode="auto">
          <a:xfrm>
            <a:off x="307816" y="3876041"/>
            <a:ext cx="211326" cy="21292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</a:t>
            </a:r>
          </a:p>
        </p:txBody>
      </p:sp>
      <p:sp>
        <p:nvSpPr>
          <p:cNvPr id="117" name="Oval 116"/>
          <p:cNvSpPr>
            <a:spLocks noChangeAspect="1"/>
          </p:cNvSpPr>
          <p:nvPr/>
        </p:nvSpPr>
        <p:spPr bwMode="auto">
          <a:xfrm>
            <a:off x="765016" y="3882391"/>
            <a:ext cx="211326" cy="21292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</a:t>
            </a:r>
          </a:p>
        </p:txBody>
      </p:sp>
      <p:sp>
        <p:nvSpPr>
          <p:cNvPr id="118" name="Oval 117"/>
          <p:cNvSpPr>
            <a:spLocks noChangeAspect="1"/>
          </p:cNvSpPr>
          <p:nvPr/>
        </p:nvSpPr>
        <p:spPr bwMode="auto">
          <a:xfrm>
            <a:off x="1969958" y="3884148"/>
            <a:ext cx="211326" cy="21292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</a:t>
            </a:r>
          </a:p>
        </p:txBody>
      </p:sp>
      <p:sp>
        <p:nvSpPr>
          <p:cNvPr id="119" name="Oval 118"/>
          <p:cNvSpPr>
            <a:spLocks noChangeAspect="1"/>
          </p:cNvSpPr>
          <p:nvPr/>
        </p:nvSpPr>
        <p:spPr bwMode="auto">
          <a:xfrm>
            <a:off x="1374616" y="3884148"/>
            <a:ext cx="211326" cy="21292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</a:t>
            </a:r>
          </a:p>
        </p:txBody>
      </p:sp>
      <p:pic>
        <p:nvPicPr>
          <p:cNvPr id="120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l="29490" t="45050" r="59147"/>
          <a:stretch>
            <a:fillRect/>
          </a:stretch>
        </p:blipFill>
        <p:spPr bwMode="auto">
          <a:xfrm>
            <a:off x="1647672" y="3870455"/>
            <a:ext cx="285750" cy="560759"/>
          </a:xfrm>
          <a:prstGeom prst="rect">
            <a:avLst/>
          </a:prstGeom>
          <a:noFill/>
        </p:spPr>
      </p:pic>
      <p:pic>
        <p:nvPicPr>
          <p:cNvPr id="123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l="75758" r="9091" b="36531"/>
          <a:stretch>
            <a:fillRect/>
          </a:stretch>
        </p:blipFill>
        <p:spPr bwMode="auto">
          <a:xfrm>
            <a:off x="5434768" y="3451482"/>
            <a:ext cx="381000" cy="647700"/>
          </a:xfrm>
          <a:prstGeom prst="rect">
            <a:avLst/>
          </a:prstGeom>
          <a:noFill/>
        </p:spPr>
      </p:pic>
      <p:sp>
        <p:nvSpPr>
          <p:cNvPr id="124" name="Oval 123"/>
          <p:cNvSpPr>
            <a:spLocks noChangeAspect="1"/>
          </p:cNvSpPr>
          <p:nvPr/>
        </p:nvSpPr>
        <p:spPr bwMode="auto">
          <a:xfrm>
            <a:off x="5260816" y="3884935"/>
            <a:ext cx="211326" cy="212926"/>
          </a:xfrm>
          <a:prstGeom prst="ellipse">
            <a:avLst/>
          </a:prstGeom>
          <a:solidFill>
            <a:srgbClr val="00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5" name="Oval 124"/>
          <p:cNvSpPr>
            <a:spLocks noChangeAspect="1"/>
          </p:cNvSpPr>
          <p:nvPr/>
        </p:nvSpPr>
        <p:spPr bwMode="auto">
          <a:xfrm>
            <a:off x="5754552" y="3884935"/>
            <a:ext cx="211326" cy="212926"/>
          </a:xfrm>
          <a:prstGeom prst="ellipse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</a:t>
            </a:r>
          </a:p>
        </p:txBody>
      </p:sp>
      <p:pic>
        <p:nvPicPr>
          <p:cNvPr id="127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r="71212" b="40264"/>
          <a:stretch>
            <a:fillRect/>
          </a:stretch>
        </p:blipFill>
        <p:spPr bwMode="auto">
          <a:xfrm>
            <a:off x="343838" y="4738243"/>
            <a:ext cx="723900" cy="609600"/>
          </a:xfrm>
          <a:prstGeom prst="rect">
            <a:avLst/>
          </a:prstGeom>
          <a:noFill/>
        </p:spPr>
      </p:pic>
      <p:sp>
        <p:nvSpPr>
          <p:cNvPr id="128" name="Oval 127"/>
          <p:cNvSpPr>
            <a:spLocks noChangeAspect="1"/>
          </p:cNvSpPr>
          <p:nvPr/>
        </p:nvSpPr>
        <p:spPr bwMode="auto">
          <a:xfrm>
            <a:off x="304800" y="5148959"/>
            <a:ext cx="211326" cy="21292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</a:t>
            </a:r>
          </a:p>
        </p:txBody>
      </p:sp>
      <p:sp>
        <p:nvSpPr>
          <p:cNvPr id="129" name="Oval 128"/>
          <p:cNvSpPr>
            <a:spLocks noChangeAspect="1"/>
          </p:cNvSpPr>
          <p:nvPr/>
        </p:nvSpPr>
        <p:spPr bwMode="auto">
          <a:xfrm>
            <a:off x="762000" y="5155309"/>
            <a:ext cx="211326" cy="21292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</a:t>
            </a:r>
          </a:p>
        </p:txBody>
      </p:sp>
      <p:sp>
        <p:nvSpPr>
          <p:cNvPr id="130" name="Oval 129"/>
          <p:cNvSpPr>
            <a:spLocks noChangeAspect="1"/>
          </p:cNvSpPr>
          <p:nvPr/>
        </p:nvSpPr>
        <p:spPr bwMode="auto">
          <a:xfrm>
            <a:off x="1966942" y="5157066"/>
            <a:ext cx="211326" cy="212926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C</a:t>
            </a:r>
          </a:p>
        </p:txBody>
      </p:sp>
      <p:sp>
        <p:nvSpPr>
          <p:cNvPr id="131" name="Oval 130"/>
          <p:cNvSpPr>
            <a:spLocks noChangeAspect="1"/>
          </p:cNvSpPr>
          <p:nvPr/>
        </p:nvSpPr>
        <p:spPr bwMode="auto">
          <a:xfrm>
            <a:off x="1371600" y="5157066"/>
            <a:ext cx="211326" cy="212926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B</a:t>
            </a:r>
          </a:p>
        </p:txBody>
      </p:sp>
      <p:pic>
        <p:nvPicPr>
          <p:cNvPr id="134" name="Picture 2" descr="Weyekin output image"/>
          <p:cNvPicPr>
            <a:picLocks noChangeAspect="1" noChangeArrowheads="1"/>
          </p:cNvPicPr>
          <p:nvPr/>
        </p:nvPicPr>
        <p:blipFill>
          <a:blip r:embed="rId4" cstate="print"/>
          <a:srcRect l="75758" r="9091" b="36531"/>
          <a:stretch>
            <a:fillRect/>
          </a:stretch>
        </p:blipFill>
        <p:spPr bwMode="auto">
          <a:xfrm>
            <a:off x="6715102" y="4699000"/>
            <a:ext cx="381000" cy="647700"/>
          </a:xfrm>
          <a:prstGeom prst="rect">
            <a:avLst/>
          </a:prstGeom>
          <a:noFill/>
        </p:spPr>
      </p:pic>
      <p:sp>
        <p:nvSpPr>
          <p:cNvPr id="135" name="Oval 134"/>
          <p:cNvSpPr>
            <a:spLocks noChangeAspect="1"/>
          </p:cNvSpPr>
          <p:nvPr/>
        </p:nvSpPr>
        <p:spPr bwMode="auto">
          <a:xfrm>
            <a:off x="6575402" y="5157853"/>
            <a:ext cx="211326" cy="212926"/>
          </a:xfrm>
          <a:prstGeom prst="ellipse">
            <a:avLst/>
          </a:prstGeom>
          <a:solidFill>
            <a:srgbClr val="009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6" name="Oval 135"/>
          <p:cNvSpPr>
            <a:spLocks noChangeAspect="1"/>
          </p:cNvSpPr>
          <p:nvPr/>
        </p:nvSpPr>
        <p:spPr bwMode="auto">
          <a:xfrm>
            <a:off x="7004906" y="5157853"/>
            <a:ext cx="211326" cy="212926"/>
          </a:xfrm>
          <a:prstGeom prst="ellipse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</a:t>
            </a:r>
          </a:p>
        </p:txBody>
      </p:sp>
      <p:sp>
        <p:nvSpPr>
          <p:cNvPr id="139" name="Oval 138"/>
          <p:cNvSpPr>
            <a:spLocks noChangeAspect="1"/>
          </p:cNvSpPr>
          <p:nvPr/>
        </p:nvSpPr>
        <p:spPr bwMode="auto">
          <a:xfrm>
            <a:off x="3827415" y="5165956"/>
            <a:ext cx="211326" cy="212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X</a:t>
            </a:r>
          </a:p>
        </p:txBody>
      </p:sp>
      <p:sp>
        <p:nvSpPr>
          <p:cNvPr id="140" name="Oval 139"/>
          <p:cNvSpPr>
            <a:spLocks noChangeAspect="1"/>
          </p:cNvSpPr>
          <p:nvPr/>
        </p:nvSpPr>
        <p:spPr bwMode="auto">
          <a:xfrm>
            <a:off x="3188320" y="5163752"/>
            <a:ext cx="211326" cy="2129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</a:rPr>
              <a:t>X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1" name="Picture 5" descr="C:\Users\Shiny\Downloads\file.155.41.77.2954767 pro.png"/>
          <p:cNvPicPr>
            <a:picLocks noChangeAspect="1" noChangeArrowheads="1"/>
          </p:cNvPicPr>
          <p:nvPr/>
        </p:nvPicPr>
        <p:blipFill>
          <a:blip r:embed="rId3" cstate="print"/>
          <a:srcRect r="60713"/>
          <a:stretch>
            <a:fillRect/>
          </a:stretch>
        </p:blipFill>
        <p:spPr bwMode="auto">
          <a:xfrm>
            <a:off x="2764646" y="4974590"/>
            <a:ext cx="392654" cy="50717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52400" y="185311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Fusion MoClo Reactions</a:t>
            </a:r>
            <a:endParaRPr lang="en-US" b="1" dirty="0"/>
          </a:p>
        </p:txBody>
      </p:sp>
      <p:pic>
        <p:nvPicPr>
          <p:cNvPr id="143" name="Picture 18" descr="D:\Dropbox\Work - Densmore\Designs\Fusion proteins\file.168.122.5.852868 (3)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5562600"/>
            <a:ext cx="2667000" cy="1049335"/>
          </a:xfrm>
          <a:prstGeom prst="rect">
            <a:avLst/>
          </a:prstGeom>
          <a:noFill/>
        </p:spPr>
      </p:pic>
      <p:pic>
        <p:nvPicPr>
          <p:cNvPr id="146" name="Picture 16" descr="D:\Dropbox\Work - Densmore\Designs\Fusion proteins\file.168.122.5.852868 (1).png"/>
          <p:cNvPicPr>
            <a:picLocks noChangeAspect="1" noChangeArrowheads="1"/>
          </p:cNvPicPr>
          <p:nvPr/>
        </p:nvPicPr>
        <p:blipFill>
          <a:blip r:embed="rId6" cstate="print"/>
          <a:srcRect l="21491" r="55455"/>
          <a:stretch>
            <a:fillRect/>
          </a:stretch>
        </p:blipFill>
        <p:spPr bwMode="auto">
          <a:xfrm>
            <a:off x="4146291" y="4974590"/>
            <a:ext cx="280987" cy="737686"/>
          </a:xfrm>
          <a:prstGeom prst="rect">
            <a:avLst/>
          </a:prstGeom>
          <a:noFill/>
        </p:spPr>
      </p:pic>
      <p:sp>
        <p:nvSpPr>
          <p:cNvPr id="148" name="TextBox 147"/>
          <p:cNvSpPr txBox="1"/>
          <p:nvPr/>
        </p:nvSpPr>
        <p:spPr>
          <a:xfrm>
            <a:off x="6438900" y="287020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   </a:t>
            </a:r>
            <a:r>
              <a:rPr lang="en-US" sz="1400" dirty="0" err="1" smtClean="0"/>
              <a:t>rbs</a:t>
            </a:r>
            <a:r>
              <a:rPr lang="en-US" sz="1400" dirty="0" smtClean="0"/>
              <a:t>     </a:t>
            </a:r>
            <a:r>
              <a:rPr lang="en-US" sz="1400" dirty="0" err="1" smtClean="0"/>
              <a:t>reg-N:cre</a:t>
            </a:r>
            <a:r>
              <a:rPr lang="en-US" sz="1400" dirty="0" smtClean="0"/>
              <a:t>    term</a:t>
            </a:r>
            <a:endParaRPr lang="en-US" sz="1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6553200" y="1643742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   </a:t>
            </a:r>
            <a:r>
              <a:rPr lang="en-US" sz="1400" dirty="0" err="1" smtClean="0"/>
              <a:t>rbs</a:t>
            </a:r>
            <a:r>
              <a:rPr lang="en-US" sz="1400" dirty="0" smtClean="0"/>
              <a:t>      cre         term</a:t>
            </a:r>
            <a:endParaRPr lang="en-US" sz="1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396716" y="154681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prom</a:t>
            </a:r>
            <a:endParaRPr lang="en-US" sz="1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979242" y="155653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term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3218" y="155570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rbs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848942" y="155272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81000" y="273940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prom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557502" y="274829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rbs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270794" y="275433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term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384016" y="4032971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prom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560518" y="404186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rbs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5273810" y="4047901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term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81000" y="530588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prom</a:t>
            </a:r>
            <a:endParaRPr lang="en-US" sz="1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1557502" y="531477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rbs</a:t>
            </a:r>
            <a:endParaRPr lang="en-US" sz="14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554144" y="532081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term</a:t>
            </a:r>
            <a:endParaRPr lang="en-US" sz="1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095491" y="275292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</a:t>
            </a:r>
            <a:endParaRPr lang="en-US" sz="1400" dirty="0"/>
          </a:p>
        </p:txBody>
      </p:sp>
      <p:sp>
        <p:nvSpPr>
          <p:cNvPr id="171" name="TextBox 170"/>
          <p:cNvSpPr txBox="1"/>
          <p:nvPr/>
        </p:nvSpPr>
        <p:spPr>
          <a:xfrm>
            <a:off x="2794000" y="402590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</a:t>
            </a:r>
            <a:endParaRPr lang="en-US" sz="1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438900" y="41626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   </a:t>
            </a:r>
            <a:r>
              <a:rPr lang="en-US" sz="1400" dirty="0" err="1" smtClean="0"/>
              <a:t>rbs</a:t>
            </a:r>
            <a:r>
              <a:rPr lang="en-US" sz="1400" dirty="0" smtClean="0"/>
              <a:t>     </a:t>
            </a:r>
            <a:r>
              <a:rPr lang="en-US" sz="1400" dirty="0" err="1" smtClean="0"/>
              <a:t>cre:reg</a:t>
            </a:r>
            <a:r>
              <a:rPr lang="en-US" sz="1400" dirty="0" smtClean="0"/>
              <a:t>-C    term</a:t>
            </a:r>
            <a:endParaRPr lang="en-US" sz="1400" dirty="0"/>
          </a:p>
        </p:txBody>
      </p:sp>
      <p:sp>
        <p:nvSpPr>
          <p:cNvPr id="173" name="TextBox 172"/>
          <p:cNvSpPr txBox="1"/>
          <p:nvPr/>
        </p:nvSpPr>
        <p:spPr>
          <a:xfrm>
            <a:off x="6087442" y="6263294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prom   </a:t>
            </a:r>
            <a:r>
              <a:rPr lang="en-US" sz="1400" dirty="0" err="1" smtClean="0"/>
              <a:t>rbs</a:t>
            </a:r>
            <a:r>
              <a:rPr lang="en-US" sz="1400" dirty="0" smtClean="0"/>
              <a:t>     </a:t>
            </a:r>
            <a:r>
              <a:rPr lang="en-US" sz="1400" dirty="0" err="1" smtClean="0"/>
              <a:t>reg</a:t>
            </a:r>
            <a:r>
              <a:rPr lang="en-US" sz="1400" dirty="0" smtClean="0"/>
              <a:t>-N:cre:reg-C   term</a:t>
            </a:r>
            <a:endParaRPr lang="en-US" sz="1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010733" y="53484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cre</a:t>
            </a:r>
            <a:endParaRPr lang="en-US" sz="14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667000" y="27559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reg</a:t>
            </a:r>
            <a:r>
              <a:rPr lang="en-US" sz="1400" dirty="0" smtClean="0"/>
              <a:t>-N</a:t>
            </a:r>
            <a:endParaRPr lang="en-US" sz="1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667000" y="53213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reg</a:t>
            </a:r>
            <a:r>
              <a:rPr lang="en-US" sz="1400" dirty="0" smtClean="0"/>
              <a:t>-N</a:t>
            </a:r>
            <a:endParaRPr lang="en-US" sz="1400" dirty="0"/>
          </a:p>
        </p:txBody>
      </p:sp>
      <p:sp>
        <p:nvSpPr>
          <p:cNvPr id="177" name="TextBox 176"/>
          <p:cNvSpPr txBox="1"/>
          <p:nvPr/>
        </p:nvSpPr>
        <p:spPr>
          <a:xfrm>
            <a:off x="5245100" y="53213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reg</a:t>
            </a:r>
            <a:r>
              <a:rPr lang="en-US" sz="1400" dirty="0" smtClean="0"/>
              <a:t>-C</a:t>
            </a:r>
            <a:endParaRPr lang="en-US" sz="14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013200" y="40356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reg</a:t>
            </a:r>
            <a:r>
              <a:rPr lang="en-US" sz="1400" dirty="0" smtClean="0"/>
              <a:t>-C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607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1" grpId="0" animBg="1"/>
      <p:bldP spid="62" grpId="0" animBg="1"/>
      <p:bldP spid="64" grpId="0" animBg="1"/>
      <p:bldP spid="65" grpId="0" animBg="1"/>
      <p:bldP spid="63" grpId="0" animBg="1"/>
      <p:bldP spid="82" grpId="0" animBg="1"/>
      <p:bldP spid="83" grpId="0" animBg="1"/>
      <p:bldP spid="84" grpId="0" animBg="1"/>
      <p:bldP spid="87" grpId="0" animBg="1"/>
      <p:bldP spid="104" grpId="0" animBg="1"/>
      <p:bldP spid="105" grpId="0" animBg="1"/>
      <p:bldP spid="106" grpId="0" animBg="1"/>
      <p:bldP spid="107" grpId="0" animBg="1"/>
      <p:bldP spid="112" grpId="0" animBg="1"/>
      <p:bldP spid="113" grpId="0" animBg="1"/>
      <p:bldP spid="116" grpId="0" animBg="1"/>
      <p:bldP spid="117" grpId="0" animBg="1"/>
      <p:bldP spid="118" grpId="0" animBg="1"/>
      <p:bldP spid="119" grpId="0" animBg="1"/>
      <p:bldP spid="124" grpId="0" animBg="1"/>
      <p:bldP spid="125" grpId="0" animBg="1"/>
      <p:bldP spid="128" grpId="0" animBg="1"/>
      <p:bldP spid="129" grpId="0" animBg="1"/>
      <p:bldP spid="130" grpId="0" animBg="1"/>
      <p:bldP spid="131" grpId="0" animBg="1"/>
      <p:bldP spid="135" grpId="0" animBg="1"/>
      <p:bldP spid="136" grpId="0" animBg="1"/>
      <p:bldP spid="139" grpId="0" animBg="1"/>
      <p:bldP spid="140" grpId="0" animBg="1"/>
      <p:bldP spid="16" grpId="0"/>
      <p:bldP spid="148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EOS S13: MMC Fusion Library Screen</a:t>
            </a:r>
            <a:endParaRPr lang="en-US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 bwMode="auto">
          <a:xfrm>
            <a:off x="1454414" y="1407434"/>
            <a:ext cx="137160" cy="1371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 bwMode="auto">
          <a:xfrm>
            <a:off x="2568685" y="1407434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pic>
        <p:nvPicPr>
          <p:cNvPr id="34" name="Picture 38" descr="Screen shot 2012-04-29 at 1.17.42 PM.png"/>
          <p:cNvPicPr>
            <a:picLocks noChangeAspect="1"/>
          </p:cNvPicPr>
          <p:nvPr/>
        </p:nvPicPr>
        <p:blipFill rotWithShape="1">
          <a:blip r:embed="rId3" cstate="print"/>
          <a:srcRect b="37923"/>
          <a:stretch/>
        </p:blipFill>
        <p:spPr bwMode="auto">
          <a:xfrm>
            <a:off x="3333750" y="1382123"/>
            <a:ext cx="490479" cy="26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Oval 34"/>
          <p:cNvSpPr>
            <a:spLocks noChangeAspect="1"/>
          </p:cNvSpPr>
          <p:nvPr/>
        </p:nvSpPr>
        <p:spPr bwMode="auto">
          <a:xfrm>
            <a:off x="3851916" y="1407434"/>
            <a:ext cx="137875" cy="13716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2038588" y="1407434"/>
            <a:ext cx="137874" cy="1371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4268729" y="1407434"/>
            <a:ext cx="137160" cy="1371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 bwMode="auto">
          <a:xfrm>
            <a:off x="1114424" y="1143000"/>
            <a:ext cx="6934200" cy="1522226"/>
          </a:xfrm>
          <a:prstGeom prst="roundRect">
            <a:avLst/>
          </a:prstGeom>
          <a:noFill/>
          <a:ln>
            <a:solidFill>
              <a:srgbClr val="00CC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3095625" y="1401333"/>
            <a:ext cx="136132" cy="13716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 bwMode="auto">
          <a:xfrm>
            <a:off x="2562225" y="1768118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3092340" y="1762017"/>
            <a:ext cx="136132" cy="13716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 bwMode="auto">
          <a:xfrm>
            <a:off x="2562225" y="2089060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 bwMode="auto">
          <a:xfrm>
            <a:off x="3092340" y="2082959"/>
            <a:ext cx="136132" cy="13716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 bwMode="auto">
          <a:xfrm>
            <a:off x="2562225" y="2403118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 bwMode="auto">
          <a:xfrm>
            <a:off x="3092340" y="2397017"/>
            <a:ext cx="136132" cy="13716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6" name="Picture 2" descr="C:\Dropbox\Work - Densmore\Designs\Fusion proteins\fusio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b="29875"/>
          <a:stretch/>
        </p:blipFill>
        <p:spPr bwMode="auto">
          <a:xfrm>
            <a:off x="5849710" y="1304580"/>
            <a:ext cx="196525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C:\Dropbox\Work - Densmore\Designs\Fusion proteins\fusion3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b="29875"/>
          <a:stretch/>
        </p:blipFill>
        <p:spPr bwMode="auto">
          <a:xfrm>
            <a:off x="5851949" y="1960486"/>
            <a:ext cx="196525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C:\Dropbox\Work - Densmore\Designs\Fusion proteins\fusion4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5" b="40476"/>
          <a:stretch/>
        </p:blipFill>
        <p:spPr bwMode="auto">
          <a:xfrm>
            <a:off x="5849711" y="1639017"/>
            <a:ext cx="196525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Dropbox\Work - Densmore\Designs\Fusion proteins\fusio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5" t="10601" r="44425" b="29875"/>
          <a:stretch/>
        </p:blipFill>
        <p:spPr bwMode="auto">
          <a:xfrm>
            <a:off x="2790825" y="1307383"/>
            <a:ext cx="21914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Dropbox\Work - Densmore\Designs\Fusion proteins\fusion2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2" t="10601" r="44682" b="29875"/>
          <a:stretch/>
        </p:blipFill>
        <p:spPr bwMode="auto">
          <a:xfrm>
            <a:off x="2800934" y="2276103"/>
            <a:ext cx="209036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:\Dropbox\Work - Densmore\Designs\Fusion proteins\fusion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10601" r="44538" b="29875"/>
          <a:stretch/>
        </p:blipFill>
        <p:spPr bwMode="auto">
          <a:xfrm>
            <a:off x="2795301" y="1963289"/>
            <a:ext cx="21466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" descr="C:\Dropbox\Work - Densmore\Designs\Fusion proteins\fusion4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5" t="11905" r="44425" b="40476"/>
          <a:stretch/>
        </p:blipFill>
        <p:spPr bwMode="auto">
          <a:xfrm>
            <a:off x="2790826" y="1641820"/>
            <a:ext cx="21914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Dropbox\Work - Densmore\Designs\Fusion proteins\fusio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" t="10601" r="72377" b="62241"/>
          <a:stretch/>
        </p:blipFill>
        <p:spPr bwMode="auto">
          <a:xfrm>
            <a:off x="1628344" y="1324052"/>
            <a:ext cx="393700" cy="1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C:\Dropbox\Work - Densmore\Designs\Fusion proteins\fusion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9" t="19736" r="10695" b="62407"/>
          <a:stretch/>
        </p:blipFill>
        <p:spPr bwMode="auto">
          <a:xfrm>
            <a:off x="4031706" y="1383583"/>
            <a:ext cx="210196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" descr="C:\Dropbox\Work - Densmore\Designs\Fusion proteins\fusion4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9" t="11905" r="61110" b="57011"/>
          <a:stretch/>
        </p:blipFill>
        <p:spPr bwMode="auto">
          <a:xfrm>
            <a:off x="2250458" y="1339530"/>
            <a:ext cx="226217" cy="1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Arrow 55"/>
          <p:cNvSpPr/>
          <p:nvPr/>
        </p:nvSpPr>
        <p:spPr>
          <a:xfrm>
            <a:off x="4405889" y="1727200"/>
            <a:ext cx="1280536" cy="4080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L1 MMC</a:t>
            </a:r>
            <a:endParaRPr lang="en-US" sz="1600" b="1" dirty="0"/>
          </a:p>
        </p:txBody>
      </p:sp>
      <p:pic>
        <p:nvPicPr>
          <p:cNvPr id="57" name="Picture 3" descr="C:\Dropbox\Work - Densmore\Designs\Fusion proteins\fusion2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b="29875"/>
          <a:stretch/>
        </p:blipFill>
        <p:spPr bwMode="auto">
          <a:xfrm>
            <a:off x="5854766" y="2273300"/>
            <a:ext cx="196525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4681184" y="3210225"/>
            <a:ext cx="4267200" cy="1476937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10" descr="C:\Dropbox\Work - Densmore\Designs\Fusion proteins\cam.pn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13165" r="9155" b="35618"/>
          <a:stretch/>
        </p:blipFill>
        <p:spPr bwMode="auto">
          <a:xfrm rot="5400000">
            <a:off x="8481310" y="3824279"/>
            <a:ext cx="1007296" cy="21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 rot="5400000">
            <a:off x="8450814" y="3769630"/>
            <a:ext cx="53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Kan</a:t>
            </a:r>
            <a:r>
              <a:rPr lang="en-US" sz="1400" baseline="30000" dirty="0" err="1" smtClean="0"/>
              <a:t>R</a:t>
            </a:r>
            <a:endParaRPr lang="en-US" sz="1400" baseline="30000" dirty="0"/>
          </a:p>
        </p:txBody>
      </p:sp>
      <p:sp>
        <p:nvSpPr>
          <p:cNvPr id="75" name="Rectangle 74"/>
          <p:cNvSpPr/>
          <p:nvPr/>
        </p:nvSpPr>
        <p:spPr>
          <a:xfrm>
            <a:off x="4950358" y="4608155"/>
            <a:ext cx="111826" cy="108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 bwMode="auto">
          <a:xfrm>
            <a:off x="7315200" y="3140373"/>
            <a:ext cx="155063" cy="139707"/>
          </a:xfrm>
          <a:prstGeom prst="ellipse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</a:t>
            </a:r>
          </a:p>
        </p:txBody>
      </p:sp>
      <p:sp>
        <p:nvSpPr>
          <p:cNvPr id="79" name="Oval 78"/>
          <p:cNvSpPr>
            <a:spLocks noChangeAspect="1"/>
          </p:cNvSpPr>
          <p:nvPr/>
        </p:nvSpPr>
        <p:spPr bwMode="auto">
          <a:xfrm>
            <a:off x="5562600" y="3140373"/>
            <a:ext cx="155063" cy="13970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62382" y="4606062"/>
            <a:ext cx="111826" cy="108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24"/>
          <a:stretch/>
        </p:blipFill>
        <p:spPr>
          <a:xfrm>
            <a:off x="4985984" y="4475779"/>
            <a:ext cx="3733800" cy="283846"/>
          </a:xfrm>
          <a:prstGeom prst="rect">
            <a:avLst/>
          </a:prstGeom>
        </p:spPr>
      </p:pic>
      <p:sp>
        <p:nvSpPr>
          <p:cNvPr id="101" name="Rounded Rectangle 100"/>
          <p:cNvSpPr/>
          <p:nvPr/>
        </p:nvSpPr>
        <p:spPr>
          <a:xfrm>
            <a:off x="95942" y="3198877"/>
            <a:ext cx="4267200" cy="1476937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" descr="C:\Dropbox\Work - Densmore\Designs\Fusion proteins\cam.pn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13165" r="9155" b="35618"/>
          <a:stretch/>
        </p:blipFill>
        <p:spPr bwMode="auto">
          <a:xfrm rot="5400000">
            <a:off x="3896068" y="3812931"/>
            <a:ext cx="1007296" cy="21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/>
          <p:cNvSpPr txBox="1"/>
          <p:nvPr/>
        </p:nvSpPr>
        <p:spPr>
          <a:xfrm rot="5400000">
            <a:off x="3865572" y="3758282"/>
            <a:ext cx="53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Kan</a:t>
            </a:r>
            <a:r>
              <a:rPr lang="en-US" sz="1400" baseline="30000" dirty="0" err="1" smtClean="0"/>
              <a:t>R</a:t>
            </a:r>
            <a:endParaRPr lang="en-US" sz="1400" baseline="30000" dirty="0"/>
          </a:p>
        </p:txBody>
      </p:sp>
      <p:sp>
        <p:nvSpPr>
          <p:cNvPr id="104" name="Rectangle 103"/>
          <p:cNvSpPr/>
          <p:nvPr/>
        </p:nvSpPr>
        <p:spPr>
          <a:xfrm>
            <a:off x="365116" y="4596807"/>
            <a:ext cx="111826" cy="108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658677" y="3226729"/>
            <a:ext cx="782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LacZ</a:t>
            </a:r>
            <a:r>
              <a:rPr lang="el-GR" sz="1400" dirty="0" smtClean="0"/>
              <a:t>α</a:t>
            </a:r>
            <a:endParaRPr lang="en-US" sz="1400" baseline="30000" dirty="0"/>
          </a:p>
        </p:txBody>
      </p:sp>
      <p:pic>
        <p:nvPicPr>
          <p:cNvPr id="106" name="Picture 2" descr="C:\Users\Sonya\Desktop\file.155.41.14.15963605-trans (1)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72"/>
          <a:stretch/>
        </p:blipFill>
        <p:spPr bwMode="auto">
          <a:xfrm>
            <a:off x="1174271" y="2998891"/>
            <a:ext cx="1573272" cy="3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2614749" y="3129025"/>
            <a:ext cx="155063" cy="139707"/>
          </a:xfrm>
          <a:prstGeom prst="ellipse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1161016" y="3129025"/>
            <a:ext cx="155063" cy="13970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077140" y="4594714"/>
            <a:ext cx="111826" cy="108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24"/>
          <a:stretch/>
        </p:blipFill>
        <p:spPr>
          <a:xfrm>
            <a:off x="400742" y="4464431"/>
            <a:ext cx="3733800" cy="283846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52400" y="3620869"/>
            <a:ext cx="384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Base state: RFP + growth on CAM/KAN</a:t>
            </a:r>
            <a:br>
              <a:rPr lang="en-US" sz="1600" dirty="0" smtClean="0"/>
            </a:br>
            <a:r>
              <a:rPr lang="en-US" sz="1600" dirty="0" smtClean="0"/>
              <a:t>Blue CFU with IPTG/X-gal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770136" y="3623140"/>
            <a:ext cx="384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Inactive cre: RFP + growth on CAM/KAN</a:t>
            </a:r>
            <a:br>
              <a:rPr lang="en-US" sz="1600" dirty="0" smtClean="0"/>
            </a:br>
            <a:r>
              <a:rPr lang="en-US" sz="1600" dirty="0" smtClean="0"/>
              <a:t>White CFU with IPTG/X-gal</a:t>
            </a:r>
            <a:endParaRPr lang="en-US" sz="1600" dirty="0"/>
          </a:p>
        </p:txBody>
      </p:sp>
      <p:pic>
        <p:nvPicPr>
          <p:cNvPr id="123" name="Picture 4" descr="C:\Dropbox\Work - Densmore\Designs\Fusion proteins\fusion3.pn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b="29875"/>
          <a:stretch/>
        </p:blipFill>
        <p:spPr bwMode="auto">
          <a:xfrm>
            <a:off x="5711208" y="3027065"/>
            <a:ext cx="1680192" cy="3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ounded Rectangle 123"/>
          <p:cNvSpPr/>
          <p:nvPr/>
        </p:nvSpPr>
        <p:spPr>
          <a:xfrm>
            <a:off x="4675496" y="5156200"/>
            <a:ext cx="4267200" cy="1476937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5" name="Picture 10" descr="C:\Dropbox\Work - Densmore\Designs\Fusion proteins\cam.png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13165" r="9155" b="35618"/>
          <a:stretch/>
        </p:blipFill>
        <p:spPr bwMode="auto">
          <a:xfrm rot="5400000">
            <a:off x="8475622" y="5770254"/>
            <a:ext cx="1007296" cy="21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/>
          <p:cNvSpPr txBox="1"/>
          <p:nvPr/>
        </p:nvSpPr>
        <p:spPr>
          <a:xfrm rot="5400000">
            <a:off x="8445126" y="5715605"/>
            <a:ext cx="53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Kan</a:t>
            </a:r>
            <a:r>
              <a:rPr lang="en-US" sz="1400" baseline="30000" dirty="0" err="1" smtClean="0"/>
              <a:t>R</a:t>
            </a:r>
            <a:endParaRPr lang="en-US" sz="1400" baseline="30000" dirty="0"/>
          </a:p>
        </p:txBody>
      </p:sp>
      <p:sp>
        <p:nvSpPr>
          <p:cNvPr id="127" name="Rectangle 126"/>
          <p:cNvSpPr/>
          <p:nvPr/>
        </p:nvSpPr>
        <p:spPr>
          <a:xfrm>
            <a:off x="6822374" y="6554130"/>
            <a:ext cx="111826" cy="108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 bwMode="auto">
          <a:xfrm>
            <a:off x="7328848" y="5086348"/>
            <a:ext cx="155063" cy="139707"/>
          </a:xfrm>
          <a:prstGeom prst="ellipse">
            <a:avLst/>
          </a:prstGeom>
          <a:solidFill>
            <a:srgbClr val="CC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E</a:t>
            </a:r>
          </a:p>
        </p:txBody>
      </p:sp>
      <p:sp>
        <p:nvSpPr>
          <p:cNvPr id="129" name="Oval 128"/>
          <p:cNvSpPr>
            <a:spLocks noChangeAspect="1"/>
          </p:cNvSpPr>
          <p:nvPr/>
        </p:nvSpPr>
        <p:spPr bwMode="auto">
          <a:xfrm>
            <a:off x="5556912" y="5086348"/>
            <a:ext cx="155063" cy="13970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656694" y="6552037"/>
            <a:ext cx="111826" cy="1083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52" b="37424"/>
          <a:stretch/>
        </p:blipFill>
        <p:spPr>
          <a:xfrm>
            <a:off x="7035033" y="6449050"/>
            <a:ext cx="737367" cy="283846"/>
          </a:xfrm>
          <a:prstGeom prst="rect">
            <a:avLst/>
          </a:prstGeom>
        </p:spPr>
      </p:pic>
      <p:pic>
        <p:nvPicPr>
          <p:cNvPr id="134" name="Picture 3" descr="C:\Dropbox\Work - Densmore\Designs\Fusion proteins\fusion2.pn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b="29875"/>
          <a:stretch/>
        </p:blipFill>
        <p:spPr bwMode="auto">
          <a:xfrm>
            <a:off x="5715000" y="4991337"/>
            <a:ext cx="1700784" cy="3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4802467" y="5605925"/>
            <a:ext cx="384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Active cre: GFP + growth on KAN only</a:t>
            </a:r>
            <a:br>
              <a:rPr lang="en-US" sz="1600" dirty="0" smtClean="0"/>
            </a:br>
            <a:r>
              <a:rPr lang="en-US" sz="1600" dirty="0" smtClean="0"/>
              <a:t>White CFU with IPTG/X-gal</a:t>
            </a:r>
            <a:endParaRPr lang="en-US" sz="1600" dirty="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6" t="1" b="14106"/>
          <a:stretch/>
        </p:blipFill>
        <p:spPr>
          <a:xfrm>
            <a:off x="7743824" y="6441088"/>
            <a:ext cx="866776" cy="389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2855" y="5086348"/>
            <a:ext cx="3656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 screen specifically for Cre fusion proteins. The variable domain can be either before or after the “orange”  cre or on both sides.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78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spect="1"/>
          </p:cNvSpPr>
          <p:nvPr/>
        </p:nvSpPr>
        <p:spPr bwMode="auto">
          <a:xfrm>
            <a:off x="378089" y="442234"/>
            <a:ext cx="137160" cy="13716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1492360" y="442234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pic>
        <p:nvPicPr>
          <p:cNvPr id="11" name="Picture 38" descr="Screen shot 2012-04-29 at 1.17.42 PM.png"/>
          <p:cNvPicPr>
            <a:picLocks noChangeAspect="1"/>
          </p:cNvPicPr>
          <p:nvPr/>
        </p:nvPicPr>
        <p:blipFill rotWithShape="1">
          <a:blip r:embed="rId3" cstate="print"/>
          <a:srcRect b="37923"/>
          <a:stretch/>
        </p:blipFill>
        <p:spPr bwMode="auto">
          <a:xfrm>
            <a:off x="2257425" y="416923"/>
            <a:ext cx="490479" cy="26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>
            <a:spLocks noChangeAspect="1"/>
          </p:cNvSpPr>
          <p:nvPr/>
        </p:nvSpPr>
        <p:spPr bwMode="auto">
          <a:xfrm>
            <a:off x="2775591" y="442234"/>
            <a:ext cx="137875" cy="13716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962263" y="442234"/>
            <a:ext cx="137874" cy="13716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3192404" y="442234"/>
            <a:ext cx="137160" cy="13716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40007" y="255774"/>
            <a:ext cx="6656092" cy="1522226"/>
          </a:xfrm>
          <a:prstGeom prst="roundRect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 bwMode="auto">
          <a:xfrm>
            <a:off x="2019300" y="436133"/>
            <a:ext cx="136132" cy="13716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 bwMode="auto">
          <a:xfrm>
            <a:off x="1485900" y="802918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97" name="Oval 96"/>
          <p:cNvSpPr>
            <a:spLocks noChangeAspect="1"/>
          </p:cNvSpPr>
          <p:nvPr/>
        </p:nvSpPr>
        <p:spPr bwMode="auto">
          <a:xfrm>
            <a:off x="2016015" y="796817"/>
            <a:ext cx="136132" cy="13716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 bwMode="auto">
          <a:xfrm>
            <a:off x="1485900" y="1123860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99" name="Oval 98"/>
          <p:cNvSpPr>
            <a:spLocks noChangeAspect="1"/>
          </p:cNvSpPr>
          <p:nvPr/>
        </p:nvSpPr>
        <p:spPr bwMode="auto">
          <a:xfrm>
            <a:off x="2016015" y="1117759"/>
            <a:ext cx="136132" cy="13716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 bwMode="auto">
          <a:xfrm>
            <a:off x="1485900" y="1437918"/>
            <a:ext cx="137160" cy="1371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 bwMode="auto">
          <a:xfrm>
            <a:off x="2016015" y="1431817"/>
            <a:ext cx="136132" cy="137160"/>
          </a:xfrm>
          <a:prstGeom prst="ellipse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Dropbox\Work - Densmore\Designs\Fusion proteins\fusio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b="29875"/>
          <a:stretch/>
        </p:blipFill>
        <p:spPr bwMode="auto">
          <a:xfrm>
            <a:off x="4773385" y="339380"/>
            <a:ext cx="196525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ropbox\Work - Densmore\Designs\Fusion proteins\fusion3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b="29875"/>
          <a:stretch/>
        </p:blipFill>
        <p:spPr bwMode="auto">
          <a:xfrm>
            <a:off x="4775624" y="995286"/>
            <a:ext cx="196525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Dropbox\Work - Densmore\Designs\Fusion proteins\fusion4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5" b="40476"/>
          <a:stretch/>
        </p:blipFill>
        <p:spPr bwMode="auto">
          <a:xfrm>
            <a:off x="4773386" y="673817"/>
            <a:ext cx="196525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C:\Dropbox\Work - Densmore\Designs\Fusion proteins\fusio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5" t="10601" r="44425" b="29875"/>
          <a:stretch/>
        </p:blipFill>
        <p:spPr bwMode="auto">
          <a:xfrm>
            <a:off x="1714500" y="342183"/>
            <a:ext cx="21914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C:\Dropbox\Work - Densmore\Designs\Fusion proteins\fusion2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2" t="10601" r="44682" b="29875"/>
          <a:stretch/>
        </p:blipFill>
        <p:spPr bwMode="auto">
          <a:xfrm>
            <a:off x="1724609" y="1310903"/>
            <a:ext cx="209036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C:\Dropbox\Work - Densmore\Designs\Fusion proteins\fusion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8" t="10601" r="44538" b="29875"/>
          <a:stretch/>
        </p:blipFill>
        <p:spPr bwMode="auto">
          <a:xfrm>
            <a:off x="1718976" y="998089"/>
            <a:ext cx="21466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5" descr="C:\Dropbox\Work - Densmore\Designs\Fusion proteins\fusion4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5" t="11905" r="44425" b="40476"/>
          <a:stretch/>
        </p:blipFill>
        <p:spPr bwMode="auto">
          <a:xfrm>
            <a:off x="1714501" y="676620"/>
            <a:ext cx="21914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:\Dropbox\Work - Densmore\Designs\Fusion proteins\fusio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" t="10601" r="72377" b="62241"/>
          <a:stretch/>
        </p:blipFill>
        <p:spPr bwMode="auto">
          <a:xfrm>
            <a:off x="552019" y="358852"/>
            <a:ext cx="393700" cy="1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C:\Dropbox\Work - Densmore\Designs\Fusion proteins\fusion3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9" t="19736" r="10695" b="62407"/>
          <a:stretch/>
        </p:blipFill>
        <p:spPr bwMode="auto">
          <a:xfrm>
            <a:off x="2955381" y="418383"/>
            <a:ext cx="210196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5" descr="C:\Dropbox\Work - Densmore\Designs\Fusion proteins\fusion4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9" t="11905" r="61110" b="57011"/>
          <a:stretch/>
        </p:blipFill>
        <p:spPr bwMode="auto">
          <a:xfrm>
            <a:off x="1174133" y="374330"/>
            <a:ext cx="226217" cy="1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ight Arrow 119"/>
          <p:cNvSpPr/>
          <p:nvPr/>
        </p:nvSpPr>
        <p:spPr>
          <a:xfrm>
            <a:off x="3558164" y="762000"/>
            <a:ext cx="1051936" cy="40800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One pot</a:t>
            </a:r>
            <a:endParaRPr lang="en-US" sz="16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080448" y="259140"/>
            <a:ext cx="2063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Multiplex Modular Assembly and Screening</a:t>
            </a:r>
            <a:endParaRPr lang="en-US" sz="2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250080" y="2839150"/>
            <a:ext cx="6466249" cy="863933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2" descr="C:\Dropbox\Work - Densmore\Designs\Fusion proteins\fusio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t="10601" r="10845" b="29875"/>
          <a:stretch/>
        </p:blipFill>
        <p:spPr bwMode="auto">
          <a:xfrm>
            <a:off x="448100" y="2648650"/>
            <a:ext cx="164150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Connector 126"/>
          <p:cNvCxnSpPr/>
          <p:nvPr/>
        </p:nvCxnSpPr>
        <p:spPr>
          <a:xfrm>
            <a:off x="1867326" y="2839150"/>
            <a:ext cx="23657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3" idx="1"/>
          </p:cNvCxnSpPr>
          <p:nvPr/>
        </p:nvCxnSpPr>
        <p:spPr>
          <a:xfrm>
            <a:off x="448100" y="2839150"/>
            <a:ext cx="76258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4" name="Group 1053"/>
          <p:cNvGrpSpPr/>
          <p:nvPr/>
        </p:nvGrpSpPr>
        <p:grpSpPr>
          <a:xfrm>
            <a:off x="1713201" y="2250576"/>
            <a:ext cx="390696" cy="326374"/>
            <a:chOff x="2876491" y="2934422"/>
            <a:chExt cx="390696" cy="326374"/>
          </a:xfrm>
        </p:grpSpPr>
        <p:sp>
          <p:nvSpPr>
            <p:cNvPr id="1051" name="Pie 1050"/>
            <p:cNvSpPr/>
            <p:nvPr/>
          </p:nvSpPr>
          <p:spPr>
            <a:xfrm rot="17806125">
              <a:off x="2884331" y="2926582"/>
              <a:ext cx="190383" cy="206063"/>
            </a:xfrm>
            <a:prstGeom prst="pi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3" name="Cloud 1052"/>
            <p:cNvSpPr/>
            <p:nvPr/>
          </p:nvSpPr>
          <p:spPr>
            <a:xfrm>
              <a:off x="2961584" y="3029613"/>
              <a:ext cx="305603" cy="231183"/>
            </a:xfrm>
            <a:prstGeom prst="clou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173854" y="1955800"/>
            <a:ext cx="2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GOI = repressor</a:t>
            </a:r>
            <a:endParaRPr lang="en-US" dirty="0"/>
          </a:p>
        </p:txBody>
      </p:sp>
      <p:grpSp>
        <p:nvGrpSpPr>
          <p:cNvPr id="214" name="Group 213"/>
          <p:cNvGrpSpPr/>
          <p:nvPr/>
        </p:nvGrpSpPr>
        <p:grpSpPr>
          <a:xfrm>
            <a:off x="2660671" y="2146483"/>
            <a:ext cx="1315634" cy="455865"/>
            <a:chOff x="2621925" y="2975009"/>
            <a:chExt cx="1411454" cy="288573"/>
          </a:xfrm>
        </p:grpSpPr>
        <p:cxnSp>
          <p:nvCxnSpPr>
            <p:cNvPr id="215" name="Straight Connector 214"/>
            <p:cNvCxnSpPr/>
            <p:nvPr/>
          </p:nvCxnSpPr>
          <p:spPr>
            <a:xfrm flipH="1" flipV="1">
              <a:off x="2621925" y="2975009"/>
              <a:ext cx="1282318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3891395" y="2976414"/>
              <a:ext cx="0" cy="2827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756288" y="3263582"/>
              <a:ext cx="27709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7" name="Group 276"/>
          <p:cNvGrpSpPr/>
          <p:nvPr/>
        </p:nvGrpSpPr>
        <p:grpSpPr>
          <a:xfrm>
            <a:off x="2201037" y="1959791"/>
            <a:ext cx="390696" cy="368505"/>
            <a:chOff x="2201037" y="2149259"/>
            <a:chExt cx="390696" cy="368505"/>
          </a:xfrm>
        </p:grpSpPr>
        <p:sp>
          <p:nvSpPr>
            <p:cNvPr id="210" name="Right Triangle 209"/>
            <p:cNvSpPr/>
            <p:nvPr/>
          </p:nvSpPr>
          <p:spPr>
            <a:xfrm rot="17820000">
              <a:off x="2225952" y="2150315"/>
              <a:ext cx="93552" cy="91440"/>
            </a:xfrm>
            <a:prstGeom prst="rt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Pie 218"/>
            <p:cNvSpPr/>
            <p:nvPr/>
          </p:nvSpPr>
          <p:spPr>
            <a:xfrm rot="17806125">
              <a:off x="2208877" y="2183550"/>
              <a:ext cx="190383" cy="206063"/>
            </a:xfrm>
            <a:prstGeom prst="pi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Cloud 219"/>
            <p:cNvSpPr/>
            <p:nvPr/>
          </p:nvSpPr>
          <p:spPr>
            <a:xfrm>
              <a:off x="2286130" y="2286581"/>
              <a:ext cx="305603" cy="231183"/>
            </a:xfrm>
            <a:prstGeom prst="clou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7" name="Picture 10" descr="C:\Dropbox\Work - Densmore\Designs\Fusion proteins\ca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13165" r="9155" b="35618"/>
          <a:stretch/>
        </p:blipFill>
        <p:spPr bwMode="auto">
          <a:xfrm>
            <a:off x="5001830" y="3525282"/>
            <a:ext cx="1372779" cy="3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/>
          <p:cNvCxnSpPr/>
          <p:nvPr/>
        </p:nvCxnSpPr>
        <p:spPr>
          <a:xfrm rot="10800000">
            <a:off x="6046794" y="3703081"/>
            <a:ext cx="36515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10800000">
            <a:off x="4826026" y="3703082"/>
            <a:ext cx="810207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563804" y="3745528"/>
            <a:ext cx="72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Kan</a:t>
            </a:r>
            <a:r>
              <a:rPr lang="en-US" sz="1600" baseline="30000" dirty="0" err="1" smtClean="0"/>
              <a:t>R</a:t>
            </a:r>
            <a:endParaRPr lang="en-US" sz="1600" baseline="30000" dirty="0"/>
          </a:p>
        </p:txBody>
      </p:sp>
      <p:pic>
        <p:nvPicPr>
          <p:cNvPr id="1039" name="Picture 11" descr="C:\Dropbox\Work - Densmore\Designs\Fusion proteins\inducible reporter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t="13165" r="4643" b="34897"/>
          <a:stretch/>
        </p:blipFill>
        <p:spPr bwMode="auto">
          <a:xfrm>
            <a:off x="3539359" y="2663577"/>
            <a:ext cx="260893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/>
          <p:cNvCxnSpPr/>
          <p:nvPr/>
        </p:nvCxnSpPr>
        <p:spPr>
          <a:xfrm>
            <a:off x="3407980" y="2836678"/>
            <a:ext cx="9144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4794275" y="2854136"/>
            <a:ext cx="45720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5704094" y="2850326"/>
            <a:ext cx="668193" cy="6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183396" y="2895820"/>
            <a:ext cx="72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Cam</a:t>
            </a:r>
            <a:r>
              <a:rPr lang="en-US" sz="1600" baseline="30000" dirty="0" err="1" smtClean="0"/>
              <a:t>R</a:t>
            </a:r>
            <a:endParaRPr lang="en-US" sz="1600" baseline="30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295400" y="3172952"/>
            <a:ext cx="34280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Antibiotic </a:t>
            </a:r>
            <a:r>
              <a:rPr lang="en-US" sz="1700" dirty="0"/>
              <a:t>selection </a:t>
            </a:r>
            <a:r>
              <a:rPr lang="en-US" sz="1700" dirty="0" smtClean="0"/>
              <a:t>for inactive GOI</a:t>
            </a:r>
            <a:endParaRPr lang="en-US" sz="1700" dirty="0"/>
          </a:p>
        </p:txBody>
      </p:sp>
      <p:sp>
        <p:nvSpPr>
          <p:cNvPr id="221" name="TextBox 220"/>
          <p:cNvSpPr txBox="1"/>
          <p:nvPr/>
        </p:nvSpPr>
        <p:spPr>
          <a:xfrm>
            <a:off x="4270594" y="2903011"/>
            <a:ext cx="52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GFP</a:t>
            </a:r>
            <a:endParaRPr lang="en-US" sz="1600" baseline="30000" dirty="0"/>
          </a:p>
        </p:txBody>
      </p:sp>
      <p:sp>
        <p:nvSpPr>
          <p:cNvPr id="222" name="TextBox 221"/>
          <p:cNvSpPr txBox="1"/>
          <p:nvPr/>
        </p:nvSpPr>
        <p:spPr>
          <a:xfrm>
            <a:off x="1103565" y="2910202"/>
            <a:ext cx="93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LBD:GOI</a:t>
            </a:r>
            <a:endParaRPr lang="en-US" sz="1600" baseline="30000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6478489" y="323804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[GFP]</a:t>
            </a:r>
            <a:endParaRPr lang="en-US" sz="1400" dirty="0"/>
          </a:p>
        </p:txBody>
      </p:sp>
      <p:sp>
        <p:nvSpPr>
          <p:cNvPr id="225" name="TextBox 224"/>
          <p:cNvSpPr txBox="1"/>
          <p:nvPr/>
        </p:nvSpPr>
        <p:spPr>
          <a:xfrm>
            <a:off x="7253542" y="396343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[Ligand]</a:t>
            </a:r>
            <a:endParaRPr lang="en-US" sz="1400" dirty="0"/>
          </a:p>
        </p:txBody>
      </p:sp>
      <p:sp>
        <p:nvSpPr>
          <p:cNvPr id="226" name="Right Triangle 225"/>
          <p:cNvSpPr/>
          <p:nvPr/>
        </p:nvSpPr>
        <p:spPr>
          <a:xfrm flipH="1" flipV="1">
            <a:off x="7430208" y="3823430"/>
            <a:ext cx="1063822" cy="24053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ight Triangle 226"/>
          <p:cNvSpPr/>
          <p:nvPr/>
        </p:nvSpPr>
        <p:spPr>
          <a:xfrm rot="5400000" flipV="1">
            <a:off x="6775643" y="3157303"/>
            <a:ext cx="962152" cy="250311"/>
          </a:xfrm>
          <a:prstGeom prst="rtTriangl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7104119" y="2144480"/>
            <a:ext cx="152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Expected Transfer Function</a:t>
            </a:r>
            <a:endParaRPr lang="en-US" sz="1400" b="1" dirty="0"/>
          </a:p>
        </p:txBody>
      </p:sp>
      <p:sp>
        <p:nvSpPr>
          <p:cNvPr id="229" name="Freeform 228"/>
          <p:cNvSpPr/>
          <p:nvPr/>
        </p:nvSpPr>
        <p:spPr>
          <a:xfrm flipV="1">
            <a:off x="7430208" y="2876409"/>
            <a:ext cx="1076012" cy="773158"/>
          </a:xfrm>
          <a:custGeom>
            <a:avLst/>
            <a:gdLst>
              <a:gd name="connsiteX0" fmla="*/ 0 w 1508166"/>
              <a:gd name="connsiteY0" fmla="*/ 950026 h 979714"/>
              <a:gd name="connsiteX1" fmla="*/ 617517 w 1508166"/>
              <a:gd name="connsiteY1" fmla="*/ 878774 h 979714"/>
              <a:gd name="connsiteX2" fmla="*/ 890649 w 1508166"/>
              <a:gd name="connsiteY2" fmla="*/ 344385 h 979714"/>
              <a:gd name="connsiteX3" fmla="*/ 1080654 w 1508166"/>
              <a:gd name="connsiteY3" fmla="*/ 118754 h 979714"/>
              <a:gd name="connsiteX4" fmla="*/ 1508166 w 1508166"/>
              <a:gd name="connsiteY4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6" h="979714">
                <a:moveTo>
                  <a:pt x="0" y="950026"/>
                </a:moveTo>
                <a:cubicBezTo>
                  <a:pt x="234537" y="964870"/>
                  <a:pt x="469075" y="979714"/>
                  <a:pt x="617517" y="878774"/>
                </a:cubicBezTo>
                <a:cubicBezTo>
                  <a:pt x="765959" y="777834"/>
                  <a:pt x="813460" y="471055"/>
                  <a:pt x="890649" y="344385"/>
                </a:cubicBezTo>
                <a:cubicBezTo>
                  <a:pt x="967838" y="217715"/>
                  <a:pt x="977734" y="176152"/>
                  <a:pt x="1080654" y="118754"/>
                </a:cubicBezTo>
                <a:cubicBezTo>
                  <a:pt x="1183574" y="61356"/>
                  <a:pt x="1345870" y="30678"/>
                  <a:pt x="1508166" y="0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Dropbox\Work - Densmore\Designs\Fusion proteins\fusion2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1" b="29875"/>
          <a:stretch/>
        </p:blipFill>
        <p:spPr bwMode="auto">
          <a:xfrm>
            <a:off x="4778441" y="1308100"/>
            <a:ext cx="1965259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Rounded Rectangle 239"/>
          <p:cNvSpPr/>
          <p:nvPr/>
        </p:nvSpPr>
        <p:spPr>
          <a:xfrm>
            <a:off x="921338" y="5471844"/>
            <a:ext cx="5794992" cy="850900"/>
          </a:xfrm>
          <a:prstGeom prst="round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1" name="Picture 10" descr="C:\Dropbox\Work - Densmore\Designs\Fusion proteins\ca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t="13165" r="9155" b="35618"/>
          <a:stretch/>
        </p:blipFill>
        <p:spPr bwMode="auto">
          <a:xfrm>
            <a:off x="5074855" y="6146800"/>
            <a:ext cx="1372779" cy="33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2" name="Straight Connector 241"/>
          <p:cNvCxnSpPr/>
          <p:nvPr/>
        </p:nvCxnSpPr>
        <p:spPr>
          <a:xfrm rot="10800000">
            <a:off x="6119819" y="6324599"/>
            <a:ext cx="36515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10800000">
            <a:off x="4918101" y="6324600"/>
            <a:ext cx="810207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5636829" y="6376571"/>
            <a:ext cx="72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Kan</a:t>
            </a:r>
            <a:r>
              <a:rPr lang="en-US" sz="1600" baseline="30000" dirty="0" err="1" smtClean="0"/>
              <a:t>R</a:t>
            </a:r>
            <a:endParaRPr lang="en-US" sz="1600" baseline="30000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2733504" y="4799187"/>
            <a:ext cx="390696" cy="326374"/>
            <a:chOff x="2876491" y="2934422"/>
            <a:chExt cx="390696" cy="326374"/>
          </a:xfrm>
        </p:grpSpPr>
        <p:sp>
          <p:nvSpPr>
            <p:cNvPr id="250" name="Pie 249"/>
            <p:cNvSpPr/>
            <p:nvPr/>
          </p:nvSpPr>
          <p:spPr>
            <a:xfrm rot="17806125">
              <a:off x="2884331" y="2926582"/>
              <a:ext cx="190383" cy="206063"/>
            </a:xfrm>
            <a:prstGeom prst="pi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1" name="Cloud 250"/>
            <p:cNvSpPr/>
            <p:nvPr/>
          </p:nvSpPr>
          <p:spPr>
            <a:xfrm>
              <a:off x="2961584" y="3029613"/>
              <a:ext cx="305603" cy="231183"/>
            </a:xfrm>
            <a:prstGeom prst="cloud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2190674" y="5855892"/>
            <a:ext cx="34280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smtClean="0"/>
              <a:t>Antibiotic </a:t>
            </a:r>
            <a:r>
              <a:rPr lang="en-US" sz="1700" dirty="0"/>
              <a:t>selection </a:t>
            </a:r>
            <a:r>
              <a:rPr lang="en-US" sz="1700" dirty="0" smtClean="0"/>
              <a:t>for inactive GOI</a:t>
            </a:r>
            <a:endParaRPr lang="en-US" sz="1700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2263646" y="4424448"/>
            <a:ext cx="390696" cy="368505"/>
            <a:chOff x="3079624" y="4004901"/>
            <a:chExt cx="390696" cy="368505"/>
          </a:xfrm>
        </p:grpSpPr>
        <p:sp>
          <p:nvSpPr>
            <p:cNvPr id="257" name="Right Triangle 256"/>
            <p:cNvSpPr/>
            <p:nvPr/>
          </p:nvSpPr>
          <p:spPr>
            <a:xfrm rot="17820000">
              <a:off x="3104539" y="4005957"/>
              <a:ext cx="93552" cy="91440"/>
            </a:xfrm>
            <a:prstGeom prst="rt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3079624" y="4047032"/>
              <a:ext cx="390696" cy="326374"/>
              <a:chOff x="2876491" y="2934422"/>
              <a:chExt cx="390696" cy="326374"/>
            </a:xfrm>
          </p:grpSpPr>
          <p:sp>
            <p:nvSpPr>
              <p:cNvPr id="265" name="Pie 264"/>
              <p:cNvSpPr/>
              <p:nvPr/>
            </p:nvSpPr>
            <p:spPr>
              <a:xfrm rot="17806125">
                <a:off x="2884331" y="2926582"/>
                <a:ext cx="190383" cy="206063"/>
              </a:xfrm>
              <a:prstGeom prst="pi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Cloud 265"/>
              <p:cNvSpPr/>
              <p:nvPr/>
            </p:nvSpPr>
            <p:spPr>
              <a:xfrm>
                <a:off x="2961584" y="3029613"/>
                <a:ext cx="305603" cy="231183"/>
              </a:xfrm>
              <a:prstGeom prst="clou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0" name="TextBox 269"/>
          <p:cNvSpPr txBox="1"/>
          <p:nvPr/>
        </p:nvSpPr>
        <p:spPr>
          <a:xfrm rot="16200000">
            <a:off x="6500714" y="570305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[GFP]</a:t>
            </a:r>
            <a:endParaRPr lang="en-US" sz="14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275767" y="6415739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[Ligand]</a:t>
            </a:r>
            <a:endParaRPr lang="en-US" sz="1400" dirty="0"/>
          </a:p>
        </p:txBody>
      </p:sp>
      <p:sp>
        <p:nvSpPr>
          <p:cNvPr id="272" name="Right Triangle 271"/>
          <p:cNvSpPr/>
          <p:nvPr/>
        </p:nvSpPr>
        <p:spPr>
          <a:xfrm flipH="1" flipV="1">
            <a:off x="7452433" y="6275736"/>
            <a:ext cx="1063822" cy="24053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ight Triangle 272"/>
          <p:cNvSpPr/>
          <p:nvPr/>
        </p:nvSpPr>
        <p:spPr>
          <a:xfrm rot="5400000" flipV="1">
            <a:off x="6804216" y="5609609"/>
            <a:ext cx="962152" cy="250311"/>
          </a:xfrm>
          <a:prstGeom prst="rtTriangl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 flipV="1">
            <a:off x="7461958" y="5328715"/>
            <a:ext cx="1076012" cy="773158"/>
          </a:xfrm>
          <a:custGeom>
            <a:avLst/>
            <a:gdLst>
              <a:gd name="connsiteX0" fmla="*/ 0 w 1508166"/>
              <a:gd name="connsiteY0" fmla="*/ 950026 h 979714"/>
              <a:gd name="connsiteX1" fmla="*/ 617517 w 1508166"/>
              <a:gd name="connsiteY1" fmla="*/ 878774 h 979714"/>
              <a:gd name="connsiteX2" fmla="*/ 890649 w 1508166"/>
              <a:gd name="connsiteY2" fmla="*/ 344385 h 979714"/>
              <a:gd name="connsiteX3" fmla="*/ 1080654 w 1508166"/>
              <a:gd name="connsiteY3" fmla="*/ 118754 h 979714"/>
              <a:gd name="connsiteX4" fmla="*/ 1508166 w 1508166"/>
              <a:gd name="connsiteY4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6" h="979714">
                <a:moveTo>
                  <a:pt x="0" y="950026"/>
                </a:moveTo>
                <a:cubicBezTo>
                  <a:pt x="234537" y="964870"/>
                  <a:pt x="469075" y="979714"/>
                  <a:pt x="617517" y="878774"/>
                </a:cubicBezTo>
                <a:cubicBezTo>
                  <a:pt x="765959" y="777834"/>
                  <a:pt x="813460" y="471055"/>
                  <a:pt x="890649" y="344385"/>
                </a:cubicBezTo>
                <a:cubicBezTo>
                  <a:pt x="967838" y="217715"/>
                  <a:pt x="977734" y="176152"/>
                  <a:pt x="1080654" y="118754"/>
                </a:cubicBezTo>
                <a:cubicBezTo>
                  <a:pt x="1183574" y="61356"/>
                  <a:pt x="1345870" y="30678"/>
                  <a:pt x="1508166" y="0"/>
                </a:cubicBezTo>
              </a:path>
            </a:pathLst>
          </a:cu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/>
          <p:cNvSpPr txBox="1"/>
          <p:nvPr/>
        </p:nvSpPr>
        <p:spPr>
          <a:xfrm>
            <a:off x="4772219" y="5524529"/>
            <a:ext cx="52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GFP</a:t>
            </a:r>
            <a:endParaRPr lang="en-US" sz="1600" baseline="30000" dirty="0"/>
          </a:p>
        </p:txBody>
      </p:sp>
      <p:sp>
        <p:nvSpPr>
          <p:cNvPr id="252" name="TextBox 251"/>
          <p:cNvSpPr txBox="1"/>
          <p:nvPr/>
        </p:nvSpPr>
        <p:spPr>
          <a:xfrm>
            <a:off x="5609439" y="5517338"/>
            <a:ext cx="72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Cam</a:t>
            </a:r>
            <a:r>
              <a:rPr lang="en-US" sz="1600" baseline="30000" dirty="0" err="1" smtClean="0"/>
              <a:t>R</a:t>
            </a:r>
            <a:endParaRPr lang="en-US" sz="1600" baseline="30000" dirty="0"/>
          </a:p>
        </p:txBody>
      </p:sp>
      <p:sp>
        <p:nvSpPr>
          <p:cNvPr id="284" name="TextBox 283"/>
          <p:cNvSpPr txBox="1"/>
          <p:nvPr/>
        </p:nvSpPr>
        <p:spPr>
          <a:xfrm>
            <a:off x="2238375" y="5528612"/>
            <a:ext cx="523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US" sz="1600" dirty="0" smtClean="0"/>
              <a:t>FP</a:t>
            </a:r>
            <a:endParaRPr lang="en-US" sz="1600" baseline="30000" dirty="0"/>
          </a:p>
        </p:txBody>
      </p:sp>
      <p:sp>
        <p:nvSpPr>
          <p:cNvPr id="285" name="TextBox 284"/>
          <p:cNvSpPr txBox="1"/>
          <p:nvPr/>
        </p:nvSpPr>
        <p:spPr>
          <a:xfrm>
            <a:off x="3096212" y="5526608"/>
            <a:ext cx="60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tetR</a:t>
            </a:r>
            <a:endParaRPr lang="en-US" sz="1600" baseline="30000" dirty="0"/>
          </a:p>
        </p:txBody>
      </p:sp>
      <p:pic>
        <p:nvPicPr>
          <p:cNvPr id="186" name="Picture 15" descr="C:\Dropbox\Work - Densmore\Designs\Fusion proteins\repressive reporter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16667" r="2296" b="38159"/>
          <a:stretch/>
        </p:blipFill>
        <p:spPr bwMode="auto">
          <a:xfrm>
            <a:off x="1618867" y="5325540"/>
            <a:ext cx="4872038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6" name="Straight Connector 245"/>
          <p:cNvCxnSpPr/>
          <p:nvPr/>
        </p:nvCxnSpPr>
        <p:spPr>
          <a:xfrm>
            <a:off x="3579430" y="5471462"/>
            <a:ext cx="1261872" cy="49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5256529" y="5471462"/>
            <a:ext cx="42062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1373103" y="5469050"/>
            <a:ext cx="966416" cy="49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092845" y="5469050"/>
            <a:ext cx="41148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2749997" y="5469050"/>
            <a:ext cx="420624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76200" y="4334220"/>
            <a:ext cx="227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If GOI = inducer</a:t>
            </a:r>
            <a:endParaRPr lang="en-US" dirty="0"/>
          </a:p>
        </p:txBody>
      </p:sp>
      <p:grpSp>
        <p:nvGrpSpPr>
          <p:cNvPr id="230" name="Group 229"/>
          <p:cNvGrpSpPr/>
          <p:nvPr/>
        </p:nvGrpSpPr>
        <p:grpSpPr>
          <a:xfrm>
            <a:off x="3348917" y="5017285"/>
            <a:ext cx="1120017" cy="244627"/>
            <a:chOff x="3563612" y="4860773"/>
            <a:chExt cx="1120017" cy="244627"/>
          </a:xfrm>
        </p:grpSpPr>
        <p:cxnSp>
          <p:nvCxnSpPr>
            <p:cNvPr id="292" name="Straight Connector 291"/>
            <p:cNvCxnSpPr/>
            <p:nvPr/>
          </p:nvCxnSpPr>
          <p:spPr>
            <a:xfrm flipH="1" flipV="1">
              <a:off x="3563612" y="4860773"/>
              <a:ext cx="1005230" cy="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4557420" y="4861963"/>
              <a:ext cx="0" cy="23957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437325" y="5105249"/>
              <a:ext cx="24630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3563612" y="4865828"/>
              <a:ext cx="0" cy="23957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1752601" y="4703552"/>
            <a:ext cx="479214" cy="494860"/>
            <a:chOff x="1785971" y="4457119"/>
            <a:chExt cx="805762" cy="500555"/>
          </a:xfrm>
        </p:grpSpPr>
        <p:cxnSp>
          <p:nvCxnSpPr>
            <p:cNvPr id="138" name="Straight Arrow Connector 137"/>
            <p:cNvCxnSpPr/>
            <p:nvPr/>
          </p:nvCxnSpPr>
          <p:spPr>
            <a:xfrm>
              <a:off x="1793921" y="4457119"/>
              <a:ext cx="0" cy="5005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V="1">
              <a:off x="1785971" y="4460160"/>
              <a:ext cx="805762" cy="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" name="Right Triangle 306"/>
          <p:cNvSpPr/>
          <p:nvPr/>
        </p:nvSpPr>
        <p:spPr>
          <a:xfrm rot="16200000" flipH="1" flipV="1">
            <a:off x="8227750" y="5609610"/>
            <a:ext cx="962152" cy="250311"/>
          </a:xfrm>
          <a:prstGeom prst="rtTriangle">
            <a:avLst/>
          </a:prstGeom>
          <a:solidFill>
            <a:srgbClr val="C0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/>
          <p:cNvSpPr txBox="1"/>
          <p:nvPr/>
        </p:nvSpPr>
        <p:spPr>
          <a:xfrm rot="16200000">
            <a:off x="8256489" y="570305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[RFP]</a:t>
            </a:r>
            <a:endParaRPr lang="en-US" sz="1400" dirty="0"/>
          </a:p>
        </p:txBody>
      </p:sp>
      <p:sp>
        <p:nvSpPr>
          <p:cNvPr id="309" name="Freeform 308"/>
          <p:cNvSpPr/>
          <p:nvPr/>
        </p:nvSpPr>
        <p:spPr>
          <a:xfrm flipH="1" flipV="1">
            <a:off x="7458388" y="5334000"/>
            <a:ext cx="1076012" cy="773158"/>
          </a:xfrm>
          <a:custGeom>
            <a:avLst/>
            <a:gdLst>
              <a:gd name="connsiteX0" fmla="*/ 0 w 1508166"/>
              <a:gd name="connsiteY0" fmla="*/ 950026 h 979714"/>
              <a:gd name="connsiteX1" fmla="*/ 617517 w 1508166"/>
              <a:gd name="connsiteY1" fmla="*/ 878774 h 979714"/>
              <a:gd name="connsiteX2" fmla="*/ 890649 w 1508166"/>
              <a:gd name="connsiteY2" fmla="*/ 344385 h 979714"/>
              <a:gd name="connsiteX3" fmla="*/ 1080654 w 1508166"/>
              <a:gd name="connsiteY3" fmla="*/ 118754 h 979714"/>
              <a:gd name="connsiteX4" fmla="*/ 1508166 w 1508166"/>
              <a:gd name="connsiteY4" fmla="*/ 0 h 97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6" h="979714">
                <a:moveTo>
                  <a:pt x="0" y="950026"/>
                </a:moveTo>
                <a:cubicBezTo>
                  <a:pt x="234537" y="964870"/>
                  <a:pt x="469075" y="979714"/>
                  <a:pt x="617517" y="878774"/>
                </a:cubicBezTo>
                <a:cubicBezTo>
                  <a:pt x="765959" y="777834"/>
                  <a:pt x="813460" y="471055"/>
                  <a:pt x="890649" y="344385"/>
                </a:cubicBezTo>
                <a:cubicBezTo>
                  <a:pt x="967838" y="217715"/>
                  <a:pt x="977734" y="176152"/>
                  <a:pt x="1080654" y="118754"/>
                </a:cubicBezTo>
                <a:cubicBezTo>
                  <a:pt x="1183574" y="61356"/>
                  <a:pt x="1345870" y="30678"/>
                  <a:pt x="1508166" y="0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flipH="1">
            <a:off x="7465133" y="5261690"/>
            <a:ext cx="1063822" cy="9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 flipH="1">
            <a:off x="7442908" y="2799859"/>
            <a:ext cx="1063822" cy="962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2" name="Group 311"/>
          <p:cNvGrpSpPr/>
          <p:nvPr/>
        </p:nvGrpSpPr>
        <p:grpSpPr>
          <a:xfrm>
            <a:off x="1895542" y="5017284"/>
            <a:ext cx="765129" cy="259183"/>
            <a:chOff x="1846969" y="4809631"/>
            <a:chExt cx="946872" cy="262585"/>
          </a:xfrm>
        </p:grpSpPr>
        <p:cxnSp>
          <p:nvCxnSpPr>
            <p:cNvPr id="313" name="Straight Arrow Connector 312"/>
            <p:cNvCxnSpPr/>
            <p:nvPr/>
          </p:nvCxnSpPr>
          <p:spPr>
            <a:xfrm>
              <a:off x="1856311" y="4815878"/>
              <a:ext cx="0" cy="25633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1846969" y="4809631"/>
              <a:ext cx="946872" cy="1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2231815" y="2437623"/>
            <a:ext cx="1515890" cy="230077"/>
            <a:chOff x="2621925" y="2975009"/>
            <a:chExt cx="1411454" cy="288573"/>
          </a:xfrm>
        </p:grpSpPr>
        <p:cxnSp>
          <p:nvCxnSpPr>
            <p:cNvPr id="146" name="Straight Connector 145"/>
            <p:cNvCxnSpPr/>
            <p:nvPr/>
          </p:nvCxnSpPr>
          <p:spPr>
            <a:xfrm flipH="1" flipV="1">
              <a:off x="2621925" y="2975009"/>
              <a:ext cx="1282318" cy="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891395" y="2976414"/>
              <a:ext cx="0" cy="28278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3756288" y="3263582"/>
              <a:ext cx="27709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8" name="TextBox 317"/>
          <p:cNvSpPr txBox="1"/>
          <p:nvPr/>
        </p:nvSpPr>
        <p:spPr>
          <a:xfrm>
            <a:off x="7066019" y="4433896"/>
            <a:ext cx="171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Select for inducibility by FACS</a:t>
            </a:r>
            <a:endParaRPr lang="en-US" sz="1400" b="1" dirty="0"/>
          </a:p>
        </p:txBody>
      </p:sp>
      <p:pic>
        <p:nvPicPr>
          <p:cNvPr id="117" name="Picture 2" descr="C:\Dropbox\Work - Densmore\Designs\Fusion proteins\fusion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" t="10601" r="10845" b="29875"/>
          <a:stretch/>
        </p:blipFill>
        <p:spPr bwMode="auto">
          <a:xfrm>
            <a:off x="1372924" y="6134069"/>
            <a:ext cx="164150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121"/>
          <p:cNvSpPr txBox="1"/>
          <p:nvPr/>
        </p:nvSpPr>
        <p:spPr>
          <a:xfrm>
            <a:off x="2028389" y="6376571"/>
            <a:ext cx="93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LBD:GOI</a:t>
            </a:r>
            <a:endParaRPr lang="en-US" sz="1600" baseline="300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362250" y="6321489"/>
            <a:ext cx="76258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2777861" y="6324601"/>
            <a:ext cx="236571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6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297</Words>
  <Application>Microsoft Macintosh PowerPoint</Application>
  <PresentationFormat>On-screen Show (4:3)</PresentationFormat>
  <Paragraphs>119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Fusion Protein Generation</vt:lpstr>
      <vt:lpstr>EOS S13: MMC Fusion Library Screen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Iverson</dc:creator>
  <cp:lastModifiedBy>Ernst Oberortner</cp:lastModifiedBy>
  <cp:revision>3</cp:revision>
  <dcterms:created xsi:type="dcterms:W3CDTF">2013-06-19T11:46:45Z</dcterms:created>
  <dcterms:modified xsi:type="dcterms:W3CDTF">2013-06-19T22:18:29Z</dcterms:modified>
</cp:coreProperties>
</file>