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63" r:id="rId5"/>
    <p:sldId id="265" r:id="rId6"/>
    <p:sldId id="266" r:id="rId7"/>
    <p:sldId id="264" r:id="rId8"/>
    <p:sldId id="259" r:id="rId9"/>
    <p:sldId id="267" r:id="rId10"/>
    <p:sldId id="261" r:id="rId11"/>
    <p:sldId id="260" r:id="rId12"/>
    <p:sldId id="269" r:id="rId13"/>
    <p:sldId id="272" r:id="rId14"/>
    <p:sldId id="271" r:id="rId15"/>
    <p:sldId id="270" r:id="rId16"/>
    <p:sldId id="25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D81A-6C12-6049-A298-57CD53D676E5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F65D-2758-9347-B486-BBA7F6AF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5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D81A-6C12-6049-A298-57CD53D676E5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F65D-2758-9347-B486-BBA7F6AF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3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D81A-6C12-6049-A298-57CD53D676E5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F65D-2758-9347-B486-BBA7F6AF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1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D81A-6C12-6049-A298-57CD53D676E5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F65D-2758-9347-B486-BBA7F6AF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6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D81A-6C12-6049-A298-57CD53D676E5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F65D-2758-9347-B486-BBA7F6AF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0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D81A-6C12-6049-A298-57CD53D676E5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F65D-2758-9347-B486-BBA7F6AF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2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D81A-6C12-6049-A298-57CD53D676E5}" type="datetimeFigureOut">
              <a:rPr lang="en-US" smtClean="0"/>
              <a:t>5/5/14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F65D-2758-9347-B486-BBA7F6AF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5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D81A-6C12-6049-A298-57CD53D676E5}" type="datetimeFigureOut">
              <a:rPr lang="en-US" smtClean="0"/>
              <a:t>5/5/14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F65D-2758-9347-B486-BBA7F6AF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9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D81A-6C12-6049-A298-57CD53D676E5}" type="datetimeFigureOut">
              <a:rPr lang="en-US" smtClean="0"/>
              <a:t>5/5/14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F65D-2758-9347-B486-BBA7F6AF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5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D81A-6C12-6049-A298-57CD53D676E5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F65D-2758-9347-B486-BBA7F6AF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4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D81A-6C12-6049-A298-57CD53D676E5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F65D-2758-9347-B486-BBA7F6AF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2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D81A-6C12-6049-A298-57CD53D676E5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F65D-2758-9347-B486-BBA7F6AF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6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842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Utilizing ``Sparrow’’ in a Synthetic Biology 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Audrey Lewis, Ernst Oberortner, Douglas </a:t>
            </a:r>
            <a:r>
              <a:rPr lang="en-US" dirty="0" err="1" smtClean="0"/>
              <a:t>Densmore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17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Role of learning in design: </a:t>
            </a:r>
          </a:p>
          <a:p>
            <a:pPr marL="1200150" lvl="2" indent="-285750">
              <a:buFontTx/>
              <a:buChar char="-"/>
            </a:pPr>
            <a:r>
              <a:rPr lang="en-US" dirty="0" smtClean="0"/>
              <a:t>General knowledge about the domain and</a:t>
            </a:r>
          </a:p>
          <a:p>
            <a:pPr marL="1200150" lvl="2" indent="-285750">
              <a:buFontTx/>
              <a:buChar char="-"/>
            </a:pPr>
            <a:r>
              <a:rPr lang="en-US" dirty="0" smtClean="0"/>
              <a:t>Specific knowledge about the problem</a:t>
            </a:r>
          </a:p>
          <a:p>
            <a:pPr>
              <a:buFontTx/>
              <a:buChar char="-"/>
            </a:pPr>
            <a:r>
              <a:rPr lang="en-US" dirty="0" smtClean="0"/>
              <a:t>Explanation of design (rationales)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7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is a Sparrow?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7507" y="1136483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Problem Description: Computational Support in the decision making</a:t>
            </a:r>
          </a:p>
          <a:p>
            <a:r>
              <a:rPr lang="en-US" dirty="0"/>
              <a:t>	</a:t>
            </a:r>
            <a:r>
              <a:rPr lang="en-US" dirty="0" smtClean="0"/>
              <a:t>- Part Selection</a:t>
            </a:r>
          </a:p>
          <a:p>
            <a:r>
              <a:rPr lang="en-US" dirty="0"/>
              <a:t>	</a:t>
            </a:r>
            <a:r>
              <a:rPr lang="en-US" dirty="0" smtClean="0"/>
              <a:t>- Part Composition/Arrangement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1" y="214567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Querying</a:t>
            </a:r>
            <a:r>
              <a:rPr lang="en-US" dirty="0" smtClean="0"/>
              <a:t> Data Repositories: </a:t>
            </a:r>
          </a:p>
          <a:p>
            <a:pPr lvl="1"/>
            <a:r>
              <a:rPr lang="en-US" dirty="0" smtClean="0"/>
              <a:t>e.g. “Give me all X with property P”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How to keep </a:t>
            </a:r>
            <a:r>
              <a:rPr lang="en-US" b="1" dirty="0" smtClean="0"/>
              <a:t>local “data store” clean and curated</a:t>
            </a:r>
            <a:r>
              <a:rPr lang="en-US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State of the Art: Data Repositories only contain </a:t>
            </a:r>
            <a:r>
              <a:rPr lang="en-US" b="1" dirty="0" smtClean="0"/>
              <a:t>biological parts </a:t>
            </a:r>
            <a:r>
              <a:rPr lang="en-US" dirty="0" smtClean="0"/>
              <a:t>and </a:t>
            </a:r>
            <a:r>
              <a:rPr lang="en-US" b="1" dirty="0" smtClean="0"/>
              <a:t>interactions</a:t>
            </a:r>
            <a:r>
              <a:rPr lang="en-US" dirty="0" smtClean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437813" y="3704827"/>
            <a:ext cx="8239294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Sparrow</a:t>
            </a:r>
            <a:r>
              <a:rPr lang="en-US" dirty="0"/>
              <a:t> </a:t>
            </a:r>
            <a:r>
              <a:rPr lang="en-US" dirty="0" smtClean="0"/>
              <a:t>is a software framework consisting of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A </a:t>
            </a:r>
            <a:r>
              <a:rPr lang="en-US" b="1" dirty="0"/>
              <a:t>Knowledgebase</a:t>
            </a:r>
            <a:r>
              <a:rPr lang="en-US" dirty="0"/>
              <a:t> … 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``</a:t>
            </a:r>
            <a:r>
              <a:rPr lang="en-US" b="1" dirty="0"/>
              <a:t>Facts</a:t>
            </a:r>
            <a:r>
              <a:rPr lang="en-US" dirty="0"/>
              <a:t>’’ on biological designs, their history and evolution, design rationales, … 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Rule-Engine </a:t>
            </a:r>
            <a:r>
              <a:rPr lang="en-US" dirty="0"/>
              <a:t>(rules on part characteristics, part composition/arrangement, designs) [utilizes Java Drools]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Rules can be utilized as ``Query’’ and as ``Gate-Keepers’’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Query … to retrieve ``rule-compliant’’ parts and designs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``Gate-Keepers’’ … to avoid polluting data with non-rule-compliant data</a:t>
            </a:r>
          </a:p>
          <a:p>
            <a:pPr marL="1657350" lvl="3" indent="-285750">
              <a:buFontTx/>
              <a:buChar char="-"/>
            </a:pPr>
            <a:r>
              <a:rPr lang="en-US" dirty="0"/>
              <a:t>Example: type==“Promoter” /\ strength &gt; 5 …</a:t>
            </a:r>
          </a:p>
        </p:txBody>
      </p:sp>
    </p:spTree>
    <p:extLst>
      <p:ext uri="{BB962C8B-B14F-4D97-AF65-F5344CB8AC3E}">
        <p14:creationId xmlns:p14="http://schemas.microsoft.com/office/powerpoint/2010/main" val="83686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8"/>
            <a:ext cx="8229600" cy="1143000"/>
          </a:xfrm>
        </p:spPr>
        <p:txBody>
          <a:bodyPr/>
          <a:lstStyle/>
          <a:p>
            <a:r>
              <a:rPr lang="en-US" b="1" dirty="0" smtClean="0"/>
              <a:t>Sparrow’s Architecture</a:t>
            </a:r>
            <a:endParaRPr lang="en-US" b="1" dirty="0"/>
          </a:p>
        </p:txBody>
      </p:sp>
      <p:sp>
        <p:nvSpPr>
          <p:cNvPr id="4" name="Can 3"/>
          <p:cNvSpPr/>
          <p:nvPr/>
        </p:nvSpPr>
        <p:spPr>
          <a:xfrm>
            <a:off x="2324593" y="5040242"/>
            <a:ext cx="1882665" cy="1376690"/>
          </a:xfrm>
          <a:prstGeom prst="can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Knowledge-Base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00053" y="3425433"/>
            <a:ext cx="4963400" cy="3167166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8606" y="3269734"/>
            <a:ext cx="3986294" cy="3113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Interfaces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00014" y="3935013"/>
            <a:ext cx="1618922" cy="1357299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7406325" y="3425433"/>
            <a:ext cx="688284" cy="3167166"/>
          </a:xfrm>
          <a:prstGeom prst="righ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94609" y="4824350"/>
            <a:ext cx="104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core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85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Core’s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6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517"/>
            <a:ext cx="8229600" cy="1143000"/>
          </a:xfrm>
        </p:spPr>
        <p:txBody>
          <a:bodyPr/>
          <a:lstStyle/>
          <a:p>
            <a:r>
              <a:rPr lang="en-US" b="1" dirty="0" smtClean="0"/>
              <a:t>Start and Resume Sparrow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93"/>
            <a:ext cx="8229600" cy="5691907"/>
          </a:xfrm>
        </p:spPr>
        <p:txBody>
          <a:bodyPr>
            <a:normAutofit lnSpcReduction="10000"/>
          </a:bodyPr>
          <a:lstStyle/>
          <a:p>
            <a:r>
              <a:rPr lang="en-US" sz="2200" b="1" dirty="0" smtClean="0"/>
              <a:t>Instantiate</a:t>
            </a:r>
            <a:r>
              <a:rPr lang="en-US" sz="2200" dirty="0" smtClean="0"/>
              <a:t> Sparrow: 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</a:rPr>
              <a:t>Sparrow </a:t>
            </a:r>
            <a:r>
              <a:rPr lang="en-US" sz="1600" dirty="0" err="1" smtClean="0">
                <a:latin typeface="Courier"/>
                <a:cs typeface="Courier"/>
              </a:rPr>
              <a:t>sp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new Sparrow()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  <a:endParaRPr lang="en-US" sz="1600" dirty="0" smtClean="0"/>
          </a:p>
          <a:p>
            <a:r>
              <a:rPr lang="en-US" sz="2200" dirty="0" smtClean="0"/>
              <a:t>Sparrow is </a:t>
            </a:r>
            <a:r>
              <a:rPr lang="en-US" sz="2200" b="1" dirty="0" smtClean="0"/>
              <a:t>session-based</a:t>
            </a:r>
            <a:r>
              <a:rPr lang="en-US" sz="2200" dirty="0" smtClean="0"/>
              <a:t>… </a:t>
            </a:r>
          </a:p>
          <a:p>
            <a:pPr lvl="1"/>
            <a:r>
              <a:rPr lang="en-US" sz="1800" dirty="0"/>
              <a:t>whenever you start a new Sparrow session, your Knowledge-base is empty… </a:t>
            </a:r>
          </a:p>
          <a:p>
            <a:pPr lvl="2"/>
            <a:r>
              <a:rPr lang="en-US" sz="1500" dirty="0"/>
              <a:t>everything is TRUE and </a:t>
            </a:r>
          </a:p>
          <a:p>
            <a:pPr lvl="2"/>
            <a:r>
              <a:rPr lang="en-US" sz="1500" dirty="0"/>
              <a:t>you need to populate the knowledge base with </a:t>
            </a:r>
            <a:r>
              <a:rPr lang="en-US" sz="1500" dirty="0" smtClean="0"/>
              <a:t>facts</a:t>
            </a:r>
            <a:endParaRPr lang="en-US" sz="1800" dirty="0" smtClean="0"/>
          </a:p>
          <a:p>
            <a:r>
              <a:rPr lang="en-US" sz="2200" dirty="0" smtClean="0"/>
              <a:t>To get the ID of the current session: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</a:rPr>
              <a:t>String </a:t>
            </a:r>
            <a:r>
              <a:rPr lang="en-US" sz="1600" dirty="0" err="1" smtClean="0">
                <a:latin typeface="Courier"/>
                <a:cs typeface="Courier"/>
              </a:rPr>
              <a:t>sessionID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 smtClean="0">
                <a:latin typeface="Courier"/>
                <a:cs typeface="Courier"/>
              </a:rPr>
              <a:t>sp.getSessionID</a:t>
            </a:r>
            <a:r>
              <a:rPr lang="en-US" sz="1600" dirty="0" smtClean="0">
                <a:latin typeface="Courier"/>
                <a:cs typeface="Courier"/>
              </a:rPr>
              <a:t>();</a:t>
            </a:r>
            <a:endParaRPr lang="en-US" sz="1600" dirty="0" smtClean="0"/>
          </a:p>
          <a:p>
            <a:r>
              <a:rPr lang="en-US" sz="2200" dirty="0" smtClean="0"/>
              <a:t>To persist a session: 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sp.persist</a:t>
            </a:r>
            <a:r>
              <a:rPr lang="en-US" sz="1600" dirty="0" smtClean="0">
                <a:latin typeface="Courier"/>
                <a:cs typeface="Courier"/>
              </a:rPr>
              <a:t>();</a:t>
            </a:r>
            <a:endParaRPr lang="en-US" dirty="0" smtClean="0"/>
          </a:p>
          <a:p>
            <a:r>
              <a:rPr lang="en-US" sz="2000" dirty="0" smtClean="0"/>
              <a:t>To </a:t>
            </a:r>
            <a:r>
              <a:rPr lang="en-US" sz="2000" b="1" dirty="0" smtClean="0"/>
              <a:t>resume</a:t>
            </a:r>
            <a:r>
              <a:rPr lang="en-US" sz="2000" dirty="0" smtClean="0"/>
              <a:t> a session:</a:t>
            </a:r>
          </a:p>
          <a:p>
            <a:pPr lvl="1"/>
            <a:r>
              <a:rPr lang="en-US" sz="1600" dirty="0" smtClean="0"/>
              <a:t>If </a:t>
            </a:r>
            <a:r>
              <a:rPr lang="en-US" sz="1600" dirty="0" err="1" smtClean="0">
                <a:latin typeface="Courier"/>
                <a:cs typeface="Courier"/>
              </a:rPr>
              <a:t>sp</a:t>
            </a:r>
            <a:r>
              <a:rPr lang="en-US" sz="1600" dirty="0" smtClean="0"/>
              <a:t> is still </a:t>
            </a:r>
            <a:r>
              <a:rPr lang="en-US" sz="1600" dirty="0" err="1" smtClean="0"/>
              <a:t>refering</a:t>
            </a:r>
            <a:r>
              <a:rPr lang="en-US" sz="1600" dirty="0" smtClean="0"/>
              <a:t> to your Sparrow object, then 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sp.resume</a:t>
            </a:r>
            <a:r>
              <a:rPr lang="en-US" sz="1600" dirty="0">
                <a:latin typeface="Courier"/>
                <a:cs typeface="Courier"/>
              </a:rPr>
              <a:t>()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  <a:endParaRPr lang="en-US" sz="1200" dirty="0" smtClean="0"/>
          </a:p>
          <a:p>
            <a:pPr lvl="1"/>
            <a:r>
              <a:rPr lang="en-US" sz="1600" dirty="0" smtClean="0"/>
              <a:t>Otherwise: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</a:rPr>
              <a:t>Sparrow </a:t>
            </a:r>
            <a:r>
              <a:rPr lang="en-US" sz="1600" dirty="0" err="1" smtClean="0">
                <a:latin typeface="Courier"/>
                <a:cs typeface="Courier"/>
              </a:rPr>
              <a:t>sp</a:t>
            </a:r>
            <a:r>
              <a:rPr lang="en-US" sz="1600" dirty="0" smtClean="0">
                <a:latin typeface="Courier"/>
                <a:cs typeface="Courier"/>
              </a:rPr>
              <a:t> = new Sparrow(</a:t>
            </a:r>
            <a:r>
              <a:rPr lang="en-US" sz="1600" dirty="0" err="1" smtClean="0">
                <a:latin typeface="Courier"/>
                <a:cs typeface="Courier"/>
              </a:rPr>
              <a:t>sessionID</a:t>
            </a:r>
            <a:r>
              <a:rPr lang="en-US" sz="1600" dirty="0" smtClean="0">
                <a:latin typeface="Courier"/>
                <a:cs typeface="Courier"/>
              </a:rPr>
              <a:t>);</a:t>
            </a:r>
          </a:p>
          <a:p>
            <a:pPr marL="57150" indent="0">
              <a:buNone/>
            </a:pPr>
            <a:r>
              <a:rPr lang="en-US" sz="2200" dirty="0" smtClean="0">
                <a:solidFill>
                  <a:srgbClr val="FF0000"/>
                </a:solidFill>
                <a:latin typeface="Courier"/>
                <a:cs typeface="Courier"/>
              </a:rPr>
              <a:t>TODO: </a:t>
            </a:r>
            <a:r>
              <a:rPr lang="en-US" sz="2200" dirty="0" smtClean="0">
                <a:solidFill>
                  <a:srgbClr val="FF0000"/>
                </a:solidFill>
              </a:rPr>
              <a:t>Keeping track of Session – Session Handling Component</a:t>
            </a:r>
          </a:p>
          <a:p>
            <a:pPr lvl="2"/>
            <a:r>
              <a:rPr lang="en-US" sz="1400" dirty="0" smtClean="0"/>
              <a:t>Could be handled in the Servlet in Sparrow’s Web version</a:t>
            </a:r>
          </a:p>
          <a:p>
            <a:pPr lvl="2"/>
            <a:r>
              <a:rPr lang="en-US" sz="1400" dirty="0" smtClean="0"/>
              <a:t>How to do Session Handling in non-Web apps?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64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CRUD Interfaces for “Facts”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3000"/>
            <a:ext cx="8597129" cy="5391429"/>
          </a:xfrm>
        </p:spPr>
        <p:txBody>
          <a:bodyPr/>
          <a:lstStyle/>
          <a:p>
            <a:r>
              <a:rPr lang="en-US" sz="2000" b="1" dirty="0" smtClean="0"/>
              <a:t>Insert (</a:t>
            </a:r>
            <a:r>
              <a:rPr lang="en-US" sz="2000" b="1" u="sng" dirty="0" smtClean="0"/>
              <a:t>c</a:t>
            </a:r>
            <a:r>
              <a:rPr lang="en-US" sz="2000" b="1" dirty="0" smtClean="0"/>
              <a:t>reate) Facts</a:t>
            </a:r>
          </a:p>
          <a:p>
            <a:pPr lvl="1"/>
            <a:r>
              <a:rPr lang="en-US" sz="1600" b="1" dirty="0" smtClean="0"/>
              <a:t>Option 1: </a:t>
            </a:r>
            <a:r>
              <a:rPr lang="en-US" sz="1600" dirty="0" smtClean="0"/>
              <a:t>you import the data into your software tool, map the data onto the Sparrow data model, and put it into Sparrow</a:t>
            </a:r>
          </a:p>
          <a:p>
            <a:pPr lvl="1"/>
            <a:r>
              <a:rPr lang="en-US" sz="1600" b="1" dirty="0" smtClean="0"/>
              <a:t>Option 2</a:t>
            </a:r>
            <a:r>
              <a:rPr lang="en-US" sz="1600" dirty="0" smtClean="0"/>
              <a:t>: you only tell Sparrow from where to import data, and Sparrow does your job </a:t>
            </a:r>
          </a:p>
          <a:p>
            <a:pPr lvl="2"/>
            <a:r>
              <a:rPr lang="en-US" sz="1600" dirty="0" err="1" smtClean="0">
                <a:latin typeface="Courier"/>
                <a:cs typeface="Courier"/>
              </a:rPr>
              <a:t>Sparrow.importData</a:t>
            </a:r>
            <a:r>
              <a:rPr lang="en-US" sz="1600" dirty="0" smtClean="0">
                <a:latin typeface="Courier"/>
                <a:cs typeface="Courier"/>
              </a:rPr>
              <a:t>(“</a:t>
            </a:r>
            <a:r>
              <a:rPr lang="en-US" sz="1600" dirty="0" err="1" smtClean="0">
                <a:latin typeface="Courier"/>
                <a:cs typeface="Courier"/>
              </a:rPr>
              <a:t>iGEM</a:t>
            </a:r>
            <a:r>
              <a:rPr lang="en-US" sz="1600" dirty="0" smtClean="0">
                <a:latin typeface="Courier"/>
                <a:cs typeface="Courier"/>
              </a:rPr>
              <a:t>”, “Bba_J123001”);</a:t>
            </a:r>
          </a:p>
          <a:p>
            <a:pPr lvl="2"/>
            <a:r>
              <a:rPr lang="en-US" sz="1600" dirty="0" err="1" smtClean="0">
                <a:latin typeface="Courier"/>
                <a:cs typeface="Courier"/>
              </a:rPr>
              <a:t>Sparrow.importData</a:t>
            </a:r>
            <a:r>
              <a:rPr lang="en-US" sz="1600" dirty="0" smtClean="0">
                <a:latin typeface="Courier"/>
                <a:cs typeface="Courier"/>
              </a:rPr>
              <a:t>(new File(“./</a:t>
            </a:r>
            <a:r>
              <a:rPr lang="en-US" sz="1600" dirty="0" err="1" smtClean="0">
                <a:latin typeface="Courier"/>
                <a:cs typeface="Courier"/>
              </a:rPr>
              <a:t>sbol</a:t>
            </a:r>
            <a:r>
              <a:rPr lang="en-US" sz="1600" dirty="0" smtClean="0">
                <a:latin typeface="Courier"/>
                <a:cs typeface="Courier"/>
              </a:rPr>
              <a:t>/my-</a:t>
            </a:r>
            <a:r>
              <a:rPr lang="en-US" sz="1600" dirty="0" err="1" smtClean="0">
                <a:latin typeface="Courier"/>
                <a:cs typeface="Courier"/>
              </a:rPr>
              <a:t>sbol</a:t>
            </a:r>
            <a:r>
              <a:rPr lang="en-US" sz="1600" dirty="0" smtClean="0">
                <a:latin typeface="Courier"/>
                <a:cs typeface="Courier"/>
              </a:rPr>
              <a:t>”));</a:t>
            </a:r>
          </a:p>
          <a:p>
            <a:pPr lvl="2"/>
            <a:r>
              <a:rPr lang="en-US" sz="1600" dirty="0" err="1" smtClean="0">
                <a:latin typeface="Courier"/>
                <a:cs typeface="Courier"/>
              </a:rPr>
              <a:t>Sparrow.importData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SparrowFactory.createPart</a:t>
            </a:r>
            <a:r>
              <a:rPr lang="en-US" sz="1600" dirty="0" smtClean="0">
                <a:latin typeface="Courier"/>
                <a:cs typeface="Courier"/>
              </a:rPr>
              <a:t>(“xyz”));</a:t>
            </a:r>
          </a:p>
          <a:p>
            <a:pPr lvl="1"/>
            <a:endParaRPr lang="en-US" sz="1600" dirty="0">
              <a:latin typeface="Courier"/>
              <a:cs typeface="Courier"/>
            </a:endParaRPr>
          </a:p>
          <a:p>
            <a:r>
              <a:rPr lang="en-US" sz="2000" b="1" dirty="0" smtClean="0"/>
              <a:t>Query (</a:t>
            </a:r>
            <a:r>
              <a:rPr lang="en-US" sz="2000" b="1" u="sng" dirty="0" smtClean="0"/>
              <a:t>r</a:t>
            </a:r>
            <a:r>
              <a:rPr lang="en-US" sz="2000" b="1" dirty="0" smtClean="0"/>
              <a:t>ead) and Delete (</a:t>
            </a:r>
            <a:r>
              <a:rPr lang="en-US" sz="2000" b="1" u="sng" dirty="0" smtClean="0"/>
              <a:t>d</a:t>
            </a:r>
            <a:r>
              <a:rPr lang="en-US" sz="2000" b="1" dirty="0" smtClean="0"/>
              <a:t>elete) Facts</a:t>
            </a:r>
          </a:p>
          <a:p>
            <a:pPr lvl="1"/>
            <a:r>
              <a:rPr lang="en-US" sz="1600" dirty="0" smtClean="0"/>
              <a:t>utilize Eugene rules</a:t>
            </a:r>
            <a:endParaRPr lang="en-US" sz="1600" dirty="0"/>
          </a:p>
          <a:p>
            <a:pPr lvl="2"/>
            <a:r>
              <a:rPr lang="en-US" sz="1600" dirty="0" err="1" smtClean="0">
                <a:latin typeface="Courier"/>
                <a:cs typeface="Courier"/>
              </a:rPr>
              <a:t>Sparrow.query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SparrowFactory.createRule</a:t>
            </a:r>
            <a:r>
              <a:rPr lang="en-US" sz="1600" dirty="0" smtClean="0">
                <a:latin typeface="Courier"/>
                <a:cs typeface="Courier"/>
              </a:rPr>
              <a:t>(“&lt;Eugene-Rule&gt;”));</a:t>
            </a:r>
          </a:p>
          <a:p>
            <a:pPr lvl="2"/>
            <a:r>
              <a:rPr lang="en-US" sz="1600" dirty="0" err="1">
                <a:latin typeface="Courier"/>
                <a:cs typeface="Courier"/>
              </a:rPr>
              <a:t>Sparrow.delete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SparrowFactory.createRule</a:t>
            </a:r>
            <a:r>
              <a:rPr lang="en-US" sz="1600" dirty="0">
                <a:latin typeface="Courier"/>
                <a:cs typeface="Courier"/>
              </a:rPr>
              <a:t>(“&lt;Eugene-Rule&gt;”))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endParaRPr lang="en-US" sz="2000" b="1" dirty="0" smtClean="0">
              <a:latin typeface="Calibri"/>
              <a:cs typeface="Calibri"/>
            </a:endParaRPr>
          </a:p>
          <a:p>
            <a:r>
              <a:rPr lang="en-US" sz="2000" b="1" dirty="0" smtClean="0">
                <a:latin typeface="Calibri"/>
                <a:cs typeface="Calibri"/>
              </a:rPr>
              <a:t>Modify (</a:t>
            </a:r>
            <a:r>
              <a:rPr lang="en-US" sz="2000" b="1" u="sng" dirty="0" smtClean="0">
                <a:latin typeface="Calibri"/>
                <a:cs typeface="Calibri"/>
              </a:rPr>
              <a:t>u</a:t>
            </a:r>
            <a:r>
              <a:rPr lang="en-US" sz="2000" b="1" dirty="0" smtClean="0">
                <a:latin typeface="Calibri"/>
                <a:cs typeface="Calibri"/>
              </a:rPr>
              <a:t>pdate) Facts</a:t>
            </a:r>
          </a:p>
          <a:p>
            <a:pPr lvl="1"/>
            <a:r>
              <a:rPr lang="en-US" sz="1600" dirty="0" err="1" smtClean="0">
                <a:latin typeface="Courier"/>
                <a:cs typeface="Courier"/>
              </a:rPr>
              <a:t>Sparrow.update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SparrowFactory.createRule</a:t>
            </a:r>
            <a:r>
              <a:rPr lang="en-US" sz="1600" dirty="0">
                <a:latin typeface="Courier"/>
                <a:cs typeface="Courier"/>
              </a:rPr>
              <a:t>(“&lt;Eugene-Rule&gt;”</a:t>
            </a:r>
            <a:r>
              <a:rPr lang="en-US" sz="1600" dirty="0" smtClean="0">
                <a:latin typeface="Courier"/>
                <a:cs typeface="Courier"/>
              </a:rPr>
              <a:t>));</a:t>
            </a:r>
          </a:p>
          <a:p>
            <a:pPr lvl="2"/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TODO: Actions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… </a:t>
            </a:r>
          </a:p>
          <a:p>
            <a:pPr lvl="2"/>
            <a:r>
              <a:rPr lang="en-US" sz="1400" b="1" dirty="0" smtClean="0">
                <a:latin typeface="Courier"/>
                <a:cs typeface="Courier"/>
              </a:rPr>
              <a:t>type</a:t>
            </a:r>
            <a:r>
              <a:rPr lang="en-US" sz="1400" b="1" dirty="0" smtClean="0">
                <a:solidFill>
                  <a:srgbClr val="000090"/>
                </a:solidFill>
                <a:latin typeface="Courier"/>
                <a:cs typeface="Courier"/>
              </a:rPr>
              <a:t>==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“Promoter” </a:t>
            </a:r>
            <a:r>
              <a:rPr lang="en-US" sz="1400" b="1" dirty="0" smtClean="0">
                <a:solidFill>
                  <a:srgbClr val="000090"/>
                </a:solidFill>
                <a:latin typeface="Courier"/>
                <a:cs typeface="Courier"/>
              </a:rPr>
              <a:t>/\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  <a:latin typeface="Courier"/>
                <a:cs typeface="Courier"/>
              </a:rPr>
              <a:t>isSet</a:t>
            </a:r>
            <a:r>
              <a:rPr lang="en-US" sz="1400" b="1" dirty="0" smtClean="0">
                <a:latin typeface="Courier"/>
                <a:cs typeface="Courier"/>
              </a:rPr>
              <a:t>(</a:t>
            </a:r>
            <a:r>
              <a:rPr lang="en-US" sz="1400" b="1" dirty="0" smtClean="0">
                <a:solidFill>
                  <a:srgbClr val="E46C0A"/>
                </a:solidFill>
                <a:latin typeface="Courier"/>
                <a:cs typeface="Courier"/>
              </a:rPr>
              <a:t>“</a:t>
            </a:r>
            <a:r>
              <a:rPr lang="en-US" sz="1400" b="1" dirty="0" err="1" smtClean="0">
                <a:solidFill>
                  <a:srgbClr val="E46C0A"/>
                </a:solidFill>
                <a:latin typeface="Courier"/>
                <a:cs typeface="Courier"/>
              </a:rPr>
              <a:t>inducedBy</a:t>
            </a:r>
            <a:r>
              <a:rPr lang="en-US" sz="1400" b="1" dirty="0" smtClean="0">
                <a:solidFill>
                  <a:srgbClr val="E46C0A"/>
                </a:solidFill>
                <a:latin typeface="Courier"/>
                <a:cs typeface="Courier"/>
              </a:rPr>
              <a:t>”</a:t>
            </a:r>
            <a:r>
              <a:rPr lang="en-US" sz="1400" b="1" dirty="0" smtClean="0">
                <a:latin typeface="Courier"/>
                <a:cs typeface="Courier"/>
              </a:rPr>
              <a:t>) </a:t>
            </a:r>
            <a:r>
              <a:rPr lang="en-US" sz="1400" b="1" dirty="0" smtClean="0">
                <a:solidFill>
                  <a:srgbClr val="000090"/>
                </a:solidFill>
                <a:latin typeface="Courier"/>
                <a:cs typeface="Courier"/>
              </a:rPr>
              <a:t>=&gt;</a:t>
            </a:r>
            <a:r>
              <a:rPr lang="en-US" sz="1400" b="1" dirty="0" smtClean="0">
                <a:latin typeface="Courier"/>
                <a:cs typeface="Courier"/>
              </a:rPr>
              <a:t> type</a:t>
            </a:r>
            <a:r>
              <a:rPr lang="en-US" sz="1400" b="1" dirty="0" smtClean="0">
                <a:solidFill>
                  <a:srgbClr val="000090"/>
                </a:solidFill>
                <a:latin typeface="Courier"/>
                <a:cs typeface="Courier"/>
              </a:rPr>
              <a:t>==</a:t>
            </a:r>
            <a:r>
              <a:rPr lang="en-US" sz="1400" b="1" dirty="0" smtClean="0">
                <a:solidFill>
                  <a:srgbClr val="E46C0A"/>
                </a:solidFill>
                <a:latin typeface="Courier"/>
                <a:cs typeface="Courier"/>
              </a:rPr>
              <a:t>“</a:t>
            </a:r>
            <a:r>
              <a:rPr lang="en-US" sz="1400" b="1" dirty="0" err="1" smtClean="0">
                <a:solidFill>
                  <a:srgbClr val="E46C0A"/>
                </a:solidFill>
                <a:latin typeface="Courier"/>
                <a:cs typeface="Courier"/>
              </a:rPr>
              <a:t>InduciblePromoter</a:t>
            </a:r>
            <a:r>
              <a:rPr lang="en-US" sz="1400" b="1" dirty="0" smtClean="0">
                <a:solidFill>
                  <a:srgbClr val="E46C0A"/>
                </a:solidFill>
                <a:latin typeface="Courier"/>
                <a:cs typeface="Courier"/>
              </a:rPr>
              <a:t>”</a:t>
            </a:r>
          </a:p>
          <a:p>
            <a:pPr lvl="1"/>
            <a:endParaRPr lang="en-US" sz="16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16300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186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Step 1:</a:t>
            </a:r>
            <a:r>
              <a:rPr lang="en-US" sz="2400" b="1" dirty="0" smtClean="0"/>
              <a:t> Data Specification/Import -- ``Facts’’</a:t>
            </a:r>
            <a:endParaRPr lang="en-US" sz="2400" b="1" dirty="0"/>
          </a:p>
        </p:txBody>
      </p:sp>
      <p:sp>
        <p:nvSpPr>
          <p:cNvPr id="5" name="Can 4"/>
          <p:cNvSpPr/>
          <p:nvPr/>
        </p:nvSpPr>
        <p:spPr>
          <a:xfrm>
            <a:off x="388162" y="1328215"/>
            <a:ext cx="1123731" cy="601090"/>
          </a:xfrm>
          <a:prstGeom prst="can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388162" y="2353165"/>
            <a:ext cx="1123731" cy="601090"/>
          </a:xfrm>
          <a:prstGeom prst="can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388162" y="3795000"/>
            <a:ext cx="1123731" cy="601090"/>
          </a:xfrm>
          <a:prstGeom prst="can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" y="645218"/>
            <a:ext cx="19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 Repositories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" y="3112609"/>
            <a:ext cx="19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 . .</a:t>
            </a:r>
            <a:endParaRPr lang="en-US" dirty="0"/>
          </a:p>
        </p:txBody>
      </p:sp>
      <p:pic>
        <p:nvPicPr>
          <p:cNvPr id="11" name="Picture 10" descr="part-librar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634" y="1181674"/>
            <a:ext cx="3771367" cy="2828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42345" y="506719"/>
            <a:ext cx="360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Manual Specification</a:t>
            </a:r>
          </a:p>
          <a:p>
            <a:pPr algn="ctr"/>
            <a:r>
              <a:rPr lang="en-US" b="1" dirty="0" smtClean="0"/>
              <a:t>e.g. Eugene</a:t>
            </a:r>
            <a:endParaRPr lang="en-US" b="1" dirty="0"/>
          </a:p>
        </p:txBody>
      </p:sp>
      <p:sp>
        <p:nvSpPr>
          <p:cNvPr id="13" name="Bent Arrow 12"/>
          <p:cNvSpPr/>
          <p:nvPr/>
        </p:nvSpPr>
        <p:spPr>
          <a:xfrm rot="5400000">
            <a:off x="2022633" y="2866999"/>
            <a:ext cx="1202073" cy="1001305"/>
          </a:xfrm>
          <a:prstGeom prst="bentArrow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rot="16200000" flipH="1">
            <a:off x="4010036" y="2866999"/>
            <a:ext cx="1202073" cy="1001305"/>
          </a:xfrm>
          <a:prstGeom prst="bentArrow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0053" y="2120283"/>
            <a:ext cx="173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Exchange</a:t>
            </a:r>
          </a:p>
          <a:p>
            <a:pPr algn="ctr"/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8162" y="1483335"/>
            <a:ext cx="1123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iGem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88162" y="2508285"/>
            <a:ext cx="1123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ICE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88162" y="3968688"/>
            <a:ext cx="1123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virtualparts</a:t>
            </a:r>
            <a:endParaRPr lang="en-US" sz="14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1814157" y="4076155"/>
            <a:ext cx="3642292" cy="251644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SPARROW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366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186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Step 2:</a:t>
            </a:r>
            <a:r>
              <a:rPr lang="en-US" sz="2400" b="1" dirty="0" smtClean="0"/>
              <a:t> Queries using Rules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173666" y="981969"/>
            <a:ext cx="1744944" cy="5620325"/>
          </a:xfrm>
          <a:prstGeom prst="round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Software 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e.g. Eugene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909747" y="1602448"/>
            <a:ext cx="509911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65349" y="993049"/>
            <a:ext cx="34006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t</a:t>
            </a:r>
            <a:r>
              <a:rPr lang="en-US" sz="1600" dirty="0" smtClean="0">
                <a:latin typeface="Courier"/>
                <a:cs typeface="Courier"/>
              </a:rPr>
              <a:t>ype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==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“Promoter”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AND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sequence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MATCHES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E46C0A"/>
                </a:solidFill>
                <a:latin typeface="Courier"/>
                <a:cs typeface="Courier"/>
              </a:rPr>
              <a:t>“[ATCG]*”</a:t>
            </a:r>
            <a:endParaRPr lang="en-US" sz="1600" dirty="0">
              <a:solidFill>
                <a:srgbClr val="E46C0A"/>
              </a:solidFill>
              <a:latin typeface="Courier"/>
              <a:cs typeface="Courier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64801" y="981968"/>
            <a:ext cx="1618922" cy="5620326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SPARROW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94972" y="993049"/>
            <a:ext cx="37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1: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909747" y="1900273"/>
            <a:ext cx="509911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65349" y="1921049"/>
            <a:ext cx="340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p1, p2, . . .,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pN</a:t>
            </a:r>
            <a:endParaRPr lang="en-US" sz="16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4972" y="1921049"/>
            <a:ext cx="37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48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is a Workflow?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of connected steps</a:t>
            </a:r>
          </a:p>
          <a:p>
            <a:pPr lvl="1"/>
            <a:r>
              <a:rPr lang="en-US" dirty="0" smtClean="0"/>
              <a:t>Each step has 0..* predecessor (except start step)</a:t>
            </a:r>
          </a:p>
          <a:p>
            <a:pPr lvl="1"/>
            <a:r>
              <a:rPr lang="en-US" dirty="0" smtClean="0"/>
              <a:t>Each step has 0..* successor (except end step)</a:t>
            </a:r>
          </a:p>
          <a:p>
            <a:r>
              <a:rPr lang="en-US" dirty="0" smtClean="0"/>
              <a:t>Directed Graph; G = &lt;V, E&gt;</a:t>
            </a:r>
          </a:p>
          <a:p>
            <a:pPr lvl="1"/>
            <a:r>
              <a:rPr lang="en-US" dirty="0" smtClean="0"/>
              <a:t>V … set of activities</a:t>
            </a:r>
          </a:p>
          <a:p>
            <a:pPr lvl="1"/>
            <a:r>
              <a:rPr lang="en-US" dirty="0" smtClean="0"/>
              <a:t>E … transition of one activity to another</a:t>
            </a:r>
          </a:p>
          <a:p>
            <a:r>
              <a:rPr lang="en-US" dirty="0" smtClean="0"/>
              <a:t>An activity cannot start if it’s predecessors are not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1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ahoma"/>
                <a:cs typeface="Tahoma"/>
              </a:rPr>
              <a:t>Background:</a:t>
            </a:r>
            <a:br>
              <a:rPr lang="en-US" sz="4000" dirty="0" smtClean="0">
                <a:latin typeface="Tahoma"/>
                <a:cs typeface="Tahoma"/>
              </a:rPr>
            </a:br>
            <a:r>
              <a:rPr lang="en-US" sz="4000" dirty="0" smtClean="0">
                <a:latin typeface="Tahoma"/>
                <a:cs typeface="Tahoma"/>
              </a:rPr>
              <a:t>MACRO-/MICROFLOW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17418" y="1706320"/>
            <a:ext cx="3703163" cy="4740854"/>
          </a:xfrm>
          <a:prstGeom prst="round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66721" y="2249240"/>
            <a:ext cx="1172991" cy="746515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1589" y="4668142"/>
            <a:ext cx="1172991" cy="746515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03418" y="4668142"/>
            <a:ext cx="1172991" cy="746515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4264209" y="3499895"/>
            <a:ext cx="578014" cy="610785"/>
          </a:xfrm>
          <a:prstGeom prst="diamond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5" idx="2"/>
            <a:endCxn id="8" idx="0"/>
          </p:cNvCxnSpPr>
          <p:nvPr/>
        </p:nvCxnSpPr>
        <p:spPr>
          <a:xfrm flipH="1">
            <a:off x="4553216" y="2995755"/>
            <a:ext cx="1" cy="504140"/>
          </a:xfrm>
          <a:prstGeom prst="line">
            <a:avLst/>
          </a:prstGeom>
          <a:noFill/>
          <a:ln w="3175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1"/>
          </p:cNvCxnSpPr>
          <p:nvPr/>
        </p:nvCxnSpPr>
        <p:spPr>
          <a:xfrm flipH="1">
            <a:off x="3443237" y="3805288"/>
            <a:ext cx="820972" cy="4847"/>
          </a:xfrm>
          <a:prstGeom prst="line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0"/>
          </p:cNvCxnSpPr>
          <p:nvPr/>
        </p:nvCxnSpPr>
        <p:spPr>
          <a:xfrm>
            <a:off x="3448085" y="3805288"/>
            <a:ext cx="0" cy="862854"/>
          </a:xfrm>
          <a:prstGeom prst="line">
            <a:avLst/>
          </a:prstGeom>
          <a:noFill/>
          <a:ln w="3175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" idx="3"/>
          </p:cNvCxnSpPr>
          <p:nvPr/>
        </p:nvCxnSpPr>
        <p:spPr>
          <a:xfrm flipH="1" flipV="1">
            <a:off x="4842223" y="3805288"/>
            <a:ext cx="647692" cy="9694"/>
          </a:xfrm>
          <a:prstGeom prst="line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7" idx="0"/>
          </p:cNvCxnSpPr>
          <p:nvPr/>
        </p:nvCxnSpPr>
        <p:spPr>
          <a:xfrm>
            <a:off x="5489914" y="3810135"/>
            <a:ext cx="0" cy="858007"/>
          </a:xfrm>
          <a:prstGeom prst="line">
            <a:avLst/>
          </a:prstGeom>
          <a:noFill/>
          <a:ln w="3175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3578" y="3559425"/>
            <a:ext cx="2055158" cy="2951534"/>
          </a:xfrm>
          <a:prstGeom prst="round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658019" y="3565632"/>
            <a:ext cx="2055158" cy="2951534"/>
          </a:xfrm>
          <a:prstGeom prst="round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2258736" y="3805288"/>
            <a:ext cx="602853" cy="862854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258736" y="5414657"/>
            <a:ext cx="602853" cy="838617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076409" y="3805288"/>
            <a:ext cx="581610" cy="862854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076409" y="5414657"/>
            <a:ext cx="581610" cy="838617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44662" y="3979798"/>
            <a:ext cx="1172991" cy="746515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</a:t>
            </a:r>
            <a:r>
              <a:rPr lang="en-US" baseline="-25000" dirty="0" smtClean="0">
                <a:solidFill>
                  <a:schemeClr val="tx1"/>
                </a:solidFill>
              </a:rPr>
              <a:t>2.1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4662" y="5344072"/>
            <a:ext cx="1172991" cy="746515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</a:t>
            </a:r>
            <a:r>
              <a:rPr lang="en-US" baseline="-25000" dirty="0" smtClean="0">
                <a:solidFill>
                  <a:schemeClr val="tx1"/>
                </a:solidFill>
              </a:rPr>
              <a:t>2.2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stCxn id="38" idx="2"/>
            <a:endCxn id="39" idx="0"/>
          </p:cNvCxnSpPr>
          <p:nvPr/>
        </p:nvCxnSpPr>
        <p:spPr>
          <a:xfrm>
            <a:off x="1231158" y="4726313"/>
            <a:ext cx="0" cy="617759"/>
          </a:xfrm>
          <a:prstGeom prst="line">
            <a:avLst/>
          </a:prstGeom>
          <a:noFill/>
          <a:ln w="3175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117643" y="3979798"/>
            <a:ext cx="1172991" cy="746515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</a:t>
            </a:r>
            <a:r>
              <a:rPr lang="en-US" baseline="-25000" dirty="0" smtClean="0">
                <a:solidFill>
                  <a:schemeClr val="tx1"/>
                </a:solidFill>
              </a:rPr>
              <a:t>3.1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117643" y="5344072"/>
            <a:ext cx="1172991" cy="746515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</a:t>
            </a:r>
            <a:r>
              <a:rPr lang="en-US" baseline="-25000" dirty="0" smtClean="0">
                <a:solidFill>
                  <a:schemeClr val="tx1"/>
                </a:solidFill>
              </a:rPr>
              <a:t>3.2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>
            <a:stCxn id="43" idx="2"/>
            <a:endCxn id="44" idx="0"/>
          </p:cNvCxnSpPr>
          <p:nvPr/>
        </p:nvCxnSpPr>
        <p:spPr>
          <a:xfrm>
            <a:off x="7704139" y="4726313"/>
            <a:ext cx="0" cy="617759"/>
          </a:xfrm>
          <a:prstGeom prst="line">
            <a:avLst/>
          </a:prstGeom>
          <a:noFill/>
          <a:ln w="3175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81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Excursion:</a:t>
            </a:r>
            <a:br>
              <a:rPr lang="en-US" dirty="0" smtClean="0"/>
            </a:br>
            <a:r>
              <a:rPr lang="en-US" dirty="0" smtClean="0"/>
              <a:t> Event-driven Process Chain (</a:t>
            </a:r>
            <a:r>
              <a:rPr lang="en-US" b="1" dirty="0" smtClean="0"/>
              <a:t>EPC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Workflow</a:t>
            </a:r>
          </a:p>
          <a:p>
            <a:r>
              <a:rPr lang="en-US" dirty="0" smtClean="0"/>
              <a:t>Except EPC is an </a:t>
            </a:r>
            <a:r>
              <a:rPr lang="en-US" b="1" dirty="0" smtClean="0"/>
              <a:t>Order Graph </a:t>
            </a:r>
            <a:r>
              <a:rPr lang="en-US" dirty="0" smtClean="0"/>
              <a:t>of Events and Functions</a:t>
            </a:r>
          </a:p>
          <a:p>
            <a:r>
              <a:rPr lang="en-US" dirty="0" smtClean="0"/>
              <a:t>Alternative and Parallel Execution of Processes</a:t>
            </a:r>
          </a:p>
          <a:p>
            <a:r>
              <a:rPr lang="en-US" dirty="0" smtClean="0"/>
              <a:t>OR, AND, XOR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0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Excursion:</a:t>
            </a:r>
            <a:br>
              <a:rPr lang="en-US" dirty="0" smtClean="0"/>
            </a:br>
            <a:r>
              <a:rPr lang="en-US" dirty="0" smtClean="0"/>
              <a:t> Business Process (BP)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specific than Workflow</a:t>
            </a:r>
          </a:p>
          <a:p>
            <a:r>
              <a:rPr lang="en-US" dirty="0" smtClean="0"/>
              <a:t>Well-defined inputs/outputs and purpose of every activity and the entire BP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1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Excursion: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Scientific Workflow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Specialized Workflow to compose and execute a series of computational and data manipulation steps in a scientific application</a:t>
            </a:r>
          </a:p>
          <a:p>
            <a:endParaRPr lang="en-US" dirty="0"/>
          </a:p>
          <a:p>
            <a:r>
              <a:rPr lang="en-US" b="1" dirty="0" smtClean="0"/>
              <a:t>Literature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Scientific Workflows: A Survey and Research Directions</a:t>
            </a:r>
          </a:p>
          <a:p>
            <a:pPr lvl="1"/>
            <a:r>
              <a:rPr lang="en-US" dirty="0" smtClean="0"/>
              <a:t>Scientific Workflow Systems: Can one size fit all?</a:t>
            </a:r>
          </a:p>
        </p:txBody>
      </p:sp>
    </p:spTree>
    <p:extLst>
      <p:ext uri="{BB962C8B-B14F-4D97-AF65-F5344CB8AC3E}">
        <p14:creationId xmlns:p14="http://schemas.microsoft.com/office/powerpoint/2010/main" val="8783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Taverna</a:t>
            </a:r>
            <a:endParaRPr lang="en-US" b="1" dirty="0" smtClean="0"/>
          </a:p>
          <a:p>
            <a:pPr lvl="1"/>
            <a:r>
              <a:rPr lang="en-US" dirty="0" smtClean="0"/>
              <a:t>Scientific workflow management system</a:t>
            </a:r>
          </a:p>
          <a:p>
            <a:r>
              <a:rPr lang="en-US" b="1" dirty="0" smtClean="0"/>
              <a:t>Oryx</a:t>
            </a:r>
          </a:p>
          <a:p>
            <a:pPr lvl="1"/>
            <a:r>
              <a:rPr lang="en-US" dirty="0" smtClean="0"/>
              <a:t>Web-based UI to model business processes (BPMN notation)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oryx-editor.googlecode.com</a:t>
            </a:r>
            <a:r>
              <a:rPr lang="en-US" dirty="0"/>
              <a:t>/files/Oryx%20-%20Embedding%20Business%20Process%20Data%20into%20the%20Web.pdf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9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506" y="-651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Integrating ``Sparrow’’ in a </a:t>
            </a:r>
            <a:br>
              <a:rPr lang="en-US" dirty="0" smtClean="0"/>
            </a:br>
            <a:r>
              <a:rPr lang="en-US" dirty="0" smtClean="0"/>
              <a:t>Scientific Workflow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7507" y="1136483"/>
            <a:ext cx="82296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TODO: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What Problem do we solve? 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Computational Support in the decision making</a:t>
            </a:r>
          </a:p>
          <a:p>
            <a:pPr marL="1200150" lvl="2" indent="-285750">
              <a:buFontTx/>
              <a:buChar char="-"/>
            </a:pPr>
            <a:r>
              <a:rPr lang="en-US" dirty="0" smtClean="0"/>
              <a:t>Part Selection</a:t>
            </a:r>
          </a:p>
          <a:p>
            <a:pPr marL="1200150" lvl="2" indent="-285750">
              <a:buFontTx/>
              <a:buChar char="-"/>
            </a:pPr>
            <a:r>
              <a:rPr lang="en-US" dirty="0" smtClean="0"/>
              <a:t>Part Composition/Arrangement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Storing of ``Rules’’ for </a:t>
            </a:r>
          </a:p>
          <a:p>
            <a:pPr marL="1200150" lvl="2" indent="-285750">
              <a:buFontTx/>
              <a:buChar char="-"/>
            </a:pPr>
            <a:r>
              <a:rPr lang="en-US" dirty="0" smtClean="0"/>
              <a:t>Knowledge-Transfer</a:t>
            </a:r>
          </a:p>
          <a:p>
            <a:pPr marL="1200150" lvl="2" indent="-285750">
              <a:buFontTx/>
              <a:buChar char="-"/>
            </a:pPr>
            <a:r>
              <a:rPr lang="en-US" dirty="0" smtClean="0"/>
              <a:t>Keeping data curated (rules are ``gate-keepers’’)</a:t>
            </a:r>
          </a:p>
          <a:p>
            <a:endParaRPr lang="en-US" dirty="0" smtClean="0"/>
          </a:p>
          <a:p>
            <a:r>
              <a:rPr lang="en-US" dirty="0" smtClean="0"/>
              <a:t>- Directed graph of the entire steps…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0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name Sparrow?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77900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★ </a:t>
            </a:r>
            <a:r>
              <a:rPr lang="en-US" dirty="0" smtClean="0"/>
              <a:t>Gentle</a:t>
            </a:r>
          </a:p>
          <a:p>
            <a:r>
              <a:rPr lang="en-US" dirty="0" smtClean="0"/>
              <a:t>★ Intellectual</a:t>
            </a:r>
          </a:p>
          <a:p>
            <a:r>
              <a:rPr lang="en-US" dirty="0" smtClean="0"/>
              <a:t>★ </a:t>
            </a:r>
            <a:r>
              <a:rPr lang="en-US" dirty="0"/>
              <a:t>Ancestral knowledge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Sparrows </a:t>
            </a:r>
            <a:r>
              <a:rPr lang="en-US" dirty="0"/>
              <a:t>are sweet little birds that symbolize companionship, and a symbol of hope. It is also a sign of fertility and renewal as well as rejuvenation of the spirit.</a:t>
            </a:r>
          </a:p>
        </p:txBody>
      </p:sp>
      <p:sp>
        <p:nvSpPr>
          <p:cNvPr id="5" name="Rectangle 4"/>
          <p:cNvSpPr/>
          <p:nvPr/>
        </p:nvSpPr>
        <p:spPr>
          <a:xfrm>
            <a:off x="882167" y="4385575"/>
            <a:ext cx="7551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Source: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www.buzzle.com</a:t>
            </a:r>
            <a:r>
              <a:rPr lang="en-US" dirty="0"/>
              <a:t>/articles/bird-symbolism-and-their-</a:t>
            </a:r>
            <a:r>
              <a:rPr lang="en-US" dirty="0" err="1"/>
              <a:t>meanings.html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887</Words>
  <Application>Microsoft Macintosh PowerPoint</Application>
  <PresentationFormat>On-screen Show (4:3)</PresentationFormat>
  <Paragraphs>146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Utilizing ``Sparrow’’ in a Synthetic Biology Workflow</vt:lpstr>
      <vt:lpstr>What is a Workflow?</vt:lpstr>
      <vt:lpstr>Background: MACRO-/MICROFLOW Pattern</vt:lpstr>
      <vt:lpstr>Excursion:  Event-driven Process Chain (EPC)</vt:lpstr>
      <vt:lpstr>Excursion:  Business Process (BP)</vt:lpstr>
      <vt:lpstr>Excursion:  Scientific Workflow</vt:lpstr>
      <vt:lpstr>Tools?</vt:lpstr>
      <vt:lpstr>Integrating ``Sparrow’’ in a  Scientific Workflow</vt:lpstr>
      <vt:lpstr>Why the name Sparrow?</vt:lpstr>
      <vt:lpstr>Problems</vt:lpstr>
      <vt:lpstr>What is a Sparrow?</vt:lpstr>
      <vt:lpstr>Sparrow’s Architecture</vt:lpstr>
      <vt:lpstr>The Core’s Interfaces</vt:lpstr>
      <vt:lpstr>Start and Resume Sparrow</vt:lpstr>
      <vt:lpstr>CRUD Interfaces for “Facts”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``Sparrow’’</dc:title>
  <dc:creator>Ernst Oberortner</dc:creator>
  <cp:lastModifiedBy>Ernst Oberortner</cp:lastModifiedBy>
  <cp:revision>385</cp:revision>
  <dcterms:created xsi:type="dcterms:W3CDTF">2014-02-24T14:58:15Z</dcterms:created>
  <dcterms:modified xsi:type="dcterms:W3CDTF">2014-05-05T19:00:08Z</dcterms:modified>
</cp:coreProperties>
</file>