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3A23-94E6-2A47-BD78-7859394978A5}" type="datetimeFigureOut">
              <a:rPr lang="en-US" smtClean="0"/>
              <a:t>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AD6E-4966-2449-9136-DF4C9185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essing-cass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0240"/>
            <a:ext cx="3725018" cy="227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919" y="76200"/>
            <a:ext cx="21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Repressing Cassette</a:t>
            </a:r>
          </a:p>
          <a:p>
            <a:pPr algn="ctr"/>
            <a:r>
              <a:rPr lang="en-US" b="1" dirty="0" smtClean="0"/>
              <a:t>N=3</a:t>
            </a:r>
            <a:endParaRPr lang="en-US" b="1" dirty="0"/>
          </a:p>
        </p:txBody>
      </p:sp>
      <p:pic>
        <p:nvPicPr>
          <p:cNvPr id="6" name="Picture 5" descr="reporting-casset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7" y="310241"/>
            <a:ext cx="3725017" cy="2278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9324" y="76200"/>
            <a:ext cx="21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Reporting Cassette</a:t>
            </a:r>
          </a:p>
          <a:p>
            <a:pPr algn="ctr"/>
            <a:r>
              <a:rPr lang="en-US" b="1" dirty="0" smtClean="0"/>
              <a:t>N=3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572345" y="2054626"/>
            <a:ext cx="21151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// PARTS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CONTAINS</a:t>
            </a:r>
            <a:r>
              <a:rPr lang="en-US" sz="1600" b="1" dirty="0">
                <a:latin typeface="Courier"/>
                <a:cs typeface="Courier"/>
              </a:rPr>
              <a:t> r2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CONTAINS</a:t>
            </a:r>
            <a:r>
              <a:rPr lang="en-US" sz="1600" b="1" dirty="0">
                <a:latin typeface="Courier"/>
                <a:cs typeface="Courier"/>
              </a:rPr>
              <a:t> GFP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CONTAINS</a:t>
            </a:r>
            <a:r>
              <a:rPr lang="en-US" sz="1600" b="1" dirty="0">
                <a:latin typeface="Courier"/>
                <a:cs typeface="Courier"/>
              </a:rPr>
              <a:t> t2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ORDER</a:t>
            </a:r>
          </a:p>
          <a:p>
            <a:r>
              <a:rPr lang="en-US" sz="1600" b="1" dirty="0">
                <a:latin typeface="Courier"/>
                <a:cs typeface="Courier"/>
              </a:rPr>
              <a:t>r2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>
                <a:latin typeface="Courier"/>
                <a:cs typeface="Courier"/>
              </a:rPr>
              <a:t> GFP</a:t>
            </a:r>
          </a:p>
          <a:p>
            <a:r>
              <a:rPr lang="en-US" sz="1600" b="1" dirty="0">
                <a:latin typeface="Courier"/>
                <a:cs typeface="Courier"/>
              </a:rPr>
              <a:t>r2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NEXTTO</a:t>
            </a:r>
            <a:r>
              <a:rPr lang="en-US" sz="1600" b="1" dirty="0">
                <a:latin typeface="Courier"/>
                <a:cs typeface="Courier"/>
              </a:rPr>
              <a:t> GFP</a:t>
            </a:r>
          </a:p>
          <a:p>
            <a:r>
              <a:rPr lang="en-US" sz="1600" b="1" dirty="0">
                <a:latin typeface="Courier"/>
                <a:cs typeface="Courier"/>
              </a:rPr>
              <a:t>GFP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>
                <a:latin typeface="Courier"/>
                <a:cs typeface="Courier"/>
              </a:rPr>
              <a:t> t2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ORIENTATION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r2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GFP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t2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869" y="2054626"/>
            <a:ext cx="20472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// PARTS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CONTAINS</a:t>
            </a:r>
            <a:r>
              <a:rPr lang="en-US" sz="1600" b="1" dirty="0">
                <a:latin typeface="Courier"/>
                <a:cs typeface="Courier"/>
              </a:rPr>
              <a:t> r1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CONTAINS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CONTAINS</a:t>
            </a:r>
            <a:r>
              <a:rPr lang="en-US" sz="1600" b="1" dirty="0">
                <a:latin typeface="Courier"/>
                <a:cs typeface="Courier"/>
              </a:rPr>
              <a:t> t1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ORDER</a:t>
            </a:r>
          </a:p>
          <a:p>
            <a:r>
              <a:rPr lang="en-US" sz="1600" b="1" dirty="0">
                <a:latin typeface="Courier"/>
                <a:cs typeface="Courier"/>
              </a:rPr>
              <a:t>r1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latin typeface="Courier"/>
                <a:cs typeface="Courier"/>
              </a:rPr>
              <a:t>r1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NEXTTO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latin typeface="Courier"/>
                <a:cs typeface="Courier"/>
              </a:rPr>
              <a:t>c1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>
                <a:latin typeface="Courier"/>
                <a:cs typeface="Courier"/>
              </a:rPr>
              <a:t> t1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ORIENTATION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r1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t1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0669" y="1562183"/>
            <a:ext cx="30166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INDUCIBLE PROMOTERS</a:t>
            </a:r>
          </a:p>
          <a:p>
            <a:r>
              <a:rPr lang="en-US" sz="1600" b="1" dirty="0">
                <a:latin typeface="Courier"/>
                <a:cs typeface="Courier"/>
              </a:rPr>
              <a:t>in0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INDUCES</a:t>
            </a:r>
            <a:r>
              <a:rPr lang="en-US" sz="1600" b="1" dirty="0">
                <a:latin typeface="Courier"/>
                <a:cs typeface="Courier"/>
              </a:rPr>
              <a:t> pIn0</a:t>
            </a:r>
          </a:p>
          <a:p>
            <a:r>
              <a:rPr lang="en-US" sz="1600" b="1" dirty="0">
                <a:latin typeface="Courier"/>
                <a:cs typeface="Courier"/>
              </a:rPr>
              <a:t>in1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INDUCES</a:t>
            </a:r>
            <a:r>
              <a:rPr lang="en-US" sz="1600" b="1" dirty="0">
                <a:latin typeface="Courier"/>
                <a:cs typeface="Courier"/>
              </a:rPr>
              <a:t> pIn1</a:t>
            </a:r>
          </a:p>
          <a:p>
            <a:r>
              <a:rPr lang="en-US" sz="1600" b="1" dirty="0">
                <a:latin typeface="Courier"/>
                <a:cs typeface="Courier"/>
              </a:rPr>
              <a:t>pIn0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>
                <a:latin typeface="Courier"/>
                <a:cs typeface="Courier"/>
              </a:rPr>
              <a:t> 1</a:t>
            </a:r>
          </a:p>
          <a:p>
            <a:r>
              <a:rPr lang="en-US" sz="1600" b="1" dirty="0">
                <a:latin typeface="Courier"/>
                <a:cs typeface="Courier"/>
              </a:rPr>
              <a:t>pIn1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>
                <a:latin typeface="Courier"/>
                <a:cs typeface="Courier"/>
              </a:rPr>
              <a:t> 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pIn0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pIn1</a:t>
            </a:r>
          </a:p>
          <a:p>
            <a:r>
              <a:rPr lang="en-US" sz="1600" b="1" dirty="0">
                <a:latin typeface="Courier"/>
                <a:cs typeface="Courier"/>
              </a:rPr>
              <a:t>pIn0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DRIVES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latin typeface="Courier"/>
                <a:cs typeface="Courier"/>
              </a:rPr>
              <a:t>pIn1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DRIVES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REPRESSIBLE PROMOTER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p1</a:t>
            </a:r>
          </a:p>
          <a:p>
            <a:r>
              <a:rPr lang="en-US" sz="1600" b="1" dirty="0">
                <a:latin typeface="Courier"/>
                <a:cs typeface="Courier"/>
              </a:rPr>
              <a:t>p1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>
                <a:latin typeface="Courier"/>
                <a:cs typeface="Courier"/>
              </a:rPr>
              <a:t> 1</a:t>
            </a:r>
          </a:p>
          <a:p>
            <a:r>
              <a:rPr lang="en-US" sz="1600" b="1" dirty="0">
                <a:latin typeface="Courier"/>
                <a:cs typeface="Courier"/>
              </a:rPr>
              <a:t>c1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REPRESSES</a:t>
            </a:r>
            <a:r>
              <a:rPr lang="en-US" sz="1600" b="1" dirty="0">
                <a:latin typeface="Courier"/>
                <a:cs typeface="Courier"/>
              </a:rPr>
              <a:t> p1</a:t>
            </a:r>
          </a:p>
          <a:p>
            <a:r>
              <a:rPr lang="en-US" sz="1600" b="1" dirty="0">
                <a:latin typeface="Courier"/>
                <a:cs typeface="Courier"/>
              </a:rPr>
              <a:t>p1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AFTER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latin typeface="Courier"/>
                <a:cs typeface="Courier"/>
              </a:rPr>
              <a:t>p1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DRIVES</a:t>
            </a:r>
            <a:r>
              <a:rPr lang="en-US" sz="1600" b="1" dirty="0">
                <a:latin typeface="Courier"/>
                <a:cs typeface="Courier"/>
              </a:rPr>
              <a:t> GFP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8426" y="87183"/>
            <a:ext cx="21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Composition Rules</a:t>
            </a:r>
          </a:p>
          <a:p>
            <a:pPr algn="ctr"/>
            <a:r>
              <a:rPr lang="en-US" b="1" dirty="0" smtClean="0"/>
              <a:t>N=5</a:t>
            </a:r>
          </a:p>
        </p:txBody>
      </p:sp>
    </p:spTree>
    <p:extLst>
      <p:ext uri="{BB962C8B-B14F-4D97-AF65-F5344CB8AC3E}">
        <p14:creationId xmlns:p14="http://schemas.microsoft.com/office/powerpoint/2010/main" val="151323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1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Resulting NOR Gates</a:t>
            </a:r>
          </a:p>
          <a:p>
            <a:pPr algn="ctr"/>
            <a:r>
              <a:rPr lang="en-US" b="1" dirty="0" smtClean="0"/>
              <a:t>N=9</a:t>
            </a:r>
            <a:endParaRPr lang="en-US" b="1" dirty="0"/>
          </a:p>
        </p:txBody>
      </p:sp>
      <p:pic>
        <p:nvPicPr>
          <p:cNvPr id="5" name="Picture 4" descr="nor-g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9144000" cy="50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3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Repressing Cassette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050" y="560912"/>
            <a:ext cx="2953101" cy="649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COUNTING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r1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c1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t1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</a:t>
            </a:r>
            <a:r>
              <a:rPr lang="en-US" sz="1600" b="1" dirty="0" smtClean="0">
                <a:solidFill>
                  <a:srgbClr val="948A54"/>
                </a:solidFill>
                <a:latin typeface="Courier"/>
                <a:cs typeface="Courier"/>
              </a:rPr>
              <a:t>POSITIONING</a:t>
            </a:r>
            <a:endParaRPr lang="en-US" sz="1600" b="1" dirty="0">
              <a:solidFill>
                <a:srgbClr val="948A54"/>
              </a:solidFill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r1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latin typeface="Courier"/>
                <a:cs typeface="Courier"/>
              </a:rPr>
              <a:t>r1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NEXTTO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latin typeface="Courier"/>
                <a:cs typeface="Courier"/>
              </a:rPr>
              <a:t>c1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t1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c1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NEXTTO </a:t>
            </a:r>
            <a:r>
              <a:rPr lang="en-US" sz="1600" b="1" dirty="0" smtClean="0">
                <a:latin typeface="Courier"/>
                <a:cs typeface="Courier"/>
              </a:rPr>
              <a:t>t1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948A54"/>
                </a:solidFill>
                <a:latin typeface="Courier"/>
                <a:cs typeface="Courier"/>
              </a:rPr>
              <a:t>// ORIENTATION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r1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c1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t1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948A54"/>
                </a:solidFill>
                <a:latin typeface="Courier"/>
                <a:cs typeface="Courier"/>
              </a:rPr>
              <a:t>// INTERACTIONS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in0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INDUCES</a:t>
            </a:r>
            <a:r>
              <a:rPr lang="en-US" sz="1600" b="1" dirty="0" smtClean="0">
                <a:latin typeface="Courier"/>
                <a:cs typeface="Courier"/>
              </a:rPr>
              <a:t> pIn0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in1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INDUCES</a:t>
            </a:r>
            <a:r>
              <a:rPr lang="en-US" sz="1600" b="1" dirty="0" smtClean="0">
                <a:latin typeface="Courier"/>
                <a:cs typeface="Courier"/>
              </a:rPr>
              <a:t> pIn1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pIn0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pIn1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 smtClean="0">
                <a:latin typeface="Courier"/>
                <a:cs typeface="Courier"/>
              </a:rPr>
              <a:t> pIn0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 smtClean="0">
                <a:latin typeface="Courier"/>
                <a:cs typeface="Courier"/>
              </a:rPr>
              <a:t> pIn1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pIn0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DRIVES</a:t>
            </a:r>
            <a:r>
              <a:rPr lang="en-US" sz="1600" b="1" dirty="0" smtClean="0">
                <a:latin typeface="Courier"/>
                <a:cs typeface="Courier"/>
              </a:rPr>
              <a:t> c1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pIn1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DRIVES</a:t>
            </a:r>
            <a:r>
              <a:rPr lang="en-US" sz="1600" b="1" dirty="0" smtClean="0">
                <a:latin typeface="Courier"/>
                <a:cs typeface="Courier"/>
              </a:rPr>
              <a:t> c1</a:t>
            </a:r>
          </a:p>
        </p:txBody>
      </p:sp>
      <p:pic>
        <p:nvPicPr>
          <p:cNvPr id="7" name="Picture 6" descr="repressing-casset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50" y="-310240"/>
            <a:ext cx="7593290" cy="6400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999" y="5186825"/>
            <a:ext cx="219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Statistics:</a:t>
            </a:r>
          </a:p>
          <a:p>
            <a:endParaRPr lang="en-US" dirty="0" smtClean="0"/>
          </a:p>
          <a:p>
            <a:r>
              <a:rPr lang="en-US" dirty="0" smtClean="0"/>
              <a:t>Size of the Design:   5</a:t>
            </a:r>
          </a:p>
          <a:p>
            <a:r>
              <a:rPr lang="en-US" dirty="0" smtClean="0"/>
              <a:t>Number of Parts:     5</a:t>
            </a:r>
          </a:p>
          <a:p>
            <a:r>
              <a:rPr lang="en-US" dirty="0" smtClean="0"/>
              <a:t>Number of Rules: 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5216" y="5186825"/>
            <a:ext cx="3058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Solutions:        3125</a:t>
            </a:r>
          </a:p>
          <a:p>
            <a:r>
              <a:rPr lang="en-US" dirty="0" smtClean="0"/>
              <a:t>Valid Solutions:                    2</a:t>
            </a:r>
          </a:p>
          <a:p>
            <a:r>
              <a:rPr lang="en-US" dirty="0" smtClean="0"/>
              <a:t>Solution Finding Time:    2.4ms</a:t>
            </a:r>
          </a:p>
        </p:txBody>
      </p:sp>
    </p:spTree>
    <p:extLst>
      <p:ext uri="{BB962C8B-B14F-4D97-AF65-F5344CB8AC3E}">
        <p14:creationId xmlns:p14="http://schemas.microsoft.com/office/powerpoint/2010/main" val="27846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360"/>
            <a:ext cx="913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Reporting Cassette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050" y="609387"/>
            <a:ext cx="3179676" cy="57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// COUNTING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r2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GFP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t2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948A54"/>
                </a:solidFill>
                <a:latin typeface="Courier"/>
                <a:cs typeface="Courier"/>
              </a:rPr>
              <a:t>// POSITIONING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r2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 smtClean="0">
                <a:latin typeface="Courier"/>
                <a:cs typeface="Courier"/>
              </a:rPr>
              <a:t> GFP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r2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NEXTTO</a:t>
            </a:r>
            <a:r>
              <a:rPr lang="en-US" sz="1600" b="1" dirty="0" smtClean="0">
                <a:latin typeface="Courier"/>
                <a:cs typeface="Courier"/>
              </a:rPr>
              <a:t> GFP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GFP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BEFORE</a:t>
            </a:r>
            <a:r>
              <a:rPr lang="en-US" sz="1600" b="1" dirty="0" smtClean="0">
                <a:latin typeface="Courier"/>
                <a:cs typeface="Courier"/>
              </a:rPr>
              <a:t> t2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GFP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NEXTTO</a:t>
            </a:r>
            <a:r>
              <a:rPr lang="en-US" sz="1600" b="1" dirty="0" smtClean="0">
                <a:latin typeface="Courier"/>
                <a:cs typeface="Courier"/>
              </a:rPr>
              <a:t> t2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948A54"/>
                </a:solidFill>
                <a:latin typeface="Courier"/>
                <a:cs typeface="Courier"/>
              </a:rPr>
              <a:t>// ORIENTATION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 smtClean="0">
                <a:latin typeface="Courier"/>
                <a:cs typeface="Courier"/>
              </a:rPr>
              <a:t> r2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 smtClean="0">
                <a:latin typeface="Courier"/>
                <a:cs typeface="Courier"/>
              </a:rPr>
              <a:t> GFP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 smtClean="0">
                <a:latin typeface="Courier"/>
                <a:cs typeface="Courier"/>
              </a:rPr>
              <a:t> t2</a:t>
            </a:r>
          </a:p>
          <a:p>
            <a:endParaRPr lang="en-US" sz="1600" b="1" dirty="0" smtClean="0">
              <a:solidFill>
                <a:srgbClr val="948A54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948A54"/>
                </a:solidFill>
                <a:latin typeface="Courier"/>
                <a:cs typeface="Courier"/>
              </a:rPr>
              <a:t>// INTERACTIONS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FORWARD</a:t>
            </a:r>
            <a:r>
              <a:rPr lang="en-US" sz="1600" b="1" dirty="0" smtClean="0">
                <a:latin typeface="Courier"/>
                <a:cs typeface="Courier"/>
              </a:rPr>
              <a:t> p1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EXACTLY</a:t>
            </a:r>
            <a:r>
              <a:rPr lang="en-US" sz="1600" b="1" dirty="0" smtClean="0">
                <a:latin typeface="Courier"/>
                <a:cs typeface="Courier"/>
              </a:rPr>
              <a:t> 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AFTER</a:t>
            </a:r>
            <a:r>
              <a:rPr lang="en-US" sz="1600" b="1" dirty="0" smtClean="0">
                <a:latin typeface="Courier"/>
                <a:cs typeface="Courier"/>
              </a:rPr>
              <a:t> c1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c1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REPRESSES</a:t>
            </a:r>
            <a:r>
              <a:rPr lang="en-US" sz="1600" b="1" dirty="0" smtClean="0">
                <a:latin typeface="Courier"/>
                <a:cs typeface="Courier"/>
              </a:rPr>
              <a:t> p1</a:t>
            </a:r>
          </a:p>
          <a:p>
            <a:r>
              <a:rPr lang="en-US" sz="1600" b="1" dirty="0" smtClean="0">
                <a:latin typeface="Courier"/>
                <a:cs typeface="Courier"/>
              </a:rPr>
              <a:t>p1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DRIVES</a:t>
            </a:r>
            <a:r>
              <a:rPr lang="en-US" sz="1600" b="1" dirty="0" smtClean="0">
                <a:latin typeface="Courier"/>
                <a:cs typeface="Courier"/>
              </a:rPr>
              <a:t> GFP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305" y="4887482"/>
            <a:ext cx="219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Statistics:</a:t>
            </a:r>
          </a:p>
          <a:p>
            <a:endParaRPr lang="en-US" dirty="0" smtClean="0"/>
          </a:p>
          <a:p>
            <a:r>
              <a:rPr lang="en-US" dirty="0" smtClean="0"/>
              <a:t>Size of the Design:   5</a:t>
            </a:r>
          </a:p>
          <a:p>
            <a:r>
              <a:rPr lang="en-US" dirty="0" smtClean="0"/>
              <a:t>Number of Parts:     5</a:t>
            </a:r>
          </a:p>
          <a:p>
            <a:r>
              <a:rPr lang="en-US" dirty="0" smtClean="0"/>
              <a:t>Number of Rules:  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522" y="4887482"/>
            <a:ext cx="3058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Solutions:            3125</a:t>
            </a:r>
          </a:p>
          <a:p>
            <a:r>
              <a:rPr lang="en-US" dirty="0" smtClean="0"/>
              <a:t>Valid Solutions:                        1</a:t>
            </a:r>
          </a:p>
          <a:p>
            <a:r>
              <a:rPr lang="en-US" dirty="0" smtClean="0"/>
              <a:t>Solution Finding Time:  1.95ms</a:t>
            </a:r>
          </a:p>
        </p:txBody>
      </p:sp>
      <p:pic>
        <p:nvPicPr>
          <p:cNvPr id="2" name="Picture 1" descr="reporting-casset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53" y="425855"/>
            <a:ext cx="6700547" cy="36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or-g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35"/>
            <a:ext cx="9144000" cy="5096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13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NOR Gates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9381" y="4844855"/>
            <a:ext cx="219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Statistics:</a:t>
            </a:r>
          </a:p>
          <a:p>
            <a:endParaRPr lang="en-US" dirty="0" smtClean="0"/>
          </a:p>
          <a:p>
            <a:r>
              <a:rPr lang="en-US" dirty="0" smtClean="0"/>
              <a:t>Size of the Design:   9</a:t>
            </a:r>
          </a:p>
          <a:p>
            <a:r>
              <a:rPr lang="en-US" dirty="0" smtClean="0"/>
              <a:t>Number of Parts:     9</a:t>
            </a:r>
          </a:p>
          <a:p>
            <a:r>
              <a:rPr lang="en-US" dirty="0" smtClean="0"/>
              <a:t>Number of Rules:  33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9598" y="4844855"/>
            <a:ext cx="3514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Solutions:        387,420,489</a:t>
            </a:r>
          </a:p>
          <a:p>
            <a:r>
              <a:rPr lang="en-US" dirty="0" smtClean="0"/>
              <a:t>Valid Solutions:                                  2</a:t>
            </a:r>
          </a:p>
          <a:p>
            <a:r>
              <a:rPr lang="en-US" dirty="0" smtClean="0"/>
              <a:t>Solution Finding Time:        14.53ms</a:t>
            </a:r>
          </a:p>
        </p:txBody>
      </p:sp>
    </p:spTree>
    <p:extLst>
      <p:ext uri="{BB962C8B-B14F-4D97-AF65-F5344CB8AC3E}">
        <p14:creationId xmlns:p14="http://schemas.microsoft.com/office/powerpoint/2010/main" val="383599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338</Words>
  <Application>Microsoft Macintosh PowerPoint</Application>
  <PresentationFormat>On-screen Show (4:3)</PresentationFormat>
  <Paragraphs>133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 Oberortner</dc:creator>
  <cp:lastModifiedBy>Ernst Oberortner</cp:lastModifiedBy>
  <cp:revision>111</cp:revision>
  <cp:lastPrinted>2014-01-04T17:51:15Z</cp:lastPrinted>
  <dcterms:created xsi:type="dcterms:W3CDTF">2014-01-04T16:35:59Z</dcterms:created>
  <dcterms:modified xsi:type="dcterms:W3CDTF">2014-01-04T21:14:51Z</dcterms:modified>
</cp:coreProperties>
</file>