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Merriweather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gAQ08a/0ZEoRg1BMHzvaWU6QDc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A90E00E-D779-4161-B42F-10DB5BAD90B8}">
  <a:tblStyle styleId="{AA90E00E-D779-4161-B42F-10DB5BAD90B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erriweatherSans-bold.fntdata"/><Relationship Id="rId16" Type="http://schemas.openxmlformats.org/officeDocument/2006/relationships/font" Target="fonts/Merriweather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Sans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3d7ca234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3d7ca23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1114425" y="0"/>
            <a:ext cx="9963150" cy="6858000"/>
          </a:xfrm>
          <a:custGeom>
            <a:rect b="b" l="l" r="r" t="t"/>
            <a:pathLst>
              <a:path extrusionOk="0" h="6858000" w="996315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EFEFE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39700" sx="102000" rotWithShape="0" algn="ctr" sy="102000">
              <a:srgbClr val="D8D8D8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1121664" y="0"/>
            <a:ext cx="9948672" cy="6858000"/>
          </a:xfrm>
          <a:custGeom>
            <a:rect b="b" l="l" r="r" t="t"/>
            <a:pathLst>
              <a:path extrusionOk="0" h="6858000" w="996315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>
            <p:ph type="ctrTitle"/>
          </p:nvPr>
        </p:nvSpPr>
        <p:spPr>
          <a:xfrm>
            <a:off x="1524003" y="1999615"/>
            <a:ext cx="9144000" cy="2764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erriweather Sans"/>
              <a:buNone/>
            </a:pPr>
            <a:r>
              <a:rPr b="0" i="0" lang="en-US" sz="5000">
                <a:latin typeface="Merriweather Sans"/>
                <a:ea typeface="Merriweather Sans"/>
                <a:cs typeface="Merriweather Sans"/>
                <a:sym typeface="Merriweather Sans"/>
              </a:rPr>
              <a:t>Ontology-based representation and comparison of COVID-19 vaccine phase III clinical trials</a:t>
            </a:r>
            <a:endParaRPr sz="5000"/>
          </a:p>
        </p:txBody>
      </p:sp>
      <p:sp>
        <p:nvSpPr>
          <p:cNvPr id="88" name="Google Shape;88;p1"/>
          <p:cNvSpPr txBox="1"/>
          <p:nvPr>
            <p:ph idx="1" type="subTitle"/>
          </p:nvPr>
        </p:nvSpPr>
        <p:spPr>
          <a:xfrm>
            <a:off x="1966912" y="5645150"/>
            <a:ext cx="8258176" cy="63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Asiyah Lin, Philip Huang, Anthony Huffman, Yongqun “Oliver” He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9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1E1E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9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9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Future Directions</a:t>
            </a:r>
            <a:endParaRPr/>
          </a:p>
        </p:txBody>
      </p:sp>
      <p:sp>
        <p:nvSpPr>
          <p:cNvPr id="172" name="Google Shape;172;p9"/>
          <p:cNvSpPr/>
          <p:nvPr/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9"/>
          <p:cNvSpPr txBox="1"/>
          <p:nvPr>
            <p:ph idx="1" type="body"/>
          </p:nvPr>
        </p:nvSpPr>
        <p:spPr>
          <a:xfrm>
            <a:off x="1115568" y="2481943"/>
            <a:ext cx="10168128" cy="3695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88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0" y="0"/>
            <a:ext cx="1219200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-1" y="0"/>
            <a:ext cx="4818889" cy="6858000"/>
          </a:xfrm>
          <a:custGeom>
            <a:rect b="b" l="l" r="r" t="t"/>
            <a:pathLst>
              <a:path extrusionOk="0" h="6858000" w="4818889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E6E6E6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l" dist="38100">
              <a:srgbClr val="D8D8D8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1" y="0"/>
            <a:ext cx="4811477" cy="6858000"/>
          </a:xfrm>
          <a:custGeom>
            <a:rect b="b" l="l" r="r" t="t"/>
            <a:pathLst>
              <a:path extrusionOk="0" h="6858000" w="4811477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>
            <p:ph type="title"/>
          </p:nvPr>
        </p:nvSpPr>
        <p:spPr>
          <a:xfrm>
            <a:off x="621792" y="1161288"/>
            <a:ext cx="3602736" cy="4526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Background</a:t>
            </a: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5434149" y="932688"/>
            <a:ext cx="5916603" cy="5418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0" i="0" lang="en-US" sz="2000">
                <a:latin typeface="Merriweather Sans"/>
                <a:ea typeface="Merriweather Sans"/>
                <a:cs typeface="Merriweather Sans"/>
                <a:sym typeface="Merriweather Sans"/>
              </a:rPr>
              <a:t>Safe and effective vaccines are essential to ultimately control the COVID-19 pandemic.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Merriweather Sans"/>
                <a:ea typeface="Merriweather Sans"/>
                <a:cs typeface="Merriweather Sans"/>
                <a:sym typeface="Merriweather Sans"/>
              </a:rPr>
              <a:t>As of Oct. 15, 10 vaccines are in phase III clinical trials, 32 vaccines are in phase I or phase II clinical trials, 156 candidates are in pre-clinical phase. (WHO DRAFT landscape of COVID-19 candidate vaccines)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Merriweather Sans"/>
                <a:ea typeface="Merriweather Sans"/>
                <a:cs typeface="Merriweather Sans"/>
                <a:sym typeface="Merriweather Sans"/>
              </a:rPr>
              <a:t>Many questions for consumers: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Merriweather Sans"/>
                <a:ea typeface="Merriweather Sans"/>
                <a:cs typeface="Merriweather Sans"/>
                <a:sym typeface="Merriweather Sans"/>
              </a:rPr>
              <a:t>Why some vaccine trials are paused?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Merriweather Sans"/>
                <a:ea typeface="Merriweather Sans"/>
                <a:cs typeface="Merriweather Sans"/>
                <a:sym typeface="Merriweather Sans"/>
              </a:rPr>
              <a:t>Why some vaccine trials are re-opened?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Merriweather Sans"/>
                <a:ea typeface="Merriweather Sans"/>
                <a:cs typeface="Merriweather Sans"/>
                <a:sym typeface="Merriweather Sans"/>
              </a:rPr>
              <a:t>Will I get a COVID 19 vaccine?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Merriweather Sans"/>
                <a:ea typeface="Merriweather Sans"/>
                <a:cs typeface="Merriweather Sans"/>
                <a:sym typeface="Merriweather Sans"/>
              </a:rPr>
              <a:t>What if the COVID 19 vaccine is harmful to myself?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Merriweather Sans"/>
                <a:ea typeface="Merriweather Sans"/>
                <a:cs typeface="Merriweather Sans"/>
                <a:sym typeface="Merriweather Sans"/>
              </a:rPr>
              <a:t>So many companies are working on vaccines, which one to choose?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Merriweather Sans"/>
                <a:ea typeface="Merriweather Sans"/>
                <a:cs typeface="Merriweather Sans"/>
                <a:sym typeface="Merriweather Sans"/>
              </a:rPr>
              <a:t>Are the vaccines tested on black brown yellow people etc.?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>
            <p:ph type="title"/>
          </p:nvPr>
        </p:nvSpPr>
        <p:spPr>
          <a:xfrm>
            <a:off x="548640" y="856271"/>
            <a:ext cx="4114800" cy="16451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US" sz="3500"/>
              <a:t>COVID 19 Vaccine Information for Consumers</a:t>
            </a:r>
            <a:endParaRPr/>
          </a:p>
        </p:txBody>
      </p:sp>
      <p:sp>
        <p:nvSpPr>
          <p:cNvPr id="106" name="Google Shape;106;p3"/>
          <p:cNvSpPr/>
          <p:nvPr/>
        </p:nvSpPr>
        <p:spPr>
          <a:xfrm rot="5400000">
            <a:off x="786384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548640" y="2712821"/>
            <a:ext cx="3975945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>
            <p:ph idx="1" type="body"/>
          </p:nvPr>
        </p:nvSpPr>
        <p:spPr>
          <a:xfrm>
            <a:off x="548640" y="2942520"/>
            <a:ext cx="4114800" cy="3245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News are confusing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Consumers need data or science-based information to make well-informed decision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4292" y="545544"/>
            <a:ext cx="5146070" cy="2675956"/>
          </a:xfrm>
          <a:prstGeom prst="rect">
            <a:avLst/>
          </a:prstGeom>
          <a:solidFill>
            <a:srgbClr val="ECECEC"/>
          </a:solidFill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46519" y="2358565"/>
            <a:ext cx="4896841" cy="1836314"/>
          </a:xfrm>
          <a:prstGeom prst="rect">
            <a:avLst/>
          </a:prstGeom>
          <a:solidFill>
            <a:srgbClr val="ECECEC"/>
          </a:solidFill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47356" y="4487461"/>
            <a:ext cx="5156407" cy="1727396"/>
          </a:xfrm>
          <a:prstGeom prst="rect">
            <a:avLst/>
          </a:prstGeom>
          <a:solidFill>
            <a:srgbClr val="ECECEC"/>
          </a:solidFill>
          <a:ln>
            <a:noFill/>
          </a:ln>
        </p:spPr>
      </p:pic>
      <p:pic>
        <p:nvPicPr>
          <p:cNvPr id="112" name="Google Shape;11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06630" y="4026607"/>
            <a:ext cx="5758420" cy="2101822"/>
          </a:xfrm>
          <a:prstGeom prst="rect">
            <a:avLst/>
          </a:prstGeom>
          <a:solidFill>
            <a:srgbClr val="ECECEC"/>
          </a:solidFill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0" y="0"/>
            <a:ext cx="4959047" cy="6858000"/>
          </a:xfrm>
          <a:custGeom>
            <a:rect b="b" l="l" r="r" t="t"/>
            <a:pathLst>
              <a:path extrusionOk="0" h="6858000" w="4959047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EFEFE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l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0" y="0"/>
            <a:ext cx="4948887" cy="6858000"/>
          </a:xfrm>
          <a:custGeom>
            <a:rect b="b" l="l" r="r" t="t"/>
            <a:pathLst>
              <a:path extrusionOk="0" h="6858000" w="4948887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 txBox="1"/>
          <p:nvPr>
            <p:ph type="title"/>
          </p:nvPr>
        </p:nvSpPr>
        <p:spPr>
          <a:xfrm>
            <a:off x="475488" y="1124712"/>
            <a:ext cx="402336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Vaccine Ontology (VO), Clinical Trial Ontology (CTO) &amp; VIOLIN</a:t>
            </a:r>
            <a:endParaRPr/>
          </a:p>
        </p:txBody>
      </p:sp>
      <p:sp>
        <p:nvSpPr>
          <p:cNvPr id="121" name="Google Shape;121;p4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6903" y="396460"/>
            <a:ext cx="5989326" cy="169198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/>
          <p:nvPr/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5564" y="4325112"/>
            <a:ext cx="4630766" cy="2257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00972" y="2316348"/>
            <a:ext cx="6212268" cy="1848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512284" y="101600"/>
            <a:ext cx="11167500" cy="201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1E1E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COVID 19 Vaccines in VO</a:t>
            </a:r>
            <a:endParaRPr/>
          </a:p>
        </p:txBody>
      </p:sp>
      <p:sp>
        <p:nvSpPr>
          <p:cNvPr id="133" name="Google Shape;133;p5"/>
          <p:cNvSpPr/>
          <p:nvPr/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 txBox="1"/>
          <p:nvPr>
            <p:ph idx="1" type="body"/>
          </p:nvPr>
        </p:nvSpPr>
        <p:spPr>
          <a:xfrm>
            <a:off x="1115575" y="2481950"/>
            <a:ext cx="3762600" cy="28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22 Vaccines included.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 Vaccines included if listed by clinical trial or peer-reviewed journal for source.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Almost all  vaccines use a variant of S protein or whole virus as an antigen (ZyCoV-D has envelope protein).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Vaccines for human clinical trial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Macaques and mice common research test model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5" name="Google Shape;135;p5"/>
          <p:cNvGraphicFramePr/>
          <p:nvPr/>
        </p:nvGraphicFramePr>
        <p:xfrm>
          <a:off x="6471875" y="2469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{AA90E00E-D779-4161-B42F-10DB5BAD90B8}</a:tableStyleId>
              </a:tblPr>
              <a:tblGrid>
                <a:gridCol w="2603950"/>
                <a:gridCol w="2603950"/>
              </a:tblGrid>
              <a:tr h="642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Vaccine Role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Amount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DNA Vaccine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Recombinant Vector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RNA Vaccine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Subunit Vaccine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Virus-Like Particle Vaccine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Whole Organism Vaccine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6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1E1E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6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6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COVID 19 Clinical Trials (Phase III)</a:t>
            </a:r>
            <a:endParaRPr/>
          </a:p>
        </p:txBody>
      </p:sp>
      <p:sp>
        <p:nvSpPr>
          <p:cNvPr id="144" name="Google Shape;144;p6"/>
          <p:cNvSpPr/>
          <p:nvPr/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6"/>
          <p:cNvSpPr txBox="1"/>
          <p:nvPr>
            <p:ph idx="1" type="body"/>
          </p:nvPr>
        </p:nvSpPr>
        <p:spPr>
          <a:xfrm>
            <a:off x="1115568" y="2481943"/>
            <a:ext cx="10168128" cy="3695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88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VIOLIN COVID 19 Vaccines </a:t>
            </a:r>
            <a:endParaRPr/>
          </a:p>
        </p:txBody>
      </p:sp>
      <p:pic>
        <p:nvPicPr>
          <p:cNvPr id="151" name="Google Shape;151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8903" y="1825625"/>
            <a:ext cx="7974193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ADZ1222 (ChAdOx1 nCoV19)</a:t>
            </a:r>
            <a:endParaRPr/>
          </a:p>
        </p:txBody>
      </p:sp>
      <p:pic>
        <p:nvPicPr>
          <p:cNvPr id="157" name="Google Shape;1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038" y="1999800"/>
            <a:ext cx="11115926" cy="438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3d7ca2348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a3d7ca2348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2020-10-17T16:05:43Z</dcterms:created>
  <dc:creator>Lin Asiyah Yu</dc:creator>
</cp:coreProperties>
</file>