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9" r:id="rId5"/>
    <p:sldId id="260" r:id="rId6"/>
    <p:sldId id="266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F13DA-7825-1095-F1DD-22818960F59A}" v="1866" dt="2022-05-03T20:11:10.853"/>
    <p1510:client id="{69C3E452-BDB3-44FA-8F0B-E548D518CDF1}" v="1497" dt="2022-05-03T16:09:40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5356" autoAdjust="0"/>
  </p:normalViewPr>
  <p:slideViewPr>
    <p:cSldViewPr snapToGrid="0" showGuides="1">
      <p:cViewPr varScale="1">
        <p:scale>
          <a:sx n="87" d="100"/>
          <a:sy n="87" d="100"/>
        </p:scale>
        <p:origin x="24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DA28CC-B923-4B86-9438-30600F9B6B4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AB104C-767D-4BFB-87AE-B3E446AD6DE5}">
      <dgm:prSet/>
      <dgm:spPr/>
      <dgm:t>
        <a:bodyPr/>
        <a:lstStyle/>
        <a:p>
          <a:pPr rtl="0"/>
          <a:r>
            <a:rPr lang="en-US" dirty="0"/>
            <a:t>The project brought to </a:t>
          </a:r>
          <a:r>
            <a:rPr lang="en-US" dirty="0">
              <a:latin typeface="Plantagenet Cherokee"/>
            </a:rPr>
            <a:t>attention by</a:t>
          </a:r>
          <a:r>
            <a:rPr lang="en-US" dirty="0"/>
            <a:t> the University of Wisconsin-River Falls Track and Field head coach, Andrew Eggerth. </a:t>
          </a:r>
        </a:p>
      </dgm:t>
    </dgm:pt>
    <dgm:pt modelId="{0882519C-7902-4E99-9002-3F028A865A5E}" type="parTrans" cxnId="{D94B57B1-4D6E-44F6-A9BF-9058540694BF}">
      <dgm:prSet/>
      <dgm:spPr/>
      <dgm:t>
        <a:bodyPr/>
        <a:lstStyle/>
        <a:p>
          <a:endParaRPr lang="en-US"/>
        </a:p>
      </dgm:t>
    </dgm:pt>
    <dgm:pt modelId="{988FF5A3-D67B-4CE4-BE77-D240E79D7EA8}" type="sibTrans" cxnId="{D94B57B1-4D6E-44F6-A9BF-9058540694BF}">
      <dgm:prSet/>
      <dgm:spPr/>
      <dgm:t>
        <a:bodyPr/>
        <a:lstStyle/>
        <a:p>
          <a:endParaRPr lang="en-US"/>
        </a:p>
      </dgm:t>
    </dgm:pt>
    <dgm:pt modelId="{475F5739-188A-461A-9AFE-086649359C55}">
      <dgm:prSet/>
      <dgm:spPr/>
      <dgm:t>
        <a:bodyPr/>
        <a:lstStyle/>
        <a:p>
          <a:r>
            <a:rPr lang="en-US" dirty="0"/>
            <a:t>Coach Eggerth is a first-year head coach for UWRF Track and Field team and is looking to help improve the team with recruiting All-American caliper athletes.</a:t>
          </a:r>
        </a:p>
      </dgm:t>
    </dgm:pt>
    <dgm:pt modelId="{7789EBA7-121C-4EF1-950A-E3F5FF7C7B1F}" type="parTrans" cxnId="{5D07140A-286D-4273-B71A-D9ABE30342EA}">
      <dgm:prSet/>
      <dgm:spPr/>
      <dgm:t>
        <a:bodyPr/>
        <a:lstStyle/>
        <a:p>
          <a:endParaRPr lang="en-US"/>
        </a:p>
      </dgm:t>
    </dgm:pt>
    <dgm:pt modelId="{E8EB9A97-A960-4AF0-A0E6-30F3AF33AB41}" type="sibTrans" cxnId="{5D07140A-286D-4273-B71A-D9ABE30342EA}">
      <dgm:prSet/>
      <dgm:spPr/>
      <dgm:t>
        <a:bodyPr/>
        <a:lstStyle/>
        <a:p>
          <a:endParaRPr lang="en-US"/>
        </a:p>
      </dgm:t>
    </dgm:pt>
    <dgm:pt modelId="{9CA66EA0-4A90-4CFD-9705-D4EA420B8349}">
      <dgm:prSet/>
      <dgm:spPr/>
      <dgm:t>
        <a:bodyPr/>
        <a:lstStyle/>
        <a:p>
          <a:r>
            <a:rPr lang="en-US" dirty="0"/>
            <a:t>The conclusion on how to find these athletes, is to look at the previous All-American's and their high school times and marks.</a:t>
          </a:r>
        </a:p>
      </dgm:t>
    </dgm:pt>
    <dgm:pt modelId="{718C3B13-56AC-4E42-A65F-DA784E9A97CC}" type="parTrans" cxnId="{46DF5708-6591-4C73-99DF-F7047D0DF07B}">
      <dgm:prSet/>
      <dgm:spPr/>
      <dgm:t>
        <a:bodyPr/>
        <a:lstStyle/>
        <a:p>
          <a:endParaRPr lang="en-US"/>
        </a:p>
      </dgm:t>
    </dgm:pt>
    <dgm:pt modelId="{F754251C-BAA8-460F-A95E-93FDC4603C54}" type="sibTrans" cxnId="{46DF5708-6591-4C73-99DF-F7047D0DF07B}">
      <dgm:prSet/>
      <dgm:spPr/>
      <dgm:t>
        <a:bodyPr/>
        <a:lstStyle/>
        <a:p>
          <a:endParaRPr lang="en-US"/>
        </a:p>
      </dgm:t>
    </dgm:pt>
    <dgm:pt modelId="{0FFD1A32-2F6D-4510-9359-E298DC0A4F59}" type="pres">
      <dgm:prSet presAssocID="{B2DA28CC-B923-4B86-9438-30600F9B6B44}" presName="linear" presStyleCnt="0">
        <dgm:presLayoutVars>
          <dgm:animLvl val="lvl"/>
          <dgm:resizeHandles val="exact"/>
        </dgm:presLayoutVars>
      </dgm:prSet>
      <dgm:spPr/>
    </dgm:pt>
    <dgm:pt modelId="{B10FA272-F400-4E7E-8C2D-75FC280778CD}" type="pres">
      <dgm:prSet presAssocID="{DFAB104C-767D-4BFB-87AE-B3E446AD6D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06874D9-6EC3-4EBF-91E8-898A857FB1C2}" type="pres">
      <dgm:prSet presAssocID="{988FF5A3-D67B-4CE4-BE77-D240E79D7EA8}" presName="spacer" presStyleCnt="0"/>
      <dgm:spPr/>
    </dgm:pt>
    <dgm:pt modelId="{13166480-686E-4B23-B55E-6B5D7ED171F0}" type="pres">
      <dgm:prSet presAssocID="{475F5739-188A-461A-9AFE-086649359C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46F70E-0378-4343-8021-B4875D900C63}" type="pres">
      <dgm:prSet presAssocID="{E8EB9A97-A960-4AF0-A0E6-30F3AF33AB41}" presName="spacer" presStyleCnt="0"/>
      <dgm:spPr/>
    </dgm:pt>
    <dgm:pt modelId="{BE253495-8A10-4217-BCCB-C2230288C59A}" type="pres">
      <dgm:prSet presAssocID="{9CA66EA0-4A90-4CFD-9705-D4EA420B834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6DF5708-6591-4C73-99DF-F7047D0DF07B}" srcId="{B2DA28CC-B923-4B86-9438-30600F9B6B44}" destId="{9CA66EA0-4A90-4CFD-9705-D4EA420B8349}" srcOrd="2" destOrd="0" parTransId="{718C3B13-56AC-4E42-A65F-DA784E9A97CC}" sibTransId="{F754251C-BAA8-460F-A95E-93FDC4603C54}"/>
    <dgm:cxn modelId="{5D07140A-286D-4273-B71A-D9ABE30342EA}" srcId="{B2DA28CC-B923-4B86-9438-30600F9B6B44}" destId="{475F5739-188A-461A-9AFE-086649359C55}" srcOrd="1" destOrd="0" parTransId="{7789EBA7-121C-4EF1-950A-E3F5FF7C7B1F}" sibTransId="{E8EB9A97-A960-4AF0-A0E6-30F3AF33AB41}"/>
    <dgm:cxn modelId="{D6886F7C-6224-4141-9CB4-4BCA5E43886F}" type="presOf" srcId="{475F5739-188A-461A-9AFE-086649359C55}" destId="{13166480-686E-4B23-B55E-6B5D7ED171F0}" srcOrd="0" destOrd="0" presId="urn:microsoft.com/office/officeart/2005/8/layout/vList2"/>
    <dgm:cxn modelId="{496F8599-E86C-4DCB-8D92-93F14305DF17}" type="presOf" srcId="{DFAB104C-767D-4BFB-87AE-B3E446AD6DE5}" destId="{B10FA272-F400-4E7E-8C2D-75FC280778CD}" srcOrd="0" destOrd="0" presId="urn:microsoft.com/office/officeart/2005/8/layout/vList2"/>
    <dgm:cxn modelId="{7152EC99-DF0C-444A-A1CE-91BF928367C7}" type="presOf" srcId="{B2DA28CC-B923-4B86-9438-30600F9B6B44}" destId="{0FFD1A32-2F6D-4510-9359-E298DC0A4F59}" srcOrd="0" destOrd="0" presId="urn:microsoft.com/office/officeart/2005/8/layout/vList2"/>
    <dgm:cxn modelId="{D94B57B1-4D6E-44F6-A9BF-9058540694BF}" srcId="{B2DA28CC-B923-4B86-9438-30600F9B6B44}" destId="{DFAB104C-767D-4BFB-87AE-B3E446AD6DE5}" srcOrd="0" destOrd="0" parTransId="{0882519C-7902-4E99-9002-3F028A865A5E}" sibTransId="{988FF5A3-D67B-4CE4-BE77-D240E79D7EA8}"/>
    <dgm:cxn modelId="{19AA07CD-CA43-4905-B160-1D22FE1C5C0C}" type="presOf" srcId="{9CA66EA0-4A90-4CFD-9705-D4EA420B8349}" destId="{BE253495-8A10-4217-BCCB-C2230288C59A}" srcOrd="0" destOrd="0" presId="urn:microsoft.com/office/officeart/2005/8/layout/vList2"/>
    <dgm:cxn modelId="{A64F88A7-6C54-4B87-B448-B9CDAE6F8756}" type="presParOf" srcId="{0FFD1A32-2F6D-4510-9359-E298DC0A4F59}" destId="{B10FA272-F400-4E7E-8C2D-75FC280778CD}" srcOrd="0" destOrd="0" presId="urn:microsoft.com/office/officeart/2005/8/layout/vList2"/>
    <dgm:cxn modelId="{CB36FC09-A395-441A-A4FF-9B685859EBAF}" type="presParOf" srcId="{0FFD1A32-2F6D-4510-9359-E298DC0A4F59}" destId="{006874D9-6EC3-4EBF-91E8-898A857FB1C2}" srcOrd="1" destOrd="0" presId="urn:microsoft.com/office/officeart/2005/8/layout/vList2"/>
    <dgm:cxn modelId="{34E433E7-53D6-4D8D-8884-F5C1523B9540}" type="presParOf" srcId="{0FFD1A32-2F6D-4510-9359-E298DC0A4F59}" destId="{13166480-686E-4B23-B55E-6B5D7ED171F0}" srcOrd="2" destOrd="0" presId="urn:microsoft.com/office/officeart/2005/8/layout/vList2"/>
    <dgm:cxn modelId="{CA4D31F9-5C84-4642-8850-BB805426A3AB}" type="presParOf" srcId="{0FFD1A32-2F6D-4510-9359-E298DC0A4F59}" destId="{9B46F70E-0378-4343-8021-B4875D900C63}" srcOrd="3" destOrd="0" presId="urn:microsoft.com/office/officeart/2005/8/layout/vList2"/>
    <dgm:cxn modelId="{96065BBD-6DAE-47D7-B557-37AE8E3B62F5}" type="presParOf" srcId="{0FFD1A32-2F6D-4510-9359-E298DC0A4F59}" destId="{BE253495-8A10-4217-BCCB-C2230288C59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C8BD55-D9E4-43C5-BDFB-376FB4DB55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2D9468-5D3E-4738-9EFD-B3256F7A2F98}">
      <dgm:prSet/>
      <dgm:spPr/>
      <dgm:t>
        <a:bodyPr/>
        <a:lstStyle/>
        <a:p>
          <a:r>
            <a:rPr lang="en-US"/>
            <a:t>Find the All-American's from 2021 to 2016, excluding 2020 due to no outdoor championship being held.</a:t>
          </a:r>
        </a:p>
      </dgm:t>
    </dgm:pt>
    <dgm:pt modelId="{C0069B0E-0BB1-414F-9593-A57973971E66}" type="parTrans" cxnId="{5FC0CA9A-49B0-4D94-8195-AFA38883C24B}">
      <dgm:prSet/>
      <dgm:spPr/>
      <dgm:t>
        <a:bodyPr/>
        <a:lstStyle/>
        <a:p>
          <a:endParaRPr lang="en-US"/>
        </a:p>
      </dgm:t>
    </dgm:pt>
    <dgm:pt modelId="{7C3A7DE3-7076-4190-AFAE-0E6D90D91E5F}" type="sibTrans" cxnId="{5FC0CA9A-49B0-4D94-8195-AFA38883C24B}">
      <dgm:prSet/>
      <dgm:spPr/>
      <dgm:t>
        <a:bodyPr/>
        <a:lstStyle/>
        <a:p>
          <a:endParaRPr lang="en-US"/>
        </a:p>
      </dgm:t>
    </dgm:pt>
    <dgm:pt modelId="{C107E97D-6F15-4572-A59A-3A9E12846772}">
      <dgm:prSet/>
      <dgm:spPr/>
      <dgm:t>
        <a:bodyPr/>
        <a:lstStyle/>
        <a:p>
          <a:r>
            <a:rPr lang="en-US"/>
            <a:t>Find the High School information of the All-American's.</a:t>
          </a:r>
        </a:p>
      </dgm:t>
    </dgm:pt>
    <dgm:pt modelId="{87F58A8C-4957-448D-A845-A755151CE62D}" type="parTrans" cxnId="{0C022A84-62EE-48B0-935F-427DEF5FA3EE}">
      <dgm:prSet/>
      <dgm:spPr/>
      <dgm:t>
        <a:bodyPr/>
        <a:lstStyle/>
        <a:p>
          <a:endParaRPr lang="en-US"/>
        </a:p>
      </dgm:t>
    </dgm:pt>
    <dgm:pt modelId="{06686773-3AEA-4123-BBD4-7BE70A4BEBA8}" type="sibTrans" cxnId="{0C022A84-62EE-48B0-935F-427DEF5FA3EE}">
      <dgm:prSet/>
      <dgm:spPr/>
      <dgm:t>
        <a:bodyPr/>
        <a:lstStyle/>
        <a:p>
          <a:endParaRPr lang="en-US"/>
        </a:p>
      </dgm:t>
    </dgm:pt>
    <dgm:pt modelId="{BA883D21-E89D-49B0-A544-FBD02E987BDF}" type="pres">
      <dgm:prSet presAssocID="{04C8BD55-D9E4-43C5-BDFB-376FB4DB55D8}" presName="linear" presStyleCnt="0">
        <dgm:presLayoutVars>
          <dgm:animLvl val="lvl"/>
          <dgm:resizeHandles val="exact"/>
        </dgm:presLayoutVars>
      </dgm:prSet>
      <dgm:spPr/>
    </dgm:pt>
    <dgm:pt modelId="{6B78F10D-AD68-43E8-AE99-CB411E4C08CF}" type="pres">
      <dgm:prSet presAssocID="{222D9468-5D3E-4738-9EFD-B3256F7A2F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66B2D4-A315-4A32-B252-42A88CB09039}" type="pres">
      <dgm:prSet presAssocID="{7C3A7DE3-7076-4190-AFAE-0E6D90D91E5F}" presName="spacer" presStyleCnt="0"/>
      <dgm:spPr/>
    </dgm:pt>
    <dgm:pt modelId="{E5A0553A-D71E-4A27-8D53-1D4500707498}" type="pres">
      <dgm:prSet presAssocID="{C107E97D-6F15-4572-A59A-3A9E1284677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4F1D93B-2500-4C6D-A40B-B61D43463951}" type="presOf" srcId="{C107E97D-6F15-4572-A59A-3A9E12846772}" destId="{E5A0553A-D71E-4A27-8D53-1D4500707498}" srcOrd="0" destOrd="0" presId="urn:microsoft.com/office/officeart/2005/8/layout/vList2"/>
    <dgm:cxn modelId="{0C022A84-62EE-48B0-935F-427DEF5FA3EE}" srcId="{04C8BD55-D9E4-43C5-BDFB-376FB4DB55D8}" destId="{C107E97D-6F15-4572-A59A-3A9E12846772}" srcOrd="1" destOrd="0" parTransId="{87F58A8C-4957-448D-A845-A755151CE62D}" sibTransId="{06686773-3AEA-4123-BBD4-7BE70A4BEBA8}"/>
    <dgm:cxn modelId="{5FC0CA9A-49B0-4D94-8195-AFA38883C24B}" srcId="{04C8BD55-D9E4-43C5-BDFB-376FB4DB55D8}" destId="{222D9468-5D3E-4738-9EFD-B3256F7A2F98}" srcOrd="0" destOrd="0" parTransId="{C0069B0E-0BB1-414F-9593-A57973971E66}" sibTransId="{7C3A7DE3-7076-4190-AFAE-0E6D90D91E5F}"/>
    <dgm:cxn modelId="{6100FAAE-92EF-413C-86EF-3CE73C1424AD}" type="presOf" srcId="{04C8BD55-D9E4-43C5-BDFB-376FB4DB55D8}" destId="{BA883D21-E89D-49B0-A544-FBD02E987BDF}" srcOrd="0" destOrd="0" presId="urn:microsoft.com/office/officeart/2005/8/layout/vList2"/>
    <dgm:cxn modelId="{CE8DE1CA-CD87-4D31-AE90-200684A04636}" type="presOf" srcId="{222D9468-5D3E-4738-9EFD-B3256F7A2F98}" destId="{6B78F10D-AD68-43E8-AE99-CB411E4C08CF}" srcOrd="0" destOrd="0" presId="urn:microsoft.com/office/officeart/2005/8/layout/vList2"/>
    <dgm:cxn modelId="{3C8068B2-1ACB-472B-BD02-3B5F582F2EF3}" type="presParOf" srcId="{BA883D21-E89D-49B0-A544-FBD02E987BDF}" destId="{6B78F10D-AD68-43E8-AE99-CB411E4C08CF}" srcOrd="0" destOrd="0" presId="urn:microsoft.com/office/officeart/2005/8/layout/vList2"/>
    <dgm:cxn modelId="{F5E5A3E1-6337-43AB-8730-C4FDFC8945D9}" type="presParOf" srcId="{BA883D21-E89D-49B0-A544-FBD02E987BDF}" destId="{A566B2D4-A315-4A32-B252-42A88CB09039}" srcOrd="1" destOrd="0" presId="urn:microsoft.com/office/officeart/2005/8/layout/vList2"/>
    <dgm:cxn modelId="{A7E68CD9-0AFB-423E-A6F8-41BF6BC3E2E8}" type="presParOf" srcId="{BA883D21-E89D-49B0-A544-FBD02E987BDF}" destId="{E5A0553A-D71E-4A27-8D53-1D450070749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FA272-F400-4E7E-8C2D-75FC280778CD}">
      <dsp:nvSpPr>
        <dsp:cNvPr id="0" name=""/>
        <dsp:cNvSpPr/>
      </dsp:nvSpPr>
      <dsp:spPr>
        <a:xfrm>
          <a:off x="0" y="48503"/>
          <a:ext cx="6263640" cy="175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project brought to </a:t>
          </a:r>
          <a:r>
            <a:rPr lang="en-US" sz="2300" kern="1200" dirty="0">
              <a:latin typeface="Plantagenet Cherokee"/>
            </a:rPr>
            <a:t>attention by</a:t>
          </a:r>
          <a:r>
            <a:rPr lang="en-US" sz="2300" kern="1200" dirty="0"/>
            <a:t> the University of Wisconsin-River Falls Track and Field head coach, Andrew Eggerth. </a:t>
          </a:r>
        </a:p>
      </dsp:txBody>
      <dsp:txXfrm>
        <a:off x="85838" y="134341"/>
        <a:ext cx="6091964" cy="1586724"/>
      </dsp:txXfrm>
    </dsp:sp>
    <dsp:sp modelId="{13166480-686E-4B23-B55E-6B5D7ED171F0}">
      <dsp:nvSpPr>
        <dsp:cNvPr id="0" name=""/>
        <dsp:cNvSpPr/>
      </dsp:nvSpPr>
      <dsp:spPr>
        <a:xfrm>
          <a:off x="0" y="1873143"/>
          <a:ext cx="6263640" cy="1758400"/>
        </a:xfrm>
        <a:prstGeom prst="roundRect">
          <a:avLst/>
        </a:prstGeom>
        <a:solidFill>
          <a:schemeClr val="accent2">
            <a:hueOff val="3548044"/>
            <a:satOff val="1316"/>
            <a:lumOff val="-382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Coach Eggerth is a first-year head coach for UWRF Track and Field team and is looking to help improve the team with recruiting All-American caliper athletes.</a:t>
          </a:r>
        </a:p>
      </dsp:txBody>
      <dsp:txXfrm>
        <a:off x="85838" y="1958981"/>
        <a:ext cx="6091964" cy="1586724"/>
      </dsp:txXfrm>
    </dsp:sp>
    <dsp:sp modelId="{BE253495-8A10-4217-BCCB-C2230288C59A}">
      <dsp:nvSpPr>
        <dsp:cNvPr id="0" name=""/>
        <dsp:cNvSpPr/>
      </dsp:nvSpPr>
      <dsp:spPr>
        <a:xfrm>
          <a:off x="0" y="3697784"/>
          <a:ext cx="6263640" cy="1758400"/>
        </a:xfrm>
        <a:prstGeom prst="roundRect">
          <a:avLst/>
        </a:prstGeom>
        <a:solidFill>
          <a:schemeClr val="accent2">
            <a:hueOff val="7096088"/>
            <a:satOff val="2633"/>
            <a:lumOff val="-764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conclusion on how to find these athletes, is to look at the previous All-American's and their high school times and marks.</a:t>
          </a:r>
        </a:p>
      </dsp:txBody>
      <dsp:txXfrm>
        <a:off x="85838" y="3783622"/>
        <a:ext cx="6091964" cy="1586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8F10D-AD68-43E8-AE99-CB411E4C08CF}">
      <dsp:nvSpPr>
        <dsp:cNvPr id="0" name=""/>
        <dsp:cNvSpPr/>
      </dsp:nvSpPr>
      <dsp:spPr>
        <a:xfrm>
          <a:off x="0" y="8279"/>
          <a:ext cx="9982200" cy="222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Find the All-American's from 2021 to 2016, excluding 2020 due to no outdoor championship being held.</a:t>
          </a:r>
        </a:p>
      </dsp:txBody>
      <dsp:txXfrm>
        <a:off x="108518" y="116797"/>
        <a:ext cx="9765164" cy="2005964"/>
      </dsp:txXfrm>
    </dsp:sp>
    <dsp:sp modelId="{E5A0553A-D71E-4A27-8D53-1D4500707498}">
      <dsp:nvSpPr>
        <dsp:cNvPr id="0" name=""/>
        <dsp:cNvSpPr/>
      </dsp:nvSpPr>
      <dsp:spPr>
        <a:xfrm>
          <a:off x="0" y="2340720"/>
          <a:ext cx="9982200" cy="222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Find the High School information of the All-American's.</a:t>
          </a:r>
        </a:p>
      </dsp:txBody>
      <dsp:txXfrm>
        <a:off x="108518" y="2449238"/>
        <a:ext cx="9765164" cy="2005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5/3/2022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cs typeface="Arial" pitchFamily="34" charset="0"/>
              </a:rPr>
              <a:t>NOTE: </a:t>
            </a:r>
            <a:r>
              <a:rPr lang="en-US" sz="1200" dirty="0">
                <a:cs typeface="Arial" pitchFamily="34" charset="0"/>
              </a:rPr>
              <a:t>Want a different image on this slide? Select the picture and delete it. Now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1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6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Picture Placeholder 10" title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5/3/2022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25D4C4B9-C59F-A2E7-2CE1-B7C12CEB6D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All-American Project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2000"/>
              <a:t>By: Leo Pittsley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9ABFD-E1F7-BEF8-E561-8C36A836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Analyzing The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1FA83-6415-54FC-20C3-754FED466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The Data was analyzed three ways for all three datasets.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ea typeface="+mn-lt"/>
                <a:cs typeface="+mn-lt"/>
              </a:rPr>
              <a:t>Finding how many All-American's were in each state.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ea typeface="+mn-lt"/>
                <a:cs typeface="+mn-lt"/>
              </a:rPr>
              <a:t>Looking at the High School Best and Second best for each event, to find a range to be used for recruiting.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ea typeface="+mn-lt"/>
                <a:cs typeface="+mn-lt"/>
              </a:rPr>
              <a:t>Comparing the College Best vs, the High School best for each event.</a:t>
            </a:r>
          </a:p>
          <a:p>
            <a:r>
              <a:rPr lang="en-US" sz="2400" dirty="0"/>
              <a:t>The Decathlon and Heptathlon datasets additionally looked at how many participated in each event in high school. </a:t>
            </a:r>
          </a:p>
        </p:txBody>
      </p:sp>
    </p:spTree>
    <p:extLst>
      <p:ext uri="{BB962C8B-B14F-4D97-AF65-F5344CB8AC3E}">
        <p14:creationId xmlns:p14="http://schemas.microsoft.com/office/powerpoint/2010/main" val="108008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/>
              <a:t>What is the All-American Project?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1800" dirty="0"/>
              <a:t>Finding the All-American's in Outdoor Track &amp; Field at the NCAA Division III, since 2016.</a:t>
            </a:r>
          </a:p>
          <a:p>
            <a:r>
              <a:rPr lang="en-US" sz="1800" dirty="0"/>
              <a:t>Collecting the All-American's high school times or marks of the event they were All-American in.</a:t>
            </a:r>
          </a:p>
          <a:p>
            <a:r>
              <a:rPr lang="en-US" sz="1800" dirty="0"/>
              <a:t>Analyzing the data collected on the All-American's to find useful information to help recruit future All-American's.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Why the All-American Project?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695AE842-E99A-F9A6-E15F-8E0397D91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96147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171D7-D0EF-9087-F7DA-4088779D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What is needed in the All-American Project?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9F01-1C57-F6FD-E716-231CC3404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0" tIns="45720" rIns="0" bIns="45720" rtlCol="0" anchor="ctr">
            <a:normAutofit fontScale="92500" lnSpcReduction="20000"/>
          </a:bodyPr>
          <a:lstStyle/>
          <a:p>
            <a:r>
              <a:rPr lang="en-US" sz="1400" dirty="0"/>
              <a:t>Figuring out what is needed in this project was discussed with Coach Eggerth.</a:t>
            </a:r>
          </a:p>
          <a:p>
            <a:r>
              <a:rPr lang="en-US" sz="1400" dirty="0"/>
              <a:t>Out of the twenty-two events in the championship, nineteen will be used in this project.</a:t>
            </a:r>
          </a:p>
          <a:p>
            <a:pPr lvl="1"/>
            <a:r>
              <a:rPr lang="en-US" sz="1400" dirty="0"/>
              <a:t>Events not included: Javelin, 400-meter relay, and 1,600-meter relay</a:t>
            </a:r>
          </a:p>
          <a:p>
            <a:pPr lvl="1"/>
            <a:r>
              <a:rPr lang="en-US" sz="1400" dirty="0"/>
              <a:t>Events compared to different high school events: </a:t>
            </a:r>
          </a:p>
          <a:p>
            <a:pPr lvl="2"/>
            <a:r>
              <a:rPr lang="en-US" dirty="0"/>
              <a:t>400-meter hurdles to 300-meter hurdles 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3,000-meter</a:t>
            </a:r>
            <a:r>
              <a:rPr lang="en-US" dirty="0"/>
              <a:t> steeplechase to </a:t>
            </a:r>
            <a:r>
              <a:rPr lang="en-US" dirty="0">
                <a:ea typeface="+mn-lt"/>
                <a:cs typeface="+mn-lt"/>
              </a:rPr>
              <a:t>3,200-meter </a:t>
            </a:r>
          </a:p>
          <a:p>
            <a:pPr lvl="2"/>
            <a:r>
              <a:rPr lang="en-US" dirty="0"/>
              <a:t>1.500-meter to 1,600-meter</a:t>
            </a:r>
          </a:p>
          <a:p>
            <a:pPr lvl="2"/>
            <a:r>
              <a:rPr lang="en-US" dirty="0"/>
              <a:t>5,000-meter to 3,200-meter</a:t>
            </a:r>
          </a:p>
          <a:p>
            <a:pPr lvl="2"/>
            <a:r>
              <a:rPr lang="en-US" dirty="0"/>
              <a:t>10,000-meter to 3,200-meter</a:t>
            </a:r>
          </a:p>
          <a:p>
            <a:pPr lvl="2"/>
            <a:r>
              <a:rPr lang="en-US" dirty="0"/>
              <a:t>Hammer to Discus</a:t>
            </a:r>
          </a:p>
          <a:p>
            <a:r>
              <a:rPr lang="en-US" sz="1400" dirty="0"/>
              <a:t>Finding a dataset with all the information needed could not be found, so instead datasets must be made.</a:t>
            </a:r>
          </a:p>
          <a:p>
            <a:r>
              <a:rPr lang="en-US" sz="1400" dirty="0"/>
              <a:t>Decathlon and Heptathlon datasets are created different and separately, based off the High School events done by those All-American's.</a:t>
            </a:r>
          </a:p>
          <a:p>
            <a:r>
              <a:rPr lang="en-US" sz="1400" dirty="0"/>
              <a:t>Using excel to create these datasets with the following categories to be collected:</a:t>
            </a:r>
          </a:p>
          <a:p>
            <a:pPr lvl="1"/>
            <a:r>
              <a:rPr lang="en-US" sz="1400" dirty="0"/>
              <a:t>Name of the All-American</a:t>
            </a:r>
          </a:p>
          <a:p>
            <a:pPr lvl="1"/>
            <a:r>
              <a:rPr lang="en-US" sz="1400" dirty="0"/>
              <a:t>Year</a:t>
            </a:r>
          </a:p>
          <a:p>
            <a:pPr lvl="1"/>
            <a:r>
              <a:rPr lang="en-US" sz="1400" dirty="0"/>
              <a:t>High School Best</a:t>
            </a:r>
          </a:p>
          <a:p>
            <a:pPr lvl="1"/>
            <a:r>
              <a:rPr lang="en-US" sz="1400" dirty="0"/>
              <a:t>High School Second Best</a:t>
            </a:r>
          </a:p>
          <a:p>
            <a:pPr lvl="1"/>
            <a:r>
              <a:rPr lang="en-US" sz="1400" dirty="0"/>
              <a:t>High School Name</a:t>
            </a:r>
          </a:p>
          <a:p>
            <a:pPr lvl="1"/>
            <a:r>
              <a:rPr lang="en-US" sz="1400" dirty="0"/>
              <a:t>State the All-American is from</a:t>
            </a:r>
          </a:p>
          <a:p>
            <a:pPr lvl="1"/>
            <a:r>
              <a:rPr lang="en-US" sz="1400" dirty="0"/>
              <a:t>College Best</a:t>
            </a:r>
          </a:p>
          <a:p>
            <a:pPr lvl="1"/>
            <a:r>
              <a:rPr lang="en-US" sz="1400" dirty="0"/>
              <a:t>Event</a:t>
            </a:r>
          </a:p>
          <a:p>
            <a:pPr lvl="1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3830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graphicFrame>
        <p:nvGraphicFramePr>
          <p:cNvPr id="55" name="Content Placeholder 52">
            <a:extLst>
              <a:ext uri="{FF2B5EF4-FFF2-40B4-BE49-F238E27FC236}">
                <a16:creationId xmlns:a16="http://schemas.microsoft.com/office/drawing/2014/main" id="{433C2B42-7545-16DC-999F-AAA69F94A9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C5157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Finding the All-American's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3A0636-5D31-773A-46B1-7A5CB13B4F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1049" r="1644" b="-3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 website TFRRS listed the results of past Track &amp; Field Championships.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Off this website we can collect the name, year, and college best.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Knowing the college the athlete is from also helps with the process of gathering the high school information.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F425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76204-769A-28D3-A6E5-C3A07030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Finding the High School Information: Part 1</a:t>
            </a: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AFD8C0-D85B-DA67-82B2-5E5E820E55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695" r="-3" b="-3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C91F4-F343-0BA9-6968-BC3D041A9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The website used to collect the High School information is Atheltic.net.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Some of the athletes are not as easy to find by just typing in their name.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By using the athlete's collegiate profile from their college website, the information from where the athlete is from helps to find the correct athlete on Athletic.net.</a:t>
            </a:r>
          </a:p>
        </p:txBody>
      </p:sp>
    </p:spTree>
    <p:extLst>
      <p:ext uri="{BB962C8B-B14F-4D97-AF65-F5344CB8AC3E}">
        <p14:creationId xmlns:p14="http://schemas.microsoft.com/office/powerpoint/2010/main" val="205990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93EE0-F455-BAC8-533A-05DA044B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Finding the High School Information: Part 2</a:t>
            </a:r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11CC65F-E9AC-2E20-AA20-A715E7463A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4159" b="-3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6B5A5-BA29-CB2A-E8F4-E56CA8895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The High School information collected from Athletic.net is the High School best, High School second best, High School name, and State they are from.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For the Decathlon and Heptathlon, the Personal Bests for each event that corresponds with the multi in college, no second bests.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457C5-01AD-8F42-5E14-E6E24696C78B}"/>
              </a:ext>
            </a:extLst>
          </p:cNvPr>
          <p:cNvSpPr txBox="1"/>
          <p:nvPr/>
        </p:nvSpPr>
        <p:spPr>
          <a:xfrm>
            <a:off x="841248" y="5810944"/>
            <a:ext cx="6236208" cy="36601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4315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326EB-C84A-5204-42C4-E33CFE4A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Setting Up The Data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F86A-DC14-F0CD-623E-5FEBD578B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100"/>
              <a:t>High School Times and College times converted to one corresponding event, by using Running Conversion Calculator on Mile Split website.</a:t>
            </a:r>
          </a:p>
          <a:p>
            <a:pPr lvl="1"/>
            <a:r>
              <a:rPr lang="en-US" sz="1100"/>
              <a:t>College:</a:t>
            </a:r>
          </a:p>
          <a:p>
            <a:pPr lvl="2"/>
            <a:r>
              <a:rPr lang="en-US" sz="1100"/>
              <a:t>1,500-meter converted to 1,600-meter</a:t>
            </a:r>
          </a:p>
          <a:p>
            <a:pPr lvl="1"/>
            <a:r>
              <a:rPr lang="en-US" sz="1100"/>
              <a:t>High School:</a:t>
            </a:r>
          </a:p>
          <a:p>
            <a:pPr lvl="2"/>
            <a:r>
              <a:rPr lang="en-US" sz="1100"/>
              <a:t>1,500-meter and 1Mile converted to 1,600-meter</a:t>
            </a:r>
          </a:p>
          <a:p>
            <a:pPr lvl="2"/>
            <a:r>
              <a:rPr lang="en-US" sz="1100"/>
              <a:t>3,000-meter and 2 Mile converted to 3,200-meter</a:t>
            </a:r>
          </a:p>
          <a:p>
            <a:pPr lvl="2"/>
            <a:r>
              <a:rPr lang="en-US" sz="1100"/>
              <a:t>400-meter hurdles converted to 300-meters, by multiplying the 400-meter hurdle times by (0.75)</a:t>
            </a:r>
          </a:p>
          <a:p>
            <a:r>
              <a:rPr lang="en-US" sz="1100"/>
              <a:t>With the data being fully collected, the data must be formatted correctly to be used in the programming language R. </a:t>
            </a:r>
          </a:p>
          <a:p>
            <a:pPr lvl="1"/>
            <a:r>
              <a:rPr lang="en-US" sz="1100">
                <a:ea typeface="+mn-lt"/>
                <a:cs typeface="+mn-lt"/>
              </a:rPr>
              <a:t>Formatting the High School Best and Second best into a decimal form.</a:t>
            </a:r>
          </a:p>
          <a:p>
            <a:pPr lvl="2"/>
            <a:r>
              <a:rPr lang="en-US" sz="1100">
                <a:ea typeface="+mn-lt"/>
                <a:cs typeface="+mn-lt"/>
              </a:rPr>
              <a:t>Field Events: Feet to Meters</a:t>
            </a:r>
          </a:p>
          <a:p>
            <a:pPr lvl="2"/>
            <a:r>
              <a:rPr lang="en-US" sz="1100">
                <a:ea typeface="+mn-lt"/>
                <a:cs typeface="+mn-lt"/>
              </a:rPr>
              <a:t>Track Events: Minutes to Seconds</a:t>
            </a:r>
          </a:p>
          <a:p>
            <a:pPr lvl="1"/>
            <a:r>
              <a:rPr lang="en-US" sz="1100">
                <a:ea typeface="+mn-lt"/>
                <a:cs typeface="+mn-lt"/>
              </a:rPr>
              <a:t>Adding additional columns</a:t>
            </a:r>
          </a:p>
          <a:p>
            <a:pPr lvl="2"/>
            <a:r>
              <a:rPr lang="en-US" sz="1100">
                <a:ea typeface="+mn-lt"/>
                <a:cs typeface="+mn-lt"/>
              </a:rPr>
              <a:t>For having columns that contain Feet measurement for High School Best and Second Best</a:t>
            </a:r>
          </a:p>
          <a:p>
            <a:pPr lvl="2"/>
            <a:r>
              <a:rPr lang="en-US" sz="1100">
                <a:ea typeface="+mn-lt"/>
                <a:cs typeface="+mn-lt"/>
              </a:rPr>
              <a:t>Additional Info to state if no information was found on the Athlete</a:t>
            </a:r>
          </a:p>
          <a:p>
            <a:r>
              <a:rPr lang="en-US" sz="1100"/>
              <a:t>The same formatting was done to the Decathlon and Heptathlon, without the additional columns being added.</a:t>
            </a:r>
          </a:p>
        </p:txBody>
      </p:sp>
    </p:spTree>
    <p:extLst>
      <p:ext uri="{BB962C8B-B14F-4D97-AF65-F5344CB8AC3E}">
        <p14:creationId xmlns:p14="http://schemas.microsoft.com/office/powerpoint/2010/main" val="162431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</Words>
  <Application>Microsoft Office PowerPoint</Application>
  <PresentationFormat>Widescreen</PresentationFormat>
  <Paragraphs>58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Academic Literature 16x9</vt:lpstr>
      <vt:lpstr>All-American Project</vt:lpstr>
      <vt:lpstr>What is the All-American Project?</vt:lpstr>
      <vt:lpstr>Why the All-American Project?</vt:lpstr>
      <vt:lpstr>What is needed in the All-American Project?</vt:lpstr>
      <vt:lpstr>Data Collection</vt:lpstr>
      <vt:lpstr>Finding the All-American's</vt:lpstr>
      <vt:lpstr>Finding the High School Information: Part 1</vt:lpstr>
      <vt:lpstr>Finding the High School Information: Part 2</vt:lpstr>
      <vt:lpstr>Setting Up The Data</vt:lpstr>
      <vt:lpstr>Analyzing The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/>
  <cp:lastModifiedBy/>
  <cp:revision>633</cp:revision>
  <dcterms:created xsi:type="dcterms:W3CDTF">2022-05-03T14:43:43Z</dcterms:created>
  <dcterms:modified xsi:type="dcterms:W3CDTF">2022-05-03T20:11:31Z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