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5" r:id="rId5"/>
    <p:sldId id="274" r:id="rId6"/>
    <p:sldId id="273" r:id="rId7"/>
    <p:sldId id="278" r:id="rId8"/>
    <p:sldId id="277" r:id="rId9"/>
    <p:sldId id="272" r:id="rId10"/>
    <p:sldId id="271" r:id="rId11"/>
    <p:sldId id="268" r:id="rId12"/>
    <p:sldId id="267" r:id="rId13"/>
    <p:sldId id="266" r:id="rId14"/>
    <p:sldId id="270" r:id="rId15"/>
    <p:sldId id="269" r:id="rId16"/>
    <p:sldId id="265"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90"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76E0-AC39-4AFB-9308-D3ACB5838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72EAC1-EB39-4A01-92F9-5A809E4D2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C65AFC-4CDC-4ECE-AD43-D71A98D6F8F4}"/>
              </a:ext>
            </a:extLst>
          </p:cNvPr>
          <p:cNvSpPr>
            <a:spLocks noGrp="1"/>
          </p:cNvSpPr>
          <p:nvPr>
            <p:ph type="dt" sz="half" idx="10"/>
          </p:nvPr>
        </p:nvSpPr>
        <p:spPr/>
        <p:txBody>
          <a:bodyPr/>
          <a:lstStyle/>
          <a:p>
            <a:fld id="{DF51BADB-D644-455F-AD7E-2D18E12B6DBB}" type="datetimeFigureOut">
              <a:rPr lang="en-US" smtClean="0"/>
              <a:t>05/15/2022</a:t>
            </a:fld>
            <a:endParaRPr lang="en-US"/>
          </a:p>
        </p:txBody>
      </p:sp>
      <p:sp>
        <p:nvSpPr>
          <p:cNvPr id="5" name="Footer Placeholder 4">
            <a:extLst>
              <a:ext uri="{FF2B5EF4-FFF2-40B4-BE49-F238E27FC236}">
                <a16:creationId xmlns:a16="http://schemas.microsoft.com/office/drawing/2014/main" id="{C8CC9E9F-5F88-4860-AE1A-BAD9C1882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B318F-FBDB-4978-AA8D-A25C8D733A68}"/>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28547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659B-4F5C-4893-BCB5-EE2723266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A43501-A29D-43AC-9986-189B11D27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66F55-3C69-4699-A8DA-3FC985DB7C08}"/>
              </a:ext>
            </a:extLst>
          </p:cNvPr>
          <p:cNvSpPr>
            <a:spLocks noGrp="1"/>
          </p:cNvSpPr>
          <p:nvPr>
            <p:ph type="dt" sz="half" idx="10"/>
          </p:nvPr>
        </p:nvSpPr>
        <p:spPr/>
        <p:txBody>
          <a:bodyPr/>
          <a:lstStyle/>
          <a:p>
            <a:fld id="{DF51BADB-D644-455F-AD7E-2D18E12B6DBB}" type="datetimeFigureOut">
              <a:rPr lang="en-US" smtClean="0"/>
              <a:t>05/15/2022</a:t>
            </a:fld>
            <a:endParaRPr lang="en-US"/>
          </a:p>
        </p:txBody>
      </p:sp>
      <p:sp>
        <p:nvSpPr>
          <p:cNvPr id="5" name="Footer Placeholder 4">
            <a:extLst>
              <a:ext uri="{FF2B5EF4-FFF2-40B4-BE49-F238E27FC236}">
                <a16:creationId xmlns:a16="http://schemas.microsoft.com/office/drawing/2014/main" id="{BD5D6E65-E558-4253-9BCC-D8535AD3F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8E4A9-C8DA-4194-AC69-0F51C40C9FB2}"/>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54242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B48915-EDDA-43EE-A29D-40374BF7AA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3AC28D-C1FF-42AF-AD30-BD118F91E5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9D74E-8D3C-4633-91D9-43C88E004BBE}"/>
              </a:ext>
            </a:extLst>
          </p:cNvPr>
          <p:cNvSpPr>
            <a:spLocks noGrp="1"/>
          </p:cNvSpPr>
          <p:nvPr>
            <p:ph type="dt" sz="half" idx="10"/>
          </p:nvPr>
        </p:nvSpPr>
        <p:spPr/>
        <p:txBody>
          <a:bodyPr/>
          <a:lstStyle/>
          <a:p>
            <a:fld id="{DF51BADB-D644-455F-AD7E-2D18E12B6DBB}" type="datetimeFigureOut">
              <a:rPr lang="en-US" smtClean="0"/>
              <a:t>05/15/2022</a:t>
            </a:fld>
            <a:endParaRPr lang="en-US"/>
          </a:p>
        </p:txBody>
      </p:sp>
      <p:sp>
        <p:nvSpPr>
          <p:cNvPr id="5" name="Footer Placeholder 4">
            <a:extLst>
              <a:ext uri="{FF2B5EF4-FFF2-40B4-BE49-F238E27FC236}">
                <a16:creationId xmlns:a16="http://schemas.microsoft.com/office/drawing/2014/main" id="{0A3BDEE0-9FDF-45F6-BB67-6597E736F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0540D-A608-466D-B4FD-2CF78BA2A0A8}"/>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9284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FBFF-2A37-4EB4-90BB-0AAEE5E1EA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81E14-EECA-4BE5-BC61-9549EDA59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85E58-E4F0-4FA9-B44D-0BD723B57AA6}"/>
              </a:ext>
            </a:extLst>
          </p:cNvPr>
          <p:cNvSpPr>
            <a:spLocks noGrp="1"/>
          </p:cNvSpPr>
          <p:nvPr>
            <p:ph type="dt" sz="half" idx="10"/>
          </p:nvPr>
        </p:nvSpPr>
        <p:spPr/>
        <p:txBody>
          <a:bodyPr/>
          <a:lstStyle/>
          <a:p>
            <a:fld id="{DF51BADB-D644-455F-AD7E-2D18E12B6DBB}" type="datetimeFigureOut">
              <a:rPr lang="en-US" smtClean="0"/>
              <a:t>05/15/2022</a:t>
            </a:fld>
            <a:endParaRPr lang="en-US"/>
          </a:p>
        </p:txBody>
      </p:sp>
      <p:sp>
        <p:nvSpPr>
          <p:cNvPr id="5" name="Footer Placeholder 4">
            <a:extLst>
              <a:ext uri="{FF2B5EF4-FFF2-40B4-BE49-F238E27FC236}">
                <a16:creationId xmlns:a16="http://schemas.microsoft.com/office/drawing/2014/main" id="{8C9DEF65-4223-4209-B5A9-652739754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6B169-D51C-4921-A913-8667300248D2}"/>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26696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50EA-FD29-45C2-B95C-2D11A17DF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4B05B4-F3AA-45B7-87EC-0DCF8E38A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59524B-32CF-430A-8D99-BA73489223EC}"/>
              </a:ext>
            </a:extLst>
          </p:cNvPr>
          <p:cNvSpPr>
            <a:spLocks noGrp="1"/>
          </p:cNvSpPr>
          <p:nvPr>
            <p:ph type="dt" sz="half" idx="10"/>
          </p:nvPr>
        </p:nvSpPr>
        <p:spPr/>
        <p:txBody>
          <a:bodyPr/>
          <a:lstStyle/>
          <a:p>
            <a:fld id="{DF51BADB-D644-455F-AD7E-2D18E12B6DBB}" type="datetimeFigureOut">
              <a:rPr lang="en-US" smtClean="0"/>
              <a:t>05/15/2022</a:t>
            </a:fld>
            <a:endParaRPr lang="en-US"/>
          </a:p>
        </p:txBody>
      </p:sp>
      <p:sp>
        <p:nvSpPr>
          <p:cNvPr id="5" name="Footer Placeholder 4">
            <a:extLst>
              <a:ext uri="{FF2B5EF4-FFF2-40B4-BE49-F238E27FC236}">
                <a16:creationId xmlns:a16="http://schemas.microsoft.com/office/drawing/2014/main" id="{5730AD45-EDB1-4D88-B56B-6C03D6538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9A341-818C-4894-9F27-E609A422A094}"/>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58230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4DB2-3640-4A40-A62B-BC10812DF4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E257B-A10E-4843-BA6B-5F17C8F51E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C533A-C183-4596-80FA-4069DE0E5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EDB195-590F-4290-B6D9-BFF3070314AB}"/>
              </a:ext>
            </a:extLst>
          </p:cNvPr>
          <p:cNvSpPr>
            <a:spLocks noGrp="1"/>
          </p:cNvSpPr>
          <p:nvPr>
            <p:ph type="dt" sz="half" idx="10"/>
          </p:nvPr>
        </p:nvSpPr>
        <p:spPr/>
        <p:txBody>
          <a:bodyPr/>
          <a:lstStyle/>
          <a:p>
            <a:fld id="{DF51BADB-D644-455F-AD7E-2D18E12B6DBB}" type="datetimeFigureOut">
              <a:rPr lang="en-US" smtClean="0"/>
              <a:t>05/15/2022</a:t>
            </a:fld>
            <a:endParaRPr lang="en-US"/>
          </a:p>
        </p:txBody>
      </p:sp>
      <p:sp>
        <p:nvSpPr>
          <p:cNvPr id="6" name="Footer Placeholder 5">
            <a:extLst>
              <a:ext uri="{FF2B5EF4-FFF2-40B4-BE49-F238E27FC236}">
                <a16:creationId xmlns:a16="http://schemas.microsoft.com/office/drawing/2014/main" id="{A3030BE7-4606-48F5-A8F2-F3D0EB101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F4B66-15E8-4508-BA0C-79C88C518098}"/>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00150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A40A-B487-49FF-B415-C69E44D5F5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ADEAE4-975D-4C36-8D5F-48B7058CB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C6B6F-27C5-44A8-B2FA-22F7A35B4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E1FECB-28B4-4F2D-9440-68C1194F53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A87F1-9C46-4DD9-AE1A-F2827D36DB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D4D819-0677-4942-9426-B2C60D3222D2}"/>
              </a:ext>
            </a:extLst>
          </p:cNvPr>
          <p:cNvSpPr>
            <a:spLocks noGrp="1"/>
          </p:cNvSpPr>
          <p:nvPr>
            <p:ph type="dt" sz="half" idx="10"/>
          </p:nvPr>
        </p:nvSpPr>
        <p:spPr/>
        <p:txBody>
          <a:bodyPr/>
          <a:lstStyle/>
          <a:p>
            <a:fld id="{DF51BADB-D644-455F-AD7E-2D18E12B6DBB}" type="datetimeFigureOut">
              <a:rPr lang="en-US" smtClean="0"/>
              <a:t>05/15/2022</a:t>
            </a:fld>
            <a:endParaRPr lang="en-US"/>
          </a:p>
        </p:txBody>
      </p:sp>
      <p:sp>
        <p:nvSpPr>
          <p:cNvPr id="8" name="Footer Placeholder 7">
            <a:extLst>
              <a:ext uri="{FF2B5EF4-FFF2-40B4-BE49-F238E27FC236}">
                <a16:creationId xmlns:a16="http://schemas.microsoft.com/office/drawing/2014/main" id="{784BD6C8-D2FD-4920-96A0-C7E0DA66B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8E39F6-490B-4128-9B4A-3657CCC0CC17}"/>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10799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F87-58FB-453B-AFBB-926F1010BF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D14BFE-DDBF-473D-9D30-757E346F81CA}"/>
              </a:ext>
            </a:extLst>
          </p:cNvPr>
          <p:cNvSpPr>
            <a:spLocks noGrp="1"/>
          </p:cNvSpPr>
          <p:nvPr>
            <p:ph type="dt" sz="half" idx="10"/>
          </p:nvPr>
        </p:nvSpPr>
        <p:spPr/>
        <p:txBody>
          <a:bodyPr/>
          <a:lstStyle/>
          <a:p>
            <a:fld id="{DF51BADB-D644-455F-AD7E-2D18E12B6DBB}" type="datetimeFigureOut">
              <a:rPr lang="en-US" smtClean="0"/>
              <a:t>05/15/2022</a:t>
            </a:fld>
            <a:endParaRPr lang="en-US"/>
          </a:p>
        </p:txBody>
      </p:sp>
      <p:sp>
        <p:nvSpPr>
          <p:cNvPr id="4" name="Footer Placeholder 3">
            <a:extLst>
              <a:ext uri="{FF2B5EF4-FFF2-40B4-BE49-F238E27FC236}">
                <a16:creationId xmlns:a16="http://schemas.microsoft.com/office/drawing/2014/main" id="{32AC6995-F327-45F1-A447-DD40C7302C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EF52A8-9259-4B20-BF78-4BACB1D278C3}"/>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05403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38DD18-2013-4C29-B50D-85E3245D7099}"/>
              </a:ext>
            </a:extLst>
          </p:cNvPr>
          <p:cNvSpPr>
            <a:spLocks noGrp="1"/>
          </p:cNvSpPr>
          <p:nvPr>
            <p:ph type="dt" sz="half" idx="10"/>
          </p:nvPr>
        </p:nvSpPr>
        <p:spPr/>
        <p:txBody>
          <a:bodyPr/>
          <a:lstStyle/>
          <a:p>
            <a:fld id="{DF51BADB-D644-455F-AD7E-2D18E12B6DBB}" type="datetimeFigureOut">
              <a:rPr lang="en-US" smtClean="0"/>
              <a:t>05/15/2022</a:t>
            </a:fld>
            <a:endParaRPr lang="en-US"/>
          </a:p>
        </p:txBody>
      </p:sp>
      <p:sp>
        <p:nvSpPr>
          <p:cNvPr id="3" name="Footer Placeholder 2">
            <a:extLst>
              <a:ext uri="{FF2B5EF4-FFF2-40B4-BE49-F238E27FC236}">
                <a16:creationId xmlns:a16="http://schemas.microsoft.com/office/drawing/2014/main" id="{AAD0D5C0-7E8C-4A5A-B9C9-20B55EB6C2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8EB3D2-5B63-43FD-BDE8-B8E2E3355E04}"/>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76647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4F15-843F-492D-897C-E0036AD41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761F63-1A67-4432-844C-D341E6BD9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2424DC-B6CD-4DD5-B8FB-A75201FF7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4A9AD-683B-43B2-BA94-9340FD73238F}"/>
              </a:ext>
            </a:extLst>
          </p:cNvPr>
          <p:cNvSpPr>
            <a:spLocks noGrp="1"/>
          </p:cNvSpPr>
          <p:nvPr>
            <p:ph type="dt" sz="half" idx="10"/>
          </p:nvPr>
        </p:nvSpPr>
        <p:spPr/>
        <p:txBody>
          <a:bodyPr/>
          <a:lstStyle/>
          <a:p>
            <a:fld id="{DF51BADB-D644-455F-AD7E-2D18E12B6DBB}" type="datetimeFigureOut">
              <a:rPr lang="en-US" smtClean="0"/>
              <a:t>05/15/2022</a:t>
            </a:fld>
            <a:endParaRPr lang="en-US"/>
          </a:p>
        </p:txBody>
      </p:sp>
      <p:sp>
        <p:nvSpPr>
          <p:cNvPr id="6" name="Footer Placeholder 5">
            <a:extLst>
              <a:ext uri="{FF2B5EF4-FFF2-40B4-BE49-F238E27FC236}">
                <a16:creationId xmlns:a16="http://schemas.microsoft.com/office/drawing/2014/main" id="{DF4DE38A-4A19-4E0E-9B54-8F0A6A34F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375B6-8E77-4BE1-80FE-6D4DF31AA422}"/>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52019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0F39-4F7F-4013-865F-A39F1FC59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239F8D-DA35-4A1D-B1C4-9363A2012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485893-28D1-48A1-8A8D-2F687855E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255E2-DCEC-47FF-A7D9-FCCA2DF99DA9}"/>
              </a:ext>
            </a:extLst>
          </p:cNvPr>
          <p:cNvSpPr>
            <a:spLocks noGrp="1"/>
          </p:cNvSpPr>
          <p:nvPr>
            <p:ph type="dt" sz="half" idx="10"/>
          </p:nvPr>
        </p:nvSpPr>
        <p:spPr/>
        <p:txBody>
          <a:bodyPr/>
          <a:lstStyle/>
          <a:p>
            <a:fld id="{DF51BADB-D644-455F-AD7E-2D18E12B6DBB}" type="datetimeFigureOut">
              <a:rPr lang="en-US" smtClean="0"/>
              <a:t>05/15/2022</a:t>
            </a:fld>
            <a:endParaRPr lang="en-US"/>
          </a:p>
        </p:txBody>
      </p:sp>
      <p:sp>
        <p:nvSpPr>
          <p:cNvPr id="6" name="Footer Placeholder 5">
            <a:extLst>
              <a:ext uri="{FF2B5EF4-FFF2-40B4-BE49-F238E27FC236}">
                <a16:creationId xmlns:a16="http://schemas.microsoft.com/office/drawing/2014/main" id="{DC752A7D-2036-432F-887D-088BDF1C0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A24A9-4322-4FF6-86D0-791D35A8EADD}"/>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120697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B9D56-DB9A-4920-80F8-01E6B6A05D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0744E1-A632-4C96-9D91-482E16236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82C53-19C2-4613-AE40-C63B1C219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1BADB-D644-455F-AD7E-2D18E12B6DBB}" type="datetimeFigureOut">
              <a:rPr lang="en-US" smtClean="0"/>
              <a:t>05/15/2022</a:t>
            </a:fld>
            <a:endParaRPr lang="en-US"/>
          </a:p>
        </p:txBody>
      </p:sp>
      <p:sp>
        <p:nvSpPr>
          <p:cNvPr id="5" name="Footer Placeholder 4">
            <a:extLst>
              <a:ext uri="{FF2B5EF4-FFF2-40B4-BE49-F238E27FC236}">
                <a16:creationId xmlns:a16="http://schemas.microsoft.com/office/drawing/2014/main" id="{7400C89C-8DB4-48FE-A433-7045358C1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B338A-B5A2-4C08-93F1-994792D64F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2899C-EC61-47BD-8D29-C238AAC9E5DD}" type="slidenum">
              <a:rPr lang="en-US" smtClean="0"/>
              <a:t>‹#›</a:t>
            </a:fld>
            <a:endParaRPr lang="en-US"/>
          </a:p>
        </p:txBody>
      </p:sp>
    </p:spTree>
    <p:extLst>
      <p:ext uri="{BB962C8B-B14F-4D97-AF65-F5344CB8AC3E}">
        <p14:creationId xmlns:p14="http://schemas.microsoft.com/office/powerpoint/2010/main" val="3636504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nterior of IBM Quantum computing system.">
            <a:extLst>
              <a:ext uri="{FF2B5EF4-FFF2-40B4-BE49-F238E27FC236}">
                <a16:creationId xmlns:a16="http://schemas.microsoft.com/office/drawing/2014/main" id="{BD2764FF-9E35-4BEC-8EFD-3825D1B5F1E7}"/>
              </a:ext>
            </a:extLst>
          </p:cNvPr>
          <p:cNvPicPr/>
          <p:nvPr/>
        </p:nvPicPr>
        <p:blipFill rotWithShape="1">
          <a:blip r:embed="rId2">
            <a:extLst>
              <a:ext uri="{28A0092B-C50C-407E-A947-70E740481C1C}">
                <a14:useLocalDpi xmlns:a14="http://schemas.microsoft.com/office/drawing/2010/main" val="0"/>
              </a:ext>
            </a:extLst>
          </a:blip>
          <a:srcRect l="1882" r="21417" b="9091"/>
          <a:stretch/>
        </p:blipFill>
        <p:spPr bwMode="auto">
          <a:xfrm>
            <a:off x="3523488" y="10"/>
            <a:ext cx="8668512" cy="6857990"/>
          </a:xfrm>
          <a:prstGeom prst="rect">
            <a:avLst/>
          </a:prstGeom>
          <a:noFill/>
        </p:spPr>
      </p:pic>
      <p:sp>
        <p:nvSpPr>
          <p:cNvPr id="1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8369B8-12C9-44EB-AAD8-E93F35CF8EB5}"/>
              </a:ext>
            </a:extLst>
          </p:cNvPr>
          <p:cNvSpPr>
            <a:spLocks noGrp="1"/>
          </p:cNvSpPr>
          <p:nvPr>
            <p:ph type="ctrTitle"/>
          </p:nvPr>
        </p:nvSpPr>
        <p:spPr>
          <a:xfrm>
            <a:off x="477981" y="1122363"/>
            <a:ext cx="4023360" cy="3204134"/>
          </a:xfrm>
        </p:spPr>
        <p:txBody>
          <a:bodyPr anchor="b">
            <a:normAutofit/>
          </a:bodyPr>
          <a:lstStyle/>
          <a:p>
            <a:pPr algn="l"/>
            <a:r>
              <a:rPr lang="en-US" sz="4400"/>
              <a:t>Quantum Computing</a:t>
            </a:r>
            <a:br>
              <a:rPr lang="en-US" sz="4400"/>
            </a:br>
            <a:r>
              <a:rPr lang="en-US" sz="4400"/>
              <a:t>The Race for Global Supremacy</a:t>
            </a:r>
          </a:p>
        </p:txBody>
      </p:sp>
      <p:sp>
        <p:nvSpPr>
          <p:cNvPr id="3" name="Subtitle 2">
            <a:extLst>
              <a:ext uri="{FF2B5EF4-FFF2-40B4-BE49-F238E27FC236}">
                <a16:creationId xmlns:a16="http://schemas.microsoft.com/office/drawing/2014/main" id="{C721F27A-033F-4D2B-A1C0-AA9954C5CFA0}"/>
              </a:ext>
            </a:extLst>
          </p:cNvPr>
          <p:cNvSpPr>
            <a:spLocks noGrp="1"/>
          </p:cNvSpPr>
          <p:nvPr>
            <p:ph type="subTitle" idx="1"/>
          </p:nvPr>
        </p:nvSpPr>
        <p:spPr>
          <a:xfrm>
            <a:off x="477980" y="4872922"/>
            <a:ext cx="4023359" cy="1208141"/>
          </a:xfrm>
        </p:spPr>
        <p:txBody>
          <a:bodyPr>
            <a:normAutofit lnSpcReduction="10000"/>
          </a:bodyPr>
          <a:lstStyle/>
          <a:p>
            <a:pPr algn="l"/>
            <a:endParaRPr lang="en-US" sz="500" dirty="0"/>
          </a:p>
          <a:p>
            <a:pPr algn="l"/>
            <a:endParaRPr lang="en-US" sz="500" dirty="0"/>
          </a:p>
          <a:p>
            <a:pPr algn="l"/>
            <a:r>
              <a:rPr lang="en-US" sz="700" dirty="0"/>
              <a:t>James Kroll</a:t>
            </a:r>
          </a:p>
          <a:p>
            <a:pPr algn="l"/>
            <a:r>
              <a:rPr lang="en-US" sz="700" dirty="0"/>
              <a:t>Computer Science &amp; Information Systems</a:t>
            </a:r>
          </a:p>
          <a:p>
            <a:pPr algn="l"/>
            <a:r>
              <a:rPr lang="en-US" sz="700" dirty="0"/>
              <a:t>Senior Capstone Seminar</a:t>
            </a:r>
          </a:p>
          <a:p>
            <a:pPr algn="l"/>
            <a:r>
              <a:rPr lang="en-US" sz="700" dirty="0"/>
              <a:t>Spring 2022</a:t>
            </a:r>
          </a:p>
          <a:p>
            <a:pPr algn="l"/>
            <a:endParaRPr lang="en-US" sz="500" dirty="0"/>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 Box 4">
            <a:extLst>
              <a:ext uri="{FF2B5EF4-FFF2-40B4-BE49-F238E27FC236}">
                <a16:creationId xmlns:a16="http://schemas.microsoft.com/office/drawing/2014/main" id="{084E99E1-F1AC-4769-A61F-72BC2846952A}"/>
              </a:ext>
            </a:extLst>
          </p:cNvPr>
          <p:cNvSpPr txBox="1"/>
          <p:nvPr/>
        </p:nvSpPr>
        <p:spPr>
          <a:xfrm>
            <a:off x="477980" y="6555756"/>
            <a:ext cx="1576742" cy="302244"/>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IBM, 2021</a:t>
            </a:r>
            <a:endParaRPr lang="en-US" sz="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76309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Quantum Initiative</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In 2018 the United States government signed into law the National Quantum Initiative Act, establishing the goals and funding for a 10-year plan.</a:t>
            </a:r>
          </a:p>
          <a:p>
            <a:r>
              <a:rPr lang="en-US" sz="2000" dirty="0">
                <a:solidFill>
                  <a:schemeClr val="bg1"/>
                </a:solidFill>
              </a:rPr>
              <a:t>In 2017 China began construction on their national laboratory, which later created the </a:t>
            </a:r>
            <a:r>
              <a:rPr lang="en-US" sz="2000" dirty="0" err="1">
                <a:solidFill>
                  <a:schemeClr val="bg1"/>
                </a:solidFill>
              </a:rPr>
              <a:t>Jiuzhang</a:t>
            </a:r>
            <a:r>
              <a:rPr lang="en-US" sz="2000" dirty="0">
                <a:solidFill>
                  <a:schemeClr val="bg1"/>
                </a:solidFill>
              </a:rPr>
              <a:t> prototype quantum computer. In their 14</a:t>
            </a:r>
            <a:r>
              <a:rPr lang="en-US" sz="2000" baseline="30000" dirty="0">
                <a:solidFill>
                  <a:schemeClr val="bg1"/>
                </a:solidFill>
              </a:rPr>
              <a:t>th</a:t>
            </a:r>
            <a:r>
              <a:rPr lang="en-US" sz="2000" dirty="0">
                <a:solidFill>
                  <a:schemeClr val="bg1"/>
                </a:solidFill>
              </a:rPr>
              <a:t> 5-year plan (2021-2025), China has agreed to dedicate $10 billion towards gaining quantum supremacy.</a:t>
            </a: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81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Quantum Initiative continued</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a:bodyPr>
          <a:lstStyle/>
          <a:p>
            <a:endParaRPr lang="en-US" sz="200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73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r"/>
            <a:endParaRPr lang="en-US">
              <a:solidFill>
                <a:schemeClr val="bg1"/>
              </a:solidFill>
            </a:endParaRP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verview on quantum initiatives worldwide - Qureca">
            <a:extLst>
              <a:ext uri="{FF2B5EF4-FFF2-40B4-BE49-F238E27FC236}">
                <a16:creationId xmlns:a16="http://schemas.microsoft.com/office/drawing/2014/main" id="{170BC881-B0EA-48B8-9FCC-F6A706926B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334"/>
            <a:ext cx="122132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History</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a:bodyPr>
          <a:lstStyle/>
          <a:p>
            <a:endParaRPr lang="en-US" sz="200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396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Modern Research</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a:bodyPr>
          <a:lstStyle/>
          <a:p>
            <a:endParaRPr lang="en-US" sz="200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78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Commercialization</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a:bodyPr>
          <a:lstStyle/>
          <a:p>
            <a:endParaRPr lang="en-US" sz="200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390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Final Thoughts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a:bodyPr>
          <a:lstStyle/>
          <a:p>
            <a:endParaRPr lang="en-US" sz="200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343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r"/>
            <a:endParaRPr lang="en-US">
              <a:solidFill>
                <a:schemeClr val="bg1"/>
              </a:solidFill>
            </a:endParaRP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a:bodyPr>
          <a:lstStyle/>
          <a:p>
            <a:endParaRPr lang="en-US" sz="200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979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Definitions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4250496"/>
          </a:xfrm>
        </p:spPr>
        <p:txBody>
          <a:bodyPr>
            <a:normAutofit/>
          </a:bodyPr>
          <a:lstStyle/>
          <a:p>
            <a:r>
              <a:rPr lang="en-US" sz="1800" dirty="0">
                <a:solidFill>
                  <a:schemeClr val="bg1"/>
                </a:solidFill>
              </a:rPr>
              <a:t>Quantum Mechanics </a:t>
            </a:r>
            <a:r>
              <a:rPr lang="en-US" sz="1400" dirty="0">
                <a:solidFill>
                  <a:schemeClr val="bg1"/>
                </a:solidFill>
              </a:rPr>
              <a:t>– </a:t>
            </a:r>
            <a:r>
              <a:rPr lang="en-US" sz="1400" i="1" spc="15" dirty="0">
                <a:solidFill>
                  <a:schemeClr val="accent2"/>
                </a:solidFill>
                <a:effectLst/>
                <a:ea typeface="Calibri" panose="020F0502020204030204" pitchFamily="34" charset="0"/>
              </a:rPr>
              <a:t>a theory of matter that is based on the concept of the possession of wave properties by elementary particles, that affords a mathematical interpretation of the structure and interactions of matter on the basis of these properties, and that incorporates within it quantum theory and the uncertainty principle</a:t>
            </a:r>
            <a:endParaRPr lang="en-US" sz="1400" dirty="0">
              <a:solidFill>
                <a:schemeClr val="accent2"/>
              </a:solidFill>
            </a:endParaRPr>
          </a:p>
          <a:p>
            <a:r>
              <a:rPr lang="en-US" sz="1800" dirty="0">
                <a:solidFill>
                  <a:schemeClr val="bg1"/>
                </a:solidFill>
              </a:rPr>
              <a:t>Quantum Theory </a:t>
            </a:r>
            <a:r>
              <a:rPr lang="en-US" sz="1400" dirty="0">
                <a:solidFill>
                  <a:schemeClr val="bg1"/>
                </a:solidFill>
              </a:rPr>
              <a:t>– </a:t>
            </a:r>
            <a:r>
              <a:rPr lang="en-US" sz="1400" i="1" spc="15" dirty="0">
                <a:solidFill>
                  <a:schemeClr val="accent2"/>
                </a:solidFill>
                <a:effectLst/>
                <a:latin typeface="Calibri" panose="020F0502020204030204" pitchFamily="34" charset="0"/>
                <a:ea typeface="Calibri" panose="020F0502020204030204" pitchFamily="34" charset="0"/>
              </a:rPr>
              <a:t>a theory in physics based on the concept of the subdivision of radiant energy into finite quanta and applied to numerous processes involving transference or transformation of energy in an atomic or molecular scale</a:t>
            </a:r>
            <a:endParaRPr lang="en-US" sz="1400" dirty="0">
              <a:solidFill>
                <a:schemeClr val="bg1"/>
              </a:solidFill>
            </a:endParaRPr>
          </a:p>
          <a:p>
            <a:r>
              <a:rPr lang="en-US" sz="1800" dirty="0">
                <a:solidFill>
                  <a:schemeClr val="bg1"/>
                </a:solidFill>
              </a:rPr>
              <a:t>Uncertainty Principle -</a:t>
            </a:r>
            <a:r>
              <a:rPr lang="en-US" sz="1400" dirty="0">
                <a:solidFill>
                  <a:schemeClr val="bg1"/>
                </a:solidFill>
              </a:rPr>
              <a:t> </a:t>
            </a:r>
            <a:r>
              <a:rPr lang="en-US" sz="1400" i="1" spc="15" dirty="0">
                <a:solidFill>
                  <a:schemeClr val="accent2"/>
                </a:solidFill>
                <a:effectLst/>
                <a:latin typeface="Calibri" panose="020F0502020204030204" pitchFamily="34" charset="0"/>
                <a:ea typeface="Calibri" panose="020F0502020204030204" pitchFamily="34" charset="0"/>
              </a:rPr>
              <a:t>a principle in quantum mechanics: it is impossible to discern simultaneously and with high accuracy both the position and the momentum of a particle (such as an electron)</a:t>
            </a:r>
            <a:endParaRPr lang="en-US" sz="1400" dirty="0">
              <a:solidFill>
                <a:schemeClr val="accent2"/>
              </a:solidFill>
            </a:endParaRPr>
          </a:p>
          <a:p>
            <a:r>
              <a:rPr lang="en-US" sz="1800" dirty="0">
                <a:solidFill>
                  <a:schemeClr val="bg1"/>
                </a:solidFill>
              </a:rPr>
              <a:t>Quantum Entanglement – </a:t>
            </a:r>
            <a:r>
              <a:rPr lang="en-US"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 property of a set of subatomic particles whereby a quantum characteristic (such as spin or momentum) of one particle is directly and immediately correlated with the equivalent characteristic of the others regardless of separation in space</a:t>
            </a:r>
            <a:endParaRPr lang="en-US" sz="1400" dirty="0">
              <a:solidFill>
                <a:schemeClr val="accent2"/>
              </a:solidFill>
            </a:endParaRPr>
          </a:p>
          <a:p>
            <a:r>
              <a:rPr lang="en-US" sz="1800" dirty="0">
                <a:solidFill>
                  <a:schemeClr val="bg1"/>
                </a:solidFill>
              </a:rPr>
              <a:t>Qubit - </a:t>
            </a:r>
            <a:r>
              <a:rPr lang="en-US" sz="1400" i="1" spc="15" dirty="0">
                <a:solidFill>
                  <a:schemeClr val="accent2"/>
                </a:solidFill>
                <a:effectLst/>
                <a:ea typeface="Calibri" panose="020F0502020204030204" pitchFamily="34" charset="0"/>
              </a:rPr>
              <a:t>a unit of computing information that is represented by a state of an atom or elementary particle (such as the spin) and can store multiple values at once due to the principles of quantum mechanics. Figure 2 provides a visually depiction of classical bit vs qubit.</a:t>
            </a:r>
            <a:endParaRPr lang="en-US" sz="1400" dirty="0">
              <a:solidFill>
                <a:schemeClr val="accent2"/>
              </a:solidFill>
            </a:endParaRPr>
          </a:p>
          <a:p>
            <a:r>
              <a:rPr lang="en-US" sz="1800" dirty="0">
                <a:solidFill>
                  <a:schemeClr val="bg1"/>
                </a:solidFill>
              </a:rPr>
              <a:t>Quantum Computing - </a:t>
            </a:r>
            <a:r>
              <a:rPr lang="en-US" sz="1400" i="1" spc="15" dirty="0">
                <a:solidFill>
                  <a:schemeClr val="accent2"/>
                </a:solidFill>
                <a:effectLst/>
                <a:ea typeface="Calibri" panose="020F0502020204030204" pitchFamily="34" charset="0"/>
              </a:rPr>
              <a:t>a computer that takes advantage of the quantum properties of qubits to perform certain types of calculation extremely quickly compared to conventional computers</a:t>
            </a:r>
            <a:endParaRPr lang="en-US" sz="1400" dirty="0">
              <a:solidFill>
                <a:schemeClr val="accent2"/>
              </a:solidFill>
            </a:endParaRPr>
          </a:p>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6D585E2-B524-405C-B59B-8BA9C2CFCEDF}"/>
              </a:ext>
            </a:extLst>
          </p:cNvPr>
          <p:cNvSpPr/>
          <p:nvPr/>
        </p:nvSpPr>
        <p:spPr>
          <a:xfrm>
            <a:off x="4292572" y="6313493"/>
            <a:ext cx="3606855" cy="513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All definitions have been obtained from Merriam-Webster.com</a:t>
            </a:r>
          </a:p>
        </p:txBody>
      </p:sp>
    </p:spTree>
    <p:extLst>
      <p:ext uri="{BB962C8B-B14F-4D97-AF65-F5344CB8AC3E}">
        <p14:creationId xmlns:p14="http://schemas.microsoft.com/office/powerpoint/2010/main" val="349219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Figure 2</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4250496"/>
          </a:xfrm>
        </p:spPr>
        <p:txBody>
          <a:bodyPr>
            <a:normAutofit/>
          </a:bodyPr>
          <a:lstStyle/>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6D585E2-B524-405C-B59B-8BA9C2CFCEDF}"/>
              </a:ext>
            </a:extLst>
          </p:cNvPr>
          <p:cNvSpPr/>
          <p:nvPr/>
        </p:nvSpPr>
        <p:spPr>
          <a:xfrm>
            <a:off x="4292572" y="6313493"/>
            <a:ext cx="3606855" cy="513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Image provided by: IEEE Explore journal article</a:t>
            </a:r>
          </a:p>
        </p:txBody>
      </p:sp>
      <p:pic>
        <p:nvPicPr>
          <p:cNvPr id="8" name="Picture 7" descr="Diagram&#10;&#10;Description automatically generated">
            <a:extLst>
              <a:ext uri="{FF2B5EF4-FFF2-40B4-BE49-F238E27FC236}">
                <a16:creationId xmlns:a16="http://schemas.microsoft.com/office/drawing/2014/main" id="{055C7236-2A3C-4073-97B5-3C064B5C6E67}"/>
              </a:ext>
            </a:extLst>
          </p:cNvPr>
          <p:cNvPicPr/>
          <p:nvPr/>
        </p:nvPicPr>
        <p:blipFill>
          <a:blip r:embed="rId2">
            <a:extLst>
              <a:ext uri="{28A0092B-C50C-407E-A947-70E740481C1C}">
                <a14:useLocalDpi xmlns:a14="http://schemas.microsoft.com/office/drawing/2010/main" val="0"/>
              </a:ext>
            </a:extLst>
          </a:blip>
          <a:stretch>
            <a:fillRect/>
          </a:stretch>
        </p:blipFill>
        <p:spPr>
          <a:xfrm>
            <a:off x="2764283" y="2429810"/>
            <a:ext cx="7340770" cy="3758265"/>
          </a:xfrm>
          <a:prstGeom prst="rect">
            <a:avLst/>
          </a:prstGeom>
        </p:spPr>
      </p:pic>
    </p:spTree>
    <p:extLst>
      <p:ext uri="{BB962C8B-B14F-4D97-AF65-F5344CB8AC3E}">
        <p14:creationId xmlns:p14="http://schemas.microsoft.com/office/powerpoint/2010/main" val="190218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Hardware</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6"/>
            <a:ext cx="9406666" cy="3936527"/>
          </a:xfrm>
        </p:spPr>
        <p:txBody>
          <a:bodyPr>
            <a:normAutofit fontScale="92500" lnSpcReduction="10000"/>
          </a:bodyPr>
          <a:lstStyle/>
          <a:p>
            <a:r>
              <a:rPr lang="en-US" sz="1800" dirty="0">
                <a:solidFill>
                  <a:schemeClr val="bg1"/>
                </a:solidFill>
              </a:rPr>
              <a:t>Quantum Computing requires specific hardware in a controlled environment in order to operate effectively.</a:t>
            </a:r>
          </a:p>
          <a:p>
            <a:r>
              <a:rPr lang="en-US" sz="1800" dirty="0">
                <a:solidFill>
                  <a:schemeClr val="bg1"/>
                </a:solidFill>
              </a:rPr>
              <a:t>Current technology allows quantum components in isolation to work in tandem with classical computers to complete its computations, as illustrated in figure 3.</a:t>
            </a:r>
          </a:p>
          <a:p>
            <a:r>
              <a:rPr lang="en-US" sz="1800" dirty="0">
                <a:solidFill>
                  <a:schemeClr val="bg1"/>
                </a:solidFill>
              </a:rPr>
              <a:t>Quantum Reversible Gate – </a:t>
            </a:r>
            <a:r>
              <a:rPr lang="en-US" sz="1400" dirty="0">
                <a:solidFill>
                  <a:schemeClr val="accent2"/>
                </a:solidFill>
              </a:rPr>
              <a:t>a gate that allows the input to be manipulated, based on observing the output because quantum operations are unitary in design.</a:t>
            </a:r>
          </a:p>
          <a:p>
            <a:r>
              <a:rPr lang="en-US" sz="1800" dirty="0">
                <a:solidFill>
                  <a:schemeClr val="bg1"/>
                </a:solidFill>
              </a:rPr>
              <a:t>Quantum Register – </a:t>
            </a:r>
            <a:r>
              <a:rPr lang="en-US" sz="1400" dirty="0">
                <a:solidFill>
                  <a:schemeClr val="accent2"/>
                </a:solidFill>
              </a:rPr>
              <a:t>q designated set of qubits that holds all the possible combinations, based on input. An n-qubit register hold 2^n possible combinations simultaneously</a:t>
            </a:r>
          </a:p>
          <a:p>
            <a:r>
              <a:rPr lang="en-US" sz="1800" dirty="0">
                <a:solidFill>
                  <a:schemeClr val="bg1"/>
                </a:solidFill>
              </a:rPr>
              <a:t>Quantum Processing Unit – </a:t>
            </a:r>
            <a:r>
              <a:rPr lang="en-US" sz="1400" dirty="0">
                <a:solidFill>
                  <a:schemeClr val="accent2"/>
                </a:solidFill>
              </a:rPr>
              <a:t>working on the properties of quantum mechanics, it requires RAM (Logic Gates + Register), a quantum control unit, and quantum transistors. The QPU sends its data back through the control unit which communicates with the classical computer, and eventually the end user.</a:t>
            </a:r>
          </a:p>
          <a:p>
            <a:r>
              <a:rPr lang="en-US" sz="1700" dirty="0">
                <a:solidFill>
                  <a:schemeClr val="bg1"/>
                </a:solidFill>
              </a:rPr>
              <a:t>All quantum components are housed in a vacuum sealed and typically refrigerated environment. </a:t>
            </a:r>
          </a:p>
          <a:p>
            <a:r>
              <a:rPr lang="en-US" sz="1700" dirty="0">
                <a:solidFill>
                  <a:schemeClr val="bg1"/>
                </a:solidFill>
              </a:rPr>
              <a:t>Most research is conducted at 1 K, this is required to stabilize and maintain the coherence of the qubits.</a:t>
            </a:r>
          </a:p>
          <a:p>
            <a:r>
              <a:rPr lang="en-US" sz="1700" dirty="0">
                <a:solidFill>
                  <a:schemeClr val="bg1"/>
                </a:solidFill>
              </a:rPr>
              <a:t>Recent research has discovered qubit coherence in a room temperature environment.</a:t>
            </a:r>
          </a:p>
          <a:p>
            <a:endParaRPr lang="en-US" sz="18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40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Figures 3 &amp; 4</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10;&#10;Description automatically generated">
            <a:extLst>
              <a:ext uri="{FF2B5EF4-FFF2-40B4-BE49-F238E27FC236}">
                <a16:creationId xmlns:a16="http://schemas.microsoft.com/office/drawing/2014/main" id="{22D6B07D-2DB6-4810-9ADE-FE2AEEE73BB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7752" y="2074873"/>
            <a:ext cx="6509138" cy="4016306"/>
          </a:xfrm>
          <a:prstGeom prst="rect">
            <a:avLst/>
          </a:prstGeom>
          <a:pattFill prst="pct5">
            <a:fgClr>
              <a:schemeClr val="tx1"/>
            </a:fgClr>
            <a:bgClr>
              <a:schemeClr val="bg1"/>
            </a:bgClr>
          </a:pattFill>
        </p:spPr>
      </p:pic>
      <p:sp>
        <p:nvSpPr>
          <p:cNvPr id="12" name="Text Box 12">
            <a:extLst>
              <a:ext uri="{FF2B5EF4-FFF2-40B4-BE49-F238E27FC236}">
                <a16:creationId xmlns:a16="http://schemas.microsoft.com/office/drawing/2014/main" id="{5248629E-6CD0-4A8C-B9AB-9E52F18CB548}"/>
              </a:ext>
            </a:extLst>
          </p:cNvPr>
          <p:cNvSpPr txBox="1"/>
          <p:nvPr/>
        </p:nvSpPr>
        <p:spPr>
          <a:xfrm>
            <a:off x="1197014" y="6206371"/>
            <a:ext cx="4886325" cy="476250"/>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3: Depicts the interaction between quantum computing components and classical computers.</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a:t>
            </a:r>
            <a:r>
              <a:rPr lang="en-US" sz="9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IEEE Explore journal article</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A close-up of a computer chip&#10;&#10;Description automatically generated with low confidence">
            <a:extLst>
              <a:ext uri="{FF2B5EF4-FFF2-40B4-BE49-F238E27FC236}">
                <a16:creationId xmlns:a16="http://schemas.microsoft.com/office/drawing/2014/main" id="{BA032EB2-643B-467D-895E-3FB5AE646E0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79981" y="2713518"/>
            <a:ext cx="5185813" cy="3377661"/>
          </a:xfrm>
          <a:prstGeom prst="rect">
            <a:avLst/>
          </a:prstGeom>
        </p:spPr>
      </p:pic>
      <p:sp>
        <p:nvSpPr>
          <p:cNvPr id="15" name="Text Box 17">
            <a:extLst>
              <a:ext uri="{FF2B5EF4-FFF2-40B4-BE49-F238E27FC236}">
                <a16:creationId xmlns:a16="http://schemas.microsoft.com/office/drawing/2014/main" id="{67D5B2C4-69C7-4B30-BA33-46819B777A78}"/>
              </a:ext>
            </a:extLst>
          </p:cNvPr>
          <p:cNvSpPr txBox="1"/>
          <p:nvPr/>
        </p:nvSpPr>
        <p:spPr>
          <a:xfrm>
            <a:off x="8025087" y="2122075"/>
            <a:ext cx="2895600" cy="476250"/>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4: Depicts Google &amp; D-Wave’s quantum processor.</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a:t>
            </a:r>
            <a:r>
              <a:rPr lang="en-US" sz="9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
            </a: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Quantum Processor</a:t>
            </a:r>
            <a:r>
              <a:rPr lang="en-US" sz="9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n.d.)</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44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Modern Approaches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lnSpcReduction="10000"/>
          </a:bodyPr>
          <a:lstStyle/>
          <a:p>
            <a:r>
              <a:rPr lang="en-US" sz="1800" dirty="0">
                <a:solidFill>
                  <a:schemeClr val="bg1"/>
                </a:solidFill>
              </a:rPr>
              <a:t>Photonics – </a:t>
            </a:r>
            <a:r>
              <a:rPr lang="en-US" sz="1600" dirty="0">
                <a:solidFill>
                  <a:schemeClr val="accent2"/>
                </a:solidFill>
              </a:rPr>
              <a:t>uses individual photons to transmit information. Having a weak interaction with the environment around them, photons exhibit a natural isolation property. Their weak interactions allows for accurate qubit representation while in a room temperature environment. Has the advantage of compatible integration with fiber optic-based infrastructure.</a:t>
            </a:r>
          </a:p>
          <a:p>
            <a:r>
              <a:rPr lang="en-US" sz="1800" dirty="0">
                <a:solidFill>
                  <a:schemeClr val="bg1"/>
                </a:solidFill>
              </a:rPr>
              <a:t>Trapped Ions – </a:t>
            </a:r>
            <a:r>
              <a:rPr lang="en-US" sz="1600" dirty="0">
                <a:solidFill>
                  <a:schemeClr val="accent2"/>
                </a:solidFill>
              </a:rPr>
              <a:t>the process requiring a steel vacuum chamber cooled down to 1K, or nearly -450 F, using multiple lasers to chip individual electrons away from the atom, ionizing it. Electrodes are used to generate an electric field that captures those ions.</a:t>
            </a:r>
            <a:endParaRPr lang="en-US" sz="1800" dirty="0">
              <a:solidFill>
                <a:schemeClr val="bg1"/>
              </a:solidFill>
            </a:endParaRPr>
          </a:p>
          <a:p>
            <a:r>
              <a:rPr lang="en-US" sz="1800" dirty="0">
                <a:solidFill>
                  <a:schemeClr val="bg1"/>
                </a:solidFill>
              </a:rPr>
              <a:t>Semiconducting Material - </a:t>
            </a:r>
            <a:r>
              <a:rPr lang="en-US" sz="1600" dirty="0">
                <a:solidFill>
                  <a:schemeClr val="accent2"/>
                </a:solidFill>
                <a:effectLst/>
                <a:ea typeface="Calibri" panose="020F0502020204030204" pitchFamily="34" charset="0"/>
                <a:cs typeface="Times New Roman" panose="02020603050405020304" pitchFamily="18" charset="0"/>
              </a:rPr>
              <a:t>a process that simulates electrons in materials such as germanium, diamonds, selenium, or silicon carbide. Through the application of microwaves and magnetic fields, the materials begin to exhibit quantum properties, including superposition and entanglement. Operating near 0.1 K, semiconducting material made strides in 2020, when they achieved coherent results at 1.5 K</a:t>
            </a:r>
            <a:endParaRPr lang="en-US" sz="1600" dirty="0">
              <a:solidFill>
                <a:schemeClr val="accent2"/>
              </a:solidFill>
            </a:endParaRPr>
          </a:p>
          <a:p>
            <a:r>
              <a:rPr lang="en-US" sz="1800" dirty="0">
                <a:solidFill>
                  <a:schemeClr val="bg1"/>
                </a:solidFill>
              </a:rPr>
              <a:t>Superconducting Material – </a:t>
            </a:r>
            <a:r>
              <a:rPr lang="en-US" sz="1600" dirty="0">
                <a:solidFill>
                  <a:schemeClr val="accent2"/>
                </a:solidFill>
              </a:rPr>
              <a:t>a process that uses microwaves along with low-frequency electrical signals. The signals are transmitted through wires and supercooled before reaching the qubits in the controlled environment.</a:t>
            </a:r>
            <a:endParaRPr lang="en-US" sz="1800" dirty="0">
              <a:solidFill>
                <a:schemeClr val="bg1"/>
              </a:solidFill>
            </a:endParaRPr>
          </a:p>
          <a:p>
            <a:endParaRPr lang="en-US" sz="16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7B2CF-FA41-4B94-BECD-97643A3ACB0A}"/>
              </a:ext>
            </a:extLst>
          </p:cNvPr>
          <p:cNvSpPr/>
          <p:nvPr/>
        </p:nvSpPr>
        <p:spPr>
          <a:xfrm>
            <a:off x="4292572" y="6297717"/>
            <a:ext cx="3606855" cy="513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All descriptions have been obtained from (Hajjar, 2022a)</a:t>
            </a:r>
          </a:p>
        </p:txBody>
      </p:sp>
    </p:spTree>
    <p:extLst>
      <p:ext uri="{BB962C8B-B14F-4D97-AF65-F5344CB8AC3E}">
        <p14:creationId xmlns:p14="http://schemas.microsoft.com/office/powerpoint/2010/main" val="283373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Benefits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lnSpcReduction="10000"/>
          </a:bodyPr>
          <a:lstStyle/>
          <a:p>
            <a:r>
              <a:rPr lang="en-US" sz="1600" dirty="0">
                <a:solidFill>
                  <a:schemeClr val="bg1"/>
                </a:solidFill>
              </a:rPr>
              <a:t>The ability to crunch massive amounts of data. CERN outputs 1 petabyte of data per second while in operation. CERN has partnered with and join the IBM quantum network and with a fleet of 23 quantum machines they replace the nearly 1 million CPUs at 170 locations around the world that was used prior.</a:t>
            </a:r>
          </a:p>
          <a:p>
            <a:r>
              <a:rPr lang="en-US" sz="1600" dirty="0">
                <a:solidFill>
                  <a:schemeClr val="bg1"/>
                </a:solidFill>
              </a:rPr>
              <a:t>The simulation capabilities of a quantum computer will be able to advance our knowledge about the origin of the universe while mapping out the known universe, advance nuclear fusion research, further climate change research, expedite drug and vaccine trials, and it could be the secret to unlocking AI consciousness. </a:t>
            </a:r>
          </a:p>
          <a:p>
            <a:r>
              <a:rPr lang="en-US" sz="1600" dirty="0">
                <a:solidFill>
                  <a:schemeClr val="bg1"/>
                </a:solidFill>
              </a:rPr>
              <a:t>Additionally, it is theorized that quantum simulations may remove the need altogether for physical lab testing in many industries as it could replicate the experiment thousands of times much faster than we could finish a single trial. </a:t>
            </a:r>
          </a:p>
          <a:p>
            <a:r>
              <a:rPr lang="en-US" sz="1600" dirty="0">
                <a:solidFill>
                  <a:schemeClr val="bg1"/>
                </a:solidFill>
              </a:rPr>
              <a:t>Had we lived in a quantum computing age during the COVID-19 pandemic, a vaccine could have been developed in a matter of days, which may have drastically changed the landscape of that time.</a:t>
            </a:r>
          </a:p>
          <a:p>
            <a:r>
              <a:rPr lang="en-US" sz="1600" dirty="0">
                <a:solidFill>
                  <a:schemeClr val="bg1"/>
                </a:solidFill>
              </a:rPr>
              <a:t>Network security becomes a lot harder to crack with quantum encryption. Some companies and governments have been exploring upgrading to quantum encryption. It is theorized that a hacker using quantum components would break the public key encryption system we rely on so heavily today. </a:t>
            </a: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97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3841527" y="643177"/>
            <a:ext cx="4508946" cy="1325563"/>
          </a:xfrm>
        </p:spPr>
        <p:txBody>
          <a:bodyPr anchor="b">
            <a:normAutofit fontScale="90000"/>
          </a:bodyPr>
          <a:lstStyle/>
          <a:p>
            <a:pPr algn="ctr"/>
            <a:r>
              <a:rPr lang="en-US" dirty="0">
                <a:solidFill>
                  <a:schemeClr val="bg1"/>
                </a:solidFill>
              </a:rPr>
              <a:t>Quantum vs Super vs Classical Computers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CFD8D55E-3D51-43C1-8B1A-5725519485DB}"/>
              </a:ext>
            </a:extLst>
          </p:cNvPr>
          <p:cNvPicPr/>
          <p:nvPr/>
        </p:nvPicPr>
        <p:blipFill>
          <a:blip r:embed="rId2">
            <a:extLst>
              <a:ext uri="{28A0092B-C50C-407E-A947-70E740481C1C}">
                <a14:useLocalDpi xmlns:a14="http://schemas.microsoft.com/office/drawing/2010/main" val="0"/>
              </a:ext>
            </a:extLst>
          </a:blip>
          <a:stretch>
            <a:fillRect/>
          </a:stretch>
        </p:blipFill>
        <p:spPr>
          <a:xfrm>
            <a:off x="149449" y="2026339"/>
            <a:ext cx="4432076" cy="4716467"/>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9D0F5C9F-933E-4F30-B6EC-545500C0CF9C}"/>
              </a:ext>
            </a:extLst>
          </p:cNvPr>
          <p:cNvPicPr/>
          <p:nvPr/>
        </p:nvPicPr>
        <p:blipFill>
          <a:blip r:embed="rId3">
            <a:extLst>
              <a:ext uri="{28A0092B-C50C-407E-A947-70E740481C1C}">
                <a14:useLocalDpi xmlns:a14="http://schemas.microsoft.com/office/drawing/2010/main" val="0"/>
              </a:ext>
            </a:extLst>
          </a:blip>
          <a:stretch>
            <a:fillRect/>
          </a:stretch>
        </p:blipFill>
        <p:spPr>
          <a:xfrm>
            <a:off x="6951306" y="1968729"/>
            <a:ext cx="5091245" cy="4774066"/>
          </a:xfrm>
          <a:prstGeom prst="rect">
            <a:avLst/>
          </a:prstGeom>
        </p:spPr>
      </p:pic>
      <p:sp>
        <p:nvSpPr>
          <p:cNvPr id="9" name="Text Box 8">
            <a:extLst>
              <a:ext uri="{FF2B5EF4-FFF2-40B4-BE49-F238E27FC236}">
                <a16:creationId xmlns:a16="http://schemas.microsoft.com/office/drawing/2014/main" id="{8EF977A8-C6A5-448E-90F7-FBF7E2430050}"/>
              </a:ext>
            </a:extLst>
          </p:cNvPr>
          <p:cNvSpPr txBox="1"/>
          <p:nvPr/>
        </p:nvSpPr>
        <p:spPr>
          <a:xfrm rot="5400000">
            <a:off x="3456717" y="3141621"/>
            <a:ext cx="3028950" cy="798385"/>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5: Chart depicting the differences between supercomputers and quantum computers.</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Supercomputing vs Quantum Computing, 2021)</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9">
            <a:extLst>
              <a:ext uri="{FF2B5EF4-FFF2-40B4-BE49-F238E27FC236}">
                <a16:creationId xmlns:a16="http://schemas.microsoft.com/office/drawing/2014/main" id="{59443E00-268A-4B62-98DB-C91DCEDD2B0E}"/>
              </a:ext>
            </a:extLst>
          </p:cNvPr>
          <p:cNvSpPr txBox="1"/>
          <p:nvPr/>
        </p:nvSpPr>
        <p:spPr>
          <a:xfrm rot="16200000">
            <a:off x="5170701" y="4910787"/>
            <a:ext cx="2800350" cy="714375"/>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6: depicting the benefits and challenges of quantum computers vs classical (digital) computers.</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by:(Quantum Computing vs Digital Computing, 2021</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276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Challenges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24311"/>
            <a:ext cx="9406666" cy="3964521"/>
          </a:xfrm>
        </p:spPr>
        <p:txBody>
          <a:bodyPr>
            <a:normAutofit fontScale="85000" lnSpcReduction="10000"/>
          </a:bodyPr>
          <a:lstStyle/>
          <a:p>
            <a:r>
              <a:rPr lang="en-US" sz="2000" dirty="0">
                <a:solidFill>
                  <a:schemeClr val="bg1"/>
                </a:solidFill>
              </a:rPr>
              <a:t>We have only entered the toddler phase of Quantum research and although research teams are making discoveries at a rate unheard of 20 years ago, a lot of those discoveries are hard to repeat, some of which only experiencing a 1/10 rate of consistency. Although that is amazing in terms of conceptual understanding, it means we are far from implementing these discoveries into everyday life.</a:t>
            </a:r>
          </a:p>
          <a:p>
            <a:r>
              <a:rPr lang="en-US" sz="2000" dirty="0">
                <a:solidFill>
                  <a:schemeClr val="bg1"/>
                </a:solidFill>
              </a:rPr>
              <a:t>The current operational climate for quantum computers is not ideal. Photonics gave us a breakthrough that will help make quantum research more operational.</a:t>
            </a:r>
          </a:p>
          <a:p>
            <a:r>
              <a:rPr lang="en-US" sz="2000" dirty="0">
                <a:solidFill>
                  <a:schemeClr val="bg1"/>
                </a:solidFill>
              </a:rPr>
              <a:t>The cost for current research/discovery ratio is extremely high. </a:t>
            </a:r>
          </a:p>
          <a:p>
            <a:r>
              <a:rPr lang="en-US" sz="2000" dirty="0">
                <a:solidFill>
                  <a:schemeClr val="bg1"/>
                </a:solidFill>
              </a:rPr>
              <a:t>Similar to fusion with the idea that “true quantum computing” is still decades off.</a:t>
            </a:r>
          </a:p>
          <a:p>
            <a:r>
              <a:rPr lang="en-US" sz="2000" dirty="0">
                <a:solidFill>
                  <a:schemeClr val="bg1"/>
                </a:solidFill>
              </a:rPr>
              <a:t>Quantum computers are currently highly specialized to the desires of each research goal. A lot of the discoveries from one team’s machine are difficult to replicate for other teams on their own machines.</a:t>
            </a:r>
          </a:p>
          <a:p>
            <a:r>
              <a:rPr lang="en-US" sz="2000" dirty="0">
                <a:solidFill>
                  <a:schemeClr val="bg1"/>
                </a:solidFill>
              </a:rPr>
              <a:t>Although this has gotten better since the Quantum Initiative was signed, a lack of funding will always be a detriment to research. </a:t>
            </a:r>
          </a:p>
          <a:p>
            <a:r>
              <a:rPr lang="en-US" sz="2000" dirty="0">
                <a:solidFill>
                  <a:schemeClr val="bg1"/>
                </a:solidFill>
              </a:rPr>
              <a:t>Most countries still do not possess their own infrastructure which causes delays in their research.</a:t>
            </a: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924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1314</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Quantum Computing The Race for Global Supremacy</vt:lpstr>
      <vt:lpstr>Definitions</vt:lpstr>
      <vt:lpstr>Figure 2</vt:lpstr>
      <vt:lpstr>Hardware</vt:lpstr>
      <vt:lpstr>Figures 3 &amp; 4</vt:lpstr>
      <vt:lpstr>Modern Approaches</vt:lpstr>
      <vt:lpstr>Benefits</vt:lpstr>
      <vt:lpstr>Quantum vs Super vs Classical Computers</vt:lpstr>
      <vt:lpstr>Challenges</vt:lpstr>
      <vt:lpstr>Quantum Initiative</vt:lpstr>
      <vt:lpstr>Quantum Initiative continued</vt:lpstr>
      <vt:lpstr>PowerPoint Presentation</vt:lpstr>
      <vt:lpstr>History</vt:lpstr>
      <vt:lpstr>Modern Research</vt:lpstr>
      <vt:lpstr>Commercialization</vt:lpstr>
      <vt:lpstr>Final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 The Race for Global Supremacy</dc:title>
  <dc:creator>James K</dc:creator>
  <cp:lastModifiedBy>James K</cp:lastModifiedBy>
  <cp:revision>17</cp:revision>
  <dcterms:created xsi:type="dcterms:W3CDTF">2022-05-15T20:14:27Z</dcterms:created>
  <dcterms:modified xsi:type="dcterms:W3CDTF">2022-05-16T20:23:45Z</dcterms:modified>
</cp:coreProperties>
</file>