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9CCA7-A375-490A-B9B9-9F4AE950E6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2F5190-D4BF-4F4E-98F1-2C942CFC9FEF}">
      <dgm:prSet/>
      <dgm:spPr/>
      <dgm:t>
        <a:bodyPr/>
        <a:lstStyle/>
        <a:p>
          <a:r>
            <a:rPr lang="en-US" dirty="0"/>
            <a:t>Franchise Draft Success Analyzation</a:t>
          </a:r>
        </a:p>
      </dgm:t>
    </dgm:pt>
    <dgm:pt modelId="{262DA91F-F5AD-4E0E-8AB6-BFBEFF529B4C}" type="parTrans" cxnId="{4E385C3D-4183-42D5-823E-7BD22322C2F8}">
      <dgm:prSet/>
      <dgm:spPr/>
      <dgm:t>
        <a:bodyPr/>
        <a:lstStyle/>
        <a:p>
          <a:endParaRPr lang="en-US"/>
        </a:p>
      </dgm:t>
    </dgm:pt>
    <dgm:pt modelId="{ED5B2DF2-1002-4BA6-8903-F8F3A8461F39}" type="sibTrans" cxnId="{4E385C3D-4183-42D5-823E-7BD22322C2F8}">
      <dgm:prSet/>
      <dgm:spPr/>
      <dgm:t>
        <a:bodyPr/>
        <a:lstStyle/>
        <a:p>
          <a:endParaRPr lang="en-US"/>
        </a:p>
      </dgm:t>
    </dgm:pt>
    <dgm:pt modelId="{BB50D354-7175-4A8A-A0E6-A4E2215A9929}">
      <dgm:prSet/>
      <dgm:spPr/>
      <dgm:t>
        <a:bodyPr/>
        <a:lstStyle/>
        <a:p>
          <a:r>
            <a:rPr lang="en-US" dirty="0"/>
            <a:t>College Draft Prospects Analyzation</a:t>
          </a:r>
        </a:p>
      </dgm:t>
    </dgm:pt>
    <dgm:pt modelId="{6CB64D25-17DB-4CEE-B0AE-E0E340F628CC}" type="parTrans" cxnId="{A2216C27-A29E-4491-AD5C-B761E60062E4}">
      <dgm:prSet/>
      <dgm:spPr/>
      <dgm:t>
        <a:bodyPr/>
        <a:lstStyle/>
        <a:p>
          <a:endParaRPr lang="en-US"/>
        </a:p>
      </dgm:t>
    </dgm:pt>
    <dgm:pt modelId="{40C73692-3266-4A54-BDA1-8765029D4B0F}" type="sibTrans" cxnId="{A2216C27-A29E-4491-AD5C-B761E60062E4}">
      <dgm:prSet/>
      <dgm:spPr/>
      <dgm:t>
        <a:bodyPr/>
        <a:lstStyle/>
        <a:p>
          <a:endParaRPr lang="en-US"/>
        </a:p>
      </dgm:t>
    </dgm:pt>
    <dgm:pt modelId="{565A90EF-A2C9-410E-8508-F0788964E254}">
      <dgm:prSet/>
      <dgm:spPr/>
      <dgm:t>
        <a:bodyPr/>
        <a:lstStyle/>
        <a:p>
          <a:r>
            <a:rPr lang="en-US"/>
            <a:t>Draft Class Analyzation</a:t>
          </a:r>
        </a:p>
      </dgm:t>
    </dgm:pt>
    <dgm:pt modelId="{D10AA8B4-9864-4BC2-A1AC-481DA1C8A4E0}" type="parTrans" cxnId="{449016D4-438B-4A57-8C99-1D0731F8A42D}">
      <dgm:prSet/>
      <dgm:spPr/>
      <dgm:t>
        <a:bodyPr/>
        <a:lstStyle/>
        <a:p>
          <a:endParaRPr lang="en-US"/>
        </a:p>
      </dgm:t>
    </dgm:pt>
    <dgm:pt modelId="{4E007B0F-01B7-4F38-8C16-13590DD620B4}" type="sibTrans" cxnId="{449016D4-438B-4A57-8C99-1D0731F8A42D}">
      <dgm:prSet/>
      <dgm:spPr/>
      <dgm:t>
        <a:bodyPr/>
        <a:lstStyle/>
        <a:p>
          <a:endParaRPr lang="en-US"/>
        </a:p>
      </dgm:t>
    </dgm:pt>
    <dgm:pt modelId="{13322CF3-51DF-4A61-877E-60F7AEF4AF62}" type="pres">
      <dgm:prSet presAssocID="{4F89CCA7-A375-490A-B9B9-9F4AE950E606}" presName="root" presStyleCnt="0">
        <dgm:presLayoutVars>
          <dgm:dir/>
          <dgm:resizeHandles val="exact"/>
        </dgm:presLayoutVars>
      </dgm:prSet>
      <dgm:spPr/>
    </dgm:pt>
    <dgm:pt modelId="{FEA346C9-05D1-4855-A740-90CCB7F705D6}" type="pres">
      <dgm:prSet presAssocID="{D62F5190-D4BF-4F4E-98F1-2C942CFC9FEF}" presName="compNode" presStyleCnt="0"/>
      <dgm:spPr/>
    </dgm:pt>
    <dgm:pt modelId="{E1457913-4819-49AB-A228-B6165FABAE8F}" type="pres">
      <dgm:prSet presAssocID="{D62F5190-D4BF-4F4E-98F1-2C942CFC9FEF}" presName="bgRect" presStyleLbl="bgShp" presStyleIdx="0" presStyleCnt="3"/>
      <dgm:spPr/>
    </dgm:pt>
    <dgm:pt modelId="{9549922A-7806-4D01-8C73-825190B7CE91}" type="pres">
      <dgm:prSet presAssocID="{D62F5190-D4BF-4F4E-98F1-2C942CFC9F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294CE75-5C12-403F-A9E5-09B5EDFB2A5D}" type="pres">
      <dgm:prSet presAssocID="{D62F5190-D4BF-4F4E-98F1-2C942CFC9FEF}" presName="spaceRect" presStyleCnt="0"/>
      <dgm:spPr/>
    </dgm:pt>
    <dgm:pt modelId="{71901802-D704-40FD-90F9-2DD73E21E8E3}" type="pres">
      <dgm:prSet presAssocID="{D62F5190-D4BF-4F4E-98F1-2C942CFC9FEF}" presName="parTx" presStyleLbl="revTx" presStyleIdx="0" presStyleCnt="3">
        <dgm:presLayoutVars>
          <dgm:chMax val="0"/>
          <dgm:chPref val="0"/>
        </dgm:presLayoutVars>
      </dgm:prSet>
      <dgm:spPr/>
    </dgm:pt>
    <dgm:pt modelId="{493791FD-F71D-48BD-B68E-C3573A7448A6}" type="pres">
      <dgm:prSet presAssocID="{ED5B2DF2-1002-4BA6-8903-F8F3A8461F39}" presName="sibTrans" presStyleCnt="0"/>
      <dgm:spPr/>
    </dgm:pt>
    <dgm:pt modelId="{39ED757D-2FD1-44A8-A2F1-949DBCBBCB50}" type="pres">
      <dgm:prSet presAssocID="{BB50D354-7175-4A8A-A0E6-A4E2215A9929}" presName="compNode" presStyleCnt="0"/>
      <dgm:spPr/>
    </dgm:pt>
    <dgm:pt modelId="{FE6C219A-B08F-45F5-A087-A4E7707BBD03}" type="pres">
      <dgm:prSet presAssocID="{BB50D354-7175-4A8A-A0E6-A4E2215A9929}" presName="bgRect" presStyleLbl="bgShp" presStyleIdx="1" presStyleCnt="3"/>
      <dgm:spPr/>
    </dgm:pt>
    <dgm:pt modelId="{96EF1607-1C32-4A3D-A1A7-103200D872F0}" type="pres">
      <dgm:prSet presAssocID="{BB50D354-7175-4A8A-A0E6-A4E2215A99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93E81F7-5331-453F-A3A2-BF4B42B118AB}" type="pres">
      <dgm:prSet presAssocID="{BB50D354-7175-4A8A-A0E6-A4E2215A9929}" presName="spaceRect" presStyleCnt="0"/>
      <dgm:spPr/>
    </dgm:pt>
    <dgm:pt modelId="{73618514-F2F5-478A-AF1F-5EF52057F6C5}" type="pres">
      <dgm:prSet presAssocID="{BB50D354-7175-4A8A-A0E6-A4E2215A9929}" presName="parTx" presStyleLbl="revTx" presStyleIdx="1" presStyleCnt="3">
        <dgm:presLayoutVars>
          <dgm:chMax val="0"/>
          <dgm:chPref val="0"/>
        </dgm:presLayoutVars>
      </dgm:prSet>
      <dgm:spPr/>
    </dgm:pt>
    <dgm:pt modelId="{12B11ADC-BB98-4C74-9688-3BABA0F464C7}" type="pres">
      <dgm:prSet presAssocID="{40C73692-3266-4A54-BDA1-8765029D4B0F}" presName="sibTrans" presStyleCnt="0"/>
      <dgm:spPr/>
    </dgm:pt>
    <dgm:pt modelId="{6D8E985B-624B-4703-8C81-4ABEBA9F7CE8}" type="pres">
      <dgm:prSet presAssocID="{565A90EF-A2C9-410E-8508-F0788964E254}" presName="compNode" presStyleCnt="0"/>
      <dgm:spPr/>
    </dgm:pt>
    <dgm:pt modelId="{F927B39F-2E28-42D5-9B6C-4F79E8C4DA8D}" type="pres">
      <dgm:prSet presAssocID="{565A90EF-A2C9-410E-8508-F0788964E254}" presName="bgRect" presStyleLbl="bgShp" presStyleIdx="2" presStyleCnt="3"/>
      <dgm:spPr/>
    </dgm:pt>
    <dgm:pt modelId="{B40D36FE-0FC9-4657-BD62-38870FFD7AFB}" type="pres">
      <dgm:prSet presAssocID="{565A90EF-A2C9-410E-8508-F0788964E2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29D34F3-F727-4FCE-B009-6F6B412E6DB2}" type="pres">
      <dgm:prSet presAssocID="{565A90EF-A2C9-410E-8508-F0788964E254}" presName="spaceRect" presStyleCnt="0"/>
      <dgm:spPr/>
    </dgm:pt>
    <dgm:pt modelId="{A35FE96D-588F-4776-9AEF-0FFA328EFACF}" type="pres">
      <dgm:prSet presAssocID="{565A90EF-A2C9-410E-8508-F0788964E25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216C27-A29E-4491-AD5C-B761E60062E4}" srcId="{4F89CCA7-A375-490A-B9B9-9F4AE950E606}" destId="{BB50D354-7175-4A8A-A0E6-A4E2215A9929}" srcOrd="1" destOrd="0" parTransId="{6CB64D25-17DB-4CEE-B0AE-E0E340F628CC}" sibTransId="{40C73692-3266-4A54-BDA1-8765029D4B0F}"/>
    <dgm:cxn modelId="{4E385C3D-4183-42D5-823E-7BD22322C2F8}" srcId="{4F89CCA7-A375-490A-B9B9-9F4AE950E606}" destId="{D62F5190-D4BF-4F4E-98F1-2C942CFC9FEF}" srcOrd="0" destOrd="0" parTransId="{262DA91F-F5AD-4E0E-8AB6-BFBEFF529B4C}" sibTransId="{ED5B2DF2-1002-4BA6-8903-F8F3A8461F39}"/>
    <dgm:cxn modelId="{B878F147-9E5A-401C-899A-F4BCB5891F74}" type="presOf" srcId="{D62F5190-D4BF-4F4E-98F1-2C942CFC9FEF}" destId="{71901802-D704-40FD-90F9-2DD73E21E8E3}" srcOrd="0" destOrd="0" presId="urn:microsoft.com/office/officeart/2018/2/layout/IconVerticalSolidList"/>
    <dgm:cxn modelId="{81B3AC6E-27EA-4A86-87D8-D0B37918C996}" type="presOf" srcId="{BB50D354-7175-4A8A-A0E6-A4E2215A9929}" destId="{73618514-F2F5-478A-AF1F-5EF52057F6C5}" srcOrd="0" destOrd="0" presId="urn:microsoft.com/office/officeart/2018/2/layout/IconVerticalSolidList"/>
    <dgm:cxn modelId="{A0EDE292-3AF4-4479-95EC-709885713E93}" type="presOf" srcId="{4F89CCA7-A375-490A-B9B9-9F4AE950E606}" destId="{13322CF3-51DF-4A61-877E-60F7AEF4AF62}" srcOrd="0" destOrd="0" presId="urn:microsoft.com/office/officeart/2018/2/layout/IconVerticalSolidList"/>
    <dgm:cxn modelId="{5C963AAE-42DB-4BC1-A0B6-D741FBA50119}" type="presOf" srcId="{565A90EF-A2C9-410E-8508-F0788964E254}" destId="{A35FE96D-588F-4776-9AEF-0FFA328EFACF}" srcOrd="0" destOrd="0" presId="urn:microsoft.com/office/officeart/2018/2/layout/IconVerticalSolidList"/>
    <dgm:cxn modelId="{449016D4-438B-4A57-8C99-1D0731F8A42D}" srcId="{4F89CCA7-A375-490A-B9B9-9F4AE950E606}" destId="{565A90EF-A2C9-410E-8508-F0788964E254}" srcOrd="2" destOrd="0" parTransId="{D10AA8B4-9864-4BC2-A1AC-481DA1C8A4E0}" sibTransId="{4E007B0F-01B7-4F38-8C16-13590DD620B4}"/>
    <dgm:cxn modelId="{6773F192-9ECD-44D5-BAB3-4A7648B23D2C}" type="presParOf" srcId="{13322CF3-51DF-4A61-877E-60F7AEF4AF62}" destId="{FEA346C9-05D1-4855-A740-90CCB7F705D6}" srcOrd="0" destOrd="0" presId="urn:microsoft.com/office/officeart/2018/2/layout/IconVerticalSolidList"/>
    <dgm:cxn modelId="{FE4E95BD-C2B9-4696-8040-8376E1AB8C8C}" type="presParOf" srcId="{FEA346C9-05D1-4855-A740-90CCB7F705D6}" destId="{E1457913-4819-49AB-A228-B6165FABAE8F}" srcOrd="0" destOrd="0" presId="urn:microsoft.com/office/officeart/2018/2/layout/IconVerticalSolidList"/>
    <dgm:cxn modelId="{C7F596BB-EEE9-4F39-B5D9-A7EC1C1497A5}" type="presParOf" srcId="{FEA346C9-05D1-4855-A740-90CCB7F705D6}" destId="{9549922A-7806-4D01-8C73-825190B7CE91}" srcOrd="1" destOrd="0" presId="urn:microsoft.com/office/officeart/2018/2/layout/IconVerticalSolidList"/>
    <dgm:cxn modelId="{8500D366-6287-4ED5-802D-16FDA2BB74E9}" type="presParOf" srcId="{FEA346C9-05D1-4855-A740-90CCB7F705D6}" destId="{D294CE75-5C12-403F-A9E5-09B5EDFB2A5D}" srcOrd="2" destOrd="0" presId="urn:microsoft.com/office/officeart/2018/2/layout/IconVerticalSolidList"/>
    <dgm:cxn modelId="{F01CC325-4063-47DF-BD68-34D2D646A7BE}" type="presParOf" srcId="{FEA346C9-05D1-4855-A740-90CCB7F705D6}" destId="{71901802-D704-40FD-90F9-2DD73E21E8E3}" srcOrd="3" destOrd="0" presId="urn:microsoft.com/office/officeart/2018/2/layout/IconVerticalSolidList"/>
    <dgm:cxn modelId="{7E164BC0-AFED-4A94-AEEF-03853696FA65}" type="presParOf" srcId="{13322CF3-51DF-4A61-877E-60F7AEF4AF62}" destId="{493791FD-F71D-48BD-B68E-C3573A7448A6}" srcOrd="1" destOrd="0" presId="urn:microsoft.com/office/officeart/2018/2/layout/IconVerticalSolidList"/>
    <dgm:cxn modelId="{C47370A4-EB88-4AF1-9676-0BFEBC18C54F}" type="presParOf" srcId="{13322CF3-51DF-4A61-877E-60F7AEF4AF62}" destId="{39ED757D-2FD1-44A8-A2F1-949DBCBBCB50}" srcOrd="2" destOrd="0" presId="urn:microsoft.com/office/officeart/2018/2/layout/IconVerticalSolidList"/>
    <dgm:cxn modelId="{6CCFABA6-821A-47B7-83DA-30ED83AF4A8A}" type="presParOf" srcId="{39ED757D-2FD1-44A8-A2F1-949DBCBBCB50}" destId="{FE6C219A-B08F-45F5-A087-A4E7707BBD03}" srcOrd="0" destOrd="0" presId="urn:microsoft.com/office/officeart/2018/2/layout/IconVerticalSolidList"/>
    <dgm:cxn modelId="{9F1EF0A0-9DBC-4323-8636-0B56DB9AD1F2}" type="presParOf" srcId="{39ED757D-2FD1-44A8-A2F1-949DBCBBCB50}" destId="{96EF1607-1C32-4A3D-A1A7-103200D872F0}" srcOrd="1" destOrd="0" presId="urn:microsoft.com/office/officeart/2018/2/layout/IconVerticalSolidList"/>
    <dgm:cxn modelId="{FF592D83-4F3F-4786-B975-738F6543E0A5}" type="presParOf" srcId="{39ED757D-2FD1-44A8-A2F1-949DBCBBCB50}" destId="{593E81F7-5331-453F-A3A2-BF4B42B118AB}" srcOrd="2" destOrd="0" presId="urn:microsoft.com/office/officeart/2018/2/layout/IconVerticalSolidList"/>
    <dgm:cxn modelId="{D3046E49-9D53-40A3-BB02-FFA633431B6E}" type="presParOf" srcId="{39ED757D-2FD1-44A8-A2F1-949DBCBBCB50}" destId="{73618514-F2F5-478A-AF1F-5EF52057F6C5}" srcOrd="3" destOrd="0" presId="urn:microsoft.com/office/officeart/2018/2/layout/IconVerticalSolidList"/>
    <dgm:cxn modelId="{6C32DE97-2E55-4EE4-BDA4-6DA89985D49C}" type="presParOf" srcId="{13322CF3-51DF-4A61-877E-60F7AEF4AF62}" destId="{12B11ADC-BB98-4C74-9688-3BABA0F464C7}" srcOrd="3" destOrd="0" presId="urn:microsoft.com/office/officeart/2018/2/layout/IconVerticalSolidList"/>
    <dgm:cxn modelId="{5A887420-6026-4E82-8870-8A12C8C58386}" type="presParOf" srcId="{13322CF3-51DF-4A61-877E-60F7AEF4AF62}" destId="{6D8E985B-624B-4703-8C81-4ABEBA9F7CE8}" srcOrd="4" destOrd="0" presId="urn:microsoft.com/office/officeart/2018/2/layout/IconVerticalSolidList"/>
    <dgm:cxn modelId="{686F2A4A-A019-49A2-9192-CDD571C6DBEB}" type="presParOf" srcId="{6D8E985B-624B-4703-8C81-4ABEBA9F7CE8}" destId="{F927B39F-2E28-42D5-9B6C-4F79E8C4DA8D}" srcOrd="0" destOrd="0" presId="urn:microsoft.com/office/officeart/2018/2/layout/IconVerticalSolidList"/>
    <dgm:cxn modelId="{4590A099-37EE-485F-B5B2-0B01314DF24E}" type="presParOf" srcId="{6D8E985B-624B-4703-8C81-4ABEBA9F7CE8}" destId="{B40D36FE-0FC9-4657-BD62-38870FFD7AFB}" srcOrd="1" destOrd="0" presId="urn:microsoft.com/office/officeart/2018/2/layout/IconVerticalSolidList"/>
    <dgm:cxn modelId="{363D9F6D-EB39-48F4-BBE7-27CD25EF5A90}" type="presParOf" srcId="{6D8E985B-624B-4703-8C81-4ABEBA9F7CE8}" destId="{D29D34F3-F727-4FCE-B009-6F6B412E6DB2}" srcOrd="2" destOrd="0" presId="urn:microsoft.com/office/officeart/2018/2/layout/IconVerticalSolidList"/>
    <dgm:cxn modelId="{1ECD043B-D416-4123-8B32-98959DCE073F}" type="presParOf" srcId="{6D8E985B-624B-4703-8C81-4ABEBA9F7CE8}" destId="{A35FE96D-588F-4776-9AEF-0FFA328EFA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57913-4819-49AB-A228-B6165FABAE8F}">
      <dsp:nvSpPr>
        <dsp:cNvPr id="0" name=""/>
        <dsp:cNvSpPr/>
      </dsp:nvSpPr>
      <dsp:spPr>
        <a:xfrm>
          <a:off x="0" y="729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9922A-7806-4D01-8C73-825190B7CE91}">
      <dsp:nvSpPr>
        <dsp:cNvPr id="0" name=""/>
        <dsp:cNvSpPr/>
      </dsp:nvSpPr>
      <dsp:spPr>
        <a:xfrm>
          <a:off x="516131" y="384628"/>
          <a:ext cx="938421" cy="938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01802-D704-40FD-90F9-2DD73E21E8E3}">
      <dsp:nvSpPr>
        <dsp:cNvPr id="0" name=""/>
        <dsp:cNvSpPr/>
      </dsp:nvSpPr>
      <dsp:spPr>
        <a:xfrm>
          <a:off x="1970684" y="729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Franchise Draft Success Analyzation</a:t>
          </a:r>
        </a:p>
      </dsp:txBody>
      <dsp:txXfrm>
        <a:off x="1970684" y="729"/>
        <a:ext cx="4908832" cy="1706220"/>
      </dsp:txXfrm>
    </dsp:sp>
    <dsp:sp modelId="{FE6C219A-B08F-45F5-A087-A4E7707BBD03}">
      <dsp:nvSpPr>
        <dsp:cNvPr id="0" name=""/>
        <dsp:cNvSpPr/>
      </dsp:nvSpPr>
      <dsp:spPr>
        <a:xfrm>
          <a:off x="0" y="2133504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F1607-1C32-4A3D-A1A7-103200D872F0}">
      <dsp:nvSpPr>
        <dsp:cNvPr id="0" name=""/>
        <dsp:cNvSpPr/>
      </dsp:nvSpPr>
      <dsp:spPr>
        <a:xfrm>
          <a:off x="516131" y="2517404"/>
          <a:ext cx="938421" cy="938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18514-F2F5-478A-AF1F-5EF52057F6C5}">
      <dsp:nvSpPr>
        <dsp:cNvPr id="0" name=""/>
        <dsp:cNvSpPr/>
      </dsp:nvSpPr>
      <dsp:spPr>
        <a:xfrm>
          <a:off x="1970684" y="2133504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College Draft Prospects Analyzation</a:t>
          </a:r>
        </a:p>
      </dsp:txBody>
      <dsp:txXfrm>
        <a:off x="1970684" y="2133504"/>
        <a:ext cx="4908832" cy="1706220"/>
      </dsp:txXfrm>
    </dsp:sp>
    <dsp:sp modelId="{F927B39F-2E28-42D5-9B6C-4F79E8C4DA8D}">
      <dsp:nvSpPr>
        <dsp:cNvPr id="0" name=""/>
        <dsp:cNvSpPr/>
      </dsp:nvSpPr>
      <dsp:spPr>
        <a:xfrm>
          <a:off x="0" y="4266280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D36FE-0FC9-4657-BD62-38870FFD7AFB}">
      <dsp:nvSpPr>
        <dsp:cNvPr id="0" name=""/>
        <dsp:cNvSpPr/>
      </dsp:nvSpPr>
      <dsp:spPr>
        <a:xfrm>
          <a:off x="516131" y="4650179"/>
          <a:ext cx="938421" cy="938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FE96D-588F-4776-9AEF-0FFA328EFACF}">
      <dsp:nvSpPr>
        <dsp:cNvPr id="0" name=""/>
        <dsp:cNvSpPr/>
      </dsp:nvSpPr>
      <dsp:spPr>
        <a:xfrm>
          <a:off x="1970684" y="4266280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Draft Class Analyzation</a:t>
          </a:r>
        </a:p>
      </dsp:txBody>
      <dsp:txXfrm>
        <a:off x="1970684" y="4266280"/>
        <a:ext cx="4908832" cy="1706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1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3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7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2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2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8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6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pro-football-referenc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DB48AD-965D-DBA1-92BF-7BE3C21B6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 fontScale="90000"/>
          </a:bodyPr>
          <a:lstStyle/>
          <a:p>
            <a:r>
              <a:rPr lang="en-US" dirty="0"/>
              <a:t>Senior Capstone Research 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6C592-DB60-1504-5D39-FAD75AFA8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US" dirty="0"/>
              <a:t>NFL Draft Data Analysis</a:t>
            </a:r>
          </a:p>
          <a:p>
            <a:r>
              <a:rPr lang="en-US" dirty="0"/>
              <a:t>Kyle McCullough</a:t>
            </a:r>
          </a:p>
          <a:p>
            <a:r>
              <a:rPr lang="en-US" dirty="0"/>
              <a:t>Wisconsin-River Falls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890A2-FA18-5FE8-B98F-B880CA1E3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74" r="15796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3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76A407-01B8-F4A0-06DA-FA5B5B31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NFL Career Predictor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A5578-E54D-873F-97A8-900797A3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Attempted to create career predictor using past data from Pro Football Reference including combine and college stats but ran out of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9B9FA8C0-CFC5-62B1-1298-E95615B9A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69" r="14447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309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2AF52-D88A-E1C9-4722-43BF3AD9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en-US" dirty="0"/>
              <a:t>Publisher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BEC8-0917-67DC-BF05-2D84AF45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r>
              <a:rPr lang="en-US" dirty="0"/>
              <a:t>Journal of Sports Analytics</a:t>
            </a:r>
          </a:p>
          <a:p>
            <a:r>
              <a:rPr lang="en-US" dirty="0"/>
              <a:t>Popular Sports Analytics Journal used throughout multiple professional sports organizations</a:t>
            </a:r>
          </a:p>
        </p:txBody>
      </p:sp>
      <p:pic>
        <p:nvPicPr>
          <p:cNvPr id="7" name="Graphic 6" descr="Newspaper">
            <a:extLst>
              <a:ext uri="{FF2B5EF4-FFF2-40B4-BE49-F238E27FC236}">
                <a16:creationId xmlns:a16="http://schemas.microsoft.com/office/drawing/2014/main" id="{52D16171-4184-D164-D027-D4DE7159D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3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F8AB32-4278-72FD-B3CB-AC75FA32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9852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3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2" name="Group 55">
            <a:extLst>
              <a:ext uri="{FF2B5EF4-FFF2-40B4-BE49-F238E27FC236}">
                <a16:creationId xmlns:a16="http://schemas.microsoft.com/office/drawing/2014/main" id="{82FD622D-988E-4643-87EB-6197BAB53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017DA54-DDDC-44E6-8AC4-7FDC000A2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2E709A-9270-42A6-8B58-D1F149D2D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D07979B-226B-4F37-B9F9-DAAAFCF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61923EF-C2E0-4CB2-A37D-56251914B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81FC8C6-CA0F-414F-B5D8-A22C3BA18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D0A1778-5358-4A84-AFC7-F5FE52170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CA575A-2DD5-4400-A8EB-CA087B366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6FE83E2-842D-4DB0-879B-0AAE74E88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65B4D5-97A8-4B99-95F1-A8ABACD57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9C1AEC-921E-4B21-AB7C-3B314FAF8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BC6C036-973A-4049-A3ED-DBE599BF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933D27E-05C8-4261-BFB0-C54343814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810A5DC-6FA9-4464-B677-A8EE7C068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C4C342D-588F-4B7E-8911-5079C1E27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B43446F-FEE4-48A6-B092-FCA67607A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37AAF31-1287-4F06-82C2-152B97CE4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B0E018F-0A4A-4940-A9C5-2F7537878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AD144D6-982B-4822-9C5F-D588A3CF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B969311-3C7A-46EE-9348-6B4336641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9FECC74-E0E3-4128-8632-2FA9941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8D280A9-4057-47B5-A9AE-7AF211431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EDAC388-396D-47BE-A84F-13F905DE4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BC423F5-785F-4726-A136-AFB50AA1E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D18134-78BA-4375-8130-1036457BC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1EC74D1-2591-4C00-AADF-5CCDAA556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7C355CE-3A38-42CE-B108-F859C995E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838FD71-CBEE-4752-81BF-145F91BAE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0C40E9D-9C2D-478A-8BD0-FC1623D55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800592A-3AD4-4CB7-A596-B160E835B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DF9447-BDCC-4AD3-BD3F-6203D64B1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8BF451A-8BE3-4DAE-9731-362B5D5E3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Flowchart: Document 88">
            <a:extLst>
              <a:ext uri="{FF2B5EF4-FFF2-40B4-BE49-F238E27FC236}">
                <a16:creationId xmlns:a16="http://schemas.microsoft.com/office/drawing/2014/main" id="{B135F0A9-346D-45D8-9316-99A6C7776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6491298"/>
          </a:xfrm>
          <a:prstGeom prst="flowChartDocumen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" descr="Digital financial graph">
            <a:extLst>
              <a:ext uri="{FF2B5EF4-FFF2-40B4-BE49-F238E27FC236}">
                <a16:creationId xmlns:a16="http://schemas.microsoft.com/office/drawing/2014/main" id="{B5BD4737-7EF9-5888-3F63-2A68889A38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43" r="2" b="2"/>
          <a:stretch/>
        </p:blipFill>
        <p:spPr>
          <a:xfrm>
            <a:off x="-6331" y="-14856"/>
            <a:ext cx="12208610" cy="6424896"/>
          </a:xfrm>
          <a:custGeom>
            <a:avLst/>
            <a:gdLst/>
            <a:ahLst/>
            <a:cxnLst/>
            <a:rect l="l" t="t" r="r" b="b"/>
            <a:pathLst>
              <a:path w="12205236" h="6424896">
                <a:moveTo>
                  <a:pt x="0" y="0"/>
                </a:moveTo>
                <a:lnTo>
                  <a:pt x="12205236" y="0"/>
                </a:lnTo>
                <a:lnTo>
                  <a:pt x="12205236" y="5218929"/>
                </a:lnTo>
                <a:cubicBezTo>
                  <a:pt x="6290213" y="5218929"/>
                  <a:pt x="6105369" y="7085096"/>
                  <a:pt x="548482" y="6174545"/>
                </a:cubicBezTo>
                <a:lnTo>
                  <a:pt x="0" y="60787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5B5C62-89D4-1040-AFE9-1BDEC699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NFL Draft Data Analyzation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684E-221B-33BE-88B6-D7FC848B6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9312562" cy="24755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 Football Reference Data</a:t>
            </a:r>
          </a:p>
          <a:p>
            <a:r>
              <a:rPr lang="en-US" dirty="0">
                <a:solidFill>
                  <a:srgbClr val="FFFFFF"/>
                </a:solidFill>
              </a:rPr>
              <a:t>Analyzing with </a:t>
            </a:r>
            <a:r>
              <a:rPr lang="en-US" dirty="0" err="1">
                <a:solidFill>
                  <a:srgbClr val="FFFFFF"/>
                </a:solidFill>
              </a:rPr>
              <a:t>wAV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NFL Draft Pick Value Model</a:t>
            </a:r>
          </a:p>
          <a:p>
            <a:r>
              <a:rPr lang="en-US" dirty="0">
                <a:solidFill>
                  <a:srgbClr val="FFFFFF"/>
                </a:solidFill>
              </a:rPr>
              <a:t>NFL Draft Pick Positional Value Models</a:t>
            </a:r>
          </a:p>
          <a:p>
            <a:r>
              <a:rPr lang="en-US" dirty="0">
                <a:solidFill>
                  <a:srgbClr val="FFFFFF"/>
                </a:solidFill>
              </a:rPr>
              <a:t>NFL career predictor</a:t>
            </a:r>
          </a:p>
        </p:txBody>
      </p:sp>
    </p:spTree>
    <p:extLst>
      <p:ext uri="{BB962C8B-B14F-4D97-AF65-F5344CB8AC3E}">
        <p14:creationId xmlns:p14="http://schemas.microsoft.com/office/powerpoint/2010/main" val="196939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C2D620-1161-F7FC-BCAF-17630095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Pro Football Reference Data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06B3-47E7-7F93-74B7-88A296E04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Data Source for Research Paper</a:t>
            </a:r>
          </a:p>
          <a:p>
            <a:r>
              <a:rPr lang="en-US" dirty="0">
                <a:hlinkClick r:id="rId2"/>
              </a:rPr>
              <a:t>Pro Football Stats, History, Scores, Standings, Playoffs, Schedule &amp; Records | Pro-Football-Reference.com</a:t>
            </a:r>
            <a:endParaRPr lang="en-US" dirty="0"/>
          </a:p>
          <a:p>
            <a:r>
              <a:rPr lang="en-US" dirty="0"/>
              <a:t>Weighted Approximate Value (</a:t>
            </a:r>
            <a:r>
              <a:rPr lang="en-US" dirty="0" err="1"/>
              <a:t>wAV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Calculation</a:t>
            </a:r>
          </a:p>
          <a:p>
            <a:pPr lvl="1"/>
            <a:r>
              <a:rPr lang="en-US" dirty="0"/>
              <a:t>Examples</a:t>
            </a:r>
          </a:p>
        </p:txBody>
      </p:sp>
      <p:pic>
        <p:nvPicPr>
          <p:cNvPr id="5" name="Picture 4" descr="Laces out on a football">
            <a:extLst>
              <a:ext uri="{FF2B5EF4-FFF2-40B4-BE49-F238E27FC236}">
                <a16:creationId xmlns:a16="http://schemas.microsoft.com/office/drawing/2014/main" id="{62C8659C-5DD5-672A-7156-0EBC9DF6C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42" r="21690" b="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372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29FDB-F78A-4912-2182-261784E2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dirty="0"/>
              <a:t>Analyzing with </a:t>
            </a:r>
            <a:r>
              <a:rPr lang="en-US" dirty="0" err="1"/>
              <a:t>wAV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FF1636-4F88-2CA2-6AE7-8A6E87AD6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528559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26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Right Triangle 193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BFBBC-200E-6D18-4C40-E8539BBA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Franchise Draft Success Analyzation</a:t>
            </a:r>
            <a:br>
              <a:rPr lang="en-US" sz="3100"/>
            </a:br>
            <a:endParaRPr lang="en-US" sz="31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D4259-38A8-1A34-6841-3749B3D7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r>
              <a:rPr lang="en-US" dirty="0"/>
              <a:t>Steelers, Packers, Ravens among top of list</a:t>
            </a:r>
          </a:p>
          <a:p>
            <a:r>
              <a:rPr lang="en-US" dirty="0"/>
              <a:t>Browns, Commanders, Raiders on bottom</a:t>
            </a:r>
          </a:p>
          <a:p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DF25EBA-34A2-1F7A-3343-2670009D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459929"/>
            <a:ext cx="6401443" cy="39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4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29AB-3441-8BBF-7DAD-AF5523FB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Draft Prospects Analyzation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5AFD02C-E289-B228-BF2A-F91057C3C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627930"/>
              </p:ext>
            </p:extLst>
          </p:nvPr>
        </p:nvGraphicFramePr>
        <p:xfrm>
          <a:off x="0" y="2168414"/>
          <a:ext cx="4081670" cy="3362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3451">
                  <a:extLst>
                    <a:ext uri="{9D8B030D-6E8A-4147-A177-3AD203B41FA5}">
                      <a16:colId xmlns:a16="http://schemas.microsoft.com/office/drawing/2014/main" val="2202482052"/>
                    </a:ext>
                  </a:extLst>
                </a:gridCol>
                <a:gridCol w="1698219">
                  <a:extLst>
                    <a:ext uri="{9D8B030D-6E8A-4147-A177-3AD203B41FA5}">
                      <a16:colId xmlns:a16="http://schemas.microsoft.com/office/drawing/2014/main" val="1656208726"/>
                    </a:ext>
                  </a:extLst>
                </a:gridCol>
              </a:tblGrid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College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sumwAV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2610701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Miami (FL)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543202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Ohio 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3386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480387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Florida 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61665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Alabama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5884692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LSU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0077535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Georgia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153382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7711059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Michigan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2673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565692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Florida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249666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Notre Dame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8125946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Tennessee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80029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California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65283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Texas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8745167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Penn 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4507893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1BE01D8C-6813-9F4F-039A-5BF8E2631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8957"/>
              </p:ext>
            </p:extLst>
          </p:nvPr>
        </p:nvGraphicFramePr>
        <p:xfrm>
          <a:off x="4081670" y="2168414"/>
          <a:ext cx="4081670" cy="33622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0835">
                  <a:extLst>
                    <a:ext uri="{9D8B030D-6E8A-4147-A177-3AD203B41FA5}">
                      <a16:colId xmlns:a16="http://schemas.microsoft.com/office/drawing/2014/main" val="2308928119"/>
                    </a:ext>
                  </a:extLst>
                </a:gridCol>
                <a:gridCol w="2040835">
                  <a:extLst>
                    <a:ext uri="{9D8B030D-6E8A-4147-A177-3AD203B41FA5}">
                      <a16:colId xmlns:a16="http://schemas.microsoft.com/office/drawing/2014/main" val="2804558464"/>
                    </a:ext>
                  </a:extLst>
                </a:gridCol>
              </a:tblGrid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College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averagewAV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657967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Boston Col.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30.263158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019523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Miami (FL)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27.69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926561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Michigan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26.924051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709673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Mississippi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26.756757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575155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Texas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26.322581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2853885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Purdue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26.073171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05905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California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25.261538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756383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Auburn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25.245614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742837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Memphis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24.285714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268066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Oklahoma 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24.041667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58382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Georgia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22.988636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450295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Virginia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22.842105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782899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LSU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3709811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Utah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22.410256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731374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8F337FF2-5013-F385-F805-50CADB4A6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91667"/>
              </p:ext>
            </p:extLst>
          </p:nvPr>
        </p:nvGraphicFramePr>
        <p:xfrm>
          <a:off x="8163340" y="2174039"/>
          <a:ext cx="2965450" cy="3356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776708927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610749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Arizona 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13.868852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060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Clemson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13.320755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865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Wake 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13.26087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3090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Arkansas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13.119048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974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Wisconsin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12.969697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879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Kansas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993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Cincinnati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12.90625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35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Kentucky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12.65625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4886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Colorado St.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12.347826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8554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Stanford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12.339623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7388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Southern Miss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11.791667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872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Baylor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11.238095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7030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Northwestern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11.142857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189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Minnesota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11.041667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711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BYU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8.972222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263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58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C2CC-771F-E935-051A-C272CA5D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Class Analyzation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8A19D3-B486-5537-6659-BB07E8F7A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188126"/>
              </p:ext>
            </p:extLst>
          </p:nvPr>
        </p:nvGraphicFramePr>
        <p:xfrm>
          <a:off x="691078" y="2339978"/>
          <a:ext cx="5404922" cy="35639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2461">
                  <a:extLst>
                    <a:ext uri="{9D8B030D-6E8A-4147-A177-3AD203B41FA5}">
                      <a16:colId xmlns:a16="http://schemas.microsoft.com/office/drawing/2014/main" val="473688641"/>
                    </a:ext>
                  </a:extLst>
                </a:gridCol>
                <a:gridCol w="2702461">
                  <a:extLst>
                    <a:ext uri="{9D8B030D-6E8A-4147-A177-3AD203B41FA5}">
                      <a16:colId xmlns:a16="http://schemas.microsoft.com/office/drawing/2014/main" val="3737413087"/>
                    </a:ext>
                  </a:extLst>
                </a:gridCol>
              </a:tblGrid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effectLst/>
                        </a:rPr>
                        <a:t>Draft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all">
                          <a:effectLst/>
                        </a:rPr>
                        <a:t>sumwAV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1186400260"/>
                  </a:ext>
                </a:extLst>
              </a:tr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5035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205346215"/>
                  </a:ext>
                </a:extLst>
              </a:tr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1993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4987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2795770333"/>
                  </a:ext>
                </a:extLst>
              </a:tr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4899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2887403431"/>
                  </a:ext>
                </a:extLst>
              </a:tr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4776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2037603375"/>
                  </a:ext>
                </a:extLst>
              </a:tr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4731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3746376789"/>
                  </a:ext>
                </a:extLst>
              </a:tr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4652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2388041497"/>
                  </a:ext>
                </a:extLst>
              </a:tr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1998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4585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1002834721"/>
                  </a:ext>
                </a:extLst>
              </a:tr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4573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3455840518"/>
                  </a:ext>
                </a:extLst>
              </a:tr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4552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1375036848"/>
                  </a:ext>
                </a:extLst>
              </a:tr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4499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2226987935"/>
                  </a:ext>
                </a:extLst>
              </a:tr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4466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3445144972"/>
                  </a:ext>
                </a:extLst>
              </a:tr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4461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4132873309"/>
                  </a:ext>
                </a:extLst>
              </a:tr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1997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4330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2789029234"/>
                  </a:ext>
                </a:extLst>
              </a:tr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4317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1848627766"/>
                  </a:ext>
                </a:extLst>
              </a:tr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1999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4289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639677581"/>
                  </a:ext>
                </a:extLst>
              </a:tr>
              <a:tr h="209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4227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761" marR="63761" marT="0" marB="0"/>
                </a:tc>
                <a:extLst>
                  <a:ext uri="{0D108BD9-81ED-4DB2-BD59-A6C34878D82A}">
                    <a16:rowId xmlns:a16="http://schemas.microsoft.com/office/drawing/2014/main" val="11130712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7F641-28A7-36D0-0185-FC40D7B62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89094"/>
              </p:ext>
            </p:extLst>
          </p:nvPr>
        </p:nvGraphicFramePr>
        <p:xfrm>
          <a:off x="6096000" y="2555525"/>
          <a:ext cx="5404922" cy="3132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2461">
                  <a:extLst>
                    <a:ext uri="{9D8B030D-6E8A-4147-A177-3AD203B41FA5}">
                      <a16:colId xmlns:a16="http://schemas.microsoft.com/office/drawing/2014/main" val="513751085"/>
                    </a:ext>
                  </a:extLst>
                </a:gridCol>
                <a:gridCol w="2702461">
                  <a:extLst>
                    <a:ext uri="{9D8B030D-6E8A-4147-A177-3AD203B41FA5}">
                      <a16:colId xmlns:a16="http://schemas.microsoft.com/office/drawing/2014/main" val="3940966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2007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all">
                          <a:effectLst/>
                        </a:rPr>
                        <a:t>4175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12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11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236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117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5582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46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556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6443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3703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05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463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0713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72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5969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31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50FAB-2134-A890-95A1-9EF2E60D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n-US" dirty="0"/>
              <a:t>NFL Draft Pick Value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7EAA-7D4C-60BA-3149-E9B0796E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r>
              <a:rPr lang="en-US" dirty="0"/>
              <a:t>Plotted Data</a:t>
            </a:r>
          </a:p>
          <a:p>
            <a:r>
              <a:rPr lang="en-US" dirty="0"/>
              <a:t>Adjusted Data</a:t>
            </a:r>
          </a:p>
          <a:p>
            <a:r>
              <a:rPr lang="en-US" dirty="0"/>
              <a:t>Created Models</a:t>
            </a:r>
          </a:p>
          <a:p>
            <a:r>
              <a:rPr lang="en-US" dirty="0"/>
              <a:t>Compared Models</a:t>
            </a:r>
          </a:p>
          <a:p>
            <a:r>
              <a:rPr lang="en-US" dirty="0"/>
              <a:t>Graphed Model</a:t>
            </a:r>
          </a:p>
          <a:p>
            <a:r>
              <a:rPr lang="en-US" dirty="0"/>
              <a:t>Created Application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C209DF8-F0CE-8B07-0EC1-58727A96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459929"/>
            <a:ext cx="6401443" cy="39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4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36A2-C0B9-34E8-22DD-40CA2ECB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NFL Draft Pick Positional Value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8EEEC-6E9A-D331-D971-B6939FEF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should positions be drafted?</a:t>
            </a:r>
          </a:p>
          <a:p>
            <a:r>
              <a:rPr lang="en-US" dirty="0"/>
              <a:t>Looked at Positional Value per Pick and Positional Value per Positional Pick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CE3CE-24E3-47C0-DFC6-109CD641C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87" y="3428191"/>
            <a:ext cx="5317913" cy="3281289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AF76B7-670C-5D52-D39C-E19DD3C16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8191"/>
            <a:ext cx="5317913" cy="32820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328605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376</Words>
  <Application>Microsoft Office PowerPoint</Application>
  <PresentationFormat>Widescreen</PresentationFormat>
  <Paragraphs>194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Grandview</vt:lpstr>
      <vt:lpstr>Wingdings</vt:lpstr>
      <vt:lpstr>CosineVTI</vt:lpstr>
      <vt:lpstr>Senior Capstone Research Project Overview</vt:lpstr>
      <vt:lpstr>NFL Draft Data Analyzation</vt:lpstr>
      <vt:lpstr>Pro Football Reference Data</vt:lpstr>
      <vt:lpstr>Analyzing with wAV</vt:lpstr>
      <vt:lpstr>Franchise Draft Success Analyzation </vt:lpstr>
      <vt:lpstr>College Draft Prospects Analyzation </vt:lpstr>
      <vt:lpstr>Draft Class Analyzation</vt:lpstr>
      <vt:lpstr>NFL Draft Pick Value Model</vt:lpstr>
      <vt:lpstr>NFL Draft Pick Positional Value Models</vt:lpstr>
      <vt:lpstr>NFL Career Predictor</vt:lpstr>
      <vt:lpstr>Publisher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Capstone Project Overview</dc:title>
  <dc:creator>Kyle McCullough</dc:creator>
  <cp:lastModifiedBy>Kyle McCullough</cp:lastModifiedBy>
  <cp:revision>9</cp:revision>
  <dcterms:created xsi:type="dcterms:W3CDTF">2023-05-05T20:18:57Z</dcterms:created>
  <dcterms:modified xsi:type="dcterms:W3CDTF">2023-05-07T01:11:20Z</dcterms:modified>
</cp:coreProperties>
</file>