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2e3f4606d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2e3f4606d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4d183f33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4d183f33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 squares fitting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4d183f33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4d183f33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 squares fitting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2e3f4606d_2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2e3f4606d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4d183f33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4d183f33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4d183f33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4d183f33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4d183f33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4d183f33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5e977ef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5e977ef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5e977ef8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e5e977ef8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5e977ef8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5e977ef8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5e977ef8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5e977ef8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2e3f460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2e3f460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what kind of model could be used to fit it: pls say line/linear model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4d183f33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4d183f33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CHOOSE a starting position → what if we don’t know?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What if the parameter space is complex?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2e3f4606d_2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2e3f4606d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it in terms of valleys, some are lower than others and you don’t know if you’ve hit the lowest one without sampling the entire space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4d183f33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e4d183f33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initial guess positions could give different (or incorrect!) parameters...this is where MCMC comes in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4d183f33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e4d183f33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4d183f33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4d183f33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e5e9b62a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e5e9b62a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e3e285244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e3e285244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e45e2137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e45e2137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e45e2137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e45e2137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4d183f33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4d183f3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4d183f33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4d183f33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Linear fit, the form of which is very well known. m is slope, b is y intercept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don’t know what the value of the parameters are a priori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4d183f33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4d183f33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Which fit is better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Why is it better? → residuals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4d183f33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4d183f33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residuals large, some are small, some are positive, some are negative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4d183f33e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4d183f33e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think of a regression technique that you might have used before? Linear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4d183f33e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4d183f33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residuals large, some are small, some are positive, some are negative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4d183f33e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4d183f33e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residuals large, some are small, some are positive, some are negative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drive.google.com/file/d/1U3BjwNfoJDUWZgJZlGAU0GSn6l7D1Vr6/view" TargetMode="External"/><Relationship Id="rId4" Type="http://schemas.openxmlformats.org/officeDocument/2006/relationships/image" Target="../media/image1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MCMC Fitting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Joe Michail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for Public Good Conference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CIERA, Northwestern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Residuals and least squares regression</a:t>
            </a:r>
            <a:endParaRPr/>
          </a:p>
        </p:txBody>
      </p:sp>
      <p:pic>
        <p:nvPicPr>
          <p:cNvPr id="224" name="Google Shape;2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6375" y="999675"/>
            <a:ext cx="5191250" cy="389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2"/>
          <p:cNvCxnSpPr/>
          <p:nvPr/>
        </p:nvCxnSpPr>
        <p:spPr>
          <a:xfrm flipH="1" rot="10800000">
            <a:off x="2816525" y="1486800"/>
            <a:ext cx="4049400" cy="2834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26" name="Google Shape;226;p22"/>
          <p:cNvSpPr txBox="1"/>
          <p:nvPr/>
        </p:nvSpPr>
        <p:spPr>
          <a:xfrm>
            <a:off x="2870450" y="1317400"/>
            <a:ext cx="40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Residual = data - model prediction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7" name="Google Shape;227;p22"/>
          <p:cNvCxnSpPr/>
          <p:nvPr/>
        </p:nvCxnSpPr>
        <p:spPr>
          <a:xfrm>
            <a:off x="6287125" y="1929375"/>
            <a:ext cx="0" cy="77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2"/>
          <p:cNvCxnSpPr/>
          <p:nvPr/>
        </p:nvCxnSpPr>
        <p:spPr>
          <a:xfrm>
            <a:off x="3103250" y="4025350"/>
            <a:ext cx="0" cy="8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2"/>
          <p:cNvSpPr txBox="1"/>
          <p:nvPr>
            <p:ph type="title"/>
          </p:nvPr>
        </p:nvSpPr>
        <p:spPr>
          <a:xfrm>
            <a:off x="5108025" y="3380125"/>
            <a:ext cx="3733200" cy="1248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0510"/>
              <a:buNone/>
            </a:pPr>
            <a:r>
              <a:rPr lang="en" sz="1960"/>
              <a:t>Brute force method: </a:t>
            </a:r>
            <a:r>
              <a:rPr lang="en" sz="1960"/>
              <a:t>Play with combinations of ‘m’ and ‘b’ to minimize the summed, squared residual</a:t>
            </a:r>
            <a:endParaRPr sz="1960"/>
          </a:p>
        </p:txBody>
      </p:sp>
      <p:cxnSp>
        <p:nvCxnSpPr>
          <p:cNvPr id="230" name="Google Shape;230;p22"/>
          <p:cNvCxnSpPr/>
          <p:nvPr/>
        </p:nvCxnSpPr>
        <p:spPr>
          <a:xfrm>
            <a:off x="5001575" y="2118425"/>
            <a:ext cx="0" cy="66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Residuals and least squares regression</a:t>
            </a:r>
            <a:endParaRPr/>
          </a:p>
        </p:txBody>
      </p:sp>
      <p:pic>
        <p:nvPicPr>
          <p:cNvPr id="236" name="Google Shape;2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6375" y="999675"/>
            <a:ext cx="5191250" cy="389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23"/>
          <p:cNvCxnSpPr/>
          <p:nvPr/>
        </p:nvCxnSpPr>
        <p:spPr>
          <a:xfrm flipH="1" rot="10800000">
            <a:off x="2816525" y="1486800"/>
            <a:ext cx="4049400" cy="2834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8" name="Google Shape;238;p23"/>
          <p:cNvSpPr txBox="1"/>
          <p:nvPr/>
        </p:nvSpPr>
        <p:spPr>
          <a:xfrm>
            <a:off x="2870450" y="1317400"/>
            <a:ext cx="40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Residual = data - model prediction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9" name="Google Shape;239;p23"/>
          <p:cNvCxnSpPr/>
          <p:nvPr/>
        </p:nvCxnSpPr>
        <p:spPr>
          <a:xfrm>
            <a:off x="6287125" y="1929375"/>
            <a:ext cx="0" cy="77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3"/>
          <p:cNvCxnSpPr/>
          <p:nvPr/>
        </p:nvCxnSpPr>
        <p:spPr>
          <a:xfrm>
            <a:off x="3103250" y="4025350"/>
            <a:ext cx="0" cy="8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3"/>
          <p:cNvSpPr txBox="1"/>
          <p:nvPr>
            <p:ph type="title"/>
          </p:nvPr>
        </p:nvSpPr>
        <p:spPr>
          <a:xfrm>
            <a:off x="5108025" y="3380125"/>
            <a:ext cx="3733200" cy="1248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60"/>
              <a:t>Or, better yet, use built-in regression methods!</a:t>
            </a:r>
            <a:endParaRPr sz="1960"/>
          </a:p>
        </p:txBody>
      </p:sp>
      <p:cxnSp>
        <p:nvCxnSpPr>
          <p:cNvPr id="242" name="Google Shape;242;p23"/>
          <p:cNvCxnSpPr/>
          <p:nvPr/>
        </p:nvCxnSpPr>
        <p:spPr>
          <a:xfrm>
            <a:off x="5001575" y="2118425"/>
            <a:ext cx="0" cy="66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least squares works: </a:t>
            </a:r>
            <a:endParaRPr/>
          </a:p>
        </p:txBody>
      </p:sp>
      <p:pic>
        <p:nvPicPr>
          <p:cNvPr id="248" name="Google Shape;2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925" y="1307850"/>
            <a:ext cx="4707800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 txBox="1"/>
          <p:nvPr/>
        </p:nvSpPr>
        <p:spPr>
          <a:xfrm>
            <a:off x="501650" y="1432400"/>
            <a:ext cx="3185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“Parameter space”: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Summed, squared residuals as a function of m and b (or parameters in general)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0" name="Google Shape;250;p24"/>
          <p:cNvCxnSpPr>
            <a:stCxn id="249" idx="2"/>
            <a:endCxn id="248" idx="1"/>
          </p:cNvCxnSpPr>
          <p:nvPr/>
        </p:nvCxnSpPr>
        <p:spPr>
          <a:xfrm>
            <a:off x="2094200" y="2679200"/>
            <a:ext cx="2246700" cy="394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least squares works: </a:t>
            </a:r>
            <a:endParaRPr/>
          </a:p>
        </p:txBody>
      </p:sp>
      <p:pic>
        <p:nvPicPr>
          <p:cNvPr id="256" name="Google Shape;2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925" y="1307850"/>
            <a:ext cx="4707800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5"/>
          <p:cNvSpPr txBox="1"/>
          <p:nvPr/>
        </p:nvSpPr>
        <p:spPr>
          <a:xfrm>
            <a:off x="145075" y="2061025"/>
            <a:ext cx="40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Choose starting position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5"/>
          <p:cNvSpPr/>
          <p:nvPr/>
        </p:nvSpPr>
        <p:spPr>
          <a:xfrm>
            <a:off x="7095725" y="1619800"/>
            <a:ext cx="966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least squares works: </a:t>
            </a:r>
            <a:endParaRPr/>
          </a:p>
        </p:txBody>
      </p:sp>
      <p:pic>
        <p:nvPicPr>
          <p:cNvPr id="264" name="Google Shape;2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925" y="1307850"/>
            <a:ext cx="4707800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6"/>
          <p:cNvSpPr txBox="1"/>
          <p:nvPr/>
        </p:nvSpPr>
        <p:spPr>
          <a:xfrm>
            <a:off x="145075" y="2061025"/>
            <a:ext cx="4079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Choose starting position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(Different fitting routines will have different methods of choosing next point; most common is gradient descent)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7095725" y="1619800"/>
            <a:ext cx="966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7" name="Google Shape;267;p26"/>
          <p:cNvCxnSpPr>
            <a:stCxn id="266" idx="4"/>
          </p:cNvCxnSpPr>
          <p:nvPr/>
        </p:nvCxnSpPr>
        <p:spPr>
          <a:xfrm flipH="1">
            <a:off x="6986825" y="1716400"/>
            <a:ext cx="157200" cy="32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26"/>
          <p:cNvSpPr/>
          <p:nvPr/>
        </p:nvSpPr>
        <p:spPr>
          <a:xfrm>
            <a:off x="6890225" y="2042800"/>
            <a:ext cx="966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" name="Google Shape;269;p26"/>
          <p:cNvCxnSpPr/>
          <p:nvPr/>
        </p:nvCxnSpPr>
        <p:spPr>
          <a:xfrm flipH="1">
            <a:off x="6636350" y="2139400"/>
            <a:ext cx="279300" cy="29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26"/>
          <p:cNvSpPr/>
          <p:nvPr/>
        </p:nvSpPr>
        <p:spPr>
          <a:xfrm>
            <a:off x="6539750" y="2429800"/>
            <a:ext cx="966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least squares works: </a:t>
            </a:r>
            <a:endParaRPr/>
          </a:p>
        </p:txBody>
      </p:sp>
      <p:pic>
        <p:nvPicPr>
          <p:cNvPr id="276" name="Google Shape;2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925" y="1307850"/>
            <a:ext cx="4707800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7"/>
          <p:cNvSpPr txBox="1"/>
          <p:nvPr/>
        </p:nvSpPr>
        <p:spPr>
          <a:xfrm>
            <a:off x="145075" y="2061025"/>
            <a:ext cx="4079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Choose starting position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(Different fitting routines will have different methods of choosing next point; most common is gradient descent)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Reach best fit parameters (where summed, squared residuals are minimized)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7095725" y="1619800"/>
            <a:ext cx="966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" name="Google Shape;279;p27"/>
          <p:cNvCxnSpPr>
            <a:stCxn id="278" idx="4"/>
          </p:cNvCxnSpPr>
          <p:nvPr/>
        </p:nvCxnSpPr>
        <p:spPr>
          <a:xfrm flipH="1">
            <a:off x="6986825" y="1716400"/>
            <a:ext cx="157200" cy="32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27"/>
          <p:cNvSpPr/>
          <p:nvPr/>
        </p:nvSpPr>
        <p:spPr>
          <a:xfrm>
            <a:off x="6890225" y="2042800"/>
            <a:ext cx="966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1" name="Google Shape;281;p27"/>
          <p:cNvCxnSpPr/>
          <p:nvPr/>
        </p:nvCxnSpPr>
        <p:spPr>
          <a:xfrm flipH="1">
            <a:off x="6636350" y="2139400"/>
            <a:ext cx="279300" cy="29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27"/>
          <p:cNvSpPr/>
          <p:nvPr/>
        </p:nvSpPr>
        <p:spPr>
          <a:xfrm>
            <a:off x="6539750" y="2429800"/>
            <a:ext cx="966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" name="Google Shape;283;p27"/>
          <p:cNvCxnSpPr/>
          <p:nvPr/>
        </p:nvCxnSpPr>
        <p:spPr>
          <a:xfrm>
            <a:off x="6588050" y="2526400"/>
            <a:ext cx="0" cy="41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p27"/>
          <p:cNvSpPr/>
          <p:nvPr/>
        </p:nvSpPr>
        <p:spPr>
          <a:xfrm>
            <a:off x="6539750" y="2943400"/>
            <a:ext cx="966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least squares works: </a:t>
            </a:r>
            <a:endParaRPr/>
          </a:p>
        </p:txBody>
      </p:sp>
      <p:pic>
        <p:nvPicPr>
          <p:cNvPr id="290" name="Google Shape;2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925" y="1307850"/>
            <a:ext cx="4707800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8"/>
          <p:cNvSpPr/>
          <p:nvPr/>
        </p:nvSpPr>
        <p:spPr>
          <a:xfrm>
            <a:off x="7095725" y="1619800"/>
            <a:ext cx="966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975" y="1559725"/>
            <a:ext cx="4036125" cy="30270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Google Shape;293;p28"/>
          <p:cNvCxnSpPr/>
          <p:nvPr/>
        </p:nvCxnSpPr>
        <p:spPr>
          <a:xfrm flipH="1" rot="10800000">
            <a:off x="2777500" y="1658150"/>
            <a:ext cx="4199400" cy="6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least squares works: </a:t>
            </a:r>
            <a:endParaRPr/>
          </a:p>
        </p:txBody>
      </p:sp>
      <p:pic>
        <p:nvPicPr>
          <p:cNvPr id="299" name="Google Shape;2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925" y="1307850"/>
            <a:ext cx="4707800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9"/>
          <p:cNvSpPr/>
          <p:nvPr/>
        </p:nvSpPr>
        <p:spPr>
          <a:xfrm>
            <a:off x="7095725" y="1619800"/>
            <a:ext cx="966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1" name="Google Shape;301;p29"/>
          <p:cNvCxnSpPr>
            <a:stCxn id="300" idx="4"/>
          </p:cNvCxnSpPr>
          <p:nvPr/>
        </p:nvCxnSpPr>
        <p:spPr>
          <a:xfrm flipH="1">
            <a:off x="6986825" y="1716400"/>
            <a:ext cx="157200" cy="32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29"/>
          <p:cNvSpPr/>
          <p:nvPr/>
        </p:nvSpPr>
        <p:spPr>
          <a:xfrm>
            <a:off x="6890225" y="2042800"/>
            <a:ext cx="966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456" y="1559725"/>
            <a:ext cx="4036125" cy="30270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p29"/>
          <p:cNvCxnSpPr>
            <a:endCxn id="302" idx="2"/>
          </p:cNvCxnSpPr>
          <p:nvPr/>
        </p:nvCxnSpPr>
        <p:spPr>
          <a:xfrm flipH="1" rot="10800000">
            <a:off x="2777525" y="2091100"/>
            <a:ext cx="4112700" cy="18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least squares works: </a:t>
            </a:r>
            <a:endParaRPr/>
          </a:p>
        </p:txBody>
      </p:sp>
      <p:pic>
        <p:nvPicPr>
          <p:cNvPr id="310" name="Google Shape;3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925" y="1307850"/>
            <a:ext cx="4707800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0"/>
          <p:cNvSpPr/>
          <p:nvPr/>
        </p:nvSpPr>
        <p:spPr>
          <a:xfrm>
            <a:off x="7095725" y="1619800"/>
            <a:ext cx="966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2" name="Google Shape;312;p30"/>
          <p:cNvCxnSpPr>
            <a:stCxn id="311" idx="4"/>
          </p:cNvCxnSpPr>
          <p:nvPr/>
        </p:nvCxnSpPr>
        <p:spPr>
          <a:xfrm flipH="1">
            <a:off x="6986825" y="1716400"/>
            <a:ext cx="157200" cy="32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30"/>
          <p:cNvSpPr/>
          <p:nvPr/>
        </p:nvSpPr>
        <p:spPr>
          <a:xfrm>
            <a:off x="6890225" y="2042800"/>
            <a:ext cx="966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4" name="Google Shape;314;p30"/>
          <p:cNvCxnSpPr/>
          <p:nvPr/>
        </p:nvCxnSpPr>
        <p:spPr>
          <a:xfrm flipH="1">
            <a:off x="6636350" y="2139400"/>
            <a:ext cx="279300" cy="29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30"/>
          <p:cNvSpPr/>
          <p:nvPr/>
        </p:nvSpPr>
        <p:spPr>
          <a:xfrm>
            <a:off x="6539750" y="2429800"/>
            <a:ext cx="966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456" y="1559725"/>
            <a:ext cx="4036125" cy="30270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30"/>
          <p:cNvCxnSpPr>
            <a:endCxn id="315" idx="2"/>
          </p:cNvCxnSpPr>
          <p:nvPr/>
        </p:nvCxnSpPr>
        <p:spPr>
          <a:xfrm>
            <a:off x="2928650" y="2281300"/>
            <a:ext cx="3611100" cy="19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least squares works: </a:t>
            </a:r>
            <a:endParaRPr/>
          </a:p>
        </p:txBody>
      </p:sp>
      <p:pic>
        <p:nvPicPr>
          <p:cNvPr id="323" name="Google Shape;3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925" y="1307850"/>
            <a:ext cx="4707800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1"/>
          <p:cNvSpPr/>
          <p:nvPr/>
        </p:nvSpPr>
        <p:spPr>
          <a:xfrm>
            <a:off x="7095725" y="1619800"/>
            <a:ext cx="966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5" name="Google Shape;325;p31"/>
          <p:cNvCxnSpPr>
            <a:stCxn id="324" idx="4"/>
          </p:cNvCxnSpPr>
          <p:nvPr/>
        </p:nvCxnSpPr>
        <p:spPr>
          <a:xfrm flipH="1">
            <a:off x="6986825" y="1716400"/>
            <a:ext cx="157200" cy="32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31"/>
          <p:cNvSpPr/>
          <p:nvPr/>
        </p:nvSpPr>
        <p:spPr>
          <a:xfrm>
            <a:off x="6890225" y="2042800"/>
            <a:ext cx="966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7" name="Google Shape;327;p31"/>
          <p:cNvCxnSpPr/>
          <p:nvPr/>
        </p:nvCxnSpPr>
        <p:spPr>
          <a:xfrm flipH="1">
            <a:off x="6636350" y="2139400"/>
            <a:ext cx="279300" cy="29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31"/>
          <p:cNvSpPr/>
          <p:nvPr/>
        </p:nvSpPr>
        <p:spPr>
          <a:xfrm>
            <a:off x="6539750" y="2429800"/>
            <a:ext cx="966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p31"/>
          <p:cNvCxnSpPr/>
          <p:nvPr/>
        </p:nvCxnSpPr>
        <p:spPr>
          <a:xfrm>
            <a:off x="6588050" y="2526400"/>
            <a:ext cx="0" cy="41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31"/>
          <p:cNvSpPr/>
          <p:nvPr/>
        </p:nvSpPr>
        <p:spPr>
          <a:xfrm>
            <a:off x="6539750" y="2943400"/>
            <a:ext cx="966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456" y="1563624"/>
            <a:ext cx="4036125" cy="30270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2" name="Google Shape;332;p31"/>
          <p:cNvCxnSpPr/>
          <p:nvPr/>
        </p:nvCxnSpPr>
        <p:spPr>
          <a:xfrm flipH="1" rot="10800000">
            <a:off x="1863775" y="3013500"/>
            <a:ext cx="4574700" cy="32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we have a simple data set like this: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6375" y="999675"/>
            <a:ext cx="5191250" cy="38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least squares works: </a:t>
            </a:r>
            <a:endParaRPr/>
          </a:p>
        </p:txBody>
      </p:sp>
      <p:pic>
        <p:nvPicPr>
          <p:cNvPr id="338" name="Google Shape;3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925" y="1307850"/>
            <a:ext cx="4707800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2"/>
          <p:cNvSpPr txBox="1"/>
          <p:nvPr/>
        </p:nvSpPr>
        <p:spPr>
          <a:xfrm>
            <a:off x="145075" y="2061025"/>
            <a:ext cx="4079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Choose starting position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(Different fitting routines will have different methods of choosing next point; most common is gradient descent)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Reach best fit parameters (where summed, squared residuals are minimized)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32"/>
          <p:cNvSpPr/>
          <p:nvPr/>
        </p:nvSpPr>
        <p:spPr>
          <a:xfrm>
            <a:off x="7095725" y="1619800"/>
            <a:ext cx="966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1" name="Google Shape;341;p32"/>
          <p:cNvCxnSpPr>
            <a:stCxn id="340" idx="4"/>
          </p:cNvCxnSpPr>
          <p:nvPr/>
        </p:nvCxnSpPr>
        <p:spPr>
          <a:xfrm flipH="1">
            <a:off x="6986825" y="1716400"/>
            <a:ext cx="157200" cy="32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32"/>
          <p:cNvSpPr/>
          <p:nvPr/>
        </p:nvSpPr>
        <p:spPr>
          <a:xfrm>
            <a:off x="6890225" y="2042800"/>
            <a:ext cx="966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3" name="Google Shape;343;p32"/>
          <p:cNvCxnSpPr/>
          <p:nvPr/>
        </p:nvCxnSpPr>
        <p:spPr>
          <a:xfrm flipH="1">
            <a:off x="6636350" y="2139400"/>
            <a:ext cx="279300" cy="29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32"/>
          <p:cNvSpPr/>
          <p:nvPr/>
        </p:nvSpPr>
        <p:spPr>
          <a:xfrm>
            <a:off x="6539750" y="2429800"/>
            <a:ext cx="966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" name="Google Shape;345;p32"/>
          <p:cNvCxnSpPr/>
          <p:nvPr/>
        </p:nvCxnSpPr>
        <p:spPr>
          <a:xfrm>
            <a:off x="6588050" y="2526400"/>
            <a:ext cx="0" cy="41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32"/>
          <p:cNvSpPr/>
          <p:nvPr/>
        </p:nvSpPr>
        <p:spPr>
          <a:xfrm>
            <a:off x="6539750" y="2943400"/>
            <a:ext cx="966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2"/>
          <p:cNvSpPr txBox="1"/>
          <p:nvPr/>
        </p:nvSpPr>
        <p:spPr>
          <a:xfrm>
            <a:off x="709350" y="2496400"/>
            <a:ext cx="7725300" cy="47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Can you think of an issue or problem with one of these steps?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 txBox="1"/>
          <p:nvPr>
            <p:ph type="title"/>
          </p:nvPr>
        </p:nvSpPr>
        <p:spPr>
          <a:xfrm>
            <a:off x="1297500" y="393750"/>
            <a:ext cx="70389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 Squares Regression has its issues...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650" y="1008800"/>
            <a:ext cx="5156600" cy="386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3"/>
          <p:cNvSpPr txBox="1"/>
          <p:nvPr/>
        </p:nvSpPr>
        <p:spPr>
          <a:xfrm>
            <a:off x="223625" y="1613775"/>
            <a:ext cx="322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primarily occurs when the parameter space is complicated or “hilly”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5" name="Google Shape;355;p33"/>
          <p:cNvCxnSpPr>
            <a:stCxn id="356" idx="3"/>
          </p:cNvCxnSpPr>
          <p:nvPr/>
        </p:nvCxnSpPr>
        <p:spPr>
          <a:xfrm flipH="1" rot="10800000">
            <a:off x="2931475" y="1662175"/>
            <a:ext cx="1674000" cy="153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33"/>
          <p:cNvSpPr txBox="1"/>
          <p:nvPr/>
        </p:nvSpPr>
        <p:spPr>
          <a:xfrm>
            <a:off x="187375" y="2677525"/>
            <a:ext cx="2744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true (or global) minimum in parameter space, which gives the lowest summed, squared residual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7" name="Google Shape;357;p33"/>
          <p:cNvCxnSpPr>
            <a:stCxn id="358" idx="3"/>
          </p:cNvCxnSpPr>
          <p:nvPr/>
        </p:nvCxnSpPr>
        <p:spPr>
          <a:xfrm flipH="1" rot="10800000">
            <a:off x="2931475" y="3572125"/>
            <a:ext cx="3795600" cy="6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33"/>
          <p:cNvSpPr txBox="1"/>
          <p:nvPr/>
        </p:nvSpPr>
        <p:spPr>
          <a:xfrm>
            <a:off x="187375" y="3692875"/>
            <a:ext cx="2744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local minimum in parameter space, which doesn’t give the lowest summed, squared residual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"/>
          <p:cNvSpPr txBox="1"/>
          <p:nvPr>
            <p:ph type="title"/>
          </p:nvPr>
        </p:nvSpPr>
        <p:spPr>
          <a:xfrm>
            <a:off x="1297500" y="393750"/>
            <a:ext cx="70389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 Squares Regression has its issues...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3700" y="1020900"/>
            <a:ext cx="5156600" cy="386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4"/>
          <p:cNvSpPr/>
          <p:nvPr/>
        </p:nvSpPr>
        <p:spPr>
          <a:xfrm>
            <a:off x="4212800" y="1589675"/>
            <a:ext cx="966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4"/>
          <p:cNvSpPr/>
          <p:nvPr/>
        </p:nvSpPr>
        <p:spPr>
          <a:xfrm>
            <a:off x="3609675" y="3784950"/>
            <a:ext cx="966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4"/>
          <p:cNvSpPr/>
          <p:nvPr/>
        </p:nvSpPr>
        <p:spPr>
          <a:xfrm>
            <a:off x="4426925" y="3351075"/>
            <a:ext cx="966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4"/>
          <p:cNvSpPr/>
          <p:nvPr/>
        </p:nvSpPr>
        <p:spPr>
          <a:xfrm>
            <a:off x="5135375" y="3447675"/>
            <a:ext cx="966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4"/>
          <p:cNvSpPr/>
          <p:nvPr/>
        </p:nvSpPr>
        <p:spPr>
          <a:xfrm>
            <a:off x="3609675" y="2066300"/>
            <a:ext cx="966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4"/>
          <p:cNvSpPr/>
          <p:nvPr/>
        </p:nvSpPr>
        <p:spPr>
          <a:xfrm>
            <a:off x="3034625" y="1686275"/>
            <a:ext cx="96600" cy="9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" name="Google Shape;371;p34"/>
          <p:cNvCxnSpPr>
            <a:endCxn id="367" idx="3"/>
          </p:cNvCxnSpPr>
          <p:nvPr/>
        </p:nvCxnSpPr>
        <p:spPr>
          <a:xfrm flipH="1" rot="10800000">
            <a:off x="3682072" y="3433528"/>
            <a:ext cx="759000" cy="37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34"/>
          <p:cNvCxnSpPr>
            <a:endCxn id="368" idx="2"/>
          </p:cNvCxnSpPr>
          <p:nvPr/>
        </p:nvCxnSpPr>
        <p:spPr>
          <a:xfrm>
            <a:off x="4523375" y="3382275"/>
            <a:ext cx="612000" cy="11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34"/>
          <p:cNvCxnSpPr>
            <a:endCxn id="369" idx="7"/>
          </p:cNvCxnSpPr>
          <p:nvPr/>
        </p:nvCxnSpPr>
        <p:spPr>
          <a:xfrm flipH="1">
            <a:off x="3692128" y="1686247"/>
            <a:ext cx="548700" cy="39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34"/>
          <p:cNvCxnSpPr>
            <a:endCxn id="370" idx="5"/>
          </p:cNvCxnSpPr>
          <p:nvPr/>
        </p:nvCxnSpPr>
        <p:spPr>
          <a:xfrm rot="10800000">
            <a:off x="3117078" y="1768728"/>
            <a:ext cx="492600" cy="35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"/>
          <p:cNvSpPr txBox="1"/>
          <p:nvPr>
            <p:ph type="title"/>
          </p:nvPr>
        </p:nvSpPr>
        <p:spPr>
          <a:xfrm>
            <a:off x="1297500" y="393750"/>
            <a:ext cx="70389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Chain Monte Carlo (MCMC) to the rescue!</a:t>
            </a:r>
            <a:endParaRPr/>
          </a:p>
        </p:txBody>
      </p:sp>
      <p:sp>
        <p:nvSpPr>
          <p:cNvPr id="380" name="Google Shape;380;p35"/>
          <p:cNvSpPr txBox="1"/>
          <p:nvPr>
            <p:ph idx="1" type="body"/>
          </p:nvPr>
        </p:nvSpPr>
        <p:spPr>
          <a:xfrm>
            <a:off x="1052550" y="1434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major changes between MCMC and least squares fitting: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MCMC uses “walkers,” which are a number of points that traverse the parameter space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Choose the number of walkers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Give them random initial starting points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Let them walk around the parameter space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MCMC implements a random walk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This allows for a walker to “leave” a local minimum  and keep moving about the parameter space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Since this is a random process, there’s a (very small) chance this will happen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/>
          <p:cNvSpPr txBox="1"/>
          <p:nvPr>
            <p:ph type="title"/>
          </p:nvPr>
        </p:nvSpPr>
        <p:spPr>
          <a:xfrm>
            <a:off x="1297500" y="393750"/>
            <a:ext cx="70389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Chain Monte Carlo (MCMC) to the rescue!</a:t>
            </a:r>
            <a:endParaRPr/>
          </a:p>
        </p:txBody>
      </p:sp>
      <p:pic>
        <p:nvPicPr>
          <p:cNvPr id="386" name="Google Shape;38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625" y="1535200"/>
            <a:ext cx="3928826" cy="26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6"/>
          <p:cNvSpPr/>
          <p:nvPr/>
        </p:nvSpPr>
        <p:spPr>
          <a:xfrm>
            <a:off x="1454840" y="3439239"/>
            <a:ext cx="73500" cy="6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6"/>
          <p:cNvSpPr/>
          <p:nvPr/>
        </p:nvSpPr>
        <p:spPr>
          <a:xfrm>
            <a:off x="2077505" y="3140360"/>
            <a:ext cx="73500" cy="6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6"/>
          <p:cNvSpPr/>
          <p:nvPr/>
        </p:nvSpPr>
        <p:spPr>
          <a:xfrm>
            <a:off x="2617274" y="3206904"/>
            <a:ext cx="73500" cy="6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0" name="Google Shape;390;p36"/>
          <p:cNvCxnSpPr>
            <a:endCxn id="388" idx="3"/>
          </p:cNvCxnSpPr>
          <p:nvPr/>
        </p:nvCxnSpPr>
        <p:spPr>
          <a:xfrm flipH="1" rot="10800000">
            <a:off x="1509868" y="3197207"/>
            <a:ext cx="578400" cy="25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36"/>
          <p:cNvCxnSpPr>
            <a:endCxn id="389" idx="2"/>
          </p:cNvCxnSpPr>
          <p:nvPr/>
        </p:nvCxnSpPr>
        <p:spPr>
          <a:xfrm>
            <a:off x="2151074" y="3161904"/>
            <a:ext cx="466200" cy="7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92" name="Google Shape;39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4900" y="1535200"/>
            <a:ext cx="3928826" cy="26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6"/>
          <p:cNvSpPr/>
          <p:nvPr/>
        </p:nvSpPr>
        <p:spPr>
          <a:xfrm>
            <a:off x="6116115" y="3439239"/>
            <a:ext cx="73500" cy="6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6"/>
          <p:cNvSpPr/>
          <p:nvPr/>
        </p:nvSpPr>
        <p:spPr>
          <a:xfrm>
            <a:off x="6738780" y="3140360"/>
            <a:ext cx="73500" cy="6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6"/>
          <p:cNvSpPr/>
          <p:nvPr/>
        </p:nvSpPr>
        <p:spPr>
          <a:xfrm>
            <a:off x="7278549" y="3206904"/>
            <a:ext cx="73500" cy="6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6" name="Google Shape;396;p36"/>
          <p:cNvCxnSpPr>
            <a:endCxn id="394" idx="3"/>
          </p:cNvCxnSpPr>
          <p:nvPr/>
        </p:nvCxnSpPr>
        <p:spPr>
          <a:xfrm flipH="1" rot="10800000">
            <a:off x="6171143" y="3197207"/>
            <a:ext cx="578400" cy="25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36"/>
          <p:cNvCxnSpPr>
            <a:endCxn id="395" idx="2"/>
          </p:cNvCxnSpPr>
          <p:nvPr/>
        </p:nvCxnSpPr>
        <p:spPr>
          <a:xfrm>
            <a:off x="6812349" y="3161904"/>
            <a:ext cx="466200" cy="7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36"/>
          <p:cNvCxnSpPr>
            <a:endCxn id="399" idx="3"/>
          </p:cNvCxnSpPr>
          <p:nvPr/>
        </p:nvCxnSpPr>
        <p:spPr>
          <a:xfrm flipH="1" rot="10800000">
            <a:off x="7307622" y="3035596"/>
            <a:ext cx="55200" cy="20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36"/>
          <p:cNvCxnSpPr>
            <a:endCxn id="401" idx="6"/>
          </p:cNvCxnSpPr>
          <p:nvPr/>
        </p:nvCxnSpPr>
        <p:spPr>
          <a:xfrm rot="10800000">
            <a:off x="6320058" y="1924549"/>
            <a:ext cx="301800" cy="25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36"/>
          <p:cNvSpPr txBox="1"/>
          <p:nvPr/>
        </p:nvSpPr>
        <p:spPr>
          <a:xfrm>
            <a:off x="627450" y="4303400"/>
            <a:ext cx="29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Least Squares Regression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Google Shape;399;p36"/>
          <p:cNvSpPr/>
          <p:nvPr/>
        </p:nvSpPr>
        <p:spPr>
          <a:xfrm>
            <a:off x="7352058" y="2978749"/>
            <a:ext cx="73500" cy="6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6"/>
          <p:cNvSpPr/>
          <p:nvPr/>
        </p:nvSpPr>
        <p:spPr>
          <a:xfrm>
            <a:off x="7278558" y="2629474"/>
            <a:ext cx="73500" cy="6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6"/>
          <p:cNvSpPr/>
          <p:nvPr/>
        </p:nvSpPr>
        <p:spPr>
          <a:xfrm>
            <a:off x="6676058" y="2833962"/>
            <a:ext cx="73500" cy="6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6"/>
          <p:cNvSpPr/>
          <p:nvPr/>
        </p:nvSpPr>
        <p:spPr>
          <a:xfrm>
            <a:off x="6597058" y="2505149"/>
            <a:ext cx="73500" cy="6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6"/>
          <p:cNvSpPr/>
          <p:nvPr/>
        </p:nvSpPr>
        <p:spPr>
          <a:xfrm>
            <a:off x="6553533" y="2140699"/>
            <a:ext cx="73500" cy="6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6"/>
          <p:cNvSpPr/>
          <p:nvPr/>
        </p:nvSpPr>
        <p:spPr>
          <a:xfrm>
            <a:off x="6246558" y="1891249"/>
            <a:ext cx="73500" cy="6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6"/>
          <p:cNvSpPr/>
          <p:nvPr/>
        </p:nvSpPr>
        <p:spPr>
          <a:xfrm>
            <a:off x="5703908" y="1957849"/>
            <a:ext cx="73500" cy="6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8" name="Google Shape;408;p36"/>
          <p:cNvCxnSpPr>
            <a:endCxn id="403" idx="4"/>
          </p:cNvCxnSpPr>
          <p:nvPr/>
        </p:nvCxnSpPr>
        <p:spPr>
          <a:xfrm rot="10800000">
            <a:off x="7315308" y="2696074"/>
            <a:ext cx="84300" cy="27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36"/>
          <p:cNvCxnSpPr>
            <a:endCxn id="405" idx="6"/>
          </p:cNvCxnSpPr>
          <p:nvPr/>
        </p:nvCxnSpPr>
        <p:spPr>
          <a:xfrm rot="10800000">
            <a:off x="6670558" y="2538449"/>
            <a:ext cx="607800" cy="13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36"/>
          <p:cNvCxnSpPr>
            <a:endCxn id="404" idx="0"/>
          </p:cNvCxnSpPr>
          <p:nvPr/>
        </p:nvCxnSpPr>
        <p:spPr>
          <a:xfrm>
            <a:off x="6625808" y="2571762"/>
            <a:ext cx="87000" cy="26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36"/>
          <p:cNvCxnSpPr>
            <a:stCxn id="404" idx="0"/>
            <a:endCxn id="406" idx="5"/>
          </p:cNvCxnSpPr>
          <p:nvPr/>
        </p:nvCxnSpPr>
        <p:spPr>
          <a:xfrm rot="10800000">
            <a:off x="6616208" y="2197662"/>
            <a:ext cx="96600" cy="63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36"/>
          <p:cNvCxnSpPr>
            <a:endCxn id="407" idx="6"/>
          </p:cNvCxnSpPr>
          <p:nvPr/>
        </p:nvCxnSpPr>
        <p:spPr>
          <a:xfrm flipH="1">
            <a:off x="5777408" y="1957849"/>
            <a:ext cx="478200" cy="3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p36"/>
          <p:cNvSpPr txBox="1"/>
          <p:nvPr/>
        </p:nvSpPr>
        <p:spPr>
          <a:xfrm>
            <a:off x="5226000" y="4250300"/>
            <a:ext cx="29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MCMC Regression (Random Walk)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much better example of Random Walks...</a:t>
            </a:r>
            <a:endParaRPr/>
          </a:p>
        </p:txBody>
      </p:sp>
      <p:pic>
        <p:nvPicPr>
          <p:cNvPr id="419" name="Google Shape;419;p37" title="RandomWalk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1900" y="970100"/>
            <a:ext cx="5360200" cy="40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Walk - Mauna Loa CO2 data</a:t>
            </a:r>
            <a:endParaRPr/>
          </a:p>
        </p:txBody>
      </p:sp>
      <p:sp>
        <p:nvSpPr>
          <p:cNvPr id="425" name="Google Shape;425;p38"/>
          <p:cNvSpPr txBox="1"/>
          <p:nvPr/>
        </p:nvSpPr>
        <p:spPr>
          <a:xfrm>
            <a:off x="4447100" y="4391025"/>
            <a:ext cx="422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Image credit: Viator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6" name="Google Shape;4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375" y="1783638"/>
            <a:ext cx="4833946" cy="246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400" y="1783000"/>
            <a:ext cx="3836576" cy="247016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8"/>
          <p:cNvSpPr txBox="1"/>
          <p:nvPr/>
        </p:nvSpPr>
        <p:spPr>
          <a:xfrm>
            <a:off x="-27562" y="4342350"/>
            <a:ext cx="422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Image credit: Free World Maps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Walk - Mauna Loa CO2 data</a:t>
            </a:r>
            <a:endParaRPr/>
          </a:p>
        </p:txBody>
      </p:sp>
      <p:sp>
        <p:nvSpPr>
          <p:cNvPr id="434" name="Google Shape;434;p39"/>
          <p:cNvSpPr txBox="1"/>
          <p:nvPr/>
        </p:nvSpPr>
        <p:spPr>
          <a:xfrm>
            <a:off x="2460738" y="4433150"/>
            <a:ext cx="422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Image credit: NOAA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5" name="Google Shape;4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863" y="1239675"/>
            <a:ext cx="4644263" cy="309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Walk - Mauna Loa CO2 data</a:t>
            </a:r>
            <a:endParaRPr/>
          </a:p>
        </p:txBody>
      </p:sp>
      <p:pic>
        <p:nvPicPr>
          <p:cNvPr id="441" name="Google Shape;4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475" y="994300"/>
            <a:ext cx="6365031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0"/>
          <p:cNvSpPr txBox="1"/>
          <p:nvPr/>
        </p:nvSpPr>
        <p:spPr>
          <a:xfrm>
            <a:off x="1908300" y="4586800"/>
            <a:ext cx="53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 of July 20, 2021: https://gml.noaa.gov/ccgg/trends/graph.html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we have a simple data set like this: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6375" y="999675"/>
            <a:ext cx="5191250" cy="389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15"/>
          <p:cNvCxnSpPr/>
          <p:nvPr/>
        </p:nvCxnSpPr>
        <p:spPr>
          <a:xfrm flipH="1" rot="10800000">
            <a:off x="2816525" y="1486800"/>
            <a:ext cx="4049400" cy="2834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5"/>
          <p:cNvCxnSpPr/>
          <p:nvPr/>
        </p:nvCxnSpPr>
        <p:spPr>
          <a:xfrm rot="10800000">
            <a:off x="4031400" y="2187825"/>
            <a:ext cx="0" cy="129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5"/>
          <p:cNvSpPr txBox="1"/>
          <p:nvPr/>
        </p:nvSpPr>
        <p:spPr>
          <a:xfrm>
            <a:off x="3874250" y="1787600"/>
            <a:ext cx="8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y=mx+b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we have a simple data set like this: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6375" y="999675"/>
            <a:ext cx="5191250" cy="389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6"/>
          <p:cNvCxnSpPr/>
          <p:nvPr/>
        </p:nvCxnSpPr>
        <p:spPr>
          <a:xfrm flipH="1" rot="10800000">
            <a:off x="2816525" y="1486800"/>
            <a:ext cx="4049400" cy="2834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6"/>
          <p:cNvCxnSpPr/>
          <p:nvPr/>
        </p:nvCxnSpPr>
        <p:spPr>
          <a:xfrm rot="10800000">
            <a:off x="4031400" y="2187825"/>
            <a:ext cx="0" cy="129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6"/>
          <p:cNvSpPr txBox="1"/>
          <p:nvPr/>
        </p:nvSpPr>
        <p:spPr>
          <a:xfrm>
            <a:off x="3874250" y="1787600"/>
            <a:ext cx="8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y=mx+b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0" name="Google Shape;160;p16"/>
          <p:cNvCxnSpPr/>
          <p:nvPr/>
        </p:nvCxnSpPr>
        <p:spPr>
          <a:xfrm>
            <a:off x="4236875" y="1521675"/>
            <a:ext cx="0" cy="4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6"/>
          <p:cNvCxnSpPr/>
          <p:nvPr/>
        </p:nvCxnSpPr>
        <p:spPr>
          <a:xfrm>
            <a:off x="4538000" y="1521675"/>
            <a:ext cx="0" cy="4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6"/>
          <p:cNvSpPr txBox="1"/>
          <p:nvPr/>
        </p:nvSpPr>
        <p:spPr>
          <a:xfrm>
            <a:off x="3795675" y="1121475"/>
            <a:ext cx="14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“parameters”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297500" y="393750"/>
            <a:ext cx="70389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line more accurately represents the data?</a:t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 rotWithShape="1">
          <a:blip r:embed="rId3">
            <a:alphaModFix/>
          </a:blip>
          <a:srcRect b="0" l="268" r="258" t="0"/>
          <a:stretch/>
        </p:blipFill>
        <p:spPr>
          <a:xfrm>
            <a:off x="165700" y="1504975"/>
            <a:ext cx="3980525" cy="300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17"/>
          <p:cNvCxnSpPr/>
          <p:nvPr/>
        </p:nvCxnSpPr>
        <p:spPr>
          <a:xfrm flipH="1" rot="10800000">
            <a:off x="809907" y="1880449"/>
            <a:ext cx="3105000" cy="2185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70" name="Google Shape;170;p17"/>
          <p:cNvPicPr preferRelativeResize="0"/>
          <p:nvPr/>
        </p:nvPicPr>
        <p:blipFill rotWithShape="1">
          <a:blip r:embed="rId4">
            <a:alphaModFix/>
          </a:blip>
          <a:srcRect b="0" l="298" r="308" t="0"/>
          <a:stretch/>
        </p:blipFill>
        <p:spPr>
          <a:xfrm>
            <a:off x="4908225" y="1504975"/>
            <a:ext cx="3977640" cy="300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17"/>
          <p:cNvCxnSpPr/>
          <p:nvPr/>
        </p:nvCxnSpPr>
        <p:spPr>
          <a:xfrm flipH="1" rot="10800000">
            <a:off x="5362112" y="2092199"/>
            <a:ext cx="3371700" cy="9591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Residuals and least squares regression</a:t>
            </a:r>
            <a:endParaRPr/>
          </a:p>
        </p:txBody>
      </p:sp>
      <p:pic>
        <p:nvPicPr>
          <p:cNvPr id="177" name="Google Shape;17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6375" y="999675"/>
            <a:ext cx="5191250" cy="389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18"/>
          <p:cNvCxnSpPr/>
          <p:nvPr/>
        </p:nvCxnSpPr>
        <p:spPr>
          <a:xfrm flipH="1" rot="10800000">
            <a:off x="2816525" y="1486800"/>
            <a:ext cx="4049400" cy="2834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9" name="Google Shape;179;p18"/>
          <p:cNvSpPr txBox="1"/>
          <p:nvPr/>
        </p:nvSpPr>
        <p:spPr>
          <a:xfrm>
            <a:off x="2870450" y="1317400"/>
            <a:ext cx="40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Residual = data - model prediction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0" name="Google Shape;180;p18"/>
          <p:cNvCxnSpPr/>
          <p:nvPr/>
        </p:nvCxnSpPr>
        <p:spPr>
          <a:xfrm>
            <a:off x="5001575" y="2118425"/>
            <a:ext cx="0" cy="66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8"/>
          <p:cNvCxnSpPr/>
          <p:nvPr/>
        </p:nvCxnSpPr>
        <p:spPr>
          <a:xfrm>
            <a:off x="6287125" y="1929375"/>
            <a:ext cx="0" cy="77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8"/>
          <p:cNvCxnSpPr/>
          <p:nvPr/>
        </p:nvCxnSpPr>
        <p:spPr>
          <a:xfrm>
            <a:off x="3103250" y="4025350"/>
            <a:ext cx="0" cy="8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Residuals and least squares regression</a:t>
            </a:r>
            <a:endParaRPr/>
          </a:p>
        </p:txBody>
      </p:sp>
      <p:pic>
        <p:nvPicPr>
          <p:cNvPr id="188" name="Google Shape;18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6375" y="999675"/>
            <a:ext cx="5191250" cy="389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19"/>
          <p:cNvCxnSpPr/>
          <p:nvPr/>
        </p:nvCxnSpPr>
        <p:spPr>
          <a:xfrm flipH="1" rot="10800000">
            <a:off x="2816525" y="1486800"/>
            <a:ext cx="4049400" cy="2834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0" name="Google Shape;190;p19"/>
          <p:cNvSpPr txBox="1"/>
          <p:nvPr/>
        </p:nvSpPr>
        <p:spPr>
          <a:xfrm>
            <a:off x="2870450" y="1317400"/>
            <a:ext cx="40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Residual = data - model prediction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1" name="Google Shape;191;p19"/>
          <p:cNvCxnSpPr/>
          <p:nvPr/>
        </p:nvCxnSpPr>
        <p:spPr>
          <a:xfrm>
            <a:off x="5001575" y="2118425"/>
            <a:ext cx="0" cy="66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9"/>
          <p:cNvCxnSpPr/>
          <p:nvPr/>
        </p:nvCxnSpPr>
        <p:spPr>
          <a:xfrm>
            <a:off x="6287125" y="1929375"/>
            <a:ext cx="0" cy="77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9"/>
          <p:cNvCxnSpPr/>
          <p:nvPr/>
        </p:nvCxnSpPr>
        <p:spPr>
          <a:xfrm>
            <a:off x="3103250" y="4025350"/>
            <a:ext cx="0" cy="8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19"/>
          <p:cNvSpPr txBox="1"/>
          <p:nvPr>
            <p:ph type="title"/>
          </p:nvPr>
        </p:nvSpPr>
        <p:spPr>
          <a:xfrm>
            <a:off x="5108025" y="3380125"/>
            <a:ext cx="3733200" cy="1248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0510"/>
              <a:buNone/>
            </a:pPr>
            <a:r>
              <a:rPr lang="en" sz="1960"/>
              <a:t>Regression: A process where you fit a model to data by minimizing the value of a function</a:t>
            </a:r>
            <a:endParaRPr sz="196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Residuals and least squares regression</a:t>
            </a:r>
            <a:endParaRPr/>
          </a:p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6375" y="999675"/>
            <a:ext cx="5191250" cy="389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20"/>
          <p:cNvCxnSpPr/>
          <p:nvPr/>
        </p:nvCxnSpPr>
        <p:spPr>
          <a:xfrm flipH="1" rot="10800000">
            <a:off x="2816525" y="1486800"/>
            <a:ext cx="4049400" cy="2834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2" name="Google Shape;202;p20"/>
          <p:cNvSpPr txBox="1"/>
          <p:nvPr/>
        </p:nvSpPr>
        <p:spPr>
          <a:xfrm>
            <a:off x="2870450" y="1317400"/>
            <a:ext cx="40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Residual = data - model prediction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3" name="Google Shape;203;p20"/>
          <p:cNvCxnSpPr/>
          <p:nvPr/>
        </p:nvCxnSpPr>
        <p:spPr>
          <a:xfrm>
            <a:off x="5001575" y="2118425"/>
            <a:ext cx="0" cy="66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0"/>
          <p:cNvCxnSpPr/>
          <p:nvPr/>
        </p:nvCxnSpPr>
        <p:spPr>
          <a:xfrm>
            <a:off x="6287125" y="1929375"/>
            <a:ext cx="0" cy="77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0"/>
          <p:cNvCxnSpPr/>
          <p:nvPr/>
        </p:nvCxnSpPr>
        <p:spPr>
          <a:xfrm>
            <a:off x="3103250" y="4025350"/>
            <a:ext cx="0" cy="8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0"/>
          <p:cNvSpPr txBox="1"/>
          <p:nvPr>
            <p:ph type="title"/>
          </p:nvPr>
        </p:nvSpPr>
        <p:spPr>
          <a:xfrm>
            <a:off x="5108025" y="3380125"/>
            <a:ext cx="3733200" cy="1248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0510"/>
              <a:buNone/>
            </a:pPr>
            <a:r>
              <a:rPr lang="en" sz="1960"/>
              <a:t>(Probably) the best known example of a regression is a “linear regression” where a line is fit to data. </a:t>
            </a:r>
            <a:endParaRPr sz="19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Residuals and least squares regression</a:t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6375" y="999675"/>
            <a:ext cx="5191250" cy="389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21"/>
          <p:cNvCxnSpPr/>
          <p:nvPr/>
        </p:nvCxnSpPr>
        <p:spPr>
          <a:xfrm flipH="1" rot="10800000">
            <a:off x="2816525" y="1486800"/>
            <a:ext cx="4049400" cy="2834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4" name="Google Shape;214;p21"/>
          <p:cNvSpPr txBox="1"/>
          <p:nvPr/>
        </p:nvSpPr>
        <p:spPr>
          <a:xfrm>
            <a:off x="2870450" y="1317400"/>
            <a:ext cx="40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Residual = data - model prediction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5" name="Google Shape;215;p21"/>
          <p:cNvCxnSpPr/>
          <p:nvPr/>
        </p:nvCxnSpPr>
        <p:spPr>
          <a:xfrm>
            <a:off x="5001575" y="2118425"/>
            <a:ext cx="0" cy="66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1"/>
          <p:cNvCxnSpPr/>
          <p:nvPr/>
        </p:nvCxnSpPr>
        <p:spPr>
          <a:xfrm>
            <a:off x="6287125" y="1929375"/>
            <a:ext cx="0" cy="77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1"/>
          <p:cNvCxnSpPr/>
          <p:nvPr/>
        </p:nvCxnSpPr>
        <p:spPr>
          <a:xfrm>
            <a:off x="3103250" y="4025350"/>
            <a:ext cx="0" cy="8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1"/>
          <p:cNvSpPr txBox="1"/>
          <p:nvPr>
            <p:ph type="title"/>
          </p:nvPr>
        </p:nvSpPr>
        <p:spPr>
          <a:xfrm>
            <a:off x="5108025" y="3380125"/>
            <a:ext cx="3733200" cy="1248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0510"/>
              <a:buNone/>
            </a:pPr>
            <a:r>
              <a:rPr lang="en" sz="1960"/>
              <a:t>Least-squares regression: The function to minimize is the summed, squared residuals</a:t>
            </a:r>
            <a:endParaRPr sz="19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