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7"/>
  </p:notesMasterIdLst>
  <p:sldIdLst>
    <p:sldId id="256" r:id="rId2"/>
    <p:sldId id="489" r:id="rId3"/>
    <p:sldId id="490" r:id="rId4"/>
    <p:sldId id="491" r:id="rId5"/>
    <p:sldId id="492" r:id="rId6"/>
    <p:sldId id="493" r:id="rId7"/>
    <p:sldId id="494" r:id="rId8"/>
    <p:sldId id="495" r:id="rId9"/>
    <p:sldId id="497" r:id="rId10"/>
    <p:sldId id="508" r:id="rId11"/>
    <p:sldId id="500" r:id="rId12"/>
    <p:sldId id="333" r:id="rId13"/>
    <p:sldId id="496" r:id="rId14"/>
    <p:sldId id="513" r:id="rId15"/>
    <p:sldId id="509" r:id="rId16"/>
    <p:sldId id="299" r:id="rId17"/>
    <p:sldId id="300" r:id="rId18"/>
    <p:sldId id="301" r:id="rId19"/>
    <p:sldId id="498" r:id="rId20"/>
    <p:sldId id="512" r:id="rId21"/>
    <p:sldId id="511" r:id="rId22"/>
    <p:sldId id="309" r:id="rId23"/>
    <p:sldId id="305" r:id="rId24"/>
    <p:sldId id="306" r:id="rId25"/>
    <p:sldId id="310" r:id="rId26"/>
    <p:sldId id="501" r:id="rId27"/>
    <p:sldId id="502" r:id="rId28"/>
    <p:sldId id="499" r:id="rId29"/>
    <p:sldId id="316" r:id="rId30"/>
    <p:sldId id="314" r:id="rId31"/>
    <p:sldId id="506" r:id="rId32"/>
    <p:sldId id="503" r:id="rId33"/>
    <p:sldId id="504" r:id="rId34"/>
    <p:sldId id="507" r:id="rId35"/>
    <p:sldId id="505" r:id="rId3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A2719"/>
    <a:srgbClr val="ACCED1"/>
    <a:srgbClr val="7E8BA3"/>
    <a:srgbClr val="A4988A"/>
    <a:srgbClr val="6F6B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8434"/>
    <p:restoredTop sz="94291"/>
  </p:normalViewPr>
  <p:slideViewPr>
    <p:cSldViewPr snapToGrid="0" snapToObjects="1">
      <p:cViewPr varScale="1">
        <p:scale>
          <a:sx n="20" d="100"/>
          <a:sy n="20" d="100"/>
        </p:scale>
        <p:origin x="176" y="16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524E53-2DC2-C74C-B305-2D9A69BE284A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8B02CC-66F6-9041-8CC3-E3319B7420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2254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File:Janus</a:t>
            </a:r>
            <a:r>
              <a:rPr lang="en-US" dirty="0"/>
              <a:t>_.jpg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6806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7DD874-7FE9-7640-B59B-9F74E22BF53B}" type="slidenum">
              <a:rPr lang="en-US" sz="1200"/>
              <a:pPr/>
              <a:t>21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71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3C78A8D-0C2B-3B4F-9CAD-10082535BA05}" type="slidenum">
              <a:rPr lang="en-US" sz="1200"/>
              <a:pPr/>
              <a:t>23</a:t>
            </a:fld>
            <a:endParaRPr lang="en-US" sz="1200"/>
          </a:p>
        </p:txBody>
      </p:sp>
      <p:sp>
        <p:nvSpPr>
          <p:cNvPr id="4915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21D7036E-983A-ED4C-AB9C-370F91C5E761}" type="slidenum">
              <a:rPr lang="en-US" sz="1200"/>
              <a:pPr/>
              <a:t>24</a:t>
            </a:fld>
            <a:endParaRPr lang="en-US" sz="1200"/>
          </a:p>
        </p:txBody>
      </p:sp>
      <p:sp>
        <p:nvSpPr>
          <p:cNvPr id="5120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/wiki/File:MareNostrum_4_supercomputer_at_Barcelona_Supercomputing_Center_2_br.jpg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31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jasonahowie</a:t>
            </a:r>
            <a:r>
              <a:rPr lang="en-US" dirty="0"/>
              <a:t>/6489623615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4928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File:Tisserin_Etosha.jpg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8477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/>
              <a:t>File:Tisserin_Etosha.jpg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606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www.flickr.com</a:t>
            </a:r>
            <a:r>
              <a:rPr lang="en-US" dirty="0"/>
              <a:t>/photos/</a:t>
            </a:r>
            <a:r>
              <a:rPr lang="en-US" dirty="0" err="1"/>
              <a:t>keesey</a:t>
            </a:r>
            <a:r>
              <a:rPr lang="en-US" dirty="0"/>
              <a:t>/9915333023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074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File:Human-Male-White-Newborn-Baby-Crying.jpg</a:t>
            </a:r>
            <a:endParaRPr lang="en-US" dirty="0"/>
          </a:p>
          <a:p>
            <a:r>
              <a:rPr lang="en-US" dirty="0"/>
              <a:t>https://</a:t>
            </a:r>
            <a:r>
              <a:rPr lang="en-US" dirty="0" err="1"/>
              <a:t>commons.wikimedia.org</a:t>
            </a:r>
            <a:r>
              <a:rPr lang="en-US" dirty="0"/>
              <a:t>/wiki/</a:t>
            </a:r>
            <a:r>
              <a:rPr lang="en-US" dirty="0" err="1"/>
              <a:t>File:Geography_in_Montessori_Early_Childhood_at_QAIS.jpg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8B02CC-66F6-9041-8CC3-E3319B7420A8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5694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14071670-EAA5-1C41-BFEC-6F2E3BF10733}" type="slidenum">
              <a:rPr lang="en-US" sz="1200"/>
              <a:pPr/>
              <a:t>16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7514E826-AA75-424C-B792-539203CA382F}" type="slidenum">
              <a:rPr lang="en-US" sz="1200"/>
              <a:pPr/>
              <a:t>17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9D859687-D8D1-5D46-96D7-220FFA4FFDEC}" type="slidenum">
              <a:rPr lang="en-US" sz="1200"/>
              <a:pPr/>
              <a:t>18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fld id="{3D7DD874-7FE9-7640-B59B-9F74E22BF53B}" type="slidenum">
              <a:rPr lang="en-US" sz="1200"/>
              <a:pPr/>
              <a:t>20</a:t>
            </a:fld>
            <a:endParaRPr lang="en-US" sz="1200"/>
          </a:p>
        </p:txBody>
      </p:sp>
      <p:sp>
        <p:nvSpPr>
          <p:cNvPr id="44034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621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5039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665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350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39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671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1331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98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975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0023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1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672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EA52ED-3DE1-4843-AD9A-C4ACEDC35416}" type="datetimeFigureOut">
              <a:rPr lang="en-US" smtClean="0"/>
              <a:t>12/6/21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8B345-7CB9-314A-89BD-D453A3D0379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301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4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CE7ABA3-718C-564E-A9B9-576158BA2634}"/>
              </a:ext>
            </a:extLst>
          </p:cNvPr>
          <p:cNvSpPr/>
          <p:nvPr/>
        </p:nvSpPr>
        <p:spPr>
          <a:xfrm>
            <a:off x="9036000" y="0"/>
            <a:ext cx="108000" cy="6858000"/>
          </a:xfrm>
          <a:prstGeom prst="rect">
            <a:avLst/>
          </a:prstGeom>
          <a:solidFill>
            <a:srgbClr val="9A2719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7DF684F-44FF-074D-907E-E4DBC69A28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04265" y="309282"/>
            <a:ext cx="8001000" cy="1982743"/>
          </a:xfrm>
        </p:spPr>
        <p:txBody>
          <a:bodyPr>
            <a:normAutofit/>
          </a:bodyPr>
          <a:lstStyle/>
          <a:p>
            <a:pPr algn="l"/>
            <a:r>
              <a:rPr lang="en-GB" sz="6600" dirty="0"/>
              <a:t>Regret </a:t>
            </a:r>
            <a:br>
              <a:rPr lang="en-GB" sz="6600" dirty="0"/>
            </a:br>
            <a:r>
              <a:rPr lang="en-GB" sz="4800" dirty="0"/>
              <a:t>from cognition to code </a:t>
            </a:r>
            <a:endParaRPr lang="en-US" sz="6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E5778C-EFB4-DB46-AD7E-4744A734B3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91118" y="2944909"/>
            <a:ext cx="6172200" cy="3079372"/>
          </a:xfrm>
        </p:spPr>
        <p:txBody>
          <a:bodyPr>
            <a:normAutofit lnSpcReduction="10000"/>
          </a:bodyPr>
          <a:lstStyle/>
          <a:p>
            <a:pPr marL="12700" algn="l"/>
            <a:r>
              <a:rPr lang="en-US" sz="3800" dirty="0"/>
              <a:t>Alan Dix </a:t>
            </a:r>
          </a:p>
          <a:p>
            <a:pPr marL="12700" algn="l"/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Computational Foundry, </a:t>
            </a:r>
            <a:b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2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Swansea University, Wales, UK</a:t>
            </a:r>
          </a:p>
          <a:p>
            <a:pPr marL="12700" algn="l"/>
            <a:endParaRPr lang="en-US" sz="22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marL="12700" algn="l"/>
            <a:r>
              <a:rPr lang="en-US" sz="3800" dirty="0" err="1"/>
              <a:t>Genovefa</a:t>
            </a:r>
            <a:r>
              <a:rPr lang="en-US" sz="3800" dirty="0"/>
              <a:t> </a:t>
            </a:r>
            <a:r>
              <a:rPr lang="en-US" sz="3800" dirty="0" err="1"/>
              <a:t>Kefalidou</a:t>
            </a:r>
            <a:endParaRPr lang="en-US" sz="3800" dirty="0"/>
          </a:p>
          <a:p>
            <a:pPr marL="12700" algn="l"/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School of Computing and Mathematical Sciences, </a:t>
            </a:r>
            <a:b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</a:br>
            <a:r>
              <a:rPr lang="en-US" sz="20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University of Leicester, Leicester, UK</a:t>
            </a:r>
            <a:endParaRPr lang="en-US" sz="2000" dirty="0"/>
          </a:p>
        </p:txBody>
      </p:sp>
      <p:pic>
        <p:nvPicPr>
          <p:cNvPr id="5" name="Picture 4" descr="A person with a beard and a hat&#10;&#10;Description automatically generated with low confidence">
            <a:extLst>
              <a:ext uri="{FF2B5EF4-FFF2-40B4-BE49-F238E27FC236}">
                <a16:creationId xmlns:a16="http://schemas.microsoft.com/office/drawing/2014/main" id="{F30A7180-DE8B-8E41-9842-60894DB776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2318" y="2825147"/>
            <a:ext cx="1440000" cy="1440000"/>
          </a:xfrm>
          <a:prstGeom prst="ellipse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2E1688-E53A-1645-BBA8-8D3B6DE45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318" y="4445142"/>
            <a:ext cx="1440000" cy="1440000"/>
          </a:xfrm>
          <a:prstGeom prst="ellipse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1221084-EB18-FB40-87A1-263328876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6824" y="0"/>
            <a:ext cx="3149600" cy="50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E3EC61B-FDBD-4245-9727-0E75A4E54B45}"/>
              </a:ext>
            </a:extLst>
          </p:cNvPr>
          <p:cNvSpPr txBox="1"/>
          <p:nvPr/>
        </p:nvSpPr>
        <p:spPr>
          <a:xfrm>
            <a:off x="740753" y="6325545"/>
            <a:ext cx="7300587" cy="2629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ts val="1100"/>
              </a:lnSpc>
              <a:spcAft>
                <a:spcPts val="1000"/>
              </a:spcAft>
            </a:pPr>
            <a:r>
              <a:rPr lang="en-GB" sz="1800" dirty="0">
                <a:effectLst/>
                <a:latin typeface="Courier" pitchFamily="2" charset="0"/>
                <a:ea typeface="Times New Roman" panose="02020603050405020304" pitchFamily="18" charset="0"/>
              </a:rPr>
              <a:t>https://</a:t>
            </a:r>
            <a:r>
              <a:rPr lang="en-GB" sz="1800" dirty="0" err="1">
                <a:effectLst/>
                <a:latin typeface="Courier" pitchFamily="2" charset="0"/>
                <a:ea typeface="Times New Roman" panose="02020603050405020304" pitchFamily="18" charset="0"/>
              </a:rPr>
              <a:t>alandix.com</a:t>
            </a:r>
            <a:r>
              <a:rPr lang="en-GB" sz="1800" dirty="0">
                <a:effectLst/>
                <a:latin typeface="Courier" pitchFamily="2" charset="0"/>
                <a:ea typeface="Times New Roman" panose="02020603050405020304" pitchFamily="18" charset="0"/>
              </a:rPr>
              <a:t>/academic/papers/regret-2021/</a:t>
            </a:r>
            <a:endParaRPr lang="en-GB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1557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D3F6F-CA39-5549-BF44-4C1941C90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368425"/>
            <a:ext cx="7886700" cy="4121149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tuning learning</a:t>
            </a:r>
            <a:br>
              <a:rPr lang="en-US" sz="6600" dirty="0"/>
            </a:br>
            <a:r>
              <a:rPr lang="en-US" sz="6600" dirty="0"/>
              <a:t>to where it</a:t>
            </a:r>
            <a:br>
              <a:rPr lang="en-US" sz="6600" dirty="0"/>
            </a:br>
            <a:r>
              <a:rPr lang="en-US" sz="6600" dirty="0"/>
              <a:t>makes the </a:t>
            </a:r>
            <a:br>
              <a:rPr lang="en-US" sz="6600" dirty="0"/>
            </a:br>
            <a:r>
              <a:rPr lang="en-US" sz="6600" dirty="0"/>
              <a:t>most difference</a:t>
            </a:r>
          </a:p>
        </p:txBody>
      </p:sp>
    </p:spTree>
    <p:extLst>
      <p:ext uri="{BB962C8B-B14F-4D97-AF65-F5344CB8AC3E}">
        <p14:creationId xmlns:p14="http://schemas.microsoft.com/office/powerpoint/2010/main" val="20447032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D147E2-0FE8-0D48-B110-1A3BBE47BEE1}"/>
              </a:ext>
            </a:extLst>
          </p:cNvPr>
          <p:cNvSpPr/>
          <p:nvPr/>
        </p:nvSpPr>
        <p:spPr>
          <a:xfrm>
            <a:off x="2700338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FDED7C-E426-6743-B988-A16142B7029B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7F4AA1-FE35-9742-9EEC-EE20BFF6C4C8}"/>
              </a:ext>
            </a:extLst>
          </p:cNvPr>
          <p:cNvSpPr/>
          <p:nvPr/>
        </p:nvSpPr>
        <p:spPr>
          <a:xfrm>
            <a:off x="5529262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416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341313" y="822326"/>
            <a:ext cx="7886700" cy="3063874"/>
          </a:xfrm>
        </p:spPr>
        <p:txBody>
          <a:bodyPr>
            <a:normAutofit/>
          </a:bodyPr>
          <a:lstStyle/>
          <a:p>
            <a:r>
              <a:rPr lang="en-US" sz="7200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a cognitive </a:t>
            </a:r>
            <a:br>
              <a:rPr lang="en-US" sz="7200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7200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model of</a:t>
            </a:r>
            <a:br>
              <a:rPr lang="en-US" sz="7200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7200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regret</a:t>
            </a:r>
          </a:p>
        </p:txBody>
      </p:sp>
      <p:pic>
        <p:nvPicPr>
          <p:cNvPr id="61443" name="Picture 3" descr="thinker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349750"/>
            <a:ext cx="2719388" cy="2508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45" name="Cloud Callout 7"/>
          <p:cNvSpPr>
            <a:spLocks noChangeArrowheads="1"/>
          </p:cNvSpPr>
          <p:nvPr/>
        </p:nvSpPr>
        <p:spPr bwMode="auto">
          <a:xfrm>
            <a:off x="4859338" y="2060575"/>
            <a:ext cx="8137525" cy="6553200"/>
          </a:xfrm>
          <a:prstGeom prst="cloudCallout">
            <a:avLst>
              <a:gd name="adj1" fmla="val -75296"/>
              <a:gd name="adj2" fmla="val -8370"/>
            </a:avLst>
          </a:prstGeom>
          <a:noFill/>
          <a:ln w="76200">
            <a:solidFill>
              <a:srgbClr val="000090"/>
            </a:solidFill>
            <a:round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0" hangingPunct="0"/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8CEB4FA-3519-7B4D-8964-4C49259E18F4}"/>
              </a:ext>
            </a:extLst>
          </p:cNvPr>
          <p:cNvGrpSpPr/>
          <p:nvPr/>
        </p:nvGrpSpPr>
        <p:grpSpPr>
          <a:xfrm>
            <a:off x="28576" y="1871138"/>
            <a:ext cx="9116197" cy="5187947"/>
            <a:chOff x="28576" y="1871138"/>
            <a:chExt cx="9116197" cy="5187947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6ADD8C3-D2E2-384D-99DB-917F3419F3CD}"/>
                </a:ext>
              </a:extLst>
            </p:cNvPr>
            <p:cNvGrpSpPr/>
            <p:nvPr/>
          </p:nvGrpSpPr>
          <p:grpSpPr>
            <a:xfrm>
              <a:off x="28576" y="1871138"/>
              <a:ext cx="9116197" cy="4986862"/>
              <a:chOff x="28576" y="1871138"/>
              <a:chExt cx="9116197" cy="4986862"/>
            </a:xfrm>
          </p:grpSpPr>
          <p:pic>
            <p:nvPicPr>
              <p:cNvPr id="12" name="Content Placeholder 8" descr="Text, letter&#10;&#10;Description automatically generated">
                <a:extLst>
                  <a:ext uri="{FF2B5EF4-FFF2-40B4-BE49-F238E27FC236}">
                    <a16:creationId xmlns:a16="http://schemas.microsoft.com/office/drawing/2014/main" id="{99AA84A7-735E-E444-95CC-FEDFD24C4E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576" y="1871138"/>
                <a:ext cx="9116197" cy="4986862"/>
              </a:xfrm>
              <a:prstGeom prst="rect">
                <a:avLst/>
              </a:prstGeom>
            </p:spPr>
          </p:pic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BBA807B6-DFF7-CF4A-A8AA-4FFAEDF06822}"/>
                  </a:ext>
                </a:extLst>
              </p:cNvPr>
              <p:cNvSpPr/>
              <p:nvPr/>
            </p:nvSpPr>
            <p:spPr>
              <a:xfrm>
                <a:off x="3343275" y="4843463"/>
                <a:ext cx="2586038" cy="50006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9F8FA9-298F-F349-BCAD-E74FF324A858}"/>
                </a:ext>
              </a:extLst>
            </p:cNvPr>
            <p:cNvSpPr txBox="1"/>
            <p:nvPr/>
          </p:nvSpPr>
          <p:spPr>
            <a:xfrm>
              <a:off x="2899591" y="6412754"/>
              <a:ext cx="45720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dirty="0"/>
                <a:t>T. Michael </a:t>
              </a:r>
              <a:r>
                <a:rPr lang="en-US" dirty="0" err="1"/>
                <a:t>Keesey</a:t>
              </a:r>
              <a:r>
                <a:rPr lang="en-US" dirty="0"/>
                <a:t>  (CC BY-NC-SA 2.0) Flickr</a:t>
              </a:r>
            </a:p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4CC838E-9AEA-FE4D-A169-8036785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53" y="293686"/>
            <a:ext cx="8458209" cy="1325563"/>
          </a:xfrm>
        </p:spPr>
        <p:txBody>
          <a:bodyPr/>
          <a:lstStyle/>
          <a:p>
            <a:r>
              <a:rPr lang="en-US" dirty="0"/>
              <a:t>cognitive model of adaptive learning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8B36E-91EA-A948-A959-C4259124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53" y="1514475"/>
            <a:ext cx="7886700" cy="39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A2719"/>
                </a:solidFill>
              </a:rPr>
              <a:t>build complex emotion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A2719"/>
                </a:solidFill>
              </a:rPr>
              <a:t>               from simple mechanisms</a:t>
            </a: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A2719"/>
                </a:solidFill>
              </a:rPr>
              <a:t>  </a:t>
            </a:r>
            <a:r>
              <a:rPr lang="en-US" sz="3200" dirty="0">
                <a:solidFill>
                  <a:srgbClr val="9A2719"/>
                </a:solidFill>
              </a:rPr>
              <a:t>                  plausible development path</a:t>
            </a:r>
          </a:p>
        </p:txBody>
      </p:sp>
    </p:spTree>
    <p:extLst>
      <p:ext uri="{BB962C8B-B14F-4D97-AF65-F5344CB8AC3E}">
        <p14:creationId xmlns:p14="http://schemas.microsoft.com/office/powerpoint/2010/main" val="3272575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838E-9AEA-FE4D-A169-8036785A52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5753" y="293686"/>
            <a:ext cx="8458209" cy="1325563"/>
          </a:xfrm>
        </p:spPr>
        <p:txBody>
          <a:bodyPr/>
          <a:lstStyle/>
          <a:p>
            <a:r>
              <a:rPr lang="en-US" dirty="0"/>
              <a:t>cognitive model of adaptive learning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65522BB-2E38-C448-848D-98DF047BAE38}"/>
              </a:ext>
            </a:extLst>
          </p:cNvPr>
          <p:cNvSpPr txBox="1"/>
          <p:nvPr/>
        </p:nvSpPr>
        <p:spPr>
          <a:xfrm>
            <a:off x="2" y="6193819"/>
            <a:ext cx="3043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Evan-Amos, Public domain, </a:t>
            </a:r>
            <a:br>
              <a:rPr lang="en-US" dirty="0"/>
            </a:br>
            <a:r>
              <a:rPr lang="en-US" dirty="0"/>
              <a:t>via Wikimedia Commons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BBE48D6-5A4F-354B-A917-D491D1AB84A1}"/>
              </a:ext>
            </a:extLst>
          </p:cNvPr>
          <p:cNvSpPr txBox="1"/>
          <p:nvPr/>
        </p:nvSpPr>
        <p:spPr>
          <a:xfrm>
            <a:off x="6100762" y="6193820"/>
            <a:ext cx="30432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dirty="0"/>
              <a:t>Natalie Choi, CC BY-SA 4.0, </a:t>
            </a:r>
            <a:br>
              <a:rPr lang="en-US" dirty="0"/>
            </a:br>
            <a:r>
              <a:rPr lang="en-US" dirty="0"/>
              <a:t>via Wikimedia Commons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357AB652-5D6C-B746-B246-CE59EFD1D5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3256" y="3027948"/>
            <a:ext cx="4660744" cy="311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6B14D9C6-6ADC-AD4C-BAEA-738F6F476F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028436"/>
            <a:ext cx="4572000" cy="31099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CD1145AA-083D-D948-A591-AB7A3F967798}"/>
              </a:ext>
            </a:extLst>
          </p:cNvPr>
          <p:cNvSpPr/>
          <p:nvPr/>
        </p:nvSpPr>
        <p:spPr>
          <a:xfrm>
            <a:off x="2057400" y="4872037"/>
            <a:ext cx="5057775" cy="615947"/>
          </a:xfrm>
          <a:prstGeom prst="rect">
            <a:avLst/>
          </a:prstGeom>
          <a:solidFill>
            <a:schemeClr val="bg1">
              <a:alpha val="66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D28B36E-91EA-A948-A959-C42591242D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5753" y="1514475"/>
            <a:ext cx="7886700" cy="398779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9A2719"/>
                </a:solidFill>
              </a:rPr>
              <a:t>build complex emotion</a:t>
            </a:r>
          </a:p>
          <a:p>
            <a:pPr marL="0" indent="0">
              <a:buNone/>
            </a:pPr>
            <a:r>
              <a:rPr lang="en-US" sz="3200" dirty="0">
                <a:solidFill>
                  <a:srgbClr val="9A2719"/>
                </a:solidFill>
              </a:rPr>
              <a:t>               from simple mechanisms</a:t>
            </a: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endParaRPr lang="en-US" sz="3200" dirty="0">
              <a:solidFill>
                <a:srgbClr val="9A2719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9A2719"/>
                </a:solidFill>
              </a:rPr>
              <a:t>  </a:t>
            </a:r>
            <a:r>
              <a:rPr lang="en-US" sz="3200" dirty="0">
                <a:solidFill>
                  <a:srgbClr val="9A2719"/>
                </a:solidFill>
              </a:rPr>
              <a:t>                  plausible development path</a:t>
            </a:r>
          </a:p>
        </p:txBody>
      </p:sp>
    </p:spTree>
    <p:extLst>
      <p:ext uri="{BB962C8B-B14F-4D97-AF65-F5344CB8AC3E}">
        <p14:creationId xmlns:p14="http://schemas.microsoft.com/office/powerpoint/2010/main" val="37885316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F09E7-1B91-BE4E-AFE2-4C98CE99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13" y="1547440"/>
            <a:ext cx="8407774" cy="3763121"/>
          </a:xfrm>
        </p:spPr>
        <p:txBody>
          <a:bodyPr>
            <a:noAutofit/>
          </a:bodyPr>
          <a:lstStyle/>
          <a:p>
            <a:pPr algn="ctr"/>
            <a:r>
              <a:rPr lang="en-US" sz="9700" dirty="0">
                <a:solidFill>
                  <a:srgbClr val="9A2719"/>
                </a:solidFill>
              </a:rPr>
              <a:t>step by step</a:t>
            </a:r>
          </a:p>
        </p:txBody>
      </p:sp>
    </p:spTree>
    <p:extLst>
      <p:ext uri="{BB962C8B-B14F-4D97-AF65-F5344CB8AC3E}">
        <p14:creationId xmlns:p14="http://schemas.microsoft.com/office/powerpoint/2010/main" val="330464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3" name="Group 19"/>
          <p:cNvGrpSpPr>
            <a:grpSpLocks/>
          </p:cNvGrpSpPr>
          <p:nvPr/>
        </p:nvGrpSpPr>
        <p:grpSpPr bwMode="auto">
          <a:xfrm>
            <a:off x="2536825" y="1295400"/>
            <a:ext cx="3505200" cy="5181600"/>
            <a:chOff x="1296" y="624"/>
            <a:chExt cx="2208" cy="3264"/>
          </a:xfrm>
        </p:grpSpPr>
        <p:sp>
          <p:nvSpPr>
            <p:cNvPr id="33812" name="Line 14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3" name="Freeform 8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4" name="Oval 9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3815" name="Oval 10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3816" name="Freeform 11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7" name="Line 12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8" name="Line 15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19" name="Line 16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0" name="Line 17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1" name="Line 18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822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33794" name="Rectangle 21"/>
          <p:cNvSpPr>
            <a:spLocks noChangeArrowheads="1"/>
          </p:cNvSpPr>
          <p:nvPr/>
        </p:nvSpPr>
        <p:spPr bwMode="auto">
          <a:xfrm>
            <a:off x="4746625" y="3124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33798" name="Oval 33"/>
          <p:cNvSpPr>
            <a:spLocks noChangeArrowheads="1"/>
          </p:cNvSpPr>
          <p:nvPr/>
        </p:nvSpPr>
        <p:spPr bwMode="auto">
          <a:xfrm>
            <a:off x="36036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434B794-E86F-214B-8374-77EF436E57D6}"/>
              </a:ext>
            </a:extLst>
          </p:cNvPr>
          <p:cNvGrpSpPr/>
          <p:nvPr/>
        </p:nvGrpSpPr>
        <p:grpSpPr>
          <a:xfrm>
            <a:off x="4746625" y="1720850"/>
            <a:ext cx="3635375" cy="1403350"/>
            <a:chOff x="4746625" y="1720850"/>
            <a:chExt cx="3635375" cy="1403350"/>
          </a:xfrm>
        </p:grpSpPr>
        <p:cxnSp>
          <p:nvCxnSpPr>
            <p:cNvPr id="33797" name="AutoShape 28"/>
            <p:cNvCxnSpPr>
              <a:cxnSpLocks noChangeShapeType="1"/>
              <a:stCxn id="33794" idx="0"/>
              <a:endCxn id="33801" idx="3"/>
            </p:cNvCxnSpPr>
            <p:nvPr/>
          </p:nvCxnSpPr>
          <p:spPr bwMode="auto">
            <a:xfrm rot="5400000" flipH="1">
              <a:off x="4518025" y="2438400"/>
              <a:ext cx="914400" cy="4572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36ACC695-15D3-224B-8717-6F13C0ADF931}"/>
                </a:ext>
              </a:extLst>
            </p:cNvPr>
            <p:cNvGrpSpPr/>
            <p:nvPr/>
          </p:nvGrpSpPr>
          <p:grpSpPr>
            <a:xfrm>
              <a:off x="5280025" y="1720850"/>
              <a:ext cx="3101975" cy="869950"/>
              <a:chOff x="5280025" y="1720850"/>
              <a:chExt cx="3101975" cy="869950"/>
            </a:xfrm>
          </p:grpSpPr>
          <p:sp>
            <p:nvSpPr>
              <p:cNvPr id="33803" name="Line 34"/>
              <p:cNvSpPr>
                <a:spLocks noChangeShapeType="1"/>
              </p:cNvSpPr>
              <p:nvPr/>
            </p:nvSpPr>
            <p:spPr bwMode="auto">
              <a:xfrm flipH="1">
                <a:off x="5280025" y="2133600"/>
                <a:ext cx="1600200" cy="4572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04" name="Text Box 35"/>
              <p:cNvSpPr txBox="1">
                <a:spLocks noChangeArrowheads="1"/>
              </p:cNvSpPr>
              <p:nvPr/>
            </p:nvSpPr>
            <p:spPr bwMode="auto">
              <a:xfrm>
                <a:off x="6804025" y="1720850"/>
                <a:ext cx="1577975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(3) evaluation</a:t>
                </a:r>
                <a:br>
                  <a:rPr lang="en-US" sz="1800"/>
                </a:br>
                <a:r>
                  <a:rPr lang="en-US" sz="1800"/>
                  <a:t>ow! it hurts!</a:t>
                </a: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0254C03-BCB9-7F4D-BE92-C053FE04CB75}"/>
              </a:ext>
            </a:extLst>
          </p:cNvPr>
          <p:cNvGrpSpPr/>
          <p:nvPr/>
        </p:nvGrpSpPr>
        <p:grpSpPr>
          <a:xfrm>
            <a:off x="76200" y="1600200"/>
            <a:ext cx="4213225" cy="1600200"/>
            <a:chOff x="76200" y="1600200"/>
            <a:chExt cx="4213225" cy="1600200"/>
          </a:xfrm>
        </p:grpSpPr>
        <p:grpSp>
          <p:nvGrpSpPr>
            <p:cNvPr id="33799" name="Group 31"/>
            <p:cNvGrpSpPr>
              <a:grpSpLocks/>
            </p:cNvGrpSpPr>
            <p:nvPr/>
          </p:nvGrpSpPr>
          <p:grpSpPr bwMode="auto">
            <a:xfrm>
              <a:off x="3527425" y="2362200"/>
              <a:ext cx="381000" cy="838200"/>
              <a:chOff x="2016" y="1296"/>
              <a:chExt cx="240" cy="528"/>
            </a:xfrm>
          </p:grpSpPr>
          <p:sp>
            <p:nvSpPr>
              <p:cNvPr id="33810" name="Line 30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811" name="Line 29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33802" name="AutoShape 32"/>
            <p:cNvCxnSpPr>
              <a:cxnSpLocks noChangeShapeType="1"/>
              <a:stCxn id="33801" idx="2"/>
              <a:endCxn id="33798" idx="6"/>
            </p:cNvCxnSpPr>
            <p:nvPr/>
          </p:nvCxnSpPr>
          <p:spPr bwMode="auto">
            <a:xfrm rot="5400000">
              <a:off x="3832225" y="2362200"/>
              <a:ext cx="381000" cy="533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5" name="Text Box 36"/>
            <p:cNvSpPr txBox="1">
              <a:spLocks noChangeArrowheads="1"/>
            </p:cNvSpPr>
            <p:nvPr/>
          </p:nvSpPr>
          <p:spPr bwMode="auto">
            <a:xfrm>
              <a:off x="76200" y="1600200"/>
              <a:ext cx="25146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(4)  learnt association</a:t>
              </a:r>
              <a:br>
                <a:rPr lang="en-US" sz="1800"/>
              </a:br>
              <a:r>
                <a:rPr lang="en-US" sz="1800"/>
                <a:t>touching thorn</a:t>
              </a:r>
              <a:br>
                <a:rPr lang="en-US" sz="1800"/>
              </a:br>
              <a:r>
                <a:rPr lang="en-US" sz="1800"/>
                <a:t>is bad</a:t>
              </a:r>
            </a:p>
          </p:txBody>
        </p:sp>
        <p:sp>
          <p:nvSpPr>
            <p:cNvPr id="33806" name="Line 37"/>
            <p:cNvSpPr>
              <a:spLocks noChangeShapeType="1"/>
            </p:cNvSpPr>
            <p:nvPr/>
          </p:nvSpPr>
          <p:spPr bwMode="auto">
            <a:xfrm>
              <a:off x="2155825" y="2209800"/>
              <a:ext cx="137160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300423-656E-9B42-9A57-C216C1E5D972}"/>
              </a:ext>
            </a:extLst>
          </p:cNvPr>
          <p:cNvGrpSpPr/>
          <p:nvPr/>
        </p:nvGrpSpPr>
        <p:grpSpPr>
          <a:xfrm>
            <a:off x="304800" y="3581400"/>
            <a:ext cx="3146425" cy="1433513"/>
            <a:chOff x="304800" y="3581400"/>
            <a:chExt cx="3146425" cy="1433513"/>
          </a:xfrm>
        </p:grpSpPr>
        <p:cxnSp>
          <p:nvCxnSpPr>
            <p:cNvPr id="33795" name="AutoShape 24"/>
            <p:cNvCxnSpPr>
              <a:cxnSpLocks noChangeShapeType="1"/>
              <a:stCxn id="33800" idx="2"/>
              <a:endCxn id="33807" idx="3"/>
            </p:cNvCxnSpPr>
            <p:nvPr/>
          </p:nvCxnSpPr>
          <p:spPr bwMode="auto">
            <a:xfrm rot="5400000">
              <a:off x="2281238" y="3662362"/>
              <a:ext cx="1250950" cy="1089025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7" name="Text Box 39"/>
            <p:cNvSpPr txBox="1">
              <a:spLocks noChangeArrowheads="1"/>
            </p:cNvSpPr>
            <p:nvPr/>
          </p:nvSpPr>
          <p:spPr bwMode="auto">
            <a:xfrm>
              <a:off x="304800" y="4648200"/>
              <a:ext cx="2057400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(1)  touch thorn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58398A6B-2A0D-634A-8B03-E054BAF450E0}"/>
              </a:ext>
            </a:extLst>
          </p:cNvPr>
          <p:cNvGrpSpPr/>
          <p:nvPr/>
        </p:nvGrpSpPr>
        <p:grpSpPr>
          <a:xfrm>
            <a:off x="5203825" y="3581400"/>
            <a:ext cx="3330575" cy="1631950"/>
            <a:chOff x="5203825" y="3581400"/>
            <a:chExt cx="3330575" cy="1631950"/>
          </a:xfrm>
        </p:grpSpPr>
        <p:cxnSp>
          <p:nvCxnSpPr>
            <p:cNvPr id="33796" name="AutoShape 26"/>
            <p:cNvCxnSpPr>
              <a:cxnSpLocks noChangeShapeType="1"/>
              <a:endCxn id="33794" idx="2"/>
            </p:cNvCxnSpPr>
            <p:nvPr/>
          </p:nvCxnSpPr>
          <p:spPr bwMode="auto">
            <a:xfrm rot="10800000">
              <a:off x="5203825" y="3581400"/>
              <a:ext cx="1349375" cy="1295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3808" name="Text Box 40"/>
            <p:cNvSpPr txBox="1">
              <a:spLocks noChangeArrowheads="1"/>
            </p:cNvSpPr>
            <p:nvPr/>
          </p:nvSpPr>
          <p:spPr bwMode="auto">
            <a:xfrm>
              <a:off x="6477000" y="4572000"/>
              <a:ext cx="2057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(2)  thorn pricks finger</a:t>
              </a:r>
            </a:p>
          </p:txBody>
        </p:sp>
      </p:grpSp>
      <p:sp>
        <p:nvSpPr>
          <p:cNvPr id="33809" name="Title 30"/>
          <p:cNvSpPr>
            <a:spLocks noGrp="1"/>
          </p:cNvSpPr>
          <p:nvPr>
            <p:ph type="title"/>
          </p:nvPr>
        </p:nvSpPr>
        <p:spPr>
          <a:xfrm>
            <a:off x="34289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basic reactions - learning</a:t>
            </a:r>
          </a:p>
        </p:txBody>
      </p:sp>
      <p:sp>
        <p:nvSpPr>
          <p:cNvPr id="33800" name="Rectangle 20"/>
          <p:cNvSpPr>
            <a:spLocks noChangeArrowheads="1"/>
          </p:cNvSpPr>
          <p:nvPr/>
        </p:nvSpPr>
        <p:spPr bwMode="auto">
          <a:xfrm>
            <a:off x="2994025" y="3124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  <p:sp>
        <p:nvSpPr>
          <p:cNvPr id="33801" name="Rectangle 22"/>
          <p:cNvSpPr>
            <a:spLocks noChangeArrowheads="1"/>
          </p:cNvSpPr>
          <p:nvPr/>
        </p:nvSpPr>
        <p:spPr bwMode="auto">
          <a:xfrm>
            <a:off x="3832225" y="1981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2"/>
          <p:cNvGrpSpPr>
            <a:grpSpLocks/>
          </p:cNvGrpSpPr>
          <p:nvPr/>
        </p:nvGrpSpPr>
        <p:grpSpPr bwMode="auto">
          <a:xfrm>
            <a:off x="2536825" y="1295400"/>
            <a:ext cx="3505200" cy="5181600"/>
            <a:chOff x="1296" y="624"/>
            <a:chExt cx="2208" cy="3264"/>
          </a:xfrm>
        </p:grpSpPr>
        <p:sp>
          <p:nvSpPr>
            <p:cNvPr id="35863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4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5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866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5867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8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69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0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1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2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73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35842" name="Rectangle 14"/>
          <p:cNvSpPr>
            <a:spLocks noChangeArrowheads="1"/>
          </p:cNvSpPr>
          <p:nvPr/>
        </p:nvSpPr>
        <p:spPr bwMode="auto">
          <a:xfrm>
            <a:off x="4746625" y="3124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35844" name="Oval 18"/>
          <p:cNvSpPr>
            <a:spLocks noChangeArrowheads="1"/>
          </p:cNvSpPr>
          <p:nvPr/>
        </p:nvSpPr>
        <p:spPr bwMode="auto">
          <a:xfrm>
            <a:off x="3429000" y="40386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3005331-6A72-FA4C-B8D7-85D491228B9D}"/>
              </a:ext>
            </a:extLst>
          </p:cNvPr>
          <p:cNvGrpSpPr/>
          <p:nvPr/>
        </p:nvGrpSpPr>
        <p:grpSpPr>
          <a:xfrm>
            <a:off x="152400" y="1797050"/>
            <a:ext cx="3756025" cy="1403350"/>
            <a:chOff x="152400" y="1797050"/>
            <a:chExt cx="3756025" cy="1403350"/>
          </a:xfrm>
        </p:grpSpPr>
        <p:grpSp>
          <p:nvGrpSpPr>
            <p:cNvPr id="35845" name="Group 19"/>
            <p:cNvGrpSpPr>
              <a:grpSpLocks/>
            </p:cNvGrpSpPr>
            <p:nvPr/>
          </p:nvGrpSpPr>
          <p:grpSpPr bwMode="auto">
            <a:xfrm>
              <a:off x="3527425" y="2362200"/>
              <a:ext cx="381000" cy="838200"/>
              <a:chOff x="2016" y="1296"/>
              <a:chExt cx="240" cy="528"/>
            </a:xfrm>
          </p:grpSpPr>
          <p:sp>
            <p:nvSpPr>
              <p:cNvPr id="35861" name="Line 20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62" name="Line 21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51" name="Text Box 27"/>
            <p:cNvSpPr txBox="1">
              <a:spLocks noChangeArrowheads="1"/>
            </p:cNvSpPr>
            <p:nvPr/>
          </p:nvSpPr>
          <p:spPr bwMode="auto">
            <a:xfrm>
              <a:off x="152400" y="1797050"/>
              <a:ext cx="2514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(2)  learnt association</a:t>
              </a:r>
              <a:br>
                <a:rPr lang="en-US" sz="1800" dirty="0"/>
              </a:br>
              <a:r>
                <a:rPr lang="ja-JP" altLang="en-US" sz="1800"/>
                <a:t>‘</a:t>
              </a:r>
              <a:r>
                <a:rPr lang="en-US" altLang="ja-JP" sz="1800" dirty="0"/>
                <a:t>fires</a:t>
              </a:r>
              <a:r>
                <a:rPr lang="ja-JP" altLang="en-US" sz="1800"/>
                <a:t>’</a:t>
              </a:r>
              <a:endParaRPr lang="en-US" sz="1800" dirty="0"/>
            </a:p>
          </p:txBody>
        </p:sp>
        <p:sp>
          <p:nvSpPr>
            <p:cNvPr id="35852" name="Line 28"/>
            <p:cNvSpPr>
              <a:spLocks noChangeShapeType="1"/>
            </p:cNvSpPr>
            <p:nvPr/>
          </p:nvSpPr>
          <p:spPr bwMode="auto">
            <a:xfrm>
              <a:off x="2155825" y="2209800"/>
              <a:ext cx="137160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0A713EF-9226-814B-8229-D5BFC0F8C575}"/>
              </a:ext>
            </a:extLst>
          </p:cNvPr>
          <p:cNvGrpSpPr/>
          <p:nvPr/>
        </p:nvGrpSpPr>
        <p:grpSpPr>
          <a:xfrm>
            <a:off x="0" y="3124200"/>
            <a:ext cx="3451226" cy="1735932"/>
            <a:chOff x="0" y="3124200"/>
            <a:chExt cx="3451226" cy="1735932"/>
          </a:xfrm>
        </p:grpSpPr>
        <p:cxnSp>
          <p:nvCxnSpPr>
            <p:cNvPr id="35843" name="AutoShape 15"/>
            <p:cNvCxnSpPr>
              <a:cxnSpLocks noChangeShapeType="1"/>
              <a:stCxn id="35846" idx="2"/>
              <a:endCxn id="35853" idx="3"/>
            </p:cNvCxnSpPr>
            <p:nvPr/>
          </p:nvCxnSpPr>
          <p:spPr bwMode="auto">
            <a:xfrm rot="5400000">
              <a:off x="2295920" y="3704827"/>
              <a:ext cx="1278733" cy="1031878"/>
            </a:xfrm>
            <a:prstGeom prst="curvedConnector2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9EC7FDAA-4249-1A47-B8A3-67F279508A0D}"/>
                </a:ext>
              </a:extLst>
            </p:cNvPr>
            <p:cNvGrpSpPr/>
            <p:nvPr/>
          </p:nvGrpSpPr>
          <p:grpSpPr>
            <a:xfrm>
              <a:off x="0" y="3124200"/>
              <a:ext cx="2895600" cy="641350"/>
              <a:chOff x="0" y="3124200"/>
              <a:chExt cx="2895600" cy="641350"/>
            </a:xfrm>
          </p:grpSpPr>
          <p:sp>
            <p:nvSpPr>
              <p:cNvPr id="35854" name="Text Box 31"/>
              <p:cNvSpPr txBox="1">
                <a:spLocks noChangeArrowheads="1"/>
              </p:cNvSpPr>
              <p:nvPr/>
            </p:nvSpPr>
            <p:spPr bwMode="auto">
              <a:xfrm>
                <a:off x="0" y="3124200"/>
                <a:ext cx="2514600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(1)  about to</a:t>
                </a:r>
                <a:br>
                  <a:rPr lang="en-US" sz="1800" dirty="0"/>
                </a:br>
                <a:r>
                  <a:rPr lang="en-US" sz="1800" dirty="0"/>
                  <a:t>touch thorn</a:t>
                </a:r>
              </a:p>
            </p:txBody>
          </p:sp>
          <p:sp>
            <p:nvSpPr>
              <p:cNvPr id="35855" name="Line 32"/>
              <p:cNvSpPr>
                <a:spLocks noChangeShapeType="1"/>
              </p:cNvSpPr>
              <p:nvPr/>
            </p:nvSpPr>
            <p:spPr bwMode="auto">
              <a:xfrm flipV="1">
                <a:off x="1981200" y="3352800"/>
                <a:ext cx="914400" cy="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2B5D1042-37A2-CD41-9A4D-80DA9C52DECC}"/>
              </a:ext>
            </a:extLst>
          </p:cNvPr>
          <p:cNvGrpSpPr/>
          <p:nvPr/>
        </p:nvGrpSpPr>
        <p:grpSpPr>
          <a:xfrm>
            <a:off x="4800600" y="1828800"/>
            <a:ext cx="3375025" cy="457200"/>
            <a:chOff x="4800600" y="1828800"/>
            <a:chExt cx="3375025" cy="457200"/>
          </a:xfrm>
        </p:grpSpPr>
        <p:sp>
          <p:nvSpPr>
            <p:cNvPr id="35856" name="Line 33"/>
            <p:cNvSpPr>
              <a:spLocks noChangeShapeType="1"/>
            </p:cNvSpPr>
            <p:nvPr/>
          </p:nvSpPr>
          <p:spPr bwMode="auto">
            <a:xfrm flipH="1">
              <a:off x="4800600" y="2057400"/>
              <a:ext cx="16002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7" name="Text Box 34"/>
            <p:cNvSpPr txBox="1">
              <a:spLocks noChangeArrowheads="1"/>
            </p:cNvSpPr>
            <p:nvPr/>
          </p:nvSpPr>
          <p:spPr bwMode="auto">
            <a:xfrm>
              <a:off x="6400800" y="1828800"/>
              <a:ext cx="1774825" cy="366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(3)  bad feeling</a:t>
              </a: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0584670-EA17-5B49-A2E4-E79706E4FC10}"/>
              </a:ext>
            </a:extLst>
          </p:cNvPr>
          <p:cNvGrpSpPr/>
          <p:nvPr/>
        </p:nvGrpSpPr>
        <p:grpSpPr>
          <a:xfrm>
            <a:off x="1079497" y="2438400"/>
            <a:ext cx="6746878" cy="2605089"/>
            <a:chOff x="1079497" y="2438400"/>
            <a:chExt cx="6746878" cy="2605089"/>
          </a:xfrm>
        </p:grpSpPr>
        <p:sp>
          <p:nvSpPr>
            <p:cNvPr id="35858" name="Line 35"/>
            <p:cNvSpPr>
              <a:spLocks noChangeShapeType="1"/>
            </p:cNvSpPr>
            <p:nvPr/>
          </p:nvSpPr>
          <p:spPr bwMode="auto">
            <a:xfrm>
              <a:off x="2971800" y="3886200"/>
              <a:ext cx="609600" cy="533400"/>
            </a:xfrm>
            <a:prstGeom prst="line">
              <a:avLst/>
            </a:prstGeom>
            <a:noFill/>
            <a:ln w="762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D0C740E-B768-3045-9294-2C873E0EB028}"/>
                </a:ext>
              </a:extLst>
            </p:cNvPr>
            <p:cNvGrpSpPr/>
            <p:nvPr/>
          </p:nvGrpSpPr>
          <p:grpSpPr>
            <a:xfrm>
              <a:off x="1079497" y="2438400"/>
              <a:ext cx="6746878" cy="2605089"/>
              <a:chOff x="1079497" y="2438400"/>
              <a:chExt cx="6746878" cy="2605089"/>
            </a:xfrm>
          </p:grpSpPr>
          <p:cxnSp>
            <p:nvCxnSpPr>
              <p:cNvPr id="35848" name="AutoShape 24"/>
              <p:cNvCxnSpPr>
                <a:cxnSpLocks noChangeShapeType="1"/>
                <a:stCxn id="35847" idx="2"/>
                <a:endCxn id="35844" idx="6"/>
              </p:cNvCxnSpPr>
              <p:nvPr/>
            </p:nvCxnSpPr>
            <p:spPr bwMode="auto">
              <a:xfrm rot="5400000">
                <a:off x="3097213" y="2922587"/>
                <a:ext cx="1676400" cy="708025"/>
              </a:xfrm>
              <a:prstGeom prst="curvedConnector2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5849" name="Line 25"/>
              <p:cNvSpPr>
                <a:spLocks noChangeShapeType="1"/>
              </p:cNvSpPr>
              <p:nvPr/>
            </p:nvSpPr>
            <p:spPr bwMode="auto">
              <a:xfrm flipH="1" flipV="1">
                <a:off x="3886200" y="4191000"/>
                <a:ext cx="25908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50" name="Text Box 26"/>
              <p:cNvSpPr txBox="1">
                <a:spLocks noChangeArrowheads="1"/>
              </p:cNvSpPr>
              <p:nvPr/>
            </p:nvSpPr>
            <p:spPr bwMode="auto">
              <a:xfrm>
                <a:off x="6248400" y="4343400"/>
                <a:ext cx="157797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(4)  veto</a:t>
                </a:r>
              </a:p>
            </p:txBody>
          </p:sp>
          <p:sp>
            <p:nvSpPr>
              <p:cNvPr id="35853" name="Text Box 29"/>
              <p:cNvSpPr txBox="1">
                <a:spLocks noChangeArrowheads="1"/>
              </p:cNvSpPr>
              <p:nvPr/>
            </p:nvSpPr>
            <p:spPr bwMode="auto">
              <a:xfrm>
                <a:off x="1079497" y="4676776"/>
                <a:ext cx="1339850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squar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No action!</a:t>
                </a:r>
              </a:p>
            </p:txBody>
          </p:sp>
          <p:sp>
            <p:nvSpPr>
              <p:cNvPr id="35859" name="Line 36"/>
              <p:cNvSpPr>
                <a:spLocks noChangeShapeType="1"/>
              </p:cNvSpPr>
              <p:nvPr/>
            </p:nvSpPr>
            <p:spPr bwMode="auto">
              <a:xfrm flipH="1">
                <a:off x="2971800" y="3886200"/>
                <a:ext cx="609600" cy="5334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35860" name="Title 33"/>
          <p:cNvSpPr>
            <a:spLocks noGrp="1"/>
          </p:cNvSpPr>
          <p:nvPr>
            <p:ph type="title"/>
          </p:nvPr>
        </p:nvSpPr>
        <p:spPr>
          <a:xfrm>
            <a:off x="342890" y="0"/>
            <a:ext cx="851535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basic reactions – moderating action</a:t>
            </a:r>
          </a:p>
        </p:txBody>
      </p:sp>
      <p:sp>
        <p:nvSpPr>
          <p:cNvPr id="35846" name="Rectangle 22"/>
          <p:cNvSpPr>
            <a:spLocks noChangeArrowheads="1"/>
          </p:cNvSpPr>
          <p:nvPr/>
        </p:nvSpPr>
        <p:spPr bwMode="auto">
          <a:xfrm>
            <a:off x="2994025" y="3124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  <p:sp>
        <p:nvSpPr>
          <p:cNvPr id="35847" name="Rectangle 23"/>
          <p:cNvSpPr>
            <a:spLocks noChangeArrowheads="1"/>
          </p:cNvSpPr>
          <p:nvPr/>
        </p:nvSpPr>
        <p:spPr bwMode="auto">
          <a:xfrm>
            <a:off x="3832225" y="1981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89" name="Group 2"/>
          <p:cNvGrpSpPr>
            <a:grpSpLocks/>
          </p:cNvGrpSpPr>
          <p:nvPr/>
        </p:nvGrpSpPr>
        <p:grpSpPr bwMode="auto">
          <a:xfrm>
            <a:off x="3124200" y="1295400"/>
            <a:ext cx="3505200" cy="5181600"/>
            <a:chOff x="1296" y="624"/>
            <a:chExt cx="2208" cy="3264"/>
          </a:xfrm>
        </p:grpSpPr>
        <p:sp>
          <p:nvSpPr>
            <p:cNvPr id="37912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3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4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915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37916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7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8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19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0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1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22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37890" name="Rectangle 14"/>
          <p:cNvSpPr>
            <a:spLocks noChangeArrowheads="1"/>
          </p:cNvSpPr>
          <p:nvPr/>
        </p:nvSpPr>
        <p:spPr bwMode="auto">
          <a:xfrm>
            <a:off x="5181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37891" name="Oval 15"/>
          <p:cNvSpPr>
            <a:spLocks noChangeArrowheads="1"/>
          </p:cNvSpPr>
          <p:nvPr/>
        </p:nvSpPr>
        <p:spPr bwMode="auto">
          <a:xfrm>
            <a:off x="41370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13BFC2-C38B-794C-B7FA-A0B821115409}"/>
              </a:ext>
            </a:extLst>
          </p:cNvPr>
          <p:cNvGrpSpPr/>
          <p:nvPr/>
        </p:nvGrpSpPr>
        <p:grpSpPr>
          <a:xfrm>
            <a:off x="4060825" y="3124200"/>
            <a:ext cx="4854575" cy="838200"/>
            <a:chOff x="4060825" y="3124200"/>
            <a:chExt cx="4854575" cy="838200"/>
          </a:xfrm>
        </p:grpSpPr>
        <p:grpSp>
          <p:nvGrpSpPr>
            <p:cNvPr id="37892" name="Group 16"/>
            <p:cNvGrpSpPr>
              <a:grpSpLocks/>
            </p:cNvGrpSpPr>
            <p:nvPr/>
          </p:nvGrpSpPr>
          <p:grpSpPr bwMode="auto">
            <a:xfrm>
              <a:off x="4060825" y="3124200"/>
              <a:ext cx="381000" cy="838200"/>
              <a:chOff x="2016" y="1296"/>
              <a:chExt cx="240" cy="528"/>
            </a:xfrm>
          </p:grpSpPr>
          <p:sp>
            <p:nvSpPr>
              <p:cNvPr id="37910" name="Line 17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11" name="Line 18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7894" name="Text Box 20"/>
            <p:cNvSpPr txBox="1">
              <a:spLocks noChangeArrowheads="1"/>
            </p:cNvSpPr>
            <p:nvPr/>
          </p:nvSpPr>
          <p:spPr bwMode="auto">
            <a:xfrm>
              <a:off x="6400800" y="3200400"/>
              <a:ext cx="2514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(3)  learnt</a:t>
              </a:r>
              <a:br>
                <a:rPr lang="en-US" sz="1800"/>
              </a:br>
              <a:r>
                <a:rPr lang="en-US" sz="1800"/>
                <a:t>association fires</a:t>
              </a:r>
            </a:p>
          </p:txBody>
        </p:sp>
        <p:sp>
          <p:nvSpPr>
            <p:cNvPr id="37895" name="Line 21"/>
            <p:cNvSpPr>
              <a:spLocks noChangeShapeType="1"/>
            </p:cNvSpPr>
            <p:nvPr/>
          </p:nvSpPr>
          <p:spPr bwMode="auto">
            <a:xfrm flipH="1">
              <a:off x="4572000" y="3429000"/>
              <a:ext cx="2438400" cy="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1B3273F-C985-3A4E-852C-D38F895E1A2F}"/>
              </a:ext>
            </a:extLst>
          </p:cNvPr>
          <p:cNvGrpSpPr/>
          <p:nvPr/>
        </p:nvGrpSpPr>
        <p:grpSpPr>
          <a:xfrm>
            <a:off x="0" y="1371600"/>
            <a:ext cx="5410200" cy="1143000"/>
            <a:chOff x="0" y="1371600"/>
            <a:chExt cx="5410200" cy="1143000"/>
          </a:xfrm>
        </p:grpSpPr>
        <p:sp>
          <p:nvSpPr>
            <p:cNvPr id="37896" name="AutoShape 22"/>
            <p:cNvSpPr>
              <a:spLocks noChangeArrowheads="1"/>
            </p:cNvSpPr>
            <p:nvPr/>
          </p:nvSpPr>
          <p:spPr bwMode="auto">
            <a:xfrm>
              <a:off x="3581400" y="1371600"/>
              <a:ext cx="1828800" cy="1143000"/>
            </a:xfrm>
            <a:prstGeom prst="cloudCallout">
              <a:avLst>
                <a:gd name="adj1" fmla="val 54079"/>
                <a:gd name="adj2" fmla="val 43056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sp>
          <p:nvSpPr>
            <p:cNvPr id="37897" name="Line 26"/>
            <p:cNvSpPr>
              <a:spLocks noChangeShapeType="1"/>
            </p:cNvSpPr>
            <p:nvPr/>
          </p:nvSpPr>
          <p:spPr bwMode="auto">
            <a:xfrm flipV="1">
              <a:off x="2438400" y="1905000"/>
              <a:ext cx="16002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898" name="Text Box 27"/>
            <p:cNvSpPr txBox="1">
              <a:spLocks noChangeArrowheads="1"/>
            </p:cNvSpPr>
            <p:nvPr/>
          </p:nvSpPr>
          <p:spPr bwMode="auto">
            <a:xfrm>
              <a:off x="0" y="1752600"/>
              <a:ext cx="2819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(1)  imagination of planned action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7847C22-EB8E-9940-BCB3-96CC43B0E8D6}"/>
              </a:ext>
            </a:extLst>
          </p:cNvPr>
          <p:cNvGrpSpPr/>
          <p:nvPr/>
        </p:nvGrpSpPr>
        <p:grpSpPr>
          <a:xfrm>
            <a:off x="152400" y="2133600"/>
            <a:ext cx="4038600" cy="1677988"/>
            <a:chOff x="152400" y="2133600"/>
            <a:chExt cx="4038600" cy="1677988"/>
          </a:xfrm>
        </p:grpSpPr>
        <p:sp>
          <p:nvSpPr>
            <p:cNvPr id="37899" name="Line 28"/>
            <p:cNvSpPr>
              <a:spLocks noChangeShapeType="1"/>
            </p:cNvSpPr>
            <p:nvPr/>
          </p:nvSpPr>
          <p:spPr bwMode="auto">
            <a:xfrm flipH="1">
              <a:off x="3962400" y="2133600"/>
              <a:ext cx="228600" cy="1447800"/>
            </a:xfrm>
            <a:prstGeom prst="line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900" name="Text Box 31"/>
            <p:cNvSpPr txBox="1">
              <a:spLocks noChangeArrowheads="1"/>
            </p:cNvSpPr>
            <p:nvPr/>
          </p:nvSpPr>
          <p:spPr bwMode="auto">
            <a:xfrm>
              <a:off x="152400" y="2895600"/>
              <a:ext cx="24384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57200" indent="-4572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  <a:buFont typeface="Arial" charset="0"/>
                <a:buNone/>
              </a:pPr>
              <a:r>
                <a:rPr lang="en-US" sz="1800" dirty="0"/>
                <a:t>(2)  causes similar brain activity to</a:t>
              </a:r>
              <a:br>
                <a:rPr lang="en-US" sz="1800" dirty="0"/>
              </a:br>
              <a:r>
                <a:rPr lang="en-US" sz="1800" dirty="0"/>
                <a:t>actually doing it!</a:t>
              </a:r>
            </a:p>
          </p:txBody>
        </p:sp>
        <p:sp>
          <p:nvSpPr>
            <p:cNvPr id="37901" name="Line 32"/>
            <p:cNvSpPr>
              <a:spLocks noChangeShapeType="1"/>
            </p:cNvSpPr>
            <p:nvPr/>
          </p:nvSpPr>
          <p:spPr bwMode="auto">
            <a:xfrm flipV="1">
              <a:off x="2514600" y="2819400"/>
              <a:ext cx="137160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7902" name="Rectangle 35"/>
          <p:cNvSpPr>
            <a:spLocks noChangeArrowheads="1"/>
          </p:cNvSpPr>
          <p:nvPr/>
        </p:nvSpPr>
        <p:spPr bwMode="auto">
          <a:xfrm>
            <a:off x="4365625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  <p:sp>
        <p:nvSpPr>
          <p:cNvPr id="37905" name="Oval 38"/>
          <p:cNvSpPr>
            <a:spLocks noChangeArrowheads="1"/>
          </p:cNvSpPr>
          <p:nvPr/>
        </p:nvSpPr>
        <p:spPr bwMode="auto">
          <a:xfrm>
            <a:off x="5334000" y="1828800"/>
            <a:ext cx="152400" cy="152400"/>
          </a:xfrm>
          <a:prstGeom prst="ellipse">
            <a:avLst/>
          </a:prstGeom>
          <a:solidFill>
            <a:schemeClr val="bg1">
              <a:alpha val="10000"/>
            </a:schemeClr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916E511-ACF5-574A-8B2C-0A7E055FD438}"/>
              </a:ext>
            </a:extLst>
          </p:cNvPr>
          <p:cNvGrpSpPr/>
          <p:nvPr/>
        </p:nvGrpSpPr>
        <p:grpSpPr>
          <a:xfrm>
            <a:off x="4876800" y="1676400"/>
            <a:ext cx="3711575" cy="1295400"/>
            <a:chOff x="4876800" y="1676400"/>
            <a:chExt cx="3711575" cy="1295400"/>
          </a:xfrm>
        </p:grpSpPr>
        <p:sp>
          <p:nvSpPr>
            <p:cNvPr id="37907" name="Line 40"/>
            <p:cNvSpPr>
              <a:spLocks noChangeShapeType="1"/>
            </p:cNvSpPr>
            <p:nvPr/>
          </p:nvSpPr>
          <p:spPr bwMode="auto">
            <a:xfrm flipH="1">
              <a:off x="6019800" y="2209800"/>
              <a:ext cx="1219200" cy="152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60009D-C5E2-624F-8EAB-177E41961C4C}"/>
                </a:ext>
              </a:extLst>
            </p:cNvPr>
            <p:cNvGrpSpPr/>
            <p:nvPr/>
          </p:nvGrpSpPr>
          <p:grpSpPr>
            <a:xfrm>
              <a:off x="4876800" y="1676400"/>
              <a:ext cx="3711575" cy="1295400"/>
              <a:chOff x="4876800" y="1676400"/>
              <a:chExt cx="3711575" cy="1295400"/>
            </a:xfrm>
          </p:grpSpPr>
          <p:sp>
            <p:nvSpPr>
              <p:cNvPr id="37903" name="Line 36"/>
              <p:cNvSpPr>
                <a:spLocks noChangeShapeType="1"/>
              </p:cNvSpPr>
              <p:nvPr/>
            </p:nvSpPr>
            <p:spPr bwMode="auto">
              <a:xfrm>
                <a:off x="4876800" y="1676400"/>
                <a:ext cx="609600" cy="5334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904" name="Line 37"/>
              <p:cNvSpPr>
                <a:spLocks noChangeShapeType="1"/>
              </p:cNvSpPr>
              <p:nvPr/>
            </p:nvSpPr>
            <p:spPr bwMode="auto">
              <a:xfrm flipH="1">
                <a:off x="4876800" y="1676400"/>
                <a:ext cx="609600" cy="533400"/>
              </a:xfrm>
              <a:prstGeom prst="line">
                <a:avLst/>
              </a:prstGeom>
              <a:noFill/>
              <a:ln w="76200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cxnSp>
            <p:nvCxnSpPr>
              <p:cNvPr id="37906" name="AutoShape 39"/>
              <p:cNvCxnSpPr>
                <a:cxnSpLocks noChangeShapeType="1"/>
                <a:stCxn id="37902" idx="3"/>
                <a:endCxn id="37905" idx="6"/>
              </p:cNvCxnSpPr>
              <p:nvPr/>
            </p:nvCxnSpPr>
            <p:spPr bwMode="auto">
              <a:xfrm flipV="1">
                <a:off x="5280025" y="1905000"/>
                <a:ext cx="206375" cy="1066800"/>
              </a:xfrm>
              <a:prstGeom prst="curvedConnector3">
                <a:avLst>
                  <a:gd name="adj1" fmla="val 308458"/>
                </a:avLst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37908" name="Text Box 41"/>
              <p:cNvSpPr txBox="1">
                <a:spLocks noChangeArrowheads="1"/>
              </p:cNvSpPr>
              <p:nvPr/>
            </p:nvSpPr>
            <p:spPr bwMode="auto">
              <a:xfrm>
                <a:off x="7010400" y="1981200"/>
                <a:ext cx="1577975" cy="3667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/>
                  <a:t>(4)  veto</a:t>
                </a:r>
              </a:p>
            </p:txBody>
          </p:sp>
        </p:grpSp>
      </p:grpSp>
      <p:sp>
        <p:nvSpPr>
          <p:cNvPr id="37909" name="Title 34"/>
          <p:cNvSpPr>
            <a:spLocks noGrp="1"/>
          </p:cNvSpPr>
          <p:nvPr>
            <p:ph type="title"/>
          </p:nvPr>
        </p:nvSpPr>
        <p:spPr>
          <a:xfrm>
            <a:off x="342890" y="0"/>
            <a:ext cx="880111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next step – moderating intention</a:t>
            </a:r>
          </a:p>
        </p:txBody>
      </p:sp>
      <p:sp>
        <p:nvSpPr>
          <p:cNvPr id="37893" name="Rectangle 19"/>
          <p:cNvSpPr>
            <a:spLocks noChangeArrowheads="1"/>
          </p:cNvSpPr>
          <p:nvPr/>
        </p:nvSpPr>
        <p:spPr bwMode="auto">
          <a:xfrm>
            <a:off x="3657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2"/>
          <p:cNvSpPr>
            <a:spLocks noGrp="1"/>
          </p:cNvSpPr>
          <p:nvPr>
            <p:ph type="title"/>
          </p:nvPr>
        </p:nvSpPr>
        <p:spPr>
          <a:xfrm>
            <a:off x="628650" y="681038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dealing with delays ...</a:t>
            </a:r>
          </a:p>
        </p:txBody>
      </p:sp>
      <p:sp>
        <p:nvSpPr>
          <p:cNvPr id="47106" name="Content Placeholder 3"/>
          <p:cNvSpPr>
            <a:spLocks noGrp="1"/>
          </p:cNvSpPr>
          <p:nvPr>
            <p:ph idx="1"/>
          </p:nvPr>
        </p:nvSpPr>
        <p:spPr>
          <a:xfrm>
            <a:off x="628650" y="2314575"/>
            <a:ext cx="7886700" cy="3862387"/>
          </a:xfrm>
        </p:spPr>
        <p:txBody>
          <a:bodyPr>
            <a:normAutofit/>
          </a:bodyPr>
          <a:lstStyle/>
          <a:p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simple association only works 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for instant effects  (a few seconds)</a:t>
            </a:r>
          </a:p>
          <a:p>
            <a:pPr>
              <a:buFontTx/>
              <a:buNone/>
            </a:pP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so what about delayed effects?</a:t>
            </a:r>
            <a:br>
              <a:rPr lang="en-US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</a:t>
            </a:r>
            <a:r>
              <a:rPr lang="en-US" sz="2400" dirty="0">
                <a:latin typeface="Arial" charset="0"/>
                <a:ea typeface="ＭＳ Ｐゴシック" charset="0"/>
                <a:cs typeface="ＭＳ Ｐゴシック" charset="0"/>
              </a:rPr>
              <a:t>(e.g. poisonous plant)</a:t>
            </a:r>
            <a:endParaRPr lang="en-US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				… need imagination!</a:t>
            </a:r>
          </a:p>
        </p:txBody>
      </p:sp>
    </p:spTree>
    <p:extLst>
      <p:ext uri="{BB962C8B-B14F-4D97-AF65-F5344CB8AC3E}">
        <p14:creationId xmlns:p14="http://schemas.microsoft.com/office/powerpoint/2010/main" val="2817629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4F09E7-1B91-BE4E-AFE2-4C98CE99D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8113" y="1547440"/>
            <a:ext cx="8407774" cy="3763121"/>
          </a:xfrm>
        </p:spPr>
        <p:txBody>
          <a:bodyPr>
            <a:noAutofit/>
          </a:bodyPr>
          <a:lstStyle/>
          <a:p>
            <a:pPr algn="ctr"/>
            <a:r>
              <a:rPr lang="en-US" sz="20000" dirty="0">
                <a:solidFill>
                  <a:srgbClr val="9A2719"/>
                </a:solidFill>
              </a:rPr>
              <a:t>REGRET</a:t>
            </a:r>
          </a:p>
        </p:txBody>
      </p:sp>
    </p:spTree>
    <p:extLst>
      <p:ext uri="{BB962C8B-B14F-4D97-AF65-F5344CB8AC3E}">
        <p14:creationId xmlns:p14="http://schemas.microsoft.com/office/powerpoint/2010/main" val="3296759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2"/>
          <p:cNvGrpSpPr>
            <a:grpSpLocks/>
          </p:cNvGrpSpPr>
          <p:nvPr/>
        </p:nvGrpSpPr>
        <p:grpSpPr bwMode="auto">
          <a:xfrm>
            <a:off x="3124200" y="1295400"/>
            <a:ext cx="3505200" cy="5181600"/>
            <a:chOff x="1296" y="624"/>
            <a:chExt cx="2208" cy="3264"/>
          </a:xfrm>
        </p:grpSpPr>
        <p:sp>
          <p:nvSpPr>
            <p:cNvPr id="43033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3036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3037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43010" name="Rectangle 14"/>
          <p:cNvSpPr>
            <a:spLocks noChangeArrowheads="1"/>
          </p:cNvSpPr>
          <p:nvPr/>
        </p:nvSpPr>
        <p:spPr bwMode="auto">
          <a:xfrm>
            <a:off x="5181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43011" name="Oval 18"/>
          <p:cNvSpPr>
            <a:spLocks noChangeArrowheads="1"/>
          </p:cNvSpPr>
          <p:nvPr/>
        </p:nvSpPr>
        <p:spPr bwMode="auto">
          <a:xfrm>
            <a:off x="41370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018" name="Oval 34"/>
          <p:cNvSpPr>
            <a:spLocks noChangeArrowheads="1"/>
          </p:cNvSpPr>
          <p:nvPr/>
        </p:nvSpPr>
        <p:spPr bwMode="auto">
          <a:xfrm>
            <a:off x="5638800" y="17526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3029" name="Rectangle 45"/>
          <p:cNvSpPr>
            <a:spLocks noChangeArrowheads="1"/>
          </p:cNvSpPr>
          <p:nvPr/>
        </p:nvSpPr>
        <p:spPr bwMode="auto">
          <a:xfrm>
            <a:off x="4365625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  <p:sp>
        <p:nvSpPr>
          <p:cNvPr id="43030" name="Title 35"/>
          <p:cNvSpPr>
            <a:spLocks noGrp="1"/>
          </p:cNvSpPr>
          <p:nvPr>
            <p:ph type="title"/>
          </p:nvPr>
        </p:nvSpPr>
        <p:spPr>
          <a:xfrm>
            <a:off x="342890" y="0"/>
            <a:ext cx="826771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delayed effect – the gap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E0345F-CCFA-C640-9277-0B56F1381D54}"/>
              </a:ext>
            </a:extLst>
          </p:cNvPr>
          <p:cNvGrpSpPr/>
          <p:nvPr/>
        </p:nvGrpSpPr>
        <p:grpSpPr>
          <a:xfrm>
            <a:off x="635000" y="4114800"/>
            <a:ext cx="3200400" cy="1219200"/>
            <a:chOff x="381000" y="4114800"/>
            <a:chExt cx="3200400" cy="1219200"/>
          </a:xfrm>
        </p:grpSpPr>
        <p:cxnSp>
          <p:nvCxnSpPr>
            <p:cNvPr id="41" name="AutoShape 15">
              <a:extLst>
                <a:ext uri="{FF2B5EF4-FFF2-40B4-BE49-F238E27FC236}">
                  <a16:creationId xmlns:a16="http://schemas.microsoft.com/office/drawing/2014/main" id="{567D199C-DE1D-6741-AE36-29338F8D03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00300" y="4000500"/>
              <a:ext cx="1066800" cy="1295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C350F56C-21E7-884B-958F-8A23431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967288"/>
              <a:ext cx="2057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(1)  touch plant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2B6349-442D-EF4E-B959-C144AC7F9B6D}"/>
              </a:ext>
            </a:extLst>
          </p:cNvPr>
          <p:cNvGrpSpPr/>
          <p:nvPr/>
        </p:nvGrpSpPr>
        <p:grpSpPr>
          <a:xfrm>
            <a:off x="5626100" y="4114800"/>
            <a:ext cx="3200400" cy="1798638"/>
            <a:chOff x="5105400" y="4114800"/>
            <a:chExt cx="3200400" cy="1798638"/>
          </a:xfrm>
        </p:grpSpPr>
        <p:cxnSp>
          <p:nvCxnSpPr>
            <p:cNvPr id="44" name="AutoShape 16">
              <a:extLst>
                <a:ext uri="{FF2B5EF4-FFF2-40B4-BE49-F238E27FC236}">
                  <a16:creationId xmlns:a16="http://schemas.microsoft.com/office/drawing/2014/main" id="{4DA45A45-3809-234B-A05E-F83E635434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105400" y="4114800"/>
              <a:ext cx="1349375" cy="1295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0CAE891E-024E-DB45-8418-23F74F629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4997450"/>
              <a:ext cx="20574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(2)  some time</a:t>
              </a:r>
              <a:br>
                <a:rPr lang="en-US" sz="1800" dirty="0"/>
              </a:br>
              <a:r>
                <a:rPr lang="en-US" sz="1800" dirty="0"/>
                <a:t>later your finger</a:t>
              </a:r>
              <a:br>
                <a:rPr lang="en-US" sz="1800" dirty="0"/>
              </a:br>
              <a:r>
                <a:rPr lang="en-US" sz="1800" dirty="0"/>
                <a:t>is sore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2F97CC-5C71-1A4D-83EA-66FB7B6A678A}"/>
              </a:ext>
            </a:extLst>
          </p:cNvPr>
          <p:cNvGrpSpPr/>
          <p:nvPr/>
        </p:nvGrpSpPr>
        <p:grpSpPr>
          <a:xfrm>
            <a:off x="5303843" y="2886078"/>
            <a:ext cx="3233732" cy="1108072"/>
            <a:chOff x="5303843" y="2886078"/>
            <a:chExt cx="3233732" cy="1108072"/>
          </a:xfrm>
        </p:grpSpPr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16246B9-2867-0A48-8D33-E204FC8739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5140331" y="3049590"/>
              <a:ext cx="685800" cy="358775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0315D66E-CCA2-2447-94C2-2A6BC6C6C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64200" y="3276600"/>
              <a:ext cx="129540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6">
              <a:extLst>
                <a:ext uri="{FF2B5EF4-FFF2-40B4-BE49-F238E27FC236}">
                  <a16:creationId xmlns:a16="http://schemas.microsoft.com/office/drawing/2014/main" id="{468AAB3E-F5D5-B147-B3E1-2195437D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00" y="3352800"/>
              <a:ext cx="15779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(3) evaluation</a:t>
              </a:r>
              <a:br>
                <a:rPr lang="en-US" sz="1800" dirty="0"/>
              </a:br>
              <a:r>
                <a:rPr lang="ja-JP" altLang="en-US" sz="1800"/>
                <a:t>“</a:t>
              </a:r>
              <a:r>
                <a:rPr lang="en-US" altLang="ja-JP" sz="1800" dirty="0"/>
                <a:t>that hurts</a:t>
              </a:r>
              <a:r>
                <a:rPr lang="ja-JP" altLang="en-US" sz="1800"/>
                <a:t>”</a:t>
              </a:r>
              <a:endParaRPr lang="en-US" sz="1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B8FBFD-016A-0D4F-94BB-C0029F1BE00F}"/>
              </a:ext>
            </a:extLst>
          </p:cNvPr>
          <p:cNvGrpSpPr/>
          <p:nvPr/>
        </p:nvGrpSpPr>
        <p:grpSpPr>
          <a:xfrm>
            <a:off x="5181600" y="1524000"/>
            <a:ext cx="3800475" cy="1447800"/>
            <a:chOff x="5181600" y="1524000"/>
            <a:chExt cx="3800475" cy="1447800"/>
          </a:xfrm>
        </p:grpSpPr>
        <p:cxnSp>
          <p:nvCxnSpPr>
            <p:cNvPr id="38" name="AutoShape 32">
              <a:extLst>
                <a:ext uri="{FF2B5EF4-FFF2-40B4-BE49-F238E27FC236}">
                  <a16:creationId xmlns:a16="http://schemas.microsoft.com/office/drawing/2014/main" id="{9F071B61-AE00-1B45-9D43-91BFEAE21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03843" y="2657478"/>
              <a:ext cx="469900" cy="2286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912E9F-45BD-A24B-AA17-D4A1FB2130AB}"/>
                </a:ext>
              </a:extLst>
            </p:cNvPr>
            <p:cNvGrpSpPr/>
            <p:nvPr/>
          </p:nvGrpSpPr>
          <p:grpSpPr>
            <a:xfrm>
              <a:off x="5181600" y="1524000"/>
              <a:ext cx="3800475" cy="1447800"/>
              <a:chOff x="5181600" y="1524000"/>
              <a:chExt cx="3800475" cy="1447800"/>
            </a:xfrm>
          </p:grpSpPr>
          <p:sp>
            <p:nvSpPr>
              <p:cNvPr id="43019" name="AutoShape 35"/>
              <p:cNvSpPr>
                <a:spLocks noChangeArrowheads="1"/>
              </p:cNvSpPr>
              <p:nvPr/>
            </p:nvSpPr>
            <p:spPr bwMode="auto">
              <a:xfrm>
                <a:off x="5181600" y="1524000"/>
                <a:ext cx="1447800" cy="1219200"/>
              </a:xfrm>
              <a:prstGeom prst="irregularSeal1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why?</a:t>
                </a: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145BBF19-6D40-924F-B6C5-2BC042FF7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13500" y="2438400"/>
                <a:ext cx="1066800" cy="2286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34">
                <a:extLst>
                  <a:ext uri="{FF2B5EF4-FFF2-40B4-BE49-F238E27FC236}">
                    <a16:creationId xmlns:a16="http://schemas.microsoft.com/office/drawing/2014/main" id="{F7CBBCF4-8DC4-AE40-A49F-CFF19C957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100" y="2330450"/>
                <a:ext cx="1577975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(4) desire to</a:t>
                </a:r>
                <a:br>
                  <a:rPr lang="en-US" sz="1800" dirty="0"/>
                </a:br>
                <a:r>
                  <a:rPr lang="en-US" sz="1800" dirty="0"/>
                  <a:t>make sense</a:t>
                </a:r>
              </a:p>
            </p:txBody>
          </p:sp>
        </p:grpSp>
      </p:grpSp>
      <p:sp>
        <p:nvSpPr>
          <p:cNvPr id="43013" name="Rectangle 22"/>
          <p:cNvSpPr>
            <a:spLocks noChangeArrowheads="1"/>
          </p:cNvSpPr>
          <p:nvPr/>
        </p:nvSpPr>
        <p:spPr bwMode="auto">
          <a:xfrm>
            <a:off x="3657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170891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3009" name="Group 2"/>
          <p:cNvGrpSpPr>
            <a:grpSpLocks/>
          </p:cNvGrpSpPr>
          <p:nvPr/>
        </p:nvGrpSpPr>
        <p:grpSpPr bwMode="auto">
          <a:xfrm>
            <a:off x="3124200" y="1295400"/>
            <a:ext cx="3505200" cy="5181600"/>
            <a:chOff x="1296" y="624"/>
            <a:chExt cx="2208" cy="3264"/>
          </a:xfrm>
        </p:grpSpPr>
        <p:sp>
          <p:nvSpPr>
            <p:cNvPr id="43033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4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5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3036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3037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8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39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0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1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2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43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43010" name="Rectangle 14"/>
          <p:cNvSpPr>
            <a:spLocks noChangeArrowheads="1"/>
          </p:cNvSpPr>
          <p:nvPr/>
        </p:nvSpPr>
        <p:spPr bwMode="auto">
          <a:xfrm>
            <a:off x="5181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43011" name="Oval 18"/>
          <p:cNvSpPr>
            <a:spLocks noChangeArrowheads="1"/>
          </p:cNvSpPr>
          <p:nvPr/>
        </p:nvSpPr>
        <p:spPr bwMode="auto">
          <a:xfrm>
            <a:off x="41370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2D05843-92A9-6A46-B395-AB4699AB57B9}"/>
              </a:ext>
            </a:extLst>
          </p:cNvPr>
          <p:cNvGrpSpPr/>
          <p:nvPr/>
        </p:nvGrpSpPr>
        <p:grpSpPr>
          <a:xfrm>
            <a:off x="381000" y="3124200"/>
            <a:ext cx="4060825" cy="990600"/>
            <a:chOff x="381000" y="3124200"/>
            <a:chExt cx="4060825" cy="990600"/>
          </a:xfrm>
        </p:grpSpPr>
        <p:grpSp>
          <p:nvGrpSpPr>
            <p:cNvPr id="43012" name="Group 19"/>
            <p:cNvGrpSpPr>
              <a:grpSpLocks/>
            </p:cNvGrpSpPr>
            <p:nvPr/>
          </p:nvGrpSpPr>
          <p:grpSpPr bwMode="auto">
            <a:xfrm>
              <a:off x="4060825" y="3124200"/>
              <a:ext cx="381000" cy="838200"/>
              <a:chOff x="2016" y="1296"/>
              <a:chExt cx="240" cy="528"/>
            </a:xfrm>
          </p:grpSpPr>
          <p:sp>
            <p:nvSpPr>
              <p:cNvPr id="43031" name="Line 20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032" name="Line 21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43014" name="Text Box 25"/>
            <p:cNvSpPr txBox="1">
              <a:spLocks noChangeArrowheads="1"/>
            </p:cNvSpPr>
            <p:nvPr/>
          </p:nvSpPr>
          <p:spPr bwMode="auto">
            <a:xfrm>
              <a:off x="381000" y="3473450"/>
              <a:ext cx="25146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(7)  learnt association</a:t>
              </a:r>
              <a:br>
                <a:rPr lang="en-US" sz="1800" dirty="0"/>
              </a:br>
              <a:r>
                <a:rPr lang="en-US" sz="1800" dirty="0"/>
                <a:t>don</a:t>
              </a:r>
              <a:r>
                <a:rPr lang="ja-JP" altLang="en-US" sz="1800"/>
                <a:t>’</a:t>
              </a:r>
              <a:r>
                <a:rPr lang="en-US" altLang="ja-JP" sz="1800" dirty="0"/>
                <a:t>t touch that plant</a:t>
              </a:r>
              <a:endParaRPr lang="en-US" sz="1800" dirty="0"/>
            </a:p>
          </p:txBody>
        </p:sp>
        <p:sp>
          <p:nvSpPr>
            <p:cNvPr id="43015" name="Line 26"/>
            <p:cNvSpPr>
              <a:spLocks noChangeShapeType="1"/>
            </p:cNvSpPr>
            <p:nvPr/>
          </p:nvSpPr>
          <p:spPr bwMode="auto">
            <a:xfrm flipV="1">
              <a:off x="2819400" y="3276600"/>
              <a:ext cx="137160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18" name="Oval 34"/>
          <p:cNvSpPr>
            <a:spLocks noChangeArrowheads="1"/>
          </p:cNvSpPr>
          <p:nvPr/>
        </p:nvSpPr>
        <p:spPr bwMode="auto">
          <a:xfrm>
            <a:off x="5638800" y="17526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2F8D247-F29F-0B4B-9BE7-33BC9F011D71}"/>
              </a:ext>
            </a:extLst>
          </p:cNvPr>
          <p:cNvGrpSpPr/>
          <p:nvPr/>
        </p:nvGrpSpPr>
        <p:grpSpPr>
          <a:xfrm>
            <a:off x="533400" y="1219200"/>
            <a:ext cx="5219700" cy="1447800"/>
            <a:chOff x="533400" y="1219200"/>
            <a:chExt cx="5219700" cy="1447800"/>
          </a:xfrm>
        </p:grpSpPr>
        <p:sp>
          <p:nvSpPr>
            <p:cNvPr id="43016" name="AutoShape 32"/>
            <p:cNvSpPr>
              <a:spLocks noChangeArrowheads="1"/>
            </p:cNvSpPr>
            <p:nvPr/>
          </p:nvSpPr>
          <p:spPr bwMode="auto">
            <a:xfrm>
              <a:off x="3124200" y="1524000"/>
              <a:ext cx="1828800" cy="1143000"/>
            </a:xfrm>
            <a:prstGeom prst="cloudCallout">
              <a:avLst>
                <a:gd name="adj1" fmla="val 65190"/>
                <a:gd name="adj2" fmla="val 1194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43017" name="AutoShape 33"/>
            <p:cNvCxnSpPr>
              <a:cxnSpLocks noChangeShapeType="1"/>
              <a:stCxn id="43018" idx="0"/>
              <a:endCxn id="43016" idx="3"/>
            </p:cNvCxnSpPr>
            <p:nvPr/>
          </p:nvCxnSpPr>
          <p:spPr bwMode="auto">
            <a:xfrm rot="5400000" flipH="1">
              <a:off x="4814094" y="813594"/>
              <a:ext cx="163512" cy="1714500"/>
            </a:xfrm>
            <a:prstGeom prst="curvedConnector3">
              <a:avLst>
                <a:gd name="adj1" fmla="val 279611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3020" name="Line 36"/>
            <p:cNvSpPr>
              <a:spLocks noChangeShapeType="1"/>
            </p:cNvSpPr>
            <p:nvPr/>
          </p:nvSpPr>
          <p:spPr bwMode="auto">
            <a:xfrm>
              <a:off x="2819400" y="1600200"/>
              <a:ext cx="838200" cy="3048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1" name="Text Box 37"/>
            <p:cNvSpPr txBox="1">
              <a:spLocks noChangeArrowheads="1"/>
            </p:cNvSpPr>
            <p:nvPr/>
          </p:nvSpPr>
          <p:spPr bwMode="auto">
            <a:xfrm>
              <a:off x="533400" y="1219200"/>
              <a:ext cx="2819400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/>
                <a:t>(5)  recent salient events </a:t>
              </a:r>
              <a:br>
                <a:rPr lang="en-US" sz="1800"/>
              </a:br>
              <a:r>
                <a:rPr lang="en-US" sz="1800"/>
                <a:t>brought to mind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5FA0B0E-7EF1-AD47-BECF-EEB9B3732F55}"/>
              </a:ext>
            </a:extLst>
          </p:cNvPr>
          <p:cNvGrpSpPr/>
          <p:nvPr/>
        </p:nvGrpSpPr>
        <p:grpSpPr>
          <a:xfrm>
            <a:off x="228600" y="1828800"/>
            <a:ext cx="5181600" cy="1752600"/>
            <a:chOff x="228600" y="1828800"/>
            <a:chExt cx="5181600" cy="1752600"/>
          </a:xfrm>
        </p:grpSpPr>
        <p:sp>
          <p:nvSpPr>
            <p:cNvPr id="43022" name="Line 38"/>
            <p:cNvSpPr>
              <a:spLocks noChangeShapeType="1"/>
            </p:cNvSpPr>
            <p:nvPr/>
          </p:nvSpPr>
          <p:spPr bwMode="auto">
            <a:xfrm>
              <a:off x="3733800" y="2057400"/>
              <a:ext cx="228600" cy="1524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3" name="Line 39"/>
            <p:cNvSpPr>
              <a:spLocks noChangeShapeType="1"/>
            </p:cNvSpPr>
            <p:nvPr/>
          </p:nvSpPr>
          <p:spPr bwMode="auto">
            <a:xfrm>
              <a:off x="3886200" y="1981200"/>
              <a:ext cx="533400" cy="7620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4" name="Line 40"/>
            <p:cNvSpPr>
              <a:spLocks noChangeShapeType="1"/>
            </p:cNvSpPr>
            <p:nvPr/>
          </p:nvSpPr>
          <p:spPr bwMode="auto">
            <a:xfrm>
              <a:off x="4038600" y="1828800"/>
              <a:ext cx="1371600" cy="1752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5" name="Text Box 41"/>
            <p:cNvSpPr txBox="1">
              <a:spLocks noChangeArrowheads="1"/>
            </p:cNvSpPr>
            <p:nvPr/>
          </p:nvSpPr>
          <p:spPr bwMode="auto">
            <a:xfrm>
              <a:off x="228600" y="2057400"/>
              <a:ext cx="28194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(6)  causes simultaneous activation in</a:t>
              </a:r>
              <a:br>
                <a:rPr lang="en-US" sz="1800" dirty="0"/>
              </a:br>
              <a:r>
                <a:rPr lang="en-US" sz="1800" dirty="0"/>
                <a:t>relevant areas</a:t>
              </a:r>
            </a:p>
          </p:txBody>
        </p:sp>
        <p:sp>
          <p:nvSpPr>
            <p:cNvPr id="43026" name="Line 42"/>
            <p:cNvSpPr>
              <a:spLocks noChangeShapeType="1"/>
            </p:cNvSpPr>
            <p:nvPr/>
          </p:nvSpPr>
          <p:spPr bwMode="auto">
            <a:xfrm>
              <a:off x="2362200" y="2590800"/>
              <a:ext cx="14478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7" name="Line 43"/>
            <p:cNvSpPr>
              <a:spLocks noChangeShapeType="1"/>
            </p:cNvSpPr>
            <p:nvPr/>
          </p:nvSpPr>
          <p:spPr bwMode="auto">
            <a:xfrm flipV="1">
              <a:off x="2362200" y="2362200"/>
              <a:ext cx="2057400" cy="152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028" name="Line 44"/>
            <p:cNvSpPr>
              <a:spLocks noChangeShapeType="1"/>
            </p:cNvSpPr>
            <p:nvPr/>
          </p:nvSpPr>
          <p:spPr bwMode="auto">
            <a:xfrm flipV="1">
              <a:off x="2362200" y="2209800"/>
              <a:ext cx="16002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43029" name="Rectangle 45"/>
          <p:cNvSpPr>
            <a:spLocks noChangeArrowheads="1"/>
          </p:cNvSpPr>
          <p:nvPr/>
        </p:nvSpPr>
        <p:spPr bwMode="auto">
          <a:xfrm>
            <a:off x="4365625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  <p:sp>
        <p:nvSpPr>
          <p:cNvPr id="43030" name="Title 35"/>
          <p:cNvSpPr>
            <a:spLocks noGrp="1"/>
          </p:cNvSpPr>
          <p:nvPr>
            <p:ph type="title"/>
          </p:nvPr>
        </p:nvSpPr>
        <p:spPr>
          <a:xfrm>
            <a:off x="342890" y="0"/>
            <a:ext cx="826771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delayed effect – bringing to mind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4E0345F-CCFA-C640-9277-0B56F1381D54}"/>
              </a:ext>
            </a:extLst>
          </p:cNvPr>
          <p:cNvGrpSpPr/>
          <p:nvPr/>
        </p:nvGrpSpPr>
        <p:grpSpPr>
          <a:xfrm>
            <a:off x="635000" y="4114800"/>
            <a:ext cx="3200400" cy="1219200"/>
            <a:chOff x="381000" y="4114800"/>
            <a:chExt cx="3200400" cy="1219200"/>
          </a:xfrm>
        </p:grpSpPr>
        <p:cxnSp>
          <p:nvCxnSpPr>
            <p:cNvPr id="41" name="AutoShape 15">
              <a:extLst>
                <a:ext uri="{FF2B5EF4-FFF2-40B4-BE49-F238E27FC236}">
                  <a16:creationId xmlns:a16="http://schemas.microsoft.com/office/drawing/2014/main" id="{567D199C-DE1D-6741-AE36-29338F8D030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>
              <a:off x="2400300" y="4000500"/>
              <a:ext cx="1066800" cy="1295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2" name="Text Box 29">
              <a:extLst>
                <a:ext uri="{FF2B5EF4-FFF2-40B4-BE49-F238E27FC236}">
                  <a16:creationId xmlns:a16="http://schemas.microsoft.com/office/drawing/2014/main" id="{C350F56C-21E7-884B-958F-8A234313B6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1000" y="4967288"/>
              <a:ext cx="2057400" cy="3667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(1)  touch plant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32B6349-442D-EF4E-B959-C144AC7F9B6D}"/>
              </a:ext>
            </a:extLst>
          </p:cNvPr>
          <p:cNvGrpSpPr/>
          <p:nvPr/>
        </p:nvGrpSpPr>
        <p:grpSpPr>
          <a:xfrm>
            <a:off x="5626100" y="4114800"/>
            <a:ext cx="3200400" cy="1798638"/>
            <a:chOff x="5105400" y="4114800"/>
            <a:chExt cx="3200400" cy="1798638"/>
          </a:xfrm>
        </p:grpSpPr>
        <p:cxnSp>
          <p:nvCxnSpPr>
            <p:cNvPr id="44" name="AutoShape 16">
              <a:extLst>
                <a:ext uri="{FF2B5EF4-FFF2-40B4-BE49-F238E27FC236}">
                  <a16:creationId xmlns:a16="http://schemas.microsoft.com/office/drawing/2014/main" id="{4DA45A45-3809-234B-A05E-F83E63543400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10800000">
              <a:off x="5105400" y="4114800"/>
              <a:ext cx="1349375" cy="12954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5" name="Text Box 30">
              <a:extLst>
                <a:ext uri="{FF2B5EF4-FFF2-40B4-BE49-F238E27FC236}">
                  <a16:creationId xmlns:a16="http://schemas.microsoft.com/office/drawing/2014/main" id="{0CAE891E-024E-DB45-8418-23F74F62998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48400" y="4997450"/>
              <a:ext cx="2057400" cy="9159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(2)  some time</a:t>
              </a:r>
              <a:br>
                <a:rPr lang="en-US" sz="1800" dirty="0"/>
              </a:br>
              <a:r>
                <a:rPr lang="en-US" sz="1800" dirty="0"/>
                <a:t>later your finger</a:t>
              </a:r>
              <a:br>
                <a:rPr lang="en-US" sz="1800" dirty="0"/>
              </a:br>
              <a:r>
                <a:rPr lang="en-US" sz="1800" dirty="0"/>
                <a:t>is sore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E22F97CC-5C71-1A4D-83EA-66FB7B6A678A}"/>
              </a:ext>
            </a:extLst>
          </p:cNvPr>
          <p:cNvGrpSpPr/>
          <p:nvPr/>
        </p:nvGrpSpPr>
        <p:grpSpPr>
          <a:xfrm>
            <a:off x="5303843" y="2886078"/>
            <a:ext cx="3233732" cy="1108072"/>
            <a:chOff x="5303843" y="2886078"/>
            <a:chExt cx="3233732" cy="1108072"/>
          </a:xfrm>
        </p:grpSpPr>
        <p:cxnSp>
          <p:nvCxnSpPr>
            <p:cNvPr id="37" name="AutoShape 17">
              <a:extLst>
                <a:ext uri="{FF2B5EF4-FFF2-40B4-BE49-F238E27FC236}">
                  <a16:creationId xmlns:a16="http://schemas.microsoft.com/office/drawing/2014/main" id="{C16246B9-2867-0A48-8D33-E204FC8739B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rot="5400000" flipH="1">
              <a:off x="5140331" y="3049590"/>
              <a:ext cx="685800" cy="358775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46" name="Line 25">
              <a:extLst>
                <a:ext uri="{FF2B5EF4-FFF2-40B4-BE49-F238E27FC236}">
                  <a16:creationId xmlns:a16="http://schemas.microsoft.com/office/drawing/2014/main" id="{0315D66E-CCA2-2447-94C2-2A6BC6C6C8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664200" y="3276600"/>
              <a:ext cx="1295400" cy="4572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Text Box 26">
              <a:extLst>
                <a:ext uri="{FF2B5EF4-FFF2-40B4-BE49-F238E27FC236}">
                  <a16:creationId xmlns:a16="http://schemas.microsoft.com/office/drawing/2014/main" id="{468AAB3E-F5D5-B147-B3E1-2195437DB96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59600" y="3352800"/>
              <a:ext cx="1577975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(3) evaluation</a:t>
              </a:r>
              <a:br>
                <a:rPr lang="en-US" sz="1800" dirty="0"/>
              </a:br>
              <a:r>
                <a:rPr lang="ja-JP" altLang="en-US" sz="1800"/>
                <a:t>“</a:t>
              </a:r>
              <a:r>
                <a:rPr lang="en-US" altLang="ja-JP" sz="1800" dirty="0"/>
                <a:t>that hurts</a:t>
              </a:r>
              <a:r>
                <a:rPr lang="ja-JP" altLang="en-US" sz="1800"/>
                <a:t>”</a:t>
              </a:r>
              <a:endParaRPr lang="en-US" sz="1800" dirty="0"/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6AB8FBFD-016A-0D4F-94BB-C0029F1BE00F}"/>
              </a:ext>
            </a:extLst>
          </p:cNvPr>
          <p:cNvGrpSpPr/>
          <p:nvPr/>
        </p:nvGrpSpPr>
        <p:grpSpPr>
          <a:xfrm>
            <a:off x="5181600" y="1524000"/>
            <a:ext cx="3800475" cy="1447800"/>
            <a:chOff x="5181600" y="1524000"/>
            <a:chExt cx="3800475" cy="1447800"/>
          </a:xfrm>
        </p:grpSpPr>
        <p:cxnSp>
          <p:nvCxnSpPr>
            <p:cNvPr id="38" name="AutoShape 32">
              <a:extLst>
                <a:ext uri="{FF2B5EF4-FFF2-40B4-BE49-F238E27FC236}">
                  <a16:creationId xmlns:a16="http://schemas.microsoft.com/office/drawing/2014/main" id="{9F071B61-AE00-1B45-9D43-91BFEAE21CB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V="1">
              <a:off x="5303843" y="2657478"/>
              <a:ext cx="469900" cy="228600"/>
            </a:xfrm>
            <a:prstGeom prst="curvedConnector2">
              <a:avLst/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12912E9F-45BD-A24B-AA17-D4A1FB2130AB}"/>
                </a:ext>
              </a:extLst>
            </p:cNvPr>
            <p:cNvGrpSpPr/>
            <p:nvPr/>
          </p:nvGrpSpPr>
          <p:grpSpPr>
            <a:xfrm>
              <a:off x="5181600" y="1524000"/>
              <a:ext cx="3800475" cy="1447800"/>
              <a:chOff x="5181600" y="1524000"/>
              <a:chExt cx="3800475" cy="1447800"/>
            </a:xfrm>
          </p:grpSpPr>
          <p:sp>
            <p:nvSpPr>
              <p:cNvPr id="43019" name="AutoShape 35"/>
              <p:cNvSpPr>
                <a:spLocks noChangeArrowheads="1"/>
              </p:cNvSpPr>
              <p:nvPr/>
            </p:nvSpPr>
            <p:spPr bwMode="auto">
              <a:xfrm>
                <a:off x="5181600" y="1524000"/>
                <a:ext cx="1447800" cy="1219200"/>
              </a:xfrm>
              <a:prstGeom prst="irregularSeal1">
                <a:avLst/>
              </a:prstGeom>
              <a:solidFill>
                <a:srgbClr val="FFFF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/>
              <a:p>
                <a:pPr algn="ctr" eaLnBrk="0" hangingPunct="0"/>
                <a:r>
                  <a:rPr lang="en-US"/>
                  <a:t>why?</a:t>
                </a:r>
              </a:p>
            </p:txBody>
          </p:sp>
          <p:sp>
            <p:nvSpPr>
              <p:cNvPr id="49" name="Line 33">
                <a:extLst>
                  <a:ext uri="{FF2B5EF4-FFF2-40B4-BE49-F238E27FC236}">
                    <a16:creationId xmlns:a16="http://schemas.microsoft.com/office/drawing/2014/main" id="{145BBF19-6D40-924F-B6C5-2BC042FF76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6413500" y="2438400"/>
                <a:ext cx="1066800" cy="2286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Text Box 34">
                <a:extLst>
                  <a:ext uri="{FF2B5EF4-FFF2-40B4-BE49-F238E27FC236}">
                    <a16:creationId xmlns:a16="http://schemas.microsoft.com/office/drawing/2014/main" id="{F7CBBCF4-8DC4-AE40-A49F-CFF19C95725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7404100" y="2330450"/>
                <a:ext cx="1577975" cy="64135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  <a:cs typeface="ＭＳ Ｐゴシック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sz="1800" dirty="0"/>
                  <a:t>(4) desire to</a:t>
                </a:r>
                <a:br>
                  <a:rPr lang="en-US" sz="1800" dirty="0"/>
                </a:br>
                <a:r>
                  <a:rPr lang="en-US" sz="1800" dirty="0"/>
                  <a:t>make sense</a:t>
                </a:r>
              </a:p>
            </p:txBody>
          </p:sp>
        </p:grpSp>
      </p:grpSp>
      <p:sp>
        <p:nvSpPr>
          <p:cNvPr id="43013" name="Rectangle 22"/>
          <p:cNvSpPr>
            <a:spLocks noChangeArrowheads="1"/>
          </p:cNvSpPr>
          <p:nvPr/>
        </p:nvSpPr>
        <p:spPr bwMode="auto">
          <a:xfrm>
            <a:off x="36576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</p:spTree>
    <p:extLst>
      <p:ext uri="{BB962C8B-B14F-4D97-AF65-F5344CB8AC3E}">
        <p14:creationId xmlns:p14="http://schemas.microsoft.com/office/powerpoint/2010/main" val="4098787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2"/>
          <p:cNvSpPr>
            <a:spLocks noGrp="1"/>
          </p:cNvSpPr>
          <p:nvPr>
            <p:ph type="title"/>
          </p:nvPr>
        </p:nvSpPr>
        <p:spPr>
          <a:xfrm>
            <a:off x="628650" y="2103437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and now regret ...</a:t>
            </a:r>
          </a:p>
        </p:txBody>
      </p:sp>
      <p:sp>
        <p:nvSpPr>
          <p:cNvPr id="47106" name="Content Placeholder 3"/>
          <p:cNvSpPr>
            <a:spLocks noGrp="1"/>
          </p:cNvSpPr>
          <p:nvPr>
            <p:ph idx="1"/>
          </p:nvPr>
        </p:nvSpPr>
        <p:spPr>
          <a:xfrm>
            <a:off x="628650" y="3100387"/>
            <a:ext cx="7886700" cy="3076575"/>
          </a:xfrm>
        </p:spPr>
        <p:txBody>
          <a:bodyPr>
            <a:normAutofit/>
          </a:bodyPr>
          <a:lstStyle/>
          <a:p>
            <a:endParaRPr lang="en-US" sz="4000" dirty="0">
              <a:latin typeface="Arial" charset="0"/>
              <a:ea typeface="ＭＳ Ｐゴシック" charset="0"/>
              <a:cs typeface="ＭＳ Ｐゴシック" charset="0"/>
            </a:endParaRPr>
          </a:p>
          <a:p>
            <a:pPr>
              <a:buFontTx/>
              <a:buNone/>
            </a:pP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similar but also:</a:t>
            </a:r>
            <a:b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	    causal connections</a:t>
            </a:r>
            <a:b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	    moderating emotions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29" name="Group 2"/>
          <p:cNvGrpSpPr>
            <a:grpSpLocks/>
          </p:cNvGrpSpPr>
          <p:nvPr/>
        </p:nvGrpSpPr>
        <p:grpSpPr bwMode="auto">
          <a:xfrm>
            <a:off x="2819400" y="1295400"/>
            <a:ext cx="3505200" cy="5181600"/>
            <a:chOff x="1296" y="624"/>
            <a:chExt cx="2208" cy="3264"/>
          </a:xfrm>
        </p:grpSpPr>
        <p:sp>
          <p:nvSpPr>
            <p:cNvPr id="48149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0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1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52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48153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4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5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6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7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8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159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48130" name="Rectangle 14"/>
          <p:cNvSpPr>
            <a:spLocks noChangeArrowheads="1"/>
          </p:cNvSpPr>
          <p:nvPr/>
        </p:nvSpPr>
        <p:spPr bwMode="auto">
          <a:xfrm>
            <a:off x="4876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cxnSp>
        <p:nvCxnSpPr>
          <p:cNvPr id="48131" name="AutoShape 15"/>
          <p:cNvCxnSpPr>
            <a:cxnSpLocks noChangeShapeType="1"/>
            <a:stCxn id="48136" idx="2"/>
          </p:cNvCxnSpPr>
          <p:nvPr/>
        </p:nvCxnSpPr>
        <p:spPr bwMode="auto">
          <a:xfrm rot="5400000">
            <a:off x="2628900" y="4000500"/>
            <a:ext cx="1066800" cy="1295400"/>
          </a:xfrm>
          <a:prstGeom prst="curved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2" name="AutoShape 16"/>
          <p:cNvCxnSpPr>
            <a:cxnSpLocks noChangeShapeType="1"/>
            <a:endCxn id="48130" idx="2"/>
          </p:cNvCxnSpPr>
          <p:nvPr/>
        </p:nvCxnSpPr>
        <p:spPr bwMode="auto">
          <a:xfrm rot="10800000">
            <a:off x="5334000" y="4114800"/>
            <a:ext cx="1349375" cy="1295400"/>
          </a:xfrm>
          <a:prstGeom prst="curved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48133" name="AutoShape 17"/>
          <p:cNvCxnSpPr>
            <a:cxnSpLocks noChangeShapeType="1"/>
          </p:cNvCxnSpPr>
          <p:nvPr/>
        </p:nvCxnSpPr>
        <p:spPr bwMode="auto">
          <a:xfrm rot="5400000" flipH="1">
            <a:off x="4811713" y="3135312"/>
            <a:ext cx="685800" cy="358775"/>
          </a:xfrm>
          <a:prstGeom prst="curved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34" name="Oval 18"/>
          <p:cNvSpPr>
            <a:spLocks noChangeArrowheads="1"/>
          </p:cNvSpPr>
          <p:nvPr/>
        </p:nvSpPr>
        <p:spPr bwMode="auto">
          <a:xfrm>
            <a:off x="38322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sp>
        <p:nvSpPr>
          <p:cNvPr id="48136" name="Rectangle 22"/>
          <p:cNvSpPr>
            <a:spLocks noChangeArrowheads="1"/>
          </p:cNvSpPr>
          <p:nvPr/>
        </p:nvSpPr>
        <p:spPr bwMode="auto">
          <a:xfrm>
            <a:off x="3352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  <p:sp>
        <p:nvSpPr>
          <p:cNvPr id="48137" name="Rectangle 23"/>
          <p:cNvSpPr>
            <a:spLocks noChangeArrowheads="1"/>
          </p:cNvSpPr>
          <p:nvPr/>
        </p:nvSpPr>
        <p:spPr bwMode="auto">
          <a:xfrm>
            <a:off x="4060825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  <p:sp>
        <p:nvSpPr>
          <p:cNvPr id="48138" name="Line 24"/>
          <p:cNvSpPr>
            <a:spLocks noChangeShapeType="1"/>
          </p:cNvSpPr>
          <p:nvPr/>
        </p:nvSpPr>
        <p:spPr bwMode="auto">
          <a:xfrm flipH="1" flipV="1">
            <a:off x="5410200" y="3276600"/>
            <a:ext cx="1295400" cy="4572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39" name="Text Box 25"/>
          <p:cNvSpPr txBox="1">
            <a:spLocks noChangeArrowheads="1"/>
          </p:cNvSpPr>
          <p:nvPr/>
        </p:nvSpPr>
        <p:spPr bwMode="auto">
          <a:xfrm>
            <a:off x="6705600" y="3479800"/>
            <a:ext cx="157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(3) evaluation</a:t>
            </a:r>
            <a:br>
              <a:rPr lang="en-US" sz="1800" dirty="0"/>
            </a:br>
            <a:r>
              <a:rPr lang="ja-JP" altLang="en-US" sz="1800"/>
              <a:t>“</a:t>
            </a:r>
            <a:r>
              <a:rPr lang="en-US" altLang="ja-JP" sz="1800" dirty="0"/>
              <a:t>that hurts</a:t>
            </a:r>
            <a:r>
              <a:rPr lang="ja-JP" altLang="en-US" sz="1800"/>
              <a:t>”</a:t>
            </a:r>
            <a:endParaRPr lang="en-US" sz="1800" dirty="0"/>
          </a:p>
        </p:txBody>
      </p:sp>
      <p:sp>
        <p:nvSpPr>
          <p:cNvPr id="48140" name="Text Box 26"/>
          <p:cNvSpPr txBox="1">
            <a:spLocks noChangeArrowheads="1"/>
          </p:cNvSpPr>
          <p:nvPr/>
        </p:nvSpPr>
        <p:spPr bwMode="auto">
          <a:xfrm>
            <a:off x="609600" y="4967288"/>
            <a:ext cx="205740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(1) touch plant</a:t>
            </a:r>
          </a:p>
        </p:txBody>
      </p:sp>
      <p:sp>
        <p:nvSpPr>
          <p:cNvPr id="48141" name="Text Box 27"/>
          <p:cNvSpPr txBox="1">
            <a:spLocks noChangeArrowheads="1"/>
          </p:cNvSpPr>
          <p:nvPr/>
        </p:nvSpPr>
        <p:spPr bwMode="auto">
          <a:xfrm>
            <a:off x="6515100" y="5162550"/>
            <a:ext cx="205740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(2) some time</a:t>
            </a:r>
            <a:br>
              <a:rPr lang="en-US" sz="1800" dirty="0"/>
            </a:br>
            <a:r>
              <a:rPr lang="en-US" sz="1800" dirty="0"/>
              <a:t>later your finger</a:t>
            </a:r>
            <a:br>
              <a:rPr lang="en-US" sz="1800" dirty="0"/>
            </a:br>
            <a:r>
              <a:rPr lang="en-US" sz="1800" dirty="0"/>
              <a:t>is sore</a:t>
            </a:r>
          </a:p>
        </p:txBody>
      </p:sp>
      <p:sp>
        <p:nvSpPr>
          <p:cNvPr id="48142" name="AutoShape 28"/>
          <p:cNvSpPr>
            <a:spLocks noChangeArrowheads="1"/>
          </p:cNvSpPr>
          <p:nvPr/>
        </p:nvSpPr>
        <p:spPr bwMode="auto">
          <a:xfrm>
            <a:off x="4876800" y="1524000"/>
            <a:ext cx="1447800" cy="1219200"/>
          </a:xfrm>
          <a:prstGeom prst="irregularSeal1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/>
              <a:t>why?</a:t>
            </a:r>
          </a:p>
        </p:txBody>
      </p:sp>
      <p:cxnSp>
        <p:nvCxnSpPr>
          <p:cNvPr id="48143" name="AutoShape 29"/>
          <p:cNvCxnSpPr>
            <a:cxnSpLocks noChangeShapeType="1"/>
            <a:stCxn id="48137" idx="3"/>
            <a:endCxn id="48142" idx="2"/>
          </p:cNvCxnSpPr>
          <p:nvPr/>
        </p:nvCxnSpPr>
        <p:spPr bwMode="auto">
          <a:xfrm flipV="1">
            <a:off x="4975225" y="2743200"/>
            <a:ext cx="469900" cy="228600"/>
          </a:xfrm>
          <a:prstGeom prst="curvedConnector2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48144" name="Line 30"/>
          <p:cNvSpPr>
            <a:spLocks noChangeShapeType="1"/>
          </p:cNvSpPr>
          <p:nvPr/>
        </p:nvSpPr>
        <p:spPr bwMode="auto">
          <a:xfrm flipH="1" flipV="1">
            <a:off x="6172200" y="2438400"/>
            <a:ext cx="1066800" cy="228600"/>
          </a:xfrm>
          <a:prstGeom prst="line">
            <a:avLst/>
          </a:prstGeom>
          <a:noFill/>
          <a:ln w="28575">
            <a:solidFill>
              <a:schemeClr val="hlink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145" name="Text Box 31"/>
          <p:cNvSpPr txBox="1">
            <a:spLocks noChangeArrowheads="1"/>
          </p:cNvSpPr>
          <p:nvPr/>
        </p:nvSpPr>
        <p:spPr bwMode="auto">
          <a:xfrm>
            <a:off x="7162800" y="2330450"/>
            <a:ext cx="1577975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/>
              <a:t>(4) desire to</a:t>
            </a:r>
            <a:br>
              <a:rPr lang="en-US" sz="1800"/>
            </a:br>
            <a:r>
              <a:rPr lang="en-US" sz="1800"/>
              <a:t>make sense</a:t>
            </a:r>
          </a:p>
        </p:txBody>
      </p:sp>
      <p:sp>
        <p:nvSpPr>
          <p:cNvPr id="48146" name="Title 31"/>
          <p:cNvSpPr>
            <a:spLocks noGrp="1"/>
          </p:cNvSpPr>
          <p:nvPr>
            <p:ph type="title"/>
          </p:nvPr>
        </p:nvSpPr>
        <p:spPr>
          <a:xfrm>
            <a:off x="342890" y="0"/>
            <a:ext cx="78867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charset="0"/>
                <a:ea typeface="ＭＳ Ｐゴシック" charset="0"/>
                <a:cs typeface="ＭＳ Ｐゴシック" charset="0"/>
              </a:rPr>
              <a:t>regret – the gap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7" name="Group 2"/>
          <p:cNvGrpSpPr>
            <a:grpSpLocks/>
          </p:cNvGrpSpPr>
          <p:nvPr/>
        </p:nvGrpSpPr>
        <p:grpSpPr bwMode="auto">
          <a:xfrm>
            <a:off x="2819400" y="1295400"/>
            <a:ext cx="3505200" cy="5181600"/>
            <a:chOff x="1296" y="624"/>
            <a:chExt cx="2208" cy="3264"/>
          </a:xfrm>
        </p:grpSpPr>
        <p:sp>
          <p:nvSpPr>
            <p:cNvPr id="50206" name="Line 3"/>
            <p:cNvSpPr>
              <a:spLocks noChangeShapeType="1"/>
            </p:cNvSpPr>
            <p:nvPr/>
          </p:nvSpPr>
          <p:spPr bwMode="auto">
            <a:xfrm>
              <a:off x="2400" y="3456"/>
              <a:ext cx="0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7" name="Freeform 4"/>
            <p:cNvSpPr>
              <a:spLocks/>
            </p:cNvSpPr>
            <p:nvPr/>
          </p:nvSpPr>
          <p:spPr bwMode="auto">
            <a:xfrm>
              <a:off x="1296" y="624"/>
              <a:ext cx="2208" cy="2888"/>
            </a:xfrm>
            <a:custGeom>
              <a:avLst/>
              <a:gdLst>
                <a:gd name="T0" fmla="*/ 1056 w 2208"/>
                <a:gd name="T1" fmla="*/ 8 h 2888"/>
                <a:gd name="T2" fmla="*/ 288 w 2208"/>
                <a:gd name="T3" fmla="*/ 296 h 2888"/>
                <a:gd name="T4" fmla="*/ 0 w 2208"/>
                <a:gd name="T5" fmla="*/ 968 h 2888"/>
                <a:gd name="T6" fmla="*/ 288 w 2208"/>
                <a:gd name="T7" fmla="*/ 1736 h 2888"/>
                <a:gd name="T8" fmla="*/ 576 w 2208"/>
                <a:gd name="T9" fmla="*/ 2216 h 2888"/>
                <a:gd name="T10" fmla="*/ 864 w 2208"/>
                <a:gd name="T11" fmla="*/ 2792 h 2888"/>
                <a:gd name="T12" fmla="*/ 1296 w 2208"/>
                <a:gd name="T13" fmla="*/ 2792 h 2888"/>
                <a:gd name="T14" fmla="*/ 1632 w 2208"/>
                <a:gd name="T15" fmla="*/ 2216 h 2888"/>
                <a:gd name="T16" fmla="*/ 1968 w 2208"/>
                <a:gd name="T17" fmla="*/ 1688 h 2888"/>
                <a:gd name="T18" fmla="*/ 2208 w 2208"/>
                <a:gd name="T19" fmla="*/ 1016 h 2888"/>
                <a:gd name="T20" fmla="*/ 1968 w 2208"/>
                <a:gd name="T21" fmla="*/ 344 h 2888"/>
                <a:gd name="T22" fmla="*/ 1056 w 2208"/>
                <a:gd name="T23" fmla="*/ 8 h 2888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w 2208"/>
                <a:gd name="T37" fmla="*/ 0 h 2888"/>
                <a:gd name="T38" fmla="*/ 2208 w 2208"/>
                <a:gd name="T39" fmla="*/ 2888 h 2888"/>
              </a:gdLst>
              <a:ahLst/>
              <a:cxnLst>
                <a:cxn ang="T24">
                  <a:pos x="T0" y="T1"/>
                </a:cxn>
                <a:cxn ang="T25">
                  <a:pos x="T2" y="T3"/>
                </a:cxn>
                <a:cxn ang="T26">
                  <a:pos x="T4" y="T5"/>
                </a:cxn>
                <a:cxn ang="T27">
                  <a:pos x="T6" y="T7"/>
                </a:cxn>
                <a:cxn ang="T28">
                  <a:pos x="T8" y="T9"/>
                </a:cxn>
                <a:cxn ang="T29">
                  <a:pos x="T10" y="T11"/>
                </a:cxn>
                <a:cxn ang="T30">
                  <a:pos x="T12" y="T13"/>
                </a:cxn>
                <a:cxn ang="T31">
                  <a:pos x="T14" y="T15"/>
                </a:cxn>
                <a:cxn ang="T32">
                  <a:pos x="T16" y="T17"/>
                </a:cxn>
                <a:cxn ang="T33">
                  <a:pos x="T18" y="T19"/>
                </a:cxn>
                <a:cxn ang="T34">
                  <a:pos x="T20" y="T21"/>
                </a:cxn>
                <a:cxn ang="T35">
                  <a:pos x="T22" y="T23"/>
                </a:cxn>
              </a:cxnLst>
              <a:rect l="T36" t="T37" r="T38" b="T39"/>
              <a:pathLst>
                <a:path w="2208" h="2888">
                  <a:moveTo>
                    <a:pt x="1056" y="8"/>
                  </a:moveTo>
                  <a:cubicBezTo>
                    <a:pt x="776" y="0"/>
                    <a:pt x="464" y="136"/>
                    <a:pt x="288" y="296"/>
                  </a:cubicBezTo>
                  <a:cubicBezTo>
                    <a:pt x="112" y="456"/>
                    <a:pt x="0" y="728"/>
                    <a:pt x="0" y="968"/>
                  </a:cubicBezTo>
                  <a:cubicBezTo>
                    <a:pt x="0" y="1208"/>
                    <a:pt x="192" y="1528"/>
                    <a:pt x="288" y="1736"/>
                  </a:cubicBezTo>
                  <a:cubicBezTo>
                    <a:pt x="384" y="1944"/>
                    <a:pt x="480" y="2040"/>
                    <a:pt x="576" y="2216"/>
                  </a:cubicBezTo>
                  <a:cubicBezTo>
                    <a:pt x="672" y="2392"/>
                    <a:pt x="744" y="2696"/>
                    <a:pt x="864" y="2792"/>
                  </a:cubicBezTo>
                  <a:cubicBezTo>
                    <a:pt x="984" y="2888"/>
                    <a:pt x="1168" y="2888"/>
                    <a:pt x="1296" y="2792"/>
                  </a:cubicBezTo>
                  <a:cubicBezTo>
                    <a:pt x="1424" y="2696"/>
                    <a:pt x="1520" y="2400"/>
                    <a:pt x="1632" y="2216"/>
                  </a:cubicBezTo>
                  <a:cubicBezTo>
                    <a:pt x="1744" y="2032"/>
                    <a:pt x="1872" y="1888"/>
                    <a:pt x="1968" y="1688"/>
                  </a:cubicBezTo>
                  <a:cubicBezTo>
                    <a:pt x="2064" y="1488"/>
                    <a:pt x="2208" y="1240"/>
                    <a:pt x="2208" y="1016"/>
                  </a:cubicBezTo>
                  <a:cubicBezTo>
                    <a:pt x="2208" y="792"/>
                    <a:pt x="2160" y="512"/>
                    <a:pt x="1968" y="344"/>
                  </a:cubicBezTo>
                  <a:cubicBezTo>
                    <a:pt x="1776" y="176"/>
                    <a:pt x="1336" y="16"/>
                    <a:pt x="1056" y="8"/>
                  </a:cubicBezTo>
                  <a:close/>
                </a:path>
              </a:pathLst>
            </a:cu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2160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09" name="Oval 6"/>
            <p:cNvSpPr>
              <a:spLocks noChangeArrowheads="1"/>
            </p:cNvSpPr>
            <p:nvPr/>
          </p:nvSpPr>
          <p:spPr bwMode="auto">
            <a:xfrm>
              <a:off x="2496" y="2832"/>
              <a:ext cx="144" cy="192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  <p:sp>
          <p:nvSpPr>
            <p:cNvPr id="50210" name="Freeform 7"/>
            <p:cNvSpPr>
              <a:spLocks/>
            </p:cNvSpPr>
            <p:nvPr/>
          </p:nvSpPr>
          <p:spPr bwMode="auto">
            <a:xfrm>
              <a:off x="2208" y="3216"/>
              <a:ext cx="384" cy="96"/>
            </a:xfrm>
            <a:custGeom>
              <a:avLst/>
              <a:gdLst>
                <a:gd name="T0" fmla="*/ 0 w 384"/>
                <a:gd name="T1" fmla="*/ 0 h 96"/>
                <a:gd name="T2" fmla="*/ 192 w 384"/>
                <a:gd name="T3" fmla="*/ 96 h 96"/>
                <a:gd name="T4" fmla="*/ 384 w 384"/>
                <a:gd name="T5" fmla="*/ 0 h 96"/>
                <a:gd name="T6" fmla="*/ 0 60000 65536"/>
                <a:gd name="T7" fmla="*/ 0 60000 65536"/>
                <a:gd name="T8" fmla="*/ 0 60000 65536"/>
                <a:gd name="T9" fmla="*/ 0 w 384"/>
                <a:gd name="T10" fmla="*/ 0 h 96"/>
                <a:gd name="T11" fmla="*/ 384 w 384"/>
                <a:gd name="T12" fmla="*/ 96 h 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84" h="96">
                  <a:moveTo>
                    <a:pt x="0" y="0"/>
                  </a:moveTo>
                  <a:cubicBezTo>
                    <a:pt x="64" y="48"/>
                    <a:pt x="128" y="96"/>
                    <a:pt x="192" y="96"/>
                  </a:cubicBezTo>
                  <a:cubicBezTo>
                    <a:pt x="256" y="96"/>
                    <a:pt x="352" y="16"/>
                    <a:pt x="384" y="0"/>
                  </a:cubicBezTo>
                </a:path>
              </a:pathLst>
            </a:custGeom>
            <a:noFill/>
            <a:ln w="762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1" name="Line 8"/>
            <p:cNvSpPr>
              <a:spLocks noChangeShapeType="1"/>
            </p:cNvSpPr>
            <p:nvPr/>
          </p:nvSpPr>
          <p:spPr bwMode="auto">
            <a:xfrm flipH="1">
              <a:off x="2352" y="2976"/>
              <a:ext cx="48" cy="192"/>
            </a:xfrm>
            <a:prstGeom prst="line">
              <a:avLst/>
            </a:prstGeom>
            <a:noFill/>
            <a:ln w="571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2" name="Line 9"/>
            <p:cNvSpPr>
              <a:spLocks noChangeShapeType="1"/>
            </p:cNvSpPr>
            <p:nvPr/>
          </p:nvSpPr>
          <p:spPr bwMode="auto">
            <a:xfrm>
              <a:off x="2064" y="3552"/>
              <a:ext cx="288" cy="96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3" name="Line 10"/>
            <p:cNvSpPr>
              <a:spLocks noChangeShapeType="1"/>
            </p:cNvSpPr>
            <p:nvPr/>
          </p:nvSpPr>
          <p:spPr bwMode="auto">
            <a:xfrm>
              <a:off x="2448" y="3648"/>
              <a:ext cx="288" cy="48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4" name="Line 11"/>
            <p:cNvSpPr>
              <a:spLocks noChangeShapeType="1"/>
            </p:cNvSpPr>
            <p:nvPr/>
          </p:nvSpPr>
          <p:spPr bwMode="auto">
            <a:xfrm>
              <a:off x="2448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5" name="Line 12"/>
            <p:cNvSpPr>
              <a:spLocks noChangeShapeType="1"/>
            </p:cNvSpPr>
            <p:nvPr/>
          </p:nvSpPr>
          <p:spPr bwMode="auto">
            <a:xfrm flipH="1">
              <a:off x="2304" y="3744"/>
              <a:ext cx="48" cy="144"/>
            </a:xfrm>
            <a:prstGeom prst="line">
              <a:avLst/>
            </a:prstGeom>
            <a:noFill/>
            <a:ln w="762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216" name="Oval 13"/>
            <p:cNvSpPr>
              <a:spLocks noChangeArrowheads="1"/>
            </p:cNvSpPr>
            <p:nvPr/>
          </p:nvSpPr>
          <p:spPr bwMode="auto">
            <a:xfrm>
              <a:off x="2304" y="3552"/>
              <a:ext cx="192" cy="240"/>
            </a:xfrm>
            <a:prstGeom prst="ellipse">
              <a:avLst/>
            </a:prstGeom>
            <a:solidFill>
              <a:schemeClr val="bg1"/>
            </a:solidFill>
            <a:ln w="38100">
              <a:solidFill>
                <a:schemeClr val="bg2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eaLnBrk="0" hangingPunct="0"/>
              <a:endParaRPr lang="en-US"/>
            </a:p>
          </p:txBody>
        </p:sp>
      </p:grpSp>
      <p:sp>
        <p:nvSpPr>
          <p:cNvPr id="50178" name="Rectangle 14"/>
          <p:cNvSpPr>
            <a:spLocks noChangeArrowheads="1"/>
          </p:cNvSpPr>
          <p:nvPr/>
        </p:nvSpPr>
        <p:spPr bwMode="auto">
          <a:xfrm>
            <a:off x="4876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senses</a:t>
            </a:r>
          </a:p>
        </p:txBody>
      </p:sp>
      <p:sp>
        <p:nvSpPr>
          <p:cNvPr id="50179" name="Oval 15"/>
          <p:cNvSpPr>
            <a:spLocks noChangeArrowheads="1"/>
          </p:cNvSpPr>
          <p:nvPr/>
        </p:nvSpPr>
        <p:spPr bwMode="auto">
          <a:xfrm>
            <a:off x="3832225" y="2743200"/>
            <a:ext cx="152400" cy="1524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54AC955-A98A-2848-8C8E-1CAF5805870C}"/>
              </a:ext>
            </a:extLst>
          </p:cNvPr>
          <p:cNvGrpSpPr/>
          <p:nvPr/>
        </p:nvGrpSpPr>
        <p:grpSpPr>
          <a:xfrm>
            <a:off x="76200" y="3124200"/>
            <a:ext cx="4060825" cy="1752600"/>
            <a:chOff x="76200" y="3124200"/>
            <a:chExt cx="4060825" cy="1752600"/>
          </a:xfrm>
        </p:grpSpPr>
        <p:grpSp>
          <p:nvGrpSpPr>
            <p:cNvPr id="50180" name="Group 16"/>
            <p:cNvGrpSpPr>
              <a:grpSpLocks/>
            </p:cNvGrpSpPr>
            <p:nvPr/>
          </p:nvGrpSpPr>
          <p:grpSpPr bwMode="auto">
            <a:xfrm>
              <a:off x="3756025" y="3124200"/>
              <a:ext cx="381000" cy="838200"/>
              <a:chOff x="2016" y="1296"/>
              <a:chExt cx="240" cy="528"/>
            </a:xfrm>
          </p:grpSpPr>
          <p:sp>
            <p:nvSpPr>
              <p:cNvPr id="50204" name="Line 17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chemeClr val="accent1"/>
                </a:solidFill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205" name="Line 18"/>
              <p:cNvSpPr>
                <a:spLocks noChangeShapeType="1"/>
              </p:cNvSpPr>
              <p:nvPr/>
            </p:nvSpPr>
            <p:spPr bwMode="auto">
              <a:xfrm flipH="1">
                <a:off x="2016" y="1296"/>
                <a:ext cx="240" cy="528"/>
              </a:xfrm>
              <a:prstGeom prst="line">
                <a:avLst/>
              </a:prstGeom>
              <a:noFill/>
              <a:ln w="190500">
                <a:solidFill>
                  <a:srgbClr val="0000FF"/>
                </a:solidFill>
                <a:prstDash val="sysDot"/>
                <a:round/>
                <a:headEnd/>
                <a:tailEnd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50182" name="Text Box 20"/>
            <p:cNvSpPr txBox="1">
              <a:spLocks noChangeArrowheads="1"/>
            </p:cNvSpPr>
            <p:nvPr/>
          </p:nvSpPr>
          <p:spPr bwMode="auto">
            <a:xfrm>
              <a:off x="76200" y="3411538"/>
              <a:ext cx="2667000" cy="14652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(7)  learnt association</a:t>
              </a:r>
              <a:br>
                <a:rPr lang="en-US" sz="1800" dirty="0"/>
              </a:br>
              <a:r>
                <a:rPr lang="en-US" sz="1800" dirty="0"/>
                <a:t>even though action</a:t>
              </a:r>
              <a:br>
                <a:rPr lang="en-US" sz="1800" dirty="0"/>
              </a:br>
              <a:r>
                <a:rPr lang="en-US" sz="1800" dirty="0"/>
                <a:t>not obviously linked</a:t>
              </a:r>
              <a:br>
                <a:rPr lang="en-US" sz="1800" dirty="0"/>
              </a:br>
              <a:r>
                <a:rPr lang="en-US" sz="1800" dirty="0"/>
                <a:t>or most salient</a:t>
              </a:r>
              <a:br>
                <a:rPr lang="en-US" sz="1800" dirty="0"/>
              </a:br>
              <a:endParaRPr lang="en-US" sz="1800" dirty="0"/>
            </a:p>
          </p:txBody>
        </p:sp>
        <p:sp>
          <p:nvSpPr>
            <p:cNvPr id="50183" name="Line 21"/>
            <p:cNvSpPr>
              <a:spLocks noChangeShapeType="1"/>
            </p:cNvSpPr>
            <p:nvPr/>
          </p:nvSpPr>
          <p:spPr bwMode="auto">
            <a:xfrm flipV="1">
              <a:off x="2438400" y="3276600"/>
              <a:ext cx="1447800" cy="533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5" name="Oval 24"/>
          <p:cNvSpPr>
            <a:spLocks noChangeArrowheads="1"/>
          </p:cNvSpPr>
          <p:nvPr/>
        </p:nvSpPr>
        <p:spPr bwMode="auto">
          <a:xfrm>
            <a:off x="3657600" y="1905000"/>
            <a:ext cx="228600" cy="228600"/>
          </a:xfrm>
          <a:prstGeom prst="ellipse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0" hangingPunct="0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263D525-7716-C64C-976E-104B1B570AFC}"/>
              </a:ext>
            </a:extLst>
          </p:cNvPr>
          <p:cNvGrpSpPr/>
          <p:nvPr/>
        </p:nvGrpSpPr>
        <p:grpSpPr>
          <a:xfrm>
            <a:off x="2819400" y="1066800"/>
            <a:ext cx="6324600" cy="1676400"/>
            <a:chOff x="2819400" y="1066800"/>
            <a:chExt cx="6324600" cy="1676400"/>
          </a:xfrm>
        </p:grpSpPr>
        <p:sp>
          <p:nvSpPr>
            <p:cNvPr id="50184" name="AutoShape 22"/>
            <p:cNvSpPr>
              <a:spLocks noChangeArrowheads="1"/>
            </p:cNvSpPr>
            <p:nvPr/>
          </p:nvSpPr>
          <p:spPr bwMode="auto">
            <a:xfrm>
              <a:off x="2819400" y="1524000"/>
              <a:ext cx="1828800" cy="1143000"/>
            </a:xfrm>
            <a:prstGeom prst="cloudCallout">
              <a:avLst>
                <a:gd name="adj1" fmla="val 69356"/>
                <a:gd name="adj2" fmla="val 11944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 eaLnBrk="0" hangingPunct="0"/>
              <a:endParaRPr lang="en-US"/>
            </a:p>
          </p:txBody>
        </p:sp>
        <p:cxnSp>
          <p:nvCxnSpPr>
            <p:cNvPr id="50196" name="AutoShape 23"/>
            <p:cNvCxnSpPr>
              <a:cxnSpLocks noChangeShapeType="1"/>
              <a:endCxn id="50185" idx="7"/>
            </p:cNvCxnSpPr>
            <p:nvPr/>
          </p:nvCxnSpPr>
          <p:spPr bwMode="auto">
            <a:xfrm rot="5400000" flipH="1">
              <a:off x="4795044" y="996157"/>
              <a:ext cx="15875" cy="1900237"/>
            </a:xfrm>
            <a:prstGeom prst="curvedConnector3">
              <a:avLst>
                <a:gd name="adj1" fmla="val 4390000"/>
              </a:avLst>
            </a:prstGeom>
            <a:noFill/>
            <a:ln w="5715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CEEFEBD8-1658-B245-BD7E-84C903A47925}"/>
                </a:ext>
              </a:extLst>
            </p:cNvPr>
            <p:cNvGrpSpPr/>
            <p:nvPr/>
          </p:nvGrpSpPr>
          <p:grpSpPr>
            <a:xfrm>
              <a:off x="5105400" y="1066800"/>
              <a:ext cx="4038600" cy="1676400"/>
              <a:chOff x="5105400" y="1066800"/>
              <a:chExt cx="4038600" cy="1676400"/>
            </a:xfrm>
          </p:grpSpPr>
          <p:sp>
            <p:nvSpPr>
              <p:cNvPr id="50194" name="Rectangle 40"/>
              <p:cNvSpPr>
                <a:spLocks noChangeArrowheads="1"/>
              </p:cNvSpPr>
              <p:nvPr/>
            </p:nvSpPr>
            <p:spPr bwMode="auto">
              <a:xfrm>
                <a:off x="6659563" y="1066800"/>
                <a:ext cx="2484437" cy="1190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/>
              <a:p>
                <a:pPr algn="ctr" eaLnBrk="0" hangingPunct="0"/>
                <a:r>
                  <a:rPr lang="en-US" sz="1800" dirty="0"/>
                  <a:t>(4) logical deduction of</a:t>
                </a:r>
                <a:br>
                  <a:rPr lang="en-US" sz="1800" dirty="0"/>
                </a:br>
                <a:r>
                  <a:rPr lang="en-US" sz="1800" dirty="0"/>
                  <a:t>what mattered</a:t>
                </a:r>
                <a:br>
                  <a:rPr lang="en-US" sz="1800" dirty="0"/>
                </a:br>
                <a:r>
                  <a:rPr lang="en-US" sz="1800" dirty="0"/>
                  <a:t>determines what is </a:t>
                </a:r>
                <a:br>
                  <a:rPr lang="en-US" sz="1800" dirty="0"/>
                </a:br>
                <a:r>
                  <a:rPr lang="en-US" sz="1800" dirty="0"/>
                  <a:t>brought to mind</a:t>
                </a:r>
              </a:p>
            </p:txBody>
          </p:sp>
          <p:grpSp>
            <p:nvGrpSpPr>
              <p:cNvPr id="50195" name="Group 42"/>
              <p:cNvGrpSpPr>
                <a:grpSpLocks/>
              </p:cNvGrpSpPr>
              <p:nvPr/>
            </p:nvGrpSpPr>
            <p:grpSpPr bwMode="auto">
              <a:xfrm>
                <a:off x="5105400" y="1828800"/>
                <a:ext cx="1295400" cy="914400"/>
                <a:chOff x="4368" y="624"/>
                <a:chExt cx="816" cy="576"/>
              </a:xfrm>
            </p:grpSpPr>
            <p:sp>
              <p:nvSpPr>
                <p:cNvPr id="50202" name="AutoShape 39"/>
                <p:cNvSpPr>
                  <a:spLocks noChangeArrowheads="1"/>
                </p:cNvSpPr>
                <p:nvPr/>
              </p:nvSpPr>
              <p:spPr bwMode="auto">
                <a:xfrm>
                  <a:off x="4368" y="624"/>
                  <a:ext cx="816" cy="576"/>
                </a:xfrm>
                <a:prstGeom prst="octagon">
                  <a:avLst>
                    <a:gd name="adj" fmla="val 29287"/>
                  </a:avLst>
                </a:prstGeom>
                <a:solidFill>
                  <a:schemeClr val="bg1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/>
                <a:p>
                  <a:pPr eaLnBrk="0" hangingPunct="0"/>
                  <a:endParaRPr lang="en-US"/>
                </a:p>
              </p:txBody>
            </p:sp>
            <p:pic>
              <p:nvPicPr>
                <p:cNvPr id="50203" name="Picture 41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64" y="703"/>
                  <a:ext cx="624" cy="40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=""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=""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  <p:sp>
            <p:nvSpPr>
              <p:cNvPr id="50198" name="Line 44"/>
              <p:cNvSpPr>
                <a:spLocks noChangeShapeType="1"/>
              </p:cNvSpPr>
              <p:nvPr/>
            </p:nvSpPr>
            <p:spPr bwMode="auto">
              <a:xfrm flipH="1">
                <a:off x="5943600" y="1600200"/>
                <a:ext cx="914400" cy="3810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919736E-156D-6744-AA5F-F095D7A51137}"/>
              </a:ext>
            </a:extLst>
          </p:cNvPr>
          <p:cNvGrpSpPr/>
          <p:nvPr/>
        </p:nvGrpSpPr>
        <p:grpSpPr>
          <a:xfrm>
            <a:off x="4975225" y="2743200"/>
            <a:ext cx="3681413" cy="1952625"/>
            <a:chOff x="4975225" y="2743200"/>
            <a:chExt cx="3681413" cy="1952625"/>
          </a:xfrm>
        </p:grpSpPr>
        <p:sp>
          <p:nvSpPr>
            <p:cNvPr id="50197" name="Rectangle 43"/>
            <p:cNvSpPr>
              <a:spLocks noChangeArrowheads="1"/>
            </p:cNvSpPr>
            <p:nvPr/>
          </p:nvSpPr>
          <p:spPr bwMode="auto">
            <a:xfrm>
              <a:off x="6477000" y="3505200"/>
              <a:ext cx="2179638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 eaLnBrk="0" hangingPunct="0"/>
              <a:r>
                <a:rPr lang="en-US" sz="1800" dirty="0"/>
                <a:t>(6) causes negative</a:t>
              </a:r>
              <a:br>
                <a:rPr lang="en-US" sz="1800" dirty="0"/>
              </a:br>
              <a:r>
                <a:rPr lang="en-US" sz="1800" dirty="0"/>
                <a:t>emotion</a:t>
              </a:r>
              <a:br>
                <a:rPr lang="en-US" sz="1800" dirty="0"/>
              </a:br>
              <a:r>
                <a:rPr lang="ja-JP" altLang="en-US" sz="1800"/>
                <a:t>“</a:t>
              </a:r>
              <a:r>
                <a:rPr lang="en-US" altLang="ja-JP" sz="1800" dirty="0"/>
                <a:t>if only I </a:t>
              </a:r>
              <a:r>
                <a:rPr lang="en-US" altLang="ja-JP" sz="1800" dirty="0" err="1"/>
                <a:t>hadn</a:t>
              </a:r>
              <a:r>
                <a:rPr lang="en-GB" sz="1800" dirty="0"/>
                <a:t>’</a:t>
              </a:r>
              <a:r>
                <a:rPr lang="en-US" altLang="ja-JP" sz="1800" dirty="0"/>
                <a:t>t</a:t>
              </a:r>
              <a:r>
                <a:rPr lang="ja-JP" altLang="en-US" sz="1800"/>
                <a:t>”</a:t>
              </a:r>
              <a:br>
                <a:rPr lang="en-US" altLang="ja-JP" sz="1800" dirty="0"/>
              </a:br>
              <a:r>
                <a:rPr lang="en-US" altLang="ja-JP" sz="1800" dirty="0"/>
                <a:t>… </a:t>
              </a:r>
              <a:r>
                <a:rPr lang="en-US" altLang="ja-JP" sz="1800" b="1" dirty="0">
                  <a:solidFill>
                    <a:srgbClr val="800000"/>
                  </a:solidFill>
                </a:rPr>
                <a:t>regret</a:t>
              </a:r>
              <a:endParaRPr lang="en-US" sz="1800" b="1" dirty="0">
                <a:solidFill>
                  <a:srgbClr val="800000"/>
                </a:solidFill>
              </a:endParaRPr>
            </a:p>
          </p:txBody>
        </p:sp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7FEC5214-2E25-7646-B0E4-EB31421127BA}"/>
                </a:ext>
              </a:extLst>
            </p:cNvPr>
            <p:cNvGrpSpPr/>
            <p:nvPr/>
          </p:nvGrpSpPr>
          <p:grpSpPr>
            <a:xfrm>
              <a:off x="4975225" y="2743200"/>
              <a:ext cx="1425575" cy="838200"/>
              <a:chOff x="4975225" y="2743200"/>
              <a:chExt cx="1425575" cy="838200"/>
            </a:xfrm>
          </p:grpSpPr>
          <p:cxnSp>
            <p:nvCxnSpPr>
              <p:cNvPr id="50199" name="AutoShape 45"/>
              <p:cNvCxnSpPr>
                <a:cxnSpLocks noChangeShapeType="1"/>
                <a:endCxn id="50193" idx="3"/>
              </p:cNvCxnSpPr>
              <p:nvPr/>
            </p:nvCxnSpPr>
            <p:spPr bwMode="auto">
              <a:xfrm rot="5400000">
                <a:off x="5249863" y="2468562"/>
                <a:ext cx="228600" cy="777875"/>
              </a:xfrm>
              <a:prstGeom prst="curvedConnector2">
                <a:avLst/>
              </a:prstGeom>
              <a:noFill/>
              <a:ln w="57150">
                <a:solidFill>
                  <a:srgbClr val="FF0000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50200" name="Line 46"/>
              <p:cNvSpPr>
                <a:spLocks noChangeShapeType="1"/>
              </p:cNvSpPr>
              <p:nvPr/>
            </p:nvSpPr>
            <p:spPr bwMode="auto">
              <a:xfrm flipH="1" flipV="1">
                <a:off x="5410200" y="3048000"/>
                <a:ext cx="990600" cy="533400"/>
              </a:xfrm>
              <a:prstGeom prst="line">
                <a:avLst/>
              </a:prstGeom>
              <a:noFill/>
              <a:ln w="28575">
                <a:solidFill>
                  <a:schemeClr val="hlink"/>
                </a:solidFill>
                <a:round/>
                <a:headEnd/>
                <a:tailEnd type="arrow" w="med" len="med"/>
              </a:ln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  <p:sp>
        <p:nvSpPr>
          <p:cNvPr id="50201" name="Title 40"/>
          <p:cNvSpPr>
            <a:spLocks noGrp="1"/>
          </p:cNvSpPr>
          <p:nvPr>
            <p:ph type="title"/>
          </p:nvPr>
        </p:nvSpPr>
        <p:spPr>
          <a:xfrm>
            <a:off x="342890" y="0"/>
            <a:ext cx="7886700" cy="1325563"/>
          </a:xfrm>
        </p:spPr>
        <p:txBody>
          <a:bodyPr/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regret – causal thinking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FDC6A06-2772-9840-80F0-17B56AEE137E}"/>
              </a:ext>
            </a:extLst>
          </p:cNvPr>
          <p:cNvGrpSpPr/>
          <p:nvPr/>
        </p:nvGrpSpPr>
        <p:grpSpPr>
          <a:xfrm>
            <a:off x="76200" y="1676400"/>
            <a:ext cx="5029200" cy="1905000"/>
            <a:chOff x="76200" y="1676400"/>
            <a:chExt cx="5029200" cy="1905000"/>
          </a:xfrm>
        </p:grpSpPr>
        <p:sp>
          <p:nvSpPr>
            <p:cNvPr id="50186" name="Line 28"/>
            <p:cNvSpPr>
              <a:spLocks noChangeShapeType="1"/>
            </p:cNvSpPr>
            <p:nvPr/>
          </p:nvSpPr>
          <p:spPr bwMode="auto">
            <a:xfrm>
              <a:off x="3505200" y="2209800"/>
              <a:ext cx="152400" cy="13716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7" name="Line 29"/>
            <p:cNvSpPr>
              <a:spLocks noChangeShapeType="1"/>
            </p:cNvSpPr>
            <p:nvPr/>
          </p:nvSpPr>
          <p:spPr bwMode="auto">
            <a:xfrm>
              <a:off x="3733800" y="2209800"/>
              <a:ext cx="381000" cy="5334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8" name="Line 30"/>
            <p:cNvSpPr>
              <a:spLocks noChangeShapeType="1"/>
            </p:cNvSpPr>
            <p:nvPr/>
          </p:nvSpPr>
          <p:spPr bwMode="auto">
            <a:xfrm>
              <a:off x="3962400" y="2133600"/>
              <a:ext cx="1143000" cy="144780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89" name="Text Box 31"/>
            <p:cNvSpPr txBox="1">
              <a:spLocks noChangeArrowheads="1"/>
            </p:cNvSpPr>
            <p:nvPr/>
          </p:nvSpPr>
          <p:spPr bwMode="auto">
            <a:xfrm>
              <a:off x="76200" y="1676400"/>
              <a:ext cx="2438400" cy="11906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sz="1800" dirty="0"/>
                <a:t>(5)  imagination</a:t>
              </a:r>
              <a:br>
                <a:rPr lang="en-US" sz="1800" dirty="0"/>
              </a:br>
              <a:r>
                <a:rPr lang="en-US" sz="1800" dirty="0"/>
                <a:t>causes simultaneous activation in</a:t>
              </a:r>
              <a:br>
                <a:rPr lang="en-US" sz="1800" dirty="0"/>
              </a:br>
              <a:r>
                <a:rPr lang="en-US" sz="1800" dirty="0"/>
                <a:t>relevant areas</a:t>
              </a:r>
            </a:p>
          </p:txBody>
        </p:sp>
        <p:sp>
          <p:nvSpPr>
            <p:cNvPr id="50190" name="Line 32"/>
            <p:cNvSpPr>
              <a:spLocks noChangeShapeType="1"/>
            </p:cNvSpPr>
            <p:nvPr/>
          </p:nvSpPr>
          <p:spPr bwMode="auto">
            <a:xfrm>
              <a:off x="2057400" y="2590800"/>
              <a:ext cx="14478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1" name="Line 33"/>
            <p:cNvSpPr>
              <a:spLocks noChangeShapeType="1"/>
            </p:cNvSpPr>
            <p:nvPr/>
          </p:nvSpPr>
          <p:spPr bwMode="auto">
            <a:xfrm flipV="1">
              <a:off x="2057400" y="2362200"/>
              <a:ext cx="2057400" cy="1524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192" name="Line 34"/>
            <p:cNvSpPr>
              <a:spLocks noChangeShapeType="1"/>
            </p:cNvSpPr>
            <p:nvPr/>
          </p:nvSpPr>
          <p:spPr bwMode="auto">
            <a:xfrm flipV="1">
              <a:off x="2057400" y="2209800"/>
              <a:ext cx="1600200" cy="228600"/>
            </a:xfrm>
            <a:prstGeom prst="line">
              <a:avLst/>
            </a:prstGeom>
            <a:noFill/>
            <a:ln w="28575">
              <a:solidFill>
                <a:schemeClr val="hlink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50181" name="Rectangle 19"/>
          <p:cNvSpPr>
            <a:spLocks noChangeArrowheads="1"/>
          </p:cNvSpPr>
          <p:nvPr/>
        </p:nvSpPr>
        <p:spPr bwMode="auto">
          <a:xfrm>
            <a:off x="3352800" y="36576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action</a:t>
            </a:r>
          </a:p>
        </p:txBody>
      </p:sp>
      <p:sp>
        <p:nvSpPr>
          <p:cNvPr id="49" name="Rectangle 37">
            <a:extLst>
              <a:ext uri="{FF2B5EF4-FFF2-40B4-BE49-F238E27FC236}">
                <a16:creationId xmlns:a16="http://schemas.microsoft.com/office/drawing/2014/main" id="{05F8BC69-F110-C84C-9D6B-88A12F9616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1151" y="4689296"/>
            <a:ext cx="3050258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algn="ctr" eaLnBrk="0" hangingPunct="0"/>
            <a:r>
              <a:rPr lang="en-US" sz="1800" dirty="0"/>
              <a:t>(6b) counter-factual deduction</a:t>
            </a:r>
            <a:br>
              <a:rPr lang="en-US" sz="1800" dirty="0"/>
            </a:br>
            <a:r>
              <a:rPr lang="en-US" sz="1800" dirty="0"/>
              <a:t>of how </a:t>
            </a:r>
            <a:r>
              <a:rPr lang="en-US" dirty="0"/>
              <a:t>much it matters </a:t>
            </a:r>
            <a:br>
              <a:rPr lang="en-US" sz="1800" dirty="0"/>
            </a:br>
            <a:r>
              <a:rPr lang="en-US" sz="1800" dirty="0"/>
              <a:t>influences</a:t>
            </a:r>
            <a:r>
              <a:rPr lang="en-US" dirty="0"/>
              <a:t> </a:t>
            </a:r>
            <a:r>
              <a:rPr lang="en-US" sz="1800" dirty="0"/>
              <a:t>strength of emotion</a:t>
            </a:r>
          </a:p>
        </p:txBody>
      </p:sp>
      <p:sp>
        <p:nvSpPr>
          <p:cNvPr id="50" name="Text Box 20">
            <a:extLst>
              <a:ext uri="{FF2B5EF4-FFF2-40B4-BE49-F238E27FC236}">
                <a16:creationId xmlns:a16="http://schemas.microsoft.com/office/drawing/2014/main" id="{78376DBA-B5AB-5245-9E50-389F81675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" y="4600575"/>
            <a:ext cx="2514600" cy="1190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sz="1800" dirty="0"/>
              <a:t>(7b)  learnt association</a:t>
            </a:r>
            <a:br>
              <a:rPr lang="en-US" sz="1800" dirty="0"/>
            </a:br>
            <a:r>
              <a:rPr lang="en-US" sz="1800" dirty="0"/>
              <a:t>stronger or weaker</a:t>
            </a:r>
            <a:br>
              <a:rPr lang="en-US" sz="1800" dirty="0"/>
            </a:br>
            <a:r>
              <a:rPr lang="en-US" sz="1800" dirty="0"/>
              <a:t>depending on</a:t>
            </a:r>
            <a:br>
              <a:rPr lang="en-US" sz="1800" dirty="0"/>
            </a:br>
            <a:r>
              <a:rPr lang="en-US" sz="1800" dirty="0"/>
              <a:t>strength of emotion</a:t>
            </a:r>
          </a:p>
        </p:txBody>
      </p:sp>
      <p:sp>
        <p:nvSpPr>
          <p:cNvPr id="50193" name="Rectangle 35"/>
          <p:cNvSpPr>
            <a:spLocks noChangeArrowheads="1"/>
          </p:cNvSpPr>
          <p:nvPr/>
        </p:nvSpPr>
        <p:spPr bwMode="auto">
          <a:xfrm>
            <a:off x="4060825" y="2743200"/>
            <a:ext cx="914400" cy="457200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en-US" sz="1800"/>
              <a:t>emotion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/>
      <p:bldP spid="50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3" name="Title 2"/>
          <p:cNvSpPr>
            <a:spLocks noGrp="1"/>
          </p:cNvSpPr>
          <p:nvPr>
            <p:ph type="title"/>
          </p:nvPr>
        </p:nvSpPr>
        <p:spPr>
          <a:xfrm>
            <a:off x="471487" y="1903412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9A2719"/>
                </a:solidFill>
                <a:latin typeface="Arial" charset="0"/>
                <a:ea typeface="ＭＳ Ｐゴシック" charset="0"/>
                <a:cs typeface="ＭＳ Ｐゴシック" charset="0"/>
              </a:rPr>
              <a:t>but is it true?</a:t>
            </a:r>
          </a:p>
        </p:txBody>
      </p:sp>
      <p:sp>
        <p:nvSpPr>
          <p:cNvPr id="54274" name="Content Placeholder 3"/>
          <p:cNvSpPr>
            <a:spLocks noGrp="1"/>
          </p:cNvSpPr>
          <p:nvPr>
            <p:ph idx="1"/>
          </p:nvPr>
        </p:nvSpPr>
        <p:spPr>
          <a:xfrm>
            <a:off x="628650" y="3228975"/>
            <a:ext cx="7886700" cy="2947988"/>
          </a:xfrm>
        </p:spPr>
        <p:txBody>
          <a:bodyPr>
            <a:normAutofit/>
          </a:bodyPr>
          <a:lstStyle/>
          <a:p>
            <a:pPr>
              <a:buFontTx/>
              <a:buNone/>
            </a:pPr>
            <a:b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4400" dirty="0">
                <a:latin typeface="Arial" charset="0"/>
                <a:ea typeface="ＭＳ Ｐゴシック" charset="0"/>
                <a:cs typeface="ＭＳ Ｐゴシック" charset="0"/>
              </a:rPr>
              <a:t>	... build a computer model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D147E2-0FE8-0D48-B110-1A3BBE47BEE1}"/>
              </a:ext>
            </a:extLst>
          </p:cNvPr>
          <p:cNvSpPr/>
          <p:nvPr/>
        </p:nvSpPr>
        <p:spPr>
          <a:xfrm>
            <a:off x="2700338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FDED7C-E426-6743-B988-A16142B7029B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7F4AA1-FE35-9742-9EEC-EE20BFF6C4C8}"/>
              </a:ext>
            </a:extLst>
          </p:cNvPr>
          <p:cNvSpPr/>
          <p:nvPr/>
        </p:nvSpPr>
        <p:spPr>
          <a:xfrm>
            <a:off x="5529262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01046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indoor, computer, station, metal&#10;&#10;Description automatically generated">
            <a:extLst>
              <a:ext uri="{FF2B5EF4-FFF2-40B4-BE49-F238E27FC236}">
                <a16:creationId xmlns:a16="http://schemas.microsoft.com/office/drawing/2014/main" id="{1A76D925-C9F7-5845-884C-418621BB17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0847" r="12053" b="10000"/>
          <a:stretch/>
        </p:blipFill>
        <p:spPr>
          <a:xfrm>
            <a:off x="-1" y="0"/>
            <a:ext cx="9144001" cy="6858000"/>
          </a:xfrm>
          <a:prstGeom prst="rect">
            <a:avLst/>
          </a:prstGeom>
        </p:spPr>
      </p:pic>
      <p:sp>
        <p:nvSpPr>
          <p:cNvPr id="61441" name="Title 1"/>
          <p:cNvSpPr>
            <a:spLocks noGrp="1"/>
          </p:cNvSpPr>
          <p:nvPr>
            <p:ph type="title"/>
          </p:nvPr>
        </p:nvSpPr>
        <p:spPr>
          <a:xfrm>
            <a:off x="214317" y="443984"/>
            <a:ext cx="7886700" cy="2800350"/>
          </a:xfrm>
        </p:spPr>
        <p:txBody>
          <a:bodyPr>
            <a:normAutofit fontScale="90000"/>
          </a:bodyPr>
          <a:lstStyle/>
          <a:p>
            <a:r>
              <a:rPr lang="en-US" sz="7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a computational model of </a:t>
            </a:r>
            <a:br>
              <a:rPr lang="en-US" sz="7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</a:br>
            <a:r>
              <a:rPr lang="en-US" sz="7200" dirty="0">
                <a:solidFill>
                  <a:schemeClr val="bg1"/>
                </a:solidFill>
                <a:latin typeface="Arial" charset="0"/>
                <a:ea typeface="ＭＳ Ｐゴシック" charset="0"/>
                <a:cs typeface="ＭＳ Ｐゴシック" charset="0"/>
              </a:rPr>
              <a:t>regret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4C610F7-B99F-984D-B9B8-DFFAA6C0B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6113" y="3613667"/>
            <a:ext cx="5957887" cy="3244333"/>
          </a:xfrm>
          <a:solidFill>
            <a:schemeClr val="tx1">
              <a:alpha val="53000"/>
            </a:schemeClr>
          </a:solidFill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learn( stimulus, response, afterwards, effect)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double best = </a:t>
            </a:r>
            <a:r>
              <a:rPr lang="en-GB" sz="1800" dirty="0" err="1">
                <a:solidFill>
                  <a:srgbClr val="92D050"/>
                </a:solidFill>
              </a:rPr>
              <a:t>findBestResponse</a:t>
            </a:r>
            <a:r>
              <a:rPr lang="en-GB" sz="1800" dirty="0">
                <a:solidFill>
                  <a:srgbClr val="92D050"/>
                </a:solidFill>
              </a:rPr>
              <a:t>( stimulus, afterwards);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double regret = best - effect;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double emotion; // ***** where regret modifies effect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if ( effect &gt;= 0 )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	emotion = </a:t>
            </a:r>
            <a:r>
              <a:rPr lang="en-GB" sz="1800" dirty="0" err="1">
                <a:solidFill>
                  <a:srgbClr val="92D050"/>
                </a:solidFill>
              </a:rPr>
              <a:t>params.POS_NO_REGRET_FACTOR</a:t>
            </a:r>
            <a:r>
              <a:rPr lang="en-GB" sz="1800" dirty="0">
                <a:solidFill>
                  <a:srgbClr val="92D050"/>
                </a:solidFill>
              </a:rPr>
              <a:t> * effect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		   - </a:t>
            </a:r>
            <a:r>
              <a:rPr lang="en-GB" sz="1800" dirty="0" err="1">
                <a:solidFill>
                  <a:srgbClr val="92D050"/>
                </a:solidFill>
              </a:rPr>
              <a:t>params.POS_REGRET_FACTOR</a:t>
            </a:r>
            <a:r>
              <a:rPr lang="en-GB" sz="1800" dirty="0">
                <a:solidFill>
                  <a:srgbClr val="92D050"/>
                </a:solidFill>
              </a:rPr>
              <a:t> * regret;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} else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	emotion = </a:t>
            </a:r>
            <a:r>
              <a:rPr lang="en-GB" sz="1800" dirty="0" err="1">
                <a:solidFill>
                  <a:srgbClr val="92D050"/>
                </a:solidFill>
              </a:rPr>
              <a:t>params.NEG_NO_REGRET_FACTOR</a:t>
            </a:r>
            <a:r>
              <a:rPr lang="en-GB" sz="1800" dirty="0">
                <a:solidFill>
                  <a:srgbClr val="92D050"/>
                </a:solidFill>
              </a:rPr>
              <a:t> * effect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		     - </a:t>
            </a:r>
            <a:r>
              <a:rPr lang="en-GB" sz="1800" dirty="0" err="1">
                <a:solidFill>
                  <a:srgbClr val="92D050"/>
                </a:solidFill>
              </a:rPr>
              <a:t>params.NEG_REGRET_FACTOR</a:t>
            </a:r>
            <a:r>
              <a:rPr lang="en-GB" sz="1800" dirty="0">
                <a:solidFill>
                  <a:srgbClr val="92D050"/>
                </a:solidFill>
              </a:rPr>
              <a:t> * regret;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	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/>
              <a:t>	</a:t>
            </a:r>
            <a:r>
              <a:rPr lang="en-GB" sz="1800" dirty="0" err="1">
                <a:solidFill>
                  <a:srgbClr val="92D050"/>
                </a:solidFill>
              </a:rPr>
              <a:t>learner.condition</a:t>
            </a:r>
            <a:r>
              <a:rPr lang="en-GB" sz="1800" dirty="0">
                <a:solidFill>
                  <a:srgbClr val="92D050"/>
                </a:solidFill>
              </a:rPr>
              <a:t>(</a:t>
            </a:r>
            <a:r>
              <a:rPr lang="en-GB" sz="1800" dirty="0" err="1">
                <a:solidFill>
                  <a:srgbClr val="92D050"/>
                </a:solidFill>
              </a:rPr>
              <a:t>stimulus,response,emotion</a:t>
            </a:r>
            <a:r>
              <a:rPr lang="en-GB" sz="1800" dirty="0">
                <a:solidFill>
                  <a:srgbClr val="92D050"/>
                </a:solidFill>
              </a:rPr>
              <a:t>);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  <a:tabLst>
                <a:tab pos="341313" algn="l"/>
                <a:tab pos="741363" algn="l"/>
              </a:tabLst>
            </a:pPr>
            <a:r>
              <a:rPr lang="en-GB" sz="1800" dirty="0">
                <a:solidFill>
                  <a:srgbClr val="92D050"/>
                </a:solidFill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FF2FCC9-A42B-9D42-B79E-B89340D4F17E}"/>
              </a:ext>
            </a:extLst>
          </p:cNvPr>
          <p:cNvSpPr txBox="1"/>
          <p:nvPr/>
        </p:nvSpPr>
        <p:spPr>
          <a:xfrm>
            <a:off x="0" y="6488668"/>
            <a:ext cx="68722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Gemmaribasmaspoch</a:t>
            </a:r>
            <a:r>
              <a:rPr lang="en-US" dirty="0">
                <a:solidFill>
                  <a:schemeClr val="bg1"/>
                </a:solidFill>
              </a:rPr>
              <a:t>, CC BY-SA 4.0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068325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8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2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400"/>
                            </p:stCondLst>
                            <p:childTnLst>
                              <p:par>
                                <p:cTn id="4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Title 3"/>
          <p:cNvSpPr>
            <a:spLocks noGrp="1"/>
          </p:cNvSpPr>
          <p:nvPr>
            <p:ph type="title"/>
          </p:nvPr>
        </p:nvSpPr>
        <p:spPr>
          <a:xfrm>
            <a:off x="228600" y="228600"/>
            <a:ext cx="8610600" cy="6858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Arial" charset="0"/>
                <a:ea typeface="ＭＳ Ｐゴシック" charset="0"/>
                <a:cs typeface="ＭＳ Ｐゴシック" charset="0"/>
              </a:rPr>
              <a:t>model architecture</a:t>
            </a:r>
          </a:p>
        </p:txBody>
      </p:sp>
      <p:sp>
        <p:nvSpPr>
          <p:cNvPr id="55298" name="Rectangle 7"/>
          <p:cNvSpPr>
            <a:spLocks noChangeArrowheads="1"/>
          </p:cNvSpPr>
          <p:nvPr/>
        </p:nvSpPr>
        <p:spPr bwMode="auto">
          <a:xfrm>
            <a:off x="457200" y="2057400"/>
            <a:ext cx="1828800" cy="2590800"/>
          </a:xfrm>
          <a:prstGeom prst="rect">
            <a:avLst/>
          </a:prstGeom>
          <a:solidFill>
            <a:srgbClr val="ACCED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anchor="ctr"/>
          <a:lstStyle/>
          <a:p>
            <a:pPr algn="ctr" eaLnBrk="0" hangingPunct="0"/>
            <a:r>
              <a:rPr lang="en-US" dirty="0"/>
              <a:t>environment</a:t>
            </a:r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  <a:p>
            <a:pPr algn="ctr" eaLnBrk="0" hangingPunct="0"/>
            <a:endParaRPr lang="en-US" dirty="0"/>
          </a:p>
        </p:txBody>
      </p:sp>
      <p:cxnSp>
        <p:nvCxnSpPr>
          <p:cNvPr id="55299" name="Curved Connector 10"/>
          <p:cNvCxnSpPr>
            <a:cxnSpLocks noChangeShapeType="1"/>
          </p:cNvCxnSpPr>
          <p:nvPr/>
        </p:nvCxnSpPr>
        <p:spPr bwMode="auto">
          <a:xfrm>
            <a:off x="2286000" y="2438400"/>
            <a:ext cx="1676400" cy="1588"/>
          </a:xfrm>
          <a:prstGeom prst="curvedConnector3">
            <a:avLst>
              <a:gd name="adj1" fmla="val 50759"/>
            </a:avLst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00" name="Curved Connector 12"/>
          <p:cNvCxnSpPr>
            <a:cxnSpLocks noChangeShapeType="1"/>
          </p:cNvCxnSpPr>
          <p:nvPr/>
        </p:nvCxnSpPr>
        <p:spPr bwMode="auto">
          <a:xfrm flipH="1">
            <a:off x="2286000" y="3427413"/>
            <a:ext cx="1676400" cy="1587"/>
          </a:xfrm>
          <a:prstGeom prst="curvedConnector3">
            <a:avLst>
              <a:gd name="adj1" fmla="val 50759"/>
            </a:avLst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02" name="TextBox 14"/>
          <p:cNvSpPr txBox="1">
            <a:spLocks noChangeArrowheads="1"/>
          </p:cNvSpPr>
          <p:nvPr/>
        </p:nvSpPr>
        <p:spPr bwMode="auto">
          <a:xfrm>
            <a:off x="2506663" y="1976438"/>
            <a:ext cx="131445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stimulus</a:t>
            </a:r>
          </a:p>
        </p:txBody>
      </p:sp>
      <p:sp>
        <p:nvSpPr>
          <p:cNvPr id="55304" name="TextBox 16"/>
          <p:cNvSpPr txBox="1">
            <a:spLocks noChangeArrowheads="1"/>
          </p:cNvSpPr>
          <p:nvPr/>
        </p:nvSpPr>
        <p:spPr bwMode="auto">
          <a:xfrm>
            <a:off x="2438400" y="2967038"/>
            <a:ext cx="1450975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response</a:t>
            </a:r>
          </a:p>
        </p:txBody>
      </p:sp>
      <p:cxnSp>
        <p:nvCxnSpPr>
          <p:cNvPr id="55306" name="Curved Connector 18"/>
          <p:cNvCxnSpPr>
            <a:cxnSpLocks noChangeShapeType="1"/>
          </p:cNvCxnSpPr>
          <p:nvPr/>
        </p:nvCxnSpPr>
        <p:spPr bwMode="auto">
          <a:xfrm>
            <a:off x="2286000" y="4343400"/>
            <a:ext cx="1676400" cy="1588"/>
          </a:xfrm>
          <a:prstGeom prst="curvedConnector3">
            <a:avLst>
              <a:gd name="adj1" fmla="val 50759"/>
            </a:avLst>
          </a:prstGeom>
          <a:noFill/>
          <a:ln w="38100">
            <a:solidFill>
              <a:srgbClr val="660066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07" name="TextBox 19"/>
          <p:cNvSpPr txBox="1">
            <a:spLocks noChangeArrowheads="1"/>
          </p:cNvSpPr>
          <p:nvPr/>
        </p:nvSpPr>
        <p:spPr bwMode="auto">
          <a:xfrm>
            <a:off x="2692400" y="3881438"/>
            <a:ext cx="941388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/>
              <a:t>effect</a:t>
            </a:r>
          </a:p>
        </p:txBody>
      </p:sp>
      <p:sp>
        <p:nvSpPr>
          <p:cNvPr id="22" name="Internal Storage 21"/>
          <p:cNvSpPr/>
          <p:nvPr/>
        </p:nvSpPr>
        <p:spPr bwMode="auto">
          <a:xfrm>
            <a:off x="5715000" y="2438400"/>
            <a:ext cx="609600" cy="914400"/>
          </a:xfrm>
          <a:prstGeom prst="flowChartInternalStorage">
            <a:avLst/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5310" name="TextBox 22"/>
          <p:cNvSpPr txBox="1">
            <a:spLocks noChangeArrowheads="1"/>
          </p:cNvSpPr>
          <p:nvPr/>
        </p:nvSpPr>
        <p:spPr bwMode="auto">
          <a:xfrm>
            <a:off x="6324600" y="2362200"/>
            <a:ext cx="7874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sz="1800"/>
              <a:t>SRE</a:t>
            </a:r>
            <a:br>
              <a:rPr lang="en-US" sz="1800"/>
            </a:br>
            <a:r>
              <a:rPr lang="en-US" sz="1800"/>
              <a:t>assoc</a:t>
            </a:r>
          </a:p>
        </p:txBody>
      </p:sp>
      <p:sp>
        <p:nvSpPr>
          <p:cNvPr id="37" name="Rectangle 36"/>
          <p:cNvSpPr/>
          <p:nvPr/>
        </p:nvSpPr>
        <p:spPr bwMode="auto">
          <a:xfrm>
            <a:off x="3962400" y="2057400"/>
            <a:ext cx="3352800" cy="2590800"/>
          </a:xfrm>
          <a:prstGeom prst="rect">
            <a:avLst/>
          </a:prstGeom>
          <a:noFill/>
          <a:ln w="57150" cap="flat" cmpd="sng" algn="ctr">
            <a:solidFill>
              <a:schemeClr val="accent6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/>
          </a:p>
        </p:txBody>
      </p:sp>
      <p:sp>
        <p:nvSpPr>
          <p:cNvPr id="55312" name="TextBox 37"/>
          <p:cNvSpPr txBox="1">
            <a:spLocks noChangeArrowheads="1"/>
          </p:cNvSpPr>
          <p:nvPr/>
        </p:nvSpPr>
        <p:spPr bwMode="auto">
          <a:xfrm>
            <a:off x="4095750" y="2590800"/>
            <a:ext cx="131445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lookup and </a:t>
            </a:r>
            <a:br>
              <a:rPr lang="en-US" sz="1800"/>
            </a:br>
            <a:r>
              <a:rPr lang="en-US" sz="1800"/>
              <a:t>choose</a:t>
            </a:r>
          </a:p>
        </p:txBody>
      </p:sp>
      <p:cxnSp>
        <p:nvCxnSpPr>
          <p:cNvPr id="55313" name="Straight Arrow Connector 39"/>
          <p:cNvCxnSpPr>
            <a:cxnSpLocks noChangeShapeType="1"/>
          </p:cNvCxnSpPr>
          <p:nvPr/>
        </p:nvCxnSpPr>
        <p:spPr bwMode="auto">
          <a:xfrm>
            <a:off x="3962400" y="2438400"/>
            <a:ext cx="1752600" cy="228600"/>
          </a:xfrm>
          <a:prstGeom prst="straightConnector1">
            <a:avLst/>
          </a:prstGeom>
          <a:noFill/>
          <a:ln w="28575">
            <a:solidFill>
              <a:srgbClr val="6B6BC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14" name="Straight Arrow Connector 40"/>
          <p:cNvCxnSpPr>
            <a:cxnSpLocks noChangeShapeType="1"/>
          </p:cNvCxnSpPr>
          <p:nvPr/>
        </p:nvCxnSpPr>
        <p:spPr bwMode="auto">
          <a:xfrm flipH="1">
            <a:off x="3962400" y="3200400"/>
            <a:ext cx="1752600" cy="228600"/>
          </a:xfrm>
          <a:prstGeom prst="straightConnector1">
            <a:avLst/>
          </a:prstGeom>
          <a:noFill/>
          <a:ln w="28575">
            <a:solidFill>
              <a:srgbClr val="6B6BC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15" name="TextBox 43"/>
          <p:cNvSpPr txBox="1">
            <a:spLocks noChangeArrowheads="1"/>
          </p:cNvSpPr>
          <p:nvPr/>
        </p:nvSpPr>
        <p:spPr bwMode="auto">
          <a:xfrm>
            <a:off x="4038600" y="3657600"/>
            <a:ext cx="100647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emotion</a:t>
            </a:r>
          </a:p>
        </p:txBody>
      </p:sp>
      <p:cxnSp>
        <p:nvCxnSpPr>
          <p:cNvPr id="55316" name="Straight Arrow Connector 44"/>
          <p:cNvCxnSpPr>
            <a:cxnSpLocks noChangeShapeType="1"/>
            <a:endCxn id="55318" idx="1"/>
          </p:cNvCxnSpPr>
          <p:nvPr/>
        </p:nvCxnSpPr>
        <p:spPr bwMode="auto">
          <a:xfrm flipV="1">
            <a:off x="3962400" y="4249738"/>
            <a:ext cx="762000" cy="93662"/>
          </a:xfrm>
          <a:prstGeom prst="straightConnector1">
            <a:avLst/>
          </a:prstGeom>
          <a:noFill/>
          <a:ln w="28575">
            <a:solidFill>
              <a:srgbClr val="6B6BC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cxnSp>
        <p:nvCxnSpPr>
          <p:cNvPr id="55317" name="Straight Arrow Connector 47"/>
          <p:cNvCxnSpPr>
            <a:cxnSpLocks noChangeShapeType="1"/>
            <a:endCxn id="22" idx="2"/>
          </p:cNvCxnSpPr>
          <p:nvPr/>
        </p:nvCxnSpPr>
        <p:spPr bwMode="auto">
          <a:xfrm rot="5400000" flipH="1" flipV="1">
            <a:off x="5257800" y="3352800"/>
            <a:ext cx="762000" cy="762000"/>
          </a:xfrm>
          <a:prstGeom prst="straightConnector1">
            <a:avLst/>
          </a:prstGeom>
          <a:noFill/>
          <a:ln w="28575">
            <a:solidFill>
              <a:srgbClr val="6B6BCF"/>
            </a:solidFill>
            <a:round/>
            <a:headEnd/>
            <a:tailEnd type="arrow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</p:cxnSp>
      <p:sp>
        <p:nvSpPr>
          <p:cNvPr id="55318" name="Explosion 2 42"/>
          <p:cNvSpPr>
            <a:spLocks noChangeArrowheads="1"/>
          </p:cNvSpPr>
          <p:nvPr/>
        </p:nvSpPr>
        <p:spPr bwMode="auto">
          <a:xfrm>
            <a:off x="4724400" y="3886200"/>
            <a:ext cx="838200" cy="609600"/>
          </a:xfrm>
          <a:prstGeom prst="irregularSeal2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0" hangingPunct="0"/>
            <a:endParaRPr lang="en-US"/>
          </a:p>
        </p:txBody>
      </p:sp>
      <p:sp>
        <p:nvSpPr>
          <p:cNvPr id="55319" name="TextBox 50"/>
          <p:cNvSpPr txBox="1">
            <a:spLocks noChangeArrowheads="1"/>
          </p:cNvSpPr>
          <p:nvPr/>
        </p:nvSpPr>
        <p:spPr bwMode="auto">
          <a:xfrm>
            <a:off x="5715000" y="3516313"/>
            <a:ext cx="89058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/>
              <a:t>update</a:t>
            </a:r>
          </a:p>
        </p:txBody>
      </p:sp>
      <p:grpSp>
        <p:nvGrpSpPr>
          <p:cNvPr id="3" name="Group 55"/>
          <p:cNvGrpSpPr>
            <a:grpSpLocks/>
          </p:cNvGrpSpPr>
          <p:nvPr/>
        </p:nvGrpSpPr>
        <p:grpSpPr bwMode="auto">
          <a:xfrm>
            <a:off x="1295400" y="3505200"/>
            <a:ext cx="7467600" cy="2212420"/>
            <a:chOff x="1295400" y="3048000"/>
            <a:chExt cx="7467600" cy="2212420"/>
          </a:xfrm>
        </p:grpSpPr>
        <p:sp>
          <p:nvSpPr>
            <p:cNvPr id="55322" name="Rectangle 8"/>
            <p:cNvSpPr>
              <a:spLocks noChangeArrowheads="1"/>
            </p:cNvSpPr>
            <p:nvPr/>
          </p:nvSpPr>
          <p:spPr bwMode="auto">
            <a:xfrm>
              <a:off x="7315200" y="3048000"/>
              <a:ext cx="1447800" cy="1143000"/>
            </a:xfrm>
            <a:prstGeom prst="rect">
              <a:avLst/>
            </a:prstGeom>
            <a:solidFill>
              <a:srgbClr val="F6BEF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anchor="ctr"/>
            <a:lstStyle/>
            <a:p>
              <a:pPr algn="ctr" eaLnBrk="0" hangingPunct="0"/>
              <a:r>
                <a:rPr lang="en-US"/>
                <a:t>plug-in</a:t>
              </a:r>
              <a:br>
                <a:rPr lang="en-US"/>
              </a:br>
              <a:r>
                <a:rPr lang="en-US"/>
                <a:t>regret</a:t>
              </a:r>
              <a:br>
                <a:rPr lang="en-US"/>
              </a:br>
              <a:r>
                <a:rPr lang="en-US"/>
                <a:t>module</a:t>
              </a:r>
            </a:p>
          </p:txBody>
        </p:sp>
        <p:sp>
          <p:nvSpPr>
            <p:cNvPr id="31" name="Arc 30"/>
            <p:cNvSpPr/>
            <p:nvPr/>
          </p:nvSpPr>
          <p:spPr bwMode="auto">
            <a:xfrm flipV="1">
              <a:off x="1295400" y="3276600"/>
              <a:ext cx="6858000" cy="1983820"/>
            </a:xfrm>
            <a:prstGeom prst="arc">
              <a:avLst>
                <a:gd name="adj1" fmla="val 10784158"/>
                <a:gd name="adj2" fmla="val 0"/>
              </a:avLst>
            </a:prstGeom>
            <a:noFill/>
            <a:ln w="38100" cap="flat" cmpd="sng" algn="ctr">
              <a:solidFill>
                <a:srgbClr val="660066"/>
              </a:solidFill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/>
            <a:lstStyle/>
            <a:p>
              <a:pPr eaLnBrk="0" hangingPunct="0">
                <a:defRPr/>
              </a:pPr>
              <a:endParaRPr lang="en-US"/>
            </a:p>
          </p:txBody>
        </p:sp>
        <p:sp>
          <p:nvSpPr>
            <p:cNvPr id="55324" name="Rectangle 32"/>
            <p:cNvSpPr>
              <a:spLocks noChangeArrowheads="1"/>
            </p:cNvSpPr>
            <p:nvPr/>
          </p:nvSpPr>
          <p:spPr bwMode="auto">
            <a:xfrm>
              <a:off x="7010400" y="3200400"/>
              <a:ext cx="304800" cy="304800"/>
            </a:xfrm>
            <a:prstGeom prst="rect">
              <a:avLst/>
            </a:prstGeom>
            <a:solidFill>
              <a:srgbClr val="F6BEF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5325" name="Rectangle 33"/>
            <p:cNvSpPr>
              <a:spLocks noChangeArrowheads="1"/>
            </p:cNvSpPr>
            <p:nvPr/>
          </p:nvSpPr>
          <p:spPr bwMode="auto">
            <a:xfrm>
              <a:off x="7010400" y="3733800"/>
              <a:ext cx="304800" cy="304800"/>
            </a:xfrm>
            <a:prstGeom prst="rect">
              <a:avLst/>
            </a:prstGeom>
            <a:solidFill>
              <a:srgbClr val="F6BEF4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pPr eaLnBrk="0" hangingPunct="0"/>
              <a:endParaRPr lang="en-US"/>
            </a:p>
          </p:txBody>
        </p:sp>
        <p:sp>
          <p:nvSpPr>
            <p:cNvPr id="55326" name="TextBox 34"/>
            <p:cNvSpPr txBox="1">
              <a:spLocks noChangeArrowheads="1"/>
            </p:cNvSpPr>
            <p:nvPr/>
          </p:nvSpPr>
          <p:spPr bwMode="auto">
            <a:xfrm>
              <a:off x="3898712" y="4672311"/>
              <a:ext cx="2032377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dirty="0"/>
                <a:t>post-hoc info.</a:t>
              </a:r>
            </a:p>
          </p:txBody>
        </p:sp>
        <p:cxnSp>
          <p:nvCxnSpPr>
            <p:cNvPr id="55328" name="Straight Arrow Connector 51"/>
            <p:cNvCxnSpPr>
              <a:cxnSpLocks noChangeShapeType="1"/>
              <a:stCxn id="55325" idx="1"/>
            </p:cNvCxnSpPr>
            <p:nvPr/>
          </p:nvCxnSpPr>
          <p:spPr bwMode="auto">
            <a:xfrm rot="10800000">
              <a:off x="5410200" y="3810000"/>
              <a:ext cx="1600200" cy="76200"/>
            </a:xfrm>
            <a:prstGeom prst="straightConnector1">
              <a:avLst/>
            </a:prstGeom>
            <a:noFill/>
            <a:ln w="28575">
              <a:solidFill>
                <a:srgbClr val="B75583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sp>
          <p:nvSpPr>
            <p:cNvPr id="55329" name="TextBox 54"/>
            <p:cNvSpPr txBox="1">
              <a:spLocks noChangeArrowheads="1"/>
            </p:cNvSpPr>
            <p:nvPr/>
          </p:nvSpPr>
          <p:spPr bwMode="auto">
            <a:xfrm>
              <a:off x="5562600" y="3821668"/>
              <a:ext cx="86454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/>
                <a:t>modify</a:t>
              </a:r>
            </a:p>
          </p:txBody>
        </p:sp>
      </p:grpSp>
      <p:sp>
        <p:nvSpPr>
          <p:cNvPr id="55321" name="Rectangle 56"/>
          <p:cNvSpPr>
            <a:spLocks noChangeArrowheads="1"/>
          </p:cNvSpPr>
          <p:nvPr/>
        </p:nvSpPr>
        <p:spPr bwMode="auto">
          <a:xfrm>
            <a:off x="4800600" y="1600200"/>
            <a:ext cx="2500313" cy="461963"/>
          </a:xfrm>
          <a:prstGeom prst="rect">
            <a:avLst/>
          </a:prstGeom>
          <a:solidFill>
            <a:srgbClr val="CECEF1"/>
          </a:solidFill>
          <a:ln w="57150">
            <a:solidFill>
              <a:srgbClr val="6A69D3"/>
            </a:solidFill>
            <a:round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en-US"/>
              <a:t>basic ML module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C06407-802F-B14A-BA5D-8662C3772BF8}"/>
              </a:ext>
            </a:extLst>
          </p:cNvPr>
          <p:cNvGrpSpPr/>
          <p:nvPr/>
        </p:nvGrpSpPr>
        <p:grpSpPr>
          <a:xfrm>
            <a:off x="2506663" y="2449513"/>
            <a:ext cx="1314450" cy="2274887"/>
            <a:chOff x="2506663" y="2449513"/>
            <a:chExt cx="1314450" cy="2274887"/>
          </a:xfrm>
        </p:grpSpPr>
        <p:sp>
          <p:nvSpPr>
            <p:cNvPr id="55303" name="TextBox 15"/>
            <p:cNvSpPr txBox="1">
              <a:spLocks noChangeArrowheads="1"/>
            </p:cNvSpPr>
            <p:nvPr/>
          </p:nvSpPr>
          <p:spPr bwMode="auto">
            <a:xfrm>
              <a:off x="2506663" y="2449513"/>
              <a:ext cx="1314450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4F6F92"/>
                  </a:solidFill>
                </a:rPr>
                <a:t>cards dealt</a:t>
              </a:r>
            </a:p>
          </p:txBody>
        </p:sp>
        <p:sp>
          <p:nvSpPr>
            <p:cNvPr id="55305" name="TextBox 17"/>
            <p:cNvSpPr txBox="1">
              <a:spLocks noChangeArrowheads="1"/>
            </p:cNvSpPr>
            <p:nvPr/>
          </p:nvSpPr>
          <p:spPr bwMode="auto">
            <a:xfrm>
              <a:off x="2578100" y="3440113"/>
              <a:ext cx="11715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>
                  <a:solidFill>
                    <a:srgbClr val="4F6F92"/>
                  </a:solidFill>
                </a:rPr>
                <a:t>stick/twist</a:t>
              </a:r>
            </a:p>
          </p:txBody>
        </p:sp>
        <p:sp>
          <p:nvSpPr>
            <p:cNvPr id="55308" name="TextBox 20"/>
            <p:cNvSpPr txBox="1">
              <a:spLocks noChangeArrowheads="1"/>
            </p:cNvSpPr>
            <p:nvPr/>
          </p:nvSpPr>
          <p:spPr bwMode="auto">
            <a:xfrm>
              <a:off x="2647950" y="4354513"/>
              <a:ext cx="1031875" cy="3698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r>
                <a:rPr lang="en-US" sz="1800" dirty="0">
                  <a:solidFill>
                    <a:srgbClr val="4F6F92"/>
                  </a:solidFill>
                </a:rPr>
                <a:t>win/lose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18C63529-BE2D-7445-9447-79A19A1E9C5C}"/>
              </a:ext>
            </a:extLst>
          </p:cNvPr>
          <p:cNvGrpSpPr/>
          <p:nvPr/>
        </p:nvGrpSpPr>
        <p:grpSpPr>
          <a:xfrm>
            <a:off x="609600" y="2749769"/>
            <a:ext cx="1447800" cy="1669831"/>
            <a:chOff x="609600" y="2749769"/>
            <a:chExt cx="1447800" cy="1669831"/>
          </a:xfrm>
        </p:grpSpPr>
        <p:grpSp>
          <p:nvGrpSpPr>
            <p:cNvPr id="55301" name="Group 13"/>
            <p:cNvGrpSpPr>
              <a:grpSpLocks/>
            </p:cNvGrpSpPr>
            <p:nvPr/>
          </p:nvGrpSpPr>
          <p:grpSpPr bwMode="auto">
            <a:xfrm>
              <a:off x="609600" y="3421063"/>
              <a:ext cx="1447800" cy="998537"/>
              <a:chOff x="685800" y="3200400"/>
              <a:chExt cx="2209800" cy="1524000"/>
            </a:xfrm>
          </p:grpSpPr>
          <p:pic>
            <p:nvPicPr>
              <p:cNvPr id="55330" name="Picture 4" descr="2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" y="3200400"/>
                <a:ext cx="9144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31" name="Picture 5" descr="51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371600" y="3505200"/>
                <a:ext cx="9144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55332" name="Picture 6" descr="45.png"/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1200" y="3276600"/>
                <a:ext cx="914400" cy="12192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41" name="TextBox 20">
              <a:extLst>
                <a:ext uri="{FF2B5EF4-FFF2-40B4-BE49-F238E27FC236}">
                  <a16:creationId xmlns:a16="http://schemas.microsoft.com/office/drawing/2014/main" id="{9409C798-188C-3C48-B5B6-65AD05BA5D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8366" y="2749769"/>
              <a:ext cx="1146468" cy="6463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charset="0"/>
                  <a:ea typeface="ＭＳ Ｐゴシック" charset="0"/>
                </a:defRPr>
              </a:lvl9pPr>
            </a:lstStyle>
            <a:p>
              <a:pPr algn="ctr"/>
              <a:r>
                <a:rPr lang="en-US" sz="1800" dirty="0">
                  <a:solidFill>
                    <a:srgbClr val="4F6F92"/>
                  </a:solidFill>
                </a:rPr>
                <a:t>simplified</a:t>
              </a:r>
              <a:br>
                <a:rPr lang="en-US" sz="1800" dirty="0">
                  <a:solidFill>
                    <a:srgbClr val="4F6F92"/>
                  </a:solidFill>
                </a:rPr>
              </a:br>
              <a:r>
                <a:rPr lang="en-US" sz="1800" dirty="0">
                  <a:solidFill>
                    <a:srgbClr val="4F6F92"/>
                  </a:solidFill>
                </a:rPr>
                <a:t>Pontoon</a:t>
              </a:r>
            </a:p>
          </p:txBody>
        </p:sp>
      </p:grpSp>
      <p:sp>
        <p:nvSpPr>
          <p:cNvPr id="43" name="TextBox 35">
            <a:extLst>
              <a:ext uri="{FF2B5EF4-FFF2-40B4-BE49-F238E27FC236}">
                <a16:creationId xmlns:a16="http://schemas.microsoft.com/office/drawing/2014/main" id="{552749C2-02A4-9C47-B83D-364E9AD3E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5774300"/>
            <a:ext cx="20574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/>
            <a:r>
              <a:rPr lang="en-US" sz="1800" dirty="0">
                <a:solidFill>
                  <a:srgbClr val="4F6F92"/>
                </a:solidFill>
              </a:rPr>
              <a:t>further cards dealt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5301DA-49F5-DA43-97BE-37AF10DC67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160" y="548680"/>
            <a:ext cx="7301947" cy="558555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13A5DC-EE7B-B940-973E-A37404386E91}"/>
              </a:ext>
            </a:extLst>
          </p:cNvPr>
          <p:cNvSpPr txBox="1"/>
          <p:nvPr/>
        </p:nvSpPr>
        <p:spPr>
          <a:xfrm>
            <a:off x="2088473" y="5966981"/>
            <a:ext cx="31290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A0CD96-1FC0-0D46-A01D-93FFC8154DFE}"/>
              </a:ext>
            </a:extLst>
          </p:cNvPr>
          <p:cNvSpPr txBox="1"/>
          <p:nvPr/>
        </p:nvSpPr>
        <p:spPr>
          <a:xfrm>
            <a:off x="3025201" y="596698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2000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606B79A-E17C-E142-8B6D-25072298402C}"/>
              </a:ext>
            </a:extLst>
          </p:cNvPr>
          <p:cNvSpPr txBox="1"/>
          <p:nvPr/>
        </p:nvSpPr>
        <p:spPr>
          <a:xfrm>
            <a:off x="4346650" y="596698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4000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3089C9-F058-D940-A311-B01078699954}"/>
              </a:ext>
            </a:extLst>
          </p:cNvPr>
          <p:cNvSpPr txBox="1"/>
          <p:nvPr/>
        </p:nvSpPr>
        <p:spPr>
          <a:xfrm>
            <a:off x="5668099" y="596698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6000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07894-9483-684A-B370-10A16C38F423}"/>
              </a:ext>
            </a:extLst>
          </p:cNvPr>
          <p:cNvSpPr txBox="1"/>
          <p:nvPr/>
        </p:nvSpPr>
        <p:spPr>
          <a:xfrm>
            <a:off x="8310995" y="5966981"/>
            <a:ext cx="82586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10000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281C43D-280C-1C43-9203-9B4F50F41DF5}"/>
              </a:ext>
            </a:extLst>
          </p:cNvPr>
          <p:cNvSpPr txBox="1"/>
          <p:nvPr/>
        </p:nvSpPr>
        <p:spPr>
          <a:xfrm>
            <a:off x="4057563" y="6309320"/>
            <a:ext cx="26180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learning iterations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D6F19F-4F61-7F4A-8C90-027DB3196B74}"/>
              </a:ext>
            </a:extLst>
          </p:cNvPr>
          <p:cNvSpPr txBox="1"/>
          <p:nvPr/>
        </p:nvSpPr>
        <p:spPr>
          <a:xfrm>
            <a:off x="6989548" y="5966981"/>
            <a:ext cx="697627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8000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E1EE82-87DD-E743-A6B1-19B90144821C}"/>
              </a:ext>
            </a:extLst>
          </p:cNvPr>
          <p:cNvSpPr txBox="1"/>
          <p:nvPr/>
        </p:nvSpPr>
        <p:spPr>
          <a:xfrm>
            <a:off x="122985" y="1100237"/>
            <a:ext cx="107593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scaled</a:t>
            </a:r>
            <a:br>
              <a:rPr lang="en-US" dirty="0"/>
            </a:br>
            <a:r>
              <a:rPr lang="en-US" dirty="0"/>
              <a:t>score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4D8D246-E5B9-E44B-AC42-0989DF43299F}"/>
              </a:ext>
            </a:extLst>
          </p:cNvPr>
          <p:cNvSpPr txBox="1"/>
          <p:nvPr/>
        </p:nvSpPr>
        <p:spPr>
          <a:xfrm>
            <a:off x="1243076" y="467380"/>
            <a:ext cx="77457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100%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25C4DC5-4FE4-6C43-9FAB-5A5B12027719}"/>
              </a:ext>
            </a:extLst>
          </p:cNvPr>
          <p:cNvSpPr txBox="1"/>
          <p:nvPr/>
        </p:nvSpPr>
        <p:spPr>
          <a:xfrm>
            <a:off x="1371316" y="1515736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80%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DF597F-1DEA-AB42-B20D-C21B4189FCE0}"/>
              </a:ext>
            </a:extLst>
          </p:cNvPr>
          <p:cNvSpPr txBox="1"/>
          <p:nvPr/>
        </p:nvSpPr>
        <p:spPr>
          <a:xfrm>
            <a:off x="1371316" y="2564092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60%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7010F63-0BCD-7644-B974-86142FC2E598}"/>
              </a:ext>
            </a:extLst>
          </p:cNvPr>
          <p:cNvSpPr txBox="1"/>
          <p:nvPr/>
        </p:nvSpPr>
        <p:spPr>
          <a:xfrm>
            <a:off x="1371316" y="3612448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40%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8F934B0-90FC-EF48-9E36-DF423EB510DB}"/>
              </a:ext>
            </a:extLst>
          </p:cNvPr>
          <p:cNvSpPr txBox="1"/>
          <p:nvPr/>
        </p:nvSpPr>
        <p:spPr>
          <a:xfrm>
            <a:off x="1371316" y="4660804"/>
            <a:ext cx="64633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20%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F3537AB-DA4D-E945-A3C8-F863BB78F227}"/>
              </a:ext>
            </a:extLst>
          </p:cNvPr>
          <p:cNvSpPr txBox="1"/>
          <p:nvPr/>
        </p:nvSpPr>
        <p:spPr>
          <a:xfrm>
            <a:off x="1499556" y="5709162"/>
            <a:ext cx="518091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800" dirty="0"/>
              <a:t>0%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0EAA556-374C-3B40-89DA-F3F375AE175F}"/>
              </a:ext>
            </a:extLst>
          </p:cNvPr>
          <p:cNvSpPr/>
          <p:nvPr/>
        </p:nvSpPr>
        <p:spPr bwMode="auto">
          <a:xfrm>
            <a:off x="2026235" y="836712"/>
            <a:ext cx="2319360" cy="1584176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anose="020B0600070205080204" pitchFamily="34" charset="-128"/>
            </a:endParaRP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578CBFA-B170-F241-A37F-E1444D7DC726}"/>
              </a:ext>
            </a:extLst>
          </p:cNvPr>
          <p:cNvGrpSpPr/>
          <p:nvPr/>
        </p:nvGrpSpPr>
        <p:grpSpPr>
          <a:xfrm>
            <a:off x="7044951" y="652046"/>
            <a:ext cx="1981164" cy="1515362"/>
            <a:chOff x="7044951" y="652046"/>
            <a:chExt cx="1981164" cy="1515362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9C0267B-126C-684E-AC81-520AE3D853AB}"/>
                </a:ext>
              </a:extLst>
            </p:cNvPr>
            <p:cNvSpPr/>
            <p:nvPr/>
          </p:nvSpPr>
          <p:spPr bwMode="auto">
            <a:xfrm>
              <a:off x="8310995" y="652046"/>
              <a:ext cx="715120" cy="688722"/>
            </a:xfrm>
            <a:prstGeom prst="ellipse">
              <a:avLst/>
            </a:prstGeom>
            <a:noFill/>
            <a:ln w="38100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ＭＳ Ｐゴシック" panose="020B0600070205080204" pitchFamily="34" charset="-128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46A92F1A-D454-1645-BDF5-ECBEC59D2C8E}"/>
                </a:ext>
              </a:extLst>
            </p:cNvPr>
            <p:cNvSpPr txBox="1"/>
            <p:nvPr/>
          </p:nvSpPr>
          <p:spPr>
            <a:xfrm>
              <a:off x="7044951" y="1213301"/>
              <a:ext cx="172733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A2719"/>
                  </a:solidFill>
                </a:rPr>
                <a:t>better</a:t>
              </a:r>
              <a:br>
                <a:rPr lang="en-US" sz="2800" dirty="0">
                  <a:solidFill>
                    <a:srgbClr val="9A2719"/>
                  </a:solidFill>
                </a:rPr>
              </a:br>
              <a:r>
                <a:rPr lang="en-US" sz="2800" dirty="0">
                  <a:solidFill>
                    <a:srgbClr val="9A2719"/>
                  </a:solidFill>
                </a:rPr>
                <a:t>asymptote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C2022C3-57D3-B64A-A766-D4C28DF6C0C8}"/>
              </a:ext>
            </a:extLst>
          </p:cNvPr>
          <p:cNvGrpSpPr/>
          <p:nvPr/>
        </p:nvGrpSpPr>
        <p:grpSpPr>
          <a:xfrm>
            <a:off x="66503" y="4798376"/>
            <a:ext cx="1257510" cy="1821571"/>
            <a:chOff x="66503" y="4798376"/>
            <a:chExt cx="1257510" cy="182157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B1D63C5-E1B1-0D44-9514-4631C7DF932C}"/>
                </a:ext>
              </a:extLst>
            </p:cNvPr>
            <p:cNvGrpSpPr/>
            <p:nvPr/>
          </p:nvGrpSpPr>
          <p:grpSpPr>
            <a:xfrm>
              <a:off x="66503" y="4798376"/>
              <a:ext cx="1257510" cy="1821571"/>
              <a:chOff x="113806" y="2687548"/>
              <a:chExt cx="1257510" cy="1821571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938327DA-6758-984E-B405-5BEB38BE3A78}"/>
                  </a:ext>
                </a:extLst>
              </p:cNvPr>
              <p:cNvSpPr/>
              <p:nvPr/>
            </p:nvSpPr>
            <p:spPr bwMode="auto">
              <a:xfrm>
                <a:off x="113806" y="2687548"/>
                <a:ext cx="1257510" cy="1821571"/>
              </a:xfrm>
              <a:prstGeom prst="rect">
                <a:avLst/>
              </a:prstGeom>
              <a:solidFill>
                <a:schemeClr val="accent3">
                  <a:lumMod val="95000"/>
                </a:schemeClr>
              </a:solidFill>
              <a:ln w="28575" cap="flat" cmpd="sng" algn="ctr">
                <a:solidFill>
                  <a:schemeClr val="accent3">
                    <a:lumMod val="50000"/>
                  </a:scheme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9DCDAA7-DCBA-7249-ACC1-8E759372D4B2}"/>
                  </a:ext>
                </a:extLst>
              </p:cNvPr>
              <p:cNvSpPr txBox="1"/>
              <p:nvPr/>
            </p:nvSpPr>
            <p:spPr>
              <a:xfrm>
                <a:off x="184619" y="3840193"/>
                <a:ext cx="825867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basic</a:t>
                </a:r>
                <a:br>
                  <a:rPr lang="en-US" sz="1800" dirty="0"/>
                </a:br>
                <a:r>
                  <a:rPr lang="en-US" sz="1800" dirty="0"/>
                  <a:t>leaner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8640117-94C7-D740-B2D5-DC422C7DF308}"/>
                  </a:ext>
                </a:extLst>
              </p:cNvPr>
              <p:cNvSpPr txBox="1"/>
              <p:nvPr/>
            </p:nvSpPr>
            <p:spPr>
              <a:xfrm>
                <a:off x="203855" y="3190380"/>
                <a:ext cx="7873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800" dirty="0"/>
                  <a:t>with</a:t>
                </a:r>
                <a:br>
                  <a:rPr lang="en-US" sz="1800" dirty="0"/>
                </a:br>
                <a:r>
                  <a:rPr lang="en-US" sz="1800" dirty="0"/>
                  <a:t>regret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9696CE73-72B0-EE4B-BF14-71123CBB96BD}"/>
                  </a:ext>
                </a:extLst>
              </p:cNvPr>
              <p:cNvSpPr/>
              <p:nvPr/>
            </p:nvSpPr>
            <p:spPr bwMode="auto">
              <a:xfrm>
                <a:off x="1043608" y="3993658"/>
                <a:ext cx="216024" cy="216024"/>
              </a:xfrm>
              <a:prstGeom prst="ellipse">
                <a:avLst/>
              </a:prstGeom>
              <a:solidFill>
                <a:srgbClr val="0070C0"/>
              </a:solidFill>
              <a:ln w="9525" cap="flat" cmpd="sng" algn="ctr">
                <a:solidFill>
                  <a:srgbClr val="0070C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1678F404-2C5F-924E-BB3D-C4F365090356}"/>
                  </a:ext>
                </a:extLst>
              </p:cNvPr>
              <p:cNvSpPr/>
              <p:nvPr/>
            </p:nvSpPr>
            <p:spPr bwMode="auto">
              <a:xfrm>
                <a:off x="1043608" y="3385158"/>
                <a:ext cx="216024" cy="216024"/>
              </a:xfrm>
              <a:prstGeom prst="ellipse">
                <a:avLst/>
              </a:prstGeom>
              <a:solidFill>
                <a:srgbClr val="F0A939"/>
              </a:solidFill>
              <a:ln w="9525" cap="flat" cmpd="sng" algn="ctr">
                <a:solidFill>
                  <a:srgbClr val="FFC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  <a:ea typeface="ＭＳ Ｐゴシック" panose="020B0600070205080204" pitchFamily="34" charset="-128"/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C9B60C2-CAB7-C34E-8582-31C1271A586E}"/>
                </a:ext>
              </a:extLst>
            </p:cNvPr>
            <p:cNvSpPr txBox="1"/>
            <p:nvPr/>
          </p:nvSpPr>
          <p:spPr>
            <a:xfrm>
              <a:off x="235628" y="4839543"/>
              <a:ext cx="66396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key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7191F09-DFD2-564E-AA3F-7B111477F5A6}"/>
              </a:ext>
            </a:extLst>
          </p:cNvPr>
          <p:cNvGrpSpPr/>
          <p:nvPr/>
        </p:nvGrpSpPr>
        <p:grpSpPr>
          <a:xfrm>
            <a:off x="2012903" y="866444"/>
            <a:ext cx="5431037" cy="4582033"/>
            <a:chOff x="2012903" y="866444"/>
            <a:chExt cx="5431037" cy="4582033"/>
          </a:xfrm>
        </p:grpSpPr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12B410B-8AA8-984D-9491-3C2858BD8081}"/>
                </a:ext>
              </a:extLst>
            </p:cNvPr>
            <p:cNvCxnSpPr/>
            <p:nvPr/>
          </p:nvCxnSpPr>
          <p:spPr bwMode="auto">
            <a:xfrm>
              <a:off x="2012903" y="2420888"/>
              <a:ext cx="1514910" cy="3027589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167DCF63-2F44-B64D-990F-21DD3C56B052}"/>
                </a:ext>
              </a:extLst>
            </p:cNvPr>
            <p:cNvCxnSpPr/>
            <p:nvPr/>
          </p:nvCxnSpPr>
          <p:spPr bwMode="auto">
            <a:xfrm>
              <a:off x="4345595" y="866444"/>
              <a:ext cx="3098345" cy="1882314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B1829155-D154-464D-929F-2E9BFB85179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5008" t="5007" r="63228" b="66645"/>
            <a:stretch/>
          </p:blipFill>
          <p:spPr>
            <a:xfrm>
              <a:off x="3527813" y="2775044"/>
              <a:ext cx="3916127" cy="2673433"/>
            </a:xfrm>
            <a:prstGeom prst="rect">
              <a:avLst/>
            </a:prstGeom>
            <a:ln w="57150">
              <a:solidFill>
                <a:srgbClr val="FF0000"/>
              </a:solidFill>
            </a:ln>
          </p:spPr>
        </p:pic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FCC3CEA-54AB-EA46-AE7D-C26FD09B4F0A}"/>
              </a:ext>
            </a:extLst>
          </p:cNvPr>
          <p:cNvGrpSpPr/>
          <p:nvPr/>
        </p:nvGrpSpPr>
        <p:grpSpPr>
          <a:xfrm>
            <a:off x="4345595" y="3717032"/>
            <a:ext cx="4538071" cy="1134061"/>
            <a:chOff x="4345595" y="3717032"/>
            <a:chExt cx="4538071" cy="1134061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A783D25-F83D-8540-A044-DC2C304FB2B2}"/>
                </a:ext>
              </a:extLst>
            </p:cNvPr>
            <p:cNvCxnSpPr/>
            <p:nvPr/>
          </p:nvCxnSpPr>
          <p:spPr bwMode="auto">
            <a:xfrm>
              <a:off x="5044277" y="3717032"/>
              <a:ext cx="1945271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021F104-329A-9344-9AE2-937C876734ED}"/>
                </a:ext>
              </a:extLst>
            </p:cNvPr>
            <p:cNvCxnSpPr/>
            <p:nvPr/>
          </p:nvCxnSpPr>
          <p:spPr bwMode="auto">
            <a:xfrm>
              <a:off x="4345595" y="4437112"/>
              <a:ext cx="698682" cy="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solid"/>
              <a:round/>
              <a:headEnd type="arrow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BDA6F9F3-BE03-0442-91F7-E5E9D0D88D6B}"/>
                </a:ext>
              </a:extLst>
            </p:cNvPr>
            <p:cNvSpPr txBox="1"/>
            <p:nvPr/>
          </p:nvSpPr>
          <p:spPr>
            <a:xfrm>
              <a:off x="7514380" y="3896986"/>
              <a:ext cx="1369286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9A2719"/>
                  </a:solidFill>
                </a:rPr>
                <a:t>faster</a:t>
              </a:r>
              <a:br>
                <a:rPr lang="en-US" sz="2800" dirty="0">
                  <a:solidFill>
                    <a:srgbClr val="9A2719"/>
                  </a:solidFill>
                </a:rPr>
              </a:br>
              <a:r>
                <a:rPr lang="en-US" sz="2800" dirty="0">
                  <a:solidFill>
                    <a:srgbClr val="9A2719"/>
                  </a:solidFill>
                </a:rPr>
                <a:t>learning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099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8F3B4-C254-A14C-BA25-4C2815B2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8462"/>
            <a:ext cx="7886700" cy="3063874"/>
          </a:xfrm>
        </p:spPr>
        <p:txBody>
          <a:bodyPr>
            <a:normAutofit/>
          </a:bodyPr>
          <a:lstStyle/>
          <a:p>
            <a:pPr algn="ctr"/>
            <a:r>
              <a:rPr lang="en-US" sz="20000" dirty="0">
                <a:solidFill>
                  <a:srgbClr val="9A2719"/>
                </a:solidFill>
              </a:rPr>
              <a:t> WHY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16E7-34C1-2B45-9390-2D6374FD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REGRET</a:t>
            </a:r>
          </a:p>
        </p:txBody>
      </p:sp>
    </p:spTree>
    <p:extLst>
      <p:ext uri="{BB962C8B-B14F-4D97-AF65-F5344CB8AC3E}">
        <p14:creationId xmlns:p14="http://schemas.microsoft.com/office/powerpoint/2010/main" val="8158839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8FE5392-D803-E648-B2E0-07440752FC56}"/>
              </a:ext>
            </a:extLst>
          </p:cNvPr>
          <p:cNvGrpSpPr>
            <a:grpSpLocks noChangeAspect="1"/>
          </p:cNvGrpSpPr>
          <p:nvPr/>
        </p:nvGrpSpPr>
        <p:grpSpPr>
          <a:xfrm>
            <a:off x="1325706" y="1381418"/>
            <a:ext cx="6835124" cy="4920429"/>
            <a:chOff x="760536" y="179348"/>
            <a:chExt cx="8170683" cy="5881863"/>
          </a:xfrm>
        </p:grpSpPr>
        <p:pic>
          <p:nvPicPr>
            <p:cNvPr id="8" name="Picture 7" descr="Chart, scatter chart&#10;&#10;Description automatically generated">
              <a:extLst>
                <a:ext uri="{FF2B5EF4-FFF2-40B4-BE49-F238E27FC236}">
                  <a16:creationId xmlns:a16="http://schemas.microsoft.com/office/drawing/2014/main" id="{70A620A5-0AB2-0F47-8836-4391AA1F4A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8544"/>
            <a:stretch/>
          </p:blipFill>
          <p:spPr>
            <a:xfrm>
              <a:off x="1226690" y="268609"/>
              <a:ext cx="7445151" cy="56007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A2635E9-6381-1642-B8F8-CCF10E432EE8}"/>
                </a:ext>
              </a:extLst>
            </p:cNvPr>
            <p:cNvSpPr txBox="1"/>
            <p:nvPr/>
          </p:nvSpPr>
          <p:spPr>
            <a:xfrm>
              <a:off x="1480616" y="5691879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31C9248-45D6-464C-846E-F92FFBCC4518}"/>
                </a:ext>
              </a:extLst>
            </p:cNvPr>
            <p:cNvSpPr txBox="1"/>
            <p:nvPr/>
          </p:nvSpPr>
          <p:spPr>
            <a:xfrm>
              <a:off x="3136800" y="5691879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B8951AE-C950-4143-B160-C84D899DC97B}"/>
                </a:ext>
              </a:extLst>
            </p:cNvPr>
            <p:cNvSpPr txBox="1"/>
            <p:nvPr/>
          </p:nvSpPr>
          <p:spPr>
            <a:xfrm>
              <a:off x="4792984" y="5691879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9DBF2C9A-FBBC-0A4C-A39F-1AF001B0BD25}"/>
                </a:ext>
              </a:extLst>
            </p:cNvPr>
            <p:cNvSpPr txBox="1"/>
            <p:nvPr/>
          </p:nvSpPr>
          <p:spPr>
            <a:xfrm>
              <a:off x="6449168" y="5691879"/>
              <a:ext cx="697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1000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5C905B3-1E52-8648-B21D-B01D0DF0EFE6}"/>
                </a:ext>
              </a:extLst>
            </p:cNvPr>
            <p:cNvSpPr txBox="1"/>
            <p:nvPr/>
          </p:nvSpPr>
          <p:spPr>
            <a:xfrm>
              <a:off x="8105352" y="5691879"/>
              <a:ext cx="8258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10000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519991-B6A8-8546-BBD0-15FF5C09FA99}"/>
                </a:ext>
              </a:extLst>
            </p:cNvPr>
            <p:cNvSpPr txBox="1"/>
            <p:nvPr/>
          </p:nvSpPr>
          <p:spPr>
            <a:xfrm>
              <a:off x="1145257" y="4118550"/>
              <a:ext cx="44114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7A03586-7D4F-FF4F-A9F3-BA982370FBE9}"/>
                </a:ext>
              </a:extLst>
            </p:cNvPr>
            <p:cNvSpPr txBox="1"/>
            <p:nvPr/>
          </p:nvSpPr>
          <p:spPr>
            <a:xfrm>
              <a:off x="1273497" y="5444861"/>
              <a:ext cx="312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1556498-E705-EB42-8BAE-12152EA2F4D4}"/>
                </a:ext>
              </a:extLst>
            </p:cNvPr>
            <p:cNvSpPr txBox="1"/>
            <p:nvPr/>
          </p:nvSpPr>
          <p:spPr>
            <a:xfrm>
              <a:off x="1017016" y="2780928"/>
              <a:ext cx="56938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7018627-A1D9-B04D-8990-E129ED9FCDA6}"/>
                </a:ext>
              </a:extLst>
            </p:cNvPr>
            <p:cNvSpPr txBox="1"/>
            <p:nvPr/>
          </p:nvSpPr>
          <p:spPr>
            <a:xfrm>
              <a:off x="888776" y="1452805"/>
              <a:ext cx="69762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FC8BA08-F666-9F42-9700-40FC4A5077D5}"/>
                </a:ext>
              </a:extLst>
            </p:cNvPr>
            <p:cNvSpPr txBox="1"/>
            <p:nvPr/>
          </p:nvSpPr>
          <p:spPr>
            <a:xfrm>
              <a:off x="760536" y="179348"/>
              <a:ext cx="8258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10000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107A6C2-84E6-5B42-8616-1C9587DE5EF1}"/>
                </a:ext>
              </a:extLst>
            </p:cNvPr>
            <p:cNvCxnSpPr/>
            <p:nvPr/>
          </p:nvCxnSpPr>
          <p:spPr bwMode="auto">
            <a:xfrm flipV="1">
              <a:off x="1667836" y="268611"/>
              <a:ext cx="6869564" cy="532062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80F8392-B356-534D-8F19-85816E0A5E36}"/>
              </a:ext>
            </a:extLst>
          </p:cNvPr>
          <p:cNvSpPr txBox="1"/>
          <p:nvPr/>
        </p:nvSpPr>
        <p:spPr>
          <a:xfrm>
            <a:off x="3875048" y="6301847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simple learner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12C94-08C5-9449-82C4-2D47587B4997}"/>
              </a:ext>
            </a:extLst>
          </p:cNvPr>
          <p:cNvSpPr txBox="1"/>
          <p:nvPr/>
        </p:nvSpPr>
        <p:spPr>
          <a:xfrm>
            <a:off x="381345" y="2623481"/>
            <a:ext cx="94436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with</a:t>
            </a:r>
            <a:br>
              <a:rPr lang="en-US" sz="2400" dirty="0"/>
            </a:br>
            <a:r>
              <a:rPr lang="en-US" sz="2400" dirty="0"/>
              <a:t>regret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B7917E-CCE1-BF4C-A3BE-35846B2B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30" y="-24412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9A2719"/>
                </a:solidFill>
              </a:rPr>
              <a:t>faster learning – fewer exposures</a:t>
            </a:r>
          </a:p>
        </p:txBody>
      </p:sp>
    </p:spTree>
    <p:extLst>
      <p:ext uri="{BB962C8B-B14F-4D97-AF65-F5344CB8AC3E}">
        <p14:creationId xmlns:p14="http://schemas.microsoft.com/office/powerpoint/2010/main" val="238898349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680F8392-B356-534D-8F19-85816E0A5E36}"/>
              </a:ext>
            </a:extLst>
          </p:cNvPr>
          <p:cNvSpPr txBox="1"/>
          <p:nvPr/>
        </p:nvSpPr>
        <p:spPr>
          <a:xfrm>
            <a:off x="2822050" y="6396335"/>
            <a:ext cx="1978427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/>
              <a:t>simple learner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8612C94-08C5-9449-82C4-2D47587B4997}"/>
              </a:ext>
            </a:extLst>
          </p:cNvPr>
          <p:cNvSpPr txBox="1"/>
          <p:nvPr/>
        </p:nvSpPr>
        <p:spPr>
          <a:xfrm>
            <a:off x="781399" y="2923523"/>
            <a:ext cx="944361" cy="83099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with</a:t>
            </a:r>
            <a:br>
              <a:rPr lang="en-US" sz="2400" dirty="0"/>
            </a:br>
            <a:r>
              <a:rPr lang="en-US" sz="2400" dirty="0"/>
              <a:t>regret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6B7917E-CCE1-BF4C-A3BE-35846B2BA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130" y="-24412"/>
            <a:ext cx="7886700" cy="1325563"/>
          </a:xfrm>
        </p:spPr>
        <p:txBody>
          <a:bodyPr/>
          <a:lstStyle/>
          <a:p>
            <a:r>
              <a:rPr lang="en-US" dirty="0">
                <a:solidFill>
                  <a:srgbClr val="9A2719"/>
                </a:solidFill>
              </a:rPr>
              <a:t>better learning – higher scores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4A5E4087-5C67-894F-A415-F5FB2E179B99}"/>
              </a:ext>
            </a:extLst>
          </p:cNvPr>
          <p:cNvGrpSpPr>
            <a:grpSpLocks noChangeAspect="1"/>
          </p:cNvGrpSpPr>
          <p:nvPr/>
        </p:nvGrpSpPr>
        <p:grpSpPr>
          <a:xfrm>
            <a:off x="1414098" y="1103573"/>
            <a:ext cx="6480000" cy="5395853"/>
            <a:chOff x="1349157" y="292006"/>
            <a:chExt cx="7237485" cy="6026606"/>
          </a:xfrm>
        </p:grpSpPr>
        <p:pic>
          <p:nvPicPr>
            <p:cNvPr id="20" name="Picture 19" descr="Chart, scatter chart&#10;&#10;Description automatically generated">
              <a:extLst>
                <a:ext uri="{FF2B5EF4-FFF2-40B4-BE49-F238E27FC236}">
                  <a16:creationId xmlns:a16="http://schemas.microsoft.com/office/drawing/2014/main" id="{159F4AD8-C31B-9C4C-A69C-B64AC8F6249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7234" b="3739"/>
            <a:stretch/>
          </p:blipFill>
          <p:spPr>
            <a:xfrm>
              <a:off x="2123727" y="332656"/>
              <a:ext cx="6462915" cy="5544616"/>
            </a:xfrm>
            <a:prstGeom prst="rect">
              <a:avLst/>
            </a:prstGeom>
          </p:spPr>
        </p:pic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8420709-BCC7-E843-89A3-4D16385E6689}"/>
                </a:ext>
              </a:extLst>
            </p:cNvPr>
            <p:cNvCxnSpPr/>
            <p:nvPr/>
          </p:nvCxnSpPr>
          <p:spPr bwMode="auto">
            <a:xfrm flipV="1">
              <a:off x="4427984" y="1988842"/>
              <a:ext cx="3888432" cy="3888430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FF0000"/>
              </a:solidFill>
              <a:prstDash val="lg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4738868-16FE-204A-84A0-135E297406F2}"/>
                </a:ext>
              </a:extLst>
            </p:cNvPr>
            <p:cNvSpPr txBox="1"/>
            <p:nvPr/>
          </p:nvSpPr>
          <p:spPr>
            <a:xfrm>
              <a:off x="1835696" y="5949280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90%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7CCA4D89-1B92-9D47-BA77-1BD904DC4CBE}"/>
                </a:ext>
              </a:extLst>
            </p:cNvPr>
            <p:cNvSpPr txBox="1"/>
            <p:nvPr/>
          </p:nvSpPr>
          <p:spPr>
            <a:xfrm>
              <a:off x="5725869" y="5949280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95%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C418C5F-6C8D-8B4D-9BA0-C0D3BF276729}"/>
                </a:ext>
              </a:extLst>
            </p:cNvPr>
            <p:cNvSpPr txBox="1"/>
            <p:nvPr/>
          </p:nvSpPr>
          <p:spPr>
            <a:xfrm>
              <a:off x="1477397" y="4139788"/>
              <a:ext cx="64633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95%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9D6005-1E30-D645-B2A9-613617075951}"/>
                </a:ext>
              </a:extLst>
            </p:cNvPr>
            <p:cNvSpPr txBox="1"/>
            <p:nvPr/>
          </p:nvSpPr>
          <p:spPr>
            <a:xfrm>
              <a:off x="1349157" y="292006"/>
              <a:ext cx="77457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sz="1800" dirty="0"/>
                <a:t>100%</a:t>
              </a: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DBF2D28-B4D7-B44B-8AE9-3F98F6DAFF3A}"/>
                </a:ext>
              </a:extLst>
            </p:cNvPr>
            <p:cNvCxnSpPr/>
            <p:nvPr/>
          </p:nvCxnSpPr>
          <p:spPr bwMode="auto">
            <a:xfrm flipV="1">
              <a:off x="2123727" y="1196752"/>
              <a:ext cx="6192689" cy="3096344"/>
            </a:xfrm>
            <a:prstGeom prst="line">
              <a:avLst/>
            </a:prstGeom>
            <a:solidFill>
              <a:schemeClr val="accent1"/>
            </a:solidFill>
            <a:ln w="28575" cap="flat" cmpd="sng" algn="ctr">
              <a:solidFill>
                <a:srgbClr val="00B050"/>
              </a:solidFill>
              <a:prstDash val="sysDash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4347453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7D147E2-0FE8-0D48-B110-1A3BBE47BEE1}"/>
              </a:ext>
            </a:extLst>
          </p:cNvPr>
          <p:cNvSpPr/>
          <p:nvPr/>
        </p:nvSpPr>
        <p:spPr>
          <a:xfrm>
            <a:off x="2700338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5FDED7C-E426-6743-B988-A16142B7029B}"/>
              </a:ext>
            </a:extLst>
          </p:cNvPr>
          <p:cNvSpPr/>
          <p:nvPr/>
        </p:nvSpPr>
        <p:spPr>
          <a:xfrm>
            <a:off x="4114800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07F4AA1-FE35-9742-9EEC-EE20BFF6C4C8}"/>
              </a:ext>
            </a:extLst>
          </p:cNvPr>
          <p:cNvSpPr/>
          <p:nvPr/>
        </p:nvSpPr>
        <p:spPr>
          <a:xfrm>
            <a:off x="5529262" y="2971800"/>
            <a:ext cx="914400" cy="914400"/>
          </a:xfrm>
          <a:prstGeom prst="ellipse">
            <a:avLst/>
          </a:prstGeom>
          <a:solidFill>
            <a:srgbClr val="9A271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29083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6C9ED-5B9E-DB43-93FD-A9F2FB1F4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1484E9-C288-D147-8DE5-578199679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A2719"/>
                </a:solidFill>
              </a:rPr>
              <a:t>computational model improves learning</a:t>
            </a:r>
            <a:br>
              <a:rPr lang="en-US" dirty="0"/>
            </a:br>
            <a:r>
              <a:rPr lang="en-US" dirty="0"/>
              <a:t>	evidence for plausibility of cognitive model </a:t>
            </a:r>
            <a:br>
              <a:rPr lang="en-US" dirty="0"/>
            </a:br>
            <a:r>
              <a:rPr lang="en-US" dirty="0"/>
              <a:t>	potential use in machine learning</a:t>
            </a:r>
          </a:p>
          <a:p>
            <a:pPr marL="0" indent="0">
              <a:buNone/>
            </a:pPr>
            <a:r>
              <a:rPr lang="en-US" dirty="0">
                <a:solidFill>
                  <a:srgbClr val="9A2719"/>
                </a:solidFill>
              </a:rPr>
              <a:t>positive regret also good for learning</a:t>
            </a:r>
            <a:br>
              <a:rPr lang="en-US" dirty="0"/>
            </a:br>
            <a:r>
              <a:rPr lang="en-US" dirty="0"/>
              <a:t>	the “grass is greener” effect</a:t>
            </a:r>
            <a:br>
              <a:rPr lang="en-US" dirty="0"/>
            </a:br>
            <a:r>
              <a:rPr lang="en-US" dirty="0"/>
              <a:t>	helps avoid local maxima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9A2719"/>
                </a:solidFill>
              </a:rPr>
              <a:t>rigour</a:t>
            </a:r>
            <a:r>
              <a:rPr lang="en-US" dirty="0">
                <a:solidFill>
                  <a:srgbClr val="9A2719"/>
                </a:solidFill>
              </a:rPr>
              <a:t> and reliability</a:t>
            </a:r>
            <a:br>
              <a:rPr lang="en-US" dirty="0"/>
            </a:br>
            <a:r>
              <a:rPr lang="en-US" dirty="0"/>
              <a:t>	explore parameter space thoroughly</a:t>
            </a:r>
            <a:br>
              <a:rPr lang="en-US" dirty="0"/>
            </a:br>
            <a:r>
              <a:rPr lang="en-US" dirty="0"/>
              <a:t>	needs loads of replications!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662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DF1FC-4953-0B40-AAC2-7271EC04A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D3FC7-2F91-6449-9189-45A3A7A21D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9A2719"/>
                </a:solidFill>
              </a:rPr>
              <a:t>computational model</a:t>
            </a:r>
          </a:p>
          <a:p>
            <a:pPr marL="457200" lvl="1" indent="0">
              <a:buNone/>
            </a:pPr>
            <a:r>
              <a:rPr lang="en-US" dirty="0"/>
              <a:t>include recapitulation and prediction</a:t>
            </a:r>
          </a:p>
          <a:p>
            <a:pPr marL="457200" lvl="1" indent="0">
              <a:buNone/>
            </a:pPr>
            <a:r>
              <a:rPr lang="en-US" dirty="0"/>
              <a:t>other games and problem domains</a:t>
            </a:r>
          </a:p>
          <a:p>
            <a:pPr marL="457200" lvl="1" indent="0">
              <a:buNone/>
            </a:pPr>
            <a:r>
              <a:rPr lang="en-US" dirty="0"/>
              <a:t>other underlying ML algorithms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>
                <a:solidFill>
                  <a:srgbClr val="9A2719"/>
                </a:solidFill>
              </a:rPr>
              <a:t>cognitive model</a:t>
            </a:r>
          </a:p>
          <a:p>
            <a:pPr marL="457200" lvl="1" indent="0">
              <a:buNone/>
            </a:pPr>
            <a:r>
              <a:rPr lang="en-US" dirty="0"/>
              <a:t>understand therapeutic implications</a:t>
            </a:r>
            <a:br>
              <a:rPr lang="en-US" dirty="0"/>
            </a:br>
            <a:r>
              <a:rPr lang="en-US" dirty="0"/>
              <a:t>explore related areas: attention, creativity, serendipity</a:t>
            </a:r>
          </a:p>
          <a:p>
            <a:pPr marL="457200" lvl="1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dirty="0">
                <a:solidFill>
                  <a:srgbClr val="9A2719"/>
                </a:solidFill>
              </a:rPr>
              <a:t>practical applications</a:t>
            </a:r>
          </a:p>
          <a:p>
            <a:pPr marL="457200" lvl="1" indent="0">
              <a:buNone/>
            </a:pPr>
            <a:r>
              <a:rPr lang="en-US" dirty="0"/>
              <a:t>embody lessons in cognitive aid apps</a:t>
            </a:r>
          </a:p>
        </p:txBody>
      </p:sp>
    </p:spTree>
    <p:extLst>
      <p:ext uri="{BB962C8B-B14F-4D97-AF65-F5344CB8AC3E}">
        <p14:creationId xmlns:p14="http://schemas.microsoft.com/office/powerpoint/2010/main" val="22525444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text&#10;&#10;Description automatically generated">
            <a:extLst>
              <a:ext uri="{FF2B5EF4-FFF2-40B4-BE49-F238E27FC236}">
                <a16:creationId xmlns:a16="http://schemas.microsoft.com/office/drawing/2014/main" id="{547D8DEB-45B7-3B4B-8254-75C50BB85FF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06" r="5556"/>
          <a:stretch/>
        </p:blipFill>
        <p:spPr>
          <a:xfrm>
            <a:off x="1" y="0"/>
            <a:ext cx="9172398" cy="66008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99CBC2D-F2BE-3A4B-842D-C88D331974D2}"/>
              </a:ext>
            </a:extLst>
          </p:cNvPr>
          <p:cNvSpPr txBox="1"/>
          <p:nvPr/>
        </p:nvSpPr>
        <p:spPr>
          <a:xfrm>
            <a:off x="0" y="6488668"/>
            <a:ext cx="9172398" cy="369332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/>
              <a:t>Jason Howie (CC BY 2.0) Flickr</a:t>
            </a:r>
          </a:p>
        </p:txBody>
      </p:sp>
    </p:spTree>
    <p:extLst>
      <p:ext uri="{BB962C8B-B14F-4D97-AF65-F5344CB8AC3E}">
        <p14:creationId xmlns:p14="http://schemas.microsoft.com/office/powerpoint/2010/main" val="4241070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8F3B4-C254-A14C-BA25-4C2815B2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681038"/>
            <a:ext cx="7886700" cy="1719173"/>
          </a:xfrm>
        </p:spPr>
        <p:txBody>
          <a:bodyPr>
            <a:normAutofit/>
          </a:bodyPr>
          <a:lstStyle/>
          <a:p>
            <a:pPr algn="ctr"/>
            <a:r>
              <a:rPr lang="en-US" sz="6000" dirty="0"/>
              <a:t> WHY REGRET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16E7-34C1-2B45-9390-2D6374FD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554941"/>
            <a:ext cx="7886700" cy="3622022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000" dirty="0">
                <a:solidFill>
                  <a:srgbClr val="9A2719"/>
                </a:solidFill>
              </a:rPr>
              <a:t>negative</a:t>
            </a:r>
          </a:p>
          <a:p>
            <a:pPr marL="0" indent="0" algn="ctr">
              <a:buNone/>
            </a:pPr>
            <a:r>
              <a:rPr lang="en-US" sz="8000" dirty="0">
                <a:solidFill>
                  <a:srgbClr val="9A2719"/>
                </a:solidFill>
              </a:rPr>
              <a:t>painful</a:t>
            </a:r>
          </a:p>
          <a:p>
            <a:pPr marL="0" indent="0" algn="ctr">
              <a:buNone/>
            </a:pPr>
            <a:r>
              <a:rPr lang="en-US" sz="8000" dirty="0">
                <a:solidFill>
                  <a:srgbClr val="9A2719"/>
                </a:solidFill>
              </a:rPr>
              <a:t>debilitating</a:t>
            </a:r>
          </a:p>
        </p:txBody>
      </p:sp>
    </p:spTree>
    <p:extLst>
      <p:ext uri="{BB962C8B-B14F-4D97-AF65-F5344CB8AC3E}">
        <p14:creationId xmlns:p14="http://schemas.microsoft.com/office/powerpoint/2010/main" val="7378169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6A85419-652F-8F46-BADD-B14E48ECAAD1}"/>
              </a:ext>
            </a:extLst>
          </p:cNvPr>
          <p:cNvSpPr/>
          <p:nvPr/>
        </p:nvSpPr>
        <p:spPr>
          <a:xfrm>
            <a:off x="-1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rgbClr val="6F6B6A"/>
              </a:gs>
              <a:gs pos="100000">
                <a:srgbClr val="7E8BA3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11265D6-2921-7B4A-ADD6-D2579D2EEC5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80" r="1176"/>
          <a:stretch/>
        </p:blipFill>
        <p:spPr bwMode="auto">
          <a:xfrm>
            <a:off x="-1" y="0"/>
            <a:ext cx="9143999" cy="65188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998FE75-7A24-6448-8E86-A9254817EECF}"/>
              </a:ext>
            </a:extLst>
          </p:cNvPr>
          <p:cNvSpPr txBox="1"/>
          <p:nvPr/>
        </p:nvSpPr>
        <p:spPr>
          <a:xfrm>
            <a:off x="0" y="6518860"/>
            <a:ext cx="4578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Tony Grist, CC0, via Wikimedia Commons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5039AB-5B05-1E4A-8F96-D9F2B1A83583}"/>
              </a:ext>
            </a:extLst>
          </p:cNvPr>
          <p:cNvSpPr txBox="1"/>
          <p:nvPr/>
        </p:nvSpPr>
        <p:spPr>
          <a:xfrm>
            <a:off x="80682" y="3402106"/>
            <a:ext cx="242669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chemeClr val="bg1"/>
                </a:solidFill>
              </a:rPr>
              <a:t>dwelling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on the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past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FE9545A-FEED-8142-8432-4AA34896F764}"/>
              </a:ext>
            </a:extLst>
          </p:cNvPr>
          <p:cNvSpPr txBox="1"/>
          <p:nvPr/>
        </p:nvSpPr>
        <p:spPr>
          <a:xfrm>
            <a:off x="5554136" y="1833283"/>
            <a:ext cx="338131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4800" dirty="0">
                <a:solidFill>
                  <a:schemeClr val="bg1"/>
                </a:solidFill>
              </a:rPr>
              <a:t>should 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be looking</a:t>
            </a:r>
            <a:br>
              <a:rPr lang="en-US" sz="4800" dirty="0">
                <a:solidFill>
                  <a:schemeClr val="bg1"/>
                </a:solidFill>
              </a:rPr>
            </a:br>
            <a:r>
              <a:rPr lang="en-US" sz="4800" dirty="0">
                <a:solidFill>
                  <a:schemeClr val="bg1"/>
                </a:solidFill>
              </a:rPr>
              <a:t>to the future</a:t>
            </a:r>
          </a:p>
        </p:txBody>
      </p:sp>
    </p:spTree>
    <p:extLst>
      <p:ext uri="{BB962C8B-B14F-4D97-AF65-F5344CB8AC3E}">
        <p14:creationId xmlns:p14="http://schemas.microsoft.com/office/powerpoint/2010/main" val="1635968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B58F3B4-C254-A14C-BA25-4C2815B23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548462"/>
            <a:ext cx="7886700" cy="3063874"/>
          </a:xfrm>
        </p:spPr>
        <p:txBody>
          <a:bodyPr>
            <a:normAutofit/>
          </a:bodyPr>
          <a:lstStyle/>
          <a:p>
            <a:pPr algn="ctr"/>
            <a:r>
              <a:rPr lang="en-US" sz="20000" dirty="0">
                <a:solidFill>
                  <a:srgbClr val="9A2719"/>
                </a:solidFill>
              </a:rPr>
              <a:t> WHY ?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7916E7-34C1-2B45-9390-2D6374FD47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3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8000" dirty="0"/>
              <a:t>REGRET</a:t>
            </a:r>
          </a:p>
        </p:txBody>
      </p:sp>
    </p:spTree>
    <p:extLst>
      <p:ext uri="{BB962C8B-B14F-4D97-AF65-F5344CB8AC3E}">
        <p14:creationId xmlns:p14="http://schemas.microsoft.com/office/powerpoint/2010/main" val="1417565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DF5327-D0E4-4449-AB37-49D12D828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6C3D7-01D3-FA40-BD62-85E72D4E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7262" y="1660525"/>
            <a:ext cx="7886700" cy="2297113"/>
          </a:xfrm>
        </p:spPr>
        <p:txBody>
          <a:bodyPr>
            <a:norm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</a:rPr>
              <a:t>adaptive?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61EB5-C6F9-3844-961E-65A38041D271}"/>
              </a:ext>
            </a:extLst>
          </p:cNvPr>
          <p:cNvSpPr txBox="1"/>
          <p:nvPr/>
        </p:nvSpPr>
        <p:spPr>
          <a:xfrm>
            <a:off x="-28576" y="6492874"/>
            <a:ext cx="8372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Gossipguy</a:t>
            </a:r>
            <a:r>
              <a:rPr lang="en-US" dirty="0"/>
              <a:t>, CC BY-SA 3.0 via Wikimedia Commons</a:t>
            </a:r>
          </a:p>
        </p:txBody>
      </p:sp>
    </p:spTree>
    <p:extLst>
      <p:ext uri="{BB962C8B-B14F-4D97-AF65-F5344CB8AC3E}">
        <p14:creationId xmlns:p14="http://schemas.microsoft.com/office/powerpoint/2010/main" val="1143283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2DDF5327-D0E4-4449-AB37-49D12D8283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 bwMode="auto">
          <a:xfrm>
            <a:off x="0" y="1793081"/>
            <a:ext cx="4362449" cy="3271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E6C3D7-01D3-FA40-BD62-85E72D4E7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9914" y="267686"/>
            <a:ext cx="7886700" cy="1325563"/>
          </a:xfrm>
        </p:spPr>
        <p:txBody>
          <a:bodyPr>
            <a:normAutofit/>
          </a:bodyPr>
          <a:lstStyle/>
          <a:p>
            <a:r>
              <a:rPr lang="en-US" sz="8000" dirty="0">
                <a:solidFill>
                  <a:srgbClr val="9A2719"/>
                </a:solidFill>
              </a:rPr>
              <a:t>adaptive?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761EB5-C6F9-3844-961E-65A38041D271}"/>
              </a:ext>
            </a:extLst>
          </p:cNvPr>
          <p:cNvSpPr txBox="1"/>
          <p:nvPr/>
        </p:nvSpPr>
        <p:spPr>
          <a:xfrm>
            <a:off x="-28576" y="6492874"/>
            <a:ext cx="83724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Gossipguy</a:t>
            </a:r>
            <a:r>
              <a:rPr lang="en-US" dirty="0"/>
              <a:t>, CC BY-SA 3.0 via Wikimedia Commons</a:t>
            </a:r>
          </a:p>
        </p:txBody>
      </p:sp>
      <p:grpSp>
        <p:nvGrpSpPr>
          <p:cNvPr id="138" name="Group 137">
            <a:extLst>
              <a:ext uri="{FF2B5EF4-FFF2-40B4-BE49-F238E27FC236}">
                <a16:creationId xmlns:a16="http://schemas.microsoft.com/office/drawing/2014/main" id="{AC374EF4-BAA0-1A46-BFAA-A71CFF33DE6E}"/>
              </a:ext>
            </a:extLst>
          </p:cNvPr>
          <p:cNvGrpSpPr/>
          <p:nvPr/>
        </p:nvGrpSpPr>
        <p:grpSpPr>
          <a:xfrm>
            <a:off x="6294461" y="2526494"/>
            <a:ext cx="2449225" cy="4045671"/>
            <a:chOff x="6123005" y="2426478"/>
            <a:chExt cx="2449225" cy="4045671"/>
          </a:xfrm>
        </p:grpSpPr>
        <p:grpSp>
          <p:nvGrpSpPr>
            <p:cNvPr id="131" name="Group 130">
              <a:extLst>
                <a:ext uri="{FF2B5EF4-FFF2-40B4-BE49-F238E27FC236}">
                  <a16:creationId xmlns:a16="http://schemas.microsoft.com/office/drawing/2014/main" id="{A1A0CBB6-812F-3847-A630-7F25A8DE261C}"/>
                </a:ext>
              </a:extLst>
            </p:cNvPr>
            <p:cNvGrpSpPr/>
            <p:nvPr/>
          </p:nvGrpSpPr>
          <p:grpSpPr>
            <a:xfrm>
              <a:off x="6123005" y="2426478"/>
              <a:ext cx="2449225" cy="4045671"/>
              <a:chOff x="6434396" y="2426479"/>
              <a:chExt cx="2139882" cy="3534691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287A2CB3-EBA7-F149-8A1E-6E6D2D50D2D8}"/>
                  </a:ext>
                </a:extLst>
              </p:cNvPr>
              <p:cNvSpPr/>
              <p:nvPr/>
            </p:nvSpPr>
            <p:spPr>
              <a:xfrm>
                <a:off x="7245152" y="2426479"/>
                <a:ext cx="817781" cy="327183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254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§</a:t>
                </a:r>
              </a:p>
            </p:txBody>
          </p:sp>
          <p:sp>
            <p:nvSpPr>
              <p:cNvPr id="132" name="Rectangle 131">
                <a:extLst>
                  <a:ext uri="{FF2B5EF4-FFF2-40B4-BE49-F238E27FC236}">
                    <a16:creationId xmlns:a16="http://schemas.microsoft.com/office/drawing/2014/main" id="{7FBC290D-0091-D649-8989-E260CA36DE7A}"/>
                  </a:ext>
                </a:extLst>
              </p:cNvPr>
              <p:cNvSpPr/>
              <p:nvPr/>
            </p:nvSpPr>
            <p:spPr>
              <a:xfrm>
                <a:off x="6434396" y="3358719"/>
                <a:ext cx="1080000" cy="2297114"/>
              </a:xfrm>
              <a:prstGeom prst="rect">
                <a:avLst/>
              </a:prstGeom>
              <a:solidFill>
                <a:srgbClr val="00B0F0"/>
              </a:solidFill>
              <a:ln w="254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§</a:t>
                </a:r>
              </a:p>
            </p:txBody>
          </p:sp>
          <p:sp>
            <p:nvSpPr>
              <p:cNvPr id="133" name="Rectangle 132">
                <a:extLst>
                  <a:ext uri="{FF2B5EF4-FFF2-40B4-BE49-F238E27FC236}">
                    <a16:creationId xmlns:a16="http://schemas.microsoft.com/office/drawing/2014/main" id="{9056F6C8-BD0F-5447-B88F-F4A718BD09E5}"/>
                  </a:ext>
                </a:extLst>
              </p:cNvPr>
              <p:cNvSpPr/>
              <p:nvPr/>
            </p:nvSpPr>
            <p:spPr>
              <a:xfrm>
                <a:off x="7221794" y="3916719"/>
                <a:ext cx="1352484" cy="2044451"/>
              </a:xfrm>
              <a:prstGeom prst="rect">
                <a:avLst/>
              </a:prstGeom>
              <a:solidFill>
                <a:srgbClr val="00B050"/>
              </a:solidFill>
              <a:ln w="25400">
                <a:solidFill>
                  <a:schemeClr val="bg1">
                    <a:lumMod val="85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/>
                  <a:t>§</a:t>
                </a:r>
              </a:p>
            </p:txBody>
          </p:sp>
          <p:grpSp>
            <p:nvGrpSpPr>
              <p:cNvPr id="130" name="Group 129">
                <a:extLst>
                  <a:ext uri="{FF2B5EF4-FFF2-40B4-BE49-F238E27FC236}">
                    <a16:creationId xmlns:a16="http://schemas.microsoft.com/office/drawing/2014/main" id="{E78ED97E-6428-9D40-8631-216B15401DFD}"/>
                  </a:ext>
                </a:extLst>
              </p:cNvPr>
              <p:cNvGrpSpPr/>
              <p:nvPr/>
            </p:nvGrpSpPr>
            <p:grpSpPr>
              <a:xfrm>
                <a:off x="6495142" y="2568019"/>
                <a:ext cx="2027309" cy="3328628"/>
                <a:chOff x="6495142" y="2568019"/>
                <a:chExt cx="2027309" cy="3328628"/>
              </a:xfrm>
              <a:solidFill>
                <a:schemeClr val="bg1"/>
              </a:solidFill>
            </p:grpSpPr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C77B46CE-E5A9-DA4F-BBDC-26CE205E5225}"/>
                    </a:ext>
                  </a:extLst>
                </p:cNvPr>
                <p:cNvSpPr/>
                <p:nvPr/>
              </p:nvSpPr>
              <p:spPr>
                <a:xfrm>
                  <a:off x="6496590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4E8EDFA9-BEF6-4145-BE67-EFAD38496E89}"/>
                    </a:ext>
                  </a:extLst>
                </p:cNvPr>
                <p:cNvSpPr/>
                <p:nvPr/>
              </p:nvSpPr>
              <p:spPr>
                <a:xfrm>
                  <a:off x="6778240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B8673986-4406-8345-BB22-85DA9E7B7FBB}"/>
                    </a:ext>
                  </a:extLst>
                </p:cNvPr>
                <p:cNvSpPr/>
                <p:nvPr/>
              </p:nvSpPr>
              <p:spPr>
                <a:xfrm>
                  <a:off x="7023996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781CD4F4-79B8-7E4B-BD25-6A412BB51664}"/>
                    </a:ext>
                  </a:extLst>
                </p:cNvPr>
                <p:cNvSpPr/>
                <p:nvPr/>
              </p:nvSpPr>
              <p:spPr>
                <a:xfrm>
                  <a:off x="7287320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" name="Rectangle 10">
                  <a:extLst>
                    <a:ext uri="{FF2B5EF4-FFF2-40B4-BE49-F238E27FC236}">
                      <a16:creationId xmlns:a16="http://schemas.microsoft.com/office/drawing/2014/main" id="{AA04A9D1-EC2B-3649-9C9B-44EDC14D0300}"/>
                    </a:ext>
                  </a:extLst>
                </p:cNvPr>
                <p:cNvSpPr/>
                <p:nvPr/>
              </p:nvSpPr>
              <p:spPr>
                <a:xfrm>
                  <a:off x="7551721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FE7B504D-3F18-E745-8CB6-8872EAB57663}"/>
                    </a:ext>
                  </a:extLst>
                </p:cNvPr>
                <p:cNvSpPr/>
                <p:nvPr/>
              </p:nvSpPr>
              <p:spPr>
                <a:xfrm>
                  <a:off x="7833371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814D7D7-D4DC-E440-8A68-719B54570AC6}"/>
                    </a:ext>
                  </a:extLst>
                </p:cNvPr>
                <p:cNvSpPr/>
                <p:nvPr/>
              </p:nvSpPr>
              <p:spPr>
                <a:xfrm>
                  <a:off x="8079127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E393921E-C2F3-4E4C-AE0B-0564429EC2D5}"/>
                    </a:ext>
                  </a:extLst>
                </p:cNvPr>
                <p:cNvSpPr/>
                <p:nvPr/>
              </p:nvSpPr>
              <p:spPr>
                <a:xfrm>
                  <a:off x="8342451" y="370094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3C82EF4B-C607-ED40-A46C-E85AE7BE1E80}"/>
                    </a:ext>
                  </a:extLst>
                </p:cNvPr>
                <p:cNvSpPr/>
                <p:nvPr/>
              </p:nvSpPr>
              <p:spPr>
                <a:xfrm>
                  <a:off x="6508165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F3B7A51E-E97B-B74E-9C0E-001DF2291927}"/>
                    </a:ext>
                  </a:extLst>
                </p:cNvPr>
                <p:cNvSpPr/>
                <p:nvPr/>
              </p:nvSpPr>
              <p:spPr>
                <a:xfrm>
                  <a:off x="6789815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5F612C0C-8351-8144-8631-ED13A5D9C369}"/>
                    </a:ext>
                  </a:extLst>
                </p:cNvPr>
                <p:cNvSpPr/>
                <p:nvPr/>
              </p:nvSpPr>
              <p:spPr>
                <a:xfrm>
                  <a:off x="7035571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07514912-9D72-1D45-A00C-4056D7A40194}"/>
                    </a:ext>
                  </a:extLst>
                </p:cNvPr>
                <p:cNvSpPr/>
                <p:nvPr/>
              </p:nvSpPr>
              <p:spPr>
                <a:xfrm>
                  <a:off x="7298895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DFDD3E4C-081D-794B-9ED2-9A125DF71864}"/>
                    </a:ext>
                  </a:extLst>
                </p:cNvPr>
                <p:cNvSpPr/>
                <p:nvPr/>
              </p:nvSpPr>
              <p:spPr>
                <a:xfrm>
                  <a:off x="7551721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0B0DE30-1539-F647-85CB-7D67F1C376DF}"/>
                    </a:ext>
                  </a:extLst>
                </p:cNvPr>
                <p:cNvSpPr/>
                <p:nvPr/>
              </p:nvSpPr>
              <p:spPr>
                <a:xfrm>
                  <a:off x="7833371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93F93AE3-E900-3C46-93E9-D397634969B5}"/>
                    </a:ext>
                  </a:extLst>
                </p:cNvPr>
                <p:cNvSpPr/>
                <p:nvPr/>
              </p:nvSpPr>
              <p:spPr>
                <a:xfrm>
                  <a:off x="8079127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7672AA7D-1D32-A445-983E-EBA17EA2DFEE}"/>
                    </a:ext>
                  </a:extLst>
                </p:cNvPr>
                <p:cNvSpPr/>
                <p:nvPr/>
              </p:nvSpPr>
              <p:spPr>
                <a:xfrm>
                  <a:off x="8342451" y="397704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E034D60B-1640-054A-ABC4-3D8FD5249B99}"/>
                    </a:ext>
                  </a:extLst>
                </p:cNvPr>
                <p:cNvSpPr/>
                <p:nvPr/>
              </p:nvSpPr>
              <p:spPr>
                <a:xfrm>
                  <a:off x="6495142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DD146587-C6CA-7649-819B-65807CC3C212}"/>
                    </a:ext>
                  </a:extLst>
                </p:cNvPr>
                <p:cNvSpPr/>
                <p:nvPr/>
              </p:nvSpPr>
              <p:spPr>
                <a:xfrm>
                  <a:off x="6776792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69F46187-93DC-F44E-9BC3-C806E0814B09}"/>
                    </a:ext>
                  </a:extLst>
                </p:cNvPr>
                <p:cNvSpPr/>
                <p:nvPr/>
              </p:nvSpPr>
              <p:spPr>
                <a:xfrm>
                  <a:off x="7022548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8D173284-0F81-8F4C-8F9B-3F13E498E1B3}"/>
                    </a:ext>
                  </a:extLst>
                </p:cNvPr>
                <p:cNvSpPr/>
                <p:nvPr/>
              </p:nvSpPr>
              <p:spPr>
                <a:xfrm>
                  <a:off x="7285872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15653DA6-4A38-0649-894F-8B0D157C4086}"/>
                    </a:ext>
                  </a:extLst>
                </p:cNvPr>
                <p:cNvSpPr/>
                <p:nvPr/>
              </p:nvSpPr>
              <p:spPr>
                <a:xfrm>
                  <a:off x="7538698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92855598-D58E-9B4B-8CFF-A5BA4D5F47DE}"/>
                    </a:ext>
                  </a:extLst>
                </p:cNvPr>
                <p:cNvSpPr/>
                <p:nvPr/>
              </p:nvSpPr>
              <p:spPr>
                <a:xfrm>
                  <a:off x="7820348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A75FEBC7-C30F-A94D-8487-82E3E02EECB3}"/>
                    </a:ext>
                  </a:extLst>
                </p:cNvPr>
                <p:cNvSpPr/>
                <p:nvPr/>
              </p:nvSpPr>
              <p:spPr>
                <a:xfrm>
                  <a:off x="8066104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68064C0B-4436-4349-BCAC-84482995B9FE}"/>
                    </a:ext>
                  </a:extLst>
                </p:cNvPr>
                <p:cNvSpPr/>
                <p:nvPr/>
              </p:nvSpPr>
              <p:spPr>
                <a:xfrm>
                  <a:off x="8329428" y="427342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972F51AE-AB41-A446-94C0-0298818A2459}"/>
                    </a:ext>
                  </a:extLst>
                </p:cNvPr>
                <p:cNvSpPr/>
                <p:nvPr/>
              </p:nvSpPr>
              <p:spPr>
                <a:xfrm>
                  <a:off x="6495142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C892CFAC-9C90-284A-BECA-D60BD3174C3E}"/>
                    </a:ext>
                  </a:extLst>
                </p:cNvPr>
                <p:cNvSpPr/>
                <p:nvPr/>
              </p:nvSpPr>
              <p:spPr>
                <a:xfrm>
                  <a:off x="6776792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39125AF6-96A2-544D-BDDD-0DDF4DE508F6}"/>
                    </a:ext>
                  </a:extLst>
                </p:cNvPr>
                <p:cNvSpPr/>
                <p:nvPr/>
              </p:nvSpPr>
              <p:spPr>
                <a:xfrm>
                  <a:off x="7022548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910F222F-C2EC-C44B-9E73-785B3648F46A}"/>
                    </a:ext>
                  </a:extLst>
                </p:cNvPr>
                <p:cNvSpPr/>
                <p:nvPr/>
              </p:nvSpPr>
              <p:spPr>
                <a:xfrm>
                  <a:off x="7285872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7FE99FFE-7E9B-6D41-9484-D087501DE461}"/>
                    </a:ext>
                  </a:extLst>
                </p:cNvPr>
                <p:cNvSpPr/>
                <p:nvPr/>
              </p:nvSpPr>
              <p:spPr>
                <a:xfrm>
                  <a:off x="7538698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9C687BF2-6D8D-5B4D-994A-188629B2083E}"/>
                    </a:ext>
                  </a:extLst>
                </p:cNvPr>
                <p:cNvSpPr/>
                <p:nvPr/>
              </p:nvSpPr>
              <p:spPr>
                <a:xfrm>
                  <a:off x="7820348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986122CD-52C2-6047-B759-CEA0881D5BAE}"/>
                    </a:ext>
                  </a:extLst>
                </p:cNvPr>
                <p:cNvSpPr/>
                <p:nvPr/>
              </p:nvSpPr>
              <p:spPr>
                <a:xfrm>
                  <a:off x="8066104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D6983062-DBCF-0440-B93F-36C25E17C630}"/>
                    </a:ext>
                  </a:extLst>
                </p:cNvPr>
                <p:cNvSpPr/>
                <p:nvPr/>
              </p:nvSpPr>
              <p:spPr>
                <a:xfrm>
                  <a:off x="8329428" y="456979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8" name="Rectangle 47">
                  <a:extLst>
                    <a:ext uri="{FF2B5EF4-FFF2-40B4-BE49-F238E27FC236}">
                      <a16:creationId xmlns:a16="http://schemas.microsoft.com/office/drawing/2014/main" id="{1441786A-CF3C-CC46-BBF1-A1107BA92BD7}"/>
                    </a:ext>
                  </a:extLst>
                </p:cNvPr>
                <p:cNvSpPr/>
                <p:nvPr/>
              </p:nvSpPr>
              <p:spPr>
                <a:xfrm>
                  <a:off x="6508165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EA69654-070B-CA42-8AE1-E08C50E96564}"/>
                    </a:ext>
                  </a:extLst>
                </p:cNvPr>
                <p:cNvSpPr/>
                <p:nvPr/>
              </p:nvSpPr>
              <p:spPr>
                <a:xfrm>
                  <a:off x="6789815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08A9FBAB-E4D8-3B4A-8B88-489997D355C8}"/>
                    </a:ext>
                  </a:extLst>
                </p:cNvPr>
                <p:cNvSpPr/>
                <p:nvPr/>
              </p:nvSpPr>
              <p:spPr>
                <a:xfrm>
                  <a:off x="7035571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02AD74DF-FF50-DC43-9F67-21E863350A8A}"/>
                    </a:ext>
                  </a:extLst>
                </p:cNvPr>
                <p:cNvSpPr/>
                <p:nvPr/>
              </p:nvSpPr>
              <p:spPr>
                <a:xfrm>
                  <a:off x="7298895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105E60A5-CCFB-F045-8F30-93658BD5422E}"/>
                    </a:ext>
                  </a:extLst>
                </p:cNvPr>
                <p:cNvSpPr/>
                <p:nvPr/>
              </p:nvSpPr>
              <p:spPr>
                <a:xfrm>
                  <a:off x="7551721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3F5F0949-70A7-A34C-BC57-EAB50EBE93FF}"/>
                    </a:ext>
                  </a:extLst>
                </p:cNvPr>
                <p:cNvSpPr/>
                <p:nvPr/>
              </p:nvSpPr>
              <p:spPr>
                <a:xfrm>
                  <a:off x="7833371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776DD20A-8C9F-7E42-B70B-897FBA5A81F0}"/>
                    </a:ext>
                  </a:extLst>
                </p:cNvPr>
                <p:cNvSpPr/>
                <p:nvPr/>
              </p:nvSpPr>
              <p:spPr>
                <a:xfrm>
                  <a:off x="8079127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FD92B910-0B22-3840-81A0-1555B7D89E66}"/>
                    </a:ext>
                  </a:extLst>
                </p:cNvPr>
                <p:cNvSpPr/>
                <p:nvPr/>
              </p:nvSpPr>
              <p:spPr>
                <a:xfrm>
                  <a:off x="8342451" y="4847796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BC422AAD-41A1-2A46-AD72-E6C9B8C3A302}"/>
                    </a:ext>
                  </a:extLst>
                </p:cNvPr>
                <p:cNvSpPr/>
                <p:nvPr/>
              </p:nvSpPr>
              <p:spPr>
                <a:xfrm>
                  <a:off x="6508165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A8B944DD-D367-3240-831B-FAE33D9CA98F}"/>
                    </a:ext>
                  </a:extLst>
                </p:cNvPr>
                <p:cNvSpPr/>
                <p:nvPr/>
              </p:nvSpPr>
              <p:spPr>
                <a:xfrm>
                  <a:off x="6789815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9FFF9EA9-D8E3-244D-B4BE-3B1FB5EC0328}"/>
                    </a:ext>
                  </a:extLst>
                </p:cNvPr>
                <p:cNvSpPr/>
                <p:nvPr/>
              </p:nvSpPr>
              <p:spPr>
                <a:xfrm>
                  <a:off x="7035571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027DDE89-4C17-104E-A479-75E9B39D913F}"/>
                    </a:ext>
                  </a:extLst>
                </p:cNvPr>
                <p:cNvSpPr/>
                <p:nvPr/>
              </p:nvSpPr>
              <p:spPr>
                <a:xfrm>
                  <a:off x="7298895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Rectangle 62">
                  <a:extLst>
                    <a:ext uri="{FF2B5EF4-FFF2-40B4-BE49-F238E27FC236}">
                      <a16:creationId xmlns:a16="http://schemas.microsoft.com/office/drawing/2014/main" id="{C945058E-2AEA-DA4A-A49E-9BBB64CB0904}"/>
                    </a:ext>
                  </a:extLst>
                </p:cNvPr>
                <p:cNvSpPr/>
                <p:nvPr/>
              </p:nvSpPr>
              <p:spPr>
                <a:xfrm>
                  <a:off x="7551721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Rectangle 63">
                  <a:extLst>
                    <a:ext uri="{FF2B5EF4-FFF2-40B4-BE49-F238E27FC236}">
                      <a16:creationId xmlns:a16="http://schemas.microsoft.com/office/drawing/2014/main" id="{C3EA2A16-B842-0C48-BC6B-94BCAA1E956E}"/>
                    </a:ext>
                  </a:extLst>
                </p:cNvPr>
                <p:cNvSpPr/>
                <p:nvPr/>
              </p:nvSpPr>
              <p:spPr>
                <a:xfrm>
                  <a:off x="7833371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539D70C9-B6AD-BA4E-A07A-4B60EA3CD91F}"/>
                    </a:ext>
                  </a:extLst>
                </p:cNvPr>
                <p:cNvSpPr/>
                <p:nvPr/>
              </p:nvSpPr>
              <p:spPr>
                <a:xfrm>
                  <a:off x="8079127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Rectangle 65">
                  <a:extLst>
                    <a:ext uri="{FF2B5EF4-FFF2-40B4-BE49-F238E27FC236}">
                      <a16:creationId xmlns:a16="http://schemas.microsoft.com/office/drawing/2014/main" id="{97E1ADF9-99CD-C041-AACE-43BD2AB4296E}"/>
                    </a:ext>
                  </a:extLst>
                </p:cNvPr>
                <p:cNvSpPr/>
                <p:nvPr/>
              </p:nvSpPr>
              <p:spPr>
                <a:xfrm>
                  <a:off x="8342451" y="5123895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8" name="Rectangle 67">
                  <a:extLst>
                    <a:ext uri="{FF2B5EF4-FFF2-40B4-BE49-F238E27FC236}">
                      <a16:creationId xmlns:a16="http://schemas.microsoft.com/office/drawing/2014/main" id="{BA9ADFF4-ED03-D544-B463-D17BDEFE0DBA}"/>
                    </a:ext>
                  </a:extLst>
                </p:cNvPr>
                <p:cNvSpPr/>
                <p:nvPr/>
              </p:nvSpPr>
              <p:spPr>
                <a:xfrm>
                  <a:off x="6495142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9" name="Rectangle 68">
                  <a:extLst>
                    <a:ext uri="{FF2B5EF4-FFF2-40B4-BE49-F238E27FC236}">
                      <a16:creationId xmlns:a16="http://schemas.microsoft.com/office/drawing/2014/main" id="{0F723925-9CD8-DB40-92DB-94773447AB97}"/>
                    </a:ext>
                  </a:extLst>
                </p:cNvPr>
                <p:cNvSpPr/>
                <p:nvPr/>
              </p:nvSpPr>
              <p:spPr>
                <a:xfrm>
                  <a:off x="6776792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0" name="Rectangle 69">
                  <a:extLst>
                    <a:ext uri="{FF2B5EF4-FFF2-40B4-BE49-F238E27FC236}">
                      <a16:creationId xmlns:a16="http://schemas.microsoft.com/office/drawing/2014/main" id="{20D4B32E-F207-C74A-BA48-6BEB32CFC315}"/>
                    </a:ext>
                  </a:extLst>
                </p:cNvPr>
                <p:cNvSpPr/>
                <p:nvPr/>
              </p:nvSpPr>
              <p:spPr>
                <a:xfrm>
                  <a:off x="7022548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1" name="Rectangle 70">
                  <a:extLst>
                    <a:ext uri="{FF2B5EF4-FFF2-40B4-BE49-F238E27FC236}">
                      <a16:creationId xmlns:a16="http://schemas.microsoft.com/office/drawing/2014/main" id="{323D2755-26D9-944C-AAD1-8D4E12289CC2}"/>
                    </a:ext>
                  </a:extLst>
                </p:cNvPr>
                <p:cNvSpPr/>
                <p:nvPr/>
              </p:nvSpPr>
              <p:spPr>
                <a:xfrm>
                  <a:off x="7285872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F25B86F9-D6C9-454A-A7DE-C301A2A69E0A}"/>
                    </a:ext>
                  </a:extLst>
                </p:cNvPr>
                <p:cNvSpPr/>
                <p:nvPr/>
              </p:nvSpPr>
              <p:spPr>
                <a:xfrm>
                  <a:off x="7538698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4" name="Rectangle 73">
                  <a:extLst>
                    <a:ext uri="{FF2B5EF4-FFF2-40B4-BE49-F238E27FC236}">
                      <a16:creationId xmlns:a16="http://schemas.microsoft.com/office/drawing/2014/main" id="{8266BE1C-9DFD-2B48-9FDC-8FAB51BA0464}"/>
                    </a:ext>
                  </a:extLst>
                </p:cNvPr>
                <p:cNvSpPr/>
                <p:nvPr/>
              </p:nvSpPr>
              <p:spPr>
                <a:xfrm>
                  <a:off x="7820348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5" name="Rectangle 74">
                  <a:extLst>
                    <a:ext uri="{FF2B5EF4-FFF2-40B4-BE49-F238E27FC236}">
                      <a16:creationId xmlns:a16="http://schemas.microsoft.com/office/drawing/2014/main" id="{4FB4ED1A-FC99-5C44-8587-9094453E172A}"/>
                    </a:ext>
                  </a:extLst>
                </p:cNvPr>
                <p:cNvSpPr/>
                <p:nvPr/>
              </p:nvSpPr>
              <p:spPr>
                <a:xfrm>
                  <a:off x="8066104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6" name="Rectangle 75">
                  <a:extLst>
                    <a:ext uri="{FF2B5EF4-FFF2-40B4-BE49-F238E27FC236}">
                      <a16:creationId xmlns:a16="http://schemas.microsoft.com/office/drawing/2014/main" id="{D06BE9AB-4748-A044-A513-A6ACA19B084F}"/>
                    </a:ext>
                  </a:extLst>
                </p:cNvPr>
                <p:cNvSpPr/>
                <p:nvPr/>
              </p:nvSpPr>
              <p:spPr>
                <a:xfrm>
                  <a:off x="8329428" y="5420271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8" name="Rectangle 77">
                  <a:extLst>
                    <a:ext uri="{FF2B5EF4-FFF2-40B4-BE49-F238E27FC236}">
                      <a16:creationId xmlns:a16="http://schemas.microsoft.com/office/drawing/2014/main" id="{3C957416-2D19-0842-A59F-CA4A983BF218}"/>
                    </a:ext>
                  </a:extLst>
                </p:cNvPr>
                <p:cNvSpPr/>
                <p:nvPr/>
              </p:nvSpPr>
              <p:spPr>
                <a:xfrm>
                  <a:off x="6495142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9" name="Rectangle 78">
                  <a:extLst>
                    <a:ext uri="{FF2B5EF4-FFF2-40B4-BE49-F238E27FC236}">
                      <a16:creationId xmlns:a16="http://schemas.microsoft.com/office/drawing/2014/main" id="{18579D4B-91B8-7049-97AE-685F80EBACFA}"/>
                    </a:ext>
                  </a:extLst>
                </p:cNvPr>
                <p:cNvSpPr/>
                <p:nvPr/>
              </p:nvSpPr>
              <p:spPr>
                <a:xfrm>
                  <a:off x="6776792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0" name="Rectangle 79">
                  <a:extLst>
                    <a:ext uri="{FF2B5EF4-FFF2-40B4-BE49-F238E27FC236}">
                      <a16:creationId xmlns:a16="http://schemas.microsoft.com/office/drawing/2014/main" id="{AC8CF780-B0A2-FC48-A47A-087CB2D93B58}"/>
                    </a:ext>
                  </a:extLst>
                </p:cNvPr>
                <p:cNvSpPr/>
                <p:nvPr/>
              </p:nvSpPr>
              <p:spPr>
                <a:xfrm>
                  <a:off x="7022548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1" name="Rectangle 80">
                  <a:extLst>
                    <a:ext uri="{FF2B5EF4-FFF2-40B4-BE49-F238E27FC236}">
                      <a16:creationId xmlns:a16="http://schemas.microsoft.com/office/drawing/2014/main" id="{046E12AA-760B-A141-B0E3-31752AF2A8AE}"/>
                    </a:ext>
                  </a:extLst>
                </p:cNvPr>
                <p:cNvSpPr/>
                <p:nvPr/>
              </p:nvSpPr>
              <p:spPr>
                <a:xfrm>
                  <a:off x="7285872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3" name="Rectangle 82">
                  <a:extLst>
                    <a:ext uri="{FF2B5EF4-FFF2-40B4-BE49-F238E27FC236}">
                      <a16:creationId xmlns:a16="http://schemas.microsoft.com/office/drawing/2014/main" id="{167BCAEB-AE84-0E4B-A590-CE388949EEF2}"/>
                    </a:ext>
                  </a:extLst>
                </p:cNvPr>
                <p:cNvSpPr/>
                <p:nvPr/>
              </p:nvSpPr>
              <p:spPr>
                <a:xfrm>
                  <a:off x="7538698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4" name="Rectangle 83">
                  <a:extLst>
                    <a:ext uri="{FF2B5EF4-FFF2-40B4-BE49-F238E27FC236}">
                      <a16:creationId xmlns:a16="http://schemas.microsoft.com/office/drawing/2014/main" id="{04204CB3-E5B8-3B4F-8874-2CA64FE8A35C}"/>
                    </a:ext>
                  </a:extLst>
                </p:cNvPr>
                <p:cNvSpPr/>
                <p:nvPr/>
              </p:nvSpPr>
              <p:spPr>
                <a:xfrm>
                  <a:off x="7820348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A88B796F-4EEB-5947-9373-3188BC7DC66A}"/>
                    </a:ext>
                  </a:extLst>
                </p:cNvPr>
                <p:cNvSpPr/>
                <p:nvPr/>
              </p:nvSpPr>
              <p:spPr>
                <a:xfrm>
                  <a:off x="8066104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AA3E3115-5875-1B4C-A99E-7E1704527D39}"/>
                    </a:ext>
                  </a:extLst>
                </p:cNvPr>
                <p:cNvSpPr/>
                <p:nvPr/>
              </p:nvSpPr>
              <p:spPr>
                <a:xfrm>
                  <a:off x="8329428" y="5716647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1" name="Rectangle 120">
                  <a:extLst>
                    <a:ext uri="{FF2B5EF4-FFF2-40B4-BE49-F238E27FC236}">
                      <a16:creationId xmlns:a16="http://schemas.microsoft.com/office/drawing/2014/main" id="{120511E2-DEC0-B945-9A77-B0FB62A0AC63}"/>
                    </a:ext>
                  </a:extLst>
                </p:cNvPr>
                <p:cNvSpPr/>
                <p:nvPr/>
              </p:nvSpPr>
              <p:spPr>
                <a:xfrm>
                  <a:off x="6508165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2" name="Rectangle 121">
                  <a:extLst>
                    <a:ext uri="{FF2B5EF4-FFF2-40B4-BE49-F238E27FC236}">
                      <a16:creationId xmlns:a16="http://schemas.microsoft.com/office/drawing/2014/main" id="{75EB8707-C60C-1049-84FB-333E13C39854}"/>
                    </a:ext>
                  </a:extLst>
                </p:cNvPr>
                <p:cNvSpPr/>
                <p:nvPr/>
              </p:nvSpPr>
              <p:spPr>
                <a:xfrm>
                  <a:off x="6789815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>
                  <a:extLst>
                    <a:ext uri="{FF2B5EF4-FFF2-40B4-BE49-F238E27FC236}">
                      <a16:creationId xmlns:a16="http://schemas.microsoft.com/office/drawing/2014/main" id="{388F156D-8D3A-9046-90A1-C62453D589F0}"/>
                    </a:ext>
                  </a:extLst>
                </p:cNvPr>
                <p:cNvSpPr/>
                <p:nvPr/>
              </p:nvSpPr>
              <p:spPr>
                <a:xfrm>
                  <a:off x="7035571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>
                  <a:extLst>
                    <a:ext uri="{FF2B5EF4-FFF2-40B4-BE49-F238E27FC236}">
                      <a16:creationId xmlns:a16="http://schemas.microsoft.com/office/drawing/2014/main" id="{B95919DD-5672-B04F-881F-2C2B36E11D77}"/>
                    </a:ext>
                  </a:extLst>
                </p:cNvPr>
                <p:cNvSpPr/>
                <p:nvPr/>
              </p:nvSpPr>
              <p:spPr>
                <a:xfrm>
                  <a:off x="7298895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6" name="Rectangle 125">
                  <a:extLst>
                    <a:ext uri="{FF2B5EF4-FFF2-40B4-BE49-F238E27FC236}">
                      <a16:creationId xmlns:a16="http://schemas.microsoft.com/office/drawing/2014/main" id="{D9E3B5EC-C252-9D4E-A51D-0528F8889F9A}"/>
                    </a:ext>
                  </a:extLst>
                </p:cNvPr>
                <p:cNvSpPr/>
                <p:nvPr/>
              </p:nvSpPr>
              <p:spPr>
                <a:xfrm>
                  <a:off x="7551721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7" name="Rectangle 126">
                  <a:extLst>
                    <a:ext uri="{FF2B5EF4-FFF2-40B4-BE49-F238E27FC236}">
                      <a16:creationId xmlns:a16="http://schemas.microsoft.com/office/drawing/2014/main" id="{BB33F752-292E-7748-B044-417CC92591C5}"/>
                    </a:ext>
                  </a:extLst>
                </p:cNvPr>
                <p:cNvSpPr/>
                <p:nvPr/>
              </p:nvSpPr>
              <p:spPr>
                <a:xfrm>
                  <a:off x="7833371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8" name="Rectangle 127">
                  <a:extLst>
                    <a:ext uri="{FF2B5EF4-FFF2-40B4-BE49-F238E27FC236}">
                      <a16:creationId xmlns:a16="http://schemas.microsoft.com/office/drawing/2014/main" id="{EF1C028F-A275-AE4E-8CD6-86D967470B47}"/>
                    </a:ext>
                  </a:extLst>
                </p:cNvPr>
                <p:cNvSpPr/>
                <p:nvPr/>
              </p:nvSpPr>
              <p:spPr>
                <a:xfrm>
                  <a:off x="8079127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9" name="Rectangle 128">
                  <a:extLst>
                    <a:ext uri="{FF2B5EF4-FFF2-40B4-BE49-F238E27FC236}">
                      <a16:creationId xmlns:a16="http://schemas.microsoft.com/office/drawing/2014/main" id="{FF3C3D2B-B8AF-DF43-BF2D-732137814521}"/>
                    </a:ext>
                  </a:extLst>
                </p:cNvPr>
                <p:cNvSpPr/>
                <p:nvPr/>
              </p:nvSpPr>
              <p:spPr>
                <a:xfrm>
                  <a:off x="8342451" y="2568019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>
                  <a:extLst>
                    <a:ext uri="{FF2B5EF4-FFF2-40B4-BE49-F238E27FC236}">
                      <a16:creationId xmlns:a16="http://schemas.microsoft.com/office/drawing/2014/main" id="{64C9796E-6E99-CD42-9E8E-AA45FE71E7EF}"/>
                    </a:ext>
                  </a:extLst>
                </p:cNvPr>
                <p:cNvSpPr/>
                <p:nvPr/>
              </p:nvSpPr>
              <p:spPr>
                <a:xfrm>
                  <a:off x="6508165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>
                  <a:extLst>
                    <a:ext uri="{FF2B5EF4-FFF2-40B4-BE49-F238E27FC236}">
                      <a16:creationId xmlns:a16="http://schemas.microsoft.com/office/drawing/2014/main" id="{B57E5944-EEF9-DE40-A3C4-84B2BA9F7E86}"/>
                    </a:ext>
                  </a:extLst>
                </p:cNvPr>
                <p:cNvSpPr/>
                <p:nvPr/>
              </p:nvSpPr>
              <p:spPr>
                <a:xfrm>
                  <a:off x="6789815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4" name="Rectangle 113">
                  <a:extLst>
                    <a:ext uri="{FF2B5EF4-FFF2-40B4-BE49-F238E27FC236}">
                      <a16:creationId xmlns:a16="http://schemas.microsoft.com/office/drawing/2014/main" id="{88644F60-34D1-2445-BE6F-64FE379E819B}"/>
                    </a:ext>
                  </a:extLst>
                </p:cNvPr>
                <p:cNvSpPr/>
                <p:nvPr/>
              </p:nvSpPr>
              <p:spPr>
                <a:xfrm>
                  <a:off x="7035571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5" name="Rectangle 114">
                  <a:extLst>
                    <a:ext uri="{FF2B5EF4-FFF2-40B4-BE49-F238E27FC236}">
                      <a16:creationId xmlns:a16="http://schemas.microsoft.com/office/drawing/2014/main" id="{F05241B2-7A44-9F44-86A8-E4A17E82C91F}"/>
                    </a:ext>
                  </a:extLst>
                </p:cNvPr>
                <p:cNvSpPr/>
                <p:nvPr/>
              </p:nvSpPr>
              <p:spPr>
                <a:xfrm>
                  <a:off x="7298895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5B5358C1-BCEA-8F4E-9D74-60D4CC2F076C}"/>
                    </a:ext>
                  </a:extLst>
                </p:cNvPr>
                <p:cNvSpPr/>
                <p:nvPr/>
              </p:nvSpPr>
              <p:spPr>
                <a:xfrm>
                  <a:off x="7551721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2C863E00-993F-C740-A3CE-E70AF656F6A7}"/>
                    </a:ext>
                  </a:extLst>
                </p:cNvPr>
                <p:cNvSpPr/>
                <p:nvPr/>
              </p:nvSpPr>
              <p:spPr>
                <a:xfrm>
                  <a:off x="7833371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9" name="Rectangle 118">
                  <a:extLst>
                    <a:ext uri="{FF2B5EF4-FFF2-40B4-BE49-F238E27FC236}">
                      <a16:creationId xmlns:a16="http://schemas.microsoft.com/office/drawing/2014/main" id="{E6E9CB78-02E7-434A-9E2A-52B8E8BFE700}"/>
                    </a:ext>
                  </a:extLst>
                </p:cNvPr>
                <p:cNvSpPr/>
                <p:nvPr/>
              </p:nvSpPr>
              <p:spPr>
                <a:xfrm>
                  <a:off x="8079127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0" name="Rectangle 119">
                  <a:extLst>
                    <a:ext uri="{FF2B5EF4-FFF2-40B4-BE49-F238E27FC236}">
                      <a16:creationId xmlns:a16="http://schemas.microsoft.com/office/drawing/2014/main" id="{911C8595-EA08-3040-81D2-AB0F7FF86E72}"/>
                    </a:ext>
                  </a:extLst>
                </p:cNvPr>
                <p:cNvSpPr/>
                <p:nvPr/>
              </p:nvSpPr>
              <p:spPr>
                <a:xfrm>
                  <a:off x="8342451" y="2844118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3" name="Rectangle 102">
                  <a:extLst>
                    <a:ext uri="{FF2B5EF4-FFF2-40B4-BE49-F238E27FC236}">
                      <a16:creationId xmlns:a16="http://schemas.microsoft.com/office/drawing/2014/main" id="{EFEEFCA7-3989-E24C-8E8C-8B5CC60C3171}"/>
                    </a:ext>
                  </a:extLst>
                </p:cNvPr>
                <p:cNvSpPr/>
                <p:nvPr/>
              </p:nvSpPr>
              <p:spPr>
                <a:xfrm>
                  <a:off x="6495142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4" name="Rectangle 103">
                  <a:extLst>
                    <a:ext uri="{FF2B5EF4-FFF2-40B4-BE49-F238E27FC236}">
                      <a16:creationId xmlns:a16="http://schemas.microsoft.com/office/drawing/2014/main" id="{BDFAA2D2-496C-B74D-AE0F-8B2C994B5B45}"/>
                    </a:ext>
                  </a:extLst>
                </p:cNvPr>
                <p:cNvSpPr/>
                <p:nvPr/>
              </p:nvSpPr>
              <p:spPr>
                <a:xfrm>
                  <a:off x="6776792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5" name="Rectangle 104">
                  <a:extLst>
                    <a:ext uri="{FF2B5EF4-FFF2-40B4-BE49-F238E27FC236}">
                      <a16:creationId xmlns:a16="http://schemas.microsoft.com/office/drawing/2014/main" id="{BD2B2829-2B24-554B-84B9-620EC09F830F}"/>
                    </a:ext>
                  </a:extLst>
                </p:cNvPr>
                <p:cNvSpPr/>
                <p:nvPr/>
              </p:nvSpPr>
              <p:spPr>
                <a:xfrm>
                  <a:off x="7022548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6" name="Rectangle 105">
                  <a:extLst>
                    <a:ext uri="{FF2B5EF4-FFF2-40B4-BE49-F238E27FC236}">
                      <a16:creationId xmlns:a16="http://schemas.microsoft.com/office/drawing/2014/main" id="{C59AB71A-787F-5148-91B0-657FE3731F3E}"/>
                    </a:ext>
                  </a:extLst>
                </p:cNvPr>
                <p:cNvSpPr/>
                <p:nvPr/>
              </p:nvSpPr>
              <p:spPr>
                <a:xfrm>
                  <a:off x="7285872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8" name="Rectangle 107">
                  <a:extLst>
                    <a:ext uri="{FF2B5EF4-FFF2-40B4-BE49-F238E27FC236}">
                      <a16:creationId xmlns:a16="http://schemas.microsoft.com/office/drawing/2014/main" id="{B82288DA-C3DB-764C-8D88-274D84B1BF36}"/>
                    </a:ext>
                  </a:extLst>
                </p:cNvPr>
                <p:cNvSpPr/>
                <p:nvPr/>
              </p:nvSpPr>
              <p:spPr>
                <a:xfrm>
                  <a:off x="7538698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9" name="Rectangle 108">
                  <a:extLst>
                    <a:ext uri="{FF2B5EF4-FFF2-40B4-BE49-F238E27FC236}">
                      <a16:creationId xmlns:a16="http://schemas.microsoft.com/office/drawing/2014/main" id="{5C3D598E-8EA9-4C44-B4DC-2475CDEBE1B6}"/>
                    </a:ext>
                  </a:extLst>
                </p:cNvPr>
                <p:cNvSpPr/>
                <p:nvPr/>
              </p:nvSpPr>
              <p:spPr>
                <a:xfrm>
                  <a:off x="7820348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0" name="Rectangle 109">
                  <a:extLst>
                    <a:ext uri="{FF2B5EF4-FFF2-40B4-BE49-F238E27FC236}">
                      <a16:creationId xmlns:a16="http://schemas.microsoft.com/office/drawing/2014/main" id="{8E8F4628-466A-4D47-8DD4-DE66BE93656C}"/>
                    </a:ext>
                  </a:extLst>
                </p:cNvPr>
                <p:cNvSpPr/>
                <p:nvPr/>
              </p:nvSpPr>
              <p:spPr>
                <a:xfrm>
                  <a:off x="8066104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4A148C64-6148-9B4F-9D23-D98F3CA32BE2}"/>
                    </a:ext>
                  </a:extLst>
                </p:cNvPr>
                <p:cNvSpPr/>
                <p:nvPr/>
              </p:nvSpPr>
              <p:spPr>
                <a:xfrm>
                  <a:off x="8329428" y="3140494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5806B857-A0E3-D54E-A8AC-4056120E6CF0}"/>
                    </a:ext>
                  </a:extLst>
                </p:cNvPr>
                <p:cNvSpPr/>
                <p:nvPr/>
              </p:nvSpPr>
              <p:spPr>
                <a:xfrm>
                  <a:off x="6495142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5" name="Rectangle 94">
                  <a:extLst>
                    <a:ext uri="{FF2B5EF4-FFF2-40B4-BE49-F238E27FC236}">
                      <a16:creationId xmlns:a16="http://schemas.microsoft.com/office/drawing/2014/main" id="{39D917FA-6114-674D-92C6-B38172ECCC6C}"/>
                    </a:ext>
                  </a:extLst>
                </p:cNvPr>
                <p:cNvSpPr/>
                <p:nvPr/>
              </p:nvSpPr>
              <p:spPr>
                <a:xfrm>
                  <a:off x="6776792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6" name="Rectangle 95">
                  <a:extLst>
                    <a:ext uri="{FF2B5EF4-FFF2-40B4-BE49-F238E27FC236}">
                      <a16:creationId xmlns:a16="http://schemas.microsoft.com/office/drawing/2014/main" id="{22A19338-0A4B-A44F-81B2-3CCB8E1A87BF}"/>
                    </a:ext>
                  </a:extLst>
                </p:cNvPr>
                <p:cNvSpPr/>
                <p:nvPr/>
              </p:nvSpPr>
              <p:spPr>
                <a:xfrm>
                  <a:off x="7022548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7" name="Rectangle 96">
                  <a:extLst>
                    <a:ext uri="{FF2B5EF4-FFF2-40B4-BE49-F238E27FC236}">
                      <a16:creationId xmlns:a16="http://schemas.microsoft.com/office/drawing/2014/main" id="{8D1D7787-D56E-1740-A4C1-5E23128A6098}"/>
                    </a:ext>
                  </a:extLst>
                </p:cNvPr>
                <p:cNvSpPr/>
                <p:nvPr/>
              </p:nvSpPr>
              <p:spPr>
                <a:xfrm>
                  <a:off x="7285872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>
                  <a:extLst>
                    <a:ext uri="{FF2B5EF4-FFF2-40B4-BE49-F238E27FC236}">
                      <a16:creationId xmlns:a16="http://schemas.microsoft.com/office/drawing/2014/main" id="{953DF134-862F-D042-BC50-E6623779D628}"/>
                    </a:ext>
                  </a:extLst>
                </p:cNvPr>
                <p:cNvSpPr/>
                <p:nvPr/>
              </p:nvSpPr>
              <p:spPr>
                <a:xfrm>
                  <a:off x="7538698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>
                  <a:extLst>
                    <a:ext uri="{FF2B5EF4-FFF2-40B4-BE49-F238E27FC236}">
                      <a16:creationId xmlns:a16="http://schemas.microsoft.com/office/drawing/2014/main" id="{55894B1A-FF3F-8441-B65A-63F9C99F0C6C}"/>
                    </a:ext>
                  </a:extLst>
                </p:cNvPr>
                <p:cNvSpPr/>
                <p:nvPr/>
              </p:nvSpPr>
              <p:spPr>
                <a:xfrm>
                  <a:off x="7820348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>
                  <a:extLst>
                    <a:ext uri="{FF2B5EF4-FFF2-40B4-BE49-F238E27FC236}">
                      <a16:creationId xmlns:a16="http://schemas.microsoft.com/office/drawing/2014/main" id="{D553718E-1306-DC45-9DF1-3D3F8C9344F3}"/>
                    </a:ext>
                  </a:extLst>
                </p:cNvPr>
                <p:cNvSpPr/>
                <p:nvPr/>
              </p:nvSpPr>
              <p:spPr>
                <a:xfrm>
                  <a:off x="8066104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2" name="Rectangle 101">
                  <a:extLst>
                    <a:ext uri="{FF2B5EF4-FFF2-40B4-BE49-F238E27FC236}">
                      <a16:creationId xmlns:a16="http://schemas.microsoft.com/office/drawing/2014/main" id="{98D5D7DA-4D04-864F-93CE-263E33FFD70C}"/>
                    </a:ext>
                  </a:extLst>
                </p:cNvPr>
                <p:cNvSpPr/>
                <p:nvPr/>
              </p:nvSpPr>
              <p:spPr>
                <a:xfrm>
                  <a:off x="8329428" y="3436870"/>
                  <a:ext cx="180000" cy="180000"/>
                </a:xfrm>
                <a:prstGeom prst="rect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134" name="Triangle 133">
              <a:extLst>
                <a:ext uri="{FF2B5EF4-FFF2-40B4-BE49-F238E27FC236}">
                  <a16:creationId xmlns:a16="http://schemas.microsoft.com/office/drawing/2014/main" id="{0448BE6E-2C66-F04E-BCE6-4DD1435E7573}"/>
                </a:ext>
              </a:extLst>
            </p:cNvPr>
            <p:cNvSpPr/>
            <p:nvPr/>
          </p:nvSpPr>
          <p:spPr>
            <a:xfrm>
              <a:off x="6124727" y="3204645"/>
              <a:ext cx="1270169" cy="312594"/>
            </a:xfrm>
            <a:prstGeom prst="triangle">
              <a:avLst/>
            </a:prstGeom>
            <a:solidFill>
              <a:srgbClr val="00B0F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Snip Same-side Corner of Rectangle 135">
              <a:extLst>
                <a:ext uri="{FF2B5EF4-FFF2-40B4-BE49-F238E27FC236}">
                  <a16:creationId xmlns:a16="http://schemas.microsoft.com/office/drawing/2014/main" id="{7102B175-905D-0F43-8E20-4EF4777FD015}"/>
                </a:ext>
              </a:extLst>
            </p:cNvPr>
            <p:cNvSpPr/>
            <p:nvPr/>
          </p:nvSpPr>
          <p:spPr>
            <a:xfrm>
              <a:off x="7010787" y="3922152"/>
              <a:ext cx="1548000" cy="258063"/>
            </a:xfrm>
            <a:prstGeom prst="snip2SameRect">
              <a:avLst>
                <a:gd name="adj1" fmla="val 50000"/>
                <a:gd name="adj2" fmla="val 0"/>
              </a:avLst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7" name="Content Placeholder 136">
            <a:extLst>
              <a:ext uri="{FF2B5EF4-FFF2-40B4-BE49-F238E27FC236}">
                <a16:creationId xmlns:a16="http://schemas.microsoft.com/office/drawing/2014/main" id="{15C6CBFE-E042-E043-BC17-0FB67904EE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1553" y="1753239"/>
            <a:ext cx="409098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not necessarily for the</a:t>
            </a:r>
          </a:p>
          <a:p>
            <a:pPr marL="0" indent="0">
              <a:buNone/>
            </a:pPr>
            <a:r>
              <a:rPr lang="en-US" sz="3200" dirty="0"/>
              <a:t>21</a:t>
            </a:r>
            <a:r>
              <a:rPr lang="en-US" sz="3200" baseline="30000" dirty="0"/>
              <a:t>st</a:t>
            </a:r>
            <a:r>
              <a:rPr lang="en-US" sz="3200" dirty="0"/>
              <a:t> century</a:t>
            </a:r>
          </a:p>
        </p:txBody>
      </p:sp>
    </p:spTree>
    <p:extLst>
      <p:ext uri="{BB962C8B-B14F-4D97-AF65-F5344CB8AC3E}">
        <p14:creationId xmlns:p14="http://schemas.microsoft.com/office/powerpoint/2010/main" val="40946692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47EF2-7863-C245-8B96-B1846FF4B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9A2719"/>
                </a:solidFill>
              </a:rPr>
              <a:t>features of regret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B7A4-40E4-B449-88AD-66D4243472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9"/>
            <a:ext cx="7886700" cy="4486274"/>
          </a:xfrm>
        </p:spPr>
        <p:txBody>
          <a:bodyPr>
            <a:normAutofit/>
          </a:bodyPr>
          <a:lstStyle/>
          <a:p>
            <a:pPr marL="412750" indent="-357188">
              <a:spcAft>
                <a:spcPts val="2000"/>
              </a:spcAft>
            </a:pPr>
            <a:r>
              <a:rPr lang="en-US" sz="3600" dirty="0"/>
              <a:t>past </a:t>
            </a:r>
            <a:r>
              <a:rPr lang="en-US" sz="3600" dirty="0">
                <a:solidFill>
                  <a:srgbClr val="0070C0"/>
                </a:solidFill>
              </a:rPr>
              <a:t>(bad) </a:t>
            </a:r>
            <a:r>
              <a:rPr lang="en-US" sz="3600" dirty="0"/>
              <a:t>decisions brought to mind</a:t>
            </a:r>
          </a:p>
          <a:p>
            <a:pPr marL="412750" indent="-357188">
              <a:spcAft>
                <a:spcPts val="2000"/>
              </a:spcAft>
            </a:pPr>
            <a:r>
              <a:rPr lang="en-US" sz="3600" dirty="0"/>
              <a:t>counter-factual “what if” reasoning</a:t>
            </a:r>
          </a:p>
          <a:p>
            <a:pPr marL="412750" indent="-357188">
              <a:spcAft>
                <a:spcPts val="2000"/>
              </a:spcAft>
            </a:pPr>
            <a:r>
              <a:rPr lang="en-US" sz="3600" dirty="0"/>
              <a:t>feel bad if could have done better</a:t>
            </a:r>
          </a:p>
          <a:p>
            <a:pPr marL="412750" indent="-357188">
              <a:spcAft>
                <a:spcPts val="2000"/>
              </a:spcAft>
            </a:pPr>
            <a:r>
              <a:rPr lang="en-US" sz="3600" dirty="0"/>
              <a:t>feel worse if “just missed”</a:t>
            </a:r>
          </a:p>
          <a:p>
            <a:pPr marL="412750" indent="-357188">
              <a:spcAft>
                <a:spcPts val="2000"/>
              </a:spcAft>
            </a:pPr>
            <a:r>
              <a:rPr lang="en-US" sz="3600" dirty="0"/>
              <a:t>most egregious recapitulated</a:t>
            </a:r>
          </a:p>
        </p:txBody>
      </p:sp>
    </p:spTree>
    <p:extLst>
      <p:ext uri="{BB962C8B-B14F-4D97-AF65-F5344CB8AC3E}">
        <p14:creationId xmlns:p14="http://schemas.microsoft.com/office/powerpoint/2010/main" val="16018314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</TotalTime>
  <Words>1212</Words>
  <Application>Microsoft Macintosh PowerPoint</Application>
  <PresentationFormat>On-screen Show (4:3)</PresentationFormat>
  <Paragraphs>247</Paragraphs>
  <Slides>35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Arial</vt:lpstr>
      <vt:lpstr>Calibri</vt:lpstr>
      <vt:lpstr>Calibri Light</vt:lpstr>
      <vt:lpstr>Courier</vt:lpstr>
      <vt:lpstr>Times New Roman</vt:lpstr>
      <vt:lpstr>Office Theme</vt:lpstr>
      <vt:lpstr>Regret  from cognition to code </vt:lpstr>
      <vt:lpstr>REGRET</vt:lpstr>
      <vt:lpstr> WHY ?</vt:lpstr>
      <vt:lpstr> WHY REGRET ?</vt:lpstr>
      <vt:lpstr>PowerPoint Presentation</vt:lpstr>
      <vt:lpstr> WHY ?</vt:lpstr>
      <vt:lpstr>adaptive?</vt:lpstr>
      <vt:lpstr>adaptive?</vt:lpstr>
      <vt:lpstr>features of regret</vt:lpstr>
      <vt:lpstr>tuning learning to where it makes the  most difference</vt:lpstr>
      <vt:lpstr>PowerPoint Presentation</vt:lpstr>
      <vt:lpstr>a cognitive  model of regret</vt:lpstr>
      <vt:lpstr>cognitive model of adaptive learning</vt:lpstr>
      <vt:lpstr>cognitive model of adaptive learning</vt:lpstr>
      <vt:lpstr>step by step</vt:lpstr>
      <vt:lpstr>basic reactions - learning</vt:lpstr>
      <vt:lpstr>basic reactions – moderating action</vt:lpstr>
      <vt:lpstr>next step – moderating intention</vt:lpstr>
      <vt:lpstr>dealing with delays ...</vt:lpstr>
      <vt:lpstr>delayed effect – the gap</vt:lpstr>
      <vt:lpstr>delayed effect – bringing to mind</vt:lpstr>
      <vt:lpstr>and now regret ...</vt:lpstr>
      <vt:lpstr>regret – the gap</vt:lpstr>
      <vt:lpstr>regret – causal thinking</vt:lpstr>
      <vt:lpstr>but is it true?</vt:lpstr>
      <vt:lpstr>PowerPoint Presentation</vt:lpstr>
      <vt:lpstr>a computational model of  regret</vt:lpstr>
      <vt:lpstr>model architecture</vt:lpstr>
      <vt:lpstr>PowerPoint Presentation</vt:lpstr>
      <vt:lpstr>faster learning – fewer exposures</vt:lpstr>
      <vt:lpstr>better learning – higher scores</vt:lpstr>
      <vt:lpstr>PowerPoint Presentation</vt:lpstr>
      <vt:lpstr>lessons …</vt:lpstr>
      <vt:lpstr>what next …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Regret thinking informally about formal things </dc:title>
  <dc:creator>Alan Dix</dc:creator>
  <cp:lastModifiedBy>Alan Dix</cp:lastModifiedBy>
  <cp:revision>7</cp:revision>
  <dcterms:created xsi:type="dcterms:W3CDTF">2021-12-04T09:43:50Z</dcterms:created>
  <dcterms:modified xsi:type="dcterms:W3CDTF">2021-12-06T11:05:59Z</dcterms:modified>
</cp:coreProperties>
</file>