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6" r:id="rId2"/>
    <p:sldId id="264" r:id="rId3"/>
    <p:sldId id="257" r:id="rId4"/>
    <p:sldId id="263" r:id="rId5"/>
    <p:sldId id="258" r:id="rId6"/>
    <p:sldId id="281" r:id="rId7"/>
    <p:sldId id="282" r:id="rId8"/>
    <p:sldId id="291" r:id="rId9"/>
    <p:sldId id="292" r:id="rId10"/>
    <p:sldId id="283" r:id="rId11"/>
    <p:sldId id="290" r:id="rId12"/>
  </p:sldIdLst>
  <p:sldSz cx="9906000" cy="6858000" type="A4"/>
  <p:notesSz cx="6858000" cy="9144000"/>
  <p:defaultTextStyle>
    <a:defPPr>
      <a:defRPr lang="it-IT"/>
    </a:defPPr>
    <a:lvl1pPr algn="l" rtl="0" eaLnBrk="0" fontAlgn="base" hangingPunct="0">
      <a:spcBef>
        <a:spcPct val="0"/>
      </a:spcBef>
      <a:spcAft>
        <a:spcPct val="0"/>
      </a:spcAft>
      <a:defRPr sz="1300" kern="1200">
        <a:solidFill>
          <a:schemeClr val="bg1"/>
        </a:solidFill>
        <a:latin typeface="Helvetica" panose="020B0604020202020204" pitchFamily="34" charset="0"/>
        <a:ea typeface="+mn-ea"/>
        <a:cs typeface="+mn-cs"/>
      </a:defRPr>
    </a:lvl1pPr>
    <a:lvl2pPr marL="457200" algn="l" rtl="0" eaLnBrk="0" fontAlgn="base" hangingPunct="0">
      <a:spcBef>
        <a:spcPct val="0"/>
      </a:spcBef>
      <a:spcAft>
        <a:spcPct val="0"/>
      </a:spcAft>
      <a:defRPr sz="1300" kern="1200">
        <a:solidFill>
          <a:schemeClr val="bg1"/>
        </a:solidFill>
        <a:latin typeface="Helvetica" panose="020B0604020202020204" pitchFamily="34" charset="0"/>
        <a:ea typeface="+mn-ea"/>
        <a:cs typeface="+mn-cs"/>
      </a:defRPr>
    </a:lvl2pPr>
    <a:lvl3pPr marL="914400" algn="l" rtl="0" eaLnBrk="0" fontAlgn="base" hangingPunct="0">
      <a:spcBef>
        <a:spcPct val="0"/>
      </a:spcBef>
      <a:spcAft>
        <a:spcPct val="0"/>
      </a:spcAft>
      <a:defRPr sz="1300" kern="1200">
        <a:solidFill>
          <a:schemeClr val="bg1"/>
        </a:solidFill>
        <a:latin typeface="Helvetica" panose="020B0604020202020204" pitchFamily="34" charset="0"/>
        <a:ea typeface="+mn-ea"/>
        <a:cs typeface="+mn-cs"/>
      </a:defRPr>
    </a:lvl3pPr>
    <a:lvl4pPr marL="1371600" algn="l" rtl="0" eaLnBrk="0" fontAlgn="base" hangingPunct="0">
      <a:spcBef>
        <a:spcPct val="0"/>
      </a:spcBef>
      <a:spcAft>
        <a:spcPct val="0"/>
      </a:spcAft>
      <a:defRPr sz="1300" kern="1200">
        <a:solidFill>
          <a:schemeClr val="bg1"/>
        </a:solidFill>
        <a:latin typeface="Helvetica" panose="020B0604020202020204" pitchFamily="34" charset="0"/>
        <a:ea typeface="+mn-ea"/>
        <a:cs typeface="+mn-cs"/>
      </a:defRPr>
    </a:lvl4pPr>
    <a:lvl5pPr marL="1828800" algn="l" rtl="0" eaLnBrk="0" fontAlgn="base" hangingPunct="0">
      <a:spcBef>
        <a:spcPct val="0"/>
      </a:spcBef>
      <a:spcAft>
        <a:spcPct val="0"/>
      </a:spcAft>
      <a:defRPr sz="1300" kern="1200">
        <a:solidFill>
          <a:schemeClr val="bg1"/>
        </a:solidFill>
        <a:latin typeface="Helvetica" panose="020B0604020202020204" pitchFamily="34" charset="0"/>
        <a:ea typeface="+mn-ea"/>
        <a:cs typeface="+mn-cs"/>
      </a:defRPr>
    </a:lvl5pPr>
    <a:lvl6pPr marL="2286000" algn="l" defTabSz="914400" rtl="0" eaLnBrk="1" latinLnBrk="0" hangingPunct="1">
      <a:defRPr sz="1300" kern="1200">
        <a:solidFill>
          <a:schemeClr val="bg1"/>
        </a:solidFill>
        <a:latin typeface="Helvetica" panose="020B0604020202020204" pitchFamily="34" charset="0"/>
        <a:ea typeface="+mn-ea"/>
        <a:cs typeface="+mn-cs"/>
      </a:defRPr>
    </a:lvl6pPr>
    <a:lvl7pPr marL="2743200" algn="l" defTabSz="914400" rtl="0" eaLnBrk="1" latinLnBrk="0" hangingPunct="1">
      <a:defRPr sz="1300" kern="1200">
        <a:solidFill>
          <a:schemeClr val="bg1"/>
        </a:solidFill>
        <a:latin typeface="Helvetica" panose="020B0604020202020204" pitchFamily="34" charset="0"/>
        <a:ea typeface="+mn-ea"/>
        <a:cs typeface="+mn-cs"/>
      </a:defRPr>
    </a:lvl7pPr>
    <a:lvl8pPr marL="3200400" algn="l" defTabSz="914400" rtl="0" eaLnBrk="1" latinLnBrk="0" hangingPunct="1">
      <a:defRPr sz="1300" kern="1200">
        <a:solidFill>
          <a:schemeClr val="bg1"/>
        </a:solidFill>
        <a:latin typeface="Helvetica" panose="020B0604020202020204" pitchFamily="34" charset="0"/>
        <a:ea typeface="+mn-ea"/>
        <a:cs typeface="+mn-cs"/>
      </a:defRPr>
    </a:lvl8pPr>
    <a:lvl9pPr marL="3657600" algn="l" defTabSz="914400" rtl="0" eaLnBrk="1" latinLnBrk="0" hangingPunct="1">
      <a:defRPr sz="1300" kern="1200">
        <a:solidFill>
          <a:schemeClr val="bg1"/>
        </a:solidFill>
        <a:latin typeface="Helvetica"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9"/>
  </p:normalViewPr>
  <p:slideViewPr>
    <p:cSldViewPr snapToGrid="0">
      <p:cViewPr varScale="1">
        <p:scale>
          <a:sx n="104" d="100"/>
          <a:sy n="104" d="100"/>
        </p:scale>
        <p:origin x="432" y="200"/>
      </p:cViewPr>
      <p:guideLst>
        <p:guide orient="horz" pos="2160"/>
        <p:guide pos="31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30812-51AD-8047-8345-89605005A568}" type="doc">
      <dgm:prSet loTypeId="urn:microsoft.com/office/officeart/2005/8/layout/hChevron3" loCatId="process" qsTypeId="urn:microsoft.com/office/officeart/2005/8/quickstyle/simple1" qsCatId="simple" csTypeId="urn:microsoft.com/office/officeart/2005/8/colors/accent1_2" csCatId="accent1" phldr="1"/>
      <dgm:spPr/>
      <dgm:t>
        <a:bodyPr/>
        <a:lstStyle/>
        <a:p>
          <a:endParaRPr lang="it-IT"/>
        </a:p>
      </dgm:t>
    </dgm:pt>
    <dgm:pt modelId="{6FB75BA2-ED94-514E-9FA5-238DFB0F4E68}">
      <dgm:prSet/>
      <dgm:spPr/>
      <dgm:t>
        <a:bodyPr/>
        <a:lstStyle/>
        <a:p>
          <a:r>
            <a:rPr lang="en-US" dirty="0"/>
            <a:t>Robots as embodied systems</a:t>
          </a:r>
          <a:endParaRPr lang="it-IT" dirty="0"/>
        </a:p>
      </dgm:t>
    </dgm:pt>
    <dgm:pt modelId="{03B5EF6D-884E-FB4B-97B4-F254425F3626}" type="parTrans" cxnId="{1F9E4610-2616-B94C-97BF-7A9EEA6ACCF5}">
      <dgm:prSet/>
      <dgm:spPr/>
      <dgm:t>
        <a:bodyPr/>
        <a:lstStyle/>
        <a:p>
          <a:endParaRPr lang="it-IT"/>
        </a:p>
      </dgm:t>
    </dgm:pt>
    <dgm:pt modelId="{60ED46B9-7090-914B-A848-546F1E63A266}" type="sibTrans" cxnId="{1F9E4610-2616-B94C-97BF-7A9EEA6ACCF5}">
      <dgm:prSet/>
      <dgm:spPr/>
      <dgm:t>
        <a:bodyPr/>
        <a:lstStyle/>
        <a:p>
          <a:endParaRPr lang="it-IT"/>
        </a:p>
      </dgm:t>
    </dgm:pt>
    <dgm:pt modelId="{C35685D1-5B40-DC4F-8261-D3BA698B747E}">
      <dgm:prSet/>
      <dgm:spPr/>
      <dgm:t>
        <a:bodyPr/>
        <a:lstStyle/>
        <a:p>
          <a:r>
            <a:rPr lang="en-US" dirty="0"/>
            <a:t>The embodied turn in robotics</a:t>
          </a:r>
          <a:endParaRPr lang="it-IT" dirty="0"/>
        </a:p>
      </dgm:t>
    </dgm:pt>
    <dgm:pt modelId="{3508416E-8BE1-B949-A822-27BEF1173C90}" type="parTrans" cxnId="{AF439EEF-AF37-404A-A022-F610AC5C20EE}">
      <dgm:prSet/>
      <dgm:spPr/>
      <dgm:t>
        <a:bodyPr/>
        <a:lstStyle/>
        <a:p>
          <a:endParaRPr lang="it-IT"/>
        </a:p>
      </dgm:t>
    </dgm:pt>
    <dgm:pt modelId="{B499828F-3E6B-F345-90D9-76DD0F1BB7FC}" type="sibTrans" cxnId="{AF439EEF-AF37-404A-A022-F610AC5C20EE}">
      <dgm:prSet/>
      <dgm:spPr/>
      <dgm:t>
        <a:bodyPr/>
        <a:lstStyle/>
        <a:p>
          <a:endParaRPr lang="it-IT"/>
        </a:p>
      </dgm:t>
    </dgm:pt>
    <dgm:pt modelId="{D551E897-7634-9044-990A-BDCDF63E93FC}">
      <dgm:prSet/>
      <dgm:spPr/>
      <dgm:t>
        <a:bodyPr/>
        <a:lstStyle/>
        <a:p>
          <a:r>
            <a:rPr lang="en-US" dirty="0"/>
            <a:t>Embodiment: an interdisciplinary idea</a:t>
          </a:r>
          <a:endParaRPr lang="it-IT" dirty="0"/>
        </a:p>
      </dgm:t>
    </dgm:pt>
    <dgm:pt modelId="{FA2FC801-1C96-444C-A315-242EF483817A}" type="parTrans" cxnId="{CC5A82DB-A04A-BF4C-AD99-1AA5B79C55DA}">
      <dgm:prSet/>
      <dgm:spPr/>
      <dgm:t>
        <a:bodyPr/>
        <a:lstStyle/>
        <a:p>
          <a:endParaRPr lang="it-IT"/>
        </a:p>
      </dgm:t>
    </dgm:pt>
    <dgm:pt modelId="{7FF7350C-AB55-8246-90D8-A2F3666BF0C0}" type="sibTrans" cxnId="{CC5A82DB-A04A-BF4C-AD99-1AA5B79C55DA}">
      <dgm:prSet/>
      <dgm:spPr/>
      <dgm:t>
        <a:bodyPr/>
        <a:lstStyle/>
        <a:p>
          <a:endParaRPr lang="it-IT"/>
        </a:p>
      </dgm:t>
    </dgm:pt>
    <dgm:pt modelId="{1B1CEE3F-BDD0-0547-B476-3D8A33CA586D}">
      <dgm:prSet/>
      <dgm:spPr/>
      <dgm:t>
        <a:bodyPr/>
        <a:lstStyle/>
        <a:p>
          <a:r>
            <a:rPr lang="en-US" dirty="0"/>
            <a:t>Phenomenological embodiment: why is useful  for robotics?</a:t>
          </a:r>
          <a:endParaRPr lang="it-IT" dirty="0"/>
        </a:p>
      </dgm:t>
    </dgm:pt>
    <dgm:pt modelId="{08D11482-C6B6-4046-A231-9D7B2570BCC1}" type="parTrans" cxnId="{7D66F591-4259-9E43-B1AA-74073556691E}">
      <dgm:prSet/>
      <dgm:spPr/>
      <dgm:t>
        <a:bodyPr/>
        <a:lstStyle/>
        <a:p>
          <a:endParaRPr lang="it-IT"/>
        </a:p>
      </dgm:t>
    </dgm:pt>
    <dgm:pt modelId="{0C2B4ACE-043F-AE46-84BD-82FA94B61C52}" type="sibTrans" cxnId="{7D66F591-4259-9E43-B1AA-74073556691E}">
      <dgm:prSet/>
      <dgm:spPr/>
      <dgm:t>
        <a:bodyPr/>
        <a:lstStyle/>
        <a:p>
          <a:endParaRPr lang="it-IT"/>
        </a:p>
      </dgm:t>
    </dgm:pt>
    <dgm:pt modelId="{1ABA15D2-E7B5-364E-9886-73B87C02B5AA}" type="pres">
      <dgm:prSet presAssocID="{55430812-51AD-8047-8345-89605005A568}" presName="Name0" presStyleCnt="0">
        <dgm:presLayoutVars>
          <dgm:dir/>
          <dgm:resizeHandles val="exact"/>
        </dgm:presLayoutVars>
      </dgm:prSet>
      <dgm:spPr/>
    </dgm:pt>
    <dgm:pt modelId="{8C0A26A0-E172-DE42-A700-48CB79574FAC}" type="pres">
      <dgm:prSet presAssocID="{6FB75BA2-ED94-514E-9FA5-238DFB0F4E68}" presName="parTxOnly" presStyleLbl="node1" presStyleIdx="0" presStyleCnt="4" custLinFactY="-96858" custLinFactNeighborX="11788" custLinFactNeighborY="-100000">
        <dgm:presLayoutVars>
          <dgm:bulletEnabled val="1"/>
        </dgm:presLayoutVars>
      </dgm:prSet>
      <dgm:spPr/>
    </dgm:pt>
    <dgm:pt modelId="{42C45CD3-31E3-CE45-8A29-5BC94167D7A7}" type="pres">
      <dgm:prSet presAssocID="{60ED46B9-7090-914B-A848-546F1E63A266}" presName="parSpace" presStyleCnt="0"/>
      <dgm:spPr/>
    </dgm:pt>
    <dgm:pt modelId="{80BC3F8E-0826-0149-9C15-042002C923CE}" type="pres">
      <dgm:prSet presAssocID="{C35685D1-5B40-DC4F-8261-D3BA698B747E}" presName="parTxOnly" presStyleLbl="node1" presStyleIdx="1" presStyleCnt="4" custLinFactNeighborX="18860" custLinFactNeighborY="-60119">
        <dgm:presLayoutVars>
          <dgm:bulletEnabled val="1"/>
        </dgm:presLayoutVars>
      </dgm:prSet>
      <dgm:spPr/>
    </dgm:pt>
    <dgm:pt modelId="{2CC046A7-A2A3-4E46-B313-639C32358C06}" type="pres">
      <dgm:prSet presAssocID="{B499828F-3E6B-F345-90D9-76DD0F1BB7FC}" presName="parSpace" presStyleCnt="0"/>
      <dgm:spPr/>
    </dgm:pt>
    <dgm:pt modelId="{35B628E4-D1EB-0945-939B-0CBC34379C40}" type="pres">
      <dgm:prSet presAssocID="{D551E897-7634-9044-990A-BDCDF63E93FC}" presName="parTxOnly" presStyleLbl="node1" presStyleIdx="2" presStyleCnt="4" custLinFactNeighborX="33006" custLinFactNeighborY="75443">
        <dgm:presLayoutVars>
          <dgm:bulletEnabled val="1"/>
        </dgm:presLayoutVars>
      </dgm:prSet>
      <dgm:spPr/>
    </dgm:pt>
    <dgm:pt modelId="{FAE0C164-9091-B545-9E8D-FA8365991774}" type="pres">
      <dgm:prSet presAssocID="{7FF7350C-AB55-8246-90D8-A2F3666BF0C0}" presName="parSpace" presStyleCnt="0"/>
      <dgm:spPr/>
    </dgm:pt>
    <dgm:pt modelId="{9DB7F635-98FB-314C-B5D9-97EA554C1055}" type="pres">
      <dgm:prSet presAssocID="{1B1CEE3F-BDD0-0547-B476-3D8A33CA586D}" presName="parTxOnly" presStyleLbl="node1" presStyleIdx="3" presStyleCnt="4" custLinFactY="100000" custLinFactNeighborX="16503" custLinFactNeighborY="111004">
        <dgm:presLayoutVars>
          <dgm:bulletEnabled val="1"/>
        </dgm:presLayoutVars>
      </dgm:prSet>
      <dgm:spPr/>
    </dgm:pt>
  </dgm:ptLst>
  <dgm:cxnLst>
    <dgm:cxn modelId="{C4951F09-5B04-2248-9CB9-0C6BC96D1E13}" type="presOf" srcId="{D551E897-7634-9044-990A-BDCDF63E93FC}" destId="{35B628E4-D1EB-0945-939B-0CBC34379C40}" srcOrd="0" destOrd="0" presId="urn:microsoft.com/office/officeart/2005/8/layout/hChevron3"/>
    <dgm:cxn modelId="{1F9E4610-2616-B94C-97BF-7A9EEA6ACCF5}" srcId="{55430812-51AD-8047-8345-89605005A568}" destId="{6FB75BA2-ED94-514E-9FA5-238DFB0F4E68}" srcOrd="0" destOrd="0" parTransId="{03B5EF6D-884E-FB4B-97B4-F254425F3626}" sibTransId="{60ED46B9-7090-914B-A848-546F1E63A266}"/>
    <dgm:cxn modelId="{677B6484-4B11-E44A-BB58-496CA860E880}" type="presOf" srcId="{55430812-51AD-8047-8345-89605005A568}" destId="{1ABA15D2-E7B5-364E-9886-73B87C02B5AA}" srcOrd="0" destOrd="0" presId="urn:microsoft.com/office/officeart/2005/8/layout/hChevron3"/>
    <dgm:cxn modelId="{07BAD590-3359-1348-86D4-A0722AA238C4}" type="presOf" srcId="{1B1CEE3F-BDD0-0547-B476-3D8A33CA586D}" destId="{9DB7F635-98FB-314C-B5D9-97EA554C1055}" srcOrd="0" destOrd="0" presId="urn:microsoft.com/office/officeart/2005/8/layout/hChevron3"/>
    <dgm:cxn modelId="{7D66F591-4259-9E43-B1AA-74073556691E}" srcId="{55430812-51AD-8047-8345-89605005A568}" destId="{1B1CEE3F-BDD0-0547-B476-3D8A33CA586D}" srcOrd="3" destOrd="0" parTransId="{08D11482-C6B6-4046-A231-9D7B2570BCC1}" sibTransId="{0C2B4ACE-043F-AE46-84BD-82FA94B61C52}"/>
    <dgm:cxn modelId="{D3AEBCD8-9F08-E645-AB0E-3D0D73F678DC}" type="presOf" srcId="{C35685D1-5B40-DC4F-8261-D3BA698B747E}" destId="{80BC3F8E-0826-0149-9C15-042002C923CE}" srcOrd="0" destOrd="0" presId="urn:microsoft.com/office/officeart/2005/8/layout/hChevron3"/>
    <dgm:cxn modelId="{CC5A82DB-A04A-BF4C-AD99-1AA5B79C55DA}" srcId="{55430812-51AD-8047-8345-89605005A568}" destId="{D551E897-7634-9044-990A-BDCDF63E93FC}" srcOrd="2" destOrd="0" parTransId="{FA2FC801-1C96-444C-A315-242EF483817A}" sibTransId="{7FF7350C-AB55-8246-90D8-A2F3666BF0C0}"/>
    <dgm:cxn modelId="{AF439EEF-AF37-404A-A022-F610AC5C20EE}" srcId="{55430812-51AD-8047-8345-89605005A568}" destId="{C35685D1-5B40-DC4F-8261-D3BA698B747E}" srcOrd="1" destOrd="0" parTransId="{3508416E-8BE1-B949-A822-27BEF1173C90}" sibTransId="{B499828F-3E6B-F345-90D9-76DD0F1BB7FC}"/>
    <dgm:cxn modelId="{E6822DF7-770E-3D43-90CA-7D1E09B2F047}" type="presOf" srcId="{6FB75BA2-ED94-514E-9FA5-238DFB0F4E68}" destId="{8C0A26A0-E172-DE42-A700-48CB79574FAC}" srcOrd="0" destOrd="0" presId="urn:microsoft.com/office/officeart/2005/8/layout/hChevron3"/>
    <dgm:cxn modelId="{603EA3AB-DAA2-B247-B342-9A99952F75ED}" type="presParOf" srcId="{1ABA15D2-E7B5-364E-9886-73B87C02B5AA}" destId="{8C0A26A0-E172-DE42-A700-48CB79574FAC}" srcOrd="0" destOrd="0" presId="urn:microsoft.com/office/officeart/2005/8/layout/hChevron3"/>
    <dgm:cxn modelId="{31408A00-3BD8-0F4C-BA4C-59316FFD61F0}" type="presParOf" srcId="{1ABA15D2-E7B5-364E-9886-73B87C02B5AA}" destId="{42C45CD3-31E3-CE45-8A29-5BC94167D7A7}" srcOrd="1" destOrd="0" presId="urn:microsoft.com/office/officeart/2005/8/layout/hChevron3"/>
    <dgm:cxn modelId="{1592B8CE-4C73-8241-992F-E965CD9A191B}" type="presParOf" srcId="{1ABA15D2-E7B5-364E-9886-73B87C02B5AA}" destId="{80BC3F8E-0826-0149-9C15-042002C923CE}" srcOrd="2" destOrd="0" presId="urn:microsoft.com/office/officeart/2005/8/layout/hChevron3"/>
    <dgm:cxn modelId="{5CB005EA-F2A0-F944-9904-C6DB485E1755}" type="presParOf" srcId="{1ABA15D2-E7B5-364E-9886-73B87C02B5AA}" destId="{2CC046A7-A2A3-4E46-B313-639C32358C06}" srcOrd="3" destOrd="0" presId="urn:microsoft.com/office/officeart/2005/8/layout/hChevron3"/>
    <dgm:cxn modelId="{7E382715-72D6-AE4D-B110-CBD1BA9AE238}" type="presParOf" srcId="{1ABA15D2-E7B5-364E-9886-73B87C02B5AA}" destId="{35B628E4-D1EB-0945-939B-0CBC34379C40}" srcOrd="4" destOrd="0" presId="urn:microsoft.com/office/officeart/2005/8/layout/hChevron3"/>
    <dgm:cxn modelId="{4602242E-FF43-C842-A8A6-1BEF5A66D516}" type="presParOf" srcId="{1ABA15D2-E7B5-364E-9886-73B87C02B5AA}" destId="{FAE0C164-9091-B545-9E8D-FA8365991774}" srcOrd="5" destOrd="0" presId="urn:microsoft.com/office/officeart/2005/8/layout/hChevron3"/>
    <dgm:cxn modelId="{4E619C29-2198-144D-A634-BC5BC5975A53}" type="presParOf" srcId="{1ABA15D2-E7B5-364E-9886-73B87C02B5AA}" destId="{9DB7F635-98FB-314C-B5D9-97EA554C1055}"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8FF147-0BF8-45E5-8792-22017BD559FA}" type="doc">
      <dgm:prSet loTypeId="urn:microsoft.com/office/officeart/2005/8/layout/process4" loCatId="process" qsTypeId="urn:microsoft.com/office/officeart/2005/8/quickstyle/simple1" qsCatId="simple" csTypeId="urn:microsoft.com/office/officeart/2005/8/colors/colorful5" csCatId="colorful"/>
      <dgm:spPr/>
      <dgm:t>
        <a:bodyPr/>
        <a:lstStyle/>
        <a:p>
          <a:endParaRPr lang="en-US"/>
        </a:p>
      </dgm:t>
    </dgm:pt>
    <dgm:pt modelId="{F80133CE-605E-4D45-A617-F773EB0EABBB}">
      <dgm:prSet/>
      <dgm:spPr/>
      <dgm:t>
        <a:bodyPr/>
        <a:lstStyle/>
        <a:p>
          <a:r>
            <a:rPr lang="en-GB" dirty="0"/>
            <a:t>"Life and intelligence only develop inside a body". Kerstin Dautenhahn </a:t>
          </a:r>
          <a:endParaRPr lang="en-US" dirty="0"/>
        </a:p>
      </dgm:t>
    </dgm:pt>
    <dgm:pt modelId="{7B11249B-51B0-45CE-9566-824304A1475E}" type="parTrans" cxnId="{A2B848C4-BF33-4203-A043-3DE22BF63340}">
      <dgm:prSet/>
      <dgm:spPr/>
      <dgm:t>
        <a:bodyPr/>
        <a:lstStyle/>
        <a:p>
          <a:endParaRPr lang="en-US"/>
        </a:p>
      </dgm:t>
    </dgm:pt>
    <dgm:pt modelId="{18E2B19F-157C-4804-9D40-838163993B87}" type="sibTrans" cxnId="{A2B848C4-BF33-4203-A043-3DE22BF63340}">
      <dgm:prSet/>
      <dgm:spPr/>
      <dgm:t>
        <a:bodyPr/>
        <a:lstStyle/>
        <a:p>
          <a:endParaRPr lang="en-US"/>
        </a:p>
      </dgm:t>
    </dgm:pt>
    <dgm:pt modelId="{26A7AF02-C703-4170-999E-8067ACF9822F}">
      <dgm:prSet/>
      <dgm:spPr/>
      <dgm:t>
        <a:bodyPr/>
        <a:lstStyle/>
        <a:p>
          <a:r>
            <a:rPr lang="en-GB" dirty="0"/>
            <a:t>The feature of possessing/ having a body is the simplest way to interact with the world.</a:t>
          </a:r>
          <a:endParaRPr lang="en-US" dirty="0"/>
        </a:p>
      </dgm:t>
    </dgm:pt>
    <dgm:pt modelId="{91C399F6-2824-4BC3-B0A2-0F252D0AD5A3}" type="parTrans" cxnId="{2256D429-B2D5-4F27-9663-26640CD27F33}">
      <dgm:prSet/>
      <dgm:spPr/>
      <dgm:t>
        <a:bodyPr/>
        <a:lstStyle/>
        <a:p>
          <a:endParaRPr lang="en-US"/>
        </a:p>
      </dgm:t>
    </dgm:pt>
    <dgm:pt modelId="{906B574A-BA68-4821-A461-171C404BF032}" type="sibTrans" cxnId="{2256D429-B2D5-4F27-9663-26640CD27F33}">
      <dgm:prSet/>
      <dgm:spPr/>
      <dgm:t>
        <a:bodyPr/>
        <a:lstStyle/>
        <a:p>
          <a:endParaRPr lang="en-US"/>
        </a:p>
      </dgm:t>
    </dgm:pt>
    <dgm:pt modelId="{7728D9C7-D616-C746-BA30-9E66B6972735}" type="pres">
      <dgm:prSet presAssocID="{4A8FF147-0BF8-45E5-8792-22017BD559FA}" presName="Name0" presStyleCnt="0">
        <dgm:presLayoutVars>
          <dgm:dir/>
          <dgm:animLvl val="lvl"/>
          <dgm:resizeHandles val="exact"/>
        </dgm:presLayoutVars>
      </dgm:prSet>
      <dgm:spPr/>
    </dgm:pt>
    <dgm:pt modelId="{6722D740-E90E-1F4B-A1BA-5A06A34E4701}" type="pres">
      <dgm:prSet presAssocID="{26A7AF02-C703-4170-999E-8067ACF9822F}" presName="boxAndChildren" presStyleCnt="0"/>
      <dgm:spPr/>
    </dgm:pt>
    <dgm:pt modelId="{B0FCA895-977A-A848-8353-CD001D7945B1}" type="pres">
      <dgm:prSet presAssocID="{26A7AF02-C703-4170-999E-8067ACF9822F}" presName="parentTextBox" presStyleLbl="node1" presStyleIdx="0" presStyleCnt="2" custLinFactNeighborX="-3479"/>
      <dgm:spPr/>
    </dgm:pt>
    <dgm:pt modelId="{CB309AE3-0553-A946-B35D-E0FBF313E586}" type="pres">
      <dgm:prSet presAssocID="{18E2B19F-157C-4804-9D40-838163993B87}" presName="sp" presStyleCnt="0"/>
      <dgm:spPr/>
    </dgm:pt>
    <dgm:pt modelId="{8BF61E77-4E99-EA4F-8A68-E8BA56A3011F}" type="pres">
      <dgm:prSet presAssocID="{F80133CE-605E-4D45-A617-F773EB0EABBB}" presName="arrowAndChildren" presStyleCnt="0"/>
      <dgm:spPr/>
    </dgm:pt>
    <dgm:pt modelId="{B2113264-46EC-3947-8417-9EF8736B2D29}" type="pres">
      <dgm:prSet presAssocID="{F80133CE-605E-4D45-A617-F773EB0EABBB}" presName="parentTextArrow" presStyleLbl="node1" presStyleIdx="1" presStyleCnt="2" custLinFactNeighborX="-3479" custLinFactNeighborY="-24851"/>
      <dgm:spPr/>
    </dgm:pt>
  </dgm:ptLst>
  <dgm:cxnLst>
    <dgm:cxn modelId="{2256D429-B2D5-4F27-9663-26640CD27F33}" srcId="{4A8FF147-0BF8-45E5-8792-22017BD559FA}" destId="{26A7AF02-C703-4170-999E-8067ACF9822F}" srcOrd="1" destOrd="0" parTransId="{91C399F6-2824-4BC3-B0A2-0F252D0AD5A3}" sibTransId="{906B574A-BA68-4821-A461-171C404BF032}"/>
    <dgm:cxn modelId="{7E88BF4A-B15A-8A45-A63D-8EE7D74669EE}" type="presOf" srcId="{F80133CE-605E-4D45-A617-F773EB0EABBB}" destId="{B2113264-46EC-3947-8417-9EF8736B2D29}" srcOrd="0" destOrd="0" presId="urn:microsoft.com/office/officeart/2005/8/layout/process4"/>
    <dgm:cxn modelId="{0586587B-9E15-B54D-838A-5DB5E778A9E3}" type="presOf" srcId="{26A7AF02-C703-4170-999E-8067ACF9822F}" destId="{B0FCA895-977A-A848-8353-CD001D7945B1}" srcOrd="0" destOrd="0" presId="urn:microsoft.com/office/officeart/2005/8/layout/process4"/>
    <dgm:cxn modelId="{A2B848C4-BF33-4203-A043-3DE22BF63340}" srcId="{4A8FF147-0BF8-45E5-8792-22017BD559FA}" destId="{F80133CE-605E-4D45-A617-F773EB0EABBB}" srcOrd="0" destOrd="0" parTransId="{7B11249B-51B0-45CE-9566-824304A1475E}" sibTransId="{18E2B19F-157C-4804-9D40-838163993B87}"/>
    <dgm:cxn modelId="{EA4A04E2-7A7D-4443-8EF5-C44144B2B3E9}" type="presOf" srcId="{4A8FF147-0BF8-45E5-8792-22017BD559FA}" destId="{7728D9C7-D616-C746-BA30-9E66B6972735}" srcOrd="0" destOrd="0" presId="urn:microsoft.com/office/officeart/2005/8/layout/process4"/>
    <dgm:cxn modelId="{AE211023-2E9A-F846-A204-3B151DA77094}" type="presParOf" srcId="{7728D9C7-D616-C746-BA30-9E66B6972735}" destId="{6722D740-E90E-1F4B-A1BA-5A06A34E4701}" srcOrd="0" destOrd="0" presId="urn:microsoft.com/office/officeart/2005/8/layout/process4"/>
    <dgm:cxn modelId="{FEC35F31-7D49-7049-8E01-E22B0E073923}" type="presParOf" srcId="{6722D740-E90E-1F4B-A1BA-5A06A34E4701}" destId="{B0FCA895-977A-A848-8353-CD001D7945B1}" srcOrd="0" destOrd="0" presId="urn:microsoft.com/office/officeart/2005/8/layout/process4"/>
    <dgm:cxn modelId="{BD9B08A8-75D6-CF48-A513-74F3D10E6AA7}" type="presParOf" srcId="{7728D9C7-D616-C746-BA30-9E66B6972735}" destId="{CB309AE3-0553-A946-B35D-E0FBF313E586}" srcOrd="1" destOrd="0" presId="urn:microsoft.com/office/officeart/2005/8/layout/process4"/>
    <dgm:cxn modelId="{7799685B-7437-6541-9F5C-F0AA4586DC71}" type="presParOf" srcId="{7728D9C7-D616-C746-BA30-9E66B6972735}" destId="{8BF61E77-4E99-EA4F-8A68-E8BA56A3011F}" srcOrd="2" destOrd="0" presId="urn:microsoft.com/office/officeart/2005/8/layout/process4"/>
    <dgm:cxn modelId="{D77E001B-47F5-E841-9670-8A1A3CDB463E}" type="presParOf" srcId="{8BF61E77-4E99-EA4F-8A68-E8BA56A3011F}" destId="{B2113264-46EC-3947-8417-9EF8736B2D2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1AA49F-C04F-AD41-AB9C-24D9B78BC8DD}" type="doc">
      <dgm:prSet loTypeId="urn:microsoft.com/office/officeart/2005/8/layout/arrow6" loCatId="" qsTypeId="urn:microsoft.com/office/officeart/2005/8/quickstyle/simple1" qsCatId="simple" csTypeId="urn:microsoft.com/office/officeart/2005/8/colors/accent1_2" csCatId="accent1" phldr="1"/>
      <dgm:spPr/>
      <dgm:t>
        <a:bodyPr/>
        <a:lstStyle/>
        <a:p>
          <a:endParaRPr lang="it-IT"/>
        </a:p>
      </dgm:t>
    </dgm:pt>
    <dgm:pt modelId="{9A742E91-3B02-5548-B6B4-3C08577FE2A6}">
      <dgm:prSet phldrT="[Testo]"/>
      <dgm:spPr/>
      <dgm:t>
        <a:bodyPr/>
        <a:lstStyle/>
        <a:p>
          <a:r>
            <a:rPr lang="it-IT" b="1" dirty="0"/>
            <a:t>Leib</a:t>
          </a:r>
        </a:p>
      </dgm:t>
    </dgm:pt>
    <dgm:pt modelId="{C02C8210-09CA-7743-8659-4824341B092F}" type="parTrans" cxnId="{7FAECA28-7619-2346-B7AA-F2A30D63C998}">
      <dgm:prSet/>
      <dgm:spPr/>
      <dgm:t>
        <a:bodyPr/>
        <a:lstStyle/>
        <a:p>
          <a:endParaRPr lang="it-IT"/>
        </a:p>
      </dgm:t>
    </dgm:pt>
    <dgm:pt modelId="{86B5B338-831B-F044-AB5C-11FD7850F2CA}" type="sibTrans" cxnId="{7FAECA28-7619-2346-B7AA-F2A30D63C998}">
      <dgm:prSet/>
      <dgm:spPr/>
      <dgm:t>
        <a:bodyPr/>
        <a:lstStyle/>
        <a:p>
          <a:endParaRPr lang="it-IT"/>
        </a:p>
      </dgm:t>
    </dgm:pt>
    <dgm:pt modelId="{CA8752FB-7109-804C-82DF-0EF936AEE886}">
      <dgm:prSet phldrT="[Testo]"/>
      <dgm:spPr/>
      <dgm:t>
        <a:bodyPr/>
        <a:lstStyle/>
        <a:p>
          <a:r>
            <a:rPr lang="it-IT" b="1" i="0" u="none" dirty="0"/>
            <a:t>Körper   </a:t>
          </a:r>
          <a:endParaRPr lang="it-IT" dirty="0"/>
        </a:p>
      </dgm:t>
    </dgm:pt>
    <dgm:pt modelId="{DF64EADB-8109-4943-B256-558D4CB498CC}" type="parTrans" cxnId="{9517C8FB-F409-7A4B-8168-31641B941115}">
      <dgm:prSet/>
      <dgm:spPr/>
      <dgm:t>
        <a:bodyPr/>
        <a:lstStyle/>
        <a:p>
          <a:endParaRPr lang="it-IT"/>
        </a:p>
      </dgm:t>
    </dgm:pt>
    <dgm:pt modelId="{3431D521-09D7-B646-AD99-31160F8D8A34}" type="sibTrans" cxnId="{9517C8FB-F409-7A4B-8168-31641B941115}">
      <dgm:prSet/>
      <dgm:spPr/>
      <dgm:t>
        <a:bodyPr/>
        <a:lstStyle/>
        <a:p>
          <a:endParaRPr lang="it-IT"/>
        </a:p>
      </dgm:t>
    </dgm:pt>
    <dgm:pt modelId="{3B0E21AD-DFFF-5144-9A07-6909E18681C3}" type="pres">
      <dgm:prSet presAssocID="{3F1AA49F-C04F-AD41-AB9C-24D9B78BC8DD}" presName="compositeShape" presStyleCnt="0">
        <dgm:presLayoutVars>
          <dgm:chMax val="2"/>
          <dgm:dir/>
          <dgm:resizeHandles val="exact"/>
        </dgm:presLayoutVars>
      </dgm:prSet>
      <dgm:spPr/>
    </dgm:pt>
    <dgm:pt modelId="{09C5ECD4-C1C4-0448-A5D4-F0D9C85F6775}" type="pres">
      <dgm:prSet presAssocID="{3F1AA49F-C04F-AD41-AB9C-24D9B78BC8DD}" presName="ribbon" presStyleLbl="node1" presStyleIdx="0" presStyleCnt="1" custLinFactNeighborX="1109" custLinFactNeighborY="27368"/>
      <dgm:spPr/>
    </dgm:pt>
    <dgm:pt modelId="{76195606-0CC9-5642-AAD6-CC93BC10CDDA}" type="pres">
      <dgm:prSet presAssocID="{3F1AA49F-C04F-AD41-AB9C-24D9B78BC8DD}" presName="leftArrowText" presStyleLbl="node1" presStyleIdx="0" presStyleCnt="1" custLinFactNeighborX="4620" custLinFactNeighborY="57279">
        <dgm:presLayoutVars>
          <dgm:chMax val="0"/>
          <dgm:bulletEnabled val="1"/>
        </dgm:presLayoutVars>
      </dgm:prSet>
      <dgm:spPr/>
    </dgm:pt>
    <dgm:pt modelId="{61522060-A99B-1947-85C2-D129715633C2}" type="pres">
      <dgm:prSet presAssocID="{3F1AA49F-C04F-AD41-AB9C-24D9B78BC8DD}" presName="rightArrowText" presStyleLbl="node1" presStyleIdx="0" presStyleCnt="1" custLinFactNeighborY="57279">
        <dgm:presLayoutVars>
          <dgm:chMax val="0"/>
          <dgm:bulletEnabled val="1"/>
        </dgm:presLayoutVars>
      </dgm:prSet>
      <dgm:spPr/>
    </dgm:pt>
  </dgm:ptLst>
  <dgm:cxnLst>
    <dgm:cxn modelId="{5269591A-D7C8-5345-8835-D873678EDC3E}" type="presOf" srcId="{9A742E91-3B02-5548-B6B4-3C08577FE2A6}" destId="{76195606-0CC9-5642-AAD6-CC93BC10CDDA}" srcOrd="0" destOrd="0" presId="urn:microsoft.com/office/officeart/2005/8/layout/arrow6"/>
    <dgm:cxn modelId="{7FAECA28-7619-2346-B7AA-F2A30D63C998}" srcId="{3F1AA49F-C04F-AD41-AB9C-24D9B78BC8DD}" destId="{9A742E91-3B02-5548-B6B4-3C08577FE2A6}" srcOrd="0" destOrd="0" parTransId="{C02C8210-09CA-7743-8659-4824341B092F}" sibTransId="{86B5B338-831B-F044-AB5C-11FD7850F2CA}"/>
    <dgm:cxn modelId="{A3846642-AAA6-1F47-9B14-A875C71BD003}" type="presOf" srcId="{3F1AA49F-C04F-AD41-AB9C-24D9B78BC8DD}" destId="{3B0E21AD-DFFF-5144-9A07-6909E18681C3}" srcOrd="0" destOrd="0" presId="urn:microsoft.com/office/officeart/2005/8/layout/arrow6"/>
    <dgm:cxn modelId="{A6EDEFD0-D306-224E-9235-E7D2891EEC63}" type="presOf" srcId="{CA8752FB-7109-804C-82DF-0EF936AEE886}" destId="{61522060-A99B-1947-85C2-D129715633C2}" srcOrd="0" destOrd="0" presId="urn:microsoft.com/office/officeart/2005/8/layout/arrow6"/>
    <dgm:cxn modelId="{9517C8FB-F409-7A4B-8168-31641B941115}" srcId="{3F1AA49F-C04F-AD41-AB9C-24D9B78BC8DD}" destId="{CA8752FB-7109-804C-82DF-0EF936AEE886}" srcOrd="1" destOrd="0" parTransId="{DF64EADB-8109-4943-B256-558D4CB498CC}" sibTransId="{3431D521-09D7-B646-AD99-31160F8D8A34}"/>
    <dgm:cxn modelId="{A3FF4914-8D46-324C-89A7-CEE8648AE087}" type="presParOf" srcId="{3B0E21AD-DFFF-5144-9A07-6909E18681C3}" destId="{09C5ECD4-C1C4-0448-A5D4-F0D9C85F6775}" srcOrd="0" destOrd="0" presId="urn:microsoft.com/office/officeart/2005/8/layout/arrow6"/>
    <dgm:cxn modelId="{F3388D59-1057-2044-8C7A-509CECE045C2}" type="presParOf" srcId="{3B0E21AD-DFFF-5144-9A07-6909E18681C3}" destId="{76195606-0CC9-5642-AAD6-CC93BC10CDDA}" srcOrd="1" destOrd="0" presId="urn:microsoft.com/office/officeart/2005/8/layout/arrow6"/>
    <dgm:cxn modelId="{F51A49ED-B26B-6A43-B8B5-4805094D806F}" type="presParOf" srcId="{3B0E21AD-DFFF-5144-9A07-6909E18681C3}" destId="{61522060-A99B-1947-85C2-D129715633C2}"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A26A0-E172-DE42-A700-48CB79574FAC}">
      <dsp:nvSpPr>
        <dsp:cNvPr id="0" name=""/>
        <dsp:cNvSpPr/>
      </dsp:nvSpPr>
      <dsp:spPr>
        <a:xfrm>
          <a:off x="64396" y="245190"/>
          <a:ext cx="2620640" cy="1048256"/>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4676"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Robots as embodied systems</a:t>
          </a:r>
          <a:endParaRPr lang="it-IT" sz="1400" kern="1200" dirty="0"/>
        </a:p>
      </dsp:txBody>
      <dsp:txXfrm>
        <a:off x="64396" y="245190"/>
        <a:ext cx="2358576" cy="1048256"/>
      </dsp:txXfrm>
    </dsp:sp>
    <dsp:sp modelId="{80BC3F8E-0826-0149-9C15-042002C923CE}">
      <dsp:nvSpPr>
        <dsp:cNvPr id="0" name=""/>
        <dsp:cNvSpPr/>
      </dsp:nvSpPr>
      <dsp:spPr>
        <a:xfrm>
          <a:off x="2197974" y="1678564"/>
          <a:ext cx="2620640" cy="10482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The embodied turn in robotics</a:t>
          </a:r>
          <a:endParaRPr lang="it-IT" sz="1400" kern="1200" dirty="0"/>
        </a:p>
      </dsp:txBody>
      <dsp:txXfrm>
        <a:off x="2722102" y="1678564"/>
        <a:ext cx="1572384" cy="1048256"/>
      </dsp:txXfrm>
    </dsp:sp>
    <dsp:sp modelId="{35B628E4-D1EB-0945-939B-0CBC34379C40}">
      <dsp:nvSpPr>
        <dsp:cNvPr id="0" name=""/>
        <dsp:cNvSpPr/>
      </dsp:nvSpPr>
      <dsp:spPr>
        <a:xfrm>
          <a:off x="4368629" y="3099601"/>
          <a:ext cx="2620640" cy="10482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Embodiment: an interdisciplinary idea</a:t>
          </a:r>
          <a:endParaRPr lang="it-IT" sz="1400" kern="1200" dirty="0"/>
        </a:p>
      </dsp:txBody>
      <dsp:txXfrm>
        <a:off x="4892757" y="3099601"/>
        <a:ext cx="1572384" cy="1048256"/>
      </dsp:txXfrm>
    </dsp:sp>
    <dsp:sp modelId="{9DB7F635-98FB-314C-B5D9-97EA554C1055}">
      <dsp:nvSpPr>
        <dsp:cNvPr id="0" name=""/>
        <dsp:cNvSpPr/>
      </dsp:nvSpPr>
      <dsp:spPr>
        <a:xfrm>
          <a:off x="6294759" y="4520628"/>
          <a:ext cx="2620640" cy="1048256"/>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6007" tIns="37338" rIns="18669" bIns="37338" numCol="1" spcCol="1270" anchor="ctr" anchorCtr="0">
          <a:noAutofit/>
        </a:bodyPr>
        <a:lstStyle/>
        <a:p>
          <a:pPr marL="0" lvl="0" indent="0" algn="ctr" defTabSz="622300">
            <a:lnSpc>
              <a:spcPct val="90000"/>
            </a:lnSpc>
            <a:spcBef>
              <a:spcPct val="0"/>
            </a:spcBef>
            <a:spcAft>
              <a:spcPct val="35000"/>
            </a:spcAft>
            <a:buNone/>
          </a:pPr>
          <a:r>
            <a:rPr lang="en-US" sz="1400" kern="1200" dirty="0"/>
            <a:t>Phenomenological embodiment: why is useful  for robotics?</a:t>
          </a:r>
          <a:endParaRPr lang="it-IT" sz="1400" kern="1200" dirty="0"/>
        </a:p>
      </dsp:txBody>
      <dsp:txXfrm>
        <a:off x="6818887" y="4520628"/>
        <a:ext cx="1572384" cy="10482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CA895-977A-A848-8353-CD001D7945B1}">
      <dsp:nvSpPr>
        <dsp:cNvPr id="0" name=""/>
        <dsp:cNvSpPr/>
      </dsp:nvSpPr>
      <dsp:spPr>
        <a:xfrm>
          <a:off x="0" y="2808723"/>
          <a:ext cx="4302820" cy="184282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GB" sz="2700" kern="1200" dirty="0"/>
            <a:t>The feature of possessing/ having a body is the simplest way to interact with the world.</a:t>
          </a:r>
          <a:endParaRPr lang="en-US" sz="2700" kern="1200" dirty="0"/>
        </a:p>
      </dsp:txBody>
      <dsp:txXfrm>
        <a:off x="0" y="2808723"/>
        <a:ext cx="4302820" cy="1842826"/>
      </dsp:txXfrm>
    </dsp:sp>
    <dsp:sp modelId="{B2113264-46EC-3947-8417-9EF8736B2D29}">
      <dsp:nvSpPr>
        <dsp:cNvPr id="0" name=""/>
        <dsp:cNvSpPr/>
      </dsp:nvSpPr>
      <dsp:spPr>
        <a:xfrm rot="10800000">
          <a:off x="0" y="0"/>
          <a:ext cx="4302820" cy="2834267"/>
        </a:xfrm>
        <a:prstGeom prst="upArrowCallout">
          <a:avLst/>
        </a:prstGeom>
        <a:solidFill>
          <a:schemeClr val="accent5">
            <a:hueOff val="3257026"/>
            <a:satOff val="11196"/>
            <a:lumOff val="-5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GB" sz="2700" kern="1200" dirty="0"/>
            <a:t>"Life and intelligence only develop inside a body". Kerstin Dautenhahn </a:t>
          </a:r>
          <a:endParaRPr lang="en-US" sz="2700" kern="1200" dirty="0"/>
        </a:p>
      </dsp:txBody>
      <dsp:txXfrm rot="10800000">
        <a:off x="0" y="0"/>
        <a:ext cx="4302820" cy="1841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C5ECD4-C1C4-0448-A5D4-F0D9C85F6775}">
      <dsp:nvSpPr>
        <dsp:cNvPr id="0" name=""/>
        <dsp:cNvSpPr/>
      </dsp:nvSpPr>
      <dsp:spPr>
        <a:xfrm>
          <a:off x="0" y="2025800"/>
          <a:ext cx="8915400" cy="3566160"/>
        </a:xfrm>
        <a:prstGeom prst="leftRightRibb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195606-0CC9-5642-AAD6-CC93BC10CDDA}">
      <dsp:nvSpPr>
        <dsp:cNvPr id="0" name=""/>
        <dsp:cNvSpPr/>
      </dsp:nvSpPr>
      <dsp:spPr>
        <a:xfrm>
          <a:off x="1205772" y="2674795"/>
          <a:ext cx="2942082" cy="17474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31140" rIns="0" bIns="247650" numCol="1" spcCol="1270" anchor="ctr" anchorCtr="0">
          <a:noAutofit/>
        </a:bodyPr>
        <a:lstStyle/>
        <a:p>
          <a:pPr marL="0" lvl="0" indent="0" algn="ctr" defTabSz="2889250">
            <a:lnSpc>
              <a:spcPct val="90000"/>
            </a:lnSpc>
            <a:spcBef>
              <a:spcPct val="0"/>
            </a:spcBef>
            <a:spcAft>
              <a:spcPct val="35000"/>
            </a:spcAft>
            <a:buNone/>
          </a:pPr>
          <a:r>
            <a:rPr lang="it-IT" sz="6500" b="1" kern="1200" dirty="0"/>
            <a:t>Leib</a:t>
          </a:r>
        </a:p>
      </dsp:txBody>
      <dsp:txXfrm>
        <a:off x="1205772" y="2674795"/>
        <a:ext cx="2942082" cy="1747418"/>
      </dsp:txXfrm>
    </dsp:sp>
    <dsp:sp modelId="{61522060-A99B-1947-85C2-D129715633C2}">
      <dsp:nvSpPr>
        <dsp:cNvPr id="0" name=""/>
        <dsp:cNvSpPr/>
      </dsp:nvSpPr>
      <dsp:spPr>
        <a:xfrm>
          <a:off x="4457700" y="3245381"/>
          <a:ext cx="3477006" cy="17474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231140" rIns="0" bIns="247650" numCol="1" spcCol="1270" anchor="ctr" anchorCtr="0">
          <a:noAutofit/>
        </a:bodyPr>
        <a:lstStyle/>
        <a:p>
          <a:pPr marL="0" lvl="0" indent="0" algn="ctr" defTabSz="2889250">
            <a:lnSpc>
              <a:spcPct val="90000"/>
            </a:lnSpc>
            <a:spcBef>
              <a:spcPct val="0"/>
            </a:spcBef>
            <a:spcAft>
              <a:spcPct val="35000"/>
            </a:spcAft>
            <a:buNone/>
          </a:pPr>
          <a:r>
            <a:rPr lang="it-IT" sz="6500" b="1" i="0" u="none" kern="1200" dirty="0"/>
            <a:t>Körper   </a:t>
          </a:r>
          <a:endParaRPr lang="it-IT" sz="6500" kern="1200" dirty="0"/>
        </a:p>
      </dsp:txBody>
      <dsp:txXfrm>
        <a:off x="4457700" y="3245381"/>
        <a:ext cx="3477006" cy="174741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CA3AFE4C-0095-2992-7F7E-EC2625DA4025}"/>
              </a:ext>
            </a:extLst>
          </p:cNvPr>
          <p:cNvGrpSpPr>
            <a:grpSpLocks/>
          </p:cNvGrpSpPr>
          <p:nvPr/>
        </p:nvGrpSpPr>
        <p:grpSpPr bwMode="auto">
          <a:xfrm>
            <a:off x="0" y="0"/>
            <a:ext cx="9918700" cy="6870700"/>
            <a:chOff x="0" y="0"/>
            <a:chExt cx="6248" cy="4328"/>
          </a:xfrm>
        </p:grpSpPr>
        <p:sp>
          <p:nvSpPr>
            <p:cNvPr id="3" name="Rectangle 11">
              <a:extLst>
                <a:ext uri="{FF2B5EF4-FFF2-40B4-BE49-F238E27FC236}">
                  <a16:creationId xmlns:a16="http://schemas.microsoft.com/office/drawing/2014/main" id="{BFE64AD8-8421-64C0-3954-6A7AC6E42BBB}"/>
                </a:ext>
              </a:extLst>
            </p:cNvPr>
            <p:cNvSpPr>
              <a:spLocks noChangeArrowheads="1"/>
            </p:cNvSpPr>
            <p:nvPr userDrawn="1"/>
          </p:nvSpPr>
          <p:spPr bwMode="auto">
            <a:xfrm>
              <a:off x="0" y="0"/>
              <a:ext cx="6240" cy="2714"/>
            </a:xfrm>
            <a:prstGeom prst="rect">
              <a:avLst/>
            </a:prstGeom>
            <a:gradFill rotWithShape="1">
              <a:gsLst>
                <a:gs pos="0">
                  <a:srgbClr val="000000"/>
                </a:gs>
                <a:gs pos="100000">
                  <a:srgbClr val="002052"/>
                </a:gs>
              </a:gsLst>
              <a:lin ang="5400000" scaled="1"/>
            </a:gradFill>
            <a:ln>
              <a:noFill/>
            </a:ln>
            <a:effectLst/>
          </p:spPr>
          <p:txBody>
            <a:bodyPr wrap="none" anchor="ctr"/>
            <a:lstStyle>
              <a:lvl1pPr>
                <a:defRPr sz="1300">
                  <a:solidFill>
                    <a:schemeClr val="bg1"/>
                  </a:solidFill>
                  <a:latin typeface="Helvetica" panose="020B0604020202020204" pitchFamily="34" charset="0"/>
                </a:defRPr>
              </a:lvl1pPr>
              <a:lvl2pPr marL="742950" indent="-285750">
                <a:defRPr sz="1300">
                  <a:solidFill>
                    <a:schemeClr val="bg1"/>
                  </a:solidFill>
                  <a:latin typeface="Helvetica" panose="020B0604020202020204" pitchFamily="34" charset="0"/>
                </a:defRPr>
              </a:lvl2pPr>
              <a:lvl3pPr marL="1143000" indent="-228600">
                <a:defRPr sz="1300">
                  <a:solidFill>
                    <a:schemeClr val="bg1"/>
                  </a:solidFill>
                  <a:latin typeface="Helvetica" panose="020B0604020202020204" pitchFamily="34" charset="0"/>
                </a:defRPr>
              </a:lvl3pPr>
              <a:lvl4pPr marL="1600200" indent="-228600">
                <a:defRPr sz="1300">
                  <a:solidFill>
                    <a:schemeClr val="bg1"/>
                  </a:solidFill>
                  <a:latin typeface="Helvetica" panose="020B0604020202020204" pitchFamily="34" charset="0"/>
                </a:defRPr>
              </a:lvl4pPr>
              <a:lvl5pPr marL="2057400" indent="-228600">
                <a:defRPr sz="1300">
                  <a:solidFill>
                    <a:schemeClr val="bg1"/>
                  </a:solidFill>
                  <a:latin typeface="Helvetica" panose="020B0604020202020204" pitchFamily="34" charset="0"/>
                </a:defRPr>
              </a:lvl5pPr>
              <a:lvl6pPr marL="2514600" indent="-228600" eaLnBrk="0" fontAlgn="base" hangingPunct="0">
                <a:spcBef>
                  <a:spcPct val="0"/>
                </a:spcBef>
                <a:spcAft>
                  <a:spcPct val="0"/>
                </a:spcAft>
                <a:defRPr sz="1300">
                  <a:solidFill>
                    <a:schemeClr val="bg1"/>
                  </a:solidFill>
                  <a:latin typeface="Helvetica" panose="020B0604020202020204" pitchFamily="34" charset="0"/>
                </a:defRPr>
              </a:lvl6pPr>
              <a:lvl7pPr marL="2971800" indent="-228600" eaLnBrk="0" fontAlgn="base" hangingPunct="0">
                <a:spcBef>
                  <a:spcPct val="0"/>
                </a:spcBef>
                <a:spcAft>
                  <a:spcPct val="0"/>
                </a:spcAft>
                <a:defRPr sz="1300">
                  <a:solidFill>
                    <a:schemeClr val="bg1"/>
                  </a:solidFill>
                  <a:latin typeface="Helvetica" panose="020B0604020202020204" pitchFamily="34" charset="0"/>
                </a:defRPr>
              </a:lvl7pPr>
              <a:lvl8pPr marL="3429000" indent="-228600" eaLnBrk="0" fontAlgn="base" hangingPunct="0">
                <a:spcBef>
                  <a:spcPct val="0"/>
                </a:spcBef>
                <a:spcAft>
                  <a:spcPct val="0"/>
                </a:spcAft>
                <a:defRPr sz="1300">
                  <a:solidFill>
                    <a:schemeClr val="bg1"/>
                  </a:solidFill>
                  <a:latin typeface="Helvetica" panose="020B0604020202020204" pitchFamily="34" charset="0"/>
                </a:defRPr>
              </a:lvl8pPr>
              <a:lvl9pPr marL="3886200" indent="-228600" eaLnBrk="0" fontAlgn="base" hangingPunct="0">
                <a:spcBef>
                  <a:spcPct val="0"/>
                </a:spcBef>
                <a:spcAft>
                  <a:spcPct val="0"/>
                </a:spcAft>
                <a:defRPr sz="1300">
                  <a:solidFill>
                    <a:schemeClr val="bg1"/>
                  </a:solidFill>
                  <a:latin typeface="Helvetica" panose="020B0604020202020204" pitchFamily="34" charset="0"/>
                </a:defRPr>
              </a:lvl9pPr>
            </a:lstStyle>
            <a:p>
              <a:pPr eaLnBrk="1" hangingPunct="1">
                <a:defRPr/>
              </a:pPr>
              <a:endParaRPr lang="it-IT" altLang="it-IT"/>
            </a:p>
          </p:txBody>
        </p:sp>
        <p:sp>
          <p:nvSpPr>
            <p:cNvPr id="4" name="Line 12">
              <a:extLst>
                <a:ext uri="{FF2B5EF4-FFF2-40B4-BE49-F238E27FC236}">
                  <a16:creationId xmlns:a16="http://schemas.microsoft.com/office/drawing/2014/main" id="{39CDCBE4-2EDE-E0E3-85E5-47E8FA9D68A9}"/>
                </a:ext>
              </a:extLst>
            </p:cNvPr>
            <p:cNvSpPr>
              <a:spLocks noChangeShapeType="1"/>
            </p:cNvSpPr>
            <p:nvPr userDrawn="1"/>
          </p:nvSpPr>
          <p:spPr bwMode="auto">
            <a:xfrm flipV="1">
              <a:off x="907" y="0"/>
              <a:ext cx="0" cy="1673"/>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5" name="Picture 13" descr="logo_verticale_RGB_riga_bianca">
              <a:extLst>
                <a:ext uri="{FF2B5EF4-FFF2-40B4-BE49-F238E27FC236}">
                  <a16:creationId xmlns:a16="http://schemas.microsoft.com/office/drawing/2014/main" id="{93C4E27D-CABF-0C8C-498A-8888FAF06F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16" y="2523"/>
              <a:ext cx="1332" cy="1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4">
              <a:extLst>
                <a:ext uri="{FF2B5EF4-FFF2-40B4-BE49-F238E27FC236}">
                  <a16:creationId xmlns:a16="http://schemas.microsoft.com/office/drawing/2014/main" id="{236B4682-0392-9306-C618-711D02173EC8}"/>
                </a:ext>
              </a:extLst>
            </p:cNvPr>
            <p:cNvSpPr txBox="1">
              <a:spLocks noChangeArrowheads="1"/>
            </p:cNvSpPr>
            <p:nvPr userDrawn="1"/>
          </p:nvSpPr>
          <p:spPr bwMode="auto">
            <a:xfrm>
              <a:off x="859" y="3920"/>
              <a:ext cx="2045" cy="376"/>
            </a:xfrm>
            <a:prstGeom prst="rect">
              <a:avLst/>
            </a:prstGeom>
            <a:noFill/>
            <a:ln>
              <a:noFill/>
            </a:ln>
            <a:effectLst/>
          </p:spPr>
          <p:txBody>
            <a:bodyPr wrap="none">
              <a:spAutoFit/>
            </a:bodyPr>
            <a:lstStyle>
              <a:lvl1pPr>
                <a:defRPr sz="1300">
                  <a:solidFill>
                    <a:schemeClr val="bg1"/>
                  </a:solidFill>
                  <a:latin typeface="Helvetica" panose="020B0604020202020204" pitchFamily="34" charset="0"/>
                </a:defRPr>
              </a:lvl1pPr>
              <a:lvl2pPr marL="742950" indent="-285750">
                <a:defRPr sz="1300">
                  <a:solidFill>
                    <a:schemeClr val="bg1"/>
                  </a:solidFill>
                  <a:latin typeface="Helvetica" panose="020B0604020202020204" pitchFamily="34" charset="0"/>
                </a:defRPr>
              </a:lvl2pPr>
              <a:lvl3pPr marL="1143000" indent="-228600">
                <a:defRPr sz="1300">
                  <a:solidFill>
                    <a:schemeClr val="bg1"/>
                  </a:solidFill>
                  <a:latin typeface="Helvetica" panose="020B0604020202020204" pitchFamily="34" charset="0"/>
                </a:defRPr>
              </a:lvl3pPr>
              <a:lvl4pPr marL="1600200" indent="-228600">
                <a:defRPr sz="1300">
                  <a:solidFill>
                    <a:schemeClr val="bg1"/>
                  </a:solidFill>
                  <a:latin typeface="Helvetica" panose="020B0604020202020204" pitchFamily="34" charset="0"/>
                </a:defRPr>
              </a:lvl4pPr>
              <a:lvl5pPr marL="2057400" indent="-228600">
                <a:defRPr sz="1300">
                  <a:solidFill>
                    <a:schemeClr val="bg1"/>
                  </a:solidFill>
                  <a:latin typeface="Helvetica" panose="020B0604020202020204" pitchFamily="34" charset="0"/>
                </a:defRPr>
              </a:lvl5pPr>
              <a:lvl6pPr marL="2514600" indent="-228600" eaLnBrk="0" fontAlgn="base" hangingPunct="0">
                <a:spcBef>
                  <a:spcPct val="0"/>
                </a:spcBef>
                <a:spcAft>
                  <a:spcPct val="0"/>
                </a:spcAft>
                <a:defRPr sz="1300">
                  <a:solidFill>
                    <a:schemeClr val="bg1"/>
                  </a:solidFill>
                  <a:latin typeface="Helvetica" panose="020B0604020202020204" pitchFamily="34" charset="0"/>
                </a:defRPr>
              </a:lvl6pPr>
              <a:lvl7pPr marL="2971800" indent="-228600" eaLnBrk="0" fontAlgn="base" hangingPunct="0">
                <a:spcBef>
                  <a:spcPct val="0"/>
                </a:spcBef>
                <a:spcAft>
                  <a:spcPct val="0"/>
                </a:spcAft>
                <a:defRPr sz="1300">
                  <a:solidFill>
                    <a:schemeClr val="bg1"/>
                  </a:solidFill>
                  <a:latin typeface="Helvetica" panose="020B0604020202020204" pitchFamily="34" charset="0"/>
                </a:defRPr>
              </a:lvl7pPr>
              <a:lvl8pPr marL="3429000" indent="-228600" eaLnBrk="0" fontAlgn="base" hangingPunct="0">
                <a:spcBef>
                  <a:spcPct val="0"/>
                </a:spcBef>
                <a:spcAft>
                  <a:spcPct val="0"/>
                </a:spcAft>
                <a:defRPr sz="1300">
                  <a:solidFill>
                    <a:schemeClr val="bg1"/>
                  </a:solidFill>
                  <a:latin typeface="Helvetica" panose="020B0604020202020204" pitchFamily="34" charset="0"/>
                </a:defRPr>
              </a:lvl8pPr>
              <a:lvl9pPr marL="3886200" indent="-228600" eaLnBrk="0" fontAlgn="base" hangingPunct="0">
                <a:spcBef>
                  <a:spcPct val="0"/>
                </a:spcBef>
                <a:spcAft>
                  <a:spcPct val="0"/>
                </a:spcAft>
                <a:defRPr sz="1300">
                  <a:solidFill>
                    <a:schemeClr val="bg1"/>
                  </a:solidFill>
                  <a:latin typeface="Helvetica" panose="020B0604020202020204" pitchFamily="34" charset="0"/>
                </a:defRPr>
              </a:lvl9pPr>
            </a:lstStyle>
            <a:p>
              <a:pPr eaLnBrk="1" hangingPunct="1">
                <a:defRPr/>
              </a:pPr>
              <a:r>
                <a:rPr lang="it-IT" altLang="it-IT" sz="1100" b="1">
                  <a:solidFill>
                    <a:srgbClr val="002052"/>
                  </a:solidFill>
                </a:rPr>
                <a:t>UNIVERSITA' CAMPUS BIO-MEDICO DI ROMA</a:t>
              </a:r>
            </a:p>
            <a:p>
              <a:pPr eaLnBrk="1" hangingPunct="1">
                <a:defRPr/>
              </a:pPr>
              <a:r>
                <a:rPr lang="it-IT" altLang="it-IT" sz="1100">
                  <a:solidFill>
                    <a:srgbClr val="002052"/>
                  </a:solidFill>
                </a:rPr>
                <a:t>Via Álvaro del Portillo, 21 - 00128 Roma - Italia</a:t>
              </a:r>
            </a:p>
            <a:p>
              <a:pPr eaLnBrk="1" hangingPunct="1">
                <a:defRPr/>
              </a:pPr>
              <a:r>
                <a:rPr lang="it-IT" altLang="it-IT" sz="1100">
                  <a:solidFill>
                    <a:srgbClr val="002052"/>
                  </a:solidFill>
                </a:rPr>
                <a:t>www.unicampus.it</a:t>
              </a:r>
            </a:p>
          </p:txBody>
        </p:sp>
      </p:grpSp>
    </p:spTree>
    <p:extLst>
      <p:ext uri="{BB962C8B-B14F-4D97-AF65-F5344CB8AC3E}">
        <p14:creationId xmlns:p14="http://schemas.microsoft.com/office/powerpoint/2010/main" val="3475256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3919436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181850" y="0"/>
            <a:ext cx="2228850" cy="6126163"/>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95300" y="0"/>
            <a:ext cx="6534150" cy="6126163"/>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928440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4224099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676275" y="1709738"/>
            <a:ext cx="8543925" cy="2852737"/>
          </a:xfrm>
        </p:spPr>
        <p:txBody>
          <a:bodyPr anchor="b"/>
          <a:lstStyle>
            <a:lvl1pPr>
              <a:defRPr sz="6000"/>
            </a:lvl1pPr>
          </a:lstStyle>
          <a:p>
            <a:r>
              <a:rPr lang="it-IT"/>
              <a:t>Fare clic per modificare lo stile del titolo</a:t>
            </a:r>
          </a:p>
        </p:txBody>
      </p:sp>
      <p:sp>
        <p:nvSpPr>
          <p:cNvPr id="3" name="Segnaposto testo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it-IT"/>
              <a:t>Fare clic per modificare stili del testo dello schema</a:t>
            </a:r>
          </a:p>
        </p:txBody>
      </p:sp>
    </p:spTree>
    <p:extLst>
      <p:ext uri="{BB962C8B-B14F-4D97-AF65-F5344CB8AC3E}">
        <p14:creationId xmlns:p14="http://schemas.microsoft.com/office/powerpoint/2010/main" val="1809273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95300" y="460375"/>
            <a:ext cx="4381500" cy="56657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5029200" y="460375"/>
            <a:ext cx="4381500" cy="56657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336018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682625" y="365125"/>
            <a:ext cx="8543925" cy="1325563"/>
          </a:xfrm>
        </p:spPr>
        <p:txBody>
          <a:bodyPr/>
          <a:lstStyle/>
          <a:p>
            <a:r>
              <a:rPr lang="it-IT"/>
              <a:t>Fare clic per modificare lo stile del titolo</a:t>
            </a:r>
          </a:p>
        </p:txBody>
      </p:sp>
      <p:sp>
        <p:nvSpPr>
          <p:cNvPr id="3" name="Segnaposto testo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82625" y="2505075"/>
            <a:ext cx="4191000"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5014913" y="2505075"/>
            <a:ext cx="4211637" cy="3684588"/>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1179546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2858925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9703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2625" y="457200"/>
            <a:ext cx="3194050" cy="1600200"/>
          </a:xfrm>
        </p:spPr>
        <p:txBody>
          <a:bodyPr anchor="b"/>
          <a:lstStyle>
            <a:lvl1pPr>
              <a:defRPr sz="3200"/>
            </a:lvl1pPr>
          </a:lstStyle>
          <a:p>
            <a:r>
              <a:rPr lang="it-IT"/>
              <a:t>Fare clic per modificare lo stile del titolo</a:t>
            </a:r>
          </a:p>
        </p:txBody>
      </p:sp>
      <p:sp>
        <p:nvSpPr>
          <p:cNvPr id="3" name="Segnaposto contenuto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Tree>
    <p:extLst>
      <p:ext uri="{BB962C8B-B14F-4D97-AF65-F5344CB8AC3E}">
        <p14:creationId xmlns:p14="http://schemas.microsoft.com/office/powerpoint/2010/main" val="426749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82625" y="457200"/>
            <a:ext cx="3194050" cy="1600200"/>
          </a:xfrm>
        </p:spPr>
        <p:txBody>
          <a:bodyPr anchor="b"/>
          <a:lstStyle>
            <a:lvl1pPr>
              <a:defRPr sz="3200"/>
            </a:lvl1pPr>
          </a:lstStyle>
          <a:p>
            <a:r>
              <a:rPr lang="it-IT"/>
              <a:t>Fare clic per modificare lo stile del titolo</a:t>
            </a:r>
          </a:p>
        </p:txBody>
      </p:sp>
      <p:sp>
        <p:nvSpPr>
          <p:cNvPr id="3" name="Segnaposto immagine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stili del testo dello schema</a:t>
            </a:r>
          </a:p>
        </p:txBody>
      </p:sp>
    </p:spTree>
    <p:extLst>
      <p:ext uri="{BB962C8B-B14F-4D97-AF65-F5344CB8AC3E}">
        <p14:creationId xmlns:p14="http://schemas.microsoft.com/office/powerpoint/2010/main" val="3636095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9">
            <a:extLst>
              <a:ext uri="{FF2B5EF4-FFF2-40B4-BE49-F238E27FC236}">
                <a16:creationId xmlns:a16="http://schemas.microsoft.com/office/drawing/2014/main" id="{9C139364-FAC0-5492-8D4E-9223C994B99E}"/>
              </a:ext>
            </a:extLst>
          </p:cNvPr>
          <p:cNvGrpSpPr>
            <a:grpSpLocks/>
          </p:cNvGrpSpPr>
          <p:nvPr/>
        </p:nvGrpSpPr>
        <p:grpSpPr bwMode="auto">
          <a:xfrm>
            <a:off x="0" y="0"/>
            <a:ext cx="9906000" cy="6858000"/>
            <a:chOff x="0" y="0"/>
            <a:chExt cx="6240" cy="4320"/>
          </a:xfrm>
        </p:grpSpPr>
        <p:sp>
          <p:nvSpPr>
            <p:cNvPr id="1029" name="Rectangle 10">
              <a:extLst>
                <a:ext uri="{FF2B5EF4-FFF2-40B4-BE49-F238E27FC236}">
                  <a16:creationId xmlns:a16="http://schemas.microsoft.com/office/drawing/2014/main" id="{3A60D0AE-6D9C-1A89-5190-B1EB9F103046}"/>
                </a:ext>
              </a:extLst>
            </p:cNvPr>
            <p:cNvSpPr>
              <a:spLocks noChangeArrowheads="1"/>
            </p:cNvSpPr>
            <p:nvPr userDrawn="1"/>
          </p:nvSpPr>
          <p:spPr bwMode="auto">
            <a:xfrm>
              <a:off x="0" y="0"/>
              <a:ext cx="6240" cy="4320"/>
            </a:xfrm>
            <a:prstGeom prst="rect">
              <a:avLst/>
            </a:prstGeom>
            <a:solidFill>
              <a:srgbClr val="002052"/>
            </a:solidFill>
            <a:ln>
              <a:noFill/>
            </a:ln>
            <a:effectLst/>
          </p:spPr>
          <p:txBody>
            <a:bodyPr wrap="none" anchor="ctr"/>
            <a:lstStyle>
              <a:lvl1pPr>
                <a:defRPr sz="1300">
                  <a:solidFill>
                    <a:schemeClr val="bg1"/>
                  </a:solidFill>
                  <a:latin typeface="Helvetica" panose="020B0604020202020204" pitchFamily="34" charset="0"/>
                </a:defRPr>
              </a:lvl1pPr>
              <a:lvl2pPr marL="742950" indent="-285750">
                <a:defRPr sz="1300">
                  <a:solidFill>
                    <a:schemeClr val="bg1"/>
                  </a:solidFill>
                  <a:latin typeface="Helvetica" panose="020B0604020202020204" pitchFamily="34" charset="0"/>
                </a:defRPr>
              </a:lvl2pPr>
              <a:lvl3pPr marL="1143000" indent="-228600">
                <a:defRPr sz="1300">
                  <a:solidFill>
                    <a:schemeClr val="bg1"/>
                  </a:solidFill>
                  <a:latin typeface="Helvetica" panose="020B0604020202020204" pitchFamily="34" charset="0"/>
                </a:defRPr>
              </a:lvl3pPr>
              <a:lvl4pPr marL="1600200" indent="-228600">
                <a:defRPr sz="1300">
                  <a:solidFill>
                    <a:schemeClr val="bg1"/>
                  </a:solidFill>
                  <a:latin typeface="Helvetica" panose="020B0604020202020204" pitchFamily="34" charset="0"/>
                </a:defRPr>
              </a:lvl4pPr>
              <a:lvl5pPr marL="2057400" indent="-228600">
                <a:defRPr sz="1300">
                  <a:solidFill>
                    <a:schemeClr val="bg1"/>
                  </a:solidFill>
                  <a:latin typeface="Helvetica" panose="020B0604020202020204" pitchFamily="34" charset="0"/>
                </a:defRPr>
              </a:lvl5pPr>
              <a:lvl6pPr marL="2514600" indent="-228600" eaLnBrk="0" fontAlgn="base" hangingPunct="0">
                <a:spcBef>
                  <a:spcPct val="0"/>
                </a:spcBef>
                <a:spcAft>
                  <a:spcPct val="0"/>
                </a:spcAft>
                <a:defRPr sz="1300">
                  <a:solidFill>
                    <a:schemeClr val="bg1"/>
                  </a:solidFill>
                  <a:latin typeface="Helvetica" panose="020B0604020202020204" pitchFamily="34" charset="0"/>
                </a:defRPr>
              </a:lvl6pPr>
              <a:lvl7pPr marL="2971800" indent="-228600" eaLnBrk="0" fontAlgn="base" hangingPunct="0">
                <a:spcBef>
                  <a:spcPct val="0"/>
                </a:spcBef>
                <a:spcAft>
                  <a:spcPct val="0"/>
                </a:spcAft>
                <a:defRPr sz="1300">
                  <a:solidFill>
                    <a:schemeClr val="bg1"/>
                  </a:solidFill>
                  <a:latin typeface="Helvetica" panose="020B0604020202020204" pitchFamily="34" charset="0"/>
                </a:defRPr>
              </a:lvl7pPr>
              <a:lvl8pPr marL="3429000" indent="-228600" eaLnBrk="0" fontAlgn="base" hangingPunct="0">
                <a:spcBef>
                  <a:spcPct val="0"/>
                </a:spcBef>
                <a:spcAft>
                  <a:spcPct val="0"/>
                </a:spcAft>
                <a:defRPr sz="1300">
                  <a:solidFill>
                    <a:schemeClr val="bg1"/>
                  </a:solidFill>
                  <a:latin typeface="Helvetica" panose="020B0604020202020204" pitchFamily="34" charset="0"/>
                </a:defRPr>
              </a:lvl8pPr>
              <a:lvl9pPr marL="3886200" indent="-228600" eaLnBrk="0" fontAlgn="base" hangingPunct="0">
                <a:spcBef>
                  <a:spcPct val="0"/>
                </a:spcBef>
                <a:spcAft>
                  <a:spcPct val="0"/>
                </a:spcAft>
                <a:defRPr sz="1300">
                  <a:solidFill>
                    <a:schemeClr val="bg1"/>
                  </a:solidFill>
                  <a:latin typeface="Helvetica" panose="020B0604020202020204" pitchFamily="34" charset="0"/>
                </a:defRPr>
              </a:lvl9pPr>
            </a:lstStyle>
            <a:p>
              <a:pPr eaLnBrk="1" hangingPunct="1">
                <a:defRPr/>
              </a:pPr>
              <a:endParaRPr lang="it-IT" altLang="it-IT"/>
            </a:p>
          </p:txBody>
        </p:sp>
        <p:sp>
          <p:nvSpPr>
            <p:cNvPr id="1030" name="Rectangle 11">
              <a:extLst>
                <a:ext uri="{FF2B5EF4-FFF2-40B4-BE49-F238E27FC236}">
                  <a16:creationId xmlns:a16="http://schemas.microsoft.com/office/drawing/2014/main" id="{4AF50DF5-F7F4-5E57-159E-0846211FE264}"/>
                </a:ext>
              </a:extLst>
            </p:cNvPr>
            <p:cNvSpPr>
              <a:spLocks noChangeArrowheads="1"/>
            </p:cNvSpPr>
            <p:nvPr userDrawn="1"/>
          </p:nvSpPr>
          <p:spPr bwMode="auto">
            <a:xfrm>
              <a:off x="0" y="0"/>
              <a:ext cx="813" cy="183"/>
            </a:xfrm>
            <a:prstGeom prst="rect">
              <a:avLst/>
            </a:prstGeom>
            <a:solidFill>
              <a:schemeClr val="bg1"/>
            </a:solidFill>
            <a:ln w="9525">
              <a:solidFill>
                <a:schemeClr val="bg1"/>
              </a:solidFill>
              <a:miter lim="800000"/>
              <a:headEnd/>
              <a:tailEnd/>
            </a:ln>
            <a:effectLst/>
          </p:spPr>
          <p:txBody>
            <a:bodyPr wrap="none" anchor="ctr"/>
            <a:lstStyle>
              <a:lvl1pPr>
                <a:defRPr sz="1300">
                  <a:solidFill>
                    <a:schemeClr val="bg1"/>
                  </a:solidFill>
                  <a:latin typeface="Helvetica" panose="020B0604020202020204" pitchFamily="34" charset="0"/>
                </a:defRPr>
              </a:lvl1pPr>
              <a:lvl2pPr marL="742950" indent="-285750">
                <a:defRPr sz="1300">
                  <a:solidFill>
                    <a:schemeClr val="bg1"/>
                  </a:solidFill>
                  <a:latin typeface="Helvetica" panose="020B0604020202020204" pitchFamily="34" charset="0"/>
                </a:defRPr>
              </a:lvl2pPr>
              <a:lvl3pPr marL="1143000" indent="-228600">
                <a:defRPr sz="1300">
                  <a:solidFill>
                    <a:schemeClr val="bg1"/>
                  </a:solidFill>
                  <a:latin typeface="Helvetica" panose="020B0604020202020204" pitchFamily="34" charset="0"/>
                </a:defRPr>
              </a:lvl3pPr>
              <a:lvl4pPr marL="1600200" indent="-228600">
                <a:defRPr sz="1300">
                  <a:solidFill>
                    <a:schemeClr val="bg1"/>
                  </a:solidFill>
                  <a:latin typeface="Helvetica" panose="020B0604020202020204" pitchFamily="34" charset="0"/>
                </a:defRPr>
              </a:lvl4pPr>
              <a:lvl5pPr marL="2057400" indent="-228600">
                <a:defRPr sz="1300">
                  <a:solidFill>
                    <a:schemeClr val="bg1"/>
                  </a:solidFill>
                  <a:latin typeface="Helvetica" panose="020B0604020202020204" pitchFamily="34" charset="0"/>
                </a:defRPr>
              </a:lvl5pPr>
              <a:lvl6pPr marL="2514600" indent="-228600" eaLnBrk="0" fontAlgn="base" hangingPunct="0">
                <a:spcBef>
                  <a:spcPct val="0"/>
                </a:spcBef>
                <a:spcAft>
                  <a:spcPct val="0"/>
                </a:spcAft>
                <a:defRPr sz="1300">
                  <a:solidFill>
                    <a:schemeClr val="bg1"/>
                  </a:solidFill>
                  <a:latin typeface="Helvetica" panose="020B0604020202020204" pitchFamily="34" charset="0"/>
                </a:defRPr>
              </a:lvl6pPr>
              <a:lvl7pPr marL="2971800" indent="-228600" eaLnBrk="0" fontAlgn="base" hangingPunct="0">
                <a:spcBef>
                  <a:spcPct val="0"/>
                </a:spcBef>
                <a:spcAft>
                  <a:spcPct val="0"/>
                </a:spcAft>
                <a:defRPr sz="1300">
                  <a:solidFill>
                    <a:schemeClr val="bg1"/>
                  </a:solidFill>
                  <a:latin typeface="Helvetica" panose="020B0604020202020204" pitchFamily="34" charset="0"/>
                </a:defRPr>
              </a:lvl7pPr>
              <a:lvl8pPr marL="3429000" indent="-228600" eaLnBrk="0" fontAlgn="base" hangingPunct="0">
                <a:spcBef>
                  <a:spcPct val="0"/>
                </a:spcBef>
                <a:spcAft>
                  <a:spcPct val="0"/>
                </a:spcAft>
                <a:defRPr sz="1300">
                  <a:solidFill>
                    <a:schemeClr val="bg1"/>
                  </a:solidFill>
                  <a:latin typeface="Helvetica" panose="020B0604020202020204" pitchFamily="34" charset="0"/>
                </a:defRPr>
              </a:lvl8pPr>
              <a:lvl9pPr marL="3886200" indent="-228600" eaLnBrk="0" fontAlgn="base" hangingPunct="0">
                <a:spcBef>
                  <a:spcPct val="0"/>
                </a:spcBef>
                <a:spcAft>
                  <a:spcPct val="0"/>
                </a:spcAft>
                <a:defRPr sz="1300">
                  <a:solidFill>
                    <a:schemeClr val="bg1"/>
                  </a:solidFill>
                  <a:latin typeface="Helvetica" panose="020B0604020202020204" pitchFamily="34" charset="0"/>
                </a:defRPr>
              </a:lvl9pPr>
            </a:lstStyle>
            <a:p>
              <a:pPr eaLnBrk="1" hangingPunct="1">
                <a:defRPr/>
              </a:pPr>
              <a:endParaRPr lang="it-IT" altLang="it-IT"/>
            </a:p>
          </p:txBody>
        </p:sp>
        <p:sp>
          <p:nvSpPr>
            <p:cNvPr id="1031" name="Line 12">
              <a:extLst>
                <a:ext uri="{FF2B5EF4-FFF2-40B4-BE49-F238E27FC236}">
                  <a16:creationId xmlns:a16="http://schemas.microsoft.com/office/drawing/2014/main" id="{F097936B-72D4-2011-667B-CCF4595209AC}"/>
                </a:ext>
              </a:extLst>
            </p:cNvPr>
            <p:cNvSpPr>
              <a:spLocks noChangeShapeType="1"/>
            </p:cNvSpPr>
            <p:nvPr userDrawn="1"/>
          </p:nvSpPr>
          <p:spPr bwMode="auto">
            <a:xfrm>
              <a:off x="906" y="0"/>
              <a:ext cx="0" cy="189"/>
            </a:xfrm>
            <a:prstGeom prst="line">
              <a:avLst/>
            </a:prstGeom>
            <a:noFill/>
            <a:ln w="1270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2" name="Line 13">
              <a:extLst>
                <a:ext uri="{FF2B5EF4-FFF2-40B4-BE49-F238E27FC236}">
                  <a16:creationId xmlns:a16="http://schemas.microsoft.com/office/drawing/2014/main" id="{78E194B2-D5C9-FCBD-8E47-82E47343A3A5}"/>
                </a:ext>
              </a:extLst>
            </p:cNvPr>
            <p:cNvSpPr>
              <a:spLocks noChangeShapeType="1"/>
            </p:cNvSpPr>
            <p:nvPr userDrawn="1"/>
          </p:nvSpPr>
          <p:spPr bwMode="auto">
            <a:xfrm>
              <a:off x="906" y="4005"/>
              <a:ext cx="0" cy="315"/>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3" name="Rectangle 14">
              <a:extLst>
                <a:ext uri="{FF2B5EF4-FFF2-40B4-BE49-F238E27FC236}">
                  <a16:creationId xmlns:a16="http://schemas.microsoft.com/office/drawing/2014/main" id="{76B95D21-2FFF-74A1-12DE-B8A459D1AA6A}"/>
                </a:ext>
              </a:extLst>
            </p:cNvPr>
            <p:cNvSpPr>
              <a:spLocks noChangeArrowheads="1"/>
            </p:cNvSpPr>
            <p:nvPr userDrawn="1"/>
          </p:nvSpPr>
          <p:spPr bwMode="auto">
            <a:xfrm>
              <a:off x="224" y="224"/>
              <a:ext cx="5791" cy="3675"/>
            </a:xfrm>
            <a:prstGeom prst="rect">
              <a:avLst/>
            </a:prstGeom>
            <a:noFill/>
            <a:ln w="12700">
              <a:solidFill>
                <a:schemeClr val="bg1"/>
              </a:solidFill>
              <a:miter lim="800000"/>
              <a:headEnd/>
              <a:tailEnd/>
            </a:ln>
            <a:effectLst/>
          </p:spPr>
          <p:txBody>
            <a:bodyPr wrap="none" anchor="ctr"/>
            <a:lstStyle>
              <a:lvl1pPr>
                <a:defRPr sz="1300">
                  <a:solidFill>
                    <a:schemeClr val="bg1"/>
                  </a:solidFill>
                  <a:latin typeface="Helvetica" panose="020B0604020202020204" pitchFamily="34" charset="0"/>
                </a:defRPr>
              </a:lvl1pPr>
              <a:lvl2pPr marL="742950" indent="-285750">
                <a:defRPr sz="1300">
                  <a:solidFill>
                    <a:schemeClr val="bg1"/>
                  </a:solidFill>
                  <a:latin typeface="Helvetica" panose="020B0604020202020204" pitchFamily="34" charset="0"/>
                </a:defRPr>
              </a:lvl2pPr>
              <a:lvl3pPr marL="1143000" indent="-228600">
                <a:defRPr sz="1300">
                  <a:solidFill>
                    <a:schemeClr val="bg1"/>
                  </a:solidFill>
                  <a:latin typeface="Helvetica" panose="020B0604020202020204" pitchFamily="34" charset="0"/>
                </a:defRPr>
              </a:lvl3pPr>
              <a:lvl4pPr marL="1600200" indent="-228600">
                <a:defRPr sz="1300">
                  <a:solidFill>
                    <a:schemeClr val="bg1"/>
                  </a:solidFill>
                  <a:latin typeface="Helvetica" panose="020B0604020202020204" pitchFamily="34" charset="0"/>
                </a:defRPr>
              </a:lvl4pPr>
              <a:lvl5pPr marL="2057400" indent="-228600">
                <a:defRPr sz="1300">
                  <a:solidFill>
                    <a:schemeClr val="bg1"/>
                  </a:solidFill>
                  <a:latin typeface="Helvetica" panose="020B0604020202020204" pitchFamily="34" charset="0"/>
                </a:defRPr>
              </a:lvl5pPr>
              <a:lvl6pPr marL="2514600" indent="-228600" eaLnBrk="0" fontAlgn="base" hangingPunct="0">
                <a:spcBef>
                  <a:spcPct val="0"/>
                </a:spcBef>
                <a:spcAft>
                  <a:spcPct val="0"/>
                </a:spcAft>
                <a:defRPr sz="1300">
                  <a:solidFill>
                    <a:schemeClr val="bg1"/>
                  </a:solidFill>
                  <a:latin typeface="Helvetica" panose="020B0604020202020204" pitchFamily="34" charset="0"/>
                </a:defRPr>
              </a:lvl6pPr>
              <a:lvl7pPr marL="2971800" indent="-228600" eaLnBrk="0" fontAlgn="base" hangingPunct="0">
                <a:spcBef>
                  <a:spcPct val="0"/>
                </a:spcBef>
                <a:spcAft>
                  <a:spcPct val="0"/>
                </a:spcAft>
                <a:defRPr sz="1300">
                  <a:solidFill>
                    <a:schemeClr val="bg1"/>
                  </a:solidFill>
                  <a:latin typeface="Helvetica" panose="020B0604020202020204" pitchFamily="34" charset="0"/>
                </a:defRPr>
              </a:lvl7pPr>
              <a:lvl8pPr marL="3429000" indent="-228600" eaLnBrk="0" fontAlgn="base" hangingPunct="0">
                <a:spcBef>
                  <a:spcPct val="0"/>
                </a:spcBef>
                <a:spcAft>
                  <a:spcPct val="0"/>
                </a:spcAft>
                <a:defRPr sz="1300">
                  <a:solidFill>
                    <a:schemeClr val="bg1"/>
                  </a:solidFill>
                  <a:latin typeface="Helvetica" panose="020B0604020202020204" pitchFamily="34" charset="0"/>
                </a:defRPr>
              </a:lvl8pPr>
              <a:lvl9pPr marL="3886200" indent="-228600" eaLnBrk="0" fontAlgn="base" hangingPunct="0">
                <a:spcBef>
                  <a:spcPct val="0"/>
                </a:spcBef>
                <a:spcAft>
                  <a:spcPct val="0"/>
                </a:spcAft>
                <a:defRPr sz="1300">
                  <a:solidFill>
                    <a:schemeClr val="bg1"/>
                  </a:solidFill>
                  <a:latin typeface="Helvetica" panose="020B0604020202020204" pitchFamily="34" charset="0"/>
                </a:defRPr>
              </a:lvl9pPr>
            </a:lstStyle>
            <a:p>
              <a:pPr eaLnBrk="1" hangingPunct="1">
                <a:defRPr/>
              </a:pPr>
              <a:endParaRPr lang="it-IT" altLang="it-IT"/>
            </a:p>
          </p:txBody>
        </p:sp>
        <p:sp>
          <p:nvSpPr>
            <p:cNvPr id="10255" name="Rettangolo 11">
              <a:extLst>
                <a:ext uri="{FF2B5EF4-FFF2-40B4-BE49-F238E27FC236}">
                  <a16:creationId xmlns:a16="http://schemas.microsoft.com/office/drawing/2014/main" id="{9D47C4CC-81B2-FFE8-570C-790F10A7227B}"/>
                </a:ext>
              </a:extLst>
            </p:cNvPr>
            <p:cNvSpPr>
              <a:spLocks noChangeArrowheads="1"/>
            </p:cNvSpPr>
            <p:nvPr userDrawn="1"/>
          </p:nvSpPr>
          <p:spPr bwMode="auto">
            <a:xfrm>
              <a:off x="1008" y="3953"/>
              <a:ext cx="4455" cy="270"/>
            </a:xfrm>
            <a:prstGeom prst="rect">
              <a:avLst/>
            </a:prstGeom>
            <a:noFill/>
            <a:ln>
              <a:noFill/>
            </a:ln>
          </p:spPr>
          <p:txBody>
            <a:bodyPr>
              <a:spAutoFit/>
            </a:bodyP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a:defRPr/>
              </a:pPr>
              <a:r>
                <a:rPr lang="it-IT" altLang="it-IT" sz="1100" b="1">
                  <a:solidFill>
                    <a:schemeClr val="bg1"/>
                  </a:solidFill>
                  <a:latin typeface="Helvetica" panose="020B0604020202020204" pitchFamily="34" charset="0"/>
                  <a:ea typeface="MS PGothic" panose="020B0600070205080204" pitchFamily="34" charset="-128"/>
                </a:rPr>
                <a:t>UNIVERSITA' CAMPUS BIO-MEDICO DI ROMA</a:t>
              </a:r>
            </a:p>
            <a:p>
              <a:pPr>
                <a:defRPr/>
              </a:pPr>
              <a:r>
                <a:rPr lang="it-IT" altLang="it-IT" sz="1100">
                  <a:solidFill>
                    <a:schemeClr val="bg1"/>
                  </a:solidFill>
                  <a:latin typeface="Helvetica" panose="020B0604020202020204" pitchFamily="34" charset="0"/>
                  <a:ea typeface="MS PGothic" panose="020B0600070205080204" pitchFamily="34" charset="-128"/>
                </a:rPr>
                <a:t>www.unicampus.it</a:t>
              </a:r>
            </a:p>
          </p:txBody>
        </p:sp>
        <p:pic>
          <p:nvPicPr>
            <p:cNvPr id="1035" name="Picture 16" descr="logo_ovale_RGB_riga_bianca">
              <a:extLst>
                <a:ext uri="{FF2B5EF4-FFF2-40B4-BE49-F238E27FC236}">
                  <a16:creationId xmlns:a16="http://schemas.microsoft.com/office/drawing/2014/main" id="{5ED8F0CD-9AE2-7E78-6FB2-9C1FF7242CE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437" y="3961"/>
              <a:ext cx="380"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Rectangle 3">
            <a:extLst>
              <a:ext uri="{FF2B5EF4-FFF2-40B4-BE49-F238E27FC236}">
                <a16:creationId xmlns:a16="http://schemas.microsoft.com/office/drawing/2014/main" id="{37DC37F0-D6F9-0549-272E-8C6A3E6100CA}"/>
              </a:ext>
            </a:extLst>
          </p:cNvPr>
          <p:cNvSpPr>
            <a:spLocks noGrp="1" noChangeArrowheads="1"/>
          </p:cNvSpPr>
          <p:nvPr>
            <p:ph type="body" idx="1"/>
          </p:nvPr>
        </p:nvSpPr>
        <p:spPr bwMode="auto">
          <a:xfrm>
            <a:off x="495300" y="460375"/>
            <a:ext cx="8915400" cy="566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it-IT" altLang="it-IT"/>
              <a:t>Fare clic per modificare gli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1028" name="Rectangle 17">
            <a:extLst>
              <a:ext uri="{FF2B5EF4-FFF2-40B4-BE49-F238E27FC236}">
                <a16:creationId xmlns:a16="http://schemas.microsoft.com/office/drawing/2014/main" id="{3A9A33D0-06EF-4F44-6B7E-415CC47B9E0D}"/>
              </a:ext>
            </a:extLst>
          </p:cNvPr>
          <p:cNvSpPr>
            <a:spLocks noGrp="1" noChangeArrowheads="1"/>
          </p:cNvSpPr>
          <p:nvPr>
            <p:ph type="title"/>
          </p:nvPr>
        </p:nvSpPr>
        <p:spPr bwMode="auto">
          <a:xfrm>
            <a:off x="1501775" y="0"/>
            <a:ext cx="7875588"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it-IT" altLang="it-IT"/>
              <a:t>INSERISCI TITOLO E AUTORE</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1100" kern="1200">
          <a:solidFill>
            <a:schemeClr val="bg1"/>
          </a:solidFill>
          <a:latin typeface="+mj-lt"/>
          <a:ea typeface="+mj-ea"/>
          <a:cs typeface="+mj-cs"/>
        </a:defRPr>
      </a:lvl1pPr>
      <a:lvl2pPr algn="l" rtl="0" eaLnBrk="0" fontAlgn="base" hangingPunct="0">
        <a:spcBef>
          <a:spcPct val="0"/>
        </a:spcBef>
        <a:spcAft>
          <a:spcPct val="0"/>
        </a:spcAft>
        <a:defRPr sz="1100">
          <a:solidFill>
            <a:schemeClr val="bg1"/>
          </a:solidFill>
          <a:latin typeface="Helvetica" panose="020B0604020202020204" pitchFamily="34" charset="0"/>
        </a:defRPr>
      </a:lvl2pPr>
      <a:lvl3pPr algn="l" rtl="0" eaLnBrk="0" fontAlgn="base" hangingPunct="0">
        <a:spcBef>
          <a:spcPct val="0"/>
        </a:spcBef>
        <a:spcAft>
          <a:spcPct val="0"/>
        </a:spcAft>
        <a:defRPr sz="1100">
          <a:solidFill>
            <a:schemeClr val="bg1"/>
          </a:solidFill>
          <a:latin typeface="Helvetica" panose="020B0604020202020204" pitchFamily="34" charset="0"/>
        </a:defRPr>
      </a:lvl3pPr>
      <a:lvl4pPr algn="l" rtl="0" eaLnBrk="0" fontAlgn="base" hangingPunct="0">
        <a:spcBef>
          <a:spcPct val="0"/>
        </a:spcBef>
        <a:spcAft>
          <a:spcPct val="0"/>
        </a:spcAft>
        <a:defRPr sz="1100">
          <a:solidFill>
            <a:schemeClr val="bg1"/>
          </a:solidFill>
          <a:latin typeface="Helvetica" panose="020B0604020202020204" pitchFamily="34" charset="0"/>
        </a:defRPr>
      </a:lvl4pPr>
      <a:lvl5pPr algn="l" rtl="0" eaLnBrk="0" fontAlgn="base" hangingPunct="0">
        <a:spcBef>
          <a:spcPct val="0"/>
        </a:spcBef>
        <a:spcAft>
          <a:spcPct val="0"/>
        </a:spcAft>
        <a:defRPr sz="1100">
          <a:solidFill>
            <a:schemeClr val="bg1"/>
          </a:solidFill>
          <a:latin typeface="Helvetica" panose="020B0604020202020204" pitchFamily="34" charset="0"/>
        </a:defRPr>
      </a:lvl5pPr>
      <a:lvl6pPr marL="457200" algn="l" rtl="0" fontAlgn="base">
        <a:spcBef>
          <a:spcPct val="0"/>
        </a:spcBef>
        <a:spcAft>
          <a:spcPct val="0"/>
        </a:spcAft>
        <a:defRPr sz="1100">
          <a:solidFill>
            <a:schemeClr val="bg1"/>
          </a:solidFill>
          <a:latin typeface="Helvetica" panose="020B0604020202020204" pitchFamily="34" charset="0"/>
        </a:defRPr>
      </a:lvl6pPr>
      <a:lvl7pPr marL="914400" algn="l" rtl="0" fontAlgn="base">
        <a:spcBef>
          <a:spcPct val="0"/>
        </a:spcBef>
        <a:spcAft>
          <a:spcPct val="0"/>
        </a:spcAft>
        <a:defRPr sz="1100">
          <a:solidFill>
            <a:schemeClr val="bg1"/>
          </a:solidFill>
          <a:latin typeface="Helvetica" panose="020B0604020202020204" pitchFamily="34" charset="0"/>
        </a:defRPr>
      </a:lvl7pPr>
      <a:lvl8pPr marL="1371600" algn="l" rtl="0" fontAlgn="base">
        <a:spcBef>
          <a:spcPct val="0"/>
        </a:spcBef>
        <a:spcAft>
          <a:spcPct val="0"/>
        </a:spcAft>
        <a:defRPr sz="1100">
          <a:solidFill>
            <a:schemeClr val="bg1"/>
          </a:solidFill>
          <a:latin typeface="Helvetica" panose="020B0604020202020204" pitchFamily="34" charset="0"/>
        </a:defRPr>
      </a:lvl8pPr>
      <a:lvl9pPr marL="1828800" algn="l" rtl="0" fontAlgn="base">
        <a:spcBef>
          <a:spcPct val="0"/>
        </a:spcBef>
        <a:spcAft>
          <a:spcPct val="0"/>
        </a:spcAft>
        <a:defRPr sz="1100">
          <a:solidFill>
            <a:schemeClr val="bg1"/>
          </a:solidFill>
          <a:latin typeface="Helvetica" panose="020B0604020202020204" pitchFamily="34" charset="0"/>
        </a:defRPr>
      </a:lvl9pPr>
    </p:titleStyle>
    <p:bodyStyle>
      <a:lvl1pPr marL="342900" indent="-342900" algn="l" rtl="0" eaLnBrk="0" fontAlgn="base" hangingPunct="0">
        <a:spcBef>
          <a:spcPct val="20000"/>
        </a:spcBef>
        <a:spcAft>
          <a:spcPct val="0"/>
        </a:spcAft>
        <a:defRPr sz="1300" kern="1200">
          <a:solidFill>
            <a:schemeClr val="bg1"/>
          </a:solidFill>
          <a:latin typeface="+mn-lt"/>
          <a:ea typeface="+mn-ea"/>
          <a:cs typeface="+mn-cs"/>
        </a:defRPr>
      </a:lvl1pPr>
      <a:lvl2pPr marL="742950" indent="-285750" algn="l" rtl="0" eaLnBrk="0" fontAlgn="base" hangingPunct="0">
        <a:spcBef>
          <a:spcPct val="20000"/>
        </a:spcBef>
        <a:spcAft>
          <a:spcPct val="0"/>
        </a:spcAft>
        <a:defRPr sz="1300" kern="1200">
          <a:solidFill>
            <a:schemeClr val="bg1"/>
          </a:solidFill>
          <a:latin typeface="+mn-lt"/>
          <a:ea typeface="+mn-ea"/>
          <a:cs typeface="+mn-cs"/>
        </a:defRPr>
      </a:lvl2pPr>
      <a:lvl3pPr marL="1143000" indent="-228600" algn="l" rtl="0" eaLnBrk="0" fontAlgn="base" hangingPunct="0">
        <a:spcBef>
          <a:spcPct val="20000"/>
        </a:spcBef>
        <a:spcAft>
          <a:spcPct val="0"/>
        </a:spcAft>
        <a:defRPr sz="1300" kern="1200">
          <a:solidFill>
            <a:schemeClr val="bg1"/>
          </a:solidFill>
          <a:latin typeface="+mn-lt"/>
          <a:ea typeface="+mn-ea"/>
          <a:cs typeface="+mn-cs"/>
        </a:defRPr>
      </a:lvl3pPr>
      <a:lvl4pPr marL="1600200" indent="-228600" algn="l" rtl="0" eaLnBrk="0" fontAlgn="base" hangingPunct="0">
        <a:spcBef>
          <a:spcPct val="20000"/>
        </a:spcBef>
        <a:spcAft>
          <a:spcPct val="0"/>
        </a:spcAft>
        <a:defRPr sz="1300" kern="1200">
          <a:solidFill>
            <a:schemeClr val="bg1"/>
          </a:solidFill>
          <a:latin typeface="+mn-lt"/>
          <a:ea typeface="+mn-ea"/>
          <a:cs typeface="+mn-cs"/>
        </a:defRPr>
      </a:lvl4pPr>
      <a:lvl5pPr marL="2057400" indent="-228600" algn="l" rtl="0" eaLnBrk="0" fontAlgn="base" hangingPunct="0">
        <a:spcBef>
          <a:spcPct val="20000"/>
        </a:spcBef>
        <a:spcAft>
          <a:spcPct val="0"/>
        </a:spcAft>
        <a:defRPr sz="13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ngimg.com/download/45283" TargetMode="Externa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frontiersin.org/articles/10.3389/frobt.2015.00019/ful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51114u9.deviantart.com/art/PaperCraft-Shorty-Robot-356860570" TargetMode="External"/><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hyperlink" Target="https://inmoov.blogspot.com/2014/05/inmoov-at-bal-of-robot.html"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4">
            <a:extLst>
              <a:ext uri="{FF2B5EF4-FFF2-40B4-BE49-F238E27FC236}">
                <a16:creationId xmlns:a16="http://schemas.microsoft.com/office/drawing/2014/main" id="{1D8BB835-B49F-C819-02EC-9D88A4D617BE}"/>
              </a:ext>
            </a:extLst>
          </p:cNvPr>
          <p:cNvSpPr>
            <a:spLocks noGrp="1" noChangeArrowheads="1"/>
          </p:cNvSpPr>
          <p:nvPr>
            <p:ph type="ctrTitle" idx="4294967295"/>
          </p:nvPr>
        </p:nvSpPr>
        <p:spPr>
          <a:xfrm>
            <a:off x="1524000" y="1344613"/>
            <a:ext cx="8382000" cy="1855787"/>
          </a:xfrm>
          <a:noFill/>
        </p:spPr>
        <p:txBody>
          <a:bodyPr/>
          <a:lstStyle/>
          <a:p>
            <a:pPr eaLnBrk="1" hangingPunct="1"/>
            <a:r>
              <a:rPr lang="en-GB" altLang="it-IT" sz="2500" b="1" dirty="0"/>
              <a:t>Robot as embodied agent? A phenomenological critique</a:t>
            </a:r>
            <a:br>
              <a:rPr lang="en-GB" altLang="it-IT" sz="2500" b="1" dirty="0"/>
            </a:br>
            <a:br>
              <a:rPr lang="it-IT" altLang="it-IT" sz="1600" b="1" dirty="0"/>
            </a:br>
            <a:r>
              <a:rPr lang="en-GB" altLang="it-IT" sz="1600" dirty="0"/>
              <a:t>Laura Corti</a:t>
            </a:r>
            <a:br>
              <a:rPr lang="en-GB" altLang="it-IT" sz="1600" dirty="0"/>
            </a:br>
            <a:r>
              <a:rPr lang="en-GB" altLang="it-IT" sz="1600" dirty="0"/>
              <a:t>University Campus Bio-Medico of Roma</a:t>
            </a:r>
            <a:br>
              <a:rPr lang="en-GB" altLang="it-IT" sz="1600" dirty="0"/>
            </a:br>
            <a:br>
              <a:rPr lang="it-IT" altLang="it-IT" sz="1600" dirty="0"/>
            </a:br>
            <a:r>
              <a:rPr lang="it-IT" altLang="it-IT" sz="1600" dirty="0"/>
              <a:t>4th International Workshop on </a:t>
            </a:r>
            <a:r>
              <a:rPr lang="it-IT" altLang="it-IT" sz="1600" dirty="0" err="1"/>
              <a:t>Cognition</a:t>
            </a:r>
            <a:r>
              <a:rPr lang="it-IT" altLang="it-IT" sz="1600" dirty="0"/>
              <a:t>: </a:t>
            </a:r>
            <a:r>
              <a:rPr lang="it-IT" altLang="it-IT" sz="1600" dirty="0" err="1"/>
              <a:t>Interdisciplinary</a:t>
            </a:r>
            <a:r>
              <a:rPr lang="it-IT" altLang="it-IT" sz="1600" dirty="0"/>
              <a:t> </a:t>
            </a:r>
            <a:r>
              <a:rPr lang="it-IT" altLang="it-IT" sz="1600" dirty="0" err="1"/>
              <a:t>Foundations</a:t>
            </a:r>
            <a:r>
              <a:rPr lang="it-IT" altLang="it-IT" sz="1600" dirty="0"/>
              <a:t>, Models and Applications</a:t>
            </a:r>
            <a:br>
              <a:rPr lang="it-IT" altLang="it-IT" sz="1600" dirty="0"/>
            </a:br>
            <a:r>
              <a:rPr lang="it-IT" altLang="it-IT" sz="1600" dirty="0" err="1"/>
              <a:t>Tuesday</a:t>
            </a:r>
            <a:r>
              <a:rPr lang="it-IT" altLang="it-IT" sz="1600" dirty="0"/>
              <a:t> 27 </a:t>
            </a:r>
            <a:r>
              <a:rPr lang="it-IT" altLang="it-IT" sz="1600" dirty="0" err="1"/>
              <a:t>September</a:t>
            </a:r>
            <a:r>
              <a:rPr lang="it-IT" altLang="it-IT" sz="1600" dirty="0"/>
              <a:t> 2022</a:t>
            </a:r>
            <a:br>
              <a:rPr lang="it-IT" altLang="it-IT" sz="1600" dirty="0"/>
            </a:br>
            <a:br>
              <a:rPr lang="it-IT" altLang="it-IT" sz="1600" dirty="0"/>
            </a:br>
            <a:endParaRPr lang="it-IT" altLang="it-IT"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1266EE-26D8-185A-C0F1-724B7BC6B0F7}"/>
              </a:ext>
            </a:extLst>
          </p:cNvPr>
          <p:cNvSpPr>
            <a:spLocks noGrp="1"/>
          </p:cNvSpPr>
          <p:nvPr>
            <p:ph type="title"/>
          </p:nvPr>
        </p:nvSpPr>
        <p:spPr/>
        <p:txBody>
          <a:bodyPr/>
          <a:lstStyle/>
          <a:p>
            <a:endParaRPr lang="en-US" dirty="0"/>
          </a:p>
        </p:txBody>
      </p:sp>
      <p:sp>
        <p:nvSpPr>
          <p:cNvPr id="3" name="Segnaposto contenuto 2">
            <a:extLst>
              <a:ext uri="{FF2B5EF4-FFF2-40B4-BE49-F238E27FC236}">
                <a16:creationId xmlns:a16="http://schemas.microsoft.com/office/drawing/2014/main" id="{DF902A03-FDA3-C014-F550-3FCF58AC8ECA}"/>
              </a:ext>
            </a:extLst>
          </p:cNvPr>
          <p:cNvSpPr>
            <a:spLocks noGrp="1"/>
          </p:cNvSpPr>
          <p:nvPr>
            <p:ph idx="1"/>
          </p:nvPr>
        </p:nvSpPr>
        <p:spPr>
          <a:xfrm>
            <a:off x="495300" y="460375"/>
            <a:ext cx="5868430" cy="5665788"/>
          </a:xfrm>
        </p:spPr>
        <p:txBody>
          <a:bodyPr/>
          <a:lstStyle/>
          <a:p>
            <a:r>
              <a:rPr lang="en-US" dirty="0"/>
              <a:t>In conclusion….</a:t>
            </a:r>
          </a:p>
          <a:p>
            <a:endParaRPr lang="en-US" dirty="0"/>
          </a:p>
          <a:p>
            <a:endParaRPr lang="en-US" dirty="0"/>
          </a:p>
          <a:p>
            <a:endParaRPr lang="en-US" dirty="0"/>
          </a:p>
          <a:p>
            <a:endParaRPr lang="en-US" dirty="0"/>
          </a:p>
          <a:p>
            <a:r>
              <a:rPr lang="en-US" dirty="0"/>
              <a:t>It is possible to describe robots as embodied AI</a:t>
            </a:r>
          </a:p>
          <a:p>
            <a:endParaRPr lang="en-US" dirty="0"/>
          </a:p>
          <a:p>
            <a:endParaRPr lang="en-US" dirty="0"/>
          </a:p>
          <a:p>
            <a:endParaRPr lang="en-US" dirty="0"/>
          </a:p>
          <a:p>
            <a:r>
              <a:rPr lang="en-US" dirty="0"/>
              <a:t>Nevertheless, in this context, the term embodiment refers to a “weak version”, which focus on the functional role of body.</a:t>
            </a:r>
          </a:p>
          <a:p>
            <a:endParaRPr lang="en-US" dirty="0"/>
          </a:p>
          <a:p>
            <a:endParaRPr lang="en-US" dirty="0"/>
          </a:p>
          <a:p>
            <a:r>
              <a:rPr lang="en-US" dirty="0"/>
              <a:t>The phenomenological perspective on living body, on the other hand, helps us to distinguish  between humans and artificial systems.</a:t>
            </a:r>
          </a:p>
        </p:txBody>
      </p:sp>
      <p:pic>
        <p:nvPicPr>
          <p:cNvPr id="6" name="Immagine 5" descr="Immagine che contiene giocattolo&#10;&#10;Descrizione generata automaticamente">
            <a:extLst>
              <a:ext uri="{FF2B5EF4-FFF2-40B4-BE49-F238E27FC236}">
                <a16:creationId xmlns:a16="http://schemas.microsoft.com/office/drawing/2014/main" id="{3FECA67A-5C57-E4C3-2ABB-785EE2A2B9E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789462" y="731837"/>
            <a:ext cx="3621238" cy="4828317"/>
          </a:xfrm>
          <a:prstGeom prst="rect">
            <a:avLst/>
          </a:prstGeom>
        </p:spPr>
      </p:pic>
      <p:sp>
        <p:nvSpPr>
          <p:cNvPr id="7" name="CasellaDiTesto 6">
            <a:extLst>
              <a:ext uri="{FF2B5EF4-FFF2-40B4-BE49-F238E27FC236}">
                <a16:creationId xmlns:a16="http://schemas.microsoft.com/office/drawing/2014/main" id="{7741A372-F749-B564-913E-84EB97ED24CA}"/>
              </a:ext>
            </a:extLst>
          </p:cNvPr>
          <p:cNvSpPr txBox="1"/>
          <p:nvPr/>
        </p:nvSpPr>
        <p:spPr>
          <a:xfrm>
            <a:off x="2628385" y="6397625"/>
            <a:ext cx="5143500" cy="230832"/>
          </a:xfrm>
          <a:prstGeom prst="rect">
            <a:avLst/>
          </a:prstGeom>
          <a:noFill/>
        </p:spPr>
        <p:txBody>
          <a:bodyPr wrap="square" rtlCol="0">
            <a:spAutoFit/>
          </a:bodyPr>
          <a:lstStyle/>
          <a:p>
            <a:r>
              <a:rPr lang="en-US" sz="900">
                <a:hlinkClick r:id="rId3" tooltip="https://pngimg.com/download/45283"/>
              </a:rPr>
              <a:t>Questa foto</a:t>
            </a:r>
            <a:r>
              <a:rPr lang="en-US" sz="900"/>
              <a:t> di Autore sconosciuto è concesso in licenza da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3716123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5B7BBD4D-46BF-DA44-B156-86F3E220C5DE}"/>
              </a:ext>
            </a:extLst>
          </p:cNvPr>
          <p:cNvSpPr>
            <a:spLocks noGrp="1"/>
          </p:cNvSpPr>
          <p:nvPr>
            <p:ph type="title"/>
          </p:nvPr>
        </p:nvSpPr>
        <p:spPr>
          <a:xfrm>
            <a:off x="1828191" y="1299483"/>
            <a:ext cx="6505493" cy="1234134"/>
          </a:xfrm>
        </p:spPr>
        <p:txBody>
          <a:bodyPr vert="horz" wrap="square" lIns="74295" tIns="37148" rIns="74295" bIns="37148" numCol="1" rtlCol="0" anchor="t" anchorCtr="0" compatLnSpc="1">
            <a:prstTxWarp prst="textNoShape">
              <a:avLst/>
            </a:prstTxWarp>
            <a:normAutofit fontScale="90000"/>
          </a:bodyPr>
          <a:lstStyle/>
          <a:p>
            <a:pPr algn="l"/>
            <a:r>
              <a:rPr lang="en-US" sz="4388" dirty="0"/>
              <a:t>Thank you for the attention! </a:t>
            </a:r>
            <a:br>
              <a:rPr lang="en-US" sz="4388" dirty="0">
                <a:solidFill>
                  <a:schemeClr val="tx2"/>
                </a:solidFill>
              </a:rPr>
            </a:br>
            <a:endParaRPr lang="en-US" sz="4063" dirty="0">
              <a:solidFill>
                <a:schemeClr val="tx2"/>
              </a:solidFill>
            </a:endParaRPr>
          </a:p>
        </p:txBody>
      </p:sp>
      <p:pic>
        <p:nvPicPr>
          <p:cNvPr id="6" name="Segnaposto contenuto 5" descr="Immagine che contiene screenshot&#10;&#10;Descrizione generata automaticamente">
            <a:extLst>
              <a:ext uri="{FF2B5EF4-FFF2-40B4-BE49-F238E27FC236}">
                <a16:creationId xmlns:a16="http://schemas.microsoft.com/office/drawing/2014/main" id="{3788642A-5DCE-644B-A040-077D61E77A50}"/>
              </a:ext>
            </a:extLst>
          </p:cNvPr>
          <p:cNvPicPr>
            <a:picLocks noGrp="1" noChangeAspect="1"/>
          </p:cNvPicPr>
          <p:nvPr>
            <p:ph idx="4294967295"/>
          </p:nvPr>
        </p:nvPicPr>
        <p:blipFill>
          <a:blip r:embed="rId2"/>
          <a:stretch>
            <a:fillRect/>
          </a:stretch>
        </p:blipFill>
        <p:spPr>
          <a:xfrm>
            <a:off x="2399275" y="2103448"/>
            <a:ext cx="5363324" cy="3615724"/>
          </a:xfrm>
        </p:spPr>
      </p:pic>
    </p:spTree>
    <p:extLst>
      <p:ext uri="{BB962C8B-B14F-4D97-AF65-F5344CB8AC3E}">
        <p14:creationId xmlns:p14="http://schemas.microsoft.com/office/powerpoint/2010/main" val="3062081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FDCBD1-F724-C93C-9E58-EBCC28FD3E5F}"/>
              </a:ext>
            </a:extLst>
          </p:cNvPr>
          <p:cNvSpPr>
            <a:spLocks noGrp="1"/>
          </p:cNvSpPr>
          <p:nvPr>
            <p:ph type="title"/>
          </p:nvPr>
        </p:nvSpPr>
        <p:spPr/>
        <p:txBody>
          <a:bodyPr/>
          <a:lstStyle/>
          <a:p>
            <a:r>
              <a:rPr lang="en-US" sz="1500" b="1" dirty="0"/>
              <a:t>Outline</a:t>
            </a:r>
          </a:p>
        </p:txBody>
      </p:sp>
      <p:graphicFrame>
        <p:nvGraphicFramePr>
          <p:cNvPr id="4" name="Segnaposto contenuto 3">
            <a:extLst>
              <a:ext uri="{FF2B5EF4-FFF2-40B4-BE49-F238E27FC236}">
                <a16:creationId xmlns:a16="http://schemas.microsoft.com/office/drawing/2014/main" id="{6FF895F9-81C9-2917-2160-A239042B96AA}"/>
              </a:ext>
            </a:extLst>
          </p:cNvPr>
          <p:cNvGraphicFramePr>
            <a:graphicFrameLocks noGrp="1"/>
          </p:cNvGraphicFramePr>
          <p:nvPr>
            <p:ph idx="1"/>
            <p:extLst>
              <p:ext uri="{D42A27DB-BD31-4B8C-83A1-F6EECF244321}">
                <p14:modId xmlns:p14="http://schemas.microsoft.com/office/powerpoint/2010/main" val="2104463790"/>
              </p:ext>
            </p:extLst>
          </p:nvPr>
        </p:nvGraphicFramePr>
        <p:xfrm>
          <a:off x="495300" y="460375"/>
          <a:ext cx="8915400" cy="5665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2204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D69D0F7-6250-1375-9F26-5065A4FD141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BC3353CB-B2EF-B84C-DDB3-406AA4282D78}"/>
              </a:ext>
            </a:extLst>
          </p:cNvPr>
          <p:cNvSpPr>
            <a:spLocks noGrp="1"/>
          </p:cNvSpPr>
          <p:nvPr>
            <p:ph idx="1"/>
          </p:nvPr>
        </p:nvSpPr>
        <p:spPr/>
        <p:txBody>
          <a:bodyPr/>
          <a:lstStyle/>
          <a:p>
            <a:endParaRPr lang="en-GB" sz="2100" b="1" dirty="0">
              <a:latin typeface="Comic Sans MS" panose="020F0502020204030204" pitchFamily="34" charset="0"/>
            </a:endParaRPr>
          </a:p>
          <a:p>
            <a:endParaRPr lang="en-GB" sz="2100" b="1" dirty="0">
              <a:latin typeface="Comic Sans MS" panose="020F0502020204030204" pitchFamily="34" charset="0"/>
            </a:endParaRPr>
          </a:p>
          <a:p>
            <a:endParaRPr lang="en-GB" sz="2100" b="1" dirty="0">
              <a:latin typeface="Comic Sans MS" panose="020F0502020204030204" pitchFamily="34" charset="0"/>
            </a:endParaRPr>
          </a:p>
          <a:p>
            <a:endParaRPr lang="en-GB" sz="2100" b="1" dirty="0">
              <a:latin typeface="Times New Roman" panose="02020603050405020304" pitchFamily="18" charset="0"/>
              <a:cs typeface="Times New Roman" panose="02020603050405020304" pitchFamily="18" charset="0"/>
            </a:endParaRPr>
          </a:p>
          <a:p>
            <a:r>
              <a:rPr lang="it-IT" sz="2100" b="1" dirty="0">
                <a:latin typeface="Times New Roman" panose="02020603050405020304" pitchFamily="18" charset="0"/>
                <a:cs typeface="Times New Roman" panose="02020603050405020304" pitchFamily="18" charset="0"/>
              </a:rPr>
              <a:t>“Cognitive </a:t>
            </a:r>
            <a:r>
              <a:rPr lang="it-IT" sz="2100" b="1" dirty="0" err="1">
                <a:latin typeface="Times New Roman" panose="02020603050405020304" pitchFamily="18" charset="0"/>
                <a:cs typeface="Times New Roman" panose="02020603050405020304" pitchFamily="18" charset="0"/>
              </a:rPr>
              <a:t>scientists</a:t>
            </a:r>
            <a:r>
              <a:rPr lang="it-IT" sz="2100" b="1" dirty="0">
                <a:latin typeface="Times New Roman" panose="02020603050405020304" pitchFamily="18" charset="0"/>
                <a:cs typeface="Times New Roman" panose="02020603050405020304" pitchFamily="18" charset="0"/>
              </a:rPr>
              <a:t> </a:t>
            </a:r>
            <a:r>
              <a:rPr lang="it-IT" sz="2100" b="1" dirty="0" err="1">
                <a:latin typeface="Times New Roman" panose="02020603050405020304" pitchFamily="18" charset="0"/>
                <a:cs typeface="Times New Roman" panose="02020603050405020304" pitchFamily="18" charset="0"/>
              </a:rPr>
              <a:t>have</a:t>
            </a:r>
            <a:r>
              <a:rPr lang="it-IT" sz="2100" b="1" dirty="0">
                <a:latin typeface="Times New Roman" panose="02020603050405020304" pitchFamily="18" charset="0"/>
                <a:cs typeface="Times New Roman" panose="02020603050405020304" pitchFamily="18" charset="0"/>
              </a:rPr>
              <a:t> </a:t>
            </a:r>
            <a:r>
              <a:rPr lang="it-IT" sz="2100" b="1" dirty="0" err="1">
                <a:latin typeface="Times New Roman" panose="02020603050405020304" pitchFamily="18" charset="0"/>
                <a:cs typeface="Times New Roman" panose="02020603050405020304" pitchFamily="18" charset="0"/>
              </a:rPr>
              <a:t>much</a:t>
            </a:r>
            <a:r>
              <a:rPr lang="it-IT" sz="2100" b="1" dirty="0">
                <a:latin typeface="Times New Roman" panose="02020603050405020304" pitchFamily="18" charset="0"/>
                <a:cs typeface="Times New Roman" panose="02020603050405020304" pitchFamily="18" charset="0"/>
              </a:rPr>
              <a:t> to learn from </a:t>
            </a:r>
            <a:r>
              <a:rPr lang="it-IT" sz="2100" b="1" dirty="0" err="1">
                <a:latin typeface="Times New Roman" panose="02020603050405020304" pitchFamily="18" charset="0"/>
                <a:cs typeface="Times New Roman" panose="02020603050405020304" pitchFamily="18" charset="0"/>
              </a:rPr>
              <a:t>Merleau-Ponty</a:t>
            </a:r>
            <a:r>
              <a:rPr lang="it-IT" sz="2100" b="1" dirty="0">
                <a:latin typeface="Times New Roman" panose="02020603050405020304" pitchFamily="18" charset="0"/>
                <a:cs typeface="Times New Roman" panose="02020603050405020304" pitchFamily="18" charset="0"/>
              </a:rPr>
              <a:t>”. </a:t>
            </a:r>
            <a:r>
              <a:rPr lang="en-GB" sz="2100" b="1" dirty="0">
                <a:latin typeface="Times New Roman" panose="02020603050405020304" pitchFamily="18" charset="0"/>
                <a:cs typeface="Times New Roman" panose="02020603050405020304" pitchFamily="18" charset="0"/>
              </a:rPr>
              <a:t>(Dreyfus, H. &amp; Dreyfus, S., 1999)</a:t>
            </a:r>
          </a:p>
          <a:p>
            <a:endParaRPr lang="en-GB" sz="2100" b="1" dirty="0">
              <a:latin typeface="Comic Sans MS" panose="020F0502020204030204" pitchFamily="34" charset="0"/>
            </a:endParaRPr>
          </a:p>
          <a:p>
            <a:endParaRPr lang="en-GB" sz="2100" b="1" dirty="0">
              <a:latin typeface="Comic Sans MS" panose="020F0502020204030204" pitchFamily="34" charset="0"/>
            </a:endParaRPr>
          </a:p>
          <a:p>
            <a:endParaRPr lang="en-GB" sz="2100" b="1" dirty="0">
              <a:latin typeface="Comic Sans MS" panose="020F0502020204030204" pitchFamily="34" charset="0"/>
            </a:endParaRPr>
          </a:p>
          <a:p>
            <a:endParaRPr lang="en-GB" sz="2100" b="1" dirty="0">
              <a:latin typeface="Comic Sans MS" panose="020F0502020204030204" pitchFamily="34" charset="0"/>
            </a:endParaRPr>
          </a:p>
          <a:p>
            <a:endParaRPr lang="en-GB" sz="2100" b="1" dirty="0">
              <a:latin typeface="Comic Sans MS" panose="020F0502020204030204" pitchFamily="34" charset="0"/>
            </a:endParaRPr>
          </a:p>
          <a:p>
            <a:r>
              <a:rPr lang="it-IT" sz="2100" b="1" dirty="0">
                <a:latin typeface="Times New Roman" panose="02020603050405020304" pitchFamily="18" charset="0"/>
                <a:cs typeface="Times New Roman" panose="02020603050405020304" pitchFamily="18" charset="0"/>
              </a:rPr>
              <a:t>“</a:t>
            </a:r>
            <a:r>
              <a:rPr lang="it-IT" sz="2100" b="1" dirty="0" err="1">
                <a:latin typeface="Times New Roman" panose="02020603050405020304" pitchFamily="18" charset="0"/>
                <a:cs typeface="Times New Roman" panose="02020603050405020304" pitchFamily="18" charset="0"/>
              </a:rPr>
              <a:t>Also</a:t>
            </a:r>
            <a:r>
              <a:rPr lang="it-IT" sz="2100" b="1" dirty="0">
                <a:latin typeface="Times New Roman" panose="02020603050405020304" pitchFamily="18" charset="0"/>
                <a:cs typeface="Times New Roman" panose="02020603050405020304" pitchFamily="18" charset="0"/>
              </a:rPr>
              <a:t> </a:t>
            </a:r>
            <a:r>
              <a:rPr lang="it-IT" sz="2100" b="1" dirty="0" err="1">
                <a:latin typeface="Times New Roman" panose="02020603050405020304" pitchFamily="18" charset="0"/>
                <a:cs typeface="Times New Roman" panose="02020603050405020304" pitchFamily="18" charset="0"/>
              </a:rPr>
              <a:t>roboticics</a:t>
            </a:r>
            <a:r>
              <a:rPr lang="it-IT" sz="2100" b="1" dirty="0">
                <a:latin typeface="Times New Roman" panose="02020603050405020304" pitchFamily="18" charset="0"/>
                <a:cs typeface="Times New Roman" panose="02020603050405020304" pitchFamily="18" charset="0"/>
              </a:rPr>
              <a:t> </a:t>
            </a:r>
            <a:r>
              <a:rPr lang="it-IT" sz="2100" b="1" dirty="0" err="1">
                <a:latin typeface="Times New Roman" panose="02020603050405020304" pitchFamily="18" charset="0"/>
                <a:cs typeface="Times New Roman" panose="02020603050405020304" pitchFamily="18" charset="0"/>
              </a:rPr>
              <a:t>have</a:t>
            </a:r>
            <a:r>
              <a:rPr lang="it-IT" sz="2100" b="1" dirty="0">
                <a:latin typeface="Times New Roman" panose="02020603050405020304" pitchFamily="18" charset="0"/>
                <a:cs typeface="Times New Roman" panose="02020603050405020304" pitchFamily="18" charset="0"/>
              </a:rPr>
              <a:t> </a:t>
            </a:r>
            <a:r>
              <a:rPr lang="it-IT" sz="2100" b="1" dirty="0" err="1">
                <a:latin typeface="Times New Roman" panose="02020603050405020304" pitchFamily="18" charset="0"/>
                <a:cs typeface="Times New Roman" panose="02020603050405020304" pitchFamily="18" charset="0"/>
              </a:rPr>
              <a:t>much</a:t>
            </a:r>
            <a:r>
              <a:rPr lang="it-IT" sz="2100" b="1" dirty="0">
                <a:latin typeface="Times New Roman" panose="02020603050405020304" pitchFamily="18" charset="0"/>
                <a:cs typeface="Times New Roman" panose="02020603050405020304" pitchFamily="18" charset="0"/>
              </a:rPr>
              <a:t> to </a:t>
            </a:r>
            <a:r>
              <a:rPr lang="it-IT" sz="2100" b="1" dirty="0" err="1">
                <a:latin typeface="Times New Roman" panose="02020603050405020304" pitchFamily="18" charset="0"/>
                <a:cs typeface="Times New Roman" panose="02020603050405020304" pitchFamily="18" charset="0"/>
              </a:rPr>
              <a:t>learn</a:t>
            </a:r>
            <a:r>
              <a:rPr lang="it-IT" sz="2100" b="1" dirty="0">
                <a:latin typeface="Times New Roman" panose="02020603050405020304" pitchFamily="18" charset="0"/>
                <a:cs typeface="Times New Roman" panose="02020603050405020304" pitchFamily="18" charset="0"/>
              </a:rPr>
              <a:t> from phenomenology”</a:t>
            </a:r>
          </a:p>
        </p:txBody>
      </p:sp>
      <p:sp>
        <p:nvSpPr>
          <p:cNvPr id="6" name="Freccia giù 5">
            <a:extLst>
              <a:ext uri="{FF2B5EF4-FFF2-40B4-BE49-F238E27FC236}">
                <a16:creationId xmlns:a16="http://schemas.microsoft.com/office/drawing/2014/main" id="{944FD1CC-3BB9-FDE8-3A5A-D9961F49B8E8}"/>
              </a:ext>
            </a:extLst>
          </p:cNvPr>
          <p:cNvSpPr/>
          <p:nvPr/>
        </p:nvSpPr>
        <p:spPr bwMode="auto">
          <a:xfrm>
            <a:off x="4002024" y="3072384"/>
            <a:ext cx="950976" cy="987552"/>
          </a:xfrm>
          <a:prstGeom prst="down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pic>
        <p:nvPicPr>
          <p:cNvPr id="5" name="Immagine 4" descr="Immagine che contiene interni, giocattolo, automazione&#10;&#10;Descrizione generata automaticamente">
            <a:extLst>
              <a:ext uri="{FF2B5EF4-FFF2-40B4-BE49-F238E27FC236}">
                <a16:creationId xmlns:a16="http://schemas.microsoft.com/office/drawing/2014/main" id="{ECE46745-BDE1-B4EF-3DCF-F5B980F950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07533" y="4550400"/>
            <a:ext cx="2115408" cy="1575763"/>
          </a:xfrm>
          <a:prstGeom prst="rect">
            <a:avLst/>
          </a:prstGeom>
        </p:spPr>
      </p:pic>
    </p:spTree>
    <p:extLst>
      <p:ext uri="{BB962C8B-B14F-4D97-AF65-F5344CB8AC3E}">
        <p14:creationId xmlns:p14="http://schemas.microsoft.com/office/powerpoint/2010/main" val="331004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dissolve">
                                      <p:cBhvr>
                                        <p:cTn id="1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olo 4">
            <a:extLst>
              <a:ext uri="{FF2B5EF4-FFF2-40B4-BE49-F238E27FC236}">
                <a16:creationId xmlns:a16="http://schemas.microsoft.com/office/drawing/2014/main" id="{2BE66828-46FB-A045-A3B3-997161A117A5}"/>
              </a:ext>
            </a:extLst>
          </p:cNvPr>
          <p:cNvSpPr>
            <a:spLocks noGrp="1"/>
          </p:cNvSpPr>
          <p:nvPr>
            <p:ph type="title"/>
          </p:nvPr>
        </p:nvSpPr>
        <p:spPr>
          <a:xfrm>
            <a:off x="4034411" y="629268"/>
            <a:ext cx="5351524" cy="1286160"/>
          </a:xfrm>
        </p:spPr>
        <p:txBody>
          <a:bodyPr anchor="b">
            <a:normAutofit/>
          </a:bodyPr>
          <a:lstStyle/>
          <a:p>
            <a:r>
              <a:rPr lang="en-GB" sz="2200" b="1" dirty="0"/>
              <a:t>A definition</a:t>
            </a:r>
          </a:p>
        </p:txBody>
      </p:sp>
      <p:sp>
        <p:nvSpPr>
          <p:cNvPr id="6" name="Segnaposto contenuto 5">
            <a:extLst>
              <a:ext uri="{FF2B5EF4-FFF2-40B4-BE49-F238E27FC236}">
                <a16:creationId xmlns:a16="http://schemas.microsoft.com/office/drawing/2014/main" id="{B77844AC-B7E5-514C-89AB-E8D07F755D02}"/>
              </a:ext>
            </a:extLst>
          </p:cNvPr>
          <p:cNvSpPr>
            <a:spLocks noGrp="1"/>
          </p:cNvSpPr>
          <p:nvPr>
            <p:ph idx="1"/>
          </p:nvPr>
        </p:nvSpPr>
        <p:spPr>
          <a:xfrm>
            <a:off x="4034412" y="2438400"/>
            <a:ext cx="5351523" cy="3785419"/>
          </a:xfrm>
        </p:spPr>
        <p:txBody>
          <a:bodyPr>
            <a:normAutofit/>
          </a:bodyPr>
          <a:lstStyle/>
          <a:p>
            <a:r>
              <a:rPr lang="en-US" sz="1800" dirty="0"/>
              <a:t>Robot is “a smart machine that does routine, repetitive, hazardous mechanical tasks, or performs other operations either under direct human command and control or on its own, using a computer with embedded software (which contains 12 previously loaded commands and instructions) or with an advanced level of machine (artificial) intelligence (which bases decisions and actions on data gathered by the robot about its current environment)”. (Angelo, 2007)  </a:t>
            </a:r>
            <a:endParaRPr lang="it-IT" sz="1800" dirty="0"/>
          </a:p>
          <a:p>
            <a:endParaRPr lang="en-GB" sz="1800" dirty="0"/>
          </a:p>
        </p:txBody>
      </p:sp>
      <p:pic>
        <p:nvPicPr>
          <p:cNvPr id="8" name="Immagine 7" descr="Immagine che contiene tavolo, fotografia, facciata, fatto&#10;&#10;Descrizione generata automaticamente">
            <a:extLst>
              <a:ext uri="{FF2B5EF4-FFF2-40B4-BE49-F238E27FC236}">
                <a16:creationId xmlns:a16="http://schemas.microsoft.com/office/drawing/2014/main" id="{E5050C94-D160-F4BF-64A7-3132CC52748D}"/>
              </a:ext>
            </a:extLst>
          </p:cNvPr>
          <p:cNvPicPr>
            <a:picLocks noChangeAspect="1"/>
          </p:cNvPicPr>
          <p:nvPr/>
        </p:nvPicPr>
        <p:blipFill rotWithShape="1">
          <a:blip r:embed="rId2"/>
          <a:srcRect r="7308"/>
          <a:stretch/>
        </p:blipFill>
        <p:spPr>
          <a:xfrm>
            <a:off x="390165" y="454268"/>
            <a:ext cx="3267436" cy="5949464"/>
          </a:xfrm>
          <a:prstGeom prst="rect">
            <a:avLst/>
          </a:prstGeom>
          <a:effectLst/>
        </p:spPr>
      </p:pic>
      <p:cxnSp>
        <p:nvCxnSpPr>
          <p:cNvPr id="13" name="Straight Connector 12">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28258" y="2115117"/>
            <a:ext cx="5126355" cy="0"/>
          </a:xfrm>
          <a:prstGeom prst="line">
            <a:avLst/>
          </a:prstGeom>
          <a:ln w="19050">
            <a:solidFill>
              <a:srgbClr val="40FF4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0826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AB382DC-6D8F-8CC1-84AB-0B678EFE2E3F}"/>
              </a:ext>
            </a:extLst>
          </p:cNvPr>
          <p:cNvSpPr>
            <a:spLocks noGrp="1"/>
          </p:cNvSpPr>
          <p:nvPr>
            <p:ph type="title"/>
          </p:nvPr>
        </p:nvSpPr>
        <p:spPr>
          <a:xfrm>
            <a:off x="1364121" y="48768"/>
            <a:ext cx="8404225" cy="315913"/>
          </a:xfrm>
        </p:spPr>
        <p:txBody>
          <a:bodyPr/>
          <a:lstStyle/>
          <a:p>
            <a:pPr marL="0" indent="0"/>
            <a:r>
              <a:rPr lang="it-IT" sz="1200" b="1" dirty="0"/>
              <a:t>High-Level Expert Group on Artificial Intelligence , A </a:t>
            </a:r>
            <a:r>
              <a:rPr lang="it-IT" sz="1200" b="1" dirty="0" err="1"/>
              <a:t>definition</a:t>
            </a:r>
            <a:r>
              <a:rPr lang="it-IT" sz="1200" b="1" dirty="0"/>
              <a:t> of AI: </a:t>
            </a:r>
            <a:r>
              <a:rPr lang="it-IT" sz="1200" b="1" dirty="0" err="1"/>
              <a:t>Main</a:t>
            </a:r>
            <a:r>
              <a:rPr lang="it-IT" sz="1200" b="1" dirty="0"/>
              <a:t> capabilities and </a:t>
            </a:r>
            <a:r>
              <a:rPr lang="it-IT" sz="1200" b="1" dirty="0" err="1"/>
              <a:t>scientific</a:t>
            </a:r>
            <a:r>
              <a:rPr lang="it-IT" sz="1200" b="1" dirty="0"/>
              <a:t> </a:t>
            </a:r>
            <a:r>
              <a:rPr lang="it-IT" sz="1200" b="1" dirty="0" err="1"/>
              <a:t>disciplines</a:t>
            </a:r>
            <a:r>
              <a:rPr lang="it-IT" sz="1200" b="1" dirty="0"/>
              <a:t> </a:t>
            </a:r>
            <a:endParaRPr lang="en-US" sz="1200" dirty="0"/>
          </a:p>
        </p:txBody>
      </p:sp>
      <p:pic>
        <p:nvPicPr>
          <p:cNvPr id="4" name="Immagine 3" descr="Immagine che contiene screenshot&#10;&#10;Descrizione generata automaticamente">
            <a:extLst>
              <a:ext uri="{FF2B5EF4-FFF2-40B4-BE49-F238E27FC236}">
                <a16:creationId xmlns:a16="http://schemas.microsoft.com/office/drawing/2014/main" id="{419A606F-1FA9-6D24-9E9D-720BA9E47BE4}"/>
              </a:ext>
            </a:extLst>
          </p:cNvPr>
          <p:cNvPicPr>
            <a:picLocks noChangeAspect="1"/>
          </p:cNvPicPr>
          <p:nvPr/>
        </p:nvPicPr>
        <p:blipFill>
          <a:blip r:embed="rId2"/>
          <a:stretch>
            <a:fillRect/>
          </a:stretch>
        </p:blipFill>
        <p:spPr>
          <a:xfrm>
            <a:off x="2890512" y="364681"/>
            <a:ext cx="6664648" cy="3989346"/>
          </a:xfrm>
          <a:prstGeom prst="rect">
            <a:avLst/>
          </a:prstGeom>
        </p:spPr>
      </p:pic>
      <p:sp>
        <p:nvSpPr>
          <p:cNvPr id="7" name="CasellaDiTesto 6">
            <a:extLst>
              <a:ext uri="{FF2B5EF4-FFF2-40B4-BE49-F238E27FC236}">
                <a16:creationId xmlns:a16="http://schemas.microsoft.com/office/drawing/2014/main" id="{8C1437C9-71EF-0D87-96F6-3F395773FE47}"/>
              </a:ext>
            </a:extLst>
          </p:cNvPr>
          <p:cNvSpPr txBox="1"/>
          <p:nvPr/>
        </p:nvSpPr>
        <p:spPr>
          <a:xfrm>
            <a:off x="2828330" y="6204065"/>
            <a:ext cx="643920" cy="1477328"/>
          </a:xfrm>
          <a:prstGeom prst="rect">
            <a:avLst/>
          </a:prstGeom>
          <a:noFill/>
        </p:spPr>
        <p:txBody>
          <a:bodyPr wrap="square" rtlCol="0">
            <a:spAutoFit/>
          </a:bodyPr>
          <a:lstStyle/>
          <a:p>
            <a:r>
              <a:rPr lang="en-US" sz="900">
                <a:hlinkClick r:id="rId3" tooltip="http://51114u9.deviantart.com/art/PaperCraft-Shorty-Robot-356860570"/>
              </a:rPr>
              <a:t>Questa foto</a:t>
            </a:r>
            <a:r>
              <a:rPr lang="en-US" sz="900"/>
              <a:t> di Autore sconosciuto è concesso in licenza da </a:t>
            </a:r>
            <a:r>
              <a:rPr lang="en-US" sz="900">
                <a:hlinkClick r:id="rId4" tooltip="https://creativecommons.org/licenses/by-sa/3.0/"/>
              </a:rPr>
              <a:t>CC BY-SA</a:t>
            </a:r>
            <a:endParaRPr lang="en-US" sz="900"/>
          </a:p>
        </p:txBody>
      </p:sp>
      <p:pic>
        <p:nvPicPr>
          <p:cNvPr id="6" name="Segnaposto contenuto 5" descr="Immagine che contiene macchina da cucire, apparecchio, interni&#10;&#10;Descrizione generata automaticamente">
            <a:extLst>
              <a:ext uri="{FF2B5EF4-FFF2-40B4-BE49-F238E27FC236}">
                <a16:creationId xmlns:a16="http://schemas.microsoft.com/office/drawing/2014/main" id="{0A04C27A-1327-2606-EC57-C3E840DD48BE}"/>
              </a:ext>
            </a:extLst>
          </p:cNvPr>
          <p:cNvPicPr>
            <a:picLocks noGrp="1" noChangeAspect="1"/>
          </p:cNvPicPr>
          <p:nvPr>
            <p:ph idx="1"/>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74183" y="2860468"/>
            <a:ext cx="2507698" cy="3343597"/>
          </a:xfrm>
        </p:spPr>
      </p:pic>
      <p:sp>
        <p:nvSpPr>
          <p:cNvPr id="9" name="Rettangolo 8">
            <a:extLst>
              <a:ext uri="{FF2B5EF4-FFF2-40B4-BE49-F238E27FC236}">
                <a16:creationId xmlns:a16="http://schemas.microsoft.com/office/drawing/2014/main" id="{26443188-6240-7DBD-B646-82EE7497E2CC}"/>
              </a:ext>
            </a:extLst>
          </p:cNvPr>
          <p:cNvSpPr/>
          <p:nvPr/>
        </p:nvSpPr>
        <p:spPr bwMode="auto">
          <a:xfrm>
            <a:off x="4523942" y="4532266"/>
            <a:ext cx="5007875" cy="1419010"/>
          </a:xfrm>
          <a:prstGeom prst="rect">
            <a:avLst/>
          </a:prstGeom>
          <a:solidFill>
            <a:schemeClr val="accent3"/>
          </a:solidFill>
          <a:ln w="9525" cap="flat" cmpd="sng" algn="ctr">
            <a:solidFill>
              <a:schemeClr val="accent3"/>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sp>
        <p:nvSpPr>
          <p:cNvPr id="8" name="CasellaDiTesto 7">
            <a:extLst>
              <a:ext uri="{FF2B5EF4-FFF2-40B4-BE49-F238E27FC236}">
                <a16:creationId xmlns:a16="http://schemas.microsoft.com/office/drawing/2014/main" id="{5CDE1DEF-5289-F1A9-5E99-0A7267CD61AC}"/>
              </a:ext>
            </a:extLst>
          </p:cNvPr>
          <p:cNvSpPr txBox="1"/>
          <p:nvPr/>
        </p:nvSpPr>
        <p:spPr>
          <a:xfrm>
            <a:off x="4583661" y="4540382"/>
            <a:ext cx="4880919" cy="1477328"/>
          </a:xfrm>
          <a:prstGeom prst="rect">
            <a:avLst/>
          </a:prstGeom>
          <a:noFill/>
          <a:ln>
            <a:solidFill>
              <a:schemeClr val="accent3"/>
            </a:solidFill>
          </a:ln>
        </p:spPr>
        <p:txBody>
          <a:bodyPr wrap="square" rtlCol="0">
            <a:spAutoFit/>
          </a:bodyPr>
          <a:lstStyle/>
          <a:p>
            <a:r>
              <a:rPr lang="en-US" sz="1800" dirty="0">
                <a:ln w="0"/>
                <a:solidFill>
                  <a:schemeClr val="tx1"/>
                </a:solidFill>
                <a:effectLst>
                  <a:outerShdw blurRad="38100" dist="19050" dir="2700000" algn="tl" rotWithShape="0">
                    <a:schemeClr val="dk1">
                      <a:alpha val="40000"/>
                    </a:schemeClr>
                  </a:outerShdw>
                </a:effectLst>
                <a:latin typeface="Calibri" panose="020F0502020204030204" pitchFamily="34" charset="0"/>
                <a:ea typeface="Calibri" panose="020F0502020204030204" pitchFamily="34" charset="0"/>
                <a:cs typeface="Times New Roman" panose="02020603050405020304" pitchFamily="18" charset="0"/>
              </a:rPr>
              <a:t>In robotics, embodiment means human activities in the body tending towards the need to discuss the boundary between mind and body again. It does so by ”incorporating” the mind into a body that becomes the engine of action and cognition. </a:t>
            </a:r>
            <a:endParaRPr lang="en-US"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6984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14FB9F-0DCC-F743-88D5-11DD5F02D608}"/>
              </a:ext>
            </a:extLst>
          </p:cNvPr>
          <p:cNvSpPr>
            <a:spLocks noGrp="1"/>
          </p:cNvSpPr>
          <p:nvPr>
            <p:ph type="title"/>
          </p:nvPr>
        </p:nvSpPr>
        <p:spPr>
          <a:xfrm>
            <a:off x="1469761" y="2927095"/>
            <a:ext cx="2822424" cy="1438162"/>
          </a:xfrm>
        </p:spPr>
        <p:txBody>
          <a:bodyPr>
            <a:normAutofit/>
          </a:bodyPr>
          <a:lstStyle/>
          <a:p>
            <a:pPr algn="ctr"/>
            <a:r>
              <a:rPr lang="it-IT" sz="25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The embodied turn in </a:t>
            </a:r>
            <a:r>
              <a:rPr lang="it-IT" sz="25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rPr>
              <a:t>robotics</a:t>
            </a:r>
            <a:endParaRPr lang="it-IT" sz="2500" b="1"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graphicFrame>
        <p:nvGraphicFramePr>
          <p:cNvPr id="5" name="Segnaposto contenuto 2">
            <a:extLst>
              <a:ext uri="{FF2B5EF4-FFF2-40B4-BE49-F238E27FC236}">
                <a16:creationId xmlns:a16="http://schemas.microsoft.com/office/drawing/2014/main" id="{4B99452A-A5AA-4A0E-B6EF-2B1787204918}"/>
              </a:ext>
            </a:extLst>
          </p:cNvPr>
          <p:cNvGraphicFramePr>
            <a:graphicFrameLocks noGrp="1"/>
          </p:cNvGraphicFramePr>
          <p:nvPr>
            <p:ph idx="1"/>
            <p:extLst>
              <p:ext uri="{D42A27DB-BD31-4B8C-83A1-F6EECF244321}">
                <p14:modId xmlns:p14="http://schemas.microsoft.com/office/powerpoint/2010/main" val="3265821641"/>
              </p:ext>
            </p:extLst>
          </p:nvPr>
        </p:nvGraphicFramePr>
        <p:xfrm>
          <a:off x="5102714" y="1090604"/>
          <a:ext cx="4302820" cy="46536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696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900" decel="100000" fill="hold"/>
                                        <p:tgtEl>
                                          <p:spTgt spid="5"/>
                                        </p:tgtEl>
                                        <p:attrNameLst>
                                          <p:attrName>ppt_y</p:attrName>
                                        </p:attrNameLst>
                                      </p:cBhvr>
                                      <p:tavLst>
                                        <p:tav tm="0">
                                          <p:val>
                                            <p:strVal val="#ppt_y+1"/>
                                          </p:val>
                                        </p:tav>
                                        <p:tav tm="100000">
                                          <p:val>
                                            <p:strVal val="#ppt_y-.03"/>
                                          </p:val>
                                        </p:tav>
                                      </p:tavLst>
                                    </p:anim>
                                    <p:anim calcmode="lin" valueType="num">
                                      <p:cBhvr>
                                        <p:cTn id="14"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1">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59FE799-BF4C-9135-CC1A-CCE518BE2947}"/>
              </a:ext>
            </a:extLst>
          </p:cNvPr>
          <p:cNvSpPr>
            <a:spLocks noGrp="1"/>
          </p:cNvSpPr>
          <p:nvPr>
            <p:ph type="title"/>
          </p:nvPr>
        </p:nvSpPr>
        <p:spPr/>
        <p:txBody>
          <a:bodyPr/>
          <a:lstStyle/>
          <a:p>
            <a:r>
              <a:rPr lang="en-US" dirty="0"/>
              <a:t>The phenomenological embodiment</a:t>
            </a:r>
          </a:p>
        </p:txBody>
      </p:sp>
      <p:sp>
        <p:nvSpPr>
          <p:cNvPr id="6" name="CasellaDiTesto 5">
            <a:extLst>
              <a:ext uri="{FF2B5EF4-FFF2-40B4-BE49-F238E27FC236}">
                <a16:creationId xmlns:a16="http://schemas.microsoft.com/office/drawing/2014/main" id="{9F2B262D-68C1-3AF5-EB6A-89C44CF6FD4F}"/>
              </a:ext>
            </a:extLst>
          </p:cNvPr>
          <p:cNvSpPr txBox="1"/>
          <p:nvPr/>
        </p:nvSpPr>
        <p:spPr>
          <a:xfrm>
            <a:off x="2679357" y="695299"/>
            <a:ext cx="4547286" cy="584775"/>
          </a:xfrm>
          <a:prstGeom prst="rect">
            <a:avLst/>
          </a:prstGeom>
          <a:noFill/>
        </p:spPr>
        <p:txBody>
          <a:bodyPr wrap="square" rtlCol="0">
            <a:spAutoFit/>
          </a:bodyPr>
          <a:lstStyle/>
          <a:p>
            <a:r>
              <a:rPr lang="en-US" sz="3200" dirty="0"/>
              <a:t>Why Phenomenology?</a:t>
            </a:r>
          </a:p>
        </p:txBody>
      </p:sp>
      <p:sp>
        <p:nvSpPr>
          <p:cNvPr id="4" name="Segnaposto contenuto 3">
            <a:extLst>
              <a:ext uri="{FF2B5EF4-FFF2-40B4-BE49-F238E27FC236}">
                <a16:creationId xmlns:a16="http://schemas.microsoft.com/office/drawing/2014/main" id="{A87C057B-2370-945B-98C0-8C69F6117C94}"/>
              </a:ext>
            </a:extLst>
          </p:cNvPr>
          <p:cNvSpPr>
            <a:spLocks noGrp="1"/>
          </p:cNvSpPr>
          <p:nvPr>
            <p:ph idx="1"/>
          </p:nvPr>
        </p:nvSpPr>
        <p:spPr/>
        <p:txBody>
          <a:bodyPr/>
          <a:lstStyle/>
          <a:p>
            <a:endParaRPr lang="en-US" dirty="0"/>
          </a:p>
        </p:txBody>
      </p:sp>
      <p:sp>
        <p:nvSpPr>
          <p:cNvPr id="7" name="Ovale 6">
            <a:extLst>
              <a:ext uri="{FF2B5EF4-FFF2-40B4-BE49-F238E27FC236}">
                <a16:creationId xmlns:a16="http://schemas.microsoft.com/office/drawing/2014/main" id="{B66DCDDB-8736-FD52-9DB0-BD6F39365997}"/>
              </a:ext>
            </a:extLst>
          </p:cNvPr>
          <p:cNvSpPr/>
          <p:nvPr/>
        </p:nvSpPr>
        <p:spPr bwMode="auto">
          <a:xfrm>
            <a:off x="753762" y="1280074"/>
            <a:ext cx="3262183" cy="317568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sp>
        <p:nvSpPr>
          <p:cNvPr id="8" name="CasellaDiTesto 7">
            <a:extLst>
              <a:ext uri="{FF2B5EF4-FFF2-40B4-BE49-F238E27FC236}">
                <a16:creationId xmlns:a16="http://schemas.microsoft.com/office/drawing/2014/main" id="{B5E5D6FD-B60A-62FD-0F15-EF2B2B0813DD}"/>
              </a:ext>
            </a:extLst>
          </p:cNvPr>
          <p:cNvSpPr txBox="1"/>
          <p:nvPr/>
        </p:nvSpPr>
        <p:spPr>
          <a:xfrm>
            <a:off x="1013253" y="2397212"/>
            <a:ext cx="3002692" cy="1123384"/>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phenomenology is useful to talk about robotic systems since…</a:t>
            </a:r>
            <a:endParaRPr lang="it-IT"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9" name="Ovale 8">
            <a:extLst>
              <a:ext uri="{FF2B5EF4-FFF2-40B4-BE49-F238E27FC236}">
                <a16:creationId xmlns:a16="http://schemas.microsoft.com/office/drawing/2014/main" id="{2580CBFA-C7EA-3F57-9AFA-38BAAF090096}"/>
              </a:ext>
            </a:extLst>
          </p:cNvPr>
          <p:cNvSpPr/>
          <p:nvPr/>
        </p:nvSpPr>
        <p:spPr bwMode="auto">
          <a:xfrm>
            <a:off x="4351144" y="2487844"/>
            <a:ext cx="2496065" cy="2224216"/>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sp>
        <p:nvSpPr>
          <p:cNvPr id="10" name="CasellaDiTesto 9">
            <a:extLst>
              <a:ext uri="{FF2B5EF4-FFF2-40B4-BE49-F238E27FC236}">
                <a16:creationId xmlns:a16="http://schemas.microsoft.com/office/drawing/2014/main" id="{6273977A-E95C-AA0B-91EB-0730AB7926F4}"/>
              </a:ext>
            </a:extLst>
          </p:cNvPr>
          <p:cNvSpPr txBox="1"/>
          <p:nvPr/>
        </p:nvSpPr>
        <p:spPr>
          <a:xfrm>
            <a:off x="4711527" y="2950683"/>
            <a:ext cx="2001795" cy="1585049"/>
          </a:xfrm>
          <a:prstGeom prst="rect">
            <a:avLst/>
          </a:prstGeom>
          <a:noFill/>
        </p:spPr>
        <p:txBody>
          <a:bodyPr wrap="square" rtlCol="0">
            <a:spAutoFit/>
          </a:bodyPr>
          <a:lstStyle/>
          <a:p>
            <a:r>
              <a:rPr lang="en-US" sz="1400" dirty="0">
                <a:effectLst/>
                <a:latin typeface="Calibri" panose="020F0502020204030204" pitchFamily="34" charset="0"/>
                <a:ea typeface="Calibri" panose="020F0502020204030204" pitchFamily="34" charset="0"/>
                <a:cs typeface="Times New Roman" panose="02020603050405020304" pitchFamily="18" charset="0"/>
              </a:rPr>
              <a:t>1. phenomenology does not deny the physical dimension of the body (relevant for robotics), which has its own peculiar aim;</a:t>
            </a:r>
            <a:endParaRPr lang="it-IT"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11" name="Ovale 10">
            <a:extLst>
              <a:ext uri="{FF2B5EF4-FFF2-40B4-BE49-F238E27FC236}">
                <a16:creationId xmlns:a16="http://schemas.microsoft.com/office/drawing/2014/main" id="{5336C9E1-B38F-B0E1-17E3-00CEA8DC932B}"/>
              </a:ext>
            </a:extLst>
          </p:cNvPr>
          <p:cNvSpPr/>
          <p:nvPr/>
        </p:nvSpPr>
        <p:spPr bwMode="auto">
          <a:xfrm>
            <a:off x="6940647" y="3704239"/>
            <a:ext cx="2533135" cy="2421924"/>
          </a:xfrm>
          <a:prstGeom prst="ellips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sp>
        <p:nvSpPr>
          <p:cNvPr id="12" name="CasellaDiTesto 11">
            <a:extLst>
              <a:ext uri="{FF2B5EF4-FFF2-40B4-BE49-F238E27FC236}">
                <a16:creationId xmlns:a16="http://schemas.microsoft.com/office/drawing/2014/main" id="{FCE2227F-95D4-50C8-2BCE-C176A20CF39C}"/>
              </a:ext>
            </a:extLst>
          </p:cNvPr>
          <p:cNvSpPr txBox="1"/>
          <p:nvPr/>
        </p:nvSpPr>
        <p:spPr>
          <a:xfrm>
            <a:off x="7226643" y="4098986"/>
            <a:ext cx="2247139" cy="1908215"/>
          </a:xfrm>
          <a:prstGeom prst="rect">
            <a:avLst/>
          </a:prstGeom>
          <a:noFill/>
        </p:spPr>
        <p:txBody>
          <a:bodyPr wrap="square" rtlCol="0">
            <a:spAutoFit/>
          </a:bodyPr>
          <a:lstStyle/>
          <a:p>
            <a:r>
              <a:rPr lang="en-US" sz="1500" dirty="0">
                <a:effectLst/>
                <a:latin typeface="Calibri" panose="020F0502020204030204" pitchFamily="34" charset="0"/>
                <a:ea typeface="Calibri" panose="020F0502020204030204" pitchFamily="34" charset="0"/>
                <a:cs typeface="Times New Roman" panose="02020603050405020304" pitchFamily="18" charset="0"/>
              </a:rPr>
              <a:t>2. phenomenology highlights a human-world systemic approach that characterizes cognition, showing a clear break with the cognitive models of current robots</a:t>
            </a:r>
            <a:endParaRPr lang="it-IT" sz="15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80924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3F6455-7A04-0CD9-06D3-3113AC45D447}"/>
              </a:ext>
            </a:extLst>
          </p:cNvPr>
          <p:cNvSpPr>
            <a:spLocks noGrp="1"/>
          </p:cNvSpPr>
          <p:nvPr>
            <p:ph type="title"/>
          </p:nvPr>
        </p:nvSpPr>
        <p:spPr/>
        <p:txBody>
          <a:bodyPr/>
          <a:lstStyle/>
          <a:p>
            <a:endParaRPr lang="en-US"/>
          </a:p>
        </p:txBody>
      </p:sp>
      <p:graphicFrame>
        <p:nvGraphicFramePr>
          <p:cNvPr id="5" name="Segnaposto contenuto 4">
            <a:extLst>
              <a:ext uri="{FF2B5EF4-FFF2-40B4-BE49-F238E27FC236}">
                <a16:creationId xmlns:a16="http://schemas.microsoft.com/office/drawing/2014/main" id="{0574FD10-FF44-D569-A67E-73E98EB66FA1}"/>
              </a:ext>
            </a:extLst>
          </p:cNvPr>
          <p:cNvGraphicFramePr>
            <a:graphicFrameLocks noGrp="1"/>
          </p:cNvGraphicFramePr>
          <p:nvPr>
            <p:ph idx="1"/>
            <p:extLst>
              <p:ext uri="{D42A27DB-BD31-4B8C-83A1-F6EECF244321}">
                <p14:modId xmlns:p14="http://schemas.microsoft.com/office/powerpoint/2010/main" val="143394549"/>
              </p:ext>
            </p:extLst>
          </p:nvPr>
        </p:nvGraphicFramePr>
        <p:xfrm>
          <a:off x="495300" y="460375"/>
          <a:ext cx="8915400" cy="5665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ttangolo 3">
            <a:extLst>
              <a:ext uri="{FF2B5EF4-FFF2-40B4-BE49-F238E27FC236}">
                <a16:creationId xmlns:a16="http://schemas.microsoft.com/office/drawing/2014/main" id="{86602317-2BEA-0B73-77B8-74957CDE2048}"/>
              </a:ext>
            </a:extLst>
          </p:cNvPr>
          <p:cNvSpPr/>
          <p:nvPr/>
        </p:nvSpPr>
        <p:spPr>
          <a:xfrm>
            <a:off x="748184" y="731837"/>
            <a:ext cx="8409632" cy="1754326"/>
          </a:xfrm>
          <a:prstGeom prst="rect">
            <a:avLst/>
          </a:prstGeom>
          <a:noFill/>
        </p:spPr>
        <p:txBody>
          <a:bodyPr wrap="square" lIns="91440" tIns="45720" rIns="91440" bIns="45720">
            <a:spAutoFit/>
          </a:bodyPr>
          <a:lstStyle/>
          <a:p>
            <a:pPr algn="ctr"/>
            <a:r>
              <a:rPr lang="en-US" sz="5400" dirty="0">
                <a:effectLst/>
                <a:latin typeface="Calibri" panose="020F0502020204030204" pitchFamily="34" charset="0"/>
                <a:ea typeface="Calibri" panose="020F0502020204030204" pitchFamily="34" charset="0"/>
                <a:cs typeface="Times New Roman" panose="02020603050405020304" pitchFamily="18" charset="0"/>
              </a:rPr>
              <a:t>the physical dimension of the body</a:t>
            </a:r>
            <a:endParaRPr lang="it-IT"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08987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1E804C8-12B8-E41D-CB0C-E3E47652BA6F}"/>
              </a:ext>
            </a:extLst>
          </p:cNvPr>
          <p:cNvSpPr>
            <a:spLocks noGrp="1"/>
          </p:cNvSpPr>
          <p:nvPr>
            <p:ph type="title"/>
          </p:nvPr>
        </p:nvSpPr>
        <p:spPr/>
        <p:txBody>
          <a:bodyPr/>
          <a:lstStyle/>
          <a:p>
            <a:endParaRPr lang="en-US"/>
          </a:p>
        </p:txBody>
      </p:sp>
      <p:sp>
        <p:nvSpPr>
          <p:cNvPr id="4" name="Rettangolo 3">
            <a:extLst>
              <a:ext uri="{FF2B5EF4-FFF2-40B4-BE49-F238E27FC236}">
                <a16:creationId xmlns:a16="http://schemas.microsoft.com/office/drawing/2014/main" id="{71836650-630C-E699-5B26-745F89DEC528}"/>
              </a:ext>
            </a:extLst>
          </p:cNvPr>
          <p:cNvSpPr/>
          <p:nvPr/>
        </p:nvSpPr>
        <p:spPr>
          <a:xfrm>
            <a:off x="495300" y="731837"/>
            <a:ext cx="8915400" cy="1754326"/>
          </a:xfrm>
          <a:prstGeom prst="rect">
            <a:avLst/>
          </a:prstGeom>
          <a:noFill/>
        </p:spPr>
        <p:txBody>
          <a:bodyPr wrap="square" lIns="91440" tIns="45720" rIns="91440" bIns="45720">
            <a:spAutoFit/>
          </a:bodyPr>
          <a:lstStyle/>
          <a:p>
            <a:pPr algn="ctr"/>
            <a:r>
              <a:rPr lang="en-US" sz="5400" dirty="0">
                <a:effectLst/>
                <a:latin typeface="Calibri" panose="020F0502020204030204" pitchFamily="34" charset="0"/>
                <a:ea typeface="Calibri" panose="020F0502020204030204" pitchFamily="34" charset="0"/>
                <a:cs typeface="Times New Roman" panose="02020603050405020304" pitchFamily="18" charset="0"/>
              </a:rPr>
              <a:t>human-world systemic approach</a:t>
            </a:r>
            <a:endParaRPr lang="it-IT" sz="5400" b="0" cap="none" spc="0" dirty="0">
              <a:ln w="0"/>
              <a:solidFill>
                <a:schemeClr val="tx1"/>
              </a:solidFill>
              <a:effectLst>
                <a:outerShdw blurRad="38100" dist="19050" dir="2700000" algn="tl" rotWithShape="0">
                  <a:schemeClr val="dk1">
                    <a:alpha val="40000"/>
                  </a:schemeClr>
                </a:outerShdw>
              </a:effectLst>
            </a:endParaRPr>
          </a:p>
        </p:txBody>
      </p:sp>
      <p:sp>
        <p:nvSpPr>
          <p:cNvPr id="5" name="Rettangolo con angoli arrotondati 4">
            <a:extLst>
              <a:ext uri="{FF2B5EF4-FFF2-40B4-BE49-F238E27FC236}">
                <a16:creationId xmlns:a16="http://schemas.microsoft.com/office/drawing/2014/main" id="{7C563DF5-428F-0179-4034-1FAD7A8F17AB}"/>
              </a:ext>
            </a:extLst>
          </p:cNvPr>
          <p:cNvSpPr/>
          <p:nvPr/>
        </p:nvSpPr>
        <p:spPr bwMode="auto">
          <a:xfrm>
            <a:off x="642551" y="2424221"/>
            <a:ext cx="2360140" cy="9144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sp>
        <p:nvSpPr>
          <p:cNvPr id="6" name="CasellaDiTesto 5">
            <a:extLst>
              <a:ext uri="{FF2B5EF4-FFF2-40B4-BE49-F238E27FC236}">
                <a16:creationId xmlns:a16="http://schemas.microsoft.com/office/drawing/2014/main" id="{236916F7-02F7-2EE4-34E9-B4D3619B8975}"/>
              </a:ext>
            </a:extLst>
          </p:cNvPr>
          <p:cNvSpPr txBox="1"/>
          <p:nvPr/>
        </p:nvSpPr>
        <p:spPr>
          <a:xfrm>
            <a:off x="973093" y="2696755"/>
            <a:ext cx="1699055" cy="369332"/>
          </a:xfrm>
          <a:prstGeom prst="rect">
            <a:avLst/>
          </a:prstGeom>
          <a:noFill/>
        </p:spPr>
        <p:txBody>
          <a:bodyPr wrap="square" rtlCol="0">
            <a:spAutoFit/>
          </a:bodyPr>
          <a:lstStyle/>
          <a:p>
            <a:r>
              <a:rPr lang="en-US" sz="1800" dirty="0"/>
              <a:t>Body Schema</a:t>
            </a:r>
          </a:p>
        </p:txBody>
      </p:sp>
      <p:sp>
        <p:nvSpPr>
          <p:cNvPr id="7" name="Rettangolo con angoli arrotondati 6">
            <a:extLst>
              <a:ext uri="{FF2B5EF4-FFF2-40B4-BE49-F238E27FC236}">
                <a16:creationId xmlns:a16="http://schemas.microsoft.com/office/drawing/2014/main" id="{21330513-FA96-A243-8798-0BF4B3712BC4}"/>
              </a:ext>
            </a:extLst>
          </p:cNvPr>
          <p:cNvSpPr/>
          <p:nvPr/>
        </p:nvSpPr>
        <p:spPr bwMode="auto">
          <a:xfrm>
            <a:off x="642551" y="3941805"/>
            <a:ext cx="3521676" cy="137160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300" b="0" i="0" u="none" strike="noStrike" cap="none" normalizeH="0" baseline="0">
              <a:ln>
                <a:noFill/>
              </a:ln>
              <a:solidFill>
                <a:schemeClr val="bg1"/>
              </a:solidFill>
              <a:effectLst/>
              <a:latin typeface="Helvetica" panose="020B0604020202020204" pitchFamily="34" charset="0"/>
            </a:endParaRPr>
          </a:p>
        </p:txBody>
      </p:sp>
      <p:sp>
        <p:nvSpPr>
          <p:cNvPr id="8" name="CasellaDiTesto 7">
            <a:extLst>
              <a:ext uri="{FF2B5EF4-FFF2-40B4-BE49-F238E27FC236}">
                <a16:creationId xmlns:a16="http://schemas.microsoft.com/office/drawing/2014/main" id="{199DBED0-247B-1C40-E9CE-BA7D2DB30E5C}"/>
              </a:ext>
            </a:extLst>
          </p:cNvPr>
          <p:cNvSpPr txBox="1"/>
          <p:nvPr/>
        </p:nvSpPr>
        <p:spPr>
          <a:xfrm>
            <a:off x="926757" y="4165940"/>
            <a:ext cx="3237470" cy="923330"/>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 global awareness of my posture in the inter-sensory world” (Merleau-Ponty, 2013)</a:t>
            </a:r>
            <a:endParaRPr lang="en-US" dirty="0"/>
          </a:p>
        </p:txBody>
      </p:sp>
      <p:pic>
        <p:nvPicPr>
          <p:cNvPr id="14" name="Segnaposto contenuto 13" descr="Immagine che contiene pavimento, interni, giocattolo, automazione&#10;&#10;Descrizione generata automaticamente">
            <a:extLst>
              <a:ext uri="{FF2B5EF4-FFF2-40B4-BE49-F238E27FC236}">
                <a16:creationId xmlns:a16="http://schemas.microsoft.com/office/drawing/2014/main" id="{CC4F4284-9BC3-D375-4ED1-FFCD2248F213}"/>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68123" y="2309711"/>
            <a:ext cx="4131461" cy="3816452"/>
          </a:xfrm>
        </p:spPr>
      </p:pic>
    </p:spTree>
    <p:extLst>
      <p:ext uri="{BB962C8B-B14F-4D97-AF65-F5344CB8AC3E}">
        <p14:creationId xmlns:p14="http://schemas.microsoft.com/office/powerpoint/2010/main" val="1130296356"/>
      </p:ext>
    </p:extLst>
  </p:cSld>
  <p:clrMapOvr>
    <a:masterClrMapping/>
  </p:clrMapOvr>
</p:sld>
</file>

<file path=ppt/theme/theme1.xml><?xml version="1.0" encoding="utf-8"?>
<a:theme xmlns:a="http://schemas.openxmlformats.org/drawingml/2006/main" name="Univ_blu_ita">
  <a:themeElements>
    <a:clrScheme name="Univ_blu_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niv_blu_ita">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altLang="it-IT" sz="1300" b="0" i="0" u="none" strike="noStrike" cap="none" normalizeH="0" baseline="0" smtClean="0">
            <a:ln>
              <a:noFill/>
            </a:ln>
            <a:solidFill>
              <a:schemeClr val="bg1"/>
            </a:solidFill>
            <a:effectLst/>
            <a:latin typeface="Helvetica"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altLang="it-IT" sz="1300" b="0" i="0" u="none" strike="noStrike" cap="none" normalizeH="0" baseline="0" smtClean="0">
            <a:ln>
              <a:noFill/>
            </a:ln>
            <a:solidFill>
              <a:schemeClr val="bg1"/>
            </a:solidFill>
            <a:effectLst/>
            <a:latin typeface="Helvetica" panose="020B0604020202020204" pitchFamily="34" charset="0"/>
          </a:defRPr>
        </a:defPPr>
      </a:lstStyle>
    </a:lnDef>
  </a:objectDefaults>
  <a:extraClrSchemeLst>
    <a:extraClrScheme>
      <a:clrScheme name="Univ_blu_i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niv_blu_i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niv_blu_i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niv_blu_i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niv_blu_i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niv_blu_i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niv_blu_ita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niv_blu_i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niv_blu_i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niv_blu_i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niv_blu_i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niv_blu_i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457</Words>
  <Application>Microsoft Macintosh PowerPoint</Application>
  <PresentationFormat>A4 (21x29,7 cm)</PresentationFormat>
  <Paragraphs>51</Paragraphs>
  <Slides>11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11</vt:i4>
      </vt:variant>
    </vt:vector>
  </HeadingPairs>
  <TitlesOfParts>
    <vt:vector size="17" baseType="lpstr">
      <vt:lpstr>Arial</vt:lpstr>
      <vt:lpstr>Calibri</vt:lpstr>
      <vt:lpstr>Comic Sans MS</vt:lpstr>
      <vt:lpstr>Helvetica</vt:lpstr>
      <vt:lpstr>Times New Roman</vt:lpstr>
      <vt:lpstr>Univ_blu_ita</vt:lpstr>
      <vt:lpstr>Robot as embodied agent? A phenomenological critique  Laura Corti University Campus Bio-Medico of Roma  4th International Workshop on Cognition: Interdisciplinary Foundations, Models and Applications Tuesday 27 September 2022  </vt:lpstr>
      <vt:lpstr>Outline</vt:lpstr>
      <vt:lpstr>Presentazione standard di PowerPoint</vt:lpstr>
      <vt:lpstr>A definition</vt:lpstr>
      <vt:lpstr>High-Level Expert Group on Artificial Intelligence , A definition of AI: Main capabilities and scientific disciplines </vt:lpstr>
      <vt:lpstr>The embodied turn in robotics</vt:lpstr>
      <vt:lpstr>The phenomenological embodiment</vt:lpstr>
      <vt:lpstr>Presentazione standard di PowerPoint</vt:lpstr>
      <vt:lpstr>Presentazione standard di PowerPoint</vt:lpstr>
      <vt:lpstr>Presentazione standard di PowerPoint</vt:lpstr>
      <vt:lpstr>Thank you for the attention!  </vt:lpstr>
    </vt:vector>
  </TitlesOfParts>
  <Company>Campus Biomedico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TITOLO PRESENTAZIONE Nome Relatore Incarico professionale presso l’ UCBM Evento ospitante Luogo, data</dc:title>
  <dc:creator>r.adriani</dc:creator>
  <cp:lastModifiedBy>Corti Laura</cp:lastModifiedBy>
  <cp:revision>32</cp:revision>
  <dcterms:created xsi:type="dcterms:W3CDTF">2010-04-29T12:28:14Z</dcterms:created>
  <dcterms:modified xsi:type="dcterms:W3CDTF">2022-09-24T10:31:01Z</dcterms:modified>
</cp:coreProperties>
</file>